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sldIdLst>
    <p:sldId id="291" r:id="rId2"/>
    <p:sldId id="326" r:id="rId3"/>
    <p:sldId id="313" r:id="rId4"/>
    <p:sldId id="327" r:id="rId5"/>
    <p:sldId id="329" r:id="rId6"/>
    <p:sldId id="292" r:id="rId7"/>
    <p:sldId id="324" r:id="rId8"/>
    <p:sldId id="322" r:id="rId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srgbClr val="FF0000"/>
    </p:penClr>
  </p:showPr>
  <p:clrMru>
    <a:srgbClr val="003366"/>
    <a:srgbClr val="FF9933"/>
    <a:srgbClr val="FF0000"/>
    <a:srgbClr val="FF0066"/>
    <a:srgbClr val="B2B2B2"/>
    <a:srgbClr val="DDDDD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48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E82BA2-5A7B-4B76-9B62-C031C88970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1635F3-378B-4EC2-997F-F7B145ABB4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70CC72-5101-4770-8CD3-1A9473D5B3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074D5C-65EC-49FF-9574-934E898552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62D945-5C4B-4108-B6FC-D904B2E03B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22AA8B-52C6-451B-8735-16015184C4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00BAAF-9946-4E89-8A6E-0DE4C1B99D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F3AB82-67E6-42A2-B6AE-869B49352E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009173-5A80-4D84-8982-FA218E2E75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B865EC-8663-42D4-A602-869085ACA3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062F06-04B0-4570-A79D-893008DD70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9EC36BB8-DF58-4CBD-82DC-F070C05596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ob.rs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imilatovic@tob.co.rs" TargetMode="External"/><Relationship Id="rId4" Type="http://schemas.openxmlformats.org/officeDocument/2006/relationships/hyperlink" Target="http://www.travel-belgrade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ext Box 10"/>
          <p:cNvSpPr txBox="1">
            <a:spLocks noChangeArrowheads="1"/>
          </p:cNvSpPr>
          <p:nvPr/>
        </p:nvSpPr>
        <p:spPr bwMode="auto">
          <a:xfrm>
            <a:off x="152400" y="4495800"/>
            <a:ext cx="86868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 sz="2400" b="1" dirty="0">
              <a:solidFill>
                <a:srgbClr val="003366"/>
              </a:solidFill>
              <a:latin typeface="Candara" pitchFamily="34" charset="0"/>
            </a:endParaRPr>
          </a:p>
          <a:p>
            <a:r>
              <a:rPr lang="en-US" sz="2400" b="1" dirty="0" err="1">
                <a:solidFill>
                  <a:srgbClr val="003366"/>
                </a:solidFill>
                <a:latin typeface="Candara" pitchFamily="34" charset="0"/>
              </a:rPr>
              <a:t>Turisti</a:t>
            </a:r>
            <a:r>
              <a:rPr lang="sr-Latn-CS" sz="2400" b="1" dirty="0">
                <a:solidFill>
                  <a:srgbClr val="003366"/>
                </a:solidFill>
                <a:latin typeface="Candara" pitchFamily="34" charset="0"/>
              </a:rPr>
              <a:t>č</a:t>
            </a:r>
            <a:r>
              <a:rPr lang="en-US" sz="2400" b="1" dirty="0">
                <a:solidFill>
                  <a:srgbClr val="003366"/>
                </a:solidFill>
                <a:latin typeface="Candara" pitchFamily="34" charset="0"/>
              </a:rPr>
              <a:t>ka </a:t>
            </a:r>
            <a:r>
              <a:rPr lang="en-US" sz="2400" b="1" dirty="0" err="1">
                <a:solidFill>
                  <a:srgbClr val="003366"/>
                </a:solidFill>
                <a:latin typeface="Candara" pitchFamily="34" charset="0"/>
              </a:rPr>
              <a:t>organizacija</a:t>
            </a:r>
            <a:r>
              <a:rPr lang="en-US" sz="2400" b="1" dirty="0">
                <a:solidFill>
                  <a:srgbClr val="003366"/>
                </a:solidFill>
                <a:latin typeface="Candara" pitchFamily="34" charset="0"/>
              </a:rPr>
              <a:t> </a:t>
            </a:r>
            <a:r>
              <a:rPr lang="en-US" sz="2400" b="1" dirty="0" err="1">
                <a:solidFill>
                  <a:srgbClr val="003366"/>
                </a:solidFill>
                <a:latin typeface="Candara" pitchFamily="34" charset="0"/>
              </a:rPr>
              <a:t>Beograda</a:t>
            </a:r>
            <a:endParaRPr lang="en-US" sz="2400" b="1" dirty="0">
              <a:solidFill>
                <a:srgbClr val="003366"/>
              </a:solidFill>
              <a:latin typeface="Candara" pitchFamily="34" charset="0"/>
            </a:endParaRPr>
          </a:p>
          <a:p>
            <a:r>
              <a:rPr lang="en-US" sz="2400" b="1" dirty="0" smtClean="0">
                <a:solidFill>
                  <a:srgbClr val="003366"/>
                </a:solidFill>
                <a:latin typeface="Candara" pitchFamily="34" charset="0"/>
              </a:rPr>
              <a:t>4. LATINO MARATON</a:t>
            </a:r>
            <a:endParaRPr lang="en-US" sz="2400" b="1" dirty="0">
              <a:solidFill>
                <a:srgbClr val="003366"/>
              </a:solidFill>
              <a:latin typeface="Candara" pitchFamily="34" charset="0"/>
            </a:endParaRPr>
          </a:p>
          <a:p>
            <a:r>
              <a:rPr lang="en-US" sz="2400" b="1" dirty="0" smtClean="0">
                <a:solidFill>
                  <a:srgbClr val="003366"/>
                </a:solidFill>
                <a:latin typeface="Candara" pitchFamily="34" charset="0"/>
              </a:rPr>
              <a:t>“</a:t>
            </a:r>
            <a:r>
              <a:rPr lang="en-US" sz="2400" b="1" dirty="0" err="1" smtClean="0">
                <a:solidFill>
                  <a:srgbClr val="003366"/>
                </a:solidFill>
                <a:latin typeface="Candara" pitchFamily="34" charset="0"/>
              </a:rPr>
              <a:t>Igrajmo</a:t>
            </a:r>
            <a:r>
              <a:rPr lang="en-US" sz="2400" b="1" dirty="0" smtClean="0">
                <a:solidFill>
                  <a:srgbClr val="003366"/>
                </a:solidFill>
                <a:latin typeface="Candara" pitchFamily="34" charset="0"/>
              </a:rPr>
              <a:t> u </a:t>
            </a:r>
            <a:r>
              <a:rPr lang="en-US" sz="2400" b="1" dirty="0" err="1" smtClean="0">
                <a:solidFill>
                  <a:srgbClr val="003366"/>
                </a:solidFill>
                <a:latin typeface="Candara" pitchFamily="34" charset="0"/>
              </a:rPr>
              <a:t>ritmu</a:t>
            </a:r>
            <a:r>
              <a:rPr lang="en-US" sz="2400" b="1" dirty="0" smtClean="0">
                <a:solidFill>
                  <a:srgbClr val="003366"/>
                </a:solidFill>
                <a:latin typeface="Candara" pitchFamily="34" charset="0"/>
              </a:rPr>
              <a:t> </a:t>
            </a:r>
            <a:r>
              <a:rPr lang="en-US" sz="2400" b="1" dirty="0" err="1" smtClean="0">
                <a:solidFill>
                  <a:srgbClr val="003366"/>
                </a:solidFill>
                <a:latin typeface="Candara" pitchFamily="34" charset="0"/>
              </a:rPr>
              <a:t>beogradskih</a:t>
            </a:r>
            <a:r>
              <a:rPr lang="en-US" sz="2400" b="1" dirty="0" smtClean="0">
                <a:solidFill>
                  <a:srgbClr val="003366"/>
                </a:solidFill>
                <a:latin typeface="Candara" pitchFamily="34" charset="0"/>
              </a:rPr>
              <a:t> </a:t>
            </a:r>
            <a:r>
              <a:rPr lang="en-US" sz="2400" b="1" dirty="0" err="1" smtClean="0">
                <a:solidFill>
                  <a:srgbClr val="003366"/>
                </a:solidFill>
                <a:latin typeface="Candara" pitchFamily="34" charset="0"/>
              </a:rPr>
              <a:t>reka</a:t>
            </a:r>
            <a:r>
              <a:rPr lang="en-US" sz="2400" b="1" dirty="0" smtClean="0">
                <a:solidFill>
                  <a:srgbClr val="003366"/>
                </a:solidFill>
                <a:latin typeface="Candara" pitchFamily="34" charset="0"/>
              </a:rPr>
              <a:t>”</a:t>
            </a:r>
            <a:endParaRPr lang="en-US" sz="2400" b="1" dirty="0">
              <a:solidFill>
                <a:srgbClr val="003366"/>
              </a:solidFill>
              <a:latin typeface="Candara" pitchFamily="34" charset="0"/>
            </a:endParaRPr>
          </a:p>
          <a:p>
            <a:pPr>
              <a:spcBef>
                <a:spcPct val="50000"/>
              </a:spcBef>
            </a:pPr>
            <a:endParaRPr lang="en-US" sz="3200" b="1" dirty="0">
              <a:solidFill>
                <a:srgbClr val="003366"/>
              </a:solidFill>
              <a:latin typeface="Candar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029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5"/>
          <p:cNvSpPr>
            <a:spLocks noChangeArrowheads="1"/>
          </p:cNvSpPr>
          <p:nvPr/>
        </p:nvSpPr>
        <p:spPr bwMode="auto">
          <a:xfrm>
            <a:off x="685800" y="381000"/>
            <a:ext cx="819308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003366"/>
                </a:solidFill>
                <a:latin typeface="Candara" pitchFamily="34" charset="0"/>
              </a:rPr>
              <a:t/>
            </a:r>
            <a:br>
              <a:rPr lang="en-US" sz="2400" b="1">
                <a:solidFill>
                  <a:srgbClr val="003366"/>
                </a:solidFill>
                <a:latin typeface="Candara" pitchFamily="34" charset="0"/>
              </a:rPr>
            </a:br>
            <a:endParaRPr lang="en-US" sz="2400" b="1">
              <a:solidFill>
                <a:srgbClr val="003366"/>
              </a:solidFill>
              <a:latin typeface="Candara" pitchFamily="34" charset="0"/>
            </a:endParaRPr>
          </a:p>
        </p:txBody>
      </p:sp>
      <p:pic>
        <p:nvPicPr>
          <p:cNvPr id="3" name="Picture 4" descr="C:\Documents and Settings\jstankovic\Desktop\Logo maratona 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52400" y="1447800"/>
            <a:ext cx="7100548" cy="4343400"/>
          </a:xfrm>
          <a:prstGeom prst="rect">
            <a:avLst/>
          </a:prstGeom>
          <a:noFill/>
        </p:spPr>
      </p:pic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381000" y="381000"/>
            <a:ext cx="7848600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1" dirty="0" err="1">
                <a:solidFill>
                  <a:srgbClr val="003366"/>
                </a:solidFill>
                <a:latin typeface="Candara" pitchFamily="34" charset="0"/>
              </a:rPr>
              <a:t>Turisti</a:t>
            </a:r>
            <a:r>
              <a:rPr lang="sr-Latn-CS" sz="1400" b="1" dirty="0">
                <a:solidFill>
                  <a:srgbClr val="003366"/>
                </a:solidFill>
                <a:latin typeface="Candara" pitchFamily="34" charset="0"/>
              </a:rPr>
              <a:t>č</a:t>
            </a:r>
            <a:r>
              <a:rPr lang="en-US" sz="1400" b="1" dirty="0">
                <a:solidFill>
                  <a:srgbClr val="003366"/>
                </a:solidFill>
                <a:latin typeface="Candara" pitchFamily="34" charset="0"/>
              </a:rPr>
              <a:t>ka </a:t>
            </a:r>
            <a:r>
              <a:rPr lang="en-US" sz="1400" b="1" dirty="0" err="1">
                <a:solidFill>
                  <a:srgbClr val="003366"/>
                </a:solidFill>
                <a:latin typeface="Candara" pitchFamily="34" charset="0"/>
              </a:rPr>
              <a:t>organizacija</a:t>
            </a:r>
            <a:r>
              <a:rPr lang="en-US" sz="1400" b="1" dirty="0">
                <a:solidFill>
                  <a:srgbClr val="003366"/>
                </a:solidFill>
                <a:latin typeface="Candara" pitchFamily="34" charset="0"/>
              </a:rPr>
              <a:t> </a:t>
            </a:r>
            <a:r>
              <a:rPr lang="en-US" sz="1400" b="1" dirty="0" err="1">
                <a:solidFill>
                  <a:srgbClr val="003366"/>
                </a:solidFill>
                <a:latin typeface="Candara" pitchFamily="34" charset="0"/>
              </a:rPr>
              <a:t>Beograda</a:t>
            </a:r>
            <a:endParaRPr lang="en-US" sz="1400" b="1" dirty="0">
              <a:solidFill>
                <a:srgbClr val="003366"/>
              </a:solidFill>
              <a:latin typeface="Candara" pitchFamily="34" charset="0"/>
            </a:endParaRPr>
          </a:p>
          <a:p>
            <a:pPr algn="ctr"/>
            <a:r>
              <a:rPr lang="en-US" sz="2400" b="1" dirty="0" smtClean="0">
                <a:solidFill>
                  <a:srgbClr val="003366"/>
                </a:solidFill>
                <a:latin typeface="Candara" pitchFamily="34" charset="0"/>
              </a:rPr>
              <a:t>Latino </a:t>
            </a:r>
            <a:r>
              <a:rPr lang="en-US" sz="2400" b="1" dirty="0" err="1" smtClean="0">
                <a:solidFill>
                  <a:srgbClr val="003366"/>
                </a:solidFill>
                <a:latin typeface="Candara" pitchFamily="34" charset="0"/>
              </a:rPr>
              <a:t>maraton</a:t>
            </a:r>
            <a:endParaRPr lang="en-US" sz="2400" b="1" dirty="0">
              <a:solidFill>
                <a:srgbClr val="003366"/>
              </a:solidFill>
              <a:latin typeface="Candara" pitchFamily="34" charset="0"/>
            </a:endParaRPr>
          </a:p>
          <a:p>
            <a:pPr algn="ctr"/>
            <a:r>
              <a:rPr lang="en-US" sz="2400" b="1" dirty="0" smtClean="0">
                <a:solidFill>
                  <a:srgbClr val="003366"/>
                </a:solidFill>
                <a:latin typeface="Candara" pitchFamily="34" charset="0"/>
              </a:rPr>
              <a:t>“</a:t>
            </a:r>
            <a:r>
              <a:rPr lang="en-US" sz="2400" b="1" dirty="0" err="1" smtClean="0">
                <a:solidFill>
                  <a:srgbClr val="003366"/>
                </a:solidFill>
                <a:latin typeface="Candara" pitchFamily="34" charset="0"/>
              </a:rPr>
              <a:t>Igrajmo</a:t>
            </a:r>
            <a:r>
              <a:rPr lang="en-US" sz="2400" b="1" dirty="0" smtClean="0">
                <a:solidFill>
                  <a:srgbClr val="003366"/>
                </a:solidFill>
                <a:latin typeface="Candara" pitchFamily="34" charset="0"/>
              </a:rPr>
              <a:t> u </a:t>
            </a:r>
            <a:r>
              <a:rPr lang="en-US" sz="2400" b="1" dirty="0" err="1" smtClean="0">
                <a:solidFill>
                  <a:srgbClr val="003366"/>
                </a:solidFill>
                <a:latin typeface="Candara" pitchFamily="34" charset="0"/>
              </a:rPr>
              <a:t>ritmu</a:t>
            </a:r>
            <a:r>
              <a:rPr lang="en-US" sz="2400" b="1" dirty="0" smtClean="0">
                <a:solidFill>
                  <a:srgbClr val="003366"/>
                </a:solidFill>
                <a:latin typeface="Candara" pitchFamily="34" charset="0"/>
              </a:rPr>
              <a:t> </a:t>
            </a:r>
            <a:r>
              <a:rPr lang="en-US" sz="2400" b="1" dirty="0" err="1" smtClean="0">
                <a:solidFill>
                  <a:srgbClr val="003366"/>
                </a:solidFill>
                <a:latin typeface="Candara" pitchFamily="34" charset="0"/>
              </a:rPr>
              <a:t>beogradskih</a:t>
            </a:r>
            <a:r>
              <a:rPr lang="en-US" sz="2400" b="1" dirty="0" smtClean="0">
                <a:solidFill>
                  <a:srgbClr val="003366"/>
                </a:solidFill>
                <a:latin typeface="Candara" pitchFamily="34" charset="0"/>
              </a:rPr>
              <a:t> </a:t>
            </a:r>
            <a:r>
              <a:rPr lang="en-US" sz="2400" b="1" dirty="0" err="1" smtClean="0">
                <a:solidFill>
                  <a:srgbClr val="003366"/>
                </a:solidFill>
                <a:latin typeface="Candara" pitchFamily="34" charset="0"/>
              </a:rPr>
              <a:t>reka</a:t>
            </a:r>
            <a:r>
              <a:rPr lang="en-US" sz="2400" b="1" dirty="0" smtClean="0">
                <a:solidFill>
                  <a:srgbClr val="003366"/>
                </a:solidFill>
                <a:latin typeface="Candara" pitchFamily="34" charset="0"/>
              </a:rPr>
              <a:t>”</a:t>
            </a:r>
            <a:endParaRPr lang="en-US" sz="2400" b="1" dirty="0">
              <a:solidFill>
                <a:srgbClr val="003366"/>
              </a:solidFill>
              <a:latin typeface="Candara" pitchFamily="34" charset="0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4267200" y="2362200"/>
            <a:ext cx="4267200" cy="3090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sr-Latn-CS" sz="1600" b="1" dirty="0" smtClean="0">
                <a:solidFill>
                  <a:srgbClr val="003366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Datum</a:t>
            </a:r>
            <a:r>
              <a:rPr lang="sr-Latn-CS" sz="1600" b="1" dirty="0">
                <a:solidFill>
                  <a:srgbClr val="003366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: </a:t>
            </a:r>
            <a:r>
              <a:rPr lang="en-US" sz="1600" b="1" dirty="0" smtClean="0">
                <a:solidFill>
                  <a:srgbClr val="003366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31</a:t>
            </a:r>
            <a:r>
              <a:rPr lang="sr-Latn-CS" sz="1600" b="1" dirty="0" smtClean="0">
                <a:solidFill>
                  <a:srgbClr val="003366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. </a:t>
            </a:r>
            <a:r>
              <a:rPr lang="en-US" sz="1600" b="1" dirty="0" smtClean="0">
                <a:solidFill>
                  <a:srgbClr val="003366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AVGUST</a:t>
            </a:r>
            <a:r>
              <a:rPr lang="sr-Latn-CS" sz="1600" b="1" dirty="0" smtClean="0">
                <a:solidFill>
                  <a:srgbClr val="003366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201</a:t>
            </a:r>
            <a:r>
              <a:rPr lang="en-US" sz="1600" b="1" dirty="0" smtClean="0">
                <a:solidFill>
                  <a:srgbClr val="003366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3</a:t>
            </a:r>
            <a:r>
              <a:rPr lang="sr-Latn-CS" sz="1600" b="1" dirty="0" smtClean="0">
                <a:solidFill>
                  <a:srgbClr val="003366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.</a:t>
            </a:r>
            <a:endParaRPr lang="sr-Latn-CS" sz="1600" b="1" dirty="0">
              <a:solidFill>
                <a:srgbClr val="003366"/>
              </a:solidFill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algn="ctr"/>
            <a:r>
              <a:rPr lang="sr-Latn-CS" sz="1600" b="1" dirty="0">
                <a:solidFill>
                  <a:srgbClr val="003366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Vreme: </a:t>
            </a:r>
            <a:r>
              <a:rPr lang="sr-Latn-CS" sz="1600" b="1" dirty="0" smtClean="0">
                <a:solidFill>
                  <a:srgbClr val="003366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19h - 01h</a:t>
            </a:r>
            <a:endParaRPr lang="sr-Latn-CS" sz="1600" b="1" dirty="0">
              <a:solidFill>
                <a:srgbClr val="003366"/>
              </a:solidFill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algn="ctr"/>
            <a:r>
              <a:rPr lang="sr-Latn-CS" sz="1600" b="1" dirty="0">
                <a:solidFill>
                  <a:srgbClr val="003366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Mesto: </a:t>
            </a:r>
            <a:r>
              <a:rPr lang="sr-Latn-CS" sz="1600" b="1" dirty="0" smtClean="0">
                <a:solidFill>
                  <a:srgbClr val="003366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PLATO SAVSKOG PRISTANIŠTA</a:t>
            </a:r>
            <a:endParaRPr lang="en-US" sz="1600" dirty="0">
              <a:solidFill>
                <a:srgbClr val="003366"/>
              </a:solidFill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algn="ctr">
              <a:lnSpc>
                <a:spcPct val="115000"/>
              </a:lnSpc>
            </a:pPr>
            <a:r>
              <a:rPr lang="sr-Latn-CS" sz="1600" dirty="0" smtClean="0">
                <a:solidFill>
                  <a:srgbClr val="003366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Karađorđeva 6</a:t>
            </a:r>
            <a:endParaRPr lang="sr-Latn-CS" sz="1600" dirty="0">
              <a:solidFill>
                <a:srgbClr val="003366"/>
              </a:solidFill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>
              <a:lnSpc>
                <a:spcPct val="115000"/>
              </a:lnSpc>
            </a:pPr>
            <a:endParaRPr lang="sr-Latn-CS" sz="1600" dirty="0">
              <a:solidFill>
                <a:srgbClr val="003366"/>
              </a:solidFill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algn="just"/>
            <a:endParaRPr lang="sr-Latn-CS" sz="1600" b="1" dirty="0">
              <a:solidFill>
                <a:srgbClr val="003366"/>
              </a:solidFill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algn="just"/>
            <a:endParaRPr lang="en-US" sz="1600" dirty="0">
              <a:solidFill>
                <a:srgbClr val="003366"/>
              </a:solidFill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algn="just"/>
            <a:endParaRPr lang="sr-Latn-CS" sz="1200" b="1" dirty="0">
              <a:solidFill>
                <a:srgbClr val="34352E"/>
              </a:solidFill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algn="just"/>
            <a:endParaRPr lang="sr-Latn-CS" sz="1200" b="1" dirty="0">
              <a:solidFill>
                <a:srgbClr val="34352E"/>
              </a:solidFill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algn="just"/>
            <a:endParaRPr lang="sr-Latn-CS" sz="1200" b="1" dirty="0">
              <a:solidFill>
                <a:srgbClr val="34352E"/>
              </a:solidFill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algn="just"/>
            <a:endParaRPr lang="sr-Latn-CS" sz="1200" b="1" dirty="0">
              <a:solidFill>
                <a:srgbClr val="34352E"/>
              </a:solidFill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algn="just"/>
            <a:endParaRPr lang="sr-Latn-CS" sz="1200" b="1" dirty="0">
              <a:solidFill>
                <a:srgbClr val="34352E"/>
              </a:solidFill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algn="just"/>
            <a:endParaRPr lang="sr-Latn-CS" dirty="0">
              <a:solidFill>
                <a:srgbClr val="34352E"/>
              </a:solidFill>
              <a:ea typeface="Times New Roman" pitchFamily="18" charset="0"/>
              <a:cs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3" name="Rectangle 13"/>
          <p:cNvSpPr>
            <a:spLocks noChangeArrowheads="1"/>
          </p:cNvSpPr>
          <p:nvPr/>
        </p:nvSpPr>
        <p:spPr bwMode="auto">
          <a:xfrm>
            <a:off x="381000" y="381000"/>
            <a:ext cx="7848600" cy="3262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1" dirty="0" err="1">
                <a:solidFill>
                  <a:srgbClr val="003366"/>
                </a:solidFill>
                <a:latin typeface="Candara" pitchFamily="34" charset="0"/>
              </a:rPr>
              <a:t>Turisti</a:t>
            </a:r>
            <a:r>
              <a:rPr lang="sr-Latn-CS" sz="1400" b="1" dirty="0">
                <a:solidFill>
                  <a:srgbClr val="003366"/>
                </a:solidFill>
                <a:latin typeface="Candara" pitchFamily="34" charset="0"/>
              </a:rPr>
              <a:t>č</a:t>
            </a:r>
            <a:r>
              <a:rPr lang="en-US" sz="1400" b="1" dirty="0">
                <a:solidFill>
                  <a:srgbClr val="003366"/>
                </a:solidFill>
                <a:latin typeface="Candara" pitchFamily="34" charset="0"/>
              </a:rPr>
              <a:t>ka </a:t>
            </a:r>
            <a:r>
              <a:rPr lang="en-US" sz="1400" b="1" dirty="0" err="1">
                <a:solidFill>
                  <a:srgbClr val="003366"/>
                </a:solidFill>
                <a:latin typeface="Candara" pitchFamily="34" charset="0"/>
              </a:rPr>
              <a:t>organizacija</a:t>
            </a:r>
            <a:r>
              <a:rPr lang="en-US" sz="1400" b="1" dirty="0">
                <a:solidFill>
                  <a:srgbClr val="003366"/>
                </a:solidFill>
                <a:latin typeface="Candara" pitchFamily="34" charset="0"/>
              </a:rPr>
              <a:t> </a:t>
            </a:r>
            <a:r>
              <a:rPr lang="en-US" sz="1400" b="1" dirty="0" err="1">
                <a:solidFill>
                  <a:srgbClr val="003366"/>
                </a:solidFill>
                <a:latin typeface="Candara" pitchFamily="34" charset="0"/>
              </a:rPr>
              <a:t>Beograda</a:t>
            </a:r>
            <a:endParaRPr lang="en-US" sz="1400" b="1" dirty="0">
              <a:solidFill>
                <a:srgbClr val="003366"/>
              </a:solidFill>
              <a:latin typeface="Candara" pitchFamily="34" charset="0"/>
            </a:endParaRPr>
          </a:p>
          <a:p>
            <a:pPr algn="ctr"/>
            <a:r>
              <a:rPr lang="en-US" sz="2400" b="1" dirty="0" smtClean="0">
                <a:solidFill>
                  <a:srgbClr val="003366"/>
                </a:solidFill>
                <a:latin typeface="Candara" pitchFamily="34" charset="0"/>
              </a:rPr>
              <a:t>Latino </a:t>
            </a:r>
            <a:r>
              <a:rPr lang="en-US" sz="2400" b="1" dirty="0" err="1" smtClean="0">
                <a:solidFill>
                  <a:srgbClr val="003366"/>
                </a:solidFill>
                <a:latin typeface="Candara" pitchFamily="34" charset="0"/>
              </a:rPr>
              <a:t>maraton</a:t>
            </a:r>
            <a:endParaRPr lang="sr-Latn-CS" sz="2400" b="1" dirty="0" smtClean="0">
              <a:solidFill>
                <a:srgbClr val="003366"/>
              </a:solidFill>
              <a:latin typeface="Candara" pitchFamily="34" charset="0"/>
            </a:endParaRPr>
          </a:p>
          <a:p>
            <a:pPr algn="ctr"/>
            <a:endParaRPr lang="sr-Latn-CS" sz="2400" b="1" dirty="0" smtClean="0">
              <a:solidFill>
                <a:srgbClr val="003366"/>
              </a:solidFill>
              <a:latin typeface="Candara" pitchFamily="34" charset="0"/>
            </a:endParaRPr>
          </a:p>
          <a:p>
            <a:pPr algn="ctr"/>
            <a:r>
              <a:rPr lang="sr-Latn-CS" sz="1400" b="1" dirty="0" smtClean="0">
                <a:solidFill>
                  <a:srgbClr val="003366"/>
                </a:solidFill>
                <a:latin typeface="Candara" pitchFamily="34" charset="0"/>
              </a:rPr>
              <a:t>Internacionalna manifestacija koja promoviše latino plesove</a:t>
            </a:r>
            <a:endParaRPr lang="en-US" sz="1400" b="1" dirty="0" smtClean="0">
              <a:solidFill>
                <a:srgbClr val="003366"/>
              </a:solidFill>
              <a:latin typeface="Candara" pitchFamily="34" charset="0"/>
            </a:endParaRPr>
          </a:p>
          <a:p>
            <a:pPr algn="ctr"/>
            <a:r>
              <a:rPr lang="sr-Latn-CS" sz="1400" b="1" dirty="0" smtClean="0">
                <a:solidFill>
                  <a:srgbClr val="003366"/>
                </a:solidFill>
                <a:latin typeface="Candara" pitchFamily="34" charset="0"/>
              </a:rPr>
              <a:t> </a:t>
            </a:r>
            <a:r>
              <a:rPr lang="en-US" sz="1400" b="1" dirty="0" err="1" smtClean="0">
                <a:solidFill>
                  <a:srgbClr val="003366"/>
                </a:solidFill>
                <a:latin typeface="Candara" pitchFamily="34" charset="0"/>
              </a:rPr>
              <a:t>i</a:t>
            </a:r>
            <a:r>
              <a:rPr lang="en-US" sz="1400" b="1" dirty="0" smtClean="0">
                <a:solidFill>
                  <a:srgbClr val="003366"/>
                </a:solidFill>
                <a:latin typeface="Candara" pitchFamily="34" charset="0"/>
              </a:rPr>
              <a:t> p</a:t>
            </a:r>
            <a:r>
              <a:rPr lang="sr-Latn-CS" sz="1400" b="1" dirty="0" smtClean="0">
                <a:solidFill>
                  <a:srgbClr val="003366"/>
                </a:solidFill>
                <a:latin typeface="Candara" pitchFamily="34" charset="0"/>
              </a:rPr>
              <a:t>ozicionira Beograd na mapi “latino destinacija”</a:t>
            </a:r>
          </a:p>
          <a:p>
            <a:pPr algn="ctr"/>
            <a:endParaRPr lang="sr-Latn-CS" sz="1400" b="1" dirty="0" smtClean="0">
              <a:solidFill>
                <a:srgbClr val="003366"/>
              </a:solidFill>
              <a:latin typeface="Candara" pitchFamily="34" charset="0"/>
            </a:endParaRPr>
          </a:p>
          <a:p>
            <a:pPr algn="ctr"/>
            <a:r>
              <a:rPr lang="sr-Latn-CS" sz="1400" b="1" dirty="0" smtClean="0">
                <a:solidFill>
                  <a:srgbClr val="003366"/>
                </a:solidFill>
                <a:latin typeface="Candara" pitchFamily="34" charset="0"/>
              </a:rPr>
              <a:t>- Samba, Rumba, Salsa, Bachata, Reggaeton, Cha Cha Cha, Zumba –</a:t>
            </a:r>
          </a:p>
          <a:p>
            <a:pPr algn="ctr">
              <a:buFontTx/>
              <a:buChar char="-"/>
            </a:pPr>
            <a:endParaRPr lang="sr-Latn-CS" sz="1400" b="1" dirty="0" smtClean="0">
              <a:solidFill>
                <a:srgbClr val="003366"/>
              </a:solidFill>
              <a:latin typeface="Candara" pitchFamily="34" charset="0"/>
            </a:endParaRPr>
          </a:p>
          <a:p>
            <a:pPr algn="ctr">
              <a:buFontTx/>
              <a:buChar char="-"/>
            </a:pPr>
            <a:endParaRPr lang="sr-Latn-CS" sz="1400" b="1" dirty="0" smtClean="0">
              <a:solidFill>
                <a:srgbClr val="003366"/>
              </a:solidFill>
              <a:latin typeface="Candara" pitchFamily="34" charset="0"/>
            </a:endParaRPr>
          </a:p>
          <a:p>
            <a:pPr algn="ctr"/>
            <a:r>
              <a:rPr lang="sr-Latn-CS" sz="1200" b="1" dirty="0" smtClean="0">
                <a:solidFill>
                  <a:srgbClr val="003366"/>
                </a:solidFill>
                <a:latin typeface="Candara" pitchFamily="34" charset="0"/>
              </a:rPr>
              <a:t> </a:t>
            </a:r>
          </a:p>
          <a:p>
            <a:pPr algn="ctr"/>
            <a:endParaRPr lang="sr-Latn-CS" sz="2400" b="1" dirty="0" smtClean="0">
              <a:solidFill>
                <a:srgbClr val="003366"/>
              </a:solidFill>
              <a:latin typeface="Candara" pitchFamily="34" charset="0"/>
            </a:endParaRPr>
          </a:p>
          <a:p>
            <a:pPr algn="ctr"/>
            <a:endParaRPr lang="en-US" sz="2400" b="1" dirty="0">
              <a:solidFill>
                <a:srgbClr val="003366"/>
              </a:solidFill>
              <a:latin typeface="Candara" pitchFamily="34" charset="0"/>
            </a:endParaRPr>
          </a:p>
        </p:txBody>
      </p:sp>
      <p:pic>
        <p:nvPicPr>
          <p:cNvPr id="15364" name="Picture 4" descr="C:\Documents and Settings\jstankovic\Desktop\Selekcija fotki za latino maraton PPT\Logo maratona 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448550" y="0"/>
            <a:ext cx="1695450" cy="1746251"/>
          </a:xfrm>
          <a:prstGeom prst="rect">
            <a:avLst/>
          </a:prstGeom>
          <a:noFill/>
        </p:spPr>
      </p:pic>
      <p:pic>
        <p:nvPicPr>
          <p:cNvPr id="15365" name="Picture 5" descr="C:\Documents and Settings\jstankovic\Desktop\Selekcija fotki za latino maraton PPT\Plesaci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066800" y="2667000"/>
            <a:ext cx="2438400" cy="2917827"/>
          </a:xfrm>
          <a:prstGeom prst="rect">
            <a:avLst/>
          </a:prstGeom>
          <a:noFill/>
        </p:spPr>
      </p:pic>
      <p:pic>
        <p:nvPicPr>
          <p:cNvPr id="15366" name="Picture 6" descr="C:\Documents and Settings\jstankovic\Desktop\Selekcija fotki za latino maraton PPT\DSC_3054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648200" y="2971800"/>
            <a:ext cx="3048000" cy="2252663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7770" name="Rectangle 10"/>
          <p:cNvSpPr>
            <a:spLocks noChangeArrowheads="1"/>
          </p:cNvSpPr>
          <p:nvPr/>
        </p:nvSpPr>
        <p:spPr bwMode="auto">
          <a:xfrm>
            <a:off x="381000" y="1676400"/>
            <a:ext cx="426720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>
              <a:defRPr/>
            </a:pPr>
            <a:r>
              <a:rPr lang="sr-Latn-CS" sz="1400" b="1" dirty="0">
                <a:latin typeface="Calibri" pitchFamily="34" charset="0"/>
                <a:ea typeface="Times New Roman" pitchFamily="18" charset="0"/>
                <a:cs typeface="Calibri" pitchFamily="34" charset="0"/>
              </a:rPr>
              <a:t>DRAFT PROGRAMA: BEOGRADSKI KARNEVVA 2012.</a:t>
            </a:r>
            <a:endParaRPr lang="en-US" sz="900" dirty="0">
              <a:latin typeface="Arial" pitchFamily="34" charset="0"/>
            </a:endParaRPr>
          </a:p>
          <a:p>
            <a:pPr algn="just">
              <a:defRPr/>
            </a:pPr>
            <a:endParaRPr lang="sr-Latn-CS" sz="1600" b="1" dirty="0">
              <a:solidFill>
                <a:srgbClr val="003366"/>
              </a:solidFill>
              <a:latin typeface="Calibri"/>
              <a:ea typeface="Times New Roman"/>
              <a:cs typeface="Times New Roman"/>
            </a:endParaRPr>
          </a:p>
          <a:p>
            <a:pPr algn="just">
              <a:defRPr/>
            </a:pPr>
            <a:endParaRPr lang="en-US" sz="1600" dirty="0">
              <a:solidFill>
                <a:srgbClr val="003366"/>
              </a:solidFill>
              <a:latin typeface="Calibri"/>
              <a:ea typeface="Times New Roman"/>
              <a:cs typeface="Times New Roman"/>
            </a:endParaRPr>
          </a:p>
          <a:p>
            <a:pPr algn="just">
              <a:defRPr/>
            </a:pPr>
            <a:endParaRPr lang="sr-Latn-CS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algn="just">
              <a:defRPr/>
            </a:pPr>
            <a:endParaRPr lang="sr-Latn-CS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  <a:p>
            <a:pPr algn="just">
              <a:defRPr/>
            </a:pPr>
            <a:endParaRPr lang="sr-Latn-CS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  <a:p>
            <a:pPr algn="just">
              <a:defRPr/>
            </a:pPr>
            <a:endParaRPr lang="sr-Latn-CS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  <a:p>
            <a:pPr algn="just">
              <a:defRPr/>
            </a:pPr>
            <a:endParaRPr lang="sr-Latn-CS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  <a:p>
            <a:pPr algn="just">
              <a:defRPr/>
            </a:pPr>
            <a:endParaRPr lang="sr-Latn-CS" dirty="0">
              <a:solidFill>
                <a:schemeClr val="bg1">
                  <a:lumMod val="50000"/>
                </a:schemeClr>
              </a:solidFill>
              <a:latin typeface="Arial" pitchFamily="34" charset="0"/>
            </a:endParaRPr>
          </a:p>
        </p:txBody>
      </p:sp>
      <p:sp>
        <p:nvSpPr>
          <p:cNvPr id="5126" name="Rectangle 11"/>
          <p:cNvSpPr>
            <a:spLocks noChangeArrowheads="1"/>
          </p:cNvSpPr>
          <p:nvPr/>
        </p:nvSpPr>
        <p:spPr bwMode="auto">
          <a:xfrm>
            <a:off x="4876800" y="1600200"/>
            <a:ext cx="3386138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sr-Latn-CS" sz="1400" b="1">
                <a:latin typeface="Calibri" pitchFamily="34" charset="0"/>
                <a:ea typeface="Times New Roman" pitchFamily="18" charset="0"/>
                <a:cs typeface="Calibri" pitchFamily="34" charset="0"/>
              </a:rPr>
              <a:t>BEOGRADSKI KARNEVAL BRODOVA 2012.</a:t>
            </a:r>
            <a:endParaRPr lang="en-US" sz="900">
              <a:ea typeface="Times New Roman" pitchFamily="18" charset="0"/>
              <a:cs typeface="Calibri" pitchFamily="34" charset="0"/>
            </a:endParaRPr>
          </a:p>
          <a:p>
            <a:pPr algn="just"/>
            <a:r>
              <a:rPr lang="sr-Latn-CS" sz="1200" b="1">
                <a:latin typeface="Calibri" pitchFamily="34" charset="0"/>
                <a:ea typeface="Times New Roman" pitchFamily="18" charset="0"/>
                <a:cs typeface="Calibri" pitchFamily="34" charset="0"/>
              </a:rPr>
              <a:t>Slogan: LJUBAV JE NA REKAMA</a:t>
            </a:r>
            <a:endParaRPr lang="en-US" sz="900">
              <a:ea typeface="Times New Roman" pitchFamily="18" charset="0"/>
              <a:cs typeface="Calibri" pitchFamily="34" charset="0"/>
            </a:endParaRPr>
          </a:p>
          <a:p>
            <a:pPr algn="just"/>
            <a:r>
              <a:rPr lang="sr-Latn-CS" sz="1200" b="1">
                <a:latin typeface="Calibri" pitchFamily="34" charset="0"/>
                <a:ea typeface="Times New Roman" pitchFamily="18" charset="0"/>
                <a:cs typeface="Calibri" pitchFamily="34" charset="0"/>
              </a:rPr>
              <a:t>Podslogan: KOD SREĆNE BOVE</a:t>
            </a:r>
            <a:endParaRPr lang="en-US" sz="900">
              <a:ea typeface="Times New Roman" pitchFamily="18" charset="0"/>
              <a:cs typeface="Calibri" pitchFamily="34" charset="0"/>
            </a:endParaRPr>
          </a:p>
          <a:p>
            <a:pPr algn="just"/>
            <a:endParaRPr lang="sr-Latn-CS" sz="1200" b="1">
              <a:solidFill>
                <a:srgbClr val="34352E"/>
              </a:solidFill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algn="just"/>
            <a:endParaRPr lang="sr-Latn-CS" sz="1200" b="1">
              <a:solidFill>
                <a:srgbClr val="34352E"/>
              </a:solidFill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algn="just"/>
            <a:endParaRPr lang="sr-Latn-CS">
              <a:solidFill>
                <a:srgbClr val="34352E"/>
              </a:solidFill>
              <a:ea typeface="Times New Roman" pitchFamily="18" charset="0"/>
              <a:cs typeface="Calibri" pitchFamily="34" charset="0"/>
            </a:endParaRPr>
          </a:p>
        </p:txBody>
      </p:sp>
      <p:sp>
        <p:nvSpPr>
          <p:cNvPr id="5127" name="Rectangle 13"/>
          <p:cNvSpPr>
            <a:spLocks noChangeArrowheads="1"/>
          </p:cNvSpPr>
          <p:nvPr/>
        </p:nvSpPr>
        <p:spPr bwMode="auto">
          <a:xfrm>
            <a:off x="381000" y="381000"/>
            <a:ext cx="7848600" cy="587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 algn="ctr"/>
            <a:r>
              <a:rPr lang="en-US" sz="1400" b="1" dirty="0" err="1" smtClean="0">
                <a:solidFill>
                  <a:srgbClr val="003366"/>
                </a:solidFill>
                <a:latin typeface="Candara" pitchFamily="34" charset="0"/>
              </a:rPr>
              <a:t>Turisti</a:t>
            </a:r>
            <a:r>
              <a:rPr lang="sr-Latn-CS" sz="1400" b="1" dirty="0" smtClean="0">
                <a:solidFill>
                  <a:srgbClr val="003366"/>
                </a:solidFill>
                <a:latin typeface="Candara" pitchFamily="34" charset="0"/>
              </a:rPr>
              <a:t>č</a:t>
            </a:r>
            <a:r>
              <a:rPr lang="en-US" sz="1400" b="1" dirty="0" smtClean="0">
                <a:solidFill>
                  <a:srgbClr val="003366"/>
                </a:solidFill>
                <a:latin typeface="Candara" pitchFamily="34" charset="0"/>
              </a:rPr>
              <a:t>ka </a:t>
            </a:r>
            <a:r>
              <a:rPr lang="en-US" sz="1400" b="1" dirty="0" err="1" smtClean="0">
                <a:solidFill>
                  <a:srgbClr val="003366"/>
                </a:solidFill>
                <a:latin typeface="Candara" pitchFamily="34" charset="0"/>
              </a:rPr>
              <a:t>organizacija</a:t>
            </a:r>
            <a:r>
              <a:rPr lang="en-US" sz="1400" b="1" dirty="0" smtClean="0">
                <a:solidFill>
                  <a:srgbClr val="003366"/>
                </a:solidFill>
                <a:latin typeface="Candara" pitchFamily="34" charset="0"/>
              </a:rPr>
              <a:t> </a:t>
            </a:r>
            <a:r>
              <a:rPr lang="en-US" sz="1400" b="1" dirty="0" err="1" smtClean="0">
                <a:solidFill>
                  <a:srgbClr val="003366"/>
                </a:solidFill>
                <a:latin typeface="Candara" pitchFamily="34" charset="0"/>
              </a:rPr>
              <a:t>Beograda</a:t>
            </a:r>
            <a:endParaRPr lang="en-US" sz="1400" b="1" dirty="0" smtClean="0">
              <a:solidFill>
                <a:srgbClr val="003366"/>
              </a:solidFill>
              <a:latin typeface="Candara" pitchFamily="34" charset="0"/>
            </a:endParaRPr>
          </a:p>
          <a:p>
            <a:pPr algn="ctr"/>
            <a:r>
              <a:rPr lang="en-US" sz="2400" b="1" dirty="0" smtClean="0">
                <a:solidFill>
                  <a:srgbClr val="003366"/>
                </a:solidFill>
                <a:latin typeface="Candara" pitchFamily="34" charset="0"/>
              </a:rPr>
              <a:t>Latino </a:t>
            </a:r>
            <a:r>
              <a:rPr lang="en-US" sz="2400" b="1" dirty="0" err="1" smtClean="0">
                <a:solidFill>
                  <a:srgbClr val="003366"/>
                </a:solidFill>
                <a:latin typeface="Candara" pitchFamily="34" charset="0"/>
              </a:rPr>
              <a:t>maraton</a:t>
            </a:r>
            <a:r>
              <a:rPr lang="en-US" sz="2400" b="1" dirty="0" smtClean="0">
                <a:solidFill>
                  <a:srgbClr val="003366"/>
                </a:solidFill>
                <a:latin typeface="Candara" pitchFamily="34" charset="0"/>
              </a:rPr>
              <a:t> 2013</a:t>
            </a:r>
          </a:p>
          <a:p>
            <a:endParaRPr lang="en-US" sz="2000" b="1" dirty="0" smtClean="0">
              <a:solidFill>
                <a:srgbClr val="003366"/>
              </a:solidFill>
              <a:latin typeface="Candara" pitchFamily="34" charset="0"/>
            </a:endParaRPr>
          </a:p>
          <a:p>
            <a:r>
              <a:rPr lang="sr-Latn-CS" sz="2000" b="1" dirty="0" smtClean="0">
                <a:solidFill>
                  <a:srgbClr val="003366"/>
                </a:solidFill>
                <a:latin typeface="Candara" pitchFamily="34" charset="0"/>
              </a:rPr>
              <a:t>Učesnici Latino maratona:</a:t>
            </a:r>
          </a:p>
          <a:p>
            <a:endParaRPr lang="sr-Latn-CS" sz="2000" b="1" dirty="0" smtClean="0">
              <a:solidFill>
                <a:srgbClr val="003366"/>
              </a:solidFill>
              <a:latin typeface="Candara" pitchFamily="34" charset="0"/>
            </a:endParaRPr>
          </a:p>
          <a:p>
            <a:pPr>
              <a:buFontTx/>
              <a:buChar char="-"/>
            </a:pPr>
            <a:r>
              <a:rPr lang="sr-Latn-CS" sz="1400" b="1" dirty="0" smtClean="0">
                <a:solidFill>
                  <a:srgbClr val="003366"/>
                </a:solidFill>
                <a:latin typeface="Candara" pitchFamily="34" charset="0"/>
              </a:rPr>
              <a:t>Preko 150 izvođača – </a:t>
            </a:r>
            <a:endParaRPr lang="en-US" sz="1400" b="1" dirty="0" smtClean="0">
              <a:solidFill>
                <a:srgbClr val="003366"/>
              </a:solidFill>
              <a:latin typeface="Candara" pitchFamily="34" charset="0"/>
            </a:endParaRPr>
          </a:p>
          <a:p>
            <a:pPr>
              <a:buFontTx/>
              <a:buChar char="-"/>
            </a:pPr>
            <a:r>
              <a:rPr lang="sr-Latn-CS" sz="1400" b="1" dirty="0" smtClean="0">
                <a:solidFill>
                  <a:srgbClr val="003366"/>
                </a:solidFill>
                <a:latin typeface="Candara" pitchFamily="34" charset="0"/>
              </a:rPr>
              <a:t>svetskih i evropskih plesnih prvaka</a:t>
            </a:r>
          </a:p>
          <a:p>
            <a:pPr>
              <a:buFontTx/>
              <a:buChar char="-"/>
            </a:pPr>
            <a:r>
              <a:rPr lang="sr-Latn-CS" sz="1400" b="1" dirty="0" smtClean="0">
                <a:solidFill>
                  <a:srgbClr val="003366"/>
                </a:solidFill>
                <a:latin typeface="Candara" pitchFamily="34" charset="0"/>
              </a:rPr>
              <a:t>Preko 10 renomiranih </a:t>
            </a:r>
            <a:r>
              <a:rPr lang="en-US" sz="1400" b="1" dirty="0" err="1" smtClean="0">
                <a:solidFill>
                  <a:srgbClr val="003366"/>
                </a:solidFill>
                <a:latin typeface="Candara" pitchFamily="34" charset="0"/>
              </a:rPr>
              <a:t>beogradskih</a:t>
            </a:r>
            <a:r>
              <a:rPr lang="en-US" sz="1400" b="1" dirty="0" smtClean="0">
                <a:solidFill>
                  <a:srgbClr val="003366"/>
                </a:solidFill>
                <a:latin typeface="Candara" pitchFamily="34" charset="0"/>
              </a:rPr>
              <a:t> </a:t>
            </a:r>
            <a:r>
              <a:rPr lang="sr-Latn-CS" sz="1400" b="1" dirty="0" smtClean="0">
                <a:solidFill>
                  <a:srgbClr val="003366"/>
                </a:solidFill>
                <a:latin typeface="Candara" pitchFamily="34" charset="0"/>
              </a:rPr>
              <a:t>plesnih škola</a:t>
            </a:r>
          </a:p>
          <a:p>
            <a:pPr>
              <a:buFontTx/>
              <a:buChar char="-"/>
            </a:pPr>
            <a:r>
              <a:rPr lang="sr-Latn-CS" sz="1400" b="1" dirty="0" smtClean="0">
                <a:solidFill>
                  <a:srgbClr val="003366"/>
                </a:solidFill>
                <a:latin typeface="Candara" pitchFamily="34" charset="0"/>
              </a:rPr>
              <a:t>Preko 5 000 posetilaca</a:t>
            </a:r>
          </a:p>
          <a:p>
            <a:pPr>
              <a:buFontTx/>
              <a:buChar char="-"/>
            </a:pPr>
            <a:r>
              <a:rPr lang="sr-Latn-CS" sz="1400" b="1" dirty="0" smtClean="0">
                <a:solidFill>
                  <a:srgbClr val="003366"/>
                </a:solidFill>
                <a:latin typeface="Candara" pitchFamily="34" charset="0"/>
              </a:rPr>
              <a:t>Prateći orkestar</a:t>
            </a:r>
          </a:p>
          <a:p>
            <a:pPr>
              <a:buFontTx/>
              <a:buChar char="-"/>
            </a:pPr>
            <a:r>
              <a:rPr lang="sr-Latn-CS" sz="1400" b="1" dirty="0" smtClean="0">
                <a:solidFill>
                  <a:srgbClr val="003366"/>
                </a:solidFill>
                <a:latin typeface="Candara" pitchFamily="34" charset="0"/>
              </a:rPr>
              <a:t>Preko 350 000 gledalaca direktnih uključenja</a:t>
            </a:r>
          </a:p>
          <a:p>
            <a:endParaRPr lang="sr-Latn-CS" sz="1600" b="1" dirty="0" smtClean="0">
              <a:solidFill>
                <a:srgbClr val="003366"/>
              </a:solidFill>
              <a:latin typeface="Candara" pitchFamily="34" charset="0"/>
            </a:endParaRPr>
          </a:p>
          <a:p>
            <a:endParaRPr lang="sr-Latn-CS" sz="1600" b="1" dirty="0" smtClean="0">
              <a:solidFill>
                <a:srgbClr val="003366"/>
              </a:solidFill>
              <a:latin typeface="Candara" pitchFamily="34" charset="0"/>
            </a:endParaRPr>
          </a:p>
          <a:p>
            <a:r>
              <a:rPr lang="sr-Latn-CS" sz="2000" b="1" dirty="0" smtClean="0">
                <a:solidFill>
                  <a:srgbClr val="003366"/>
                </a:solidFill>
                <a:latin typeface="Candara" pitchFamily="34" charset="0"/>
              </a:rPr>
              <a:t>Program Latino maratona:</a:t>
            </a:r>
          </a:p>
          <a:p>
            <a:endParaRPr lang="sr-Latn-CS" sz="2000" b="1" dirty="0">
              <a:solidFill>
                <a:srgbClr val="003366"/>
              </a:solidFill>
              <a:latin typeface="Candara" pitchFamily="34" charset="0"/>
            </a:endParaRPr>
          </a:p>
          <a:p>
            <a:r>
              <a:rPr lang="sr-Latn-CS" sz="1400" b="1" dirty="0" smtClean="0">
                <a:solidFill>
                  <a:srgbClr val="003366"/>
                </a:solidFill>
                <a:latin typeface="Candara" pitchFamily="34" charset="0"/>
              </a:rPr>
              <a:t>19h – 21h Besplatna škola plesa za sve posetioce</a:t>
            </a:r>
          </a:p>
          <a:p>
            <a:r>
              <a:rPr lang="sr-Latn-CS" sz="1400" b="1" dirty="0" smtClean="0">
                <a:solidFill>
                  <a:srgbClr val="003366"/>
                </a:solidFill>
                <a:latin typeface="Candara" pitchFamily="34" charset="0"/>
              </a:rPr>
              <a:t>21h – 23h Plesni performans 150 plesnih prvaka</a:t>
            </a:r>
          </a:p>
          <a:p>
            <a:r>
              <a:rPr lang="sr-Latn-CS" sz="1400" b="1" dirty="0" smtClean="0">
                <a:solidFill>
                  <a:srgbClr val="003366"/>
                </a:solidFill>
                <a:latin typeface="Candara" pitchFamily="34" charset="0"/>
              </a:rPr>
              <a:t>23h – 01h Latino žurka</a:t>
            </a:r>
          </a:p>
          <a:p>
            <a:endParaRPr lang="sr-Latn-CS" sz="1600" b="1" dirty="0">
              <a:solidFill>
                <a:srgbClr val="003366"/>
              </a:solidFill>
              <a:latin typeface="Candara" pitchFamily="34" charset="0"/>
            </a:endParaRPr>
          </a:p>
          <a:p>
            <a:endParaRPr lang="sr-Latn-CS" sz="1600" b="1" dirty="0">
              <a:solidFill>
                <a:srgbClr val="003366"/>
              </a:solidFill>
              <a:latin typeface="Candara" pitchFamily="34" charset="0"/>
            </a:endParaRPr>
          </a:p>
          <a:p>
            <a:endParaRPr lang="sr-Latn-CS" sz="2400" b="1" dirty="0">
              <a:solidFill>
                <a:srgbClr val="003366"/>
              </a:solidFill>
              <a:latin typeface="Candara" pitchFamily="34" charset="0"/>
            </a:endParaRPr>
          </a:p>
          <a:p>
            <a:endParaRPr lang="en-US" sz="2400" b="1" dirty="0">
              <a:solidFill>
                <a:srgbClr val="003366"/>
              </a:solidFill>
              <a:latin typeface="Candara" pitchFamily="34" charset="0"/>
            </a:endParaRPr>
          </a:p>
        </p:txBody>
      </p:sp>
      <p:pic>
        <p:nvPicPr>
          <p:cNvPr id="16387" name="Picture 3" descr="C:\Documents and Settings\jstankovic\Desktop\Selekcija fotki za latino maraton PPT\Logo maratona 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448550" y="0"/>
            <a:ext cx="1695450" cy="1746250"/>
          </a:xfrm>
          <a:prstGeom prst="rect">
            <a:avLst/>
          </a:prstGeom>
          <a:noFill/>
        </p:spPr>
      </p:pic>
      <p:pic>
        <p:nvPicPr>
          <p:cNvPr id="1026" name="Picture 2" descr="C:\Documents and Settings\jstankovic\Desktop\Selekcija fotki za latino maraton PPT\DSC_3069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343400" y="1371600"/>
            <a:ext cx="3088998" cy="365760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533400" y="304800"/>
            <a:ext cx="4745210" cy="7755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 b="1" dirty="0">
                <a:solidFill>
                  <a:srgbClr val="003366"/>
                </a:solidFill>
                <a:latin typeface="Candara" pitchFamily="34" charset="0"/>
              </a:rPr>
              <a:t>Medijska pokrivenost:</a:t>
            </a:r>
          </a:p>
          <a:p>
            <a:r>
              <a:rPr lang="sr-Latn-CS" b="1" dirty="0">
                <a:solidFill>
                  <a:srgbClr val="003366"/>
                </a:solidFill>
                <a:latin typeface="Candara" pitchFamily="34" charset="0"/>
              </a:rPr>
              <a:t>Medijski prijatelj – Studio B</a:t>
            </a:r>
          </a:p>
          <a:p>
            <a:endParaRPr lang="sr-Latn-CS" sz="2400" b="1" dirty="0" smtClean="0">
              <a:solidFill>
                <a:srgbClr val="003366"/>
              </a:solidFill>
              <a:latin typeface="Candara" pitchFamily="34" charset="0"/>
            </a:endParaRPr>
          </a:p>
          <a:p>
            <a:endParaRPr lang="sr-Latn-CS" sz="2400" b="1" dirty="0">
              <a:solidFill>
                <a:srgbClr val="003366"/>
              </a:solidFill>
              <a:latin typeface="Candara" pitchFamily="34" charset="0"/>
            </a:endParaRPr>
          </a:p>
          <a:p>
            <a:pPr>
              <a:buFontTx/>
              <a:buChar char="-"/>
            </a:pPr>
            <a:r>
              <a:rPr lang="sr-Latn-CS" sz="1600" b="1" dirty="0" smtClean="0">
                <a:solidFill>
                  <a:srgbClr val="003366"/>
                </a:solidFill>
                <a:latin typeface="Candara" pitchFamily="34" charset="0"/>
              </a:rPr>
              <a:t>Uključenja Studija B sa lica mesta</a:t>
            </a:r>
            <a:endParaRPr lang="sr-Latn-CS" sz="1600" b="1" dirty="0">
              <a:solidFill>
                <a:srgbClr val="003366"/>
              </a:solidFill>
              <a:latin typeface="Candara" pitchFamily="34" charset="0"/>
            </a:endParaRPr>
          </a:p>
          <a:p>
            <a:pPr>
              <a:buFontTx/>
              <a:buChar char="-"/>
            </a:pPr>
            <a:r>
              <a:rPr lang="sr-Latn-CS" sz="1600" b="1" dirty="0">
                <a:solidFill>
                  <a:srgbClr val="003366"/>
                </a:solidFill>
                <a:latin typeface="Candara" pitchFamily="34" charset="0"/>
              </a:rPr>
              <a:t>Voditeljski </a:t>
            </a:r>
            <a:r>
              <a:rPr lang="sr-Latn-CS" sz="1600" b="1" dirty="0" smtClean="0">
                <a:solidFill>
                  <a:srgbClr val="003366"/>
                </a:solidFill>
                <a:latin typeface="Candara" pitchFamily="34" charset="0"/>
              </a:rPr>
              <a:t>par: Ivana Đinđić i Aleksandar Simić</a:t>
            </a:r>
          </a:p>
          <a:p>
            <a:pPr>
              <a:buFontTx/>
              <a:buChar char="-"/>
            </a:pPr>
            <a:endParaRPr lang="sr-Latn-CS" sz="1600" b="1" dirty="0">
              <a:solidFill>
                <a:srgbClr val="003366"/>
              </a:solidFill>
              <a:latin typeface="Candara" pitchFamily="34" charset="0"/>
            </a:endParaRPr>
          </a:p>
          <a:p>
            <a:pPr>
              <a:buFontTx/>
              <a:buChar char="-"/>
            </a:pPr>
            <a:r>
              <a:rPr lang="sr-Latn-CS" sz="1600" b="1" dirty="0" smtClean="0">
                <a:solidFill>
                  <a:srgbClr val="003366"/>
                </a:solidFill>
                <a:latin typeface="Candara" pitchFamily="34" charset="0"/>
              </a:rPr>
              <a:t>Emitovanje </a:t>
            </a:r>
            <a:r>
              <a:rPr lang="sr-Latn-CS" sz="1600" b="1" dirty="0">
                <a:solidFill>
                  <a:srgbClr val="003366"/>
                </a:solidFill>
                <a:latin typeface="Candara" pitchFamily="34" charset="0"/>
              </a:rPr>
              <a:t>u TV spotu na Studiju B</a:t>
            </a:r>
          </a:p>
          <a:p>
            <a:pPr>
              <a:buFontTx/>
              <a:buChar char="-"/>
            </a:pPr>
            <a:r>
              <a:rPr lang="sr-Latn-CS" sz="1600" b="1" dirty="0">
                <a:solidFill>
                  <a:srgbClr val="003366"/>
                </a:solidFill>
                <a:latin typeface="Candara" pitchFamily="34" charset="0"/>
              </a:rPr>
              <a:t>Pominjanje u programu voditeljskog </a:t>
            </a:r>
            <a:r>
              <a:rPr lang="sr-Latn-CS" sz="1600" b="1" dirty="0" smtClean="0">
                <a:solidFill>
                  <a:srgbClr val="003366"/>
                </a:solidFill>
                <a:latin typeface="Candara" pitchFamily="34" charset="0"/>
              </a:rPr>
              <a:t>para</a:t>
            </a:r>
          </a:p>
          <a:p>
            <a:pPr>
              <a:buFontTx/>
              <a:buChar char="-"/>
            </a:pPr>
            <a:endParaRPr lang="sr-Latn-CS" sz="1600" b="1" dirty="0" smtClean="0">
              <a:solidFill>
                <a:srgbClr val="003366"/>
              </a:solidFill>
              <a:latin typeface="Candara" pitchFamily="34" charset="0"/>
            </a:endParaRPr>
          </a:p>
          <a:p>
            <a:pPr>
              <a:buFontTx/>
              <a:buChar char="-"/>
            </a:pPr>
            <a:r>
              <a:rPr lang="sr-Latn-CS" sz="1600" b="1" dirty="0" smtClean="0">
                <a:solidFill>
                  <a:srgbClr val="003366"/>
                </a:solidFill>
                <a:latin typeface="Candara" pitchFamily="34" charset="0"/>
              </a:rPr>
              <a:t>Medija party - </a:t>
            </a:r>
            <a:r>
              <a:rPr lang="en-US" sz="1600" b="1" dirty="0" smtClean="0">
                <a:solidFill>
                  <a:srgbClr val="003366"/>
                </a:solidFill>
                <a:latin typeface="Candara" pitchFamily="34" charset="0"/>
              </a:rPr>
              <a:t>k</a:t>
            </a:r>
            <a:r>
              <a:rPr lang="sr-Latn-CS" sz="1600" b="1" dirty="0" smtClean="0">
                <a:solidFill>
                  <a:srgbClr val="003366"/>
                </a:solidFill>
                <a:latin typeface="Candara" pitchFamily="34" charset="0"/>
              </a:rPr>
              <a:t>onferencija za novinare</a:t>
            </a:r>
          </a:p>
          <a:p>
            <a:pPr>
              <a:buFontTx/>
              <a:buChar char="-"/>
            </a:pPr>
            <a:r>
              <a:rPr lang="sr-Latn-CS" sz="1600" b="1" dirty="0" smtClean="0">
                <a:solidFill>
                  <a:srgbClr val="003366"/>
                </a:solidFill>
                <a:latin typeface="Candara" pitchFamily="34" charset="0"/>
              </a:rPr>
              <a:t>Medijska pokrivenost press konferencije</a:t>
            </a:r>
          </a:p>
          <a:p>
            <a:pPr>
              <a:buFontTx/>
              <a:buChar char="-"/>
            </a:pPr>
            <a:endParaRPr lang="sr-Latn-CS" sz="1600" b="1" dirty="0" smtClean="0">
              <a:solidFill>
                <a:srgbClr val="003366"/>
              </a:solidFill>
              <a:latin typeface="Candara" pitchFamily="34" charset="0"/>
            </a:endParaRPr>
          </a:p>
          <a:p>
            <a:pPr>
              <a:buFontTx/>
              <a:buChar char="-"/>
            </a:pPr>
            <a:r>
              <a:rPr lang="sr-Latn-CS" sz="1600" b="1" dirty="0" smtClean="0">
                <a:solidFill>
                  <a:srgbClr val="003366"/>
                </a:solidFill>
                <a:latin typeface="Candara" pitchFamily="34" charset="0"/>
              </a:rPr>
              <a:t>Najave u štampanim i elektronskim medijima</a:t>
            </a:r>
          </a:p>
          <a:p>
            <a:pPr>
              <a:buFontTx/>
              <a:buChar char="-"/>
            </a:pPr>
            <a:r>
              <a:rPr lang="sr-Latn-CS" sz="1600" b="1" dirty="0" smtClean="0">
                <a:solidFill>
                  <a:srgbClr val="003366"/>
                </a:solidFill>
                <a:latin typeface="Candara" pitchFamily="34" charset="0"/>
              </a:rPr>
              <a:t>Medijske </a:t>
            </a:r>
            <a:r>
              <a:rPr lang="sr-Latn-CS" sz="1600" b="1" dirty="0">
                <a:solidFill>
                  <a:srgbClr val="003366"/>
                </a:solidFill>
                <a:latin typeface="Candara" pitchFamily="34" charset="0"/>
              </a:rPr>
              <a:t>objave u svim domaćim </a:t>
            </a:r>
            <a:r>
              <a:rPr lang="sr-Latn-CS" sz="1600" b="1" dirty="0" smtClean="0">
                <a:solidFill>
                  <a:srgbClr val="003366"/>
                </a:solidFill>
                <a:latin typeface="Candara" pitchFamily="34" charset="0"/>
              </a:rPr>
              <a:t>medijima</a:t>
            </a:r>
          </a:p>
          <a:p>
            <a:pPr>
              <a:buFontTx/>
              <a:buChar char="-"/>
            </a:pPr>
            <a:r>
              <a:rPr lang="sr-Latn-CS" sz="1600" b="1" dirty="0" smtClean="0">
                <a:solidFill>
                  <a:srgbClr val="003366"/>
                </a:solidFill>
                <a:latin typeface="Candara" pitchFamily="34" charset="0"/>
              </a:rPr>
              <a:t>Logo </a:t>
            </a:r>
            <a:r>
              <a:rPr lang="sr-Latn-CS" sz="1600" b="1" dirty="0">
                <a:solidFill>
                  <a:srgbClr val="003366"/>
                </a:solidFill>
                <a:latin typeface="Candara" pitchFamily="34" charset="0"/>
              </a:rPr>
              <a:t>na </a:t>
            </a:r>
            <a:r>
              <a:rPr lang="sr-Latn-CS" sz="1600" b="1" dirty="0" smtClean="0">
                <a:solidFill>
                  <a:srgbClr val="003366"/>
                </a:solidFill>
                <a:latin typeface="Candara" pitchFamily="34" charset="0"/>
              </a:rPr>
              <a:t>promotivnim materijalima</a:t>
            </a:r>
            <a:endParaRPr lang="sr-Latn-CS" sz="1600" b="1" dirty="0">
              <a:solidFill>
                <a:srgbClr val="003366"/>
              </a:solidFill>
              <a:latin typeface="Candara" pitchFamily="34" charset="0"/>
            </a:endParaRPr>
          </a:p>
          <a:p>
            <a:endParaRPr lang="sr-Latn-CS" sz="1600" b="1" dirty="0" smtClean="0">
              <a:solidFill>
                <a:srgbClr val="003366"/>
              </a:solidFill>
              <a:latin typeface="Candara" pitchFamily="34" charset="0"/>
            </a:endParaRPr>
          </a:p>
          <a:p>
            <a:pPr>
              <a:buFontTx/>
              <a:buChar char="-"/>
            </a:pPr>
            <a:r>
              <a:rPr lang="sr-Latn-CS" sz="1600" b="1" dirty="0" smtClean="0">
                <a:solidFill>
                  <a:srgbClr val="003366"/>
                </a:solidFill>
                <a:latin typeface="Candara" pitchFamily="34" charset="0"/>
              </a:rPr>
              <a:t>Logo </a:t>
            </a:r>
            <a:r>
              <a:rPr lang="sr-Latn-CS" sz="1600" b="1" dirty="0">
                <a:solidFill>
                  <a:srgbClr val="003366"/>
                </a:solidFill>
                <a:latin typeface="Candara" pitchFamily="34" charset="0"/>
              </a:rPr>
              <a:t>na </a:t>
            </a:r>
            <a:r>
              <a:rPr lang="sr-Latn-CS" sz="1600" b="1" dirty="0" smtClean="0">
                <a:solidFill>
                  <a:srgbClr val="003366"/>
                </a:solidFill>
                <a:latin typeface="Candara" pitchFamily="34" charset="0"/>
              </a:rPr>
              <a:t>website-u Turističke organizacije Beograda</a:t>
            </a:r>
            <a:endParaRPr lang="sr-Latn-CS" sz="1600" b="1" dirty="0">
              <a:solidFill>
                <a:srgbClr val="FF0000"/>
              </a:solidFill>
              <a:latin typeface="Candara" pitchFamily="34" charset="0"/>
            </a:endParaRPr>
          </a:p>
          <a:p>
            <a:pPr>
              <a:buFontTx/>
              <a:buChar char="-"/>
            </a:pPr>
            <a:r>
              <a:rPr lang="sr-Latn-CS" sz="1600" b="1" dirty="0" smtClean="0">
                <a:solidFill>
                  <a:srgbClr val="003366"/>
                </a:solidFill>
                <a:latin typeface="Candara" pitchFamily="34" charset="0"/>
              </a:rPr>
              <a:t>Prisutnost </a:t>
            </a:r>
            <a:r>
              <a:rPr lang="sr-Latn-CS" sz="1600" b="1" dirty="0">
                <a:solidFill>
                  <a:srgbClr val="003366"/>
                </a:solidFill>
                <a:latin typeface="Candara" pitchFamily="34" charset="0"/>
              </a:rPr>
              <a:t>na društvenim </a:t>
            </a:r>
            <a:r>
              <a:rPr lang="sr-Latn-CS" sz="1600" b="1" dirty="0" smtClean="0">
                <a:solidFill>
                  <a:srgbClr val="003366"/>
                </a:solidFill>
                <a:latin typeface="Candara" pitchFamily="34" charset="0"/>
              </a:rPr>
              <a:t>mrežama - Facebook</a:t>
            </a:r>
            <a:endParaRPr lang="sr-Latn-CS" sz="1600" b="1" dirty="0">
              <a:solidFill>
                <a:srgbClr val="003366"/>
              </a:solidFill>
              <a:latin typeface="Candara" pitchFamily="34" charset="0"/>
            </a:endParaRPr>
          </a:p>
          <a:p>
            <a:pPr>
              <a:buFontTx/>
              <a:buChar char="-"/>
            </a:pPr>
            <a:endParaRPr lang="sr-Latn-CS" sz="1600" b="1" dirty="0">
              <a:solidFill>
                <a:srgbClr val="003366"/>
              </a:solidFill>
              <a:latin typeface="Candara" pitchFamily="34" charset="0"/>
            </a:endParaRPr>
          </a:p>
          <a:p>
            <a:pPr>
              <a:buFontTx/>
              <a:buChar char="-"/>
            </a:pPr>
            <a:endParaRPr lang="sr-Latn-CS" sz="1600" b="1" dirty="0">
              <a:solidFill>
                <a:srgbClr val="003366"/>
              </a:solidFill>
              <a:latin typeface="Candara" pitchFamily="34" charset="0"/>
            </a:endParaRPr>
          </a:p>
          <a:p>
            <a:pPr>
              <a:buFontTx/>
              <a:buChar char="-"/>
            </a:pPr>
            <a:endParaRPr lang="sr-Latn-CS" sz="1600" b="1" dirty="0">
              <a:solidFill>
                <a:srgbClr val="003366"/>
              </a:solidFill>
              <a:latin typeface="Candara" pitchFamily="34" charset="0"/>
            </a:endParaRPr>
          </a:p>
          <a:p>
            <a:pPr>
              <a:buFontTx/>
              <a:buChar char="-"/>
            </a:pPr>
            <a:endParaRPr lang="sr-Latn-CS" sz="2400" b="1" dirty="0">
              <a:solidFill>
                <a:srgbClr val="003366"/>
              </a:solidFill>
              <a:latin typeface="Candara" pitchFamily="34" charset="0"/>
            </a:endParaRPr>
          </a:p>
          <a:p>
            <a:endParaRPr lang="sr-Latn-CS" sz="2400" b="1" dirty="0">
              <a:solidFill>
                <a:srgbClr val="003366"/>
              </a:solidFill>
              <a:latin typeface="Candara" pitchFamily="34" charset="0"/>
            </a:endParaRPr>
          </a:p>
          <a:p>
            <a:endParaRPr lang="sr-Latn-CS" sz="2400" b="1" dirty="0">
              <a:solidFill>
                <a:srgbClr val="003366"/>
              </a:solidFill>
              <a:latin typeface="Candara" pitchFamily="34" charset="0"/>
            </a:endParaRPr>
          </a:p>
          <a:p>
            <a:r>
              <a:rPr lang="en-US" sz="2400" dirty="0">
                <a:solidFill>
                  <a:srgbClr val="003366"/>
                </a:solidFill>
                <a:latin typeface="Candara" pitchFamily="34" charset="0"/>
              </a:rPr>
              <a:t/>
            </a:r>
            <a:br>
              <a:rPr lang="en-US" sz="2400" dirty="0">
                <a:solidFill>
                  <a:srgbClr val="003366"/>
                </a:solidFill>
                <a:latin typeface="Candara" pitchFamily="34" charset="0"/>
              </a:rPr>
            </a:br>
            <a:endParaRPr lang="en-US" sz="2400" dirty="0">
              <a:solidFill>
                <a:srgbClr val="003366"/>
              </a:solidFill>
              <a:latin typeface="Candara" pitchFamily="34" charset="0"/>
            </a:endParaRPr>
          </a:p>
        </p:txBody>
      </p:sp>
      <p:pic>
        <p:nvPicPr>
          <p:cNvPr id="8198" name="Picture 1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15000" y="304800"/>
            <a:ext cx="1295400" cy="1211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2" descr="C:\Documents and Settings\jstankovic\Desktop\Selekcija fotki za latino maraton PPT\Plesaci 2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486400" y="1905000"/>
            <a:ext cx="3359519" cy="3283497"/>
          </a:xfrm>
          <a:prstGeom prst="rect">
            <a:avLst/>
          </a:prstGeom>
          <a:noFill/>
        </p:spPr>
      </p:pic>
      <p:pic>
        <p:nvPicPr>
          <p:cNvPr id="18435" name="Picture 3" descr="C:\Documents and Settings\jstankovic\Desktop\Selekcija fotki za latino maraton PPT\Logo maratona 2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448550" y="0"/>
            <a:ext cx="1695450" cy="17462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z="3200" smtClean="0">
              <a:solidFill>
                <a:schemeClr val="tx1"/>
              </a:solidFill>
              <a:latin typeface="Candara" pitchFamily="34" charset="0"/>
            </a:endParaRPr>
          </a:p>
        </p:txBody>
      </p:sp>
      <p:pic>
        <p:nvPicPr>
          <p:cNvPr id="6147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8" name="Rectangle 10"/>
          <p:cNvSpPr>
            <a:spLocks noChangeArrowheads="1"/>
          </p:cNvSpPr>
          <p:nvPr/>
        </p:nvSpPr>
        <p:spPr bwMode="auto">
          <a:xfrm>
            <a:off x="1981200" y="304800"/>
            <a:ext cx="5334000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Latn-CS" sz="2400" b="1" dirty="0" smtClean="0">
                <a:solidFill>
                  <a:srgbClr val="003366"/>
                </a:solidFill>
                <a:latin typeface="Candara" pitchFamily="34" charset="0"/>
              </a:rPr>
              <a:t>Društvena odgovornost</a:t>
            </a:r>
          </a:p>
          <a:p>
            <a:pPr algn="ctr"/>
            <a:endParaRPr lang="sr-Latn-CS" sz="2400" b="1" dirty="0" smtClean="0">
              <a:solidFill>
                <a:srgbClr val="003366"/>
              </a:solidFill>
              <a:latin typeface="Candara" pitchFamily="34" charset="0"/>
            </a:endParaRPr>
          </a:p>
          <a:p>
            <a:pPr algn="ctr"/>
            <a:r>
              <a:rPr lang="sr-Latn-CS" sz="1600" b="1" dirty="0" smtClean="0">
                <a:solidFill>
                  <a:srgbClr val="003366"/>
                </a:solidFill>
                <a:latin typeface="Candara" pitchFamily="34" charset="0"/>
              </a:rPr>
              <a:t>Latino maraton je društveno odgovorna manifestacija koja inicira inkorporisanje latino plesova u edukativni sistem</a:t>
            </a:r>
          </a:p>
          <a:p>
            <a:pPr algn="ctr"/>
            <a:endParaRPr lang="en-US" sz="1600" b="1" dirty="0" smtClean="0">
              <a:solidFill>
                <a:srgbClr val="003366"/>
              </a:solidFill>
              <a:latin typeface="Candara" pitchFamily="34" charset="0"/>
            </a:endParaRPr>
          </a:p>
          <a:p>
            <a:pPr algn="ctr"/>
            <a:endParaRPr lang="en-US" sz="1600" b="1" dirty="0" smtClean="0">
              <a:solidFill>
                <a:srgbClr val="003366"/>
              </a:solidFill>
              <a:latin typeface="Candara" pitchFamily="34" charset="0"/>
            </a:endParaRPr>
          </a:p>
          <a:p>
            <a:pPr algn="ctr"/>
            <a:endParaRPr lang="en-US" sz="1600" b="1" dirty="0" smtClean="0">
              <a:solidFill>
                <a:srgbClr val="003366"/>
              </a:solidFill>
              <a:latin typeface="Candara" pitchFamily="34" charset="0"/>
            </a:endParaRPr>
          </a:p>
          <a:p>
            <a:pPr algn="ctr"/>
            <a:endParaRPr lang="en-US" sz="1600" b="1" dirty="0" smtClean="0">
              <a:solidFill>
                <a:srgbClr val="003366"/>
              </a:solidFill>
              <a:latin typeface="Candara" pitchFamily="34" charset="0"/>
            </a:endParaRPr>
          </a:p>
          <a:p>
            <a:pPr algn="ctr"/>
            <a:endParaRPr lang="en-US" sz="1600" b="1" dirty="0" smtClean="0">
              <a:solidFill>
                <a:srgbClr val="003366"/>
              </a:solidFill>
              <a:latin typeface="Candara" pitchFamily="34" charset="0"/>
            </a:endParaRPr>
          </a:p>
          <a:p>
            <a:pPr algn="ctr"/>
            <a:endParaRPr lang="en-US" sz="1600" b="1" dirty="0" smtClean="0">
              <a:solidFill>
                <a:srgbClr val="003366"/>
              </a:solidFill>
              <a:latin typeface="Candara" pitchFamily="34" charset="0"/>
            </a:endParaRPr>
          </a:p>
          <a:p>
            <a:pPr algn="ctr"/>
            <a:endParaRPr lang="sr-Latn-CS" sz="1600" b="1" dirty="0" smtClean="0">
              <a:solidFill>
                <a:srgbClr val="003366"/>
              </a:solidFill>
              <a:latin typeface="Candara" pitchFamily="34" charset="0"/>
            </a:endParaRPr>
          </a:p>
          <a:p>
            <a:pPr algn="ctr"/>
            <a:r>
              <a:rPr lang="sr-Latn-CS" sz="2400" b="1" dirty="0" smtClean="0">
                <a:solidFill>
                  <a:srgbClr val="003366"/>
                </a:solidFill>
                <a:latin typeface="Candara" pitchFamily="34" charset="0"/>
              </a:rPr>
              <a:t>- </a:t>
            </a:r>
            <a:r>
              <a:rPr lang="sr-Latn-CS" b="1" dirty="0" smtClean="0">
                <a:solidFill>
                  <a:srgbClr val="003366"/>
                </a:solidFill>
                <a:latin typeface="Candara" pitchFamily="34" charset="0"/>
              </a:rPr>
              <a:t>Besplatna škola latino plesova </a:t>
            </a:r>
            <a:r>
              <a:rPr lang="sr-Latn-CS" sz="2400" b="1" dirty="0" smtClean="0">
                <a:solidFill>
                  <a:srgbClr val="003366"/>
                </a:solidFill>
                <a:latin typeface="Candara" pitchFamily="34" charset="0"/>
              </a:rPr>
              <a:t>-</a:t>
            </a:r>
          </a:p>
          <a:p>
            <a:pPr algn="ctr"/>
            <a:endParaRPr lang="en-US" sz="2400" b="1" dirty="0">
              <a:solidFill>
                <a:srgbClr val="003366"/>
              </a:solidFill>
              <a:latin typeface="Candara" pitchFamily="34" charset="0"/>
            </a:endParaRPr>
          </a:p>
          <a:p>
            <a:endParaRPr lang="sr-Latn-CS" sz="1600" b="1" dirty="0">
              <a:solidFill>
                <a:srgbClr val="003366"/>
              </a:solidFill>
              <a:latin typeface="Candara" pitchFamily="34" charset="0"/>
            </a:endParaRPr>
          </a:p>
          <a:p>
            <a:pPr>
              <a:buFontTx/>
              <a:buChar char="-"/>
            </a:pPr>
            <a:endParaRPr lang="sr-Latn-CS" sz="1600" b="1" dirty="0">
              <a:solidFill>
                <a:srgbClr val="003366"/>
              </a:solidFill>
              <a:latin typeface="Candara" pitchFamily="34" charset="0"/>
            </a:endParaRPr>
          </a:p>
          <a:p>
            <a:pPr>
              <a:buFontTx/>
              <a:buChar char="-"/>
            </a:pPr>
            <a:endParaRPr lang="sr-Latn-CS" sz="1600" b="1" dirty="0">
              <a:solidFill>
                <a:srgbClr val="003366"/>
              </a:solidFill>
              <a:latin typeface="Candara" pitchFamily="34" charset="0"/>
            </a:endParaRPr>
          </a:p>
          <a:p>
            <a:pPr>
              <a:buFontTx/>
              <a:buChar char="-"/>
            </a:pPr>
            <a:endParaRPr lang="en-US" sz="1600" b="1" dirty="0">
              <a:solidFill>
                <a:srgbClr val="003366"/>
              </a:solidFill>
              <a:latin typeface="Candara" pitchFamily="34" charset="0"/>
            </a:endParaRPr>
          </a:p>
          <a:p>
            <a:endParaRPr lang="en-US" sz="4800" b="1" dirty="0">
              <a:solidFill>
                <a:srgbClr val="003366"/>
              </a:solidFill>
              <a:latin typeface="Candara" pitchFamily="34" charset="0"/>
            </a:endParaRPr>
          </a:p>
        </p:txBody>
      </p:sp>
      <p:pic>
        <p:nvPicPr>
          <p:cNvPr id="17410" name="Picture 2" descr="C:\Documents and Settings\jstankovic\Desktop\Selekcija fotki za latino maraton PPT\Logo 4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895600" y="3962400"/>
            <a:ext cx="3349625" cy="868362"/>
          </a:xfrm>
          <a:prstGeom prst="rect">
            <a:avLst/>
          </a:prstGeom>
          <a:noFill/>
        </p:spPr>
      </p:pic>
      <p:pic>
        <p:nvPicPr>
          <p:cNvPr id="17411" name="Picture 3" descr="C:\Documents and Settings\jstankovic\Desktop\Selekcija fotki za latino maraton PPT\Logo maratona 2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448550" y="0"/>
            <a:ext cx="1695450" cy="1746250"/>
          </a:xfrm>
          <a:prstGeom prst="rect">
            <a:avLst/>
          </a:prstGeom>
          <a:noFill/>
        </p:spPr>
      </p:pic>
      <p:pic>
        <p:nvPicPr>
          <p:cNvPr id="17415" name="Picture 7" descr="C:\Documents and Settings\jstankovic\Desktop\Selekcija fotki za latino maraton PPT\DSC_3072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81000" y="2286000"/>
            <a:ext cx="2325687" cy="2908300"/>
          </a:xfrm>
          <a:prstGeom prst="rect">
            <a:avLst/>
          </a:prstGeom>
          <a:noFill/>
        </p:spPr>
      </p:pic>
      <p:pic>
        <p:nvPicPr>
          <p:cNvPr id="17417" name="Picture 9" descr="C:\Documents and Settings\jstankovic\Desktop\Selekcija fotki za latino maraton PPT\DSC_3070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400800" y="2286000"/>
            <a:ext cx="2362200" cy="29718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457200" y="304800"/>
            <a:ext cx="8229600" cy="1615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Latn-CS" b="1" dirty="0" smtClean="0">
                <a:solidFill>
                  <a:srgbClr val="003366"/>
                </a:solidFill>
                <a:latin typeface="Candara" pitchFamily="34" charset="0"/>
              </a:rPr>
              <a:t>“IGRAJMO U RITMU BEOGRADSKIH REKA”</a:t>
            </a:r>
          </a:p>
          <a:p>
            <a:pPr algn="ctr">
              <a:spcBef>
                <a:spcPct val="50000"/>
              </a:spcBef>
            </a:pPr>
            <a:r>
              <a:rPr lang="sr-Latn-CS" b="1" dirty="0" smtClean="0">
                <a:solidFill>
                  <a:srgbClr val="003366"/>
                </a:solidFill>
                <a:latin typeface="Candara" pitchFamily="34" charset="0"/>
              </a:rPr>
              <a:t>LATINO MARATON 201</a:t>
            </a:r>
            <a:r>
              <a:rPr lang="en-US" b="1" dirty="0" smtClean="0">
                <a:solidFill>
                  <a:srgbClr val="003366"/>
                </a:solidFill>
                <a:latin typeface="Candara" pitchFamily="34" charset="0"/>
              </a:rPr>
              <a:t>3</a:t>
            </a:r>
            <a:endParaRPr lang="sr-Latn-CS" b="1" dirty="0" smtClean="0">
              <a:solidFill>
                <a:srgbClr val="003366"/>
              </a:solidFill>
              <a:latin typeface="Candara" pitchFamily="34" charset="0"/>
            </a:endParaRPr>
          </a:p>
          <a:p>
            <a:pPr algn="ctr">
              <a:spcBef>
                <a:spcPct val="50000"/>
              </a:spcBef>
            </a:pPr>
            <a:endParaRPr lang="sr-Latn-CS" b="1" dirty="0" smtClean="0">
              <a:solidFill>
                <a:srgbClr val="003366"/>
              </a:solidFill>
              <a:latin typeface="Candara" pitchFamily="34" charset="0"/>
            </a:endParaRPr>
          </a:p>
          <a:p>
            <a:pPr algn="ctr">
              <a:spcBef>
                <a:spcPct val="50000"/>
              </a:spcBef>
            </a:pPr>
            <a:endParaRPr lang="en-US" b="1" dirty="0">
              <a:solidFill>
                <a:srgbClr val="003366"/>
              </a:solidFill>
              <a:latin typeface="Candara" pitchFamily="34" charset="0"/>
            </a:endParaRPr>
          </a:p>
        </p:txBody>
      </p:sp>
      <p:pic>
        <p:nvPicPr>
          <p:cNvPr id="19459" name="Picture 3" descr="C:\Documents and Settings\jstankovic\Desktop\Selekcija fotki za latino maraton PPT\Logo maratona 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448550" y="0"/>
            <a:ext cx="1695450" cy="1746250"/>
          </a:xfrm>
          <a:prstGeom prst="rect">
            <a:avLst/>
          </a:prstGeom>
          <a:noFill/>
        </p:spPr>
      </p:pic>
      <p:pic>
        <p:nvPicPr>
          <p:cNvPr id="19464" name="Picture 8" descr="C:\Documents and Settings\jstankovic\Desktop\Selekcija fotki za latino maraton PPT\DSC_3054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371600" y="1219200"/>
            <a:ext cx="6248400" cy="4266487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1219200" y="1295400"/>
            <a:ext cx="34290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b="1">
                <a:solidFill>
                  <a:srgbClr val="003366"/>
                </a:solidFill>
                <a:latin typeface="Candara" pitchFamily="34" charset="0"/>
              </a:rPr>
              <a:t>Hvala Vam!</a:t>
            </a:r>
            <a:r>
              <a:rPr lang="en-US" b="1">
                <a:solidFill>
                  <a:srgbClr val="003366"/>
                </a:solidFill>
                <a:latin typeface="Candara" pitchFamily="34" charset="0"/>
              </a:rPr>
              <a:t/>
            </a:r>
            <a:br>
              <a:rPr lang="en-US" b="1">
                <a:solidFill>
                  <a:srgbClr val="003366"/>
                </a:solidFill>
                <a:latin typeface="Candara" pitchFamily="34" charset="0"/>
              </a:rPr>
            </a:br>
            <a:r>
              <a:rPr lang="en-US" b="1">
                <a:solidFill>
                  <a:srgbClr val="003366"/>
                </a:solidFill>
                <a:latin typeface="Candara" pitchFamily="34" charset="0"/>
              </a:rPr>
              <a:t/>
            </a:r>
            <a:br>
              <a:rPr lang="en-US" b="1">
                <a:solidFill>
                  <a:srgbClr val="003366"/>
                </a:solidFill>
                <a:latin typeface="Candara" pitchFamily="34" charset="0"/>
              </a:rPr>
            </a:br>
            <a:r>
              <a:rPr lang="sr-Latn-CS" b="1">
                <a:solidFill>
                  <a:srgbClr val="003366"/>
                </a:solidFill>
                <a:latin typeface="Candara" pitchFamily="34" charset="0"/>
              </a:rPr>
              <a:t>Turistička organizacija Beograda</a:t>
            </a:r>
          </a:p>
          <a:p>
            <a:r>
              <a:rPr lang="sr-Latn-CS" b="1">
                <a:solidFill>
                  <a:srgbClr val="003366"/>
                </a:solidFill>
                <a:latin typeface="Candara" pitchFamily="34" charset="0"/>
                <a:hlinkClick r:id="rId3"/>
              </a:rPr>
              <a:t>www.tob.rs</a:t>
            </a:r>
            <a:endParaRPr lang="sr-Latn-CS" b="1">
              <a:solidFill>
                <a:srgbClr val="003366"/>
              </a:solidFill>
              <a:latin typeface="Candara" pitchFamily="34" charset="0"/>
            </a:endParaRPr>
          </a:p>
          <a:p>
            <a:r>
              <a:rPr lang="sr-Latn-CS" b="1">
                <a:solidFill>
                  <a:srgbClr val="003366"/>
                </a:solidFill>
                <a:latin typeface="Candara" pitchFamily="34" charset="0"/>
                <a:hlinkClick r:id="rId4"/>
              </a:rPr>
              <a:t>www.travel-belgrade.com</a:t>
            </a:r>
          </a:p>
          <a:p>
            <a:r>
              <a:rPr lang="en-US" b="1">
                <a:solidFill>
                  <a:srgbClr val="003366"/>
                </a:solidFill>
                <a:latin typeface="Candara" pitchFamily="34" charset="0"/>
              </a:rPr>
              <a:t/>
            </a:r>
            <a:br>
              <a:rPr lang="en-US" b="1">
                <a:solidFill>
                  <a:srgbClr val="003366"/>
                </a:solidFill>
                <a:latin typeface="Candara" pitchFamily="34" charset="0"/>
              </a:rPr>
            </a:br>
            <a:r>
              <a:rPr lang="sr-Latn-CS" b="1">
                <a:solidFill>
                  <a:srgbClr val="003366"/>
                </a:solidFill>
                <a:latin typeface="Candara" pitchFamily="34" charset="0"/>
                <a:hlinkClick r:id="rId5"/>
              </a:rPr>
              <a:t>office</a:t>
            </a:r>
            <a:r>
              <a:rPr lang="en-US" b="1">
                <a:solidFill>
                  <a:srgbClr val="003366"/>
                </a:solidFill>
                <a:latin typeface="Candara" pitchFamily="34" charset="0"/>
                <a:hlinkClick r:id="rId5"/>
              </a:rPr>
              <a:t>@tob.co.rs</a:t>
            </a:r>
            <a:r>
              <a:rPr lang="en-US" b="1">
                <a:solidFill>
                  <a:srgbClr val="003366"/>
                </a:solidFill>
                <a:latin typeface="Candara" pitchFamily="34" charset="0"/>
              </a:rPr>
              <a:t/>
            </a:r>
            <a:br>
              <a:rPr lang="en-US" b="1">
                <a:solidFill>
                  <a:srgbClr val="003366"/>
                </a:solidFill>
                <a:latin typeface="Candara" pitchFamily="34" charset="0"/>
              </a:rPr>
            </a:br>
            <a:endParaRPr lang="en-US" b="1">
              <a:solidFill>
                <a:srgbClr val="003366"/>
              </a:solidFill>
              <a:latin typeface="Candar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TINO MARATON 2012">
  <a:themeElements>
    <a:clrScheme name="Default Design 10">
      <a:dk1>
        <a:srgbClr val="777777"/>
      </a:dk1>
      <a:lt1>
        <a:srgbClr val="FFFFFF"/>
      </a:lt1>
      <a:dk2>
        <a:srgbClr val="686B5D"/>
      </a:dk2>
      <a:lt2>
        <a:srgbClr val="D1D1CB"/>
      </a:lt2>
      <a:accent1>
        <a:srgbClr val="909082"/>
      </a:accent1>
      <a:accent2>
        <a:srgbClr val="809EA8"/>
      </a:accent2>
      <a:accent3>
        <a:srgbClr val="B9BAB6"/>
      </a:accent3>
      <a:accent4>
        <a:srgbClr val="DADADA"/>
      </a:accent4>
      <a:accent5>
        <a:srgbClr val="C6C6C1"/>
      </a:accent5>
      <a:accent6>
        <a:srgbClr val="738F98"/>
      </a:accent6>
      <a:hlink>
        <a:srgbClr val="FFCC66"/>
      </a:hlink>
      <a:folHlink>
        <a:srgbClr val="E9DCB9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6600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B8AA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3399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ADCA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0066CC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AAB8E2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660066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B8AAB8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LATINO MARATON 2012</Template>
  <TotalTime>1</TotalTime>
  <Words>289</Words>
  <Application>Microsoft Office PowerPoint</Application>
  <PresentationFormat>On-screen Show (4:3)</PresentationFormat>
  <Paragraphs>107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LATINO MARATON 2012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Liljana Ajalajbegovic</dc:creator>
  <cp:lastModifiedBy>Borko</cp:lastModifiedBy>
  <cp:revision>1</cp:revision>
  <dcterms:created xsi:type="dcterms:W3CDTF">2013-05-31T11:50:23Z</dcterms:created>
  <dcterms:modified xsi:type="dcterms:W3CDTF">2013-06-25T11:30:24Z</dcterms:modified>
</cp:coreProperties>
</file>