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VRSTE FINANSIJSKIH RIZIKA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25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5877" y="768439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odnose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suštini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finansijskog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faktora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unutrašnji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neodgovarajuća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stručna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zaposlenih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loše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formulisana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strategija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zastarela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tehnologija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koristi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 smtClean="0">
                <a:solidFill>
                  <a:schemeClr val="tx1"/>
                </a:solidFill>
              </a:rPr>
              <a:t>proizvodnji</a:t>
            </a:r>
            <a:r>
              <a:rPr lang="en-GB" sz="2800" dirty="0" smtClean="0">
                <a:solidFill>
                  <a:schemeClr val="tx1"/>
                </a:solidFill>
              </a:rPr>
              <a:t>),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spoljašnji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faktori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izmene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zakonskih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kretanja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instrumenata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tržištima</a:t>
            </a:r>
            <a:r>
              <a:rPr lang="en-GB" sz="2800" dirty="0" smtClean="0">
                <a:solidFill>
                  <a:schemeClr val="tx1"/>
                </a:solidFill>
              </a:rPr>
              <a:t>),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istovremeno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delovanje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520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/>
              <a:t>Kao </a:t>
            </a:r>
            <a:r>
              <a:rPr lang="en-GB" sz="2800" dirty="0" err="1"/>
              <a:t>neke</a:t>
            </a:r>
            <a:r>
              <a:rPr lang="en-GB" sz="2800" dirty="0"/>
              <a:t> od </a:t>
            </a:r>
            <a:r>
              <a:rPr lang="en-GB" sz="2800" dirty="0" err="1"/>
              <a:t>kategorija</a:t>
            </a:r>
            <a:r>
              <a:rPr lang="en-GB" sz="2800" dirty="0"/>
              <a:t> </a:t>
            </a:r>
            <a:r>
              <a:rPr lang="en-GB" sz="2800" dirty="0" err="1"/>
              <a:t>finansijskih</a:t>
            </a:r>
            <a:r>
              <a:rPr lang="en-GB" sz="2800" dirty="0"/>
              <a:t> </a:t>
            </a:r>
            <a:r>
              <a:rPr lang="en-GB" sz="2800" dirty="0" err="1"/>
              <a:t>rizika</a:t>
            </a:r>
            <a:r>
              <a:rPr lang="en-GB" sz="2800" dirty="0"/>
              <a:t>, </a:t>
            </a:r>
            <a:r>
              <a:rPr lang="en-GB" sz="2800" dirty="0" err="1"/>
              <a:t>možemo</a:t>
            </a:r>
            <a:r>
              <a:rPr lang="en-GB" sz="2800" dirty="0"/>
              <a:t> </a:t>
            </a:r>
            <a:r>
              <a:rPr lang="en-GB" sz="2800" dirty="0" err="1" smtClean="0"/>
              <a:t>navesti</a:t>
            </a:r>
            <a:endParaRPr lang="en-GB" sz="2800" dirty="0" smtClean="0"/>
          </a:p>
          <a:p>
            <a:r>
              <a:rPr lang="en-GB" sz="2800" dirty="0" err="1" smtClean="0"/>
              <a:t>rizik</a:t>
            </a:r>
            <a:r>
              <a:rPr lang="en-GB" sz="2800" dirty="0" smtClean="0"/>
              <a:t> </a:t>
            </a:r>
            <a:r>
              <a:rPr lang="en-GB" sz="2800" dirty="0"/>
              <a:t>od </a:t>
            </a:r>
            <a:r>
              <a:rPr lang="en-GB" sz="2800" dirty="0" err="1"/>
              <a:t>promene</a:t>
            </a:r>
            <a:r>
              <a:rPr lang="en-GB" sz="2800" dirty="0"/>
              <a:t> </a:t>
            </a:r>
            <a:r>
              <a:rPr lang="en-GB" sz="2800" dirty="0" err="1"/>
              <a:t>kamatnih</a:t>
            </a:r>
            <a:r>
              <a:rPr lang="en-GB" sz="2800" dirty="0"/>
              <a:t> </a:t>
            </a:r>
            <a:r>
              <a:rPr lang="en-GB" sz="2800" dirty="0" err="1"/>
              <a:t>stopa</a:t>
            </a:r>
            <a:r>
              <a:rPr lang="en-GB" sz="2800" dirty="0"/>
              <a:t>, </a:t>
            </a:r>
            <a:r>
              <a:rPr lang="en-GB" sz="2800" dirty="0" err="1"/>
              <a:t>tj</a:t>
            </a:r>
            <a:r>
              <a:rPr lang="en-GB" sz="2800" dirty="0"/>
              <a:t>. </a:t>
            </a:r>
            <a:r>
              <a:rPr lang="en-GB" sz="2800" dirty="0" err="1"/>
              <a:t>kamatni</a:t>
            </a:r>
            <a:r>
              <a:rPr lang="en-GB" sz="2800" dirty="0"/>
              <a:t> </a:t>
            </a:r>
            <a:r>
              <a:rPr lang="en-GB" sz="2800" dirty="0" err="1"/>
              <a:t>rizik</a:t>
            </a:r>
            <a:r>
              <a:rPr lang="en-GB" sz="2800" dirty="0"/>
              <a:t>, </a:t>
            </a:r>
            <a:endParaRPr lang="en-GB" sz="2800" dirty="0" smtClean="0"/>
          </a:p>
          <a:p>
            <a:r>
              <a:rPr lang="en-GB" sz="2800" dirty="0" err="1" smtClean="0"/>
              <a:t>rizik</a:t>
            </a:r>
            <a:r>
              <a:rPr lang="en-GB" sz="2800" dirty="0" smtClean="0"/>
              <a:t> </a:t>
            </a:r>
            <a:r>
              <a:rPr lang="en-GB" sz="2800" dirty="0"/>
              <a:t>od </a:t>
            </a:r>
            <a:r>
              <a:rPr lang="en-GB" sz="2800" dirty="0" err="1"/>
              <a:t>promene</a:t>
            </a:r>
            <a:r>
              <a:rPr lang="en-GB" sz="2800" dirty="0"/>
              <a:t> </a:t>
            </a:r>
            <a:r>
              <a:rPr lang="en-GB" sz="2800" dirty="0" err="1"/>
              <a:t>cena</a:t>
            </a:r>
            <a:r>
              <a:rPr lang="en-GB" sz="2800" dirty="0"/>
              <a:t> </a:t>
            </a:r>
            <a:r>
              <a:rPr lang="en-GB" sz="2800" dirty="0" err="1"/>
              <a:t>domaće</a:t>
            </a:r>
            <a:r>
              <a:rPr lang="en-GB" sz="2800" dirty="0"/>
              <a:t> </a:t>
            </a:r>
            <a:r>
              <a:rPr lang="en-GB" sz="2800" dirty="0" err="1"/>
              <a:t>valute</a:t>
            </a:r>
            <a:r>
              <a:rPr lang="en-GB" sz="2800" dirty="0"/>
              <a:t> u </a:t>
            </a:r>
            <a:r>
              <a:rPr lang="en-GB" sz="2800" dirty="0" err="1"/>
              <a:t>odnosu</a:t>
            </a:r>
            <a:r>
              <a:rPr lang="en-GB" sz="2800" dirty="0"/>
              <a:t> </a:t>
            </a:r>
            <a:r>
              <a:rPr lang="en-GB" sz="2800" dirty="0" err="1"/>
              <a:t>na</a:t>
            </a:r>
            <a:r>
              <a:rPr lang="en-GB" sz="2800" dirty="0"/>
              <a:t> </a:t>
            </a:r>
            <a:r>
              <a:rPr lang="en-GB" sz="2800" dirty="0" err="1"/>
              <a:t>stranu</a:t>
            </a:r>
            <a:r>
              <a:rPr lang="en-GB" sz="2800" dirty="0"/>
              <a:t> </a:t>
            </a:r>
            <a:r>
              <a:rPr lang="en-GB" sz="2800" dirty="0" err="1"/>
              <a:t>valutu</a:t>
            </a:r>
            <a:r>
              <a:rPr lang="en-GB" sz="2800" dirty="0"/>
              <a:t>, </a:t>
            </a:r>
            <a:r>
              <a:rPr lang="en-GB" sz="2800" dirty="0" err="1"/>
              <a:t>tj</a:t>
            </a:r>
            <a:r>
              <a:rPr lang="en-GB" sz="2800" dirty="0"/>
              <a:t>. </a:t>
            </a:r>
            <a:r>
              <a:rPr lang="en-GB" sz="2800" dirty="0" err="1"/>
              <a:t>devizni</a:t>
            </a:r>
            <a:r>
              <a:rPr lang="en-GB" sz="2800" dirty="0"/>
              <a:t> </a:t>
            </a:r>
            <a:r>
              <a:rPr lang="en-GB" sz="2800" dirty="0" err="1"/>
              <a:t>rizik</a:t>
            </a:r>
            <a:r>
              <a:rPr lang="en-GB" sz="2800" dirty="0" smtClean="0"/>
              <a:t>, </a:t>
            </a:r>
          </a:p>
          <a:p>
            <a:r>
              <a:rPr lang="en-GB" sz="2800" dirty="0" err="1" smtClean="0"/>
              <a:t>rizik</a:t>
            </a:r>
            <a:r>
              <a:rPr lang="en-GB" sz="2800" dirty="0" smtClean="0"/>
              <a:t> </a:t>
            </a:r>
            <a:r>
              <a:rPr lang="en-GB" sz="2800" dirty="0" err="1"/>
              <a:t>likvidnosti</a:t>
            </a:r>
            <a:r>
              <a:rPr lang="en-GB" sz="2800" dirty="0"/>
              <a:t>, </a:t>
            </a:r>
            <a:endParaRPr lang="en-GB" sz="2800" dirty="0" smtClean="0"/>
          </a:p>
          <a:p>
            <a:r>
              <a:rPr lang="en-GB" sz="2800" dirty="0" err="1" smtClean="0"/>
              <a:t>rizik</a:t>
            </a:r>
            <a:r>
              <a:rPr lang="en-GB" sz="2800" dirty="0" smtClean="0"/>
              <a:t> </a:t>
            </a:r>
            <a:r>
              <a:rPr lang="en-GB" sz="2800" dirty="0" err="1"/>
              <a:t>finansiranja</a:t>
            </a:r>
            <a:r>
              <a:rPr lang="en-GB" sz="2800" dirty="0"/>
              <a:t>, </a:t>
            </a:r>
            <a:r>
              <a:rPr lang="en-GB" sz="2800" dirty="0" err="1"/>
              <a:t>itd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63498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novčani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tržištima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3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Vrste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finansijskom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poslovanju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696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Tržišni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Tržišni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stopa</a:t>
            </a:r>
            <a:r>
              <a:rPr lang="en-GB" sz="2800" dirty="0" smtClean="0">
                <a:solidFill>
                  <a:schemeClr val="tx1"/>
                </a:solidFill>
              </a:rPr>
              <a:t>. </a:t>
            </a:r>
            <a:r>
              <a:rPr lang="en-GB" sz="2800" dirty="0" err="1" smtClean="0">
                <a:solidFill>
                  <a:schemeClr val="tx1"/>
                </a:solidFill>
              </a:rPr>
              <a:t>Promene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cenama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uslovljene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kretanjem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stopa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deviznog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kursa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roba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vitalnog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0898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Devizni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Devizni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ispoljiti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poslovanje</a:t>
            </a:r>
            <a:r>
              <a:rPr lang="en-GB" sz="2800" dirty="0">
                <a:solidFill>
                  <a:schemeClr val="tx1"/>
                </a:solidFill>
              </a:rPr>
              <a:t> van </a:t>
            </a:r>
            <a:r>
              <a:rPr lang="en-GB" sz="2800" dirty="0" err="1">
                <a:solidFill>
                  <a:schemeClr val="tx1"/>
                </a:solidFill>
              </a:rPr>
              <a:t>granica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uspostavljene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međunarodne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odnose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Tada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odlivi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gotovine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deviznog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kursa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586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Devizni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b="1" dirty="0" err="1">
                <a:solidFill>
                  <a:srgbClr val="FF0000"/>
                </a:solidFill>
              </a:rPr>
              <a:t>smanjenja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domaće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valute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valutu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morati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b="1" dirty="0" err="1">
                <a:solidFill>
                  <a:srgbClr val="FF0000"/>
                </a:solidFill>
              </a:rPr>
              <a:t>isplati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veći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iznos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domaće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valute</a:t>
            </a:r>
            <a:r>
              <a:rPr lang="en-GB" sz="2800" dirty="0">
                <a:solidFill>
                  <a:schemeClr val="tx1"/>
                </a:solidFill>
              </a:rPr>
              <a:t> da bi </a:t>
            </a:r>
            <a:r>
              <a:rPr lang="en-GB" sz="2800" dirty="0" err="1">
                <a:solidFill>
                  <a:schemeClr val="tx1"/>
                </a:solidFill>
              </a:rPr>
              <a:t>izmirila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obaveze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situaciji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dođe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b="1" dirty="0" err="1">
                <a:solidFill>
                  <a:srgbClr val="00B050"/>
                </a:solidFill>
              </a:rPr>
              <a:t>rasta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domaće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valute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valutu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do toga da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domaća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rgbClr val="00B050"/>
                </a:solidFill>
              </a:rPr>
              <a:t>veći</a:t>
            </a:r>
            <a:r>
              <a:rPr lang="en-GB" sz="2800" b="1" dirty="0">
                <a:solidFill>
                  <a:srgbClr val="00B050"/>
                </a:solidFill>
              </a:rPr>
              <a:t> </a:t>
            </a:r>
            <a:r>
              <a:rPr lang="en-GB" sz="2800" b="1" dirty="0" err="1">
                <a:solidFill>
                  <a:srgbClr val="00B050"/>
                </a:solidFill>
              </a:rPr>
              <a:t>iznos</a:t>
            </a:r>
            <a:r>
              <a:rPr lang="en-GB" sz="2800" b="1" dirty="0">
                <a:solidFill>
                  <a:srgbClr val="00B050"/>
                </a:solidFill>
              </a:rPr>
              <a:t> </a:t>
            </a:r>
            <a:r>
              <a:rPr lang="en-GB" sz="2800" b="1" dirty="0" err="1">
                <a:solidFill>
                  <a:srgbClr val="00B050"/>
                </a:solidFill>
              </a:rPr>
              <a:t>priliva</a:t>
            </a:r>
            <a:r>
              <a:rPr lang="en-GB" sz="2800" b="1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gotovine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prihoda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potraživanja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8263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Devizni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Jedna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definicija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deviznog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ta da </a:t>
            </a:r>
            <a:r>
              <a:rPr lang="en-GB" sz="2800" dirty="0" err="1">
                <a:solidFill>
                  <a:schemeClr val="tx1"/>
                </a:solidFill>
              </a:rPr>
              <a:t>devizni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deviznog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kursa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3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Kamatni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Kamatni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fluktuaciju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budućih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novčanih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tokova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stopa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promene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stopa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svojstven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bankarskom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nepovoljnom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stopa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3017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Kreditni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635" y="1687133"/>
            <a:ext cx="8915400" cy="4378636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Kreditni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najjednostavnije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dužnik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uspeti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ispuni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obaveze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skladu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dogovorenim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odobrenog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Cilj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rizikom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da se </a:t>
            </a:r>
            <a:r>
              <a:rPr lang="en-GB" sz="2800" dirty="0" err="1">
                <a:solidFill>
                  <a:schemeClr val="tx1"/>
                </a:solidFill>
              </a:rPr>
              <a:t>maksimizira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stopa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povraćaja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odobrenih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održavajući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prihvatljivih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parametara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418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Kreditni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635" y="1687133"/>
            <a:ext cx="8915400" cy="4378636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Svaka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banka</a:t>
            </a:r>
            <a:r>
              <a:rPr lang="en-GB" sz="2800" dirty="0">
                <a:solidFill>
                  <a:schemeClr val="tx1"/>
                </a:solidFill>
              </a:rPr>
              <a:t> se u </a:t>
            </a:r>
            <a:r>
              <a:rPr lang="en-GB" sz="2800" dirty="0" err="1">
                <a:solidFill>
                  <a:schemeClr val="tx1"/>
                </a:solidFill>
              </a:rPr>
              <a:t>svom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pridržava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odobravanja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različitim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Tom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usaglašavanje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rokova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dospeća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odobrenih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kamatnih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stopa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namenom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tipom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zavisnosti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kreditne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sposobnosti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klijenta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504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Operativni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Operativni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mogućeg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finansijske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institucije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usled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propusta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namernih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nenamernih</a:t>
            </a:r>
            <a:r>
              <a:rPr lang="en-GB" sz="2800" dirty="0">
                <a:solidFill>
                  <a:schemeClr val="tx1"/>
                </a:solidFill>
              </a:rPr>
              <a:t>) u </a:t>
            </a:r>
            <a:r>
              <a:rPr lang="en-GB" sz="2800" dirty="0" err="1">
                <a:solidFill>
                  <a:schemeClr val="tx1"/>
                </a:solidFill>
              </a:rPr>
              <a:t>radu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zaposlenih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neodgovarajućih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unutrašnjih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procedura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neadekvatnog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informacionim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sistemima</a:t>
            </a:r>
            <a:r>
              <a:rPr lang="en-GB" sz="2800" dirty="0" smtClean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nastupanja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nepredvidivih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eksternih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4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Operativni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Bazelski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odbor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usvojio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opšte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prihvaćenu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operativnog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glasi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„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direktnog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indirektnog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neadekvatnih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neuspešnih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internih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ljudi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sistema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dejstva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eksternih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770064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Operativni</a:t>
            </a:r>
            <a:r>
              <a:rPr lang="en-GB" dirty="0" smtClean="0"/>
              <a:t> </a:t>
            </a:r>
            <a:r>
              <a:rPr lang="en-GB" dirty="0" err="1" smtClean="0"/>
              <a:t>rizik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7589" y="1249251"/>
            <a:ext cx="9547023" cy="533185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Trenutna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individualnih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ukazuju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kumulativni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izazivaju</a:t>
            </a:r>
            <a:r>
              <a:rPr lang="en-GB" sz="2800" dirty="0">
                <a:solidFill>
                  <a:schemeClr val="tx1"/>
                </a:solidFill>
              </a:rPr>
              <a:t> domino </a:t>
            </a:r>
            <a:r>
              <a:rPr lang="en-GB" sz="2800" dirty="0" err="1">
                <a:solidFill>
                  <a:schemeClr val="tx1"/>
                </a:solidFill>
              </a:rPr>
              <a:t>efekat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zonu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ekstremnih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čak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bankrotstva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Operativni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heterogeni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veoma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kompleksi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generisati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nesrazmerno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visoke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gubitke</a:t>
            </a:r>
            <a:r>
              <a:rPr lang="en-GB" sz="2800" dirty="0">
                <a:solidFill>
                  <a:schemeClr val="tx1"/>
                </a:solidFill>
              </a:rPr>
              <a:t>, s </a:t>
            </a:r>
            <a:r>
              <a:rPr lang="en-GB" sz="2800" dirty="0" err="1">
                <a:solidFill>
                  <a:schemeClr val="tx1"/>
                </a:solidFill>
              </a:rPr>
              <a:t>obzirom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nalaze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interakciji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multipliciraju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efekte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uslovima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ispoljavanja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globalne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krize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operativni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postaje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dominantan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62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0374" y="-3205908"/>
            <a:ext cx="18571504" cy="1044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1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161" y="160471"/>
            <a:ext cx="8911687" cy="1280890"/>
          </a:xfrm>
        </p:spPr>
        <p:txBody>
          <a:bodyPr/>
          <a:lstStyle/>
          <a:p>
            <a:r>
              <a:rPr lang="en-GB" dirty="0" err="1"/>
              <a:t>Bazelski</a:t>
            </a:r>
            <a:r>
              <a:rPr lang="en-GB" dirty="0"/>
              <a:t> </a:t>
            </a:r>
            <a:r>
              <a:rPr lang="en-GB" dirty="0" err="1"/>
              <a:t>Komitet</a:t>
            </a:r>
            <a:r>
              <a:rPr lang="en-GB" dirty="0"/>
              <a:t> je </a:t>
            </a:r>
            <a:r>
              <a:rPr lang="en-GB" dirty="0" err="1"/>
              <a:t>izvršio</a:t>
            </a:r>
            <a:r>
              <a:rPr lang="en-GB" dirty="0"/>
              <a:t> </a:t>
            </a:r>
            <a:r>
              <a:rPr lang="en-GB" dirty="0" err="1"/>
              <a:t>klasifikaciju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708597"/>
            <a:ext cx="10500060" cy="3777622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Interne </a:t>
            </a:r>
            <a:r>
              <a:rPr lang="en-GB" sz="2800" b="1" dirty="0" err="1">
                <a:solidFill>
                  <a:schemeClr val="tx1"/>
                </a:solidFill>
              </a:rPr>
              <a:t>prevare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protivpravna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činjenja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proneveru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kršenje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preduzimanje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suprotnosti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uključuju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učesnika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unutar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posmatra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Eksterne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prevare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prevara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pronevera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kršenje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kategorisane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krađe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prevare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kršenje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pravila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bezbedonosnim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sistemima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9082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161" y="160471"/>
            <a:ext cx="8911687" cy="1280890"/>
          </a:xfrm>
        </p:spPr>
        <p:txBody>
          <a:bodyPr/>
          <a:lstStyle/>
          <a:p>
            <a:r>
              <a:rPr lang="en-GB" dirty="0" err="1"/>
              <a:t>Bazelski</a:t>
            </a:r>
            <a:r>
              <a:rPr lang="en-GB" dirty="0"/>
              <a:t> </a:t>
            </a:r>
            <a:r>
              <a:rPr lang="en-GB" dirty="0" err="1"/>
              <a:t>Komitet</a:t>
            </a:r>
            <a:r>
              <a:rPr lang="en-GB" dirty="0"/>
              <a:t> je </a:t>
            </a:r>
            <a:r>
              <a:rPr lang="en-GB" dirty="0" err="1"/>
              <a:t>izvršio</a:t>
            </a:r>
            <a:r>
              <a:rPr lang="en-GB" dirty="0"/>
              <a:t> </a:t>
            </a:r>
            <a:r>
              <a:rPr lang="en-GB" dirty="0" err="1"/>
              <a:t>klasifikaciju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708597"/>
            <a:ext cx="10500060" cy="3777622"/>
          </a:xfrm>
        </p:spPr>
        <p:txBody>
          <a:bodyPr>
            <a:no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Praksa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zapošljavanjem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bezbednost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radu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činjenja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suprotnosti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pravilima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zapošljavanja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zdravstvenim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bezbedonosnim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odražavaju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zaposlenih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Ovo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pitanja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saočuvanjem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sredine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pitanja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sarazličitostimai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diskriminacijipo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osnovama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140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161" y="160471"/>
            <a:ext cx="8911687" cy="1280890"/>
          </a:xfrm>
        </p:spPr>
        <p:txBody>
          <a:bodyPr/>
          <a:lstStyle/>
          <a:p>
            <a:r>
              <a:rPr lang="en-GB" dirty="0" err="1"/>
              <a:t>Bazelski</a:t>
            </a:r>
            <a:r>
              <a:rPr lang="en-GB" dirty="0"/>
              <a:t> </a:t>
            </a:r>
            <a:r>
              <a:rPr lang="en-GB" dirty="0" err="1"/>
              <a:t>Komitet</a:t>
            </a:r>
            <a:r>
              <a:rPr lang="en-GB" dirty="0"/>
              <a:t> je </a:t>
            </a:r>
            <a:r>
              <a:rPr lang="en-GB" dirty="0" err="1"/>
              <a:t>izvršio</a:t>
            </a:r>
            <a:r>
              <a:rPr lang="en-GB" dirty="0"/>
              <a:t> </a:t>
            </a:r>
            <a:r>
              <a:rPr lang="en-GB" dirty="0" err="1"/>
              <a:t>klasifikaciju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708597"/>
            <a:ext cx="10500060" cy="3777622"/>
          </a:xfrm>
        </p:spPr>
        <p:txBody>
          <a:bodyPr>
            <a:no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Neprofesionalno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postupanje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klijentima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proizilazi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dizajna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proizvoda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r>
              <a:rPr lang="en-GB" sz="2800" dirty="0" err="1">
                <a:solidFill>
                  <a:schemeClr val="tx1"/>
                </a:solidFill>
              </a:rPr>
              <a:t>uključujući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obelodanjivanje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poverljivih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nepravilne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prakse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greške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Oštećenja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obuhvataju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dovode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tousled </a:t>
            </a:r>
            <a:r>
              <a:rPr lang="en-GB" sz="2800" dirty="0" err="1">
                <a:solidFill>
                  <a:schemeClr val="tx1"/>
                </a:solidFill>
              </a:rPr>
              <a:t>elementarnih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nepogoda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4924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likvidnosti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977" y="1451020"/>
            <a:ext cx="10190968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vodećih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suočavaju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„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likvidnosti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nesposobnosti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banke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izvrši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dospele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obaveze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povlačenja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postojećih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pribavljanja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finansiranja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likvidnosti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r>
              <a:rPr lang="en-GB" sz="2800" dirty="0">
                <a:solidFill>
                  <a:schemeClr val="tx1"/>
                </a:solidFill>
              </a:rPr>
              <a:t>),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otežanog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pretvaranja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likvidna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poremećaja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tržištu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tržišni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likvidnosti</a:t>
            </a:r>
            <a:r>
              <a:rPr lang="en-GB" sz="2800" dirty="0">
                <a:solidFill>
                  <a:schemeClr val="tx1"/>
                </a:solidFill>
              </a:rPr>
              <a:t>)” </a:t>
            </a:r>
          </a:p>
        </p:txBody>
      </p:sp>
    </p:spTree>
    <p:extLst>
      <p:ext uri="{BB962C8B-B14F-4D97-AF65-F5344CB8AC3E}">
        <p14:creationId xmlns:p14="http://schemas.microsoft.com/office/powerpoint/2010/main" val="826031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likvidnosti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977" y="1451020"/>
            <a:ext cx="10190968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likvidnosti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reći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pogledu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sposobnosti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institucije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osigura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poziciju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aktivi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sposobnost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izmirenja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dospelih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obaveza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troškova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povlačenjem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dodatnih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58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zemlje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1330" y="1579809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onaj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socijalni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stranoj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trenutno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projektovano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Rizik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evidentiran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međunarodnim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2008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godine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krize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postalo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jasno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ograničen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razvoju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već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velikoj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razvijene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856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zemlje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6" y="1579809"/>
            <a:ext cx="10216724" cy="377762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sprovođenje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tržišno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orijentisanih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reformi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rezultirale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ogromnim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odlivom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usmerenim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zemljama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razvoju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Istočnoj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Evropi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Latinskoj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Americi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Aziji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Africi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Ovi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upozorili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međunarodne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investitore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činjenicu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globalizacija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svetske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trgovine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otvorena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tržišta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rizične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elemente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izazovu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brzim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prenošenja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ostale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poteškoće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donošenja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ekonomskoj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finansijskoj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političkoj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sferi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2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zemlje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8" y="1579809"/>
            <a:ext cx="10474302" cy="377762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Postoje</a:t>
            </a:r>
            <a:r>
              <a:rPr lang="en-GB" sz="2800" dirty="0">
                <a:solidFill>
                  <a:schemeClr val="tx1"/>
                </a:solidFill>
              </a:rPr>
              <a:t> tri </a:t>
            </a:r>
            <a:r>
              <a:rPr lang="en-GB" sz="2800" dirty="0" err="1">
                <a:solidFill>
                  <a:schemeClr val="tx1"/>
                </a:solidFill>
              </a:rPr>
              <a:t>glavne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komponente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ekonomski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međusobno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Politički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proizilazi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ratovi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unutrašnji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spoljni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sukobi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teritorijalni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sporovi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teroristički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napadi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širom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Socijalni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uključuju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građanske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nemire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ideoloških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proteste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nejednakosti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raspodeli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dohotka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sukobe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zemlje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8" y="1579809"/>
            <a:ext cx="10474302" cy="3777622"/>
          </a:xfrm>
        </p:spPr>
        <p:txBody>
          <a:bodyPr>
            <a:no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Ekonomski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finansijski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glavne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komponente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. Oni </a:t>
            </a:r>
            <a:r>
              <a:rPr lang="en-GB" sz="2800" dirty="0" err="1">
                <a:solidFill>
                  <a:schemeClr val="tx1"/>
                </a:solidFill>
              </a:rPr>
              <a:t>uključuju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iznenadno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pogoršanje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trgovinskih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osnovama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brz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troškova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energenata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neproduktivno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uložena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odobrena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inostranih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fondova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drugo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151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usklađenosti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887" y="2133600"/>
            <a:ext cx="10216725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usklađenosti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usled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propuštanja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usklađivanja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zakonom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standardima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procedurama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sprečavanju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terorizma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s </a:t>
            </a:r>
            <a:r>
              <a:rPr lang="en-GB" sz="2800" dirty="0" err="1" smtClean="0">
                <a:solidFill>
                  <a:schemeClr val="tx1"/>
                </a:solidFill>
              </a:rPr>
              <a:t>drugim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aktima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uređuje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institucija</a:t>
            </a:r>
            <a:r>
              <a:rPr lang="en-GB" sz="2800" dirty="0" smtClean="0">
                <a:solidFill>
                  <a:schemeClr val="tx1"/>
                </a:solidFill>
              </a:rPr>
              <a:t>, </a:t>
            </a:r>
            <a:r>
              <a:rPr lang="en-GB" sz="2800" dirty="0">
                <a:solidFill>
                  <a:schemeClr val="tx1"/>
                </a:solidFill>
              </a:rPr>
              <a:t>a </a:t>
            </a:r>
            <a:r>
              <a:rPr lang="en-GB" sz="2800" dirty="0" err="1">
                <a:solidFill>
                  <a:schemeClr val="tx1"/>
                </a:solidFill>
              </a:rPr>
              <a:t>posebno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obuhvata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sankcija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regulatornog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tela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reputacioni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287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Reputacioni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014" y="1592686"/>
            <a:ext cx="9379598" cy="4576293"/>
          </a:xfrm>
        </p:spPr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Naime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reputacioni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svojstven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međunarodnim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entiteta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preduzeće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sagleda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standarde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zakonske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odredbe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zemlje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koju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izvoze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konkretni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doći</a:t>
            </a:r>
            <a:r>
              <a:rPr lang="en-GB" sz="2800" dirty="0">
                <a:solidFill>
                  <a:schemeClr val="tx1"/>
                </a:solidFill>
              </a:rPr>
              <a:t> do toga da se </a:t>
            </a:r>
            <a:r>
              <a:rPr lang="en-GB" sz="2800" dirty="0" err="1">
                <a:solidFill>
                  <a:schemeClr val="tx1"/>
                </a:solidFill>
              </a:rPr>
              <a:t>sama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reputacija</a:t>
            </a:r>
            <a:r>
              <a:rPr lang="en-GB" sz="2800" dirty="0">
                <a:solidFill>
                  <a:schemeClr val="tx1"/>
                </a:solidFill>
              </a:rPr>
              <a:t> tog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naruši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tj</a:t>
            </a:r>
            <a:r>
              <a:rPr lang="en-GB" sz="2800" dirty="0">
                <a:solidFill>
                  <a:schemeClr val="tx1"/>
                </a:solidFill>
              </a:rPr>
              <a:t>. da </a:t>
            </a:r>
            <a:r>
              <a:rPr lang="en-GB" sz="2800" dirty="0" err="1">
                <a:solidFill>
                  <a:schemeClr val="tx1"/>
                </a:solidFill>
              </a:rPr>
              <a:t>kupci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zainteresovani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ponudu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8743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UTICAJ </a:t>
            </a:r>
            <a:r>
              <a:rPr lang="pl-PL" dirty="0" smtClean="0"/>
              <a:t>KRIZA</a:t>
            </a:r>
            <a:r>
              <a:rPr lang="en-GB" dirty="0" smtClean="0"/>
              <a:t>….</a:t>
            </a:r>
            <a:r>
              <a:rPr lang="pl-PL" dirty="0" smtClean="0"/>
              <a:t> </a:t>
            </a:r>
            <a:r>
              <a:rPr lang="pl-PL" dirty="0"/>
              <a:t>NA RAZVOJ TURIZMA U SVETU</a:t>
            </a:r>
          </a:p>
          <a:p>
            <a:r>
              <a:rPr lang="en-GB" dirty="0" err="1" smtClean="0"/>
              <a:t>Krizni</a:t>
            </a:r>
            <a:r>
              <a:rPr lang="en-GB" dirty="0" smtClean="0"/>
              <a:t> </a:t>
            </a:r>
            <a:r>
              <a:rPr lang="en-GB" dirty="0" err="1" smtClean="0"/>
              <a:t>menadžment</a:t>
            </a:r>
            <a:endParaRPr lang="en-GB" dirty="0" smtClean="0"/>
          </a:p>
          <a:p>
            <a:r>
              <a:rPr lang="en-GB" dirty="0" err="1" smtClean="0"/>
              <a:t>Imidž</a:t>
            </a:r>
            <a:r>
              <a:rPr lang="en-GB" dirty="0" smtClean="0"/>
              <a:t> </a:t>
            </a:r>
            <a:r>
              <a:rPr lang="en-GB" dirty="0" err="1" smtClean="0"/>
              <a:t>destinacije</a:t>
            </a:r>
            <a:endParaRPr lang="en-GB" dirty="0" smtClean="0"/>
          </a:p>
          <a:p>
            <a:r>
              <a:rPr lang="en-GB" dirty="0" err="1" smtClean="0"/>
              <a:t>Krizni</a:t>
            </a:r>
            <a:r>
              <a:rPr lang="en-GB" dirty="0" smtClean="0"/>
              <a:t> </a:t>
            </a:r>
            <a:r>
              <a:rPr lang="en-GB" dirty="0" err="1" smtClean="0"/>
              <a:t>menadžment</a:t>
            </a:r>
            <a:r>
              <a:rPr lang="en-GB" dirty="0" smtClean="0"/>
              <a:t> </a:t>
            </a:r>
            <a:r>
              <a:rPr lang="en-GB" dirty="0" err="1" smtClean="0"/>
              <a:t>događaja</a:t>
            </a:r>
            <a:endParaRPr lang="en-GB" dirty="0" smtClean="0"/>
          </a:p>
          <a:p>
            <a:r>
              <a:rPr lang="en-GB" dirty="0" err="1" smtClean="0"/>
              <a:t>Rizici</a:t>
            </a:r>
            <a:r>
              <a:rPr lang="en-GB" dirty="0" smtClean="0"/>
              <a:t> u </a:t>
            </a:r>
            <a:r>
              <a:rPr lang="en-GB" dirty="0" err="1" smtClean="0"/>
              <a:t>poslovanju</a:t>
            </a:r>
            <a:r>
              <a:rPr lang="en-GB" dirty="0" smtClean="0"/>
              <a:t> (</a:t>
            </a:r>
            <a:r>
              <a:rPr lang="en-GB" dirty="0" err="1" smtClean="0"/>
              <a:t>hoteli</a:t>
            </a:r>
            <a:r>
              <a:rPr lang="en-GB" dirty="0" smtClean="0"/>
              <a:t>, </a:t>
            </a:r>
            <a:r>
              <a:rPr lang="en-GB" dirty="0" err="1" smtClean="0"/>
              <a:t>agencije</a:t>
            </a:r>
            <a:r>
              <a:rPr lang="en-GB" dirty="0" smtClean="0"/>
              <a:t>…)</a:t>
            </a:r>
          </a:p>
          <a:p>
            <a:r>
              <a:rPr lang="en-GB" dirty="0" err="1" smtClean="0"/>
              <a:t>Manifestacije</a:t>
            </a:r>
            <a:endParaRPr lang="en-GB" dirty="0" smtClean="0"/>
          </a:p>
          <a:p>
            <a:r>
              <a:rPr lang="en-GB" dirty="0" err="1" smtClean="0"/>
              <a:t>Različiti</a:t>
            </a:r>
            <a:r>
              <a:rPr lang="en-GB" dirty="0" smtClean="0"/>
              <a:t> </a:t>
            </a:r>
            <a:r>
              <a:rPr lang="en-GB" dirty="0" err="1" smtClean="0"/>
              <a:t>vidovi</a:t>
            </a:r>
            <a:r>
              <a:rPr lang="en-GB" dirty="0" smtClean="0"/>
              <a:t> </a:t>
            </a:r>
            <a:r>
              <a:rPr lang="en-GB" dirty="0" err="1" smtClean="0"/>
              <a:t>turizma</a:t>
            </a:r>
            <a:r>
              <a:rPr lang="en-GB" dirty="0" smtClean="0"/>
              <a:t> (</a:t>
            </a:r>
            <a:r>
              <a:rPr lang="en-GB" dirty="0" err="1" smtClean="0"/>
              <a:t>adrenalinske</a:t>
            </a:r>
            <a:r>
              <a:rPr lang="en-GB" dirty="0" smtClean="0"/>
              <a:t> </a:t>
            </a:r>
            <a:r>
              <a:rPr lang="en-GB" dirty="0" err="1" smtClean="0"/>
              <a:t>ture</a:t>
            </a:r>
            <a:r>
              <a:rPr lang="en-GB" dirty="0" smtClean="0"/>
              <a:t>, </a:t>
            </a:r>
            <a:r>
              <a:rPr lang="en-GB" dirty="0" err="1" smtClean="0"/>
              <a:t>egzotične</a:t>
            </a:r>
            <a:r>
              <a:rPr lang="en-GB" dirty="0" smtClean="0"/>
              <a:t>, dark </a:t>
            </a:r>
            <a:r>
              <a:rPr lang="en-GB" dirty="0" err="1" smtClean="0"/>
              <a:t>turizam</a:t>
            </a:r>
            <a:r>
              <a:rPr lang="en-GB" smtClean="0"/>
              <a:t>…)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32774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99</TotalTime>
  <Words>1453</Words>
  <Application>Microsoft Office PowerPoint</Application>
  <PresentationFormat>Widescreen</PresentationFormat>
  <Paragraphs>77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Wisp</vt:lpstr>
      <vt:lpstr>VRSTE FINANSIJSKIH RIZIKA</vt:lpstr>
      <vt:lpstr>PowerPoint Presentation</vt:lpstr>
      <vt:lpstr>PowerPoint Presentation</vt:lpstr>
      <vt:lpstr>PowerPoint Presentation</vt:lpstr>
      <vt:lpstr>Vrste rizika u finansijskom poslovanju </vt:lpstr>
      <vt:lpstr>Tržišni rizik</vt:lpstr>
      <vt:lpstr>Devizni rizik </vt:lpstr>
      <vt:lpstr>Devizni rizik </vt:lpstr>
      <vt:lpstr>Devizni rizik </vt:lpstr>
      <vt:lpstr>Kamatni rizik </vt:lpstr>
      <vt:lpstr>Kreditni rizik</vt:lpstr>
      <vt:lpstr>Kreditni rizik</vt:lpstr>
      <vt:lpstr>Operativni rizik</vt:lpstr>
      <vt:lpstr>Operativni rizik</vt:lpstr>
      <vt:lpstr>Operativni rizik</vt:lpstr>
      <vt:lpstr>PowerPoint Presentation</vt:lpstr>
      <vt:lpstr>Bazelski Komitet je izvršio klasifikaciju operativnog rizika </vt:lpstr>
      <vt:lpstr>Bazelski Komitet je izvršio klasifikaciju operativnog rizika </vt:lpstr>
      <vt:lpstr>Bazelski Komitet je izvršio klasifikaciju operativnog rizika </vt:lpstr>
      <vt:lpstr>Rizik likvidnosti </vt:lpstr>
      <vt:lpstr>Rizik likvidnosti </vt:lpstr>
      <vt:lpstr> Rizik zemlje </vt:lpstr>
      <vt:lpstr> Rizik zemlje </vt:lpstr>
      <vt:lpstr> Rizik zemlje </vt:lpstr>
      <vt:lpstr> Rizik zemlje </vt:lpstr>
      <vt:lpstr> Rizik usklađenosti </vt:lpstr>
      <vt:lpstr> Reputacioni rizik 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VRSTE FINANSIJSKIH RIZIKA</dc:title>
  <dc:creator>mina</dc:creator>
  <cp:lastModifiedBy>mina</cp:lastModifiedBy>
  <cp:revision>17</cp:revision>
  <dcterms:created xsi:type="dcterms:W3CDTF">2020-02-11T17:41:17Z</dcterms:created>
  <dcterms:modified xsi:type="dcterms:W3CDTF">2020-02-11T19:20:48Z</dcterms:modified>
</cp:coreProperties>
</file>