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Ciljevi</a:t>
            </a:r>
            <a:r>
              <a:rPr lang="en-GB" dirty="0"/>
              <a:t> </a:t>
            </a:r>
            <a:r>
              <a:rPr lang="en-GB" dirty="0" err="1"/>
              <a:t>upravljanja</a:t>
            </a:r>
            <a:r>
              <a:rPr lang="en-GB" dirty="0"/>
              <a:t> </a:t>
            </a:r>
            <a:r>
              <a:rPr lang="en-GB" dirty="0" err="1"/>
              <a:t>rizikom</a:t>
            </a:r>
            <a:r>
              <a:rPr lang="en-GB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362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159099"/>
            <a:ext cx="8915400" cy="4752123"/>
          </a:xfrm>
        </p:spPr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Fokus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dobrog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b="1" dirty="0" err="1">
                <a:solidFill>
                  <a:schemeClr val="tx1"/>
                </a:solidFill>
              </a:rPr>
              <a:t>identifikacija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tretman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različitih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Na </a:t>
            </a:r>
            <a:r>
              <a:rPr lang="en-GB" sz="2800" dirty="0" err="1">
                <a:solidFill>
                  <a:schemeClr val="tx1"/>
                </a:solidFill>
              </a:rPr>
              <a:t>taj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način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povećava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uspeha</a:t>
            </a:r>
            <a:r>
              <a:rPr lang="en-GB" sz="2800" dirty="0" smtClean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smanjuje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neizvesnost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pitanju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ostvarivanja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opštih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ciljeva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povećavajući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postizanju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vrednosti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celokupne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2938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0918" y="566670"/>
            <a:ext cx="10113694" cy="5344552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Upravljanje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preduzeća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takođe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omogućava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ostvarivanje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ciljeva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usklađivanje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rizika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strategije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menadžment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razmatra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svrhom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strateških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alternativa</a:t>
            </a:r>
            <a:r>
              <a:rPr lang="en-GB" sz="2800" dirty="0">
                <a:solidFill>
                  <a:schemeClr val="tx1"/>
                </a:solidFill>
              </a:rPr>
              <a:t> ,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postavljanjem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odgovarajućih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ciljeva</a:t>
            </a:r>
            <a:r>
              <a:rPr lang="en-GB" sz="2800" dirty="0">
                <a:solidFill>
                  <a:schemeClr val="tx1"/>
                </a:solidFill>
              </a:rPr>
              <a:t> 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razvijanjem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mehanizama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unapređenje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odluka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odgovorom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zatim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smanjenje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nepredviđenih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operativnih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gubitaka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971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Okvir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preduzeća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usmeren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postizanju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ciljeva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žele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postići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razvrstani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sledeće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kategorije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Strategijski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ciljevi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koji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su</a:t>
            </a:r>
            <a:r>
              <a:rPr lang="en-GB" sz="2800" dirty="0" smtClean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funkciji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misije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Operativni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ciljevi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odnose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efikasnu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upotrebu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raspoloživih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resursa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Cilj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odnosi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adekvatno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izveštavanje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bi </a:t>
            </a:r>
            <a:r>
              <a:rPr lang="en-GB" sz="2800" dirty="0" err="1">
                <a:solidFill>
                  <a:schemeClr val="tx1"/>
                </a:solidFill>
              </a:rPr>
              <a:t>trebalo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bude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pouzdano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pravovremeno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Usklađenost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važećim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zakonima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propisima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8913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Ostali</a:t>
            </a:r>
            <a:r>
              <a:rPr lang="en-GB" dirty="0" smtClean="0"/>
              <a:t> </a:t>
            </a:r>
            <a:r>
              <a:rPr lang="en-GB" dirty="0" err="1" smtClean="0"/>
              <a:t>ciljevi</a:t>
            </a:r>
            <a:r>
              <a:rPr lang="en-GB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315" y="1558345"/>
            <a:ext cx="9392478" cy="4816518"/>
          </a:xfrm>
        </p:spPr>
        <p:txBody>
          <a:bodyPr>
            <a:norm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ostvarenje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planova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vezi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sprovođenjem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ovog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procesa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zarad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zaštite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zaposlenih</a:t>
            </a:r>
            <a:r>
              <a:rPr lang="en-GB" sz="2400" dirty="0">
                <a:solidFill>
                  <a:schemeClr val="tx1"/>
                </a:solidFill>
              </a:rPr>
              <a:t> od </a:t>
            </a:r>
            <a:r>
              <a:rPr lang="en-GB" sz="2400" dirty="0" err="1">
                <a:solidFill>
                  <a:schemeClr val="tx1"/>
                </a:solidFill>
              </a:rPr>
              <a:t>povrede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radu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to </a:t>
            </a:r>
            <a:r>
              <a:rPr lang="en-GB" sz="2400" dirty="0" err="1">
                <a:solidFill>
                  <a:schemeClr val="tx1"/>
                </a:solidFill>
              </a:rPr>
              <a:t>sprečavanjem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nepredviđenih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okolnosti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mogu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izazovu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invalidnost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bolest</a:t>
            </a:r>
            <a:r>
              <a:rPr lang="en-GB" sz="2400" dirty="0" smtClean="0">
                <a:solidFill>
                  <a:schemeClr val="tx1"/>
                </a:solidFill>
              </a:rPr>
              <a:t>, </a:t>
            </a:r>
            <a:r>
              <a:rPr lang="en-GB" sz="2400" dirty="0">
                <a:solidFill>
                  <a:schemeClr val="tx1"/>
                </a:solidFill>
              </a:rPr>
              <a:t>pa </a:t>
            </a:r>
            <a:r>
              <a:rPr lang="en-GB" sz="2400" dirty="0" err="1">
                <a:solidFill>
                  <a:schemeClr val="tx1"/>
                </a:solidFill>
              </a:rPr>
              <a:t>čak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krajnjem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slučaju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smrt</a:t>
            </a:r>
            <a:r>
              <a:rPr lang="en-GB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GB" sz="2400" dirty="0" err="1">
                <a:solidFill>
                  <a:schemeClr val="tx1"/>
                </a:solidFill>
              </a:rPr>
              <a:t>očuvanje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kontinuiteta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poslovanju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omogućuje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postizanje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boljih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finansijskih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rezultata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>
                <a:solidFill>
                  <a:schemeClr val="tx1"/>
                </a:solidFill>
              </a:rPr>
              <a:t>Očuvanje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tržišnog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učešća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odnosu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konkurenciju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današnjim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dinamičkim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uslovima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poslovanja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koje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karakteriše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većim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uvođenjem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inovacija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>
                <a:solidFill>
                  <a:schemeClr val="tx1"/>
                </a:solidFill>
              </a:rPr>
              <a:t>očuvanje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imidža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reputacije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jednog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poslovnog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entiteta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755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Ostali</a:t>
            </a:r>
            <a:r>
              <a:rPr lang="en-GB" dirty="0" smtClean="0"/>
              <a:t> </a:t>
            </a:r>
            <a:r>
              <a:rPr lang="en-GB" dirty="0" err="1" smtClean="0"/>
              <a:t>ciljevi</a:t>
            </a:r>
            <a:r>
              <a:rPr lang="en-GB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315" y="1558345"/>
            <a:ext cx="9392478" cy="4816518"/>
          </a:xfrm>
        </p:spPr>
        <p:txBody>
          <a:bodyPr>
            <a:norm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poštovanje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etičkih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moralnih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zakonskih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propisa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 smtClean="0">
                <a:solidFill>
                  <a:schemeClr val="tx1"/>
                </a:solidFill>
              </a:rPr>
              <a:t>poslovanju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>
                <a:solidFill>
                  <a:schemeClr val="tx1"/>
                </a:solidFill>
              </a:rPr>
              <a:t>Društveno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odgovorno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poslovanje</a:t>
            </a:r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Smanjenje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nastanka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nepredviđenih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štetnih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događaja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i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gubitka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po</a:t>
            </a:r>
            <a:r>
              <a:rPr lang="en-GB" sz="2400" dirty="0" smtClean="0">
                <a:solidFill>
                  <a:schemeClr val="tx1"/>
                </a:solidFill>
              </a:rPr>
              <a:t> tom </a:t>
            </a:r>
            <a:r>
              <a:rPr lang="en-GB" sz="2400" dirty="0" err="1">
                <a:solidFill>
                  <a:schemeClr val="tx1"/>
                </a:solidFill>
              </a:rPr>
              <a:t>osnovu</a:t>
            </a:r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 err="1">
                <a:solidFill>
                  <a:schemeClr val="tx1"/>
                </a:solidFill>
              </a:rPr>
              <a:t>Nesmetani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nastavak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poslovanja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nakon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nastanka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štete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>
                <a:solidFill>
                  <a:schemeClr val="tx1"/>
                </a:solidFill>
              </a:rPr>
              <a:t>preventivno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delovanje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za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sprečavanje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rizika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761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Pojam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vrste</a:t>
            </a:r>
            <a:r>
              <a:rPr lang="en-GB" dirty="0"/>
              <a:t> </a:t>
            </a:r>
            <a:r>
              <a:rPr lang="en-GB" dirty="0" err="1"/>
              <a:t>VaR</a:t>
            </a:r>
            <a:r>
              <a:rPr lang="en-GB" dirty="0"/>
              <a:t> </a:t>
            </a:r>
            <a:r>
              <a:rPr lang="en-GB" dirty="0" err="1"/>
              <a:t>metoda</a:t>
            </a:r>
            <a:r>
              <a:rPr lang="en-GB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449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1983" y="1622737"/>
            <a:ext cx="9482629" cy="5112913"/>
          </a:xfrm>
        </p:spPr>
        <p:txBody>
          <a:bodyPr>
            <a:norm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Primena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metode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i="1" dirty="0">
                <a:solidFill>
                  <a:schemeClr val="tx1"/>
                </a:solidFill>
              </a:rPr>
              <a:t>Value at Risk </a:t>
            </a:r>
            <a:r>
              <a:rPr lang="en-GB" sz="2400" dirty="0" err="1">
                <a:solidFill>
                  <a:schemeClr val="tx1"/>
                </a:solidFill>
              </a:rPr>
              <a:t>dobija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značaju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sredinom</a:t>
            </a:r>
            <a:r>
              <a:rPr lang="en-GB" sz="2400" dirty="0">
                <a:solidFill>
                  <a:schemeClr val="tx1"/>
                </a:solidFill>
              </a:rPr>
              <a:t> 90-ih </a:t>
            </a:r>
            <a:r>
              <a:rPr lang="en-GB" sz="2400" dirty="0" err="1">
                <a:solidFill>
                  <a:schemeClr val="tx1"/>
                </a:solidFill>
              </a:rPr>
              <a:t>godina</a:t>
            </a:r>
            <a:r>
              <a:rPr lang="en-GB" sz="2400" dirty="0">
                <a:solidFill>
                  <a:schemeClr val="tx1"/>
                </a:solidFill>
              </a:rPr>
              <a:t> XX </a:t>
            </a:r>
            <a:r>
              <a:rPr lang="en-GB" sz="2400" dirty="0" err="1">
                <a:solidFill>
                  <a:schemeClr val="tx1"/>
                </a:solidFill>
              </a:rPr>
              <a:t>veka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nb-NO" sz="2400" dirty="0">
                <a:solidFill>
                  <a:schemeClr val="tx1"/>
                </a:solidFill>
              </a:rPr>
              <a:t> posle Velike svetske ekonomske krize</a:t>
            </a:r>
            <a:r>
              <a:rPr lang="nb-NO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GB" sz="2400" dirty="0" err="1" smtClean="0">
                <a:solidFill>
                  <a:schemeClr val="tx1"/>
                </a:solidFill>
              </a:rPr>
              <a:t>Rast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aktivnosti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trgovanja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veća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nestabilnost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finansijskog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tržišta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dovelo</a:t>
            </a:r>
            <a:r>
              <a:rPr lang="en-GB" sz="2400" dirty="0">
                <a:solidFill>
                  <a:schemeClr val="tx1"/>
                </a:solidFill>
              </a:rPr>
              <a:t> je do </a:t>
            </a:r>
            <a:r>
              <a:rPr lang="en-GB" sz="2400" dirty="0" err="1">
                <a:solidFill>
                  <a:schemeClr val="tx1"/>
                </a:solidFill>
              </a:rPr>
              <a:t>naglašavanja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potrebe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razvijanjem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pouzdane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tehnike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merenja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rizika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>
                <a:solidFill>
                  <a:schemeClr val="tx1"/>
                </a:solidFill>
              </a:rPr>
              <a:t>VaR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ubrzo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postala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tehnika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kojom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meri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izloženosti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riziku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to </a:t>
            </a:r>
            <a:r>
              <a:rPr lang="en-GB" sz="2400" dirty="0" err="1">
                <a:solidFill>
                  <a:schemeClr val="tx1"/>
                </a:solidFill>
              </a:rPr>
              <a:t>kako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finansijskim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institucijama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tako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nefinansijskim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institucijama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organizacijama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471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006222"/>
          </a:xfrm>
        </p:spPr>
        <p:txBody>
          <a:bodyPr/>
          <a:lstStyle/>
          <a:p>
            <a:r>
              <a:rPr lang="en-GB" sz="2400" dirty="0" err="1" smtClean="0">
                <a:solidFill>
                  <a:schemeClr val="tx1"/>
                </a:solidFill>
              </a:rPr>
              <a:t>VaR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se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koristiti</a:t>
            </a:r>
            <a:r>
              <a:rPr lang="en-GB" sz="2400" dirty="0">
                <a:solidFill>
                  <a:schemeClr val="tx1"/>
                </a:solidFill>
              </a:rPr>
              <a:t> da bi se </a:t>
            </a:r>
            <a:r>
              <a:rPr lang="en-GB" sz="2400" dirty="0" err="1">
                <a:solidFill>
                  <a:schemeClr val="tx1"/>
                </a:solidFill>
              </a:rPr>
              <a:t>opisao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rizični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događaj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prisutan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svim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oblastima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upravljanja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rizikom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kao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tržišni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kreditni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operativni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vezi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osiguranjem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570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5313" y="1403797"/>
            <a:ext cx="10049299" cy="4507425"/>
          </a:xfrm>
        </p:spPr>
        <p:txBody>
          <a:bodyPr>
            <a:norm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VaR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definisati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kao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vrednost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predstavlja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maksimalnu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količinu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novca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koja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izgubiti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nekom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portfelju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tokom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nekog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datog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perioda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vremena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nekim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datim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nivoom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poverenja</a:t>
            </a:r>
            <a:r>
              <a:rPr lang="en-GB" sz="2400" dirty="0" smtClean="0">
                <a:solidFill>
                  <a:schemeClr val="tx1"/>
                </a:solidFill>
              </a:rPr>
              <a:t>. </a:t>
            </a:r>
          </a:p>
          <a:p>
            <a:r>
              <a:rPr lang="en-GB" sz="2400" dirty="0" err="1" smtClean="0">
                <a:solidFill>
                  <a:schemeClr val="tx1"/>
                </a:solidFill>
              </a:rPr>
              <a:t>Dve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najvažnije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komponente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VaR</a:t>
            </a:r>
            <a:r>
              <a:rPr lang="en-GB" sz="2400" dirty="0">
                <a:solidFill>
                  <a:schemeClr val="tx1"/>
                </a:solidFill>
              </a:rPr>
              <a:t>-a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b="1" dirty="0" err="1" smtClean="0">
                <a:solidFill>
                  <a:schemeClr val="tx1"/>
                </a:solidFill>
              </a:rPr>
              <a:t>dužina</a:t>
            </a:r>
            <a:r>
              <a:rPr lang="en-GB" sz="2400" b="1" dirty="0" smtClean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vremena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tokom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kojeg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tržišni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meri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b="1" dirty="0" err="1" smtClean="0">
                <a:solidFill>
                  <a:schemeClr val="tx1"/>
                </a:solidFill>
              </a:rPr>
              <a:t>nivo</a:t>
            </a:r>
            <a:r>
              <a:rPr lang="en-GB" sz="2400" b="1" dirty="0" smtClean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poverenja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kojem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meri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tržišni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r>
              <a:rPr lang="en-GB" sz="2400" dirty="0" err="1">
                <a:solidFill>
                  <a:schemeClr val="tx1"/>
                </a:solidFill>
              </a:rPr>
              <a:t>Izbor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ovih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komponenti</a:t>
            </a:r>
            <a:r>
              <a:rPr lang="en-GB" sz="2400" dirty="0">
                <a:solidFill>
                  <a:schemeClr val="tx1"/>
                </a:solidFill>
              </a:rPr>
              <a:t> od </a:t>
            </a:r>
            <a:r>
              <a:rPr lang="en-GB" sz="2400" dirty="0" err="1">
                <a:solidFill>
                  <a:schemeClr val="tx1"/>
                </a:solidFill>
              </a:rPr>
              <a:t>strane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menadžera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velikoj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meri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utiče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prirodu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VaR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modela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169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U </a:t>
            </a:r>
            <a:r>
              <a:rPr lang="en-GB" sz="2400" dirty="0" err="1">
                <a:solidFill>
                  <a:schemeClr val="tx1"/>
                </a:solidFill>
              </a:rPr>
              <a:t>svom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najopštijem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obliku</a:t>
            </a:r>
            <a:r>
              <a:rPr lang="en-GB" sz="2400" dirty="0">
                <a:solidFill>
                  <a:schemeClr val="tx1"/>
                </a:solidFill>
              </a:rPr>
              <a:t>, Value at Risk </a:t>
            </a:r>
            <a:r>
              <a:rPr lang="en-GB" sz="2400" dirty="0" err="1">
                <a:solidFill>
                  <a:schemeClr val="tx1"/>
                </a:solidFill>
              </a:rPr>
              <a:t>meri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potencijalni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gubitak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vrednosti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imovine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portfolia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nalazi</a:t>
            </a:r>
            <a:r>
              <a:rPr lang="en-GB" sz="2400" dirty="0">
                <a:solidFill>
                  <a:schemeClr val="tx1"/>
                </a:solidFill>
              </a:rPr>
              <a:t> pod </a:t>
            </a:r>
            <a:r>
              <a:rPr lang="en-GB" sz="2400" dirty="0" err="1">
                <a:solidFill>
                  <a:schemeClr val="tx1"/>
                </a:solidFill>
              </a:rPr>
              <a:t>dejstvom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tokom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određenog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perioda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zadatim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intervalom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pouzdanosti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Prema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tome, </a:t>
            </a:r>
            <a:r>
              <a:rPr lang="en-GB" sz="2400" dirty="0" err="1">
                <a:solidFill>
                  <a:schemeClr val="tx1"/>
                </a:solidFill>
              </a:rPr>
              <a:t>ako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izračunata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vrednost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VaR</a:t>
            </a:r>
            <a:r>
              <a:rPr lang="en-GB" sz="2400" dirty="0">
                <a:solidFill>
                  <a:schemeClr val="tx1"/>
                </a:solidFill>
              </a:rPr>
              <a:t>-a 50 </a:t>
            </a:r>
            <a:r>
              <a:rPr lang="en-GB" sz="2400" dirty="0" err="1">
                <a:solidFill>
                  <a:schemeClr val="tx1"/>
                </a:solidFill>
              </a:rPr>
              <a:t>miliona</a:t>
            </a:r>
            <a:r>
              <a:rPr lang="en-GB" sz="2400" dirty="0">
                <a:solidFill>
                  <a:schemeClr val="tx1"/>
                </a:solidFill>
              </a:rPr>
              <a:t> € u </a:t>
            </a:r>
            <a:r>
              <a:rPr lang="en-GB" sz="2400" dirty="0" err="1">
                <a:solidFill>
                  <a:schemeClr val="tx1"/>
                </a:solidFill>
              </a:rPr>
              <a:t>vremenskom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periodu</a:t>
            </a:r>
            <a:r>
              <a:rPr lang="en-GB" sz="2400" dirty="0">
                <a:solidFill>
                  <a:schemeClr val="tx1"/>
                </a:solidFill>
              </a:rPr>
              <a:t> od </a:t>
            </a:r>
            <a:r>
              <a:rPr lang="en-GB" sz="2400" dirty="0" err="1">
                <a:solidFill>
                  <a:schemeClr val="tx1"/>
                </a:solidFill>
              </a:rPr>
              <a:t>jedne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nedelje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nivo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pouzdanosti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iznosi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>
                <a:solidFill>
                  <a:schemeClr val="tx1"/>
                </a:solidFill>
              </a:rPr>
              <a:t>95%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postoji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samo</a:t>
            </a:r>
            <a:r>
              <a:rPr lang="en-GB" sz="2400" dirty="0">
                <a:solidFill>
                  <a:schemeClr val="tx1"/>
                </a:solidFill>
              </a:rPr>
              <a:t> 5% </a:t>
            </a:r>
            <a:r>
              <a:rPr lang="en-GB" sz="2400" dirty="0" err="1">
                <a:solidFill>
                  <a:schemeClr val="tx1"/>
                </a:solidFill>
              </a:rPr>
              <a:t>šanse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će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vrednost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imovine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datoj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nedelji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opasti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zaviše</a:t>
            </a:r>
            <a:r>
              <a:rPr lang="en-GB" sz="2400" dirty="0">
                <a:solidFill>
                  <a:schemeClr val="tx1"/>
                </a:solidFill>
              </a:rPr>
              <a:t> od 50miliona € </a:t>
            </a:r>
          </a:p>
        </p:txBody>
      </p:sp>
    </p:spTree>
    <p:extLst>
      <p:ext uri="{BB962C8B-B14F-4D97-AF65-F5344CB8AC3E}">
        <p14:creationId xmlns:p14="http://schemas.microsoft.com/office/powerpoint/2010/main" val="3120833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4406" y="218941"/>
            <a:ext cx="9740206" cy="6639059"/>
          </a:xfrm>
        </p:spPr>
        <p:txBody>
          <a:bodyPr>
            <a:normAutofit/>
          </a:bodyPr>
          <a:lstStyle/>
          <a:p>
            <a:r>
              <a:rPr lang="en-GB" sz="2800" dirty="0" err="1" smtClean="0"/>
              <a:t>većina</a:t>
            </a:r>
            <a:r>
              <a:rPr lang="en-GB" sz="2800" dirty="0" smtClean="0"/>
              <a:t> </a:t>
            </a:r>
            <a:r>
              <a:rPr lang="en-GB" sz="2800" dirty="0" err="1" smtClean="0"/>
              <a:t>koristi</a:t>
            </a:r>
            <a:r>
              <a:rPr lang="en-GB" sz="2800" dirty="0" smtClean="0"/>
              <a:t> </a:t>
            </a:r>
            <a:r>
              <a:rPr lang="en-GB" sz="2800" dirty="0" err="1"/>
              <a:t>podatke</a:t>
            </a:r>
            <a:r>
              <a:rPr lang="en-GB" sz="2800" dirty="0"/>
              <a:t> </a:t>
            </a:r>
            <a:r>
              <a:rPr lang="en-GB" sz="2800" dirty="0" err="1"/>
              <a:t>iz</a:t>
            </a:r>
            <a:r>
              <a:rPr lang="en-GB" sz="2800" dirty="0"/>
              <a:t> </a:t>
            </a:r>
            <a:r>
              <a:rPr lang="en-GB" sz="2800" dirty="0" err="1"/>
              <a:t>prethodnog</a:t>
            </a:r>
            <a:r>
              <a:rPr lang="en-GB" sz="2800" dirty="0"/>
              <a:t> </a:t>
            </a:r>
            <a:r>
              <a:rPr lang="en-GB" sz="2800" dirty="0" err="1"/>
              <a:t>perioda</a:t>
            </a:r>
            <a:r>
              <a:rPr lang="en-GB" sz="2800" dirty="0"/>
              <a:t> </a:t>
            </a:r>
            <a:r>
              <a:rPr lang="en-GB" sz="2800" dirty="0" err="1"/>
              <a:t>za</a:t>
            </a:r>
            <a:r>
              <a:rPr lang="en-GB" sz="2800" dirty="0"/>
              <a:t> </a:t>
            </a:r>
            <a:r>
              <a:rPr lang="en-GB" sz="2800" dirty="0" err="1"/>
              <a:t>procenu</a:t>
            </a:r>
            <a:r>
              <a:rPr lang="en-GB" sz="2800" dirty="0"/>
              <a:t> </a:t>
            </a:r>
            <a:r>
              <a:rPr lang="en-GB" sz="2800" dirty="0" err="1"/>
              <a:t>mogućih</a:t>
            </a:r>
            <a:r>
              <a:rPr lang="en-GB" sz="2800" dirty="0"/>
              <a:t> </a:t>
            </a:r>
            <a:r>
              <a:rPr lang="en-GB" sz="2800" dirty="0" err="1"/>
              <a:t>promena</a:t>
            </a:r>
            <a:r>
              <a:rPr lang="en-GB" sz="2800" dirty="0"/>
              <a:t> u </a:t>
            </a:r>
            <a:r>
              <a:rPr lang="en-GB" sz="2800" dirty="0" err="1"/>
              <a:t>vrednosti</a:t>
            </a:r>
            <a:r>
              <a:rPr lang="en-GB" sz="2800" dirty="0"/>
              <a:t> </a:t>
            </a:r>
            <a:r>
              <a:rPr lang="en-GB" sz="2800" dirty="0" err="1"/>
              <a:t>portfelja</a:t>
            </a:r>
            <a:r>
              <a:rPr lang="en-GB" sz="2800" dirty="0"/>
              <a:t> u </a:t>
            </a:r>
            <a:r>
              <a:rPr lang="en-GB" sz="2800" dirty="0" err="1"/>
              <a:t>narednom</a:t>
            </a:r>
            <a:r>
              <a:rPr lang="en-GB" sz="2800" dirty="0"/>
              <a:t> </a:t>
            </a:r>
            <a:r>
              <a:rPr lang="en-GB" sz="2800" dirty="0" err="1"/>
              <a:t>periodu</a:t>
            </a:r>
            <a:r>
              <a:rPr lang="en-GB" sz="2800" dirty="0"/>
              <a:t> . </a:t>
            </a:r>
            <a:r>
              <a:rPr lang="en-GB" sz="2800" dirty="0" err="1"/>
              <a:t>Takvi</a:t>
            </a:r>
            <a:r>
              <a:rPr lang="en-GB" sz="2800" dirty="0"/>
              <a:t> </a:t>
            </a:r>
            <a:r>
              <a:rPr lang="en-GB" sz="2800" dirty="0" err="1"/>
              <a:t>pristupi</a:t>
            </a:r>
            <a:r>
              <a:rPr lang="en-GB" sz="2800" dirty="0"/>
              <a:t> </a:t>
            </a:r>
            <a:r>
              <a:rPr lang="en-GB" sz="2800" dirty="0" err="1"/>
              <a:t>pretpostavljaju</a:t>
            </a:r>
            <a:r>
              <a:rPr lang="en-GB" sz="2800" dirty="0"/>
              <a:t> da </a:t>
            </a:r>
            <a:r>
              <a:rPr lang="en-GB" sz="2800" dirty="0" err="1"/>
              <a:t>će</a:t>
            </a:r>
            <a:r>
              <a:rPr lang="en-GB" sz="2800" dirty="0"/>
              <a:t> se </a:t>
            </a:r>
            <a:r>
              <a:rPr lang="en-GB" sz="2800" dirty="0" err="1"/>
              <a:t>budućnost</a:t>
            </a:r>
            <a:r>
              <a:rPr lang="en-GB" sz="2800" dirty="0"/>
              <a:t> </a:t>
            </a:r>
            <a:r>
              <a:rPr lang="en-GB" sz="2800" dirty="0" err="1"/>
              <a:t>zasnivati</a:t>
            </a:r>
            <a:r>
              <a:rPr lang="en-GB" sz="2800" dirty="0"/>
              <a:t> </a:t>
            </a:r>
            <a:r>
              <a:rPr lang="en-GB" sz="2800" dirty="0" err="1"/>
              <a:t>na</a:t>
            </a:r>
            <a:r>
              <a:rPr lang="en-GB" sz="2800" dirty="0"/>
              <a:t> </a:t>
            </a:r>
            <a:r>
              <a:rPr lang="en-GB" sz="2800" dirty="0" err="1"/>
              <a:t>prošlosti</a:t>
            </a:r>
            <a:r>
              <a:rPr lang="en-GB" sz="2800" dirty="0"/>
              <a:t> </a:t>
            </a:r>
            <a:endParaRPr lang="en-GB" sz="2800" dirty="0" smtClean="0"/>
          </a:p>
          <a:p>
            <a:r>
              <a:rPr lang="en-GB" sz="2800" dirty="0"/>
              <a:t> </a:t>
            </a:r>
            <a:r>
              <a:rPr lang="en-GB" sz="2800" dirty="0" err="1"/>
              <a:t>Karakteristika</a:t>
            </a:r>
            <a:r>
              <a:rPr lang="en-GB" sz="2800" dirty="0"/>
              <a:t> </a:t>
            </a:r>
            <a:r>
              <a:rPr lang="en-GB" sz="2800" dirty="0" err="1"/>
              <a:t>ovog</a:t>
            </a:r>
            <a:r>
              <a:rPr lang="en-GB" sz="2800" dirty="0"/>
              <a:t> </a:t>
            </a:r>
            <a:r>
              <a:rPr lang="en-GB" sz="2800" dirty="0" err="1"/>
              <a:t>pristupa</a:t>
            </a:r>
            <a:r>
              <a:rPr lang="en-GB" sz="2800" dirty="0"/>
              <a:t> </a:t>
            </a:r>
            <a:r>
              <a:rPr lang="en-GB" sz="2800" dirty="0" err="1"/>
              <a:t>jeste</a:t>
            </a:r>
            <a:r>
              <a:rPr lang="en-GB" sz="2800" dirty="0"/>
              <a:t> ta da se </a:t>
            </a:r>
            <a:r>
              <a:rPr lang="en-GB" sz="2800" dirty="0" err="1"/>
              <a:t>pretpostavlja</a:t>
            </a:r>
            <a:r>
              <a:rPr lang="en-GB" sz="2800" dirty="0"/>
              <a:t> da </a:t>
            </a:r>
            <a:r>
              <a:rPr lang="en-GB" sz="2800" dirty="0" err="1"/>
              <a:t>će</a:t>
            </a:r>
            <a:r>
              <a:rPr lang="en-GB" sz="2800" dirty="0"/>
              <a:t> </a:t>
            </a:r>
            <a:r>
              <a:rPr lang="en-GB" sz="2800" dirty="0" err="1"/>
              <a:t>svi</a:t>
            </a:r>
            <a:r>
              <a:rPr lang="en-GB" sz="2800" dirty="0"/>
              <a:t> </a:t>
            </a:r>
            <a:r>
              <a:rPr lang="en-GB" sz="2800" dirty="0" err="1"/>
              <a:t>događaji</a:t>
            </a:r>
            <a:r>
              <a:rPr lang="en-GB" sz="2800" dirty="0"/>
              <a:t> </a:t>
            </a:r>
            <a:r>
              <a:rPr lang="en-GB" sz="2800" dirty="0" err="1"/>
              <a:t>koji</a:t>
            </a:r>
            <a:r>
              <a:rPr lang="en-GB" sz="2800" dirty="0"/>
              <a:t> </a:t>
            </a:r>
            <a:r>
              <a:rPr lang="en-GB" sz="2800" dirty="0" err="1"/>
              <a:t>će</a:t>
            </a:r>
            <a:r>
              <a:rPr lang="en-GB" sz="2800" dirty="0"/>
              <a:t> </a:t>
            </a:r>
            <a:r>
              <a:rPr lang="en-GB" sz="2800" dirty="0" err="1"/>
              <a:t>nastati</a:t>
            </a:r>
            <a:r>
              <a:rPr lang="en-GB" sz="2800" dirty="0"/>
              <a:t> u </a:t>
            </a:r>
            <a:r>
              <a:rPr lang="en-GB" sz="2800" dirty="0" err="1"/>
              <a:t>narednom</a:t>
            </a:r>
            <a:r>
              <a:rPr lang="en-GB" sz="2800" dirty="0"/>
              <a:t> </a:t>
            </a:r>
            <a:r>
              <a:rPr lang="en-GB" sz="2800" dirty="0" err="1"/>
              <a:t>periodu</a:t>
            </a:r>
            <a:r>
              <a:rPr lang="en-GB" sz="2800" dirty="0"/>
              <a:t> </a:t>
            </a:r>
            <a:r>
              <a:rPr lang="en-GB" sz="2800" dirty="0" err="1"/>
              <a:t>biti</a:t>
            </a:r>
            <a:r>
              <a:rPr lang="en-GB" sz="2800" dirty="0"/>
              <a:t> </a:t>
            </a:r>
            <a:r>
              <a:rPr lang="en-GB" sz="2800" dirty="0" err="1"/>
              <a:t>veoma</a:t>
            </a:r>
            <a:r>
              <a:rPr lang="en-GB" sz="2800" dirty="0"/>
              <a:t> </a:t>
            </a:r>
            <a:r>
              <a:rPr lang="en-GB" sz="2800" dirty="0" err="1"/>
              <a:t>slični</a:t>
            </a:r>
            <a:r>
              <a:rPr lang="en-GB" sz="2800" dirty="0"/>
              <a:t> </a:t>
            </a:r>
            <a:r>
              <a:rPr lang="en-GB" sz="2800" dirty="0" err="1"/>
              <a:t>onima</a:t>
            </a:r>
            <a:r>
              <a:rPr lang="en-GB" sz="2800" dirty="0"/>
              <a:t> </a:t>
            </a:r>
            <a:r>
              <a:rPr lang="en-GB" sz="2800" dirty="0" err="1"/>
              <a:t>koji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se </a:t>
            </a:r>
            <a:r>
              <a:rPr lang="en-GB" sz="2800" dirty="0" err="1"/>
              <a:t>ispoljili</a:t>
            </a:r>
            <a:r>
              <a:rPr lang="en-GB" sz="2800" dirty="0"/>
              <a:t> u </a:t>
            </a:r>
            <a:r>
              <a:rPr lang="en-GB" sz="2800" dirty="0" err="1"/>
              <a:t>prethodnom</a:t>
            </a:r>
            <a:r>
              <a:rPr lang="en-GB" sz="2800" dirty="0"/>
              <a:t> </a:t>
            </a:r>
            <a:r>
              <a:rPr lang="en-GB" sz="2800" dirty="0" err="1"/>
              <a:t>periodu,na</a:t>
            </a:r>
            <a:r>
              <a:rPr lang="en-GB" sz="2800" dirty="0"/>
              <a:t> </a:t>
            </a:r>
            <a:r>
              <a:rPr lang="en-GB" sz="2800" dirty="0" err="1"/>
              <a:t>osnovu</a:t>
            </a:r>
            <a:r>
              <a:rPr lang="en-GB" sz="2800" dirty="0"/>
              <a:t> </a:t>
            </a:r>
            <a:r>
              <a:rPr lang="en-GB" sz="2800" dirty="0" err="1"/>
              <a:t>kojih</a:t>
            </a:r>
            <a:r>
              <a:rPr lang="en-GB" sz="2800" dirty="0"/>
              <a:t> se </a:t>
            </a:r>
            <a:r>
              <a:rPr lang="en-GB" sz="2800" dirty="0" err="1"/>
              <a:t>može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prognozirati</a:t>
            </a:r>
            <a:r>
              <a:rPr lang="en-GB" sz="2800" dirty="0"/>
              <a:t> </a:t>
            </a:r>
            <a:r>
              <a:rPr lang="en-GB" sz="2800" dirty="0" err="1"/>
              <a:t>rizik</a:t>
            </a:r>
            <a:r>
              <a:rPr lang="en-GB" sz="2800" dirty="0"/>
              <a:t>.  </a:t>
            </a:r>
            <a:r>
              <a:rPr lang="en-GB" sz="2800" dirty="0" err="1"/>
              <a:t>Međutim</a:t>
            </a:r>
            <a:r>
              <a:rPr lang="en-GB" sz="2800" dirty="0"/>
              <a:t>, </a:t>
            </a:r>
            <a:r>
              <a:rPr lang="en-GB" sz="2800" dirty="0" err="1"/>
              <a:t>imajući</a:t>
            </a:r>
            <a:r>
              <a:rPr lang="en-GB" sz="2800" dirty="0"/>
              <a:t> u </a:t>
            </a:r>
            <a:r>
              <a:rPr lang="en-GB" sz="2800" dirty="0" err="1"/>
              <a:t>vidu</a:t>
            </a:r>
            <a:r>
              <a:rPr lang="en-GB" sz="2800" dirty="0"/>
              <a:t> da ova </a:t>
            </a:r>
            <a:r>
              <a:rPr lang="en-GB" sz="2800" dirty="0" err="1"/>
              <a:t>metoda</a:t>
            </a:r>
            <a:r>
              <a:rPr lang="en-GB" sz="2800" dirty="0"/>
              <a:t> </a:t>
            </a:r>
            <a:r>
              <a:rPr lang="en-GB" sz="2800" dirty="0" err="1"/>
              <a:t>zahteva</a:t>
            </a:r>
            <a:r>
              <a:rPr lang="en-GB" sz="2800" dirty="0"/>
              <a:t> </a:t>
            </a:r>
            <a:r>
              <a:rPr lang="en-GB" sz="2800" dirty="0" err="1"/>
              <a:t>sagledavanje</a:t>
            </a:r>
            <a:r>
              <a:rPr lang="en-GB" sz="2800" dirty="0"/>
              <a:t> </a:t>
            </a:r>
            <a:r>
              <a:rPr lang="en-GB" sz="2800" dirty="0" err="1"/>
              <a:t>podataka</a:t>
            </a:r>
            <a:r>
              <a:rPr lang="en-GB" sz="2800" dirty="0"/>
              <a:t> </a:t>
            </a:r>
            <a:r>
              <a:rPr lang="en-GB" sz="2800" dirty="0" err="1"/>
              <a:t>iz</a:t>
            </a:r>
            <a:r>
              <a:rPr lang="en-GB" sz="2800" dirty="0"/>
              <a:t> </a:t>
            </a:r>
            <a:r>
              <a:rPr lang="en-GB" sz="2800" dirty="0" err="1"/>
              <a:t>prošlosti</a:t>
            </a:r>
            <a:r>
              <a:rPr lang="en-GB" sz="2800" dirty="0"/>
              <a:t> </a:t>
            </a:r>
            <a:r>
              <a:rPr lang="en-GB" sz="2800" dirty="0" err="1"/>
              <a:t>koji</a:t>
            </a:r>
            <a:r>
              <a:rPr lang="en-GB" sz="2800" dirty="0"/>
              <a:t> </a:t>
            </a:r>
            <a:r>
              <a:rPr lang="en-GB" sz="2800" dirty="0" err="1"/>
              <a:t>nekada</a:t>
            </a:r>
            <a:r>
              <a:rPr lang="en-GB" sz="2800" dirty="0"/>
              <a:t> </a:t>
            </a:r>
            <a:r>
              <a:rPr lang="en-GB" sz="2800" dirty="0" err="1"/>
              <a:t>nisu</a:t>
            </a:r>
            <a:r>
              <a:rPr lang="en-GB" sz="2800" dirty="0"/>
              <a:t> </a:t>
            </a:r>
            <a:r>
              <a:rPr lang="en-GB" sz="2800" dirty="0" err="1"/>
              <a:t>adekvatni</a:t>
            </a:r>
            <a:r>
              <a:rPr lang="en-GB" sz="2800" dirty="0"/>
              <a:t> </a:t>
            </a:r>
            <a:r>
              <a:rPr lang="en-GB" sz="2800" dirty="0" err="1"/>
              <a:t>ili</a:t>
            </a:r>
            <a:r>
              <a:rPr lang="en-GB" sz="2800" dirty="0"/>
              <a:t> </a:t>
            </a:r>
            <a:r>
              <a:rPr lang="en-GB" sz="2800" dirty="0" err="1"/>
              <a:t>ih</a:t>
            </a:r>
            <a:r>
              <a:rPr lang="en-GB" sz="2800" dirty="0"/>
              <a:t> je </a:t>
            </a:r>
            <a:r>
              <a:rPr lang="en-GB" sz="2800" dirty="0" err="1"/>
              <a:t>nemoguće</a:t>
            </a:r>
            <a:r>
              <a:rPr lang="en-GB" sz="2800" dirty="0"/>
              <a:t> u </a:t>
            </a:r>
            <a:r>
              <a:rPr lang="en-GB" sz="2800" dirty="0" err="1"/>
              <a:t>potpunosti</a:t>
            </a:r>
            <a:r>
              <a:rPr lang="en-GB" sz="2800" dirty="0"/>
              <a:t> </a:t>
            </a:r>
            <a:r>
              <a:rPr lang="en-GB" sz="2800" dirty="0" err="1"/>
              <a:t>sagledati</a:t>
            </a:r>
            <a:r>
              <a:rPr lang="en-GB" sz="2800" dirty="0"/>
              <a:t>, </a:t>
            </a:r>
            <a:r>
              <a:rPr lang="en-GB" sz="2800" dirty="0" err="1"/>
              <a:t>može</a:t>
            </a:r>
            <a:r>
              <a:rPr lang="en-GB" sz="2800" dirty="0"/>
              <a:t> se </a:t>
            </a:r>
            <a:r>
              <a:rPr lang="en-GB" sz="2800" dirty="0" err="1"/>
              <a:t>reći</a:t>
            </a:r>
            <a:r>
              <a:rPr lang="en-GB" sz="2800" dirty="0"/>
              <a:t> da </a:t>
            </a:r>
            <a:r>
              <a:rPr lang="en-GB" sz="2800" dirty="0" err="1"/>
              <a:t>ovo</a:t>
            </a:r>
            <a:r>
              <a:rPr lang="en-GB" sz="2800" dirty="0"/>
              <a:t> </a:t>
            </a:r>
            <a:r>
              <a:rPr lang="en-GB" sz="2800" dirty="0" err="1"/>
              <a:t>predstavlja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jednu</a:t>
            </a:r>
            <a:r>
              <a:rPr lang="en-GB" sz="2800" dirty="0"/>
              <a:t> od </a:t>
            </a:r>
            <a:r>
              <a:rPr lang="en-GB" sz="2800" dirty="0" err="1"/>
              <a:t>najvećih</a:t>
            </a:r>
            <a:r>
              <a:rPr lang="en-GB" sz="2800" dirty="0"/>
              <a:t> </a:t>
            </a:r>
            <a:r>
              <a:rPr lang="en-GB" sz="2800" dirty="0" err="1"/>
              <a:t>zamerki</a:t>
            </a:r>
            <a:r>
              <a:rPr lang="en-GB" sz="2800" dirty="0"/>
              <a:t> </a:t>
            </a:r>
            <a:r>
              <a:rPr lang="en-GB" sz="2800" dirty="0" err="1"/>
              <a:t>primene</a:t>
            </a:r>
            <a:r>
              <a:rPr lang="en-GB" sz="2800" dirty="0"/>
              <a:t> </a:t>
            </a:r>
            <a:r>
              <a:rPr lang="en-GB" sz="2800" b="1" dirty="0" err="1"/>
              <a:t>istorijske</a:t>
            </a:r>
            <a:r>
              <a:rPr lang="en-GB" sz="2800" b="1" dirty="0"/>
              <a:t> </a:t>
            </a:r>
            <a:r>
              <a:rPr lang="en-GB" sz="2800" b="1" dirty="0" err="1"/>
              <a:t>simulacije</a:t>
            </a:r>
            <a:r>
              <a:rPr lang="en-GB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3472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166" y="1682839"/>
            <a:ext cx="9340961" cy="4499020"/>
          </a:xfrm>
        </p:spPr>
        <p:txBody>
          <a:bodyPr>
            <a:normAutofit/>
          </a:bodyPr>
          <a:lstStyle/>
          <a:p>
            <a:r>
              <a:rPr lang="en-GB" sz="2400" dirty="0" err="1" smtClean="0">
                <a:solidFill>
                  <a:schemeClr val="tx1"/>
                </a:solidFill>
              </a:rPr>
              <a:t>druga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metoda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izračunavanje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VaR</a:t>
            </a:r>
            <a:r>
              <a:rPr lang="en-GB" sz="2400" dirty="0" smtClean="0">
                <a:solidFill>
                  <a:schemeClr val="tx1"/>
                </a:solidFill>
              </a:rPr>
              <a:t>-a </a:t>
            </a:r>
            <a:r>
              <a:rPr lang="en-GB" sz="2400" b="1" dirty="0" smtClean="0">
                <a:solidFill>
                  <a:schemeClr val="tx1"/>
                </a:solidFill>
              </a:rPr>
              <a:t>Monte </a:t>
            </a:r>
            <a:r>
              <a:rPr lang="en-GB" sz="2400" b="1" dirty="0" err="1">
                <a:solidFill>
                  <a:schemeClr val="tx1"/>
                </a:solidFill>
              </a:rPr>
              <a:t>Karlo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simulacija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>
                <a:solidFill>
                  <a:schemeClr val="tx1"/>
                </a:solidFill>
              </a:rPr>
              <a:t>uključuje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veštačko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generisanje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veoma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velikog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skupa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događaja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temelji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pretpostavci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će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adekvatno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približno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odraziti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moguće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promene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u="sng" dirty="0" err="1">
                <a:solidFill>
                  <a:schemeClr val="tx1"/>
                </a:solidFill>
              </a:rPr>
              <a:t>tržišnih</a:t>
            </a:r>
            <a:r>
              <a:rPr lang="en-GB" sz="2400" u="sng" dirty="0">
                <a:solidFill>
                  <a:schemeClr val="tx1"/>
                </a:solidFill>
              </a:rPr>
              <a:t> </a:t>
            </a:r>
            <a:r>
              <a:rPr lang="en-GB" sz="2400" u="sng" dirty="0" err="1">
                <a:solidFill>
                  <a:schemeClr val="tx1"/>
                </a:solidFill>
              </a:rPr>
              <a:t>faktora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Na </a:t>
            </a:r>
            <a:r>
              <a:rPr lang="en-GB" sz="2400" dirty="0" err="1">
                <a:solidFill>
                  <a:schemeClr val="tx1"/>
                </a:solidFill>
              </a:rPr>
              <a:t>taj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način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generiše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veliki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broj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događaja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pomoću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slučajnih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brojeva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gde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oni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potom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koriste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izgradnju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velikog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broja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hipotetičkih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portfolia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dobitaka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gubitaka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trenutnom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portfoliju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kao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distribuciju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mogućeg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portfolija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dobitka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gubitka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nakon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čega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dobija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vrednost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VaR</a:t>
            </a:r>
            <a:r>
              <a:rPr lang="en-GB" sz="2400" dirty="0">
                <a:solidFill>
                  <a:schemeClr val="tx1"/>
                </a:solidFill>
              </a:rPr>
              <a:t>-a </a:t>
            </a:r>
          </a:p>
        </p:txBody>
      </p:sp>
    </p:spTree>
    <p:extLst>
      <p:ext uri="{BB962C8B-B14F-4D97-AF65-F5344CB8AC3E}">
        <p14:creationId xmlns:p14="http://schemas.microsoft.com/office/powerpoint/2010/main" val="397647757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71</TotalTime>
  <Words>690</Words>
  <Application>Microsoft Office PowerPoint</Application>
  <PresentationFormat>Widescreen</PresentationFormat>
  <Paragraphs>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Wisp</vt:lpstr>
      <vt:lpstr>Ciljevi upravljanja rizikom </vt:lpstr>
      <vt:lpstr>PowerPoint Presentation</vt:lpstr>
      <vt:lpstr>PowerPoint Presentation</vt:lpstr>
      <vt:lpstr>Okvir za upravljanje rizikom preduzeća je usmeren ka postizanju ciljeva koji se žele postići i koji su razvrstani u sledeće kategorije</vt:lpstr>
      <vt:lpstr>Ostali ciljevi:</vt:lpstr>
      <vt:lpstr>Ostali ciljevi:</vt:lpstr>
      <vt:lpstr>Pojam i vrste VaR metoda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Ciljevi upravljanja rizikom </dc:title>
  <dc:creator>mina</dc:creator>
  <cp:lastModifiedBy>mina</cp:lastModifiedBy>
  <cp:revision>7</cp:revision>
  <dcterms:created xsi:type="dcterms:W3CDTF">2020-03-01T11:57:06Z</dcterms:created>
  <dcterms:modified xsi:type="dcterms:W3CDTF">2020-03-01T13:08:12Z</dcterms:modified>
</cp:coreProperties>
</file>