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>
                <a:solidFill>
                  <a:schemeClr val="tx1"/>
                </a:solidFill>
              </a:rPr>
              <a:t> POJAM I KARAKTERISTIKE OSIGURANJA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67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9060" y="1026017"/>
            <a:ext cx="8915400" cy="3777622"/>
          </a:xfrm>
        </p:spPr>
        <p:txBody>
          <a:bodyPr>
            <a:noAutofit/>
          </a:bodyPr>
          <a:lstStyle/>
          <a:p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Tokom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razvoja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društva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bilo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neophodno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čovek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pronađe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adekvatne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načine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zazaštitu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nadoknadu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posledica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vremenom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postaju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brojniji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Ukoliko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postoji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izloženost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nekoj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vrsti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javlja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potreba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njegovim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pokrićem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tada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smisla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govoriti</a:t>
            </a:r>
            <a:r>
              <a:rPr lang="en-GB" sz="2800" dirty="0">
                <a:solidFill>
                  <a:schemeClr val="tx1"/>
                </a:solidFill>
              </a:rPr>
              <a:t> o </a:t>
            </a:r>
            <a:r>
              <a:rPr lang="en-GB" sz="2800" dirty="0" err="1">
                <a:solidFill>
                  <a:schemeClr val="tx1"/>
                </a:solidFill>
              </a:rPr>
              <a:t>osiguranju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Osiguranje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je </a:t>
            </a:r>
            <a:r>
              <a:rPr lang="en-GB" sz="2800" dirty="0" err="1">
                <a:solidFill>
                  <a:schemeClr val="tx1"/>
                </a:solidFill>
              </a:rPr>
              <a:t>zapravo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institut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drustvene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reprodukcije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deluje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korektiv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poremećaja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nastalih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zbog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dejstva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rušilačkih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sila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izazvanih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prirodnom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ljudskom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destrukcijom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38772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3651" y="772732"/>
            <a:ext cx="9340961" cy="5138490"/>
          </a:xfrm>
        </p:spPr>
        <p:txBody>
          <a:bodyPr>
            <a:normAutofit lnSpcReduction="10000"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Inače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sama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reč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označava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pružanje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sigurnosti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b="1" dirty="0" err="1">
                <a:solidFill>
                  <a:schemeClr val="tx1"/>
                </a:solidFill>
              </a:rPr>
              <a:t>obezbeđenje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b="1" dirty="0" err="1">
                <a:solidFill>
                  <a:schemeClr val="tx1"/>
                </a:solidFill>
              </a:rPr>
              <a:t>poverenje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nešto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ovim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pojmovima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zasniva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tehnika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Suština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ogleda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udruživanju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subjekata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izloženi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istim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opasnostima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to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ciljem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zajedničkog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podnošenja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koju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unapred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zna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će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prema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teoriji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verovatnoće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zadesiti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samo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neke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njih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>
                <a:solidFill>
                  <a:schemeClr val="tx1"/>
                </a:solidFill>
              </a:rPr>
              <a:t>Na </a:t>
            </a:r>
            <a:r>
              <a:rPr lang="en-GB" sz="2800" dirty="0" err="1">
                <a:solidFill>
                  <a:schemeClr val="tx1"/>
                </a:solidFill>
              </a:rPr>
              <a:t>taj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način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postiže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izjednačavanje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prihvatljivom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nivou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tako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dolazi</a:t>
            </a:r>
            <a:r>
              <a:rPr lang="en-GB" sz="2800" dirty="0">
                <a:solidFill>
                  <a:schemeClr val="tx1"/>
                </a:solidFill>
              </a:rPr>
              <a:t> do </a:t>
            </a:r>
            <a:r>
              <a:rPr lang="en-GB" sz="2800" b="1" dirty="0" err="1">
                <a:solidFill>
                  <a:schemeClr val="tx1"/>
                </a:solidFill>
              </a:rPr>
              <a:t>atomiziranja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tj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njihovog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raspoređivanja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mnoštvo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osiguranika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54834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chemeClr val="tx1"/>
                </a:solidFill>
              </a:rPr>
              <a:t>Definisanje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osiguranja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492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Prema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ekonomskoj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teoriji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osiguranje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najčešće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definiše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institucija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nadoknađuje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kod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privrednih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subjekata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nastale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usled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dejstva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rušilačkih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sila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prirode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nesrećnih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slučajeva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Osiguranje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pruža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ekonomsku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zaštitu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štetnih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dejstava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kad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slučaj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odnosno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kad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ostvari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08196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Osnovna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funkcija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jeste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stvaranje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situacije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sigurnosti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fizička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pravna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lica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izložena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neprekidnoj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mogućnosti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dešavanja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opasnosti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prouzrokovati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štetu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Dakle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predstavlja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jedan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najvažnijih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vidova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obezbeđenja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takvih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predstavlja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ekonomsku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nužnost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svakome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vodi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računa</a:t>
            </a:r>
            <a:r>
              <a:rPr lang="en-GB" sz="2800" dirty="0">
                <a:solidFill>
                  <a:schemeClr val="tx1"/>
                </a:solidFill>
              </a:rPr>
              <a:t> o </a:t>
            </a:r>
            <a:r>
              <a:rPr lang="en-GB" sz="2800" dirty="0" err="1">
                <a:solidFill>
                  <a:schemeClr val="tx1"/>
                </a:solidFill>
              </a:rPr>
              <a:t>bezbednosti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poslovanju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svakodnevnom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životu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87085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056068"/>
            <a:ext cx="8915400" cy="4855154"/>
          </a:xfrm>
        </p:spPr>
        <p:txBody>
          <a:bodyPr>
            <a:normAutofit lnSpcReduction="10000"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Osiguranjem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bave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specijalizovane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organizacije</a:t>
            </a:r>
            <a:r>
              <a:rPr lang="en-GB" sz="2800" dirty="0">
                <a:solidFill>
                  <a:schemeClr val="tx1"/>
                </a:solidFill>
              </a:rPr>
              <a:t> (</a:t>
            </a:r>
            <a:r>
              <a:rPr lang="en-GB" sz="2800" dirty="0" err="1">
                <a:solidFill>
                  <a:schemeClr val="tx1"/>
                </a:solidFill>
              </a:rPr>
              <a:t>osiguravači</a:t>
            </a:r>
            <a:r>
              <a:rPr lang="en-GB" sz="2800" dirty="0">
                <a:solidFill>
                  <a:schemeClr val="tx1"/>
                </a:solidFill>
              </a:rPr>
              <a:t>),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naplatom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premija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osiguranih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fizičkih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pravnih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lica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formiraju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fondove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isplaćuju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naknade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dođe</a:t>
            </a:r>
            <a:r>
              <a:rPr lang="en-GB" sz="2800" dirty="0">
                <a:solidFill>
                  <a:schemeClr val="tx1"/>
                </a:solidFill>
              </a:rPr>
              <a:t> do </a:t>
            </a:r>
            <a:r>
              <a:rPr lang="en-GB" sz="2800" dirty="0" err="1">
                <a:solidFill>
                  <a:schemeClr val="tx1"/>
                </a:solidFill>
              </a:rPr>
              <a:t>ostvarenja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slučaja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U </a:t>
            </a:r>
            <a:r>
              <a:rPr lang="en-GB" sz="2800" dirty="0" err="1">
                <a:solidFill>
                  <a:schemeClr val="tx1"/>
                </a:solidFill>
              </a:rPr>
              <a:t>savremenim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uslovima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privređivanja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zapaža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značajna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uloga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pogledu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održavanja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proizvodne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sposobnosti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privrednih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subjekata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fizičkih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lica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jer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slučaju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nastanka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određenih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događaja,u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potpunosti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delimično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dolazi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do </a:t>
            </a:r>
            <a:r>
              <a:rPr lang="en-GB" sz="2800" dirty="0" err="1" smtClean="0">
                <a:solidFill>
                  <a:schemeClr val="tx1"/>
                </a:solidFill>
              </a:rPr>
              <a:t>nadoknade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posledica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način</a:t>
            </a:r>
            <a:r>
              <a:rPr lang="en-GB" sz="2800" smtClean="0">
                <a:solidFill>
                  <a:schemeClr val="tx1"/>
                </a:solidFill>
              </a:rPr>
              <a:t> se nastavlja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proces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poslovanja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02237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056068"/>
            <a:ext cx="8915400" cy="4855154"/>
          </a:xfrm>
        </p:spPr>
        <p:txBody>
          <a:bodyPr>
            <a:normAutofit fontScale="92500" lnSpcReduction="10000"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osiguranje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posmatrati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više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aspekata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to </a:t>
            </a:r>
            <a:r>
              <a:rPr lang="en-GB" sz="2800" dirty="0" err="1">
                <a:solidFill>
                  <a:schemeClr val="tx1"/>
                </a:solidFill>
              </a:rPr>
              <a:t>ekonomskog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pravnog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tehničkog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b="1" dirty="0" err="1" smtClean="0">
                <a:solidFill>
                  <a:schemeClr val="tx1"/>
                </a:solidFill>
              </a:rPr>
              <a:t>Ekonomski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aspekt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iskazuje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ciljem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je </a:t>
            </a:r>
            <a:r>
              <a:rPr lang="en-GB" sz="2800" dirty="0" err="1">
                <a:solidFill>
                  <a:schemeClr val="tx1"/>
                </a:solidFill>
              </a:rPr>
              <a:t>potrebno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ostvariti</a:t>
            </a:r>
            <a:r>
              <a:rPr lang="en-GB" sz="2800" dirty="0">
                <a:solidFill>
                  <a:schemeClr val="tx1"/>
                </a:solidFill>
              </a:rPr>
              <a:t> (</a:t>
            </a:r>
            <a:r>
              <a:rPr lang="en-GB" sz="2800" dirty="0" err="1">
                <a:solidFill>
                  <a:schemeClr val="tx1"/>
                </a:solidFill>
              </a:rPr>
              <a:t>zaštita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njegove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imovine</a:t>
            </a:r>
            <a:r>
              <a:rPr lang="en-GB" sz="2800" dirty="0">
                <a:solidFill>
                  <a:schemeClr val="tx1"/>
                </a:solidFill>
              </a:rPr>
              <a:t>), a </a:t>
            </a:r>
            <a:r>
              <a:rPr lang="en-GB" sz="2800" dirty="0" err="1">
                <a:solidFill>
                  <a:schemeClr val="tx1"/>
                </a:solidFill>
              </a:rPr>
              <a:t>uočava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preko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ekonomskih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odnosa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uspostavljaju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između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određenih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lica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okviru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osiguravajuća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društva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specijalizovane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organizacije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preuzimaju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svojih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klijenata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zamenu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naknadu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vidu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premije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osiguranja</a:t>
            </a:r>
            <a:r>
              <a:rPr lang="en-GB" sz="28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GB" sz="2800" dirty="0" err="1" smtClean="0">
                <a:solidFill>
                  <a:schemeClr val="tx1"/>
                </a:solidFill>
              </a:rPr>
              <a:t>osiguranje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se </a:t>
            </a:r>
            <a:r>
              <a:rPr lang="en-GB" sz="2800" dirty="0" err="1">
                <a:solidFill>
                  <a:schemeClr val="tx1"/>
                </a:solidFill>
              </a:rPr>
              <a:t>izučava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posebna</a:t>
            </a:r>
            <a:r>
              <a:rPr lang="en-GB" sz="2800" dirty="0">
                <a:solidFill>
                  <a:schemeClr val="tx1"/>
                </a:solidFill>
              </a:rPr>
              <a:t> oblast </a:t>
            </a:r>
            <a:r>
              <a:rPr lang="en-GB" sz="2800" dirty="0" err="1">
                <a:solidFill>
                  <a:schemeClr val="tx1"/>
                </a:solidFill>
              </a:rPr>
              <a:t>ekonomske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nauke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30351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056068"/>
            <a:ext cx="8915400" cy="4855154"/>
          </a:xfrm>
        </p:spPr>
        <p:txBody>
          <a:bodyPr>
            <a:normAutofit fontScale="92500" lnSpcReduction="20000"/>
          </a:bodyPr>
          <a:lstStyle/>
          <a:p>
            <a:r>
              <a:rPr lang="en-GB" sz="2800" b="1" dirty="0" err="1" smtClean="0">
                <a:solidFill>
                  <a:schemeClr val="tx1"/>
                </a:solidFill>
              </a:rPr>
              <a:t>Pravni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aspekt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ogleda</a:t>
            </a:r>
            <a:r>
              <a:rPr lang="en-GB" sz="2800" dirty="0">
                <a:solidFill>
                  <a:schemeClr val="tx1"/>
                </a:solidFill>
              </a:rPr>
              <a:t> se u </a:t>
            </a:r>
            <a:r>
              <a:rPr lang="en-GB" sz="2800" dirty="0" err="1">
                <a:solidFill>
                  <a:schemeClr val="tx1"/>
                </a:solidFill>
              </a:rPr>
              <a:t>proučavanju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prava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obaveza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ugovornih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strana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prilikom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zaključivanja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ugovora</a:t>
            </a:r>
            <a:r>
              <a:rPr lang="en-GB" sz="2800" dirty="0">
                <a:solidFill>
                  <a:schemeClr val="tx1"/>
                </a:solidFill>
              </a:rPr>
              <a:t> o </a:t>
            </a:r>
            <a:r>
              <a:rPr lang="en-GB" sz="2800" dirty="0" err="1">
                <a:solidFill>
                  <a:schemeClr val="tx1"/>
                </a:solidFill>
              </a:rPr>
              <a:t>osiguranju</a:t>
            </a:r>
            <a:r>
              <a:rPr lang="en-GB" sz="2800" dirty="0">
                <a:solidFill>
                  <a:schemeClr val="tx1"/>
                </a:solidFill>
              </a:rPr>
              <a:t>, u </a:t>
            </a:r>
            <a:r>
              <a:rPr lang="en-GB" sz="2800" dirty="0" err="1">
                <a:solidFill>
                  <a:schemeClr val="tx1"/>
                </a:solidFill>
              </a:rPr>
              <a:t>toku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trajanja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kod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isplate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naknadeštete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b="1" dirty="0" err="1" smtClean="0">
                <a:solidFill>
                  <a:schemeClr val="tx1"/>
                </a:solidFill>
              </a:rPr>
              <a:t>Tehnički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aspekt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pretpostavlja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upotrebu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najsavremenijih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statističkomatematičkih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drugih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metoda</a:t>
            </a:r>
            <a:r>
              <a:rPr lang="en-GB" sz="2800" dirty="0">
                <a:solidFill>
                  <a:schemeClr val="tx1"/>
                </a:solidFill>
              </a:rPr>
              <a:t>, a </a:t>
            </a:r>
            <a:r>
              <a:rPr lang="en-GB" sz="2800" dirty="0" err="1">
                <a:solidFill>
                  <a:schemeClr val="tx1"/>
                </a:solidFill>
              </a:rPr>
              <a:t>ove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aktuarska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služba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okviru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osiguravajuće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kompanije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Ovde</a:t>
            </a:r>
            <a:r>
              <a:rPr lang="en-GB" sz="2800" dirty="0">
                <a:solidFill>
                  <a:schemeClr val="tx1"/>
                </a:solidFill>
              </a:rPr>
              <a:t> se pre </a:t>
            </a:r>
            <a:r>
              <a:rPr lang="en-GB" sz="2800" dirty="0" err="1">
                <a:solidFill>
                  <a:schemeClr val="tx1"/>
                </a:solidFill>
              </a:rPr>
              <a:t>svega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misli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utvrđivanje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primenu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mehanizama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procenu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proračun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premije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Kao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videti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osiguranje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predstavlja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ekonomsko-pravni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pojam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primenjuje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metode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drugih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naučnih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disciplina</a:t>
            </a:r>
            <a:r>
              <a:rPr lang="en-GB" sz="2800" dirty="0">
                <a:solidFill>
                  <a:schemeClr val="tx1"/>
                </a:solidFill>
              </a:rPr>
              <a:t>, pre </a:t>
            </a:r>
            <a:r>
              <a:rPr lang="en-GB" sz="2800" dirty="0" err="1">
                <a:solidFill>
                  <a:schemeClr val="tx1"/>
                </a:solidFill>
              </a:rPr>
              <a:t>svega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matematike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aktuarstva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statistike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86343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chemeClr val="tx1"/>
                </a:solidFill>
              </a:rPr>
              <a:t>Karakteristike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osiguranja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2150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056068"/>
            <a:ext cx="8915400" cy="4855154"/>
          </a:xfrm>
        </p:spPr>
        <p:txBody>
          <a:bodyPr>
            <a:normAutofit fontScale="92500" lnSpcReduction="10000"/>
          </a:bodyPr>
          <a:lstStyle/>
          <a:p>
            <a:r>
              <a:rPr lang="en-GB" sz="2800" b="1" dirty="0" err="1">
                <a:solidFill>
                  <a:schemeClr val="tx1"/>
                </a:solidFill>
              </a:rPr>
              <a:t>Osnovna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karakteristika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jeste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preraspodela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između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pojedinaca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izloženi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istim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opasnostima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I </a:t>
            </a:r>
            <a:r>
              <a:rPr lang="en-GB" sz="2800" dirty="0" err="1">
                <a:solidFill>
                  <a:schemeClr val="tx1"/>
                </a:solidFill>
              </a:rPr>
              <a:t>samo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postojanje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verovatnoće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mogućnosti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nastupanja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slučaja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posledicu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materijalnu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jeste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jedno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obeležja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Pojedinac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plaća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premiju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odnosno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kupuje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način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eliminiše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neizvesnost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pogledu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gubitka</a:t>
            </a:r>
            <a:r>
              <a:rPr lang="en-GB" sz="2800" dirty="0">
                <a:solidFill>
                  <a:schemeClr val="tx1"/>
                </a:solidFill>
              </a:rPr>
              <a:t>. Na </a:t>
            </a:r>
            <a:r>
              <a:rPr lang="en-GB" sz="2800" dirty="0" err="1">
                <a:solidFill>
                  <a:schemeClr val="tx1"/>
                </a:solidFill>
              </a:rPr>
              <a:t>taj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način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trošak</a:t>
            </a:r>
            <a:r>
              <a:rPr lang="en-GB" sz="2800" dirty="0">
                <a:solidFill>
                  <a:schemeClr val="tx1"/>
                </a:solidFill>
              </a:rPr>
              <a:t> (</a:t>
            </a:r>
            <a:r>
              <a:rPr lang="en-GB" sz="2800" dirty="0" err="1">
                <a:solidFill>
                  <a:schemeClr val="tx1"/>
                </a:solidFill>
              </a:rPr>
              <a:t>premija</a:t>
            </a:r>
            <a:r>
              <a:rPr lang="en-GB" sz="2800" dirty="0">
                <a:solidFill>
                  <a:schemeClr val="tx1"/>
                </a:solidFill>
              </a:rPr>
              <a:t>) </a:t>
            </a:r>
            <a:r>
              <a:rPr lang="en-GB" sz="2800" dirty="0" err="1">
                <a:solidFill>
                  <a:schemeClr val="tx1"/>
                </a:solidFill>
              </a:rPr>
              <a:t>zamenjuje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neizvesni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gubitak</a:t>
            </a:r>
            <a:r>
              <a:rPr lang="en-GB" sz="2800" dirty="0">
                <a:solidFill>
                  <a:schemeClr val="tx1"/>
                </a:solidFill>
              </a:rPr>
              <a:t> (</a:t>
            </a:r>
            <a:r>
              <a:rPr lang="en-GB" sz="2800" dirty="0" err="1">
                <a:solidFill>
                  <a:schemeClr val="tx1"/>
                </a:solidFill>
              </a:rPr>
              <a:t>štetu</a:t>
            </a:r>
            <a:r>
              <a:rPr lang="en-GB" sz="2800" dirty="0">
                <a:solidFill>
                  <a:schemeClr val="tx1"/>
                </a:solidFill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160586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056068"/>
            <a:ext cx="8915400" cy="4855154"/>
          </a:xfrm>
        </p:spPr>
        <p:txBody>
          <a:bodyPr>
            <a:normAutofit fontScale="92500" lnSpcReduction="10000"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Plaćanjem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premije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dolazi</a:t>
            </a:r>
            <a:r>
              <a:rPr lang="en-GB" sz="2800" dirty="0">
                <a:solidFill>
                  <a:schemeClr val="tx1"/>
                </a:solidFill>
              </a:rPr>
              <a:t> do </a:t>
            </a:r>
            <a:r>
              <a:rPr lang="en-GB" sz="2800" dirty="0" err="1">
                <a:solidFill>
                  <a:schemeClr val="tx1"/>
                </a:solidFill>
              </a:rPr>
              <a:t>zadovoljenja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objektivne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potrebe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fizičkih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pravnih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lica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pokriće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moguće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štete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Pored </a:t>
            </a:r>
            <a:r>
              <a:rPr lang="en-GB" sz="2800" dirty="0">
                <a:solidFill>
                  <a:schemeClr val="tx1"/>
                </a:solidFill>
              </a:rPr>
              <a:t>toga, u </a:t>
            </a:r>
            <a:r>
              <a:rPr lang="en-GB" sz="2800" dirty="0" err="1">
                <a:solidFill>
                  <a:schemeClr val="tx1"/>
                </a:solidFill>
              </a:rPr>
              <a:t>okviru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mehanizma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još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jedna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karakteristika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javlja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preraspodela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vremenu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unutar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grupe</a:t>
            </a:r>
            <a:r>
              <a:rPr lang="en-GB" sz="2800" dirty="0">
                <a:solidFill>
                  <a:schemeClr val="tx1"/>
                </a:solidFill>
              </a:rPr>
              <a:t>. Na </a:t>
            </a:r>
            <a:r>
              <a:rPr lang="en-GB" sz="2800" dirty="0" err="1">
                <a:solidFill>
                  <a:schemeClr val="tx1"/>
                </a:solidFill>
              </a:rPr>
              <a:t>taj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način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omogućuje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povraćaj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premija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mobilisaneu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osiguravajućim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fondovima,i</a:t>
            </a:r>
            <a:r>
              <a:rPr lang="en-GB" sz="2800" dirty="0">
                <a:solidFill>
                  <a:schemeClr val="tx1"/>
                </a:solidFill>
              </a:rPr>
              <a:t> to u </a:t>
            </a:r>
            <a:r>
              <a:rPr lang="en-GB" sz="2800" dirty="0" err="1">
                <a:solidFill>
                  <a:schemeClr val="tx1"/>
                </a:solidFill>
              </a:rPr>
              <a:t>formi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naknada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Upravo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zbog</a:t>
            </a:r>
            <a:r>
              <a:rPr lang="en-GB" sz="2800" dirty="0">
                <a:solidFill>
                  <a:schemeClr val="tx1"/>
                </a:solidFill>
              </a:rPr>
              <a:t> toga,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osnovne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odrednice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pominju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b="1" dirty="0" err="1">
                <a:solidFill>
                  <a:schemeClr val="tx1"/>
                </a:solidFill>
              </a:rPr>
              <a:t>rizik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b="1" dirty="0" err="1">
                <a:solidFill>
                  <a:schemeClr val="tx1"/>
                </a:solidFill>
              </a:rPr>
              <a:t>premija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naknada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40828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ZADACI OSIGURANJA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993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056068"/>
            <a:ext cx="8915400" cy="4855154"/>
          </a:xfrm>
        </p:spPr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Osnovni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zadatak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jeste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brojne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opasnosti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kojima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izloženi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osiguranici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preraspodeli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osiguranike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koji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zaključili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ugovor</a:t>
            </a:r>
            <a:r>
              <a:rPr lang="en-GB" sz="2800" dirty="0">
                <a:solidFill>
                  <a:schemeClr val="tx1"/>
                </a:solidFill>
              </a:rPr>
              <a:t> o </a:t>
            </a:r>
            <a:r>
              <a:rPr lang="en-GB" sz="2800" dirty="0" err="1">
                <a:solidFill>
                  <a:schemeClr val="tx1"/>
                </a:solidFill>
              </a:rPr>
              <a:t>osiguranju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licu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određenom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ugovorom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isplati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odgovarajuću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naknadu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Osiguranje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veliki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uticaj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privredna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dešavanja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zemlji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posebno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ukupnu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sigurnost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privredne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investicije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novčani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opticaj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druge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oblasti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598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056068"/>
            <a:ext cx="8915400" cy="4855154"/>
          </a:xfrm>
        </p:spPr>
        <p:txBody>
          <a:bodyPr>
            <a:normAutofit/>
          </a:bodyPr>
          <a:lstStyle/>
          <a:p>
            <a:r>
              <a:rPr lang="en-GB" sz="2800" dirty="0" err="1" smtClean="0">
                <a:solidFill>
                  <a:schemeClr val="tx1"/>
                </a:solidFill>
              </a:rPr>
              <a:t>Osnovni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zadaci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 smtClean="0">
                <a:solidFill>
                  <a:schemeClr val="tx1"/>
                </a:solidFill>
              </a:rPr>
              <a:t>:</a:t>
            </a:r>
          </a:p>
          <a:p>
            <a:endParaRPr lang="en-GB" sz="2800" dirty="0">
              <a:solidFill>
                <a:schemeClr val="tx1"/>
              </a:solidFill>
            </a:endParaRPr>
          </a:p>
          <a:p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tx1"/>
                </a:solidFill>
              </a:rPr>
              <a:t>Čuvanje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(</a:t>
            </a:r>
            <a:r>
              <a:rPr lang="en-GB" sz="2800" dirty="0" err="1">
                <a:solidFill>
                  <a:schemeClr val="tx1"/>
                </a:solidFill>
              </a:rPr>
              <a:t>zaštita</a:t>
            </a:r>
            <a:r>
              <a:rPr lang="en-GB" sz="2800" dirty="0">
                <a:solidFill>
                  <a:schemeClr val="tx1"/>
                </a:solidFill>
              </a:rPr>
              <a:t>) </a:t>
            </a:r>
            <a:r>
              <a:rPr lang="en-GB" sz="2800" dirty="0" err="1">
                <a:solidFill>
                  <a:schemeClr val="tx1"/>
                </a:solidFill>
              </a:rPr>
              <a:t>imovine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lica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tx1"/>
                </a:solidFill>
              </a:rPr>
              <a:t>Unapređenje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razmene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trgovine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tx1"/>
                </a:solidFill>
              </a:rPr>
              <a:t>Prikupljanje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novčanih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sredstava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tx1"/>
                </a:solidFill>
              </a:rPr>
              <a:t>Efikasna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alokacija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kapitala</a:t>
            </a:r>
            <a:r>
              <a:rPr lang="en-GB" sz="2800" dirty="0">
                <a:solidFill>
                  <a:schemeClr val="tx1"/>
                </a:solidFill>
              </a:rPr>
              <a:t>; 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tx1"/>
                </a:solidFill>
              </a:rPr>
              <a:t>Socijalna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funkcija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487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056068"/>
            <a:ext cx="8915400" cy="4855154"/>
          </a:xfrm>
        </p:spPr>
        <p:txBody>
          <a:bodyPr>
            <a:normAutofit/>
          </a:bodyPr>
          <a:lstStyle/>
          <a:p>
            <a:r>
              <a:rPr lang="en-GB" sz="2800" b="1" dirty="0" err="1">
                <a:solidFill>
                  <a:schemeClr val="tx1"/>
                </a:solidFill>
              </a:rPr>
              <a:t>Neposredna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zaštita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sastoji</a:t>
            </a:r>
            <a:r>
              <a:rPr lang="en-GB" sz="2800" dirty="0">
                <a:solidFill>
                  <a:schemeClr val="tx1"/>
                </a:solidFill>
              </a:rPr>
              <a:t> se u </a:t>
            </a:r>
            <a:r>
              <a:rPr lang="en-GB" sz="2800" dirty="0" err="1">
                <a:solidFill>
                  <a:schemeClr val="tx1"/>
                </a:solidFill>
              </a:rPr>
              <a:t>sprečavanju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kroz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otklanjanje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uslova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nastanakstihijskih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nesreća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nesrećnih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slučajeva</a:t>
            </a:r>
            <a:r>
              <a:rPr lang="en-GB" sz="2800" dirty="0">
                <a:solidFill>
                  <a:schemeClr val="tx1"/>
                </a:solidFill>
              </a:rPr>
              <a:t>. To je </a:t>
            </a:r>
            <a:r>
              <a:rPr lang="en-GB" sz="2800" dirty="0" err="1">
                <a:solidFill>
                  <a:schemeClr val="tx1"/>
                </a:solidFill>
              </a:rPr>
              <a:t>tzv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preventivna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funkcija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Ona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podrazumeva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napore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osiguravajućih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kompanija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poboljšanju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ukupne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bezbednosti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to </a:t>
            </a:r>
            <a:r>
              <a:rPr lang="en-GB" sz="2800" dirty="0" err="1">
                <a:solidFill>
                  <a:schemeClr val="tx1"/>
                </a:solidFill>
              </a:rPr>
              <a:t>putem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sprovođenja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sprečavanja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nastanka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suzbijanja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njihovih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posledica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397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056068"/>
            <a:ext cx="8915400" cy="4855154"/>
          </a:xfrm>
        </p:spPr>
        <p:txBody>
          <a:bodyPr>
            <a:normAutofit/>
          </a:bodyPr>
          <a:lstStyle/>
          <a:p>
            <a:r>
              <a:rPr lang="en-GB" sz="2800" b="1" dirty="0" err="1" smtClean="0">
                <a:solidFill>
                  <a:schemeClr val="tx1"/>
                </a:solidFill>
              </a:rPr>
              <a:t>Posredna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ekonomska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err="1">
                <a:solidFill>
                  <a:schemeClr val="tx1"/>
                </a:solidFill>
              </a:rPr>
              <a:t>zaštita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pomoću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stvaranja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zajednice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štiti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imovinu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naknadom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štete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odnosno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isplatom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sredstava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prikupljenih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uplatama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premija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err="1">
                <a:solidFill>
                  <a:schemeClr val="tx1"/>
                </a:solidFill>
              </a:rPr>
              <a:t>Dakle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šteta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izražena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novčanom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obliku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raspodeljuje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celokupnu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zajednicu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osiguranika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8778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056068"/>
            <a:ext cx="8915400" cy="5344732"/>
          </a:xfrm>
        </p:spPr>
        <p:txBody>
          <a:bodyPr>
            <a:normAutofit fontScale="92500" lnSpcReduction="10000"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Osiguranje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utiče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unapređenje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razmene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trgovine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posebno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ako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ima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vidu</a:t>
            </a:r>
            <a:r>
              <a:rPr lang="en-GB" sz="2800" dirty="0">
                <a:solidFill>
                  <a:schemeClr val="tx1"/>
                </a:solidFill>
              </a:rPr>
              <a:t> da se </a:t>
            </a:r>
            <a:r>
              <a:rPr lang="en-GB" sz="2800" dirty="0" err="1">
                <a:solidFill>
                  <a:schemeClr val="tx1"/>
                </a:solidFill>
              </a:rPr>
              <a:t>mnogi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proizvodi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usluge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prodaju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samo</a:t>
            </a:r>
            <a:r>
              <a:rPr lang="en-GB" sz="2800" dirty="0">
                <a:solidFill>
                  <a:schemeClr val="tx1"/>
                </a:solidFill>
              </a:rPr>
              <a:t> pod </a:t>
            </a:r>
            <a:r>
              <a:rPr lang="en-GB" sz="2800" dirty="0" err="1">
                <a:solidFill>
                  <a:schemeClr val="tx1"/>
                </a:solidFill>
              </a:rPr>
              <a:t>uslovom</a:t>
            </a:r>
            <a:r>
              <a:rPr lang="en-GB" sz="2800" dirty="0">
                <a:solidFill>
                  <a:schemeClr val="tx1"/>
                </a:solidFill>
              </a:rPr>
              <a:t> da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adekvatno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osigurani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mogućih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negativnih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posledica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err="1" smtClean="0">
                <a:solidFill>
                  <a:schemeClr val="tx1"/>
                </a:solidFill>
              </a:rPr>
              <a:t>Takođe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kompanije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moraju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voditi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računa</a:t>
            </a:r>
            <a:r>
              <a:rPr lang="en-GB" sz="2800" dirty="0">
                <a:solidFill>
                  <a:schemeClr val="tx1"/>
                </a:solidFill>
              </a:rPr>
              <a:t> o </a:t>
            </a:r>
            <a:r>
              <a:rPr lang="en-GB" sz="2800" dirty="0" err="1">
                <a:solidFill>
                  <a:schemeClr val="tx1"/>
                </a:solidFill>
              </a:rPr>
              <a:t>adekvatnom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poslovanja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tekuće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aktive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života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radnika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>
                <a:solidFill>
                  <a:schemeClr val="tx1"/>
                </a:solidFill>
              </a:rPr>
              <a:t>Sa </a:t>
            </a:r>
            <a:r>
              <a:rPr lang="en-GB" sz="2800" dirty="0" err="1">
                <a:solidFill>
                  <a:schemeClr val="tx1"/>
                </a:solidFill>
              </a:rPr>
              <a:t>stanovišta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pojedinca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polisa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životnog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može</a:t>
            </a:r>
            <a:r>
              <a:rPr lang="en-GB" sz="2800" dirty="0">
                <a:solidFill>
                  <a:schemeClr val="tx1"/>
                </a:solidFill>
              </a:rPr>
              <a:t> se, </a:t>
            </a:r>
            <a:r>
              <a:rPr lang="en-GB" sz="2800" dirty="0" err="1">
                <a:solidFill>
                  <a:schemeClr val="tx1"/>
                </a:solidFill>
              </a:rPr>
              <a:t>između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ostalog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upotrebiti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garancija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kredit</a:t>
            </a:r>
            <a:r>
              <a:rPr lang="en-GB" sz="2800" dirty="0">
                <a:solidFill>
                  <a:schemeClr val="tx1"/>
                </a:solidFill>
              </a:rPr>
              <a:t>. Sa </a:t>
            </a:r>
            <a:r>
              <a:rPr lang="en-GB" sz="2800" dirty="0" err="1">
                <a:solidFill>
                  <a:schemeClr val="tx1"/>
                </a:solidFill>
              </a:rPr>
              <a:t>stanovišta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države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kumulirana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sredstva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koja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uplaćuju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premije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mogu</a:t>
            </a:r>
            <a:r>
              <a:rPr lang="en-GB" sz="2800" dirty="0">
                <a:solidFill>
                  <a:schemeClr val="tx1"/>
                </a:solidFill>
              </a:rPr>
              <a:t> se </a:t>
            </a:r>
            <a:r>
              <a:rPr lang="en-GB" sz="2800" dirty="0" err="1">
                <a:solidFill>
                  <a:schemeClr val="tx1"/>
                </a:solidFill>
              </a:rPr>
              <a:t>upotrebiti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izvor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kreditiranja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investiranja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173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056068"/>
            <a:ext cx="8915400" cy="5344732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chemeClr val="tx1"/>
                </a:solidFill>
              </a:rPr>
              <a:t>Pored </a:t>
            </a:r>
            <a:r>
              <a:rPr lang="en-GB" sz="2800" dirty="0" err="1">
                <a:solidFill>
                  <a:schemeClr val="tx1"/>
                </a:solidFill>
              </a:rPr>
              <a:t>pomenutih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zadataka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treba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istaknuti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uticaj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poboljšanje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društvenog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blagostanja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državi</a:t>
            </a:r>
            <a:r>
              <a:rPr lang="en-GB" sz="2800" dirty="0">
                <a:solidFill>
                  <a:schemeClr val="tx1"/>
                </a:solidFill>
              </a:rPr>
              <a:t>, do </a:t>
            </a:r>
            <a:r>
              <a:rPr lang="en-GB" sz="2800" dirty="0" err="1">
                <a:solidFill>
                  <a:schemeClr val="tx1"/>
                </a:solidFill>
              </a:rPr>
              <a:t>kojeg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dolazi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razvojem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sektora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osiguranja</a:t>
            </a:r>
            <a:r>
              <a:rPr lang="en-GB" sz="2800">
                <a:solidFill>
                  <a:schemeClr val="tx1"/>
                </a:solidFill>
              </a:rPr>
              <a:t>. </a:t>
            </a:r>
            <a:endParaRPr lang="en-GB" sz="2800" smtClean="0">
              <a:solidFill>
                <a:schemeClr val="tx1"/>
              </a:solidFill>
            </a:endParaRPr>
          </a:p>
          <a:p>
            <a:r>
              <a:rPr lang="en-GB" sz="2800" smtClean="0">
                <a:solidFill>
                  <a:schemeClr val="tx1"/>
                </a:solidFill>
              </a:rPr>
              <a:t>Osiguranje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svojim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uspešnim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poslovanjem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rasterećuje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državu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zbog</a:t>
            </a:r>
            <a:r>
              <a:rPr lang="en-GB" sz="2800" dirty="0">
                <a:solidFill>
                  <a:schemeClr val="tx1"/>
                </a:solidFill>
              </a:rPr>
              <a:t> toga je u </a:t>
            </a:r>
            <a:r>
              <a:rPr lang="en-GB" sz="2800" dirty="0" err="1">
                <a:solidFill>
                  <a:schemeClr val="tx1"/>
                </a:solidFill>
              </a:rPr>
              <a:t>interesu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države</a:t>
            </a:r>
            <a:r>
              <a:rPr lang="en-GB" sz="2800" dirty="0">
                <a:solidFill>
                  <a:schemeClr val="tx1"/>
                </a:solidFill>
              </a:rPr>
              <a:t> da, </a:t>
            </a:r>
            <a:r>
              <a:rPr lang="en-GB" sz="2800" dirty="0" err="1">
                <a:solidFill>
                  <a:schemeClr val="tx1"/>
                </a:solidFill>
              </a:rPr>
              <a:t>zakonima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kontrolom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stimuliše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osiguravajući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sektor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44987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100</TotalTime>
  <Words>987</Words>
  <Application>Microsoft Office PowerPoint</Application>
  <PresentationFormat>Widescreen</PresentationFormat>
  <Paragraphs>43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Wingdings 3</vt:lpstr>
      <vt:lpstr>Wisp</vt:lpstr>
      <vt:lpstr> POJAM I KARAKTERISTIKE OSIGURANJA </vt:lpstr>
      <vt:lpstr>PowerPoint Presentation</vt:lpstr>
      <vt:lpstr>PowerPoint Presentation</vt:lpstr>
      <vt:lpstr>Definisanje osiguranja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Karakteristike osiguranja </vt:lpstr>
      <vt:lpstr>PowerPoint Presentation</vt:lpstr>
      <vt:lpstr>PowerPoint Presentation</vt:lpstr>
      <vt:lpstr>ZADACI OSIGURANJA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POJAM I UPRAVLJANJE RIZIKOM U TURIZMU</dc:title>
  <dc:creator>mina</dc:creator>
  <cp:lastModifiedBy>mina</cp:lastModifiedBy>
  <cp:revision>26</cp:revision>
  <dcterms:created xsi:type="dcterms:W3CDTF">2020-02-23T18:31:29Z</dcterms:created>
  <dcterms:modified xsi:type="dcterms:W3CDTF">2020-04-08T07:38:38Z</dcterms:modified>
</cp:coreProperties>
</file>