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6" r:id="rId13"/>
    <p:sldId id="268" r:id="rId14"/>
    <p:sldId id="269" r:id="rId15"/>
    <p:sldId id="271" r:id="rId16"/>
    <p:sldId id="270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44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2/4/2020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2/4/2020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2/4/2020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2/4/2020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POJAM RIZIKA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85086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 POJAM RIZIKA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3200" dirty="0" err="1">
                <a:solidFill>
                  <a:schemeClr val="tx1"/>
                </a:solidFill>
              </a:rPr>
              <a:t>Posebno</a:t>
            </a:r>
            <a:r>
              <a:rPr lang="en-GB" sz="3200" dirty="0">
                <a:solidFill>
                  <a:schemeClr val="tx1"/>
                </a:solidFill>
              </a:rPr>
              <a:t> </a:t>
            </a:r>
            <a:r>
              <a:rPr lang="en-GB" sz="3200" dirty="0" err="1">
                <a:solidFill>
                  <a:schemeClr val="tx1"/>
                </a:solidFill>
              </a:rPr>
              <a:t>mesto</a:t>
            </a:r>
            <a:r>
              <a:rPr lang="en-GB" sz="3200" dirty="0">
                <a:solidFill>
                  <a:schemeClr val="tx1"/>
                </a:solidFill>
              </a:rPr>
              <a:t> u </a:t>
            </a:r>
            <a:r>
              <a:rPr lang="en-GB" sz="3200" dirty="0" err="1">
                <a:solidFill>
                  <a:schemeClr val="tx1"/>
                </a:solidFill>
              </a:rPr>
              <a:t>definisanju</a:t>
            </a:r>
            <a:r>
              <a:rPr lang="en-GB" sz="3200" dirty="0">
                <a:solidFill>
                  <a:schemeClr val="tx1"/>
                </a:solidFill>
              </a:rPr>
              <a:t> </a:t>
            </a:r>
            <a:r>
              <a:rPr lang="en-GB" sz="3200" dirty="0" err="1">
                <a:solidFill>
                  <a:schemeClr val="tx1"/>
                </a:solidFill>
              </a:rPr>
              <a:t>pojma</a:t>
            </a:r>
            <a:r>
              <a:rPr lang="en-GB" sz="3200" dirty="0">
                <a:solidFill>
                  <a:schemeClr val="tx1"/>
                </a:solidFill>
              </a:rPr>
              <a:t> </a:t>
            </a:r>
            <a:r>
              <a:rPr lang="en-GB" sz="3200" dirty="0" err="1">
                <a:solidFill>
                  <a:schemeClr val="tx1"/>
                </a:solidFill>
              </a:rPr>
              <a:t>rizika</a:t>
            </a:r>
            <a:r>
              <a:rPr lang="en-GB" sz="3200" dirty="0">
                <a:solidFill>
                  <a:schemeClr val="tx1"/>
                </a:solidFill>
              </a:rPr>
              <a:t> </a:t>
            </a:r>
            <a:r>
              <a:rPr lang="en-GB" sz="3200" dirty="0" err="1">
                <a:solidFill>
                  <a:schemeClr val="tx1"/>
                </a:solidFill>
              </a:rPr>
              <a:t>pripada</a:t>
            </a:r>
            <a:r>
              <a:rPr lang="en-GB" sz="3200" dirty="0">
                <a:solidFill>
                  <a:schemeClr val="tx1"/>
                </a:solidFill>
              </a:rPr>
              <a:t> </a:t>
            </a:r>
            <a:r>
              <a:rPr lang="en-GB" sz="3200" dirty="0" err="1">
                <a:solidFill>
                  <a:schemeClr val="tx1"/>
                </a:solidFill>
              </a:rPr>
              <a:t>Lowrancu</a:t>
            </a:r>
            <a:r>
              <a:rPr lang="en-GB" sz="3200" dirty="0">
                <a:solidFill>
                  <a:schemeClr val="tx1"/>
                </a:solidFill>
              </a:rPr>
              <a:t>, </a:t>
            </a:r>
            <a:r>
              <a:rPr lang="en-GB" sz="3200" dirty="0" err="1">
                <a:solidFill>
                  <a:schemeClr val="tx1"/>
                </a:solidFill>
              </a:rPr>
              <a:t>koji</a:t>
            </a:r>
            <a:r>
              <a:rPr lang="en-GB" sz="3200" dirty="0">
                <a:solidFill>
                  <a:schemeClr val="tx1"/>
                </a:solidFill>
              </a:rPr>
              <a:t> je 1976. </a:t>
            </a:r>
            <a:r>
              <a:rPr lang="en-GB" sz="3200" dirty="0" err="1">
                <a:solidFill>
                  <a:schemeClr val="tx1"/>
                </a:solidFill>
              </a:rPr>
              <a:t>godine</a:t>
            </a:r>
            <a:r>
              <a:rPr lang="en-GB" sz="3200" dirty="0">
                <a:solidFill>
                  <a:schemeClr val="tx1"/>
                </a:solidFill>
              </a:rPr>
              <a:t>, </a:t>
            </a:r>
            <a:r>
              <a:rPr lang="en-GB" sz="3200" dirty="0" err="1">
                <a:solidFill>
                  <a:schemeClr val="tx1"/>
                </a:solidFill>
              </a:rPr>
              <a:t>pružio</a:t>
            </a:r>
            <a:r>
              <a:rPr lang="en-GB" sz="3200" dirty="0">
                <a:solidFill>
                  <a:schemeClr val="tx1"/>
                </a:solidFill>
              </a:rPr>
              <a:t> </a:t>
            </a:r>
            <a:r>
              <a:rPr lang="en-GB" sz="3200" dirty="0" err="1">
                <a:solidFill>
                  <a:schemeClr val="tx1"/>
                </a:solidFill>
              </a:rPr>
              <a:t>najjasniju</a:t>
            </a:r>
            <a:r>
              <a:rPr lang="en-GB" sz="3200" dirty="0">
                <a:solidFill>
                  <a:schemeClr val="tx1"/>
                </a:solidFill>
              </a:rPr>
              <a:t> </a:t>
            </a:r>
            <a:r>
              <a:rPr lang="en-GB" sz="3200" dirty="0" err="1">
                <a:solidFill>
                  <a:schemeClr val="tx1"/>
                </a:solidFill>
              </a:rPr>
              <a:t>definiciju</a:t>
            </a:r>
            <a:r>
              <a:rPr lang="en-GB" sz="3200" dirty="0">
                <a:solidFill>
                  <a:schemeClr val="tx1"/>
                </a:solidFill>
              </a:rPr>
              <a:t> </a:t>
            </a:r>
            <a:r>
              <a:rPr lang="en-GB" sz="3200" dirty="0" err="1">
                <a:solidFill>
                  <a:schemeClr val="tx1"/>
                </a:solidFill>
              </a:rPr>
              <a:t>pojma</a:t>
            </a:r>
            <a:r>
              <a:rPr lang="en-GB" sz="3200" dirty="0">
                <a:solidFill>
                  <a:schemeClr val="tx1"/>
                </a:solidFill>
              </a:rPr>
              <a:t> </a:t>
            </a:r>
            <a:r>
              <a:rPr lang="en-GB" sz="3200" dirty="0" err="1">
                <a:solidFill>
                  <a:schemeClr val="tx1"/>
                </a:solidFill>
              </a:rPr>
              <a:t>rizika</a:t>
            </a:r>
            <a:r>
              <a:rPr lang="en-GB" sz="3200" dirty="0">
                <a:solidFill>
                  <a:schemeClr val="tx1"/>
                </a:solidFill>
              </a:rPr>
              <a:t> </a:t>
            </a:r>
            <a:r>
              <a:rPr lang="en-GB" sz="3200" dirty="0" err="1">
                <a:solidFill>
                  <a:schemeClr val="tx1"/>
                </a:solidFill>
              </a:rPr>
              <a:t>prema</a:t>
            </a:r>
            <a:r>
              <a:rPr lang="en-GB" sz="3200" dirty="0">
                <a:solidFill>
                  <a:schemeClr val="tx1"/>
                </a:solidFill>
              </a:rPr>
              <a:t> </a:t>
            </a:r>
            <a:r>
              <a:rPr lang="en-GB" sz="3200" dirty="0" err="1">
                <a:solidFill>
                  <a:schemeClr val="tx1"/>
                </a:solidFill>
              </a:rPr>
              <a:t>kome</a:t>
            </a:r>
            <a:r>
              <a:rPr lang="en-GB" sz="3200" dirty="0">
                <a:solidFill>
                  <a:schemeClr val="tx1"/>
                </a:solidFill>
              </a:rPr>
              <a:t> </a:t>
            </a:r>
            <a:r>
              <a:rPr lang="en-GB" sz="3200" dirty="0" err="1">
                <a:solidFill>
                  <a:schemeClr val="tx1"/>
                </a:solidFill>
              </a:rPr>
              <a:t>rizik</a:t>
            </a:r>
            <a:r>
              <a:rPr lang="en-GB" sz="3200" dirty="0">
                <a:solidFill>
                  <a:schemeClr val="tx1"/>
                </a:solidFill>
              </a:rPr>
              <a:t> </a:t>
            </a:r>
            <a:r>
              <a:rPr lang="en-GB" sz="3200" b="1" dirty="0" err="1">
                <a:solidFill>
                  <a:schemeClr val="tx1"/>
                </a:solidFill>
              </a:rPr>
              <a:t>predstavlja</a:t>
            </a:r>
            <a:r>
              <a:rPr lang="en-GB" sz="3200" b="1" dirty="0">
                <a:solidFill>
                  <a:schemeClr val="tx1"/>
                </a:solidFill>
              </a:rPr>
              <a:t> </a:t>
            </a:r>
            <a:r>
              <a:rPr lang="en-GB" sz="3200" b="1" dirty="0" err="1">
                <a:solidFill>
                  <a:schemeClr val="tx1"/>
                </a:solidFill>
              </a:rPr>
              <a:t>meru</a:t>
            </a:r>
            <a:r>
              <a:rPr lang="en-GB" sz="3200" b="1" dirty="0">
                <a:solidFill>
                  <a:schemeClr val="tx1"/>
                </a:solidFill>
              </a:rPr>
              <a:t> </a:t>
            </a:r>
            <a:r>
              <a:rPr lang="en-GB" sz="3200" b="1" dirty="0" err="1">
                <a:solidFill>
                  <a:schemeClr val="tx1"/>
                </a:solidFill>
              </a:rPr>
              <a:t>verovatnoće</a:t>
            </a:r>
            <a:r>
              <a:rPr lang="en-GB" sz="3200" b="1" dirty="0">
                <a:solidFill>
                  <a:schemeClr val="tx1"/>
                </a:solidFill>
              </a:rPr>
              <a:t> </a:t>
            </a:r>
            <a:r>
              <a:rPr lang="en-GB" sz="3200" b="1" dirty="0" err="1">
                <a:solidFill>
                  <a:schemeClr val="tx1"/>
                </a:solidFill>
              </a:rPr>
              <a:t>i</a:t>
            </a:r>
            <a:r>
              <a:rPr lang="en-GB" sz="3200" b="1" dirty="0">
                <a:solidFill>
                  <a:schemeClr val="tx1"/>
                </a:solidFill>
              </a:rPr>
              <a:t> </a:t>
            </a:r>
            <a:r>
              <a:rPr lang="en-GB" sz="3200" b="1" dirty="0" err="1">
                <a:solidFill>
                  <a:schemeClr val="tx1"/>
                </a:solidFill>
              </a:rPr>
              <a:t>ozbiljnost</a:t>
            </a:r>
            <a:r>
              <a:rPr lang="en-GB" sz="3200" b="1" dirty="0">
                <a:solidFill>
                  <a:schemeClr val="tx1"/>
                </a:solidFill>
              </a:rPr>
              <a:t> </a:t>
            </a:r>
            <a:r>
              <a:rPr lang="en-GB" sz="3200" b="1" dirty="0" err="1">
                <a:solidFill>
                  <a:schemeClr val="tx1"/>
                </a:solidFill>
              </a:rPr>
              <a:t>ispoljavanja</a:t>
            </a:r>
            <a:r>
              <a:rPr lang="en-GB" sz="3200" b="1" dirty="0">
                <a:solidFill>
                  <a:schemeClr val="tx1"/>
                </a:solidFill>
              </a:rPr>
              <a:t> </a:t>
            </a:r>
            <a:r>
              <a:rPr lang="en-GB" sz="3200" b="1" dirty="0" err="1">
                <a:solidFill>
                  <a:schemeClr val="tx1"/>
                </a:solidFill>
              </a:rPr>
              <a:t>negativnih</a:t>
            </a:r>
            <a:r>
              <a:rPr lang="en-GB" sz="3200" b="1" dirty="0">
                <a:solidFill>
                  <a:schemeClr val="tx1"/>
                </a:solidFill>
              </a:rPr>
              <a:t> </a:t>
            </a:r>
            <a:r>
              <a:rPr lang="en-GB" sz="3200" b="1" dirty="0" err="1">
                <a:solidFill>
                  <a:schemeClr val="tx1"/>
                </a:solidFill>
              </a:rPr>
              <a:t>efekata</a:t>
            </a:r>
            <a:r>
              <a:rPr lang="en-GB" sz="3200" dirty="0">
                <a:solidFill>
                  <a:schemeClr val="tx1"/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7177498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sz="3200" dirty="0">
                <a:solidFill>
                  <a:schemeClr val="tx1"/>
                </a:solidFill>
              </a:rPr>
              <a:t>„</a:t>
            </a:r>
            <a:r>
              <a:rPr lang="en-GB" sz="3200" dirty="0" err="1">
                <a:solidFill>
                  <a:schemeClr val="tx1"/>
                </a:solidFill>
              </a:rPr>
              <a:t>Rizik</a:t>
            </a:r>
            <a:r>
              <a:rPr lang="en-GB" sz="3200" dirty="0">
                <a:solidFill>
                  <a:schemeClr val="tx1"/>
                </a:solidFill>
              </a:rPr>
              <a:t> je </a:t>
            </a:r>
            <a:r>
              <a:rPr lang="en-GB" sz="3200" dirty="0" err="1">
                <a:solidFill>
                  <a:schemeClr val="tx1"/>
                </a:solidFill>
              </a:rPr>
              <a:t>stanje</a:t>
            </a:r>
            <a:r>
              <a:rPr lang="en-GB" sz="3200" dirty="0">
                <a:solidFill>
                  <a:schemeClr val="tx1"/>
                </a:solidFill>
              </a:rPr>
              <a:t> u </a:t>
            </a:r>
            <a:r>
              <a:rPr lang="en-GB" sz="3200" dirty="0" err="1">
                <a:solidFill>
                  <a:schemeClr val="tx1"/>
                </a:solidFill>
              </a:rPr>
              <a:t>kojem</a:t>
            </a:r>
            <a:r>
              <a:rPr lang="en-GB" sz="3200" dirty="0">
                <a:solidFill>
                  <a:schemeClr val="tx1"/>
                </a:solidFill>
              </a:rPr>
              <a:t> </a:t>
            </a:r>
            <a:r>
              <a:rPr lang="en-GB" sz="3200" dirty="0" err="1">
                <a:solidFill>
                  <a:schemeClr val="tx1"/>
                </a:solidFill>
              </a:rPr>
              <a:t>postoji</a:t>
            </a:r>
            <a:r>
              <a:rPr lang="en-GB" sz="3200" dirty="0">
                <a:solidFill>
                  <a:schemeClr val="tx1"/>
                </a:solidFill>
              </a:rPr>
              <a:t> </a:t>
            </a:r>
            <a:r>
              <a:rPr lang="en-GB" sz="3200" dirty="0" err="1">
                <a:solidFill>
                  <a:schemeClr val="tx1"/>
                </a:solidFill>
              </a:rPr>
              <a:t>mogućnost</a:t>
            </a:r>
            <a:r>
              <a:rPr lang="en-GB" sz="3200" dirty="0">
                <a:solidFill>
                  <a:schemeClr val="tx1"/>
                </a:solidFill>
              </a:rPr>
              <a:t> </a:t>
            </a:r>
            <a:r>
              <a:rPr lang="en-GB" sz="3200" dirty="0" err="1">
                <a:solidFill>
                  <a:schemeClr val="tx1"/>
                </a:solidFill>
              </a:rPr>
              <a:t>negativnog</a:t>
            </a:r>
            <a:r>
              <a:rPr lang="en-GB" sz="3200" dirty="0">
                <a:solidFill>
                  <a:schemeClr val="tx1"/>
                </a:solidFill>
              </a:rPr>
              <a:t> </a:t>
            </a:r>
            <a:r>
              <a:rPr lang="en-GB" sz="3200" dirty="0" err="1">
                <a:solidFill>
                  <a:schemeClr val="tx1"/>
                </a:solidFill>
              </a:rPr>
              <a:t>odstupanja</a:t>
            </a:r>
            <a:r>
              <a:rPr lang="en-GB" sz="3200" dirty="0">
                <a:solidFill>
                  <a:schemeClr val="tx1"/>
                </a:solidFill>
              </a:rPr>
              <a:t> od </a:t>
            </a:r>
            <a:r>
              <a:rPr lang="en-GB" sz="3200" dirty="0" err="1">
                <a:solidFill>
                  <a:schemeClr val="tx1"/>
                </a:solidFill>
              </a:rPr>
              <a:t>poželjnog</a:t>
            </a:r>
            <a:r>
              <a:rPr lang="en-GB" sz="3200" dirty="0">
                <a:solidFill>
                  <a:schemeClr val="tx1"/>
                </a:solidFill>
              </a:rPr>
              <a:t> </a:t>
            </a:r>
            <a:r>
              <a:rPr lang="en-GB" sz="3200" dirty="0" err="1">
                <a:solidFill>
                  <a:schemeClr val="tx1"/>
                </a:solidFill>
              </a:rPr>
              <a:t>ishoda</a:t>
            </a:r>
            <a:r>
              <a:rPr lang="en-GB" sz="3200" dirty="0">
                <a:solidFill>
                  <a:schemeClr val="tx1"/>
                </a:solidFill>
              </a:rPr>
              <a:t> </a:t>
            </a:r>
            <a:r>
              <a:rPr lang="en-GB" sz="3200" dirty="0" err="1">
                <a:solidFill>
                  <a:schemeClr val="tx1"/>
                </a:solidFill>
              </a:rPr>
              <a:t>koji</a:t>
            </a:r>
            <a:r>
              <a:rPr lang="en-GB" sz="3200" dirty="0">
                <a:solidFill>
                  <a:schemeClr val="tx1"/>
                </a:solidFill>
              </a:rPr>
              <a:t> </a:t>
            </a:r>
            <a:r>
              <a:rPr lang="en-GB" sz="3200" dirty="0" err="1">
                <a:solidFill>
                  <a:schemeClr val="tx1"/>
                </a:solidFill>
              </a:rPr>
              <a:t>očekujemo</a:t>
            </a:r>
            <a:r>
              <a:rPr lang="en-GB" sz="3200" dirty="0">
                <a:solidFill>
                  <a:schemeClr val="tx1"/>
                </a:solidFill>
              </a:rPr>
              <a:t> </a:t>
            </a:r>
            <a:r>
              <a:rPr lang="en-GB" sz="3200" dirty="0" err="1">
                <a:solidFill>
                  <a:schemeClr val="tx1"/>
                </a:solidFill>
              </a:rPr>
              <a:t>ili</a:t>
            </a:r>
            <a:r>
              <a:rPr lang="en-GB" sz="3200" dirty="0">
                <a:solidFill>
                  <a:schemeClr val="tx1"/>
                </a:solidFill>
              </a:rPr>
              <a:t> </a:t>
            </a:r>
            <a:r>
              <a:rPr lang="en-GB" sz="3200" dirty="0" err="1">
                <a:solidFill>
                  <a:schemeClr val="tx1"/>
                </a:solidFill>
              </a:rPr>
              <a:t>kome</a:t>
            </a:r>
            <a:r>
              <a:rPr lang="en-GB" sz="3200" dirty="0">
                <a:solidFill>
                  <a:schemeClr val="tx1"/>
                </a:solidFill>
              </a:rPr>
              <a:t> se </a:t>
            </a:r>
            <a:r>
              <a:rPr lang="en-GB" sz="3200" dirty="0" err="1">
                <a:solidFill>
                  <a:schemeClr val="tx1"/>
                </a:solidFill>
              </a:rPr>
              <a:t>nadamo</a:t>
            </a:r>
            <a:r>
              <a:rPr lang="en-GB" sz="3200" dirty="0">
                <a:solidFill>
                  <a:schemeClr val="tx1"/>
                </a:solidFill>
              </a:rPr>
              <a:t>. </a:t>
            </a:r>
            <a:endParaRPr lang="en-GB" sz="3200" dirty="0" smtClean="0">
              <a:solidFill>
                <a:schemeClr val="tx1"/>
              </a:solidFill>
            </a:endParaRPr>
          </a:p>
          <a:p>
            <a:r>
              <a:rPr lang="en-GB" sz="3200" dirty="0" err="1" smtClean="0">
                <a:solidFill>
                  <a:schemeClr val="tx1"/>
                </a:solidFill>
              </a:rPr>
              <a:t>Stoga</a:t>
            </a:r>
            <a:r>
              <a:rPr lang="en-GB" sz="3200" dirty="0" smtClean="0">
                <a:solidFill>
                  <a:schemeClr val="tx1"/>
                </a:solidFill>
              </a:rPr>
              <a:t> </a:t>
            </a:r>
            <a:r>
              <a:rPr lang="en-GB" sz="3200" dirty="0" err="1">
                <a:solidFill>
                  <a:schemeClr val="tx1"/>
                </a:solidFill>
              </a:rPr>
              <a:t>možemo</a:t>
            </a:r>
            <a:r>
              <a:rPr lang="en-GB" sz="3200" dirty="0">
                <a:solidFill>
                  <a:schemeClr val="tx1"/>
                </a:solidFill>
              </a:rPr>
              <a:t> </a:t>
            </a:r>
            <a:r>
              <a:rPr lang="en-GB" sz="3200" dirty="0" err="1">
                <a:solidFill>
                  <a:schemeClr val="tx1"/>
                </a:solidFill>
              </a:rPr>
              <a:t>reći</a:t>
            </a:r>
            <a:r>
              <a:rPr lang="en-GB" sz="3200" dirty="0">
                <a:solidFill>
                  <a:schemeClr val="tx1"/>
                </a:solidFill>
              </a:rPr>
              <a:t> da bi </a:t>
            </a:r>
            <a:r>
              <a:rPr lang="en-GB" sz="3200" dirty="0" err="1">
                <a:solidFill>
                  <a:schemeClr val="tx1"/>
                </a:solidFill>
              </a:rPr>
              <a:t>rizik</a:t>
            </a:r>
            <a:r>
              <a:rPr lang="en-GB" sz="3200" dirty="0">
                <a:solidFill>
                  <a:schemeClr val="tx1"/>
                </a:solidFill>
              </a:rPr>
              <a:t> </a:t>
            </a:r>
            <a:r>
              <a:rPr lang="en-GB" sz="3200" dirty="0" err="1">
                <a:solidFill>
                  <a:schemeClr val="tx1"/>
                </a:solidFill>
              </a:rPr>
              <a:t>postojao</a:t>
            </a:r>
            <a:r>
              <a:rPr lang="en-GB" sz="3200" dirty="0">
                <a:solidFill>
                  <a:schemeClr val="tx1"/>
                </a:solidFill>
              </a:rPr>
              <a:t> u </a:t>
            </a:r>
            <a:r>
              <a:rPr lang="en-GB" sz="3200" dirty="0" err="1">
                <a:solidFill>
                  <a:schemeClr val="tx1"/>
                </a:solidFill>
              </a:rPr>
              <a:t>poslovanju</a:t>
            </a:r>
            <a:r>
              <a:rPr lang="en-GB" sz="3200" dirty="0">
                <a:solidFill>
                  <a:schemeClr val="tx1"/>
                </a:solidFill>
              </a:rPr>
              <a:t> </a:t>
            </a:r>
            <a:r>
              <a:rPr lang="en-GB" sz="3200" dirty="0" err="1">
                <a:solidFill>
                  <a:schemeClr val="tx1"/>
                </a:solidFill>
              </a:rPr>
              <a:t>mora</a:t>
            </a:r>
            <a:r>
              <a:rPr lang="en-GB" sz="3200" dirty="0">
                <a:solidFill>
                  <a:schemeClr val="tx1"/>
                </a:solidFill>
              </a:rPr>
              <a:t> da </a:t>
            </a:r>
            <a:r>
              <a:rPr lang="en-GB" sz="3200" dirty="0" err="1">
                <a:solidFill>
                  <a:schemeClr val="tx1"/>
                </a:solidFill>
              </a:rPr>
              <a:t>bude</a:t>
            </a:r>
            <a:r>
              <a:rPr lang="en-GB" sz="3200" dirty="0">
                <a:solidFill>
                  <a:schemeClr val="tx1"/>
                </a:solidFill>
              </a:rPr>
              <a:t> </a:t>
            </a:r>
            <a:r>
              <a:rPr lang="en-GB" sz="3200" dirty="0" err="1">
                <a:solidFill>
                  <a:schemeClr val="tx1"/>
                </a:solidFill>
              </a:rPr>
              <a:t>moguć</a:t>
            </a:r>
            <a:r>
              <a:rPr lang="en-GB" sz="3200" dirty="0">
                <a:solidFill>
                  <a:schemeClr val="tx1"/>
                </a:solidFill>
              </a:rPr>
              <a:t>, </a:t>
            </a:r>
            <a:r>
              <a:rPr lang="en-GB" sz="3200" dirty="0" err="1">
                <a:solidFill>
                  <a:schemeClr val="tx1"/>
                </a:solidFill>
              </a:rPr>
              <a:t>izaziva</a:t>
            </a:r>
            <a:r>
              <a:rPr lang="en-GB" sz="3200" dirty="0">
                <a:solidFill>
                  <a:schemeClr val="tx1"/>
                </a:solidFill>
              </a:rPr>
              <a:t> </a:t>
            </a:r>
            <a:r>
              <a:rPr lang="en-GB" sz="3200" dirty="0" err="1">
                <a:solidFill>
                  <a:schemeClr val="tx1"/>
                </a:solidFill>
              </a:rPr>
              <a:t>ekonomsku</a:t>
            </a:r>
            <a:r>
              <a:rPr lang="en-GB" sz="3200" dirty="0">
                <a:solidFill>
                  <a:schemeClr val="tx1"/>
                </a:solidFill>
              </a:rPr>
              <a:t> </a:t>
            </a:r>
            <a:r>
              <a:rPr lang="en-GB" sz="3200" dirty="0" err="1">
                <a:solidFill>
                  <a:schemeClr val="tx1"/>
                </a:solidFill>
              </a:rPr>
              <a:t>štetu</a:t>
            </a:r>
            <a:r>
              <a:rPr lang="en-GB" sz="3200" dirty="0">
                <a:solidFill>
                  <a:schemeClr val="tx1"/>
                </a:solidFill>
              </a:rPr>
              <a:t>, </a:t>
            </a:r>
            <a:r>
              <a:rPr lang="en-GB" sz="3200" dirty="0" err="1">
                <a:solidFill>
                  <a:schemeClr val="tx1"/>
                </a:solidFill>
              </a:rPr>
              <a:t>bude</a:t>
            </a:r>
            <a:r>
              <a:rPr lang="en-GB" sz="3200" dirty="0">
                <a:solidFill>
                  <a:schemeClr val="tx1"/>
                </a:solidFill>
              </a:rPr>
              <a:t> </a:t>
            </a:r>
            <a:r>
              <a:rPr lang="en-GB" sz="3200" dirty="0" err="1">
                <a:solidFill>
                  <a:schemeClr val="tx1"/>
                </a:solidFill>
              </a:rPr>
              <a:t>neizvestan</a:t>
            </a:r>
            <a:r>
              <a:rPr lang="en-GB" sz="3200" dirty="0">
                <a:solidFill>
                  <a:schemeClr val="tx1"/>
                </a:solidFill>
              </a:rPr>
              <a:t> </a:t>
            </a:r>
            <a:r>
              <a:rPr lang="en-GB" sz="3200" dirty="0" err="1">
                <a:solidFill>
                  <a:schemeClr val="tx1"/>
                </a:solidFill>
              </a:rPr>
              <a:t>i</a:t>
            </a:r>
            <a:r>
              <a:rPr lang="en-GB" sz="3200" dirty="0">
                <a:solidFill>
                  <a:schemeClr val="tx1"/>
                </a:solidFill>
              </a:rPr>
              <a:t> </a:t>
            </a:r>
            <a:r>
              <a:rPr lang="en-GB" sz="3200" dirty="0" err="1">
                <a:solidFill>
                  <a:schemeClr val="tx1"/>
                </a:solidFill>
              </a:rPr>
              <a:t>bude</a:t>
            </a:r>
            <a:r>
              <a:rPr lang="en-GB" sz="3200" dirty="0">
                <a:solidFill>
                  <a:schemeClr val="tx1"/>
                </a:solidFill>
              </a:rPr>
              <a:t> </a:t>
            </a:r>
            <a:r>
              <a:rPr lang="en-GB" sz="3200" dirty="0" err="1">
                <a:solidFill>
                  <a:schemeClr val="tx1"/>
                </a:solidFill>
              </a:rPr>
              <a:t>slučajan</a:t>
            </a:r>
            <a:r>
              <a:rPr lang="en-GB" sz="3200" dirty="0">
                <a:solidFill>
                  <a:schemeClr val="tx1"/>
                </a:solidFill>
              </a:rPr>
              <a:t>“ </a:t>
            </a:r>
          </a:p>
        </p:txBody>
      </p:sp>
    </p:spTree>
    <p:extLst>
      <p:ext uri="{BB962C8B-B14F-4D97-AF65-F5344CB8AC3E}">
        <p14:creationId xmlns:p14="http://schemas.microsoft.com/office/powerpoint/2010/main" val="30323461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sz="2800" dirty="0" err="1">
                <a:solidFill>
                  <a:schemeClr val="tx1"/>
                </a:solidFill>
              </a:rPr>
              <a:t>Jedna</a:t>
            </a:r>
            <a:r>
              <a:rPr lang="en-GB" sz="2800" dirty="0">
                <a:solidFill>
                  <a:schemeClr val="tx1"/>
                </a:solidFill>
              </a:rPr>
              <a:t> od </a:t>
            </a:r>
            <a:r>
              <a:rPr lang="en-GB" sz="2800" dirty="0" err="1">
                <a:solidFill>
                  <a:schemeClr val="tx1"/>
                </a:solidFill>
              </a:rPr>
              <a:t>najpoznatijih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definicija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rizika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jeste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definicija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Franka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Knighta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iz</a:t>
            </a:r>
            <a:r>
              <a:rPr lang="en-GB" sz="2800" dirty="0">
                <a:solidFill>
                  <a:schemeClr val="tx1"/>
                </a:solidFill>
              </a:rPr>
              <a:t> 1921. </a:t>
            </a:r>
            <a:r>
              <a:rPr lang="en-GB" sz="2800" dirty="0" err="1">
                <a:solidFill>
                  <a:schemeClr val="tx1"/>
                </a:solidFill>
              </a:rPr>
              <a:t>godine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koju</a:t>
            </a:r>
            <a:r>
              <a:rPr lang="en-GB" sz="2800" dirty="0">
                <a:solidFill>
                  <a:schemeClr val="tx1"/>
                </a:solidFill>
              </a:rPr>
              <a:t> je </a:t>
            </a:r>
            <a:r>
              <a:rPr lang="en-GB" sz="2800" dirty="0" err="1">
                <a:solidFill>
                  <a:schemeClr val="tx1"/>
                </a:solidFill>
              </a:rPr>
              <a:t>napisao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tokom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perioda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aktivnog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istraživanja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osnova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verovatnoće</a:t>
            </a:r>
            <a:r>
              <a:rPr lang="en-GB" sz="2800" dirty="0">
                <a:solidFill>
                  <a:schemeClr val="tx1"/>
                </a:solidFill>
              </a:rPr>
              <a:t>. </a:t>
            </a:r>
            <a:r>
              <a:rPr lang="en-GB" sz="2800" dirty="0" err="1">
                <a:solidFill>
                  <a:schemeClr val="tx1"/>
                </a:solidFill>
              </a:rPr>
              <a:t>Prema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njegovom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 smtClean="0">
                <a:solidFill>
                  <a:schemeClr val="tx1"/>
                </a:solidFill>
              </a:rPr>
              <a:t>tumačenju</a:t>
            </a:r>
            <a:endParaRPr lang="en-GB" sz="2800" dirty="0" smtClean="0">
              <a:solidFill>
                <a:schemeClr val="tx1"/>
              </a:solidFill>
            </a:endParaRPr>
          </a:p>
          <a:p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b="1" dirty="0" err="1">
                <a:solidFill>
                  <a:schemeClr val="tx1"/>
                </a:solidFill>
              </a:rPr>
              <a:t>rizik</a:t>
            </a:r>
            <a:r>
              <a:rPr lang="en-GB" sz="2800" b="1" dirty="0">
                <a:solidFill>
                  <a:schemeClr val="tx1"/>
                </a:solidFill>
              </a:rPr>
              <a:t> </a:t>
            </a:r>
            <a:r>
              <a:rPr lang="en-GB" sz="2800" b="1" dirty="0" err="1">
                <a:solidFill>
                  <a:schemeClr val="tx1"/>
                </a:solidFill>
              </a:rPr>
              <a:t>predstavlja</a:t>
            </a:r>
            <a:r>
              <a:rPr lang="en-GB" sz="2800" b="1" dirty="0">
                <a:solidFill>
                  <a:schemeClr val="tx1"/>
                </a:solidFill>
              </a:rPr>
              <a:t> </a:t>
            </a:r>
            <a:r>
              <a:rPr lang="en-GB" sz="2800" b="1" dirty="0" err="1">
                <a:solidFill>
                  <a:schemeClr val="tx1"/>
                </a:solidFill>
              </a:rPr>
              <a:t>termin</a:t>
            </a:r>
            <a:r>
              <a:rPr lang="en-GB" sz="2800" b="1" dirty="0">
                <a:solidFill>
                  <a:schemeClr val="tx1"/>
                </a:solidFill>
              </a:rPr>
              <a:t> </a:t>
            </a:r>
            <a:r>
              <a:rPr lang="en-GB" sz="2800" b="1" dirty="0" err="1">
                <a:solidFill>
                  <a:schemeClr val="tx1"/>
                </a:solidFill>
              </a:rPr>
              <a:t>kojim</a:t>
            </a:r>
            <a:r>
              <a:rPr lang="en-GB" sz="2800" b="1" dirty="0">
                <a:solidFill>
                  <a:schemeClr val="tx1"/>
                </a:solidFill>
              </a:rPr>
              <a:t> se </a:t>
            </a:r>
            <a:r>
              <a:rPr lang="en-GB" sz="2800" b="1" dirty="0" err="1">
                <a:solidFill>
                  <a:schemeClr val="tx1"/>
                </a:solidFill>
              </a:rPr>
              <a:t>pravi</a:t>
            </a:r>
            <a:r>
              <a:rPr lang="en-GB" sz="2800" b="1" dirty="0">
                <a:solidFill>
                  <a:schemeClr val="tx1"/>
                </a:solidFill>
              </a:rPr>
              <a:t> </a:t>
            </a:r>
            <a:r>
              <a:rPr lang="en-GB" sz="2800" b="1" dirty="0" err="1">
                <a:solidFill>
                  <a:schemeClr val="tx1"/>
                </a:solidFill>
              </a:rPr>
              <a:t>razlika</a:t>
            </a:r>
            <a:r>
              <a:rPr lang="en-GB" sz="2800" b="1" dirty="0">
                <a:solidFill>
                  <a:schemeClr val="tx1"/>
                </a:solidFill>
              </a:rPr>
              <a:t> </a:t>
            </a:r>
            <a:r>
              <a:rPr lang="en-GB" sz="2800" b="1" dirty="0" err="1">
                <a:solidFill>
                  <a:schemeClr val="tx1"/>
                </a:solidFill>
              </a:rPr>
              <a:t>između</a:t>
            </a:r>
            <a:r>
              <a:rPr lang="en-GB" sz="2800" b="1" dirty="0">
                <a:solidFill>
                  <a:schemeClr val="tx1"/>
                </a:solidFill>
              </a:rPr>
              <a:t> </a:t>
            </a:r>
            <a:r>
              <a:rPr lang="en-GB" sz="2800" b="1" dirty="0" err="1">
                <a:solidFill>
                  <a:schemeClr val="tx1"/>
                </a:solidFill>
              </a:rPr>
              <a:t>neizvesnosti</a:t>
            </a:r>
            <a:r>
              <a:rPr lang="en-GB" sz="2800" b="1" dirty="0">
                <a:solidFill>
                  <a:schemeClr val="tx1"/>
                </a:solidFill>
              </a:rPr>
              <a:t>, </a:t>
            </a:r>
            <a:r>
              <a:rPr lang="en-GB" sz="2800" b="1" dirty="0" err="1">
                <a:solidFill>
                  <a:schemeClr val="tx1"/>
                </a:solidFill>
              </a:rPr>
              <a:t>koja</a:t>
            </a:r>
            <a:r>
              <a:rPr lang="en-GB" sz="2800" b="1" dirty="0">
                <a:solidFill>
                  <a:schemeClr val="tx1"/>
                </a:solidFill>
              </a:rPr>
              <a:t> se </a:t>
            </a:r>
            <a:r>
              <a:rPr lang="en-GB" sz="2800" b="1" dirty="0" err="1">
                <a:solidFill>
                  <a:schemeClr val="tx1"/>
                </a:solidFill>
              </a:rPr>
              <a:t>može</a:t>
            </a:r>
            <a:r>
              <a:rPr lang="en-GB" sz="2800" b="1" dirty="0">
                <a:solidFill>
                  <a:schemeClr val="tx1"/>
                </a:solidFill>
              </a:rPr>
              <a:t> </a:t>
            </a:r>
            <a:r>
              <a:rPr lang="en-GB" sz="2800" b="1" dirty="0" err="1">
                <a:solidFill>
                  <a:schemeClr val="tx1"/>
                </a:solidFill>
              </a:rPr>
              <a:t>kvantifikovati</a:t>
            </a:r>
            <a:r>
              <a:rPr lang="en-GB" sz="2800" b="1" dirty="0">
                <a:solidFill>
                  <a:schemeClr val="tx1"/>
                </a:solidFill>
              </a:rPr>
              <a:t>, </a:t>
            </a:r>
            <a:r>
              <a:rPr lang="en-GB" sz="2800" b="1" dirty="0" err="1">
                <a:solidFill>
                  <a:schemeClr val="tx1"/>
                </a:solidFill>
              </a:rPr>
              <a:t>i</a:t>
            </a:r>
            <a:r>
              <a:rPr lang="en-GB" sz="2800" b="1" dirty="0">
                <a:solidFill>
                  <a:schemeClr val="tx1"/>
                </a:solidFill>
              </a:rPr>
              <a:t> </a:t>
            </a:r>
            <a:r>
              <a:rPr lang="en-GB" sz="2800" b="1" dirty="0" err="1">
                <a:solidFill>
                  <a:schemeClr val="tx1"/>
                </a:solidFill>
              </a:rPr>
              <a:t>neizvesnosti</a:t>
            </a:r>
            <a:r>
              <a:rPr lang="en-GB" sz="2800" b="1" dirty="0">
                <a:solidFill>
                  <a:schemeClr val="tx1"/>
                </a:solidFill>
              </a:rPr>
              <a:t> </a:t>
            </a:r>
            <a:r>
              <a:rPr lang="en-GB" sz="2800" b="1" dirty="0" err="1">
                <a:solidFill>
                  <a:schemeClr val="tx1"/>
                </a:solidFill>
              </a:rPr>
              <a:t>koja</a:t>
            </a:r>
            <a:r>
              <a:rPr lang="en-GB" sz="2800" b="1" dirty="0">
                <a:solidFill>
                  <a:schemeClr val="tx1"/>
                </a:solidFill>
              </a:rPr>
              <a:t> se ne </a:t>
            </a:r>
            <a:r>
              <a:rPr lang="en-GB" sz="2800" b="1" dirty="0" err="1">
                <a:solidFill>
                  <a:schemeClr val="tx1"/>
                </a:solidFill>
              </a:rPr>
              <a:t>može</a:t>
            </a:r>
            <a:r>
              <a:rPr lang="en-GB" sz="2800" b="1" dirty="0">
                <a:solidFill>
                  <a:schemeClr val="tx1"/>
                </a:solidFill>
              </a:rPr>
              <a:t> </a:t>
            </a:r>
            <a:r>
              <a:rPr lang="en-GB" sz="2800" b="1" dirty="0" err="1">
                <a:solidFill>
                  <a:schemeClr val="tx1"/>
                </a:solidFill>
              </a:rPr>
              <a:t>vrednosno</a:t>
            </a:r>
            <a:r>
              <a:rPr lang="en-GB" sz="2800" b="1" dirty="0">
                <a:solidFill>
                  <a:schemeClr val="tx1"/>
                </a:solidFill>
              </a:rPr>
              <a:t> </a:t>
            </a:r>
            <a:r>
              <a:rPr lang="en-GB" sz="2800" b="1" dirty="0" err="1">
                <a:solidFill>
                  <a:schemeClr val="tx1"/>
                </a:solidFill>
              </a:rPr>
              <a:t>izraziti</a:t>
            </a:r>
            <a:endParaRPr lang="en-GB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35142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9489969"/>
              </p:ext>
            </p:extLst>
          </p:nvPr>
        </p:nvGraphicFramePr>
        <p:xfrm>
          <a:off x="1094704" y="0"/>
          <a:ext cx="9129690" cy="6766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071"/>
                <a:gridCol w="2215165"/>
                <a:gridCol w="2279561"/>
                <a:gridCol w="3153893"/>
              </a:tblGrid>
              <a:tr h="1173528">
                <a:tc>
                  <a:txBody>
                    <a:bodyPr/>
                    <a:lstStyle/>
                    <a:p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err="1" smtClean="0"/>
                        <a:t>Spoljašnji</a:t>
                      </a:r>
                      <a:r>
                        <a:rPr lang="en-GB" dirty="0" smtClean="0"/>
                        <a:t> </a:t>
                      </a:r>
                      <a:r>
                        <a:rPr lang="en-GB" dirty="0" err="1" smtClean="0"/>
                        <a:t>faktori</a:t>
                      </a:r>
                      <a:r>
                        <a:rPr lang="en-GB" dirty="0" smtClean="0"/>
                        <a:t> 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 </a:t>
                      </a:r>
                      <a:r>
                        <a:rPr lang="en-GB" dirty="0" err="1" smtClean="0"/>
                        <a:t>Unutrašnji</a:t>
                      </a:r>
                      <a:r>
                        <a:rPr lang="en-GB" dirty="0" smtClean="0"/>
                        <a:t> </a:t>
                      </a:r>
                      <a:r>
                        <a:rPr lang="en-GB" dirty="0" err="1" smtClean="0"/>
                        <a:t>faktori</a:t>
                      </a:r>
                      <a:endParaRPr lang="en-GB" dirty="0" smtClean="0"/>
                    </a:p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err="1" smtClean="0"/>
                        <a:t>Faktori</a:t>
                      </a:r>
                      <a:r>
                        <a:rPr lang="en-GB" dirty="0" smtClean="0"/>
                        <a:t> </a:t>
                      </a:r>
                      <a:r>
                        <a:rPr lang="en-GB" dirty="0" err="1" smtClean="0"/>
                        <a:t>koji</a:t>
                      </a:r>
                      <a:r>
                        <a:rPr lang="en-GB" dirty="0" smtClean="0"/>
                        <a:t> se </a:t>
                      </a:r>
                      <a:r>
                        <a:rPr lang="en-GB" dirty="0" err="1" smtClean="0"/>
                        <a:t>mogu</a:t>
                      </a:r>
                      <a:r>
                        <a:rPr lang="en-GB" dirty="0" smtClean="0"/>
                        <a:t> </a:t>
                      </a:r>
                      <a:r>
                        <a:rPr lang="en-GB" dirty="0" err="1" smtClean="0"/>
                        <a:t>svrstati</a:t>
                      </a:r>
                      <a:r>
                        <a:rPr lang="en-GB" dirty="0" smtClean="0"/>
                        <a:t> </a:t>
                      </a:r>
                      <a:r>
                        <a:rPr lang="en-GB" dirty="0" err="1" smtClean="0"/>
                        <a:t>i</a:t>
                      </a:r>
                      <a:r>
                        <a:rPr lang="en-GB" dirty="0" smtClean="0"/>
                        <a:t> u </a:t>
                      </a:r>
                      <a:r>
                        <a:rPr lang="en-GB" dirty="0" err="1" smtClean="0"/>
                        <a:t>spoljašnje</a:t>
                      </a:r>
                      <a:r>
                        <a:rPr lang="en-GB" dirty="0" smtClean="0"/>
                        <a:t> </a:t>
                      </a:r>
                      <a:r>
                        <a:rPr lang="en-GB" dirty="0" err="1" smtClean="0"/>
                        <a:t>i</a:t>
                      </a:r>
                      <a:r>
                        <a:rPr lang="en-GB" dirty="0" smtClean="0"/>
                        <a:t> u </a:t>
                      </a:r>
                      <a:r>
                        <a:rPr lang="en-GB" dirty="0" err="1" smtClean="0"/>
                        <a:t>unutrašnje</a:t>
                      </a:r>
                      <a:r>
                        <a:rPr lang="en-GB" dirty="0" smtClean="0"/>
                        <a:t> </a:t>
                      </a:r>
                      <a:r>
                        <a:rPr lang="en-GB" dirty="0" err="1" smtClean="0"/>
                        <a:t>faktore</a:t>
                      </a:r>
                      <a:endParaRPr lang="en-GB" dirty="0" smtClean="0"/>
                    </a:p>
                    <a:p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b="1" dirty="0" err="1" smtClean="0"/>
                        <a:t>Finansijski</a:t>
                      </a:r>
                      <a:r>
                        <a:rPr lang="en-GB" b="1" dirty="0" smtClean="0"/>
                        <a:t> </a:t>
                      </a:r>
                      <a:r>
                        <a:rPr lang="en-GB" b="1" dirty="0" err="1" smtClean="0"/>
                        <a:t>rizici</a:t>
                      </a:r>
                      <a:endParaRPr lang="en-GB" b="1" dirty="0" smtClean="0"/>
                    </a:p>
                    <a:p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 smtClean="0"/>
                        <a:t>-Kamatne stope; </a:t>
                      </a:r>
                    </a:p>
                    <a:p>
                      <a:r>
                        <a:rPr lang="da-DK" dirty="0" smtClean="0"/>
                        <a:t>-Devizni kurs; </a:t>
                      </a:r>
                    </a:p>
                    <a:p>
                      <a:r>
                        <a:rPr lang="da-DK" dirty="0" smtClean="0"/>
                        <a:t>-Krediti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-</a:t>
                      </a:r>
                      <a:r>
                        <a:rPr lang="en-GB" dirty="0" err="1" smtClean="0"/>
                        <a:t>Likvidnost</a:t>
                      </a:r>
                      <a:r>
                        <a:rPr lang="en-GB" dirty="0" smtClean="0"/>
                        <a:t> </a:t>
                      </a:r>
                      <a:r>
                        <a:rPr lang="en-GB" dirty="0" err="1" smtClean="0"/>
                        <a:t>i</a:t>
                      </a:r>
                      <a:r>
                        <a:rPr lang="en-GB" dirty="0" smtClean="0"/>
                        <a:t> cash flow. 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 smtClean="0"/>
                    </a:p>
                    <a:p>
                      <a:pPr algn="ctr"/>
                      <a:r>
                        <a:rPr lang="en-GB" dirty="0" smtClean="0"/>
                        <a:t>/</a:t>
                      </a:r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b="1" dirty="0" err="1" smtClean="0"/>
                        <a:t>Strategijski</a:t>
                      </a:r>
                      <a:r>
                        <a:rPr lang="en-GB" b="1" dirty="0" smtClean="0"/>
                        <a:t> </a:t>
                      </a:r>
                      <a:r>
                        <a:rPr lang="en-GB" b="1" dirty="0" err="1" smtClean="0"/>
                        <a:t>rizici</a:t>
                      </a:r>
                      <a:endParaRPr lang="en-GB" b="1" dirty="0" smtClean="0"/>
                    </a:p>
                    <a:p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-</a:t>
                      </a:r>
                      <a:r>
                        <a:rPr lang="en-GB" dirty="0" err="1" smtClean="0"/>
                        <a:t>Konkurencija</a:t>
                      </a:r>
                      <a:r>
                        <a:rPr lang="en-GB" dirty="0" smtClean="0"/>
                        <a:t>;</a:t>
                      </a:r>
                    </a:p>
                    <a:p>
                      <a:r>
                        <a:rPr lang="en-GB" dirty="0" smtClean="0"/>
                        <a:t>-</a:t>
                      </a:r>
                      <a:r>
                        <a:rPr lang="en-GB" dirty="0" err="1" smtClean="0"/>
                        <a:t>Promene</a:t>
                      </a:r>
                      <a:r>
                        <a:rPr lang="en-GB" dirty="0" smtClean="0"/>
                        <a:t> </a:t>
                      </a:r>
                      <a:r>
                        <a:rPr lang="en-GB" dirty="0" err="1" smtClean="0"/>
                        <a:t>zahteva</a:t>
                      </a:r>
                      <a:r>
                        <a:rPr lang="en-GB" dirty="0" smtClean="0"/>
                        <a:t> </a:t>
                      </a:r>
                      <a:r>
                        <a:rPr lang="en-GB" dirty="0" err="1" smtClean="0"/>
                        <a:t>kupaca</a:t>
                      </a:r>
                      <a:r>
                        <a:rPr lang="en-GB" dirty="0" smtClean="0"/>
                        <a:t>; </a:t>
                      </a:r>
                    </a:p>
                    <a:p>
                      <a:r>
                        <a:rPr lang="en-GB" dirty="0" smtClean="0"/>
                        <a:t>-</a:t>
                      </a:r>
                      <a:r>
                        <a:rPr lang="en-GB" dirty="0" err="1" smtClean="0"/>
                        <a:t>Promene</a:t>
                      </a:r>
                      <a:r>
                        <a:rPr lang="en-GB" dirty="0" smtClean="0"/>
                        <a:t> u  </a:t>
                      </a:r>
                      <a:r>
                        <a:rPr lang="en-GB" dirty="0" err="1" smtClean="0"/>
                        <a:t>industriji</a:t>
                      </a:r>
                      <a:r>
                        <a:rPr lang="en-GB" dirty="0" smtClean="0"/>
                        <a:t>; </a:t>
                      </a:r>
                    </a:p>
                    <a:p>
                      <a:r>
                        <a:rPr lang="en-GB" dirty="0" smtClean="0"/>
                        <a:t>-</a:t>
                      </a:r>
                      <a:r>
                        <a:rPr lang="en-GB" dirty="0" err="1" smtClean="0"/>
                        <a:t>Tražnja</a:t>
                      </a:r>
                      <a:r>
                        <a:rPr lang="en-GB" dirty="0" smtClean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 smtClean="0"/>
                        <a:t>-Istraživanje i razvoj; </a:t>
                      </a:r>
                      <a:endParaRPr lang="en-GB" dirty="0" smtClean="0"/>
                    </a:p>
                    <a:p>
                      <a:r>
                        <a:rPr lang="pl-PL" dirty="0" smtClean="0"/>
                        <a:t>-Intelektualni kapital.</a:t>
                      </a:r>
                    </a:p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 smtClean="0"/>
                        <a:t>Integracije u vidu merdžera i akvizicija.</a:t>
                      </a:r>
                    </a:p>
                    <a:p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b="1" dirty="0" err="1" smtClean="0"/>
                        <a:t>Operativni</a:t>
                      </a:r>
                      <a:r>
                        <a:rPr lang="en-GB" b="1" dirty="0" smtClean="0"/>
                        <a:t> </a:t>
                      </a:r>
                      <a:r>
                        <a:rPr lang="en-GB" b="1" dirty="0" err="1" smtClean="0"/>
                        <a:t>rizici</a:t>
                      </a:r>
                      <a:endParaRPr lang="en-GB" b="1" dirty="0" smtClean="0"/>
                    </a:p>
                    <a:p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 smtClean="0"/>
                        <a:t>-Regulativa; </a:t>
                      </a:r>
                    </a:p>
                    <a:p>
                      <a:r>
                        <a:rPr lang="sv-SE" dirty="0" smtClean="0"/>
                        <a:t>-Poslovna etika; </a:t>
                      </a:r>
                    </a:p>
                    <a:p>
                      <a:r>
                        <a:rPr lang="sv-SE" dirty="0" smtClean="0"/>
                        <a:t>-Sastav odbora.</a:t>
                      </a:r>
                    </a:p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err="1" smtClean="0"/>
                        <a:t>Računovodstvena</a:t>
                      </a:r>
                      <a:r>
                        <a:rPr lang="en-GB" dirty="0" smtClean="0"/>
                        <a:t> </a:t>
                      </a:r>
                      <a:r>
                        <a:rPr lang="en-GB" dirty="0" err="1" smtClean="0"/>
                        <a:t>kontrola</a:t>
                      </a:r>
                      <a:r>
                        <a:rPr lang="en-GB" dirty="0" smtClean="0"/>
                        <a:t>; </a:t>
                      </a:r>
                    </a:p>
                    <a:p>
                      <a:r>
                        <a:rPr lang="en-GB" dirty="0" smtClean="0"/>
                        <a:t>-</a:t>
                      </a:r>
                      <a:r>
                        <a:rPr lang="en-GB" dirty="0" err="1" smtClean="0"/>
                        <a:t>Informacioni</a:t>
                      </a:r>
                      <a:r>
                        <a:rPr lang="en-GB" dirty="0" smtClean="0"/>
                        <a:t> </a:t>
                      </a:r>
                      <a:r>
                        <a:rPr lang="en-GB" dirty="0" err="1" smtClean="0"/>
                        <a:t>sistem</a:t>
                      </a:r>
                      <a:r>
                        <a:rPr lang="en-GB" dirty="0" smtClean="0"/>
                        <a:t>.</a:t>
                      </a:r>
                    </a:p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-</a:t>
                      </a:r>
                      <a:r>
                        <a:rPr lang="en-GB" dirty="0" err="1" smtClean="0"/>
                        <a:t>Lanac</a:t>
                      </a:r>
                      <a:r>
                        <a:rPr lang="en-GB" dirty="0" smtClean="0"/>
                        <a:t> </a:t>
                      </a:r>
                      <a:r>
                        <a:rPr lang="en-GB" dirty="0" err="1" smtClean="0"/>
                        <a:t>snabdevanja</a:t>
                      </a:r>
                      <a:r>
                        <a:rPr lang="en-GB" dirty="0" smtClean="0"/>
                        <a:t>;</a:t>
                      </a:r>
                    </a:p>
                    <a:p>
                      <a:r>
                        <a:rPr lang="en-GB" dirty="0" smtClean="0"/>
                        <a:t>-</a:t>
                      </a:r>
                      <a:r>
                        <a:rPr lang="en-GB" dirty="0" err="1" smtClean="0"/>
                        <a:t>Politika</a:t>
                      </a:r>
                      <a:r>
                        <a:rPr lang="en-GB" dirty="0" smtClean="0"/>
                        <a:t> </a:t>
                      </a:r>
                      <a:r>
                        <a:rPr lang="en-GB" dirty="0" err="1" smtClean="0"/>
                        <a:t>zapošljavanja</a:t>
                      </a:r>
                      <a:r>
                        <a:rPr lang="en-GB" dirty="0" smtClean="0"/>
                        <a:t>.</a:t>
                      </a:r>
                    </a:p>
                    <a:p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b="1" dirty="0" err="1" smtClean="0"/>
                        <a:t>Rizici</a:t>
                      </a:r>
                      <a:r>
                        <a:rPr lang="en-GB" b="1" dirty="0" smtClean="0"/>
                        <a:t> </a:t>
                      </a:r>
                      <a:r>
                        <a:rPr lang="en-GB" b="1" dirty="0" err="1" smtClean="0"/>
                        <a:t>kao</a:t>
                      </a:r>
                      <a:r>
                        <a:rPr lang="en-GB" b="1" dirty="0" smtClean="0"/>
                        <a:t> </a:t>
                      </a:r>
                      <a:r>
                        <a:rPr lang="en-GB" b="1" dirty="0" err="1" smtClean="0"/>
                        <a:t>posledica</a:t>
                      </a:r>
                      <a:r>
                        <a:rPr lang="en-GB" b="1" dirty="0" smtClean="0"/>
                        <a:t> </a:t>
                      </a:r>
                      <a:r>
                        <a:rPr lang="en-GB" b="1" dirty="0" err="1" smtClean="0"/>
                        <a:t>hazarda</a:t>
                      </a:r>
                      <a:endParaRPr lang="en-GB" b="1" dirty="0" smtClean="0"/>
                    </a:p>
                    <a:p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-</a:t>
                      </a:r>
                      <a:r>
                        <a:rPr lang="en-GB" dirty="0" err="1" smtClean="0"/>
                        <a:t>Ugovori</a:t>
                      </a:r>
                      <a:r>
                        <a:rPr lang="en-GB" dirty="0" smtClean="0"/>
                        <a:t>; </a:t>
                      </a:r>
                    </a:p>
                    <a:p>
                      <a:r>
                        <a:rPr lang="en-GB" dirty="0" smtClean="0"/>
                        <a:t>-</a:t>
                      </a:r>
                      <a:r>
                        <a:rPr lang="en-GB" dirty="0" err="1" smtClean="0"/>
                        <a:t>Prirodni</a:t>
                      </a:r>
                      <a:r>
                        <a:rPr lang="en-GB" dirty="0" smtClean="0"/>
                        <a:t> </a:t>
                      </a:r>
                      <a:r>
                        <a:rPr lang="en-GB" dirty="0" err="1" smtClean="0"/>
                        <a:t>uslovi</a:t>
                      </a:r>
                      <a:r>
                        <a:rPr lang="en-GB" dirty="0" smtClean="0"/>
                        <a:t>; </a:t>
                      </a:r>
                    </a:p>
                    <a:p>
                      <a:r>
                        <a:rPr lang="en-GB" dirty="0" smtClean="0"/>
                        <a:t>-</a:t>
                      </a:r>
                      <a:r>
                        <a:rPr lang="en-GB" dirty="0" err="1" smtClean="0"/>
                        <a:t>Dobavljači</a:t>
                      </a:r>
                      <a:endParaRPr lang="en-GB" dirty="0" smtClean="0"/>
                    </a:p>
                    <a:p>
                      <a:r>
                        <a:rPr lang="en-GB" dirty="0" smtClean="0"/>
                        <a:t>-</a:t>
                      </a:r>
                      <a:r>
                        <a:rPr lang="en-GB" dirty="0" err="1" smtClean="0"/>
                        <a:t>Poslovno</a:t>
                      </a:r>
                      <a:r>
                        <a:rPr lang="en-GB" dirty="0" smtClean="0"/>
                        <a:t> </a:t>
                      </a:r>
                      <a:r>
                        <a:rPr lang="en-GB" dirty="0" err="1" smtClean="0"/>
                        <a:t>okruženje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-</a:t>
                      </a:r>
                      <a:r>
                        <a:rPr lang="en-GB" dirty="0" err="1" smtClean="0"/>
                        <a:t>Javni</a:t>
                      </a:r>
                      <a:r>
                        <a:rPr lang="en-GB" dirty="0" smtClean="0"/>
                        <a:t> </a:t>
                      </a:r>
                      <a:r>
                        <a:rPr lang="en-GB" dirty="0" err="1" smtClean="0"/>
                        <a:t>pristup</a:t>
                      </a:r>
                      <a:r>
                        <a:rPr lang="en-GB" dirty="0" smtClean="0"/>
                        <a:t>; </a:t>
                      </a:r>
                    </a:p>
                    <a:p>
                      <a:r>
                        <a:rPr lang="en-GB" dirty="0" smtClean="0"/>
                        <a:t>-</a:t>
                      </a:r>
                      <a:r>
                        <a:rPr lang="en-GB" dirty="0" err="1" smtClean="0"/>
                        <a:t>Radna</a:t>
                      </a:r>
                      <a:r>
                        <a:rPr lang="en-GB" dirty="0" smtClean="0"/>
                        <a:t> </a:t>
                      </a:r>
                      <a:r>
                        <a:rPr lang="en-GB" dirty="0" err="1" smtClean="0"/>
                        <a:t>snaga</a:t>
                      </a:r>
                      <a:r>
                        <a:rPr lang="en-GB" dirty="0" smtClean="0"/>
                        <a:t>; </a:t>
                      </a:r>
                    </a:p>
                    <a:p>
                      <a:r>
                        <a:rPr lang="en-GB" dirty="0" smtClean="0"/>
                        <a:t>-</a:t>
                      </a:r>
                      <a:r>
                        <a:rPr lang="en-GB" dirty="0" err="1" smtClean="0"/>
                        <a:t>Poslovna</a:t>
                      </a:r>
                      <a:r>
                        <a:rPr lang="en-GB" dirty="0" smtClean="0"/>
                        <a:t> </a:t>
                      </a:r>
                      <a:r>
                        <a:rPr lang="en-GB" dirty="0" err="1" smtClean="0"/>
                        <a:t>sredstva</a:t>
                      </a:r>
                      <a:r>
                        <a:rPr lang="en-GB" dirty="0" smtClean="0"/>
                        <a:t>; </a:t>
                      </a:r>
                    </a:p>
                    <a:p>
                      <a:r>
                        <a:rPr lang="en-GB" dirty="0" smtClean="0"/>
                        <a:t>-</a:t>
                      </a:r>
                      <a:r>
                        <a:rPr lang="en-GB" dirty="0" err="1" smtClean="0"/>
                        <a:t>Proizvodi</a:t>
                      </a:r>
                      <a:r>
                        <a:rPr lang="en-GB" dirty="0" smtClean="0"/>
                        <a:t> </a:t>
                      </a:r>
                      <a:r>
                        <a:rPr lang="en-GB" dirty="0" err="1" smtClean="0"/>
                        <a:t>i</a:t>
                      </a:r>
                      <a:r>
                        <a:rPr lang="en-GB" dirty="0" smtClean="0"/>
                        <a:t> </a:t>
                      </a:r>
                      <a:r>
                        <a:rPr lang="en-GB" dirty="0" err="1" smtClean="0"/>
                        <a:t>usluge</a:t>
                      </a:r>
                      <a:r>
                        <a:rPr lang="en-GB" dirty="0" smtClean="0"/>
                        <a:t>. </a:t>
                      </a:r>
                      <a:endParaRPr lang="en-GB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297200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Definisanje</a:t>
            </a:r>
            <a:r>
              <a:rPr lang="en-GB" dirty="0" smtClean="0"/>
              <a:t> </a:t>
            </a:r>
            <a:r>
              <a:rPr lang="en-GB" dirty="0" err="1"/>
              <a:t>osnovnih</a:t>
            </a:r>
            <a:r>
              <a:rPr lang="en-GB" dirty="0"/>
              <a:t> </a:t>
            </a:r>
            <a:r>
              <a:rPr lang="en-GB" dirty="0" err="1"/>
              <a:t>pojmova</a:t>
            </a:r>
            <a:r>
              <a:rPr lang="en-GB" dirty="0"/>
              <a:t> </a:t>
            </a:r>
            <a:r>
              <a:rPr lang="en-GB" dirty="0" err="1"/>
              <a:t>povezanih</a:t>
            </a:r>
            <a:r>
              <a:rPr lang="en-GB" dirty="0"/>
              <a:t> </a:t>
            </a:r>
            <a:r>
              <a:rPr lang="en-GB" dirty="0" err="1"/>
              <a:t>sa</a:t>
            </a:r>
            <a:r>
              <a:rPr lang="en-GB" dirty="0"/>
              <a:t> </a:t>
            </a:r>
            <a:r>
              <a:rPr lang="en-GB" dirty="0" err="1"/>
              <a:t>rizikom</a:t>
            </a:r>
            <a:r>
              <a:rPr lang="en-GB" dirty="0"/>
              <a:t>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53406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Osnovni</a:t>
            </a:r>
            <a:r>
              <a:rPr lang="en-GB" dirty="0" smtClean="0"/>
              <a:t> </a:t>
            </a:r>
            <a:r>
              <a:rPr lang="en-GB" dirty="0" err="1" smtClean="0"/>
              <a:t>pojmovi</a:t>
            </a:r>
            <a:r>
              <a:rPr lang="en-GB" dirty="0" smtClean="0"/>
              <a:t> </a:t>
            </a:r>
            <a:r>
              <a:rPr lang="en-GB" dirty="0" err="1" smtClean="0"/>
              <a:t>povezani</a:t>
            </a:r>
            <a:r>
              <a:rPr lang="en-GB" dirty="0" smtClean="0"/>
              <a:t> </a:t>
            </a:r>
            <a:r>
              <a:rPr lang="en-GB" dirty="0" err="1" smtClean="0"/>
              <a:t>sa</a:t>
            </a:r>
            <a:r>
              <a:rPr lang="en-GB" dirty="0" smtClean="0"/>
              <a:t> </a:t>
            </a:r>
            <a:r>
              <a:rPr lang="en-GB" dirty="0" err="1" smtClean="0"/>
              <a:t>rizikom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3200" dirty="0" err="1" smtClean="0">
                <a:solidFill>
                  <a:schemeClr val="tx1"/>
                </a:solidFill>
              </a:rPr>
              <a:t>Neizvesnost</a:t>
            </a:r>
            <a:r>
              <a:rPr lang="en-GB" sz="3200" dirty="0">
                <a:solidFill>
                  <a:schemeClr val="tx1"/>
                </a:solidFill>
              </a:rPr>
              <a:t>; </a:t>
            </a:r>
            <a:endParaRPr lang="en-GB" sz="3200" dirty="0" smtClean="0">
              <a:solidFill>
                <a:schemeClr val="tx1"/>
              </a:solidFill>
            </a:endParaRPr>
          </a:p>
          <a:p>
            <a:r>
              <a:rPr lang="en-GB" sz="3200" dirty="0" err="1" smtClean="0">
                <a:solidFill>
                  <a:schemeClr val="tx1"/>
                </a:solidFill>
              </a:rPr>
              <a:t>Opasnost</a:t>
            </a:r>
            <a:r>
              <a:rPr lang="en-GB" sz="3200" dirty="0">
                <a:solidFill>
                  <a:schemeClr val="tx1"/>
                </a:solidFill>
              </a:rPr>
              <a:t>; </a:t>
            </a:r>
            <a:endParaRPr lang="en-GB" sz="3200" dirty="0" smtClean="0">
              <a:solidFill>
                <a:schemeClr val="tx1"/>
              </a:solidFill>
            </a:endParaRPr>
          </a:p>
          <a:p>
            <a:r>
              <a:rPr lang="en-GB" sz="3200" dirty="0" smtClean="0">
                <a:solidFill>
                  <a:schemeClr val="tx1"/>
                </a:solidFill>
              </a:rPr>
              <a:t>Hazard</a:t>
            </a:r>
            <a:r>
              <a:rPr lang="en-GB" sz="3200" dirty="0">
                <a:solidFill>
                  <a:schemeClr val="tx1"/>
                </a:solidFill>
              </a:rPr>
              <a:t>; </a:t>
            </a:r>
            <a:endParaRPr lang="en-GB" sz="3200" dirty="0" smtClean="0">
              <a:solidFill>
                <a:schemeClr val="tx1"/>
              </a:solidFill>
            </a:endParaRPr>
          </a:p>
          <a:p>
            <a:r>
              <a:rPr lang="en-GB" sz="3200" dirty="0" err="1" smtClean="0">
                <a:solidFill>
                  <a:schemeClr val="tx1"/>
                </a:solidFill>
              </a:rPr>
              <a:t>Neposredan</a:t>
            </a:r>
            <a:r>
              <a:rPr lang="en-GB" sz="3200" dirty="0" smtClean="0">
                <a:solidFill>
                  <a:schemeClr val="tx1"/>
                </a:solidFill>
              </a:rPr>
              <a:t> </a:t>
            </a:r>
            <a:r>
              <a:rPr lang="en-GB" sz="3200" dirty="0" err="1">
                <a:solidFill>
                  <a:schemeClr val="tx1"/>
                </a:solidFill>
              </a:rPr>
              <a:t>uzrok</a:t>
            </a:r>
            <a:r>
              <a:rPr lang="en-GB" sz="3200" dirty="0">
                <a:solidFill>
                  <a:schemeClr val="tx1"/>
                </a:solidFill>
              </a:rPr>
              <a:t>; </a:t>
            </a:r>
            <a:endParaRPr lang="en-GB" sz="3200" dirty="0" smtClean="0">
              <a:solidFill>
                <a:schemeClr val="tx1"/>
              </a:solidFill>
            </a:endParaRPr>
          </a:p>
          <a:p>
            <a:r>
              <a:rPr lang="en-GB" sz="3200" dirty="0" err="1" smtClean="0">
                <a:solidFill>
                  <a:schemeClr val="tx1"/>
                </a:solidFill>
              </a:rPr>
              <a:t>Šteta</a:t>
            </a:r>
            <a:r>
              <a:rPr lang="en-GB" sz="3200" dirty="0">
                <a:solidFill>
                  <a:schemeClr val="tx1"/>
                </a:solidFill>
              </a:rPr>
              <a:t>, </a:t>
            </a:r>
            <a:r>
              <a:rPr lang="en-GB" sz="3200" dirty="0" err="1">
                <a:solidFill>
                  <a:schemeClr val="tx1"/>
                </a:solidFill>
              </a:rPr>
              <a:t>itd</a:t>
            </a:r>
            <a:r>
              <a:rPr lang="en-GB" sz="3200" dirty="0">
                <a:solidFill>
                  <a:schemeClr val="tx1"/>
                </a:solidFill>
              </a:rPr>
              <a:t>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670560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 </a:t>
            </a:r>
            <a:r>
              <a:rPr lang="en-GB" dirty="0" err="1"/>
              <a:t>Rizik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neizvesnost</a:t>
            </a:r>
            <a:r>
              <a:rPr lang="en-GB" dirty="0"/>
              <a:t>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93044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800" dirty="0" err="1">
                <a:solidFill>
                  <a:schemeClr val="tx1"/>
                </a:solidFill>
              </a:rPr>
              <a:t>Britanski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statističar</a:t>
            </a:r>
            <a:r>
              <a:rPr lang="en-GB" sz="2800" dirty="0">
                <a:solidFill>
                  <a:schemeClr val="tx1"/>
                </a:solidFill>
              </a:rPr>
              <a:t> Thomas Bayes (1702-1761), </a:t>
            </a:r>
            <a:r>
              <a:rPr lang="en-GB" sz="2800" dirty="0" err="1">
                <a:solidFill>
                  <a:schemeClr val="tx1"/>
                </a:solidFill>
              </a:rPr>
              <a:t>prvi</a:t>
            </a:r>
            <a:r>
              <a:rPr lang="en-GB" sz="2800" dirty="0">
                <a:solidFill>
                  <a:schemeClr val="tx1"/>
                </a:solidFill>
              </a:rPr>
              <a:t> je </a:t>
            </a:r>
            <a:r>
              <a:rPr lang="en-GB" sz="2800" dirty="0" err="1">
                <a:solidFill>
                  <a:schemeClr val="tx1"/>
                </a:solidFill>
              </a:rPr>
              <a:t>razgraničio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pojmove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rizika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neizvesnosti</a:t>
            </a:r>
            <a:r>
              <a:rPr lang="en-GB" sz="2800" dirty="0">
                <a:solidFill>
                  <a:schemeClr val="tx1"/>
                </a:solidFill>
              </a:rPr>
              <a:t>. </a:t>
            </a:r>
            <a:endParaRPr lang="en-GB" sz="2800" dirty="0" smtClean="0">
              <a:solidFill>
                <a:schemeClr val="tx1"/>
              </a:solidFill>
            </a:endParaRPr>
          </a:p>
          <a:p>
            <a:r>
              <a:rPr lang="en-GB" sz="2800" dirty="0" err="1" smtClean="0">
                <a:solidFill>
                  <a:schemeClr val="tx1"/>
                </a:solidFill>
              </a:rPr>
              <a:t>Naime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dirty="0">
                <a:solidFill>
                  <a:schemeClr val="tx1"/>
                </a:solidFill>
              </a:rPr>
              <a:t>on je </a:t>
            </a:r>
            <a:r>
              <a:rPr lang="en-GB" sz="2800" dirty="0" err="1">
                <a:solidFill>
                  <a:schemeClr val="tx1"/>
                </a:solidFill>
              </a:rPr>
              <a:t>istakao</a:t>
            </a:r>
            <a:r>
              <a:rPr lang="en-GB" sz="2800" dirty="0">
                <a:solidFill>
                  <a:schemeClr val="tx1"/>
                </a:solidFill>
              </a:rPr>
              <a:t> da se </a:t>
            </a:r>
            <a:r>
              <a:rPr lang="en-GB" sz="2800" dirty="0" err="1">
                <a:solidFill>
                  <a:schemeClr val="tx1"/>
                </a:solidFill>
              </a:rPr>
              <a:t>neizvesnost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odnosi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 smtClean="0">
                <a:solidFill>
                  <a:schemeClr val="tx1"/>
                </a:solidFill>
              </a:rPr>
              <a:t>egzogene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pojave</a:t>
            </a:r>
            <a:r>
              <a:rPr lang="en-GB" sz="2800" dirty="0">
                <a:solidFill>
                  <a:schemeClr val="tx1"/>
                </a:solidFill>
              </a:rPr>
              <a:t> u </a:t>
            </a:r>
            <a:r>
              <a:rPr lang="en-GB" sz="2800" dirty="0" err="1">
                <a:solidFill>
                  <a:schemeClr val="tx1"/>
                </a:solidFill>
              </a:rPr>
              <a:t>okruženju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čiji</a:t>
            </a:r>
            <a:r>
              <a:rPr lang="en-GB" sz="2800" dirty="0">
                <a:solidFill>
                  <a:schemeClr val="tx1"/>
                </a:solidFill>
              </a:rPr>
              <a:t> je </a:t>
            </a:r>
            <a:r>
              <a:rPr lang="en-GB" sz="2800" dirty="0" err="1">
                <a:solidFill>
                  <a:schemeClr val="tx1"/>
                </a:solidFill>
              </a:rPr>
              <a:t>nastanak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nepredvidiv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dinamičan</a:t>
            </a:r>
            <a:r>
              <a:rPr lang="en-GB" sz="2800" dirty="0">
                <a:solidFill>
                  <a:schemeClr val="tx1"/>
                </a:solidFill>
              </a:rPr>
              <a:t>. </a:t>
            </a:r>
            <a:r>
              <a:rPr lang="en-GB" sz="2800" dirty="0" err="1">
                <a:solidFill>
                  <a:schemeClr val="tx1"/>
                </a:solidFill>
              </a:rPr>
              <a:t>Takođe</a:t>
            </a:r>
            <a:r>
              <a:rPr lang="en-GB" sz="2800" dirty="0">
                <a:solidFill>
                  <a:schemeClr val="tx1"/>
                </a:solidFill>
              </a:rPr>
              <a:t> je </a:t>
            </a:r>
            <a:r>
              <a:rPr lang="en-GB" sz="2800" dirty="0" err="1">
                <a:solidFill>
                  <a:schemeClr val="tx1"/>
                </a:solidFill>
              </a:rPr>
              <a:t>ustanovio</a:t>
            </a:r>
            <a:r>
              <a:rPr lang="en-GB" sz="2800" dirty="0">
                <a:solidFill>
                  <a:schemeClr val="tx1"/>
                </a:solidFill>
              </a:rPr>
              <a:t> da se ne </a:t>
            </a:r>
            <a:r>
              <a:rPr lang="en-GB" sz="2800" dirty="0" err="1">
                <a:solidFill>
                  <a:schemeClr val="tx1"/>
                </a:solidFill>
              </a:rPr>
              <a:t>može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predvideti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budući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ishod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sadašnje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akcije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te</a:t>
            </a:r>
            <a:r>
              <a:rPr lang="en-GB" sz="2800" dirty="0">
                <a:solidFill>
                  <a:schemeClr val="tx1"/>
                </a:solidFill>
              </a:rPr>
              <a:t> da se </a:t>
            </a:r>
            <a:r>
              <a:rPr lang="en-GB" sz="2800" dirty="0" err="1">
                <a:solidFill>
                  <a:schemeClr val="tx1"/>
                </a:solidFill>
              </a:rPr>
              <a:t>kod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 smtClean="0">
                <a:solidFill>
                  <a:schemeClr val="tx1"/>
                </a:solidFill>
              </a:rPr>
              <a:t>neizvesnosti</a:t>
            </a:r>
            <a:r>
              <a:rPr lang="en-GB" sz="2800" dirty="0" smtClean="0">
                <a:solidFill>
                  <a:schemeClr val="tx1"/>
                </a:solidFill>
              </a:rPr>
              <a:t> ne </a:t>
            </a:r>
            <a:r>
              <a:rPr lang="en-GB" sz="2800" dirty="0" err="1">
                <a:solidFill>
                  <a:schemeClr val="tx1"/>
                </a:solidFill>
              </a:rPr>
              <a:t>može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odrediti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verovatnoća</a:t>
            </a:r>
            <a:endParaRPr lang="en-GB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71009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1287887"/>
            <a:ext cx="8915400" cy="4623335"/>
          </a:xfrm>
        </p:spPr>
        <p:txBody>
          <a:bodyPr>
            <a:noAutofit/>
          </a:bodyPr>
          <a:lstStyle/>
          <a:p>
            <a:r>
              <a:rPr lang="en-GB" sz="2800" dirty="0">
                <a:solidFill>
                  <a:schemeClr val="tx1"/>
                </a:solidFill>
              </a:rPr>
              <a:t>1921. </a:t>
            </a:r>
            <a:r>
              <a:rPr lang="en-GB" sz="2800" dirty="0" err="1">
                <a:solidFill>
                  <a:schemeClr val="tx1"/>
                </a:solidFill>
              </a:rPr>
              <a:t>godine</a:t>
            </a:r>
            <a:r>
              <a:rPr lang="en-GB" sz="2800" dirty="0">
                <a:solidFill>
                  <a:schemeClr val="tx1"/>
                </a:solidFill>
              </a:rPr>
              <a:t>, u </a:t>
            </a:r>
            <a:r>
              <a:rPr lang="en-GB" sz="2800" dirty="0" err="1">
                <a:solidFill>
                  <a:schemeClr val="tx1"/>
                </a:solidFill>
              </a:rPr>
              <a:t>svom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 smtClean="0">
                <a:solidFill>
                  <a:schemeClr val="tx1"/>
                </a:solidFill>
              </a:rPr>
              <a:t>radu</a:t>
            </a:r>
            <a:r>
              <a:rPr lang="en-GB" sz="2800" dirty="0" smtClean="0">
                <a:solidFill>
                  <a:schemeClr val="tx1"/>
                </a:solidFill>
              </a:rPr>
              <a:t>, John </a:t>
            </a:r>
            <a:r>
              <a:rPr lang="en-GB" sz="2800" dirty="0">
                <a:solidFill>
                  <a:schemeClr val="tx1"/>
                </a:solidFill>
              </a:rPr>
              <a:t>Maynard Keynes, je </a:t>
            </a:r>
            <a:r>
              <a:rPr lang="en-GB" sz="2800" dirty="0" err="1">
                <a:solidFill>
                  <a:schemeClr val="tx1"/>
                </a:solidFill>
              </a:rPr>
              <a:t>ukazao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razliku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između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rizika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neizvesnosti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pri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čemu</a:t>
            </a:r>
            <a:r>
              <a:rPr lang="en-GB" sz="2800" dirty="0">
                <a:solidFill>
                  <a:schemeClr val="tx1"/>
                </a:solidFill>
              </a:rPr>
              <a:t> je </a:t>
            </a:r>
            <a:r>
              <a:rPr lang="en-GB" sz="2800" dirty="0" err="1">
                <a:solidFill>
                  <a:schemeClr val="tx1"/>
                </a:solidFill>
              </a:rPr>
              <a:t>naznačio</a:t>
            </a:r>
            <a:r>
              <a:rPr lang="en-GB" sz="2800" dirty="0">
                <a:solidFill>
                  <a:schemeClr val="tx1"/>
                </a:solidFill>
              </a:rPr>
              <a:t> da </a:t>
            </a:r>
            <a:endParaRPr lang="en-GB" sz="2800" dirty="0" smtClean="0">
              <a:solidFill>
                <a:schemeClr val="tx1"/>
              </a:solidFill>
            </a:endParaRPr>
          </a:p>
          <a:p>
            <a:r>
              <a:rPr lang="en-GB" sz="2800" dirty="0" err="1" smtClean="0">
                <a:solidFill>
                  <a:schemeClr val="tx1"/>
                </a:solidFill>
              </a:rPr>
              <a:t>rizik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mora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biti</a:t>
            </a:r>
            <a:r>
              <a:rPr lang="en-GB" sz="2800" dirty="0">
                <a:solidFill>
                  <a:schemeClr val="tx1"/>
                </a:solidFill>
              </a:rPr>
              <a:t> u </a:t>
            </a:r>
            <a:r>
              <a:rPr lang="en-GB" sz="2800" dirty="0" err="1">
                <a:solidFill>
                  <a:schemeClr val="tx1"/>
                </a:solidFill>
              </a:rPr>
              <a:t>skladu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nekom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preciznošću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koristeći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istorijske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podatke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teoriju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verovatnoće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dok</a:t>
            </a:r>
            <a:r>
              <a:rPr lang="en-GB" sz="2800" dirty="0">
                <a:solidFill>
                  <a:schemeClr val="tx1"/>
                </a:solidFill>
              </a:rPr>
              <a:t> se </a:t>
            </a:r>
            <a:r>
              <a:rPr lang="en-GB" sz="2800" dirty="0" err="1">
                <a:solidFill>
                  <a:schemeClr val="tx1"/>
                </a:solidFill>
              </a:rPr>
              <a:t>za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razliku</a:t>
            </a:r>
            <a:r>
              <a:rPr lang="en-GB" sz="2800" dirty="0">
                <a:solidFill>
                  <a:schemeClr val="tx1"/>
                </a:solidFill>
              </a:rPr>
              <a:t> od toga, </a:t>
            </a:r>
            <a:endParaRPr lang="en-GB" sz="2800" dirty="0" smtClean="0">
              <a:solidFill>
                <a:schemeClr val="tx1"/>
              </a:solidFill>
            </a:endParaRPr>
          </a:p>
          <a:p>
            <a:r>
              <a:rPr lang="en-GB" sz="2800" dirty="0" err="1" smtClean="0">
                <a:solidFill>
                  <a:schemeClr val="tx1"/>
                </a:solidFill>
              </a:rPr>
              <a:t>kod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pojma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nesigurnosti</a:t>
            </a:r>
            <a:r>
              <a:rPr lang="en-GB" sz="2800" dirty="0">
                <a:solidFill>
                  <a:schemeClr val="tx1"/>
                </a:solidFill>
              </a:rPr>
              <a:t> ne </a:t>
            </a:r>
            <a:r>
              <a:rPr lang="en-GB" sz="2800" dirty="0" err="1">
                <a:solidFill>
                  <a:schemeClr val="tx1"/>
                </a:solidFill>
              </a:rPr>
              <a:t>mogu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koristiti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istorijski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podaci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ni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teorija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verovatnoće</a:t>
            </a:r>
            <a:r>
              <a:rPr lang="en-GB" sz="2800" dirty="0">
                <a:solidFill>
                  <a:schemeClr val="tx1"/>
                </a:solidFill>
              </a:rPr>
              <a:t> da bi se </a:t>
            </a:r>
            <a:r>
              <a:rPr lang="en-GB" sz="2800" dirty="0" err="1">
                <a:solidFill>
                  <a:schemeClr val="tx1"/>
                </a:solidFill>
              </a:rPr>
              <a:t>dobili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precizni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podaci</a:t>
            </a:r>
            <a:endParaRPr lang="en-GB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17892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1275008"/>
            <a:ext cx="8915400" cy="4636214"/>
          </a:xfrm>
        </p:spPr>
        <p:txBody>
          <a:bodyPr>
            <a:noAutofit/>
          </a:bodyPr>
          <a:lstStyle/>
          <a:p>
            <a:r>
              <a:rPr lang="en-GB" sz="2800" dirty="0" err="1">
                <a:solidFill>
                  <a:schemeClr val="tx1"/>
                </a:solidFill>
              </a:rPr>
              <a:t>Međutim</a:t>
            </a:r>
            <a:r>
              <a:rPr lang="en-GB" sz="2800" dirty="0">
                <a:solidFill>
                  <a:schemeClr val="tx1"/>
                </a:solidFill>
              </a:rPr>
              <a:t> pre </a:t>
            </a:r>
            <a:r>
              <a:rPr lang="en-GB" sz="2800" dirty="0" err="1">
                <a:solidFill>
                  <a:schemeClr val="tx1"/>
                </a:solidFill>
              </a:rPr>
              <a:t>nastanka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situacije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koja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će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zahtevati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preduzimanje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korektivnih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akcija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svrhom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rešavanja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problema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neophodno</a:t>
            </a:r>
            <a:r>
              <a:rPr lang="en-GB" sz="2800" dirty="0">
                <a:solidFill>
                  <a:schemeClr val="tx1"/>
                </a:solidFill>
              </a:rPr>
              <a:t> je </a:t>
            </a:r>
            <a:r>
              <a:rPr lang="en-GB" sz="2800" dirty="0" err="1">
                <a:solidFill>
                  <a:schemeClr val="tx1"/>
                </a:solidFill>
              </a:rPr>
              <a:t>napomenuti</a:t>
            </a:r>
            <a:r>
              <a:rPr lang="en-GB" sz="2800" dirty="0">
                <a:solidFill>
                  <a:schemeClr val="tx1"/>
                </a:solidFill>
              </a:rPr>
              <a:t> da je </a:t>
            </a:r>
            <a:r>
              <a:rPr lang="en-GB" sz="2800" dirty="0" err="1">
                <a:solidFill>
                  <a:schemeClr val="tx1"/>
                </a:solidFill>
              </a:rPr>
              <a:t>za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svaki</a:t>
            </a:r>
            <a:r>
              <a:rPr lang="en-GB" sz="2800" dirty="0">
                <a:solidFill>
                  <a:schemeClr val="tx1"/>
                </a:solidFill>
              </a:rPr>
              <a:t> od </a:t>
            </a:r>
            <a:r>
              <a:rPr lang="en-GB" sz="2800" dirty="0" err="1">
                <a:solidFill>
                  <a:schemeClr val="tx1"/>
                </a:solidFill>
              </a:rPr>
              <a:t>štetnih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događaja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koji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mogu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nastati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neophodno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najpre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sagledati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verovatnoću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njihovog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nastajanja</a:t>
            </a:r>
            <a:r>
              <a:rPr lang="en-GB" sz="2800" dirty="0">
                <a:solidFill>
                  <a:schemeClr val="tx1"/>
                </a:solidFill>
              </a:rPr>
              <a:t>. </a:t>
            </a:r>
            <a:endParaRPr lang="en-GB" sz="2800" dirty="0" smtClean="0">
              <a:solidFill>
                <a:schemeClr val="tx1"/>
              </a:solidFill>
            </a:endParaRPr>
          </a:p>
          <a:p>
            <a:r>
              <a:rPr lang="en-GB" sz="2800" dirty="0" err="1" smtClean="0">
                <a:solidFill>
                  <a:schemeClr val="tx1"/>
                </a:solidFill>
              </a:rPr>
              <a:t>Verovatnoća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predstavlja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veličinu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kojom</a:t>
            </a:r>
            <a:r>
              <a:rPr lang="en-GB" sz="2800" dirty="0">
                <a:solidFill>
                  <a:schemeClr val="tx1"/>
                </a:solidFill>
              </a:rPr>
              <a:t> se </a:t>
            </a:r>
            <a:r>
              <a:rPr lang="en-GB" sz="2800" dirty="0" err="1">
                <a:solidFill>
                  <a:schemeClr val="tx1"/>
                </a:solidFill>
              </a:rPr>
              <a:t>izražava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mogućnost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pojave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određenog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budućeg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događaja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koja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može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imati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vrednosti</a:t>
            </a:r>
            <a:r>
              <a:rPr lang="en-GB" sz="2800" dirty="0">
                <a:solidFill>
                  <a:schemeClr val="tx1"/>
                </a:solidFill>
              </a:rPr>
              <a:t> od 0 do 1.</a:t>
            </a:r>
          </a:p>
        </p:txBody>
      </p:sp>
    </p:spTree>
    <p:extLst>
      <p:ext uri="{BB962C8B-B14F-4D97-AF65-F5344CB8AC3E}">
        <p14:creationId xmlns:p14="http://schemas.microsoft.com/office/powerpoint/2010/main" val="3943659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624110"/>
            <a:ext cx="8915400" cy="5287112"/>
          </a:xfrm>
        </p:spPr>
        <p:txBody>
          <a:bodyPr>
            <a:noAutofit/>
          </a:bodyPr>
          <a:lstStyle/>
          <a:p>
            <a:r>
              <a:rPr lang="en-GB" sz="2800" dirty="0">
                <a:solidFill>
                  <a:schemeClr val="tx1"/>
                </a:solidFill>
              </a:rPr>
              <a:t>Frank H. Knight je u </a:t>
            </a:r>
            <a:r>
              <a:rPr lang="en-GB" sz="2800" dirty="0" err="1">
                <a:solidFill>
                  <a:schemeClr val="tx1"/>
                </a:solidFill>
              </a:rPr>
              <a:t>svom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delu</a:t>
            </a:r>
            <a:r>
              <a:rPr lang="en-GB" sz="2800" dirty="0">
                <a:solidFill>
                  <a:schemeClr val="tx1"/>
                </a:solidFill>
              </a:rPr>
              <a:t> pod </a:t>
            </a:r>
            <a:r>
              <a:rPr lang="en-GB" sz="2800" dirty="0" err="1">
                <a:solidFill>
                  <a:schemeClr val="tx1"/>
                </a:solidFill>
              </a:rPr>
              <a:t>nazivom</a:t>
            </a:r>
            <a:r>
              <a:rPr lang="en-GB" sz="2800" dirty="0">
                <a:solidFill>
                  <a:schemeClr val="tx1"/>
                </a:solidFill>
              </a:rPr>
              <a:t> „</a:t>
            </a:r>
            <a:r>
              <a:rPr lang="en-GB" sz="2800" dirty="0" err="1">
                <a:solidFill>
                  <a:schemeClr val="tx1"/>
                </a:solidFill>
              </a:rPr>
              <a:t>Rizik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Neizvesnost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Profit” </a:t>
            </a:r>
            <a:r>
              <a:rPr lang="en-GB" sz="2800" dirty="0" err="1">
                <a:solidFill>
                  <a:schemeClr val="tx1"/>
                </a:solidFill>
              </a:rPr>
              <a:t>prvi</a:t>
            </a:r>
            <a:r>
              <a:rPr lang="en-GB" sz="2800" dirty="0">
                <a:solidFill>
                  <a:schemeClr val="tx1"/>
                </a:solidFill>
              </a:rPr>
              <a:t> put </a:t>
            </a:r>
            <a:r>
              <a:rPr lang="en-GB" sz="2800" dirty="0" err="1">
                <a:solidFill>
                  <a:schemeClr val="tx1"/>
                </a:solidFill>
              </a:rPr>
              <a:t>ukazao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na</a:t>
            </a:r>
            <a:r>
              <a:rPr lang="en-GB" sz="2800" dirty="0">
                <a:solidFill>
                  <a:schemeClr val="tx1"/>
                </a:solidFill>
              </a:rPr>
              <a:t> to da </a:t>
            </a:r>
            <a:r>
              <a:rPr lang="en-GB" sz="2800" dirty="0" err="1">
                <a:solidFill>
                  <a:schemeClr val="tx1"/>
                </a:solidFill>
              </a:rPr>
              <a:t>rizik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neizvesnost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zauzimaju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značajno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mesto</a:t>
            </a:r>
            <a:r>
              <a:rPr lang="en-GB" sz="2800" dirty="0">
                <a:solidFill>
                  <a:schemeClr val="tx1"/>
                </a:solidFill>
              </a:rPr>
              <a:t> u </a:t>
            </a:r>
            <a:r>
              <a:rPr lang="en-GB" sz="2800" dirty="0" err="1">
                <a:solidFill>
                  <a:schemeClr val="tx1"/>
                </a:solidFill>
              </a:rPr>
              <a:t>ekonomskoj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teoriji</a:t>
            </a:r>
            <a:r>
              <a:rPr lang="en-GB" sz="2800" dirty="0">
                <a:solidFill>
                  <a:schemeClr val="tx1"/>
                </a:solidFill>
              </a:rPr>
              <a:t>. </a:t>
            </a:r>
            <a:r>
              <a:rPr lang="en-GB" sz="2800" dirty="0" err="1">
                <a:solidFill>
                  <a:schemeClr val="tx1"/>
                </a:solidFill>
              </a:rPr>
              <a:t>Naime</a:t>
            </a:r>
            <a:r>
              <a:rPr lang="en-GB" sz="2800" dirty="0">
                <a:solidFill>
                  <a:schemeClr val="tx1"/>
                </a:solidFill>
              </a:rPr>
              <a:t> on je </a:t>
            </a:r>
            <a:r>
              <a:rPr lang="en-GB" sz="2800" dirty="0" err="1">
                <a:solidFill>
                  <a:schemeClr val="tx1"/>
                </a:solidFill>
              </a:rPr>
              <a:t>sagledavajući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značenje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rizika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neizvesnosti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ukazao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činjenicu</a:t>
            </a:r>
            <a:r>
              <a:rPr lang="en-GB" sz="2800" dirty="0">
                <a:solidFill>
                  <a:schemeClr val="tx1"/>
                </a:solidFill>
              </a:rPr>
              <a:t> da </a:t>
            </a:r>
            <a:r>
              <a:rPr lang="en-GB" sz="2800" dirty="0" err="1">
                <a:solidFill>
                  <a:schemeClr val="tx1"/>
                </a:solidFill>
              </a:rPr>
              <a:t>rizik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utiče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sam</a:t>
            </a:r>
            <a:r>
              <a:rPr lang="en-GB" sz="2800" dirty="0">
                <a:solidFill>
                  <a:schemeClr val="tx1"/>
                </a:solidFill>
              </a:rPr>
              <a:t> profit </a:t>
            </a:r>
            <a:r>
              <a:rPr lang="en-GB" sz="2800" dirty="0" err="1">
                <a:solidFill>
                  <a:schemeClr val="tx1"/>
                </a:solidFill>
              </a:rPr>
              <a:t>preduzetnika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kao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da </a:t>
            </a:r>
            <a:r>
              <a:rPr lang="en-GB" sz="2800" b="1" dirty="0" err="1">
                <a:solidFill>
                  <a:schemeClr val="tx1"/>
                </a:solidFill>
              </a:rPr>
              <a:t>donosilac</a:t>
            </a:r>
            <a:r>
              <a:rPr lang="en-GB" sz="2800" b="1" dirty="0">
                <a:solidFill>
                  <a:schemeClr val="tx1"/>
                </a:solidFill>
              </a:rPr>
              <a:t> </a:t>
            </a:r>
            <a:r>
              <a:rPr lang="en-GB" sz="2800" b="1" dirty="0" err="1">
                <a:solidFill>
                  <a:schemeClr val="tx1"/>
                </a:solidFill>
              </a:rPr>
              <a:t>odluke</a:t>
            </a:r>
            <a:r>
              <a:rPr lang="en-GB" sz="2800" b="1" dirty="0">
                <a:solidFill>
                  <a:schemeClr val="tx1"/>
                </a:solidFill>
              </a:rPr>
              <a:t> </a:t>
            </a:r>
            <a:r>
              <a:rPr lang="en-GB" sz="2800" b="1" dirty="0" err="1">
                <a:solidFill>
                  <a:schemeClr val="tx1"/>
                </a:solidFill>
              </a:rPr>
              <a:t>može</a:t>
            </a:r>
            <a:r>
              <a:rPr lang="en-GB" sz="2800" b="1" dirty="0">
                <a:solidFill>
                  <a:schemeClr val="tx1"/>
                </a:solidFill>
              </a:rPr>
              <a:t> </a:t>
            </a:r>
            <a:r>
              <a:rPr lang="en-GB" sz="2800" b="1" dirty="0" err="1">
                <a:solidFill>
                  <a:schemeClr val="tx1"/>
                </a:solidFill>
              </a:rPr>
              <a:t>koristiti</a:t>
            </a:r>
            <a:r>
              <a:rPr lang="en-GB" sz="2800" b="1" dirty="0">
                <a:solidFill>
                  <a:schemeClr val="tx1"/>
                </a:solidFill>
              </a:rPr>
              <a:t> </a:t>
            </a:r>
            <a:r>
              <a:rPr lang="en-GB" sz="2800" b="1" dirty="0" err="1">
                <a:solidFill>
                  <a:schemeClr val="tx1"/>
                </a:solidFill>
              </a:rPr>
              <a:t>kvantitativne</a:t>
            </a:r>
            <a:r>
              <a:rPr lang="en-GB" sz="2800" b="1" dirty="0">
                <a:solidFill>
                  <a:schemeClr val="tx1"/>
                </a:solidFill>
              </a:rPr>
              <a:t> </a:t>
            </a:r>
            <a:r>
              <a:rPr lang="en-GB" sz="2800" b="1" dirty="0" err="1">
                <a:solidFill>
                  <a:schemeClr val="tx1"/>
                </a:solidFill>
              </a:rPr>
              <a:t>metode</a:t>
            </a:r>
            <a:r>
              <a:rPr lang="en-GB" sz="2800" b="1" dirty="0">
                <a:solidFill>
                  <a:schemeClr val="tx1"/>
                </a:solidFill>
              </a:rPr>
              <a:t> </a:t>
            </a:r>
            <a:r>
              <a:rPr lang="en-GB" sz="2800" b="1" dirty="0" err="1">
                <a:solidFill>
                  <a:schemeClr val="tx1"/>
                </a:solidFill>
              </a:rPr>
              <a:t>prilikom</a:t>
            </a:r>
            <a:r>
              <a:rPr lang="en-GB" sz="2800" b="1" dirty="0">
                <a:solidFill>
                  <a:schemeClr val="tx1"/>
                </a:solidFill>
              </a:rPr>
              <a:t> </a:t>
            </a:r>
            <a:r>
              <a:rPr lang="en-GB" sz="2800" b="1" dirty="0" err="1">
                <a:solidFill>
                  <a:schemeClr val="tx1"/>
                </a:solidFill>
              </a:rPr>
              <a:t>određivanja</a:t>
            </a:r>
            <a:r>
              <a:rPr lang="en-GB" sz="2800" b="1" dirty="0">
                <a:solidFill>
                  <a:schemeClr val="tx1"/>
                </a:solidFill>
              </a:rPr>
              <a:t> </a:t>
            </a:r>
            <a:r>
              <a:rPr lang="en-GB" sz="2800" b="1" dirty="0" err="1">
                <a:solidFill>
                  <a:schemeClr val="tx1"/>
                </a:solidFill>
              </a:rPr>
              <a:t>verovatnoće</a:t>
            </a:r>
            <a:r>
              <a:rPr lang="en-GB" sz="2800" b="1" dirty="0">
                <a:solidFill>
                  <a:schemeClr val="tx1"/>
                </a:solidFill>
              </a:rPr>
              <a:t> </a:t>
            </a:r>
            <a:r>
              <a:rPr lang="en-GB" sz="2800" b="1" dirty="0" err="1">
                <a:solidFill>
                  <a:schemeClr val="tx1"/>
                </a:solidFill>
              </a:rPr>
              <a:t>nastupanja</a:t>
            </a:r>
            <a:r>
              <a:rPr lang="en-GB" sz="2800" b="1" dirty="0">
                <a:solidFill>
                  <a:schemeClr val="tx1"/>
                </a:solidFill>
              </a:rPr>
              <a:t> </a:t>
            </a:r>
            <a:r>
              <a:rPr lang="en-GB" sz="2800" b="1" dirty="0" err="1">
                <a:solidFill>
                  <a:schemeClr val="tx1"/>
                </a:solidFill>
              </a:rPr>
              <a:t>rizičnog</a:t>
            </a:r>
            <a:r>
              <a:rPr lang="en-GB" sz="2800" b="1" dirty="0">
                <a:solidFill>
                  <a:schemeClr val="tx1"/>
                </a:solidFill>
              </a:rPr>
              <a:t> </a:t>
            </a:r>
            <a:r>
              <a:rPr lang="en-GB" sz="2800" b="1" dirty="0" err="1">
                <a:solidFill>
                  <a:schemeClr val="tx1"/>
                </a:solidFill>
              </a:rPr>
              <a:t>događaja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endParaRPr lang="en-GB" sz="2800" dirty="0" smtClean="0">
              <a:solidFill>
                <a:schemeClr val="tx1"/>
              </a:solidFill>
            </a:endParaRPr>
          </a:p>
          <a:p>
            <a:r>
              <a:rPr lang="en-GB" sz="2800" dirty="0" err="1" smtClean="0">
                <a:solidFill>
                  <a:schemeClr val="tx1"/>
                </a:solidFill>
              </a:rPr>
              <a:t>Nasuprot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dirty="0">
                <a:solidFill>
                  <a:schemeClr val="tx1"/>
                </a:solidFill>
              </a:rPr>
              <a:t>tome, </a:t>
            </a:r>
            <a:r>
              <a:rPr lang="en-GB" sz="2800" dirty="0" err="1">
                <a:solidFill>
                  <a:schemeClr val="tx1"/>
                </a:solidFill>
              </a:rPr>
              <a:t>njegova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definicija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neizvesnosti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odnosi</a:t>
            </a:r>
            <a:r>
              <a:rPr lang="en-GB" sz="2800" dirty="0">
                <a:solidFill>
                  <a:schemeClr val="tx1"/>
                </a:solidFill>
              </a:rPr>
              <a:t> se </a:t>
            </a:r>
            <a:r>
              <a:rPr lang="en-GB" sz="2800" dirty="0" err="1">
                <a:solidFill>
                  <a:schemeClr val="tx1"/>
                </a:solidFill>
              </a:rPr>
              <a:t>na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situacije</a:t>
            </a:r>
            <a:r>
              <a:rPr lang="en-GB" sz="2800" dirty="0">
                <a:solidFill>
                  <a:schemeClr val="tx1"/>
                </a:solidFill>
              </a:rPr>
              <a:t> u </a:t>
            </a:r>
            <a:r>
              <a:rPr lang="en-GB" sz="2800" dirty="0" err="1">
                <a:solidFill>
                  <a:schemeClr val="tx1"/>
                </a:solidFill>
              </a:rPr>
              <a:t>kojima</a:t>
            </a:r>
            <a:r>
              <a:rPr lang="en-GB" sz="2800" dirty="0">
                <a:solidFill>
                  <a:schemeClr val="tx1"/>
                </a:solidFill>
              </a:rPr>
              <a:t> se ova </a:t>
            </a:r>
            <a:r>
              <a:rPr lang="en-GB" sz="2800" dirty="0" err="1">
                <a:solidFill>
                  <a:schemeClr val="tx1"/>
                </a:solidFill>
              </a:rPr>
              <a:t>slučajnost</a:t>
            </a:r>
            <a:r>
              <a:rPr lang="en-GB" sz="2800" dirty="0">
                <a:solidFill>
                  <a:schemeClr val="tx1"/>
                </a:solidFill>
              </a:rPr>
              <a:t> ne </a:t>
            </a:r>
            <a:r>
              <a:rPr lang="en-GB" sz="2800" dirty="0" err="1">
                <a:solidFill>
                  <a:schemeClr val="tx1"/>
                </a:solidFill>
              </a:rPr>
              <a:t>može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izraziti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preko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izraza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određenih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matematičkih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verovatnoća</a:t>
            </a:r>
            <a:endParaRPr lang="en-GB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6095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1043189"/>
            <a:ext cx="8915400" cy="4868034"/>
          </a:xfrm>
        </p:spPr>
        <p:txBody>
          <a:bodyPr>
            <a:normAutofit/>
          </a:bodyPr>
          <a:lstStyle/>
          <a:p>
            <a:r>
              <a:rPr lang="en-GB" sz="2400" dirty="0" err="1">
                <a:solidFill>
                  <a:schemeClr val="tx1"/>
                </a:solidFill>
              </a:rPr>
              <a:t>Kada</a:t>
            </a:r>
            <a:r>
              <a:rPr lang="en-GB" sz="2400" dirty="0">
                <a:solidFill>
                  <a:schemeClr val="tx1"/>
                </a:solidFill>
              </a:rPr>
              <a:t> je u </a:t>
            </a:r>
            <a:r>
              <a:rPr lang="en-GB" sz="2400" dirty="0" err="1">
                <a:solidFill>
                  <a:schemeClr val="tx1"/>
                </a:solidFill>
              </a:rPr>
              <a:t>pitanju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procena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verovatnoće</a:t>
            </a:r>
            <a:r>
              <a:rPr lang="en-GB" sz="2400" dirty="0">
                <a:solidFill>
                  <a:schemeClr val="tx1"/>
                </a:solidFill>
              </a:rPr>
              <a:t>, </a:t>
            </a:r>
            <a:r>
              <a:rPr lang="en-GB" sz="2400" dirty="0" err="1">
                <a:solidFill>
                  <a:schemeClr val="tx1"/>
                </a:solidFill>
              </a:rPr>
              <a:t>može</a:t>
            </a:r>
            <a:r>
              <a:rPr lang="en-GB" sz="2400" dirty="0">
                <a:solidFill>
                  <a:schemeClr val="tx1"/>
                </a:solidFill>
              </a:rPr>
              <a:t> se </a:t>
            </a:r>
            <a:r>
              <a:rPr lang="en-GB" sz="2400" dirty="0" err="1">
                <a:solidFill>
                  <a:schemeClr val="tx1"/>
                </a:solidFill>
              </a:rPr>
              <a:t>reći</a:t>
            </a:r>
            <a:r>
              <a:rPr lang="en-GB" sz="2400" dirty="0">
                <a:solidFill>
                  <a:schemeClr val="tx1"/>
                </a:solidFill>
              </a:rPr>
              <a:t> da </a:t>
            </a:r>
            <a:r>
              <a:rPr lang="en-GB" sz="2400" dirty="0" err="1">
                <a:solidFill>
                  <a:schemeClr val="tx1"/>
                </a:solidFill>
              </a:rPr>
              <a:t>ona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zavisi</a:t>
            </a:r>
            <a:r>
              <a:rPr lang="en-GB" sz="2400" dirty="0">
                <a:solidFill>
                  <a:schemeClr val="tx1"/>
                </a:solidFill>
              </a:rPr>
              <a:t> od </a:t>
            </a:r>
            <a:r>
              <a:rPr lang="en-GB" sz="2400" dirty="0" err="1">
                <a:solidFill>
                  <a:schemeClr val="tx1"/>
                </a:solidFill>
              </a:rPr>
              <a:t>informacija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kojima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donosilac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odluke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raspolaže</a:t>
            </a:r>
            <a:r>
              <a:rPr lang="en-GB" sz="2400" dirty="0">
                <a:solidFill>
                  <a:schemeClr val="tx1"/>
                </a:solidFill>
              </a:rPr>
              <a:t>. </a:t>
            </a:r>
            <a:endParaRPr lang="en-GB" sz="2400" dirty="0" smtClean="0">
              <a:solidFill>
                <a:schemeClr val="tx1"/>
              </a:solidFill>
            </a:endParaRPr>
          </a:p>
          <a:p>
            <a:r>
              <a:rPr lang="en-GB" sz="2400" dirty="0" err="1" smtClean="0">
                <a:solidFill>
                  <a:schemeClr val="tx1"/>
                </a:solidFill>
              </a:rPr>
              <a:t>Ukoliko</a:t>
            </a:r>
            <a:r>
              <a:rPr lang="en-GB" sz="2400" dirty="0" smtClean="0">
                <a:solidFill>
                  <a:schemeClr val="tx1"/>
                </a:solidFill>
              </a:rPr>
              <a:t> </a:t>
            </a:r>
            <a:r>
              <a:rPr lang="en-GB" sz="2400" dirty="0">
                <a:solidFill>
                  <a:schemeClr val="tx1"/>
                </a:solidFill>
              </a:rPr>
              <a:t>se </a:t>
            </a:r>
            <a:r>
              <a:rPr lang="en-GB" sz="2400" dirty="0" err="1">
                <a:solidFill>
                  <a:schemeClr val="tx1"/>
                </a:solidFill>
              </a:rPr>
              <a:t>raspolaže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svim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potrebnim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relevantnim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informacijama</a:t>
            </a:r>
            <a:r>
              <a:rPr lang="en-GB" sz="2400" dirty="0">
                <a:solidFill>
                  <a:schemeClr val="tx1"/>
                </a:solidFill>
              </a:rPr>
              <a:t> u </a:t>
            </a:r>
            <a:r>
              <a:rPr lang="en-GB" sz="2400" dirty="0" err="1">
                <a:solidFill>
                  <a:schemeClr val="tx1"/>
                </a:solidFill>
              </a:rPr>
              <a:t>vezi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sa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konkretnom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situacijom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kada</a:t>
            </a:r>
            <a:r>
              <a:rPr lang="en-GB" sz="2400" dirty="0">
                <a:solidFill>
                  <a:schemeClr val="tx1"/>
                </a:solidFill>
              </a:rPr>
              <a:t> je u </a:t>
            </a:r>
            <a:r>
              <a:rPr lang="en-GB" sz="2400" dirty="0" err="1">
                <a:solidFill>
                  <a:schemeClr val="tx1"/>
                </a:solidFill>
              </a:rPr>
              <a:t>pitanju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nastanak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budućeg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događaja</a:t>
            </a:r>
            <a:r>
              <a:rPr lang="en-GB" sz="2400" dirty="0">
                <a:solidFill>
                  <a:schemeClr val="tx1"/>
                </a:solidFill>
              </a:rPr>
              <a:t>, </a:t>
            </a:r>
            <a:r>
              <a:rPr lang="en-GB" sz="2400" dirty="0" err="1">
                <a:solidFill>
                  <a:schemeClr val="tx1"/>
                </a:solidFill>
              </a:rPr>
              <a:t>onda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će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verovatnoća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imati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vrednost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jednaku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jedinici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ili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 smtClean="0">
                <a:solidFill>
                  <a:schemeClr val="tx1"/>
                </a:solidFill>
              </a:rPr>
              <a:t>nuli</a:t>
            </a:r>
            <a:r>
              <a:rPr lang="en-GB" sz="2400" dirty="0" smtClean="0">
                <a:solidFill>
                  <a:schemeClr val="tx1"/>
                </a:solidFill>
              </a:rPr>
              <a:t>.</a:t>
            </a:r>
          </a:p>
          <a:p>
            <a:r>
              <a:rPr lang="en-GB" sz="2400" dirty="0" err="1" smtClean="0">
                <a:solidFill>
                  <a:schemeClr val="tx1"/>
                </a:solidFill>
              </a:rPr>
              <a:t>Ukoliko</a:t>
            </a:r>
            <a:r>
              <a:rPr lang="en-GB" sz="2400" dirty="0" smtClean="0">
                <a:solidFill>
                  <a:schemeClr val="tx1"/>
                </a:solidFill>
              </a:rPr>
              <a:t> </a:t>
            </a:r>
            <a:r>
              <a:rPr lang="en-GB" sz="2400" dirty="0">
                <a:solidFill>
                  <a:schemeClr val="tx1"/>
                </a:solidFill>
              </a:rPr>
              <a:t>se </a:t>
            </a:r>
            <a:r>
              <a:rPr lang="en-GB" sz="2400" dirty="0" err="1">
                <a:solidFill>
                  <a:schemeClr val="tx1"/>
                </a:solidFill>
              </a:rPr>
              <a:t>radi</a:t>
            </a:r>
            <a:r>
              <a:rPr lang="en-GB" sz="2400" dirty="0">
                <a:solidFill>
                  <a:schemeClr val="tx1"/>
                </a:solidFill>
              </a:rPr>
              <a:t> o </a:t>
            </a:r>
            <a:r>
              <a:rPr lang="en-GB" sz="2400" dirty="0" err="1">
                <a:solidFill>
                  <a:schemeClr val="tx1"/>
                </a:solidFill>
              </a:rPr>
              <a:t>donošenju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odluke</a:t>
            </a:r>
            <a:r>
              <a:rPr lang="en-GB" sz="2400" dirty="0">
                <a:solidFill>
                  <a:schemeClr val="tx1"/>
                </a:solidFill>
              </a:rPr>
              <a:t> u </a:t>
            </a:r>
            <a:r>
              <a:rPr lang="en-GB" sz="2400" dirty="0" err="1">
                <a:solidFill>
                  <a:schemeClr val="tx1"/>
                </a:solidFill>
              </a:rPr>
              <a:t>situacijama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između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dve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krajnosti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gde</a:t>
            </a:r>
            <a:r>
              <a:rPr lang="en-GB" sz="2400" dirty="0">
                <a:solidFill>
                  <a:schemeClr val="tx1"/>
                </a:solidFill>
              </a:rPr>
              <a:t> se </a:t>
            </a:r>
            <a:r>
              <a:rPr lang="en-GB" sz="2400" dirty="0" err="1">
                <a:solidFill>
                  <a:schemeClr val="tx1"/>
                </a:solidFill>
              </a:rPr>
              <a:t>verovatnoća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nalazi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između</a:t>
            </a:r>
            <a:r>
              <a:rPr lang="en-GB" sz="2400" dirty="0">
                <a:solidFill>
                  <a:schemeClr val="tx1"/>
                </a:solidFill>
              </a:rPr>
              <a:t> 0 </a:t>
            </a:r>
            <a:r>
              <a:rPr lang="en-GB" sz="2400" dirty="0" err="1">
                <a:solidFill>
                  <a:schemeClr val="tx1"/>
                </a:solidFill>
              </a:rPr>
              <a:t>i</a:t>
            </a:r>
            <a:r>
              <a:rPr lang="en-GB" sz="2400" dirty="0">
                <a:solidFill>
                  <a:schemeClr val="tx1"/>
                </a:solidFill>
              </a:rPr>
              <a:t> 1, </a:t>
            </a:r>
            <a:r>
              <a:rPr lang="en-GB" sz="2400" dirty="0" err="1">
                <a:solidFill>
                  <a:schemeClr val="tx1"/>
                </a:solidFill>
              </a:rPr>
              <a:t>za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takav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budući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događaj</a:t>
            </a:r>
            <a:r>
              <a:rPr lang="en-GB" sz="2400" dirty="0">
                <a:solidFill>
                  <a:schemeClr val="tx1"/>
                </a:solidFill>
              </a:rPr>
              <a:t> se </a:t>
            </a:r>
            <a:r>
              <a:rPr lang="en-GB" sz="2400" dirty="0" err="1">
                <a:solidFill>
                  <a:schemeClr val="tx1"/>
                </a:solidFill>
              </a:rPr>
              <a:t>može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reći</a:t>
            </a:r>
            <a:r>
              <a:rPr lang="en-GB" sz="2400" dirty="0">
                <a:solidFill>
                  <a:schemeClr val="tx1"/>
                </a:solidFill>
              </a:rPr>
              <a:t> da </a:t>
            </a:r>
            <a:r>
              <a:rPr lang="en-GB" sz="2400" dirty="0" err="1">
                <a:solidFill>
                  <a:schemeClr val="tx1"/>
                </a:solidFill>
              </a:rPr>
              <a:t>predstavlja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rizičan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događaj</a:t>
            </a:r>
            <a:r>
              <a:rPr lang="en-GB" sz="2400" dirty="0">
                <a:solidFill>
                  <a:schemeClr val="tx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52368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 </a:t>
            </a:r>
            <a:r>
              <a:rPr lang="en-GB" dirty="0" err="1"/>
              <a:t>Pojam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vrste</a:t>
            </a:r>
            <a:r>
              <a:rPr lang="en-GB" dirty="0"/>
              <a:t> </a:t>
            </a:r>
            <a:r>
              <a:rPr lang="en-GB" dirty="0" err="1"/>
              <a:t>opasnosti</a:t>
            </a:r>
            <a:r>
              <a:rPr lang="en-GB" dirty="0"/>
              <a:t>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57348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 </a:t>
            </a:r>
            <a:r>
              <a:rPr lang="en-GB" sz="2800" dirty="0" err="1" smtClean="0">
                <a:solidFill>
                  <a:schemeClr val="tx1"/>
                </a:solidFill>
              </a:rPr>
              <a:t>Rizik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dirty="0" err="1" smtClean="0">
                <a:solidFill>
                  <a:schemeClr val="tx1"/>
                </a:solidFill>
              </a:rPr>
              <a:t>nastaje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dirty="0" err="1" smtClean="0">
                <a:solidFill>
                  <a:schemeClr val="tx1"/>
                </a:solidFill>
              </a:rPr>
              <a:t>kao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dirty="0" err="1" smtClean="0">
                <a:solidFill>
                  <a:schemeClr val="tx1"/>
                </a:solidFill>
              </a:rPr>
              <a:t>posledica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dirty="0" err="1" smtClean="0">
                <a:solidFill>
                  <a:schemeClr val="tx1"/>
                </a:solidFill>
              </a:rPr>
              <a:t>neke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dirty="0" err="1" smtClean="0">
                <a:solidFill>
                  <a:schemeClr val="tx1"/>
                </a:solidFill>
              </a:rPr>
              <a:t>odluke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dirty="0" err="1" smtClean="0">
                <a:solidFill>
                  <a:schemeClr val="tx1"/>
                </a:solidFill>
              </a:rPr>
              <a:t>dok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dirty="0" err="1" smtClean="0">
                <a:solidFill>
                  <a:schemeClr val="tx1"/>
                </a:solidFill>
              </a:rPr>
              <a:t>opasnost</a:t>
            </a:r>
            <a:r>
              <a:rPr lang="en-GB" sz="2800" dirty="0" smtClean="0">
                <a:solidFill>
                  <a:schemeClr val="tx1"/>
                </a:solidFill>
              </a:rPr>
              <a:t> ne </a:t>
            </a:r>
            <a:r>
              <a:rPr lang="en-GB" sz="2800" dirty="0" err="1" smtClean="0">
                <a:solidFill>
                  <a:schemeClr val="tx1"/>
                </a:solidFill>
              </a:rPr>
              <a:t>predstavlja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dirty="0" err="1" smtClean="0">
                <a:solidFill>
                  <a:schemeClr val="tx1"/>
                </a:solidFill>
              </a:rPr>
              <a:t>rezultat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dirty="0" err="1" smtClean="0">
                <a:solidFill>
                  <a:schemeClr val="tx1"/>
                </a:solidFill>
              </a:rPr>
              <a:t>donete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dirty="0" err="1" smtClean="0">
                <a:solidFill>
                  <a:schemeClr val="tx1"/>
                </a:solidFill>
              </a:rPr>
              <a:t>odluke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dirty="0" err="1" smtClean="0">
                <a:solidFill>
                  <a:schemeClr val="tx1"/>
                </a:solidFill>
              </a:rPr>
              <a:t>već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dirty="0" err="1" smtClean="0">
                <a:solidFill>
                  <a:schemeClr val="tx1"/>
                </a:solidFill>
              </a:rPr>
              <a:t>nastaje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dirty="0" err="1" smtClean="0">
                <a:solidFill>
                  <a:schemeClr val="tx1"/>
                </a:solidFill>
              </a:rPr>
              <a:t>kao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dirty="0" err="1" smtClean="0">
                <a:solidFill>
                  <a:schemeClr val="tx1"/>
                </a:solidFill>
              </a:rPr>
              <a:t>posledica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dirty="0" err="1" smtClean="0">
                <a:solidFill>
                  <a:schemeClr val="tx1"/>
                </a:solidFill>
              </a:rPr>
              <a:t>dejstva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dirty="0" err="1" smtClean="0">
                <a:solidFill>
                  <a:schemeClr val="tx1"/>
                </a:solidFill>
              </a:rPr>
              <a:t>spoljnih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dirty="0" err="1" smtClean="0">
                <a:solidFill>
                  <a:schemeClr val="tx1"/>
                </a:solidFill>
              </a:rPr>
              <a:t>faktora</a:t>
            </a:r>
            <a:r>
              <a:rPr lang="en-GB" sz="2800" dirty="0" smtClean="0">
                <a:solidFill>
                  <a:schemeClr val="tx1"/>
                </a:solidFill>
              </a:rPr>
              <a:t>.</a:t>
            </a:r>
            <a:endParaRPr lang="en-GB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18275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31634" y="321971"/>
            <a:ext cx="8915400" cy="4713487"/>
          </a:xfrm>
        </p:spPr>
        <p:txBody>
          <a:bodyPr>
            <a:noAutofit/>
          </a:bodyPr>
          <a:lstStyle/>
          <a:p>
            <a:r>
              <a:rPr lang="en-GB" sz="2800" dirty="0" err="1">
                <a:solidFill>
                  <a:schemeClr val="tx1"/>
                </a:solidFill>
              </a:rPr>
              <a:t>Ukoliko</a:t>
            </a:r>
            <a:r>
              <a:rPr lang="en-GB" sz="2800" dirty="0">
                <a:solidFill>
                  <a:schemeClr val="tx1"/>
                </a:solidFill>
              </a:rPr>
              <a:t> je, </a:t>
            </a:r>
            <a:r>
              <a:rPr lang="en-GB" sz="2800" dirty="0" err="1">
                <a:solidFill>
                  <a:schemeClr val="tx1"/>
                </a:solidFill>
              </a:rPr>
              <a:t>na</a:t>
            </a:r>
            <a:r>
              <a:rPr lang="en-GB" sz="2800" dirty="0">
                <a:solidFill>
                  <a:schemeClr val="tx1"/>
                </a:solidFill>
              </a:rPr>
              <a:t> primer </a:t>
            </a:r>
            <a:r>
              <a:rPr lang="en-GB" sz="2800" dirty="0" err="1">
                <a:solidFill>
                  <a:schemeClr val="tx1"/>
                </a:solidFill>
              </a:rPr>
              <a:t>neki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predmet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ili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objekat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izložen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opasnostima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onda</a:t>
            </a:r>
            <a:r>
              <a:rPr lang="en-GB" sz="2800" dirty="0">
                <a:solidFill>
                  <a:schemeClr val="tx1"/>
                </a:solidFill>
              </a:rPr>
              <a:t> ta </a:t>
            </a:r>
            <a:r>
              <a:rPr lang="en-GB" sz="2800" dirty="0" err="1">
                <a:solidFill>
                  <a:schemeClr val="tx1"/>
                </a:solidFill>
              </a:rPr>
              <a:t>opasnost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može</a:t>
            </a:r>
            <a:r>
              <a:rPr lang="en-GB" sz="2800" dirty="0">
                <a:solidFill>
                  <a:schemeClr val="tx1"/>
                </a:solidFill>
              </a:rPr>
              <a:t> da </a:t>
            </a:r>
            <a:r>
              <a:rPr lang="en-GB" sz="2800" dirty="0" err="1">
                <a:solidFill>
                  <a:schemeClr val="tx1"/>
                </a:solidFill>
              </a:rPr>
              <a:t>izazove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gubitak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tj</a:t>
            </a:r>
            <a:r>
              <a:rPr lang="en-GB" sz="2800" dirty="0">
                <a:solidFill>
                  <a:schemeClr val="tx1"/>
                </a:solidFill>
              </a:rPr>
              <a:t>. </a:t>
            </a:r>
            <a:r>
              <a:rPr lang="en-GB" sz="2800" dirty="0" err="1">
                <a:solidFill>
                  <a:schemeClr val="tx1"/>
                </a:solidFill>
              </a:rPr>
              <a:t>smanjenje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vrednosti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datog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predmeta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ili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objekta</a:t>
            </a:r>
            <a:r>
              <a:rPr lang="en-GB" sz="2800" dirty="0">
                <a:solidFill>
                  <a:schemeClr val="tx1"/>
                </a:solidFill>
              </a:rPr>
              <a:t>. </a:t>
            </a:r>
            <a:endParaRPr lang="en-GB" sz="2800" dirty="0" smtClean="0">
              <a:solidFill>
                <a:schemeClr val="tx1"/>
              </a:solidFill>
            </a:endParaRPr>
          </a:p>
          <a:p>
            <a:r>
              <a:rPr lang="en-GB" sz="2800" dirty="0" err="1" smtClean="0">
                <a:solidFill>
                  <a:schemeClr val="tx1"/>
                </a:solidFill>
              </a:rPr>
              <a:t>Ukoliko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izgori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magacin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robom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onda</a:t>
            </a:r>
            <a:r>
              <a:rPr lang="en-GB" sz="2800" dirty="0">
                <a:solidFill>
                  <a:schemeClr val="tx1"/>
                </a:solidFill>
              </a:rPr>
              <a:t> se </a:t>
            </a:r>
            <a:r>
              <a:rPr lang="en-GB" sz="2800" dirty="0" err="1">
                <a:solidFill>
                  <a:schemeClr val="tx1"/>
                </a:solidFill>
              </a:rPr>
              <a:t>može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reći</a:t>
            </a:r>
            <a:r>
              <a:rPr lang="en-GB" sz="2800" dirty="0">
                <a:solidFill>
                  <a:schemeClr val="tx1"/>
                </a:solidFill>
              </a:rPr>
              <a:t> da </a:t>
            </a:r>
            <a:r>
              <a:rPr lang="en-GB" sz="2800" b="1" dirty="0" err="1">
                <a:solidFill>
                  <a:schemeClr val="tx1"/>
                </a:solidFill>
              </a:rPr>
              <a:t>požar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predstavlja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opasnost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koja</a:t>
            </a:r>
            <a:r>
              <a:rPr lang="en-GB" sz="2800" dirty="0">
                <a:solidFill>
                  <a:schemeClr val="tx1"/>
                </a:solidFill>
              </a:rPr>
              <a:t> je </a:t>
            </a:r>
            <a:r>
              <a:rPr lang="en-GB" sz="2800" dirty="0" err="1">
                <a:solidFill>
                  <a:schemeClr val="tx1"/>
                </a:solidFill>
              </a:rPr>
              <a:t>nastupila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koja</a:t>
            </a:r>
            <a:r>
              <a:rPr lang="en-GB" sz="2800" dirty="0">
                <a:solidFill>
                  <a:schemeClr val="tx1"/>
                </a:solidFill>
              </a:rPr>
              <a:t> je </a:t>
            </a:r>
            <a:r>
              <a:rPr lang="en-GB" sz="2800" dirty="0" err="1">
                <a:solidFill>
                  <a:schemeClr val="tx1"/>
                </a:solidFill>
              </a:rPr>
              <a:t>izazvala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gubitak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vrednosti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za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vlasnika</a:t>
            </a:r>
            <a:r>
              <a:rPr lang="en-GB" sz="2800" dirty="0">
                <a:solidFill>
                  <a:schemeClr val="tx1"/>
                </a:solidFill>
              </a:rPr>
              <a:t> tog </a:t>
            </a:r>
            <a:r>
              <a:rPr lang="en-GB" sz="2800" dirty="0" err="1">
                <a:solidFill>
                  <a:schemeClr val="tx1"/>
                </a:solidFill>
              </a:rPr>
              <a:t>objekta</a:t>
            </a:r>
            <a:r>
              <a:rPr lang="en-GB" sz="2800" dirty="0">
                <a:solidFill>
                  <a:schemeClr val="tx1"/>
                </a:solidFill>
              </a:rPr>
              <a:t>. </a:t>
            </a:r>
            <a:endParaRPr lang="en-GB" sz="2800" dirty="0" smtClean="0">
              <a:solidFill>
                <a:schemeClr val="tx1"/>
              </a:solidFill>
            </a:endParaRPr>
          </a:p>
          <a:p>
            <a:r>
              <a:rPr lang="en-GB" sz="2800" dirty="0" smtClean="0">
                <a:solidFill>
                  <a:schemeClr val="tx1"/>
                </a:solidFill>
              </a:rPr>
              <a:t>Kao </a:t>
            </a:r>
            <a:r>
              <a:rPr lang="en-GB" sz="2800" dirty="0" err="1">
                <a:solidFill>
                  <a:schemeClr val="tx1"/>
                </a:solidFill>
              </a:rPr>
              <a:t>neke</a:t>
            </a:r>
            <a:r>
              <a:rPr lang="en-GB" sz="2800" dirty="0">
                <a:solidFill>
                  <a:schemeClr val="tx1"/>
                </a:solidFill>
              </a:rPr>
              <a:t> od </a:t>
            </a:r>
            <a:r>
              <a:rPr lang="en-GB" sz="2800" dirty="0" err="1">
                <a:solidFill>
                  <a:schemeClr val="tx1"/>
                </a:solidFill>
              </a:rPr>
              <a:t>opasnosti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koje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mogu</a:t>
            </a:r>
            <a:r>
              <a:rPr lang="en-GB" sz="2800" dirty="0">
                <a:solidFill>
                  <a:schemeClr val="tx1"/>
                </a:solidFill>
              </a:rPr>
              <a:t> da </a:t>
            </a:r>
            <a:r>
              <a:rPr lang="en-GB" sz="2800" dirty="0" err="1">
                <a:solidFill>
                  <a:schemeClr val="tx1"/>
                </a:solidFill>
              </a:rPr>
              <a:t>utiču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smanjenje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vrednosti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stambenog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ili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poslovnog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objekta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ili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prekid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odvijanja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poslovnog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procesa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mogu</a:t>
            </a:r>
            <a:r>
              <a:rPr lang="en-GB" sz="2800" dirty="0">
                <a:solidFill>
                  <a:schemeClr val="tx1"/>
                </a:solidFill>
              </a:rPr>
              <a:t> se </a:t>
            </a:r>
            <a:r>
              <a:rPr lang="en-GB" sz="2800" dirty="0" err="1">
                <a:solidFill>
                  <a:schemeClr val="tx1"/>
                </a:solidFill>
              </a:rPr>
              <a:t>navesti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poplave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oluje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zemljotresi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krađe</a:t>
            </a:r>
            <a:r>
              <a:rPr lang="en-GB" sz="2800" dirty="0">
                <a:solidFill>
                  <a:schemeClr val="tx1"/>
                </a:solidFill>
              </a:rPr>
              <a:t>, grad, </a:t>
            </a:r>
            <a:r>
              <a:rPr lang="en-GB" sz="2800" dirty="0" err="1">
                <a:solidFill>
                  <a:schemeClr val="tx1"/>
                </a:solidFill>
              </a:rPr>
              <a:t>itd</a:t>
            </a:r>
            <a:r>
              <a:rPr lang="en-GB" sz="2800" dirty="0">
                <a:solidFill>
                  <a:schemeClr val="tx1"/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680432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Pojam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tipovi</a:t>
            </a:r>
            <a:r>
              <a:rPr lang="en-GB" dirty="0"/>
              <a:t> </a:t>
            </a:r>
            <a:r>
              <a:rPr lang="en-GB" dirty="0" err="1"/>
              <a:t>hazarda</a:t>
            </a:r>
            <a:r>
              <a:rPr lang="en-GB" dirty="0"/>
              <a:t>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60994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21787" y="1038896"/>
            <a:ext cx="8915400" cy="3777622"/>
          </a:xfrm>
        </p:spPr>
        <p:txBody>
          <a:bodyPr>
            <a:noAutofit/>
          </a:bodyPr>
          <a:lstStyle/>
          <a:p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b="1" dirty="0" smtClean="0">
                <a:solidFill>
                  <a:schemeClr val="tx1"/>
                </a:solidFill>
              </a:rPr>
              <a:t>hazard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dirty="0">
                <a:solidFill>
                  <a:schemeClr val="tx1"/>
                </a:solidFill>
              </a:rPr>
              <a:t>je </a:t>
            </a:r>
            <a:r>
              <a:rPr lang="en-GB" sz="2800" dirty="0" err="1">
                <a:solidFill>
                  <a:schemeClr val="tx1"/>
                </a:solidFill>
              </a:rPr>
              <a:t>okolnost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koja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stvara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ili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povećava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opasnost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rizik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odnosno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verovatnoću</a:t>
            </a:r>
            <a:r>
              <a:rPr lang="en-GB" sz="2800" dirty="0">
                <a:solidFill>
                  <a:schemeClr val="tx1"/>
                </a:solidFill>
              </a:rPr>
              <a:t> da </a:t>
            </a:r>
            <a:r>
              <a:rPr lang="en-GB" sz="2800" dirty="0" err="1">
                <a:solidFill>
                  <a:schemeClr val="tx1"/>
                </a:solidFill>
              </a:rPr>
              <a:t>dođe</a:t>
            </a:r>
            <a:r>
              <a:rPr lang="en-GB" sz="2800" dirty="0">
                <a:solidFill>
                  <a:schemeClr val="tx1"/>
                </a:solidFill>
              </a:rPr>
              <a:t> do </a:t>
            </a:r>
            <a:r>
              <a:rPr lang="en-GB" sz="2800" dirty="0" err="1">
                <a:solidFill>
                  <a:schemeClr val="tx1"/>
                </a:solidFill>
              </a:rPr>
              <a:t>štetnog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događaja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gubitka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odnosno</a:t>
            </a:r>
            <a:r>
              <a:rPr lang="en-GB" sz="2800" dirty="0">
                <a:solidFill>
                  <a:schemeClr val="tx1"/>
                </a:solidFill>
              </a:rPr>
              <a:t> to je </a:t>
            </a:r>
            <a:r>
              <a:rPr lang="en-GB" sz="2800" dirty="0" err="1">
                <a:solidFill>
                  <a:schemeClr val="tx1"/>
                </a:solidFill>
              </a:rPr>
              <a:t>okolnost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koja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povećava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bilo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učestalost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bilo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ozbiljnost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štete</a:t>
            </a:r>
            <a:r>
              <a:rPr lang="en-GB" sz="2800" dirty="0">
                <a:solidFill>
                  <a:schemeClr val="tx1"/>
                </a:solidFill>
              </a:rPr>
              <a:t>. </a:t>
            </a:r>
            <a:endParaRPr lang="en-GB" sz="2800" dirty="0" smtClean="0">
              <a:solidFill>
                <a:schemeClr val="tx1"/>
              </a:solidFill>
            </a:endParaRPr>
          </a:p>
          <a:p>
            <a:r>
              <a:rPr lang="en-GB" sz="2800" dirty="0" smtClean="0">
                <a:solidFill>
                  <a:schemeClr val="tx1"/>
                </a:solidFill>
              </a:rPr>
              <a:t>Primer </a:t>
            </a:r>
            <a:r>
              <a:rPr lang="en-GB" sz="2800" dirty="0" err="1">
                <a:solidFill>
                  <a:schemeClr val="tx1"/>
                </a:solidFill>
              </a:rPr>
              <a:t>hazarda</a:t>
            </a:r>
            <a:r>
              <a:rPr lang="en-GB" sz="2800" dirty="0">
                <a:solidFill>
                  <a:schemeClr val="tx1"/>
                </a:solidFill>
              </a:rPr>
              <a:t> je </a:t>
            </a:r>
            <a:r>
              <a:rPr lang="en-GB" sz="2800" dirty="0" err="1">
                <a:solidFill>
                  <a:schemeClr val="tx1"/>
                </a:solidFill>
              </a:rPr>
              <a:t>čuvanje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kanti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benzinom</a:t>
            </a:r>
            <a:r>
              <a:rPr lang="en-GB" sz="2800" dirty="0">
                <a:solidFill>
                  <a:schemeClr val="tx1"/>
                </a:solidFill>
              </a:rPr>
              <a:t> u </a:t>
            </a:r>
            <a:r>
              <a:rPr lang="en-GB" sz="2800" dirty="0" err="1">
                <a:solidFill>
                  <a:schemeClr val="tx1"/>
                </a:solidFill>
              </a:rPr>
              <a:t>garaži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loše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ulično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osvetljenje</a:t>
            </a:r>
            <a:r>
              <a:rPr lang="en-GB" sz="2800" dirty="0">
                <a:solidFill>
                  <a:schemeClr val="tx1"/>
                </a:solidFill>
              </a:rPr>
              <a:t> u </a:t>
            </a:r>
            <a:r>
              <a:rPr lang="en-GB" sz="2800" dirty="0" err="1">
                <a:solidFill>
                  <a:schemeClr val="tx1"/>
                </a:solidFill>
              </a:rPr>
              <a:t>kraju</a:t>
            </a:r>
            <a:r>
              <a:rPr lang="en-GB" sz="2800" dirty="0">
                <a:solidFill>
                  <a:schemeClr val="tx1"/>
                </a:solidFill>
              </a:rPr>
              <a:t> u </a:t>
            </a:r>
            <a:r>
              <a:rPr lang="en-GB" sz="2800" dirty="0" err="1">
                <a:solidFill>
                  <a:schemeClr val="tx1"/>
                </a:solidFill>
              </a:rPr>
              <a:t>kome</a:t>
            </a:r>
            <a:r>
              <a:rPr lang="en-GB" sz="2800" dirty="0">
                <a:solidFill>
                  <a:schemeClr val="tx1"/>
                </a:solidFill>
              </a:rPr>
              <a:t> se </a:t>
            </a:r>
            <a:r>
              <a:rPr lang="en-GB" sz="2800" dirty="0" err="1">
                <a:solidFill>
                  <a:schemeClr val="tx1"/>
                </a:solidFill>
              </a:rPr>
              <a:t>dešavaju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krađe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sl. </a:t>
            </a:r>
            <a:endParaRPr lang="en-GB" sz="2800" dirty="0" smtClean="0">
              <a:solidFill>
                <a:schemeClr val="tx1"/>
              </a:solidFill>
            </a:endParaRPr>
          </a:p>
          <a:p>
            <a:r>
              <a:rPr lang="en-GB" sz="2800" dirty="0" smtClean="0">
                <a:solidFill>
                  <a:schemeClr val="tx1"/>
                </a:solidFill>
              </a:rPr>
              <a:t>Hazard </a:t>
            </a:r>
            <a:r>
              <a:rPr lang="en-GB" sz="2800" dirty="0" err="1">
                <a:solidFill>
                  <a:schemeClr val="tx1"/>
                </a:solidFill>
              </a:rPr>
              <a:t>može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biti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određena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stvar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ili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određena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situacija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799848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800" dirty="0" err="1">
                <a:solidFill>
                  <a:schemeClr val="tx1"/>
                </a:solidFill>
              </a:rPr>
              <a:t>Iz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razloga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što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često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dolazi</a:t>
            </a:r>
            <a:r>
              <a:rPr lang="en-GB" sz="2800" dirty="0">
                <a:solidFill>
                  <a:schemeClr val="tx1"/>
                </a:solidFill>
              </a:rPr>
              <a:t> do </a:t>
            </a:r>
            <a:r>
              <a:rPr lang="en-GB" sz="2800" dirty="0" err="1">
                <a:solidFill>
                  <a:schemeClr val="tx1"/>
                </a:solidFill>
              </a:rPr>
              <a:t>mešanja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poistovećenja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pojmova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hazarda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rizika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prilikom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definisanja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neophodno</a:t>
            </a:r>
            <a:r>
              <a:rPr lang="en-GB" sz="2800" dirty="0">
                <a:solidFill>
                  <a:schemeClr val="tx1"/>
                </a:solidFill>
              </a:rPr>
              <a:t> je </a:t>
            </a:r>
            <a:r>
              <a:rPr lang="en-GB" sz="2800" dirty="0" err="1">
                <a:solidFill>
                  <a:schemeClr val="tx1"/>
                </a:solidFill>
              </a:rPr>
              <a:t>napomenuti</a:t>
            </a:r>
            <a:r>
              <a:rPr lang="en-GB" sz="2800" dirty="0">
                <a:solidFill>
                  <a:schemeClr val="tx1"/>
                </a:solidFill>
              </a:rPr>
              <a:t> da hazard u </a:t>
            </a:r>
            <a:r>
              <a:rPr lang="en-GB" sz="2800" dirty="0" err="1">
                <a:solidFill>
                  <a:schemeClr val="tx1"/>
                </a:solidFill>
              </a:rPr>
              <a:t>sebi</a:t>
            </a:r>
            <a:r>
              <a:rPr lang="en-GB" sz="2800" dirty="0">
                <a:solidFill>
                  <a:schemeClr val="tx1"/>
                </a:solidFill>
              </a:rPr>
              <a:t> ne </a:t>
            </a:r>
            <a:r>
              <a:rPr lang="en-GB" sz="2800" dirty="0" err="1">
                <a:solidFill>
                  <a:schemeClr val="tx1"/>
                </a:solidFill>
              </a:rPr>
              <a:t>obuhvata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verovatnoću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posledice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već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samo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dovodi</a:t>
            </a:r>
            <a:r>
              <a:rPr lang="en-GB" sz="2800" dirty="0">
                <a:solidFill>
                  <a:schemeClr val="tx1"/>
                </a:solidFill>
              </a:rPr>
              <a:t> do toga da </a:t>
            </a:r>
            <a:r>
              <a:rPr lang="en-GB" sz="2800" dirty="0" err="1">
                <a:solidFill>
                  <a:schemeClr val="tx1"/>
                </a:solidFill>
              </a:rPr>
              <a:t>ukoliko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nastane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šteta</a:t>
            </a:r>
            <a:r>
              <a:rPr lang="en-GB" sz="2800" dirty="0">
                <a:solidFill>
                  <a:schemeClr val="tx1"/>
                </a:solidFill>
              </a:rPr>
              <a:t>, da </a:t>
            </a:r>
            <a:r>
              <a:rPr lang="en-GB" sz="2800" dirty="0" err="1">
                <a:solidFill>
                  <a:schemeClr val="tx1"/>
                </a:solidFill>
              </a:rPr>
              <a:t>će</a:t>
            </a:r>
            <a:r>
              <a:rPr lang="en-GB" sz="2800" dirty="0">
                <a:solidFill>
                  <a:schemeClr val="tx1"/>
                </a:solidFill>
              </a:rPr>
              <a:t> je </a:t>
            </a:r>
            <a:r>
              <a:rPr lang="en-GB" sz="2800" dirty="0" err="1">
                <a:solidFill>
                  <a:schemeClr val="tx1"/>
                </a:solidFill>
              </a:rPr>
              <a:t>značajno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povećati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što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upravo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razdvaja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ovaj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pojam</a:t>
            </a:r>
            <a:r>
              <a:rPr lang="en-GB" sz="2800" dirty="0">
                <a:solidFill>
                  <a:schemeClr val="tx1"/>
                </a:solidFill>
              </a:rPr>
              <a:t> od </a:t>
            </a:r>
            <a:r>
              <a:rPr lang="en-GB" sz="2800" dirty="0" err="1">
                <a:solidFill>
                  <a:schemeClr val="tx1"/>
                </a:solidFill>
              </a:rPr>
              <a:t>pojma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rizika</a:t>
            </a:r>
            <a:endParaRPr lang="en-GB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424809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47544" y="1618445"/>
            <a:ext cx="8915400" cy="3777622"/>
          </a:xfrm>
        </p:spPr>
        <p:txBody>
          <a:bodyPr>
            <a:noAutofit/>
          </a:bodyPr>
          <a:lstStyle/>
          <a:p>
            <a:r>
              <a:rPr lang="en-GB" sz="2800" dirty="0" err="1">
                <a:solidFill>
                  <a:schemeClr val="tx1"/>
                </a:solidFill>
              </a:rPr>
              <a:t>Kada</a:t>
            </a:r>
            <a:r>
              <a:rPr lang="en-GB" sz="2800" dirty="0">
                <a:solidFill>
                  <a:schemeClr val="tx1"/>
                </a:solidFill>
              </a:rPr>
              <a:t> je u </a:t>
            </a:r>
            <a:r>
              <a:rPr lang="en-GB" sz="2800" dirty="0" err="1">
                <a:solidFill>
                  <a:schemeClr val="tx1"/>
                </a:solidFill>
              </a:rPr>
              <a:t>pitanju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identifikacija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hazarda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može</a:t>
            </a:r>
            <a:r>
              <a:rPr lang="en-GB" sz="2800" dirty="0">
                <a:solidFill>
                  <a:schemeClr val="tx1"/>
                </a:solidFill>
              </a:rPr>
              <a:t> se </a:t>
            </a:r>
            <a:r>
              <a:rPr lang="en-GB" sz="2800" dirty="0" err="1">
                <a:solidFill>
                  <a:schemeClr val="tx1"/>
                </a:solidFill>
              </a:rPr>
              <a:t>reći</a:t>
            </a:r>
            <a:r>
              <a:rPr lang="en-GB" sz="2800" dirty="0">
                <a:solidFill>
                  <a:schemeClr val="tx1"/>
                </a:solidFill>
              </a:rPr>
              <a:t> da </a:t>
            </a:r>
            <a:r>
              <a:rPr lang="en-GB" sz="2800" dirty="0" err="1">
                <a:solidFill>
                  <a:schemeClr val="tx1"/>
                </a:solidFill>
              </a:rPr>
              <a:t>ona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predstavlja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proces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ispitivanja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svakog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radnog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prostora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radnog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zadatka</a:t>
            </a:r>
            <a:r>
              <a:rPr lang="en-GB" sz="2800" dirty="0">
                <a:solidFill>
                  <a:schemeClr val="tx1"/>
                </a:solidFill>
              </a:rPr>
              <a:t> u </a:t>
            </a:r>
            <a:r>
              <a:rPr lang="en-GB" sz="2800" dirty="0" err="1">
                <a:solidFill>
                  <a:schemeClr val="tx1"/>
                </a:solidFill>
              </a:rPr>
              <a:t>cilju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identifikovanja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svih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okolnosti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koje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svojstveneodređenom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poslu</a:t>
            </a:r>
            <a:r>
              <a:rPr lang="en-GB" sz="2800" dirty="0">
                <a:solidFill>
                  <a:schemeClr val="tx1"/>
                </a:solidFill>
              </a:rPr>
              <a:t>. </a:t>
            </a:r>
            <a:r>
              <a:rPr lang="en-GB" sz="2800" dirty="0" err="1">
                <a:solidFill>
                  <a:schemeClr val="tx1"/>
                </a:solidFill>
              </a:rPr>
              <a:t>Te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okolnosti</a:t>
            </a:r>
            <a:r>
              <a:rPr lang="en-GB" sz="2800" dirty="0">
                <a:solidFill>
                  <a:schemeClr val="tx1"/>
                </a:solidFill>
              </a:rPr>
              <a:t> se </a:t>
            </a:r>
            <a:r>
              <a:rPr lang="en-GB" sz="2800" dirty="0" err="1">
                <a:solidFill>
                  <a:schemeClr val="tx1"/>
                </a:solidFill>
              </a:rPr>
              <a:t>mogu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odnositi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samo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radno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okruženje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kao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što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radionice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laboratorije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kancelarije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obradive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površine</a:t>
            </a:r>
            <a:r>
              <a:rPr lang="en-GB" sz="2800" dirty="0">
                <a:solidFill>
                  <a:schemeClr val="tx1"/>
                </a:solidFill>
              </a:rPr>
              <a:t> pod </a:t>
            </a:r>
            <a:r>
              <a:rPr lang="en-GB" sz="2800" dirty="0" err="1">
                <a:solidFill>
                  <a:schemeClr val="tx1"/>
                </a:solidFill>
              </a:rPr>
              <a:t>zasadima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prodavnice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transporta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sredstva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pozorišta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učionice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itd</a:t>
            </a:r>
            <a:endParaRPr lang="en-GB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142812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Neposredan</a:t>
            </a:r>
            <a:r>
              <a:rPr lang="en-GB" dirty="0"/>
              <a:t> </a:t>
            </a:r>
            <a:r>
              <a:rPr lang="en-GB" dirty="0" err="1"/>
              <a:t>uzrok</a:t>
            </a:r>
            <a:r>
              <a:rPr lang="en-GB" dirty="0"/>
              <a:t>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851201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800" dirty="0" err="1">
                <a:solidFill>
                  <a:schemeClr val="tx1"/>
                </a:solidFill>
              </a:rPr>
              <a:t>Neposredni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uzrok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štete</a:t>
            </a:r>
            <a:r>
              <a:rPr lang="en-GB" sz="2800" dirty="0">
                <a:solidFill>
                  <a:schemeClr val="tx1"/>
                </a:solidFill>
              </a:rPr>
              <a:t> se </a:t>
            </a:r>
            <a:r>
              <a:rPr lang="en-GB" sz="2800" dirty="0" err="1">
                <a:solidFill>
                  <a:schemeClr val="tx1"/>
                </a:solidFill>
              </a:rPr>
              <a:t>može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utvrditi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taj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način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što</a:t>
            </a:r>
            <a:r>
              <a:rPr lang="en-GB" sz="2800" dirty="0">
                <a:solidFill>
                  <a:schemeClr val="tx1"/>
                </a:solidFill>
              </a:rPr>
              <a:t> se </a:t>
            </a:r>
            <a:r>
              <a:rPr lang="en-GB" sz="2800" dirty="0" err="1">
                <a:solidFill>
                  <a:schemeClr val="tx1"/>
                </a:solidFill>
              </a:rPr>
              <a:t>najpre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sagledava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prvi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događaj</a:t>
            </a:r>
            <a:r>
              <a:rPr lang="en-GB" sz="2800" dirty="0">
                <a:solidFill>
                  <a:schemeClr val="tx1"/>
                </a:solidFill>
              </a:rPr>
              <a:t> u </a:t>
            </a:r>
            <a:r>
              <a:rPr lang="en-GB" sz="2800" dirty="0" err="1">
                <a:solidFill>
                  <a:schemeClr val="tx1"/>
                </a:solidFill>
              </a:rPr>
              <a:t>lancu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nakon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čega</a:t>
            </a:r>
            <a:r>
              <a:rPr lang="en-GB" sz="2800" dirty="0">
                <a:solidFill>
                  <a:schemeClr val="tx1"/>
                </a:solidFill>
              </a:rPr>
              <a:t> se </a:t>
            </a:r>
            <a:r>
              <a:rPr lang="en-GB" sz="2800" dirty="0" err="1">
                <a:solidFill>
                  <a:schemeClr val="tx1"/>
                </a:solidFill>
              </a:rPr>
              <a:t>traži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logičan</a:t>
            </a:r>
            <a:r>
              <a:rPr lang="en-GB" sz="2800" dirty="0">
                <a:solidFill>
                  <a:schemeClr val="tx1"/>
                </a:solidFill>
              </a:rPr>
              <a:t> sled </a:t>
            </a:r>
            <a:r>
              <a:rPr lang="en-GB" sz="2800" dirty="0" err="1">
                <a:solidFill>
                  <a:schemeClr val="tx1"/>
                </a:solidFill>
              </a:rPr>
              <a:t>budućih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događaja</a:t>
            </a:r>
            <a:r>
              <a:rPr lang="en-GB" sz="2800" dirty="0">
                <a:solidFill>
                  <a:schemeClr val="tx1"/>
                </a:solidFill>
              </a:rPr>
              <a:t>. </a:t>
            </a:r>
            <a:endParaRPr lang="en-GB" sz="2800" dirty="0" smtClean="0">
              <a:solidFill>
                <a:schemeClr val="tx1"/>
              </a:solidFill>
            </a:endParaRPr>
          </a:p>
          <a:p>
            <a:r>
              <a:rPr lang="en-GB" sz="2800" dirty="0" err="1" smtClean="0">
                <a:solidFill>
                  <a:schemeClr val="tx1"/>
                </a:solidFill>
              </a:rPr>
              <a:t>Ako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taj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proces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vodi</a:t>
            </a:r>
            <a:r>
              <a:rPr lang="en-GB" sz="2800" dirty="0">
                <a:solidFill>
                  <a:schemeClr val="tx1"/>
                </a:solidFill>
              </a:rPr>
              <a:t> do </a:t>
            </a:r>
            <a:r>
              <a:rPr lang="en-GB" sz="2800" dirty="0" err="1">
                <a:solidFill>
                  <a:schemeClr val="tx1"/>
                </a:solidFill>
              </a:rPr>
              <a:t>sledećeg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događaja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treba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sagledati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sve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događaje</a:t>
            </a:r>
            <a:r>
              <a:rPr lang="en-GB" sz="2800" dirty="0">
                <a:solidFill>
                  <a:schemeClr val="tx1"/>
                </a:solidFill>
              </a:rPr>
              <a:t> u </a:t>
            </a:r>
            <a:r>
              <a:rPr lang="en-GB" sz="2800" dirty="0" err="1">
                <a:solidFill>
                  <a:schemeClr val="tx1"/>
                </a:solidFill>
              </a:rPr>
              <a:t>lancu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sve</a:t>
            </a:r>
            <a:r>
              <a:rPr lang="en-GB" sz="2800" dirty="0">
                <a:solidFill>
                  <a:schemeClr val="tx1"/>
                </a:solidFill>
              </a:rPr>
              <a:t> do </a:t>
            </a:r>
            <a:r>
              <a:rPr lang="en-GB" sz="2800" dirty="0" err="1">
                <a:solidFill>
                  <a:schemeClr val="tx1"/>
                </a:solidFill>
              </a:rPr>
              <a:t>trenutka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nastanka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štete</a:t>
            </a:r>
            <a:r>
              <a:rPr lang="en-GB" sz="2800" dirty="0">
                <a:solidFill>
                  <a:schemeClr val="tx1"/>
                </a:solidFill>
              </a:rPr>
              <a:t>. U tom </a:t>
            </a:r>
            <a:r>
              <a:rPr lang="en-GB" sz="2800" dirty="0" err="1">
                <a:solidFill>
                  <a:schemeClr val="tx1"/>
                </a:solidFill>
              </a:rPr>
              <a:t>slučaju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prvi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događaj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predstavlja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neposredan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uzrok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štete</a:t>
            </a:r>
            <a:r>
              <a:rPr lang="en-GB" sz="2800" dirty="0">
                <a:solidFill>
                  <a:schemeClr val="tx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2588267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1013138"/>
            <a:ext cx="8915400" cy="3777622"/>
          </a:xfrm>
        </p:spPr>
        <p:txBody>
          <a:bodyPr>
            <a:noAutofit/>
          </a:bodyPr>
          <a:lstStyle/>
          <a:p>
            <a:r>
              <a:rPr lang="en-GB" sz="2400" dirty="0">
                <a:solidFill>
                  <a:schemeClr val="tx1"/>
                </a:solidFill>
              </a:rPr>
              <a:t>U </a:t>
            </a:r>
            <a:r>
              <a:rPr lang="en-GB" sz="2400" dirty="0" err="1">
                <a:solidFill>
                  <a:schemeClr val="tx1"/>
                </a:solidFill>
              </a:rPr>
              <a:t>mnogim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specifičnim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vrstama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osiguranja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može</a:t>
            </a:r>
            <a:r>
              <a:rPr lang="en-GB" sz="2400" dirty="0">
                <a:solidFill>
                  <a:schemeClr val="tx1"/>
                </a:solidFill>
              </a:rPr>
              <a:t> se </a:t>
            </a:r>
            <a:r>
              <a:rPr lang="en-GB" sz="2400" dirty="0" err="1">
                <a:solidFill>
                  <a:schemeClr val="tx1"/>
                </a:solidFill>
              </a:rPr>
              <a:t>predvideti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situacija</a:t>
            </a:r>
            <a:r>
              <a:rPr lang="en-GB" sz="2400" dirty="0">
                <a:solidFill>
                  <a:schemeClr val="tx1"/>
                </a:solidFill>
              </a:rPr>
              <a:t> u </a:t>
            </a:r>
            <a:r>
              <a:rPr lang="en-GB" sz="2400" dirty="0" err="1">
                <a:solidFill>
                  <a:schemeClr val="tx1"/>
                </a:solidFill>
              </a:rPr>
              <a:t>kojoj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osigurana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opasnost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deluje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zajedno</a:t>
            </a:r>
            <a:r>
              <a:rPr lang="en-GB" sz="2400" dirty="0">
                <a:solidFill>
                  <a:schemeClr val="tx1"/>
                </a:solidFill>
              </a:rPr>
              <a:t> s </a:t>
            </a:r>
            <a:r>
              <a:rPr lang="en-GB" sz="2400" dirty="0" err="1">
                <a:solidFill>
                  <a:schemeClr val="tx1"/>
                </a:solidFill>
              </a:rPr>
              <a:t>neosiguranom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 smtClean="0">
                <a:solidFill>
                  <a:schemeClr val="tx1"/>
                </a:solidFill>
              </a:rPr>
              <a:t>opasnošćuili</a:t>
            </a:r>
            <a:r>
              <a:rPr lang="en-GB" sz="2400" dirty="0" smtClean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dve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opasnosti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deluju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istovremeno</a:t>
            </a:r>
            <a:r>
              <a:rPr lang="en-GB" sz="2400" dirty="0">
                <a:solidFill>
                  <a:schemeClr val="tx1"/>
                </a:solidFill>
              </a:rPr>
              <a:t>. </a:t>
            </a:r>
            <a:endParaRPr lang="en-GB" sz="2400" dirty="0" smtClean="0">
              <a:solidFill>
                <a:schemeClr val="tx1"/>
              </a:solidFill>
            </a:endParaRPr>
          </a:p>
          <a:p>
            <a:r>
              <a:rPr lang="en-GB" sz="2400" dirty="0" err="1" smtClean="0">
                <a:solidFill>
                  <a:schemeClr val="tx1"/>
                </a:solidFill>
              </a:rPr>
              <a:t>Imajući</a:t>
            </a:r>
            <a:r>
              <a:rPr lang="en-GB" sz="2400" dirty="0" smtClean="0">
                <a:solidFill>
                  <a:schemeClr val="tx1"/>
                </a:solidFill>
              </a:rPr>
              <a:t> </a:t>
            </a:r>
            <a:r>
              <a:rPr lang="en-GB" sz="2400" dirty="0">
                <a:solidFill>
                  <a:schemeClr val="tx1"/>
                </a:solidFill>
              </a:rPr>
              <a:t>to u </a:t>
            </a:r>
            <a:r>
              <a:rPr lang="en-GB" sz="2400" dirty="0" err="1">
                <a:solidFill>
                  <a:schemeClr val="tx1"/>
                </a:solidFill>
              </a:rPr>
              <a:t>vidu</a:t>
            </a:r>
            <a:r>
              <a:rPr lang="en-GB" sz="2400" dirty="0">
                <a:solidFill>
                  <a:schemeClr val="tx1"/>
                </a:solidFill>
              </a:rPr>
              <a:t>, u </a:t>
            </a:r>
            <a:r>
              <a:rPr lang="en-GB" sz="2400" dirty="0" err="1">
                <a:solidFill>
                  <a:schemeClr val="tx1"/>
                </a:solidFill>
              </a:rPr>
              <a:t>svakom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slučaju</a:t>
            </a:r>
            <a:r>
              <a:rPr lang="en-GB" sz="2400" dirty="0">
                <a:solidFill>
                  <a:schemeClr val="tx1"/>
                </a:solidFill>
              </a:rPr>
              <a:t> se </a:t>
            </a:r>
            <a:r>
              <a:rPr lang="en-GB" sz="2400" dirty="0" err="1">
                <a:solidFill>
                  <a:schemeClr val="tx1"/>
                </a:solidFill>
              </a:rPr>
              <a:t>mora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postaviti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pitanje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koja</a:t>
            </a:r>
            <a:r>
              <a:rPr lang="en-GB" sz="2400" dirty="0">
                <a:solidFill>
                  <a:schemeClr val="tx1"/>
                </a:solidFill>
              </a:rPr>
              <a:t> je </a:t>
            </a:r>
            <a:r>
              <a:rPr lang="en-GB" sz="2400" dirty="0" err="1">
                <a:solidFill>
                  <a:schemeClr val="tx1"/>
                </a:solidFill>
              </a:rPr>
              <a:t>opasnost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neposredni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uzrok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štete</a:t>
            </a:r>
            <a:r>
              <a:rPr lang="en-GB" sz="2400" dirty="0">
                <a:solidFill>
                  <a:schemeClr val="tx1"/>
                </a:solidFill>
              </a:rPr>
              <a:t>. U </a:t>
            </a:r>
            <a:r>
              <a:rPr lang="en-GB" sz="2400" dirty="0" err="1">
                <a:solidFill>
                  <a:schemeClr val="tx1"/>
                </a:solidFill>
              </a:rPr>
              <a:t>stvarnom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životu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ponekad</a:t>
            </a:r>
            <a:r>
              <a:rPr lang="en-GB" sz="2400" dirty="0">
                <a:solidFill>
                  <a:schemeClr val="tx1"/>
                </a:solidFill>
              </a:rPr>
              <a:t> je </a:t>
            </a:r>
            <a:r>
              <a:rPr lang="en-GB" sz="2400" dirty="0" err="1">
                <a:solidFill>
                  <a:schemeClr val="tx1"/>
                </a:solidFill>
              </a:rPr>
              <a:t>vrlo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teško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utvrditi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stvarni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uzrok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štete</a:t>
            </a:r>
            <a:r>
              <a:rPr lang="en-GB" sz="2400" dirty="0">
                <a:solidFill>
                  <a:schemeClr val="tx1"/>
                </a:solidFill>
              </a:rPr>
              <a:t>. </a:t>
            </a:r>
            <a:r>
              <a:rPr lang="en-GB" sz="2400" dirty="0" err="1">
                <a:solidFill>
                  <a:schemeClr val="tx1"/>
                </a:solidFill>
              </a:rPr>
              <a:t>Uobičajeno</a:t>
            </a:r>
            <a:r>
              <a:rPr lang="en-GB" sz="2400" dirty="0">
                <a:solidFill>
                  <a:schemeClr val="tx1"/>
                </a:solidFill>
              </a:rPr>
              <a:t> se </a:t>
            </a:r>
            <a:r>
              <a:rPr lang="en-GB" sz="2400" dirty="0" err="1">
                <a:solidFill>
                  <a:schemeClr val="tx1"/>
                </a:solidFill>
              </a:rPr>
              <a:t>posmatraju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inicijalni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poslednji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događaji</a:t>
            </a:r>
            <a:r>
              <a:rPr lang="en-GB" sz="2400" dirty="0">
                <a:solidFill>
                  <a:schemeClr val="tx1"/>
                </a:solidFill>
              </a:rPr>
              <a:t>, </a:t>
            </a:r>
            <a:r>
              <a:rPr lang="en-GB" sz="2400" dirty="0" err="1">
                <a:solidFill>
                  <a:schemeClr val="tx1"/>
                </a:solidFill>
              </a:rPr>
              <a:t>ali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vrlo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su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često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tu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prisutni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neki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drugi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faktori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događaji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koji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zamenjuju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početni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događaj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kao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glavni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uzrok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nastalog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štetnog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događaja</a:t>
            </a:r>
            <a:endParaRPr lang="en-GB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265110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800" dirty="0" err="1">
                <a:solidFill>
                  <a:schemeClr val="tx1"/>
                </a:solidFill>
              </a:rPr>
              <a:t>Kada</a:t>
            </a:r>
            <a:r>
              <a:rPr lang="en-GB" sz="2800" dirty="0">
                <a:solidFill>
                  <a:schemeClr val="tx1"/>
                </a:solidFill>
              </a:rPr>
              <a:t> je u </a:t>
            </a:r>
            <a:r>
              <a:rPr lang="en-GB" sz="2800" dirty="0" err="1">
                <a:solidFill>
                  <a:schemeClr val="tx1"/>
                </a:solidFill>
              </a:rPr>
              <a:t>pitanju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polisa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osiguranja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kao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najvažniji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dokument</a:t>
            </a:r>
            <a:r>
              <a:rPr lang="en-GB" sz="2800" dirty="0">
                <a:solidFill>
                  <a:schemeClr val="tx1"/>
                </a:solidFill>
              </a:rPr>
              <a:t> u </a:t>
            </a:r>
            <a:r>
              <a:rPr lang="en-GB" sz="2800" dirty="0" err="1">
                <a:solidFill>
                  <a:schemeClr val="tx1"/>
                </a:solidFill>
              </a:rPr>
              <a:t>osiguranju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neophodno</a:t>
            </a:r>
            <a:r>
              <a:rPr lang="en-GB" sz="2800" dirty="0">
                <a:solidFill>
                  <a:schemeClr val="tx1"/>
                </a:solidFill>
              </a:rPr>
              <a:t> je </a:t>
            </a:r>
            <a:r>
              <a:rPr lang="en-GB" sz="2800" dirty="0" err="1">
                <a:solidFill>
                  <a:schemeClr val="tx1"/>
                </a:solidFill>
              </a:rPr>
              <a:t>napomenuti</a:t>
            </a:r>
            <a:r>
              <a:rPr lang="en-GB" sz="2800" dirty="0">
                <a:solidFill>
                  <a:schemeClr val="tx1"/>
                </a:solidFill>
              </a:rPr>
              <a:t>, da bi </a:t>
            </a:r>
            <a:r>
              <a:rPr lang="en-GB" sz="2800" dirty="0" err="1">
                <a:solidFill>
                  <a:schemeClr val="tx1"/>
                </a:solidFill>
              </a:rPr>
              <a:t>osiguravač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nadoknadio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štetu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osiguraniku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neposredni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uzrokštetemora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biti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naveden</a:t>
            </a:r>
            <a:r>
              <a:rPr lang="en-GB" sz="2800" dirty="0">
                <a:solidFill>
                  <a:schemeClr val="tx1"/>
                </a:solidFill>
              </a:rPr>
              <a:t> u </a:t>
            </a:r>
            <a:r>
              <a:rPr lang="en-GB" sz="2800" dirty="0" err="1">
                <a:solidFill>
                  <a:schemeClr val="tx1"/>
                </a:solidFill>
              </a:rPr>
              <a:t>polisi</a:t>
            </a:r>
            <a:r>
              <a:rPr lang="en-GB" sz="2800" dirty="0">
                <a:solidFill>
                  <a:schemeClr val="tx1"/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90133599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337</TotalTime>
  <Words>1130</Words>
  <Application>Microsoft Office PowerPoint</Application>
  <PresentationFormat>Widescreen</PresentationFormat>
  <Paragraphs>79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8" baseType="lpstr">
      <vt:lpstr>Arial</vt:lpstr>
      <vt:lpstr>Century Gothic</vt:lpstr>
      <vt:lpstr>Wingdings 3</vt:lpstr>
      <vt:lpstr>Wisp</vt:lpstr>
      <vt:lpstr>POJAM RIZIKA</vt:lpstr>
      <vt:lpstr> POJAM RIZIKA </vt:lpstr>
      <vt:lpstr>PowerPoint Presentation</vt:lpstr>
      <vt:lpstr>PowerPoint Presentation</vt:lpstr>
      <vt:lpstr>PowerPoint Presentation</vt:lpstr>
      <vt:lpstr>Definisanje osnovnih pojmova povezanih sa rizikom </vt:lpstr>
      <vt:lpstr>Osnovni pojmovi povezani sa rizikom</vt:lpstr>
      <vt:lpstr> Rizik i neizvesnost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Pojam i vrste opasnosti </vt:lpstr>
      <vt:lpstr>PowerPoint Presentation</vt:lpstr>
      <vt:lpstr>PowerPoint Presentation</vt:lpstr>
      <vt:lpstr>Pojam i tipovi hazarda </vt:lpstr>
      <vt:lpstr>PowerPoint Presentation</vt:lpstr>
      <vt:lpstr>PowerPoint Presentation</vt:lpstr>
      <vt:lpstr>PowerPoint Presentation</vt:lpstr>
      <vt:lpstr>Neposredan uzrok </vt:lpstr>
      <vt:lpstr>PowerPoint Presentation</vt:lpstr>
      <vt:lpstr>PowerPoint Presentation</vt:lpstr>
      <vt:lpstr>PowerPoint Presentation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mina</dc:creator>
  <cp:lastModifiedBy>mina</cp:lastModifiedBy>
  <cp:revision>17</cp:revision>
  <dcterms:created xsi:type="dcterms:W3CDTF">2020-02-04T16:55:16Z</dcterms:created>
  <dcterms:modified xsi:type="dcterms:W3CDTF">2020-02-04T22:36:38Z</dcterms:modified>
</cp:coreProperties>
</file>