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POJAM I UPRAVLJANJE RIZIKOM U TURIZMU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6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Specifičnosti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turizmu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428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9060" y="1026017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Sučeljavanjem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turističke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ponude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turističke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tražnje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proizilaze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mnoge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specifičnosti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čemu</a:t>
            </a:r>
            <a:r>
              <a:rPr lang="en-GB" sz="2800" dirty="0">
                <a:solidFill>
                  <a:schemeClr val="tx1"/>
                </a:solidFill>
              </a:rPr>
              <a:t> je u </a:t>
            </a:r>
            <a:r>
              <a:rPr lang="en-GB" sz="2800" dirty="0" err="1">
                <a:solidFill>
                  <a:schemeClr val="tx1"/>
                </a:solidFill>
              </a:rPr>
              <a:t>takvoj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neminovnosagledati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imnoštvo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specifičnih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Odluka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destinacijom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posetiti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zavisiće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bezbednosti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sigurnosti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putovanju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boravka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odabranoj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lokaciji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imajući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vidu</a:t>
            </a:r>
            <a:r>
              <a:rPr lang="en-GB" sz="2800" dirty="0">
                <a:solidFill>
                  <a:schemeClr val="tx1"/>
                </a:solidFill>
              </a:rPr>
              <a:t> to da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3877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651" y="772732"/>
            <a:ext cx="9340961" cy="5138490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Sam </a:t>
            </a:r>
            <a:r>
              <a:rPr lang="en-GB" sz="2800" dirty="0" err="1">
                <a:solidFill>
                  <a:schemeClr val="tx1"/>
                </a:solidFill>
              </a:rPr>
              <a:t>pojam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potencijalne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turistu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organizatora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putovanja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turističko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destinaciju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GB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tim</a:t>
            </a:r>
            <a:r>
              <a:rPr lang="en-GB" sz="2800" dirty="0">
                <a:solidFill>
                  <a:schemeClr val="tx1"/>
                </a:solidFill>
              </a:rPr>
              <a:t> da bi se </a:t>
            </a:r>
            <a:r>
              <a:rPr lang="en-GB" sz="2800" dirty="0" err="1">
                <a:solidFill>
                  <a:schemeClr val="tx1"/>
                </a:solidFill>
              </a:rPr>
              <a:t>omogućio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nesmetan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definisati</a:t>
            </a:r>
            <a:r>
              <a:rPr lang="en-GB" sz="2800" dirty="0">
                <a:solidFill>
                  <a:schemeClr val="tx1"/>
                </a:solidFill>
              </a:rPr>
              <a:t> set </a:t>
            </a:r>
            <a:r>
              <a:rPr lang="en-GB" sz="2800" dirty="0" err="1">
                <a:solidFill>
                  <a:schemeClr val="tx1"/>
                </a:solidFill>
              </a:rPr>
              <a:t>osnovnih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</a:t>
            </a:r>
            <a:r>
              <a:rPr lang="en-GB" sz="2800" dirty="0">
                <a:solidFill>
                  <a:schemeClr val="tx1"/>
                </a:solidFill>
              </a:rPr>
              <a:t> bi se </a:t>
            </a:r>
            <a:r>
              <a:rPr lang="en-GB" sz="2800" dirty="0" err="1">
                <a:solidFill>
                  <a:schemeClr val="tx1"/>
                </a:solidFill>
              </a:rPr>
              <a:t>omogućila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laška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implementacija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483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Brojni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pozitivni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trendovi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svrstali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delatnost</a:t>
            </a:r>
            <a:r>
              <a:rPr lang="en-GB" sz="2800" dirty="0">
                <a:solidFill>
                  <a:schemeClr val="tx1"/>
                </a:solidFill>
              </a:rPr>
              <a:t> u red </a:t>
            </a:r>
            <a:r>
              <a:rPr lang="en-GB" sz="2800" b="1" dirty="0" err="1">
                <a:solidFill>
                  <a:schemeClr val="tx1"/>
                </a:solidFill>
              </a:rPr>
              <a:t>najdinamičnijih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privrednih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delatnosti</a:t>
            </a:r>
            <a:r>
              <a:rPr lang="en-GB" sz="2800" dirty="0">
                <a:solidFill>
                  <a:schemeClr val="tx1"/>
                </a:solidFill>
              </a:rPr>
              <a:t>, pa se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turizam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reći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delatnost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je,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relativno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kratko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postala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globalan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fenomen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broju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učesnika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b="1" dirty="0" err="1">
                <a:solidFill>
                  <a:schemeClr val="tx1"/>
                </a:solidFill>
              </a:rPr>
              <a:t>najmasovnijih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pojava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svetskim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razmerama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0476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6073" y="624110"/>
            <a:ext cx="9598539" cy="5544870"/>
          </a:xfrm>
        </p:spPr>
        <p:txBody>
          <a:bodyPr>
            <a:normAutofit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Svi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faktori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demografske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prirode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političkih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socijalnih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kulturnih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ekonomskih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tehnoloških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mogu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pozitivan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negativan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turizam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ubrzati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sprečiti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, a </a:t>
            </a:r>
            <a:r>
              <a:rPr lang="en-GB" sz="2800" dirty="0" err="1">
                <a:solidFill>
                  <a:schemeClr val="tx1"/>
                </a:solidFill>
              </a:rPr>
              <a:t>samim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pojavu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mnogobrojnih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789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7392" y="1515414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Turisti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toku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boravka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naturističkoj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destinaciji</a:t>
            </a:r>
            <a:r>
              <a:rPr lang="en-GB" sz="2800" dirty="0">
                <a:solidFill>
                  <a:schemeClr val="tx1"/>
                </a:solidFill>
              </a:rPr>
              <a:t>, pa </a:t>
            </a:r>
            <a:r>
              <a:rPr lang="en-GB" sz="2800" dirty="0" smtClean="0">
                <a:solidFill>
                  <a:schemeClr val="tx1"/>
                </a:solidFill>
              </a:rPr>
              <a:t>je </a:t>
            </a:r>
            <a:r>
              <a:rPr lang="en-GB" sz="2800" dirty="0" err="1" smtClean="0">
                <a:solidFill>
                  <a:schemeClr val="tx1"/>
                </a:solidFill>
              </a:rPr>
              <a:t>iz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tog </a:t>
            </a:r>
            <a:r>
              <a:rPr lang="en-GB" sz="2800" dirty="0" err="1">
                <a:solidFill>
                  <a:schemeClr val="tx1"/>
                </a:solidFill>
              </a:rPr>
              <a:t>razloga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adekvatnu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zaštitu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potrebno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poznavati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specifične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mere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suzbijanje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Svi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preduzimaju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određene</a:t>
            </a:r>
            <a:r>
              <a:rPr lang="en-GB" sz="2800" dirty="0">
                <a:solidFill>
                  <a:schemeClr val="tx1"/>
                </a:solidFill>
              </a:rPr>
              <a:t> mere </a:t>
            </a:r>
            <a:r>
              <a:rPr lang="en-GB" sz="2800" dirty="0" err="1">
                <a:solidFill>
                  <a:schemeClr val="tx1"/>
                </a:solidFill>
              </a:rPr>
              <a:t>zaštite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korisnika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usluga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Jedan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preuzimaju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sebe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kompanije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nezaobilazan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faktor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prevazilaženju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rizika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8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5014" y="309093"/>
            <a:ext cx="9379598" cy="6053070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Bezbednost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hotelu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izletu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opasnost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od </a:t>
            </a:r>
            <a:r>
              <a:rPr lang="en-GB" sz="2800" dirty="0" err="1">
                <a:solidFill>
                  <a:schemeClr val="tx1"/>
                </a:solidFill>
              </a:rPr>
              <a:t>terorističkih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napada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putovanja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ugroženost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ljudi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saobraćaju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opasnost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od </a:t>
            </a:r>
            <a:r>
              <a:rPr lang="en-GB" sz="2800" dirty="0" err="1">
                <a:solidFill>
                  <a:schemeClr val="tx1"/>
                </a:solidFill>
              </a:rPr>
              <a:t>trovanja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hranom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opasnost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od </a:t>
            </a:r>
            <a:r>
              <a:rPr lang="en-GB" sz="2800" dirty="0" err="1">
                <a:solidFill>
                  <a:schemeClr val="tx1"/>
                </a:solidFill>
              </a:rPr>
              <a:t>požara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slično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samo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primera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susreću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same </a:t>
            </a:r>
            <a:r>
              <a:rPr lang="en-GB" sz="2800" dirty="0" err="1">
                <a:solidFill>
                  <a:schemeClr val="tx1"/>
                </a:solidFill>
              </a:rPr>
              <a:t>turističke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  <a:p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5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Prema</a:t>
            </a:r>
            <a:r>
              <a:rPr lang="en-GB" dirty="0"/>
              <a:t> WTO </a:t>
            </a:r>
            <a:r>
              <a:rPr lang="en-GB" dirty="0" err="1" smtClean="0"/>
              <a:t>postoje</a:t>
            </a:r>
            <a:r>
              <a:rPr lang="en-GB" dirty="0" smtClean="0"/>
              <a:t> </a:t>
            </a:r>
            <a:r>
              <a:rPr lang="en-GB" dirty="0"/>
              <a:t>4 </a:t>
            </a:r>
            <a:r>
              <a:rPr lang="en-GB" dirty="0" err="1"/>
              <a:t>osnovna</a:t>
            </a:r>
            <a:r>
              <a:rPr lang="en-GB" dirty="0"/>
              <a:t> </a:t>
            </a:r>
            <a:r>
              <a:rPr lang="en-GB" dirty="0" err="1"/>
              <a:t>izvora</a:t>
            </a:r>
            <a:r>
              <a:rPr lang="en-GB" dirty="0"/>
              <a:t> </a:t>
            </a:r>
            <a:r>
              <a:rPr lang="en-GB" dirty="0" err="1"/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GB" sz="2800" dirty="0" err="1">
                <a:solidFill>
                  <a:schemeClr val="tx1"/>
                </a:solidFill>
              </a:rPr>
              <a:t>Ljudsko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institucionalno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okruženje</a:t>
            </a:r>
            <a:r>
              <a:rPr lang="en-GB" sz="2800" dirty="0">
                <a:solidFill>
                  <a:schemeClr val="tx1"/>
                </a:solidFill>
              </a:rPr>
              <a:t> van </a:t>
            </a:r>
            <a:r>
              <a:rPr lang="en-GB" sz="2800" dirty="0" err="1">
                <a:solidFill>
                  <a:schemeClr val="tx1"/>
                </a:solidFill>
              </a:rPr>
              <a:t>sektora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pPr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Sektor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povezani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komercijalni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izvori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pPr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Individualni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putnici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pojedinci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pPr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Fizički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okruženja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1514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Prema</a:t>
            </a:r>
            <a:r>
              <a:rPr lang="en-GB" dirty="0"/>
              <a:t> WTO </a:t>
            </a:r>
            <a:r>
              <a:rPr lang="en-GB" dirty="0" err="1" smtClean="0"/>
              <a:t>postoje</a:t>
            </a:r>
            <a:r>
              <a:rPr lang="en-GB" dirty="0" smtClean="0"/>
              <a:t> </a:t>
            </a:r>
            <a:r>
              <a:rPr lang="en-GB" dirty="0"/>
              <a:t>4 </a:t>
            </a:r>
            <a:r>
              <a:rPr lang="en-GB" dirty="0" err="1"/>
              <a:t>osnovna</a:t>
            </a:r>
            <a:r>
              <a:rPr lang="en-GB" dirty="0"/>
              <a:t> </a:t>
            </a:r>
            <a:r>
              <a:rPr lang="en-GB" dirty="0" err="1"/>
              <a:t>izvora</a:t>
            </a:r>
            <a:r>
              <a:rPr lang="en-GB" dirty="0"/>
              <a:t> </a:t>
            </a:r>
            <a:r>
              <a:rPr lang="en-GB" dirty="0" err="1"/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797" y="1905000"/>
            <a:ext cx="10100815" cy="470186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GB" sz="2800" b="1" dirty="0" err="1">
                <a:solidFill>
                  <a:schemeClr val="tx1"/>
                </a:solidFill>
              </a:rPr>
              <a:t>Ljudsko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institucionalno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okruženje</a:t>
            </a:r>
            <a:r>
              <a:rPr lang="en-GB" sz="2800" b="1" dirty="0">
                <a:solidFill>
                  <a:schemeClr val="tx1"/>
                </a:solidFill>
              </a:rPr>
              <a:t> van </a:t>
            </a:r>
            <a:r>
              <a:rPr lang="en-GB" sz="2800" b="1" dirty="0" err="1">
                <a:solidFill>
                  <a:schemeClr val="tx1"/>
                </a:solidFill>
              </a:rPr>
              <a:t>sektora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javlja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turista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žrtva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krađe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prevare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nezakonitih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trgovina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belim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robljem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organizovani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kriminal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socijalni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sukobi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boravka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određenoj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destinaciji</a:t>
            </a:r>
            <a:r>
              <a:rPr lang="en-GB" sz="2800" dirty="0">
                <a:solidFill>
                  <a:schemeClr val="tx1"/>
                </a:solidFill>
              </a:rPr>
              <a:t>. Kao </a:t>
            </a:r>
            <a:r>
              <a:rPr lang="en-GB" sz="2800" dirty="0" err="1">
                <a:solidFill>
                  <a:schemeClr val="tx1"/>
                </a:solidFill>
              </a:rPr>
              <a:t>jedni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učestalijih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susreću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navesti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ratnim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sukobima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terorističkih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napada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5459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Prema</a:t>
            </a:r>
            <a:r>
              <a:rPr lang="en-GB" dirty="0"/>
              <a:t> WTO </a:t>
            </a:r>
            <a:r>
              <a:rPr lang="en-GB" dirty="0" err="1" smtClean="0"/>
              <a:t>postoje</a:t>
            </a:r>
            <a:r>
              <a:rPr lang="en-GB" dirty="0" smtClean="0"/>
              <a:t> </a:t>
            </a:r>
            <a:r>
              <a:rPr lang="en-GB" dirty="0"/>
              <a:t>4 </a:t>
            </a:r>
            <a:r>
              <a:rPr lang="en-GB" dirty="0" err="1"/>
              <a:t>osnovna</a:t>
            </a:r>
            <a:r>
              <a:rPr lang="en-GB" dirty="0"/>
              <a:t> </a:t>
            </a:r>
            <a:r>
              <a:rPr lang="en-GB" dirty="0" err="1"/>
              <a:t>izvora</a:t>
            </a:r>
            <a:r>
              <a:rPr lang="en-GB" dirty="0"/>
              <a:t> </a:t>
            </a:r>
            <a:r>
              <a:rPr lang="en-GB" dirty="0" err="1"/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797" y="1905000"/>
            <a:ext cx="10100815" cy="47018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GB" sz="2800" b="1" dirty="0" err="1">
                <a:solidFill>
                  <a:schemeClr val="tx1"/>
                </a:solidFill>
              </a:rPr>
              <a:t>Sektor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turizma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prateće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delatnosti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800" dirty="0" smtClean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javljaju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ugroziti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ličnu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sigurnost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fizičku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bezbednost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posetilaca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dođe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nepoštovanja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ugovora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javiti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obustave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zaposlenih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objektima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boravi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usled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obmana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komercijalnim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transakcijama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nepostojanja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standarda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zaštitu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požara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nedovoljnog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nivoa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higijensko-sanitarne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zaštite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zemljotresa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00385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Prema</a:t>
            </a:r>
            <a:r>
              <a:rPr lang="en-GB" dirty="0"/>
              <a:t> WTO </a:t>
            </a:r>
            <a:r>
              <a:rPr lang="en-GB" dirty="0" err="1" smtClean="0"/>
              <a:t>postoje</a:t>
            </a:r>
            <a:r>
              <a:rPr lang="en-GB" dirty="0" smtClean="0"/>
              <a:t> </a:t>
            </a:r>
            <a:r>
              <a:rPr lang="en-GB" dirty="0"/>
              <a:t>4 </a:t>
            </a:r>
            <a:r>
              <a:rPr lang="en-GB" dirty="0" err="1"/>
              <a:t>osnovna</a:t>
            </a:r>
            <a:r>
              <a:rPr lang="en-GB" dirty="0"/>
              <a:t> </a:t>
            </a:r>
            <a:r>
              <a:rPr lang="en-GB" dirty="0" err="1"/>
              <a:t>izvora</a:t>
            </a:r>
            <a:r>
              <a:rPr lang="en-GB" dirty="0"/>
              <a:t> </a:t>
            </a:r>
            <a:r>
              <a:rPr lang="en-GB" dirty="0" err="1"/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797" y="1905000"/>
            <a:ext cx="10100815" cy="47018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GB" sz="2800" b="1" dirty="0" err="1">
                <a:solidFill>
                  <a:schemeClr val="tx1"/>
                </a:solidFill>
              </a:rPr>
              <a:t>individualni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ili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lični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</a:t>
            </a:r>
            <a:r>
              <a:rPr lang="en-GB" sz="2800" b="1" dirty="0">
                <a:solidFill>
                  <a:schemeClr val="tx1"/>
                </a:solidFill>
              </a:rPr>
              <a:t>,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800" dirty="0" smtClean="0">
                <a:solidFill>
                  <a:schemeClr val="tx1"/>
                </a:solidFill>
              </a:rPr>
              <a:t>on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javiti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putnici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izlažu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neobezbeđenih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vidikovaca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zabranjeno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područje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 smtClean="0">
                <a:solidFill>
                  <a:schemeClr val="tx1"/>
                </a:solidFill>
              </a:rPr>
              <a:t>zatim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preduzimanje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kriminalne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novčanih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sredstava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kršenje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vožnja</a:t>
            </a:r>
            <a:r>
              <a:rPr lang="en-GB" sz="2800" dirty="0">
                <a:solidFill>
                  <a:schemeClr val="tx1"/>
                </a:solidFill>
              </a:rPr>
              <a:t> pod </a:t>
            </a:r>
            <a:r>
              <a:rPr lang="en-GB" sz="2800" dirty="0" err="1">
                <a:solidFill>
                  <a:schemeClr val="tx1"/>
                </a:solidFill>
              </a:rPr>
              <a:t>dejstvom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alkohola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bavljenje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sportovima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kojeturista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adekvatno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obučen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47294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Prema</a:t>
            </a:r>
            <a:r>
              <a:rPr lang="en-GB" dirty="0"/>
              <a:t> WTO </a:t>
            </a:r>
            <a:r>
              <a:rPr lang="en-GB" dirty="0" err="1" smtClean="0"/>
              <a:t>postoje</a:t>
            </a:r>
            <a:r>
              <a:rPr lang="en-GB" dirty="0" smtClean="0"/>
              <a:t> </a:t>
            </a:r>
            <a:r>
              <a:rPr lang="en-GB" dirty="0"/>
              <a:t>4 </a:t>
            </a:r>
            <a:r>
              <a:rPr lang="en-GB" dirty="0" err="1"/>
              <a:t>osnovna</a:t>
            </a:r>
            <a:r>
              <a:rPr lang="en-GB" dirty="0"/>
              <a:t> </a:t>
            </a:r>
            <a:r>
              <a:rPr lang="en-GB" dirty="0" err="1"/>
              <a:t>izvora</a:t>
            </a:r>
            <a:r>
              <a:rPr lang="en-GB" dirty="0"/>
              <a:t> </a:t>
            </a:r>
            <a:r>
              <a:rPr lang="en-GB" dirty="0" err="1"/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797" y="1905000"/>
            <a:ext cx="10100815" cy="47018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GB" sz="2800" b="1" dirty="0" err="1" smtClean="0">
                <a:solidFill>
                  <a:schemeClr val="tx1"/>
                </a:solidFill>
              </a:rPr>
              <a:t>Fizički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</a:rPr>
              <a:t>rizici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</a:rPr>
              <a:t>iz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</a:rPr>
              <a:t>okruženja</a:t>
            </a:r>
            <a:r>
              <a:rPr lang="en-GB" sz="2800" b="1" dirty="0" smtClean="0">
                <a:solidFill>
                  <a:schemeClr val="tx1"/>
                </a:solidFill>
              </a:rPr>
              <a:t>, 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izlaganja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karakterišu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destinacije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što</a:t>
            </a:r>
            <a:r>
              <a:rPr lang="en-GB" sz="2800" dirty="0" smtClean="0">
                <a:solidFill>
                  <a:schemeClr val="tx1"/>
                </a:solidFill>
              </a:rPr>
              <a:t> to </a:t>
            </a:r>
            <a:r>
              <a:rPr lang="en-GB" sz="2800" dirty="0" err="1" smtClean="0">
                <a:solidFill>
                  <a:schemeClr val="tx1"/>
                </a:solidFill>
              </a:rPr>
              <a:t>može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biti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prisustvo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životinja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otrovnih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biljnih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prirodnih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katastrofa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posećuju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zabranjena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područja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65850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135" y="476518"/>
            <a:ext cx="9392477" cy="5434704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obratiti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pažnju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povezane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zdravljem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izazvati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nesagledive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konzumiraju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zagađenu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hranu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životnu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sredinu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nesavesnim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ponašanjem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narušiti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ekološku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ravnotežu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odlaganjem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smeća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predviđena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namenu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Mogu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navesti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fizičko</a:t>
            </a:r>
            <a:r>
              <a:rPr lang="en-GB" sz="2800" dirty="0">
                <a:solidFill>
                  <a:schemeClr val="tx1"/>
                </a:solidFill>
              </a:rPr>
              <a:t>/</a:t>
            </a:r>
            <a:r>
              <a:rPr lang="en-GB" sz="2800" dirty="0" err="1">
                <a:solidFill>
                  <a:schemeClr val="tx1"/>
                </a:solidFill>
              </a:rPr>
              <a:t>bezbednosni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odnosu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odnosu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osoblje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vezani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reputaciju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pružene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usluge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nisu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skladu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navedene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brošurama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sajtu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konkretne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629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chemeClr val="tx1"/>
                </a:solidFill>
              </a:rPr>
              <a:t>Upravljanje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turističkom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preduzeću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34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Upravljanje</a:t>
            </a:r>
            <a:r>
              <a:rPr lang="en-GB" dirty="0"/>
              <a:t> </a:t>
            </a:r>
            <a:r>
              <a:rPr lang="en-GB" dirty="0" err="1" smtClean="0"/>
              <a:t>rizikom</a:t>
            </a:r>
            <a:r>
              <a:rPr lang="en-GB" dirty="0" smtClean="0"/>
              <a:t> </a:t>
            </a:r>
            <a:r>
              <a:rPr lang="en-GB" dirty="0" err="1" smtClean="0"/>
              <a:t>treba</a:t>
            </a:r>
            <a:r>
              <a:rPr lang="en-GB" dirty="0" smtClean="0"/>
              <a:t> </a:t>
            </a:r>
            <a:r>
              <a:rPr lang="en-GB" dirty="0"/>
              <a:t>da </a:t>
            </a:r>
            <a:r>
              <a:rPr lang="en-GB" dirty="0" err="1"/>
              <a:t>obezbedi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7893" y="1519707"/>
            <a:ext cx="9366719" cy="4932608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Bezbednost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posetioce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turiste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zaposlene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Sigurne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sisteme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komunikacije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objektu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unutar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destinacije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Obezbeđenje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objekata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postrojenja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opreme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katastrofe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Doprinos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obučenog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osoblja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Procedure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povratak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normalne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aktivnosti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193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68946"/>
            <a:ext cx="8915400" cy="4842276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chemeClr val="tx1"/>
                </a:solidFill>
              </a:rPr>
              <a:t>određivanje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nivoa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izlaganja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prihvatljivo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turizam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chemeClr val="tx1"/>
                </a:solidFill>
              </a:rPr>
              <a:t>identifikaciju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delatnost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chemeClr val="tx1"/>
                </a:solidFill>
              </a:rPr>
              <a:t>procenu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chemeClr val="tx1"/>
                </a:solidFill>
              </a:rPr>
              <a:t>izbor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odgovarajućih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strategija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implementaciju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strategija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chemeClr val="tx1"/>
                </a:solidFill>
              </a:rPr>
              <a:t>odgovarajući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odgovor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vanredne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situacije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688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Kao </a:t>
            </a:r>
            <a:r>
              <a:rPr lang="en-GB" dirty="0" err="1">
                <a:solidFill>
                  <a:schemeClr val="tx1"/>
                </a:solidFill>
              </a:rPr>
              <a:t>glavne</a:t>
            </a:r>
            <a:r>
              <a:rPr lang="en-GB" dirty="0">
                <a:solidFill>
                  <a:schemeClr val="tx1"/>
                </a:solidFill>
              </a:rPr>
              <a:t> faze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mogu</a:t>
            </a:r>
            <a:r>
              <a:rPr lang="en-GB" dirty="0" smtClean="0">
                <a:solidFill>
                  <a:schemeClr val="tx1"/>
                </a:solidFill>
              </a:rPr>
              <a:t> se </a:t>
            </a:r>
            <a:r>
              <a:rPr lang="en-GB" dirty="0" err="1">
                <a:solidFill>
                  <a:schemeClr val="tx1"/>
                </a:solidFill>
              </a:rPr>
              <a:t>navesti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Identifikovanje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konteksta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Analiza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Ocena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Tretman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Praćenje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kontrola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26166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faze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918" y="1378039"/>
            <a:ext cx="10113694" cy="5479961"/>
          </a:xfrm>
        </p:spPr>
        <p:txBody>
          <a:bodyPr>
            <a:normAutofit lnSpcReduction="10000"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Identifikovanje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U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ovoj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se </a:t>
            </a:r>
            <a:r>
              <a:rPr lang="en-GB" sz="2800" dirty="0" err="1" smtClean="0">
                <a:solidFill>
                  <a:schemeClr val="tx1"/>
                </a:solidFill>
              </a:rPr>
              <a:t>rizici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negativnog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delovanja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čemu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cilj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smanjenje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nivoa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osetljivosti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povećanje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otpornosti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Takođe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odabir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agencije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vodeću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ulogu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procesu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parametara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ključnih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elemenata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pospešiti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ometati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Posebno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važno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identifikovati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zainteresovane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probleme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kriterijume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vršiti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1041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faze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918" y="2369713"/>
            <a:ext cx="10113694" cy="4488287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analiza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gde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utvrditi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svakog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na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chemeClr val="tx1"/>
                </a:solidFill>
              </a:rPr>
              <a:t>turiste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chemeClr val="tx1"/>
                </a:solidFill>
              </a:rPr>
              <a:t>turističku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destinaciju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>
                <a:solidFill>
                  <a:schemeClr val="tx1"/>
                </a:solidFill>
              </a:rPr>
              <a:t>same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pružaju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usluge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92692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faze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918" y="2369713"/>
            <a:ext cx="10113694" cy="4488287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1"/>
                </a:solidFill>
              </a:rPr>
              <a:t>U </a:t>
            </a:r>
            <a:r>
              <a:rPr lang="en-GB" sz="2800" b="1" dirty="0" err="1">
                <a:solidFill>
                  <a:schemeClr val="tx1"/>
                </a:solidFill>
              </a:rPr>
              <a:t>fazi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ocene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vrši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procena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odluka</a:t>
            </a:r>
            <a:r>
              <a:rPr lang="en-GB" sz="2800" dirty="0">
                <a:solidFill>
                  <a:schemeClr val="tx1"/>
                </a:solidFill>
              </a:rPr>
              <a:t> o tome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prihvatljivi</a:t>
            </a:r>
            <a:r>
              <a:rPr lang="en-GB" sz="2800" dirty="0">
                <a:solidFill>
                  <a:schemeClr val="tx1"/>
                </a:solidFill>
              </a:rPr>
              <a:t>, a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ne, </a:t>
            </a:r>
            <a:r>
              <a:rPr lang="en-GB" sz="2800" dirty="0" err="1">
                <a:solidFill>
                  <a:schemeClr val="tx1"/>
                </a:solidFill>
              </a:rPr>
              <a:t>kojim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 je </a:t>
            </a:r>
            <a:r>
              <a:rPr lang="en-GB" sz="2800" dirty="0" err="1">
                <a:solidFill>
                  <a:schemeClr val="tx1"/>
                </a:solidFill>
              </a:rPr>
              <a:t>potrebno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redosledom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04120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faze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918" y="2369713"/>
            <a:ext cx="10113694" cy="4488287"/>
          </a:xfrm>
        </p:spPr>
        <p:txBody>
          <a:bodyPr>
            <a:normAutofit/>
          </a:bodyPr>
          <a:lstStyle/>
          <a:p>
            <a:r>
              <a:rPr lang="en-GB" sz="2800" b="1" dirty="0" err="1" smtClean="0">
                <a:solidFill>
                  <a:schemeClr val="tx1"/>
                </a:solidFill>
              </a:rPr>
              <a:t>Tretman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podrazumeva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donošenja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odluke</a:t>
            </a:r>
            <a:r>
              <a:rPr lang="en-GB" sz="2800" dirty="0">
                <a:solidFill>
                  <a:schemeClr val="tx1"/>
                </a:solidFill>
              </a:rPr>
              <a:t> o tome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postupati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prethodno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identifikovati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raspolaganju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sagledati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nedostatke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izabrati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najbolju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konkretnu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Nakon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toga </a:t>
            </a:r>
            <a:r>
              <a:rPr lang="en-GB" sz="2800" dirty="0" err="1">
                <a:solidFill>
                  <a:schemeClr val="tx1"/>
                </a:solidFill>
              </a:rPr>
              <a:t>dolazi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implementacija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plana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tretmanom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postupanja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63463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faze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918" y="2369713"/>
            <a:ext cx="10113694" cy="4488287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Monitoring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pregled</a:t>
            </a:r>
            <a:r>
              <a:rPr lang="en-GB" sz="2800" b="1" dirty="0">
                <a:solidFill>
                  <a:schemeClr val="tx1"/>
                </a:solidFill>
              </a:rPr>
              <a:t>,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odnosno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praćenje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kontrola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suštinskog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značaja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kontinuirani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napredak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redovno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praćenje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pregled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subjekata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procesu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0443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6377" y="991673"/>
            <a:ext cx="9418235" cy="5177307"/>
          </a:xfrm>
        </p:spPr>
        <p:txBody>
          <a:bodyPr>
            <a:noAutofit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Komunikacija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konsultacije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prisutne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svakoj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procesu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je od </a:t>
            </a:r>
            <a:r>
              <a:rPr lang="en-GB" sz="2800" dirty="0" err="1">
                <a:solidFill>
                  <a:schemeClr val="tx1"/>
                </a:solidFill>
              </a:rPr>
              <a:t>značaja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razmena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informacija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donose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utiču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primenjuju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Od </a:t>
            </a:r>
            <a:r>
              <a:rPr lang="en-GB" sz="2800" dirty="0" err="1">
                <a:solidFill>
                  <a:schemeClr val="tx1"/>
                </a:solidFill>
              </a:rPr>
              <a:t>suštinske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važnosti</a:t>
            </a:r>
            <a:r>
              <a:rPr lang="en-GB" sz="2800" dirty="0">
                <a:solidFill>
                  <a:schemeClr val="tx1"/>
                </a:solidFill>
              </a:rPr>
              <a:t> da u </a:t>
            </a:r>
            <a:r>
              <a:rPr lang="en-GB" sz="2800" dirty="0" err="1">
                <a:solidFill>
                  <a:schemeClr val="tx1"/>
                </a:solidFill>
              </a:rPr>
              <a:t>svakom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trenutku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svakoj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dvosmerna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komunikacija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mišljenjima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stavovima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zapažanjima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zainteresovanih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6025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00766"/>
            <a:ext cx="8915400" cy="4610456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Bez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obzira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koliko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efikasan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dalje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prisutni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Korišćenje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savremenih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informacionih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tehnologija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svrhom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obezbeđenja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pravovremenih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tačnih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informacija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cilju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adekvatne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nešto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postavlja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nužnost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savremenom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poslovanju</a:t>
            </a:r>
            <a:r>
              <a:rPr lang="en-GB" sz="28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Usled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nepostojanja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adekvatnog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koncepta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turističke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svetu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pretrpeli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značajne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6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izbeći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njime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potrebno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turizmu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doprinosi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održivom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uspehu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zasnovanom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načelima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kvaliteta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održivog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socijalne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odgovornosti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etike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To </a:t>
            </a:r>
            <a:r>
              <a:rPr lang="en-GB" sz="2800" dirty="0" err="1">
                <a:solidFill>
                  <a:schemeClr val="tx1"/>
                </a:solidFill>
              </a:rPr>
              <a:t>dovodi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kontinuiranog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uspeha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turizma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do toga da </a:t>
            </a:r>
            <a:r>
              <a:rPr lang="en-GB" sz="2800" dirty="0" err="1">
                <a:solidFill>
                  <a:schemeClr val="tx1"/>
                </a:solidFill>
              </a:rPr>
              <a:t>turisti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budu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zadovoljni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pruženim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uslugama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endParaRPr lang="en-GB" sz="2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986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/>
          </p:cNvPicPr>
          <p:nvPr/>
        </p:nvPicPr>
        <p:blipFill>
          <a:blip r:embed="rId2"/>
          <a:srcRect l="33674" t="21613" r="29023" b="16774"/>
          <a:stretch>
            <a:fillRect/>
          </a:stretch>
        </p:blipFill>
        <p:spPr bwMode="auto">
          <a:xfrm>
            <a:off x="3654847" y="463640"/>
            <a:ext cx="5914155" cy="5714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872695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78</TotalTime>
  <Words>1374</Words>
  <Application>Microsoft Office PowerPoint</Application>
  <PresentationFormat>Widescreen</PresentationFormat>
  <Paragraphs>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Century Gothic</vt:lpstr>
      <vt:lpstr>Wingdings</vt:lpstr>
      <vt:lpstr>Wingdings 3</vt:lpstr>
      <vt:lpstr>Wisp</vt:lpstr>
      <vt:lpstr>POJAM I UPRAVLJANJE RIZIKOM U TURIZMU </vt:lpstr>
      <vt:lpstr>Specifičnosti rizika u turizmu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Prema WTO postoje 4 osnovna izvora rizika</vt:lpstr>
      <vt:lpstr>Prema WTO postoje 4 osnovna izvora rizika</vt:lpstr>
      <vt:lpstr>Prema WTO postoje 4 osnovna izvora rizika</vt:lpstr>
      <vt:lpstr>Prema WTO postoje 4 osnovna izvora rizika</vt:lpstr>
      <vt:lpstr>Prema WTO postoje 4 osnovna izvora rizika</vt:lpstr>
      <vt:lpstr>PowerPoint Presentation</vt:lpstr>
      <vt:lpstr>Upravljanje rizikom u turističkom preduzeću </vt:lpstr>
      <vt:lpstr>Upravljanje rizikom treba da obezbedi</vt:lpstr>
      <vt:lpstr>PowerPoint Presentation</vt:lpstr>
      <vt:lpstr>Kao glavne faze procesa upravljanja rizikom mogu se navesti</vt:lpstr>
      <vt:lpstr>faze procesa upravljanja rizikom </vt:lpstr>
      <vt:lpstr>faze procesa upravljanja rizikom </vt:lpstr>
      <vt:lpstr>faze procesa upravljanja rizikom </vt:lpstr>
      <vt:lpstr>faze procesa upravljanja rizikom </vt:lpstr>
      <vt:lpstr>faze procesa upravljanja rizikom 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POJAM I UPRAVLJANJE RIZIKOM U TURIZMU </dc:title>
  <dc:creator>mina</dc:creator>
  <cp:lastModifiedBy>mina</cp:lastModifiedBy>
  <cp:revision>12</cp:revision>
  <dcterms:created xsi:type="dcterms:W3CDTF">2020-02-23T18:31:29Z</dcterms:created>
  <dcterms:modified xsi:type="dcterms:W3CDTF">2020-02-23T19:49:49Z</dcterms:modified>
</cp:coreProperties>
</file>