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>
                <a:solidFill>
                  <a:schemeClr val="tx1"/>
                </a:solidFill>
              </a:rPr>
              <a:t> ELEMENTI OSIGURANJA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6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9060" y="1026017"/>
            <a:ext cx="8915400" cy="377762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premija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osigurani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suma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fondovi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772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1. RIZIK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048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Definisanje</a:t>
            </a:r>
            <a:r>
              <a:rPr lang="en-GB" dirty="0" smtClean="0"/>
              <a:t> </a:t>
            </a:r>
            <a:r>
              <a:rPr lang="en-GB" dirty="0" err="1"/>
              <a:t>rizika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694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223" y="1026017"/>
            <a:ext cx="9843237" cy="3777622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Od </a:t>
            </a:r>
            <a:r>
              <a:rPr lang="en-GB" sz="2800" dirty="0" err="1">
                <a:solidFill>
                  <a:schemeClr val="tx1"/>
                </a:solidFill>
              </a:rPr>
              <a:t>najčešće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pominjanih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definicija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spomenućemo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mišljenje</a:t>
            </a:r>
            <a:r>
              <a:rPr lang="en-GB" sz="2800" dirty="0">
                <a:solidFill>
                  <a:schemeClr val="tx1"/>
                </a:solidFill>
              </a:rPr>
              <a:t> da se pod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podrazumeva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nastupanje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podrazumeva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obavezu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osiguravača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nadoknadi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skladu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uslovima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možemo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zaključiti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da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nastupanja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, a u </a:t>
            </a:r>
            <a:r>
              <a:rPr lang="en-GB" sz="2800" dirty="0" err="1">
                <a:solidFill>
                  <a:schemeClr val="tx1"/>
                </a:solidFill>
              </a:rPr>
              <a:t>slučaju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se on </a:t>
            </a:r>
            <a:r>
              <a:rPr lang="en-GB" sz="2800" dirty="0" err="1">
                <a:solidFill>
                  <a:schemeClr val="tx1"/>
                </a:solidFill>
              </a:rPr>
              <a:t>ostvari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tada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reč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određenom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6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Elementi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119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kako</a:t>
            </a:r>
            <a:r>
              <a:rPr lang="en-GB" dirty="0"/>
              <a:t> bi </a:t>
            </a:r>
            <a:r>
              <a:rPr lang="en-GB" dirty="0" err="1"/>
              <a:t>rizik</a:t>
            </a:r>
            <a:r>
              <a:rPr lang="en-GB" dirty="0"/>
              <a:t> bio </a:t>
            </a:r>
            <a:r>
              <a:rPr lang="en-GB" dirty="0" err="1"/>
              <a:t>ispunjen</a:t>
            </a:r>
            <a:r>
              <a:rPr lang="en-GB" dirty="0"/>
              <a:t> </a:t>
            </a:r>
            <a:r>
              <a:rPr lang="en-GB" dirty="0" err="1"/>
              <a:t>osiguranjem,mora</a:t>
            </a:r>
            <a:r>
              <a:rPr lang="en-GB" dirty="0"/>
              <a:t> da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sledeće</a:t>
            </a:r>
            <a:r>
              <a:rPr lang="en-GB" dirty="0"/>
              <a:t> </a:t>
            </a:r>
            <a:r>
              <a:rPr lang="en-GB" dirty="0" err="1"/>
              <a:t>odrednice</a:t>
            </a:r>
            <a:r>
              <a:rPr lang="en-GB" dirty="0"/>
              <a:t>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 fontScale="92500"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realizacije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predmet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moguće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osigurati</a:t>
            </a:r>
            <a:r>
              <a:rPr lang="en-GB" sz="2800" dirty="0">
                <a:solidFill>
                  <a:schemeClr val="tx1"/>
                </a:solidFill>
              </a:rPr>
              <a:t>);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Mora </a:t>
            </a:r>
            <a:r>
              <a:rPr lang="en-GB" sz="2800" dirty="0">
                <a:solidFill>
                  <a:schemeClr val="tx1"/>
                </a:solidFill>
              </a:rPr>
              <a:t>da </a:t>
            </a:r>
            <a:r>
              <a:rPr lang="en-GB" sz="2800" dirty="0" err="1">
                <a:solidFill>
                  <a:schemeClr val="tx1"/>
                </a:solidFill>
              </a:rPr>
              <a:t>postoji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(u </a:t>
            </a:r>
            <a:r>
              <a:rPr lang="en-GB" sz="2800" dirty="0" err="1">
                <a:solidFill>
                  <a:schemeClr val="tx1"/>
                </a:solidFill>
              </a:rPr>
              <a:t>nekim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slučajevima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uopšte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zna</a:t>
            </a:r>
            <a:r>
              <a:rPr lang="en-GB" sz="2800" dirty="0">
                <a:solidFill>
                  <a:schemeClr val="tx1"/>
                </a:solidFill>
              </a:rPr>
              <a:t> da li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nastupiti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dok</a:t>
            </a:r>
            <a:r>
              <a:rPr lang="en-GB" sz="2800" dirty="0">
                <a:solidFill>
                  <a:schemeClr val="tx1"/>
                </a:solidFill>
              </a:rPr>
              <a:t> se u </a:t>
            </a:r>
            <a:r>
              <a:rPr lang="en-GB" sz="2800" dirty="0" err="1">
                <a:solidFill>
                  <a:schemeClr val="tx1"/>
                </a:solidFill>
              </a:rPr>
              <a:t>nekim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nastupiti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primer </a:t>
            </a:r>
            <a:r>
              <a:rPr lang="en-GB" sz="2800" dirty="0" err="1">
                <a:solidFill>
                  <a:schemeClr val="tx1"/>
                </a:solidFill>
              </a:rPr>
              <a:t>smrtni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ali</a:t>
            </a:r>
            <a:r>
              <a:rPr lang="en-GB" sz="2800" dirty="0">
                <a:solidFill>
                  <a:schemeClr val="tx1"/>
                </a:solidFill>
              </a:rPr>
              <a:t> se ne </a:t>
            </a:r>
            <a:r>
              <a:rPr lang="en-GB" sz="2800" dirty="0" err="1">
                <a:solidFill>
                  <a:schemeClr val="tx1"/>
                </a:solidFill>
              </a:rPr>
              <a:t>zna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do toga </a:t>
            </a:r>
            <a:r>
              <a:rPr lang="en-GB" sz="2800" dirty="0" err="1">
                <a:solidFill>
                  <a:schemeClr val="tx1"/>
                </a:solidFill>
              </a:rPr>
              <a:t>doći</a:t>
            </a:r>
            <a:r>
              <a:rPr lang="en-GB" sz="2800" dirty="0">
                <a:solidFill>
                  <a:schemeClr val="tx1"/>
                </a:solidFill>
              </a:rPr>
              <a:t>);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Da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realizovanja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šteta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uzima</a:t>
            </a:r>
            <a:r>
              <a:rPr lang="en-GB" sz="2800" dirty="0">
                <a:solidFill>
                  <a:schemeClr val="tx1"/>
                </a:solidFill>
              </a:rPr>
              <a:t> se u </a:t>
            </a:r>
            <a:r>
              <a:rPr lang="en-GB" sz="2800" dirty="0" err="1">
                <a:solidFill>
                  <a:schemeClr val="tx1"/>
                </a:solidFill>
              </a:rPr>
              <a:t>obzir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stanovišta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);</a:t>
            </a:r>
          </a:p>
          <a:p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539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kako</a:t>
            </a:r>
            <a:r>
              <a:rPr lang="en-GB" dirty="0"/>
              <a:t> bi </a:t>
            </a:r>
            <a:r>
              <a:rPr lang="en-GB" dirty="0" err="1"/>
              <a:t>rizik</a:t>
            </a:r>
            <a:r>
              <a:rPr lang="en-GB" dirty="0"/>
              <a:t> bio </a:t>
            </a:r>
            <a:r>
              <a:rPr lang="en-GB" dirty="0" err="1"/>
              <a:t>ispunjen</a:t>
            </a:r>
            <a:r>
              <a:rPr lang="en-GB" dirty="0"/>
              <a:t> </a:t>
            </a:r>
            <a:r>
              <a:rPr lang="en-GB" dirty="0" err="1"/>
              <a:t>osiguranjem,mora</a:t>
            </a:r>
            <a:r>
              <a:rPr lang="en-GB" dirty="0"/>
              <a:t> da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sledeće</a:t>
            </a:r>
            <a:r>
              <a:rPr lang="en-GB" dirty="0"/>
              <a:t> </a:t>
            </a:r>
            <a:r>
              <a:rPr lang="en-GB" dirty="0" err="1"/>
              <a:t>odrednice</a:t>
            </a:r>
            <a:r>
              <a:rPr lang="en-GB" dirty="0"/>
              <a:t>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 lnSpcReduction="10000"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ponavljati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sme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izolovan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ponavljanje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omogućava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njegovo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praćenje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pravila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budućnost</a:t>
            </a:r>
            <a:r>
              <a:rPr lang="en-GB" sz="2800" dirty="0">
                <a:solidFill>
                  <a:schemeClr val="tx1"/>
                </a:solidFill>
              </a:rPr>
              <a:t>);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Mora </a:t>
            </a:r>
            <a:r>
              <a:rPr lang="en-GB" sz="2800" dirty="0">
                <a:solidFill>
                  <a:schemeClr val="tx1"/>
                </a:solidFill>
              </a:rPr>
              <a:t>da </a:t>
            </a:r>
            <a:r>
              <a:rPr lang="en-GB" sz="2800" dirty="0" err="1">
                <a:solidFill>
                  <a:schemeClr val="tx1"/>
                </a:solidFill>
              </a:rPr>
              <a:t>bude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nezavisan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volje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zainteresovanih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bitno</a:t>
            </a:r>
            <a:r>
              <a:rPr lang="en-GB" sz="2800" dirty="0">
                <a:solidFill>
                  <a:schemeClr val="tx1"/>
                </a:solidFill>
              </a:rPr>
              <a:t> je da </a:t>
            </a:r>
            <a:r>
              <a:rPr lang="en-GB" sz="2800" dirty="0" err="1">
                <a:solidFill>
                  <a:schemeClr val="tx1"/>
                </a:solidFill>
              </a:rPr>
              <a:t>nastanku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doprineo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isključivo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čovek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voljom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bez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ikakve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jer</a:t>
            </a:r>
            <a:r>
              <a:rPr lang="en-GB" sz="2800" dirty="0">
                <a:solidFill>
                  <a:schemeClr val="tx1"/>
                </a:solidFill>
              </a:rPr>
              <a:t> u tom </a:t>
            </a:r>
            <a:r>
              <a:rPr lang="en-GB" sz="2800" dirty="0" err="1">
                <a:solidFill>
                  <a:schemeClr val="tx1"/>
                </a:solidFill>
              </a:rPr>
              <a:t>slučaju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važi</a:t>
            </a:r>
            <a:r>
              <a:rPr lang="en-GB" sz="2800" dirty="0">
                <a:solidFill>
                  <a:schemeClr val="tx1"/>
                </a:solidFill>
              </a:rPr>
              <a:t>);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Da </a:t>
            </a:r>
            <a:r>
              <a:rPr lang="en-GB" sz="2800" dirty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dozvoljen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zakonom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javnim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poretkom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moralom</a:t>
            </a:r>
            <a:r>
              <a:rPr lang="en-GB" sz="2800" dirty="0">
                <a:solidFill>
                  <a:schemeClr val="tx1"/>
                </a:solidFill>
              </a:rPr>
              <a:t> (ne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se,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primer, </a:t>
            </a:r>
            <a:r>
              <a:rPr lang="en-GB" sz="2800" dirty="0" err="1">
                <a:solidFill>
                  <a:schemeClr val="tx1"/>
                </a:solidFill>
              </a:rPr>
              <a:t>osigurati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prevozi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krijumčarenu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robu</a:t>
            </a:r>
            <a:r>
              <a:rPr lang="en-GB" sz="2800" dirty="0">
                <a:solidFill>
                  <a:schemeClr val="tx1"/>
                </a:solidFill>
              </a:rPr>
              <a:t>); </a:t>
            </a:r>
          </a:p>
        </p:txBody>
      </p:sp>
    </p:spTree>
    <p:extLst>
      <p:ext uri="{BB962C8B-B14F-4D97-AF65-F5344CB8AC3E}">
        <p14:creationId xmlns:p14="http://schemas.microsoft.com/office/powerpoint/2010/main" val="2379957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kako</a:t>
            </a:r>
            <a:r>
              <a:rPr lang="en-GB" dirty="0"/>
              <a:t> bi </a:t>
            </a:r>
            <a:r>
              <a:rPr lang="en-GB" dirty="0" err="1"/>
              <a:t>rizik</a:t>
            </a:r>
            <a:r>
              <a:rPr lang="en-GB" dirty="0"/>
              <a:t> bio </a:t>
            </a:r>
            <a:r>
              <a:rPr lang="en-GB" dirty="0" err="1"/>
              <a:t>ispunjen</a:t>
            </a:r>
            <a:r>
              <a:rPr lang="en-GB" dirty="0"/>
              <a:t> </a:t>
            </a:r>
            <a:r>
              <a:rPr lang="en-GB" dirty="0" err="1"/>
              <a:t>osiguranjem,mora</a:t>
            </a:r>
            <a:r>
              <a:rPr lang="en-GB" dirty="0"/>
              <a:t> da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sledeće</a:t>
            </a:r>
            <a:r>
              <a:rPr lang="en-GB" dirty="0"/>
              <a:t> </a:t>
            </a:r>
            <a:r>
              <a:rPr lang="en-GB" dirty="0" err="1"/>
              <a:t>odrednice</a:t>
            </a:r>
            <a:r>
              <a:rPr lang="en-GB" dirty="0"/>
              <a:t>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Neophodna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disperzija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prostoru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vremenu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broj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stvarno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pogođenih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članova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zajednice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mnogo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manji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odnosu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ukupan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članova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zajednice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prostoru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određenom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vremenu</a:t>
            </a:r>
            <a:r>
              <a:rPr lang="en-GB" sz="2800" dirty="0">
                <a:solidFill>
                  <a:schemeClr val="tx1"/>
                </a:solidFill>
              </a:rPr>
              <a:t>);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Homogenost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homogenost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uslov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tačnost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statističkih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obračuna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uslov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ravnomernu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raspodelu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tereta</a:t>
            </a:r>
            <a:r>
              <a:rPr lang="en-GB" sz="2800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86956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err="1" smtClean="0"/>
              <a:t>Vrste</a:t>
            </a:r>
            <a:r>
              <a:rPr lang="en-GB" dirty="0" smtClean="0"/>
              <a:t> </a:t>
            </a:r>
            <a:r>
              <a:rPr lang="en-GB" dirty="0" err="1"/>
              <a:t>rizika</a:t>
            </a:r>
            <a:r>
              <a:rPr lang="en-GB" dirty="0"/>
              <a:t> u </a:t>
            </a:r>
            <a:r>
              <a:rPr lang="en-GB" dirty="0" err="1"/>
              <a:t>osiguranju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301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102" y="340775"/>
            <a:ext cx="8911687" cy="1280890"/>
          </a:xfrm>
        </p:spPr>
        <p:txBody>
          <a:bodyPr>
            <a:normAutofit/>
          </a:bodyPr>
          <a:lstStyle/>
          <a:p>
            <a:r>
              <a:rPr lang="en-GB" dirty="0" err="1"/>
              <a:t>objektivni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subjektivni</a:t>
            </a:r>
            <a:r>
              <a:rPr lang="en-GB" dirty="0"/>
              <a:t> </a:t>
            </a:r>
            <a:r>
              <a:rPr lang="en-GB" dirty="0" err="1" smtClean="0"/>
              <a:t>rizici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/>
          </a:bodyPr>
          <a:lstStyle/>
          <a:p>
            <a:r>
              <a:rPr lang="en-GB" sz="2800" b="1" dirty="0" err="1" smtClean="0">
                <a:solidFill>
                  <a:schemeClr val="tx1"/>
                </a:solidFill>
              </a:rPr>
              <a:t>Objektivni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dešavaju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nezavisno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čovekovog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volje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objektivni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meriti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ovaj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koncept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izuzetno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koristan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osiguravača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Subjektivni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definiše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nesigurnost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bazirana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ljudskom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mentalnom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on se </a:t>
            </a:r>
            <a:r>
              <a:rPr lang="en-GB" sz="2800" dirty="0" err="1">
                <a:solidFill>
                  <a:schemeClr val="tx1"/>
                </a:solidFill>
              </a:rPr>
              <a:t>razlikuje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osobe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osobe</a:t>
            </a:r>
            <a:r>
              <a:rPr lang="en-GB" sz="2800" dirty="0">
                <a:solidFill>
                  <a:schemeClr val="tx1"/>
                </a:solidFill>
              </a:rPr>
              <a:t>. Ono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karakteristično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ovaj</a:t>
            </a:r>
            <a:r>
              <a:rPr lang="en-GB" sz="2800" dirty="0">
                <a:solidFill>
                  <a:schemeClr val="tx1"/>
                </a:solidFill>
              </a:rPr>
              <a:t> vid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da se </a:t>
            </a:r>
            <a:r>
              <a:rPr lang="en-GB" sz="2800" dirty="0" err="1">
                <a:solidFill>
                  <a:schemeClr val="tx1"/>
                </a:solidFill>
              </a:rPr>
              <a:t>subjektivni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ostvaruje</a:t>
            </a:r>
            <a:r>
              <a:rPr lang="en-GB" sz="2800" dirty="0">
                <a:solidFill>
                  <a:schemeClr val="tx1"/>
                </a:solidFill>
              </a:rPr>
              <a:t> pod </a:t>
            </a:r>
            <a:r>
              <a:rPr lang="en-GB" sz="2800" dirty="0" err="1">
                <a:solidFill>
                  <a:schemeClr val="tx1"/>
                </a:solidFill>
              </a:rPr>
              <a:t>uticajem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čovekove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volje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njegovih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postupaka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23613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102" y="340775"/>
            <a:ext cx="8911687" cy="1280890"/>
          </a:xfrm>
        </p:spPr>
        <p:txBody>
          <a:bodyPr>
            <a:normAutofit/>
          </a:bodyPr>
          <a:lstStyle/>
          <a:p>
            <a:r>
              <a:rPr lang="en-GB" dirty="0" err="1"/>
              <a:t>dinamički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statički</a:t>
            </a:r>
            <a:r>
              <a:rPr lang="en-GB" dirty="0"/>
              <a:t> </a:t>
            </a:r>
            <a:r>
              <a:rPr lang="en-GB" dirty="0" err="1"/>
              <a:t>rizici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Dinamički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dešavaju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ekonomiji</a:t>
            </a:r>
            <a:r>
              <a:rPr lang="en-GB" sz="2800" dirty="0">
                <a:solidFill>
                  <a:schemeClr val="tx1"/>
                </a:solidFill>
              </a:rPr>
              <a:t>, a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dovesti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finansijskih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Statički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obuhvataju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bi </a:t>
            </a:r>
            <a:r>
              <a:rPr lang="en-GB" sz="2800" dirty="0" err="1">
                <a:solidFill>
                  <a:schemeClr val="tx1"/>
                </a:solidFill>
              </a:rPr>
              <a:t>nastali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ne bi </a:t>
            </a:r>
            <a:r>
              <a:rPr lang="en-GB" sz="2800" dirty="0" err="1">
                <a:solidFill>
                  <a:schemeClr val="tx1"/>
                </a:solidFill>
              </a:rPr>
              <a:t>bilo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ekonomiji</a:t>
            </a:r>
            <a:r>
              <a:rPr lang="en-GB" sz="2800" dirty="0">
                <a:solidFill>
                  <a:schemeClr val="tx1"/>
                </a:solidFill>
              </a:rPr>
              <a:t>, a </a:t>
            </a:r>
            <a:r>
              <a:rPr lang="en-GB" sz="2800" dirty="0" err="1">
                <a:solidFill>
                  <a:schemeClr val="tx1"/>
                </a:solidFill>
              </a:rPr>
              <a:t>odnose</a:t>
            </a:r>
            <a:r>
              <a:rPr lang="en-GB" sz="2800" dirty="0">
                <a:solidFill>
                  <a:schemeClr val="tx1"/>
                </a:solidFill>
              </a:rPr>
              <a:t> se ne </a:t>
            </a:r>
            <a:r>
              <a:rPr lang="en-GB" sz="2800" dirty="0" err="1">
                <a:solidFill>
                  <a:schemeClr val="tx1"/>
                </a:solidFill>
              </a:rPr>
              <a:t>opasnosti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prirode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nepoštenja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pojedinaca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Nastanak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statičkih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uglavnom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predvidiv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pogodniji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korišćenje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osiguranju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odnosu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dinamičke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27622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1352282"/>
            <a:ext cx="10551575" cy="5203064"/>
          </a:xfrm>
        </p:spPr>
        <p:txBody>
          <a:bodyPr>
            <a:normAutofit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Opšti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pojedinačni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rizici:Opšti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pogađaju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čitavo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društvo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veliki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ljudi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dok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pojedinačni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pogađaju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manji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Konstantni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varijabilni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: </a:t>
            </a:r>
            <a:r>
              <a:rPr lang="en-GB" sz="2800" dirty="0" err="1">
                <a:solidFill>
                  <a:schemeClr val="tx1"/>
                </a:solidFill>
              </a:rPr>
              <a:t>Kod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varijabilnih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verovatnoća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realizacije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stalno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razliku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konstantnih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karakteriše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nepromenljivost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Finansijski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nefinansijski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: </a:t>
            </a:r>
            <a:r>
              <a:rPr lang="en-GB" sz="2800" dirty="0" err="1">
                <a:solidFill>
                  <a:schemeClr val="tx1"/>
                </a:solidFill>
              </a:rPr>
              <a:t>Neizvesnost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obuhvata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mora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društva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važni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produkuje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finansijskom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izrazu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41312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1352282"/>
            <a:ext cx="10551575" cy="5203064"/>
          </a:xfrm>
        </p:spPr>
        <p:txBody>
          <a:bodyPr>
            <a:normAutofit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Čisti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špekulativni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rizici</a:t>
            </a:r>
            <a:r>
              <a:rPr lang="en-GB" sz="2800" b="1" dirty="0">
                <a:solidFill>
                  <a:schemeClr val="tx1"/>
                </a:solidFill>
              </a:rPr>
              <a:t>: </a:t>
            </a:r>
            <a:r>
              <a:rPr lang="en-GB" sz="2800" dirty="0" err="1">
                <a:solidFill>
                  <a:schemeClr val="tx1"/>
                </a:solidFill>
              </a:rPr>
              <a:t>Čisti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okolnosti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moguć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nikakvih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efekata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dok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špekulativni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podrazumeva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dobitka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Sa </a:t>
            </a:r>
            <a:r>
              <a:rPr lang="en-GB" sz="2800" dirty="0" err="1">
                <a:solidFill>
                  <a:schemeClr val="tx1"/>
                </a:solidFill>
              </a:rPr>
              <a:t>stanovišta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društava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razlika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čistih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išpekulativnih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značajna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da je ova </a:t>
            </a:r>
            <a:r>
              <a:rPr lang="en-GB" sz="2800" dirty="0" err="1">
                <a:solidFill>
                  <a:schemeClr val="tx1"/>
                </a:solidFill>
              </a:rPr>
              <a:t>podela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najvažnija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pojedinci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dobrovoljno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izlažu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špekulativnom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dobitka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 se ne </a:t>
            </a:r>
            <a:r>
              <a:rPr lang="en-GB" sz="2800" dirty="0" err="1">
                <a:solidFill>
                  <a:schemeClr val="tx1"/>
                </a:solidFill>
              </a:rPr>
              <a:t>bavi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zaštitom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pojedinaca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2816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1352282"/>
            <a:ext cx="10551575" cy="5203064"/>
          </a:xfrm>
        </p:spPr>
        <p:txBody>
          <a:bodyPr>
            <a:normAutofit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Špekulativni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mnogim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pojedincima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privlačan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Izvesno</a:t>
            </a:r>
            <a:r>
              <a:rPr lang="en-GB" sz="2800" dirty="0">
                <a:solidFill>
                  <a:schemeClr val="tx1"/>
                </a:solidFill>
              </a:rPr>
              <a:t> je da </a:t>
            </a:r>
            <a:r>
              <a:rPr lang="en-GB" sz="2800" dirty="0" err="1">
                <a:solidFill>
                  <a:schemeClr val="tx1"/>
                </a:solidFill>
              </a:rPr>
              <a:t>kockari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više</a:t>
            </a:r>
            <a:r>
              <a:rPr lang="en-GB" sz="2800" dirty="0">
                <a:solidFill>
                  <a:schemeClr val="tx1"/>
                </a:solidFill>
              </a:rPr>
              <a:t> vole </a:t>
            </a:r>
            <a:r>
              <a:rPr lang="en-GB" sz="2800" dirty="0" err="1">
                <a:solidFill>
                  <a:schemeClr val="tx1"/>
                </a:solidFill>
              </a:rPr>
              <a:t>neizvesnost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izvesnosti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nekockanja</a:t>
            </a:r>
            <a:r>
              <a:rPr lang="en-GB" sz="2800" dirty="0">
                <a:solidFill>
                  <a:schemeClr val="tx1"/>
                </a:solidFill>
              </a:rPr>
              <a:t>. U </a:t>
            </a:r>
            <a:r>
              <a:rPr lang="en-GB" sz="2800" dirty="0" err="1">
                <a:solidFill>
                  <a:schemeClr val="tx1"/>
                </a:solidFill>
              </a:rPr>
              <a:t>suprotnom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se ne bi </a:t>
            </a:r>
            <a:r>
              <a:rPr lang="en-GB" sz="2800" dirty="0" err="1">
                <a:solidFill>
                  <a:schemeClr val="tx1"/>
                </a:solidFill>
              </a:rPr>
              <a:t>kockali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kupovina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hartija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berzi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preuzimanje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špekulativnog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cilju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profita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dođe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rasta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akcija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primer, </a:t>
            </a:r>
            <a:r>
              <a:rPr lang="en-GB" sz="2800" dirty="0" err="1">
                <a:solidFill>
                  <a:schemeClr val="tx1"/>
                </a:solidFill>
              </a:rPr>
              <a:t>ali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igubitak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dođedo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akcija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56487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102" y="340775"/>
            <a:ext cx="8911687" cy="1280890"/>
          </a:xfrm>
        </p:spPr>
        <p:txBody>
          <a:bodyPr>
            <a:normAutofit/>
          </a:bodyPr>
          <a:lstStyle/>
          <a:p>
            <a:r>
              <a:rPr lang="en-GB" dirty="0" smtClean="0"/>
              <a:t>U </a:t>
            </a:r>
            <a:r>
              <a:rPr lang="en-GB" dirty="0" err="1"/>
              <a:t>okviru</a:t>
            </a:r>
            <a:r>
              <a:rPr lang="en-GB" dirty="0"/>
              <a:t> </a:t>
            </a:r>
            <a:r>
              <a:rPr lang="en-GB" dirty="0" err="1"/>
              <a:t>čistih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, </a:t>
            </a:r>
            <a:r>
              <a:rPr lang="en-GB" dirty="0" err="1"/>
              <a:t>možemo</a:t>
            </a:r>
            <a:r>
              <a:rPr lang="en-GB" dirty="0"/>
              <a:t> </a:t>
            </a:r>
            <a:r>
              <a:rPr lang="en-GB" dirty="0" err="1"/>
              <a:t>razlikovati</a:t>
            </a:r>
            <a:r>
              <a:rPr lang="en-GB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lične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rizike</a:t>
            </a:r>
            <a:r>
              <a:rPr lang="en-GB" sz="2800" b="1" dirty="0">
                <a:solidFill>
                  <a:schemeClr val="tx1"/>
                </a:solidFill>
              </a:rPr>
              <a:t>;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imovinske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rizike</a:t>
            </a:r>
            <a:r>
              <a:rPr lang="en-GB" sz="2800" b="1" dirty="0">
                <a:solidFill>
                  <a:schemeClr val="tx1"/>
                </a:solidFill>
              </a:rPr>
              <a:t>; </a:t>
            </a:r>
            <a:endParaRPr lang="en-GB" sz="2800" b="1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rizike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odgovornosti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i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rizike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zbog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grešaka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drugih</a:t>
            </a:r>
            <a:r>
              <a:rPr lang="en-GB" sz="2800" b="1" dirty="0">
                <a:solidFill>
                  <a:schemeClr val="tx1"/>
                </a:solidFill>
              </a:rPr>
              <a:t>.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113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Upravljanje</a:t>
            </a:r>
            <a:r>
              <a:rPr lang="en-GB" dirty="0"/>
              <a:t> </a:t>
            </a:r>
            <a:r>
              <a:rPr lang="en-GB" dirty="0" err="1"/>
              <a:t>rizikomu</a:t>
            </a:r>
            <a:r>
              <a:rPr lang="en-GB" dirty="0"/>
              <a:t> </a:t>
            </a:r>
            <a:r>
              <a:rPr lang="en-GB" dirty="0" err="1"/>
              <a:t>osiguranju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221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1352282"/>
            <a:ext cx="10551575" cy="5203064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definiše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čistih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susreće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sagledavanja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sprečavanje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društava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specijalne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službe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bave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84570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102" y="340775"/>
            <a:ext cx="8911687" cy="1280890"/>
          </a:xfrm>
        </p:spPr>
        <p:txBody>
          <a:bodyPr>
            <a:normAutofit/>
          </a:bodyPr>
          <a:lstStyle/>
          <a:p>
            <a:r>
              <a:rPr lang="en-GB" dirty="0" smtClean="0"/>
              <a:t>Pet </a:t>
            </a:r>
            <a:r>
              <a:rPr lang="en-GB" dirty="0" err="1" smtClean="0"/>
              <a:t>faza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Identifikacija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rizika</a:t>
            </a:r>
            <a:r>
              <a:rPr lang="en-GB" sz="2800" dirty="0" smtClean="0">
                <a:solidFill>
                  <a:schemeClr val="tx1"/>
                </a:solidFill>
              </a:rPr>
              <a:t>; 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Ocena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rizika</a:t>
            </a:r>
            <a:r>
              <a:rPr lang="en-GB" sz="2800" dirty="0" smtClean="0">
                <a:solidFill>
                  <a:schemeClr val="tx1"/>
                </a:solidFill>
              </a:rPr>
              <a:t>;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Izbor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Primena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izabrane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 smtClean="0">
                <a:solidFill>
                  <a:schemeClr val="tx1"/>
                </a:solidFill>
              </a:rPr>
              <a:t>Procena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ponovno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ispitivanje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152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102" y="340775"/>
            <a:ext cx="8911687" cy="1280890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</a:rPr>
              <a:t>Identifikacija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ovoj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fazi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analizom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dolazi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podataka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subjekt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Najpre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utvrđuju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određeni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</a:t>
            </a:r>
            <a:r>
              <a:rPr lang="en-GB" sz="2800" dirty="0">
                <a:solidFill>
                  <a:schemeClr val="tx1"/>
                </a:solidFill>
              </a:rPr>
              <a:t> (to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prihoda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snagom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odgovornosti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kriminala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međunarodni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).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Nakon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toga se </a:t>
            </a:r>
            <a:r>
              <a:rPr lang="en-GB" sz="2800" dirty="0" err="1">
                <a:solidFill>
                  <a:schemeClr val="tx1"/>
                </a:solidFill>
              </a:rPr>
              <a:t>definiše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identifikovan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vrši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sistematizacija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uzroka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8542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102" y="340775"/>
            <a:ext cx="8911687" cy="1280890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</a:rPr>
              <a:t>Procena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 fontScale="92500"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obuhvata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analizu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intenziteta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izložena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kompanija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pojedinac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Prioriteti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upravljanju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putem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tabelarno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grafičkim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pozicioniranjem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smislu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finansijskog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ovoj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obavlja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procena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učestalosti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pokazuje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tokom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vremenskog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perioda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ozbiljnosti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pokazuje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dogoditi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5126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102" y="340775"/>
            <a:ext cx="8911687" cy="128089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izbor metoda za upravljanje rizikom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2133600"/>
            <a:ext cx="10551575" cy="4421746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Osnovne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: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Izbegavanje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Zadržavanje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Transfer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Kontrola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614774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207</TotalTime>
  <Words>1001</Words>
  <Application>Microsoft Office PowerPoint</Application>
  <PresentationFormat>Widescreen</PresentationFormat>
  <Paragraphs>63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Wisp</vt:lpstr>
      <vt:lpstr>  ELEMENTI OSIGURANJA </vt:lpstr>
      <vt:lpstr>PowerPoint Presentation</vt:lpstr>
      <vt:lpstr>1. RIZIK</vt:lpstr>
      <vt:lpstr>Definisanje rizika </vt:lpstr>
      <vt:lpstr>PowerPoint Presentation</vt:lpstr>
      <vt:lpstr>Elementi rizika </vt:lpstr>
      <vt:lpstr>kako bi rizik bio ispunjen osiguranjem,mora da ima sledeće odrednice: </vt:lpstr>
      <vt:lpstr>kako bi rizik bio ispunjen osiguranjem,mora da ima sledeće odrednice: </vt:lpstr>
      <vt:lpstr>kako bi rizik bio ispunjen osiguranjem,mora da ima sledeće odrednice: </vt:lpstr>
      <vt:lpstr>  Vrste rizika u osiguranju </vt:lpstr>
      <vt:lpstr>objektivni i subjektivni rizici</vt:lpstr>
      <vt:lpstr>dinamički i statički rizici</vt:lpstr>
      <vt:lpstr>PowerPoint Presentation</vt:lpstr>
      <vt:lpstr>PowerPoint Presentation</vt:lpstr>
      <vt:lpstr>PowerPoint Presentation</vt:lpstr>
      <vt:lpstr>U okviru čistih rizika, možemo razlikovati:</vt:lpstr>
      <vt:lpstr>Upravljanje rizikomu osiguranju </vt:lpstr>
      <vt:lpstr>PowerPoint Presentation</vt:lpstr>
      <vt:lpstr>Pet faza</vt:lpstr>
      <vt:lpstr>Identifikacija rizika</vt:lpstr>
      <vt:lpstr>Procena rizika</vt:lpstr>
      <vt:lpstr>izbor metoda za upravljanje rizikom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POJAM I UPRAVLJANJE RIZIKOM U TURIZMU</dc:title>
  <dc:creator>mina</dc:creator>
  <cp:lastModifiedBy>mina</cp:lastModifiedBy>
  <cp:revision>37</cp:revision>
  <dcterms:created xsi:type="dcterms:W3CDTF">2020-02-23T18:31:29Z</dcterms:created>
  <dcterms:modified xsi:type="dcterms:W3CDTF">2020-04-08T09:27:21Z</dcterms:modified>
</cp:coreProperties>
</file>