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  <p:sldId id="298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053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h.wikipedia.org/wiki/Strategija" TargetMode="External"/><Relationship Id="rId2" Type="http://schemas.openxmlformats.org/officeDocument/2006/relationships/hyperlink" Target="https://sh.wikipedia.org/wiki/Akroni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h.wikipedia.org/wiki/Preduze%C4%87e" TargetMode="External"/><Relationship Id="rId4" Type="http://schemas.openxmlformats.org/officeDocument/2006/relationships/hyperlink" Target="https://sh.wikipedia.org/wiki/Menad%C5%BEment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Upravljanje</a:t>
            </a:r>
            <a:r>
              <a:rPr lang="en-GB" dirty="0" smtClean="0"/>
              <a:t> </a:t>
            </a:r>
            <a:r>
              <a:rPr lang="en-GB" dirty="0" err="1" smtClean="0"/>
              <a:t>rizikom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069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Definisanje</a:t>
            </a:r>
            <a:r>
              <a:rPr lang="en-GB" dirty="0"/>
              <a:t> </a:t>
            </a:r>
            <a:r>
              <a:rPr lang="en-GB" dirty="0" err="1"/>
              <a:t>pojma</a:t>
            </a:r>
            <a:r>
              <a:rPr lang="en-GB" dirty="0"/>
              <a:t> </a:t>
            </a:r>
            <a:r>
              <a:rPr lang="en-GB" dirty="0" err="1"/>
              <a:t>upravljanja</a:t>
            </a:r>
            <a:r>
              <a:rPr lang="en-GB" dirty="0"/>
              <a:t> </a:t>
            </a:r>
            <a:r>
              <a:rPr lang="en-GB" dirty="0" err="1"/>
              <a:t>rizikom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23493"/>
            <a:ext cx="8915400" cy="4687729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aktivnost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integriše</a:t>
            </a:r>
            <a:endParaRPr lang="en-GB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 err="1" smtClean="0">
                <a:solidFill>
                  <a:schemeClr val="tx1"/>
                </a:solidFill>
              </a:rPr>
              <a:t>identifikaciju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 err="1" smtClean="0">
                <a:solidFill>
                  <a:schemeClr val="tx1"/>
                </a:solidFill>
              </a:rPr>
              <a:t>procenu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 err="1" smtClean="0">
                <a:solidFill>
                  <a:schemeClr val="tx1"/>
                </a:solidFill>
              </a:rPr>
              <a:t>razvoj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strategija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</a:t>
            </a:r>
            <a:r>
              <a:rPr lang="en-GB" sz="2800" dirty="0">
                <a:solidFill>
                  <a:schemeClr val="tx1"/>
                </a:solidFill>
              </a:rPr>
              <a:t> bi se </a:t>
            </a:r>
            <a:r>
              <a:rPr lang="en-GB" sz="2800" dirty="0" err="1">
                <a:solidFill>
                  <a:schemeClr val="tx1"/>
                </a:solidFill>
              </a:rPr>
              <a:t>upravljalo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 err="1" smtClean="0">
                <a:solidFill>
                  <a:schemeClr val="tx1"/>
                </a:solidFill>
              </a:rPr>
              <a:t>ublažavanje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korišćenjem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resursa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8008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197735"/>
            <a:ext cx="8915400" cy="4713487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Cilj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 err="1" smtClean="0">
                <a:solidFill>
                  <a:schemeClr val="tx1"/>
                </a:solidFill>
              </a:rPr>
              <a:t>smanjenje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različitih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odnositi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pretnji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okruženja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tehnologije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Upravljanje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predstavlja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sistematski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pristup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određivanju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najboljeg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delovanja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uslovima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prilikom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identifikacije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procene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razumevanja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prenosa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informacija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991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0423" y="1264555"/>
            <a:ext cx="8915400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treba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bude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kontinuirani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razvojni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On </a:t>
            </a:r>
            <a:r>
              <a:rPr lang="en-GB" sz="2800" dirty="0" err="1">
                <a:solidFill>
                  <a:schemeClr val="tx1"/>
                </a:solidFill>
              </a:rPr>
              <a:t>objedinjuje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metodički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okružuju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organizaciju</a:t>
            </a:r>
            <a:r>
              <a:rPr lang="en-GB" sz="2800" dirty="0">
                <a:solidFill>
                  <a:schemeClr val="tx1"/>
                </a:solidFill>
              </a:rPr>
              <a:t>, a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njenim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aktivnostima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prošlosti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b="1" dirty="0" err="1">
                <a:solidFill>
                  <a:schemeClr val="tx1"/>
                </a:solidFill>
              </a:rPr>
              <a:t>sadašnjeg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budućih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aktivnosti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Proces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bi </a:t>
            </a:r>
            <a:r>
              <a:rPr lang="en-GB" sz="2800" dirty="0" err="1">
                <a:solidFill>
                  <a:schemeClr val="tx1"/>
                </a:solidFill>
              </a:rPr>
              <a:t>trebao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 </a:t>
            </a:r>
            <a:r>
              <a:rPr lang="en-GB" sz="2800" dirty="0" err="1">
                <a:solidFill>
                  <a:schemeClr val="tx1"/>
                </a:solidFill>
              </a:rPr>
              <a:t>integrisan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poslovanju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zajedno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efikasnom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politikom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programom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predvođenim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strane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vrhovnog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menadžmenta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70808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64555"/>
            <a:ext cx="8915400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sadašnje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okruženje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zahteva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integrisan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pristup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Više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dovoljno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nivou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pojedinačnih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aktivnosti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funkcionalnom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nivou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već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nivou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celokupne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širom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koriste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sveobuhvatni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pristup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bavljenju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primer </a:t>
            </a:r>
            <a:r>
              <a:rPr lang="en-GB" sz="2800" dirty="0" err="1">
                <a:solidFill>
                  <a:schemeClr val="tx1"/>
                </a:solidFill>
              </a:rPr>
              <a:t>operativni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projektni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finansijski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ljudskih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resursa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tehnološki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zdravstveni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bezbedonosni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24929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134712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GB" dirty="0" err="1" smtClean="0">
                <a:solidFill>
                  <a:schemeClr val="tx1"/>
                </a:solidFill>
              </a:rPr>
              <a:t>faktori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koji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doveli</a:t>
            </a:r>
            <a:r>
              <a:rPr lang="en-GB" dirty="0">
                <a:solidFill>
                  <a:schemeClr val="tx1"/>
                </a:solidFill>
              </a:rPr>
              <a:t> do </a:t>
            </a:r>
            <a:r>
              <a:rPr lang="en-GB" dirty="0" err="1">
                <a:solidFill>
                  <a:schemeClr val="tx1"/>
                </a:solidFill>
              </a:rPr>
              <a:t>sve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veće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potrebe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za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uvođenjem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procesa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upravljanja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rizikom</a:t>
            </a:r>
            <a:r>
              <a:rPr lang="en-GB" dirty="0" smtClean="0">
                <a:solidFill>
                  <a:schemeClr val="tx1"/>
                </a:solidFill>
              </a:rPr>
              <a:t>: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792" y="2098183"/>
            <a:ext cx="10397029" cy="3777622"/>
          </a:xfrm>
        </p:spPr>
        <p:txBody>
          <a:bodyPr>
            <a:noAutofit/>
          </a:bodyPr>
          <a:lstStyle/>
          <a:p>
            <a:r>
              <a:rPr lang="en-GB" sz="2400" dirty="0" err="1" smtClean="0">
                <a:solidFill>
                  <a:schemeClr val="tx1"/>
                </a:solidFill>
              </a:rPr>
              <a:t>Zahtev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postizanjem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kontinuiteta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poslovanju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Potreba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zahtevi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vezi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većom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transparentnošću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poslovanju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Regulatorna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usklađenost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zakonima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propisima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poslovanju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Stroži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kriterijumi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vezi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finansijskim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obelodanjivanjem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podataka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putem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izveštavanja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zahtevima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vezi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kontrolom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Bezbednost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pitanja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koja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odnose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primenu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tehnologije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Globalizacija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trend,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jačanje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konkurentskog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okruženja</a:t>
            </a:r>
            <a:r>
              <a:rPr lang="en-GB" sz="2400" dirty="0">
                <a:solidFill>
                  <a:schemeClr val="tx1"/>
                </a:solidFill>
              </a:rPr>
              <a:t>.</a:t>
            </a:r>
          </a:p>
          <a:p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071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>
                <a:solidFill>
                  <a:schemeClr val="tx1"/>
                </a:solidFill>
              </a:rPr>
              <a:t>Faze </a:t>
            </a:r>
            <a:r>
              <a:rPr lang="en-GB" dirty="0" err="1">
                <a:solidFill>
                  <a:schemeClr val="tx1"/>
                </a:solidFill>
              </a:rPr>
              <a:t>procesa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upravljanja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rizikom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159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Zadatak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menadžera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je da </a:t>
            </a:r>
            <a:r>
              <a:rPr lang="en-GB" sz="2800" dirty="0" err="1">
                <a:solidFill>
                  <a:schemeClr val="tx1"/>
                </a:solidFill>
              </a:rPr>
              <a:t>omogući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firmi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ostvari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svrhu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postojanja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tako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postaviti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okvir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merenje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precizno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omogućavajući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entitetu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izvrši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moguće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povraćaj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sredstava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164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232" y="173349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GB" dirty="0" err="1">
                <a:solidFill>
                  <a:schemeClr val="tx1"/>
                </a:solidFill>
              </a:rPr>
              <a:t>Prema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tumačenju</a:t>
            </a:r>
            <a:r>
              <a:rPr lang="en-GB" dirty="0">
                <a:solidFill>
                  <a:schemeClr val="tx1"/>
                </a:solidFill>
              </a:rPr>
              <a:t> Laurie Williams </a:t>
            </a:r>
            <a:r>
              <a:rPr lang="en-GB" dirty="0" err="1">
                <a:solidFill>
                  <a:schemeClr val="tx1"/>
                </a:solidFill>
              </a:rPr>
              <a:t>proces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upravljanja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rizikom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može</a:t>
            </a:r>
            <a:r>
              <a:rPr lang="en-GB" dirty="0">
                <a:solidFill>
                  <a:schemeClr val="tx1"/>
                </a:solidFill>
              </a:rPr>
              <a:t> se </a:t>
            </a:r>
            <a:r>
              <a:rPr lang="en-GB" dirty="0" err="1">
                <a:solidFill>
                  <a:schemeClr val="tx1"/>
                </a:solidFill>
              </a:rPr>
              <a:t>podeliti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dve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međusobno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povezane</a:t>
            </a:r>
            <a:r>
              <a:rPr lang="en-GB" dirty="0">
                <a:solidFill>
                  <a:schemeClr val="tx1"/>
                </a:solidFill>
              </a:rPr>
              <a:t> faze, </a:t>
            </a:r>
            <a:r>
              <a:rPr lang="en-GB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 to </a:t>
            </a: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9099" y="2133600"/>
            <a:ext cx="5743977" cy="377762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 err="1">
                <a:solidFill>
                  <a:schemeClr val="tx1"/>
                </a:solidFill>
              </a:rPr>
              <a:t>procenu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>
                <a:solidFill>
                  <a:schemeClr val="tx1"/>
                </a:solidFill>
              </a:rPr>
              <a:t>kontrolu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čemu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ove</a:t>
            </a:r>
            <a:r>
              <a:rPr lang="en-GB" sz="2800" dirty="0">
                <a:solidFill>
                  <a:schemeClr val="tx1"/>
                </a:solidFill>
              </a:rPr>
              <a:t> faze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dalje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raščlaniti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b="1" dirty="0" err="1">
                <a:solidFill>
                  <a:schemeClr val="tx1"/>
                </a:solidFill>
              </a:rPr>
              <a:t>Procena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podrazumeva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  <a:p>
            <a:pPr>
              <a:buFont typeface="+mj-lt"/>
              <a:buAutoNum type="alphaLcParenR"/>
            </a:pPr>
            <a:r>
              <a:rPr lang="en-GB" sz="2800" dirty="0" err="1">
                <a:solidFill>
                  <a:schemeClr val="tx1"/>
                </a:solidFill>
              </a:rPr>
              <a:t>identifikaciju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</a:p>
          <a:p>
            <a:pPr>
              <a:buFont typeface="+mj-lt"/>
              <a:buAutoNum type="alphaLcParenR"/>
            </a:pPr>
            <a:r>
              <a:rPr lang="en-GB" sz="2800" dirty="0" err="1">
                <a:solidFill>
                  <a:schemeClr val="tx1"/>
                </a:solidFill>
              </a:rPr>
              <a:t>analizu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  <a:p>
            <a:pPr>
              <a:buFont typeface="+mj-lt"/>
              <a:buAutoNum type="alphaLcParenR"/>
            </a:pPr>
            <a:r>
              <a:rPr lang="en-GB" sz="2800" dirty="0" err="1">
                <a:solidFill>
                  <a:schemeClr val="tx1"/>
                </a:solidFill>
              </a:rPr>
              <a:t>određivanje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prioriteta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GB" sz="2600" b="1" dirty="0" err="1">
                <a:solidFill>
                  <a:schemeClr val="tx1"/>
                </a:solidFill>
              </a:rPr>
              <a:t>Kontrola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rizika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podrazumeva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preduzimanje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akcija</a:t>
            </a:r>
            <a:r>
              <a:rPr lang="en-GB" sz="2600" dirty="0">
                <a:solidFill>
                  <a:schemeClr val="tx1"/>
                </a:solidFill>
              </a:rPr>
              <a:t> u </a:t>
            </a:r>
            <a:r>
              <a:rPr lang="en-GB" sz="2600" dirty="0" err="1">
                <a:solidFill>
                  <a:schemeClr val="tx1"/>
                </a:solidFill>
              </a:rPr>
              <a:t>vezi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endParaRPr lang="en-GB" sz="26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lphaLcPeriod"/>
            </a:pPr>
            <a:r>
              <a:rPr lang="en-GB" sz="2600" dirty="0" err="1" smtClean="0">
                <a:solidFill>
                  <a:schemeClr val="tx1"/>
                </a:solidFill>
              </a:rPr>
              <a:t>planiranjem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endParaRPr lang="en-GB" sz="26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lphaLcPeriod"/>
            </a:pPr>
            <a:r>
              <a:rPr lang="en-GB" sz="2600" dirty="0" err="1" smtClean="0">
                <a:solidFill>
                  <a:schemeClr val="tx1"/>
                </a:solidFill>
              </a:rPr>
              <a:t>smanjenjem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rizika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endParaRPr lang="en-GB" sz="26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lphaLcPeriod"/>
            </a:pPr>
            <a:r>
              <a:rPr lang="en-GB" sz="2600" dirty="0" err="1" smtClean="0">
                <a:solidFill>
                  <a:schemeClr val="tx1"/>
                </a:solidFill>
              </a:rPr>
              <a:t>praćenjem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rizika</a:t>
            </a:r>
            <a:r>
              <a:rPr lang="en-GB" sz="2600" dirty="0">
                <a:solidFill>
                  <a:schemeClr val="tx1"/>
                </a:solidFill>
              </a:rPr>
              <a:t> , </a:t>
            </a:r>
            <a:r>
              <a:rPr lang="en-GB" sz="2600" dirty="0" err="1">
                <a:solidFill>
                  <a:schemeClr val="tx1"/>
                </a:solidFill>
              </a:rPr>
              <a:t>pri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čemu</a:t>
            </a:r>
            <a:r>
              <a:rPr lang="en-GB" sz="2600" dirty="0">
                <a:solidFill>
                  <a:schemeClr val="tx1"/>
                </a:solidFill>
              </a:rPr>
              <a:t> je od </a:t>
            </a:r>
            <a:r>
              <a:rPr lang="en-GB" sz="2600" dirty="0" err="1">
                <a:solidFill>
                  <a:schemeClr val="tx1"/>
                </a:solidFill>
              </a:rPr>
              <a:t>suštinske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važnosti</a:t>
            </a:r>
            <a:r>
              <a:rPr lang="en-GB" sz="2600" dirty="0">
                <a:solidFill>
                  <a:schemeClr val="tx1"/>
                </a:solidFill>
              </a:rPr>
              <a:t> da se </a:t>
            </a:r>
            <a:r>
              <a:rPr lang="en-GB" sz="2600" dirty="0" err="1">
                <a:solidFill>
                  <a:schemeClr val="tx1"/>
                </a:solidFill>
              </a:rPr>
              <a:t>upravljanje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rizikom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vrši</a:t>
            </a:r>
            <a:r>
              <a:rPr lang="en-GB" sz="2600" dirty="0" smtClean="0">
                <a:solidFill>
                  <a:schemeClr val="tx1"/>
                </a:solidFill>
              </a:rPr>
              <a:t> u </a:t>
            </a:r>
            <a:r>
              <a:rPr lang="en-GB" sz="2600" dirty="0" err="1">
                <a:solidFill>
                  <a:schemeClr val="tx1"/>
                </a:solidFill>
              </a:rPr>
              <a:t>kontinuitetu</a:t>
            </a:r>
            <a:endParaRPr lang="en-GB" sz="2600" dirty="0">
              <a:solidFill>
                <a:schemeClr val="tx1"/>
              </a:solidFill>
            </a:endParaRPr>
          </a:p>
          <a:p>
            <a:endParaRPr lang="en-GB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224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tx1"/>
                </a:solidFill>
              </a:rPr>
              <a:t>Prema</a:t>
            </a:r>
            <a:r>
              <a:rPr lang="en-GB" dirty="0">
                <a:solidFill>
                  <a:schemeClr val="tx1"/>
                </a:solidFill>
              </a:rPr>
              <a:t> Heinz-Peter </a:t>
            </a:r>
            <a:r>
              <a:rPr lang="en-GB" dirty="0" err="1">
                <a:solidFill>
                  <a:schemeClr val="tx1"/>
                </a:solidFill>
              </a:rPr>
              <a:t>Bergu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koraci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procesa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upravljanja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rizikom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su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4406" y="2133600"/>
            <a:ext cx="9740206" cy="4202806"/>
          </a:xfrm>
        </p:spPr>
        <p:txBody>
          <a:bodyPr>
            <a:normAutofit lnSpcReduction="10000"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Identifikacija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prethodi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utvrđivanje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konteksta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ciljeva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Analiza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identifikovanih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Procena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evaluacija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Tretiranje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metodama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Monitoring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redovno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razmatranje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kontrola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kroz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kontinuiran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prenos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informacija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konsultacija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stejkholderima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izveštavanje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8276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>
                <a:solidFill>
                  <a:schemeClr val="tx1"/>
                </a:solidFill>
              </a:rPr>
              <a:t>Identifikacija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84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Svrha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ove</a:t>
            </a:r>
            <a:r>
              <a:rPr lang="en-GB" sz="2800" dirty="0">
                <a:solidFill>
                  <a:schemeClr val="tx1"/>
                </a:solidFill>
              </a:rPr>
              <a:t> faze </a:t>
            </a:r>
            <a:r>
              <a:rPr lang="en-GB" sz="2800" dirty="0" err="1">
                <a:solidFill>
                  <a:schemeClr val="tx1"/>
                </a:solidFill>
              </a:rPr>
              <a:t>jeste</a:t>
            </a:r>
            <a:r>
              <a:rPr lang="en-GB" sz="2800" dirty="0">
                <a:solidFill>
                  <a:schemeClr val="tx1"/>
                </a:solidFill>
              </a:rPr>
              <a:t> ta da se </a:t>
            </a:r>
            <a:r>
              <a:rPr lang="en-GB" sz="2800" dirty="0" err="1">
                <a:solidFill>
                  <a:schemeClr val="tx1"/>
                </a:solidFill>
              </a:rPr>
              <a:t>shvati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okolina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kojoj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odgovarajuća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posluje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znači</a:t>
            </a:r>
            <a:r>
              <a:rPr lang="en-GB" sz="2800" dirty="0">
                <a:solidFill>
                  <a:schemeClr val="tx1"/>
                </a:solidFill>
              </a:rPr>
              <a:t> da je </a:t>
            </a:r>
            <a:r>
              <a:rPr lang="en-GB" sz="2800" dirty="0" err="1">
                <a:solidFill>
                  <a:schemeClr val="tx1"/>
                </a:solidFill>
              </a:rPr>
              <a:t>potrebno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potpunosti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razumeti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spoljnu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sredinu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unutrašnju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kulturu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organizacije</a:t>
            </a:r>
            <a:r>
              <a:rPr lang="en-GB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Analiza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sprovodi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kroz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uspostavljanje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strateškog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b="1" dirty="0" err="1">
                <a:solidFill>
                  <a:schemeClr val="tx1"/>
                </a:solidFill>
              </a:rPr>
              <a:t>organizacionog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konteksta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identifikaciju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ograničenja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okruženjem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0749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6524" y="425003"/>
            <a:ext cx="9959147" cy="4945306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Metodi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analize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okruženja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obuhvataju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>
                <a:solidFill>
                  <a:schemeClr val="tx1"/>
                </a:solidFill>
              </a:rPr>
              <a:t>SWOT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analizu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kojom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određuju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snage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slabosti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mogućnosti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>
                <a:solidFill>
                  <a:schemeClr val="tx1"/>
                </a:solidFill>
              </a:rPr>
              <a:t>PEST </a:t>
            </a:r>
            <a:r>
              <a:rPr lang="en-GB" sz="2800" b="1" dirty="0" err="1">
                <a:solidFill>
                  <a:schemeClr val="tx1"/>
                </a:solidFill>
              </a:rPr>
              <a:t>okvir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gde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razmatraju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sagledavaju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faktori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političke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ekonomske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socijalne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tehnološke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prirode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Koristeći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informacije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dobijene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određivanjem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konteksta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ciljeva</a:t>
            </a:r>
            <a:r>
              <a:rPr lang="en-GB" sz="2800" dirty="0">
                <a:solidFill>
                  <a:schemeClr val="tx1"/>
                </a:solidFill>
              </a:rPr>
              <a:t> SWOT </a:t>
            </a:r>
            <a:r>
              <a:rPr lang="en-GB" sz="2800" dirty="0" err="1">
                <a:solidFill>
                  <a:schemeClr val="tx1"/>
                </a:solidFill>
              </a:rPr>
              <a:t>analizom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PEST </a:t>
            </a:r>
            <a:r>
              <a:rPr lang="en-GB" sz="2800" dirty="0" err="1">
                <a:solidFill>
                  <a:schemeClr val="tx1"/>
                </a:solidFill>
              </a:rPr>
              <a:t>okvirima</a:t>
            </a:r>
            <a:r>
              <a:rPr lang="en-GB" sz="2800" dirty="0">
                <a:solidFill>
                  <a:schemeClr val="tx1"/>
                </a:solidFill>
              </a:rPr>
              <a:t> , </a:t>
            </a:r>
            <a:r>
              <a:rPr lang="en-GB" sz="2800" dirty="0" err="1">
                <a:solidFill>
                  <a:schemeClr val="tx1"/>
                </a:solidFill>
              </a:rPr>
              <a:t>sledeći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korak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Identifikacija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rizika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uključuje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identifikovanje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područja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događaje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uzroke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potencijalne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identifikaciju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faktora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bi </a:t>
            </a:r>
            <a:r>
              <a:rPr lang="en-GB" sz="2800" dirty="0" err="1">
                <a:solidFill>
                  <a:schemeClr val="tx1"/>
                </a:solidFill>
              </a:rPr>
              <a:t>mogli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stvoriti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poboljšati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sprečiti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degradirati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ubrzati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odložiti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postizanje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entiteta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8076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6936" y="624110"/>
            <a:ext cx="8915400" cy="3777622"/>
          </a:xfrm>
        </p:spPr>
        <p:txBody>
          <a:bodyPr>
            <a:noAutofit/>
          </a:bodyPr>
          <a:lstStyle/>
          <a:p>
            <a:r>
              <a:rPr lang="en-GB" sz="2400" b="1" dirty="0">
                <a:solidFill>
                  <a:schemeClr val="tx1"/>
                </a:solidFill>
              </a:rPr>
              <a:t>SWOT </a:t>
            </a:r>
            <a:r>
              <a:rPr lang="en-GB" sz="2400" b="1" dirty="0" err="1">
                <a:solidFill>
                  <a:schemeClr val="tx1"/>
                </a:solidFill>
              </a:rPr>
              <a:t>analiza</a:t>
            </a:r>
            <a:r>
              <a:rPr lang="en-GB" sz="2400" dirty="0">
                <a:solidFill>
                  <a:schemeClr val="tx1"/>
                </a:solidFill>
              </a:rPr>
              <a:t> (</a:t>
            </a:r>
            <a:r>
              <a:rPr lang="en-GB" sz="2400" dirty="0" err="1">
                <a:solidFill>
                  <a:schemeClr val="tx1"/>
                </a:solidFill>
                <a:hlinkClick r:id="rId2" tooltip="Akronim"/>
              </a:rPr>
              <a:t>akronim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engleskih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reči</a:t>
            </a:r>
            <a:r>
              <a:rPr lang="en-GB" sz="2400" dirty="0">
                <a:solidFill>
                  <a:schemeClr val="tx1"/>
                </a:solidFill>
              </a:rPr>
              <a:t>: </a:t>
            </a:r>
            <a:r>
              <a:rPr lang="en-GB" sz="2400" i="1" dirty="0">
                <a:solidFill>
                  <a:schemeClr val="tx1"/>
                </a:solidFill>
              </a:rPr>
              <a:t>-{Strengths, Weaknesses, Opportunities, Threats}-</a:t>
            </a:r>
            <a:r>
              <a:rPr lang="en-GB" sz="2400" dirty="0">
                <a:solidFill>
                  <a:schemeClr val="tx1"/>
                </a:solidFill>
              </a:rPr>
              <a:t> - </a:t>
            </a:r>
            <a:r>
              <a:rPr lang="en-GB" sz="2400" dirty="0" err="1">
                <a:solidFill>
                  <a:schemeClr val="tx1"/>
                </a:solidFill>
              </a:rPr>
              <a:t>snage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slabosti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prilike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pretnje</a:t>
            </a:r>
            <a:r>
              <a:rPr lang="en-GB" sz="2400" dirty="0">
                <a:solidFill>
                  <a:schemeClr val="tx1"/>
                </a:solidFill>
              </a:rPr>
              <a:t>) je </a:t>
            </a:r>
            <a:r>
              <a:rPr lang="en-GB" sz="2400" dirty="0" err="1">
                <a:solidFill>
                  <a:schemeClr val="tx1"/>
                </a:solidFill>
              </a:rPr>
              <a:t>tehnika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  <a:hlinkClick r:id="rId3" tooltip="Strategija"/>
              </a:rPr>
              <a:t>strategijskog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  <a:hlinkClick r:id="rId4" tooltip="Menadžment"/>
              </a:rPr>
              <a:t>menadžmenta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putem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uočavaju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strategijski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izbori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dovođenjem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vezu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snaga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slabosti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  <a:hlinkClick r:id="rId5" tooltip="Preduzeće"/>
              </a:rPr>
              <a:t>preduzeća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šansama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pretnjama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eksternom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okruženju</a:t>
            </a:r>
            <a:r>
              <a:rPr lang="en-GB" sz="2400" dirty="0">
                <a:solidFill>
                  <a:schemeClr val="tx1"/>
                </a:solidFill>
              </a:rPr>
              <a:t>.</a:t>
            </a:r>
            <a:endParaRPr lang="en-GB" sz="2400" b="1" dirty="0" smtClean="0">
              <a:solidFill>
                <a:schemeClr val="tx1"/>
              </a:solidFill>
            </a:endParaRPr>
          </a:p>
          <a:p>
            <a:r>
              <a:rPr lang="en-GB" sz="2400" b="1" dirty="0" smtClean="0">
                <a:solidFill>
                  <a:schemeClr val="tx1"/>
                </a:solidFill>
              </a:rPr>
              <a:t>PEST </a:t>
            </a:r>
            <a:r>
              <a:rPr lang="en-GB" sz="2400" b="1" dirty="0" err="1">
                <a:solidFill>
                  <a:schemeClr val="tx1"/>
                </a:solidFill>
              </a:rPr>
              <a:t>analiza</a:t>
            </a:r>
            <a:r>
              <a:rPr lang="en-GB" sz="2400" dirty="0">
                <a:solidFill>
                  <a:schemeClr val="tx1"/>
                </a:solidFill>
              </a:rPr>
              <a:t> (</a:t>
            </a:r>
            <a:r>
              <a:rPr lang="en-GB" sz="2400" dirty="0" err="1">
                <a:solidFill>
                  <a:schemeClr val="tx1"/>
                </a:solidFill>
              </a:rPr>
              <a:t>akronim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reči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politički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ekonomski</a:t>
            </a:r>
            <a:r>
              <a:rPr lang="en-GB" sz="2400" dirty="0">
                <a:solidFill>
                  <a:schemeClr val="tx1"/>
                </a:solidFill>
              </a:rPr>
              <a:t>, socio-</a:t>
            </a:r>
            <a:r>
              <a:rPr lang="en-GB" sz="2400" dirty="0" err="1">
                <a:solidFill>
                  <a:schemeClr val="tx1"/>
                </a:solidFill>
              </a:rPr>
              <a:t>kultuloroški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tehnološki</a:t>
            </a:r>
            <a:r>
              <a:rPr lang="en-GB" sz="2400" dirty="0">
                <a:solidFill>
                  <a:schemeClr val="tx1"/>
                </a:solidFill>
              </a:rPr>
              <a:t>) </a:t>
            </a:r>
            <a:r>
              <a:rPr lang="en-GB" sz="2400" dirty="0" err="1">
                <a:solidFill>
                  <a:schemeClr val="tx1"/>
                </a:solidFill>
              </a:rPr>
              <a:t>opisuje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okvir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makroekonomskih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faktora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koriste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istraživanju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komponenata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okruženja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strateškog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menadžmenta</a:t>
            </a:r>
            <a:r>
              <a:rPr lang="en-GB" sz="2400" dirty="0">
                <a:solidFill>
                  <a:schemeClr val="tx1"/>
                </a:solidFill>
              </a:rPr>
              <a:t>. To je </a:t>
            </a:r>
            <a:r>
              <a:rPr lang="en-GB" sz="2400" dirty="0" err="1">
                <a:solidFill>
                  <a:schemeClr val="tx1"/>
                </a:solidFill>
              </a:rPr>
              <a:t>deo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eksterne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analize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sastavljanju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strateške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analize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istraživanja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tržišta</a:t>
            </a:r>
            <a:r>
              <a:rPr lang="en-GB" sz="2400" dirty="0">
                <a:solidFill>
                  <a:schemeClr val="tx1"/>
                </a:solidFill>
              </a:rPr>
              <a:t>, I </a:t>
            </a:r>
            <a:r>
              <a:rPr lang="en-GB" sz="2400" dirty="0" err="1">
                <a:solidFill>
                  <a:schemeClr val="tx1"/>
                </a:solidFill>
              </a:rPr>
              <a:t>daje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pregled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različitih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makroekonomskih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faktora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uzimaju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obzir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r>
              <a:rPr lang="en-GB" sz="2400" dirty="0" err="1">
                <a:solidFill>
                  <a:schemeClr val="tx1"/>
                </a:solidFill>
              </a:rPr>
              <a:t>Predstavlja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strateški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alat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razumevanje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tržišnog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rasta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opadanja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poslovne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pozicije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potencijala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pravaca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poslovanja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2237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Identifikacija</a:t>
            </a:r>
            <a:r>
              <a:rPr lang="en-GB" dirty="0"/>
              <a:t> </a:t>
            </a:r>
            <a:r>
              <a:rPr lang="en-GB" dirty="0" err="1"/>
              <a:t>rizika</a:t>
            </a:r>
            <a:r>
              <a:rPr lang="en-GB" dirty="0"/>
              <a:t> </a:t>
            </a:r>
            <a:r>
              <a:rPr lang="en-GB" dirty="0" err="1"/>
              <a:t>obično</a:t>
            </a:r>
            <a:r>
              <a:rPr lang="en-GB" dirty="0"/>
              <a:t> </a:t>
            </a:r>
            <a:r>
              <a:rPr lang="en-GB" dirty="0" err="1"/>
              <a:t>uključuje</a:t>
            </a:r>
            <a:r>
              <a:rPr lang="en-GB" dirty="0"/>
              <a:t> tri </a:t>
            </a:r>
            <a:r>
              <a:rPr lang="en-GB" dirty="0" err="1"/>
              <a:t>vrste</a:t>
            </a:r>
            <a:r>
              <a:rPr lang="en-GB" dirty="0"/>
              <a:t> </a:t>
            </a:r>
            <a:r>
              <a:rPr lang="en-GB" dirty="0" err="1"/>
              <a:t>aktivnosti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9865" y="2240924"/>
            <a:ext cx="9044747" cy="3670298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Definisanje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kategorizaciju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Sprovođenje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internog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kvalitativnog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istraživanja</a:t>
            </a:r>
            <a:r>
              <a:rPr lang="en-GB" sz="2800" dirty="0">
                <a:solidFill>
                  <a:schemeClr val="tx1"/>
                </a:solidFill>
              </a:rPr>
              <a:t> o </a:t>
            </a:r>
            <a:r>
              <a:rPr lang="en-GB" sz="2800" dirty="0" err="1">
                <a:solidFill>
                  <a:schemeClr val="tx1"/>
                </a:solidFill>
              </a:rPr>
              <a:t>učestalosti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ozbiljnosti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Skeniranje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spoljne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sredine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sagledavanja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tek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javljaju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56328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4" y="224865"/>
            <a:ext cx="8911687" cy="1280890"/>
          </a:xfrm>
        </p:spPr>
        <p:txBody>
          <a:bodyPr/>
          <a:lstStyle/>
          <a:p>
            <a:r>
              <a:rPr lang="en-GB" dirty="0" err="1"/>
              <a:t>Ključna</a:t>
            </a:r>
            <a:r>
              <a:rPr lang="en-GB" dirty="0"/>
              <a:t> </a:t>
            </a:r>
            <a:r>
              <a:rPr lang="en-GB" dirty="0" err="1"/>
              <a:t>pitanja</a:t>
            </a:r>
            <a:r>
              <a:rPr lang="en-GB" dirty="0"/>
              <a:t> </a:t>
            </a:r>
            <a:r>
              <a:rPr lang="en-GB" dirty="0" err="1"/>
              <a:t>koja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da </a:t>
            </a:r>
            <a:r>
              <a:rPr lang="en-GB" dirty="0" err="1"/>
              <a:t>pomognu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identifikacije</a:t>
            </a:r>
            <a:r>
              <a:rPr lang="en-GB" dirty="0"/>
              <a:t> </a:t>
            </a:r>
            <a:r>
              <a:rPr lang="en-GB" dirty="0" err="1"/>
              <a:t>rizika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1978" y="2082084"/>
            <a:ext cx="9350062" cy="3777622"/>
          </a:xfrm>
        </p:spPr>
        <p:txBody>
          <a:bodyPr>
            <a:no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Kada,gde,zašto,i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verovatno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ispoljiti</a:t>
            </a:r>
            <a:r>
              <a:rPr lang="en-GB" sz="2800" dirty="0">
                <a:solidFill>
                  <a:schemeClr val="tx1"/>
                </a:solidFill>
              </a:rPr>
              <a:t>?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Ko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uključen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fazu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primer, </a:t>
            </a:r>
            <a:r>
              <a:rPr lang="en-GB" sz="2800" dirty="0" err="1">
                <a:solidFill>
                  <a:schemeClr val="tx1"/>
                </a:solidFill>
              </a:rPr>
              <a:t>dobavljači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izvođači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stejkholderi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r>
              <a:rPr lang="en-GB" sz="2800" dirty="0">
                <a:solidFill>
                  <a:schemeClr val="tx1"/>
                </a:solidFill>
              </a:rPr>
              <a:t>.)?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Koji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povezani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postizanjem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svakog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postavljenih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prioriteta</a:t>
            </a:r>
            <a:r>
              <a:rPr lang="en-GB" sz="2800" dirty="0">
                <a:solidFill>
                  <a:schemeClr val="tx1"/>
                </a:solidFill>
              </a:rPr>
              <a:t>?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Koji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doprinose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postizanju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prioriteta</a:t>
            </a:r>
            <a:r>
              <a:rPr lang="en-GB" sz="2800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16473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4" y="224865"/>
            <a:ext cx="8911687" cy="1280890"/>
          </a:xfrm>
        </p:spPr>
        <p:txBody>
          <a:bodyPr/>
          <a:lstStyle/>
          <a:p>
            <a:r>
              <a:rPr lang="en-GB" dirty="0" err="1"/>
              <a:t>Ključna</a:t>
            </a:r>
            <a:r>
              <a:rPr lang="en-GB" dirty="0"/>
              <a:t> </a:t>
            </a:r>
            <a:r>
              <a:rPr lang="en-GB" dirty="0" err="1"/>
              <a:t>pitanja</a:t>
            </a:r>
            <a:r>
              <a:rPr lang="en-GB" dirty="0"/>
              <a:t> </a:t>
            </a:r>
            <a:r>
              <a:rPr lang="en-GB" dirty="0" err="1"/>
              <a:t>koja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da </a:t>
            </a:r>
            <a:r>
              <a:rPr lang="en-GB" dirty="0" err="1"/>
              <a:t>pomognu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identifikacije</a:t>
            </a:r>
            <a:r>
              <a:rPr lang="en-GB" dirty="0"/>
              <a:t> </a:t>
            </a:r>
            <a:r>
              <a:rPr lang="en-GB" dirty="0" err="1"/>
              <a:t>rizika</a:t>
            </a:r>
            <a:r>
              <a:rPr lang="en-GB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3189" y="1505755"/>
            <a:ext cx="10332634" cy="3777622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Koji </a:t>
            </a:r>
            <a:r>
              <a:rPr lang="en-GB" sz="2400" dirty="0" err="1">
                <a:solidFill>
                  <a:schemeClr val="tx1"/>
                </a:solidFill>
              </a:rPr>
              <a:t>nepredviđeni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</a:t>
            </a:r>
            <a:r>
              <a:rPr lang="en-GB" sz="2400" dirty="0">
                <a:solidFill>
                  <a:schemeClr val="tx1"/>
                </a:solidFill>
              </a:rPr>
              <a:t> bi </a:t>
            </a:r>
            <a:r>
              <a:rPr lang="en-GB" sz="2400" dirty="0" err="1">
                <a:solidFill>
                  <a:schemeClr val="tx1"/>
                </a:solidFill>
              </a:rPr>
              <a:t>mogao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utiče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postizanje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ciljeva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odnosno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pojave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ugroziti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ostvarivanje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očekivanih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rezultata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Da </a:t>
            </a:r>
            <a:r>
              <a:rPr lang="en-GB" sz="2400" dirty="0">
                <a:solidFill>
                  <a:schemeClr val="tx1"/>
                </a:solidFill>
              </a:rPr>
              <a:t>li </a:t>
            </a:r>
            <a:r>
              <a:rPr lang="en-GB" sz="2400" dirty="0" err="1">
                <a:solidFill>
                  <a:schemeClr val="tx1"/>
                </a:solidFill>
              </a:rPr>
              <a:t>postoji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verovatnoća</a:t>
            </a:r>
            <a:r>
              <a:rPr lang="en-GB" sz="2400" dirty="0">
                <a:solidFill>
                  <a:schemeClr val="tx1"/>
                </a:solidFill>
              </a:rPr>
              <a:t> da se </a:t>
            </a:r>
            <a:r>
              <a:rPr lang="en-GB" sz="2400" dirty="0" err="1">
                <a:solidFill>
                  <a:schemeClr val="tx1"/>
                </a:solidFill>
              </a:rPr>
              <a:t>rizik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iznova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pojavi</a:t>
            </a:r>
            <a:r>
              <a:rPr lang="en-GB" sz="2400" dirty="0">
                <a:solidFill>
                  <a:schemeClr val="tx1"/>
                </a:solidFill>
              </a:rPr>
              <a:t>, a </a:t>
            </a:r>
            <a:r>
              <a:rPr lang="en-GB" sz="2400" dirty="0" err="1">
                <a:solidFill>
                  <a:schemeClr val="tx1"/>
                </a:solidFill>
              </a:rPr>
              <a:t>ako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šta</a:t>
            </a:r>
            <a:r>
              <a:rPr lang="en-GB" sz="2400" dirty="0">
                <a:solidFill>
                  <a:schemeClr val="tx1"/>
                </a:solidFill>
              </a:rPr>
              <a:t> bi </a:t>
            </a:r>
            <a:r>
              <a:rPr lang="en-GB" sz="2400" dirty="0" err="1">
                <a:solidFill>
                  <a:schemeClr val="tx1"/>
                </a:solidFill>
              </a:rPr>
              <a:t>mogao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uzrok</a:t>
            </a:r>
            <a:r>
              <a:rPr lang="en-GB" sz="2400" dirty="0">
                <a:solidFill>
                  <a:schemeClr val="tx1"/>
                </a:solidFill>
              </a:rPr>
              <a:t> tome? 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Koji </a:t>
            </a:r>
            <a:r>
              <a:rPr lang="en-GB" sz="2400" dirty="0" err="1">
                <a:solidFill>
                  <a:schemeClr val="tx1"/>
                </a:solidFill>
              </a:rPr>
              <a:t>faktori</a:t>
            </a:r>
            <a:r>
              <a:rPr lang="en-GB" sz="2400" dirty="0">
                <a:solidFill>
                  <a:schemeClr val="tx1"/>
                </a:solidFill>
              </a:rPr>
              <a:t> bi </a:t>
            </a:r>
            <a:r>
              <a:rPr lang="en-GB" sz="2400" dirty="0" err="1">
                <a:solidFill>
                  <a:schemeClr val="tx1"/>
                </a:solidFill>
              </a:rPr>
              <a:t>mogli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dovesti</a:t>
            </a:r>
            <a:r>
              <a:rPr lang="en-GB" sz="2400" dirty="0">
                <a:solidFill>
                  <a:schemeClr val="tx1"/>
                </a:solidFill>
              </a:rPr>
              <a:t> do </a:t>
            </a:r>
            <a:r>
              <a:rPr lang="en-GB" sz="2400" dirty="0" err="1">
                <a:solidFill>
                  <a:schemeClr val="tx1"/>
                </a:solidFill>
              </a:rPr>
              <a:t>ponovnog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nastanka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rizika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Na </a:t>
            </a:r>
            <a:r>
              <a:rPr lang="en-GB" sz="2400" dirty="0" err="1">
                <a:solidFill>
                  <a:schemeClr val="tx1"/>
                </a:solidFill>
              </a:rPr>
              <a:t>kom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mestu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rizik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javiti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tj</a:t>
            </a:r>
            <a:r>
              <a:rPr lang="en-GB" sz="2400" dirty="0">
                <a:solidFill>
                  <a:schemeClr val="tx1"/>
                </a:solidFill>
              </a:rPr>
              <a:t>. da li </a:t>
            </a:r>
            <a:r>
              <a:rPr lang="en-GB" sz="2400" dirty="0" err="1">
                <a:solidFill>
                  <a:schemeClr val="tx1"/>
                </a:solidFill>
              </a:rPr>
              <a:t>rizik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zavisi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lokacije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fizičke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oblasti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aktivnosti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sprovode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konkretnom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okruženju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Ako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se </a:t>
            </a:r>
            <a:r>
              <a:rPr lang="en-GB" sz="2400" dirty="0" err="1">
                <a:solidFill>
                  <a:schemeClr val="tx1"/>
                </a:solidFill>
              </a:rPr>
              <a:t>rizik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desi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kakav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uticaj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posledice</a:t>
            </a:r>
            <a:r>
              <a:rPr lang="en-GB" sz="2400" dirty="0">
                <a:solidFill>
                  <a:schemeClr val="tx1"/>
                </a:solidFill>
              </a:rPr>
              <a:t> bi </a:t>
            </a:r>
            <a:r>
              <a:rPr lang="en-GB" sz="2400" dirty="0" err="1">
                <a:solidFill>
                  <a:schemeClr val="tx1"/>
                </a:solidFill>
              </a:rPr>
              <a:t>mogao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poslovanje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042682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Da bi se </a:t>
            </a:r>
            <a:r>
              <a:rPr lang="en-GB" sz="2800" dirty="0" err="1">
                <a:solidFill>
                  <a:schemeClr val="tx1"/>
                </a:solidFill>
              </a:rPr>
              <a:t>dobili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relevantniji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podaci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liste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ljudi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odgovarajućim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znanjem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različitih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 bi </a:t>
            </a:r>
            <a:r>
              <a:rPr lang="en-GB" sz="2800" dirty="0" err="1">
                <a:solidFill>
                  <a:schemeClr val="tx1"/>
                </a:solidFill>
              </a:rPr>
              <a:t>trebalo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budu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uključeni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identifikovanje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7350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Tehnike</a:t>
            </a:r>
            <a:r>
              <a:rPr lang="en-GB" dirty="0" smtClean="0"/>
              <a:t> </a:t>
            </a:r>
            <a:r>
              <a:rPr lang="en-GB" dirty="0" err="1" smtClean="0"/>
              <a:t>prilikom</a:t>
            </a:r>
            <a:r>
              <a:rPr lang="en-GB" dirty="0" smtClean="0"/>
              <a:t> </a:t>
            </a:r>
            <a:r>
              <a:rPr lang="en-GB" dirty="0" err="1"/>
              <a:t>identifikacije</a:t>
            </a:r>
            <a:r>
              <a:rPr lang="en-GB" dirty="0"/>
              <a:t> </a:t>
            </a:r>
            <a:r>
              <a:rPr lang="en-GB" dirty="0" err="1"/>
              <a:t>rizika</a:t>
            </a:r>
            <a:r>
              <a:rPr lang="en-GB" dirty="0"/>
              <a:t> u </a:t>
            </a:r>
            <a:r>
              <a:rPr lang="en-GB" dirty="0" err="1"/>
              <a:t>okviru</a:t>
            </a:r>
            <a:r>
              <a:rPr lang="en-GB" dirty="0"/>
              <a:t> </a:t>
            </a:r>
            <a:r>
              <a:rPr lang="en-GB" dirty="0" err="1"/>
              <a:t>projekta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642" y="1905000"/>
            <a:ext cx="10615970" cy="4792014"/>
          </a:xfrm>
        </p:spPr>
        <p:txBody>
          <a:bodyPr>
            <a:noAutofit/>
          </a:bodyPr>
          <a:lstStyle/>
          <a:p>
            <a:r>
              <a:rPr lang="en-GB" sz="2800" b="1" dirty="0" err="1" smtClean="0">
                <a:solidFill>
                  <a:schemeClr val="tx1"/>
                </a:solidFill>
              </a:rPr>
              <a:t>Sastanci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gde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razvojni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tim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članovi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odeljenja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marketing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predstavnici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kupaca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imaju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zadatak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izlože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kojih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setiti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datom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trenutku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Kontrolne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liste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Definisani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klasifikovani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potencijalni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zatim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evidentiraju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kontrolnih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gde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nakon</a:t>
            </a:r>
            <a:r>
              <a:rPr lang="en-GB" sz="2800" dirty="0">
                <a:solidFill>
                  <a:schemeClr val="tx1"/>
                </a:solidFill>
              </a:rPr>
              <a:t> toga </a:t>
            </a:r>
            <a:r>
              <a:rPr lang="en-GB" sz="2800" dirty="0" err="1">
                <a:solidFill>
                  <a:schemeClr val="tx1"/>
                </a:solidFill>
              </a:rPr>
              <a:t>vrši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fokusiranje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podskup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poznatih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predvidljivih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Kontrolne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klasifikacije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zasnovane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prošlim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projektima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posebno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korisne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183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>
                <a:solidFill>
                  <a:schemeClr val="tx1"/>
                </a:solidFill>
              </a:rPr>
              <a:t>Tehnike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prilikom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identifikacije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okviru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projekta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642" y="2253802"/>
            <a:ext cx="10615970" cy="4217831"/>
          </a:xfrm>
        </p:spPr>
        <p:txBody>
          <a:bodyPr>
            <a:noAutofit/>
          </a:bodyPr>
          <a:lstStyle/>
          <a:p>
            <a:r>
              <a:rPr lang="en-GB" sz="2800" b="1" dirty="0" err="1" smtClean="0">
                <a:solidFill>
                  <a:schemeClr val="tx1"/>
                </a:solidFill>
              </a:rPr>
              <a:t>Poređenje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prethodnim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projektima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Nosioci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potencijalnih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ispituju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predmet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pitanju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prethodni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projekti</a:t>
            </a:r>
            <a:r>
              <a:rPr lang="en-GB" sz="2800" dirty="0">
                <a:solidFill>
                  <a:schemeClr val="tx1"/>
                </a:solidFill>
              </a:rPr>
              <a:t>. Oni </a:t>
            </a:r>
            <a:r>
              <a:rPr lang="en-GB" sz="2800" dirty="0" err="1">
                <a:solidFill>
                  <a:schemeClr val="tx1"/>
                </a:solidFill>
              </a:rPr>
              <a:t>razmatraju</a:t>
            </a:r>
            <a:r>
              <a:rPr lang="en-GB" sz="2800" dirty="0">
                <a:solidFill>
                  <a:schemeClr val="tx1"/>
                </a:solidFill>
              </a:rPr>
              <a:t> da li se </a:t>
            </a:r>
            <a:r>
              <a:rPr lang="en-GB" sz="2800" dirty="0" err="1">
                <a:solidFill>
                  <a:schemeClr val="tx1"/>
                </a:solidFill>
              </a:rPr>
              <a:t>isti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ispoljavaju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novom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projektu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Raščlanjavanje</a:t>
            </a:r>
            <a:r>
              <a:rPr lang="en-GB" sz="2800" dirty="0">
                <a:solidFill>
                  <a:schemeClr val="tx1"/>
                </a:solidFill>
              </a:rPr>
              <a:t>: </a:t>
            </a:r>
            <a:r>
              <a:rPr lang="en-GB" sz="2800" dirty="0" err="1">
                <a:solidFill>
                  <a:schemeClr val="tx1"/>
                </a:solidFill>
              </a:rPr>
              <a:t>Veliki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komplikovani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identifikovani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raščlanjavaju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komponente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efikasnije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upravljati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Osim</a:t>
            </a:r>
            <a:r>
              <a:rPr lang="en-GB" sz="2800" dirty="0">
                <a:solidFill>
                  <a:schemeClr val="tx1"/>
                </a:solidFill>
              </a:rPr>
              <a:t> toga, </a:t>
            </a:r>
            <a:r>
              <a:rPr lang="en-GB" sz="2800" dirty="0" err="1">
                <a:solidFill>
                  <a:schemeClr val="tx1"/>
                </a:solidFill>
              </a:rPr>
              <a:t>dekomponovanje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razvojnog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celine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dovesti</a:t>
            </a:r>
            <a:r>
              <a:rPr lang="en-GB" sz="2800" dirty="0">
                <a:solidFill>
                  <a:schemeClr val="tx1"/>
                </a:solidFill>
              </a:rPr>
              <a:t> do toga da se </a:t>
            </a:r>
            <a:r>
              <a:rPr lang="en-GB" sz="2800" dirty="0" err="1">
                <a:solidFill>
                  <a:schemeClr val="tx1"/>
                </a:solidFill>
              </a:rPr>
              <a:t>identifikuju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potencijalni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problemi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uspešnost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39977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Da </a:t>
            </a:r>
            <a:r>
              <a:rPr lang="en-GB" dirty="0">
                <a:solidFill>
                  <a:schemeClr val="tx1"/>
                </a:solidFill>
              </a:rPr>
              <a:t>bi </a:t>
            </a:r>
            <a:r>
              <a:rPr lang="en-GB" dirty="0" err="1">
                <a:solidFill>
                  <a:schemeClr val="tx1"/>
                </a:solidFill>
              </a:rPr>
              <a:t>faza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identifikacije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jednog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privrednog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subjektabila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uspešna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kompanije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moraju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485622"/>
            <a:ext cx="8915400" cy="3425599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Prikupiti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podatke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odgovarajući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Izvršiti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pravilnu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kategorizaciju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Definisati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izvorima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Jasno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definisati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učestalost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ozbiljnost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izazvati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itd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1120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Analiza</a:t>
            </a:r>
            <a:r>
              <a:rPr lang="en-GB" dirty="0"/>
              <a:t> </a:t>
            </a:r>
            <a:r>
              <a:rPr lang="en-GB" dirty="0" err="1"/>
              <a:t>rizika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265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06828"/>
            <a:ext cx="8915400" cy="4404394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Kroz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analizu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vrši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b="1" dirty="0" err="1">
                <a:solidFill>
                  <a:schemeClr val="tx1"/>
                </a:solidFill>
              </a:rPr>
              <a:t>transformacija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relevantnih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u="sng" dirty="0" err="1">
                <a:solidFill>
                  <a:srgbClr val="FF0000"/>
                </a:solidFill>
              </a:rPr>
              <a:t>činjenica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vezi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identifikovanim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u="sng" dirty="0" err="1">
                <a:solidFill>
                  <a:srgbClr val="FF0000"/>
                </a:solidFill>
              </a:rPr>
              <a:t>informacije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omogućiti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donošenje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odluka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daljim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fazama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Takođe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vrši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razmatranje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gde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njih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utvrđuje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verovatnoća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ispoljavanja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tj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gubitak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izazvati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5901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svaki</a:t>
            </a:r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  <a:r>
              <a:rPr lang="en-GB" dirty="0" err="1"/>
              <a:t>tim</a:t>
            </a:r>
            <a:r>
              <a:rPr lang="en-GB" dirty="0"/>
              <a:t> bi </a:t>
            </a:r>
            <a:r>
              <a:rPr lang="en-GB" dirty="0" err="1"/>
              <a:t>trebao</a:t>
            </a:r>
            <a:r>
              <a:rPr lang="en-GB" dirty="0"/>
              <a:t> da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854" y="1425262"/>
            <a:ext cx="9907631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Proceni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verovatnoću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pouzdanošću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konstatovati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postoji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velika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dok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drugih</a:t>
            </a:r>
            <a:r>
              <a:rPr lang="en-GB" sz="2800" dirty="0">
                <a:solidFill>
                  <a:schemeClr val="tx1"/>
                </a:solidFill>
              </a:rPr>
              <a:t> to </a:t>
            </a:r>
            <a:r>
              <a:rPr lang="en-GB" sz="2800" dirty="0" err="1">
                <a:solidFill>
                  <a:schemeClr val="tx1"/>
                </a:solidFill>
              </a:rPr>
              <a:t>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Potrebno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je </a:t>
            </a:r>
            <a:r>
              <a:rPr lang="en-GB" sz="2800" dirty="0" err="1">
                <a:solidFill>
                  <a:schemeClr val="tx1"/>
                </a:solidFill>
              </a:rPr>
              <a:t>uspostaviti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skalu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reflektovati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percepciju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svakog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potencijalnih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U </a:t>
            </a:r>
            <a:r>
              <a:rPr lang="en-GB" sz="2800" dirty="0" err="1">
                <a:solidFill>
                  <a:schemeClr val="tx1"/>
                </a:solidFill>
              </a:rPr>
              <a:t>zavisnosti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detalja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prikazani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skali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mogućnosti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detaljnog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prikazivanja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skala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numerička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bazirana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procentima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njoj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umesto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procentualnih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veličina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iskazati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kategorije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: ne </a:t>
            </a:r>
            <a:r>
              <a:rPr lang="en-GB" sz="2800" dirty="0" err="1">
                <a:solidFill>
                  <a:schemeClr val="tx1"/>
                </a:solidFill>
              </a:rPr>
              <a:t>postoji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vrlo</a:t>
            </a:r>
            <a:r>
              <a:rPr lang="en-GB" sz="2800" dirty="0">
                <a:solidFill>
                  <a:schemeClr val="tx1"/>
                </a:solidFill>
              </a:rPr>
              <a:t> mala </a:t>
            </a:r>
            <a:r>
              <a:rPr lang="en-GB" sz="2800" dirty="0" err="1">
                <a:solidFill>
                  <a:schemeClr val="tx1"/>
                </a:solidFill>
              </a:rPr>
              <a:t>verovatnoća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verovatno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često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88077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svaki</a:t>
            </a:r>
            <a:r>
              <a:rPr lang="en-GB" dirty="0"/>
              <a:t> </a:t>
            </a:r>
            <a:r>
              <a:rPr lang="en-GB" dirty="0" err="1"/>
              <a:t>rizik</a:t>
            </a:r>
            <a:r>
              <a:rPr lang="en-GB" dirty="0"/>
              <a:t> </a:t>
            </a:r>
            <a:r>
              <a:rPr lang="en-GB" dirty="0" err="1"/>
              <a:t>tim</a:t>
            </a:r>
            <a:r>
              <a:rPr lang="en-GB" dirty="0"/>
              <a:t> bi </a:t>
            </a:r>
            <a:r>
              <a:rPr lang="en-GB" dirty="0" err="1"/>
              <a:t>trebao</a:t>
            </a:r>
            <a:r>
              <a:rPr lang="en-GB" dirty="0"/>
              <a:t> da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854" y="1425262"/>
            <a:ext cx="9907631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Opiše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posledice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projekat</a:t>
            </a:r>
            <a:r>
              <a:rPr lang="en-GB" sz="2800" dirty="0">
                <a:solidFill>
                  <a:schemeClr val="tx1"/>
                </a:solidFill>
              </a:rPr>
              <a:t> , </a:t>
            </a:r>
            <a:r>
              <a:rPr lang="en-GB" sz="2800" dirty="0" err="1">
                <a:solidFill>
                  <a:schemeClr val="tx1"/>
                </a:solidFill>
              </a:rPr>
              <a:t>proizvod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rezultat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poslovanja</a:t>
            </a:r>
            <a:r>
              <a:rPr lang="en-GB" sz="2800" dirty="0" smtClean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izraziti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to u </a:t>
            </a:r>
            <a:r>
              <a:rPr lang="en-GB" sz="2800" dirty="0" err="1">
                <a:solidFill>
                  <a:schemeClr val="tx1"/>
                </a:solidFill>
              </a:rPr>
              <a:t>novčanim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jedinicama</a:t>
            </a:r>
            <a:r>
              <a:rPr lang="en-GB" sz="2800" dirty="0">
                <a:solidFill>
                  <a:schemeClr val="tx1"/>
                </a:solidFill>
              </a:rPr>
              <a:t>, a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koristiti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kategorije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numeričke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oznake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posledice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njegov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zanemarljiv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gde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koristiti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numerička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oznaka</a:t>
            </a:r>
            <a:r>
              <a:rPr lang="en-GB" sz="2800" dirty="0">
                <a:solidFill>
                  <a:schemeClr val="tx1"/>
                </a:solidFill>
              </a:rPr>
              <a:t> 1, </a:t>
            </a:r>
            <a:r>
              <a:rPr lang="en-GB" sz="2800" dirty="0" err="1">
                <a:solidFill>
                  <a:schemeClr val="tx1"/>
                </a:solidFill>
              </a:rPr>
              <a:t>zatim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marginalan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koristiti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</a:t>
            </a:r>
            <a:r>
              <a:rPr lang="en-GB" sz="2800" dirty="0">
                <a:solidFill>
                  <a:schemeClr val="tx1"/>
                </a:solidFill>
              </a:rPr>
              <a:t> 2, </a:t>
            </a:r>
            <a:r>
              <a:rPr lang="en-GB" sz="2800" dirty="0" err="1">
                <a:solidFill>
                  <a:schemeClr val="tx1"/>
                </a:solidFill>
              </a:rPr>
              <a:t>kritički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gde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koristi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</a:t>
            </a:r>
            <a:r>
              <a:rPr lang="en-GB" sz="2800" dirty="0">
                <a:solidFill>
                  <a:schemeClr val="tx1"/>
                </a:solidFill>
              </a:rPr>
              <a:t> 3,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katastrofalni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označen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brojem</a:t>
            </a:r>
            <a:r>
              <a:rPr lang="en-GB" sz="2800" dirty="0">
                <a:solidFill>
                  <a:schemeClr val="tx1"/>
                </a:solidFill>
              </a:rPr>
              <a:t> 4. </a:t>
            </a:r>
          </a:p>
        </p:txBody>
      </p:sp>
    </p:spTree>
    <p:extLst>
      <p:ext uri="{BB962C8B-B14F-4D97-AF65-F5344CB8AC3E}">
        <p14:creationId xmlns:p14="http://schemas.microsoft.com/office/powerpoint/2010/main" val="3230278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Delphi </a:t>
            </a:r>
            <a:r>
              <a:rPr lang="en-GB" dirty="0" err="1"/>
              <a:t>metoda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prilikom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određivanja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član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svaku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ovih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vrednosti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pojedinačno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Zatim</a:t>
            </a:r>
            <a:r>
              <a:rPr lang="en-GB" sz="2800" dirty="0">
                <a:solidFill>
                  <a:schemeClr val="tx1"/>
                </a:solidFill>
              </a:rPr>
              <a:t>, se </a:t>
            </a:r>
            <a:r>
              <a:rPr lang="en-GB" sz="2800" dirty="0" err="1">
                <a:solidFill>
                  <a:schemeClr val="tx1"/>
                </a:solidFill>
              </a:rPr>
              <a:t>izveštaji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svakog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članova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sakupljaju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jedan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sveobuhvatni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izveštaj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onda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vrši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izveštavanje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cele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grupe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939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8496" y="1560770"/>
            <a:ext cx="9508387" cy="3777622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jedan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zadataka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prilikom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sprovođenja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da se </a:t>
            </a:r>
            <a:r>
              <a:rPr lang="en-GB" sz="2800" dirty="0" err="1">
                <a:solidFill>
                  <a:schemeClr val="tx1"/>
                </a:solidFill>
              </a:rPr>
              <a:t>identifikovani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rangiraju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stepenu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prioriteta</a:t>
            </a:r>
            <a:r>
              <a:rPr lang="en-GB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sz="2800" dirty="0" err="1">
                <a:solidFill>
                  <a:schemeClr val="tx1"/>
                </a:solidFill>
              </a:rPr>
              <a:t>Imajući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ovo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vidu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sačinjava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 smtClean="0">
                <a:solidFill>
                  <a:schemeClr val="tx1"/>
                </a:solidFill>
              </a:rPr>
              <a:t>lista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čemu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vrhu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dolaze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veliku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prouzrokovati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veliku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dok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malom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verovatnoćom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izazvati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zanemarljivu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naći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liste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16855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</a:t>
            </a:r>
            <a:r>
              <a:rPr lang="en-GB" dirty="0" err="1" smtClean="0"/>
              <a:t>ticaj</a:t>
            </a:r>
            <a:r>
              <a:rPr lang="en-GB" dirty="0" smtClean="0"/>
              <a:t> </a:t>
            </a:r>
            <a:r>
              <a:rPr lang="pl-PL" dirty="0" smtClean="0"/>
              <a:t>faktor</a:t>
            </a:r>
            <a:r>
              <a:rPr lang="en-GB" dirty="0" smtClean="0"/>
              <a:t>a</a:t>
            </a:r>
            <a:r>
              <a:rPr lang="pl-PL" dirty="0" smtClean="0"/>
              <a:t> </a:t>
            </a:r>
            <a:r>
              <a:rPr lang="pl-PL" dirty="0"/>
              <a:t>koji mogu dovesti do nastanka rizika.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701" y="2133600"/>
            <a:ext cx="10834911" cy="3777622"/>
          </a:xfrm>
        </p:spPr>
        <p:txBody>
          <a:bodyPr>
            <a:no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verovatnoća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nastane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potencijaln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štetni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delovanjem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određenog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faktora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okarakterisati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visoka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b="1" dirty="0" err="1">
                <a:solidFill>
                  <a:schemeClr val="tx1"/>
                </a:solidFill>
              </a:rPr>
              <a:t>srednja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niska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Kada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je u </a:t>
            </a:r>
            <a:r>
              <a:rPr lang="en-GB" sz="2400" dirty="0" err="1">
                <a:solidFill>
                  <a:schemeClr val="tx1"/>
                </a:solidFill>
              </a:rPr>
              <a:t>pitanju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rgbClr val="FF0000"/>
                </a:solidFill>
              </a:rPr>
              <a:t>visoka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verovatnoća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nastajanja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neophodno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istaći</a:t>
            </a:r>
            <a:r>
              <a:rPr lang="en-GB" sz="2400" dirty="0">
                <a:solidFill>
                  <a:schemeClr val="tx1"/>
                </a:solidFill>
              </a:rPr>
              <a:t> da se u </a:t>
            </a:r>
            <a:r>
              <a:rPr lang="en-GB" sz="2400" dirty="0" err="1">
                <a:solidFill>
                  <a:schemeClr val="tx1"/>
                </a:solidFill>
              </a:rPr>
              <a:t>takvim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situacijama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radi</a:t>
            </a:r>
            <a:r>
              <a:rPr lang="en-GB" sz="2400" dirty="0">
                <a:solidFill>
                  <a:schemeClr val="tx1"/>
                </a:solidFill>
              </a:rPr>
              <a:t> o </a:t>
            </a:r>
            <a:r>
              <a:rPr lang="en-GB" sz="2400" dirty="0" err="1">
                <a:solidFill>
                  <a:schemeClr val="tx1"/>
                </a:solidFill>
              </a:rPr>
              <a:t>faktorima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često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javljaju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izazovu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veliku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štetu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čemu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kontrola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svrhom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sprečavanja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njihovog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ispoljavanja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dejstva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efikasna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826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</a:t>
            </a:r>
            <a:r>
              <a:rPr lang="en-GB" dirty="0" err="1" smtClean="0"/>
              <a:t>ticaj</a:t>
            </a:r>
            <a:r>
              <a:rPr lang="en-GB" dirty="0" smtClean="0"/>
              <a:t> </a:t>
            </a:r>
            <a:r>
              <a:rPr lang="pl-PL" dirty="0" smtClean="0"/>
              <a:t>faktor</a:t>
            </a:r>
            <a:r>
              <a:rPr lang="en-GB" dirty="0" smtClean="0"/>
              <a:t>a</a:t>
            </a:r>
            <a:r>
              <a:rPr lang="pl-PL" dirty="0" smtClean="0"/>
              <a:t> </a:t>
            </a:r>
            <a:r>
              <a:rPr lang="pl-PL" dirty="0"/>
              <a:t>koji mogu dovesti do nastanka rizika.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701" y="2133600"/>
            <a:ext cx="10834911" cy="3777622"/>
          </a:xfrm>
        </p:spPr>
        <p:txBody>
          <a:bodyPr>
            <a:noAutofit/>
          </a:bodyPr>
          <a:lstStyle/>
          <a:p>
            <a:r>
              <a:rPr lang="en-GB" sz="2400" dirty="0" err="1" smtClean="0">
                <a:solidFill>
                  <a:schemeClr val="tx1"/>
                </a:solidFill>
              </a:rPr>
              <a:t>Kod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rgbClr val="FF9900"/>
                </a:solidFill>
              </a:rPr>
              <a:t>srednjeg</a:t>
            </a:r>
            <a:r>
              <a:rPr lang="en-GB" sz="2400" dirty="0">
                <a:solidFill>
                  <a:srgbClr val="FF9900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nivoa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verovatnoće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faktori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dovesti</a:t>
            </a:r>
            <a:r>
              <a:rPr lang="en-GB" sz="2400" dirty="0">
                <a:solidFill>
                  <a:schemeClr val="tx1"/>
                </a:solidFill>
              </a:rPr>
              <a:t> do </a:t>
            </a:r>
            <a:r>
              <a:rPr lang="en-GB" sz="2400" dirty="0" err="1">
                <a:solidFill>
                  <a:schemeClr val="tx1"/>
                </a:solidFill>
              </a:rPr>
              <a:t>nastanka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većoj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meri</a:t>
            </a:r>
            <a:r>
              <a:rPr lang="en-GB" sz="2400" dirty="0">
                <a:solidFill>
                  <a:schemeClr val="tx1"/>
                </a:solidFill>
              </a:rPr>
              <a:t> pod </a:t>
            </a:r>
            <a:r>
              <a:rPr lang="en-GB" sz="2400" dirty="0" err="1">
                <a:solidFill>
                  <a:schemeClr val="tx1"/>
                </a:solidFill>
              </a:rPr>
              <a:t>dejstvom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kontrolnih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mera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uticati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smanjenje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mogućnosti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ostvarivanja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štetnog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događaja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b="1" dirty="0" err="1" smtClean="0">
                <a:solidFill>
                  <a:srgbClr val="00B050"/>
                </a:solidFill>
              </a:rPr>
              <a:t>Niska</a:t>
            </a:r>
            <a:r>
              <a:rPr lang="en-GB" sz="2400" dirty="0" smtClean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verovatnoća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karakteriše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neznatnim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uticajem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faktora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nastanak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čemu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kontrola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efikasnija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sprečavanju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nastanka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253680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>
                <a:solidFill>
                  <a:schemeClr val="tx1"/>
                </a:solidFill>
              </a:rPr>
              <a:t>Procena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ili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evaluacija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756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7132" y="884349"/>
            <a:ext cx="9817480" cy="3777622"/>
          </a:xfrm>
        </p:spPr>
        <p:txBody>
          <a:bodyPr>
            <a:noAutofit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U </a:t>
            </a:r>
            <a:r>
              <a:rPr lang="en-GB" sz="2800" dirty="0" err="1" smtClean="0">
                <a:solidFill>
                  <a:schemeClr val="tx1"/>
                </a:solidFill>
              </a:rPr>
              <a:t>ovoj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fazi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rizici</a:t>
            </a:r>
            <a:r>
              <a:rPr lang="en-GB" sz="2800" dirty="0" smtClean="0">
                <a:solidFill>
                  <a:schemeClr val="tx1"/>
                </a:solidFill>
              </a:rPr>
              <a:t> se </a:t>
            </a:r>
            <a:r>
              <a:rPr lang="en-GB" sz="2800" dirty="0" err="1" smtClean="0">
                <a:solidFill>
                  <a:schemeClr val="tx1"/>
                </a:solidFill>
              </a:rPr>
              <a:t>svrstavaju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u </a:t>
            </a:r>
            <a:r>
              <a:rPr lang="en-GB" sz="2800" b="1" dirty="0" err="1">
                <a:solidFill>
                  <a:srgbClr val="00B050"/>
                </a:solidFill>
              </a:rPr>
              <a:t>prihvatljive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 smtClean="0">
                <a:solidFill>
                  <a:srgbClr val="FF0000"/>
                </a:solidFill>
              </a:rPr>
              <a:t>neprihvatljive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dirty="0" err="1">
                <a:solidFill>
                  <a:schemeClr val="tx1"/>
                </a:solidFill>
              </a:rPr>
              <a:t>Ukoliko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prilikom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utvrdi</a:t>
            </a:r>
            <a:r>
              <a:rPr lang="en-GB" sz="2800" dirty="0">
                <a:solidFill>
                  <a:schemeClr val="tx1"/>
                </a:solidFill>
              </a:rPr>
              <a:t> da je </a:t>
            </a:r>
            <a:r>
              <a:rPr lang="en-GB" sz="2800" dirty="0" err="1">
                <a:solidFill>
                  <a:schemeClr val="tx1"/>
                </a:solidFill>
              </a:rPr>
              <a:t>dati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veći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prihvatljivog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onda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potrebna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dodatna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kontrole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poboljšanje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efikasnosti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postojeće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kontrole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Ako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procenom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utvrdi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strane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menadžmenta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kompanije</a:t>
            </a:r>
            <a:r>
              <a:rPr lang="en-GB" sz="2800" dirty="0">
                <a:solidFill>
                  <a:schemeClr val="tx1"/>
                </a:solidFill>
              </a:rPr>
              <a:t> da je </a:t>
            </a:r>
            <a:r>
              <a:rPr lang="en-GB" sz="2800" dirty="0" err="1">
                <a:solidFill>
                  <a:schemeClr val="tx1"/>
                </a:solidFill>
              </a:rPr>
              <a:t>stepen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prihvatljiv</a:t>
            </a:r>
            <a:r>
              <a:rPr lang="en-GB" sz="2800" dirty="0">
                <a:solidFill>
                  <a:schemeClr val="tx1"/>
                </a:solidFill>
              </a:rPr>
              <a:t>, u </a:t>
            </a:r>
            <a:r>
              <a:rPr lang="en-GB" sz="2800" dirty="0" err="1">
                <a:solidFill>
                  <a:schemeClr val="tx1"/>
                </a:solidFill>
              </a:rPr>
              <a:t>takvim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situacijama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potrebno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preduzimati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zarad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njegovog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smanjenja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faze </a:t>
            </a:r>
            <a:r>
              <a:rPr lang="en-GB" sz="2800" dirty="0" err="1">
                <a:solidFill>
                  <a:schemeClr val="tx1"/>
                </a:solidFill>
              </a:rPr>
              <a:t>tretiranja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424408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tx1"/>
                </a:solidFill>
              </a:rPr>
              <a:t>Tretiranje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2028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Metode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Izbegavanje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Smanjenje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Prenos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deljenje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Zadržavanje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prihvatanje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726646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tx1"/>
                </a:solidFill>
              </a:rPr>
              <a:t>Izbegavanje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osnovni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izbeći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operacije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obavljati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drugačiji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čemu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faktori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eliminisati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Međutim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pored toga, </a:t>
            </a:r>
            <a:r>
              <a:rPr lang="en-GB" sz="2800" dirty="0" err="1">
                <a:solidFill>
                  <a:schemeClr val="tx1"/>
                </a:solidFill>
              </a:rPr>
              <a:t>treba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vidu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pojedine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izbeći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da se u </a:t>
            </a:r>
            <a:r>
              <a:rPr lang="en-GB" sz="2800" dirty="0" err="1">
                <a:solidFill>
                  <a:schemeClr val="tx1"/>
                </a:solidFill>
              </a:rPr>
              <a:t>takvim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situacijama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pristupa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primeni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neke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narednih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0103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>
                <a:solidFill>
                  <a:schemeClr val="tx1"/>
                </a:solidFill>
              </a:rPr>
              <a:t>smanjenje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311" y="2133600"/>
            <a:ext cx="10474302" cy="3777622"/>
          </a:xfrm>
        </p:spPr>
        <p:txBody>
          <a:bodyPr>
            <a:noAutofit/>
          </a:bodyPr>
          <a:lstStyle/>
          <a:p>
            <a:r>
              <a:rPr lang="sv-SE" sz="2800" dirty="0">
                <a:solidFill>
                  <a:schemeClr val="tx1"/>
                </a:solidFill>
              </a:rPr>
              <a:t>smanjenja verovatnoće i uticaja negativnih posledica rizika, na prihvatljiv </a:t>
            </a:r>
            <a:r>
              <a:rPr lang="sv-SE" sz="2800" dirty="0" smtClean="0">
                <a:solidFill>
                  <a:schemeClr val="tx1"/>
                </a:solidFill>
              </a:rPr>
              <a:t>nivo</a:t>
            </a:r>
          </a:p>
          <a:p>
            <a:r>
              <a:rPr lang="en-GB" sz="2800" dirty="0" err="1">
                <a:solidFill>
                  <a:schemeClr val="tx1"/>
                </a:solidFill>
              </a:rPr>
              <a:t>Preventivno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delovanje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bi se </a:t>
            </a:r>
            <a:r>
              <a:rPr lang="en-GB" sz="2800" dirty="0" err="1">
                <a:solidFill>
                  <a:schemeClr val="tx1"/>
                </a:solidFill>
              </a:rPr>
              <a:t>smanjila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često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efikasniji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pokušaja</a:t>
            </a:r>
            <a:r>
              <a:rPr lang="en-GB" sz="2800" dirty="0">
                <a:solidFill>
                  <a:schemeClr val="tx1"/>
                </a:solidFill>
              </a:rPr>
              <a:t> da se </a:t>
            </a:r>
            <a:r>
              <a:rPr lang="en-GB" sz="2800" dirty="0" err="1">
                <a:solidFill>
                  <a:schemeClr val="tx1"/>
                </a:solidFill>
              </a:rPr>
              <a:t>saniraju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nakon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došlo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ostvarenja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Neminovno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istaći</a:t>
            </a:r>
            <a:r>
              <a:rPr lang="en-GB" sz="2800" dirty="0">
                <a:solidFill>
                  <a:schemeClr val="tx1"/>
                </a:solidFill>
              </a:rPr>
              <a:t> to da </a:t>
            </a:r>
            <a:r>
              <a:rPr lang="en-GB" sz="2800" dirty="0" err="1">
                <a:solidFill>
                  <a:schemeClr val="tx1"/>
                </a:solidFill>
              </a:rPr>
              <a:t>smanjenje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zahteva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vreme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da je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izvršiti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sagledavanje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troškova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ukoliko</a:t>
            </a:r>
            <a:r>
              <a:rPr lang="en-GB" sz="2800" dirty="0">
                <a:solidFill>
                  <a:schemeClr val="tx1"/>
                </a:solidFill>
              </a:rPr>
              <a:t> se ne bi </a:t>
            </a:r>
            <a:r>
              <a:rPr lang="en-GB" sz="2800" dirty="0" err="1">
                <a:solidFill>
                  <a:schemeClr val="tx1"/>
                </a:solidFill>
              </a:rPr>
              <a:t>preduzele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akcije</a:t>
            </a:r>
            <a:r>
              <a:rPr lang="en-GB" sz="2800" dirty="0">
                <a:solidFill>
                  <a:schemeClr val="tx1"/>
                </a:solidFill>
              </a:rPr>
              <a:t>, u </a:t>
            </a:r>
            <a:r>
              <a:rPr lang="en-GB" sz="2800" dirty="0" err="1">
                <a:solidFill>
                  <a:schemeClr val="tx1"/>
                </a:solidFill>
              </a:rPr>
              <a:t>odnosu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same </a:t>
            </a:r>
            <a:r>
              <a:rPr lang="en-GB" sz="2800" dirty="0" err="1">
                <a:solidFill>
                  <a:schemeClr val="tx1"/>
                </a:solidFill>
              </a:rPr>
              <a:t>troškove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primena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mera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metode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4728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>
                <a:solidFill>
                  <a:schemeClr val="tx1"/>
                </a:solidFill>
              </a:rPr>
              <a:t>prenošenje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rizika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Može</a:t>
            </a:r>
            <a:r>
              <a:rPr lang="en-GB" sz="2800" dirty="0" smtClean="0">
                <a:solidFill>
                  <a:schemeClr val="tx1"/>
                </a:solidFill>
              </a:rPr>
              <a:t> se </a:t>
            </a:r>
            <a:r>
              <a:rPr lang="en-GB" sz="2800" dirty="0" err="1" smtClean="0">
                <a:solidFill>
                  <a:schemeClr val="tx1"/>
                </a:solidFill>
              </a:rPr>
              <a:t>sprovoditi</a:t>
            </a:r>
            <a:r>
              <a:rPr lang="en-GB" sz="2800" dirty="0" smtClean="0">
                <a:solidFill>
                  <a:schemeClr val="tx1"/>
                </a:solidFill>
              </a:rPr>
              <a:t> u </a:t>
            </a:r>
            <a:r>
              <a:rPr lang="en-GB" sz="2800" dirty="0" err="1" smtClean="0">
                <a:solidFill>
                  <a:schemeClr val="tx1"/>
                </a:solidFill>
              </a:rPr>
              <a:t>potpunosti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ili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delimično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Ova </a:t>
            </a:r>
            <a:r>
              <a:rPr lang="en-GB" sz="2800" dirty="0" err="1">
                <a:solidFill>
                  <a:schemeClr val="tx1"/>
                </a:solidFill>
              </a:rPr>
              <a:t>strategija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prenošenjem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putem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ugovora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osiguranjem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putem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partnerskih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 smtClean="0">
                <a:solidFill>
                  <a:schemeClr val="tx1"/>
                </a:solidFill>
              </a:rPr>
              <a:t>zajedničkih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ulaganja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252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Zadržavanje</a:t>
            </a:r>
            <a:r>
              <a:rPr lang="en-GB" dirty="0" smtClean="0"/>
              <a:t> </a:t>
            </a:r>
            <a:r>
              <a:rPr lang="en-GB" dirty="0" err="1" smtClean="0"/>
              <a:t>rizika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Radi</a:t>
            </a:r>
            <a:r>
              <a:rPr lang="en-GB" sz="2800" dirty="0" smtClean="0">
                <a:solidFill>
                  <a:schemeClr val="tx1"/>
                </a:solidFill>
              </a:rPr>
              <a:t> se o </a:t>
            </a:r>
            <a:r>
              <a:rPr lang="en-GB" sz="2800" dirty="0" err="1" smtClean="0">
                <a:solidFill>
                  <a:schemeClr val="tx1"/>
                </a:solidFill>
              </a:rPr>
              <a:t>rizicima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koji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imaju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malu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verovatnoću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nastnka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i</a:t>
            </a:r>
            <a:r>
              <a:rPr lang="en-GB" sz="2800" dirty="0" smtClean="0">
                <a:solidFill>
                  <a:schemeClr val="tx1"/>
                </a:solidFill>
              </a:rPr>
              <a:t> ne bi </a:t>
            </a:r>
            <a:r>
              <a:rPr lang="en-GB" sz="2800" dirty="0" err="1" smtClean="0">
                <a:solidFill>
                  <a:schemeClr val="tx1"/>
                </a:solidFill>
              </a:rPr>
              <a:t>prouzrokovali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štetu</a:t>
            </a:r>
            <a:r>
              <a:rPr lang="en-GB" sz="2800" dirty="0" smtClean="0">
                <a:solidFill>
                  <a:schemeClr val="tx1"/>
                </a:solidFill>
              </a:rPr>
              <a:t> u </a:t>
            </a:r>
            <a:r>
              <a:rPr lang="en-GB" sz="2800" dirty="0" err="1" smtClean="0">
                <a:solidFill>
                  <a:schemeClr val="tx1"/>
                </a:solidFill>
              </a:rPr>
              <a:t>procesu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poslovanja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ukoliko</a:t>
            </a:r>
            <a:r>
              <a:rPr lang="en-GB" sz="2800" dirty="0" smtClean="0">
                <a:solidFill>
                  <a:schemeClr val="tx1"/>
                </a:solidFill>
              </a:rPr>
              <a:t> se dese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7455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>
                <a:solidFill>
                  <a:schemeClr val="tx1"/>
                </a:solidFill>
              </a:rPr>
              <a:t>Monitoring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4379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6073" y="1592687"/>
            <a:ext cx="9302325" cy="4357352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ove</a:t>
            </a:r>
            <a:r>
              <a:rPr lang="en-GB" sz="2800" dirty="0">
                <a:solidFill>
                  <a:schemeClr val="tx1"/>
                </a:solidFill>
              </a:rPr>
              <a:t> faze </a:t>
            </a:r>
            <a:r>
              <a:rPr lang="en-GB" sz="2800" dirty="0" err="1">
                <a:solidFill>
                  <a:schemeClr val="tx1"/>
                </a:solidFill>
              </a:rPr>
              <a:t>često</a:t>
            </a:r>
            <a:r>
              <a:rPr lang="en-GB" sz="2800" dirty="0">
                <a:solidFill>
                  <a:schemeClr val="tx1"/>
                </a:solidFill>
              </a:rPr>
              <a:t> se prate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nadgledaju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deset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značaju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čemu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revidiraju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regularnim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vremenskim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intervalima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svrhom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revaluacije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determinisanja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nepredviđenih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okolnosti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izazvati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promene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Takođe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je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izvršiti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prekategorizaciju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kako</a:t>
            </a:r>
            <a:r>
              <a:rPr lang="en-GB" sz="2800" dirty="0">
                <a:solidFill>
                  <a:schemeClr val="tx1"/>
                </a:solidFill>
              </a:rPr>
              <a:t> bi se </a:t>
            </a:r>
            <a:r>
              <a:rPr lang="en-GB" sz="2800" dirty="0" err="1">
                <a:solidFill>
                  <a:schemeClr val="tx1"/>
                </a:solidFill>
              </a:rPr>
              <a:t>lakše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vršila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procena</a:t>
            </a:r>
            <a:r>
              <a:rPr lang="en-GB" sz="2800" dirty="0">
                <a:solidFill>
                  <a:schemeClr val="tx1"/>
                </a:solidFill>
              </a:rPr>
              <a:t>, monitoring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njima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3952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3341" y="1438141"/>
            <a:ext cx="5009882" cy="3777622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Na </a:t>
            </a:r>
            <a:r>
              <a:rPr lang="en-GB" sz="2400" dirty="0" err="1">
                <a:solidFill>
                  <a:schemeClr val="tx1"/>
                </a:solidFill>
              </a:rPr>
              <a:t>osnovu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adekvatno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sprovedene</a:t>
            </a:r>
            <a:r>
              <a:rPr lang="en-GB" sz="2400" dirty="0">
                <a:solidFill>
                  <a:schemeClr val="tx1"/>
                </a:solidFill>
              </a:rPr>
              <a:t> faze </a:t>
            </a:r>
            <a:r>
              <a:rPr lang="en-GB" sz="2400" dirty="0" err="1">
                <a:solidFill>
                  <a:schemeClr val="tx1"/>
                </a:solidFill>
              </a:rPr>
              <a:t>monitoringa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redovnog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razmatranja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kontrole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odgovorna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lica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efikasno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izveštavati</a:t>
            </a:r>
            <a:r>
              <a:rPr lang="en-GB" sz="2400" dirty="0">
                <a:solidFill>
                  <a:schemeClr val="tx1"/>
                </a:solidFill>
              </a:rPr>
              <a:t> o </a:t>
            </a:r>
            <a:r>
              <a:rPr lang="en-GB" sz="2400" dirty="0" err="1">
                <a:solidFill>
                  <a:schemeClr val="tx1"/>
                </a:solidFill>
              </a:rPr>
              <a:t>aspektima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njegovom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uticaju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odvijanje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operacija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organizaciji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gde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osnovu</a:t>
            </a:r>
            <a:r>
              <a:rPr lang="en-GB" sz="2400" dirty="0">
                <a:solidFill>
                  <a:schemeClr val="tx1"/>
                </a:solidFill>
              </a:rPr>
              <a:t> toga </a:t>
            </a:r>
            <a:r>
              <a:rPr lang="en-GB" sz="2400" dirty="0" err="1">
                <a:solidFill>
                  <a:schemeClr val="tx1"/>
                </a:solidFill>
              </a:rPr>
              <a:t>mogu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dobiti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odgovori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pitanja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5346" y="1438141"/>
            <a:ext cx="4893972" cy="4292958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Koji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to </a:t>
            </a:r>
            <a:r>
              <a:rPr lang="en-GB" sz="2400" dirty="0" err="1">
                <a:solidFill>
                  <a:schemeClr val="tx1"/>
                </a:solidFill>
              </a:rPr>
              <a:t>ključni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rizici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Kako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se </a:t>
            </a:r>
            <a:r>
              <a:rPr lang="en-GB" sz="2400" dirty="0" err="1">
                <a:solidFill>
                  <a:schemeClr val="tx1"/>
                </a:solidFill>
              </a:rPr>
              <a:t>njime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upravljalo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Da </a:t>
            </a:r>
            <a:r>
              <a:rPr lang="en-GB" sz="2400" dirty="0">
                <a:solidFill>
                  <a:schemeClr val="tx1"/>
                </a:solidFill>
              </a:rPr>
              <a:t>li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strategije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tretiranja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efikasne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  <a:r>
              <a:rPr lang="en-GB" sz="2400" dirty="0" err="1">
                <a:solidFill>
                  <a:schemeClr val="tx1"/>
                </a:solidFill>
              </a:rPr>
              <a:t>Ako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nisu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šta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drugo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preduzeti</a:t>
            </a:r>
            <a:r>
              <a:rPr lang="en-GB" sz="2400" dirty="0">
                <a:solidFill>
                  <a:schemeClr val="tx1"/>
                </a:solidFill>
              </a:rPr>
              <a:t> da bi se </a:t>
            </a:r>
            <a:r>
              <a:rPr lang="en-GB" sz="2400" dirty="0" err="1">
                <a:solidFill>
                  <a:schemeClr val="tx1"/>
                </a:solidFill>
              </a:rPr>
              <a:t>poboljšale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Da </a:t>
            </a:r>
            <a:r>
              <a:rPr lang="en-GB" sz="2400" dirty="0">
                <a:solidFill>
                  <a:schemeClr val="tx1"/>
                </a:solidFill>
              </a:rPr>
              <a:t>li </a:t>
            </a:r>
            <a:r>
              <a:rPr lang="en-GB" sz="2400" dirty="0" err="1">
                <a:solidFill>
                  <a:schemeClr val="tx1"/>
                </a:solidFill>
              </a:rPr>
              <a:t>postoje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rizici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kakve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implikacije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organizaciju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01400945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149</TotalTime>
  <Words>2129</Words>
  <Application>Microsoft Office PowerPoint</Application>
  <PresentationFormat>Widescreen</PresentationFormat>
  <Paragraphs>126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Century Gothic</vt:lpstr>
      <vt:lpstr>Courier New</vt:lpstr>
      <vt:lpstr>Wingdings 3</vt:lpstr>
      <vt:lpstr>Wisp</vt:lpstr>
      <vt:lpstr>Upravljanje rizikom</vt:lpstr>
      <vt:lpstr>Definisanje pojma upravljanja rizikom </vt:lpstr>
      <vt:lpstr>PowerPoint Presentation</vt:lpstr>
      <vt:lpstr>PowerPoint Presentation</vt:lpstr>
      <vt:lpstr>PowerPoint Presentation</vt:lpstr>
      <vt:lpstr>PowerPoint Presentation</vt:lpstr>
      <vt:lpstr>faktori koji su doveli do sve veće potrebe za uvođenjem procesa upravljanja rizikom:</vt:lpstr>
      <vt:lpstr> Faze procesa upravljanja rizikom </vt:lpstr>
      <vt:lpstr>PowerPoint Presentation</vt:lpstr>
      <vt:lpstr>Prema tumačenju Laurie Williams proces upravljanja rizikom može se podeliti u dve međusobno povezane faze, i to  </vt:lpstr>
      <vt:lpstr>Prema Heinz-Peter Bergu koraci procesa upravljanja rizikom su </vt:lpstr>
      <vt:lpstr> Identifikacija rizika</vt:lpstr>
      <vt:lpstr>PowerPoint Presentation</vt:lpstr>
      <vt:lpstr>PowerPoint Presentation</vt:lpstr>
      <vt:lpstr>PowerPoint Presentation</vt:lpstr>
      <vt:lpstr>Identifikacija rizika obično uključuje tri vrste aktivnosti</vt:lpstr>
      <vt:lpstr>Ključna pitanja koja mogu da pomognu prilikom identifikacije rizika </vt:lpstr>
      <vt:lpstr>Ključna pitanja koja mogu da pomognu prilikom identifikacije rizika </vt:lpstr>
      <vt:lpstr>PowerPoint Presentation</vt:lpstr>
      <vt:lpstr>Tehnike prilikom identifikacije rizika u okviru projekta</vt:lpstr>
      <vt:lpstr>Tehnike prilikom identifikacije rizika u okviru projekta</vt:lpstr>
      <vt:lpstr>Da bi faza identifikacije rizika jednog privrednog subjektabila uspešna, kompanije moraju</vt:lpstr>
      <vt:lpstr>Analiza rizika </vt:lpstr>
      <vt:lpstr>PowerPoint Presentation</vt:lpstr>
      <vt:lpstr>Za svaki rizik tim bi trebao da </vt:lpstr>
      <vt:lpstr>Za svaki rizik tim bi trebao da </vt:lpstr>
      <vt:lpstr>Delphi metoda</vt:lpstr>
      <vt:lpstr>PowerPoint Presentation</vt:lpstr>
      <vt:lpstr>Uticaj faktora koji mogu dovesti do nastanka rizika.</vt:lpstr>
      <vt:lpstr>Uticaj faktora koji mogu dovesti do nastanka rizika.</vt:lpstr>
      <vt:lpstr> Procena ili evaluacija rizika </vt:lpstr>
      <vt:lpstr>PowerPoint Presentation</vt:lpstr>
      <vt:lpstr>Tretiranje rizika </vt:lpstr>
      <vt:lpstr>Metode </vt:lpstr>
      <vt:lpstr>Izbegavanje rizika</vt:lpstr>
      <vt:lpstr> smanjenje rizika</vt:lpstr>
      <vt:lpstr> prenošenje rizika </vt:lpstr>
      <vt:lpstr>Zadržavanje rizika</vt:lpstr>
      <vt:lpstr> Monitoring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Upravljanje rizikom</dc:title>
  <dc:creator>mina</dc:creator>
  <cp:lastModifiedBy>mina</cp:lastModifiedBy>
  <cp:revision>20</cp:revision>
  <dcterms:created xsi:type="dcterms:W3CDTF">2020-02-18T17:54:37Z</dcterms:created>
  <dcterms:modified xsi:type="dcterms:W3CDTF">2020-02-18T20:23:43Z</dcterms:modified>
</cp:coreProperties>
</file>