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3A516-10A4-4F7A-BAC6-49B9D0F070F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4A0-4E3A-4AEF-8B66-56756934B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87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3A516-10A4-4F7A-BAC6-49B9D0F070F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4A0-4E3A-4AEF-8B66-56756934B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33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3A516-10A4-4F7A-BAC6-49B9D0F070F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4A0-4E3A-4AEF-8B66-56756934B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01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3A516-10A4-4F7A-BAC6-49B9D0F070F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4A0-4E3A-4AEF-8B66-56756934B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30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3A516-10A4-4F7A-BAC6-49B9D0F070F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4A0-4E3A-4AEF-8B66-56756934B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55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3A516-10A4-4F7A-BAC6-49B9D0F070F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4A0-4E3A-4AEF-8B66-56756934B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41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3A516-10A4-4F7A-BAC6-49B9D0F070F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4A0-4E3A-4AEF-8B66-56756934B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0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3A516-10A4-4F7A-BAC6-49B9D0F070F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4A0-4E3A-4AEF-8B66-56756934B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7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3A516-10A4-4F7A-BAC6-49B9D0F070F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4A0-4E3A-4AEF-8B66-56756934B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70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3A516-10A4-4F7A-BAC6-49B9D0F070F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4A0-4E3A-4AEF-8B66-56756934B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774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3A516-10A4-4F7A-BAC6-49B9D0F070F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24A0-4E3A-4AEF-8B66-56756934B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400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3A516-10A4-4F7A-BAC6-49B9D0F070F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124A0-4E3A-4AEF-8B66-56756934B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740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26836" y="1335314"/>
            <a:ext cx="9938327" cy="2322286"/>
          </a:xfrm>
          <a:solidFill>
            <a:srgbClr val="FFC0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sr-Latn-CS" altLang="en-US" sz="3100" b="1" dirty="0" smtClean="0">
                <a:latin typeface="Bahnschrift Condensed" panose="020B0502040204020203" pitchFamily="34" charset="0"/>
              </a:rPr>
              <a:t>AKADEMIJA STRUKOVNIH STUDIJA BEOGRAD</a:t>
            </a:r>
            <a:br>
              <a:rPr lang="sr-Latn-CS" altLang="en-US" sz="3100" b="1" dirty="0" smtClean="0">
                <a:latin typeface="Bahnschrift Condensed" panose="020B0502040204020203" pitchFamily="34" charset="0"/>
              </a:rPr>
            </a:br>
            <a:r>
              <a:rPr lang="sr-Latn-CS" altLang="en-US" sz="3100" b="1" dirty="0" smtClean="0">
                <a:latin typeface="Bahnschrift Condensed" panose="020B0502040204020203" pitchFamily="34" charset="0"/>
              </a:rPr>
              <a:t>Odsek: VISOKA </a:t>
            </a:r>
            <a:r>
              <a:rPr lang="sr-Latn-CS" altLang="en-US" sz="3100" b="1" dirty="0">
                <a:latin typeface="Bahnschrift Condensed" panose="020B0502040204020203" pitchFamily="34" charset="0"/>
              </a:rPr>
              <a:t>TURISTIČKA </a:t>
            </a:r>
            <a:r>
              <a:rPr lang="sr-Latn-CS" altLang="en-US" sz="3100" b="1" dirty="0" smtClean="0">
                <a:latin typeface="Bahnschrift Condensed" panose="020B0502040204020203" pitchFamily="34" charset="0"/>
              </a:rPr>
              <a:t>ŠKOLA</a:t>
            </a:r>
            <a:r>
              <a:rPr lang="sr-Latn-CS" altLang="en-US" sz="3100" b="1" dirty="0" smtClean="0">
                <a:latin typeface="Verdana" panose="020B0604030504040204" pitchFamily="34" charset="0"/>
              </a:rPr>
              <a:t/>
            </a:r>
            <a:br>
              <a:rPr lang="sr-Latn-CS" altLang="en-US" sz="3100" b="1" dirty="0" smtClean="0">
                <a:latin typeface="Verdana" panose="020B0604030504040204" pitchFamily="34" charset="0"/>
              </a:rPr>
            </a:br>
            <a:r>
              <a:rPr lang="sr-Latn-RS" sz="3100" dirty="0" smtClean="0">
                <a:latin typeface="Bahnschrift Condensed" panose="020B0502040204020203" pitchFamily="34" charset="0"/>
              </a:rPr>
              <a:t>Upravljanje prihodima u hotelijerstvu</a:t>
            </a:r>
            <a:r>
              <a:rPr lang="sr-Latn-CS" altLang="en-US" sz="2400" b="1" dirty="0" smtClean="0">
                <a:latin typeface="Verdana" panose="020B0604030504040204" pitchFamily="34" charset="0"/>
              </a:rPr>
              <a:t> </a:t>
            </a:r>
            <a:br>
              <a:rPr lang="sr-Latn-CS" altLang="en-US" sz="2400" b="1" dirty="0" smtClean="0">
                <a:latin typeface="Verdana" panose="020B0604030504040204" pitchFamily="34" charset="0"/>
              </a:rPr>
            </a:br>
            <a:endParaRPr lang="en-US" altLang="en-US" sz="2200" dirty="0">
              <a:latin typeface="Verdana" panose="020B0604030504040204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9891" y="3886200"/>
            <a:ext cx="9938327" cy="2769124"/>
          </a:xfrm>
          <a:solidFill>
            <a:srgbClr val="FFC000"/>
          </a:solidFill>
        </p:spPr>
        <p:txBody>
          <a:bodyPr>
            <a:normAutofit fontScale="25000" lnSpcReduction="20000"/>
          </a:bodyPr>
          <a:lstStyle/>
          <a:p>
            <a:endParaRPr lang="sr-Latn-RS" sz="3300" b="1" dirty="0" smtClean="0"/>
          </a:p>
          <a:p>
            <a:endParaRPr lang="sr-Latn-RS" sz="11200" b="1" dirty="0" smtClean="0">
              <a:latin typeface="Bahnschrift Condensed" panose="020B0502040204020203" pitchFamily="34" charset="0"/>
            </a:endParaRPr>
          </a:p>
          <a:p>
            <a:r>
              <a:rPr lang="sr-Latn-RS" sz="11200" b="1" dirty="0" smtClean="0">
                <a:latin typeface="Bahnschrift Condensed" panose="020B0502040204020203" pitchFamily="34" charset="0"/>
              </a:rPr>
              <a:t>3</a:t>
            </a:r>
            <a:r>
              <a:rPr lang="en-US" sz="11200" b="1" dirty="0" smtClean="0">
                <a:latin typeface="Bahnschrift Condensed" panose="020B0502040204020203" pitchFamily="34" charset="0"/>
              </a:rPr>
              <a:t>. </a:t>
            </a:r>
            <a:r>
              <a:rPr lang="en-US" sz="11200" b="1" dirty="0" err="1" smtClean="0"/>
              <a:t>Strateško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planiranje</a:t>
            </a:r>
            <a:r>
              <a:rPr lang="en-US" sz="11200" b="1" dirty="0" smtClean="0"/>
              <a:t> </a:t>
            </a:r>
            <a:r>
              <a:rPr lang="en-US" sz="11200" b="1" dirty="0" err="1" smtClean="0"/>
              <a:t>cena</a:t>
            </a:r>
            <a:r>
              <a:rPr lang="en-US" sz="11200" b="1" dirty="0" smtClean="0"/>
              <a:t> </a:t>
            </a:r>
          </a:p>
          <a:p>
            <a:r>
              <a:rPr lang="en-US" altLang="en-US" sz="11200" b="1" dirty="0">
                <a:latin typeface="Bahnschrift Condensed" panose="020B0502040204020203" pitchFamily="34" charset="0"/>
              </a:rPr>
              <a:t> </a:t>
            </a:r>
            <a:r>
              <a:rPr lang="en-US" altLang="en-US" sz="11200" b="1" dirty="0" smtClean="0">
                <a:latin typeface="Bahnschrift Condensed" panose="020B0502040204020203" pitchFamily="34" charset="0"/>
              </a:rPr>
              <a:t>                                                                                  </a:t>
            </a:r>
            <a:r>
              <a:rPr lang="sr-Latn-CS" altLang="en-US" sz="9600" b="1" dirty="0" smtClean="0">
                <a:latin typeface="Bahnschrift Condensed" panose="020B0502040204020203" pitchFamily="34" charset="0"/>
              </a:rPr>
              <a:t>dr </a:t>
            </a:r>
            <a:r>
              <a:rPr lang="sr-Latn-CS" altLang="en-US" sz="9600" b="1" dirty="0">
                <a:latin typeface="Bahnschrift Condensed" panose="020B0502040204020203" pitchFamily="34" charset="0"/>
              </a:rPr>
              <a:t>Georgi </a:t>
            </a:r>
            <a:r>
              <a:rPr lang="sr-Latn-CS" altLang="en-US" sz="9600" b="1" dirty="0" smtClean="0">
                <a:latin typeface="Bahnschrift Condensed" panose="020B0502040204020203" pitchFamily="34" charset="0"/>
              </a:rPr>
              <a:t>Genov</a:t>
            </a:r>
          </a:p>
          <a:p>
            <a:r>
              <a:rPr lang="sr-Latn-RS" sz="9600" b="1" dirty="0" smtClean="0">
                <a:latin typeface="Bahnschrift Condensed" panose="020B0502040204020203" pitchFamily="34" charset="0"/>
              </a:rPr>
              <a:t>                                                                                                   dr </a:t>
            </a:r>
            <a:r>
              <a:rPr lang="sr-Latn-RS" sz="9600" b="1" dirty="0">
                <a:latin typeface="Bahnschrift Condensed" panose="020B0502040204020203" pitchFamily="34" charset="0"/>
              </a:rPr>
              <a:t>Renata </a:t>
            </a:r>
            <a:r>
              <a:rPr lang="sr-Latn-RS" sz="9600" b="1" dirty="0" smtClean="0">
                <a:latin typeface="Bahnschrift Condensed" panose="020B0502040204020203" pitchFamily="34" charset="0"/>
              </a:rPr>
              <a:t>Pindžo</a:t>
            </a:r>
            <a:endParaRPr lang="sr-Latn-CS" altLang="en-US" sz="9600" b="1" dirty="0" smtClean="0">
              <a:latin typeface="Bahnschrift Condensed" panose="020B0502040204020203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 smtClean="0">
                <a:latin typeface="Bahnschrift Condensed" panose="020B0502040204020203" pitchFamily="34" charset="0"/>
              </a:rPr>
              <a:t>Beograd</a:t>
            </a:r>
            <a:endParaRPr lang="sr-Latn-CS" altLang="en-US" sz="9600" b="1" dirty="0">
              <a:latin typeface="Bahnschrift Condensed" panose="020B0502040204020203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9600" b="1" dirty="0" smtClean="0">
                <a:latin typeface="Bahnschrift Condensed" panose="020B0502040204020203" pitchFamily="34" charset="0"/>
              </a:rPr>
              <a:t>20</a:t>
            </a:r>
            <a:r>
              <a:rPr lang="en-US" altLang="en-US" sz="9600" b="1" dirty="0" smtClean="0">
                <a:latin typeface="Bahnschrift Condensed" panose="020B0502040204020203" pitchFamily="34" charset="0"/>
              </a:rPr>
              <a:t>20</a:t>
            </a:r>
            <a:r>
              <a:rPr lang="sr-Latn-CS" altLang="en-US" sz="9600" b="1" dirty="0" smtClean="0">
                <a:latin typeface="Bahnschrift Condensed" panose="020B0502040204020203" pitchFamily="34" charset="0"/>
              </a:rPr>
              <a:t>/202</a:t>
            </a:r>
            <a:r>
              <a:rPr lang="en-US" altLang="en-US" sz="9600" b="1" dirty="0" smtClean="0">
                <a:latin typeface="Bahnschrift Condensed" panose="020B0502040204020203" pitchFamily="34" charset="0"/>
              </a:rPr>
              <a:t>1</a:t>
            </a:r>
            <a:endParaRPr lang="en-US" altLang="en-US" sz="9600" b="1" dirty="0">
              <a:latin typeface="Bahnschrift Condensed" panose="020B0502040204020203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2314"/>
            <a:ext cx="91440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13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8686"/>
            <a:ext cx="10515600" cy="1001485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Strateško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planiranje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cena</a:t>
            </a:r>
            <a:r>
              <a:rPr lang="en-US" sz="3200" b="1" dirty="0" smtClean="0"/>
              <a:t>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0170"/>
            <a:ext cx="10515600" cy="539931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4.1</a:t>
            </a:r>
            <a:r>
              <a:rPr lang="en-US" dirty="0"/>
              <a:t>. </a:t>
            </a:r>
            <a:r>
              <a:rPr lang="en-US" dirty="0" err="1"/>
              <a:t>Cena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element marketing </a:t>
            </a:r>
            <a:r>
              <a:rPr lang="en-US" dirty="0" err="1"/>
              <a:t>miksa</a:t>
            </a:r>
            <a:r>
              <a:rPr lang="en-US" dirty="0"/>
              <a:t>:</a:t>
            </a:r>
          </a:p>
          <a:p>
            <a:r>
              <a:rPr lang="en-US" dirty="0"/>
              <a:t>od </a:t>
            </a:r>
            <a:r>
              <a:rPr lang="en-US" dirty="0" err="1"/>
              <a:t>tradicionalnog</a:t>
            </a:r>
            <a:r>
              <a:rPr lang="en-US" dirty="0"/>
              <a:t> </a:t>
            </a:r>
            <a:r>
              <a:rPr lang="en-US" dirty="0" err="1"/>
              <a:t>pristupa</a:t>
            </a:r>
            <a:r>
              <a:rPr lang="en-US" dirty="0"/>
              <a:t> do </a:t>
            </a:r>
            <a:r>
              <a:rPr lang="en-US" dirty="0" err="1"/>
              <a:t>strateškog</a:t>
            </a:r>
            <a:r>
              <a:rPr lang="en-US" dirty="0"/>
              <a:t> </a:t>
            </a:r>
            <a:r>
              <a:rPr lang="en-US" dirty="0" err="1"/>
              <a:t>planiranja</a:t>
            </a:r>
            <a:r>
              <a:rPr lang="en-US" dirty="0"/>
              <a:t> </a:t>
            </a:r>
            <a:r>
              <a:rPr lang="en-US" dirty="0" err="1" smtClean="0"/>
              <a:t>cena</a:t>
            </a:r>
            <a:endParaRPr lang="en-US" dirty="0"/>
          </a:p>
          <a:p>
            <a:r>
              <a:rPr lang="pl-PL" dirty="0"/>
              <a:t>4.2. Uloga ponude i tražnje u procesu formiranja cena </a:t>
            </a:r>
          </a:p>
          <a:p>
            <a:r>
              <a:rPr lang="pl-PL" dirty="0"/>
              <a:t>4.3. Uloga vrednosti u procesu formiranja cena </a:t>
            </a:r>
          </a:p>
          <a:p>
            <a:r>
              <a:rPr lang="en-US" dirty="0"/>
              <a:t>4.4. 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/>
              <a:t>kreiranja</a:t>
            </a:r>
            <a:r>
              <a:rPr lang="en-US" dirty="0"/>
              <a:t> </a:t>
            </a:r>
            <a:r>
              <a:rPr lang="en-US" dirty="0" err="1"/>
              <a:t>vrednosti</a:t>
            </a:r>
            <a:r>
              <a:rPr lang="en-US" dirty="0"/>
              <a:t> u </a:t>
            </a:r>
            <a:r>
              <a:rPr lang="en-US" dirty="0" err="1"/>
              <a:t>hotelijerstvu</a:t>
            </a:r>
            <a:r>
              <a:rPr lang="en-US" dirty="0"/>
              <a:t> </a:t>
            </a:r>
          </a:p>
          <a:p>
            <a:r>
              <a:rPr lang="nn-NO" dirty="0"/>
              <a:t>4.5. Odnos kvaliteta, pružene usluge i cene </a:t>
            </a:r>
            <a:r>
              <a:rPr lang="nn-NO" dirty="0" smtClean="0"/>
              <a:t> </a:t>
            </a:r>
            <a:endParaRPr lang="nn-NO" dirty="0"/>
          </a:p>
          <a:p>
            <a:r>
              <a:rPr lang="en-US" dirty="0"/>
              <a:t>4.6. </a:t>
            </a:r>
            <a:r>
              <a:rPr lang="en-US" dirty="0" err="1"/>
              <a:t>Cenovni</a:t>
            </a:r>
            <a:r>
              <a:rPr lang="en-US" dirty="0"/>
              <a:t> </a:t>
            </a:r>
            <a:r>
              <a:rPr lang="en-US" dirty="0" err="1"/>
              <a:t>alati</a:t>
            </a:r>
            <a:r>
              <a:rPr lang="en-US" dirty="0"/>
              <a:t> u </a:t>
            </a:r>
            <a:r>
              <a:rPr lang="en-US" dirty="0" err="1"/>
              <a:t>procesu</a:t>
            </a:r>
            <a:r>
              <a:rPr lang="en-US" dirty="0"/>
              <a:t> </a:t>
            </a:r>
            <a:r>
              <a:rPr lang="en-US" dirty="0" err="1"/>
              <a:t>menadžmenta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 </a:t>
            </a:r>
          </a:p>
          <a:p>
            <a:r>
              <a:rPr lang="en-US" dirty="0"/>
              <a:t>4.6.1. </a:t>
            </a:r>
            <a:r>
              <a:rPr lang="en-US" dirty="0" err="1"/>
              <a:t>Diferencijacija</a:t>
            </a:r>
            <a:r>
              <a:rPr lang="en-US" dirty="0"/>
              <a:t> </a:t>
            </a:r>
            <a:r>
              <a:rPr lang="en-US" dirty="0" err="1"/>
              <a:t>cena</a:t>
            </a:r>
            <a:r>
              <a:rPr lang="en-US" dirty="0"/>
              <a:t> u </a:t>
            </a:r>
            <a:r>
              <a:rPr lang="en-US" dirty="0" err="1"/>
              <a:t>hotelskoj</a:t>
            </a:r>
            <a:r>
              <a:rPr lang="en-US" dirty="0"/>
              <a:t> </a:t>
            </a:r>
            <a:r>
              <a:rPr lang="en-US" dirty="0" err="1"/>
              <a:t>industriji</a:t>
            </a:r>
            <a:r>
              <a:rPr lang="en-US" dirty="0"/>
              <a:t> </a:t>
            </a:r>
          </a:p>
          <a:p>
            <a:r>
              <a:rPr lang="pl-PL" dirty="0"/>
              <a:t>4.6.2. Faktori značajni za formiranje cena u hotelu </a:t>
            </a:r>
            <a:r>
              <a:rPr lang="pl-PL" dirty="0" smtClean="0"/>
              <a:t> </a:t>
            </a:r>
            <a:endParaRPr lang="en-US" dirty="0"/>
          </a:p>
          <a:p>
            <a:r>
              <a:rPr lang="en-US" dirty="0" smtClean="0"/>
              <a:t>4.6.3</a:t>
            </a:r>
            <a:r>
              <a:rPr lang="en-US" dirty="0"/>
              <a:t>. </a:t>
            </a:r>
            <a:r>
              <a:rPr lang="en-US" dirty="0" err="1"/>
              <a:t>Cenovni</a:t>
            </a:r>
            <a:r>
              <a:rPr lang="en-US" dirty="0"/>
              <a:t> </a:t>
            </a:r>
            <a:r>
              <a:rPr lang="en-US" dirty="0" err="1"/>
              <a:t>alati</a:t>
            </a:r>
            <a:r>
              <a:rPr lang="en-US" dirty="0"/>
              <a:t> u </a:t>
            </a:r>
            <a:r>
              <a:rPr lang="en-US" dirty="0" err="1"/>
              <a:t>sistemu</a:t>
            </a:r>
            <a:r>
              <a:rPr lang="en-US" dirty="0"/>
              <a:t> </a:t>
            </a:r>
            <a:r>
              <a:rPr lang="en-US" dirty="0" err="1"/>
              <a:t>menadžmenta</a:t>
            </a:r>
            <a:r>
              <a:rPr lang="en-US" dirty="0"/>
              <a:t> </a:t>
            </a:r>
            <a:r>
              <a:rPr lang="en-US" dirty="0" err="1"/>
              <a:t>prihoda</a:t>
            </a:r>
            <a:r>
              <a:rPr lang="en-US" dirty="0"/>
              <a:t> </a:t>
            </a:r>
          </a:p>
          <a:p>
            <a:r>
              <a:rPr lang="en-US" dirty="0"/>
              <a:t>4.6.4. </a:t>
            </a:r>
            <a:r>
              <a:rPr lang="en-US" dirty="0" err="1"/>
              <a:t>Opšte</a:t>
            </a:r>
            <a:r>
              <a:rPr lang="en-US" dirty="0"/>
              <a:t> </a:t>
            </a:r>
            <a:r>
              <a:rPr lang="en-US" dirty="0" err="1"/>
              <a:t>cenovne</a:t>
            </a:r>
            <a:r>
              <a:rPr lang="en-US" dirty="0"/>
              <a:t> </a:t>
            </a:r>
            <a:r>
              <a:rPr lang="en-US" dirty="0" err="1"/>
              <a:t>strategije</a:t>
            </a:r>
            <a:r>
              <a:rPr lang="en-US" dirty="0"/>
              <a:t> </a:t>
            </a:r>
          </a:p>
          <a:p>
            <a:r>
              <a:rPr lang="es-ES" dirty="0"/>
              <a:t>4.7. </a:t>
            </a:r>
            <a:r>
              <a:rPr lang="es-ES" dirty="0" err="1"/>
              <a:t>Necenovni</a:t>
            </a:r>
            <a:r>
              <a:rPr lang="es-ES" dirty="0"/>
              <a:t> </a:t>
            </a:r>
            <a:r>
              <a:rPr lang="es-ES" dirty="0" err="1"/>
              <a:t>alati</a:t>
            </a:r>
            <a:r>
              <a:rPr lang="es-ES" dirty="0"/>
              <a:t> u </a:t>
            </a:r>
            <a:r>
              <a:rPr lang="es-ES" dirty="0" err="1"/>
              <a:t>procesu</a:t>
            </a:r>
            <a:r>
              <a:rPr lang="es-ES" dirty="0"/>
              <a:t> </a:t>
            </a:r>
            <a:r>
              <a:rPr lang="es-ES" dirty="0" err="1"/>
              <a:t>menadžmenta</a:t>
            </a:r>
            <a:r>
              <a:rPr lang="es-ES" dirty="0"/>
              <a:t> </a:t>
            </a:r>
            <a:r>
              <a:rPr lang="es-ES" dirty="0" err="1"/>
              <a:t>prihoda</a:t>
            </a:r>
            <a:r>
              <a:rPr lang="es-ES" dirty="0"/>
              <a:t> </a:t>
            </a:r>
          </a:p>
          <a:p>
            <a:r>
              <a:rPr lang="it-IT" dirty="0"/>
              <a:t>4.8. Kombinovani alati u procesu menadžmenta </a:t>
            </a:r>
            <a:r>
              <a:rPr lang="it-IT" dirty="0" smtClean="0"/>
              <a:t>prihoda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851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dirty="0" smtClean="0">
                <a:latin typeface="Bahnschrift Condensed" panose="020B0502040204020203" pitchFamily="34" charset="0"/>
              </a:rPr>
              <a:t>Cena kao element marketing miksa:</a:t>
            </a:r>
            <a:br>
              <a:rPr lang="pl-PL" sz="2800" b="1" dirty="0" smtClean="0">
                <a:latin typeface="Bahnschrift Condensed" panose="020B0502040204020203" pitchFamily="34" charset="0"/>
              </a:rPr>
            </a:br>
            <a:r>
              <a:rPr lang="pl-PL" sz="2800" b="1" dirty="0" smtClean="0">
                <a:latin typeface="Bahnschrift Condensed" panose="020B0502040204020203" pitchFamily="34" charset="0"/>
              </a:rPr>
              <a:t>od tradicionalnog pristupa do</a:t>
            </a:r>
            <a:br>
              <a:rPr lang="pl-PL" sz="2800" b="1" dirty="0" smtClean="0">
                <a:latin typeface="Bahnschrift Condensed" panose="020B0502040204020203" pitchFamily="34" charset="0"/>
              </a:rPr>
            </a:br>
            <a:r>
              <a:rPr lang="pl-PL" sz="2800" b="1" dirty="0" smtClean="0">
                <a:latin typeface="Bahnschrift Condensed" panose="020B0502040204020203" pitchFamily="34" charset="0"/>
              </a:rPr>
              <a:t>strateškog planiranja cena</a:t>
            </a:r>
            <a:endParaRPr lang="en-US" sz="28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>
                <a:latin typeface="Bahnschrift Condensed" panose="020B0502040204020203" pitchFamily="34" charset="0"/>
              </a:rPr>
              <a:t>Formiranje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cena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predstavlja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izraz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svojevrsne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interakcije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između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gosta</a:t>
            </a:r>
            <a:r>
              <a:rPr lang="en-US" sz="2400" dirty="0">
                <a:latin typeface="Bahnschrift Condensed" panose="020B0502040204020203" pitchFamily="34" charset="0"/>
              </a:rPr>
              <a:t> (</a:t>
            </a:r>
            <a:r>
              <a:rPr lang="en-US" sz="2400" dirty="0" err="1">
                <a:latin typeface="Bahnschrift Condensed" panose="020B0502040204020203" pitchFamily="34" charset="0"/>
              </a:rPr>
              <a:t>kupca</a:t>
            </a:r>
            <a:r>
              <a:rPr lang="en-US" sz="2400" dirty="0">
                <a:latin typeface="Bahnschrift Condensed" panose="020B0502040204020203" pitchFamily="34" charset="0"/>
              </a:rPr>
              <a:t>) </a:t>
            </a:r>
            <a:r>
              <a:rPr lang="en-US" sz="2400" dirty="0" err="1">
                <a:latin typeface="Bahnschrift Condensed" panose="020B0502040204020203" pitchFamily="34" charset="0"/>
              </a:rPr>
              <a:t>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prodavca</a:t>
            </a:r>
            <a:r>
              <a:rPr lang="en-US" sz="2400" dirty="0">
                <a:latin typeface="Bahnschrift Condensed" panose="020B0502040204020203" pitchFamily="34" charset="0"/>
              </a:rPr>
              <a:t> (</a:t>
            </a:r>
            <a:r>
              <a:rPr lang="en-US" sz="2400" dirty="0" err="1">
                <a:latin typeface="Bahnschrift Condensed" panose="020B0502040204020203" pitchFamily="34" charset="0"/>
              </a:rPr>
              <a:t>pružaoca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usluga</a:t>
            </a:r>
            <a:r>
              <a:rPr lang="en-US" sz="2400" dirty="0">
                <a:latin typeface="Bahnschrift Condensed" panose="020B0502040204020203" pitchFamily="34" charset="0"/>
              </a:rPr>
              <a:t>). </a:t>
            </a:r>
            <a:endParaRPr lang="en-U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err="1" smtClean="0">
                <a:latin typeface="Bahnschrift Condensed" panose="020B0502040204020203" pitchFamily="34" charset="0"/>
              </a:rPr>
              <a:t>Cena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>
                <a:latin typeface="Bahnschrift Condensed" panose="020B0502040204020203" pitchFamily="34" charset="0"/>
              </a:rPr>
              <a:t>je </a:t>
            </a:r>
            <a:r>
              <a:rPr lang="en-US" sz="2400" dirty="0" err="1">
                <a:latin typeface="Bahnschrift Condensed" panose="020B0502040204020203" pitchFamily="34" charset="0"/>
              </a:rPr>
              <a:t>veoma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važan</a:t>
            </a:r>
            <a:r>
              <a:rPr lang="en-US" sz="2400" dirty="0" smtClean="0">
                <a:latin typeface="Bahnschrift Condensed" panose="020B0502040204020203" pitchFamily="34" charset="0"/>
              </a:rPr>
              <a:t> element </a:t>
            </a:r>
            <a:r>
              <a:rPr lang="en-US" sz="2400" dirty="0">
                <a:latin typeface="Bahnschrift Condensed" panose="020B0502040204020203" pitchFamily="34" charset="0"/>
              </a:rPr>
              <a:t>marketing </a:t>
            </a:r>
            <a:r>
              <a:rPr lang="en-US" sz="2400" dirty="0" err="1">
                <a:latin typeface="Bahnschrift Condensed" panose="020B0502040204020203" pitchFamily="34" charset="0"/>
              </a:rPr>
              <a:t>miksa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predstavlja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rezultat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ukupnog</a:t>
            </a:r>
            <a:r>
              <a:rPr lang="en-US" sz="2400" dirty="0">
                <a:latin typeface="Bahnschrift Condensed" panose="020B0502040204020203" pitchFamily="34" charset="0"/>
              </a:rPr>
              <a:t> marketing </a:t>
            </a:r>
            <a:r>
              <a:rPr lang="en-US" sz="2400" dirty="0" err="1">
                <a:latin typeface="Bahnschrift Condensed" panose="020B0502040204020203" pitchFamily="34" charset="0"/>
              </a:rPr>
              <a:t>ulaganja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hotelskog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preduzeća</a:t>
            </a:r>
            <a:r>
              <a:rPr lang="en-US" sz="2400" dirty="0">
                <a:latin typeface="Bahnschrift Condensed" panose="020B0502040204020203" pitchFamily="34" charset="0"/>
              </a:rPr>
              <a:t>. </a:t>
            </a:r>
            <a:endParaRPr lang="en-U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err="1" smtClean="0">
                <a:latin typeface="Bahnschrift Condensed" panose="020B0502040204020203" pitchFamily="34" charset="0"/>
              </a:rPr>
              <a:t>Cena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sama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po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sebi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nema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toliki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značaj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već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značaj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joj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daje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činjenica</a:t>
            </a:r>
            <a:r>
              <a:rPr lang="en-US" sz="2400" dirty="0" smtClean="0">
                <a:latin typeface="Bahnschrift Condensed" panose="020B0502040204020203" pitchFamily="34" charset="0"/>
              </a:rPr>
              <a:t> da </a:t>
            </a:r>
            <a:r>
              <a:rPr lang="en-US" sz="2400" dirty="0" err="1">
                <a:latin typeface="Bahnschrift Condensed" panose="020B0502040204020203" pitchFamily="34" charset="0"/>
              </a:rPr>
              <a:t>predstavlja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važan</a:t>
            </a:r>
            <a:r>
              <a:rPr lang="en-US" sz="2400" dirty="0">
                <a:latin typeface="Bahnschrift Condensed" panose="020B0502040204020203" pitchFamily="34" charset="0"/>
              </a:rPr>
              <a:t> element </a:t>
            </a:r>
            <a:r>
              <a:rPr lang="en-US" sz="2400" dirty="0" err="1">
                <a:latin typeface="Bahnschrift Condensed" panose="020B0502040204020203" pitchFamily="34" charset="0"/>
              </a:rPr>
              <a:t>ukupnog</a:t>
            </a:r>
            <a:r>
              <a:rPr lang="en-US" sz="2400" dirty="0">
                <a:latin typeface="Bahnschrift Condensed" panose="020B0502040204020203" pitchFamily="34" charset="0"/>
              </a:rPr>
              <a:t> marketing </a:t>
            </a:r>
            <a:r>
              <a:rPr lang="en-US" sz="2400" dirty="0" err="1">
                <a:latin typeface="Bahnschrift Condensed" panose="020B0502040204020203" pitchFamily="34" charset="0"/>
              </a:rPr>
              <a:t>miksa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hotelskog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preduzeća</a:t>
            </a:r>
            <a:r>
              <a:rPr lang="en-US" sz="2400" dirty="0">
                <a:latin typeface="Bahnschrift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4085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7714"/>
            <a:ext cx="10515600" cy="1030516"/>
          </a:xfrm>
        </p:spPr>
        <p:txBody>
          <a:bodyPr>
            <a:norm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n-US" sz="31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US" sz="3100" b="1" dirty="0" err="1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Cene</a:t>
            </a:r>
            <a:r>
              <a:rPr lang="en-US" sz="3100" b="1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same </a:t>
            </a:r>
            <a:r>
              <a:rPr lang="en-US" sz="31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po</a:t>
            </a:r>
            <a:r>
              <a:rPr lang="en-US" sz="31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sebi</a:t>
            </a:r>
            <a:r>
              <a:rPr lang="en-US" sz="31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podrazumevaju</a:t>
            </a:r>
            <a:r>
              <a:rPr lang="en-US" sz="31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unapređenje</a:t>
            </a:r>
            <a:r>
              <a:rPr lang="en-US" sz="31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stepena</a:t>
            </a:r>
            <a:r>
              <a:rPr lang="en-US" sz="31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efikasnosti</a:t>
            </a:r>
            <a:r>
              <a:rPr lang="en-US" sz="31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b="1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u </a:t>
            </a:r>
            <a:r>
              <a:rPr lang="en-US" sz="3100" b="1" dirty="0" err="1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procesu</a:t>
            </a:r>
            <a:r>
              <a:rPr lang="en-US" sz="3100" b="1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proizvodnje</a:t>
            </a:r>
            <a:r>
              <a:rPr lang="en-US" sz="31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, </a:t>
            </a:r>
            <a:r>
              <a:rPr lang="en-US" sz="31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odnosno</a:t>
            </a:r>
            <a:r>
              <a:rPr lang="en-US" sz="31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, </a:t>
            </a:r>
            <a:r>
              <a:rPr lang="en-US" sz="31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procesu</a:t>
            </a:r>
            <a:r>
              <a:rPr lang="en-US" sz="31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pružanja</a:t>
            </a:r>
            <a:r>
              <a:rPr lang="en-US" sz="3100" b="1" dirty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lang="en-US" sz="3100" b="1" dirty="0" err="1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usluga</a:t>
            </a:r>
            <a:r>
              <a:rPr lang="en-US" sz="3100" b="1" dirty="0" smtClean="0">
                <a:solidFill>
                  <a:prstClr val="black"/>
                </a:solidFill>
                <a:latin typeface="Bahnschrift Condensed" panose="020B0502040204020203" pitchFamily="34" charset="0"/>
                <a:ea typeface="+mn-ea"/>
                <a:cs typeface="+mn-cs"/>
              </a:rPr>
              <a:t>.</a:t>
            </a:r>
            <a:endParaRPr lang="en-US" sz="31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4971"/>
            <a:ext cx="10515600" cy="5138058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latin typeface="Bahnschrift Condensed" panose="020B0502040204020203" pitchFamily="34" charset="0"/>
              </a:rPr>
              <a:t>Određivanje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cena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utiče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poslovne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ljude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smtClean="0">
                <a:latin typeface="Bahnschrift Condensed" panose="020B0502040204020203" pitchFamily="34" charset="0"/>
              </a:rPr>
              <a:t>da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proizvodne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troškove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svedu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najnižu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moguću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meru</a:t>
            </a:r>
            <a:r>
              <a:rPr lang="en-US" sz="2400" dirty="0" smtClean="0">
                <a:latin typeface="Bahnschrift Condensed" panose="020B0502040204020203" pitchFamily="34" charset="0"/>
              </a:rPr>
              <a:t>.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Uprkos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nedostatku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logike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činjenici</a:t>
            </a:r>
            <a:r>
              <a:rPr lang="en-US" sz="2400" dirty="0" smtClean="0">
                <a:latin typeface="Bahnschrift Condensed" panose="020B0502040204020203" pitchFamily="34" charset="0"/>
              </a:rPr>
              <a:t> da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troškovi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diktiraju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visinu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cena</a:t>
            </a:r>
            <a:r>
              <a:rPr lang="en-US" sz="2400" dirty="0" smtClean="0">
                <a:latin typeface="Bahnschrift Condensed" panose="020B0502040204020203" pitchFamily="34" charset="0"/>
              </a:rPr>
              <a:t>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istina</a:t>
            </a:r>
            <a:r>
              <a:rPr lang="en-US" sz="2400" dirty="0" smtClean="0">
                <a:latin typeface="Bahnschrift Condensed" panose="020B0502040204020203" pitchFamily="34" charset="0"/>
              </a:rPr>
              <a:t> je da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niži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proizvodni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troškovi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ostavljajuveći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prostor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kompaniji</a:t>
            </a:r>
            <a:r>
              <a:rPr lang="en-US" sz="2400" dirty="0" smtClean="0">
                <a:latin typeface="Bahnschrift Condensed" panose="020B0502040204020203" pitchFamily="34" charset="0"/>
              </a:rPr>
              <a:t> da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ostvari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što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veći</a:t>
            </a:r>
            <a:r>
              <a:rPr lang="en-US" sz="2400" dirty="0" smtClean="0">
                <a:latin typeface="Bahnschrift Condensed" panose="020B0502040204020203" pitchFamily="34" charset="0"/>
              </a:rPr>
              <a:t> profit. </a:t>
            </a:r>
          </a:p>
          <a:p>
            <a:pPr marL="0" indent="0">
              <a:buNone/>
            </a:pPr>
            <a:endParaRPr lang="en-US" sz="2400" dirty="0" smtClean="0">
              <a:latin typeface="Bahnschrift Condensed" panose="020B0502040204020203" pitchFamily="34" charset="0"/>
            </a:endParaRPr>
          </a:p>
          <a:p>
            <a:r>
              <a:rPr lang="en-US" sz="2400" dirty="0" err="1" smtClean="0">
                <a:latin typeface="Bahnschrift Condensed" panose="020B0502040204020203" pitchFamily="34" charset="0"/>
              </a:rPr>
              <a:t>Kompanije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troškovno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efikasnije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mogu</a:t>
            </a:r>
            <a:r>
              <a:rPr lang="en-US" sz="2400" dirty="0" smtClean="0">
                <a:latin typeface="Bahnschrift Condensed" panose="020B0502040204020203" pitchFamily="34" charset="0"/>
              </a:rPr>
              <a:t> da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proizvedu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više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proizvoda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pruže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više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usluga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manjim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količinama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osnovnih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inputa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nižim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troškovima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radne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snage</a:t>
            </a:r>
            <a:r>
              <a:rPr lang="en-US" sz="2400" dirty="0" smtClean="0">
                <a:latin typeface="Bahnschrift Condensed" panose="020B0502040204020203" pitchFamily="34" charset="0"/>
              </a:rPr>
              <a:t>. I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dok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navedene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teze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potpunosti</a:t>
            </a:r>
            <a:r>
              <a:rPr lang="en-US" sz="2400" dirty="0" smtClean="0">
                <a:latin typeface="Bahnschrift Condensed" panose="020B0502040204020203" pitchFamily="34" charset="0"/>
              </a:rPr>
              <a:t> u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interesu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prodavaca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pružaoca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usluga</a:t>
            </a:r>
            <a:r>
              <a:rPr lang="en-US" sz="2400" dirty="0" smtClean="0">
                <a:latin typeface="Bahnschrift Condensed" panose="020B0502040204020203" pitchFamily="34" charset="0"/>
              </a:rPr>
              <a:t>),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gosti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kupci</a:t>
            </a:r>
            <a:r>
              <a:rPr lang="en-US" sz="2400" dirty="0" smtClean="0">
                <a:latin typeface="Bahnschrift Condensed" panose="020B0502040204020203" pitchFamily="34" charset="0"/>
              </a:rPr>
              <a:t>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takođe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ostvaruju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beneficije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jer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ostvaruju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svoje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želje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zahteve</a:t>
            </a:r>
            <a:r>
              <a:rPr lang="en-US" sz="2400" dirty="0" smtClean="0">
                <a:latin typeface="Bahnschrift Condensed" panose="020B0502040204020203" pitchFamily="34" charset="0"/>
              </a:rPr>
              <a:t> pod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najpovoljnijim</a:t>
            </a:r>
            <a:r>
              <a:rPr lang="en-US" sz="2400" dirty="0" smtClean="0">
                <a:latin typeface="Bahnschrift Condensed" panose="020B0502040204020203" pitchFamily="34" charset="0"/>
              </a:rPr>
              <a:t> (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održivim</a:t>
            </a:r>
            <a:r>
              <a:rPr lang="en-US" sz="2400" dirty="0" smtClean="0">
                <a:latin typeface="Bahnschrift Condensed" panose="020B0502040204020203" pitchFamily="34" charset="0"/>
              </a:rPr>
              <a:t>)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cenama</a:t>
            </a:r>
            <a:r>
              <a:rPr lang="en-US" sz="2400" dirty="0" smtClean="0">
                <a:latin typeface="Bahnschrift Condensed" panose="020B0502040204020203" pitchFamily="34" charset="0"/>
              </a:rPr>
              <a:t>.</a:t>
            </a:r>
            <a:endParaRPr lang="en-US" sz="24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14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4.2. Uloga ponude i tražnje u procesu formiranja cena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Posebna</a:t>
            </a:r>
            <a:r>
              <a:rPr lang="en-US" sz="2400" dirty="0" smtClean="0"/>
              <a:t> </a:t>
            </a:r>
            <a:r>
              <a:rPr lang="en-US" sz="2400" dirty="0" err="1" smtClean="0"/>
              <a:t>pažnja</a:t>
            </a:r>
            <a:r>
              <a:rPr lang="en-US" sz="2400" dirty="0" smtClean="0"/>
              <a:t> </a:t>
            </a:r>
            <a:r>
              <a:rPr lang="en-US" sz="2400" dirty="0" err="1" smtClean="0"/>
              <a:t>posvećuje</a:t>
            </a:r>
            <a:r>
              <a:rPr lang="en-US" sz="2400" dirty="0" smtClean="0"/>
              <a:t> se </a:t>
            </a:r>
            <a:r>
              <a:rPr lang="en-US" sz="2400" dirty="0" err="1"/>
              <a:t>pitanjima</a:t>
            </a:r>
            <a:r>
              <a:rPr lang="en-US" sz="2400" dirty="0"/>
              <a:t> </a:t>
            </a:r>
            <a:r>
              <a:rPr lang="en-US" sz="2400" dirty="0" err="1"/>
              <a:t>koja</a:t>
            </a:r>
            <a:r>
              <a:rPr lang="en-US" sz="2400" dirty="0"/>
              <a:t> se </a:t>
            </a:r>
            <a:r>
              <a:rPr lang="en-US" sz="2400" dirty="0" err="1" smtClean="0"/>
              <a:t>odnose</a:t>
            </a:r>
            <a:r>
              <a:rPr lang="en-US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/>
              <a:t>uticaj</a:t>
            </a:r>
            <a:r>
              <a:rPr lang="en-US" sz="2400" dirty="0"/>
              <a:t> </a:t>
            </a:r>
            <a:r>
              <a:rPr lang="en-US" sz="2400" dirty="0" err="1"/>
              <a:t>ponude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tražnje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formiranje</a:t>
            </a:r>
            <a:r>
              <a:rPr lang="en-US" sz="2400" dirty="0"/>
              <a:t> </a:t>
            </a:r>
            <a:r>
              <a:rPr lang="en-US" sz="2400" dirty="0" err="1"/>
              <a:t>cena</a:t>
            </a:r>
            <a:r>
              <a:rPr lang="en-US" sz="2400" dirty="0"/>
              <a:t> u </a:t>
            </a:r>
            <a:r>
              <a:rPr lang="en-US" sz="2400" dirty="0" err="1"/>
              <a:t>hotelskoj</a:t>
            </a:r>
            <a:r>
              <a:rPr lang="en-US" sz="2400" dirty="0"/>
              <a:t> </a:t>
            </a:r>
            <a:r>
              <a:rPr lang="en-US" sz="2400" dirty="0" err="1"/>
              <a:t>industriji</a:t>
            </a:r>
            <a:r>
              <a:rPr lang="en-US" sz="2400" dirty="0"/>
              <a:t>, </a:t>
            </a:r>
            <a:r>
              <a:rPr lang="en-US" sz="2400" dirty="0" err="1"/>
              <a:t>odnosno</a:t>
            </a:r>
            <a:r>
              <a:rPr lang="en-US" sz="2400" dirty="0"/>
              <a:t>, </a:t>
            </a:r>
            <a:r>
              <a:rPr lang="en-US" sz="2400" dirty="0" err="1" smtClean="0"/>
              <a:t>pitanjima</a:t>
            </a:r>
            <a:r>
              <a:rPr lang="en-US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/>
              <a:t>način</a:t>
            </a:r>
            <a:r>
              <a:rPr lang="en-US" sz="2400" dirty="0"/>
              <a:t> </a:t>
            </a:r>
            <a:r>
              <a:rPr lang="en-US" sz="2400" dirty="0" err="1"/>
              <a:t>gosti</a:t>
            </a:r>
            <a:r>
              <a:rPr lang="en-US" sz="2400" dirty="0"/>
              <a:t> (</a:t>
            </a:r>
            <a:r>
              <a:rPr lang="en-US" sz="2400" dirty="0" err="1"/>
              <a:t>kupci</a:t>
            </a:r>
            <a:r>
              <a:rPr lang="en-US" sz="2400" dirty="0"/>
              <a:t>) </a:t>
            </a:r>
            <a:r>
              <a:rPr lang="en-US" sz="2400" dirty="0" err="1"/>
              <a:t>vrednuju</a:t>
            </a:r>
            <a:r>
              <a:rPr lang="en-US" sz="2400" dirty="0"/>
              <a:t> </a:t>
            </a:r>
            <a:r>
              <a:rPr lang="en-US" sz="2400" dirty="0" err="1"/>
              <a:t>hotelske</a:t>
            </a:r>
            <a:r>
              <a:rPr lang="en-US" sz="2400" dirty="0"/>
              <a:t> </a:t>
            </a:r>
            <a:r>
              <a:rPr lang="en-US" sz="2400" dirty="0" err="1"/>
              <a:t>proizvode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usluge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koju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 smtClean="0"/>
              <a:t>cenu</a:t>
            </a:r>
            <a:r>
              <a:rPr lang="en-US" sz="2400" dirty="0" smtClean="0"/>
              <a:t> </a:t>
            </a:r>
            <a:r>
              <a:rPr lang="en-US" sz="2400" dirty="0" err="1" smtClean="0"/>
              <a:t>spremni</a:t>
            </a:r>
            <a:r>
              <a:rPr lang="en-US" sz="2400" dirty="0" smtClean="0"/>
              <a:t> </a:t>
            </a:r>
            <a:r>
              <a:rPr lang="en-US" sz="2400" dirty="0"/>
              <a:t>da plate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njih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Ekonomisti</a:t>
            </a:r>
            <a:r>
              <a:rPr lang="en-US" sz="2400" dirty="0"/>
              <a:t> </a:t>
            </a:r>
            <a:r>
              <a:rPr lang="en-US" sz="2400" dirty="0" err="1"/>
              <a:t>uglavnom</a:t>
            </a:r>
            <a:r>
              <a:rPr lang="en-US" sz="2400" dirty="0"/>
              <a:t> </a:t>
            </a:r>
            <a:r>
              <a:rPr lang="en-US" sz="2400" dirty="0" err="1"/>
              <a:t>svoje</a:t>
            </a:r>
            <a:r>
              <a:rPr lang="en-US" sz="2400" dirty="0"/>
              <a:t> </a:t>
            </a:r>
            <a:r>
              <a:rPr lang="en-US" sz="2400" dirty="0" err="1"/>
              <a:t>viđenje</a:t>
            </a:r>
            <a:r>
              <a:rPr lang="en-US" sz="2400" dirty="0"/>
              <a:t> </a:t>
            </a:r>
            <a:r>
              <a:rPr lang="en-US" sz="2400" dirty="0" err="1"/>
              <a:t>baziraju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odnosu</a:t>
            </a:r>
            <a:r>
              <a:rPr lang="en-US" sz="2400" dirty="0"/>
              <a:t> </a:t>
            </a:r>
            <a:r>
              <a:rPr lang="en-US" sz="2400" dirty="0" err="1" smtClean="0"/>
              <a:t>ponude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/>
              <a:t>tražnje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ključnom</a:t>
            </a:r>
            <a:r>
              <a:rPr lang="en-US" sz="2400" dirty="0"/>
              <a:t> </a:t>
            </a:r>
            <a:r>
              <a:rPr lang="en-US" sz="2400" dirty="0" err="1"/>
              <a:t>elementu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formiranje</a:t>
            </a:r>
            <a:r>
              <a:rPr lang="en-US" sz="2400" dirty="0"/>
              <a:t> </a:t>
            </a:r>
            <a:r>
              <a:rPr lang="en-US" sz="2400" dirty="0" err="1"/>
              <a:t>cena</a:t>
            </a:r>
            <a:r>
              <a:rPr lang="en-US" sz="2400" dirty="0"/>
              <a:t>. 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69721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171"/>
            <a:ext cx="10515600" cy="725715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latin typeface="Bahnschrift Condensed" panose="020B0502040204020203" pitchFamily="34" charset="0"/>
              </a:rPr>
              <a:t>4.3. Uloga vrednosti u procesu formiranja cena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914" y="1030514"/>
            <a:ext cx="11277600" cy="56896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dirty="0" smtClean="0">
                <a:latin typeface="Bahnschrift Condensed" panose="020B0502040204020203" pitchFamily="34" charset="0"/>
              </a:rPr>
              <a:t>S </a:t>
            </a:r>
            <a:r>
              <a:rPr lang="en-US" sz="2400" dirty="0" err="1">
                <a:latin typeface="Bahnschrift Condensed" panose="020B0502040204020203" pitchFamily="34" charset="0"/>
              </a:rPr>
              <a:t>obzirom</a:t>
            </a:r>
            <a:r>
              <a:rPr lang="en-US" sz="2400" dirty="0">
                <a:latin typeface="Bahnschrift Condensed" panose="020B0502040204020203" pitchFamily="34" charset="0"/>
              </a:rPr>
              <a:t> da </a:t>
            </a:r>
            <a:r>
              <a:rPr lang="en-US" sz="2400" dirty="0" err="1">
                <a:latin typeface="Bahnschrift Condensed" panose="020B0502040204020203" pitchFamily="34" charset="0"/>
              </a:rPr>
              <a:t>cena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označava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novčani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izraz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vrednosti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hotelskih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proizvoda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usluga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na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tržištu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>
                <a:latin typeface="Bahnschrift Condensed" panose="020B0502040204020203" pitchFamily="34" charset="0"/>
              </a:rPr>
              <a:t>da </a:t>
            </a:r>
            <a:r>
              <a:rPr lang="en-US" sz="2400" dirty="0" err="1">
                <a:latin typeface="Bahnschrift Condensed" panose="020B0502040204020203" pitchFamily="34" charset="0"/>
              </a:rPr>
              <a:t>posredstvom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cene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hotelska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preduzeća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ostvaruju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prihod</a:t>
            </a:r>
            <a:r>
              <a:rPr lang="en-US" sz="2400" dirty="0">
                <a:latin typeface="Bahnschrift Condensed" panose="020B0502040204020203" pitchFamily="34" charset="0"/>
              </a:rPr>
              <a:t>, mere </a:t>
            </a:r>
            <a:r>
              <a:rPr lang="en-US" sz="2400" dirty="0" err="1">
                <a:latin typeface="Bahnschrift Condensed" panose="020B0502040204020203" pitchFamily="34" charset="0"/>
              </a:rPr>
              <a:t>tržišno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učešće</a:t>
            </a:r>
            <a:r>
              <a:rPr lang="en-US" sz="2400" dirty="0">
                <a:latin typeface="Bahnschrift Condensed" panose="020B0502040204020203" pitchFamily="34" charset="0"/>
              </a:rPr>
              <a:t> 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svoju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profitabilnost</a:t>
            </a:r>
            <a:r>
              <a:rPr lang="en-US" sz="2400" dirty="0">
                <a:latin typeface="Bahnschrift Condensed" panose="020B0502040204020203" pitchFamily="34" charset="0"/>
              </a:rPr>
              <a:t>, </a:t>
            </a:r>
            <a:r>
              <a:rPr lang="en-US" sz="2400" dirty="0" err="1">
                <a:latin typeface="Bahnschrift Condensed" panose="020B0502040204020203" pitchFamily="34" charset="0"/>
              </a:rPr>
              <a:t>strateško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određivanje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cena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definisano</a:t>
            </a:r>
            <a:r>
              <a:rPr lang="en-US" sz="2400" dirty="0">
                <a:latin typeface="Bahnschrift Condensed" panose="020B0502040204020203" pitchFamily="34" charset="0"/>
              </a:rPr>
              <a:t> je </a:t>
            </a:r>
            <a:r>
              <a:rPr lang="en-US" sz="2400" dirty="0" err="1">
                <a:latin typeface="Bahnschrift Condensed" panose="020B0502040204020203" pitchFamily="34" charset="0"/>
              </a:rPr>
              <a:t>kao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proces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koji</a:t>
            </a:r>
            <a:r>
              <a:rPr lang="en-US" sz="2400" dirty="0">
                <a:latin typeface="Bahnschrift Condensed" panose="020B0502040204020203" pitchFamily="34" charset="0"/>
              </a:rPr>
              <a:t>, </a:t>
            </a:r>
            <a:r>
              <a:rPr lang="en-US" sz="2400" dirty="0" err="1">
                <a:latin typeface="Bahnschrift Condensed" panose="020B0502040204020203" pitchFamily="34" charset="0"/>
              </a:rPr>
              <a:t>na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osnovu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raspoloživih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podataka</a:t>
            </a:r>
            <a:r>
              <a:rPr lang="en-US" sz="2400" dirty="0">
                <a:latin typeface="Bahnschrift Condensed" panose="020B0502040204020203" pitchFamily="34" charset="0"/>
              </a:rPr>
              <a:t>, </a:t>
            </a:r>
            <a:r>
              <a:rPr lang="en-US" sz="2400" dirty="0" err="1">
                <a:latin typeface="Bahnschrift Condensed" panose="020B0502040204020203" pitchFamily="34" charset="0"/>
              </a:rPr>
              <a:t>treba</a:t>
            </a:r>
            <a:r>
              <a:rPr lang="en-US" sz="2400" dirty="0">
                <a:latin typeface="Bahnschrift Condensed" panose="020B0502040204020203" pitchFamily="34" charset="0"/>
              </a:rPr>
              <a:t> da </a:t>
            </a:r>
            <a:r>
              <a:rPr lang="en-US" sz="2400" dirty="0" err="1">
                <a:latin typeface="Bahnschrift Condensed" panose="020B0502040204020203" pitchFamily="34" charset="0"/>
              </a:rPr>
              <a:t>odredi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cenu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koja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će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sa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jedne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strane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zadovoljiti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percepcije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potencijalnih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gostiju</a:t>
            </a:r>
            <a:r>
              <a:rPr lang="en-US" sz="2400" dirty="0">
                <a:latin typeface="Bahnschrift Condensed" panose="020B0502040204020203" pitchFamily="34" charset="0"/>
              </a:rPr>
              <a:t> (</a:t>
            </a:r>
            <a:r>
              <a:rPr lang="en-US" sz="2400" dirty="0" err="1">
                <a:latin typeface="Bahnschrift Condensed" panose="020B0502040204020203" pitchFamily="34" charset="0"/>
              </a:rPr>
              <a:t>kupaca</a:t>
            </a:r>
            <a:r>
              <a:rPr lang="en-US" sz="2400" dirty="0">
                <a:latin typeface="Bahnschrift Condensed" panose="020B0502040204020203" pitchFamily="34" charset="0"/>
              </a:rPr>
              <a:t>) o </a:t>
            </a:r>
            <a:r>
              <a:rPr lang="en-US" sz="2400" dirty="0" err="1">
                <a:latin typeface="Bahnschrift Condensed" panose="020B0502040204020203" pitchFamily="34" charset="0"/>
              </a:rPr>
              <a:t>vrednosti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određenog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proizvoda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</a:t>
            </a:r>
            <a:r>
              <a:rPr lang="en-US" sz="2400" dirty="0">
                <a:latin typeface="Bahnschrift Condensed" panose="020B0502040204020203" pitchFamily="34" charset="0"/>
              </a:rPr>
              <a:t>/</a:t>
            </a:r>
            <a:r>
              <a:rPr lang="en-US" sz="2400" dirty="0" err="1">
                <a:latin typeface="Bahnschrift Condensed" panose="020B0502040204020203" pitchFamily="34" charset="0"/>
              </a:rPr>
              <a:t>ili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usluge</a:t>
            </a:r>
            <a:r>
              <a:rPr lang="en-US" sz="2400" dirty="0">
                <a:latin typeface="Bahnschrift Condensed" panose="020B0502040204020203" pitchFamily="34" charset="0"/>
              </a:rPr>
              <a:t>, a </a:t>
            </a:r>
            <a:r>
              <a:rPr lang="en-US" sz="2400" dirty="0" err="1">
                <a:latin typeface="Bahnschrift Condensed" panose="020B0502040204020203" pitchFamily="34" charset="0"/>
              </a:rPr>
              <a:t>sa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druge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strane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potrebe</a:t>
            </a:r>
            <a:r>
              <a:rPr lang="en-US" sz="2400" dirty="0">
                <a:latin typeface="Bahnschrift Condensed" panose="020B0502040204020203" pitchFamily="34" charset="0"/>
              </a:rPr>
              <a:t> (</a:t>
            </a:r>
            <a:r>
              <a:rPr lang="en-US" sz="2400" dirty="0" err="1">
                <a:latin typeface="Bahnschrift Condensed" panose="020B0502040204020203" pitchFamily="34" charset="0"/>
              </a:rPr>
              <a:t>troškove</a:t>
            </a:r>
            <a:r>
              <a:rPr lang="en-US" sz="2400" dirty="0">
                <a:latin typeface="Bahnschrift Condensed" panose="020B0502040204020203" pitchFamily="34" charset="0"/>
              </a:rPr>
              <a:t>) </a:t>
            </a:r>
            <a:r>
              <a:rPr lang="en-US" sz="2400" dirty="0" err="1">
                <a:latin typeface="Bahnschrift Condensed" panose="020B0502040204020203" pitchFamily="34" charset="0"/>
              </a:rPr>
              <a:t>pružaoca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hotelskih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proizvoda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</a:t>
            </a:r>
            <a:r>
              <a:rPr lang="en-US" sz="2400" dirty="0">
                <a:latin typeface="Bahnschrift Condensed" panose="020B0502040204020203" pitchFamily="34" charset="0"/>
              </a:rPr>
              <a:t>/</a:t>
            </a:r>
            <a:r>
              <a:rPr lang="en-US" sz="2400" dirty="0" err="1">
                <a:latin typeface="Bahnschrift Condensed" panose="020B0502040204020203" pitchFamily="34" charset="0"/>
              </a:rPr>
              <a:t>ili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usluga</a:t>
            </a:r>
            <a:r>
              <a:rPr lang="en-US" sz="2400" dirty="0">
                <a:latin typeface="Bahnschrift Condensed" panose="020B0502040204020203" pitchFamily="34" charset="0"/>
              </a:rPr>
              <a:t>. </a:t>
            </a:r>
            <a:endParaRPr lang="en-US" sz="2400" dirty="0" smtClean="0">
              <a:latin typeface="Bahnschrift Condensed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400" dirty="0" smtClean="0">
                <a:latin typeface="Bahnschrift Condensed" panose="020B0502040204020203" pitchFamily="34" charset="0"/>
              </a:rPr>
              <a:t>U </a:t>
            </a:r>
            <a:r>
              <a:rPr lang="en-US" sz="2400" dirty="0" err="1">
                <a:latin typeface="Bahnschrift Condensed" panose="020B0502040204020203" pitchFamily="34" charset="0"/>
              </a:rPr>
              <a:t>svakoj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uspešnoj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poslovnoj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transakciji</a:t>
            </a:r>
            <a:r>
              <a:rPr lang="en-US" sz="2400" dirty="0">
                <a:latin typeface="Bahnschrift Condensed" panose="020B0502040204020203" pitchFamily="34" charset="0"/>
              </a:rPr>
              <a:t>, </a:t>
            </a:r>
            <a:r>
              <a:rPr lang="en-US" sz="2400" dirty="0" err="1">
                <a:latin typeface="Bahnschrift Condensed" panose="020B0502040204020203" pitchFamily="34" charset="0"/>
              </a:rPr>
              <a:t>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gost</a:t>
            </a:r>
            <a:r>
              <a:rPr lang="en-US" sz="2400" dirty="0">
                <a:latin typeface="Bahnschrift Condensed" panose="020B0502040204020203" pitchFamily="34" charset="0"/>
              </a:rPr>
              <a:t> (</a:t>
            </a:r>
            <a:r>
              <a:rPr lang="en-US" sz="2400" dirty="0" err="1">
                <a:latin typeface="Bahnschrift Condensed" panose="020B0502040204020203" pitchFamily="34" charset="0"/>
              </a:rPr>
              <a:t>kupac</a:t>
            </a:r>
            <a:r>
              <a:rPr lang="en-US" sz="2400" dirty="0">
                <a:latin typeface="Bahnschrift Condensed" panose="020B0502040204020203" pitchFamily="34" charset="0"/>
              </a:rPr>
              <a:t>) </a:t>
            </a:r>
            <a:r>
              <a:rPr lang="en-US" sz="2400" dirty="0" err="1">
                <a:latin typeface="Bahnschrift Condensed" panose="020B0502040204020203" pitchFamily="34" charset="0"/>
              </a:rPr>
              <a:t>i</a:t>
            </a:r>
            <a:r>
              <a:rPr lang="en-US" sz="2400" dirty="0">
                <a:latin typeface="Bahnschrift Condensed" panose="020B0502040204020203" pitchFamily="34" charset="0"/>
              </a:rPr>
              <a:t> hotel (</a:t>
            </a:r>
            <a:r>
              <a:rPr lang="en-US" sz="2400" dirty="0" err="1">
                <a:latin typeface="Bahnschrift Condensed" panose="020B0502040204020203" pitchFamily="34" charset="0"/>
              </a:rPr>
              <a:t>prodavac</a:t>
            </a:r>
            <a:r>
              <a:rPr lang="en-US" sz="2400" dirty="0">
                <a:latin typeface="Bahnschrift Condensed" panose="020B0502040204020203" pitchFamily="34" charset="0"/>
              </a:rPr>
              <a:t>, </a:t>
            </a:r>
            <a:r>
              <a:rPr lang="en-US" sz="2400" dirty="0" err="1">
                <a:latin typeface="Bahnschrift Condensed" panose="020B0502040204020203" pitchFamily="34" charset="0"/>
              </a:rPr>
              <a:t>pružalac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usluge</a:t>
            </a:r>
            <a:r>
              <a:rPr lang="en-US" sz="2400" dirty="0">
                <a:latin typeface="Bahnschrift Condensed" panose="020B0502040204020203" pitchFamily="34" charset="0"/>
              </a:rPr>
              <a:t>) </a:t>
            </a:r>
            <a:r>
              <a:rPr lang="en-US" sz="2400" dirty="0" err="1">
                <a:latin typeface="Bahnschrift Condensed" panose="020B0502040204020203" pitchFamily="34" charset="0"/>
              </a:rPr>
              <a:t>ostvarauju</a:t>
            </a:r>
            <a:r>
              <a:rPr lang="en-US" sz="2400" dirty="0">
                <a:latin typeface="Bahnschrift Condensed" panose="020B0502040204020203" pitchFamily="34" charset="0"/>
              </a:rPr>
              <a:t> profit.</a:t>
            </a:r>
          </a:p>
          <a:p>
            <a:pPr>
              <a:lnSpc>
                <a:spcPct val="120000"/>
              </a:lnSpc>
            </a:pPr>
            <a:r>
              <a:rPr lang="en-US" sz="2400" dirty="0" err="1">
                <a:latin typeface="Bahnschrift Condensed" panose="020B0502040204020203" pitchFamily="34" charset="0"/>
              </a:rPr>
              <a:t>Za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potencijalne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goste</a:t>
            </a:r>
            <a:r>
              <a:rPr lang="en-US" sz="2400" dirty="0">
                <a:latin typeface="Bahnschrift Condensed" panose="020B0502040204020203" pitchFamily="34" charset="0"/>
              </a:rPr>
              <a:t> (</a:t>
            </a:r>
            <a:r>
              <a:rPr lang="en-US" sz="2400" dirty="0" err="1">
                <a:latin typeface="Bahnschrift Condensed" panose="020B0502040204020203" pitchFamily="34" charset="0"/>
              </a:rPr>
              <a:t>kupce</a:t>
            </a:r>
            <a:r>
              <a:rPr lang="en-US" sz="2400" dirty="0">
                <a:latin typeface="Bahnschrift Condensed" panose="020B0502040204020203" pitchFamily="34" charset="0"/>
              </a:rPr>
              <a:t>) profit </a:t>
            </a:r>
            <a:r>
              <a:rPr lang="en-US" sz="2400" dirty="0" err="1">
                <a:latin typeface="Bahnschrift Condensed" panose="020B0502040204020203" pitchFamily="34" charset="0"/>
              </a:rPr>
              <a:t>predstavlja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očekivanu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korist</a:t>
            </a:r>
            <a:r>
              <a:rPr lang="en-US" sz="2400" dirty="0">
                <a:latin typeface="Bahnschrift Condensed" panose="020B0502040204020203" pitchFamily="34" charset="0"/>
              </a:rPr>
              <a:t> od </a:t>
            </a:r>
            <a:r>
              <a:rPr lang="en-US" sz="2400" dirty="0" err="1">
                <a:latin typeface="Bahnschrift Condensed" panose="020B0502040204020203" pitchFamily="34" charset="0"/>
              </a:rPr>
              <a:t>navedene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poslovne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transakcije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umanjenu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za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cenu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koju</a:t>
            </a:r>
            <a:r>
              <a:rPr lang="en-US" sz="2400" dirty="0">
                <a:latin typeface="Bahnschrift Condensed" panose="020B0502040204020203" pitchFamily="34" charset="0"/>
              </a:rPr>
              <a:t> je on </a:t>
            </a:r>
            <a:r>
              <a:rPr lang="en-US" sz="2400" dirty="0" err="1">
                <a:latin typeface="Bahnschrift Condensed" panose="020B0502040204020203" pitchFamily="34" charset="0"/>
              </a:rPr>
              <a:t>platio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za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ostvarivanje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navedene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koristi</a:t>
            </a:r>
            <a:r>
              <a:rPr lang="en-US" sz="2400" dirty="0">
                <a:latin typeface="Bahnschrift Condensed" panose="020B0502040204020203" pitchFamily="34" charset="0"/>
              </a:rPr>
              <a:t>, </a:t>
            </a:r>
            <a:r>
              <a:rPr lang="en-US" sz="2400" dirty="0" err="1">
                <a:latin typeface="Bahnschrift Condensed" panose="020B0502040204020203" pitchFamily="34" charset="0"/>
              </a:rPr>
              <a:t>dok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za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prodavce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>
                <a:latin typeface="Bahnschrift Condensed" panose="020B0502040204020203" pitchFamily="34" charset="0"/>
              </a:rPr>
              <a:t>(</a:t>
            </a:r>
            <a:r>
              <a:rPr lang="en-US" sz="2400" dirty="0" err="1">
                <a:latin typeface="Bahnschrift Condensed" panose="020B0502040204020203" pitchFamily="34" charset="0"/>
              </a:rPr>
              <a:t>pružaoce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usluga</a:t>
            </a:r>
            <a:r>
              <a:rPr lang="en-US" sz="2400" dirty="0">
                <a:latin typeface="Bahnschrift Condensed" panose="020B0502040204020203" pitchFamily="34" charset="0"/>
              </a:rPr>
              <a:t>) </a:t>
            </a:r>
            <a:r>
              <a:rPr lang="en-US" sz="2400" dirty="0" err="1">
                <a:latin typeface="Bahnschrift Condensed" panose="020B0502040204020203" pitchFamily="34" charset="0"/>
              </a:rPr>
              <a:t>ostvareni</a:t>
            </a:r>
            <a:r>
              <a:rPr lang="en-US" sz="2400" dirty="0">
                <a:latin typeface="Bahnschrift Condensed" panose="020B0502040204020203" pitchFamily="34" charset="0"/>
              </a:rPr>
              <a:t> profit </a:t>
            </a:r>
            <a:r>
              <a:rPr lang="en-US" sz="2400" dirty="0" err="1">
                <a:latin typeface="Bahnschrift Condensed" panose="020B0502040204020203" pitchFamily="34" charset="0"/>
              </a:rPr>
              <a:t>predstavlja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ostvarenu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cenu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hotelskog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proizvoda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/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usluge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umanjenu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za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troškove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nastale</a:t>
            </a:r>
            <a:r>
              <a:rPr lang="en-US" sz="2400" dirty="0">
                <a:latin typeface="Bahnschrift Condensed" panose="020B0502040204020203" pitchFamily="34" charset="0"/>
              </a:rPr>
              <a:t> u </a:t>
            </a:r>
            <a:r>
              <a:rPr lang="en-US" sz="2400" dirty="0" err="1">
                <a:latin typeface="Bahnschrift Condensed" panose="020B0502040204020203" pitchFamily="34" charset="0"/>
              </a:rPr>
              <a:t>procesu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kreiranja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hotelskog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proizvoda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</a:t>
            </a:r>
            <a:r>
              <a:rPr lang="en-US" sz="2400" dirty="0" smtClean="0">
                <a:latin typeface="Bahnschrift Condensed" panose="020B0502040204020203" pitchFamily="34" charset="0"/>
              </a:rPr>
              <a:t>/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ili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usluge</a:t>
            </a:r>
            <a:r>
              <a:rPr lang="en-US" sz="2400" dirty="0" smtClean="0">
                <a:latin typeface="Bahnschrift Condensed" panose="020B0502040204020203" pitchFamily="34" charset="0"/>
              </a:rPr>
              <a:t>.</a:t>
            </a: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Mnogi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autori</a:t>
            </a:r>
            <a:r>
              <a:rPr lang="en-US" sz="2400" dirty="0">
                <a:latin typeface="Bahnschrift Condensed" panose="020B0502040204020203" pitchFamily="34" charset="0"/>
              </a:rPr>
              <a:t> u </a:t>
            </a:r>
            <a:r>
              <a:rPr lang="en-US" sz="2400" dirty="0" err="1">
                <a:latin typeface="Bahnschrift Condensed" panose="020B0502040204020203" pitchFamily="34" charset="0"/>
              </a:rPr>
              <a:t>svojim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radovima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često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izjednačavaju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termin</a:t>
            </a:r>
            <a:r>
              <a:rPr lang="en-US" sz="2400" dirty="0">
                <a:latin typeface="Bahnschrift Condensed" panose="020B0502040204020203" pitchFamily="34" charset="0"/>
              </a:rPr>
              <a:t> profit </a:t>
            </a:r>
            <a:r>
              <a:rPr lang="en-US" sz="2400" dirty="0" err="1">
                <a:latin typeface="Bahnschrift Condensed" panose="020B0502040204020203" pitchFamily="34" charset="0"/>
              </a:rPr>
              <a:t>sa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terminom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 smtClean="0">
                <a:latin typeface="Bahnschrift Condensed" panose="020B0502040204020203" pitchFamily="34" charset="0"/>
              </a:rPr>
              <a:t>vrednost</a:t>
            </a:r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ili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korist</a:t>
            </a:r>
            <a:r>
              <a:rPr lang="en-US" sz="2400" dirty="0">
                <a:latin typeface="Bahnschrift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6725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2229"/>
            <a:ext cx="10515600" cy="595085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HelveticaNeueLTW1G-Bd"/>
              </a:rPr>
              <a:t>4.4. </a:t>
            </a:r>
            <a:r>
              <a:rPr lang="en-US" sz="3200" b="1" dirty="0" err="1">
                <a:latin typeface="HelveticaNeueLTW1G-Bd"/>
              </a:rPr>
              <a:t>Proces</a:t>
            </a:r>
            <a:r>
              <a:rPr lang="en-US" sz="3200" b="1" dirty="0">
                <a:latin typeface="HelveticaNeueLTW1G-Bd"/>
              </a:rPr>
              <a:t> </a:t>
            </a:r>
            <a:r>
              <a:rPr lang="en-US" sz="3200" b="1" dirty="0" err="1">
                <a:latin typeface="HelveticaNeueLTW1G-Bd"/>
              </a:rPr>
              <a:t>kreiranja</a:t>
            </a:r>
            <a:r>
              <a:rPr lang="en-US" sz="3200" b="1" dirty="0">
                <a:latin typeface="HelveticaNeueLTW1G-Bd"/>
              </a:rPr>
              <a:t> </a:t>
            </a:r>
            <a:r>
              <a:rPr lang="en-US" sz="3200" b="1" dirty="0" err="1">
                <a:latin typeface="HelveticaNeueLTW1G-Bd"/>
              </a:rPr>
              <a:t>vrednosti</a:t>
            </a:r>
            <a:r>
              <a:rPr lang="en-US" sz="3200" b="1" dirty="0">
                <a:latin typeface="HelveticaNeueLTW1G-Bd"/>
              </a:rPr>
              <a:t> u </a:t>
            </a:r>
            <a:r>
              <a:rPr lang="en-US" sz="3200" b="1" dirty="0" err="1" smtClean="0">
                <a:latin typeface="HelveticaNeueLTW1G-Bd"/>
              </a:rPr>
              <a:t>hotelijerstvu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313" y="1262743"/>
            <a:ext cx="11437257" cy="5413828"/>
          </a:xfrm>
        </p:spPr>
        <p:txBody>
          <a:bodyPr>
            <a:noAutofit/>
          </a:bodyPr>
          <a:lstStyle/>
          <a:p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Analiza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vrednosti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za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goste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(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turiste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)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podrazumeva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paralelno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sagledavanje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različitih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elemenata</a:t>
            </a:r>
            <a:r>
              <a:rPr lang="en-US" sz="2400" dirty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koji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imaju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značajan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uticaj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na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njeno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kreiranje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: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usluga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,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kvalitet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,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imidž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i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cena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(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Đorđević</a:t>
            </a:r>
            <a:r>
              <a:rPr lang="en-US" sz="2400" dirty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A., et. al., 2015). </a:t>
            </a:r>
          </a:p>
          <a:p>
            <a:pPr marL="0" indent="0">
              <a:buNone/>
            </a:pPr>
            <a:r>
              <a:rPr lang="en-US" sz="2400" b="1" i="0" u="none" strike="noStrike" baseline="0" dirty="0" smtClean="0">
                <a:latin typeface="Bahnschrift Light Condensed" panose="020B0502040204020203" pitchFamily="34" charset="0"/>
              </a:rPr>
              <a:t>  </a:t>
            </a:r>
          </a:p>
          <a:p>
            <a:pPr marL="0" indent="0">
              <a:buNone/>
            </a:pPr>
            <a:r>
              <a:rPr lang="en-US" sz="2400" b="1" i="0" u="none" strike="noStrike" baseline="0" dirty="0" smtClean="0">
                <a:latin typeface="Bahnschrift Light Condensed" panose="020B0502040204020203" pitchFamily="34" charset="0"/>
              </a:rPr>
              <a:t>U </a:t>
            </a:r>
            <a:r>
              <a:rPr lang="en-US" sz="2400" b="1" i="0" u="none" strike="noStrike" baseline="0" dirty="0" err="1" smtClean="0">
                <a:latin typeface="Bahnschrift Light Condensed" panose="020B0502040204020203" pitchFamily="34" charset="0"/>
              </a:rPr>
              <a:t>literaturi</a:t>
            </a:r>
            <a:r>
              <a:rPr lang="en-US" sz="2400" b="1" i="0" u="none" strike="noStrike" baseline="0" dirty="0" smtClean="0">
                <a:latin typeface="Bahnschrift Light Condensed" panose="020B0502040204020203" pitchFamily="34" charset="0"/>
              </a:rPr>
              <a:t>, </a:t>
            </a:r>
            <a:r>
              <a:rPr lang="en-US" sz="2400" b="1" i="0" u="none" strike="noStrike" baseline="0" dirty="0" err="1" smtClean="0">
                <a:latin typeface="Bahnschrift Light Condensed" panose="020B0502040204020203" pitchFamily="34" charset="0"/>
              </a:rPr>
              <a:t>postoji</a:t>
            </a:r>
            <a:r>
              <a:rPr lang="en-US" sz="2400" b="1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1" i="0" u="none" strike="noStrike" baseline="0" dirty="0" err="1" smtClean="0">
                <a:latin typeface="Bahnschrift Light Condensed" panose="020B0502040204020203" pitchFamily="34" charset="0"/>
              </a:rPr>
              <a:t>više</a:t>
            </a:r>
            <a:r>
              <a:rPr lang="en-US" sz="2400" b="1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1" i="0" u="none" strike="noStrike" baseline="0" dirty="0" err="1" smtClean="0">
                <a:latin typeface="Bahnschrift Light Condensed" panose="020B0502040204020203" pitchFamily="34" charset="0"/>
              </a:rPr>
              <a:t>definicija</a:t>
            </a:r>
            <a:r>
              <a:rPr lang="en-US" sz="2400" b="1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1" i="0" u="none" strike="noStrike" baseline="0" dirty="0" err="1" smtClean="0">
                <a:latin typeface="Bahnschrift Light Condensed" panose="020B0502040204020203" pitchFamily="34" charset="0"/>
              </a:rPr>
              <a:t>samog</a:t>
            </a:r>
            <a:r>
              <a:rPr lang="en-US" sz="2400" b="1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1" i="0" u="none" strike="noStrike" baseline="0" dirty="0" err="1" smtClean="0">
                <a:latin typeface="Bahnschrift Light Condensed" panose="020B0502040204020203" pitchFamily="34" charset="0"/>
              </a:rPr>
              <a:t>pojma</a:t>
            </a:r>
            <a:r>
              <a:rPr lang="en-US" sz="2400" b="1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1" i="0" u="none" strike="noStrike" baseline="0" dirty="0" err="1" smtClean="0">
                <a:latin typeface="Bahnschrift Light Condensed" panose="020B0502040204020203" pitchFamily="34" charset="0"/>
              </a:rPr>
              <a:t>vrednosti</a:t>
            </a:r>
            <a:r>
              <a:rPr lang="en-US" sz="2400" b="1" i="0" u="none" strike="noStrike" baseline="0" dirty="0" smtClean="0">
                <a:latin typeface="Bahnschrift Light Condensed" panose="020B0502040204020203" pitchFamily="34" charset="0"/>
              </a:rPr>
              <a:t>. </a:t>
            </a:r>
          </a:p>
          <a:p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Neap</a:t>
            </a:r>
            <a:r>
              <a:rPr lang="en-US" sz="2400" b="0" i="0" u="none" strike="noStrike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H.S. et. al., (1999)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zastupaju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stanovište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da je „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vrednost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proizvoda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odraz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potrošačkih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želja</a:t>
            </a:r>
            <a:r>
              <a:rPr lang="en-US" sz="2400" dirty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da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iznajme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ili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kupe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određeni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proizvod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ili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uslugu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”.</a:t>
            </a:r>
            <a:r>
              <a:rPr lang="en-US" sz="2400" b="0" i="0" u="none" strike="noStrike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Stoga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prateći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njihovu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definiciju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,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proizvod</a:t>
            </a:r>
            <a:r>
              <a:rPr lang="en-US" sz="2400" dirty="0">
                <a:latin typeface="Bahnschrift Light Condensed" panose="020B0502040204020203" pitchFamily="34" charset="0"/>
              </a:rPr>
              <a:t> </a:t>
            </a:r>
            <a:r>
              <a:rPr lang="pl-PL" sz="2400" b="0" i="0" u="none" strike="noStrike" baseline="0" dirty="0" smtClean="0">
                <a:latin typeface="Bahnschrift Light Condensed" panose="020B0502040204020203" pitchFamily="34" charset="0"/>
              </a:rPr>
              <a:t>ima vrednost kako za hotel, tako i za goste hotela.</a:t>
            </a:r>
            <a:endParaRPr lang="en-US" sz="2400" b="0" i="0" u="none" strike="noStrike" baseline="0" dirty="0" smtClean="0">
              <a:latin typeface="Bahnschrift Light Condensed" panose="020B0502040204020203" pitchFamily="34" charset="0"/>
            </a:endParaRPr>
          </a:p>
          <a:p>
            <a:r>
              <a:rPr lang="pl-PL" sz="2400" b="0" i="0" u="none" strike="noStrike" baseline="0" dirty="0" smtClean="0">
                <a:latin typeface="Bahnschrift Light Condensed" panose="020B0502040204020203" pitchFamily="34" charset="0"/>
              </a:rPr>
              <a:t> Woodruff (1997) smatra da se</a:t>
            </a:r>
            <a:r>
              <a:rPr lang="en-US" sz="2400" b="0" i="0" u="none" strike="noStrike" dirty="0" smtClean="0">
                <a:latin typeface="Bahnschrift Light Condensed" panose="020B0502040204020203" pitchFamily="34" charset="0"/>
              </a:rPr>
              <a:t> </a:t>
            </a:r>
            <a:r>
              <a:rPr lang="pl-PL" sz="2400" b="0" i="0" u="none" strike="noStrike" baseline="0" dirty="0" smtClean="0">
                <a:latin typeface="Bahnschrift Light Condensed" panose="020B0502040204020203" pitchFamily="34" charset="0"/>
              </a:rPr>
              <a:t>koncept vrednosti za gosta (kupaca) zasniva na interesima organizovanih kupaca, razmatrajući</a:t>
            </a:r>
            <a:r>
              <a:rPr lang="en-US" sz="2400" b="0" i="0" u="none" strike="noStrike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šta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oni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zaista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žele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i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kakva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su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njihova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očekivanja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od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kupovine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određenog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 </a:t>
            </a:r>
            <a:r>
              <a:rPr lang="en-US" sz="2400" b="0" i="0" u="none" strike="noStrike" baseline="0" dirty="0" err="1" smtClean="0">
                <a:latin typeface="Bahnschrift Light Condensed" panose="020B0502040204020203" pitchFamily="34" charset="0"/>
              </a:rPr>
              <a:t>proizvoda</a:t>
            </a:r>
            <a:r>
              <a:rPr lang="en-US" sz="2400" b="0" i="0" u="none" strike="noStrike" baseline="0" dirty="0" smtClean="0">
                <a:latin typeface="Bahnschrift Light Condensed" panose="020B0502040204020203" pitchFamily="34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2361621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7029"/>
            <a:ext cx="10515600" cy="5834742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Bahnschrift Condensed" panose="020B0502040204020203" pitchFamily="34" charset="0"/>
              </a:rPr>
              <a:t>Kotler </a:t>
            </a:r>
            <a:r>
              <a:rPr lang="en-US" sz="2400" dirty="0">
                <a:latin typeface="Bahnschrift Condensed" panose="020B0502040204020203" pitchFamily="34" charset="0"/>
              </a:rPr>
              <a:t>et. al. (2009) </a:t>
            </a:r>
            <a:r>
              <a:rPr lang="en-US" sz="2400" dirty="0" err="1">
                <a:latin typeface="Bahnschrift Condensed" panose="020B0502040204020203" pitchFamily="34" charset="0"/>
              </a:rPr>
              <a:t>zastupaju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mišljenje</a:t>
            </a:r>
            <a:r>
              <a:rPr lang="en-US" sz="2400" dirty="0">
                <a:latin typeface="Bahnschrift Condensed" panose="020B0502040204020203" pitchFamily="34" charset="0"/>
              </a:rPr>
              <a:t> da se </a:t>
            </a:r>
            <a:r>
              <a:rPr lang="en-US" sz="2400" dirty="0" err="1">
                <a:latin typeface="Bahnschrift Condensed" panose="020B0502040204020203" pitchFamily="34" charset="0"/>
              </a:rPr>
              <a:t>vrednost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bazirana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na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doživljaju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gostiju</a:t>
            </a:r>
            <a:r>
              <a:rPr lang="en-US" sz="2400" dirty="0">
                <a:latin typeface="Bahnschrift Condensed" panose="020B0502040204020203" pitchFamily="34" charset="0"/>
              </a:rPr>
              <a:t> (</a:t>
            </a:r>
            <a:r>
              <a:rPr lang="en-US" sz="2400" dirty="0" err="1">
                <a:latin typeface="Bahnschrift Condensed" panose="020B0502040204020203" pitchFamily="34" charset="0"/>
              </a:rPr>
              <a:t>kupaca</a:t>
            </a:r>
            <a:r>
              <a:rPr lang="en-US" sz="2400" dirty="0">
                <a:latin typeface="Bahnschrift Condensed" panose="020B0502040204020203" pitchFamily="34" charset="0"/>
              </a:rPr>
              <a:t>) „</a:t>
            </a:r>
            <a:r>
              <a:rPr lang="en-US" sz="2400" dirty="0" err="1">
                <a:latin typeface="Bahnschrift Condensed" panose="020B0502040204020203" pitchFamily="34" charset="0"/>
              </a:rPr>
              <a:t>zasniva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na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razlici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između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onoga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šta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gosti</a:t>
            </a:r>
            <a:r>
              <a:rPr lang="en-US" sz="2400" dirty="0">
                <a:latin typeface="Bahnschrift Condensed" panose="020B0502040204020203" pitchFamily="34" charset="0"/>
              </a:rPr>
              <a:t> (</a:t>
            </a:r>
            <a:r>
              <a:rPr lang="en-US" sz="2400" dirty="0" err="1">
                <a:latin typeface="Bahnschrift Condensed" panose="020B0502040204020203" pitchFamily="34" charset="0"/>
              </a:rPr>
              <a:t>kupci</a:t>
            </a:r>
            <a:r>
              <a:rPr lang="en-US" sz="2400" dirty="0">
                <a:latin typeface="Bahnschrift Condensed" panose="020B0502040204020203" pitchFamily="34" charset="0"/>
              </a:rPr>
              <a:t>) </a:t>
            </a:r>
            <a:r>
              <a:rPr lang="en-US" sz="2400" dirty="0" err="1">
                <a:latin typeface="Bahnschrift Condensed" panose="020B0502040204020203" pitchFamily="34" charset="0"/>
              </a:rPr>
              <a:t>stvarno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dobijaju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onoga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šta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gosti</a:t>
            </a:r>
            <a:r>
              <a:rPr lang="en-US" sz="2400" dirty="0">
                <a:latin typeface="Bahnschrift Condensed" panose="020B0502040204020203" pitchFamily="34" charset="0"/>
              </a:rPr>
              <a:t> (</a:t>
            </a:r>
            <a:r>
              <a:rPr lang="en-US" sz="2400" dirty="0" err="1">
                <a:latin typeface="Bahnschrift Condensed" panose="020B0502040204020203" pitchFamily="34" charset="0"/>
              </a:rPr>
              <a:t>kupci</a:t>
            </a:r>
            <a:r>
              <a:rPr lang="en-US" sz="2400" dirty="0">
                <a:latin typeface="Bahnschrift Condensed" panose="020B0502040204020203" pitchFamily="34" charset="0"/>
              </a:rPr>
              <a:t>) </a:t>
            </a:r>
            <a:r>
              <a:rPr lang="en-US" sz="2400" dirty="0" err="1">
                <a:latin typeface="Bahnschrift Condensed" panose="020B0502040204020203" pitchFamily="34" charset="0"/>
              </a:rPr>
              <a:t>investiraju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prilikom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pravljenja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mogućih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različitih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izbora</a:t>
            </a:r>
            <a:r>
              <a:rPr lang="en-US" sz="2400" dirty="0">
                <a:latin typeface="Bahnschrift Condensed" panose="020B0502040204020203" pitchFamily="34" charset="0"/>
              </a:rPr>
              <a:t>”, </a:t>
            </a:r>
            <a:r>
              <a:rPr lang="en-US" sz="2400" dirty="0" err="1">
                <a:latin typeface="Bahnschrift Condensed" panose="020B0502040204020203" pitchFamily="34" charset="0"/>
              </a:rPr>
              <a:t>odnosno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trošak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povezan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sa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dobijanjem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proizvoda</a:t>
            </a:r>
            <a:r>
              <a:rPr lang="en-US" sz="2400" dirty="0">
                <a:latin typeface="Bahnschrift Condensed" panose="020B0502040204020203" pitchFamily="34" charset="0"/>
              </a:rPr>
              <a:t>/</a:t>
            </a:r>
            <a:r>
              <a:rPr lang="en-US" sz="2400" dirty="0" err="1">
                <a:latin typeface="Bahnschrift Condensed" panose="020B0502040204020203" pitchFamily="34" charset="0"/>
              </a:rPr>
              <a:t>usluge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takođe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treba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uzeti</a:t>
            </a:r>
            <a:r>
              <a:rPr lang="en-US" sz="2400" dirty="0">
                <a:latin typeface="Bahnschrift Condensed" panose="020B0502040204020203" pitchFamily="34" charset="0"/>
              </a:rPr>
              <a:t> u </a:t>
            </a:r>
            <a:r>
              <a:rPr lang="en-US" sz="2400" dirty="0" err="1">
                <a:latin typeface="Bahnschrift Condensed" panose="020B0502040204020203" pitchFamily="34" charset="0"/>
              </a:rPr>
              <a:t>obzir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kada</a:t>
            </a:r>
            <a:r>
              <a:rPr lang="en-US" sz="2400" dirty="0">
                <a:latin typeface="Bahnschrift Condensed" panose="020B0502040204020203" pitchFamily="34" charset="0"/>
              </a:rPr>
              <a:t> se </a:t>
            </a:r>
            <a:r>
              <a:rPr lang="en-US" sz="2400" dirty="0" err="1">
                <a:latin typeface="Bahnschrift Condensed" panose="020B0502040204020203" pitchFamily="34" charset="0"/>
              </a:rPr>
              <a:t>govori</a:t>
            </a:r>
            <a:r>
              <a:rPr lang="en-US" sz="2400" dirty="0">
                <a:latin typeface="Bahnschrift Condensed" panose="020B0502040204020203" pitchFamily="34" charset="0"/>
              </a:rPr>
              <a:t> o </a:t>
            </a:r>
            <a:r>
              <a:rPr lang="en-US" sz="2400" dirty="0" err="1">
                <a:latin typeface="Bahnschrift Condensed" panose="020B0502040204020203" pitchFamily="34" charset="0"/>
              </a:rPr>
              <a:t>pojmu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vrednosti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za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gosta</a:t>
            </a:r>
            <a:r>
              <a:rPr lang="en-US" sz="2400" dirty="0">
                <a:latin typeface="Bahnschrift Condensed" panose="020B0502040204020203" pitchFamily="34" charset="0"/>
              </a:rPr>
              <a:t> (</a:t>
            </a:r>
            <a:r>
              <a:rPr lang="en-US" sz="2400" dirty="0" err="1">
                <a:latin typeface="Bahnschrift Condensed" panose="020B0502040204020203" pitchFamily="34" charset="0"/>
              </a:rPr>
              <a:t>kupca</a:t>
            </a:r>
            <a:r>
              <a:rPr lang="en-US" sz="2400" dirty="0" smtClean="0">
                <a:latin typeface="Bahnschrift Condensed" panose="020B0502040204020203" pitchFamily="34" charset="0"/>
              </a:rPr>
              <a:t>).</a:t>
            </a:r>
          </a:p>
          <a:p>
            <a:pPr marL="0" indent="0">
              <a:buNone/>
            </a:pPr>
            <a:endParaRPr lang="en-US" sz="2400" dirty="0">
              <a:latin typeface="Bahnschrift Condensed" panose="020B0502040204020203" pitchFamily="34" charset="0"/>
            </a:endParaRPr>
          </a:p>
          <a:p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Veoma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interesantan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pristup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ima</a:t>
            </a:r>
            <a:r>
              <a:rPr lang="en-US" sz="2400" dirty="0">
                <a:latin typeface="Bahnschrift Condensed" panose="020B0502040204020203" pitchFamily="34" charset="0"/>
              </a:rPr>
              <a:t> Ng (2009) </a:t>
            </a:r>
            <a:r>
              <a:rPr lang="en-US" sz="2400" dirty="0" err="1">
                <a:latin typeface="Bahnschrift Condensed" panose="020B0502040204020203" pitchFamily="34" charset="0"/>
              </a:rPr>
              <a:t>koji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zastupa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pristup</a:t>
            </a:r>
            <a:r>
              <a:rPr lang="en-US" sz="2400" dirty="0">
                <a:latin typeface="Bahnschrift Condensed" panose="020B0502040204020203" pitchFamily="34" charset="0"/>
              </a:rPr>
              <a:t> „</a:t>
            </a:r>
            <a:r>
              <a:rPr lang="en-US" sz="2400" dirty="0" err="1">
                <a:latin typeface="Bahnschrift Condensed" panose="020B0502040204020203" pitchFamily="34" charset="0"/>
              </a:rPr>
              <a:t>okvira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očekivanih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vrednosti</a:t>
            </a:r>
            <a:r>
              <a:rPr lang="en-US" sz="2400" dirty="0">
                <a:latin typeface="Bahnschrift Condensed" panose="020B0502040204020203" pitchFamily="34" charset="0"/>
              </a:rPr>
              <a:t>”</a:t>
            </a:r>
            <a:r>
              <a:rPr lang="en-US" sz="2400" b="1" dirty="0">
                <a:latin typeface="Bahnschrift Condensed" panose="020B0502040204020203" pitchFamily="34" charset="0"/>
              </a:rPr>
              <a:t>: </a:t>
            </a:r>
            <a:r>
              <a:rPr lang="en-US" sz="2400" dirty="0" err="1">
                <a:latin typeface="Bahnschrift Condensed" panose="020B0502040204020203" pitchFamily="34" charset="0"/>
              </a:rPr>
              <a:t>vrednost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proizvoda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može</a:t>
            </a:r>
            <a:r>
              <a:rPr lang="en-US" sz="2400" dirty="0">
                <a:latin typeface="Bahnschrift Condensed" panose="020B0502040204020203" pitchFamily="34" charset="0"/>
              </a:rPr>
              <a:t> se </a:t>
            </a:r>
            <a:r>
              <a:rPr lang="en-US" sz="2400" dirty="0" err="1">
                <a:latin typeface="Bahnschrift Condensed" panose="020B0502040204020203" pitchFamily="34" charset="0"/>
              </a:rPr>
              <a:t>podeliti</a:t>
            </a:r>
            <a:r>
              <a:rPr lang="en-US" sz="2400" dirty="0">
                <a:latin typeface="Bahnschrift Condensed" panose="020B0502040204020203" pitchFamily="34" charset="0"/>
              </a:rPr>
              <a:t> u </a:t>
            </a:r>
            <a:r>
              <a:rPr lang="en-US" sz="2400" dirty="0" err="1">
                <a:latin typeface="Bahnschrift Condensed" panose="020B0502040204020203" pitchFamily="34" charset="0"/>
              </a:rPr>
              <a:t>četiri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vrste</a:t>
            </a:r>
            <a:r>
              <a:rPr lang="en-US" sz="2400" dirty="0">
                <a:latin typeface="Bahnschrift Condensed" panose="020B0502040204020203" pitchFamily="34" charset="0"/>
              </a:rPr>
              <a:t>, a </a:t>
            </a:r>
            <a:r>
              <a:rPr lang="en-US" sz="2400" dirty="0" err="1">
                <a:latin typeface="Bahnschrift Condensed" panose="020B0502040204020203" pitchFamily="34" charset="0"/>
              </a:rPr>
              <a:t>na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osnovu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dva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kriterijuma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grupisanja</a:t>
            </a:r>
            <a:r>
              <a:rPr lang="en-US" sz="2400" dirty="0">
                <a:latin typeface="Bahnschrift Condensed" panose="020B0502040204020203" pitchFamily="34" charset="0"/>
              </a:rPr>
              <a:t> - </a:t>
            </a:r>
            <a:r>
              <a:rPr lang="en-US" sz="2400" i="1" dirty="0" err="1">
                <a:latin typeface="Bahnschrift Condensed" panose="020B0502040204020203" pitchFamily="34" charset="0"/>
              </a:rPr>
              <a:t>bruto</a:t>
            </a:r>
            <a:r>
              <a:rPr lang="en-US" sz="2400" i="1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ili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i="1" dirty="0" err="1">
                <a:latin typeface="Bahnschrift Condensed" panose="020B0502040204020203" pitchFamily="34" charset="0"/>
              </a:rPr>
              <a:t>neto</a:t>
            </a:r>
            <a:r>
              <a:rPr lang="en-US" sz="2400" dirty="0">
                <a:latin typeface="Bahnschrift Condensed" panose="020B0502040204020203" pitchFamily="34" charset="0"/>
              </a:rPr>
              <a:t>, </a:t>
            </a:r>
            <a:r>
              <a:rPr lang="en-US" sz="2400" i="1" dirty="0" err="1">
                <a:latin typeface="Bahnschrift Condensed" panose="020B0502040204020203" pitchFamily="34" charset="0"/>
              </a:rPr>
              <a:t>očekivana</a:t>
            </a:r>
            <a:r>
              <a:rPr lang="en-US" sz="2400" i="1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ili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i="1" dirty="0" err="1">
                <a:latin typeface="Bahnschrift Condensed" panose="020B0502040204020203" pitchFamily="34" charset="0"/>
              </a:rPr>
              <a:t>dobijena</a:t>
            </a:r>
            <a:r>
              <a:rPr lang="en-US" sz="2400" i="1" dirty="0">
                <a:latin typeface="Bahnschrift Condensed" panose="020B0502040204020203" pitchFamily="34" charset="0"/>
              </a:rPr>
              <a:t>/</a:t>
            </a:r>
            <a:r>
              <a:rPr lang="en-US" sz="2400" i="1" dirty="0" err="1">
                <a:latin typeface="Bahnschrift Condensed" panose="020B0502040204020203" pitchFamily="34" charset="0"/>
              </a:rPr>
              <a:t>doživljena</a:t>
            </a:r>
            <a:r>
              <a:rPr lang="en-US" sz="2400" i="1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vrednost</a:t>
            </a:r>
            <a:r>
              <a:rPr lang="en-US" sz="2400" dirty="0">
                <a:latin typeface="Bahnschrift Condensed" panose="020B0502040204020203" pitchFamily="34" charset="0"/>
              </a:rPr>
              <a:t>. </a:t>
            </a:r>
            <a:r>
              <a:rPr lang="en-US" sz="2400" dirty="0" err="1">
                <a:latin typeface="Bahnschrift Condensed" panose="020B0502040204020203" pitchFamily="34" charset="0"/>
              </a:rPr>
              <a:t>Bruto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vrednost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obuhvata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koristi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koje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gost</a:t>
            </a:r>
            <a:r>
              <a:rPr lang="en-US" sz="2400" dirty="0">
                <a:latin typeface="Bahnschrift Condensed" panose="020B0502040204020203" pitchFamily="34" charset="0"/>
              </a:rPr>
              <a:t> (</a:t>
            </a:r>
            <a:r>
              <a:rPr lang="en-US" sz="2400" dirty="0" err="1">
                <a:latin typeface="Bahnschrift Condensed" panose="020B0502040204020203" pitchFamily="34" charset="0"/>
              </a:rPr>
              <a:t>kupac</a:t>
            </a:r>
            <a:r>
              <a:rPr lang="en-US" sz="2400" dirty="0">
                <a:latin typeface="Bahnschrift Condensed" panose="020B0502040204020203" pitchFamily="34" charset="0"/>
              </a:rPr>
              <a:t>) </a:t>
            </a:r>
            <a:r>
              <a:rPr lang="en-US" sz="2400" dirty="0" err="1">
                <a:latin typeface="Bahnschrift Condensed" panose="020B0502040204020203" pitchFamily="34" charset="0"/>
              </a:rPr>
              <a:t>ostvari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potrošnjom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proizvoda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ili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usluga</a:t>
            </a:r>
            <a:r>
              <a:rPr lang="en-US" sz="2400" dirty="0">
                <a:latin typeface="Bahnschrift Condensed" panose="020B0502040204020203" pitchFamily="34" charset="0"/>
              </a:rPr>
              <a:t> ne </a:t>
            </a:r>
            <a:r>
              <a:rPr lang="en-US" sz="2400" dirty="0" err="1">
                <a:latin typeface="Bahnschrift Condensed" panose="020B0502040204020203" pitchFamily="34" charset="0"/>
              </a:rPr>
              <a:t>uzimajući</a:t>
            </a:r>
            <a:r>
              <a:rPr lang="en-US" sz="2400" dirty="0">
                <a:latin typeface="Bahnschrift Condensed" panose="020B0502040204020203" pitchFamily="34" charset="0"/>
              </a:rPr>
              <a:t> u </a:t>
            </a:r>
            <a:r>
              <a:rPr lang="en-US" sz="2400" dirty="0" err="1">
                <a:latin typeface="Bahnschrift Condensed" panose="020B0502040204020203" pitchFamily="34" charset="0"/>
              </a:rPr>
              <a:t>obzir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troškove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koji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nastaju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prilikom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proizvodnje</a:t>
            </a:r>
            <a:r>
              <a:rPr lang="en-US" sz="2400" dirty="0">
                <a:latin typeface="Bahnschrift Condensed" panose="020B0502040204020203" pitchFamily="34" charset="0"/>
              </a:rPr>
              <a:t> (</a:t>
            </a:r>
            <a:r>
              <a:rPr lang="en-US" sz="2400" dirty="0" err="1">
                <a:latin typeface="Bahnschrift Condensed" panose="020B0502040204020203" pitchFamily="34" charset="0"/>
              </a:rPr>
              <a:t>realizacije</a:t>
            </a:r>
            <a:r>
              <a:rPr lang="en-US" sz="2400" dirty="0">
                <a:latin typeface="Bahnschrift Condensed" panose="020B0502040204020203" pitchFamily="34" charset="0"/>
              </a:rPr>
              <a:t>) tog </a:t>
            </a:r>
            <a:r>
              <a:rPr lang="en-US" sz="2400" dirty="0" err="1">
                <a:latin typeface="Bahnschrift Condensed" panose="020B0502040204020203" pitchFamily="34" charset="0"/>
              </a:rPr>
              <a:t>određenog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proizvoda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ili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usluge</a:t>
            </a:r>
            <a:r>
              <a:rPr lang="en-US" sz="2400" dirty="0" smtClean="0">
                <a:latin typeface="Bahnschrift Condensed" panose="020B0502040204020203" pitchFamily="34" charset="0"/>
              </a:rPr>
              <a:t>.</a:t>
            </a:r>
          </a:p>
          <a:p>
            <a:r>
              <a:rPr lang="en-US" sz="2400" dirty="0" smtClean="0">
                <a:latin typeface="Bahnschrift Condensed" panose="020B0502040204020203" pitchFamily="34" charset="0"/>
              </a:rPr>
              <a:t> </a:t>
            </a:r>
            <a:r>
              <a:rPr lang="en-US" sz="2400" dirty="0">
                <a:latin typeface="Bahnschrift Condensed" panose="020B0502040204020203" pitchFamily="34" charset="0"/>
              </a:rPr>
              <a:t>Sa </a:t>
            </a:r>
            <a:r>
              <a:rPr lang="en-US" sz="2400" dirty="0" err="1">
                <a:latin typeface="Bahnschrift Condensed" panose="020B0502040204020203" pitchFamily="34" charset="0"/>
              </a:rPr>
              <a:t>druge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strane</a:t>
            </a:r>
            <a:r>
              <a:rPr lang="en-US" sz="2400" dirty="0">
                <a:latin typeface="Bahnschrift Condensed" panose="020B0502040204020203" pitchFamily="34" charset="0"/>
              </a:rPr>
              <a:t>, </a:t>
            </a:r>
            <a:r>
              <a:rPr lang="en-US" sz="2400" dirty="0" err="1">
                <a:latin typeface="Bahnschrift Condensed" panose="020B0502040204020203" pitchFamily="34" charset="0"/>
              </a:rPr>
              <a:t>neto</a:t>
            </a:r>
            <a:r>
              <a:rPr lang="en-US" sz="2400" dirty="0">
                <a:latin typeface="Bahnschrift Condensed" panose="020B0502040204020203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</a:rPr>
              <a:t>vrednost</a:t>
            </a:r>
            <a:r>
              <a:rPr lang="en-US" sz="2400" dirty="0">
                <a:latin typeface="Bahnschrift Condensed" panose="020B0502040204020203" pitchFamily="34" charset="0"/>
              </a:rPr>
              <a:t> se </a:t>
            </a:r>
            <a:r>
              <a:rPr lang="en-US" sz="2400" dirty="0" err="1">
                <a:latin typeface="Bahnschrift Condensed" panose="020B0502040204020203" pitchFamily="34" charset="0"/>
              </a:rPr>
              <a:t>obračunava</a:t>
            </a:r>
            <a:r>
              <a:rPr lang="en-US" sz="2400" dirty="0">
                <a:latin typeface="Bahnschrift Condensed" panose="020B0502040204020203" pitchFamily="34" charset="0"/>
              </a:rPr>
              <a:t>:</a:t>
            </a:r>
          </a:p>
          <a:p>
            <a:pPr marL="0" indent="0">
              <a:buNone/>
            </a:pPr>
            <a:r>
              <a:rPr lang="en-US" sz="2400" i="1" dirty="0" smtClean="0">
                <a:latin typeface="MinionPro-It"/>
              </a:rPr>
              <a:t>                       </a:t>
            </a:r>
            <a:r>
              <a:rPr lang="en-US" sz="2400" b="1" i="1" dirty="0" err="1" smtClean="0">
                <a:latin typeface="MinionPro-It"/>
              </a:rPr>
              <a:t>Neto</a:t>
            </a:r>
            <a:r>
              <a:rPr lang="en-US" sz="2400" b="1" i="1" dirty="0" smtClean="0">
                <a:latin typeface="MinionPro-It"/>
              </a:rPr>
              <a:t> </a:t>
            </a:r>
            <a:r>
              <a:rPr lang="en-US" sz="2400" b="1" i="1" dirty="0" err="1">
                <a:latin typeface="MinionPro-It"/>
              </a:rPr>
              <a:t>vrednost</a:t>
            </a:r>
            <a:r>
              <a:rPr lang="en-US" sz="2400" b="1" i="1" dirty="0">
                <a:latin typeface="MinionPro-It"/>
              </a:rPr>
              <a:t> = </a:t>
            </a:r>
            <a:r>
              <a:rPr lang="en-US" sz="2400" b="1" i="1" dirty="0" err="1">
                <a:latin typeface="MinionPro-It"/>
              </a:rPr>
              <a:t>Bruto</a:t>
            </a:r>
            <a:r>
              <a:rPr lang="en-US" sz="2400" b="1" i="1" dirty="0">
                <a:latin typeface="MinionPro-It"/>
              </a:rPr>
              <a:t> </a:t>
            </a:r>
            <a:r>
              <a:rPr lang="en-US" sz="2400" b="1" i="1" dirty="0" err="1">
                <a:latin typeface="MinionPro-It"/>
              </a:rPr>
              <a:t>vrednost</a:t>
            </a:r>
            <a:r>
              <a:rPr lang="en-US" sz="2400" b="1" i="1" dirty="0">
                <a:latin typeface="MinionPro-It"/>
              </a:rPr>
              <a:t> – </a:t>
            </a:r>
            <a:r>
              <a:rPr lang="en-US" sz="2400" b="1" i="1" dirty="0" err="1">
                <a:latin typeface="MinionPro-It"/>
              </a:rPr>
              <a:t>Troškovi</a:t>
            </a:r>
            <a:endParaRPr lang="en-US" sz="2400" b="1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6948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161"/>
          </a:xfrm>
        </p:spPr>
        <p:txBody>
          <a:bodyPr>
            <a:normAutofit/>
          </a:bodyPr>
          <a:lstStyle/>
          <a:p>
            <a:r>
              <a:rPr lang="nn-NO" sz="3200" b="1" dirty="0" smtClean="0">
                <a:latin typeface="Bahnschrift Light Condensed" panose="020B0502040204020203" pitchFamily="34" charset="0"/>
              </a:rPr>
              <a:t>4.5. Odnos kvaliteta, pružene usluge i cene</a:t>
            </a:r>
            <a:endParaRPr lang="en-US" sz="3200" b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Uprkos</a:t>
            </a:r>
            <a:r>
              <a:rPr lang="en-US" dirty="0" smtClean="0"/>
              <a:t> </a:t>
            </a:r>
            <a:r>
              <a:rPr lang="en-US" dirty="0" err="1"/>
              <a:t>činjenici</a:t>
            </a:r>
            <a:r>
              <a:rPr lang="en-US" dirty="0"/>
              <a:t> da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turizam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ugostiteljstvo</a:t>
            </a:r>
            <a:r>
              <a:rPr lang="en-US" dirty="0"/>
              <a:t> </a:t>
            </a:r>
            <a:r>
              <a:rPr lang="en-US" dirty="0" err="1"/>
              <a:t>najčešće</a:t>
            </a:r>
            <a:r>
              <a:rPr lang="en-US" dirty="0"/>
              <a:t> </a:t>
            </a:r>
            <a:r>
              <a:rPr lang="en-US" dirty="0" err="1"/>
              <a:t>klasifikovani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uslužne</a:t>
            </a:r>
            <a:r>
              <a:rPr lang="en-US" dirty="0"/>
              <a:t> </a:t>
            </a:r>
            <a:r>
              <a:rPr lang="en-US" dirty="0" err="1" smtClean="0"/>
              <a:t>delatnosti</a:t>
            </a:r>
            <a:r>
              <a:rPr lang="en-US" dirty="0" smtClean="0"/>
              <a:t>, </a:t>
            </a:r>
            <a:r>
              <a:rPr lang="en-US" dirty="0" err="1" smtClean="0"/>
              <a:t>pružaoci</a:t>
            </a:r>
            <a:r>
              <a:rPr lang="en-US" dirty="0" smtClean="0"/>
              <a:t> </a:t>
            </a:r>
            <a:r>
              <a:rPr lang="en-US" dirty="0" err="1"/>
              <a:t>usluga</a:t>
            </a:r>
            <a:r>
              <a:rPr lang="en-US" dirty="0"/>
              <a:t> u </a:t>
            </a:r>
            <a:r>
              <a:rPr lang="en-US" dirty="0" err="1"/>
              <a:t>hotelijerstvu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turizmu</a:t>
            </a:r>
            <a:r>
              <a:rPr lang="en-US" dirty="0"/>
              <a:t> </a:t>
            </a:r>
            <a:r>
              <a:rPr lang="en-US" dirty="0" err="1"/>
              <a:t>uopšte</a:t>
            </a:r>
            <a:r>
              <a:rPr lang="en-US" dirty="0"/>
              <a:t>, </a:t>
            </a:r>
            <a:r>
              <a:rPr lang="en-US" dirty="0" err="1"/>
              <a:t>teže</a:t>
            </a:r>
            <a:r>
              <a:rPr lang="en-US" dirty="0"/>
              <a:t> </a:t>
            </a:r>
            <a:r>
              <a:rPr lang="en-US" dirty="0" err="1"/>
              <a:t>obezbeđivanju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 smtClean="0"/>
              <a:t>kvalitetnijih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/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prespektive</a:t>
            </a:r>
            <a:r>
              <a:rPr lang="en-US" dirty="0"/>
              <a:t> </a:t>
            </a:r>
            <a:r>
              <a:rPr lang="en-US" dirty="0" err="1"/>
              <a:t>restorana</a:t>
            </a:r>
            <a:r>
              <a:rPr lang="en-US" dirty="0"/>
              <a:t>, </a:t>
            </a:r>
            <a:r>
              <a:rPr lang="en-US" dirty="0" err="1"/>
              <a:t>obrok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čaša</a:t>
            </a:r>
            <a:r>
              <a:rPr lang="en-US" dirty="0"/>
              <a:t> </a:t>
            </a:r>
            <a:r>
              <a:rPr lang="en-US" dirty="0" err="1"/>
              <a:t>pića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služe</a:t>
            </a:r>
            <a:r>
              <a:rPr lang="en-US" dirty="0"/>
              <a:t> u </a:t>
            </a:r>
            <a:r>
              <a:rPr lang="en-US" dirty="0" err="1" smtClean="0"/>
              <a:t>fino</a:t>
            </a:r>
            <a:r>
              <a:rPr lang="en-US" dirty="0" smtClean="0"/>
              <a:t> </a:t>
            </a:r>
            <a:r>
              <a:rPr lang="en-US" dirty="0" err="1" smtClean="0"/>
              <a:t>opremljenom</a:t>
            </a:r>
            <a:r>
              <a:rPr lang="en-US" dirty="0" smtClean="0"/>
              <a:t> </a:t>
            </a:r>
            <a:r>
              <a:rPr lang="en-US" dirty="0" err="1"/>
              <a:t>ambijentu</a:t>
            </a:r>
            <a:r>
              <a:rPr lang="en-US" dirty="0"/>
              <a:t> </a:t>
            </a:r>
            <a:r>
              <a:rPr lang="en-US" dirty="0" err="1"/>
              <a:t>predstavljaju</a:t>
            </a:r>
            <a:r>
              <a:rPr lang="en-US" dirty="0"/>
              <a:t> </a:t>
            </a:r>
            <a:r>
              <a:rPr lang="en-US" dirty="0" err="1"/>
              <a:t>proizvod</a:t>
            </a:r>
            <a:r>
              <a:rPr lang="en-US" dirty="0"/>
              <a:t> tog </a:t>
            </a:r>
            <a:r>
              <a:rPr lang="en-US" dirty="0" err="1"/>
              <a:t>restorana</a:t>
            </a:r>
            <a:r>
              <a:rPr lang="en-US" dirty="0"/>
              <a:t>. </a:t>
            </a:r>
            <a:r>
              <a:rPr lang="en-US" dirty="0" err="1"/>
              <a:t>Šampanjac</a:t>
            </a:r>
            <a:r>
              <a:rPr lang="en-US" dirty="0"/>
              <a:t> u </a:t>
            </a:r>
            <a:r>
              <a:rPr lang="en-US" dirty="0" err="1" smtClean="0"/>
              <a:t>hotelskoj</a:t>
            </a:r>
            <a:r>
              <a:rPr lang="en-US" dirty="0" smtClean="0"/>
              <a:t> </a:t>
            </a:r>
            <a:r>
              <a:rPr lang="en-US" dirty="0" err="1" smtClean="0"/>
              <a:t>sobi</a:t>
            </a:r>
            <a:r>
              <a:rPr lang="en-US" dirty="0" smtClean="0"/>
              <a:t> </a:t>
            </a:r>
            <a:r>
              <a:rPr lang="en-US" dirty="0" err="1"/>
              <a:t>kupljen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gosta</a:t>
            </a:r>
            <a:r>
              <a:rPr lang="en-US" dirty="0"/>
              <a:t> </a:t>
            </a:r>
            <a:r>
              <a:rPr lang="en-US" dirty="0" err="1"/>
              <a:t>hotela</a:t>
            </a:r>
            <a:r>
              <a:rPr lang="en-US" dirty="0"/>
              <a:t> je </a:t>
            </a:r>
            <a:r>
              <a:rPr lang="en-US" dirty="0" err="1"/>
              <a:t>takođe</a:t>
            </a:r>
            <a:r>
              <a:rPr lang="en-US" dirty="0"/>
              <a:t> </a:t>
            </a:r>
            <a:r>
              <a:rPr lang="en-US" dirty="0" err="1"/>
              <a:t>proizvod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/>
              <a:t>Serviranje</a:t>
            </a:r>
            <a:r>
              <a:rPr lang="en-US" dirty="0"/>
              <a:t> </a:t>
            </a:r>
            <a:r>
              <a:rPr lang="en-US" dirty="0" err="1"/>
              <a:t>obroka</a:t>
            </a:r>
            <a:r>
              <a:rPr lang="en-US" dirty="0"/>
              <a:t> u </a:t>
            </a:r>
            <a:r>
              <a:rPr lang="en-US" dirty="0" err="1" smtClean="0"/>
              <a:t>restoranu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dostava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serviranje</a:t>
            </a:r>
            <a:r>
              <a:rPr lang="en-US" dirty="0"/>
              <a:t> </a:t>
            </a:r>
            <a:r>
              <a:rPr lang="en-US" dirty="0" err="1"/>
              <a:t>šampanjca</a:t>
            </a:r>
            <a:r>
              <a:rPr lang="en-US" dirty="0"/>
              <a:t> u </a:t>
            </a:r>
            <a:r>
              <a:rPr lang="en-US" dirty="0" err="1"/>
              <a:t>hotelskoj</a:t>
            </a:r>
            <a:r>
              <a:rPr lang="en-US" dirty="0"/>
              <a:t> </a:t>
            </a:r>
            <a:r>
              <a:rPr lang="en-US" dirty="0" err="1"/>
              <a:t>sobi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90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5086"/>
            <a:ext cx="10515600" cy="5581877"/>
          </a:xfrm>
        </p:spPr>
        <p:txBody>
          <a:bodyPr>
            <a:normAutofit/>
          </a:bodyPr>
          <a:lstStyle/>
          <a:p>
            <a:r>
              <a:rPr lang="en-US" dirty="0">
                <a:latin typeface="Bahnschrift Condensed" panose="020B0502040204020203" pitchFamily="34" charset="0"/>
              </a:rPr>
              <a:t>U </a:t>
            </a:r>
            <a:r>
              <a:rPr lang="en-US" dirty="0" err="1">
                <a:latin typeface="Bahnschrift Condensed" panose="020B0502040204020203" pitchFamily="34" charset="0"/>
              </a:rPr>
              <a:t>hotelskoj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industriji</a:t>
            </a:r>
            <a:r>
              <a:rPr lang="en-US" dirty="0">
                <a:latin typeface="Bahnschrift Condensed" panose="020B0502040204020203" pitchFamily="34" charset="0"/>
              </a:rPr>
              <a:t>, </a:t>
            </a:r>
            <a:r>
              <a:rPr lang="en-US" dirty="0" err="1">
                <a:latin typeface="Bahnschrift Condensed" panose="020B0502040204020203" pitchFamily="34" charset="0"/>
              </a:rPr>
              <a:t>kvalitet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usluge</a:t>
            </a:r>
            <a:r>
              <a:rPr lang="en-US" dirty="0">
                <a:latin typeface="Bahnschrift Condensed" panose="020B0502040204020203" pitchFamily="34" charset="0"/>
              </a:rPr>
              <a:t> je </a:t>
            </a:r>
            <a:r>
              <a:rPr lang="en-US" dirty="0" err="1">
                <a:latin typeface="Bahnschrift Condensed" panose="020B0502040204020203" pitchFamily="34" charset="0"/>
              </a:rPr>
              <a:t>prepoznat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kao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kritičan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faktor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uspeha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od </a:t>
            </a:r>
            <a:r>
              <a:rPr lang="en-US" dirty="0" err="1" smtClean="0">
                <a:latin typeface="Bahnschrift Condensed" panose="020B0502040204020203" pitchFamily="34" charset="0"/>
              </a:rPr>
              <a:t>strane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najvećeg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broja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gostiju</a:t>
            </a:r>
            <a:r>
              <a:rPr lang="en-US" dirty="0">
                <a:latin typeface="Bahnschrift Condensed" panose="020B0502040204020203" pitchFamily="34" charset="0"/>
              </a:rPr>
              <a:t> (</a:t>
            </a:r>
            <a:r>
              <a:rPr lang="en-US" dirty="0" err="1">
                <a:latin typeface="Bahnschrift Condensed" panose="020B0502040204020203" pitchFamily="34" charset="0"/>
              </a:rPr>
              <a:t>kupaca</a:t>
            </a:r>
            <a:r>
              <a:rPr lang="en-US" dirty="0">
                <a:latin typeface="Bahnschrift Condensed" panose="020B0502040204020203" pitchFamily="34" charset="0"/>
              </a:rPr>
              <a:t>), </a:t>
            </a:r>
            <a:r>
              <a:rPr lang="en-US" dirty="0" err="1">
                <a:latin typeface="Bahnschrift Condensed" panose="020B0502040204020203" pitchFamily="34" charset="0"/>
              </a:rPr>
              <a:t>odnosno</a:t>
            </a:r>
            <a:r>
              <a:rPr lang="en-US" dirty="0">
                <a:latin typeface="Bahnschrift Condensed" panose="020B0502040204020203" pitchFamily="34" charset="0"/>
              </a:rPr>
              <a:t>, u </a:t>
            </a:r>
            <a:r>
              <a:rPr lang="en-US" dirty="0" err="1">
                <a:latin typeface="Bahnschrift Condensed" panose="020B0502040204020203" pitchFamily="34" charset="0"/>
              </a:rPr>
              <a:t>većoj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meri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nego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kada</a:t>
            </a:r>
            <a:r>
              <a:rPr lang="en-US" dirty="0">
                <a:latin typeface="Bahnschrift Condensed" panose="020B0502040204020203" pitchFamily="34" charset="0"/>
              </a:rPr>
              <a:t> je </a:t>
            </a:r>
            <a:r>
              <a:rPr lang="en-US" dirty="0" err="1">
                <a:latin typeface="Bahnschrift Condensed" panose="020B0502040204020203" pitchFamily="34" charset="0"/>
              </a:rPr>
              <a:t>reč</a:t>
            </a:r>
            <a:r>
              <a:rPr lang="en-US" dirty="0">
                <a:latin typeface="Bahnschrift Condensed" panose="020B0502040204020203" pitchFamily="34" charset="0"/>
              </a:rPr>
              <a:t> o </a:t>
            </a:r>
            <a:r>
              <a:rPr lang="en-US" dirty="0" err="1">
                <a:latin typeface="Bahnschrift Condensed" panose="020B0502040204020203" pitchFamily="34" charset="0"/>
              </a:rPr>
              <a:t>proizvodima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</a:p>
          <a:p>
            <a:pPr marL="0" indent="0">
              <a:buNone/>
            </a:pPr>
            <a:endParaRPr lang="en-US" dirty="0" smtClean="0">
              <a:latin typeface="Bahnschrift Condensed" panose="020B0502040204020203" pitchFamily="34" charset="0"/>
            </a:endParaRPr>
          </a:p>
          <a:p>
            <a:r>
              <a:rPr lang="it-IT" dirty="0">
                <a:latin typeface="Bahnschrift Condensed" panose="020B0502040204020203" pitchFamily="34" charset="0"/>
              </a:rPr>
              <a:t>Svi proizvodi i/ili usluge moraju pre </a:t>
            </a:r>
            <a:r>
              <a:rPr lang="it-IT" dirty="0" smtClean="0">
                <a:latin typeface="Bahnschrift Condensed" panose="020B0502040204020203" pitchFamily="34" charset="0"/>
              </a:rPr>
              <a:t>svega </a:t>
            </a:r>
            <a:r>
              <a:rPr lang="en-US" dirty="0" smtClean="0">
                <a:latin typeface="Bahnschrift Condensed" panose="020B0502040204020203" pitchFamily="34" charset="0"/>
              </a:rPr>
              <a:t>da </a:t>
            </a:r>
            <a:r>
              <a:rPr lang="en-US" dirty="0" err="1">
                <a:latin typeface="Bahnschrift Condensed" panose="020B0502040204020203" pitchFamily="34" charset="0"/>
              </a:rPr>
              <a:t>zadovolje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minimalni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nivo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prihvatljivosti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za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sve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goste</a:t>
            </a:r>
            <a:r>
              <a:rPr lang="en-US" dirty="0">
                <a:latin typeface="Bahnschrift Condensed" panose="020B0502040204020203" pitchFamily="34" charset="0"/>
              </a:rPr>
              <a:t> (</a:t>
            </a:r>
            <a:r>
              <a:rPr lang="en-US" dirty="0" err="1">
                <a:latin typeface="Bahnschrift Condensed" panose="020B0502040204020203" pitchFamily="34" charset="0"/>
              </a:rPr>
              <a:t>kupce</a:t>
            </a:r>
            <a:r>
              <a:rPr lang="en-US" dirty="0">
                <a:latin typeface="Bahnschrift Condensed" panose="020B0502040204020203" pitchFamily="34" charset="0"/>
              </a:rPr>
              <a:t>). </a:t>
            </a:r>
            <a:r>
              <a:rPr lang="en-US" dirty="0" err="1">
                <a:latin typeface="Bahnschrift Condensed" panose="020B0502040204020203" pitchFamily="34" charset="0"/>
              </a:rPr>
              <a:t>Tako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na</a:t>
            </a:r>
            <a:r>
              <a:rPr lang="en-US" dirty="0">
                <a:latin typeface="Bahnschrift Condensed" panose="020B0502040204020203" pitchFamily="34" charset="0"/>
              </a:rPr>
              <a:t> primer </a:t>
            </a:r>
            <a:r>
              <a:rPr lang="en-US" dirty="0" err="1" smtClean="0">
                <a:latin typeface="Bahnschrift Condensed" panose="020B0502040204020203" pitchFamily="34" charset="0"/>
              </a:rPr>
              <a:t>kada</a:t>
            </a:r>
            <a:r>
              <a:rPr lang="en-US" dirty="0" smtClean="0">
                <a:latin typeface="Bahnschrift Condensed" panose="020B0502040204020203" pitchFamily="34" charset="0"/>
              </a:rPr>
              <a:t> je </a:t>
            </a:r>
            <a:r>
              <a:rPr lang="en-US" dirty="0">
                <a:latin typeface="Bahnschrift Condensed" panose="020B0502040204020203" pitchFamily="34" charset="0"/>
              </a:rPr>
              <a:t>o </a:t>
            </a:r>
            <a:r>
              <a:rPr lang="en-US" dirty="0" err="1">
                <a:latin typeface="Bahnschrift Condensed" panose="020B0502040204020203" pitchFamily="34" charset="0"/>
              </a:rPr>
              <a:t>hrani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reč</a:t>
            </a:r>
            <a:r>
              <a:rPr lang="en-US" dirty="0">
                <a:latin typeface="Bahnschrift Condensed" panose="020B0502040204020203" pitchFamily="34" charset="0"/>
              </a:rPr>
              <a:t>, </a:t>
            </a:r>
            <a:r>
              <a:rPr lang="en-US" dirty="0" err="1">
                <a:latin typeface="Bahnschrift Condensed" panose="020B0502040204020203" pitchFamily="34" charset="0"/>
              </a:rPr>
              <a:t>sva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hrana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koja</a:t>
            </a:r>
            <a:r>
              <a:rPr lang="en-US" dirty="0">
                <a:latin typeface="Bahnschrift Condensed" panose="020B0502040204020203" pitchFamily="34" charset="0"/>
              </a:rPr>
              <a:t> se </a:t>
            </a:r>
            <a:r>
              <a:rPr lang="en-US" dirty="0" err="1">
                <a:latin typeface="Bahnschrift Condensed" panose="020B0502040204020203" pitchFamily="34" charset="0"/>
              </a:rPr>
              <a:t>poslužuje</a:t>
            </a:r>
            <a:r>
              <a:rPr lang="en-US" dirty="0">
                <a:latin typeface="Bahnschrift Condensed" panose="020B0502040204020203" pitchFamily="34" charset="0"/>
              </a:rPr>
              <a:t> mora </a:t>
            </a:r>
            <a:r>
              <a:rPr lang="en-US" dirty="0" err="1">
                <a:latin typeface="Bahnschrift Condensed" panose="020B0502040204020203" pitchFamily="34" charset="0"/>
              </a:rPr>
              <a:t>biti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bezbedna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ispravna</a:t>
            </a:r>
            <a:r>
              <a:rPr lang="en-US" dirty="0">
                <a:latin typeface="Bahnschrift Condensed" panose="020B0502040204020203" pitchFamily="34" charset="0"/>
              </a:rPr>
              <a:t>. </a:t>
            </a:r>
            <a:r>
              <a:rPr lang="en-US" dirty="0" err="1">
                <a:latin typeface="Bahnschrift Condensed" panose="020B0502040204020203" pitchFamily="34" charset="0"/>
              </a:rPr>
              <a:t>Hotelske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sobe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moraju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biti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čiste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</a:p>
          <a:p>
            <a:pPr marL="0" indent="0">
              <a:buNone/>
            </a:pPr>
            <a:endParaRPr lang="en-US" dirty="0" smtClean="0">
              <a:latin typeface="Bahnschrift Condensed" panose="020B0502040204020203" pitchFamily="34" charset="0"/>
            </a:endParaRPr>
          </a:p>
          <a:p>
            <a:r>
              <a:rPr lang="en-US" dirty="0">
                <a:latin typeface="Bahnschrift Condensed" panose="020B0502040204020203" pitchFamily="34" charset="0"/>
              </a:rPr>
              <a:t>Sa </a:t>
            </a:r>
            <a:r>
              <a:rPr lang="en-US" dirty="0" err="1">
                <a:latin typeface="Bahnschrift Condensed" panose="020B0502040204020203" pitchFamily="34" charset="0"/>
              </a:rPr>
              <a:t>aspekta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hotelskog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preduzeća</a:t>
            </a:r>
            <a:r>
              <a:rPr lang="en-US" dirty="0">
                <a:latin typeface="Bahnschrift Condensed" panose="020B0502040204020203" pitchFamily="34" charset="0"/>
              </a:rPr>
              <a:t>, </a:t>
            </a:r>
            <a:r>
              <a:rPr lang="en-US" dirty="0" err="1">
                <a:latin typeface="Bahnschrift Condensed" panose="020B0502040204020203" pitchFamily="34" charset="0"/>
              </a:rPr>
              <a:t>cene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koje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formiraju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konkurenti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mogu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biti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više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ili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niže</a:t>
            </a:r>
            <a:r>
              <a:rPr lang="en-US" dirty="0">
                <a:latin typeface="Bahnschrift Condensed" panose="020B0502040204020203" pitchFamily="34" charset="0"/>
              </a:rPr>
              <a:t>. Pa </a:t>
            </a:r>
            <a:r>
              <a:rPr lang="en-US" dirty="0" err="1">
                <a:latin typeface="Bahnschrift Condensed" panose="020B0502040204020203" pitchFamily="34" charset="0"/>
              </a:rPr>
              <a:t>ipak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važno</a:t>
            </a:r>
            <a:r>
              <a:rPr lang="en-US" dirty="0">
                <a:latin typeface="Bahnschrift Condensed" panose="020B0502040204020203" pitchFamily="34" charset="0"/>
              </a:rPr>
              <a:t> je </a:t>
            </a:r>
            <a:r>
              <a:rPr lang="en-US" dirty="0" err="1">
                <a:latin typeface="Bahnschrift Condensed" panose="020B0502040204020203" pitchFamily="34" charset="0"/>
              </a:rPr>
              <a:t>napomenuti</a:t>
            </a:r>
            <a:r>
              <a:rPr lang="en-US" dirty="0">
                <a:latin typeface="Bahnschrift Condensed" panose="020B0502040204020203" pitchFamily="34" charset="0"/>
              </a:rPr>
              <a:t> da </a:t>
            </a:r>
            <a:r>
              <a:rPr lang="en-US" dirty="0" err="1">
                <a:latin typeface="Bahnschrift Condensed" panose="020B0502040204020203" pitchFamily="34" charset="0"/>
              </a:rPr>
              <a:t>cene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za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koje</a:t>
            </a:r>
            <a:r>
              <a:rPr lang="en-US" dirty="0">
                <a:latin typeface="Bahnschrift Condensed" panose="020B0502040204020203" pitchFamily="34" charset="0"/>
              </a:rPr>
              <a:t> se </a:t>
            </a:r>
            <a:r>
              <a:rPr lang="en-US" dirty="0" err="1">
                <a:latin typeface="Bahnschrift Condensed" panose="020B0502040204020203" pitchFamily="34" charset="0"/>
              </a:rPr>
              <a:t>odluči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hotelsko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preduzeće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moraju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uzeti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>
                <a:latin typeface="Bahnschrift Condensed" panose="020B0502040204020203" pitchFamily="34" charset="0"/>
              </a:rPr>
              <a:t>u </a:t>
            </a:r>
            <a:r>
              <a:rPr lang="en-US" dirty="0" err="1">
                <a:latin typeface="Bahnschrift Condensed" panose="020B0502040204020203" pitchFamily="34" charset="0"/>
              </a:rPr>
              <a:t>obzir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kvalitet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opipljivog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proizvoda</a:t>
            </a:r>
            <a:r>
              <a:rPr lang="en-US" dirty="0">
                <a:latin typeface="Bahnschrift Condensed" panose="020B0502040204020203" pitchFamily="34" charset="0"/>
              </a:rPr>
              <a:t>, </a:t>
            </a:r>
            <a:r>
              <a:rPr lang="en-US" dirty="0" err="1">
                <a:latin typeface="Bahnschrift Condensed" panose="020B0502040204020203" pitchFamily="34" charset="0"/>
              </a:rPr>
              <a:t>kao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kvalitet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neopipljive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usluge</a:t>
            </a:r>
            <a:r>
              <a:rPr lang="en-US" dirty="0">
                <a:latin typeface="Bahnschrift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8870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7618"/>
          </a:xfrm>
        </p:spPr>
        <p:txBody>
          <a:bodyPr>
            <a:normAutofit/>
          </a:bodyPr>
          <a:lstStyle/>
          <a:p>
            <a:r>
              <a:rPr lang="es-ES" sz="3200" b="1" dirty="0">
                <a:latin typeface="Bahnschrift Condensed" panose="020B0502040204020203" pitchFamily="34" charset="0"/>
              </a:rPr>
              <a:t>4.7. </a:t>
            </a:r>
            <a:r>
              <a:rPr lang="es-ES" sz="3200" b="1" dirty="0" err="1">
                <a:latin typeface="Bahnschrift Condensed" panose="020B0502040204020203" pitchFamily="34" charset="0"/>
              </a:rPr>
              <a:t>Necenovni</a:t>
            </a:r>
            <a:r>
              <a:rPr lang="es-ES" sz="3200" b="1" dirty="0">
                <a:latin typeface="Bahnschrift Condensed" panose="020B0502040204020203" pitchFamily="34" charset="0"/>
              </a:rPr>
              <a:t> </a:t>
            </a:r>
            <a:r>
              <a:rPr lang="es-ES" sz="3200" b="1" dirty="0" err="1">
                <a:latin typeface="Bahnschrift Condensed" panose="020B0502040204020203" pitchFamily="34" charset="0"/>
              </a:rPr>
              <a:t>alati</a:t>
            </a:r>
            <a:r>
              <a:rPr lang="es-ES" sz="3200" b="1" dirty="0">
                <a:latin typeface="Bahnschrift Condensed" panose="020B0502040204020203" pitchFamily="34" charset="0"/>
              </a:rPr>
              <a:t> u </a:t>
            </a:r>
            <a:r>
              <a:rPr lang="es-ES" sz="3200" b="1" dirty="0" err="1">
                <a:latin typeface="Bahnschrift Condensed" panose="020B0502040204020203" pitchFamily="34" charset="0"/>
              </a:rPr>
              <a:t>procesu</a:t>
            </a:r>
            <a:r>
              <a:rPr lang="es-ES" sz="3200" b="1" dirty="0">
                <a:latin typeface="Bahnschrift Condensed" panose="020B0502040204020203" pitchFamily="34" charset="0"/>
              </a:rPr>
              <a:t> </a:t>
            </a:r>
            <a:r>
              <a:rPr lang="es-ES" sz="3200" b="1" dirty="0" err="1">
                <a:latin typeface="Bahnschrift Condensed" panose="020B0502040204020203" pitchFamily="34" charset="0"/>
              </a:rPr>
              <a:t>menadžmenta</a:t>
            </a:r>
            <a:r>
              <a:rPr lang="es-ES" sz="3200" b="1" dirty="0">
                <a:latin typeface="Bahnschrift Condensed" panose="020B0502040204020203" pitchFamily="34" charset="0"/>
              </a:rPr>
              <a:t> </a:t>
            </a:r>
            <a:r>
              <a:rPr lang="es-ES" sz="3200" b="1" dirty="0" err="1" smtClean="0">
                <a:latin typeface="Bahnschrift Condensed" panose="020B0502040204020203" pitchFamily="34" charset="0"/>
              </a:rPr>
              <a:t>prihoda</a:t>
            </a:r>
            <a:endParaRPr lang="en-US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074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Bahnschrift Condensed" panose="020B0502040204020203" pitchFamily="34" charset="0"/>
              </a:rPr>
              <a:t>U </a:t>
            </a:r>
            <a:r>
              <a:rPr lang="en-US" dirty="0" err="1">
                <a:latin typeface="Bahnschrift Condensed" panose="020B0502040204020203" pitchFamily="34" charset="0"/>
              </a:rPr>
              <a:t>ovom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poglavlju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posebna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pažnja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biće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posvećena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necenovnim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alatima</a:t>
            </a:r>
            <a:r>
              <a:rPr lang="en-US" dirty="0">
                <a:latin typeface="Bahnschrift Condensed" panose="020B0502040204020203" pitchFamily="34" charset="0"/>
              </a:rPr>
              <a:t> u </a:t>
            </a:r>
            <a:r>
              <a:rPr lang="en-US" dirty="0" err="1">
                <a:latin typeface="Bahnschrift Condensed" panose="020B0502040204020203" pitchFamily="34" charset="0"/>
              </a:rPr>
              <a:t>procesu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menadžmenta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prihoda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>
                <a:latin typeface="Bahnschrift Condensed" panose="020B0502040204020203" pitchFamily="34" charset="0"/>
              </a:rPr>
              <a:t>u </a:t>
            </a:r>
            <a:r>
              <a:rPr lang="en-US" dirty="0" err="1">
                <a:latin typeface="Bahnschrift Condensed" panose="020B0502040204020203" pitchFamily="34" charset="0"/>
              </a:rPr>
              <a:t>hotelskoj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industriji</a:t>
            </a:r>
            <a:r>
              <a:rPr lang="en-US" dirty="0">
                <a:latin typeface="Bahnschrift Condensed" panose="020B0502040204020203" pitchFamily="34" charset="0"/>
              </a:rPr>
              <a:t>, a pre </a:t>
            </a:r>
            <a:r>
              <a:rPr lang="en-US" dirty="0" err="1">
                <a:latin typeface="Bahnschrift Condensed" panose="020B0502040204020203" pitchFamily="34" charset="0"/>
              </a:rPr>
              <a:t>svega</a:t>
            </a:r>
            <a:r>
              <a:rPr lang="en-US" dirty="0">
                <a:latin typeface="Bahnschrift Condensed" panose="020B0502040204020203" pitchFamily="34" charset="0"/>
              </a:rPr>
              <a:t> u </a:t>
            </a:r>
            <a:r>
              <a:rPr lang="en-US" dirty="0" err="1">
                <a:latin typeface="Bahnschrift Condensed" panose="020B0502040204020203" pitchFamily="34" charset="0"/>
              </a:rPr>
              <a:t>odeljenju</a:t>
            </a:r>
            <a:r>
              <a:rPr lang="en-US" dirty="0">
                <a:latin typeface="Bahnschrift Condensed" panose="020B0502040204020203" pitchFamily="34" charset="0"/>
              </a:rPr>
              <a:t> soba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</a:p>
          <a:p>
            <a:pPr marL="0" indent="0">
              <a:buNone/>
            </a:pPr>
            <a:endParaRPr lang="en-U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Bahnschrift Condensed" panose="020B0502040204020203" pitchFamily="34" charset="0"/>
              </a:rPr>
              <a:t>Necenovni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alati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pl-PL" dirty="0" smtClean="0">
                <a:latin typeface="Bahnschrift Condensed" panose="020B0502040204020203" pitchFamily="34" charset="0"/>
              </a:rPr>
              <a:t>u </a:t>
            </a:r>
            <a:r>
              <a:rPr lang="pl-PL" dirty="0">
                <a:latin typeface="Bahnschrift Condensed" panose="020B0502040204020203" pitchFamily="34" charset="0"/>
              </a:rPr>
              <a:t>procesu menadžmenta prihoda koncentrisani su na menadžment zaliha (odnosno </a:t>
            </a:r>
            <a:r>
              <a:rPr lang="pl-PL" dirty="0" smtClean="0">
                <a:latin typeface="Bahnschrift Condensed" panose="020B0502040204020203" pitchFamily="34" charset="0"/>
              </a:rPr>
              <a:t>na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količinu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nabavke</a:t>
            </a:r>
            <a:r>
              <a:rPr lang="en-US" dirty="0">
                <a:latin typeface="Bahnschrift Condensed" panose="020B0502040204020203" pitchFamily="34" charset="0"/>
              </a:rPr>
              <a:t>)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uključuju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menadžment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kapaciteta</a:t>
            </a:r>
            <a:r>
              <a:rPr lang="en-US" dirty="0">
                <a:latin typeface="Bahnschrift Condensed" panose="020B0502040204020203" pitchFamily="34" charset="0"/>
              </a:rPr>
              <a:t>, </a:t>
            </a:r>
            <a:r>
              <a:rPr lang="en-US" dirty="0" err="1">
                <a:latin typeface="Bahnschrift Condensed" panose="020B0502040204020203" pitchFamily="34" charset="0"/>
              </a:rPr>
              <a:t>prekomerno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ugovaranje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smtClean="0">
                <a:latin typeface="Bahnschrift Condensed" panose="020B0502040204020203" pitchFamily="34" charset="0"/>
              </a:rPr>
              <a:t>pre-</a:t>
            </a:r>
            <a:r>
              <a:rPr lang="en-US" dirty="0" err="1" smtClean="0">
                <a:latin typeface="Bahnschrift Condensed" panose="020B0502040204020203" pitchFamily="34" charset="0"/>
              </a:rPr>
              <a:t>bukiranje</a:t>
            </a:r>
            <a:r>
              <a:rPr lang="en-US" dirty="0" smtClean="0">
                <a:latin typeface="Bahnschrift Condensed" panose="020B0502040204020203" pitchFamily="34" charset="0"/>
              </a:rPr>
              <a:t>, </a:t>
            </a:r>
            <a:r>
              <a:rPr lang="en-US" dirty="0" err="1" smtClean="0">
                <a:latin typeface="Bahnschrift Condensed" panose="020B0502040204020203" pitchFamily="34" charset="0"/>
              </a:rPr>
              <a:t>davanje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garancija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za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raspoloživost</a:t>
            </a:r>
            <a:r>
              <a:rPr lang="en-US" dirty="0">
                <a:latin typeface="Bahnschrift Condensed" panose="020B0502040204020203" pitchFamily="34" charset="0"/>
              </a:rPr>
              <a:t> soba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100% </a:t>
            </a:r>
            <a:r>
              <a:rPr lang="en-US" dirty="0" err="1">
                <a:latin typeface="Bahnschrift Condensed" panose="020B0502040204020203" pitchFamily="34" charset="0"/>
              </a:rPr>
              <a:t>garancija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zadovoljstva</a:t>
            </a:r>
            <a:r>
              <a:rPr lang="en-US" dirty="0">
                <a:latin typeface="Bahnschrift Condensed" panose="020B0502040204020203" pitchFamily="34" charset="0"/>
              </a:rPr>
              <a:t>, </a:t>
            </a:r>
            <a:r>
              <a:rPr lang="en-US" dirty="0" err="1">
                <a:latin typeface="Bahnschrift Condensed" panose="020B0502040204020203" pitchFamily="34" charset="0"/>
              </a:rPr>
              <a:t>kao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kontroluostanka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>
                <a:latin typeface="Bahnschrift Condensed" panose="020B0502040204020203" pitchFamily="34" charset="0"/>
              </a:rPr>
              <a:t>u </a:t>
            </a:r>
            <a:r>
              <a:rPr lang="en-US" dirty="0" err="1" smtClean="0">
                <a:latin typeface="Bahnschrift Condensed" panose="020B0502040204020203" pitchFamily="34" charset="0"/>
              </a:rPr>
              <a:t>hotelu</a:t>
            </a:r>
            <a:r>
              <a:rPr lang="en-US" dirty="0" smtClean="0">
                <a:latin typeface="Bahnschrift Condensed" panose="020B0502040204020203" pitchFamily="34" charset="0"/>
              </a:rPr>
              <a:t>.</a:t>
            </a:r>
          </a:p>
          <a:p>
            <a:pPr marL="0" indent="0">
              <a:buNone/>
            </a:pPr>
            <a:endParaRPr lang="en-US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Bahnschrift Condensed" panose="020B0502040204020203" pitchFamily="34" charset="0"/>
              </a:rPr>
              <a:t>Menadžment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kapaciteta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prebukiranje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su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dve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najuticajnije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tehnike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istovremeno</a:t>
            </a:r>
            <a:r>
              <a:rPr lang="en-US" dirty="0">
                <a:latin typeface="Bahnschrift Condensed" panose="020B0502040204020203" pitchFamily="34" charset="0"/>
              </a:rPr>
              <a:t>, </a:t>
            </a:r>
            <a:r>
              <a:rPr lang="en-US" dirty="0" err="1">
                <a:latin typeface="Bahnschrift Condensed" panose="020B0502040204020203" pitchFamily="34" charset="0"/>
              </a:rPr>
              <a:t>najkontroverznija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pitanja</a:t>
            </a:r>
            <a:r>
              <a:rPr lang="en-US" dirty="0">
                <a:latin typeface="Bahnschrift Condensed" panose="020B0502040204020203" pitchFamily="34" charset="0"/>
              </a:rPr>
              <a:t> u </a:t>
            </a:r>
            <a:r>
              <a:rPr lang="en-US" dirty="0" err="1">
                <a:latin typeface="Bahnschrift Condensed" panose="020B0502040204020203" pitchFamily="34" charset="0"/>
              </a:rPr>
              <a:t>menadžmentu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prihoda</a:t>
            </a:r>
            <a:r>
              <a:rPr lang="en-US" dirty="0">
                <a:latin typeface="Bahnschrift Condensed" panose="020B0502040204020203" pitchFamily="34" charset="0"/>
              </a:rPr>
              <a:t> (</a:t>
            </a:r>
            <a:r>
              <a:rPr lang="en-US" dirty="0" err="1" smtClean="0">
                <a:latin typeface="Bahnschrift Condensed" panose="020B0502040204020203" pitchFamily="34" charset="0"/>
              </a:rPr>
              <a:t>Lan,et.al</a:t>
            </a:r>
            <a:r>
              <a:rPr lang="en-US" dirty="0">
                <a:latin typeface="Bahnschrift Condensed" panose="020B0502040204020203" pitchFamily="34" charset="0"/>
              </a:rPr>
              <a:t>., 2007).</a:t>
            </a:r>
          </a:p>
        </p:txBody>
      </p:sp>
    </p:spTree>
    <p:extLst>
      <p:ext uri="{BB962C8B-B14F-4D97-AF65-F5344CB8AC3E}">
        <p14:creationId xmlns:p14="http://schemas.microsoft.com/office/powerpoint/2010/main" val="3573846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latin typeface="Bahnschrift Condensed" panose="020B0502040204020203" pitchFamily="34" charset="0"/>
              </a:rPr>
              <a:t>4.8. Kombinovani alati u procesu menadžmenta </a:t>
            </a:r>
            <a:r>
              <a:rPr lang="it-IT" sz="3200" b="1" dirty="0" smtClean="0">
                <a:latin typeface="Bahnschrift Condensed" panose="020B0502040204020203" pitchFamily="34" charset="0"/>
              </a:rPr>
              <a:t>prihoda</a:t>
            </a:r>
            <a:endParaRPr lang="en-US" sz="32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Bahnschrift Condensed" panose="020B0502040204020203" pitchFamily="34" charset="0"/>
              </a:rPr>
              <a:t>Kombinovani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alati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menadžmenta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prihoda</a:t>
            </a:r>
            <a:r>
              <a:rPr lang="en-US" dirty="0">
                <a:latin typeface="Bahnschrift Condensed" panose="020B0502040204020203" pitchFamily="34" charset="0"/>
              </a:rPr>
              <a:t> u </a:t>
            </a:r>
            <a:r>
              <a:rPr lang="en-US" dirty="0" err="1">
                <a:latin typeface="Bahnschrift Condensed" panose="020B0502040204020203" pitchFamily="34" charset="0"/>
              </a:rPr>
              <a:t>hotelijerstvu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uključuju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upravljanje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kanalima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prodaje</a:t>
            </a:r>
            <a:r>
              <a:rPr lang="en-US" dirty="0" smtClean="0">
                <a:latin typeface="Bahnschrift Condensed" panose="020B0502040204020203" pitchFamily="34" charset="0"/>
              </a:rPr>
              <a:t>/</a:t>
            </a:r>
            <a:r>
              <a:rPr lang="en-US" dirty="0" err="1" smtClean="0">
                <a:latin typeface="Bahnschrift Condensed" panose="020B0502040204020203" pitchFamily="34" charset="0"/>
              </a:rPr>
              <a:t>distribucije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određivanje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optimalnih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cena</a:t>
            </a:r>
            <a:r>
              <a:rPr lang="en-US" dirty="0">
                <a:latin typeface="Bahnschrift Condensed" panose="020B0502040204020203" pitchFamily="34" charset="0"/>
              </a:rPr>
              <a:t> soba (</a:t>
            </a:r>
            <a:r>
              <a:rPr lang="en-US" dirty="0" err="1">
                <a:latin typeface="Bahnschrift Condensed" panose="020B0502040204020203" pitchFamily="34" charset="0"/>
              </a:rPr>
              <a:t>slika</a:t>
            </a:r>
            <a:r>
              <a:rPr lang="en-US" dirty="0">
                <a:latin typeface="Bahnschrift Condensed" panose="020B0502040204020203" pitchFamily="34" charset="0"/>
              </a:rPr>
              <a:t> 12</a:t>
            </a:r>
            <a:r>
              <a:rPr lang="en-US" dirty="0" smtClean="0">
                <a:latin typeface="Bahnschrift Condensed" panose="020B0502040204020203" pitchFamily="34" charset="0"/>
              </a:rPr>
              <a:t>.).</a:t>
            </a:r>
          </a:p>
          <a:p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>
                <a:latin typeface="Bahnschrift Condensed" panose="020B0502040204020203" pitchFamily="34" charset="0"/>
              </a:rPr>
              <a:t>Sam </a:t>
            </a:r>
            <a:r>
              <a:rPr lang="en-US" dirty="0" err="1">
                <a:latin typeface="Bahnschrift Condensed" panose="020B0502040204020203" pitchFamily="34" charset="0"/>
              </a:rPr>
              <a:t>naziv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kombinovani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alati</a:t>
            </a:r>
            <a:r>
              <a:rPr lang="en-US" dirty="0" smtClean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ukazuje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na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činjenicu</a:t>
            </a:r>
            <a:r>
              <a:rPr lang="en-US" dirty="0">
                <a:latin typeface="Bahnschrift Condensed" panose="020B0502040204020203" pitchFamily="34" charset="0"/>
              </a:rPr>
              <a:t> da </a:t>
            </a:r>
            <a:r>
              <a:rPr lang="en-US" dirty="0" err="1">
                <a:latin typeface="Bahnschrift Condensed" panose="020B0502040204020203" pitchFamily="34" charset="0"/>
              </a:rPr>
              <a:t>obuhvataju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kombinaciju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cenovnih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>
                <a:latin typeface="Bahnschrift Condensed" panose="020B0502040204020203" pitchFamily="34" charset="0"/>
              </a:rPr>
              <a:t>i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en-US" dirty="0" err="1" smtClean="0">
                <a:latin typeface="Bahnschrift Condensed" panose="020B0502040204020203" pitchFamily="34" charset="0"/>
              </a:rPr>
              <a:t>necenovnih</a:t>
            </a:r>
            <a:r>
              <a:rPr lang="en-US" dirty="0">
                <a:latin typeface="Bahnschrift Condensed" panose="020B0502040204020203" pitchFamily="34" charset="0"/>
              </a:rPr>
              <a:t> </a:t>
            </a:r>
            <a:r>
              <a:rPr lang="it-IT" dirty="0" smtClean="0">
                <a:latin typeface="Bahnschrift Condensed" panose="020B0502040204020203" pitchFamily="34" charset="0"/>
              </a:rPr>
              <a:t>alata </a:t>
            </a:r>
            <a:r>
              <a:rPr lang="it-IT" dirty="0">
                <a:latin typeface="Bahnschrift Condensed" panose="020B0502040204020203" pitchFamily="34" charset="0"/>
              </a:rPr>
              <a:t>(npr. količina i cena usluga) istovremeno.</a:t>
            </a:r>
            <a:endParaRPr lang="en-US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579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1118</Words>
  <Application>Microsoft Office PowerPoint</Application>
  <PresentationFormat>Widescreen</PresentationFormat>
  <Paragraphs>68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Bahnschrift Condensed</vt:lpstr>
      <vt:lpstr>Bahnschrift Light Condensed</vt:lpstr>
      <vt:lpstr>Calibri</vt:lpstr>
      <vt:lpstr>Calibri Light</vt:lpstr>
      <vt:lpstr>HelveticaNeueLTW1G-Bd</vt:lpstr>
      <vt:lpstr>MinionPro-It</vt:lpstr>
      <vt:lpstr>Verdana</vt:lpstr>
      <vt:lpstr>Office Theme</vt:lpstr>
      <vt:lpstr>AKADEMIJA STRUKOVNIH STUDIJA BEOGRAD Odsek: VISOKA TURISTIČKA ŠKOLA Upravljanje prihodima u hotelijerstvu  </vt:lpstr>
      <vt:lpstr>Strateško planiranje cena </vt:lpstr>
      <vt:lpstr>Cena kao element marketing miksa: od tradicionalnog pristupa do strateškog planiranja cena</vt:lpstr>
      <vt:lpstr>  Cene same po sebi podrazumevaju unapređenje stepena efikasnosti u procesu proizvodnje, odnosno, procesu pružanja usluga.</vt:lpstr>
      <vt:lpstr>4.2. Uloga ponude i tražnje u procesu formiranja cena</vt:lpstr>
      <vt:lpstr>4.3. Uloga vrednosti u procesu formiranja cena</vt:lpstr>
      <vt:lpstr>4.4. Proces kreiranja vrednosti u hotelijerstvu</vt:lpstr>
      <vt:lpstr>PowerPoint Presentation</vt:lpstr>
      <vt:lpstr>4.5. Odnos kvaliteta, pružene usluge i cene</vt:lpstr>
      <vt:lpstr>PowerPoint Presentation</vt:lpstr>
      <vt:lpstr>4.7. Necenovni alati u procesu menadžmenta prihoda</vt:lpstr>
      <vt:lpstr>4.8. Kombinovani alati u procesu menadžmenta prihoda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AKADEMIJA STRUKOVNIH STUDIJA BEOGRAD Odsek: VISOKA TURISTIČKA ŠKOLA Upravljanje prihodima u hotelijerstvu  </dc:title>
  <dc:creator>Genov</dc:creator>
  <cp:lastModifiedBy>Genov</cp:lastModifiedBy>
  <cp:revision>9</cp:revision>
  <dcterms:created xsi:type="dcterms:W3CDTF">2021-04-25T18:51:47Z</dcterms:created>
  <dcterms:modified xsi:type="dcterms:W3CDTF">2021-04-25T19:39:50Z</dcterms:modified>
</cp:coreProperties>
</file>