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6" r:id="rId16"/>
    <p:sldId id="273" r:id="rId17"/>
    <p:sldId id="278" r:id="rId18"/>
    <p:sldId id="275" r:id="rId19"/>
    <p:sldId id="277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6" d="100"/>
          <a:sy n="66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95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28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1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84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117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2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90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86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75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515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53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13005-0F69-4876-9EC9-0869B0CDD93F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A8080-03F8-467B-AF0D-4887C33C8E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60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26836" y="1335314"/>
            <a:ext cx="9938327" cy="2322286"/>
          </a:xfr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sr-Latn-CS" altLang="en-US" sz="3100" b="1" dirty="0" smtClean="0">
                <a:latin typeface="Bahnschrift Condensed" panose="020B0502040204020203" pitchFamily="34" charset="0"/>
              </a:rPr>
              <a:t>AKADEMIJA STRUKOVNIH STUDIJA BEOGRAD</a:t>
            </a:r>
            <a:br>
              <a:rPr lang="sr-Latn-CS" altLang="en-US" sz="3100" b="1" dirty="0" smtClean="0">
                <a:latin typeface="Bahnschrift Condensed" panose="020B0502040204020203" pitchFamily="34" charset="0"/>
              </a:rPr>
            </a:br>
            <a:r>
              <a:rPr lang="sr-Latn-CS" altLang="en-US" sz="3100" b="1" dirty="0" smtClean="0">
                <a:latin typeface="Bahnschrift Condensed" panose="020B0502040204020203" pitchFamily="34" charset="0"/>
              </a:rPr>
              <a:t>Odsek: VISOKA </a:t>
            </a:r>
            <a:r>
              <a:rPr lang="sr-Latn-CS" altLang="en-US" sz="3100" b="1" dirty="0">
                <a:latin typeface="Bahnschrift Condensed" panose="020B0502040204020203" pitchFamily="34" charset="0"/>
              </a:rPr>
              <a:t>TURISTIČKA </a:t>
            </a:r>
            <a:r>
              <a:rPr lang="sr-Latn-CS" altLang="en-US" sz="3100" b="1" dirty="0" smtClean="0">
                <a:latin typeface="Bahnschrift Condensed" panose="020B0502040204020203" pitchFamily="34" charset="0"/>
              </a:rPr>
              <a:t>ŠKOLA</a:t>
            </a:r>
            <a:r>
              <a:rPr lang="sr-Latn-CS" altLang="en-US" sz="3100" b="1" dirty="0" smtClean="0">
                <a:latin typeface="Verdana" panose="020B0604030504040204" pitchFamily="34" charset="0"/>
              </a:rPr>
              <a:t/>
            </a:r>
            <a:br>
              <a:rPr lang="sr-Latn-CS" altLang="en-US" sz="3100" b="1" dirty="0" smtClean="0">
                <a:latin typeface="Verdana" panose="020B0604030504040204" pitchFamily="34" charset="0"/>
              </a:rPr>
            </a:br>
            <a:r>
              <a:rPr lang="sr-Latn-RS" sz="3100" dirty="0" smtClean="0">
                <a:latin typeface="Bahnschrift Condensed" panose="020B0502040204020203" pitchFamily="34" charset="0"/>
              </a:rPr>
              <a:t>Upravljanje prihodima u hotelijerstvu</a:t>
            </a:r>
            <a:r>
              <a:rPr lang="sr-Latn-CS" altLang="en-US" sz="2400" b="1" dirty="0" smtClean="0">
                <a:latin typeface="Verdana" panose="020B0604030504040204" pitchFamily="34" charset="0"/>
              </a:rPr>
              <a:t> </a:t>
            </a:r>
            <a:br>
              <a:rPr lang="sr-Latn-CS" altLang="en-US" sz="2400" b="1" dirty="0" smtClean="0">
                <a:latin typeface="Verdana" panose="020B0604030504040204" pitchFamily="34" charset="0"/>
              </a:rPr>
            </a:br>
            <a:endParaRPr lang="en-US" altLang="en-US" sz="2200" dirty="0">
              <a:latin typeface="Verdana" panose="020B060403050404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9891" y="3886200"/>
            <a:ext cx="9938327" cy="2769124"/>
          </a:xfrm>
          <a:solidFill>
            <a:srgbClr val="FFC000"/>
          </a:solidFill>
        </p:spPr>
        <p:txBody>
          <a:bodyPr>
            <a:normAutofit fontScale="25000" lnSpcReduction="20000"/>
          </a:bodyPr>
          <a:lstStyle/>
          <a:p>
            <a:endParaRPr lang="sr-Latn-RS" sz="3300" b="1" dirty="0" smtClean="0"/>
          </a:p>
          <a:p>
            <a:endParaRPr lang="sr-Latn-RS" sz="11200" b="1" dirty="0" smtClean="0">
              <a:latin typeface="Bahnschrift Condensed" panose="020B0502040204020203" pitchFamily="34" charset="0"/>
            </a:endParaRPr>
          </a:p>
          <a:p>
            <a:r>
              <a:rPr lang="sr-Latn-RS" sz="11200" b="1" dirty="0" smtClean="0">
                <a:latin typeface="Bahnschrift Condensed" panose="020B0502040204020203" pitchFamily="34" charset="0"/>
              </a:rPr>
              <a:t>3</a:t>
            </a:r>
            <a:r>
              <a:rPr lang="en-US" sz="11200" b="1" dirty="0" smtClean="0">
                <a:latin typeface="Bahnschrift Condensed" panose="020B0502040204020203" pitchFamily="34" charset="0"/>
              </a:rPr>
              <a:t>. </a:t>
            </a:r>
            <a:r>
              <a:rPr lang="en-US" sz="11200" b="1" dirty="0" err="1">
                <a:latin typeface="Bahnschrift Condensed" panose="020B0502040204020203" pitchFamily="34" charset="0"/>
              </a:rPr>
              <a:t>Proces</a:t>
            </a:r>
            <a:r>
              <a:rPr lang="en-US" sz="11200" b="1" dirty="0">
                <a:latin typeface="Bahnschrift Condensed" panose="020B0502040204020203" pitchFamily="34" charset="0"/>
              </a:rPr>
              <a:t> </a:t>
            </a:r>
            <a:r>
              <a:rPr lang="en-US" sz="11200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sr-Latn-RS" sz="11200" b="1" dirty="0" smtClean="0">
                <a:latin typeface="Bahnschrift Condensed" panose="020B0502040204020203" pitchFamily="34" charset="0"/>
              </a:rPr>
              <a:t> </a:t>
            </a:r>
            <a:r>
              <a:rPr lang="en-US" sz="11200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11200" b="1" dirty="0" smtClean="0">
                <a:latin typeface="Bahnschrift Condensed" panose="020B0502040204020203" pitchFamily="34" charset="0"/>
              </a:rPr>
              <a:t> </a:t>
            </a:r>
            <a:r>
              <a:rPr lang="en-US" sz="11200" b="1" dirty="0">
                <a:latin typeface="Bahnschrift Condensed" panose="020B0502040204020203" pitchFamily="34" charset="0"/>
              </a:rPr>
              <a:t>u </a:t>
            </a:r>
            <a:r>
              <a:rPr lang="en-US" sz="11200" b="1" dirty="0" err="1">
                <a:latin typeface="Bahnschrift Condensed" panose="020B0502040204020203" pitchFamily="34" charset="0"/>
              </a:rPr>
              <a:t>hotelijerstvu</a:t>
            </a:r>
            <a:endParaRPr lang="sr-Latn-CS" altLang="en-US" sz="11200" b="1" dirty="0" smtClean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  dr </a:t>
            </a:r>
            <a:r>
              <a:rPr lang="sr-Latn-CS" altLang="en-US" sz="9600" b="1" dirty="0">
                <a:latin typeface="Bahnschrift Condensed" panose="020B0502040204020203" pitchFamily="34" charset="0"/>
              </a:rPr>
              <a:t>Georgi 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Genov</a:t>
            </a:r>
          </a:p>
          <a:p>
            <a:r>
              <a:rPr lang="sr-Latn-R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   dr </a:t>
            </a:r>
            <a:r>
              <a:rPr lang="sr-Latn-RS" sz="9600" b="1" dirty="0">
                <a:latin typeface="Bahnschrift Condensed" panose="020B0502040204020203" pitchFamily="34" charset="0"/>
              </a:rPr>
              <a:t>Renata </a:t>
            </a:r>
            <a:r>
              <a:rPr lang="sr-Latn-RS" sz="9600" b="1" dirty="0" smtClean="0">
                <a:latin typeface="Bahnschrift Condensed" panose="020B0502040204020203" pitchFamily="34" charset="0"/>
              </a:rPr>
              <a:t>Pindžo</a:t>
            </a:r>
            <a:endParaRPr lang="sr-Latn-CS" altLang="en-US" sz="9600" b="1" dirty="0" smtClean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Beograd</a:t>
            </a:r>
            <a:endParaRPr lang="sr-Latn-CS" altLang="en-US" sz="9600" b="1" dirty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2019/2020</a:t>
            </a:r>
            <a:endParaRPr lang="en-US" altLang="en-US" sz="9600" b="1" dirty="0">
              <a:latin typeface="Bahnschrift Condensed" panose="020B0502040204020203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2314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714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Bahnschrift Condensed" panose="020B0502040204020203" pitchFamily="34" charset="0"/>
              </a:rPr>
              <a:t>Definicija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</a:t>
            </a:r>
            <a:r>
              <a:rPr lang="sr-Latn-RS" dirty="0" smtClean="0">
                <a:latin typeface="Bahnschrift Condensed" panose="020B0502040204020203" pitchFamily="34" charset="0"/>
              </a:rPr>
              <a:t>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sr-Latn-RS" dirty="0" smtClean="0">
                <a:latin typeface="Bahnschrift Condensed" panose="020B0502040204020203" pitchFamily="34" charset="0"/>
              </a:rPr>
              <a:t> hotela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en-US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7417"/>
            <a:ext cx="10515600" cy="4089545"/>
          </a:xfrm>
        </p:spPr>
        <p:txBody>
          <a:bodyPr/>
          <a:lstStyle/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Menadžment prihoda je </a:t>
            </a:r>
            <a:r>
              <a:rPr lang="en-US" dirty="0" err="1" smtClean="0">
                <a:latin typeface="Bahnschrift Condensed" panose="020B0502040204020203" pitchFamily="34" charset="0"/>
              </a:rPr>
              <a:t>svojevrsna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kombinacija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aktivnosti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alata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cilj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ostvarivanje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optimalnog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optimalnog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bruto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operativnog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profita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nudeći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pravi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kupcu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putem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pravih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kanala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distribucije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u </a:t>
            </a:r>
            <a:r>
              <a:rPr lang="en-US" dirty="0" err="1" smtClean="0">
                <a:latin typeface="Bahnschrift Condensed" panose="020B0502040204020203" pitchFamily="34" charset="0"/>
              </a:rPr>
              <a:t>pravo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vreme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po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pravoj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ceni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18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0909"/>
            <a:ext cx="10515600" cy="785091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Bahnschrift Condensed" panose="020B0502040204020203" pitchFamily="34" charset="0"/>
              </a:rPr>
              <a:t>Optimalni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nivo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neto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bruto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operativnog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profita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hotela</a:t>
            </a:r>
            <a:endParaRPr lang="en-US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345" y="1302327"/>
            <a:ext cx="11508510" cy="543098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latin typeface="Bahnschrift Condensed" panose="020B0502040204020203" pitchFamily="34" charset="0"/>
              </a:rPr>
              <a:t>Neto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prihod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uključuj</a:t>
            </a:r>
            <a:r>
              <a:rPr lang="sr-Latn-RS" dirty="0" smtClean="0">
                <a:latin typeface="Bahnschrift Condensed" panose="020B0502040204020203" pitchFamily="34" charset="0"/>
              </a:rPr>
              <a:t>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prihode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nakon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plaćanja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poreza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naknada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Bruto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operativni</a:t>
            </a:r>
            <a:r>
              <a:rPr lang="en-US" b="1" dirty="0" smtClean="0">
                <a:latin typeface="Bahnschrift Condensed" panose="020B0502040204020203" pitchFamily="34" charset="0"/>
              </a:rPr>
              <a:t> profit </a:t>
            </a:r>
            <a:r>
              <a:rPr lang="en-US" dirty="0" err="1" smtClean="0">
                <a:latin typeface="Bahnschrift Condensed" panose="020B0502040204020203" pitchFamily="34" charset="0"/>
              </a:rPr>
              <a:t>hotela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obračunava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tako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što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neto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umanjuje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visinu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troškova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servisiranja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usluživanja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gostiju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kupaca</a:t>
            </a:r>
            <a:r>
              <a:rPr lang="en-US" dirty="0" smtClean="0">
                <a:latin typeface="Bahnschrift Condensed" panose="020B0502040204020203" pitchFamily="34" charset="0"/>
              </a:rPr>
              <a:t> – </a:t>
            </a:r>
            <a:r>
              <a:rPr lang="en-US" dirty="0" err="1" smtClean="0">
                <a:latin typeface="Bahnschrift Condensed" panose="020B0502040204020203" pitchFamily="34" charset="0"/>
              </a:rPr>
              <a:t>npr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troškovi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prodate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</a:t>
            </a:r>
            <a:r>
              <a:rPr lang="en-US" dirty="0" smtClean="0">
                <a:latin typeface="Bahnschrift Condensed" panose="020B0502040204020203" pitchFamily="34" charset="0"/>
              </a:rPr>
              <a:t> robe, </a:t>
            </a:r>
            <a:r>
              <a:rPr lang="en-US" dirty="0" err="1" smtClean="0">
                <a:latin typeface="Bahnschrift Condensed" panose="020B0502040204020203" pitchFamily="34" charset="0"/>
              </a:rPr>
              <a:t>troškovi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marketinga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administrativni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troškovi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troškovi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angažovanja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ljudskih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resursa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1900" dirty="0">
                <a:latin typeface="Bahnschrift Condensed" panose="020B0502040204020203" pitchFamily="34" charset="0"/>
              </a:rPr>
              <a:t> </a:t>
            </a:r>
            <a:r>
              <a:rPr lang="sr-Latn-RS" sz="1900" dirty="0" smtClean="0">
                <a:latin typeface="Bahnschrift Condensed" panose="020B0502040204020203" pitchFamily="34" charset="0"/>
              </a:rPr>
              <a:t>     </a:t>
            </a:r>
            <a:r>
              <a:rPr lang="en-US" sz="1900" dirty="0" smtClean="0">
                <a:latin typeface="Bahnschrift Condensed" panose="020B0502040204020203" pitchFamily="34" charset="0"/>
              </a:rPr>
              <a:t>(Dopson et. al., 2009).</a:t>
            </a:r>
            <a:endParaRPr lang="sr-Latn-RS" sz="1900" dirty="0" smtClean="0">
              <a:latin typeface="Bahnschrift Condensed" panose="020B0502040204020203" pitchFamily="34" charset="0"/>
            </a:endParaRPr>
          </a:p>
          <a:p>
            <a:r>
              <a:rPr lang="pl-PL" b="1" dirty="0" smtClean="0">
                <a:latin typeface="Bahnschrift Condensed" panose="020B0502040204020203" pitchFamily="34" charset="0"/>
              </a:rPr>
              <a:t> „Optimalni” nivo</a:t>
            </a:r>
          </a:p>
          <a:p>
            <a:pPr marL="0" indent="0">
              <a:buNone/>
            </a:pPr>
            <a:r>
              <a:rPr lang="pl-PL" dirty="0" smtClean="0">
                <a:latin typeface="Bahnschrift Condensed" panose="020B0502040204020203" pitchFamily="34" charset="0"/>
              </a:rPr>
              <a:t>   - Maksimizacija neto prihoda ne mora da podrazumeva i veći, odnosno,</a:t>
            </a:r>
          </a:p>
          <a:p>
            <a:pPr marL="0" indent="0">
              <a:buNone/>
            </a:pPr>
            <a:r>
              <a:rPr lang="pl-PL" dirty="0">
                <a:latin typeface="Bahnschrift Condensed" panose="020B0502040204020203" pitchFamily="34" charset="0"/>
              </a:rPr>
              <a:t> </a:t>
            </a:r>
            <a:r>
              <a:rPr lang="pl-PL" dirty="0" smtClean="0">
                <a:latin typeface="Bahnschrift Condensed" panose="020B0502040204020203" pitchFamily="34" charset="0"/>
              </a:rPr>
              <a:t>    maksimalni nivo bruto operativnog profita. </a:t>
            </a:r>
          </a:p>
          <a:p>
            <a:pPr marL="0" indent="0">
              <a:buNone/>
            </a:pPr>
            <a:r>
              <a:rPr lang="pl-PL" dirty="0">
                <a:latin typeface="Bahnschrift Condensed" panose="020B0502040204020203" pitchFamily="34" charset="0"/>
              </a:rPr>
              <a:t> </a:t>
            </a:r>
            <a:r>
              <a:rPr lang="pl-PL" dirty="0" smtClean="0">
                <a:latin typeface="Bahnschrift Condensed" panose="020B0502040204020203" pitchFamily="34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Bahnschrift Condensed" panose="020B0502040204020203" pitchFamily="34" charset="0"/>
              </a:rPr>
              <a:t> </a:t>
            </a:r>
            <a:r>
              <a:rPr lang="pl-PL" dirty="0" smtClean="0">
                <a:latin typeface="Bahnschrift Condensed" panose="020B0502040204020203" pitchFamily="34" charset="0"/>
              </a:rPr>
              <a:t>  </a:t>
            </a:r>
            <a:r>
              <a:rPr lang="sr-Latn-RS" dirty="0" smtClean="0">
                <a:latin typeface="Bahnschrift Condensed" panose="020B0502040204020203" pitchFamily="34" charset="0"/>
              </a:rPr>
              <a:t>A</a:t>
            </a:r>
            <a:r>
              <a:rPr lang="en-US" dirty="0" err="1" smtClean="0">
                <a:latin typeface="Bahnschrift Condensed" panose="020B0502040204020203" pitchFamily="34" charset="0"/>
              </a:rPr>
              <a:t>ktivnosti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treba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preduzme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cilju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   </a:t>
            </a:r>
            <a:r>
              <a:rPr lang="en-US" dirty="0" err="1" smtClean="0">
                <a:latin typeface="Bahnschrift Condensed" panose="020B0502040204020203" pitchFamily="34" charset="0"/>
              </a:rPr>
              <a:t>privlačenja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 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dodatnih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kupaca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gostiju</a:t>
            </a:r>
            <a:r>
              <a:rPr lang="en-US" dirty="0" smtClean="0">
                <a:latin typeface="Bahnschrift Condensed" panose="020B0502040204020203" pitchFamily="34" charset="0"/>
              </a:rPr>
              <a:t>), a </a:t>
            </a:r>
            <a:r>
              <a:rPr lang="en-US" dirty="0" err="1" smtClean="0">
                <a:latin typeface="Bahnschrift Condensed" panose="020B0502040204020203" pitchFamily="34" charset="0"/>
              </a:rPr>
              <a:t>čija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može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izuzetno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visoka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te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može</a:t>
            </a:r>
            <a:r>
              <a:rPr lang="en-US" dirty="0" smtClean="0">
                <a:latin typeface="Bahnschrift Condensed" panose="020B0502040204020203" pitchFamily="34" charset="0"/>
              </a:rPr>
              <a:t> u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krajnjoj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varijanti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dovesti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do </a:t>
            </a:r>
            <a:r>
              <a:rPr lang="en-US" dirty="0" err="1" smtClean="0">
                <a:latin typeface="Bahnschrift Condensed" panose="020B0502040204020203" pitchFamily="34" charset="0"/>
              </a:rPr>
              <a:t>smanjenja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bruto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operativnog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profita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r>
              <a:rPr lang="pl-PL" dirty="0" smtClean="0">
                <a:latin typeface="Bahnschrift Condensed" panose="020B0502040204020203" pitchFamily="34" charset="0"/>
              </a:rPr>
              <a:t> 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769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7348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Bahnschrift Condensed" panose="020B0502040204020203" pitchFamily="34" charset="0"/>
              </a:rPr>
              <a:t>Pravi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kupac</a:t>
            </a:r>
            <a:r>
              <a:rPr lang="en-US" sz="3200" dirty="0" smtClean="0">
                <a:latin typeface="Bahnschrift Condensed" panose="020B0502040204020203" pitchFamily="34" charset="0"/>
              </a:rPr>
              <a:t> (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gost</a:t>
            </a:r>
            <a:r>
              <a:rPr lang="en-US" sz="3200" dirty="0" smtClean="0">
                <a:latin typeface="Bahnschrift Condensed" panose="020B0502040204020203" pitchFamily="34" charset="0"/>
              </a:rPr>
              <a:t>,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klijent</a:t>
            </a:r>
            <a:r>
              <a:rPr lang="en-US" sz="3200" dirty="0" smtClean="0">
                <a:latin typeface="Bahnschrift Condensed" panose="020B0502040204020203" pitchFamily="34" charset="0"/>
              </a:rPr>
              <a:t>)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2073"/>
            <a:ext cx="10515600" cy="4024890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Bahnschrift Condensed" panose="020B0502040204020203" pitchFamily="34" charset="0"/>
              </a:rPr>
              <a:t>,,</a:t>
            </a:r>
            <a:r>
              <a:rPr lang="pl-PL" i="1" dirty="0" smtClean="0">
                <a:latin typeface="Bahnschrift Condensed" panose="020B0502040204020203" pitchFamily="34" charset="0"/>
              </a:rPr>
              <a:t>praksa je pokazala da nisu svi gosti (kupci) jednako profitabilni za određeni hotel,,</a:t>
            </a:r>
          </a:p>
          <a:p>
            <a:pPr marL="0" indent="0">
              <a:buNone/>
            </a:pP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Koncept</a:t>
            </a:r>
            <a:r>
              <a:rPr lang="en-US" dirty="0" smtClean="0">
                <a:latin typeface="Bahnschrift Condensed" panose="020B0502040204020203" pitchFamily="34" charset="0"/>
              </a:rPr>
              <a:t> „</a:t>
            </a:r>
            <a:r>
              <a:rPr lang="en-US" dirty="0" err="1" smtClean="0">
                <a:latin typeface="Bahnschrift Condensed" panose="020B0502040204020203" pitchFamily="34" charset="0"/>
              </a:rPr>
              <a:t>pravog</a:t>
            </a:r>
            <a:r>
              <a:rPr lang="en-US" dirty="0" smtClean="0">
                <a:latin typeface="Bahnschrift Condensed" panose="020B0502040204020203" pitchFamily="34" charset="0"/>
              </a:rPr>
              <a:t>” </a:t>
            </a:r>
            <a:r>
              <a:rPr lang="en-US" dirty="0" err="1" smtClean="0">
                <a:latin typeface="Bahnschrift Condensed" panose="020B0502040204020203" pitchFamily="34" charset="0"/>
              </a:rPr>
              <a:t>kupca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zahteva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od </a:t>
            </a:r>
            <a:r>
              <a:rPr lang="en-US" dirty="0" err="1" smtClean="0">
                <a:latin typeface="Bahnschrift Condensed" panose="020B0502040204020203" pitchFamily="34" charset="0"/>
              </a:rPr>
              <a:t>hotela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korišćenje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različitih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tehnika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marketinga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cilju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privlačenja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kupaca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se </a:t>
            </a:r>
            <a:r>
              <a:rPr lang="en-US" dirty="0" err="1" smtClean="0">
                <a:latin typeface="Bahnschrift Condensed" panose="020B0502040204020203" pitchFamily="34" charset="0"/>
              </a:rPr>
              <a:t>adekvatno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profitabilno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mogu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uslužiti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 a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druge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strane</a:t>
            </a:r>
            <a:r>
              <a:rPr lang="en-US" dirty="0" smtClean="0">
                <a:latin typeface="Bahnschrift Condensed" panose="020B0502040204020203" pitchFamily="34" charset="0"/>
              </a:rPr>
              <a:t> „</a:t>
            </a:r>
            <a:r>
              <a:rPr lang="en-US" dirty="0" err="1" smtClean="0">
                <a:latin typeface="Bahnschrift Condensed" panose="020B0502040204020203" pitchFamily="34" charset="0"/>
              </a:rPr>
              <a:t>odbiti</a:t>
            </a:r>
            <a:r>
              <a:rPr lang="en-US" dirty="0" smtClean="0">
                <a:latin typeface="Bahnschrift Condensed" panose="020B0502040204020203" pitchFamily="34" charset="0"/>
              </a:rPr>
              <a:t>” </a:t>
            </a:r>
            <a:r>
              <a:rPr lang="en-US" dirty="0" err="1" smtClean="0">
                <a:latin typeface="Bahnschrift Condensed" panose="020B0502040204020203" pitchFamily="34" charset="0"/>
              </a:rPr>
              <a:t>goste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kupce</a:t>
            </a:r>
            <a:r>
              <a:rPr lang="en-US" dirty="0" smtClean="0">
                <a:latin typeface="Bahnschrift Condensed" panose="020B0502040204020203" pitchFamily="34" charset="0"/>
              </a:rPr>
              <a:t>)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en-US" dirty="0" smtClean="0">
                <a:latin typeface="Bahnschrift Condensed" panose="020B0502040204020203" pitchFamily="34" charset="0"/>
              </a:rPr>
              <a:t> ne </a:t>
            </a:r>
            <a:r>
              <a:rPr lang="en-US" dirty="0" err="1" smtClean="0">
                <a:latin typeface="Bahnschrift Condensed" panose="020B0502040204020203" pitchFamily="34" charset="0"/>
              </a:rPr>
              <a:t>pripadaju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određenom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željenom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tržišnom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segmentu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/>
              <a:t> </a:t>
            </a:r>
            <a:endParaRPr lang="sr-Latn-RS" i="1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09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latin typeface="Arial Narrow" panose="020B0606020202030204" pitchFamily="34" charset="0"/>
              </a:rPr>
              <a:t>Pravi</a:t>
            </a:r>
            <a:r>
              <a:rPr lang="en-US" sz="3200" dirty="0" smtClean="0">
                <a:latin typeface="Arial Narrow" panose="020B0606020202030204" pitchFamily="34" charset="0"/>
              </a:rPr>
              <a:t> </a:t>
            </a:r>
            <a:r>
              <a:rPr lang="en-US" sz="3200" dirty="0" err="1" smtClean="0">
                <a:latin typeface="Arial Narrow" panose="020B0606020202030204" pitchFamily="34" charset="0"/>
              </a:rPr>
              <a:t>proizvod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 Narrow" panose="020B0606020202030204" pitchFamily="34" charset="0"/>
              </a:rPr>
              <a:t>Kategorija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pravog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proizvoda</a:t>
            </a:r>
            <a:r>
              <a:rPr lang="en-US" dirty="0" smtClean="0">
                <a:latin typeface="Arial Narrow" panose="020B0606020202030204" pitchFamily="34" charset="0"/>
              </a:rPr>
              <a:t> je </a:t>
            </a:r>
            <a:r>
              <a:rPr lang="en-US" dirty="0" err="1" smtClean="0">
                <a:latin typeface="Arial Narrow" panose="020B0606020202030204" pitchFamily="34" charset="0"/>
              </a:rPr>
              <a:t>određena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kako</a:t>
            </a:r>
            <a:r>
              <a:rPr lang="en-US" dirty="0" smtClean="0">
                <a:latin typeface="Arial Narrow" panose="020B0606020202030204" pitchFamily="34" charset="0"/>
              </a:rPr>
              <a:t> od </a:t>
            </a:r>
            <a:r>
              <a:rPr lang="en-US" dirty="0" err="1" smtClean="0">
                <a:latin typeface="Arial Narrow" panose="020B0606020202030204" pitchFamily="34" charset="0"/>
              </a:rPr>
              <a:t>strane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kupaca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tako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i</a:t>
            </a:r>
            <a:r>
              <a:rPr lang="en-US" dirty="0" smtClean="0">
                <a:latin typeface="Arial Narrow" panose="020B0606020202030204" pitchFamily="34" charset="0"/>
              </a:rPr>
              <a:t> od </a:t>
            </a:r>
            <a:r>
              <a:rPr lang="en-US" dirty="0" err="1" smtClean="0">
                <a:latin typeface="Arial Narrow" panose="020B0606020202030204" pitchFamily="34" charset="0"/>
              </a:rPr>
              <a:t>samih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hotelijera</a:t>
            </a:r>
            <a:r>
              <a:rPr lang="en-US" dirty="0" smtClean="0">
                <a:latin typeface="Arial Narrow" panose="020B0606020202030204" pitchFamily="34" charset="0"/>
              </a:rPr>
              <a:t>.</a:t>
            </a:r>
            <a:endParaRPr lang="sr-Latn-RS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Arial Narrow" panose="020B0606020202030204" pitchFamily="34" charset="0"/>
              </a:rPr>
              <a:t>     </a:t>
            </a:r>
            <a:r>
              <a:rPr lang="en-US" dirty="0" smtClean="0">
                <a:latin typeface="Arial Narrow" panose="020B0606020202030204" pitchFamily="34" charset="0"/>
              </a:rPr>
              <a:t> To je </a:t>
            </a:r>
            <a:r>
              <a:rPr lang="en-US" dirty="0" err="1" smtClean="0">
                <a:latin typeface="Arial Narrow" panose="020B0606020202030204" pitchFamily="34" charset="0"/>
              </a:rPr>
              <a:t>proizvod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koji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endParaRPr lang="sr-Latn-RS" dirty="0" smtClean="0">
              <a:latin typeface="Arial Narrow" panose="020B0606020202030204" pitchFamily="34" charset="0"/>
            </a:endParaRPr>
          </a:p>
          <a:p>
            <a:pPr marL="514350" indent="-514350">
              <a:buAutoNum type="alphaLcParenR"/>
            </a:pPr>
            <a:r>
              <a:rPr lang="en-US" dirty="0" err="1" smtClean="0">
                <a:latin typeface="Arial Narrow" panose="020B0606020202030204" pitchFamily="34" charset="0"/>
              </a:rPr>
              <a:t>donosi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vrednost</a:t>
            </a:r>
            <a:r>
              <a:rPr lang="en-US" dirty="0" smtClean="0">
                <a:latin typeface="Arial Narrow" panose="020B0606020202030204" pitchFamily="34" charset="0"/>
              </a:rPr>
              <a:t> „</a:t>
            </a:r>
            <a:r>
              <a:rPr lang="en-US" dirty="0" err="1" smtClean="0">
                <a:latin typeface="Arial Narrow" panose="020B0606020202030204" pitchFamily="34" charset="0"/>
              </a:rPr>
              <a:t>pravim</a:t>
            </a:r>
            <a:r>
              <a:rPr lang="en-US" dirty="0" smtClean="0">
                <a:latin typeface="Arial Narrow" panose="020B0606020202030204" pitchFamily="34" charset="0"/>
              </a:rPr>
              <a:t>” </a:t>
            </a:r>
            <a:r>
              <a:rPr lang="en-US" dirty="0" err="1" smtClean="0">
                <a:latin typeface="Arial Narrow" panose="020B0606020202030204" pitchFamily="34" charset="0"/>
              </a:rPr>
              <a:t>kupcima</a:t>
            </a:r>
            <a:r>
              <a:rPr lang="en-US" dirty="0" smtClean="0">
                <a:latin typeface="Arial Narrow" panose="020B0606020202030204" pitchFamily="34" charset="0"/>
              </a:rPr>
              <a:t> (</a:t>
            </a:r>
            <a:r>
              <a:rPr lang="en-US" dirty="0" err="1" smtClean="0">
                <a:latin typeface="Arial Narrow" panose="020B0606020202030204" pitchFamily="34" charset="0"/>
              </a:rPr>
              <a:t>klijentima</a:t>
            </a:r>
            <a:r>
              <a:rPr lang="en-US" dirty="0" smtClean="0">
                <a:latin typeface="Arial Narrow" panose="020B0606020202030204" pitchFamily="34" charset="0"/>
              </a:rPr>
              <a:t>) </a:t>
            </a:r>
            <a:r>
              <a:rPr lang="en-US" dirty="0" err="1" smtClean="0">
                <a:latin typeface="Arial Narrow" panose="020B0606020202030204" pitchFamily="34" charset="0"/>
              </a:rPr>
              <a:t>zadovoljavajući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njihove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potrebe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želje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zahteve</a:t>
            </a:r>
            <a:r>
              <a:rPr lang="en-US" dirty="0" smtClean="0">
                <a:latin typeface="Arial Narrow" panose="020B0606020202030204" pitchFamily="34" charset="0"/>
              </a:rPr>
              <a:t>,</a:t>
            </a:r>
            <a:endParaRPr lang="sr-Latn-RS" dirty="0" smtClean="0">
              <a:latin typeface="Arial Narrow" panose="020B0606020202030204" pitchFamily="34" charset="0"/>
            </a:endParaRPr>
          </a:p>
          <a:p>
            <a:pPr marL="514350" indent="-514350">
              <a:buAutoNum type="alphaLcParenR"/>
            </a:pPr>
            <a:r>
              <a:rPr lang="en-US" dirty="0" err="1" smtClean="0">
                <a:latin typeface="Arial Narrow" panose="020B0606020202030204" pitchFamily="34" charset="0"/>
              </a:rPr>
              <a:t>odražava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spremnost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kupca</a:t>
            </a:r>
            <a:r>
              <a:rPr lang="en-US" dirty="0" smtClean="0">
                <a:latin typeface="Arial Narrow" panose="020B0606020202030204" pitchFamily="34" charset="0"/>
              </a:rPr>
              <a:t> (</a:t>
            </a:r>
            <a:r>
              <a:rPr lang="en-US" dirty="0" err="1" smtClean="0">
                <a:latin typeface="Arial Narrow" panose="020B0606020202030204" pitchFamily="34" charset="0"/>
              </a:rPr>
              <a:t>klijenta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gosta</a:t>
            </a:r>
            <a:r>
              <a:rPr lang="en-US" dirty="0" smtClean="0">
                <a:latin typeface="Arial Narrow" panose="020B0606020202030204" pitchFamily="34" charset="0"/>
              </a:rPr>
              <a:t>) da </a:t>
            </a:r>
            <a:r>
              <a:rPr lang="en-US" dirty="0" err="1" smtClean="0">
                <a:latin typeface="Arial Narrow" panose="020B0606020202030204" pitchFamily="34" charset="0"/>
              </a:rPr>
              <a:t>plati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endParaRPr lang="sr-Latn-RS" dirty="0" smtClean="0">
              <a:latin typeface="Arial Narrow" panose="020B0606020202030204" pitchFamily="34" charset="0"/>
            </a:endParaRPr>
          </a:p>
          <a:p>
            <a:pPr marL="514350" indent="-514350">
              <a:buAutoNum type="alphaLcParenR"/>
            </a:pPr>
            <a:r>
              <a:rPr lang="en-US" dirty="0" err="1" smtClean="0">
                <a:latin typeface="Arial Narrow" panose="020B0606020202030204" pitchFamily="34" charset="0"/>
              </a:rPr>
              <a:t>donosi</a:t>
            </a:r>
            <a:r>
              <a:rPr lang="en-US" dirty="0" smtClean="0">
                <a:latin typeface="Arial Narrow" panose="020B0606020202030204" pitchFamily="34" charset="0"/>
              </a:rPr>
              <a:t> profit </a:t>
            </a:r>
            <a:r>
              <a:rPr lang="en-US" dirty="0" err="1" smtClean="0">
                <a:latin typeface="Arial Narrow" panose="020B0606020202030204" pitchFamily="34" charset="0"/>
              </a:rPr>
              <a:t>ugostiteljskim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objektima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za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smeštaj</a:t>
            </a:r>
            <a:r>
              <a:rPr lang="en-US" dirty="0" smtClean="0">
                <a:latin typeface="Arial Narrow" panose="020B0606020202030204" pitchFamily="34" charset="0"/>
              </a:rPr>
              <a:t>.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337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>
                <a:latin typeface="Bahnschrift Condensed" panose="020B0502040204020203" pitchFamily="34" charset="0"/>
              </a:rPr>
              <a:t>Pravi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kanali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/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distribucije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endParaRPr lang="sr-Latn-RS" sz="3200" b="1" dirty="0" smtClean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ahnschrift Condensed" panose="020B0502040204020203" pitchFamily="34" charset="0"/>
              </a:rPr>
              <a:t>Hotel </a:t>
            </a:r>
            <a:r>
              <a:rPr lang="en-US" dirty="0" err="1" smtClean="0">
                <a:latin typeface="Bahnschrift Condensed" panose="020B0502040204020203" pitchFamily="34" charset="0"/>
              </a:rPr>
              <a:t>može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svoj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različitih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kanala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distribucije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Može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direktno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kupcima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turističkih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agencija</a:t>
            </a:r>
            <a:r>
              <a:rPr lang="en-US" dirty="0" smtClean="0">
                <a:latin typeface="Bahnschrift Condensed" panose="020B0502040204020203" pitchFamily="34" charset="0"/>
              </a:rPr>
              <a:t> – </a:t>
            </a:r>
            <a:r>
              <a:rPr lang="en-US" dirty="0" err="1" smtClean="0">
                <a:latin typeface="Bahnschrift Condensed" panose="020B0502040204020203" pitchFamily="34" charset="0"/>
              </a:rPr>
              <a:t>organizatora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putovanja</a:t>
            </a:r>
            <a:r>
              <a:rPr lang="en-US" dirty="0" smtClean="0">
                <a:latin typeface="Bahnschrift Condensed" panose="020B0502040204020203" pitchFamily="34" charset="0"/>
              </a:rPr>
              <a:t> [</a:t>
            </a:r>
            <a:r>
              <a:rPr lang="en-US" dirty="0" err="1" smtClean="0">
                <a:latin typeface="Bahnschrift Condensed" panose="020B0502040204020203" pitchFamily="34" charset="0"/>
              </a:rPr>
              <a:t>klasični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organizatori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putovanja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online </a:t>
            </a:r>
            <a:r>
              <a:rPr lang="en-US" dirty="0" err="1" smtClean="0">
                <a:latin typeface="Bahnschrift Condensed" panose="020B0502040204020203" pitchFamily="34" charset="0"/>
              </a:rPr>
              <a:t>turističke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agencije</a:t>
            </a:r>
            <a:r>
              <a:rPr lang="en-US" dirty="0" smtClean="0">
                <a:latin typeface="Bahnschrift Condensed" panose="020B0502040204020203" pitchFamily="34" charset="0"/>
              </a:rPr>
              <a:t> (OTAs)],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globalnih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distributivnih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sistema</a:t>
            </a:r>
            <a:r>
              <a:rPr lang="en-US" dirty="0" smtClean="0">
                <a:latin typeface="Bahnschrift Condensed" panose="020B0502040204020203" pitchFamily="34" charset="0"/>
              </a:rPr>
              <a:t> (GDSs),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online </a:t>
            </a:r>
            <a:r>
              <a:rPr lang="en-US" dirty="0" err="1" smtClean="0">
                <a:latin typeface="Bahnschrift Condensed" panose="020B0502040204020203" pitchFamily="34" charset="0"/>
              </a:rPr>
              <a:t>rezervacionih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sistema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itd</a:t>
            </a:r>
            <a:r>
              <a:rPr lang="en-US" dirty="0" smtClean="0">
                <a:latin typeface="Bahnschrift Condensed" panose="020B0502040204020203" pitchFamily="34" charset="0"/>
              </a:rPr>
              <a:t> (Ivanov et. al., 2011).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Različiti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kanali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distribucije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omogućavaju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pristup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različitim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klijentima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iziskuju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različitu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visinu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troškova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održavanja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Posledično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perspektive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ciljeva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, „</a:t>
            </a:r>
            <a:r>
              <a:rPr lang="en-US" dirty="0" err="1" smtClean="0">
                <a:latin typeface="Bahnschrift Condensed" panose="020B0502040204020203" pitchFamily="34" charset="0"/>
              </a:rPr>
              <a:t>pravi</a:t>
            </a:r>
            <a:r>
              <a:rPr lang="en-US" dirty="0" smtClean="0">
                <a:latin typeface="Bahnschrift Condensed" panose="020B0502040204020203" pitchFamily="34" charset="0"/>
              </a:rPr>
              <a:t>” </a:t>
            </a:r>
            <a:r>
              <a:rPr lang="en-US" dirty="0" err="1" smtClean="0">
                <a:latin typeface="Bahnschrift Condensed" panose="020B0502040204020203" pitchFamily="34" charset="0"/>
              </a:rPr>
              <a:t>prodajni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distributivni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kanal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kanal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omogućava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pristup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dirty="0" smtClean="0">
                <a:latin typeface="Bahnschrift Condensed" panose="020B0502040204020203" pitchFamily="34" charset="0"/>
              </a:rPr>
              <a:t> do „</a:t>
            </a:r>
            <a:r>
              <a:rPr lang="en-US" dirty="0" err="1" smtClean="0">
                <a:latin typeface="Bahnschrift Condensed" panose="020B0502040204020203" pitchFamily="34" charset="0"/>
              </a:rPr>
              <a:t>pravog</a:t>
            </a:r>
            <a:r>
              <a:rPr lang="en-US" dirty="0" smtClean="0">
                <a:latin typeface="Bahnschrift Condensed" panose="020B0502040204020203" pitchFamily="34" charset="0"/>
              </a:rPr>
              <a:t>” </a:t>
            </a:r>
            <a:r>
              <a:rPr lang="en-US" dirty="0" err="1" smtClean="0">
                <a:latin typeface="Bahnschrift Condensed" panose="020B0502040204020203" pitchFamily="34" charset="0"/>
              </a:rPr>
              <a:t>kupca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isplativ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održavanje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072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2548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latin typeface="Bahnschrift Condensed" panose="020B0502040204020203" pitchFamily="34" charset="0"/>
              </a:rPr>
              <a:t>Prava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cena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5600"/>
            <a:ext cx="10515600" cy="5232399"/>
          </a:xfrm>
        </p:spPr>
        <p:txBody>
          <a:bodyPr>
            <a:normAutofit lnSpcReduction="10000"/>
          </a:bodyPr>
          <a:lstStyle/>
          <a:p>
            <a:r>
              <a:rPr lang="en-US" i="1" dirty="0" smtClean="0">
                <a:latin typeface="Bahnschrift Condensed" panose="020B0502040204020203" pitchFamily="34" charset="0"/>
              </a:rPr>
              <a:t>„</a:t>
            </a:r>
            <a:r>
              <a:rPr lang="en-US" i="1" dirty="0" err="1" smtClean="0">
                <a:latin typeface="Bahnschrift Condensed" panose="020B0502040204020203" pitchFamily="34" charset="0"/>
              </a:rPr>
              <a:t>Prava</a:t>
            </a:r>
            <a:r>
              <a:rPr lang="en-US" i="1" dirty="0" smtClean="0">
                <a:latin typeface="Bahnschrift Condensed" panose="020B0502040204020203" pitchFamily="34" charset="0"/>
              </a:rPr>
              <a:t>” </a:t>
            </a:r>
            <a:r>
              <a:rPr lang="en-US" i="1" dirty="0" err="1" smtClean="0">
                <a:latin typeface="Bahnschrift Condensed" panose="020B0502040204020203" pitchFamily="34" charset="0"/>
              </a:rPr>
              <a:t>cena</a:t>
            </a:r>
            <a:r>
              <a:rPr lang="en-US" i="1" dirty="0" smtClean="0">
                <a:latin typeface="Bahnschrift Condensed" panose="020B0502040204020203" pitchFamily="34" charset="0"/>
              </a:rPr>
              <a:t> je </a:t>
            </a:r>
            <a:r>
              <a:rPr lang="en-US" i="1" dirty="0" err="1" smtClean="0">
                <a:latin typeface="Bahnschrift Condensed" panose="020B0502040204020203" pitchFamily="34" charset="0"/>
              </a:rPr>
              <a:t>cena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koju</a:t>
            </a:r>
            <a:r>
              <a:rPr lang="en-US" i="1" dirty="0" smtClean="0">
                <a:latin typeface="Bahnschrift Condensed" panose="020B0502040204020203" pitchFamily="34" charset="0"/>
              </a:rPr>
              <a:t> je </a:t>
            </a:r>
            <a:r>
              <a:rPr lang="en-US" i="1" dirty="0" err="1" smtClean="0">
                <a:latin typeface="Bahnschrift Condensed" panose="020B0502040204020203" pitchFamily="34" charset="0"/>
              </a:rPr>
              <a:t>kupac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spreman</a:t>
            </a:r>
            <a:r>
              <a:rPr lang="en-US" i="1" dirty="0" smtClean="0">
                <a:latin typeface="Bahnschrift Condensed" panose="020B0502040204020203" pitchFamily="34" charset="0"/>
              </a:rPr>
              <a:t> da </a:t>
            </a:r>
            <a:r>
              <a:rPr lang="en-US" i="1" dirty="0" err="1" smtClean="0">
                <a:latin typeface="Bahnschrift Condensed" panose="020B0502040204020203" pitchFamily="34" charset="0"/>
              </a:rPr>
              <a:t>plati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i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po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kojoj</a:t>
            </a:r>
            <a:r>
              <a:rPr lang="en-US" i="1" dirty="0" smtClean="0">
                <a:latin typeface="Bahnschrift Condensed" panose="020B0502040204020203" pitchFamily="34" charset="0"/>
              </a:rPr>
              <a:t> je hotel </a:t>
            </a:r>
            <a:r>
              <a:rPr lang="en-US" i="1" dirty="0" err="1" smtClean="0">
                <a:latin typeface="Bahnschrift Condensed" panose="020B0502040204020203" pitchFamily="34" charset="0"/>
              </a:rPr>
              <a:t>izrazio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spremnost</a:t>
            </a:r>
            <a:r>
              <a:rPr lang="en-US" i="1" dirty="0" smtClean="0">
                <a:latin typeface="Bahnschrift Condensed" panose="020B0502040204020203" pitchFamily="34" charset="0"/>
              </a:rPr>
              <a:t> da </a:t>
            </a:r>
            <a:r>
              <a:rPr lang="en-US" i="1" dirty="0" err="1" smtClean="0">
                <a:latin typeface="Bahnschrift Condensed" panose="020B0502040204020203" pitchFamily="34" charset="0"/>
              </a:rPr>
              <a:t>pruži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uslugu</a:t>
            </a:r>
            <a:r>
              <a:rPr lang="sr-Latn-RS" i="1" dirty="0" smtClean="0">
                <a:latin typeface="Bahnschrift Condensed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Cena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jedan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najvažnijih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alata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što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cena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direktno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povezana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ostvarenih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Promenom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tokom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vremena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odnos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između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različitih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formirane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različite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tržišne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segmente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tzv</a:t>
            </a:r>
            <a:r>
              <a:rPr lang="en-US" dirty="0" smtClean="0">
                <a:latin typeface="Bahnschrift Condensed" panose="020B0502040204020203" pitchFamily="34" charset="0"/>
              </a:rPr>
              <a:t>. „</a:t>
            </a:r>
            <a:r>
              <a:rPr lang="en-US" dirty="0" err="1" smtClean="0">
                <a:latin typeface="Bahnschrift Condensed" panose="020B0502040204020203" pitchFamily="34" charset="0"/>
              </a:rPr>
              <a:t>strukturne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cene</a:t>
            </a:r>
            <a:r>
              <a:rPr lang="en-US" dirty="0" smtClean="0">
                <a:latin typeface="Bahnschrift Condensed" panose="020B0502040204020203" pitchFamily="34" charset="0"/>
              </a:rPr>
              <a:t>”)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odnose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svaki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formiranih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cena</a:t>
            </a:r>
            <a:r>
              <a:rPr lang="en-US" dirty="0" smtClean="0">
                <a:latin typeface="Bahnschrift Condensed" panose="020B0502040204020203" pitchFamily="34" charset="0"/>
              </a:rPr>
              <a:t>, hotel </a:t>
            </a:r>
            <a:r>
              <a:rPr lang="en-US" dirty="0" err="1" smtClean="0">
                <a:latin typeface="Bahnschrift Condensed" panose="020B0502040204020203" pitchFamily="34" charset="0"/>
              </a:rPr>
              <a:t>može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privuče</a:t>
            </a:r>
            <a:r>
              <a:rPr lang="en-US" dirty="0" smtClean="0">
                <a:latin typeface="Bahnschrift Condensed" panose="020B0502040204020203" pitchFamily="34" charset="0"/>
              </a:rPr>
              <a:t> „</a:t>
            </a:r>
            <a:r>
              <a:rPr lang="en-US" dirty="0" err="1" smtClean="0">
                <a:latin typeface="Bahnschrift Condensed" panose="020B0502040204020203" pitchFamily="34" charset="0"/>
              </a:rPr>
              <a:t>prave</a:t>
            </a:r>
            <a:r>
              <a:rPr lang="en-US" dirty="0" smtClean="0">
                <a:latin typeface="Bahnschrift Condensed" panose="020B0502040204020203" pitchFamily="34" charset="0"/>
              </a:rPr>
              <a:t>” </a:t>
            </a:r>
            <a:r>
              <a:rPr lang="en-US" dirty="0" err="1" smtClean="0">
                <a:latin typeface="Bahnschrift Condensed" panose="020B0502040204020203" pitchFamily="34" charset="0"/>
              </a:rPr>
              <a:t>kupce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goste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klijente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generiše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visok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i="1" dirty="0" smtClean="0"/>
              <a:t>,,K</a:t>
            </a:r>
            <a:r>
              <a:rPr lang="en-US" i="1" dirty="0" err="1" smtClean="0"/>
              <a:t>upci</a:t>
            </a:r>
            <a:r>
              <a:rPr lang="en-US" i="1" dirty="0" smtClean="0"/>
              <a:t> </a:t>
            </a:r>
            <a:r>
              <a:rPr lang="en-US" i="1" dirty="0" err="1" smtClean="0"/>
              <a:t>želel</a:t>
            </a:r>
            <a:r>
              <a:rPr lang="sr-Latn-RS" i="1" dirty="0" smtClean="0"/>
              <a:t>e</a:t>
            </a:r>
            <a:r>
              <a:rPr lang="en-US" i="1" dirty="0" smtClean="0"/>
              <a:t> da plate </a:t>
            </a:r>
            <a:r>
              <a:rPr lang="en-US" i="1" dirty="0" err="1" smtClean="0"/>
              <a:t>što</a:t>
            </a:r>
            <a:r>
              <a:rPr lang="en-US" i="1" dirty="0" smtClean="0"/>
              <a:t> je </a:t>
            </a:r>
            <a:r>
              <a:rPr lang="en-US" i="1" dirty="0" err="1" smtClean="0"/>
              <a:t>moguće</a:t>
            </a:r>
            <a:r>
              <a:rPr lang="en-US" i="1" dirty="0" smtClean="0"/>
              <a:t> </a:t>
            </a:r>
            <a:r>
              <a:rPr lang="en-US" i="1" dirty="0" err="1" smtClean="0"/>
              <a:t>manje</a:t>
            </a:r>
            <a:r>
              <a:rPr lang="en-US" i="1" dirty="0" smtClean="0"/>
              <a:t>, </a:t>
            </a:r>
            <a:r>
              <a:rPr lang="en-US" i="1" dirty="0" err="1" smtClean="0"/>
              <a:t>dok</a:t>
            </a:r>
            <a:r>
              <a:rPr lang="en-US" i="1" dirty="0" smtClean="0"/>
              <a:t> bi </a:t>
            </a:r>
            <a:r>
              <a:rPr lang="en-US" i="1" dirty="0" err="1" smtClean="0"/>
              <a:t>hoteli</a:t>
            </a:r>
            <a:r>
              <a:rPr lang="en-US" i="1" dirty="0" smtClean="0"/>
              <a:t> </a:t>
            </a:r>
            <a:r>
              <a:rPr lang="en-US" i="1" dirty="0" err="1" smtClean="0"/>
              <a:t>želeli</a:t>
            </a:r>
            <a:r>
              <a:rPr lang="en-US" i="1" dirty="0" smtClean="0"/>
              <a:t> da </a:t>
            </a:r>
            <a:r>
              <a:rPr lang="en-US" i="1" dirty="0" err="1" smtClean="0"/>
              <a:t>naplate</a:t>
            </a:r>
            <a:r>
              <a:rPr lang="en-US" i="1" dirty="0" smtClean="0"/>
              <a:t> </a:t>
            </a:r>
            <a:r>
              <a:rPr lang="en-US" i="1" dirty="0" err="1" smtClean="0"/>
              <a:t>što</a:t>
            </a:r>
            <a:r>
              <a:rPr lang="en-US" i="1" dirty="0" smtClean="0"/>
              <a:t> je </a:t>
            </a:r>
            <a:r>
              <a:rPr lang="en-US" i="1" dirty="0" err="1" smtClean="0"/>
              <a:t>više</a:t>
            </a:r>
            <a:r>
              <a:rPr lang="en-US" i="1" dirty="0" smtClean="0"/>
              <a:t> </a:t>
            </a:r>
            <a:r>
              <a:rPr lang="en-US" i="1" dirty="0" err="1" smtClean="0"/>
              <a:t>moguće</a:t>
            </a:r>
            <a:r>
              <a:rPr lang="sr-Latn-RS" i="1" dirty="0" smtClean="0"/>
              <a:t>,,</a:t>
            </a:r>
            <a:r>
              <a:rPr lang="en-US" i="1" dirty="0" smtClean="0"/>
              <a:t> </a:t>
            </a:r>
            <a:endParaRPr lang="en-US" i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957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755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060" y="1300898"/>
            <a:ext cx="11236750" cy="542983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Vreme</a:t>
            </a:r>
            <a:r>
              <a:rPr lang="en-US" dirty="0" smtClean="0"/>
              <a:t> je </a:t>
            </a:r>
            <a:r>
              <a:rPr lang="en-US" dirty="0" err="1" smtClean="0"/>
              <a:t>jedan</a:t>
            </a:r>
            <a:r>
              <a:rPr lang="en-US" dirty="0" smtClean="0"/>
              <a:t> od </a:t>
            </a:r>
            <a:r>
              <a:rPr lang="en-US" dirty="0" err="1" smtClean="0"/>
              <a:t>najznačajnijih</a:t>
            </a:r>
            <a:r>
              <a:rPr lang="en-US" dirty="0" smtClean="0"/>
              <a:t> </a:t>
            </a:r>
            <a:r>
              <a:rPr lang="en-US" dirty="0" err="1" smtClean="0"/>
              <a:t>odrednica</a:t>
            </a:r>
            <a:r>
              <a:rPr lang="en-US" dirty="0" smtClean="0"/>
              <a:t> u </a:t>
            </a:r>
            <a:r>
              <a:rPr lang="en-US" dirty="0" err="1" smtClean="0"/>
              <a:t>menadžmentu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. </a:t>
            </a:r>
            <a:r>
              <a:rPr lang="en-US" dirty="0" err="1" smtClean="0"/>
              <a:t>Jedna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ista</a:t>
            </a:r>
            <a:r>
              <a:rPr lang="en-US" dirty="0" smtClean="0"/>
              <a:t> </a:t>
            </a:r>
            <a:r>
              <a:rPr lang="en-US" dirty="0" err="1" smtClean="0"/>
              <a:t>ponuda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da se </a:t>
            </a:r>
            <a:r>
              <a:rPr lang="en-US" dirty="0" err="1" smtClean="0"/>
              <a:t>posmatra</a:t>
            </a:r>
            <a:r>
              <a:rPr lang="en-US" dirty="0" smtClean="0"/>
              <a:t> </a:t>
            </a:r>
            <a:r>
              <a:rPr lang="en-US" dirty="0" err="1" smtClean="0"/>
              <a:t>drugačije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ukoliko</a:t>
            </a:r>
            <a:r>
              <a:rPr lang="en-US" dirty="0" smtClean="0"/>
              <a:t> se </a:t>
            </a:r>
            <a:r>
              <a:rPr lang="en-US" dirty="0" err="1" smtClean="0"/>
              <a:t>uzme</a:t>
            </a:r>
            <a:r>
              <a:rPr lang="en-US" dirty="0" smtClean="0"/>
              <a:t> u </a:t>
            </a:r>
            <a:r>
              <a:rPr lang="en-US" dirty="0" err="1" smtClean="0"/>
              <a:t>obzir</a:t>
            </a:r>
            <a:r>
              <a:rPr lang="en-US" dirty="0" smtClean="0"/>
              <a:t> </a:t>
            </a:r>
            <a:r>
              <a:rPr lang="en-US" dirty="0" err="1" smtClean="0"/>
              <a:t>vremenski</a:t>
            </a:r>
            <a:r>
              <a:rPr lang="en-US" dirty="0" smtClean="0"/>
              <a:t> </a:t>
            </a:r>
            <a:r>
              <a:rPr lang="en-US" dirty="0" err="1" smtClean="0"/>
              <a:t>trenutak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je </a:t>
            </a:r>
            <a:r>
              <a:rPr lang="en-US" dirty="0" err="1" smtClean="0"/>
              <a:t>sačinjena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Promocija</a:t>
            </a:r>
            <a:r>
              <a:rPr lang="en-US" dirty="0" smtClean="0"/>
              <a:t> </a:t>
            </a:r>
            <a:r>
              <a:rPr lang="en-US" dirty="0" err="1" smtClean="0"/>
              <a:t>hotelske</a:t>
            </a:r>
            <a:r>
              <a:rPr lang="en-US" dirty="0" smtClean="0"/>
              <a:t> </a:t>
            </a:r>
            <a:r>
              <a:rPr lang="en-US" dirty="0" err="1" smtClean="0"/>
              <a:t>ponude</a:t>
            </a:r>
            <a:r>
              <a:rPr lang="en-US" dirty="0" smtClean="0"/>
              <a:t> </a:t>
            </a:r>
            <a:r>
              <a:rPr lang="en-US" dirty="0" err="1" smtClean="0"/>
              <a:t>povodom</a:t>
            </a:r>
            <a:r>
              <a:rPr lang="en-US" dirty="0" smtClean="0"/>
              <a:t> </a:t>
            </a:r>
            <a:r>
              <a:rPr lang="en-US" dirty="0" err="1" smtClean="0"/>
              <a:t>božićnih</a:t>
            </a:r>
            <a:r>
              <a:rPr lang="en-US" dirty="0" smtClean="0"/>
              <a:t> </a:t>
            </a:r>
            <a:r>
              <a:rPr lang="en-US" dirty="0" err="1" smtClean="0"/>
              <a:t>praznika</a:t>
            </a:r>
            <a:r>
              <a:rPr lang="en-US" dirty="0" smtClean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 smtClean="0"/>
              <a:t>jula</a:t>
            </a:r>
            <a:r>
              <a:rPr lang="en-US" dirty="0" smtClean="0"/>
              <a:t> </a:t>
            </a:r>
            <a:r>
              <a:rPr lang="en-US" dirty="0" err="1" smtClean="0"/>
              <a:t>meseca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najverovatnije</a:t>
            </a:r>
            <a:r>
              <a:rPr lang="en-US" dirty="0" smtClean="0"/>
              <a:t> </a:t>
            </a:r>
            <a:r>
              <a:rPr lang="en-US" dirty="0" err="1" smtClean="0"/>
              <a:t>ostati</a:t>
            </a:r>
            <a:r>
              <a:rPr lang="en-US" dirty="0" smtClean="0"/>
              <a:t> </a:t>
            </a:r>
            <a:r>
              <a:rPr lang="en-US" dirty="0" err="1" smtClean="0"/>
              <a:t>neprimećena</a:t>
            </a:r>
            <a:r>
              <a:rPr lang="en-US" dirty="0" smtClean="0"/>
              <a:t> </a:t>
            </a:r>
            <a:r>
              <a:rPr lang="en-US" dirty="0" err="1" smtClean="0"/>
              <a:t>jer</a:t>
            </a:r>
            <a:r>
              <a:rPr lang="en-US" dirty="0" smtClean="0"/>
              <a:t> je </a:t>
            </a:r>
            <a:r>
              <a:rPr lang="en-US" dirty="0" err="1" smtClean="0"/>
              <a:t>objavljena</a:t>
            </a:r>
            <a:r>
              <a:rPr lang="en-US" dirty="0" smtClean="0"/>
              <a:t> </a:t>
            </a:r>
            <a:r>
              <a:rPr lang="en-US" dirty="0" err="1" smtClean="0"/>
              <a:t>prerano</a:t>
            </a:r>
            <a:r>
              <a:rPr lang="en-US" dirty="0" smtClean="0"/>
              <a:t>. </a:t>
            </a:r>
            <a:r>
              <a:rPr lang="en-US" dirty="0" err="1" smtClean="0"/>
              <a:t>Ista</a:t>
            </a:r>
            <a:r>
              <a:rPr lang="en-US" dirty="0" smtClean="0"/>
              <a:t> </a:t>
            </a:r>
            <a:r>
              <a:rPr lang="en-US" dirty="0" err="1" smtClean="0"/>
              <a:t>ponuda</a:t>
            </a:r>
            <a:r>
              <a:rPr lang="en-US" dirty="0" smtClean="0"/>
              <a:t> </a:t>
            </a:r>
            <a:r>
              <a:rPr lang="en-US" dirty="0" err="1" smtClean="0"/>
              <a:t>početkom</a:t>
            </a:r>
            <a:r>
              <a:rPr lang="en-US" dirty="0" smtClean="0"/>
              <a:t> </a:t>
            </a:r>
            <a:r>
              <a:rPr lang="en-US" dirty="0" err="1" smtClean="0"/>
              <a:t>decembra</a:t>
            </a:r>
            <a:r>
              <a:rPr lang="en-US" dirty="0" smtClean="0"/>
              <a:t> </a:t>
            </a:r>
            <a:r>
              <a:rPr lang="en-US" dirty="0" err="1" smtClean="0"/>
              <a:t>takođe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neefikasna</a:t>
            </a:r>
            <a:r>
              <a:rPr lang="en-US" dirty="0" smtClean="0"/>
              <a:t>, </a:t>
            </a:r>
            <a:r>
              <a:rPr lang="en-US" dirty="0" err="1" smtClean="0"/>
              <a:t>jer</a:t>
            </a:r>
            <a:r>
              <a:rPr lang="en-US" dirty="0" smtClean="0"/>
              <a:t> to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prekasno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kupce</a:t>
            </a:r>
            <a:r>
              <a:rPr lang="en-US" dirty="0" smtClean="0"/>
              <a:t> (</a:t>
            </a:r>
            <a:r>
              <a:rPr lang="en-US" dirty="0" err="1" smtClean="0"/>
              <a:t>goste</a:t>
            </a:r>
            <a:r>
              <a:rPr lang="en-US" dirty="0" smtClean="0"/>
              <a:t>) da </a:t>
            </a:r>
            <a:r>
              <a:rPr lang="en-US" dirty="0" err="1" smtClean="0"/>
              <a:t>rezervišu</a:t>
            </a:r>
            <a:r>
              <a:rPr lang="en-US" dirty="0" smtClean="0"/>
              <a:t> </a:t>
            </a:r>
            <a:r>
              <a:rPr lang="en-US" dirty="0" err="1" smtClean="0"/>
              <a:t>smeštaj</a:t>
            </a:r>
            <a:r>
              <a:rPr lang="en-US" dirty="0" smtClean="0"/>
              <a:t> u </a:t>
            </a:r>
            <a:r>
              <a:rPr lang="en-US" dirty="0" err="1" smtClean="0"/>
              <a:t>hotelu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</a:t>
            </a:r>
            <a:r>
              <a:rPr lang="en-US" dirty="0" err="1" smtClean="0"/>
              <a:t>bili</a:t>
            </a:r>
            <a:r>
              <a:rPr lang="en-US" dirty="0" smtClean="0"/>
              <a:t> u </a:t>
            </a:r>
            <a:r>
              <a:rPr lang="en-US" dirty="0" err="1" smtClean="0"/>
              <a:t>situaciji</a:t>
            </a:r>
            <a:r>
              <a:rPr lang="en-US" dirty="0" smtClean="0"/>
              <a:t> da </a:t>
            </a:r>
            <a:r>
              <a:rPr lang="en-US" dirty="0" err="1" smtClean="0"/>
              <a:t>koriste</a:t>
            </a:r>
            <a:r>
              <a:rPr lang="en-US" dirty="0" smtClean="0"/>
              <a:t> </a:t>
            </a:r>
            <a:r>
              <a:rPr lang="en-US" dirty="0" err="1" smtClean="0"/>
              <a:t>pogodnosti</a:t>
            </a:r>
            <a:r>
              <a:rPr lang="en-US" dirty="0" smtClean="0"/>
              <a:t> </a:t>
            </a:r>
            <a:r>
              <a:rPr lang="en-US" dirty="0" err="1" smtClean="0"/>
              <a:t>promocije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zavisiti</a:t>
            </a:r>
            <a:r>
              <a:rPr lang="en-US" dirty="0" smtClean="0"/>
              <a:t> od </a:t>
            </a:r>
            <a:r>
              <a:rPr lang="en-US" dirty="0" err="1" smtClean="0"/>
              <a:t>obrazaca</a:t>
            </a:r>
            <a:r>
              <a:rPr lang="en-US" dirty="0" smtClean="0"/>
              <a:t> </a:t>
            </a:r>
            <a:r>
              <a:rPr lang="en-US" dirty="0" err="1" smtClean="0"/>
              <a:t>ponašanja</a:t>
            </a:r>
            <a:r>
              <a:rPr lang="en-US" dirty="0" smtClean="0"/>
              <a:t> </a:t>
            </a:r>
            <a:r>
              <a:rPr lang="en-US" dirty="0" err="1" smtClean="0"/>
              <a:t>različitih</a:t>
            </a:r>
            <a:r>
              <a:rPr lang="en-US" dirty="0" smtClean="0"/>
              <a:t> </a:t>
            </a:r>
            <a:r>
              <a:rPr lang="en-US" dirty="0" err="1" smtClean="0"/>
              <a:t>tržišnih</a:t>
            </a:r>
            <a:r>
              <a:rPr lang="en-US" dirty="0" smtClean="0"/>
              <a:t> </a:t>
            </a:r>
            <a:r>
              <a:rPr lang="en-US" dirty="0" err="1" smtClean="0"/>
              <a:t>segmenata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je </a:t>
            </a:r>
            <a:r>
              <a:rPr lang="en-US" dirty="0" err="1" smtClean="0"/>
              <a:t>reč</a:t>
            </a:r>
            <a:r>
              <a:rPr lang="en-US" dirty="0" smtClean="0"/>
              <a:t> o </a:t>
            </a:r>
            <a:r>
              <a:rPr lang="en-US" dirty="0" err="1" smtClean="0"/>
              <a:t>vremenskom</a:t>
            </a:r>
            <a:r>
              <a:rPr lang="en-US" dirty="0" smtClean="0"/>
              <a:t> </a:t>
            </a:r>
            <a:r>
              <a:rPr lang="en-US" dirty="0" err="1" smtClean="0"/>
              <a:t>trenutku</a:t>
            </a:r>
            <a:r>
              <a:rPr lang="en-US" dirty="0" smtClean="0"/>
              <a:t> </a:t>
            </a:r>
            <a:r>
              <a:rPr lang="en-US" dirty="0" err="1" smtClean="0"/>
              <a:t>rezervisanja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ciljni</a:t>
            </a:r>
            <a:r>
              <a:rPr lang="en-US" dirty="0" smtClean="0"/>
              <a:t> </a:t>
            </a:r>
            <a:r>
              <a:rPr lang="en-US" dirty="0" err="1" smtClean="0"/>
              <a:t>tržišni</a:t>
            </a:r>
            <a:r>
              <a:rPr lang="en-US" dirty="0" smtClean="0"/>
              <a:t> segment </a:t>
            </a:r>
            <a:r>
              <a:rPr lang="en-US" dirty="0" err="1" smtClean="0"/>
              <a:t>obično</a:t>
            </a:r>
            <a:r>
              <a:rPr lang="en-US" dirty="0" smtClean="0"/>
              <a:t> </a:t>
            </a:r>
            <a:r>
              <a:rPr lang="en-US" dirty="0" err="1" smtClean="0"/>
              <a:t>obavlja</a:t>
            </a:r>
            <a:r>
              <a:rPr lang="en-US" dirty="0" smtClean="0"/>
              <a:t> </a:t>
            </a:r>
            <a:r>
              <a:rPr lang="en-US" dirty="0" err="1" smtClean="0"/>
              <a:t>većinu</a:t>
            </a:r>
            <a:r>
              <a:rPr lang="en-US" dirty="0" smtClean="0"/>
              <a:t> </a:t>
            </a:r>
            <a:r>
              <a:rPr lang="en-US" dirty="0" err="1" smtClean="0"/>
              <a:t>rezervacija</a:t>
            </a:r>
            <a:r>
              <a:rPr lang="en-US" dirty="0" smtClean="0"/>
              <a:t> u </a:t>
            </a:r>
            <a:r>
              <a:rPr lang="en-US" dirty="0" err="1" smtClean="0"/>
              <a:t>terminu</a:t>
            </a:r>
            <a:r>
              <a:rPr lang="en-US" dirty="0" smtClean="0"/>
              <a:t> od </a:t>
            </a:r>
            <a:r>
              <a:rPr lang="en-US" dirty="0" err="1" smtClean="0"/>
              <a:t>oko</a:t>
            </a:r>
            <a:r>
              <a:rPr lang="en-US" dirty="0" smtClean="0"/>
              <a:t> </a:t>
            </a:r>
            <a:r>
              <a:rPr lang="en-US" dirty="0" err="1" smtClean="0"/>
              <a:t>dve</a:t>
            </a:r>
            <a:r>
              <a:rPr lang="en-US" dirty="0" smtClean="0"/>
              <a:t> </a:t>
            </a:r>
            <a:r>
              <a:rPr lang="en-US" dirty="0" err="1" smtClean="0"/>
              <a:t>nedelje</a:t>
            </a:r>
            <a:r>
              <a:rPr lang="en-US" dirty="0" smtClean="0"/>
              <a:t> pre </a:t>
            </a:r>
            <a:r>
              <a:rPr lang="en-US" dirty="0" err="1" smtClean="0"/>
              <a:t>datuma</a:t>
            </a:r>
            <a:r>
              <a:rPr lang="en-US" dirty="0" smtClean="0"/>
              <a:t> </a:t>
            </a:r>
            <a:r>
              <a:rPr lang="en-US" dirty="0" err="1" smtClean="0"/>
              <a:t>prijave</a:t>
            </a:r>
            <a:r>
              <a:rPr lang="en-US" dirty="0" smtClean="0"/>
              <a:t> (</a:t>
            </a:r>
            <a:r>
              <a:rPr lang="en-US" dirty="0" err="1" smtClean="0"/>
              <a:t>engl.</a:t>
            </a:r>
            <a:r>
              <a:rPr lang="en-US" dirty="0" smtClean="0"/>
              <a:t> „check in”), </a:t>
            </a:r>
            <a:r>
              <a:rPr lang="en-US" dirty="0" err="1" smtClean="0"/>
              <a:t>onda</a:t>
            </a:r>
            <a:r>
              <a:rPr lang="en-US" dirty="0" smtClean="0"/>
              <a:t> </a:t>
            </a:r>
            <a:r>
              <a:rPr lang="en-US" dirty="0" err="1" smtClean="0"/>
              <a:t>optimalni</a:t>
            </a:r>
            <a:r>
              <a:rPr lang="en-US" dirty="0" smtClean="0"/>
              <a:t> datum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promociju</a:t>
            </a:r>
            <a:r>
              <a:rPr lang="en-US" dirty="0" smtClean="0"/>
              <a:t> </a:t>
            </a:r>
            <a:r>
              <a:rPr lang="en-US" dirty="0" err="1" smtClean="0"/>
              <a:t>pogodnosti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povoljnih</a:t>
            </a:r>
            <a:r>
              <a:rPr lang="en-US" dirty="0" smtClean="0"/>
              <a:t> </a:t>
            </a:r>
            <a:r>
              <a:rPr lang="en-US" dirty="0" err="1" smtClean="0"/>
              <a:t>paketa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2-3 </a:t>
            </a:r>
            <a:r>
              <a:rPr lang="en-US" dirty="0" err="1" smtClean="0"/>
              <a:t>nedelje</a:t>
            </a:r>
            <a:r>
              <a:rPr lang="en-US" dirty="0" smtClean="0"/>
              <a:t> pre </a:t>
            </a:r>
            <a:r>
              <a:rPr lang="en-US" dirty="0" err="1" smtClean="0"/>
              <a:t>željenog</a:t>
            </a:r>
            <a:r>
              <a:rPr lang="en-US" dirty="0" smtClean="0"/>
              <a:t> </a:t>
            </a:r>
            <a:r>
              <a:rPr lang="en-US" dirty="0" err="1" smtClean="0"/>
              <a:t>datuma</a:t>
            </a:r>
            <a:r>
              <a:rPr lang="en-US" dirty="0" smtClean="0"/>
              <a:t> </a:t>
            </a:r>
            <a:r>
              <a:rPr lang="en-US" dirty="0" err="1" smtClean="0"/>
              <a:t>prijave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</a:t>
            </a:r>
            <a:r>
              <a:rPr lang="en-US" dirty="0" err="1" smtClean="0"/>
              <a:t>promocija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primećena</a:t>
            </a:r>
            <a:r>
              <a:rPr lang="en-US" dirty="0" smtClean="0"/>
              <a:t> od </a:t>
            </a:r>
            <a:r>
              <a:rPr lang="en-US" dirty="0" err="1" smtClean="0"/>
              <a:t>strane</a:t>
            </a:r>
            <a:r>
              <a:rPr lang="en-US" dirty="0" smtClean="0"/>
              <a:t> </a:t>
            </a:r>
            <a:r>
              <a:rPr lang="en-US" dirty="0" err="1" smtClean="0"/>
              <a:t>potencijalnih</a:t>
            </a:r>
            <a:r>
              <a:rPr lang="en-US" dirty="0" smtClean="0"/>
              <a:t> </a:t>
            </a:r>
            <a:r>
              <a:rPr lang="en-US" dirty="0" err="1" smtClean="0"/>
              <a:t>kupaca</a:t>
            </a:r>
            <a:r>
              <a:rPr lang="en-US" dirty="0" smtClean="0"/>
              <a:t> (</a:t>
            </a:r>
            <a:r>
              <a:rPr lang="en-US" dirty="0" err="1" smtClean="0"/>
              <a:t>gostiju</a:t>
            </a:r>
            <a:r>
              <a:rPr lang="en-US" dirty="0" smtClean="0"/>
              <a:t>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239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0933"/>
          </a:xfrm>
        </p:spPr>
        <p:txBody>
          <a:bodyPr/>
          <a:lstStyle/>
          <a:p>
            <a:r>
              <a:rPr lang="en-US" dirty="0" err="1" smtClean="0"/>
              <a:t>Pravi</a:t>
            </a:r>
            <a:r>
              <a:rPr lang="en-US" dirty="0" smtClean="0"/>
              <a:t> </a:t>
            </a:r>
            <a:r>
              <a:rPr lang="en-US" dirty="0" err="1" smtClean="0"/>
              <a:t>kanali</a:t>
            </a:r>
            <a:r>
              <a:rPr lang="en-US" dirty="0" smtClean="0"/>
              <a:t> </a:t>
            </a:r>
            <a:r>
              <a:rPr lang="en-US" dirty="0" err="1" smtClean="0"/>
              <a:t>komunikacije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7715"/>
            <a:ext cx="10515600" cy="4659248"/>
          </a:xfrm>
        </p:spPr>
        <p:txBody>
          <a:bodyPr/>
          <a:lstStyle/>
          <a:p>
            <a:r>
              <a:rPr lang="en-US" dirty="0" smtClean="0"/>
              <a:t>U </a:t>
            </a:r>
            <a:r>
              <a:rPr lang="en-US" dirty="0" err="1" smtClean="0"/>
              <a:t>kontekstu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, </a:t>
            </a:r>
            <a:r>
              <a:rPr lang="en-US" dirty="0" err="1" smtClean="0"/>
              <a:t>marketinške</a:t>
            </a:r>
            <a:r>
              <a:rPr lang="en-US" dirty="0" smtClean="0"/>
              <a:t> </a:t>
            </a:r>
            <a:r>
              <a:rPr lang="en-US" dirty="0" err="1" smtClean="0"/>
              <a:t>komunikacije</a:t>
            </a:r>
            <a:r>
              <a:rPr lang="en-US" dirty="0" smtClean="0"/>
              <a:t> </a:t>
            </a:r>
            <a:r>
              <a:rPr lang="en-US" dirty="0" err="1" smtClean="0"/>
              <a:t>hotelskog</a:t>
            </a:r>
            <a:r>
              <a:rPr lang="en-US" dirty="0" smtClean="0"/>
              <a:t> </a:t>
            </a:r>
            <a:r>
              <a:rPr lang="en-US" dirty="0" err="1" smtClean="0"/>
              <a:t>preduzeća</a:t>
            </a:r>
            <a:r>
              <a:rPr lang="en-US" dirty="0" smtClean="0"/>
              <a:t> u </a:t>
            </a:r>
            <a:r>
              <a:rPr lang="en-US" dirty="0" err="1" smtClean="0"/>
              <a:t>značajnoj</a:t>
            </a:r>
            <a:r>
              <a:rPr lang="en-US" dirty="0" smtClean="0"/>
              <a:t> </a:t>
            </a:r>
            <a:r>
              <a:rPr lang="en-US" dirty="0" err="1" smtClean="0"/>
              <a:t>meri</a:t>
            </a:r>
            <a:r>
              <a:rPr lang="en-US" dirty="0" smtClean="0"/>
              <a:t> </a:t>
            </a:r>
            <a:r>
              <a:rPr lang="en-US" dirty="0" err="1" smtClean="0"/>
              <a:t>utiču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percepciju</a:t>
            </a:r>
            <a:r>
              <a:rPr lang="en-US" dirty="0" smtClean="0"/>
              <a:t> </a:t>
            </a:r>
            <a:r>
              <a:rPr lang="en-US" dirty="0" err="1" smtClean="0"/>
              <a:t>potencijalnih</a:t>
            </a:r>
            <a:r>
              <a:rPr lang="en-US" dirty="0" smtClean="0"/>
              <a:t> </a:t>
            </a:r>
            <a:r>
              <a:rPr lang="en-US" dirty="0" err="1" smtClean="0"/>
              <a:t>gostiju</a:t>
            </a:r>
            <a:r>
              <a:rPr lang="en-US" dirty="0" smtClean="0"/>
              <a:t> (</a:t>
            </a:r>
            <a:r>
              <a:rPr lang="en-US" dirty="0" err="1" smtClean="0"/>
              <a:t>kupaca</a:t>
            </a:r>
            <a:r>
              <a:rPr lang="en-US" dirty="0" smtClean="0"/>
              <a:t>) o </a:t>
            </a:r>
            <a:r>
              <a:rPr lang="en-US" dirty="0" err="1" smtClean="0"/>
              <a:t>njegovoj</a:t>
            </a:r>
            <a:r>
              <a:rPr lang="en-US" dirty="0" smtClean="0"/>
              <a:t> </a:t>
            </a:r>
            <a:r>
              <a:rPr lang="en-US" dirty="0" err="1" smtClean="0"/>
              <a:t>ponudi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cenama</a:t>
            </a:r>
            <a:r>
              <a:rPr lang="en-US" dirty="0" smtClean="0"/>
              <a:t>. </a:t>
            </a:r>
            <a:r>
              <a:rPr lang="en-US" dirty="0" err="1" smtClean="0"/>
              <a:t>Informacije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najčešće</a:t>
            </a:r>
            <a:r>
              <a:rPr lang="en-US" dirty="0" smtClean="0"/>
              <a:t> </a:t>
            </a:r>
            <a:r>
              <a:rPr lang="en-US" dirty="0" err="1" smtClean="0"/>
              <a:t>dostupne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web </a:t>
            </a:r>
            <a:r>
              <a:rPr lang="en-US" dirty="0" err="1" smtClean="0"/>
              <a:t>sajtu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.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 smtClean="0"/>
              <a:t>predstavljene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da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veliki</a:t>
            </a:r>
            <a:r>
              <a:rPr lang="en-US" dirty="0" smtClean="0"/>
              <a:t> </a:t>
            </a:r>
            <a:r>
              <a:rPr lang="en-US" dirty="0" err="1" smtClean="0"/>
              <a:t>uticaj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percepciju</a:t>
            </a:r>
            <a:r>
              <a:rPr lang="en-US" dirty="0" smtClean="0"/>
              <a:t> </a:t>
            </a:r>
            <a:r>
              <a:rPr lang="en-US" dirty="0" err="1" smtClean="0"/>
              <a:t>kupaca</a:t>
            </a:r>
            <a:r>
              <a:rPr lang="en-US" dirty="0" smtClean="0"/>
              <a:t> o </a:t>
            </a:r>
            <a:r>
              <a:rPr lang="en-US" dirty="0" err="1" smtClean="0"/>
              <a:t>vrednosti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dobili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mogli</a:t>
            </a:r>
            <a:r>
              <a:rPr lang="en-US" dirty="0" smtClean="0"/>
              <a:t> </a:t>
            </a:r>
            <a:r>
              <a:rPr lang="en-US" dirty="0" err="1" smtClean="0"/>
              <a:t>dobiti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uloženi</a:t>
            </a:r>
            <a:r>
              <a:rPr lang="en-US" dirty="0" smtClean="0"/>
              <a:t> </a:t>
            </a:r>
            <a:r>
              <a:rPr lang="en-US" dirty="0" err="1" smtClean="0"/>
              <a:t>novac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, da li je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 smtClean="0"/>
              <a:t>pružene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hotelskog</a:t>
            </a:r>
            <a:r>
              <a:rPr lang="en-US" dirty="0" smtClean="0"/>
              <a:t> </a:t>
            </a:r>
            <a:r>
              <a:rPr lang="en-US" dirty="0" err="1" smtClean="0"/>
              <a:t>preduzeća</a:t>
            </a:r>
            <a:r>
              <a:rPr lang="en-US" dirty="0" smtClean="0"/>
              <a:t> </a:t>
            </a:r>
            <a:r>
              <a:rPr lang="en-US" dirty="0" err="1" smtClean="0"/>
              <a:t>određena</a:t>
            </a:r>
            <a:r>
              <a:rPr lang="en-US" dirty="0" smtClean="0"/>
              <a:t> u </a:t>
            </a:r>
            <a:r>
              <a:rPr lang="en-US" dirty="0" err="1" smtClean="0"/>
              <a:t>fer</a:t>
            </a:r>
            <a:r>
              <a:rPr lang="en-US" dirty="0" smtClean="0"/>
              <a:t> </a:t>
            </a:r>
            <a:r>
              <a:rPr lang="en-US" dirty="0" err="1" smtClean="0"/>
              <a:t>uslovima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28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2140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Ciljevi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menadžmenta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prihoda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937" y="1263192"/>
            <a:ext cx="11453567" cy="547697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Na </a:t>
            </a:r>
            <a:r>
              <a:rPr lang="en-US" dirty="0" err="1" smtClean="0"/>
              <a:t>samom</a:t>
            </a:r>
            <a:r>
              <a:rPr lang="en-US" dirty="0" smtClean="0"/>
              <a:t> </a:t>
            </a:r>
            <a:r>
              <a:rPr lang="en-US" dirty="0" err="1" smtClean="0"/>
              <a:t>početku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, </a:t>
            </a:r>
            <a:r>
              <a:rPr lang="en-US" dirty="0" err="1" smtClean="0"/>
              <a:t>menadžer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, </a:t>
            </a:r>
            <a:r>
              <a:rPr lang="en-US" dirty="0" err="1" smtClean="0"/>
              <a:t>generalni</a:t>
            </a:r>
            <a:r>
              <a:rPr lang="en-US" dirty="0" smtClean="0"/>
              <a:t> </a:t>
            </a:r>
            <a:r>
              <a:rPr lang="en-US" dirty="0" err="1" smtClean="0"/>
              <a:t>menadžer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/</a:t>
            </a:r>
            <a:r>
              <a:rPr lang="en-US" dirty="0" err="1" smtClean="0"/>
              <a:t>ili</a:t>
            </a:r>
            <a:r>
              <a:rPr lang="en-US" dirty="0" smtClean="0"/>
              <a:t> je </a:t>
            </a:r>
            <a:r>
              <a:rPr lang="en-US" dirty="0" err="1" smtClean="0"/>
              <a:t>vlasnik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postavlja</a:t>
            </a:r>
            <a:r>
              <a:rPr lang="en-US" dirty="0" smtClean="0"/>
              <a:t> </a:t>
            </a:r>
            <a:r>
              <a:rPr lang="en-US" dirty="0" err="1" smtClean="0"/>
              <a:t>ciljeve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u </a:t>
            </a:r>
            <a:r>
              <a:rPr lang="en-US" dirty="0" err="1" smtClean="0"/>
              <a:t>hotelu</a:t>
            </a:r>
            <a:r>
              <a:rPr lang="en-US" dirty="0" smtClean="0"/>
              <a:t> u </a:t>
            </a:r>
            <a:r>
              <a:rPr lang="en-US" dirty="0" err="1" smtClean="0"/>
              <a:t>strateškom</a:t>
            </a:r>
            <a:r>
              <a:rPr lang="en-US" dirty="0" smtClean="0"/>
              <a:t> (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nekoliko</a:t>
            </a:r>
            <a:r>
              <a:rPr lang="en-US" dirty="0" smtClean="0"/>
              <a:t> </a:t>
            </a:r>
            <a:r>
              <a:rPr lang="en-US" dirty="0" err="1" smtClean="0"/>
              <a:t>godina</a:t>
            </a:r>
            <a:r>
              <a:rPr lang="en-US" dirty="0" smtClean="0"/>
              <a:t>), </a:t>
            </a:r>
            <a:r>
              <a:rPr lang="en-US" dirty="0" err="1" smtClean="0"/>
              <a:t>taktičkom</a:t>
            </a:r>
            <a:r>
              <a:rPr lang="en-US" dirty="0" smtClean="0"/>
              <a:t> (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nekoliko</a:t>
            </a:r>
            <a:r>
              <a:rPr lang="en-US" dirty="0" smtClean="0"/>
              <a:t> </a:t>
            </a:r>
            <a:r>
              <a:rPr lang="en-US" dirty="0" err="1" smtClean="0"/>
              <a:t>nedelja</a:t>
            </a:r>
            <a:r>
              <a:rPr lang="en-US" dirty="0" smtClean="0"/>
              <a:t>/</a:t>
            </a:r>
            <a:r>
              <a:rPr lang="en-US" dirty="0" err="1" smtClean="0"/>
              <a:t>meseci</a:t>
            </a:r>
            <a:r>
              <a:rPr lang="en-US" dirty="0" smtClean="0"/>
              <a:t>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operativnom</a:t>
            </a:r>
            <a:r>
              <a:rPr lang="en-US" dirty="0" smtClean="0"/>
              <a:t> (</a:t>
            </a:r>
            <a:r>
              <a:rPr lang="en-US" dirty="0" err="1" smtClean="0"/>
              <a:t>dani</a:t>
            </a:r>
            <a:r>
              <a:rPr lang="en-US" dirty="0" smtClean="0"/>
              <a:t>) </a:t>
            </a:r>
            <a:r>
              <a:rPr lang="en-US" dirty="0" err="1" smtClean="0"/>
              <a:t>vremenskom</a:t>
            </a:r>
            <a:r>
              <a:rPr lang="en-US" dirty="0" smtClean="0"/>
              <a:t> </a:t>
            </a:r>
            <a:r>
              <a:rPr lang="en-US" dirty="0" err="1" smtClean="0"/>
              <a:t>horizontu</a:t>
            </a:r>
            <a:r>
              <a:rPr lang="en-US" dirty="0" smtClean="0"/>
              <a:t> (Ivanov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Zhechev</a:t>
            </a:r>
            <a:r>
              <a:rPr lang="en-US" dirty="0" smtClean="0"/>
              <a:t>, 2011). </a:t>
            </a:r>
            <a:endParaRPr lang="sr-Latn-RS" dirty="0" smtClean="0"/>
          </a:p>
          <a:p>
            <a:r>
              <a:rPr lang="en-US" dirty="0" err="1" smtClean="0"/>
              <a:t>Ovi</a:t>
            </a:r>
            <a:r>
              <a:rPr lang="en-US" dirty="0" smtClean="0"/>
              <a:t> </a:t>
            </a:r>
            <a:r>
              <a:rPr lang="en-US" dirty="0" err="1" smtClean="0"/>
              <a:t>ciljevi</a:t>
            </a:r>
            <a:r>
              <a:rPr lang="en-US" dirty="0" smtClean="0"/>
              <a:t> se </a:t>
            </a:r>
            <a:r>
              <a:rPr lang="en-US" dirty="0" err="1" smtClean="0"/>
              <a:t>odnose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vrednosti</a:t>
            </a:r>
            <a:r>
              <a:rPr lang="en-US" dirty="0" smtClean="0"/>
              <a:t> </a:t>
            </a:r>
            <a:r>
              <a:rPr lang="en-US" dirty="0" err="1" smtClean="0"/>
              <a:t>različitih</a:t>
            </a:r>
            <a:r>
              <a:rPr lang="en-US" dirty="0" smtClean="0"/>
              <a:t> </a:t>
            </a:r>
            <a:r>
              <a:rPr lang="en-US" dirty="0" err="1" smtClean="0"/>
              <a:t>racia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(RevPAR, ADR, </a:t>
            </a:r>
            <a:r>
              <a:rPr lang="en-US" dirty="0" err="1" smtClean="0"/>
              <a:t>stopa</a:t>
            </a:r>
            <a:r>
              <a:rPr lang="en-US" dirty="0" smtClean="0"/>
              <a:t> </a:t>
            </a:r>
            <a:r>
              <a:rPr lang="en-US" dirty="0" err="1" smtClean="0"/>
              <a:t>zauzetosti</a:t>
            </a:r>
            <a:r>
              <a:rPr lang="en-US" dirty="0" smtClean="0"/>
              <a:t>, GOPPAR)</a:t>
            </a:r>
            <a:r>
              <a:rPr lang="sr-Latn-RS" dirty="0" smtClean="0"/>
              <a:t> </a:t>
            </a:r>
            <a:r>
              <a:rPr lang="en-US" dirty="0" err="1" smtClean="0"/>
              <a:t>Važno</a:t>
            </a:r>
            <a:r>
              <a:rPr lang="en-US" dirty="0" smtClean="0"/>
              <a:t> je da </a:t>
            </a:r>
            <a:r>
              <a:rPr lang="en-US" dirty="0" err="1" smtClean="0"/>
              <a:t>ciljevi</a:t>
            </a:r>
            <a:r>
              <a:rPr lang="en-US" dirty="0" smtClean="0"/>
              <a:t> </a:t>
            </a:r>
            <a:r>
              <a:rPr lang="en-US" dirty="0" err="1" smtClean="0"/>
              <a:t>budu</a:t>
            </a:r>
            <a:r>
              <a:rPr lang="en-US" dirty="0" smtClean="0"/>
              <a:t>:</a:t>
            </a:r>
            <a:endParaRPr lang="sr-Latn-RS" dirty="0" smtClean="0"/>
          </a:p>
          <a:p>
            <a:r>
              <a:rPr lang="en-US" dirty="0" smtClean="0"/>
              <a:t> • </a:t>
            </a:r>
            <a:r>
              <a:rPr lang="en-US" dirty="0" err="1" smtClean="0"/>
              <a:t>Određeni</a:t>
            </a:r>
            <a:r>
              <a:rPr lang="en-US" dirty="0" smtClean="0"/>
              <a:t> - </a:t>
            </a:r>
            <a:r>
              <a:rPr lang="en-US" dirty="0" err="1" smtClean="0"/>
              <a:t>cilj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da se </a:t>
            </a:r>
            <a:r>
              <a:rPr lang="en-US" dirty="0" err="1" smtClean="0"/>
              <a:t>bude</a:t>
            </a:r>
            <a:r>
              <a:rPr lang="en-US" dirty="0" smtClean="0"/>
              <a:t> </a:t>
            </a:r>
            <a:r>
              <a:rPr lang="en-US" dirty="0" err="1" smtClean="0"/>
              <a:t>izražen</a:t>
            </a:r>
            <a:r>
              <a:rPr lang="en-US" dirty="0" smtClean="0"/>
              <a:t> u </a:t>
            </a:r>
            <a:r>
              <a:rPr lang="en-US" dirty="0" err="1" smtClean="0"/>
              <a:t>određenoj</a:t>
            </a:r>
            <a:r>
              <a:rPr lang="en-US" dirty="0" smtClean="0"/>
              <a:t> </a:t>
            </a:r>
            <a:r>
              <a:rPr lang="en-US" dirty="0" err="1" smtClean="0"/>
              <a:t>mernoj</a:t>
            </a:r>
            <a:r>
              <a:rPr lang="en-US" dirty="0" smtClean="0"/>
              <a:t> </a:t>
            </a:r>
            <a:r>
              <a:rPr lang="en-US" dirty="0" err="1" smtClean="0"/>
              <a:t>jedinici</a:t>
            </a:r>
            <a:r>
              <a:rPr lang="en-US" dirty="0" smtClean="0"/>
              <a:t>. „</a:t>
            </a:r>
            <a:r>
              <a:rPr lang="en-US" dirty="0" err="1" smtClean="0"/>
              <a:t>Ostvariti</a:t>
            </a:r>
            <a:r>
              <a:rPr lang="en-US" dirty="0" smtClean="0"/>
              <a:t> </a:t>
            </a:r>
            <a:r>
              <a:rPr lang="en-US" dirty="0" err="1" smtClean="0"/>
              <a:t>profitabilanost</a:t>
            </a:r>
            <a:r>
              <a:rPr lang="en-US" dirty="0" smtClean="0"/>
              <a:t>” ne </a:t>
            </a:r>
            <a:r>
              <a:rPr lang="en-US" dirty="0" err="1" smtClean="0"/>
              <a:t>smatra</a:t>
            </a:r>
            <a:r>
              <a:rPr lang="en-US" dirty="0" smtClean="0"/>
              <a:t> se </a:t>
            </a:r>
            <a:r>
              <a:rPr lang="en-US" dirty="0" err="1" smtClean="0"/>
              <a:t>specifičnim</a:t>
            </a:r>
            <a:r>
              <a:rPr lang="en-US" dirty="0" smtClean="0"/>
              <a:t> </a:t>
            </a:r>
            <a:r>
              <a:rPr lang="en-US" dirty="0" err="1" smtClean="0"/>
              <a:t>ciljem</a:t>
            </a:r>
            <a:r>
              <a:rPr lang="en-US" dirty="0" smtClean="0"/>
              <a:t>, </a:t>
            </a:r>
            <a:r>
              <a:rPr lang="en-US" dirty="0" err="1" smtClean="0"/>
              <a:t>već</a:t>
            </a:r>
            <a:r>
              <a:rPr lang="en-US" dirty="0" smtClean="0"/>
              <a:t> </a:t>
            </a:r>
            <a:r>
              <a:rPr lang="en-US" dirty="0" err="1" smtClean="0"/>
              <a:t>isuviše</a:t>
            </a:r>
            <a:r>
              <a:rPr lang="en-US" dirty="0" smtClean="0"/>
              <a:t> </a:t>
            </a:r>
            <a:r>
              <a:rPr lang="en-US" dirty="0" err="1" smtClean="0"/>
              <a:t>uopštenim</a:t>
            </a:r>
            <a:r>
              <a:rPr lang="en-US" dirty="0" smtClean="0"/>
              <a:t>. „</a:t>
            </a:r>
            <a:r>
              <a:rPr lang="en-US" dirty="0" err="1" smtClean="0"/>
              <a:t>Postizanje</a:t>
            </a:r>
            <a:r>
              <a:rPr lang="en-US" dirty="0" smtClean="0"/>
              <a:t> </a:t>
            </a:r>
            <a:r>
              <a:rPr lang="en-US" dirty="0" err="1" smtClean="0"/>
              <a:t>određenog</a:t>
            </a:r>
            <a:r>
              <a:rPr lang="en-US" dirty="0" smtClean="0"/>
              <a:t> </a:t>
            </a:r>
            <a:r>
              <a:rPr lang="en-US" dirty="0" err="1" smtClean="0"/>
              <a:t>nivoa</a:t>
            </a:r>
            <a:r>
              <a:rPr lang="en-US" dirty="0" smtClean="0"/>
              <a:t> RevPAR </a:t>
            </a:r>
            <a:r>
              <a:rPr lang="en-US" dirty="0" err="1" smtClean="0"/>
              <a:t>pokazatelja</a:t>
            </a:r>
            <a:r>
              <a:rPr lang="en-US" dirty="0" smtClean="0"/>
              <a:t>” je </a:t>
            </a:r>
            <a:r>
              <a:rPr lang="en-US" dirty="0" err="1" smtClean="0"/>
              <a:t>vrlo</a:t>
            </a:r>
            <a:r>
              <a:rPr lang="en-US" dirty="0" smtClean="0"/>
              <a:t> </a:t>
            </a:r>
            <a:r>
              <a:rPr lang="en-US" dirty="0" err="1" smtClean="0"/>
              <a:t>specifičan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pogodan</a:t>
            </a:r>
            <a:r>
              <a:rPr lang="en-US" dirty="0" smtClean="0"/>
              <a:t> </a:t>
            </a:r>
            <a:r>
              <a:rPr lang="en-US" dirty="0" err="1" smtClean="0"/>
              <a:t>cilj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merenje</a:t>
            </a:r>
            <a:r>
              <a:rPr lang="en-US" dirty="0" smtClean="0"/>
              <a:t> </a:t>
            </a:r>
            <a:r>
              <a:rPr lang="en-US" dirty="0" err="1" smtClean="0"/>
              <a:t>uspešnosti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smtClean="0"/>
              <a:t>• </a:t>
            </a:r>
            <a:r>
              <a:rPr lang="en-US" dirty="0" err="1" smtClean="0"/>
              <a:t>Merljivi</a:t>
            </a:r>
            <a:r>
              <a:rPr lang="en-US" dirty="0" smtClean="0"/>
              <a:t> - </a:t>
            </a:r>
            <a:r>
              <a:rPr lang="en-US" dirty="0" err="1" smtClean="0"/>
              <a:t>cilj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da </a:t>
            </a:r>
            <a:r>
              <a:rPr lang="en-US" dirty="0" err="1" smtClean="0"/>
              <a:t>bude</a:t>
            </a:r>
            <a:r>
              <a:rPr lang="en-US" dirty="0" smtClean="0"/>
              <a:t> </a:t>
            </a:r>
            <a:r>
              <a:rPr lang="en-US" dirty="0" err="1" smtClean="0"/>
              <a:t>iskazan</a:t>
            </a:r>
            <a:r>
              <a:rPr lang="en-US" dirty="0" smtClean="0"/>
              <a:t> </a:t>
            </a:r>
            <a:r>
              <a:rPr lang="en-US" dirty="0" err="1" smtClean="0"/>
              <a:t>numerički</a:t>
            </a:r>
            <a:r>
              <a:rPr lang="en-US" dirty="0" smtClean="0"/>
              <a:t>, </a:t>
            </a:r>
            <a:r>
              <a:rPr lang="en-US" dirty="0" err="1" smtClean="0"/>
              <a:t>odnosno</a:t>
            </a:r>
            <a:r>
              <a:rPr lang="en-US" dirty="0" smtClean="0"/>
              <a:t> „</a:t>
            </a:r>
            <a:r>
              <a:rPr lang="en-US" dirty="0" err="1" smtClean="0"/>
              <a:t>ostvarivanje</a:t>
            </a:r>
            <a:r>
              <a:rPr lang="en-US" dirty="0" smtClean="0"/>
              <a:t> RevPAR u </a:t>
            </a:r>
            <a:r>
              <a:rPr lang="en-US" dirty="0" err="1" smtClean="0"/>
              <a:t>visini</a:t>
            </a:r>
            <a:r>
              <a:rPr lang="en-US" dirty="0" smtClean="0"/>
              <a:t> od 85 </a:t>
            </a:r>
            <a:r>
              <a:rPr lang="en-US" dirty="0" err="1" smtClean="0"/>
              <a:t>evra</a:t>
            </a:r>
            <a:r>
              <a:rPr lang="en-US" dirty="0" smtClean="0"/>
              <a:t>...” </a:t>
            </a:r>
            <a:r>
              <a:rPr lang="en-US" dirty="0" err="1" smtClean="0"/>
              <a:t>Merljivost</a:t>
            </a:r>
            <a:r>
              <a:rPr lang="en-US" dirty="0" smtClean="0"/>
              <a:t> </a:t>
            </a:r>
            <a:r>
              <a:rPr lang="en-US" dirty="0" err="1" smtClean="0"/>
              <a:t>cilja</a:t>
            </a:r>
            <a:r>
              <a:rPr lang="en-US" dirty="0" smtClean="0"/>
              <a:t> </a:t>
            </a:r>
            <a:r>
              <a:rPr lang="en-US" dirty="0" err="1" smtClean="0"/>
              <a:t>služi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preduslov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efikasan</a:t>
            </a:r>
            <a:r>
              <a:rPr lang="en-US" dirty="0" smtClean="0"/>
              <a:t> monitoring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određivanje</a:t>
            </a:r>
            <a:r>
              <a:rPr lang="en-US" dirty="0" smtClean="0"/>
              <a:t> </a:t>
            </a:r>
            <a:r>
              <a:rPr lang="en-US" dirty="0" err="1" smtClean="0"/>
              <a:t>ciljane</a:t>
            </a:r>
            <a:r>
              <a:rPr lang="en-US" dirty="0" smtClean="0"/>
              <a:t> </a:t>
            </a:r>
            <a:r>
              <a:rPr lang="en-US" dirty="0" err="1" smtClean="0"/>
              <a:t>vrednosti</a:t>
            </a:r>
            <a:r>
              <a:rPr lang="en-US" dirty="0" smtClean="0"/>
              <a:t> </a:t>
            </a:r>
            <a:r>
              <a:rPr lang="en-US" dirty="0" err="1" smtClean="0"/>
              <a:t>izražene</a:t>
            </a:r>
            <a:r>
              <a:rPr lang="en-US" dirty="0" smtClean="0"/>
              <a:t> u </a:t>
            </a:r>
            <a:r>
              <a:rPr lang="en-US" dirty="0" err="1" smtClean="0"/>
              <a:t>mernim</a:t>
            </a:r>
            <a:r>
              <a:rPr lang="en-US" dirty="0" smtClean="0"/>
              <a:t> </a:t>
            </a:r>
            <a:r>
              <a:rPr lang="en-US" dirty="0" err="1" smtClean="0"/>
              <a:t>jedinicama</a:t>
            </a:r>
            <a:r>
              <a:rPr lang="en-US" dirty="0" smtClean="0"/>
              <a:t> </a:t>
            </a:r>
            <a:r>
              <a:rPr lang="en-US" dirty="0" err="1" smtClean="0"/>
              <a:t>glavni</a:t>
            </a:r>
            <a:r>
              <a:rPr lang="en-US" dirty="0" smtClean="0"/>
              <a:t> </a:t>
            </a:r>
            <a:r>
              <a:rPr lang="en-US" dirty="0" err="1" smtClean="0"/>
              <a:t>kriterijum</a:t>
            </a:r>
            <a:r>
              <a:rPr lang="en-US" dirty="0" smtClean="0"/>
              <a:t> </a:t>
            </a:r>
            <a:r>
              <a:rPr lang="en-US" dirty="0" err="1" smtClean="0"/>
              <a:t>merenja</a:t>
            </a:r>
            <a:r>
              <a:rPr lang="en-US" dirty="0" smtClean="0"/>
              <a:t> </a:t>
            </a:r>
            <a:r>
              <a:rPr lang="en-US" dirty="0" err="1" smtClean="0"/>
              <a:t>ostvarenosti</a:t>
            </a:r>
            <a:r>
              <a:rPr lang="en-US" dirty="0" smtClean="0"/>
              <a:t> </a:t>
            </a:r>
            <a:r>
              <a:rPr lang="en-US" dirty="0" err="1" smtClean="0"/>
              <a:t>cilja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smtClean="0"/>
              <a:t>• </a:t>
            </a:r>
            <a:r>
              <a:rPr lang="en-US" dirty="0" err="1" smtClean="0"/>
              <a:t>Dostižni</a:t>
            </a:r>
            <a:r>
              <a:rPr lang="en-US" dirty="0" smtClean="0"/>
              <a:t> - </a:t>
            </a:r>
            <a:r>
              <a:rPr lang="en-US" dirty="0" err="1" smtClean="0"/>
              <a:t>cilj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da je </a:t>
            </a:r>
            <a:r>
              <a:rPr lang="en-US" dirty="0" err="1" smtClean="0"/>
              <a:t>postavljen</a:t>
            </a:r>
            <a:r>
              <a:rPr lang="en-US" dirty="0" smtClean="0"/>
              <a:t> u </a:t>
            </a:r>
            <a:r>
              <a:rPr lang="en-US" dirty="0" err="1" smtClean="0"/>
              <a:t>razumnim</a:t>
            </a:r>
            <a:r>
              <a:rPr lang="en-US" dirty="0" smtClean="0"/>
              <a:t> </a:t>
            </a:r>
            <a:r>
              <a:rPr lang="en-US" dirty="0" err="1" smtClean="0"/>
              <a:t>granicama</a:t>
            </a:r>
            <a:r>
              <a:rPr lang="en-US" dirty="0" smtClean="0"/>
              <a:t>. </a:t>
            </a:r>
            <a:r>
              <a:rPr lang="en-US" dirty="0" err="1" smtClean="0"/>
              <a:t>Nepravedno</a:t>
            </a:r>
            <a:r>
              <a:rPr lang="en-US" dirty="0" smtClean="0"/>
              <a:t> je da </a:t>
            </a:r>
            <a:r>
              <a:rPr lang="en-US" dirty="0" err="1" smtClean="0"/>
              <a:t>hotelu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3 </a:t>
            </a:r>
            <a:r>
              <a:rPr lang="en-US" dirty="0" err="1" smtClean="0"/>
              <a:t>zvezdice</a:t>
            </a:r>
            <a:r>
              <a:rPr lang="en-US" dirty="0" smtClean="0"/>
              <a:t> </a:t>
            </a:r>
            <a:r>
              <a:rPr lang="en-US" dirty="0" err="1" smtClean="0"/>
              <a:t>budu</a:t>
            </a:r>
            <a:r>
              <a:rPr lang="en-US" dirty="0" smtClean="0"/>
              <a:t> </a:t>
            </a:r>
            <a:r>
              <a:rPr lang="en-US" dirty="0" err="1" smtClean="0"/>
              <a:t>postavljeni</a:t>
            </a:r>
            <a:r>
              <a:rPr lang="en-US" dirty="0" smtClean="0"/>
              <a:t> </a:t>
            </a:r>
            <a:r>
              <a:rPr lang="en-US" dirty="0" err="1" smtClean="0"/>
              <a:t>ciljevi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visina</a:t>
            </a:r>
            <a:r>
              <a:rPr lang="en-US" dirty="0" smtClean="0"/>
              <a:t> RevPAR)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relevantni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hotele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4. </a:t>
            </a:r>
            <a:r>
              <a:rPr lang="en-US" dirty="0" err="1" smtClean="0"/>
              <a:t>i</a:t>
            </a:r>
            <a:r>
              <a:rPr lang="en-US" dirty="0" smtClean="0"/>
              <a:t> 5. </a:t>
            </a:r>
            <a:r>
              <a:rPr lang="en-US" dirty="0" err="1" smtClean="0"/>
              <a:t>zvezdica</a:t>
            </a:r>
            <a:r>
              <a:rPr lang="en-US" dirty="0" smtClean="0"/>
              <a:t>. • </a:t>
            </a:r>
            <a:r>
              <a:rPr lang="en-US" dirty="0" err="1" smtClean="0"/>
              <a:t>Realistični</a:t>
            </a:r>
            <a:r>
              <a:rPr lang="en-US" dirty="0" smtClean="0"/>
              <a:t> - </a:t>
            </a:r>
            <a:r>
              <a:rPr lang="en-US" dirty="0" err="1" smtClean="0"/>
              <a:t>cilj</a:t>
            </a:r>
            <a:r>
              <a:rPr lang="en-US" dirty="0" smtClean="0"/>
              <a:t> je </a:t>
            </a:r>
            <a:r>
              <a:rPr lang="en-US" dirty="0" err="1" smtClean="0"/>
              <a:t>podržan</a:t>
            </a:r>
            <a:r>
              <a:rPr lang="en-US" dirty="0" smtClean="0"/>
              <a:t> od </a:t>
            </a:r>
            <a:r>
              <a:rPr lang="en-US" dirty="0" err="1" smtClean="0"/>
              <a:t>strane</a:t>
            </a:r>
            <a:r>
              <a:rPr lang="en-US" dirty="0" smtClean="0"/>
              <a:t> marketing </a:t>
            </a:r>
            <a:r>
              <a:rPr lang="en-US" dirty="0" err="1" smtClean="0"/>
              <a:t>aktivnosti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finansijskim</a:t>
            </a:r>
            <a:r>
              <a:rPr lang="en-US" dirty="0" smtClean="0"/>
              <a:t> </a:t>
            </a:r>
            <a:r>
              <a:rPr lang="en-US" dirty="0" err="1" smtClean="0"/>
              <a:t>sredstvima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budžeta</a:t>
            </a:r>
            <a:r>
              <a:rPr lang="en-US" dirty="0" smtClean="0"/>
              <a:t> </a:t>
            </a:r>
            <a:r>
              <a:rPr lang="en-US" dirty="0" err="1" smtClean="0"/>
              <a:t>hotelskog</a:t>
            </a:r>
            <a:r>
              <a:rPr lang="en-US" dirty="0" smtClean="0"/>
              <a:t> </a:t>
            </a:r>
            <a:r>
              <a:rPr lang="en-US" dirty="0" err="1" smtClean="0"/>
              <a:t>preduzeža</a:t>
            </a:r>
            <a:r>
              <a:rPr lang="en-US" dirty="0" smtClean="0"/>
              <a:t>. </a:t>
            </a:r>
            <a:r>
              <a:rPr lang="en-US" dirty="0" err="1" smtClean="0"/>
              <a:t>Cilj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je </a:t>
            </a:r>
            <a:r>
              <a:rPr lang="en-US" dirty="0" err="1" smtClean="0"/>
              <a:t>definisan</a:t>
            </a:r>
            <a:r>
              <a:rPr lang="en-US" dirty="0" smtClean="0"/>
              <a:t> u </a:t>
            </a:r>
            <a:r>
              <a:rPr lang="en-US" dirty="0" err="1" smtClean="0"/>
              <a:t>smislu</a:t>
            </a:r>
            <a:r>
              <a:rPr lang="en-US" dirty="0" smtClean="0"/>
              <a:t> </a:t>
            </a:r>
            <a:r>
              <a:rPr lang="en-US" dirty="0" err="1" smtClean="0"/>
              <a:t>povećanja</a:t>
            </a:r>
            <a:r>
              <a:rPr lang="en-US" dirty="0" smtClean="0"/>
              <a:t> 10% RevPAR-a, bez </a:t>
            </a:r>
            <a:r>
              <a:rPr lang="en-US" dirty="0" err="1" smtClean="0"/>
              <a:t>neophodne</a:t>
            </a:r>
            <a:r>
              <a:rPr lang="en-US" dirty="0" smtClean="0"/>
              <a:t> marketing </a:t>
            </a:r>
            <a:r>
              <a:rPr lang="en-US" dirty="0" err="1" smtClean="0"/>
              <a:t>kampanje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finansijskih</a:t>
            </a:r>
            <a:r>
              <a:rPr lang="en-US" dirty="0" smtClean="0"/>
              <a:t> </a:t>
            </a:r>
            <a:r>
              <a:rPr lang="en-US" dirty="0" err="1" smtClean="0"/>
              <a:t>resursa</a:t>
            </a:r>
            <a:r>
              <a:rPr lang="en-US" dirty="0" smtClean="0"/>
              <a:t> </a:t>
            </a:r>
            <a:r>
              <a:rPr lang="en-US" dirty="0" err="1" smtClean="0"/>
              <a:t>neće</a:t>
            </a:r>
            <a:r>
              <a:rPr lang="en-US" dirty="0" smtClean="0"/>
              <a:t> </a:t>
            </a:r>
            <a:r>
              <a:rPr lang="en-US" dirty="0" err="1" smtClean="0"/>
              <a:t>realističan</a:t>
            </a:r>
            <a:r>
              <a:rPr lang="en-US" dirty="0" smtClean="0"/>
              <a:t> </a:t>
            </a:r>
            <a:r>
              <a:rPr lang="en-US" dirty="0" err="1" smtClean="0"/>
              <a:t>već</a:t>
            </a:r>
            <a:r>
              <a:rPr lang="en-US" dirty="0" smtClean="0"/>
              <a:t> </a:t>
            </a:r>
            <a:r>
              <a:rPr lang="en-US" dirty="0" err="1" smtClean="0"/>
              <a:t>optimističan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smtClean="0"/>
              <a:t>• </a:t>
            </a:r>
            <a:r>
              <a:rPr lang="en-US" dirty="0" err="1" smtClean="0"/>
              <a:t>Vremenski</a:t>
            </a:r>
            <a:r>
              <a:rPr lang="en-US" dirty="0" smtClean="0"/>
              <a:t> </a:t>
            </a:r>
            <a:r>
              <a:rPr lang="en-US" dirty="0" err="1" smtClean="0"/>
              <a:t>okvir</a:t>
            </a:r>
            <a:r>
              <a:rPr lang="en-US" dirty="0" smtClean="0"/>
              <a:t>- </a:t>
            </a:r>
            <a:r>
              <a:rPr lang="en-US" dirty="0" err="1" smtClean="0"/>
              <a:t>cilj</a:t>
            </a:r>
            <a:r>
              <a:rPr lang="en-US" dirty="0" smtClean="0"/>
              <a:t> mora da </a:t>
            </a:r>
            <a:r>
              <a:rPr lang="en-US" dirty="0" err="1" smtClean="0"/>
              <a:t>obuhvati</a:t>
            </a:r>
            <a:r>
              <a:rPr lang="en-US" dirty="0" smtClean="0"/>
              <a:t> </a:t>
            </a:r>
            <a:r>
              <a:rPr lang="en-US" dirty="0" err="1" smtClean="0"/>
              <a:t>jasno</a:t>
            </a:r>
            <a:r>
              <a:rPr lang="en-US" dirty="0" smtClean="0"/>
              <a:t> </a:t>
            </a:r>
            <a:r>
              <a:rPr lang="en-US" dirty="0" err="1" smtClean="0"/>
              <a:t>određen</a:t>
            </a:r>
            <a:r>
              <a:rPr lang="en-US" dirty="0" smtClean="0"/>
              <a:t> </a:t>
            </a:r>
            <a:r>
              <a:rPr lang="en-US" dirty="0" err="1" smtClean="0"/>
              <a:t>rok</a:t>
            </a:r>
            <a:r>
              <a:rPr lang="en-US" dirty="0" smtClean="0"/>
              <a:t>, </a:t>
            </a:r>
            <a:r>
              <a:rPr lang="en-US" dirty="0" err="1" smtClean="0"/>
              <a:t>odnosno</a:t>
            </a:r>
            <a:r>
              <a:rPr lang="en-US" dirty="0" smtClean="0"/>
              <a:t>, mora </a:t>
            </a:r>
            <a:r>
              <a:rPr lang="en-US" dirty="0" err="1" smtClean="0"/>
              <a:t>imati</a:t>
            </a:r>
            <a:r>
              <a:rPr lang="en-US" dirty="0" smtClean="0"/>
              <a:t> </a:t>
            </a:r>
            <a:r>
              <a:rPr lang="en-US" dirty="0" err="1" smtClean="0"/>
              <a:t>vremenski</a:t>
            </a:r>
            <a:r>
              <a:rPr lang="en-US" dirty="0" smtClean="0"/>
              <a:t> </a:t>
            </a:r>
            <a:r>
              <a:rPr lang="en-US" dirty="0" err="1" smtClean="0"/>
              <a:t>okvir</a:t>
            </a:r>
            <a:r>
              <a:rPr lang="en-US" dirty="0" smtClean="0"/>
              <a:t>, </a:t>
            </a:r>
            <a:r>
              <a:rPr lang="en-US" dirty="0" err="1" smtClean="0"/>
              <a:t>npr</a:t>
            </a:r>
            <a:r>
              <a:rPr lang="en-US" dirty="0" smtClean="0"/>
              <a:t>. „</a:t>
            </a:r>
            <a:r>
              <a:rPr lang="en-US" dirty="0" err="1" smtClean="0"/>
              <a:t>ostvarivanje</a:t>
            </a:r>
            <a:r>
              <a:rPr lang="en-US" dirty="0" smtClean="0"/>
              <a:t> RevPAR u </a:t>
            </a:r>
            <a:r>
              <a:rPr lang="en-US" dirty="0" err="1" smtClean="0"/>
              <a:t>visini</a:t>
            </a:r>
            <a:r>
              <a:rPr lang="en-US" dirty="0" smtClean="0"/>
              <a:t> od 85 </a:t>
            </a:r>
            <a:r>
              <a:rPr lang="en-US" dirty="0" err="1" smtClean="0"/>
              <a:t>evra</a:t>
            </a:r>
            <a:r>
              <a:rPr lang="en-US" dirty="0" smtClean="0"/>
              <a:t> u 2015. </a:t>
            </a:r>
            <a:r>
              <a:rPr lang="en-US" dirty="0" err="1" smtClean="0"/>
              <a:t>godini</a:t>
            </a:r>
            <a:r>
              <a:rPr lang="en-US" dirty="0" smtClean="0"/>
              <a:t>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635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5836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Sakupljanje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4911"/>
            <a:ext cx="10515600" cy="541098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Druga </a:t>
            </a:r>
            <a:r>
              <a:rPr lang="en-US" dirty="0" err="1" smtClean="0"/>
              <a:t>faza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uključuje</a:t>
            </a:r>
            <a:r>
              <a:rPr lang="en-US" dirty="0" smtClean="0"/>
              <a:t> </a:t>
            </a:r>
            <a:r>
              <a:rPr lang="en-US" dirty="0" err="1" smtClean="0"/>
              <a:t>sakupljanje</a:t>
            </a:r>
            <a:r>
              <a:rPr lang="en-US" dirty="0" smtClean="0"/>
              <a:t> </a:t>
            </a:r>
            <a:r>
              <a:rPr lang="en-US" dirty="0" err="1" smtClean="0"/>
              <a:t>neophodnih</a:t>
            </a:r>
            <a:r>
              <a:rPr lang="en-US" dirty="0" smtClean="0"/>
              <a:t> </a:t>
            </a:r>
            <a:r>
              <a:rPr lang="en-US" dirty="0" err="1" smtClean="0"/>
              <a:t>operativnih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r>
              <a:rPr lang="en-US" dirty="0" smtClean="0"/>
              <a:t>, </a:t>
            </a:r>
            <a:r>
              <a:rPr lang="en-US" dirty="0" err="1" smtClean="0"/>
              <a:t>najčešće</a:t>
            </a:r>
            <a:r>
              <a:rPr lang="en-US" dirty="0" smtClean="0"/>
              <a:t> </a:t>
            </a:r>
            <a:r>
              <a:rPr lang="en-US" dirty="0" err="1" smtClean="0"/>
              <a:t>pomoću</a:t>
            </a:r>
            <a:r>
              <a:rPr lang="en-US" dirty="0" smtClean="0"/>
              <a:t> </a:t>
            </a:r>
            <a:r>
              <a:rPr lang="en-US" dirty="0" err="1" smtClean="0"/>
              <a:t>hotelskog</a:t>
            </a:r>
            <a:r>
              <a:rPr lang="en-US" dirty="0" smtClean="0"/>
              <a:t> marketing </a:t>
            </a:r>
            <a:r>
              <a:rPr lang="en-US" dirty="0" err="1" smtClean="0"/>
              <a:t>informacionog</a:t>
            </a:r>
            <a:r>
              <a:rPr lang="en-US" dirty="0" smtClean="0"/>
              <a:t> </a:t>
            </a:r>
            <a:r>
              <a:rPr lang="en-US" dirty="0" err="1" smtClean="0"/>
              <a:t>sistema</a:t>
            </a:r>
            <a:r>
              <a:rPr lang="en-US" dirty="0" smtClean="0"/>
              <a:t>. </a:t>
            </a:r>
            <a:r>
              <a:rPr lang="en-US" dirty="0" err="1" smtClean="0"/>
              <a:t>Analiza</a:t>
            </a:r>
            <a:r>
              <a:rPr lang="en-US" dirty="0" smtClean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 smtClean="0"/>
              <a:t>treće</a:t>
            </a:r>
            <a:r>
              <a:rPr lang="en-US" dirty="0" smtClean="0"/>
              <a:t> faze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, </a:t>
            </a:r>
            <a:r>
              <a:rPr lang="en-US" dirty="0" err="1" smtClean="0"/>
              <a:t>analiziraju</a:t>
            </a:r>
            <a:r>
              <a:rPr lang="en-US" dirty="0" smtClean="0"/>
              <a:t> se </a:t>
            </a:r>
            <a:r>
              <a:rPr lang="en-US" dirty="0" err="1" smtClean="0"/>
              <a:t>operativni</a:t>
            </a:r>
            <a:r>
              <a:rPr lang="en-US" dirty="0" smtClean="0"/>
              <a:t> </a:t>
            </a:r>
            <a:r>
              <a:rPr lang="en-US" dirty="0" err="1" smtClean="0"/>
              <a:t>podaci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</a:t>
            </a:r>
            <a:r>
              <a:rPr lang="en-US" dirty="0" err="1" smtClean="0"/>
              <a:t>omogućili</a:t>
            </a:r>
            <a:r>
              <a:rPr lang="en-US" dirty="0" smtClean="0"/>
              <a:t> </a:t>
            </a:r>
            <a:r>
              <a:rPr lang="en-US" dirty="0" err="1" smtClean="0"/>
              <a:t>menadžeru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informacije</a:t>
            </a:r>
            <a:r>
              <a:rPr lang="en-US" dirty="0" smtClean="0"/>
              <a:t> o </a:t>
            </a:r>
            <a:r>
              <a:rPr lang="en-US" dirty="0" err="1" smtClean="0"/>
              <a:t>trendovima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je </a:t>
            </a:r>
            <a:r>
              <a:rPr lang="en-US" dirty="0" err="1" smtClean="0"/>
              <a:t>reč</a:t>
            </a:r>
            <a:r>
              <a:rPr lang="en-US" dirty="0" smtClean="0"/>
              <a:t> o </a:t>
            </a:r>
            <a:r>
              <a:rPr lang="en-US" dirty="0" err="1" smtClean="0"/>
              <a:t>najznačajnijim</a:t>
            </a:r>
            <a:r>
              <a:rPr lang="en-US" dirty="0" smtClean="0"/>
              <a:t> </a:t>
            </a:r>
            <a:r>
              <a:rPr lang="en-US" dirty="0" err="1" smtClean="0"/>
              <a:t>pokazateljima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u </a:t>
            </a:r>
            <a:r>
              <a:rPr lang="en-US" dirty="0" err="1" smtClean="0"/>
              <a:t>hotelskoj</a:t>
            </a:r>
            <a:r>
              <a:rPr lang="en-US" dirty="0" smtClean="0"/>
              <a:t> </a:t>
            </a:r>
            <a:r>
              <a:rPr lang="en-US" dirty="0" err="1" smtClean="0"/>
              <a:t>industriji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naredni</a:t>
            </a:r>
            <a:r>
              <a:rPr lang="en-US" dirty="0" smtClean="0"/>
              <a:t> period. Ova </a:t>
            </a:r>
            <a:r>
              <a:rPr lang="en-US" dirty="0" err="1" smtClean="0"/>
              <a:t>faza</a:t>
            </a:r>
            <a:r>
              <a:rPr lang="en-US" dirty="0" smtClean="0"/>
              <a:t> </a:t>
            </a:r>
            <a:r>
              <a:rPr lang="en-US" dirty="0" err="1" smtClean="0"/>
              <a:t>obuhvata</a:t>
            </a:r>
            <a:r>
              <a:rPr lang="en-US" dirty="0" smtClean="0"/>
              <a:t> </a:t>
            </a:r>
            <a:r>
              <a:rPr lang="en-US" dirty="0" err="1" smtClean="0"/>
              <a:t>analizu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 (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nivou</a:t>
            </a:r>
            <a:r>
              <a:rPr lang="en-US" dirty="0" smtClean="0"/>
              <a:t> </a:t>
            </a:r>
            <a:r>
              <a:rPr lang="en-US" dirty="0" err="1" smtClean="0"/>
              <a:t>pojedinačnih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, </a:t>
            </a:r>
            <a:r>
              <a:rPr lang="en-US" dirty="0" err="1" smtClean="0"/>
              <a:t>lanca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u </a:t>
            </a:r>
            <a:r>
              <a:rPr lang="en-US" dirty="0" err="1" smtClean="0"/>
              <a:t>destinaciji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nivou</a:t>
            </a:r>
            <a:r>
              <a:rPr lang="en-US" dirty="0" smtClean="0"/>
              <a:t> same </a:t>
            </a:r>
            <a:r>
              <a:rPr lang="en-US" dirty="0" err="1" smtClean="0"/>
              <a:t>destinacije</a:t>
            </a:r>
            <a:r>
              <a:rPr lang="en-US" dirty="0" smtClean="0"/>
              <a:t>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smeštajnih</a:t>
            </a:r>
            <a:r>
              <a:rPr lang="en-US" dirty="0" smtClean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 u </a:t>
            </a:r>
            <a:r>
              <a:rPr lang="en-US" dirty="0" err="1" smtClean="0"/>
              <a:t>destinaciji</a:t>
            </a:r>
            <a:r>
              <a:rPr lang="en-US" dirty="0" smtClean="0"/>
              <a:t> (</a:t>
            </a:r>
            <a:r>
              <a:rPr lang="en-US" dirty="0" err="1" smtClean="0"/>
              <a:t>otvaranje</a:t>
            </a:r>
            <a:r>
              <a:rPr lang="en-US" dirty="0" smtClean="0"/>
              <a:t>/</a:t>
            </a:r>
            <a:r>
              <a:rPr lang="en-US" dirty="0" err="1" smtClean="0"/>
              <a:t>zatvaranje</a:t>
            </a:r>
            <a:r>
              <a:rPr lang="en-US" dirty="0" smtClean="0"/>
              <a:t>). </a:t>
            </a:r>
            <a:r>
              <a:rPr lang="en-US" dirty="0" err="1" smtClean="0"/>
              <a:t>Predviđanje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prognoziranje</a:t>
            </a:r>
            <a:r>
              <a:rPr lang="en-US" dirty="0" smtClean="0"/>
              <a:t> </a:t>
            </a:r>
            <a:r>
              <a:rPr lang="en-US" dirty="0" err="1" smtClean="0"/>
              <a:t>Menadžer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donosi</a:t>
            </a:r>
            <a:r>
              <a:rPr lang="en-US" dirty="0" smtClean="0"/>
              <a:t> </a:t>
            </a:r>
            <a:r>
              <a:rPr lang="en-US" dirty="0" err="1" smtClean="0"/>
              <a:t>odluke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prognoze</a:t>
            </a:r>
            <a:r>
              <a:rPr lang="en-US" dirty="0" smtClean="0"/>
              <a:t> o </a:t>
            </a:r>
            <a:r>
              <a:rPr lang="en-US" dirty="0" err="1" smtClean="0"/>
              <a:t>ponudi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tražnji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različitih</a:t>
            </a:r>
            <a:r>
              <a:rPr lang="en-US" dirty="0" smtClean="0"/>
              <a:t> </a:t>
            </a:r>
            <a:r>
              <a:rPr lang="en-US" dirty="0" err="1" smtClean="0"/>
              <a:t>finansijskih</a:t>
            </a:r>
            <a:r>
              <a:rPr lang="en-US" dirty="0" smtClean="0"/>
              <a:t> </a:t>
            </a:r>
            <a:r>
              <a:rPr lang="en-US" dirty="0" err="1" smtClean="0"/>
              <a:t>pokazatelja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. </a:t>
            </a:r>
            <a:r>
              <a:rPr lang="en-US" dirty="0" err="1" smtClean="0"/>
              <a:t>Posledično</a:t>
            </a:r>
            <a:r>
              <a:rPr lang="en-US" dirty="0" smtClean="0"/>
              <a:t>, </a:t>
            </a:r>
            <a:r>
              <a:rPr lang="en-US" dirty="0" err="1" smtClean="0"/>
              <a:t>prognoziranje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je </a:t>
            </a:r>
            <a:r>
              <a:rPr lang="en-US" dirty="0" err="1" smtClean="0"/>
              <a:t>važan</a:t>
            </a:r>
            <a:r>
              <a:rPr lang="en-US" dirty="0" smtClean="0"/>
              <a:t> </a:t>
            </a:r>
            <a:r>
              <a:rPr lang="en-US" dirty="0" err="1" smtClean="0"/>
              <a:t>preduslov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donošenje</a:t>
            </a:r>
            <a:r>
              <a:rPr lang="en-US" dirty="0" smtClean="0"/>
              <a:t> </a:t>
            </a:r>
            <a:r>
              <a:rPr lang="en-US" dirty="0" err="1" smtClean="0"/>
              <a:t>dobrih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uspešnih</a:t>
            </a:r>
            <a:r>
              <a:rPr lang="en-US" dirty="0" smtClean="0"/>
              <a:t> </a:t>
            </a:r>
            <a:r>
              <a:rPr lang="en-US" dirty="0" err="1" smtClean="0"/>
              <a:t>odluka</a:t>
            </a:r>
            <a:r>
              <a:rPr lang="en-US" dirty="0" smtClean="0"/>
              <a:t> </a:t>
            </a:r>
            <a:r>
              <a:rPr lang="en-US" dirty="0" err="1" smtClean="0"/>
              <a:t>menadžera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. </a:t>
            </a:r>
            <a:r>
              <a:rPr lang="en-US" dirty="0" err="1" smtClean="0"/>
              <a:t>Odluka</a:t>
            </a:r>
            <a:r>
              <a:rPr lang="en-US" dirty="0" smtClean="0"/>
              <a:t> </a:t>
            </a:r>
            <a:r>
              <a:rPr lang="en-US" dirty="0" err="1" smtClean="0"/>
              <a:t>Prognoze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prethodne</a:t>
            </a:r>
            <a:r>
              <a:rPr lang="en-US" dirty="0" smtClean="0"/>
              <a:t> faze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osnova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izradu</a:t>
            </a:r>
            <a:r>
              <a:rPr lang="en-US" dirty="0" smtClean="0"/>
              <a:t> </a:t>
            </a:r>
            <a:r>
              <a:rPr lang="en-US" dirty="0" err="1" smtClean="0"/>
              <a:t>matematičkih</a:t>
            </a:r>
            <a:r>
              <a:rPr lang="en-US" dirty="0" smtClean="0"/>
              <a:t> </a:t>
            </a:r>
            <a:r>
              <a:rPr lang="en-US" dirty="0" err="1" smtClean="0"/>
              <a:t>modela</a:t>
            </a:r>
            <a:r>
              <a:rPr lang="en-US" dirty="0" smtClean="0"/>
              <a:t> u </a:t>
            </a:r>
            <a:r>
              <a:rPr lang="en-US" dirty="0" err="1" smtClean="0"/>
              <a:t>okviru</a:t>
            </a:r>
            <a:r>
              <a:rPr lang="en-US" dirty="0" smtClean="0"/>
              <a:t> </a:t>
            </a:r>
            <a:r>
              <a:rPr lang="en-US" dirty="0" err="1" smtClean="0"/>
              <a:t>softvera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realizaciju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se </a:t>
            </a:r>
            <a:r>
              <a:rPr lang="en-US" dirty="0" err="1" smtClean="0"/>
              <a:t>došlo</a:t>
            </a:r>
            <a:r>
              <a:rPr lang="en-US" dirty="0" smtClean="0"/>
              <a:t> do </a:t>
            </a:r>
            <a:r>
              <a:rPr lang="en-US" dirty="0" err="1" smtClean="0"/>
              <a:t>preporuka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određivanje</a:t>
            </a:r>
            <a:r>
              <a:rPr lang="en-US" dirty="0" smtClean="0"/>
              <a:t> </a:t>
            </a:r>
            <a:r>
              <a:rPr lang="en-US" dirty="0" err="1" smtClean="0"/>
              <a:t>optimalnog</a:t>
            </a:r>
            <a:r>
              <a:rPr lang="en-US" dirty="0" smtClean="0"/>
              <a:t> </a:t>
            </a:r>
            <a:r>
              <a:rPr lang="en-US" dirty="0" err="1" smtClean="0"/>
              <a:t>nivoa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, </a:t>
            </a:r>
            <a:r>
              <a:rPr lang="en-US" dirty="0" err="1" smtClean="0"/>
              <a:t>optimalne</a:t>
            </a:r>
            <a:r>
              <a:rPr lang="en-US" dirty="0" smtClean="0"/>
              <a:t> </a:t>
            </a:r>
            <a:r>
              <a:rPr lang="en-US" dirty="0" err="1" smtClean="0"/>
              <a:t>strukture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, </a:t>
            </a:r>
            <a:r>
              <a:rPr lang="en-US" dirty="0" err="1" smtClean="0"/>
              <a:t>optimalnog</a:t>
            </a:r>
            <a:r>
              <a:rPr lang="en-US" dirty="0" smtClean="0"/>
              <a:t> </a:t>
            </a:r>
            <a:r>
              <a:rPr lang="en-US" dirty="0" err="1" smtClean="0"/>
              <a:t>nivoa</a:t>
            </a:r>
            <a:r>
              <a:rPr lang="en-US" dirty="0" smtClean="0"/>
              <a:t> „</a:t>
            </a:r>
            <a:r>
              <a:rPr lang="en-US" dirty="0" err="1" smtClean="0"/>
              <a:t>prebukiranja</a:t>
            </a:r>
            <a:r>
              <a:rPr lang="en-US" dirty="0" smtClean="0"/>
              <a:t>”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se </a:t>
            </a:r>
            <a:r>
              <a:rPr lang="en-US" dirty="0" err="1" smtClean="0"/>
              <a:t>pružila</a:t>
            </a:r>
            <a:r>
              <a:rPr lang="en-US" dirty="0" smtClean="0"/>
              <a:t> </a:t>
            </a:r>
            <a:r>
              <a:rPr lang="en-US" dirty="0" err="1" smtClean="0"/>
              <a:t>podrška</a:t>
            </a:r>
            <a:r>
              <a:rPr lang="en-US" dirty="0" smtClean="0"/>
              <a:t> </a:t>
            </a:r>
            <a:r>
              <a:rPr lang="en-US" dirty="0" err="1" smtClean="0"/>
              <a:t>menadžerima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u </a:t>
            </a:r>
            <a:r>
              <a:rPr lang="en-US" dirty="0" err="1" smtClean="0"/>
              <a:t>donošenju</a:t>
            </a:r>
            <a:r>
              <a:rPr lang="en-US" dirty="0" smtClean="0"/>
              <a:t> </a:t>
            </a:r>
            <a:r>
              <a:rPr lang="en-US" dirty="0" err="1" smtClean="0"/>
              <a:t>odgovarajućih</a:t>
            </a:r>
            <a:r>
              <a:rPr lang="en-US" dirty="0" smtClean="0"/>
              <a:t> </a:t>
            </a:r>
            <a:r>
              <a:rPr lang="en-US" dirty="0" err="1" smtClean="0"/>
              <a:t>odluka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prestanak</a:t>
            </a:r>
            <a:r>
              <a:rPr lang="en-US" dirty="0" smtClean="0"/>
              <a:t> </a:t>
            </a:r>
            <a:r>
              <a:rPr lang="en-US" dirty="0" err="1" smtClean="0"/>
              <a:t>izdavanja</a:t>
            </a:r>
            <a:r>
              <a:rPr lang="en-US" dirty="0" smtClean="0"/>
              <a:t> soba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nižim</a:t>
            </a:r>
            <a:r>
              <a:rPr lang="en-US" dirty="0" smtClean="0"/>
              <a:t> </a:t>
            </a:r>
            <a:r>
              <a:rPr lang="en-US" dirty="0" err="1" smtClean="0"/>
              <a:t>cenama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7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4372"/>
          </a:xfrm>
        </p:spPr>
        <p:txBody>
          <a:bodyPr/>
          <a:lstStyle/>
          <a:p>
            <a:r>
              <a:rPr lang="en-US" dirty="0" err="1" smtClean="0"/>
              <a:t>Implementacija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1472"/>
            <a:ext cx="10515600" cy="5495827"/>
          </a:xfrm>
        </p:spPr>
        <p:txBody>
          <a:bodyPr/>
          <a:lstStyle/>
          <a:p>
            <a:r>
              <a:rPr lang="en-US" dirty="0" err="1" smtClean="0"/>
              <a:t>Jednom</a:t>
            </a:r>
            <a:r>
              <a:rPr lang="en-US" dirty="0" smtClean="0"/>
              <a:t> </a:t>
            </a:r>
            <a:r>
              <a:rPr lang="en-US" dirty="0" err="1" smtClean="0"/>
              <a:t>doneta</a:t>
            </a:r>
            <a:r>
              <a:rPr lang="en-US" dirty="0" smtClean="0"/>
              <a:t> </a:t>
            </a:r>
            <a:r>
              <a:rPr lang="en-US" dirty="0" err="1" smtClean="0"/>
              <a:t>odluka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mora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adekvanto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implementirana</a:t>
            </a:r>
            <a:r>
              <a:rPr lang="en-US" dirty="0" smtClean="0"/>
              <a:t>. </a:t>
            </a:r>
            <a:r>
              <a:rPr lang="en-US" dirty="0" err="1" smtClean="0"/>
              <a:t>Svi</a:t>
            </a:r>
            <a:r>
              <a:rPr lang="en-US" dirty="0" smtClean="0"/>
              <a:t> </a:t>
            </a:r>
            <a:r>
              <a:rPr lang="en-US" dirty="0" err="1" smtClean="0"/>
              <a:t>zaposleni</a:t>
            </a:r>
            <a:r>
              <a:rPr lang="en-US" dirty="0" smtClean="0"/>
              <a:t> u </a:t>
            </a:r>
            <a:r>
              <a:rPr lang="en-US" dirty="0" err="1" smtClean="0"/>
              <a:t>hotelu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neki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povezani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poslovima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 </a:t>
            </a:r>
            <a:r>
              <a:rPr lang="en-US" dirty="0" err="1" smtClean="0"/>
              <a:t>moraju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informisani</a:t>
            </a:r>
            <a:r>
              <a:rPr lang="en-US" dirty="0" smtClean="0"/>
              <a:t> o </a:t>
            </a:r>
            <a:r>
              <a:rPr lang="en-US" dirty="0" err="1" smtClean="0"/>
              <a:t>donetoj</a:t>
            </a:r>
            <a:r>
              <a:rPr lang="en-US" dirty="0" smtClean="0"/>
              <a:t> </a:t>
            </a:r>
            <a:r>
              <a:rPr lang="en-US" dirty="0" err="1" smtClean="0"/>
              <a:t>odluci</a:t>
            </a:r>
            <a:r>
              <a:rPr lang="en-US" dirty="0" smtClean="0"/>
              <a:t> </a:t>
            </a:r>
            <a:r>
              <a:rPr lang="en-US" dirty="0" err="1" smtClean="0"/>
              <a:t>iako</a:t>
            </a:r>
            <a:r>
              <a:rPr lang="en-US" dirty="0" smtClean="0"/>
              <a:t> </a:t>
            </a:r>
            <a:r>
              <a:rPr lang="en-US" dirty="0" err="1" smtClean="0"/>
              <a:t>nisu</a:t>
            </a:r>
            <a:r>
              <a:rPr lang="en-US" dirty="0" smtClean="0"/>
              <a:t> </a:t>
            </a:r>
            <a:r>
              <a:rPr lang="en-US" dirty="0" err="1" smtClean="0"/>
              <a:t>učestvovali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u </a:t>
            </a:r>
            <a:r>
              <a:rPr lang="en-US" dirty="0" err="1" smtClean="0"/>
              <a:t>procesu</a:t>
            </a:r>
            <a:r>
              <a:rPr lang="en-US" dirty="0" smtClean="0"/>
              <a:t> </a:t>
            </a:r>
            <a:r>
              <a:rPr lang="en-US" dirty="0" err="1" smtClean="0"/>
              <a:t>njenog</a:t>
            </a:r>
            <a:r>
              <a:rPr lang="en-US" dirty="0" smtClean="0"/>
              <a:t> </a:t>
            </a:r>
            <a:r>
              <a:rPr lang="en-US" dirty="0" err="1" smtClean="0"/>
              <a:t>donošenja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Praksa</a:t>
            </a:r>
            <a:r>
              <a:rPr lang="en-US" dirty="0" smtClean="0"/>
              <a:t> </a:t>
            </a:r>
            <a:r>
              <a:rPr lang="en-US" dirty="0" err="1" smtClean="0"/>
              <a:t>pokazuje</a:t>
            </a:r>
            <a:r>
              <a:rPr lang="en-US" dirty="0" smtClean="0"/>
              <a:t> da se </a:t>
            </a:r>
            <a:r>
              <a:rPr lang="en-US" dirty="0" err="1" smtClean="0"/>
              <a:t>operativne</a:t>
            </a:r>
            <a:r>
              <a:rPr lang="en-US" dirty="0" smtClean="0"/>
              <a:t> </a:t>
            </a:r>
            <a:r>
              <a:rPr lang="en-US" dirty="0" err="1" smtClean="0"/>
              <a:t>odluke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uključuju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r>
              <a:rPr lang="en-US" dirty="0" smtClean="0"/>
              <a:t> u </a:t>
            </a:r>
            <a:r>
              <a:rPr lang="en-US" dirty="0" err="1" smtClean="0"/>
              <a:t>prvim</a:t>
            </a:r>
            <a:r>
              <a:rPr lang="en-US" dirty="0" smtClean="0"/>
              <a:t> </a:t>
            </a:r>
            <a:r>
              <a:rPr lang="en-US" dirty="0" err="1" smtClean="0"/>
              <a:t>danima</a:t>
            </a:r>
            <a:r>
              <a:rPr lang="en-US" dirty="0" smtClean="0"/>
              <a:t>/</a:t>
            </a:r>
            <a:r>
              <a:rPr lang="en-US" dirty="0" err="1" smtClean="0"/>
              <a:t>nedeljama</a:t>
            </a:r>
            <a:r>
              <a:rPr lang="en-US" dirty="0" smtClean="0"/>
              <a:t> </a:t>
            </a:r>
            <a:r>
              <a:rPr lang="en-US" dirty="0" err="1" smtClean="0"/>
              <a:t>najefikasnije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distribuirati</a:t>
            </a:r>
            <a:r>
              <a:rPr lang="en-US" dirty="0" smtClean="0"/>
              <a:t> </a:t>
            </a:r>
            <a:r>
              <a:rPr lang="en-US" dirty="0" err="1" smtClean="0"/>
              <a:t>među</a:t>
            </a:r>
            <a:r>
              <a:rPr lang="en-US" dirty="0" smtClean="0"/>
              <a:t> </a:t>
            </a:r>
            <a:r>
              <a:rPr lang="en-US" dirty="0" err="1" smtClean="0"/>
              <a:t>identifikovanim</a:t>
            </a:r>
            <a:r>
              <a:rPr lang="en-US" dirty="0" smtClean="0"/>
              <a:t> </a:t>
            </a:r>
            <a:r>
              <a:rPr lang="en-US" dirty="0" err="1" smtClean="0"/>
              <a:t>zaposlenim</a:t>
            </a:r>
            <a:r>
              <a:rPr lang="en-US" dirty="0" smtClean="0"/>
              <a:t> </a:t>
            </a:r>
            <a:r>
              <a:rPr lang="en-US" dirty="0" err="1" smtClean="0"/>
              <a:t>licima</a:t>
            </a:r>
            <a:r>
              <a:rPr lang="en-US" dirty="0" smtClean="0"/>
              <a:t> </a:t>
            </a:r>
            <a:r>
              <a:rPr lang="en-US" dirty="0" err="1" smtClean="0"/>
              <a:t>putem</a:t>
            </a:r>
            <a:r>
              <a:rPr lang="en-US" dirty="0" smtClean="0"/>
              <a:t> e-</a:t>
            </a:r>
            <a:r>
              <a:rPr lang="en-US" dirty="0" err="1" smtClean="0"/>
              <a:t>pošte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/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 smtClean="0"/>
              <a:t>jutarnjih</a:t>
            </a:r>
            <a:r>
              <a:rPr lang="en-US" dirty="0" smtClean="0"/>
              <a:t> </a:t>
            </a:r>
            <a:r>
              <a:rPr lang="en-US" dirty="0" err="1" smtClean="0"/>
              <a:t>sastanaka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je </a:t>
            </a:r>
            <a:r>
              <a:rPr lang="en-US" dirty="0" err="1" smtClean="0"/>
              <a:t>rezervisano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koordinaciju</a:t>
            </a:r>
            <a:r>
              <a:rPr lang="en-US" dirty="0" smtClean="0"/>
              <a:t> </a:t>
            </a:r>
            <a:r>
              <a:rPr lang="en-US" dirty="0" err="1" smtClean="0"/>
              <a:t>hotelskog</a:t>
            </a:r>
            <a:r>
              <a:rPr lang="en-US" dirty="0" smtClean="0"/>
              <a:t> </a:t>
            </a:r>
            <a:r>
              <a:rPr lang="en-US" dirty="0" err="1" smtClean="0"/>
              <a:t>osoblja</a:t>
            </a:r>
            <a:r>
              <a:rPr lang="en-US" dirty="0" smtClean="0"/>
              <a:t>, od </a:t>
            </a:r>
            <a:r>
              <a:rPr lang="en-US" dirty="0" err="1" smtClean="0"/>
              <a:t>strane</a:t>
            </a:r>
            <a:r>
              <a:rPr lang="en-US" dirty="0" smtClean="0"/>
              <a:t> </a:t>
            </a:r>
            <a:r>
              <a:rPr lang="en-US" dirty="0" err="1" smtClean="0"/>
              <a:t>generalnog</a:t>
            </a:r>
            <a:r>
              <a:rPr lang="en-US" dirty="0" smtClean="0"/>
              <a:t> </a:t>
            </a:r>
            <a:r>
              <a:rPr lang="en-US" dirty="0" err="1" smtClean="0"/>
              <a:t>menadžera</a:t>
            </a:r>
            <a:r>
              <a:rPr lang="en-US" dirty="0" smtClean="0"/>
              <a:t>, marketing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menadžera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(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eventualno</a:t>
            </a:r>
            <a:r>
              <a:rPr lang="en-US" dirty="0" smtClean="0"/>
              <a:t> </a:t>
            </a:r>
            <a:r>
              <a:rPr lang="en-US" dirty="0" err="1" smtClean="0"/>
              <a:t>šefa</a:t>
            </a:r>
            <a:r>
              <a:rPr lang="en-US" dirty="0" smtClean="0"/>
              <a:t> </a:t>
            </a:r>
            <a:r>
              <a:rPr lang="en-US" dirty="0" err="1" smtClean="0"/>
              <a:t>recepcije</a:t>
            </a:r>
            <a:r>
              <a:rPr lang="en-US" dirty="0" smtClean="0"/>
              <a:t>).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Taktičke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strateške</a:t>
            </a:r>
            <a:r>
              <a:rPr lang="en-US" dirty="0" smtClean="0"/>
              <a:t> </a:t>
            </a:r>
            <a:r>
              <a:rPr lang="en-US" dirty="0" err="1" smtClean="0"/>
              <a:t>odluke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predmet</a:t>
            </a:r>
            <a:r>
              <a:rPr lang="en-US" dirty="0" smtClean="0"/>
              <a:t> </a:t>
            </a:r>
            <a:r>
              <a:rPr lang="en-US" dirty="0" err="1" smtClean="0"/>
              <a:t>detaljnih</a:t>
            </a:r>
            <a:r>
              <a:rPr lang="en-US" dirty="0" smtClean="0"/>
              <a:t> </a:t>
            </a:r>
            <a:r>
              <a:rPr lang="en-US" dirty="0" err="1" smtClean="0"/>
              <a:t>analiza</a:t>
            </a:r>
            <a:r>
              <a:rPr lang="en-US" dirty="0" smtClean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 smtClean="0"/>
              <a:t>redovnih</a:t>
            </a:r>
            <a:r>
              <a:rPr lang="en-US" dirty="0" smtClean="0"/>
              <a:t> </a:t>
            </a:r>
            <a:r>
              <a:rPr lang="en-US" dirty="0" err="1" smtClean="0"/>
              <a:t>kvartalnih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godišnjih</a:t>
            </a:r>
            <a:r>
              <a:rPr lang="en-US" dirty="0" smtClean="0"/>
              <a:t> </a:t>
            </a:r>
            <a:r>
              <a:rPr lang="en-US" dirty="0" err="1" smtClean="0"/>
              <a:t>sastanaka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986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275772"/>
            <a:ext cx="10642600" cy="6400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</a:pPr>
            <a:r>
              <a:rPr lang="en-US" dirty="0" err="1" smtClean="0">
                <a:latin typeface="Bahnschrift Condensed" panose="020B0502040204020203" pitchFamily="34" charset="0"/>
              </a:rPr>
              <a:t>Ovakav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pristup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zahteva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određene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sposobnosti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zaposlenog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osoblja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konstantne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obuke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namenjene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unapređenju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aktivnosti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naglaskom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primeni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tehnologija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praćenju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tržišnih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trendova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Termin</a:t>
            </a:r>
            <a:r>
              <a:rPr lang="en-US" dirty="0" smtClean="0">
                <a:latin typeface="Bahnschrift Condensed" panose="020B0502040204020203" pitchFamily="34" charset="0"/>
              </a:rPr>
              <a:t> „</a:t>
            </a:r>
            <a:r>
              <a:rPr lang="en-US" dirty="0" err="1" smtClean="0">
                <a:latin typeface="Bahnschrift Condensed" panose="020B0502040204020203" pitchFamily="34" charset="0"/>
              </a:rPr>
              <a:t>skuplja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prodaja</a:t>
            </a:r>
            <a:r>
              <a:rPr lang="en-US" dirty="0" smtClean="0">
                <a:latin typeface="Bahnschrift Condensed" panose="020B0502040204020203" pitchFamily="34" charset="0"/>
              </a:rPr>
              <a:t>” </a:t>
            </a:r>
            <a:r>
              <a:rPr lang="en-US" dirty="0" err="1" smtClean="0">
                <a:latin typeface="Bahnschrift Condensed" panose="020B0502040204020203" pitchFamily="34" charset="0"/>
              </a:rPr>
              <a:t>ima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veze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tehnikom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pomoću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prodavac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nudi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potencijalnom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gostu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kupcu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skuplji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dodatne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već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kupljenu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rezervisanu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sobu</a:t>
            </a:r>
            <a:r>
              <a:rPr lang="en-US" dirty="0" smtClean="0">
                <a:latin typeface="Bahnschrift Condensed" panose="020B0502040204020203" pitchFamily="34" charset="0"/>
              </a:rPr>
              <a:t>). Na primer, administrator </a:t>
            </a:r>
            <a:r>
              <a:rPr lang="en-US" dirty="0" err="1" smtClean="0">
                <a:latin typeface="Bahnschrift Condensed" panose="020B0502040204020203" pitchFamily="34" charset="0"/>
              </a:rPr>
              <a:t>može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ponuditi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potencijalnom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gostu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kupcu</a:t>
            </a:r>
            <a:r>
              <a:rPr lang="en-US" dirty="0" smtClean="0">
                <a:latin typeface="Bahnschrift Condensed" panose="020B0502040204020203" pitchFamily="34" charset="0"/>
              </a:rPr>
              <a:t>) superior </a:t>
            </a:r>
            <a:r>
              <a:rPr lang="en-US" dirty="0" err="1" smtClean="0">
                <a:latin typeface="Bahnschrift Condensed" panose="020B0502040204020203" pitchFamily="34" charset="0"/>
              </a:rPr>
              <a:t>sobu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višoj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omogućava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besplatnu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otkazivanja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bilo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vreme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umesto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niže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nepovratne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novčane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tarife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standardnu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sobu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kupac</a:t>
            </a:r>
            <a:r>
              <a:rPr lang="en-US" dirty="0" smtClean="0">
                <a:latin typeface="Bahnschrift Condensed" panose="020B0502040204020203" pitchFamily="34" charset="0"/>
              </a:rPr>
              <a:t> ne </a:t>
            </a:r>
            <a:r>
              <a:rPr lang="en-US" dirty="0" err="1" smtClean="0">
                <a:latin typeface="Bahnschrift Condensed" panose="020B0502040204020203" pitchFamily="34" charset="0"/>
              </a:rPr>
              <a:t>može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sebi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priušti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ponuđenu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cenu</a:t>
            </a:r>
            <a:r>
              <a:rPr lang="en-US" dirty="0" smtClean="0">
                <a:latin typeface="Bahnschrift Condensed" panose="020B0502040204020203" pitchFamily="34" charset="0"/>
              </a:rPr>
              <a:t>, administrator bi </a:t>
            </a:r>
            <a:r>
              <a:rPr lang="en-US" dirty="0" err="1" smtClean="0">
                <a:latin typeface="Bahnschrift Condensed" panose="020B0502040204020203" pitchFamily="34" charset="0"/>
              </a:rPr>
              <a:t>onda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trebao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postepeno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nuditi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niže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cene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suprotno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uvođenja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strožih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kada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reč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otkaznom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roku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sobama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niže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kategorije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dok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predlog</a:t>
            </a:r>
            <a:r>
              <a:rPr lang="en-US" dirty="0" smtClean="0">
                <a:latin typeface="Bahnschrift Condensed" panose="020B0502040204020203" pitchFamily="34" charset="0"/>
              </a:rPr>
              <a:t> ne </a:t>
            </a:r>
            <a:r>
              <a:rPr lang="en-US" dirty="0" err="1" smtClean="0">
                <a:latin typeface="Bahnschrift Condensed" panose="020B0502040204020203" pitchFamily="34" charset="0"/>
              </a:rPr>
              <a:t>bude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prihvaćen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strane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potencijalnog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gosta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kupca</a:t>
            </a:r>
            <a:r>
              <a:rPr lang="en-US" dirty="0" smtClean="0">
                <a:latin typeface="Bahnschrift Condensed" panose="020B0502040204020203" pitchFamily="34" charset="0"/>
              </a:rPr>
              <a:t>),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, do </a:t>
            </a:r>
            <a:r>
              <a:rPr lang="en-US" dirty="0" err="1" smtClean="0">
                <a:latin typeface="Bahnschrift Condensed" panose="020B0502040204020203" pitchFamily="34" charset="0"/>
              </a:rPr>
              <a:t>nivoa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prethodno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utvrđenih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granica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Hanksa</a:t>
            </a:r>
            <a:r>
              <a:rPr lang="en-US" dirty="0" smtClean="0">
                <a:latin typeface="Bahnschrift Condensed" panose="020B0502040204020203" pitchFamily="34" charset="0"/>
              </a:rPr>
              <a:t> et. al., 2002).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856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486"/>
            <a:ext cx="10515600" cy="5050971"/>
          </a:xfrm>
        </p:spPr>
        <p:txBody>
          <a:bodyPr/>
          <a:lstStyle/>
          <a:p>
            <a:r>
              <a:rPr lang="en-US" dirty="0" err="1" smtClean="0"/>
              <a:t>Princip</a:t>
            </a:r>
            <a:r>
              <a:rPr lang="en-US" dirty="0" smtClean="0"/>
              <a:t> „</a:t>
            </a:r>
            <a:r>
              <a:rPr lang="en-US" dirty="0" err="1" smtClean="0"/>
              <a:t>holandske</a:t>
            </a:r>
            <a:r>
              <a:rPr lang="en-US" dirty="0" smtClean="0"/>
              <a:t> </a:t>
            </a:r>
            <a:r>
              <a:rPr lang="en-US" dirty="0" err="1" smtClean="0"/>
              <a:t>aukcije</a:t>
            </a:r>
            <a:r>
              <a:rPr lang="en-US" dirty="0" smtClean="0"/>
              <a:t>”,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započinje</a:t>
            </a:r>
            <a:r>
              <a:rPr lang="en-US" dirty="0" smtClean="0"/>
              <a:t> </a:t>
            </a:r>
            <a:r>
              <a:rPr lang="en-US" dirty="0" err="1" smtClean="0"/>
              <a:t>ponudom</a:t>
            </a:r>
            <a:r>
              <a:rPr lang="en-US" dirty="0" smtClean="0"/>
              <a:t> </a:t>
            </a:r>
            <a:r>
              <a:rPr lang="en-US" dirty="0" err="1" smtClean="0"/>
              <a:t>sobe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visokim</a:t>
            </a:r>
            <a:r>
              <a:rPr lang="en-US" dirty="0" smtClean="0"/>
              <a:t> </a:t>
            </a:r>
            <a:r>
              <a:rPr lang="en-US" dirty="0" err="1" smtClean="0"/>
              <a:t>cenama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njihovim</a:t>
            </a:r>
            <a:r>
              <a:rPr lang="en-US" dirty="0" smtClean="0"/>
              <a:t> </a:t>
            </a:r>
            <a:r>
              <a:rPr lang="en-US" dirty="0" err="1" smtClean="0"/>
              <a:t>postepenim</a:t>
            </a:r>
            <a:r>
              <a:rPr lang="en-US" dirty="0" smtClean="0"/>
              <a:t> </a:t>
            </a:r>
            <a:r>
              <a:rPr lang="en-US" dirty="0" err="1" smtClean="0"/>
              <a:t>snižavanjem</a:t>
            </a:r>
            <a:r>
              <a:rPr lang="en-US" dirty="0" smtClean="0"/>
              <a:t> od </a:t>
            </a:r>
            <a:r>
              <a:rPr lang="en-US" dirty="0" err="1" smtClean="0"/>
              <a:t>strane</a:t>
            </a:r>
            <a:r>
              <a:rPr lang="en-US" dirty="0" smtClean="0"/>
              <a:t> </a:t>
            </a:r>
            <a:r>
              <a:rPr lang="en-US" dirty="0" err="1" smtClean="0"/>
              <a:t>prodavca</a:t>
            </a:r>
            <a:r>
              <a:rPr lang="en-US" dirty="0" smtClean="0"/>
              <a:t> </a:t>
            </a:r>
            <a:r>
              <a:rPr lang="en-US" dirty="0" err="1" smtClean="0"/>
              <a:t>dok</a:t>
            </a:r>
            <a:r>
              <a:rPr lang="en-US" dirty="0" smtClean="0"/>
              <a:t> ne </a:t>
            </a:r>
            <a:r>
              <a:rPr lang="en-US" dirty="0" err="1" smtClean="0"/>
              <a:t>bude</a:t>
            </a:r>
            <a:r>
              <a:rPr lang="en-US" dirty="0" smtClean="0"/>
              <a:t> </a:t>
            </a:r>
            <a:r>
              <a:rPr lang="en-US" dirty="0" err="1" smtClean="0"/>
              <a:t>prihvaćena</a:t>
            </a:r>
            <a:r>
              <a:rPr lang="en-US" dirty="0" smtClean="0"/>
              <a:t> od </a:t>
            </a:r>
            <a:r>
              <a:rPr lang="en-US" dirty="0" err="1" smtClean="0"/>
              <a:t>strane</a:t>
            </a:r>
            <a:r>
              <a:rPr lang="en-US" dirty="0" smtClean="0"/>
              <a:t> </a:t>
            </a:r>
            <a:r>
              <a:rPr lang="en-US" dirty="0" err="1" smtClean="0"/>
              <a:t>potencijalnog</a:t>
            </a:r>
            <a:r>
              <a:rPr lang="en-US" dirty="0" smtClean="0"/>
              <a:t> </a:t>
            </a:r>
            <a:r>
              <a:rPr lang="en-US" dirty="0" err="1" smtClean="0"/>
              <a:t>gosta</a:t>
            </a:r>
            <a:r>
              <a:rPr lang="en-US" dirty="0" smtClean="0"/>
              <a:t> (</a:t>
            </a:r>
            <a:r>
              <a:rPr lang="en-US" dirty="0" err="1" smtClean="0"/>
              <a:t>kupca</a:t>
            </a:r>
            <a:r>
              <a:rPr lang="en-US" dirty="0" smtClean="0"/>
              <a:t>) u </a:t>
            </a:r>
            <a:r>
              <a:rPr lang="en-US" dirty="0" err="1" smtClean="0"/>
              <a:t>praksi</a:t>
            </a:r>
            <a:r>
              <a:rPr lang="en-US" dirty="0" smtClean="0"/>
              <a:t> </a:t>
            </a:r>
            <a:r>
              <a:rPr lang="en-US" dirty="0" err="1" smtClean="0"/>
              <a:t>dovodi</a:t>
            </a:r>
            <a:r>
              <a:rPr lang="en-US" dirty="0" smtClean="0"/>
              <a:t> do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prosečne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 smtClean="0"/>
              <a:t>sobe</a:t>
            </a:r>
            <a:r>
              <a:rPr lang="en-US" dirty="0" smtClean="0"/>
              <a:t>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onu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bi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ostvarena</a:t>
            </a:r>
            <a:r>
              <a:rPr lang="en-US" dirty="0" smtClean="0"/>
              <a:t> da je </a:t>
            </a:r>
            <a:r>
              <a:rPr lang="en-US" dirty="0" err="1" smtClean="0"/>
              <a:t>početni</a:t>
            </a:r>
            <a:r>
              <a:rPr lang="en-US" dirty="0" smtClean="0"/>
              <a:t> </a:t>
            </a:r>
            <a:r>
              <a:rPr lang="en-US" dirty="0" err="1" smtClean="0"/>
              <a:t>cenovni</a:t>
            </a:r>
            <a:r>
              <a:rPr lang="en-US" dirty="0" smtClean="0"/>
              <a:t> </a:t>
            </a:r>
            <a:r>
              <a:rPr lang="en-US" dirty="0" err="1" smtClean="0"/>
              <a:t>prag</a:t>
            </a:r>
            <a:r>
              <a:rPr lang="en-US" dirty="0" smtClean="0"/>
              <a:t> bio </a:t>
            </a:r>
            <a:r>
              <a:rPr lang="en-US" dirty="0" err="1" smtClean="0"/>
              <a:t>nizak</a:t>
            </a:r>
            <a:r>
              <a:rPr lang="en-US" dirty="0" smtClean="0"/>
              <a:t> (Menezes et. al., 2005).</a:t>
            </a:r>
            <a:endParaRPr lang="sr-Latn-RS" dirty="0" smtClean="0"/>
          </a:p>
          <a:p>
            <a:pPr marL="0" indent="0">
              <a:buNone/>
            </a:pP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Skuplja</a:t>
            </a:r>
            <a:r>
              <a:rPr lang="en-US" dirty="0" smtClean="0"/>
              <a:t> </a:t>
            </a:r>
            <a:r>
              <a:rPr lang="en-US" dirty="0" err="1" smtClean="0"/>
              <a:t>prodaja</a:t>
            </a:r>
            <a:r>
              <a:rPr lang="en-US" dirty="0" smtClean="0"/>
              <a:t> se </a:t>
            </a:r>
            <a:r>
              <a:rPr lang="en-US" dirty="0" err="1" smtClean="0"/>
              <a:t>takođe</a:t>
            </a:r>
            <a:r>
              <a:rPr lang="en-US" dirty="0" smtClean="0"/>
              <a:t> </a:t>
            </a:r>
            <a:r>
              <a:rPr lang="en-US" dirty="0" err="1" smtClean="0"/>
              <a:t>javlja</a:t>
            </a:r>
            <a:r>
              <a:rPr lang="en-US" dirty="0" smtClean="0"/>
              <a:t> u </a:t>
            </a:r>
            <a:r>
              <a:rPr lang="en-US" dirty="0" err="1" smtClean="0"/>
              <a:t>situacijama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prilikom</a:t>
            </a:r>
            <a:r>
              <a:rPr lang="en-US" dirty="0" smtClean="0"/>
              <a:t> </a:t>
            </a:r>
            <a:r>
              <a:rPr lang="en-US" dirty="0" err="1" smtClean="0"/>
              <a:t>prijavljivanja</a:t>
            </a:r>
            <a:r>
              <a:rPr lang="en-US" dirty="0" smtClean="0"/>
              <a:t> </a:t>
            </a:r>
            <a:r>
              <a:rPr lang="en-US" dirty="0" err="1" smtClean="0"/>
              <a:t>potencijalnog</a:t>
            </a:r>
            <a:r>
              <a:rPr lang="en-US" dirty="0" smtClean="0"/>
              <a:t> </a:t>
            </a:r>
            <a:r>
              <a:rPr lang="en-US" dirty="0" err="1" smtClean="0"/>
              <a:t>gosta</a:t>
            </a:r>
            <a:r>
              <a:rPr lang="en-US" dirty="0" smtClean="0"/>
              <a:t> (</a:t>
            </a:r>
            <a:r>
              <a:rPr lang="en-US" dirty="0" err="1" smtClean="0"/>
              <a:t>kupca</a:t>
            </a:r>
            <a:r>
              <a:rPr lang="en-US" dirty="0" smtClean="0"/>
              <a:t>), administrator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nudi</a:t>
            </a:r>
            <a:r>
              <a:rPr lang="en-US" dirty="0" smtClean="0"/>
              <a:t> </a:t>
            </a:r>
            <a:r>
              <a:rPr lang="en-US" dirty="0" err="1" smtClean="0"/>
              <a:t>odmah</a:t>
            </a:r>
            <a:r>
              <a:rPr lang="en-US" dirty="0" smtClean="0"/>
              <a:t> </a:t>
            </a:r>
            <a:r>
              <a:rPr lang="en-US" dirty="0" err="1" smtClean="0"/>
              <a:t>mogućnost</a:t>
            </a:r>
            <a:r>
              <a:rPr lang="en-US" dirty="0" smtClean="0"/>
              <a:t> </a:t>
            </a:r>
            <a:r>
              <a:rPr lang="en-US" dirty="0" err="1" smtClean="0"/>
              <a:t>doplate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sobu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cenovne</a:t>
            </a:r>
            <a:r>
              <a:rPr lang="en-US" dirty="0" smtClean="0"/>
              <a:t> </a:t>
            </a:r>
            <a:r>
              <a:rPr lang="en-US" dirty="0" err="1" smtClean="0"/>
              <a:t>kategorije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71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40229"/>
            <a:ext cx="10515600" cy="5436734"/>
          </a:xfrm>
        </p:spPr>
        <p:txBody>
          <a:bodyPr>
            <a:normAutofit/>
          </a:bodyPr>
          <a:lstStyle/>
          <a:p>
            <a:r>
              <a:rPr lang="en-US" dirty="0" smtClean="0"/>
              <a:t>„</a:t>
            </a:r>
            <a:r>
              <a:rPr lang="en-US" dirty="0" err="1" smtClean="0"/>
              <a:t>Dodatna</a:t>
            </a:r>
            <a:r>
              <a:rPr lang="en-US" dirty="0" smtClean="0"/>
              <a:t> </a:t>
            </a:r>
            <a:r>
              <a:rPr lang="en-US" dirty="0" err="1" smtClean="0"/>
              <a:t>prodaja</a:t>
            </a:r>
            <a:r>
              <a:rPr lang="en-US" dirty="0" smtClean="0"/>
              <a:t>” je </a:t>
            </a:r>
            <a:r>
              <a:rPr lang="en-US" dirty="0" err="1" smtClean="0"/>
              <a:t>tehnika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 u </a:t>
            </a:r>
            <a:r>
              <a:rPr lang="en-US" dirty="0" err="1" smtClean="0"/>
              <a:t>kojoj</a:t>
            </a:r>
            <a:r>
              <a:rPr lang="en-US" dirty="0" smtClean="0"/>
              <a:t> </a:t>
            </a:r>
            <a:r>
              <a:rPr lang="en-US" dirty="0" err="1" smtClean="0"/>
              <a:t>zaposleni</a:t>
            </a:r>
            <a:r>
              <a:rPr lang="en-US" dirty="0" smtClean="0"/>
              <a:t> u </a:t>
            </a:r>
            <a:r>
              <a:rPr lang="en-US" dirty="0" err="1" smtClean="0"/>
              <a:t>jednom</a:t>
            </a:r>
            <a:r>
              <a:rPr lang="en-US" dirty="0" smtClean="0"/>
              <a:t> </a:t>
            </a:r>
            <a:r>
              <a:rPr lang="en-US" dirty="0" err="1" smtClean="0"/>
              <a:t>odeljenju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obaveštavaju</a:t>
            </a:r>
            <a:r>
              <a:rPr lang="en-US" dirty="0" smtClean="0"/>
              <a:t> </a:t>
            </a:r>
            <a:r>
              <a:rPr lang="en-US" dirty="0" err="1" smtClean="0"/>
              <a:t>kupca</a:t>
            </a:r>
            <a:r>
              <a:rPr lang="en-US" dirty="0" smtClean="0"/>
              <a:t> o </a:t>
            </a:r>
            <a:r>
              <a:rPr lang="en-US" dirty="0" err="1" smtClean="0"/>
              <a:t>ponudama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nude u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odeljenjima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profitnim</a:t>
            </a:r>
            <a:r>
              <a:rPr lang="en-US" dirty="0" smtClean="0"/>
              <a:t> </a:t>
            </a:r>
            <a:r>
              <a:rPr lang="en-US" dirty="0" err="1" smtClean="0"/>
              <a:t>centrima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, 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kada</a:t>
            </a:r>
            <a:r>
              <a:rPr lang="en-US" dirty="0" smtClean="0"/>
              <a:t> administrator </a:t>
            </a:r>
            <a:r>
              <a:rPr lang="en-US" dirty="0" err="1" smtClean="0"/>
              <a:t>obaveštava</a:t>
            </a:r>
            <a:r>
              <a:rPr lang="en-US" dirty="0" smtClean="0"/>
              <a:t> </a:t>
            </a:r>
            <a:r>
              <a:rPr lang="en-US" dirty="0" err="1" smtClean="0"/>
              <a:t>gosta</a:t>
            </a:r>
            <a:r>
              <a:rPr lang="en-US" dirty="0" smtClean="0"/>
              <a:t> </a:t>
            </a:r>
            <a:r>
              <a:rPr lang="en-US" dirty="0" err="1" smtClean="0"/>
              <a:t>prilikom</a:t>
            </a:r>
            <a:r>
              <a:rPr lang="en-US" dirty="0" smtClean="0"/>
              <a:t> </a:t>
            </a:r>
            <a:r>
              <a:rPr lang="en-US" dirty="0" err="1" smtClean="0"/>
              <a:t>prijavljivanja</a:t>
            </a:r>
            <a:r>
              <a:rPr lang="en-US" dirty="0" smtClean="0"/>
              <a:t> o </a:t>
            </a:r>
            <a:r>
              <a:rPr lang="en-US" dirty="0" err="1" smtClean="0"/>
              <a:t>ponudama</a:t>
            </a:r>
            <a:r>
              <a:rPr lang="en-US" dirty="0" smtClean="0"/>
              <a:t> </a:t>
            </a:r>
            <a:r>
              <a:rPr lang="en-US" dirty="0" err="1" smtClean="0"/>
              <a:t>restorana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uslugama</a:t>
            </a:r>
            <a:r>
              <a:rPr lang="en-US" dirty="0" smtClean="0"/>
              <a:t> u wellness &amp; spa </a:t>
            </a:r>
            <a:r>
              <a:rPr lang="en-US" dirty="0" err="1" smtClean="0"/>
              <a:t>centru</a:t>
            </a:r>
            <a:r>
              <a:rPr lang="en-US" dirty="0" smtClean="0"/>
              <a:t>.</a:t>
            </a:r>
            <a:endParaRPr lang="sr-Latn-RS" dirty="0" smtClean="0"/>
          </a:p>
          <a:p>
            <a:pPr marL="0" indent="0">
              <a:buNone/>
            </a:pP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Ako</a:t>
            </a:r>
            <a:r>
              <a:rPr lang="en-US" dirty="0" smtClean="0"/>
              <a:t> je </a:t>
            </a:r>
            <a:r>
              <a:rPr lang="en-US" dirty="0" err="1" smtClean="0"/>
              <a:t>potencijalni</a:t>
            </a:r>
            <a:r>
              <a:rPr lang="en-US" dirty="0" smtClean="0"/>
              <a:t> </a:t>
            </a:r>
            <a:r>
              <a:rPr lang="en-US" dirty="0" err="1" smtClean="0"/>
              <a:t>gost</a:t>
            </a:r>
            <a:r>
              <a:rPr lang="en-US" dirty="0" smtClean="0"/>
              <a:t> (</a:t>
            </a:r>
            <a:r>
              <a:rPr lang="en-US" dirty="0" err="1" smtClean="0"/>
              <a:t>kupac</a:t>
            </a:r>
            <a:r>
              <a:rPr lang="en-US" dirty="0" smtClean="0"/>
              <a:t>) </a:t>
            </a:r>
            <a:r>
              <a:rPr lang="en-US" dirty="0" err="1" smtClean="0"/>
              <a:t>izvršio</a:t>
            </a:r>
            <a:r>
              <a:rPr lang="en-US" dirty="0" smtClean="0"/>
              <a:t> </a:t>
            </a:r>
            <a:r>
              <a:rPr lang="en-US" dirty="0" err="1" smtClean="0"/>
              <a:t>rezervaciju</a:t>
            </a:r>
            <a:r>
              <a:rPr lang="en-US" dirty="0" smtClean="0"/>
              <a:t> </a:t>
            </a:r>
            <a:r>
              <a:rPr lang="en-US" dirty="0" err="1" smtClean="0"/>
              <a:t>sobe</a:t>
            </a:r>
            <a:r>
              <a:rPr lang="en-US" dirty="0" smtClean="0"/>
              <a:t> online </a:t>
            </a:r>
            <a:r>
              <a:rPr lang="en-US" dirty="0" err="1" smtClean="0"/>
              <a:t>putem</a:t>
            </a:r>
            <a:r>
              <a:rPr lang="en-US" dirty="0" smtClean="0"/>
              <a:t>, </a:t>
            </a:r>
            <a:r>
              <a:rPr lang="en-US" dirty="0" err="1" smtClean="0"/>
              <a:t>skuplja</a:t>
            </a:r>
            <a:r>
              <a:rPr lang="en-US" dirty="0" smtClean="0"/>
              <a:t> </a:t>
            </a:r>
            <a:r>
              <a:rPr lang="en-US" dirty="0" err="1" smtClean="0"/>
              <a:t>prodaja</a:t>
            </a:r>
            <a:r>
              <a:rPr lang="en-US" dirty="0" smtClean="0"/>
              <a:t> bi se </a:t>
            </a:r>
            <a:r>
              <a:rPr lang="en-US" dirty="0" err="1" smtClean="0"/>
              <a:t>odvijala</a:t>
            </a:r>
            <a:r>
              <a:rPr lang="en-US" dirty="0" smtClean="0"/>
              <a:t> </a:t>
            </a:r>
            <a:r>
              <a:rPr lang="en-US" dirty="0" err="1" smtClean="0"/>
              <a:t>automatski</a:t>
            </a:r>
            <a:r>
              <a:rPr lang="en-US" dirty="0" smtClean="0"/>
              <a:t>. Web </a:t>
            </a:r>
            <a:r>
              <a:rPr lang="en-US" dirty="0" err="1" smtClean="0"/>
              <a:t>prezentacija</a:t>
            </a:r>
            <a:r>
              <a:rPr lang="en-US" dirty="0" smtClean="0"/>
              <a:t> (</a:t>
            </a:r>
            <a:r>
              <a:rPr lang="en-US" dirty="0" err="1" smtClean="0"/>
              <a:t>lokacija</a:t>
            </a:r>
            <a:r>
              <a:rPr lang="en-US" dirty="0" smtClean="0"/>
              <a:t>)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da </a:t>
            </a:r>
            <a:r>
              <a:rPr lang="en-US" dirty="0" err="1" smtClean="0"/>
              <a:t>obezbedi</a:t>
            </a:r>
            <a:r>
              <a:rPr lang="en-US" dirty="0" smtClean="0"/>
              <a:t> </a:t>
            </a:r>
            <a:r>
              <a:rPr lang="en-US" dirty="0" err="1" smtClean="0"/>
              <a:t>potencijalnom</a:t>
            </a:r>
            <a:r>
              <a:rPr lang="en-US" dirty="0" smtClean="0"/>
              <a:t> </a:t>
            </a:r>
            <a:r>
              <a:rPr lang="en-US" dirty="0" err="1" smtClean="0"/>
              <a:t>gostu</a:t>
            </a:r>
            <a:r>
              <a:rPr lang="en-US" dirty="0" smtClean="0"/>
              <a:t> (</a:t>
            </a:r>
            <a:r>
              <a:rPr lang="en-US" dirty="0" err="1" smtClean="0"/>
              <a:t>kupcu</a:t>
            </a:r>
            <a:r>
              <a:rPr lang="en-US" dirty="0" smtClean="0"/>
              <a:t>) </a:t>
            </a:r>
            <a:r>
              <a:rPr lang="en-US" dirty="0" err="1" smtClean="0"/>
              <a:t>opciju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rezervaciju</a:t>
            </a:r>
            <a:r>
              <a:rPr lang="en-US" dirty="0" smtClean="0"/>
              <a:t> </a:t>
            </a:r>
            <a:r>
              <a:rPr lang="en-US" dirty="0" err="1" smtClean="0"/>
              <a:t>dodatnih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(„</a:t>
            </a:r>
            <a:r>
              <a:rPr lang="en-US" dirty="0" err="1" smtClean="0"/>
              <a:t>dodatna</a:t>
            </a:r>
            <a:r>
              <a:rPr lang="en-US" dirty="0" smtClean="0"/>
              <a:t>, </a:t>
            </a:r>
            <a:r>
              <a:rPr lang="en-US" dirty="0" err="1" smtClean="0"/>
              <a:t>odnosno</a:t>
            </a:r>
            <a:r>
              <a:rPr lang="en-US" dirty="0" smtClean="0"/>
              <a:t>, </a:t>
            </a:r>
            <a:r>
              <a:rPr lang="en-US" dirty="0" err="1" smtClean="0"/>
              <a:t>unakrsna</a:t>
            </a:r>
            <a:r>
              <a:rPr lang="en-US" dirty="0" smtClean="0"/>
              <a:t> </a:t>
            </a:r>
            <a:r>
              <a:rPr lang="en-US" dirty="0" err="1" smtClean="0"/>
              <a:t>prodaja</a:t>
            </a:r>
            <a:r>
              <a:rPr lang="en-US" dirty="0" smtClean="0"/>
              <a:t>”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engl.</a:t>
            </a:r>
            <a:r>
              <a:rPr lang="en-US" dirty="0" smtClean="0"/>
              <a:t> „cross-selling”) u </a:t>
            </a:r>
            <a:r>
              <a:rPr lang="en-US" dirty="0" err="1" smtClean="0"/>
              <a:t>toku</a:t>
            </a:r>
            <a:r>
              <a:rPr lang="en-US" dirty="0" smtClean="0"/>
              <a:t> same </a:t>
            </a:r>
            <a:r>
              <a:rPr lang="en-US" dirty="0" err="1" smtClean="0"/>
              <a:t>rezervacije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u period </a:t>
            </a:r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potvrđena</a:t>
            </a:r>
            <a:r>
              <a:rPr lang="en-US" dirty="0" smtClean="0"/>
              <a:t> </a:t>
            </a:r>
            <a:r>
              <a:rPr lang="en-US" dirty="0" err="1" smtClean="0"/>
              <a:t>rezervacija</a:t>
            </a:r>
            <a:r>
              <a:rPr lang="en-US" dirty="0" smtClean="0"/>
              <a:t> </a:t>
            </a:r>
            <a:r>
              <a:rPr lang="en-US" dirty="0" err="1" smtClean="0"/>
              <a:t>sobe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071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Bahnschrift Condensed" panose="020B0502040204020203" pitchFamily="34" charset="0"/>
              </a:rPr>
              <a:t>Monitoring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evaluacija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Proces</a:t>
            </a:r>
            <a:r>
              <a:rPr lang="en-US" dirty="0" smtClean="0"/>
              <a:t> </a:t>
            </a:r>
            <a:r>
              <a:rPr lang="en-US" dirty="0" err="1" smtClean="0"/>
              <a:t>manadžmenta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uključuje</a:t>
            </a:r>
            <a:r>
              <a:rPr lang="en-US" dirty="0" smtClean="0"/>
              <a:t> monitoring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evaluaciju</a:t>
            </a:r>
            <a:r>
              <a:rPr lang="en-US" dirty="0" smtClean="0"/>
              <a:t> </a:t>
            </a:r>
            <a:r>
              <a:rPr lang="en-US" dirty="0" err="1" smtClean="0"/>
              <a:t>svih</a:t>
            </a:r>
            <a:r>
              <a:rPr lang="en-US" dirty="0" smtClean="0"/>
              <a:t> </a:t>
            </a:r>
            <a:r>
              <a:rPr lang="en-US" dirty="0" err="1" smtClean="0"/>
              <a:t>faza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u </a:t>
            </a:r>
            <a:r>
              <a:rPr lang="en-US" dirty="0" err="1" smtClean="0"/>
              <a:t>cilju</a:t>
            </a:r>
            <a:r>
              <a:rPr lang="en-US" dirty="0" smtClean="0"/>
              <a:t> </a:t>
            </a:r>
            <a:r>
              <a:rPr lang="en-US" dirty="0" err="1" smtClean="0"/>
              <a:t>njihovog</a:t>
            </a:r>
            <a:r>
              <a:rPr lang="en-US" dirty="0" smtClean="0"/>
              <a:t> </a:t>
            </a:r>
            <a:r>
              <a:rPr lang="en-US" dirty="0" err="1" smtClean="0"/>
              <a:t>permanentnog</a:t>
            </a:r>
            <a:r>
              <a:rPr lang="en-US" dirty="0" smtClean="0"/>
              <a:t> </a:t>
            </a:r>
            <a:r>
              <a:rPr lang="en-US" dirty="0" err="1" smtClean="0"/>
              <a:t>unapređivanja</a:t>
            </a:r>
            <a:r>
              <a:rPr lang="en-US" dirty="0" smtClean="0"/>
              <a:t>. </a:t>
            </a:r>
            <a:r>
              <a:rPr lang="en-US" dirty="0" err="1" smtClean="0"/>
              <a:t>Iskustva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prakse</a:t>
            </a:r>
            <a:r>
              <a:rPr lang="en-US" dirty="0" smtClean="0"/>
              <a:t> </a:t>
            </a:r>
            <a:r>
              <a:rPr lang="en-US" dirty="0" err="1" smtClean="0"/>
              <a:t>pokazuju</a:t>
            </a:r>
            <a:r>
              <a:rPr lang="en-US" dirty="0" smtClean="0"/>
              <a:t> da monitoring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evaluacija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otkriti</a:t>
            </a:r>
            <a:r>
              <a:rPr lang="en-US" dirty="0" smtClean="0"/>
              <a:t> da </a:t>
            </a:r>
            <a:r>
              <a:rPr lang="en-US" dirty="0" err="1" smtClean="0"/>
              <a:t>su</a:t>
            </a:r>
            <a:r>
              <a:rPr lang="en-US" dirty="0" smtClean="0"/>
              <a:t>: 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Ciljevi</a:t>
            </a:r>
            <a:r>
              <a:rPr lang="en-US" dirty="0" smtClean="0"/>
              <a:t> </a:t>
            </a:r>
            <a:r>
              <a:rPr lang="en-US" dirty="0" err="1" smtClean="0"/>
              <a:t>isuviše</a:t>
            </a:r>
            <a:r>
              <a:rPr lang="en-US" dirty="0" smtClean="0"/>
              <a:t> </a:t>
            </a:r>
            <a:r>
              <a:rPr lang="en-US" dirty="0" err="1" smtClean="0"/>
              <a:t>ambiciozno</a:t>
            </a:r>
            <a:r>
              <a:rPr lang="en-US" dirty="0" smtClean="0"/>
              <a:t> („</a:t>
            </a:r>
            <a:r>
              <a:rPr lang="en-US" dirty="0" err="1" smtClean="0"/>
              <a:t>neostvarivo</a:t>
            </a:r>
            <a:r>
              <a:rPr lang="en-US" dirty="0" smtClean="0"/>
              <a:t>”) </a:t>
            </a:r>
            <a:r>
              <a:rPr lang="en-US" dirty="0" err="1" smtClean="0"/>
              <a:t>postavljeni</a:t>
            </a:r>
            <a:r>
              <a:rPr lang="en-US" dirty="0" smtClean="0"/>
              <a:t>, da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potcenjeni</a:t>
            </a:r>
            <a:r>
              <a:rPr lang="en-US" dirty="0" smtClean="0"/>
              <a:t> (</a:t>
            </a:r>
            <a:r>
              <a:rPr lang="en-US" dirty="0" err="1" smtClean="0"/>
              <a:t>ako</a:t>
            </a:r>
            <a:r>
              <a:rPr lang="en-US" dirty="0" smtClean="0"/>
              <a:t> plate </a:t>
            </a:r>
            <a:r>
              <a:rPr lang="en-US" dirty="0" err="1" smtClean="0"/>
              <a:t>menadžera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zavise</a:t>
            </a:r>
            <a:r>
              <a:rPr lang="en-US" dirty="0" smtClean="0"/>
              <a:t> od </a:t>
            </a:r>
            <a:r>
              <a:rPr lang="en-US" dirty="0" err="1" smtClean="0"/>
              <a:t>njihovog</a:t>
            </a:r>
            <a:r>
              <a:rPr lang="en-US" dirty="0" smtClean="0"/>
              <a:t> </a:t>
            </a:r>
            <a:r>
              <a:rPr lang="en-US" dirty="0" err="1" smtClean="0"/>
              <a:t>učinka</a:t>
            </a:r>
            <a:r>
              <a:rPr lang="en-US" dirty="0" smtClean="0"/>
              <a:t> u </a:t>
            </a:r>
            <a:r>
              <a:rPr lang="en-US" dirty="0" err="1" smtClean="0"/>
              <a:t>postizanju</a:t>
            </a:r>
            <a:r>
              <a:rPr lang="en-US" dirty="0" smtClean="0"/>
              <a:t> </a:t>
            </a:r>
            <a:r>
              <a:rPr lang="en-US" dirty="0" err="1" smtClean="0"/>
              <a:t>određenih</a:t>
            </a:r>
            <a:r>
              <a:rPr lang="en-US" dirty="0" smtClean="0"/>
              <a:t> </a:t>
            </a:r>
            <a:r>
              <a:rPr lang="en-US" dirty="0" err="1" smtClean="0"/>
              <a:t>ciljeva</a:t>
            </a:r>
            <a:r>
              <a:rPr lang="en-US" dirty="0" smtClean="0"/>
              <a:t> </a:t>
            </a:r>
            <a:r>
              <a:rPr lang="en-US" dirty="0" err="1" smtClean="0"/>
              <a:t>kvantitativno</a:t>
            </a:r>
            <a:r>
              <a:rPr lang="en-US" dirty="0" smtClean="0"/>
              <a:t> </a:t>
            </a:r>
            <a:r>
              <a:rPr lang="en-US" dirty="0" err="1" smtClean="0"/>
              <a:t>izraženih</a:t>
            </a:r>
            <a:r>
              <a:rPr lang="en-US" dirty="0" smtClean="0"/>
              <a:t> </a:t>
            </a:r>
            <a:r>
              <a:rPr lang="en-US" dirty="0" err="1" smtClean="0"/>
              <a:t>pokazatelja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oni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zainteresovani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postavljanje</a:t>
            </a:r>
            <a:r>
              <a:rPr lang="en-US" dirty="0" smtClean="0"/>
              <a:t> </a:t>
            </a:r>
            <a:r>
              <a:rPr lang="en-US" dirty="0" err="1" smtClean="0"/>
              <a:t>nižih</a:t>
            </a:r>
            <a:r>
              <a:rPr lang="en-US" dirty="0" smtClean="0"/>
              <a:t> </a:t>
            </a:r>
            <a:r>
              <a:rPr lang="en-US" dirty="0" err="1" smtClean="0"/>
              <a:t>ciljeva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</a:t>
            </a:r>
            <a:r>
              <a:rPr lang="en-US" dirty="0" err="1" smtClean="0"/>
              <a:t>ostvarili</a:t>
            </a:r>
            <a:r>
              <a:rPr lang="en-US" dirty="0" smtClean="0"/>
              <a:t> </a:t>
            </a:r>
            <a:r>
              <a:rPr lang="en-US" dirty="0" err="1" smtClean="0"/>
              <a:t>veće</a:t>
            </a:r>
            <a:r>
              <a:rPr lang="en-US" dirty="0" smtClean="0"/>
              <a:t> </a:t>
            </a:r>
            <a:r>
              <a:rPr lang="en-US" dirty="0" err="1" smtClean="0"/>
              <a:t>bonuse</a:t>
            </a:r>
            <a:r>
              <a:rPr lang="en-US" dirty="0" smtClean="0"/>
              <a:t>),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nisu</a:t>
            </a:r>
            <a:r>
              <a:rPr lang="en-US" dirty="0" smtClean="0"/>
              <a:t> </a:t>
            </a:r>
            <a:r>
              <a:rPr lang="en-US" dirty="0" err="1" smtClean="0"/>
              <a:t>uopšte</a:t>
            </a:r>
            <a:r>
              <a:rPr lang="en-US" dirty="0" smtClean="0"/>
              <a:t> </a:t>
            </a:r>
            <a:r>
              <a:rPr lang="en-US" dirty="0" err="1" smtClean="0"/>
              <a:t>prihvatljivi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zaposlene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moraju</a:t>
            </a:r>
            <a:r>
              <a:rPr lang="en-US" dirty="0" smtClean="0"/>
              <a:t> da </a:t>
            </a:r>
            <a:r>
              <a:rPr lang="en-US" dirty="0" err="1" smtClean="0"/>
              <a:t>ih</a:t>
            </a:r>
            <a:r>
              <a:rPr lang="en-US" dirty="0" smtClean="0"/>
              <a:t> </a:t>
            </a:r>
            <a:r>
              <a:rPr lang="en-US" dirty="0" err="1" smtClean="0"/>
              <a:t>ostvare</a:t>
            </a:r>
            <a:r>
              <a:rPr lang="en-US" dirty="0" smtClean="0"/>
              <a:t>; 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• Marketing </a:t>
            </a:r>
            <a:r>
              <a:rPr lang="en-US" dirty="0" err="1" smtClean="0"/>
              <a:t>informacioni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ne </a:t>
            </a:r>
            <a:r>
              <a:rPr lang="en-US" dirty="0" err="1" smtClean="0"/>
              <a:t>pruža</a:t>
            </a:r>
            <a:r>
              <a:rPr lang="en-US" dirty="0" smtClean="0"/>
              <a:t> </a:t>
            </a:r>
            <a:r>
              <a:rPr lang="en-US" dirty="0" err="1" smtClean="0"/>
              <a:t>odgovarajuće</a:t>
            </a:r>
            <a:r>
              <a:rPr lang="en-US" dirty="0" smtClean="0"/>
              <a:t> </a:t>
            </a:r>
            <a:r>
              <a:rPr lang="en-US" dirty="0" err="1" smtClean="0"/>
              <a:t>informacije</a:t>
            </a:r>
            <a:r>
              <a:rPr lang="en-US" dirty="0" smtClean="0"/>
              <a:t>: </a:t>
            </a:r>
            <a:r>
              <a:rPr lang="en-US" dirty="0" err="1" smtClean="0"/>
              <a:t>proizvodi</a:t>
            </a:r>
            <a:r>
              <a:rPr lang="en-US" dirty="0" smtClean="0"/>
              <a:t> </a:t>
            </a:r>
            <a:r>
              <a:rPr lang="en-US" dirty="0" err="1" smtClean="0"/>
              <a:t>previše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r>
              <a:rPr lang="en-US" dirty="0" smtClean="0"/>
              <a:t> (</a:t>
            </a:r>
            <a:r>
              <a:rPr lang="en-US" dirty="0" err="1" smtClean="0"/>
              <a:t>isuviše</a:t>
            </a:r>
            <a:r>
              <a:rPr lang="en-US" dirty="0" smtClean="0"/>
              <a:t> „</a:t>
            </a:r>
            <a:r>
              <a:rPr lang="en-US" dirty="0" err="1" smtClean="0"/>
              <a:t>plitka</a:t>
            </a:r>
            <a:r>
              <a:rPr lang="en-US" dirty="0" smtClean="0"/>
              <a:t>” </a:t>
            </a:r>
            <a:r>
              <a:rPr lang="en-US" dirty="0" err="1" smtClean="0"/>
              <a:t>analiza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preopterećenosti</a:t>
            </a:r>
            <a:r>
              <a:rPr lang="en-US" dirty="0" smtClean="0"/>
              <a:t> </a:t>
            </a:r>
            <a:r>
              <a:rPr lang="en-US" dirty="0" err="1" smtClean="0"/>
              <a:t>podacima</a:t>
            </a:r>
            <a:r>
              <a:rPr lang="en-US" dirty="0" smtClean="0"/>
              <a:t>)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premalo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r>
              <a:rPr lang="en-US" dirty="0" smtClean="0"/>
              <a:t> (</a:t>
            </a:r>
            <a:r>
              <a:rPr lang="en-US" dirty="0" err="1" smtClean="0"/>
              <a:t>izostanak</a:t>
            </a:r>
            <a:r>
              <a:rPr lang="en-US" dirty="0" smtClean="0"/>
              <a:t> </a:t>
            </a:r>
            <a:r>
              <a:rPr lang="en-US" dirty="0" err="1" smtClean="0"/>
              <a:t>adekvatnih</a:t>
            </a:r>
            <a:r>
              <a:rPr lang="en-US" dirty="0" smtClean="0"/>
              <a:t> </a:t>
            </a:r>
            <a:r>
              <a:rPr lang="en-US" dirty="0" err="1" smtClean="0"/>
              <a:t>analiza</a:t>
            </a:r>
            <a:r>
              <a:rPr lang="en-US" dirty="0" smtClean="0"/>
              <a:t>), </a:t>
            </a:r>
            <a:r>
              <a:rPr lang="en-US" dirty="0" err="1" smtClean="0"/>
              <a:t>ili</a:t>
            </a:r>
            <a:r>
              <a:rPr lang="en-US" dirty="0" smtClean="0"/>
              <a:t> se </a:t>
            </a:r>
            <a:r>
              <a:rPr lang="en-US" dirty="0" err="1" smtClean="0"/>
              <a:t>informacije</a:t>
            </a:r>
            <a:r>
              <a:rPr lang="en-US" dirty="0" smtClean="0"/>
              <a:t> ne </a:t>
            </a:r>
            <a:r>
              <a:rPr lang="en-US" dirty="0" err="1" smtClean="0"/>
              <a:t>pružaju</a:t>
            </a:r>
            <a:r>
              <a:rPr lang="en-US" dirty="0" smtClean="0"/>
              <a:t> </a:t>
            </a:r>
            <a:r>
              <a:rPr lang="en-US" dirty="0" err="1" smtClean="0"/>
              <a:t>blagovremeno</a:t>
            </a:r>
            <a:r>
              <a:rPr lang="en-US" dirty="0" smtClean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573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2171" y="1364343"/>
            <a:ext cx="1035661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RS" sz="2400" dirty="0" smtClean="0"/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▪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sz="2400" dirty="0" smtClean="0">
                <a:latin typeface="Bahnschrift Condensed" panose="020B0502040204020203" pitchFamily="34" charset="0"/>
              </a:rPr>
              <a:t> je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potpuno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izostala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je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površna</a:t>
            </a:r>
            <a:r>
              <a:rPr lang="en-US" sz="2400" dirty="0" smtClean="0">
                <a:latin typeface="Bahnschrift Condensed" panose="020B0502040204020203" pitchFamily="34" charset="0"/>
              </a:rPr>
              <a:t> pa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njeni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rezultati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zanemaruju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je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opsednut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analizama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članovi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isuviše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samouvereni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kada</a:t>
            </a:r>
            <a:r>
              <a:rPr lang="en-US" sz="2400" dirty="0" smtClean="0">
                <a:latin typeface="Bahnschrift Condensed" panose="020B0502040204020203" pitchFamily="34" charset="0"/>
              </a:rPr>
              <a:t> je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reč</a:t>
            </a:r>
            <a:r>
              <a:rPr lang="en-US" sz="2400" dirty="0" smtClean="0">
                <a:latin typeface="Bahnschrift Condensed" panose="020B0502040204020203" pitchFamily="34" charset="0"/>
              </a:rPr>
              <a:t> o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njihovim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zaključcima</a:t>
            </a:r>
            <a:r>
              <a:rPr lang="en-US" sz="2400" dirty="0" smtClean="0">
                <a:latin typeface="Bahnschrift Condensed" panose="020B0502040204020203" pitchFamily="34" charset="0"/>
              </a:rPr>
              <a:t>;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algn="just"/>
            <a:r>
              <a:rPr lang="sr-Latn-RS" sz="2400" dirty="0" smtClean="0">
                <a:latin typeface="Bahnschrift Condensed" panose="020B0502040204020203" pitchFamily="34" charset="0"/>
              </a:rPr>
              <a:t>▪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dirty="0" smtClean="0">
                <a:latin typeface="Bahnschrift 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zasniva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nerealnim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pretpostavkama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modelima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tražnje</a:t>
            </a:r>
            <a:r>
              <a:rPr lang="en-US" sz="2400" dirty="0" smtClean="0">
                <a:latin typeface="Bahnschrift Condensed" panose="020B0502040204020203" pitchFamily="34" charset="0"/>
              </a:rPr>
              <a:t>, ne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pokriva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sve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relevantne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varijable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je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isuviše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komplikovano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400" dirty="0" smtClean="0">
                <a:latin typeface="Bahnschrift Condensed" panose="020B0502040204020203" pitchFamily="34" charset="0"/>
              </a:rPr>
              <a:t> ne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postiže</a:t>
            </a:r>
            <a:r>
              <a:rPr lang="en-US" sz="2400" dirty="0" smtClean="0">
                <a:latin typeface="Bahnschrift 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značajna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preciznost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predviđanju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upotrebom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sofisticiranih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tehnika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predviđanja</a:t>
            </a:r>
            <a:r>
              <a:rPr lang="en-US" sz="2400" dirty="0" smtClean="0">
                <a:latin typeface="Bahnschrift Condensed" panose="020B0502040204020203" pitchFamily="34" charset="0"/>
              </a:rPr>
              <a:t>); </a:t>
            </a:r>
          </a:p>
          <a:p>
            <a:pPr algn="just"/>
            <a:r>
              <a:rPr lang="en-US" sz="2400" dirty="0" smtClean="0">
                <a:latin typeface="Bahnschrift Condensed" panose="020B0502040204020203" pitchFamily="34" charset="0"/>
              </a:rPr>
              <a:t>▪</a:t>
            </a:r>
            <a:r>
              <a:rPr lang="sr-Latn-R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Odluka</a:t>
            </a:r>
            <a:r>
              <a:rPr lang="en-US" sz="2400" dirty="0" smtClean="0">
                <a:latin typeface="Bahnschrift Condensed" panose="020B0502040204020203" pitchFamily="34" charset="0"/>
              </a:rPr>
              <a:t> se ne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rezultat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analize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prognoze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osoba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treba</a:t>
            </a:r>
            <a:r>
              <a:rPr lang="en-US" sz="2400" dirty="0" smtClean="0">
                <a:latin typeface="Bahnschrift Condensed" panose="020B0502040204020203" pitchFamily="34" charset="0"/>
              </a:rPr>
              <a:t> da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sprovede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razumela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prihvatila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pravi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način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</a:p>
          <a:p>
            <a:pPr algn="just"/>
            <a:r>
              <a:rPr lang="en-US" sz="2400" dirty="0" smtClean="0">
                <a:latin typeface="Bahnschrift Condensed" panose="020B0502040204020203" pitchFamily="34" charset="0"/>
              </a:rPr>
              <a:t>▪</a:t>
            </a:r>
            <a:r>
              <a:rPr lang="sr-Latn-R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Zaposleni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uključeni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prodaju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različitih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usluga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hotelu</a:t>
            </a:r>
            <a:r>
              <a:rPr lang="en-US" sz="2400" dirty="0" smtClean="0">
                <a:latin typeface="Bahnschrift Condensed" panose="020B0502040204020203" pitchFamily="34" charset="0"/>
              </a:rPr>
              <a:t> ne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sprovode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odluke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među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osobljem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dominira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stav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tipa</a:t>
            </a:r>
            <a:r>
              <a:rPr lang="en-US" sz="2400" dirty="0" smtClean="0">
                <a:latin typeface="Bahnschrift Condensed" panose="020B0502040204020203" pitchFamily="34" charset="0"/>
              </a:rPr>
              <a:t> „to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moj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posao</a:t>
            </a:r>
            <a:r>
              <a:rPr lang="en-US" sz="2400" dirty="0" smtClean="0">
                <a:latin typeface="Bahnschrift Condensed" panose="020B0502040204020203" pitchFamily="34" charset="0"/>
              </a:rPr>
              <a:t>”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prodaju</a:t>
            </a:r>
            <a:r>
              <a:rPr lang="en-US" sz="2400" dirty="0" smtClean="0">
                <a:latin typeface="Bahnschrift 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gleda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odgovornost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isključivo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prodajnog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sz="2400" dirty="0" smtClean="0">
                <a:latin typeface="Bahnschrift Condensed" panose="020B0502040204020203" pitchFamily="34" charset="0"/>
              </a:rPr>
              <a:t>).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44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5143"/>
            <a:ext cx="10515600" cy="957943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ahnschrift Condensed" panose="020B0502040204020203" pitchFamily="34" charset="0"/>
              </a:rPr>
              <a:t>3.1.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Tržišna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segmentacija</a:t>
            </a:r>
            <a:r>
              <a:rPr lang="en-US" sz="3200" dirty="0" smtClean="0">
                <a:latin typeface="Bahnschrift Condensed" panose="020B0502040204020203" pitchFamily="34" charset="0"/>
              </a:rPr>
              <a:t>,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profilisanje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targetiranje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ciljnih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tržišta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</a:pPr>
            <a:r>
              <a:rPr lang="en-US" sz="2400" dirty="0" err="1" smtClean="0">
                <a:latin typeface="Bahnschrift Condensed" panose="020B0502040204020203" pitchFamily="34" charset="0"/>
              </a:rPr>
              <a:t>Postupak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segmentacije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tržišta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podrazumeva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proces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podele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potrošača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odvojene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zasebne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grupe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karakteriše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sličan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skup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potreba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želja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zahtevaju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razvoj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primenu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različitih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elemenata</a:t>
            </a:r>
            <a:r>
              <a:rPr lang="en-US" sz="2400" dirty="0" smtClean="0">
                <a:latin typeface="Bahnschrift Condensed" panose="020B0502040204020203" pitchFamily="34" charset="0"/>
              </a:rPr>
              <a:t> marketing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miksa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Potrošači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kupci</a:t>
            </a:r>
            <a:r>
              <a:rPr lang="en-US" sz="2400" dirty="0" smtClean="0">
                <a:latin typeface="Bahnschrift 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unutar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svakog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segmenta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homogeni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jednom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više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kriterijuma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segmentacije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dok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istovremeno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mogu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biti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vrlo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heterogeni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nekim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drugim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kriterijumima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perspektive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segmentacija</a:t>
            </a:r>
            <a:r>
              <a:rPr lang="en-US" sz="2400" dirty="0" smtClean="0">
                <a:latin typeface="Bahnschrift 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koristi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ciljem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identifikacije</a:t>
            </a:r>
            <a:r>
              <a:rPr lang="en-US" sz="2400" dirty="0" smtClean="0">
                <a:latin typeface="Bahnschrift Condensed" panose="020B0502040204020203" pitchFamily="34" charset="0"/>
              </a:rPr>
              <a:t> „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pravog</a:t>
            </a:r>
            <a:r>
              <a:rPr lang="en-US" sz="2400" dirty="0" smtClean="0">
                <a:latin typeface="Bahnschrift Condensed" panose="020B0502040204020203" pitchFamily="34" charset="0"/>
              </a:rPr>
              <a:t>”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kupca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hotelskih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usluga</a:t>
            </a:r>
            <a:r>
              <a:rPr lang="en-US" sz="2400" dirty="0" smtClean="0">
                <a:latin typeface="Bahnschrift Condensed" panose="020B0502040204020203" pitchFamily="34" charset="0"/>
              </a:rPr>
              <a:t>. Vinod (2004)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tvrdi</a:t>
            </a:r>
            <a:r>
              <a:rPr lang="en-US" sz="2400" dirty="0" smtClean="0">
                <a:latin typeface="Bahnschrift Condensed" panose="020B0502040204020203" pitchFamily="34" charset="0"/>
              </a:rPr>
              <a:t> da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samo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profitu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orjentisana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tržišna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segmentacija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smisla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Pitanja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problematika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segmentacije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tržišta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identifikovanje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pojedinih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tržišnih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segmenata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teme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detaljno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razmatrane</a:t>
            </a:r>
            <a:r>
              <a:rPr lang="en-US" sz="2400" dirty="0" smtClean="0">
                <a:latin typeface="Bahnschrift Condensed" panose="020B0502040204020203" pitchFamily="34" charset="0"/>
              </a:rPr>
              <a:t> od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strane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značajnog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autora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Ovaj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knjige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biće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fokusiran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teme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usmerene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segmentaciju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tržišta</a:t>
            </a:r>
            <a:r>
              <a:rPr lang="en-US" sz="2400" dirty="0" smtClean="0">
                <a:latin typeface="Bahnschrift Condensed" panose="020B0502040204020203" pitchFamily="34" charset="0"/>
              </a:rPr>
              <a:t>, 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 od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značaja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hotela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719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94" y="280284"/>
            <a:ext cx="10788192" cy="1325563"/>
          </a:xfrm>
        </p:spPr>
        <p:txBody>
          <a:bodyPr>
            <a:normAutofit/>
          </a:bodyPr>
          <a:lstStyle/>
          <a:p>
            <a:r>
              <a:rPr lang="sr-Latn-RS" sz="3200" b="1" dirty="0" smtClean="0">
                <a:latin typeface="Bahnschrift Condensed" panose="020B0502040204020203" pitchFamily="34" charset="0"/>
              </a:rPr>
              <a:t>S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intetički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kriterijumi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segmentacije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>turističkog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tržišta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sa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osnovnom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analitičkom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podelom</a:t>
            </a:r>
            <a:r>
              <a:rPr lang="en-US" sz="3200" b="1" dirty="0" smtClean="0">
                <a:latin typeface="Bahnschrift Condensed" panose="020B0502040204020203" pitchFamily="34" charset="0"/>
              </a:rPr>
              <a:t>,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su</a:t>
            </a:r>
            <a:r>
              <a:rPr lang="en-US" sz="3200" b="1" dirty="0" smtClean="0">
                <a:latin typeface="Bahnschrift Condensed" panose="020B0502040204020203" pitchFamily="34" charset="0"/>
              </a:rPr>
              <a:t>: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194" y="1605847"/>
            <a:ext cx="11208470" cy="5134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Geografski</a:t>
            </a:r>
            <a:r>
              <a:rPr lang="en-US" sz="2400" dirty="0" smtClean="0">
                <a:latin typeface="Bahnschrift Condensed" panose="020B0502040204020203" pitchFamily="34" charset="0"/>
              </a:rPr>
              <a:t> (region,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veličina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grada</a:t>
            </a:r>
            <a:r>
              <a:rPr lang="en-US" sz="2400" dirty="0" smtClean="0">
                <a:latin typeface="Bahnschrift 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mesta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klima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zemlje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porekla</a:t>
            </a:r>
            <a:r>
              <a:rPr lang="en-US" sz="2400" dirty="0" smtClean="0">
                <a:latin typeface="Bahnschrift 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domaćina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dr.);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ahnschrift Condensed" panose="020B0502040204020203" pitchFamily="34" charset="0"/>
              </a:rPr>
              <a:t>•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Demografski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dob</a:t>
            </a:r>
            <a:r>
              <a:rPr lang="en-US" sz="2400" dirty="0" smtClean="0">
                <a:latin typeface="Bahnschrift Condensed" panose="020B0502040204020203" pitchFamily="34" charset="0"/>
              </a:rPr>
              <a:t>, pol,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seksualna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orijentacija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nacionalnost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religija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obrazovanje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profesija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veličina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porodice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životni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ciklus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porodice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godišnji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porodice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sr-Latn-RS" sz="2400" dirty="0" smtClean="0">
                <a:latin typeface="Bahnschrift Condensed" panose="020B0502040204020203" pitchFamily="34" charset="0"/>
              </a:rPr>
              <a:t>eurima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socijalna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klasa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dr.);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ahnschrift Condensed" panose="020B0502040204020203" pitchFamily="34" charset="0"/>
              </a:rPr>
              <a:t>•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Psihološki</a:t>
            </a:r>
            <a:r>
              <a:rPr lang="en-US" sz="2400" dirty="0" smtClean="0">
                <a:latin typeface="Bahnschrift Condensed" panose="020B0502040204020203" pitchFamily="34" charset="0"/>
              </a:rPr>
              <a:t>/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psihografski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ličnost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životni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stil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primena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životnog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stila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dr.); 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ahnschrift Condensed" panose="020B0502040204020203" pitchFamily="34" charset="0"/>
              </a:rPr>
              <a:t>•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Bihevijoralni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izbor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prilike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beneficije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spremnost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iznajmljivanje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proizvodu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lojalnost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brendu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obim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iznamljivanja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dužina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boravka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način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rezervacije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vodeći</a:t>
            </a:r>
            <a:r>
              <a:rPr lang="en-US" sz="2400" dirty="0" smtClean="0">
                <a:latin typeface="Bahnschrift Condensed" panose="020B0502040204020203" pitchFamily="34" charset="0"/>
              </a:rPr>
              <a:t> period (period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visoke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tražnje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dr.);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ahnschrift Condensed" panose="020B0502040204020203" pitchFamily="34" charset="0"/>
              </a:rPr>
              <a:t>•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Tehničke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organizacione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karakteristike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putovanja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veličina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grupe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način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transporta</a:t>
            </a:r>
            <a:r>
              <a:rPr lang="en-US" sz="2400" dirty="0" smtClean="0">
                <a:latin typeface="Bahnschrift Condensed" panose="020B0502040204020203" pitchFamily="34" charset="0"/>
              </a:rPr>
              <a:t>, period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putovanja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dr.);</a:t>
            </a:r>
            <a:endParaRPr lang="sr-Latn-RS" sz="2400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ahnschrift Condensed" panose="020B0502040204020203" pitchFamily="34" charset="0"/>
              </a:rPr>
              <a:t>•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Motivi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putovanja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odmor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posao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zdravstveni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tretmani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obrazovanje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šoping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religija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posete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porodici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dr.).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613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889" y="365125"/>
            <a:ext cx="11001079" cy="13255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Bahnschrift Condensed" panose="020B0502040204020203" pitchFamily="34" charset="0"/>
              </a:rPr>
              <a:t>3.2.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Izbor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informacija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potrebnih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za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realizaciju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procesa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prihoda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>
                <a:latin typeface="Bahnschrift Condensed" panose="020B0502040204020203" pitchFamily="34" charset="0"/>
              </a:rPr>
              <a:t>Dobra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odluka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je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odluka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koja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je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zasnovana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kvalitetnim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pravovremenim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informacijama</a:t>
            </a:r>
            <a:r>
              <a:rPr lang="en-US" sz="2400" i="1" dirty="0" smtClean="0">
                <a:latin typeface="Bahnschrift Condensed" panose="020B0502040204020203" pitchFamily="34" charset="0"/>
              </a:rPr>
              <a:t>. </a:t>
            </a:r>
            <a:endParaRPr lang="sr-Latn-RS" sz="2400" i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r-Latn-RS" sz="2400" i="1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Kotler et. al. (2009)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definiše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marketinški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informacioni</a:t>
            </a: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sistem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skup</a:t>
            </a:r>
            <a:r>
              <a:rPr lang="en-US" sz="2400" dirty="0" smtClean="0">
                <a:latin typeface="Bahnschrift Condensed" panose="020B0502040204020203" pitchFamily="34" charset="0"/>
              </a:rPr>
              <a:t> „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ljudi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opreme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procedura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prikupljaju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razvrstavaju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analiziraju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r>
              <a:rPr lang="sr-Latn-R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procenjuju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distribuiraju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potrebne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blagovremene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tačne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informacije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donosiocima</a:t>
            </a:r>
            <a:r>
              <a:rPr lang="en-US" sz="2400" dirty="0" smtClean="0">
                <a:latin typeface="Bahnschrift Condensed" panose="020B0502040204020203" pitchFamily="34" charset="0"/>
              </a:rPr>
              <a:t> marketing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odluka</a:t>
            </a:r>
            <a:r>
              <a:rPr lang="en-US" sz="2400" dirty="0" smtClean="0">
                <a:latin typeface="Bahnschrift Condensed" panose="020B0502040204020203" pitchFamily="34" charset="0"/>
              </a:rPr>
              <a:t>”. 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242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01" y="365125"/>
            <a:ext cx="10825899" cy="1982149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Menadžer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bazira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svoje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odluke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na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podacima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o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/>
            </a:r>
            <a:br>
              <a:rPr lang="sr-Latn-RS" sz="3200" b="1" dirty="0" smtClean="0">
                <a:latin typeface="Bahnschrift Condensed" panose="020B0502040204020203" pitchFamily="34" charset="0"/>
              </a:rPr>
            </a:b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>-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hotelskom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internom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poslovanju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(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operacije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),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/>
            </a:r>
            <a:br>
              <a:rPr lang="sr-Latn-RS" sz="3200" b="1" dirty="0" smtClean="0">
                <a:latin typeface="Bahnschrift Condensed" panose="020B0502040204020203" pitchFamily="34" charset="0"/>
              </a:rPr>
            </a:b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>-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mikro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(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kupci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,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konkurenti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,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distributeri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) 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>i</a:t>
            </a:r>
            <a:br>
              <a:rPr lang="sr-Latn-RS" sz="3200" b="1" dirty="0" smtClean="0">
                <a:latin typeface="Bahnschrift Condensed" panose="020B0502040204020203" pitchFamily="34" charset="0"/>
              </a:rPr>
            </a:b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>-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makro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okruženju</a:t>
            </a:r>
            <a:r>
              <a:rPr lang="en-US" sz="3200" b="1" dirty="0" smtClean="0">
                <a:latin typeface="Bahnschrift Condensed" panose="020B0502040204020203" pitchFamily="34" charset="0"/>
              </a:rPr>
              <a:t>. 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633" y="2677211"/>
            <a:ext cx="11302738" cy="3499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u="sng" dirty="0" err="1" smtClean="0">
                <a:latin typeface="Bahnschrift Condensed" panose="020B0502040204020203" pitchFamily="34" charset="0"/>
              </a:rPr>
              <a:t>Podaci</a:t>
            </a:r>
            <a:r>
              <a:rPr lang="sr-Latn-RS" sz="2600" b="1" u="sng" dirty="0">
                <a:latin typeface="Bahnschrift Condensed" panose="020B0502040204020203" pitchFamily="34" charset="0"/>
              </a:rPr>
              <a:t> </a:t>
            </a:r>
            <a:r>
              <a:rPr lang="en-US" sz="2600" b="1" u="sng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600" b="1" u="sng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u="sng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600" b="1" u="sng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u="sng" dirty="0" err="1" smtClean="0">
                <a:latin typeface="Bahnschrift Condensed" panose="020B0502040204020203" pitchFamily="34" charset="0"/>
              </a:rPr>
              <a:t>treba</a:t>
            </a:r>
            <a:r>
              <a:rPr lang="en-US" sz="2600" b="1" u="sng" dirty="0" smtClean="0">
                <a:latin typeface="Bahnschrift Condensed" panose="020B0502040204020203" pitchFamily="34" charset="0"/>
              </a:rPr>
              <a:t> da </a:t>
            </a:r>
            <a:r>
              <a:rPr lang="en-US" sz="2600" b="1" u="sng" dirty="0" err="1" smtClean="0">
                <a:latin typeface="Bahnschrift Condensed" panose="020B0502040204020203" pitchFamily="34" charset="0"/>
              </a:rPr>
              <a:t>ispunjavaju</a:t>
            </a:r>
            <a:r>
              <a:rPr lang="en-US" sz="2600" b="1" u="sng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u="sng" dirty="0" err="1" smtClean="0">
                <a:latin typeface="Bahnschrift Condensed" panose="020B0502040204020203" pitchFamily="34" charset="0"/>
              </a:rPr>
              <a:t>sledeće</a:t>
            </a:r>
            <a:r>
              <a:rPr lang="en-US" sz="2600" b="1" u="sng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u="sng" dirty="0" err="1" smtClean="0">
                <a:latin typeface="Bahnschrift Condensed" panose="020B0502040204020203" pitchFamily="34" charset="0"/>
              </a:rPr>
              <a:t>zahteve</a:t>
            </a:r>
            <a:r>
              <a:rPr lang="en-US" sz="2600" b="1" u="sng" dirty="0" smtClean="0">
                <a:latin typeface="Bahnschrift Condensed" panose="020B0502040204020203" pitchFamily="34" charset="0"/>
              </a:rPr>
              <a:t>:</a:t>
            </a:r>
          </a:p>
          <a:p>
            <a:r>
              <a:rPr lang="en-US" dirty="0" smtClean="0"/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Preciznost</a:t>
            </a:r>
            <a:r>
              <a:rPr lang="en-US" sz="2600" dirty="0" smtClean="0">
                <a:latin typeface="Bahnschrift Condensed" panose="020B0502040204020203" pitchFamily="34" charset="0"/>
              </a:rPr>
              <a:t> -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podaci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treba</a:t>
            </a:r>
            <a:r>
              <a:rPr lang="en-US" sz="2600" dirty="0" smtClean="0">
                <a:latin typeface="Bahnschrift Condensed" panose="020B0502040204020203" pitchFamily="34" charset="0"/>
              </a:rPr>
              <a:t> da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odražavaju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istinski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realnu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situaciju</a:t>
            </a:r>
            <a:r>
              <a:rPr lang="en-US" sz="2600" dirty="0" smtClean="0">
                <a:latin typeface="Bahnschrift Condensed" panose="020B0502040204020203" pitchFamily="34" charset="0"/>
              </a:rPr>
              <a:t>.</a:t>
            </a:r>
          </a:p>
          <a:p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Pravovremenost</a:t>
            </a:r>
            <a:r>
              <a:rPr lang="en-US" sz="2600" dirty="0" smtClean="0">
                <a:latin typeface="Bahnschrift Condensed" panose="020B0502040204020203" pitchFamily="34" charset="0"/>
              </a:rPr>
              <a:t> -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podaci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trebaju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biti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pravovremeno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dostupni</a:t>
            </a:r>
            <a:r>
              <a:rPr lang="en-US" sz="2600" dirty="0" smtClean="0">
                <a:latin typeface="Bahnschrift Condensed" panose="020B0502040204020203" pitchFamily="34" charset="0"/>
              </a:rPr>
              <a:t>.</a:t>
            </a:r>
          </a:p>
          <a:p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Dovoljnost</a:t>
            </a:r>
            <a:r>
              <a:rPr lang="en-US" sz="2600" dirty="0" smtClean="0">
                <a:latin typeface="Bahnschrift Condensed" panose="020B0502040204020203" pitchFamily="34" charset="0"/>
              </a:rPr>
              <a:t> -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obezbeđeni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podaci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treba</a:t>
            </a:r>
            <a:r>
              <a:rPr lang="en-US" sz="2600" dirty="0" smtClean="0">
                <a:latin typeface="Bahnschrift Condensed" panose="020B0502040204020203" pitchFamily="34" charset="0"/>
              </a:rPr>
              <a:t> da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budu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dovoljni</a:t>
            </a:r>
            <a:r>
              <a:rPr lang="en-US" sz="2600" dirty="0" smtClean="0">
                <a:latin typeface="Bahnschrift Condensed" panose="020B0502040204020203" pitchFamily="34" charset="0"/>
              </a:rPr>
              <a:t>/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adekvatni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menadžera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600" dirty="0" smtClean="0">
                <a:latin typeface="Bahnschrift Condensed" panose="020B0502040204020203" pitchFamily="34" charset="0"/>
              </a:rPr>
              <a:t> da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može</a:t>
            </a:r>
            <a:r>
              <a:rPr lang="en-US" sz="2600" dirty="0" smtClean="0">
                <a:latin typeface="Bahnschrift Condensed" panose="020B0502040204020203" pitchFamily="34" charset="0"/>
              </a:rPr>
              <a:t> da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donese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adekvatnu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odluku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zasnovanu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informacijama</a:t>
            </a:r>
            <a:r>
              <a:rPr lang="en-US" sz="2600" dirty="0" smtClean="0">
                <a:latin typeface="Bahnschrift Condensed" panose="020B0502040204020203" pitchFamily="34" charset="0"/>
              </a:rPr>
              <a:t>. –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Premalo,ali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previše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detaljne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analize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mogu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biti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neupotrebljive</a:t>
            </a:r>
            <a:r>
              <a:rPr lang="en-US" sz="2600" dirty="0" smtClean="0">
                <a:latin typeface="Bahnschrift Condensed" panose="020B0502040204020203" pitchFamily="34" charset="0"/>
              </a:rPr>
              <a:t>,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jer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mogu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dovesti</a:t>
            </a:r>
            <a:r>
              <a:rPr lang="en-US" sz="2600" dirty="0" smtClean="0">
                <a:latin typeface="Bahnschrift Condensed" panose="020B0502040204020203" pitchFamily="34" charset="0"/>
              </a:rPr>
              <a:t> do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preopterećenja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suvišnim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detaljima</a:t>
            </a:r>
            <a:r>
              <a:rPr lang="en-US" sz="2600" dirty="0" smtClean="0">
                <a:latin typeface="Bahnschrift Condensed" panose="020B0502040204020203" pitchFamily="34" charset="0"/>
              </a:rPr>
              <a:t>.</a:t>
            </a:r>
          </a:p>
          <a:p>
            <a:r>
              <a:rPr lang="en-US" sz="2600" dirty="0" smtClean="0">
                <a:latin typeface="Bahnschrift Condensed" panose="020B0502040204020203" pitchFamily="34" charset="0"/>
              </a:rPr>
              <a:t> Niska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cena</a:t>
            </a:r>
            <a:r>
              <a:rPr lang="en-US" sz="2600" dirty="0" smtClean="0">
                <a:latin typeface="Bahnschrift Condensed" panose="020B0502040204020203" pitchFamily="34" charset="0"/>
              </a:rPr>
              <a:t> -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skupi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podaci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opravdani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samo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ako</a:t>
            </a:r>
            <a:r>
              <a:rPr lang="en-US" sz="2600" dirty="0" smtClean="0">
                <a:latin typeface="Bahnschrift Condensed" panose="020B0502040204020203" pitchFamily="34" charset="0"/>
              </a:rPr>
              <a:t> u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značajnoj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meri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dovode</a:t>
            </a:r>
            <a:r>
              <a:rPr lang="en-US" sz="2600" dirty="0" smtClean="0">
                <a:latin typeface="Bahnschrift Condensed" panose="020B0502040204020203" pitchFamily="34" charset="0"/>
              </a:rPr>
              <a:t> do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povećanja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preciznosti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prognoza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kvaliteta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odluka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600" dirty="0" smtClean="0">
                <a:latin typeface="Bahnschrift Condensed" panose="020B0502040204020203" pitchFamily="34" charset="0"/>
              </a:rPr>
              <a:t> </a:t>
            </a:r>
            <a:r>
              <a:rPr lang="en-US" sz="26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600" dirty="0" smtClean="0">
                <a:latin typeface="Bahnschrift Condensed" panose="020B0502040204020203" pitchFamily="34" charset="0"/>
              </a:rPr>
              <a:t>.</a:t>
            </a:r>
            <a:endParaRPr lang="en-US" sz="26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831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 smtClean="0">
                <a:latin typeface="Bahnschrift Condensed" panose="020B0502040204020203" pitchFamily="34" charset="0"/>
              </a:rPr>
              <a:t>3.3. Predviđanja tražnje i projekcije poslovanja za potrebe sistema menadžmenta prihoda</a:t>
            </a:r>
            <a:r>
              <a:rPr lang="pl-PL" sz="3200" dirty="0" smtClean="0"/>
              <a:t/>
            </a:r>
            <a:br>
              <a:rPr lang="pl-PL" sz="3200" dirty="0" smtClean="0"/>
            </a:br>
            <a:endParaRPr lang="pl-P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prognoziranje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je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ključna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faza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u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procesu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s</a:t>
            </a:r>
            <a:r>
              <a:rPr lang="sr-Latn-R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obzirom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da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obezbeđuje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određuje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proces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donošenja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odluka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.</a:t>
            </a:r>
            <a:endParaRPr lang="sr-Latn-RS" sz="2400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r-Latn-RS" sz="2400" b="1" dirty="0" smtClean="0">
              <a:latin typeface="Bahnschrift Condensed" panose="020B0502040204020203" pitchFamily="34" charset="0"/>
            </a:endParaRPr>
          </a:p>
          <a:p>
            <a:r>
              <a:rPr lang="en-US" sz="2400" b="1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se, pre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svega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,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zasniva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rezultatima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analize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.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Razlikuju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se tri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osnovna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nivoa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predviđanja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: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strateško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,</a:t>
            </a:r>
            <a:endParaRPr lang="sr-Latn-RS" sz="2400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b="1" dirty="0">
                <a:latin typeface="Bahnschrift Condensed" panose="020B0502040204020203" pitchFamily="34" charset="0"/>
              </a:rPr>
              <a:t> 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taktičko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b="1" dirty="0" smtClean="0">
                <a:latin typeface="Bahnschrift Condensed" panose="020B0502040204020203" pitchFamily="34" charset="0"/>
              </a:rPr>
              <a:t>i</a:t>
            </a:r>
          </a:p>
          <a:p>
            <a:pPr marL="0" indent="0">
              <a:buNone/>
            </a:pPr>
            <a:endParaRPr lang="sr-Latn-RS" sz="2400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b="1" dirty="0">
                <a:latin typeface="Bahnschrift Condensed" panose="020B0502040204020203" pitchFamily="34" charset="0"/>
              </a:rPr>
              <a:t> 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operativno</a:t>
            </a:r>
            <a:r>
              <a:rPr lang="sr-Latn-RS" sz="2400" b="1" dirty="0" smtClean="0">
                <a:latin typeface="Bahnschrift Condensed" panose="020B0502040204020203" pitchFamily="34" charset="0"/>
              </a:rPr>
              <a:t>.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endParaRPr lang="en-US" sz="24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8840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961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Bahnschrift Condensed" panose="020B0502040204020203" pitchFamily="34" charset="0"/>
              </a:rPr>
              <a:t>Strateško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predviđanje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393371"/>
            <a:ext cx="11088914" cy="51816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Bahnschrift Condensed" panose="020B0502040204020203" pitchFamily="34" charset="0"/>
              </a:rPr>
              <a:t>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procesu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strateško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uključuje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dugoročno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dirty="0" smtClean="0">
                <a:latin typeface="Bahnschrift Condensed" panose="020B0502040204020203" pitchFamily="34" charset="0"/>
              </a:rPr>
              <a:t>:</a:t>
            </a: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Tražnje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destinacijom</a:t>
            </a:r>
            <a:r>
              <a:rPr lang="en-US" sz="2400" dirty="0" smtClean="0">
                <a:latin typeface="Bahnschrift Condensed" panose="020B0502040204020203" pitchFamily="34" charset="0"/>
              </a:rPr>
              <a:t> -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dolazaka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noćenja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turista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troškove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turista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ukupni</a:t>
            </a:r>
            <a:endParaRPr lang="en-U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 smtClean="0">
                <a:latin typeface="Bahnschrift Condensed" panose="020B0502040204020203" pitchFamily="34" charset="0"/>
              </a:rPr>
              <a:t>  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izdaci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izdaci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smeštaj</a:t>
            </a:r>
            <a:r>
              <a:rPr lang="en-US" sz="2400" dirty="0" smtClean="0">
                <a:latin typeface="Bahnschrift Condensed" panose="020B0502040204020203" pitchFamily="34" charset="0"/>
              </a:rPr>
              <a:t>),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sklonosti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preferencije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turista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itd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Raspoloživost</a:t>
            </a:r>
            <a:r>
              <a:rPr lang="en-US" sz="2400" dirty="0" smtClean="0">
                <a:latin typeface="Bahnschrift Condensed" panose="020B0502040204020203" pitchFamily="34" charset="0"/>
              </a:rPr>
              <a:t> soba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određenoj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destinaciji</a:t>
            </a:r>
            <a:r>
              <a:rPr lang="en-US" sz="2400" dirty="0" smtClean="0">
                <a:latin typeface="Bahnschrift Condensed" panose="020B0502040204020203" pitchFamily="34" charset="0"/>
              </a:rPr>
              <a:t> -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</a:t>
            </a:r>
            <a:r>
              <a:rPr lang="en-US" sz="2400" dirty="0" smtClean="0">
                <a:latin typeface="Bahnschrift Condensed" panose="020B0502040204020203" pitchFamily="34" charset="0"/>
              </a:rPr>
              <a:t> soba,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promene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kapacitetu</a:t>
            </a:r>
            <a:r>
              <a:rPr lang="en-US" sz="2400" dirty="0" smtClean="0">
                <a:latin typeface="Bahnschrift Condensed" panose="020B0502040204020203" pitchFamily="34" charset="0"/>
              </a:rPr>
              <a:t> (soba/</a:t>
            </a:r>
            <a:r>
              <a:rPr lang="sr-Latn-R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kreveta</a:t>
            </a:r>
            <a:r>
              <a:rPr lang="en-US" sz="2400" dirty="0" smtClean="0">
                <a:latin typeface="Bahnschrift Condensed" panose="020B0502040204020203" pitchFamily="34" charset="0"/>
              </a:rPr>
              <a:t>)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određenoj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destinaciji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promene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strukturi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kapaciteta</a:t>
            </a:r>
            <a:r>
              <a:rPr lang="en-US" sz="2400" dirty="0" smtClean="0">
                <a:latin typeface="Bahnschrift Condensed" panose="020B0502040204020203" pitchFamily="34" charset="0"/>
              </a:rPr>
              <a:t> (soba/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kreveta</a:t>
            </a:r>
            <a:r>
              <a:rPr lang="en-US" sz="2400" dirty="0" smtClean="0">
                <a:latin typeface="Bahnschrift 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</a:t>
            </a: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kategorijama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vrstama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smeštajnih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kapaciteta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Atraktivnosti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pristupačnosti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destinacije</a:t>
            </a:r>
            <a:r>
              <a:rPr lang="en-US" sz="2400" dirty="0" smtClean="0">
                <a:latin typeface="Bahnschrift Condensed" panose="020B0502040204020203" pitchFamily="34" charset="0"/>
              </a:rPr>
              <a:t> -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promene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transportnim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vezama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dostupnosti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određene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destinacije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uopšte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otvaranje</a:t>
            </a:r>
            <a:r>
              <a:rPr lang="en-US" sz="2400" dirty="0" smtClean="0">
                <a:latin typeface="Bahnschrift 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zatvaranje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radno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vreme</a:t>
            </a:r>
            <a:r>
              <a:rPr lang="en-US" sz="2400" dirty="0" smtClean="0">
                <a:latin typeface="Bahnschrift 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glavnih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turističkih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resursa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vodeće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turističke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tražnje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destinacije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tematski</a:t>
            </a:r>
            <a:r>
              <a:rPr lang="en-US" sz="2400" dirty="0" smtClean="0">
                <a:latin typeface="Bahnschrift Condensed" panose="020B0502040204020203" pitchFamily="34" charset="0"/>
              </a:rPr>
              <a:t> park,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kongresni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centar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razvoj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sredina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hodočašćem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itd</a:t>
            </a:r>
            <a:r>
              <a:rPr lang="en-US" sz="2400" dirty="0" smtClean="0">
                <a:latin typeface="Bahnschrift Condensed" panose="020B0502040204020203" pitchFamily="34" charset="0"/>
              </a:rPr>
              <a:t>.),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imidž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destinacije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Strateških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pokazatelja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hotela</a:t>
            </a:r>
            <a:r>
              <a:rPr lang="en-US" sz="2400" dirty="0" smtClean="0">
                <a:latin typeface="Bahnschrift Condensed" panose="020B0502040204020203" pitchFamily="34" charset="0"/>
              </a:rPr>
              <a:t> - RevPAR, ADR,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stopa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zauzetosti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</a:p>
          <a:p>
            <a:pPr marL="0" indent="0">
              <a:buNone/>
            </a:pPr>
            <a:r>
              <a:rPr lang="sr-Latn-RS" sz="2400" dirty="0" smtClean="0">
                <a:latin typeface="Bahnschrift Condensed" panose="020B0502040204020203" pitchFamily="34" charset="0"/>
              </a:rPr>
              <a:t>    </a:t>
            </a:r>
            <a:r>
              <a:rPr lang="en-US" sz="2400" dirty="0" smtClean="0">
                <a:latin typeface="Bahnschrift Condensed" panose="020B0502040204020203" pitchFamily="34" charset="0"/>
              </a:rPr>
              <a:t>GOPPAR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drugi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pokazatelji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koristi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menadžer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275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>
                <a:latin typeface="Bahnschrift Condensed" panose="020B0502040204020203" pitchFamily="34" charset="0"/>
              </a:rPr>
              <a:t>Taktičko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predviđanje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114" y="1825625"/>
            <a:ext cx="10729686" cy="4351338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latin typeface="Bahnschrift Condensed" panose="020B0502040204020203" pitchFamily="34" charset="0"/>
              </a:rPr>
              <a:t>Taktičko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dirty="0" smtClean="0">
                <a:latin typeface="Bahnschrift 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bavi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predviđanjem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prognoziranjem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obima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tražnje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određenim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hotelom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strukturom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tražnje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kanalima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distribucije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stopom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zauzetosti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nivoima</a:t>
            </a:r>
            <a:endParaRPr lang="en-U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cena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dužinom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boravka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cenama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aktivnostima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konkurenata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ponašanjem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distributera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itd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Cilj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taktičkog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predviđanja</a:t>
            </a:r>
            <a:r>
              <a:rPr lang="en-US" sz="2400" dirty="0" smtClean="0">
                <a:latin typeface="Bahnschrift Condensed" panose="020B0502040204020203" pitchFamily="34" charset="0"/>
              </a:rPr>
              <a:t> je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identifikacija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budućeg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perioda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potencijalno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visokom</a:t>
            </a:r>
            <a:endParaRPr lang="en-U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niskom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tražnjom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kako</a:t>
            </a:r>
            <a:r>
              <a:rPr lang="en-US" sz="2400" dirty="0" smtClean="0">
                <a:latin typeface="Bahnschrift Condensed" panose="020B0502040204020203" pitchFamily="34" charset="0"/>
              </a:rPr>
              <a:t> bi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preduzele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neophodne</a:t>
            </a:r>
            <a:r>
              <a:rPr lang="en-US" sz="2400" dirty="0" smtClean="0">
                <a:latin typeface="Bahnschrift Condensed" panose="020B0502040204020203" pitchFamily="34" charset="0"/>
              </a:rPr>
              <a:t> mere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aktivnosti</a:t>
            </a:r>
            <a:r>
              <a:rPr lang="en-US" sz="2400" dirty="0" smtClean="0">
                <a:latin typeface="Bahnschrift Condensed" panose="020B0502040204020203" pitchFamily="34" charset="0"/>
              </a:rPr>
              <a:t> -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izbegavanje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potvrđivanja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rezervacija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grupama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donose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niže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prihode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periodima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visoke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tražnje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endParaRPr lang="en-U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stimulisanje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njihovog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preusmeravanja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periode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niske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tražnje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511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>
                <a:latin typeface="Bahnschrift Condensed" panose="020B0502040204020203" pitchFamily="34" charset="0"/>
              </a:rPr>
              <a:t>Operativno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3200" b="1" dirty="0" smtClean="0">
                <a:latin typeface="Bahnschrift Condensed" panose="020B0502040204020203" pitchFamily="34" charset="0"/>
              </a:rPr>
              <a:t/>
            </a:r>
            <a:br>
              <a:rPr lang="en-US" sz="3200" b="1" dirty="0" smtClean="0">
                <a:latin typeface="Bahnschrift Condensed" panose="020B0502040204020203" pitchFamily="34" charset="0"/>
              </a:rPr>
            </a:b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 smtClean="0">
                <a:latin typeface="Bahnschrift Condensed" panose="020B0502040204020203" pitchFamily="34" charset="0"/>
              </a:rPr>
              <a:t>Operativno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je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prognoziranje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najkraći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rok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-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nekoliko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danado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najviše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mesec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dana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unapred</a:t>
            </a:r>
            <a:r>
              <a:rPr lang="en-US" sz="2400" b="1" dirty="0" smtClean="0">
                <a:latin typeface="Bahnschrift Condensed" panose="020B0502040204020203" pitchFamily="34" charset="0"/>
              </a:rPr>
              <a:t>.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Konačni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rezultat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operativnog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predviđanja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je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pokazatelja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(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uglavnom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ADR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stope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zauzetosti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)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hotela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po</a:t>
            </a:r>
            <a:r>
              <a:rPr lang="sr-Latn-RS" sz="2400" b="1" dirty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datumu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,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tipu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/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vrsti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sobe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,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tržišnom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segmentu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prodajnim</a:t>
            </a:r>
            <a:r>
              <a:rPr lang="en-US" sz="2400" b="1" dirty="0" smtClean="0">
                <a:latin typeface="Bahnschrift Condensed" panose="020B0502040204020203" pitchFamily="34" charset="0"/>
              </a:rPr>
              <a:t>/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distributivnim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kanalima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.</a:t>
            </a:r>
            <a:endParaRPr lang="sr-Latn-RS" sz="2400" b="1" dirty="0" smtClean="0">
              <a:latin typeface="Bahnschrift Condensed" panose="020B0502040204020203" pitchFamily="34" charset="0"/>
            </a:endParaRPr>
          </a:p>
          <a:p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Operativno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predviđanje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ukazuje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potrebu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da se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koriste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tzv</a:t>
            </a:r>
            <a:r>
              <a:rPr lang="en-US" sz="2400" b="1" dirty="0" smtClean="0">
                <a:latin typeface="Bahnschrift Condensed" panose="020B0502040204020203" pitchFamily="34" charset="0"/>
              </a:rPr>
              <a:t>. „last minute”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promocije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kako</a:t>
            </a:r>
            <a:r>
              <a:rPr lang="sr-Latn-RS" sz="2400" b="1" dirty="0">
                <a:latin typeface="Bahnschrift Condensed" panose="020B0502040204020203" pitchFamily="34" charset="0"/>
              </a:rPr>
              <a:t> </a:t>
            </a:r>
            <a:r>
              <a:rPr lang="en-US" sz="2400" b="1" dirty="0" smtClean="0">
                <a:latin typeface="Bahnschrift Condensed" panose="020B0502040204020203" pitchFamily="34" charset="0"/>
              </a:rPr>
              <a:t>bi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privukli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potencijalne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goste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(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kupce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).</a:t>
            </a:r>
            <a:endParaRPr lang="en-US" sz="24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053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ahnschrift Condensed" panose="020B0502040204020203" pitchFamily="34" charset="0"/>
              </a:rPr>
              <a:t>3.4.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troškova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po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mestima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nastajanja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u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hotelu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Bahnschrift Condensed" panose="020B0502040204020203" pitchFamily="34" charset="0"/>
              </a:rPr>
              <a:t>Koncept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ukupnog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zasniva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optimizaciji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ostvarivanja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svim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odeljenjima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celine</a:t>
            </a:r>
            <a:r>
              <a:rPr lang="en-US" dirty="0" smtClean="0">
                <a:latin typeface="Bahnschrift Condensed" panose="020B0502040204020203" pitchFamily="34" charset="0"/>
              </a:rPr>
              <a:t>, ne </a:t>
            </a:r>
            <a:r>
              <a:rPr lang="en-US" dirty="0" err="1" smtClean="0">
                <a:latin typeface="Bahnschrift Condensed" panose="020B0502040204020203" pitchFamily="34" charset="0"/>
              </a:rPr>
              <a:t>samo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odeljenju</a:t>
            </a:r>
            <a:r>
              <a:rPr lang="en-US" dirty="0" smtClean="0">
                <a:latin typeface="Bahnschrift Condensed" panose="020B0502040204020203" pitchFamily="34" charset="0"/>
              </a:rPr>
              <a:t> soba.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Menadžer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bi </a:t>
            </a:r>
            <a:r>
              <a:rPr lang="en-US" dirty="0" err="1" smtClean="0">
                <a:latin typeface="Bahnschrift Condensed" panose="020B0502040204020203" pitchFamily="34" charset="0"/>
              </a:rPr>
              <a:t>trebao</a:t>
            </a:r>
            <a:r>
              <a:rPr lang="en-US" dirty="0" smtClean="0">
                <a:latin typeface="Bahnschrift Condensed" panose="020B0502040204020203" pitchFamily="34" charset="0"/>
              </a:rPr>
              <a:t> da,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osnovu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hotel </a:t>
            </a:r>
            <a:r>
              <a:rPr lang="en-US" dirty="0" err="1" smtClean="0">
                <a:latin typeface="Bahnschrift Condensed" panose="020B0502040204020203" pitchFamily="34" charset="0"/>
              </a:rPr>
              <a:t>ostvaruje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izdavanjem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prodajom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soba, </a:t>
            </a:r>
            <a:r>
              <a:rPr lang="en-US" dirty="0" err="1" smtClean="0">
                <a:latin typeface="Bahnschrift Condensed" panose="020B0502040204020203" pitchFamily="34" charset="0"/>
              </a:rPr>
              <a:t>razmotri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analizira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ukupne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ostvaruje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određenom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gostu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kupcu</a:t>
            </a:r>
            <a:r>
              <a:rPr lang="en-US" dirty="0" smtClean="0">
                <a:latin typeface="Bahnschrift Condensed" panose="020B0502040204020203" pitchFamily="34" charset="0"/>
              </a:rPr>
              <a:t>)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osnovu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njegove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kupovine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dodatnih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hotel </a:t>
            </a:r>
            <a:r>
              <a:rPr lang="en-US" dirty="0" err="1" smtClean="0">
                <a:latin typeface="Bahnschrift Condensed" panose="020B0502040204020203" pitchFamily="34" charset="0"/>
              </a:rPr>
              <a:t>nudi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U tom </a:t>
            </a:r>
            <a:r>
              <a:rPr lang="en-US" dirty="0" err="1" smtClean="0">
                <a:latin typeface="Bahnschrift Condensed" panose="020B0502040204020203" pitchFamily="34" charset="0"/>
              </a:rPr>
              <a:t>smislu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važno</a:t>
            </a:r>
            <a:r>
              <a:rPr lang="en-US" dirty="0" smtClean="0">
                <a:latin typeface="Bahnschrift Condensed" panose="020B0502040204020203" pitchFamily="34" charset="0"/>
              </a:rPr>
              <a:t> je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sagledati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ostala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odeljenja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profitni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centri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osim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odeljenja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bavi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prodajom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izdavanjem</a:t>
            </a:r>
            <a:r>
              <a:rPr lang="en-US" dirty="0" smtClean="0">
                <a:latin typeface="Bahnschrift Condensed" panose="020B0502040204020203" pitchFamily="34" charset="0"/>
              </a:rPr>
              <a:t> soba, </a:t>
            </a:r>
            <a:r>
              <a:rPr lang="en-US" dirty="0" err="1" smtClean="0">
                <a:latin typeface="Bahnschrift Condensed" panose="020B0502040204020203" pitchFamily="34" charset="0"/>
              </a:rPr>
              <a:t>ostvaruju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način</a:t>
            </a:r>
            <a:r>
              <a:rPr lang="en-US" dirty="0" smtClean="0">
                <a:latin typeface="Bahnschrift Condensed" panose="020B0502040204020203" pitchFamily="34" charset="0"/>
              </a:rPr>
              <a:t> to </a:t>
            </a:r>
            <a:r>
              <a:rPr lang="en-US" dirty="0" err="1" smtClean="0">
                <a:latin typeface="Bahnschrift Condensed" panose="020B0502040204020203" pitchFamily="34" charset="0"/>
              </a:rPr>
              <a:t>utiče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ukupan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proces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praksi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488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403"/>
            <a:ext cx="10515600" cy="700426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3.4.1. </a:t>
            </a:r>
            <a:r>
              <a:rPr lang="en-US" sz="3200" b="1" dirty="0" err="1" smtClean="0"/>
              <a:t>Menadžment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prihoda</a:t>
            </a:r>
            <a:r>
              <a:rPr lang="en-US" sz="3200" b="1" dirty="0" smtClean="0"/>
              <a:t> u </a:t>
            </a:r>
            <a:r>
              <a:rPr lang="en-US" sz="3200" b="1" dirty="0" err="1" smtClean="0"/>
              <a:t>odeljenju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hrane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pića</a:t>
            </a:r>
            <a:r>
              <a:rPr lang="en-US" sz="3200" b="1" dirty="0" smtClean="0"/>
              <a:t> (F&amp;B)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122" y="841829"/>
            <a:ext cx="11924907" cy="5907761"/>
          </a:xfrm>
        </p:spPr>
        <p:txBody>
          <a:bodyPr>
            <a:noAutofit/>
          </a:bodyPr>
          <a:lstStyle/>
          <a:p>
            <a:pPr indent="-274320">
              <a:lnSpc>
                <a:spcPct val="120000"/>
              </a:lnSpc>
            </a:pPr>
            <a:r>
              <a:rPr lang="sr-Latn-RS" sz="2400" dirty="0" smtClean="0">
                <a:latin typeface="Bahnschrift Condensed" panose="020B0502040204020203" pitchFamily="34" charset="0"/>
              </a:rPr>
              <a:t>O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deljenje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hrane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pića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okviru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najveći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potencijal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generisanje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naravno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nakon</a:t>
            </a: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odeljenja</a:t>
            </a:r>
            <a:r>
              <a:rPr lang="en-US" sz="2400" dirty="0" smtClean="0">
                <a:latin typeface="Bahnschrift Condensed" panose="020B0502040204020203" pitchFamily="34" charset="0"/>
              </a:rPr>
              <a:t> soba)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kroz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pružanje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redovnih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usluga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doručak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ručak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večera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itd</a:t>
            </a:r>
            <a:r>
              <a:rPr lang="en-US" sz="2400" dirty="0" smtClean="0">
                <a:latin typeface="Bahnschrift Condensed" panose="020B0502040204020203" pitchFamily="34" charset="0"/>
              </a:rPr>
              <a:t>),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organizovanje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prijema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drugih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događaja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pružanja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ketering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usluga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izvan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objekta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kontekstu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hotela</a:t>
            </a:r>
            <a:r>
              <a:rPr lang="en-US" sz="2400" dirty="0" smtClean="0">
                <a:latin typeface="Bahnschrift Condensed" panose="020B0502040204020203" pitchFamily="34" charset="0"/>
              </a:rPr>
              <a:t> 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odeljenj</a:t>
            </a:r>
            <a:r>
              <a:rPr lang="sr-Latn-RS" sz="2400" dirty="0" smtClean="0">
                <a:latin typeface="Bahnschrift Condensed" panose="020B0502040204020203" pitchFamily="34" charset="0"/>
              </a:rPr>
              <a:t>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F&amp;B </a:t>
            </a:r>
            <a:r>
              <a:rPr lang="en-US" sz="2400" dirty="0" smtClean="0">
                <a:latin typeface="Bahnschrift Condensed" panose="020B0502040204020203" pitchFamily="34" charset="0"/>
              </a:rPr>
              <a:t>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može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analizirati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dva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nivoa</a:t>
            </a:r>
            <a:r>
              <a:rPr lang="en-US" sz="2400" dirty="0" smtClean="0">
                <a:latin typeface="Bahnschrift Condensed" panose="020B0502040204020203" pitchFamily="34" charset="0"/>
              </a:rPr>
              <a:t>: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         </a:t>
            </a:r>
            <a:r>
              <a:rPr lang="en-US" sz="2400" dirty="0" smtClean="0">
                <a:latin typeface="Bahnschrift Condensed" panose="020B0502040204020203" pitchFamily="34" charset="0"/>
              </a:rPr>
              <a:t>1)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nivo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celine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        </a:t>
            </a:r>
            <a:r>
              <a:rPr lang="en-US" sz="2400" dirty="0" smtClean="0">
                <a:latin typeface="Bahnschrift Condensed" panose="020B0502040204020203" pitchFamily="34" charset="0"/>
              </a:rPr>
              <a:t>2)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nivo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zasebnog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odeljenja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Na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nivou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hotelski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vlasnici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treba</a:t>
            </a:r>
            <a:r>
              <a:rPr lang="en-US" sz="2400" dirty="0" smtClean="0">
                <a:latin typeface="Bahnschrift Condensed" panose="020B0502040204020203" pitchFamily="34" charset="0"/>
              </a:rPr>
              <a:t> da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donesu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nekoliko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strateških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odluka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vezi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Condensed" panose="020B0502040204020203" pitchFamily="34" charset="0"/>
              </a:rPr>
              <a:t>:</a:t>
            </a:r>
            <a:endParaRPr lang="sr-Latn-RS" sz="2400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 smtClean="0">
                <a:latin typeface="Bahnschrift Condensed" panose="020B0502040204020203" pitchFamily="34" charset="0"/>
              </a:rPr>
              <a:t>    </a:t>
            </a:r>
            <a:r>
              <a:rPr lang="en-US" sz="2400" dirty="0" smtClean="0">
                <a:latin typeface="Bahnschrift Condensed" panose="020B0502040204020203" pitchFamily="34" charset="0"/>
              </a:rPr>
              <a:t>o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lokala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će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biti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namenjeni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hranu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piće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  </a:t>
            </a:r>
            <a:r>
              <a:rPr lang="en-US" sz="2400" dirty="0" smtClean="0">
                <a:latin typeface="Bahnschrift Condensed" panose="020B0502040204020203" pitchFamily="34" charset="0"/>
              </a:rPr>
              <a:t>o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vrstama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prodajnih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mesta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hrane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pića</a:t>
            </a:r>
            <a:r>
              <a:rPr lang="en-US" sz="2400" dirty="0" smtClean="0">
                <a:latin typeface="Bahnschrift Condensed" panose="020B0502040204020203" pitchFamily="34" charset="0"/>
              </a:rPr>
              <a:t> (s</a:t>
            </a:r>
            <a:r>
              <a:rPr lang="sr-Latn-RS" sz="2400" dirty="0" smtClean="0">
                <a:latin typeface="Bahnschrift Condensed" panose="020B0502040204020203" pitchFamily="34" charset="0"/>
              </a:rPr>
              <a:t>ale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doručak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restoran</a:t>
            </a:r>
            <a:r>
              <a:rPr lang="en-US" sz="2400" dirty="0" smtClean="0">
                <a:latin typeface="Bahnschrift Condensed" panose="020B0502040204020203" pitchFamily="34" charset="0"/>
              </a:rPr>
              <a:t>, bar,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lobi</a:t>
            </a:r>
            <a:r>
              <a:rPr lang="en-US" sz="2400" dirty="0" smtClean="0">
                <a:latin typeface="Bahnschrift Condensed" panose="020B0502040204020203" pitchFamily="34" charset="0"/>
              </a:rPr>
              <a:t> bar),</a:t>
            </a:r>
            <a:endParaRPr lang="sr-Latn-RS" sz="2400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 smtClean="0">
                <a:latin typeface="Bahnschrift Condensed" panose="020B0502040204020203" pitchFamily="34" charset="0"/>
              </a:rPr>
              <a:t>    </a:t>
            </a:r>
            <a:r>
              <a:rPr lang="en-US" sz="2400" dirty="0" smtClean="0">
                <a:latin typeface="Bahnschrift Condensed" panose="020B0502040204020203" pitchFamily="34" charset="0"/>
              </a:rPr>
              <a:t>o s</a:t>
            </a:r>
            <a:r>
              <a:rPr lang="sr-Latn-RS" sz="2400" dirty="0" smtClean="0">
                <a:latin typeface="Bahnschrift Condensed" panose="020B0502040204020203" pitchFamily="34" charset="0"/>
              </a:rPr>
              <a:t>alama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pansionsku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ishranu</a:t>
            </a:r>
            <a:r>
              <a:rPr lang="en-US" sz="2400" dirty="0" smtClean="0">
                <a:latin typeface="Bahnschrift Condensed" panose="020B0502040204020203" pitchFamily="34" charset="0"/>
              </a:rPr>
              <a:t> (RO, BB, HB, FB, AI),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 smtClean="0">
                <a:latin typeface="Bahnschrift Condensed" panose="020B0502040204020203" pitchFamily="34" charset="0"/>
              </a:rPr>
              <a:t>   </a:t>
            </a:r>
            <a:r>
              <a:rPr lang="en-US" sz="2400" dirty="0" smtClean="0">
                <a:latin typeface="Bahnschrift Condensed" panose="020B0502040204020203" pitchFamily="34" charset="0"/>
              </a:rPr>
              <a:t> o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vrstama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usluga</a:t>
            </a:r>
            <a:r>
              <a:rPr lang="en-US" sz="2400" dirty="0" smtClean="0">
                <a:latin typeface="Bahnschrift Condensed" panose="020B0502040204020203" pitchFamily="34" charset="0"/>
              </a:rPr>
              <a:t> (a la carte,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bife</a:t>
            </a:r>
            <a:r>
              <a:rPr lang="en-US" sz="2400" dirty="0" smtClean="0">
                <a:latin typeface="Bahnschrift Condensed" panose="020B0502040204020203" pitchFamily="34" charset="0"/>
              </a:rPr>
              <a:t>),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  </a:t>
            </a:r>
            <a:r>
              <a:rPr lang="en-US" sz="2400" dirty="0" smtClean="0">
                <a:latin typeface="Bahnschrift Condensed" panose="020B0502040204020203" pitchFamily="34" charset="0"/>
              </a:rPr>
              <a:t>o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dodatnim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uslugama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hrane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pića</a:t>
            </a:r>
            <a:r>
              <a:rPr lang="en-US" sz="2400" dirty="0" smtClean="0">
                <a:latin typeface="Bahnschrift Condensed" panose="020B0502040204020203" pitchFamily="34" charset="0"/>
              </a:rPr>
              <a:t> (,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sobna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</a:t>
            </a:r>
            <a:r>
              <a:rPr lang="sr-Latn-RS" sz="2400" dirty="0" smtClean="0">
                <a:latin typeface="Bahnschrift Condensed" panose="020B0502040204020203" pitchFamily="34" charset="0"/>
              </a:rPr>
              <a:t>.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tzv</a:t>
            </a:r>
            <a:r>
              <a:rPr lang="en-US" sz="2400" dirty="0" smtClean="0">
                <a:latin typeface="Bahnschrift Condensed" panose="020B0502040204020203" pitchFamily="34" charset="0"/>
              </a:rPr>
              <a:t>. room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ser</a:t>
            </a:r>
            <a:r>
              <a:rPr lang="sr-Latn-RS" sz="2400" dirty="0" smtClean="0">
                <a:latin typeface="Bahnschrift Condensed" panose="020B0502040204020203" pitchFamily="34" charset="0"/>
              </a:rPr>
              <a:t>.</a:t>
            </a:r>
            <a:r>
              <a:rPr lang="en-US" sz="2400" dirty="0" smtClean="0">
                <a:latin typeface="Bahnschrift Condensed" panose="020B0502040204020203" pitchFamily="34" charset="0"/>
              </a:rPr>
              <a:t>), mini-bar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sobi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dr.).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All inclusive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koncept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koncept</a:t>
            </a:r>
            <a:r>
              <a:rPr lang="en-US" sz="2400" dirty="0" smtClean="0">
                <a:latin typeface="Bahnschrift Condensed" panose="020B0502040204020203" pitchFamily="34" charset="0"/>
              </a:rPr>
              <a:t> „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sve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uključeno</a:t>
            </a:r>
            <a:r>
              <a:rPr lang="en-US" sz="2400" dirty="0" smtClean="0">
                <a:latin typeface="Bahnschrift Condensed" panose="020B0502040204020203" pitchFamily="34" charset="0"/>
              </a:rPr>
              <a:t>”)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612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7494"/>
          </a:xfrm>
        </p:spPr>
        <p:txBody>
          <a:bodyPr/>
          <a:lstStyle/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 </a:t>
            </a:r>
            <a:r>
              <a:rPr lang="en-US" dirty="0" err="1" smtClean="0"/>
              <a:t>restorana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913" y="1432874"/>
            <a:ext cx="11180189" cy="4744089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latin typeface="Bahnschrift Condensed" panose="020B0502040204020203" pitchFamily="34" charset="0"/>
              </a:rPr>
              <a:t>Kapacitet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restorana</a:t>
            </a:r>
            <a:r>
              <a:rPr lang="en-US" sz="2400" dirty="0" smtClean="0">
                <a:latin typeface="Bahnschrift 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definiše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ukupnim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kupaca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može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uslužiti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tokom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svog</a:t>
            </a: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radnog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vremena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tokom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jednog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radnog</a:t>
            </a:r>
            <a:r>
              <a:rPr lang="en-US" sz="2400" dirty="0" smtClean="0">
                <a:latin typeface="Bahnschrift Condensed" panose="020B0502040204020203" pitchFamily="34" charset="0"/>
              </a:rPr>
              <a:t> dana. 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K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apacitet</a:t>
            </a:r>
            <a:r>
              <a:rPr lang="sr-Latn-R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restorana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zavisi</a:t>
            </a:r>
            <a:r>
              <a:rPr lang="en-US" sz="2400" dirty="0" smtClean="0">
                <a:latin typeface="Bahnschrift Condensed" panose="020B0502040204020203" pitchFamily="34" charset="0"/>
              </a:rPr>
              <a:t> od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više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faktora</a:t>
            </a:r>
            <a:r>
              <a:rPr lang="en-US" sz="2400" dirty="0" smtClean="0">
                <a:latin typeface="Bahnschrift Condensed" panose="020B0502040204020203" pitchFamily="34" charset="0"/>
              </a:rPr>
              <a:t>: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fizičkog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mesta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stolova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različitim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kapacitetom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dirty="0">
                <a:latin typeface="Bahnschrift Condensed" panose="020B0502040204020203" pitchFamily="34" charset="0"/>
              </a:rPr>
              <a:t>i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rasporedom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sedenja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radnih</a:t>
            </a:r>
            <a:r>
              <a:rPr lang="en-US" sz="2400" dirty="0" smtClean="0">
                <a:latin typeface="Bahnschrift Condensed" panose="020B0502040204020203" pitchFamily="34" charset="0"/>
              </a:rPr>
              <a:t> sati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restorana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prosečnog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vremena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zadržavanja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gosti</a:t>
            </a:r>
            <a:r>
              <a:rPr lang="sr-Latn-RS" sz="2400" dirty="0" smtClean="0">
                <a:latin typeface="Bahnschrift Condensed" panose="020B0502040204020203" pitchFamily="34" charset="0"/>
              </a:rPr>
              <a:t>ju</a:t>
            </a:r>
            <a:r>
              <a:rPr lang="en-US" sz="2400" dirty="0" smtClean="0">
                <a:latin typeface="Bahnschrift Condensed" panose="020B0502040204020203" pitchFamily="34" charset="0"/>
              </a:rPr>
              <a:t>.  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246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Upravljanje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vrem</a:t>
            </a:r>
            <a:r>
              <a:rPr lang="sr-Latn-RS" sz="32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e</a:t>
            </a:r>
            <a:r>
              <a:rPr lang="en-US" sz="32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nom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trajanja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obroka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u </a:t>
            </a:r>
            <a:r>
              <a:rPr lang="en-US" sz="3200" dirty="0" err="1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restoranu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ahnschrift Condensed" panose="020B0502040204020203" pitchFamily="34" charset="0"/>
              </a:rPr>
              <a:t>Upravljanje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vremenom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trajanja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obroka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restoranu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pokazuje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 </a:t>
            </a:r>
            <a:r>
              <a:rPr lang="en-US" dirty="0" err="1" smtClean="0">
                <a:latin typeface="Bahnschrift Condensed" panose="020B0502040204020203" pitchFamily="34" charset="0"/>
              </a:rPr>
              <a:t>koliko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gosti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kupci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troše</a:t>
            </a:r>
            <a:r>
              <a:rPr lang="en-US" dirty="0" smtClean="0">
                <a:latin typeface="Bahnschrift Condensed" panose="020B0502040204020203" pitchFamily="34" charset="0"/>
              </a:rPr>
              <a:t> u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restoranu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 </a:t>
            </a:r>
            <a:r>
              <a:rPr lang="en-US" dirty="0" smtClean="0">
                <a:latin typeface="Bahnschrift Condensed" panose="020B0502040204020203" pitchFamily="34" charset="0"/>
              </a:rPr>
              <a:t>od </a:t>
            </a:r>
            <a:r>
              <a:rPr lang="en-US" dirty="0" err="1" smtClean="0">
                <a:latin typeface="Bahnschrift Condensed" panose="020B0502040204020203" pitchFamily="34" charset="0"/>
              </a:rPr>
              <a:t>vremena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dolaska</a:t>
            </a:r>
            <a:r>
              <a:rPr lang="en-US" dirty="0" smtClean="0">
                <a:latin typeface="Bahnschrift Condensed" panose="020B0502040204020203" pitchFamily="34" charset="0"/>
              </a:rPr>
              <a:t> do </a:t>
            </a:r>
            <a:r>
              <a:rPr lang="en-US" dirty="0" err="1" smtClean="0">
                <a:latin typeface="Bahnschrift Condensed" panose="020B0502040204020203" pitchFamily="34" charset="0"/>
              </a:rPr>
              <a:t>vremena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odlaska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objekta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Što</a:t>
            </a:r>
            <a:r>
              <a:rPr lang="en-US" i="1" dirty="0" smtClean="0">
                <a:latin typeface="Bahnschrift Condensed" panose="020B0502040204020203" pitchFamily="34" charset="0"/>
              </a:rPr>
              <a:t> je period </a:t>
            </a:r>
            <a:r>
              <a:rPr lang="en-US" i="1" dirty="0" err="1" smtClean="0">
                <a:latin typeface="Bahnschrift Condensed" panose="020B0502040204020203" pitchFamily="34" charset="0"/>
              </a:rPr>
              <a:t>zadržavanja</a:t>
            </a:r>
            <a:r>
              <a:rPr lang="sr-Latn-RS" i="1" dirty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duži</a:t>
            </a:r>
            <a:r>
              <a:rPr lang="en-US" i="1" dirty="0" smtClean="0">
                <a:latin typeface="Bahnschrift Condensed" panose="020B0502040204020203" pitchFamily="34" charset="0"/>
              </a:rPr>
              <a:t>, </a:t>
            </a:r>
            <a:r>
              <a:rPr lang="en-US" i="1" dirty="0" err="1" smtClean="0">
                <a:latin typeface="Bahnschrift Condensed" panose="020B0502040204020203" pitchFamily="34" charset="0"/>
              </a:rPr>
              <a:t>manji</a:t>
            </a:r>
            <a:r>
              <a:rPr lang="en-US" i="1" dirty="0" smtClean="0">
                <a:latin typeface="Bahnschrift Condensed" panose="020B0502040204020203" pitchFamily="34" charset="0"/>
              </a:rPr>
              <a:t> je </a:t>
            </a:r>
            <a:r>
              <a:rPr lang="en-US" i="1" dirty="0" err="1" smtClean="0">
                <a:latin typeface="Bahnschrift Condensed" panose="020B0502040204020203" pitchFamily="34" charset="0"/>
              </a:rPr>
              <a:t>ostvaren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promet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po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stolu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i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manji</a:t>
            </a:r>
            <a:r>
              <a:rPr lang="en-US" i="1" dirty="0" smtClean="0">
                <a:latin typeface="Bahnschrift Condensed" panose="020B0502040204020203" pitchFamily="34" charset="0"/>
              </a:rPr>
              <a:t> je </a:t>
            </a:r>
            <a:r>
              <a:rPr lang="en-US" i="1" dirty="0" err="1" smtClean="0">
                <a:latin typeface="Bahnschrift Condensed" panose="020B0502040204020203" pitchFamily="34" charset="0"/>
              </a:rPr>
              <a:t>broj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usluženih</a:t>
            </a:r>
            <a:r>
              <a:rPr lang="en-US" i="1" dirty="0" smtClean="0">
                <a:latin typeface="Bahnschrift Condensed" panose="020B0502040204020203" pitchFamily="34" charset="0"/>
              </a:rPr>
              <a:t> </a:t>
            </a:r>
            <a:r>
              <a:rPr lang="en-US" i="1" dirty="0" err="1" smtClean="0">
                <a:latin typeface="Bahnschrift Condensed" panose="020B0502040204020203" pitchFamily="34" charset="0"/>
              </a:rPr>
              <a:t>klijenata</a:t>
            </a:r>
            <a:r>
              <a:rPr lang="en-US" i="1" dirty="0" smtClean="0">
                <a:latin typeface="Bahnschrift Condensed" panose="020B0502040204020203" pitchFamily="34" charset="0"/>
              </a:rPr>
              <a:t>. </a:t>
            </a:r>
            <a:endParaRPr lang="en-US" i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0057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5774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latin typeface="Bahnschrift Condensed" panose="020B0502040204020203" pitchFamily="34" charset="0"/>
              </a:rPr>
              <a:t>Dizajn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menija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određivanje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cena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8289"/>
            <a:ext cx="10515600" cy="5071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r-Latn-RS" sz="2400" dirty="0" smtClean="0">
                <a:latin typeface="Bahnschrift Condensed" panose="020B0502040204020203" pitchFamily="34" charset="0"/>
              </a:rPr>
              <a:t>D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izajn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menija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značajan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uticaj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odeljenja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hrane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pića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to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tri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osnovna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načina</a:t>
            </a:r>
            <a:r>
              <a:rPr lang="en-US" sz="2400" dirty="0" smtClean="0">
                <a:latin typeface="Bahnschrift Condensed" panose="020B0502040204020203" pitchFamily="34" charset="0"/>
              </a:rPr>
              <a:t>: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- 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trajanje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obroka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sz="2400" dirty="0" smtClean="0">
                <a:latin typeface="Bahnschrift Condensed" panose="020B0502040204020203" pitchFamily="34" charset="0"/>
              </a:rPr>
              <a:t>  - 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prosečno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vreme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- 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narudžbi</a:t>
            </a:r>
            <a:r>
              <a:rPr lang="en-US" sz="2400" dirty="0" smtClean="0">
                <a:latin typeface="Bahnschrift Condensed" panose="020B0502040204020203" pitchFamily="34" charset="0"/>
              </a:rPr>
              <a:t> I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- 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cena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troškovi</a:t>
            </a:r>
            <a:r>
              <a:rPr lang="en-US" sz="2400" dirty="0" smtClean="0">
                <a:latin typeface="Bahnschrift 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hrane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694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Bahnschrift Condensed" panose="020B0502040204020203" pitchFamily="34" charset="0"/>
              </a:rPr>
              <a:t>3.4.2.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3200" dirty="0" smtClean="0">
                <a:latin typeface="Bahnschrift Condensed" panose="020B0502040204020203" pitchFamily="34" charset="0"/>
              </a:rPr>
              <a:t> u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fitnes</a:t>
            </a:r>
            <a:r>
              <a:rPr lang="en-US" sz="3200" dirty="0" smtClean="0">
                <a:latin typeface="Bahnschrift Condensed" panose="020B0502040204020203" pitchFamily="34" charset="0"/>
              </a:rPr>
              <a:t>, wellness &amp; spa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centrima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719062" cy="4744857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ahnschrift Condensed" panose="020B0502040204020203" pitchFamily="34" charset="0"/>
              </a:rPr>
              <a:t>Fitnes</a:t>
            </a:r>
            <a:r>
              <a:rPr lang="en-US" dirty="0" smtClean="0">
                <a:latin typeface="Bahnschrift Condensed" panose="020B0502040204020203" pitchFamily="34" charset="0"/>
              </a:rPr>
              <a:t>, wellness &amp; spa </a:t>
            </a:r>
            <a:r>
              <a:rPr lang="en-US" dirty="0" err="1" smtClean="0">
                <a:latin typeface="Bahnschrift Condensed" panose="020B0502040204020203" pitchFamily="34" charset="0"/>
              </a:rPr>
              <a:t>usluge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često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faktor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diferencijacije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industriji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Istraživanja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wellness &amp; spa </a:t>
            </a:r>
            <a:r>
              <a:rPr lang="en-US" dirty="0" err="1" smtClean="0">
                <a:latin typeface="Bahnschrift Condensed" panose="020B0502040204020203" pitchFamily="34" charset="0"/>
              </a:rPr>
              <a:t>centara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veoma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ograničena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uglavnom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fokusirana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nezavisne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operatore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wellness &amp; spa </a:t>
            </a:r>
            <a:r>
              <a:rPr lang="en-US" dirty="0" err="1" smtClean="0">
                <a:latin typeface="Bahnschrift Condensed" panose="020B0502040204020203" pitchFamily="34" charset="0"/>
              </a:rPr>
              <a:t>centara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fitnes</a:t>
            </a:r>
            <a:r>
              <a:rPr lang="en-US" dirty="0" smtClean="0">
                <a:latin typeface="Bahnschrift Condensed" panose="020B0502040204020203" pitchFamily="34" charset="0"/>
              </a:rPr>
              <a:t>, wellness &amp; spa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treba</a:t>
            </a:r>
            <a:r>
              <a:rPr lang="en-US" dirty="0" smtClean="0">
                <a:latin typeface="Bahnschrift Condensed" panose="020B0502040204020203" pitchFamily="34" charset="0"/>
              </a:rPr>
              <a:t> da se </a:t>
            </a:r>
            <a:r>
              <a:rPr lang="en-US" dirty="0" err="1" smtClean="0">
                <a:latin typeface="Bahnschrift Condensed" panose="020B0502040204020203" pitchFamily="34" charset="0"/>
              </a:rPr>
              <a:t>sprovodi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nivoa</a:t>
            </a:r>
            <a:r>
              <a:rPr lang="en-US" dirty="0" smtClean="0">
                <a:latin typeface="Bahnschrift Condensed" panose="020B0502040204020203" pitchFamily="34" charset="0"/>
              </a:rPr>
              <a:t>: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</a:t>
            </a:r>
            <a:r>
              <a:rPr lang="en-US" dirty="0" smtClean="0">
                <a:latin typeface="Bahnschrift Condensed" panose="020B0502040204020203" pitchFamily="34" charset="0"/>
              </a:rPr>
              <a:t>1)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</a:t>
            </a:r>
            <a:r>
              <a:rPr lang="en-US" dirty="0" smtClean="0">
                <a:latin typeface="Bahnschrift Condensed" panose="020B0502040204020203" pitchFamily="34" charset="0"/>
              </a:rPr>
              <a:t>2)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odeljenja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fitnes</a:t>
            </a:r>
            <a:r>
              <a:rPr lang="en-US" dirty="0" smtClean="0">
                <a:latin typeface="Bahnschrift Condensed" panose="020B0502040204020203" pitchFamily="34" charset="0"/>
              </a:rPr>
              <a:t>, wellness &amp; spa. 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777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kapaciteta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fitnes</a:t>
            </a:r>
            <a:r>
              <a:rPr lang="en-US" sz="3200" dirty="0" smtClean="0">
                <a:latin typeface="Bahnschrift Condensed" panose="020B0502040204020203" pitchFamily="34" charset="0"/>
              </a:rPr>
              <a:t>, wellness &amp; spa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centara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Kapacitet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fitnes</a:t>
            </a:r>
            <a:r>
              <a:rPr lang="en-US" sz="3200" dirty="0" smtClean="0">
                <a:latin typeface="Bahnschrift Condensed" panose="020B0502040204020203" pitchFamily="34" charset="0"/>
              </a:rPr>
              <a:t>, wellness &amp; spa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centra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zavisi</a:t>
            </a:r>
            <a:r>
              <a:rPr lang="en-US" sz="3200" dirty="0" smtClean="0">
                <a:latin typeface="Bahnschrift Condensed" panose="020B0502040204020203" pitchFamily="34" charset="0"/>
              </a:rPr>
              <a:t> od</a:t>
            </a:r>
            <a:endParaRPr lang="sr-Latn-RS" sz="3200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fizičke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veličine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broja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svakog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dela</a:t>
            </a:r>
            <a:r>
              <a:rPr lang="en-US" dirty="0" smtClean="0">
                <a:latin typeface="Bahnschrift Condensed" panose="020B0502040204020203" pitchFamily="34" charset="0"/>
              </a:rPr>
              <a:t>)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centra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vremena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broja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zaposlenih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npr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masera</a:t>
            </a:r>
            <a:r>
              <a:rPr lang="en-US" dirty="0" smtClean="0">
                <a:latin typeface="Bahnschrift Condensed" panose="020B0502040204020203" pitchFamily="34" charset="0"/>
              </a:rPr>
              <a:t>),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vremena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trajanja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usluge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vremenskog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intervala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između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uslužena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klijenata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0013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Upravljanje</a:t>
            </a:r>
            <a:r>
              <a:rPr lang="en-US" dirty="0" smtClean="0"/>
              <a:t> </a:t>
            </a:r>
            <a:r>
              <a:rPr lang="en-US" dirty="0" err="1" smtClean="0"/>
              <a:t>rezervacijama</a:t>
            </a:r>
            <a:r>
              <a:rPr lang="en-US" dirty="0" smtClean="0"/>
              <a:t> </a:t>
            </a:r>
            <a:r>
              <a:rPr lang="en-US" dirty="0" err="1" smtClean="0"/>
              <a:t>termina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dirty="0" err="1" smtClean="0"/>
              <a:t>Unapred</a:t>
            </a:r>
            <a:r>
              <a:rPr lang="en-US" dirty="0" smtClean="0"/>
              <a:t> </a:t>
            </a:r>
            <a:r>
              <a:rPr lang="en-US" dirty="0" err="1" smtClean="0"/>
              <a:t>rezervacije</a:t>
            </a:r>
            <a:r>
              <a:rPr lang="en-US" dirty="0" smtClean="0"/>
              <a:t> </a:t>
            </a:r>
            <a:r>
              <a:rPr lang="en-US" dirty="0" err="1" smtClean="0"/>
              <a:t>termina</a:t>
            </a:r>
            <a:r>
              <a:rPr lang="en-US" dirty="0" smtClean="0"/>
              <a:t> </a:t>
            </a:r>
            <a:r>
              <a:rPr lang="en-US" dirty="0" err="1" smtClean="0"/>
              <a:t>smanjuju</a:t>
            </a:r>
            <a:r>
              <a:rPr lang="en-US" dirty="0" smtClean="0"/>
              <a:t> </a:t>
            </a:r>
            <a:r>
              <a:rPr lang="en-US" dirty="0" err="1" smtClean="0"/>
              <a:t>neizvesnost</a:t>
            </a:r>
            <a:r>
              <a:rPr lang="en-US" dirty="0" smtClean="0"/>
              <a:t> </a:t>
            </a:r>
            <a:r>
              <a:rPr lang="en-US" dirty="0" err="1" smtClean="0"/>
              <a:t>dolazaka</a:t>
            </a:r>
            <a:r>
              <a:rPr lang="en-US" dirty="0" smtClean="0"/>
              <a:t> u </a:t>
            </a:r>
            <a:r>
              <a:rPr lang="en-US" dirty="0" err="1" smtClean="0"/>
              <a:t>fitnes</a:t>
            </a:r>
            <a:r>
              <a:rPr lang="en-US" dirty="0" smtClean="0"/>
              <a:t>, wellness &amp; spa </a:t>
            </a:r>
            <a:r>
              <a:rPr lang="en-US" dirty="0" err="1" smtClean="0"/>
              <a:t>centar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doprinose</a:t>
            </a:r>
            <a:r>
              <a:rPr lang="en-US" dirty="0" smtClean="0"/>
              <a:t> </a:t>
            </a:r>
            <a:r>
              <a:rPr lang="en-US" dirty="0" err="1" smtClean="0"/>
              <a:t>boljem</a:t>
            </a:r>
            <a:r>
              <a:rPr lang="en-US" dirty="0" smtClean="0"/>
              <a:t> </a:t>
            </a:r>
            <a:r>
              <a:rPr lang="en-US" dirty="0" err="1" smtClean="0"/>
              <a:t>operativnom</a:t>
            </a:r>
            <a:r>
              <a:rPr lang="en-US" dirty="0" smtClean="0"/>
              <a:t> </a:t>
            </a:r>
            <a:r>
              <a:rPr lang="en-US" dirty="0" err="1" smtClean="0"/>
              <a:t>planiranju</a:t>
            </a:r>
            <a:r>
              <a:rPr lang="en-US" dirty="0" smtClean="0"/>
              <a:t> u </a:t>
            </a:r>
            <a:r>
              <a:rPr lang="en-US" dirty="0" err="1" smtClean="0"/>
              <a:t>toj</a:t>
            </a:r>
            <a:r>
              <a:rPr lang="en-US" dirty="0" smtClean="0"/>
              <a:t> </a:t>
            </a:r>
            <a:r>
              <a:rPr lang="en-US" dirty="0" err="1" smtClean="0"/>
              <a:t>oblasti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perioda</a:t>
            </a:r>
            <a:r>
              <a:rPr lang="en-US" dirty="0" smtClean="0"/>
              <a:t> </a:t>
            </a:r>
            <a:r>
              <a:rPr lang="en-US" dirty="0" err="1" smtClean="0"/>
              <a:t>pružanja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Neke</a:t>
            </a:r>
            <a:r>
              <a:rPr lang="en-US" dirty="0" smtClean="0"/>
              <a:t> wellness &amp; spa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fiksne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masaže</a:t>
            </a:r>
            <a:r>
              <a:rPr lang="en-US" dirty="0" smtClean="0"/>
              <a:t>),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različite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trajanja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upotreba</a:t>
            </a:r>
            <a:r>
              <a:rPr lang="en-US" dirty="0" smtClean="0"/>
              <a:t> </a:t>
            </a:r>
            <a:r>
              <a:rPr lang="en-US" dirty="0" err="1" smtClean="0"/>
              <a:t>fitnes</a:t>
            </a:r>
            <a:r>
              <a:rPr lang="en-US" dirty="0" smtClean="0"/>
              <a:t> </a:t>
            </a:r>
            <a:r>
              <a:rPr lang="en-US" dirty="0" err="1" smtClean="0"/>
              <a:t>centara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bazena</a:t>
            </a:r>
            <a:r>
              <a:rPr lang="en-US" dirty="0" smtClean="0"/>
              <a:t>). Da bi se </a:t>
            </a:r>
            <a:r>
              <a:rPr lang="en-US" dirty="0" err="1" smtClean="0"/>
              <a:t>obezbedila</a:t>
            </a:r>
            <a:r>
              <a:rPr lang="en-US" dirty="0" smtClean="0"/>
              <a:t> </a:t>
            </a:r>
            <a:r>
              <a:rPr lang="en-US" dirty="0" err="1" smtClean="0"/>
              <a:t>veća</a:t>
            </a:r>
            <a:r>
              <a:rPr lang="en-US" dirty="0" smtClean="0"/>
              <a:t> </a:t>
            </a:r>
            <a:r>
              <a:rPr lang="en-US" dirty="0" err="1" smtClean="0"/>
              <a:t>predvidljivost</a:t>
            </a:r>
            <a:r>
              <a:rPr lang="en-US" dirty="0" smtClean="0"/>
              <a:t> </a:t>
            </a:r>
            <a:r>
              <a:rPr lang="en-US" dirty="0" err="1" smtClean="0"/>
              <a:t>perioda</a:t>
            </a:r>
            <a:r>
              <a:rPr lang="en-US" dirty="0" smtClean="0"/>
              <a:t> </a:t>
            </a:r>
            <a:r>
              <a:rPr lang="en-US" dirty="0" err="1" smtClean="0"/>
              <a:t>trajanja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, wellness &amp; spa </a:t>
            </a:r>
            <a:r>
              <a:rPr lang="en-US" dirty="0" err="1" smtClean="0"/>
              <a:t>tretmani</a:t>
            </a:r>
            <a:r>
              <a:rPr lang="en-US" dirty="0" smtClean="0"/>
              <a:t> se </a:t>
            </a: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često</a:t>
            </a:r>
            <a:r>
              <a:rPr lang="en-US" dirty="0" smtClean="0"/>
              <a:t> nude u </a:t>
            </a:r>
            <a:r>
              <a:rPr lang="en-US" dirty="0" err="1" smtClean="0"/>
              <a:t>blokovima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fiksnim</a:t>
            </a:r>
            <a:r>
              <a:rPr lang="en-US" dirty="0" smtClean="0"/>
              <a:t> </a:t>
            </a:r>
            <a:r>
              <a:rPr lang="en-US" dirty="0" err="1" smtClean="0"/>
              <a:t>trajanjem</a:t>
            </a:r>
            <a:r>
              <a:rPr lang="en-US" dirty="0" smtClean="0"/>
              <a:t> (</a:t>
            </a:r>
            <a:r>
              <a:rPr lang="en-US" dirty="0" err="1" smtClean="0"/>
              <a:t>Kimes</a:t>
            </a:r>
            <a:r>
              <a:rPr lang="en-US" dirty="0" smtClean="0"/>
              <a:t> et. al., 2009). </a:t>
            </a:r>
            <a:r>
              <a:rPr lang="en-US" dirty="0" err="1" smtClean="0"/>
              <a:t>Analiza</a:t>
            </a:r>
            <a:r>
              <a:rPr lang="en-US" dirty="0" smtClean="0"/>
              <a:t> </a:t>
            </a:r>
            <a:r>
              <a:rPr lang="en-US" dirty="0" err="1" smtClean="0"/>
              <a:t>operativnog</a:t>
            </a:r>
            <a:r>
              <a:rPr lang="en-US" dirty="0" smtClean="0"/>
              <a:t> </a:t>
            </a:r>
            <a:r>
              <a:rPr lang="en-US" dirty="0" err="1" smtClean="0"/>
              <a:t>poslovanja</a:t>
            </a:r>
            <a:r>
              <a:rPr lang="en-US" dirty="0" smtClean="0"/>
              <a:t> </a:t>
            </a:r>
            <a:r>
              <a:rPr lang="en-US" dirty="0" err="1" smtClean="0"/>
              <a:t>fitnes</a:t>
            </a:r>
            <a:r>
              <a:rPr lang="en-US" dirty="0" smtClean="0"/>
              <a:t>, wellness &amp; spa </a:t>
            </a:r>
            <a:r>
              <a:rPr lang="en-US" dirty="0" err="1" smtClean="0"/>
              <a:t>centara</a:t>
            </a:r>
            <a:r>
              <a:rPr lang="en-US" dirty="0" smtClean="0"/>
              <a:t>,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pružanja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u </a:t>
            </a:r>
            <a:r>
              <a:rPr lang="en-US" dirty="0" err="1" smtClean="0"/>
              <a:t>njima</a:t>
            </a:r>
            <a:r>
              <a:rPr lang="en-US" dirty="0" smtClean="0"/>
              <a:t>, </a:t>
            </a:r>
            <a:r>
              <a:rPr lang="en-US" dirty="0" err="1" smtClean="0"/>
              <a:t>pomoći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da se </a:t>
            </a:r>
            <a:r>
              <a:rPr lang="en-US" dirty="0" err="1" smtClean="0"/>
              <a:t>identifikuju</a:t>
            </a:r>
            <a:r>
              <a:rPr lang="en-US" dirty="0" smtClean="0"/>
              <a:t> </a:t>
            </a:r>
            <a:r>
              <a:rPr lang="en-US" dirty="0" err="1" smtClean="0"/>
              <a:t>mogućnosti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smanjenje</a:t>
            </a:r>
            <a:r>
              <a:rPr lang="en-US" dirty="0" smtClean="0"/>
              <a:t> </a:t>
            </a:r>
            <a:r>
              <a:rPr lang="en-US" dirty="0" err="1" smtClean="0"/>
              <a:t>perioda</a:t>
            </a:r>
            <a:r>
              <a:rPr lang="en-US" dirty="0" smtClean="0"/>
              <a:t> „</a:t>
            </a:r>
            <a:r>
              <a:rPr lang="en-US" dirty="0" err="1" smtClean="0"/>
              <a:t>praznog</a:t>
            </a:r>
            <a:r>
              <a:rPr lang="en-US" dirty="0" smtClean="0"/>
              <a:t> </a:t>
            </a:r>
            <a:r>
              <a:rPr lang="en-US" dirty="0" err="1" smtClean="0"/>
              <a:t>hoda</a:t>
            </a:r>
            <a:r>
              <a:rPr lang="en-US" dirty="0" smtClean="0"/>
              <a:t>” </a:t>
            </a:r>
            <a:r>
              <a:rPr lang="en-US" dirty="0" err="1" smtClean="0"/>
              <a:t>između</a:t>
            </a:r>
            <a:r>
              <a:rPr lang="en-US" dirty="0" smtClean="0"/>
              <a:t> </a:t>
            </a:r>
            <a:r>
              <a:rPr lang="en-US" dirty="0" err="1" smtClean="0"/>
              <a:t>pojedinih</a:t>
            </a:r>
            <a:r>
              <a:rPr lang="en-US" dirty="0" smtClean="0"/>
              <a:t> </a:t>
            </a:r>
            <a:r>
              <a:rPr lang="en-US" dirty="0" err="1" smtClean="0"/>
              <a:t>gostiju</a:t>
            </a:r>
            <a:r>
              <a:rPr lang="en-US" dirty="0" smtClean="0"/>
              <a:t> (</a:t>
            </a:r>
            <a:r>
              <a:rPr lang="en-US" dirty="0" err="1" smtClean="0"/>
              <a:t>kupaca</a:t>
            </a:r>
            <a:r>
              <a:rPr lang="en-US" dirty="0" smtClean="0"/>
              <a:t>) </a:t>
            </a:r>
            <a:r>
              <a:rPr lang="en-US" dirty="0" err="1" smtClean="0"/>
              <a:t>i</a:t>
            </a:r>
            <a:r>
              <a:rPr lang="en-US" dirty="0" smtClean="0"/>
              <a:t> da se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mnogo</a:t>
            </a:r>
            <a:r>
              <a:rPr lang="en-US" dirty="0" smtClean="0"/>
              <a:t> </a:t>
            </a:r>
            <a:r>
              <a:rPr lang="en-US" dirty="0" err="1" smtClean="0"/>
              <a:t>efikasniji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obezbedi</a:t>
            </a:r>
            <a:r>
              <a:rPr lang="en-US" dirty="0" smtClean="0"/>
              <a:t> </a:t>
            </a:r>
            <a:r>
              <a:rPr lang="en-US" dirty="0" err="1" smtClean="0"/>
              <a:t>pružanje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err="1" smtClean="0"/>
              <a:t>Određivanje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Bazen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fitnes</a:t>
            </a:r>
            <a:r>
              <a:rPr lang="en-US" dirty="0" smtClean="0"/>
              <a:t> </a:t>
            </a:r>
            <a:r>
              <a:rPr lang="en-US" dirty="0" err="1" smtClean="0"/>
              <a:t>centri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visoke</a:t>
            </a:r>
            <a:r>
              <a:rPr lang="en-US" dirty="0" smtClean="0"/>
              <a:t> </a:t>
            </a:r>
            <a:r>
              <a:rPr lang="en-US" dirty="0" err="1" smtClean="0"/>
              <a:t>fiksne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niske</a:t>
            </a:r>
            <a:r>
              <a:rPr lang="en-US" dirty="0" smtClean="0"/>
              <a:t> </a:t>
            </a:r>
            <a:r>
              <a:rPr lang="en-US" dirty="0" err="1" smtClean="0"/>
              <a:t>varijabilne</a:t>
            </a:r>
            <a:r>
              <a:rPr lang="en-US" dirty="0" smtClean="0"/>
              <a:t> </a:t>
            </a:r>
            <a:r>
              <a:rPr lang="en-US" dirty="0" err="1" smtClean="0"/>
              <a:t>troškove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se </a:t>
            </a:r>
            <a:r>
              <a:rPr lang="en-US" dirty="0" err="1" smtClean="0"/>
              <a:t>ove</a:t>
            </a:r>
            <a:r>
              <a:rPr lang="en-US" dirty="0" smtClean="0"/>
              <a:t> </a:t>
            </a:r>
            <a:r>
              <a:rPr lang="en-US" dirty="0" err="1" smtClean="0"/>
              <a:t>vrste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obično</a:t>
            </a:r>
            <a:r>
              <a:rPr lang="en-US" dirty="0" smtClean="0"/>
              <a:t> nude </a:t>
            </a:r>
            <a:r>
              <a:rPr lang="en-US" dirty="0" err="1" smtClean="0"/>
              <a:t>gostima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besplatno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niskim</a:t>
            </a:r>
            <a:r>
              <a:rPr lang="en-US" dirty="0" smtClean="0"/>
              <a:t> </a:t>
            </a:r>
            <a:r>
              <a:rPr lang="en-US" dirty="0" err="1" smtClean="0"/>
              <a:t>cenama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spoljni</a:t>
            </a:r>
            <a:r>
              <a:rPr lang="en-US" dirty="0" smtClean="0"/>
              <a:t> </a:t>
            </a:r>
            <a:r>
              <a:rPr lang="en-US" dirty="0" err="1" smtClean="0"/>
              <a:t>korisnici</a:t>
            </a:r>
            <a:r>
              <a:rPr lang="en-US" dirty="0" smtClean="0"/>
              <a:t> (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nisu</a:t>
            </a:r>
            <a:r>
              <a:rPr lang="en-US" dirty="0" smtClean="0"/>
              <a:t> </a:t>
            </a:r>
            <a:r>
              <a:rPr lang="en-US" dirty="0" err="1" smtClean="0"/>
              <a:t>smešteni</a:t>
            </a:r>
            <a:r>
              <a:rPr lang="en-US" dirty="0" smtClean="0"/>
              <a:t> u </a:t>
            </a:r>
            <a:r>
              <a:rPr lang="en-US" dirty="0" err="1" smtClean="0"/>
              <a:t>hotelu</a:t>
            </a:r>
            <a:r>
              <a:rPr lang="en-US" dirty="0" smtClean="0"/>
              <a:t>) </a:t>
            </a:r>
            <a:r>
              <a:rPr lang="en-US" dirty="0" err="1" smtClean="0"/>
              <a:t>moraju</a:t>
            </a:r>
            <a:r>
              <a:rPr lang="en-US" dirty="0" smtClean="0"/>
              <a:t> da plate </a:t>
            </a:r>
            <a:r>
              <a:rPr lang="en-US" dirty="0" err="1" smtClean="0"/>
              <a:t>redovnu</a:t>
            </a:r>
            <a:r>
              <a:rPr lang="en-US" dirty="0" smtClean="0"/>
              <a:t> </a:t>
            </a:r>
            <a:r>
              <a:rPr lang="en-US" dirty="0" err="1" smtClean="0"/>
              <a:t>cenu</a:t>
            </a:r>
            <a:r>
              <a:rPr lang="en-US" dirty="0" smtClean="0"/>
              <a:t>. </a:t>
            </a:r>
            <a:r>
              <a:rPr lang="en-US" dirty="0" err="1" smtClean="0"/>
              <a:t>Ostali</a:t>
            </a:r>
            <a:r>
              <a:rPr lang="en-US" dirty="0" smtClean="0"/>
              <a:t> wellness &amp; spa </a:t>
            </a:r>
            <a:r>
              <a:rPr lang="en-US" dirty="0" err="1" smtClean="0"/>
              <a:t>sadržaji</a:t>
            </a:r>
            <a:r>
              <a:rPr lang="en-US" dirty="0" smtClean="0"/>
              <a:t> se </a:t>
            </a:r>
            <a:r>
              <a:rPr lang="en-US" dirty="0" err="1" smtClean="0"/>
              <a:t>zasebno</a:t>
            </a:r>
            <a:r>
              <a:rPr lang="en-US" dirty="0" smtClean="0"/>
              <a:t> </a:t>
            </a:r>
            <a:r>
              <a:rPr lang="en-US" dirty="0" err="1" smtClean="0"/>
              <a:t>plaćaju</a:t>
            </a:r>
            <a:r>
              <a:rPr lang="en-US" dirty="0" smtClean="0"/>
              <a:t>, pre </a:t>
            </a:r>
            <a:r>
              <a:rPr lang="en-US" dirty="0" err="1" smtClean="0"/>
              <a:t>svega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njihovih</a:t>
            </a:r>
            <a:r>
              <a:rPr lang="en-US" dirty="0" smtClean="0"/>
              <a:t> </a:t>
            </a:r>
            <a:r>
              <a:rPr lang="en-US" dirty="0" err="1" smtClean="0"/>
              <a:t>visokih</a:t>
            </a:r>
            <a:r>
              <a:rPr lang="en-US" dirty="0" smtClean="0"/>
              <a:t> </a:t>
            </a:r>
            <a:r>
              <a:rPr lang="en-US" dirty="0" err="1" smtClean="0"/>
              <a:t>varijabilnih</a:t>
            </a:r>
            <a:r>
              <a:rPr lang="en-US" dirty="0" smtClean="0"/>
              <a:t> </a:t>
            </a:r>
            <a:r>
              <a:rPr lang="en-US" dirty="0" err="1" smtClean="0"/>
              <a:t>troškova</a:t>
            </a:r>
            <a:r>
              <a:rPr lang="en-US" dirty="0" smtClean="0"/>
              <a:t>. </a:t>
            </a:r>
            <a:r>
              <a:rPr lang="en-US" dirty="0" err="1" smtClean="0"/>
              <a:t>Hotelijer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koristiti</a:t>
            </a:r>
            <a:r>
              <a:rPr lang="en-US" dirty="0" smtClean="0"/>
              <a:t> </a:t>
            </a:r>
            <a:r>
              <a:rPr lang="en-US" dirty="0" err="1" smtClean="0"/>
              <a:t>diskriminatornu</a:t>
            </a:r>
            <a:r>
              <a:rPr lang="en-US" dirty="0" smtClean="0"/>
              <a:t> </a:t>
            </a:r>
            <a:r>
              <a:rPr lang="en-US" dirty="0" err="1" smtClean="0"/>
              <a:t>cenu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naplaćivati</a:t>
            </a:r>
            <a:r>
              <a:rPr lang="en-US" dirty="0" smtClean="0"/>
              <a:t> </a:t>
            </a:r>
            <a:r>
              <a:rPr lang="en-US" dirty="0" err="1" smtClean="0"/>
              <a:t>različite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fitnes</a:t>
            </a:r>
            <a:r>
              <a:rPr lang="en-US" dirty="0" smtClean="0"/>
              <a:t>, wellness &amp; spa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 smtClean="0"/>
              <a:t>perioda</a:t>
            </a:r>
            <a:r>
              <a:rPr lang="en-US" dirty="0" smtClean="0"/>
              <a:t> </a:t>
            </a:r>
            <a:r>
              <a:rPr lang="en-US" dirty="0" err="1" smtClean="0"/>
              <a:t>visoke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niske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 u </a:t>
            </a:r>
            <a:r>
              <a:rPr lang="en-US" dirty="0" err="1" smtClean="0"/>
              <a:t>toku</a:t>
            </a:r>
            <a:r>
              <a:rPr lang="en-US" dirty="0" smtClean="0"/>
              <a:t> dana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nedelje</a:t>
            </a:r>
            <a:r>
              <a:rPr lang="en-US" dirty="0" smtClean="0"/>
              <a:t>. </a:t>
            </a:r>
            <a:r>
              <a:rPr lang="en-US" dirty="0" err="1" smtClean="0"/>
              <a:t>Niže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da </a:t>
            </a:r>
            <a:r>
              <a:rPr lang="en-US" dirty="0" err="1" smtClean="0"/>
              <a:t>budu</a:t>
            </a:r>
            <a:r>
              <a:rPr lang="en-US" dirty="0" smtClean="0"/>
              <a:t> </a:t>
            </a:r>
            <a:r>
              <a:rPr lang="en-US" dirty="0" err="1" smtClean="0"/>
              <a:t>naznačene</a:t>
            </a:r>
            <a:r>
              <a:rPr lang="en-US" dirty="0" smtClean="0"/>
              <a:t> u tom </a:t>
            </a:r>
            <a:r>
              <a:rPr lang="en-US" dirty="0" err="1" smtClean="0"/>
              <a:t>slučaju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vid </a:t>
            </a:r>
            <a:r>
              <a:rPr lang="en-US" dirty="0" err="1" smtClean="0"/>
              <a:t>popusta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redovne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01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>
                <a:latin typeface="Bahnschrift Condensed" panose="020B0502040204020203" pitchFamily="34" charset="0"/>
              </a:rPr>
              <a:t>3.4.3. Menadžment prihoda funkcionalnih soba/prostorija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 </a:t>
            </a:r>
            <a:r>
              <a:rPr lang="en-US" dirty="0" err="1" smtClean="0"/>
              <a:t>nivou</a:t>
            </a:r>
            <a:r>
              <a:rPr lang="en-US" dirty="0" smtClean="0"/>
              <a:t> </a:t>
            </a:r>
            <a:r>
              <a:rPr lang="en-US" dirty="0" err="1" smtClean="0"/>
              <a:t>funkcionalnih</a:t>
            </a:r>
            <a:r>
              <a:rPr lang="en-US" dirty="0" smtClean="0"/>
              <a:t> soba </a:t>
            </a:r>
            <a:r>
              <a:rPr lang="en-US" dirty="0" err="1" smtClean="0"/>
              <a:t>odluke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uključuju</a:t>
            </a:r>
            <a:r>
              <a:rPr lang="en-US" dirty="0" smtClean="0"/>
              <a:t>:</a:t>
            </a:r>
            <a:endParaRPr lang="sr-Latn-RS" dirty="0" smtClean="0"/>
          </a:p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 </a:t>
            </a:r>
            <a:r>
              <a:rPr lang="en-US" dirty="0" err="1" smtClean="0"/>
              <a:t>funkcionalnih</a:t>
            </a:r>
            <a:r>
              <a:rPr lang="en-US" dirty="0" smtClean="0"/>
              <a:t> soba</a:t>
            </a:r>
            <a:endParaRPr lang="sr-Latn-RS" dirty="0" smtClean="0"/>
          </a:p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perioda</a:t>
            </a:r>
            <a:r>
              <a:rPr lang="en-US" dirty="0" smtClean="0"/>
              <a:t> </a:t>
            </a:r>
            <a:r>
              <a:rPr lang="en-US" dirty="0" err="1" smtClean="0"/>
              <a:t>trajanja</a:t>
            </a:r>
            <a:r>
              <a:rPr lang="en-US" dirty="0" smtClean="0"/>
              <a:t> </a:t>
            </a:r>
            <a:r>
              <a:rPr lang="en-US" dirty="0" err="1" smtClean="0"/>
              <a:t>organizovanog</a:t>
            </a:r>
            <a:r>
              <a:rPr lang="en-US" dirty="0" smtClean="0"/>
              <a:t> </a:t>
            </a:r>
            <a:r>
              <a:rPr lang="en-US" dirty="0" err="1" smtClean="0"/>
              <a:t>događaja</a:t>
            </a:r>
            <a:endParaRPr lang="sr-Latn-RS" dirty="0" smtClean="0"/>
          </a:p>
          <a:p>
            <a:r>
              <a:rPr lang="en-US" dirty="0" err="1" smtClean="0"/>
              <a:t>Određivanje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 smtClean="0"/>
              <a:t>iznajmljivanja</a:t>
            </a:r>
            <a:r>
              <a:rPr lang="en-US" dirty="0" smtClean="0"/>
              <a:t> </a:t>
            </a:r>
            <a:r>
              <a:rPr lang="en-US" dirty="0" err="1" smtClean="0"/>
              <a:t>funkcionalnih</a:t>
            </a:r>
            <a:r>
              <a:rPr lang="en-US" dirty="0" smtClean="0"/>
              <a:t> soba/</a:t>
            </a:r>
            <a:r>
              <a:rPr lang="en-US" dirty="0" err="1" smtClean="0"/>
              <a:t>prostora</a:t>
            </a:r>
            <a:r>
              <a:rPr lang="en-US" dirty="0" smtClean="0"/>
              <a:t> </a:t>
            </a:r>
            <a:endParaRPr lang="sr-Latn-RS" dirty="0" smtClean="0"/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52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3.4.4. </a:t>
            </a:r>
            <a:r>
              <a:rPr lang="en-US" sz="3200" b="1" dirty="0" err="1" smtClean="0"/>
              <a:t>Menadžment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prihoda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kazina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400" i="1" dirty="0" smtClean="0">
                <a:latin typeface="Bahnschrift Condensed" panose="020B0502040204020203" pitchFamily="34" charset="0"/>
              </a:rPr>
              <a:t>K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ockanje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kao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motiv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putovanja</a:t>
            </a:r>
            <a:r>
              <a:rPr lang="en-US" sz="2400" i="1" dirty="0" smtClean="0">
                <a:latin typeface="Bahnschrift Condensed" panose="020B0502040204020203" pitchFamily="34" charset="0"/>
              </a:rPr>
              <a:t> u </a:t>
            </a:r>
            <a:r>
              <a:rPr lang="en-US" sz="2400" i="1" dirty="0" err="1" smtClean="0">
                <a:latin typeface="Bahnschrift Condensed" panose="020B0502040204020203" pitchFamily="34" charset="0"/>
              </a:rPr>
              <a:t>porastu</a:t>
            </a:r>
            <a:endParaRPr lang="sr-Latn-RS" sz="2400" i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r-Latn-RS" sz="2400" i="1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Na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nivou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samog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strateške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odluke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prihoda</a:t>
            </a: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kazina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odnose</a:t>
            </a:r>
            <a:r>
              <a:rPr lang="en-US" sz="2400" dirty="0" smtClean="0">
                <a:latin typeface="Bahnschrift 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: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vrste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igara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priređuju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kazinu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broj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lokaciju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stolova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slotmašina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radno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vreme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dr.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55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Na </a:t>
            </a:r>
            <a:r>
              <a:rPr lang="en-US" sz="3200" b="1" dirty="0" err="1" smtClean="0"/>
              <a:t>nivou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igre</a:t>
            </a:r>
            <a:r>
              <a:rPr lang="en-US" sz="3200" b="1" dirty="0" smtClean="0"/>
              <a:t>/</a:t>
            </a:r>
            <a:r>
              <a:rPr lang="en-US" sz="3200" b="1" dirty="0" err="1" smtClean="0"/>
              <a:t>stola</a:t>
            </a:r>
            <a:r>
              <a:rPr lang="en-US" sz="3200" b="1" dirty="0" smtClean="0"/>
              <a:t>/slot </a:t>
            </a:r>
            <a:r>
              <a:rPr lang="en-US" sz="3200" b="1" dirty="0" err="1" smtClean="0"/>
              <a:t>mašine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menadžmentu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prihoda</a:t>
            </a:r>
            <a:r>
              <a:rPr lang="en-US" sz="3200" b="1" dirty="0" smtClean="0"/>
              <a:t> hotel-</a:t>
            </a:r>
            <a:r>
              <a:rPr lang="en-US" sz="3200" b="1" dirty="0" err="1" smtClean="0"/>
              <a:t>kazina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raspolaganju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su</a:t>
            </a:r>
            <a:r>
              <a:rPr lang="en-US" sz="3200" b="1" dirty="0" smtClean="0"/>
              <a:t>: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 </a:t>
            </a:r>
            <a:r>
              <a:rPr lang="en-US" dirty="0" err="1" smtClean="0"/>
              <a:t>kazina</a:t>
            </a:r>
            <a:endParaRPr lang="sr-Latn-RS" dirty="0" smtClean="0"/>
          </a:p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visine</a:t>
            </a:r>
            <a:r>
              <a:rPr lang="en-US" dirty="0" smtClean="0"/>
              <a:t> </a:t>
            </a:r>
            <a:r>
              <a:rPr lang="en-US" dirty="0" err="1" smtClean="0"/>
              <a:t>prosečnog</a:t>
            </a:r>
            <a:r>
              <a:rPr lang="en-US" dirty="0" smtClean="0"/>
              <a:t> </a:t>
            </a:r>
            <a:r>
              <a:rPr lang="en-US" dirty="0" err="1" smtClean="0"/>
              <a:t>uloga</a:t>
            </a:r>
            <a:endParaRPr lang="sr-Latn-RS" dirty="0" smtClean="0"/>
          </a:p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tempa</a:t>
            </a:r>
            <a:r>
              <a:rPr lang="en-US" dirty="0" smtClean="0"/>
              <a:t> </a:t>
            </a:r>
            <a:r>
              <a:rPr lang="en-US" dirty="0" err="1" smtClean="0"/>
              <a:t>igre</a:t>
            </a:r>
            <a:endParaRPr lang="sr-Latn-RS" dirty="0" smtClean="0"/>
          </a:p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perioda</a:t>
            </a:r>
            <a:r>
              <a:rPr lang="en-US" dirty="0" smtClean="0"/>
              <a:t> </a:t>
            </a:r>
            <a:r>
              <a:rPr lang="en-US" dirty="0" err="1" smtClean="0"/>
              <a:t>igre</a:t>
            </a:r>
            <a:endParaRPr lang="sr-Latn-RS" dirty="0" smtClean="0"/>
          </a:p>
          <a:p>
            <a:r>
              <a:rPr lang="en-US" dirty="0" err="1" smtClean="0"/>
              <a:t>Menadžment</a:t>
            </a:r>
            <a:r>
              <a:rPr lang="en-US" dirty="0" smtClean="0"/>
              <a:t> „</a:t>
            </a:r>
            <a:r>
              <a:rPr lang="en-US" dirty="0" err="1" smtClean="0"/>
              <a:t>prednosti</a:t>
            </a:r>
            <a:r>
              <a:rPr lang="en-US" dirty="0" smtClean="0"/>
              <a:t>” </a:t>
            </a:r>
            <a:r>
              <a:rPr lang="en-US" dirty="0" err="1" smtClean="0"/>
              <a:t>kuće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3401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3.4.5. Menadžment prihoda sportskih terena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Članarine</a:t>
            </a:r>
            <a:endParaRPr lang="sr-Latn-RS" dirty="0" smtClean="0"/>
          </a:p>
          <a:p>
            <a:r>
              <a:rPr lang="en-US" dirty="0" err="1" smtClean="0"/>
              <a:t>Naknade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dodatne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endParaRPr lang="sr-Latn-RS" dirty="0" smtClean="0"/>
          </a:p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 </a:t>
            </a:r>
            <a:r>
              <a:rPr lang="en-US" dirty="0" err="1" smtClean="0"/>
              <a:t>sportskih</a:t>
            </a:r>
            <a:r>
              <a:rPr lang="en-US" dirty="0" smtClean="0"/>
              <a:t> </a:t>
            </a:r>
            <a:r>
              <a:rPr lang="en-US" dirty="0" err="1" smtClean="0"/>
              <a:t>terena</a:t>
            </a:r>
            <a:endParaRPr lang="sr-Latn-RS" dirty="0" smtClean="0"/>
          </a:p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 smtClean="0"/>
              <a:t>trajanja</a:t>
            </a:r>
            <a:r>
              <a:rPr lang="en-US" dirty="0" smtClean="0"/>
              <a:t> </a:t>
            </a:r>
            <a:r>
              <a:rPr lang="en-US" dirty="0" err="1" smtClean="0"/>
              <a:t>igre</a:t>
            </a:r>
            <a:endParaRPr lang="sr-Latn-RS" dirty="0" smtClean="0"/>
          </a:p>
          <a:p>
            <a:r>
              <a:rPr lang="en-US" dirty="0" err="1" smtClean="0"/>
              <a:t>Upravljanje</a:t>
            </a:r>
            <a:r>
              <a:rPr lang="en-US" dirty="0" smtClean="0"/>
              <a:t> </a:t>
            </a:r>
            <a:r>
              <a:rPr lang="en-US" dirty="0" err="1" smtClean="0"/>
              <a:t>rezervacijama</a:t>
            </a:r>
            <a:r>
              <a:rPr lang="en-US" dirty="0" smtClean="0"/>
              <a:t> </a:t>
            </a:r>
            <a:r>
              <a:rPr lang="en-US" dirty="0" err="1" smtClean="0"/>
              <a:t>termina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4953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ahnschrift Condensed" panose="020B0502040204020203" pitchFamily="34" charset="0"/>
              </a:rPr>
              <a:t>3.5. </a:t>
            </a:r>
            <a:r>
              <a:rPr lang="en-US" sz="3200" dirty="0" err="1">
                <a:latin typeface="Bahnschrift Condensed" panose="020B0502040204020203" pitchFamily="34" charset="0"/>
              </a:rPr>
              <a:t>Analiza</a:t>
            </a:r>
            <a:r>
              <a:rPr lang="en-US" sz="3200" dirty="0">
                <a:latin typeface="Bahnschrift Condensed" panose="020B0502040204020203" pitchFamily="34" charset="0"/>
              </a:rPr>
              <a:t> </a:t>
            </a:r>
            <a:r>
              <a:rPr lang="en-US" sz="3200" dirty="0" err="1">
                <a:latin typeface="Bahnschrift Condensed" panose="020B0502040204020203" pitchFamily="34" charset="0"/>
              </a:rPr>
              <a:t>menadžmenta</a:t>
            </a:r>
            <a:r>
              <a:rPr lang="en-US" sz="3200" dirty="0">
                <a:latin typeface="Bahnschrift Condensed" panose="020B0502040204020203" pitchFamily="34" charset="0"/>
              </a:rPr>
              <a:t> </a:t>
            </a:r>
            <a:r>
              <a:rPr lang="en-US" sz="3200" dirty="0" err="1">
                <a:latin typeface="Bahnschrift Condensed" panose="020B0502040204020203" pitchFamily="34" charset="0"/>
              </a:rPr>
              <a:t>prihoda</a:t>
            </a:r>
            <a:r>
              <a:rPr lang="en-US" sz="3200" dirty="0">
                <a:latin typeface="Bahnschrift Condensed" panose="020B0502040204020203" pitchFamily="34" charset="0"/>
              </a:rPr>
              <a:t>: </a:t>
            </a:r>
            <a:r>
              <a:rPr lang="en-US" sz="3200" dirty="0" err="1">
                <a:latin typeface="Bahnschrift Condensed" panose="020B0502040204020203" pitchFamily="34" charset="0"/>
              </a:rPr>
              <a:t>strateška</a:t>
            </a:r>
            <a:r>
              <a:rPr lang="en-US" sz="3200" dirty="0">
                <a:latin typeface="Bahnschrift Condensed" panose="020B0502040204020203" pitchFamily="34" charset="0"/>
              </a:rPr>
              <a:t>, </a:t>
            </a:r>
            <a:r>
              <a:rPr lang="en-US" sz="3200" dirty="0" err="1">
                <a:latin typeface="Bahnschrift Condensed" panose="020B0502040204020203" pitchFamily="34" charset="0"/>
              </a:rPr>
              <a:t>taktička</a:t>
            </a:r>
            <a:r>
              <a:rPr lang="en-US" sz="3200" dirty="0">
                <a:latin typeface="Bahnschrift Condensed" panose="020B0502040204020203" pitchFamily="34" charset="0"/>
              </a:rPr>
              <a:t> </a:t>
            </a:r>
            <a:r>
              <a:rPr lang="en-US" sz="3200" dirty="0" err="1">
                <a:latin typeface="Bahnschrift Condensed" panose="020B0502040204020203" pitchFamily="34" charset="0"/>
              </a:rPr>
              <a:t>i</a:t>
            </a:r>
            <a:r>
              <a:rPr lang="en-US" sz="3200" dirty="0">
                <a:latin typeface="Bahnschrift Condensed" panose="020B0502040204020203" pitchFamily="34" charset="0"/>
              </a:rPr>
              <a:t> </a:t>
            </a:r>
            <a:r>
              <a:rPr lang="en-US" sz="3200" dirty="0" err="1">
                <a:latin typeface="Bahnschrift Condensed" panose="020B0502040204020203" pitchFamily="34" charset="0"/>
              </a:rPr>
              <a:t>operativna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Analize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o </a:t>
            </a:r>
            <a:r>
              <a:rPr lang="en-US" dirty="0" err="1"/>
              <a:t>poslovanju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, o </a:t>
            </a:r>
            <a:r>
              <a:rPr lang="en-US" dirty="0" err="1"/>
              <a:t>kupcima</a:t>
            </a:r>
            <a:r>
              <a:rPr lang="en-US" dirty="0"/>
              <a:t>, </a:t>
            </a:r>
            <a:r>
              <a:rPr lang="en-US" dirty="0" err="1"/>
              <a:t>aktivnostima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rezultatima</a:t>
            </a:r>
            <a:r>
              <a:rPr lang="sr-Latn-RS" dirty="0"/>
              <a:t> </a:t>
            </a:r>
            <a:r>
              <a:rPr lang="en-US" dirty="0" err="1" smtClean="0"/>
              <a:t>konkurenata</a:t>
            </a:r>
            <a:r>
              <a:rPr lang="en-US" dirty="0"/>
              <a:t>, o </a:t>
            </a:r>
            <a:r>
              <a:rPr lang="en-US" dirty="0" err="1"/>
              <a:t>distributerima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makrookruženju</a:t>
            </a:r>
            <a:r>
              <a:rPr lang="en-US" dirty="0"/>
              <a:t>, </a:t>
            </a:r>
            <a:r>
              <a:rPr lang="en-US" dirty="0" err="1"/>
              <a:t>sprovode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tri </a:t>
            </a:r>
            <a:r>
              <a:rPr lang="en-US" dirty="0" err="1"/>
              <a:t>nivoa</a:t>
            </a:r>
            <a:r>
              <a:rPr lang="en-US" dirty="0"/>
              <a:t>: </a:t>
            </a:r>
            <a:r>
              <a:rPr lang="en-US" dirty="0" err="1" smtClean="0"/>
              <a:t>strateškom,taktičkom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operativnom</a:t>
            </a:r>
            <a:r>
              <a:rPr lang="en-US" dirty="0"/>
              <a:t> (</a:t>
            </a:r>
            <a:r>
              <a:rPr lang="en-US" dirty="0" err="1"/>
              <a:t>slika</a:t>
            </a:r>
            <a:r>
              <a:rPr lang="en-US" dirty="0"/>
              <a:t> 14).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analiza</a:t>
            </a:r>
            <a:r>
              <a:rPr lang="en-US" dirty="0"/>
              <a:t> se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,</a:t>
            </a:r>
            <a:r>
              <a:rPr lang="sr-Latn-R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/>
              <a:t>potrebe</a:t>
            </a:r>
            <a:r>
              <a:rPr lang="en-US" dirty="0"/>
              <a:t> </a:t>
            </a:r>
            <a:r>
              <a:rPr lang="en-US" dirty="0" err="1"/>
              <a:t>predviđanja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prognoziranja</a:t>
            </a:r>
            <a:r>
              <a:rPr lang="en-US" dirty="0"/>
              <a:t>, 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, </a:t>
            </a:r>
            <a:r>
              <a:rPr lang="en-US" dirty="0" err="1"/>
              <a:t>neophodan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preduslov</a:t>
            </a:r>
            <a:r>
              <a:rPr lang="en-US" dirty="0"/>
              <a:t> </a:t>
            </a:r>
            <a:r>
              <a:rPr lang="en-US" dirty="0" err="1" smtClean="0"/>
              <a:t>za</a:t>
            </a:r>
            <a:r>
              <a:rPr lang="sr-Latn-RS" dirty="0"/>
              <a:t> </a:t>
            </a:r>
            <a:r>
              <a:rPr lang="en-US" dirty="0" err="1" smtClean="0"/>
              <a:t>donošenje</a:t>
            </a:r>
            <a:r>
              <a:rPr lang="en-US" dirty="0" smtClean="0"/>
              <a:t> </a:t>
            </a:r>
            <a:r>
              <a:rPr lang="en-US" dirty="0" err="1"/>
              <a:t>efikasnih</a:t>
            </a:r>
            <a:r>
              <a:rPr lang="en-US" dirty="0"/>
              <a:t> </a:t>
            </a:r>
            <a:r>
              <a:rPr lang="en-US" dirty="0" err="1"/>
              <a:t>odluka</a:t>
            </a:r>
            <a:r>
              <a:rPr lang="en-US" dirty="0"/>
              <a:t> u </a:t>
            </a:r>
            <a:r>
              <a:rPr lang="en-US" dirty="0" err="1"/>
              <a:t>procesu</a:t>
            </a:r>
            <a:r>
              <a:rPr lang="en-US" dirty="0"/>
              <a:t> </a:t>
            </a:r>
            <a:r>
              <a:rPr lang="en-US" dirty="0" err="1"/>
              <a:t>menadžmenta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9569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9789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sr-Latn-RS" sz="2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  </a:t>
            </a:r>
            <a:r>
              <a:rPr lang="en-US" sz="2800" b="1" dirty="0" err="1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Strateška</a:t>
            </a:r>
            <a:r>
              <a:rPr lang="en-US" sz="2800" b="1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analiza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poslovanja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hotela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konkurenata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stanja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na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tržištu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makrookruženja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,</a:t>
            </a:r>
            <a:r>
              <a:rPr lang="sr-Latn-R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distributera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dr. se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sprovodi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jednom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ili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više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puta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godišnje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(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ako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za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tim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postoji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potreba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)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i</a:t>
            </a:r>
            <a:r>
              <a:rPr lang="sr-Latn-R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koncentriše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se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na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kreiranje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„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velike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slike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” o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poslovanju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hotela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. To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uključuje</a:t>
            </a:r>
            <a:r>
              <a:rPr lang="en-US" sz="2800" b="1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:</a:t>
            </a:r>
            <a:endParaRPr lang="en-US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61029"/>
            <a:ext cx="10515600" cy="411593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Bahnschrift Condensed" panose="020B0502040204020203" pitchFamily="34" charset="0"/>
              </a:rPr>
              <a:t>SWOT </a:t>
            </a:r>
            <a:r>
              <a:rPr lang="en-US" sz="2400" dirty="0" err="1">
                <a:latin typeface="Bahnschrift Condensed" panose="020B0502040204020203" pitchFamily="34" charset="0"/>
              </a:rPr>
              <a:t>analizu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turističke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destinacije</a:t>
            </a:r>
            <a:r>
              <a:rPr lang="en-US" sz="2400" dirty="0">
                <a:latin typeface="Bahnschrift Condensed" panose="020B0502040204020203" pitchFamily="34" charset="0"/>
              </a:rPr>
              <a:t> - </a:t>
            </a:r>
            <a:r>
              <a:rPr lang="en-US" sz="2400" dirty="0" err="1">
                <a:latin typeface="Bahnschrift Condensed" panose="020B0502040204020203" pitchFamily="34" charset="0"/>
              </a:rPr>
              <a:t>identifikacija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snage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latin typeface="Bahnschrift Condensed" panose="020B0502040204020203" pitchFamily="34" charset="0"/>
              </a:rPr>
              <a:t>slabosti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latin typeface="Bahnschrift Condensed" panose="020B0502040204020203" pitchFamily="34" charset="0"/>
              </a:rPr>
              <a:t>prilika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pretnji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sr-Latn-RS" sz="2400" dirty="0" smtClean="0">
                <a:latin typeface="MinionPro-Regular"/>
              </a:rPr>
              <a:t>V</a:t>
            </a:r>
            <a:r>
              <a:rPr lang="en-US" sz="2400" dirty="0" err="1" smtClean="0">
                <a:latin typeface="MinionPro-Regular"/>
              </a:rPr>
              <a:t>remenska</a:t>
            </a:r>
            <a:r>
              <a:rPr lang="en-US" sz="2400" dirty="0" smtClean="0">
                <a:latin typeface="MinionPro-Regular"/>
              </a:rPr>
              <a:t> </a:t>
            </a:r>
            <a:r>
              <a:rPr lang="en-US" sz="2400" dirty="0" err="1">
                <a:latin typeface="MinionPro-Regular"/>
              </a:rPr>
              <a:t>skala</a:t>
            </a:r>
            <a:r>
              <a:rPr lang="en-US" sz="2400" dirty="0">
                <a:latin typeface="MinionPro-Regular"/>
              </a:rPr>
              <a:t> </a:t>
            </a:r>
            <a:r>
              <a:rPr lang="en-US" sz="2400" b="1" dirty="0" err="1">
                <a:latin typeface="MinionPro-Bold"/>
              </a:rPr>
              <a:t>taktičke</a:t>
            </a:r>
            <a:r>
              <a:rPr lang="en-US" sz="2400" b="1" dirty="0">
                <a:latin typeface="MinionPro-Bold"/>
              </a:rPr>
              <a:t> </a:t>
            </a:r>
            <a:r>
              <a:rPr lang="en-US" sz="2400" b="1" dirty="0" err="1">
                <a:latin typeface="MinionPro-Bold"/>
              </a:rPr>
              <a:t>analize</a:t>
            </a:r>
            <a:r>
              <a:rPr lang="en-US" sz="2400" b="1" dirty="0">
                <a:latin typeface="MinionPro-Bold"/>
              </a:rPr>
              <a:t> </a:t>
            </a:r>
            <a:r>
              <a:rPr lang="sr-Latn-RS" sz="2400" dirty="0" smtClean="0">
                <a:latin typeface="MinionPro-Regular"/>
              </a:rPr>
              <a:t>za</a:t>
            </a:r>
            <a:r>
              <a:rPr lang="en-US" sz="2400" dirty="0" smtClean="0">
                <a:latin typeface="MinionPro-Regular"/>
              </a:rPr>
              <a:t> </a:t>
            </a:r>
            <a:r>
              <a:rPr lang="en-US" sz="2400" dirty="0">
                <a:latin typeface="MinionPro-Regular"/>
              </a:rPr>
              <a:t>period do </a:t>
            </a:r>
            <a:r>
              <a:rPr lang="en-US" sz="2400" dirty="0" err="1">
                <a:latin typeface="MinionPro-Regular"/>
              </a:rPr>
              <a:t>godinu</a:t>
            </a:r>
            <a:r>
              <a:rPr lang="en-US" sz="2400" dirty="0">
                <a:latin typeface="MinionPro-Regular"/>
              </a:rPr>
              <a:t> </a:t>
            </a:r>
            <a:r>
              <a:rPr lang="en-US" sz="2400" dirty="0" smtClean="0">
                <a:latin typeface="MinionPro-Regular"/>
              </a:rPr>
              <a:t>dana</a:t>
            </a:r>
            <a:endParaRPr lang="sr-Latn-RS" sz="2400" dirty="0" smtClean="0">
              <a:latin typeface="MinionPro-Regular"/>
            </a:endParaRPr>
          </a:p>
          <a:p>
            <a:r>
              <a:rPr lang="pl-PL" sz="2400" b="1" dirty="0">
                <a:latin typeface="MinionPro-Bold"/>
              </a:rPr>
              <a:t>Operativna </a:t>
            </a:r>
            <a:r>
              <a:rPr lang="pl-PL" sz="2400" b="1">
                <a:latin typeface="MinionPro-Bold"/>
              </a:rPr>
              <a:t>analiza </a:t>
            </a:r>
            <a:r>
              <a:rPr lang="pl-PL" sz="2400" smtClean="0">
                <a:latin typeface="MinionPro-Regular"/>
              </a:rPr>
              <a:t>koja </a:t>
            </a:r>
            <a:r>
              <a:rPr lang="pl-PL" sz="2400" dirty="0">
                <a:latin typeface="MinionPro-Regular"/>
              </a:rPr>
              <a:t>se obavlja na veoma kratak rok – nekoliko </a:t>
            </a:r>
            <a:r>
              <a:rPr lang="pl-PL" sz="2400" dirty="0" smtClean="0">
                <a:latin typeface="MinionPro-Regular"/>
              </a:rPr>
              <a:t>dana </a:t>
            </a:r>
            <a:r>
              <a:rPr lang="en-US" sz="2400" dirty="0" err="1" smtClean="0">
                <a:latin typeface="MinionPro-Regular"/>
              </a:rPr>
              <a:t>ili</a:t>
            </a:r>
            <a:r>
              <a:rPr lang="en-US" sz="2400" dirty="0" smtClean="0">
                <a:latin typeface="MinionPro-Regular"/>
              </a:rPr>
              <a:t> </a:t>
            </a:r>
            <a:r>
              <a:rPr lang="en-US" sz="2400" dirty="0" err="1">
                <a:latin typeface="MinionPro-Regular"/>
              </a:rPr>
              <a:t>nedelja</a:t>
            </a:r>
            <a:r>
              <a:rPr lang="en-US" sz="2400" dirty="0">
                <a:latin typeface="MinionPro-Regular"/>
              </a:rPr>
              <a:t>.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955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4021</Words>
  <Application>Microsoft Office PowerPoint</Application>
  <PresentationFormat>Widescreen</PresentationFormat>
  <Paragraphs>223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Arial Narrow</vt:lpstr>
      <vt:lpstr>Bahnschrift Condensed</vt:lpstr>
      <vt:lpstr>Calibri</vt:lpstr>
      <vt:lpstr>Calibri Light</vt:lpstr>
      <vt:lpstr>MinionPro-Bold</vt:lpstr>
      <vt:lpstr>MinionPro-Regular</vt:lpstr>
      <vt:lpstr>Verdana</vt:lpstr>
      <vt:lpstr>Office Theme</vt:lpstr>
      <vt:lpstr>AKADEMIJA STRUKOVNIH STUDIJA BEOGRAD Odsek: VISOKA TURISTIČKA ŠKOLA Upravljanje prihodima u hotelijerstvu  </vt:lpstr>
      <vt:lpstr>Definicija menadžmenta prihoda hotela </vt:lpstr>
      <vt:lpstr>Optimalni nivo neto prihoda i bruto operativnog profita hotela</vt:lpstr>
      <vt:lpstr>Pravi kupac (gost, klijent)</vt:lpstr>
      <vt:lpstr>Pravi proizvod</vt:lpstr>
      <vt:lpstr>Pravi kanali prodaje/ distribucije </vt:lpstr>
      <vt:lpstr>Prava cena</vt:lpstr>
      <vt:lpstr>Pravo vreme</vt:lpstr>
      <vt:lpstr>Pravi kanali komunikacije</vt:lpstr>
      <vt:lpstr>Ciljevi menadžmenta prihoda</vt:lpstr>
      <vt:lpstr>Sakupljanje podataka i informacija</vt:lpstr>
      <vt:lpstr>Implementacija</vt:lpstr>
      <vt:lpstr>PowerPoint Presentation</vt:lpstr>
      <vt:lpstr>PowerPoint Presentation</vt:lpstr>
      <vt:lpstr>PowerPoint Presentation</vt:lpstr>
      <vt:lpstr>Monitoring i evaluacija</vt:lpstr>
      <vt:lpstr>PowerPoint Presentation</vt:lpstr>
      <vt:lpstr>3.1. Tržišna segmentacija, profilisanje i targetiranje ciljnih tržišta</vt:lpstr>
      <vt:lpstr>Sintetički kriterijumi segmentacije turističkog tržišta sa osnovnom analitičkom podelom, su:</vt:lpstr>
      <vt:lpstr>3.2. Izbor informacija potrebnih za realizaciju procesa menadžmenta prihoda</vt:lpstr>
      <vt:lpstr> Menadžer prihoda bazira svoje odluke na podacima o  - hotelskom internom poslovanju (operacije),  - mikro (kupci, konkurenti, distributeri) i  - makro okruženju. </vt:lpstr>
      <vt:lpstr>3.3. Predviđanja tražnje i projekcije poslovanja za potrebe sistema menadžmenta prihoda </vt:lpstr>
      <vt:lpstr>Strateško predviđanje</vt:lpstr>
      <vt:lpstr>Taktičko predviđanje</vt:lpstr>
      <vt:lpstr>Operativno predviđanje </vt:lpstr>
      <vt:lpstr>3.4. Menadžment prihoda i troškova po mestima nastajanja u hotelu</vt:lpstr>
      <vt:lpstr>3.4.1. Menadžment prihoda u odeljenju hrane i pića (F&amp;B)</vt:lpstr>
      <vt:lpstr>Menadžment kapaciteta restorana</vt:lpstr>
      <vt:lpstr>Upravljanje vremenom trajanja obroka u restoranu</vt:lpstr>
      <vt:lpstr>Dizajn menija i određivanje cena</vt:lpstr>
      <vt:lpstr>3.4.2. Menadžment prihoda u fitnes, wellness &amp; spa centrima</vt:lpstr>
      <vt:lpstr>Menadžment kapaciteta fitnes, wellness &amp; spa centara</vt:lpstr>
      <vt:lpstr>PowerPoint Presentation</vt:lpstr>
      <vt:lpstr>3.4.3. Menadžment prihoda funkcionalnih soba/prostorija</vt:lpstr>
      <vt:lpstr>3.4.4. Menadžment prihoda kazina</vt:lpstr>
      <vt:lpstr>Na nivou igre/stola/slot mašine, menadžmentu prihoda hotel-kazina na raspolaganju su:</vt:lpstr>
      <vt:lpstr>3.4.5. Menadžment prihoda sportskih terena</vt:lpstr>
      <vt:lpstr>3.5. Analiza menadžmenta prihoda: strateška, taktička i operativna</vt:lpstr>
      <vt:lpstr>   Strateška analiza poslovanja hotela, konkurenata, stanja na tržištu, makrookruženja, distributera i dr. se sprovodi jednom ili više puta godišnje (ako za tim postoji potreba) i koncentriše se na kreiranje „velike slike” o poslovanju hotela. To uključuje: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AKADEMIJA STRUKOVNIH STUDIJA BEOGRAD Odsek: VISOKA TURISTIČKA ŠKOLA Upravljanje prihodima u hotelijerstvu </dc:title>
  <dc:creator>genov</dc:creator>
  <cp:lastModifiedBy>Genov</cp:lastModifiedBy>
  <cp:revision>32</cp:revision>
  <dcterms:created xsi:type="dcterms:W3CDTF">2020-04-18T16:48:48Z</dcterms:created>
  <dcterms:modified xsi:type="dcterms:W3CDTF">2021-04-25T19:35:50Z</dcterms:modified>
</cp:coreProperties>
</file>