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6" r:id="rId7"/>
    <p:sldId id="263" r:id="rId8"/>
    <p:sldId id="267" r:id="rId9"/>
    <p:sldId id="264" r:id="rId10"/>
    <p:sldId id="268" r:id="rId11"/>
    <p:sldId id="265" r:id="rId12"/>
    <p:sldId id="272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1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0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74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6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0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8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3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3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6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52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90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29382-8BAA-4E39-9974-A8F7BABF3B2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FE629-015B-489C-9A66-D6EE7B749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12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9891" y="1600200"/>
            <a:ext cx="9938327" cy="1828800"/>
          </a:xfr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sr-Latn-CS" altLang="en-US" sz="3100" b="1" dirty="0" smtClean="0">
                <a:latin typeface="Bahnschrift Condensed" panose="020B0502040204020203" pitchFamily="34" charset="0"/>
              </a:rPr>
              <a:t>AKADEMIJA STRUKOVNIH STUDIJA BEOGRAD</a:t>
            </a:r>
            <a:br>
              <a:rPr lang="sr-Latn-CS" altLang="en-US" sz="3100" b="1" dirty="0" smtClean="0">
                <a:latin typeface="Bahnschrift Condensed" panose="020B0502040204020203" pitchFamily="34" charset="0"/>
              </a:rPr>
            </a:br>
            <a:r>
              <a:rPr lang="sr-Latn-CS" altLang="en-US" sz="3100" b="1" dirty="0" smtClean="0">
                <a:latin typeface="Bahnschrift Condensed" panose="020B0502040204020203" pitchFamily="34" charset="0"/>
              </a:rPr>
              <a:t>Odsek: VISOKA </a:t>
            </a:r>
            <a:r>
              <a:rPr lang="sr-Latn-CS" altLang="en-US" sz="3100" b="1" dirty="0">
                <a:latin typeface="Bahnschrift Condensed" panose="020B0502040204020203" pitchFamily="34" charset="0"/>
              </a:rPr>
              <a:t>TURISTIČKA </a:t>
            </a:r>
            <a:r>
              <a:rPr lang="sr-Latn-CS" altLang="en-US" sz="3100" b="1" dirty="0" smtClean="0">
                <a:latin typeface="Bahnschrift Condensed" panose="020B0502040204020203" pitchFamily="34" charset="0"/>
              </a:rPr>
              <a:t>ŠKOLA</a:t>
            </a:r>
            <a:r>
              <a:rPr lang="sr-Latn-CS" altLang="en-US" sz="3100" b="1" dirty="0" smtClean="0">
                <a:latin typeface="Verdana" panose="020B0604030504040204" pitchFamily="34" charset="0"/>
              </a:rPr>
              <a:t/>
            </a:r>
            <a:br>
              <a:rPr lang="sr-Latn-CS" altLang="en-US" sz="3100" b="1" dirty="0" smtClean="0">
                <a:latin typeface="Verdana" panose="020B0604030504040204" pitchFamily="34" charset="0"/>
              </a:rPr>
            </a:br>
            <a:r>
              <a:rPr lang="sr-Latn-RS" sz="3100" dirty="0" smtClean="0">
                <a:latin typeface="Bahnschrift Condensed" panose="020B0502040204020203" pitchFamily="34" charset="0"/>
              </a:rPr>
              <a:t>Upravljanje prihodima u hotelijerstvu</a:t>
            </a:r>
            <a:r>
              <a:rPr lang="sr-Latn-CS" altLang="en-US" sz="2400" b="1" dirty="0" smtClean="0">
                <a:latin typeface="Verdana" panose="020B0604030504040204" pitchFamily="34" charset="0"/>
              </a:rPr>
              <a:t> </a:t>
            </a:r>
            <a:endParaRPr lang="en-US" altLang="en-US" sz="2200" dirty="0">
              <a:latin typeface="Verdana" panose="020B060403050404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9891" y="3886200"/>
            <a:ext cx="9938327" cy="2769124"/>
          </a:xfrm>
          <a:solidFill>
            <a:srgbClr val="FFC000"/>
          </a:solidFill>
        </p:spPr>
        <p:txBody>
          <a:bodyPr>
            <a:normAutofit fontScale="25000" lnSpcReduction="20000"/>
          </a:bodyPr>
          <a:lstStyle/>
          <a:p>
            <a:endParaRPr lang="sr-Latn-RS" sz="3300" b="1" dirty="0" smtClean="0"/>
          </a:p>
          <a:p>
            <a:endParaRPr lang="sr-Latn-RS" sz="3300" b="1" dirty="0" smtClean="0"/>
          </a:p>
          <a:p>
            <a:r>
              <a:rPr lang="sr-Latn-RS" sz="11200" b="1" dirty="0" smtClean="0"/>
              <a:t>2</a:t>
            </a:r>
            <a:r>
              <a:rPr lang="en-US" sz="11200" b="1" dirty="0" smtClean="0"/>
              <a:t>.</a:t>
            </a:r>
            <a:r>
              <a:rPr lang="en-US" sz="11200" dirty="0" smtClean="0"/>
              <a:t> </a:t>
            </a:r>
            <a:r>
              <a:rPr lang="en-US" sz="12800" b="1" dirty="0" err="1" smtClean="0"/>
              <a:t>Osnovni</a:t>
            </a:r>
            <a:r>
              <a:rPr lang="en-US" sz="12800" b="1" dirty="0" smtClean="0"/>
              <a:t> </a:t>
            </a:r>
            <a:r>
              <a:rPr lang="en-US" sz="12800" b="1" dirty="0" err="1" smtClean="0"/>
              <a:t>principi</a:t>
            </a:r>
            <a:r>
              <a:rPr lang="en-US" sz="12800" b="1" dirty="0" smtClean="0"/>
              <a:t> </a:t>
            </a:r>
            <a:r>
              <a:rPr lang="en-US" sz="12800" b="1" dirty="0" err="1" smtClean="0"/>
              <a:t>sistema</a:t>
            </a:r>
            <a:r>
              <a:rPr lang="en-US" sz="12800" b="1" dirty="0" smtClean="0"/>
              <a:t> </a:t>
            </a:r>
            <a:r>
              <a:rPr lang="en-US" sz="12800" b="1" dirty="0" err="1" smtClean="0"/>
              <a:t>menadžmenta</a:t>
            </a:r>
            <a:r>
              <a:rPr lang="en-US" sz="12800" b="1" dirty="0" smtClean="0"/>
              <a:t> </a:t>
            </a:r>
            <a:r>
              <a:rPr lang="en-US" sz="12800" b="1" dirty="0" err="1" smtClean="0"/>
              <a:t>prihoda</a:t>
            </a:r>
            <a:r>
              <a:rPr lang="en-US" sz="12800" b="1" dirty="0" smtClean="0"/>
              <a:t> u </a:t>
            </a:r>
            <a:r>
              <a:rPr lang="en-US" sz="12800" b="1" dirty="0" err="1" smtClean="0"/>
              <a:t>hotelijerstvu</a:t>
            </a:r>
            <a:r>
              <a:rPr lang="en-US" sz="12800" b="1" dirty="0" smtClean="0"/>
              <a:t> </a:t>
            </a:r>
            <a:endParaRPr lang="sr-Latn-CS" altLang="en-US" sz="128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dr </a:t>
            </a:r>
            <a:r>
              <a:rPr lang="sr-Latn-CS" altLang="en-US" sz="9600" b="1" dirty="0">
                <a:latin typeface="Bahnschrift Condensed" panose="020B0502040204020203" pitchFamily="34" charset="0"/>
              </a:rPr>
              <a:t>Georgi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Genov</a:t>
            </a:r>
          </a:p>
          <a:p>
            <a:r>
              <a:rPr lang="sr-Latn-R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 dr </a:t>
            </a:r>
            <a:r>
              <a:rPr lang="sr-Latn-RS" sz="9600" b="1" dirty="0">
                <a:latin typeface="Bahnschrift Condensed" panose="020B0502040204020203" pitchFamily="34" charset="0"/>
              </a:rPr>
              <a:t>Renata </a:t>
            </a:r>
            <a:r>
              <a:rPr lang="sr-Latn-RS" sz="9600" b="1" dirty="0" smtClean="0">
                <a:latin typeface="Bahnschrift Condensed" panose="020B0502040204020203" pitchFamily="34" charset="0"/>
              </a:rPr>
              <a:t>Pindžo</a:t>
            </a:r>
            <a:endParaRPr lang="sr-Latn-CS" altLang="en-US" sz="96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Beograd</a:t>
            </a:r>
            <a:endParaRPr lang="sr-Latn-CS" altLang="en-US" sz="9600" b="1" dirty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2020/2021</a:t>
            </a:r>
            <a:endParaRPr lang="en-US" altLang="en-US" sz="9600" b="1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1600200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19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Tehnološke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inovacije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povećanje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značaja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digitalnih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tehnologija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uslovile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su</a:t>
            </a:r>
            <a: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: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09" y="1825625"/>
            <a:ext cx="11102109" cy="4907684"/>
          </a:xfrm>
        </p:spPr>
        <p:txBody>
          <a:bodyPr/>
          <a:lstStyle/>
          <a:p>
            <a:r>
              <a:rPr lang="en-US" dirty="0" err="1" smtClean="0">
                <a:latin typeface="Bahnschrift SemiCondensed" panose="020B0502040204020203" pitchFamily="34" charset="0"/>
              </a:rPr>
              <a:t>promene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ponašanju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njihovom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interesovanju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promenama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procesu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odlučivanja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potrošača</a:t>
            </a:r>
            <a:r>
              <a:rPr lang="en-US" dirty="0" smtClean="0">
                <a:latin typeface="Bahnschrift SemiCondensed" panose="020B0502040204020203" pitchFamily="34" charset="0"/>
              </a:rPr>
              <a:t> (</a:t>
            </a:r>
            <a:r>
              <a:rPr lang="en-US" dirty="0" err="1" smtClean="0">
                <a:latin typeface="Bahnschrift SemiCondensed" panose="020B0502040204020203" pitchFamily="34" charset="0"/>
              </a:rPr>
              <a:t>kupaca</a:t>
            </a:r>
            <a:r>
              <a:rPr lang="en-US" dirty="0" smtClean="0">
                <a:latin typeface="Bahnschrift SemiCondensed" panose="020B0502040204020203" pitchFamily="34" charset="0"/>
              </a:rPr>
              <a:t>),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istraživanj</a:t>
            </a:r>
            <a:r>
              <a:rPr lang="sr-Latn-RS" dirty="0" smtClean="0">
                <a:latin typeface="Bahnschrift SemiCondensed" panose="020B0502040204020203" pitchFamily="34" charset="0"/>
              </a:rPr>
              <a:t>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interakcij</a:t>
            </a:r>
            <a:r>
              <a:rPr lang="sr-Latn-RS" dirty="0" smtClean="0">
                <a:latin typeface="Bahnschrift SemiCondensed" panose="020B0502040204020203" pitchFamily="34" charset="0"/>
              </a:rPr>
              <a:t>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poznatim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hotelskim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brendovima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razv</a:t>
            </a:r>
            <a:r>
              <a:rPr lang="sr-Latn-RS" dirty="0" smtClean="0">
                <a:latin typeface="Bahnschrift SemiCondensed" panose="020B0502040204020203" pitchFamily="34" charset="0"/>
              </a:rPr>
              <a:t>oj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tradicionalnih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modela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ponašanja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prilikom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kupovine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usluga</a:t>
            </a:r>
            <a:endParaRPr lang="sr-Latn-RS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sz="3200" b="1" dirty="0" err="1" smtClean="0">
                <a:latin typeface="Bahnschrift SemiCondensed" panose="020B0502040204020203" pitchFamily="34" charset="0"/>
              </a:rPr>
              <a:t>Menadžeri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smtClean="0">
                <a:latin typeface="Bahnschrift SemiCondensed" panose="020B0502040204020203" pitchFamily="34" charset="0"/>
              </a:rPr>
              <a:t>u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moraju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iznova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razmatrati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raspoložive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modele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kako</a:t>
            </a:r>
            <a:r>
              <a:rPr lang="en-US" dirty="0" smtClean="0">
                <a:latin typeface="Bahnschrift SemiCondensed" panose="020B0502040204020203" pitchFamily="34" charset="0"/>
              </a:rPr>
              <a:t> bi </a:t>
            </a:r>
            <a:r>
              <a:rPr lang="en-US" dirty="0" err="1" smtClean="0">
                <a:latin typeface="Bahnschrift SemiCondensed" panose="020B0502040204020203" pitchFamily="34" charset="0"/>
              </a:rPr>
              <a:t>unapredili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poslovanje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/>
              <a:t>last-minute</a:t>
            </a:r>
            <a:r>
              <a:rPr lang="en-US" dirty="0" smtClean="0"/>
              <a:t> </a:t>
            </a:r>
            <a:r>
              <a:rPr lang="en-US" dirty="0" err="1" smtClean="0"/>
              <a:t>cen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suočavaju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brojnim</a:t>
            </a:r>
            <a:r>
              <a:rPr lang="en-US" dirty="0" smtClean="0"/>
              <a:t> </a:t>
            </a:r>
            <a:r>
              <a:rPr lang="en-US" dirty="0" err="1" smtClean="0"/>
              <a:t>izazovima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posledica</a:t>
            </a:r>
            <a:r>
              <a:rPr lang="en-US" dirty="0" smtClean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en-US" dirty="0" err="1" smtClean="0"/>
              <a:t>novih</a:t>
            </a:r>
            <a:r>
              <a:rPr lang="en-US" dirty="0" smtClean="0"/>
              <a:t> (</a:t>
            </a:r>
            <a:r>
              <a:rPr lang="en-US" dirty="0" err="1" smtClean="0"/>
              <a:t>mobilnih</a:t>
            </a:r>
            <a:r>
              <a:rPr lang="en-US" dirty="0" smtClean="0"/>
              <a:t>) </a:t>
            </a:r>
            <a:r>
              <a:rPr lang="en-US" dirty="0" err="1" smtClean="0"/>
              <a:t>kanala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endParaRPr lang="sr-Latn-RS" dirty="0" smtClean="0"/>
          </a:p>
          <a:p>
            <a:pPr marL="0" indent="0">
              <a:buNone/>
            </a:pPr>
            <a:r>
              <a:rPr lang="en-US" b="1" dirty="0" err="1" smtClean="0"/>
              <a:t>pomeranje</a:t>
            </a:r>
            <a:r>
              <a:rPr lang="en-US" b="1" dirty="0" smtClean="0"/>
              <a:t> </a:t>
            </a:r>
            <a:r>
              <a:rPr lang="en-US" b="1" dirty="0" err="1" smtClean="0"/>
              <a:t>težišta</a:t>
            </a:r>
            <a:r>
              <a:rPr lang="en-US" b="1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err="1" smtClean="0"/>
              <a:t>cenovne</a:t>
            </a:r>
            <a:r>
              <a:rPr lang="en-US" b="1" dirty="0" smtClean="0"/>
              <a:t> </a:t>
            </a:r>
            <a:r>
              <a:rPr lang="en-US" b="1" dirty="0" err="1" smtClean="0"/>
              <a:t>osetljivosti</a:t>
            </a:r>
            <a:r>
              <a:rPr lang="en-US" b="1" dirty="0" smtClean="0"/>
              <a:t> </a:t>
            </a:r>
            <a:r>
              <a:rPr lang="en-US" b="1" dirty="0" err="1" smtClean="0"/>
              <a:t>prema</a:t>
            </a:r>
            <a:r>
              <a:rPr lang="en-US" b="1" dirty="0" smtClean="0"/>
              <a:t> </a:t>
            </a:r>
            <a:r>
              <a:rPr lang="en-US" b="1" dirty="0" err="1" smtClean="0"/>
              <a:t>pogodnostima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dostupnosti</a:t>
            </a:r>
            <a:r>
              <a:rPr lang="en-US" b="1" dirty="0" smtClean="0"/>
              <a:t> </a:t>
            </a:r>
            <a:r>
              <a:rPr lang="en-US" b="1" dirty="0" err="1" smtClean="0"/>
              <a:t>ponude</a:t>
            </a:r>
            <a:r>
              <a:rPr lang="en-US" b="1" dirty="0" smtClean="0"/>
              <a:t>.</a:t>
            </a:r>
            <a:endParaRPr lang="en-US" b="1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1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sr-Latn-RS" sz="3100" b="1" dirty="0" smtClean="0">
                <a:latin typeface="Bahnschrift SemiCondensed" panose="020B0502040204020203" pitchFamily="34" charset="0"/>
              </a:rPr>
              <a:t>Menadžeri prihoda se </a:t>
            </a:r>
            <a:r>
              <a:rPr lang="sr-Latn-R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</a:t>
            </a:r>
            <a:r>
              <a:rPr lang="en-US" sz="31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slanjaju</a:t>
            </a:r>
            <a:r>
              <a:rPr lang="en-U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brojne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podataka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o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klijentima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cilju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preciznijih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prognoza</a:t>
            </a:r>
            <a:r>
              <a:rPr lang="sr-Latn-R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</a:br>
            <a:endParaRPr lang="en-US" sz="3200" b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825625"/>
            <a:ext cx="11342255" cy="4351338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Bahnschrift SemiCondensed" panose="020B0502040204020203" pitchFamily="34" charset="0"/>
              </a:rPr>
              <a:t>U</a:t>
            </a:r>
            <a:r>
              <a:rPr lang="en-US" dirty="0" err="1" smtClean="0">
                <a:latin typeface="Bahnschrift SemiCondensed" panose="020B0502040204020203" pitchFamily="34" charset="0"/>
              </a:rPr>
              <a:t>vođenje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sistema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hotelijerstvu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nagoveštava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uspešnije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poslovanje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veće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prihode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sr-Latn-RS" dirty="0" smtClean="0">
                <a:latin typeface="Bahnschrift SemiCondensed" panose="020B0502040204020203" pitchFamily="34" charset="0"/>
              </a:rPr>
              <a:t>M</a:t>
            </a:r>
            <a:r>
              <a:rPr lang="en-US" dirty="0" err="1" smtClean="0">
                <a:latin typeface="Bahnschrift SemiCondensed" panose="020B0502040204020203" pitchFamily="34" charset="0"/>
              </a:rPr>
              <a:t>anje</a:t>
            </a:r>
            <a:r>
              <a:rPr lang="en-US" dirty="0" smtClean="0">
                <a:latin typeface="Bahnschrift SemiCondensed" panose="020B0502040204020203" pitchFamily="34" charset="0"/>
              </a:rPr>
              <a:t> od 50%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svetu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koriste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ove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sisteme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sr-Latn-RS" dirty="0" smtClean="0">
                <a:latin typeface="Bahnschrift SemiCondensed" panose="020B0502040204020203" pitchFamily="34" charset="0"/>
              </a:rPr>
              <a:t>   </a:t>
            </a:r>
            <a:r>
              <a:rPr lang="en-US" dirty="0" err="1" smtClean="0">
                <a:latin typeface="Bahnschrift SemiCondensed" panose="020B0502040204020203" pitchFamily="34" charset="0"/>
              </a:rPr>
              <a:t>Razlozi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sporijeg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uvođenja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hotelijerstvu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su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    </a:t>
            </a:r>
            <a:r>
              <a:rPr lang="en-US" dirty="0" err="1" smtClean="0">
                <a:latin typeface="Bahnschrift SemiCondensed" panose="020B0502040204020203" pitchFamily="34" charset="0"/>
              </a:rPr>
              <a:t>raznovrsni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ali</a:t>
            </a:r>
            <a:r>
              <a:rPr lang="en-US" dirty="0" smtClean="0">
                <a:latin typeface="Bahnschrift SemiCondensed" panose="020B0502040204020203" pitchFamily="34" charset="0"/>
              </a:rPr>
              <a:t> se </a:t>
            </a:r>
            <a:r>
              <a:rPr lang="en-US" dirty="0" err="1" smtClean="0">
                <a:latin typeface="Bahnschrift SemiCondensed" panose="020B0502040204020203" pitchFamily="34" charset="0"/>
              </a:rPr>
              <a:t>najčešće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	- </a:t>
            </a:r>
            <a:r>
              <a:rPr lang="en-US" dirty="0" err="1" smtClean="0">
                <a:latin typeface="Bahnschrift SemiCondensed" panose="020B0502040204020203" pitchFamily="34" charset="0"/>
              </a:rPr>
              <a:t>nedostatak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finansijskih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sredstava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za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ulaganje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	-</a:t>
            </a: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nedostatak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adekvatnih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ljudskih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resursa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bi </a:t>
            </a:r>
            <a:r>
              <a:rPr lang="en-US" dirty="0" err="1" smtClean="0">
                <a:latin typeface="Bahnschrift SemiCondensed" panose="020B0502040204020203" pitchFamily="34" charset="0"/>
              </a:rPr>
              <a:t>mogli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sprovedu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sr-Latn-RS" dirty="0" smtClean="0">
                <a:latin typeface="Bahnschrift SemiCondensed" panose="020B0502040204020203" pitchFamily="34" charset="0"/>
              </a:rPr>
              <a:t>            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ovakav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sistem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delo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6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sr-Latn-R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enadžment</a:t>
            </a:r>
            <a:r>
              <a:rPr lang="sr-Latn-R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prilikom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implementacije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se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suočavaju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sa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određenim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izazovima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65" y="1825625"/>
            <a:ext cx="11471562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/>
              <a:t>Savremene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kanali</a:t>
            </a:r>
            <a:r>
              <a:rPr lang="en-US" dirty="0" smtClean="0"/>
              <a:t> </a:t>
            </a:r>
            <a:r>
              <a:rPr lang="en-US" dirty="0" err="1" smtClean="0"/>
              <a:t>marketinga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omogućavaju</a:t>
            </a:r>
            <a:r>
              <a:rPr lang="en-US" dirty="0" smtClean="0"/>
              <a:t> </a:t>
            </a:r>
            <a:r>
              <a:rPr lang="en-US" dirty="0" err="1" smtClean="0"/>
              <a:t>dodatne</a:t>
            </a:r>
            <a:r>
              <a:rPr lang="en-US" dirty="0" smtClean="0"/>
              <a:t>, </a:t>
            </a:r>
            <a:r>
              <a:rPr lang="en-US" dirty="0" err="1" smtClean="0"/>
              <a:t>brojne</a:t>
            </a:r>
            <a:r>
              <a:rPr lang="en-US" dirty="0" smtClean="0"/>
              <a:t> </a:t>
            </a:r>
            <a:r>
              <a:rPr lang="en-US" dirty="0" err="1" smtClean="0"/>
              <a:t>podatke</a:t>
            </a:r>
            <a:r>
              <a:rPr lang="en-US" dirty="0" smtClean="0"/>
              <a:t> o </a:t>
            </a:r>
            <a:r>
              <a:rPr lang="en-US" dirty="0" err="1" smtClean="0"/>
              <a:t>klijentima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nesumljivo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značajan</a:t>
            </a:r>
            <a:r>
              <a:rPr lang="en-US" dirty="0" smtClean="0"/>
              <a:t> </a:t>
            </a:r>
            <a:r>
              <a:rPr lang="en-US" dirty="0" err="1" smtClean="0"/>
              <a:t>uticaj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kreiranje</a:t>
            </a:r>
            <a:r>
              <a:rPr lang="en-US" dirty="0" smtClean="0"/>
              <a:t> </a:t>
            </a:r>
            <a:r>
              <a:rPr lang="en-US" dirty="0" err="1" smtClean="0"/>
              <a:t>strategije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endParaRPr lang="sr-Latn-RS" dirty="0" smtClean="0"/>
          </a:p>
          <a:p>
            <a:pPr marL="0" indent="0">
              <a:buNone/>
            </a:pPr>
            <a:r>
              <a:rPr lang="sr-Latn-RS" i="1" dirty="0" smtClean="0"/>
              <a:t>   </a:t>
            </a:r>
            <a:r>
              <a:rPr lang="en-US" i="1" dirty="0" err="1" smtClean="0"/>
              <a:t>brojni</a:t>
            </a:r>
            <a:r>
              <a:rPr lang="en-US" i="1" dirty="0" smtClean="0"/>
              <a:t> </a:t>
            </a:r>
            <a:r>
              <a:rPr lang="en-US" i="1" dirty="0" err="1" smtClean="0"/>
              <a:t>podaci</a:t>
            </a:r>
            <a:r>
              <a:rPr lang="en-US" i="1" dirty="0" smtClean="0"/>
              <a:t> </a:t>
            </a:r>
            <a:r>
              <a:rPr lang="en-US" i="1" dirty="0" err="1" smtClean="0"/>
              <a:t>mogu</a:t>
            </a:r>
            <a:r>
              <a:rPr lang="en-US" i="1" dirty="0" smtClean="0"/>
              <a:t> </a:t>
            </a:r>
            <a:r>
              <a:rPr lang="en-US" i="1" dirty="0" err="1" smtClean="0"/>
              <a:t>dovesti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do </a:t>
            </a:r>
            <a:r>
              <a:rPr lang="en-US" i="1" dirty="0" err="1" smtClean="0"/>
              <a:t>konfuzije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sr-Latn-RS" i="1" dirty="0" smtClean="0"/>
              <a:t>  </a:t>
            </a:r>
            <a:r>
              <a:rPr lang="en-US" dirty="0" err="1" smtClean="0"/>
              <a:t>zabune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9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236" y="365125"/>
            <a:ext cx="111760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sr-Latn-RS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Z</a:t>
            </a:r>
            <a:r>
              <a:rPr lang="en-US" sz="3200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načaj</a:t>
            </a:r>
            <a:r>
              <a:rPr lang="en-US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finansijske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funkcije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hotelskom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preduzeću</a:t>
            </a: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236" y="1825625"/>
            <a:ext cx="11176000" cy="435133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U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spostaviti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menadžment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prihoda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zasnovan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na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principima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koji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će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omogućiti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ostvarivanje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najvažnijeg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cilja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poslovanja</a:t>
            </a:r>
            <a:r>
              <a:rPr lang="en-US" dirty="0" smtClean="0">
                <a:latin typeface="Bahnschrift SemiBold Condensed" panose="020B0502040204020203" pitchFamily="34" charset="0"/>
              </a:rPr>
              <a:t>, a to je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-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maksimiziranje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vrednosti</a:t>
            </a:r>
            <a:r>
              <a:rPr lang="sr-Latn-R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hotelskog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preduzeća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za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njenog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vlasnika</a:t>
            </a:r>
            <a:r>
              <a:rPr lang="en-US" dirty="0" smtClean="0">
                <a:latin typeface="Bahnschrift SemiBold Condensed" panose="020B0502040204020203" pitchFamily="34" charset="0"/>
              </a:rPr>
              <a:t>,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-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maksimalno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zadovoljenje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očekivanja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klijenata</a:t>
            </a:r>
            <a:r>
              <a:rPr lang="en-US" dirty="0" smtClean="0">
                <a:latin typeface="Bahnschrift SemiBold Condensed" panose="020B0502040204020203" pitchFamily="34" charset="0"/>
              </a:rPr>
              <a:t> (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potrošača</a:t>
            </a:r>
            <a:r>
              <a:rPr lang="en-US" dirty="0" smtClean="0">
                <a:latin typeface="Bahnschrift SemiBold Condensed" panose="020B0502040204020203" pitchFamily="34" charset="0"/>
              </a:rPr>
              <a:t>)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sa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druge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strane</a:t>
            </a:r>
            <a:r>
              <a:rPr lang="en-US" dirty="0" smtClean="0">
                <a:latin typeface="Bahnschrift SemiBold Condensed" panose="020B0502040204020203" pitchFamily="34" charset="0"/>
              </a:rPr>
              <a:t>.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0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185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SemiBold Condensed" panose="020B0502040204020203" pitchFamily="34" charset="0"/>
              </a:rPr>
              <a:t>2.1. </a:t>
            </a:r>
            <a:r>
              <a:rPr lang="en-US" sz="3200" b="1" dirty="0" err="1" smtClean="0">
                <a:latin typeface="Bahnschrift SemiBold Condensed" panose="020B0502040204020203" pitchFamily="34" charset="0"/>
              </a:rPr>
              <a:t>Principi</a:t>
            </a:r>
            <a:r>
              <a:rPr lang="en-US" sz="3200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Bold Condensed" panose="020B0502040204020203" pitchFamily="34" charset="0"/>
              </a:rPr>
              <a:t>menadžmenta</a:t>
            </a:r>
            <a:r>
              <a:rPr lang="en-US" sz="3200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Bold Condensed" panose="020B0502040204020203" pitchFamily="34" charset="0"/>
              </a:rPr>
              <a:t>prihoda</a:t>
            </a:r>
            <a:endParaRPr lang="en-US" sz="3200" b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ahnschrift SemiCondensed" panose="020B0502040204020203" pitchFamily="34" charset="0"/>
              </a:rPr>
              <a:t>Osnovni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princip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hotelijerstvu</a:t>
            </a:r>
            <a:r>
              <a:rPr lang="en-US" dirty="0" smtClean="0">
                <a:latin typeface="Bahnschrift SemiCondensed" panose="020B0502040204020203" pitchFamily="34" charset="0"/>
              </a:rPr>
              <a:t> je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,, </a:t>
            </a:r>
            <a:r>
              <a:rPr lang="en-US" dirty="0" err="1" smtClean="0">
                <a:latin typeface="Bahnschrift SemiCondensed" panose="020B0502040204020203" pitchFamily="34" charset="0"/>
              </a:rPr>
              <a:t>prava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vrednost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proizvoda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ili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usluge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bude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jednaka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iznosu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novca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sr-Latn-R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kupac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spreman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plati</a:t>
            </a:r>
            <a:r>
              <a:rPr lang="en-US" dirty="0" smtClean="0">
                <a:latin typeface="Bahnschrift SemiCondensed" panose="020B0502040204020203" pitchFamily="34" charset="0"/>
              </a:rPr>
              <a:t>”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521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711"/>
          </a:xfrm>
        </p:spPr>
        <p:txBody>
          <a:bodyPr/>
          <a:lstStyle/>
          <a:p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Ostali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principi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hotelijerstvu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: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46909"/>
            <a:ext cx="11582400" cy="533861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a) </a:t>
            </a:r>
            <a:r>
              <a:rPr lang="en-US" dirty="0" err="1" smtClean="0">
                <a:latin typeface="Bahnschrift SemiCondensed" panose="020B0502040204020203" pitchFamily="34" charset="0"/>
              </a:rPr>
              <a:t>Osnovni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smisao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postojanja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kompanija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stvaranje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bogatstva</a:t>
            </a:r>
            <a:r>
              <a:rPr lang="en-US" dirty="0" smtClean="0">
                <a:latin typeface="Bahnschrift SemiCondensed" panose="020B0502040204020203" pitchFamily="34" charset="0"/>
              </a:rPr>
              <a:t> (</a:t>
            </a:r>
            <a:r>
              <a:rPr lang="en-US" dirty="0" err="1" smtClean="0">
                <a:latin typeface="Bahnschrift SemiCondensed" panose="020B0502040204020203" pitchFamily="34" charset="0"/>
              </a:rPr>
              <a:t>vrednosti</a:t>
            </a:r>
            <a:r>
              <a:rPr lang="en-US" dirty="0" smtClean="0">
                <a:latin typeface="Bahnschrift SemiCondensed" panose="020B0502040204020203" pitchFamily="34" charset="0"/>
              </a:rPr>
              <a:t>) </a:t>
            </a:r>
            <a:r>
              <a:rPr lang="en-US" dirty="0" err="1" smtClean="0">
                <a:latin typeface="Bahnschrift SemiCondensed" panose="020B0502040204020203" pitchFamily="34" charset="0"/>
              </a:rPr>
              <a:t>za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klijente</a:t>
            </a:r>
            <a:r>
              <a:rPr lang="en-US" dirty="0" smtClean="0">
                <a:latin typeface="Bahnschrift SemiCondensed" panose="020B0502040204020203" pitchFamily="34" charset="0"/>
              </a:rPr>
              <a:t>/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potrošače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SemiCondensed" panose="020B0502040204020203" pitchFamily="34" charset="0"/>
              </a:rPr>
              <a:t>b) </a:t>
            </a:r>
            <a:r>
              <a:rPr lang="en-US" dirty="0" err="1" smtClean="0">
                <a:latin typeface="Bahnschrift SemiCondensed" panose="020B0502040204020203" pitchFamily="34" charset="0"/>
              </a:rPr>
              <a:t>Uspešne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hotelske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kompanije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oprezne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fokusiraju</a:t>
            </a:r>
            <a:r>
              <a:rPr lang="en-US" dirty="0" smtClean="0">
                <a:latin typeface="Bahnschrift SemiCondensed" panose="020B0502040204020203" pitchFamily="34" charset="0"/>
              </a:rPr>
              <a:t> se </a:t>
            </a:r>
            <a:r>
              <a:rPr lang="en-US" dirty="0" err="1" smtClean="0">
                <a:latin typeface="Bahnschrift SemiCondensed" panose="020B0502040204020203" pitchFamily="34" charset="0"/>
              </a:rPr>
              <a:t>eksterno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potrebe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klijenata</a:t>
            </a:r>
            <a:r>
              <a:rPr lang="en-US" dirty="0" smtClean="0">
                <a:latin typeface="Bahnschrift SemiCondensed" panose="020B0502040204020203" pitchFamily="34" charset="0"/>
              </a:rPr>
              <a:t>, pre </a:t>
            </a:r>
            <a:r>
              <a:rPr lang="en-US" dirty="0" err="1" smtClean="0">
                <a:latin typeface="Bahnschrift SemiCondensed" panose="020B0502040204020203" pitchFamily="34" charset="0"/>
              </a:rPr>
              <a:t>nego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interno</a:t>
            </a:r>
            <a:r>
              <a:rPr lang="en-US" dirty="0" smtClean="0">
                <a:latin typeface="Bahnschrift SemiCondensed" panose="020B0502040204020203" pitchFamily="34" charset="0"/>
              </a:rPr>
              <a:t>;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njihove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sopstvene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potrebe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SemiCondensed" panose="020B0502040204020203" pitchFamily="34" charset="0"/>
              </a:rPr>
              <a:t>c)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Klijenti</a:t>
            </a:r>
            <a:r>
              <a:rPr lang="en-US" dirty="0" smtClean="0">
                <a:latin typeface="Bahnschrift SemiCondensed" panose="020B0502040204020203" pitchFamily="34" charset="0"/>
              </a:rPr>
              <a:t>/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donose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racionalne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odluke</a:t>
            </a:r>
            <a:r>
              <a:rPr lang="en-US" dirty="0" smtClean="0">
                <a:latin typeface="Bahnschrift SemiCondensed" panose="020B0502040204020203" pitchFamily="34" charset="0"/>
              </a:rPr>
              <a:t> o </a:t>
            </a:r>
            <a:r>
              <a:rPr lang="en-US" dirty="0" err="1" smtClean="0">
                <a:latin typeface="Bahnschrift SemiCondensed" panose="020B0502040204020203" pitchFamily="34" charset="0"/>
              </a:rPr>
              <a:t>kupovini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osnovu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njihovih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percepcija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vrednosti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dobijaju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za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uloženi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novac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SemiCondensed" panose="020B0502040204020203" pitchFamily="34" charset="0"/>
              </a:rPr>
              <a:t>d) </a:t>
            </a:r>
            <a:r>
              <a:rPr lang="en-US" dirty="0" err="1" smtClean="0">
                <a:latin typeface="Bahnschrift SemiCondensed" panose="020B0502040204020203" pitchFamily="34" charset="0"/>
              </a:rPr>
              <a:t>Prava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vrednost</a:t>
            </a:r>
            <a:r>
              <a:rPr lang="en-US" dirty="0" smtClean="0">
                <a:latin typeface="Bahnschrift SemiCondensed" panose="020B0502040204020203" pitchFamily="34" charset="0"/>
              </a:rPr>
              <a:t> (</a:t>
            </a:r>
            <a:r>
              <a:rPr lang="en-US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dirty="0" smtClean="0">
                <a:latin typeface="Bahnschrift SemiCondensed" panose="020B0502040204020203" pitchFamily="34" charset="0"/>
              </a:rPr>
              <a:t>) </a:t>
            </a:r>
            <a:r>
              <a:rPr lang="en-US" dirty="0" err="1" smtClean="0">
                <a:latin typeface="Bahnschrift SemiCondensed" panose="020B0502040204020203" pitchFamily="34" charset="0"/>
              </a:rPr>
              <a:t>proizvoda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ili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usluge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jednaka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iznosu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novca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klijenti</a:t>
            </a:r>
            <a:r>
              <a:rPr lang="en-US" dirty="0" smtClean="0">
                <a:latin typeface="Bahnschrift SemiCondensed" panose="020B0502040204020203" pitchFamily="34" charset="0"/>
              </a:rPr>
              <a:t>/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spremni</a:t>
            </a:r>
            <a:r>
              <a:rPr lang="en-US" dirty="0" smtClean="0">
                <a:latin typeface="Bahnschrift SemiCondensed" panose="020B0502040204020203" pitchFamily="34" charset="0"/>
              </a:rPr>
              <a:t> da plate,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SemiCondensed" panose="020B0502040204020203" pitchFamily="34" charset="0"/>
              </a:rPr>
              <a:t>e) </a:t>
            </a:r>
            <a:r>
              <a:rPr lang="en-US" dirty="0" err="1" smtClean="0">
                <a:latin typeface="Bahnschrift SemiCondensed" panose="020B0502040204020203" pitchFamily="34" charset="0"/>
              </a:rPr>
              <a:t>Kvalitet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proizvoda</a:t>
            </a:r>
            <a:r>
              <a:rPr lang="en-US" dirty="0" smtClean="0">
                <a:latin typeface="Bahnschrift SemiCondensed" panose="020B0502040204020203" pitchFamily="34" charset="0"/>
              </a:rPr>
              <a:t> (</a:t>
            </a:r>
            <a:r>
              <a:rPr lang="en-US" dirty="0" err="1" smtClean="0">
                <a:latin typeface="Bahnschrift SemiCondensed" panose="020B0502040204020203" pitchFamily="34" charset="0"/>
              </a:rPr>
              <a:t>npr</a:t>
            </a:r>
            <a:r>
              <a:rPr lang="en-US" dirty="0" smtClean="0">
                <a:latin typeface="Bahnschrift SemiCondensed" panose="020B0502040204020203" pitchFamily="34" charset="0"/>
              </a:rPr>
              <a:t>. </a:t>
            </a:r>
            <a:r>
              <a:rPr lang="en-US" dirty="0" err="1" smtClean="0">
                <a:latin typeface="Bahnschrift SemiCondensed" panose="020B0502040204020203" pitchFamily="34" charset="0"/>
              </a:rPr>
              <a:t>hrane</a:t>
            </a:r>
            <a:r>
              <a:rPr lang="en-US" dirty="0" smtClean="0">
                <a:latin typeface="Bahnschrift SemiCondensed" panose="020B0502040204020203" pitchFamily="34" charset="0"/>
              </a:rPr>
              <a:t>) je </a:t>
            </a:r>
            <a:r>
              <a:rPr lang="en-US" dirty="0" err="1" smtClean="0">
                <a:latin typeface="Bahnschrift SemiCondensed" panose="020B0502040204020203" pitchFamily="34" charset="0"/>
              </a:rPr>
              <a:t>važan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ali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jednako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važan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kvalitet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ugostiteljskih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usluga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odnosno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isporučena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vrednost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kupcima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ugostiteljskih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proizvoda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usluga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000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908" y="304799"/>
            <a:ext cx="11961091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/>
              <a:t>f)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Svaka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promena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kvalitetu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proizvoda</a:t>
            </a:r>
            <a:r>
              <a:rPr lang="en-US" sz="2400" dirty="0" smtClean="0">
                <a:latin typeface="Bahnschrift Semi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usluga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ili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promena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imaće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direktan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uticaj</a:t>
            </a:r>
            <a:r>
              <a:rPr lang="sr-Latn-RS" sz="2400" dirty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percepciju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vrednosti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klijenata</a:t>
            </a:r>
            <a:r>
              <a:rPr lang="en-US" sz="2400" dirty="0" smtClean="0">
                <a:latin typeface="Bahnschrift Semi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potrošača</a:t>
            </a:r>
            <a:r>
              <a:rPr lang="en-US" sz="2400" dirty="0" smtClean="0">
                <a:latin typeface="Bahnschrift SemiCondensed" panose="020B0502040204020203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Bahnschrift SemiCondensed" panose="020B0502040204020203" pitchFamily="34" charset="0"/>
              </a:rPr>
              <a:t>g)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Iako</a:t>
            </a:r>
            <a:r>
              <a:rPr lang="en-US" sz="2400" dirty="0" smtClean="0">
                <a:latin typeface="Bahnschrift Semi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može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jednostavno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posmatrati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kao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broj</a:t>
            </a:r>
            <a:r>
              <a:rPr lang="en-US" sz="2400" dirty="0" smtClean="0">
                <a:latin typeface="Bahnschrift Semi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predstavlja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važnu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poruku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poslatu</a:t>
            </a:r>
            <a:r>
              <a:rPr lang="en-US" sz="2400" dirty="0" smtClean="0">
                <a:latin typeface="Bahnschrift SemiCondensed" panose="020B0502040204020203" pitchFamily="34" charset="0"/>
              </a:rPr>
              <a:t> od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strane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ugostitelja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klijentima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potrošačima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Bahnschrift SemiCondensed" panose="020B0502040204020203" pitchFamily="34" charset="0"/>
              </a:rPr>
              <a:t>h)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Različiti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klijenti</a:t>
            </a:r>
            <a:r>
              <a:rPr lang="en-US" sz="2400" dirty="0" smtClean="0">
                <a:latin typeface="Bahnschrift Semi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potrošači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daju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različiti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značaj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istim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proizvodima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ili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uslugama</a:t>
            </a:r>
            <a:r>
              <a:rPr lang="en-US" sz="2400" dirty="0" smtClean="0">
                <a:latin typeface="Bahnschrift Semi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te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su</a:t>
            </a:r>
            <a:r>
              <a:rPr lang="sr-Latn-RS" sz="2400" dirty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posledično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spremni</a:t>
            </a:r>
            <a:r>
              <a:rPr lang="en-US" sz="2400" dirty="0" smtClean="0">
                <a:latin typeface="Bahnschrift SemiCondensed" panose="020B0502040204020203" pitchFamily="34" charset="0"/>
              </a:rPr>
              <a:t> da plate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različite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cene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za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njih</a:t>
            </a:r>
            <a:r>
              <a:rPr lang="en-US" sz="2400" dirty="0" smtClean="0">
                <a:latin typeface="Bahnschrift SemiCondensed" panose="020B0502040204020203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latin typeface="Bahnschrift Semi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Semi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Strateško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određivanje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primena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raspoloživih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podataka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saznanja</a:t>
            </a:r>
            <a:r>
              <a:rPr lang="en-US" sz="2400" dirty="0" smtClean="0">
                <a:latin typeface="Bahnschrift SemiCondensed" panose="020B0502040204020203" pitchFamily="34" charset="0"/>
              </a:rPr>
              <a:t> o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klijentima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potrošačima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</a:t>
            </a:r>
            <a:r>
              <a:rPr lang="en-US" sz="2400" dirty="0" smtClean="0">
                <a:latin typeface="Bahnschrift SemiCondensed" panose="020B0502040204020203" pitchFamily="34" charset="0"/>
              </a:rPr>
              <a:t> o tome da li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ponuđene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cene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odgovaraju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njihovoj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percepciji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vrednosti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njihovoj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spremnosti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plaćanja</a:t>
            </a:r>
            <a:r>
              <a:rPr lang="en-US" sz="2400" dirty="0" smtClean="0">
                <a:latin typeface="Bahnschrift SemiCondensed" panose="020B0502040204020203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Bahnschrift SemiCondensed" panose="020B0502040204020203" pitchFamily="34" charset="0"/>
              </a:rPr>
              <a:t>j)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Menadžeri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sz="2400" dirty="0" smtClean="0">
                <a:latin typeface="Bahnschrift SemiCondensed" panose="020B0502040204020203" pitchFamily="34" charset="0"/>
              </a:rPr>
              <a:t> se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bave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upravljanjem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prihodima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pojedinci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ili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tim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menadžera</a:t>
            </a:r>
            <a:r>
              <a:rPr lang="en-US" sz="2400" dirty="0" smtClean="0">
                <a:latin typeface="Bahnschrift Semi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koji</a:t>
            </a:r>
            <a:r>
              <a:rPr lang="sr-Latn-RS" sz="2400" dirty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su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direktno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odgovorni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za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optimizaciju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poslovnih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i</a:t>
            </a:r>
            <a:r>
              <a:rPr lang="en-US" sz="2400" dirty="0" smtClean="0">
                <a:latin typeface="Bahnschrift SemiCondensed" panose="020B0502040204020203" pitchFamily="34" charset="0"/>
              </a:rPr>
              <a:t> profit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hotelskog</a:t>
            </a:r>
            <a:r>
              <a:rPr lang="en-US" sz="2400" dirty="0" smtClean="0">
                <a:latin typeface="Bahnschrift Semi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SemiCondensed" panose="020B0502040204020203" pitchFamily="34" charset="0"/>
              </a:rPr>
              <a:t>preduzeća</a:t>
            </a:r>
            <a:r>
              <a:rPr lang="en-US" sz="2400" dirty="0" smtClean="0">
                <a:latin typeface="Bahnschrift SemiCondensed" panose="020B0502040204020203" pitchFamily="34" charset="0"/>
              </a:rPr>
              <a:t>.</a:t>
            </a:r>
            <a:endParaRPr lang="en-US" sz="24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85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2437"/>
            <a:ext cx="10515600" cy="74814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Bahnschrift SemiCondensed" panose="020B0502040204020203" pitchFamily="34" charset="0"/>
              </a:rPr>
              <a:t>2.2. </a:t>
            </a:r>
            <a:r>
              <a:rPr lang="en-US" sz="3200" dirty="0" err="1" smtClean="0">
                <a:latin typeface="Bahnschrift SemiCondensed" panose="020B0502040204020203" pitchFamily="34" charset="0"/>
              </a:rPr>
              <a:t>Ciljevi</a:t>
            </a:r>
            <a:r>
              <a:rPr lang="en-US" sz="3200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sz="3200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SemiCondensed" panose="020B0502040204020203" pitchFamily="34" charset="0"/>
              </a:rPr>
              <a:t>prihoda</a:t>
            </a:r>
            <a:r>
              <a:rPr lang="sr-Latn-RS" sz="3200" dirty="0" smtClean="0">
                <a:latin typeface="Bahnschrift SemiCondensed" panose="020B0502040204020203" pitchFamily="34" charset="0"/>
              </a:rPr>
              <a:t> omogućuju hotelijerstvu</a:t>
            </a:r>
            <a:endParaRPr lang="en-US" sz="3200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365" y="1108364"/>
            <a:ext cx="11009744" cy="5560291"/>
          </a:xfrm>
        </p:spPr>
        <p:txBody>
          <a:bodyPr>
            <a:noAutofit/>
          </a:bodyPr>
          <a:lstStyle/>
          <a:p>
            <a:pPr lvl="0"/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Cilj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menadžmenta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je da se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osnovni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hotelski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proizvod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, a to je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hotelska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soba,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odnosno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smeštajni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kapacitet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, ne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prodaje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danas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po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niskoj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ili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nedovoljno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visokoj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ceni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već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da se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proda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sutra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po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višoj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odnosno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odgovarajućoj</a:t>
            </a:r>
            <a:r>
              <a:rPr lang="en-US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Condensed" panose="020B0502040204020203" pitchFamily="34" charset="0"/>
              </a:rPr>
              <a:t>ceni</a:t>
            </a:r>
            <a:r>
              <a:rPr lang="en-US" dirty="0" smtClean="0">
                <a:solidFill>
                  <a:prstClr val="black"/>
                </a:solidFill>
                <a:latin typeface="Bahnschrift SemiCondensed" panose="020B0502040204020203" pitchFamily="34" charset="0"/>
              </a:rPr>
              <a:t>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sr-Latn-RS" dirty="0" smtClean="0">
                <a:latin typeface="Bahnschrift SemiCondensed" panose="020B0502040204020203" pitchFamily="34" charset="0"/>
              </a:rPr>
              <a:t>P</a:t>
            </a:r>
            <a:r>
              <a:rPr lang="en-US" dirty="0" err="1" smtClean="0">
                <a:latin typeface="Bahnschrift SemiCondensed" panose="020B0502040204020203" pitchFamily="34" charset="0"/>
              </a:rPr>
              <a:t>redviđanje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tražnje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ciljem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optimizacije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zaliha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određivanja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optimalnih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kako</a:t>
            </a:r>
            <a:r>
              <a:rPr lang="en-US" dirty="0" smtClean="0">
                <a:latin typeface="Bahnschrift SemiCondensed" panose="020B0502040204020203" pitchFamily="34" charset="0"/>
              </a:rPr>
              <a:t> bi </a:t>
            </a:r>
            <a:r>
              <a:rPr lang="en-US" dirty="0" err="1" smtClean="0">
                <a:latin typeface="Bahnschrift SemiCondensed" panose="020B0502040204020203" pitchFamily="34" charset="0"/>
              </a:rPr>
              <a:t>došlo</a:t>
            </a:r>
            <a:r>
              <a:rPr lang="en-US" dirty="0" smtClean="0">
                <a:latin typeface="Bahnschrift SemiCondensed" panose="020B0502040204020203" pitchFamily="34" charset="0"/>
              </a:rPr>
              <a:t> do </a:t>
            </a:r>
            <a:r>
              <a:rPr lang="en-US" dirty="0" err="1" smtClean="0">
                <a:latin typeface="Bahnschrift SemiCondensed" panose="020B0502040204020203" pitchFamily="34" charset="0"/>
              </a:rPr>
              <a:t>povećanja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rasta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sr-Latn-RS" dirty="0" smtClean="0">
                <a:latin typeface="Bahnschrift SemiCondensed" panose="020B0502040204020203" pitchFamily="34" charset="0"/>
              </a:rPr>
              <a:t>M</a:t>
            </a:r>
            <a:r>
              <a:rPr lang="en-US" dirty="0" err="1" smtClean="0">
                <a:latin typeface="Bahnschrift SemiCondensed" panose="020B0502040204020203" pitchFamily="34" charset="0"/>
              </a:rPr>
              <a:t>enadžment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predstavlja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upravljanje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ponašanjem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potrošača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individualnom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nivou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putem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dostupnosti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ograničenih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resursa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uz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maksimizaciju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profita</a:t>
            </a:r>
            <a:r>
              <a:rPr lang="en-US" dirty="0" smtClean="0">
                <a:latin typeface="Bahnschrift SemiCondensed" panose="020B0502040204020203" pitchFamily="34" charset="0"/>
              </a:rPr>
              <a:t> (Anderson &amp; </a:t>
            </a:r>
            <a:r>
              <a:rPr lang="en-US" dirty="0" err="1" smtClean="0">
                <a:latin typeface="Bahnschrift SemiCondensed" panose="020B0502040204020203" pitchFamily="34" charset="0"/>
              </a:rPr>
              <a:t>Xie</a:t>
            </a:r>
            <a:r>
              <a:rPr lang="en-US" dirty="0" smtClean="0">
                <a:latin typeface="Bahnschrift SemiCondensed" panose="020B0502040204020203" pitchFamily="34" charset="0"/>
              </a:rPr>
              <a:t> 2010.).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Međutim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takođe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podrazumeva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prodaju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smeštajnog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kapaciteta</a:t>
            </a:r>
            <a:r>
              <a:rPr lang="en-US" dirty="0" smtClean="0">
                <a:latin typeface="Bahnschrift SemiCondensed" panose="020B0502040204020203" pitchFamily="34" charset="0"/>
              </a:rPr>
              <a:t>/ </a:t>
            </a:r>
            <a:r>
              <a:rPr lang="en-US" dirty="0" err="1" smtClean="0">
                <a:latin typeface="Bahnschrift SemiCondensed" panose="020B0502040204020203" pitchFamily="34" charset="0"/>
              </a:rPr>
              <a:t>sobe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nižoj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danas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ukoliko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podaci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govore</a:t>
            </a:r>
            <a:r>
              <a:rPr lang="en-US" dirty="0" smtClean="0">
                <a:latin typeface="Bahnschrift SemiCondensed" panose="020B0502040204020203" pitchFamily="34" charset="0"/>
              </a:rPr>
              <a:t> da se ne </a:t>
            </a:r>
            <a:r>
              <a:rPr lang="en-US" dirty="0" err="1" smtClean="0">
                <a:latin typeface="Bahnschrift SemiCondensed" panose="020B0502040204020203" pitchFamily="34" charset="0"/>
              </a:rPr>
              <a:t>može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očekivati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veća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tražnja</a:t>
            </a:r>
            <a:r>
              <a:rPr lang="en-US" dirty="0" smtClean="0">
                <a:latin typeface="Bahnschrift SemiCondensed" panose="020B0502040204020203" pitchFamily="34" charset="0"/>
              </a:rPr>
              <a:t> sutra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936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83" y="365125"/>
            <a:ext cx="11203708" cy="1325563"/>
          </a:xfrm>
          <a:solidFill>
            <a:srgbClr val="FF0000"/>
          </a:solidFill>
        </p:spPr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sr-Latn-RS" sz="26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 </a:t>
            </a:r>
            <a:r>
              <a:rPr lang="en-US" sz="28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</a:t>
            </a:r>
            <a:r>
              <a:rPr lang="en-U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postavlja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nove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standarde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kada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je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reč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</a:t>
            </a:r>
            <a: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prikupljanjuinformacija</a:t>
            </a:r>
            <a:r>
              <a:rPr lang="en-U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tržišta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, pre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svega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reč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je o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proaktivnom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pristupu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.</a:t>
            </a:r>
            <a:endParaRPr lang="sr-Latn-RS" sz="2800" dirty="0">
              <a:solidFill>
                <a:prstClr val="black"/>
              </a:solidFill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91" y="1825625"/>
            <a:ext cx="11369963" cy="4351338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Bahnschrift SemiCondensed" panose="020B0502040204020203" pitchFamily="34" charset="0"/>
              </a:rPr>
              <a:t>Prikupljene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informacije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pomoću</a:t>
            </a: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sistema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omogućavaju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hotelijerima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segmentiraju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tržište</a:t>
            </a:r>
            <a:r>
              <a:rPr lang="en-US" dirty="0" smtClean="0">
                <a:latin typeface="Bahnschrift SemiCondensed" panose="020B0502040204020203" pitchFamily="34" charset="0"/>
              </a:rPr>
              <a:t> I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smtClean="0">
                <a:latin typeface="Bahnschrift SemiCondensed" panose="020B0502040204020203" pitchFamily="34" charset="0"/>
              </a:rPr>
              <a:t> da</a:t>
            </a:r>
            <a:r>
              <a:rPr lang="sr-Latn-R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proizvode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prilagode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putem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kanala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marketinga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prodaje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pravom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klijentu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pravo</a:t>
            </a: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vreme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pravoj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što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ključni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cilj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Menadžment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je </a:t>
            </a:r>
            <a:r>
              <a:rPr lang="en-US" dirty="0" err="1" smtClean="0">
                <a:latin typeface="Bahnschrift SemiCondensed" panose="020B0502040204020203" pitchFamily="34" charset="0"/>
              </a:rPr>
              <a:t>koncept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ne </a:t>
            </a:r>
            <a:r>
              <a:rPr lang="en-US" dirty="0" err="1" smtClean="0">
                <a:latin typeface="Bahnschrift SemiCondensed" panose="020B0502040204020203" pitchFamily="34" charset="0"/>
              </a:rPr>
              <a:t>samo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omogućava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hotelijeru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maksimizira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periode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velike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tražnje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već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stimuliše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tražnju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periodima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kada</a:t>
            </a:r>
            <a:r>
              <a:rPr lang="en-US" dirty="0" smtClean="0">
                <a:latin typeface="Bahnschrift SemiCondensed" panose="020B0502040204020203" pitchFamily="34" charset="0"/>
              </a:rPr>
              <a:t> se </a:t>
            </a:r>
            <a:r>
              <a:rPr lang="en-US" dirty="0" err="1" smtClean="0">
                <a:latin typeface="Bahnschrift SemiCondensed" panose="020B0502040204020203" pitchFamily="34" charset="0"/>
              </a:rPr>
              <a:t>ona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nalazi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niskom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nivou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izbegavajući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svojevrstan</a:t>
            </a:r>
            <a:r>
              <a:rPr lang="en-US" dirty="0" smtClean="0">
                <a:latin typeface="Bahnschrift SemiCondensed" panose="020B0502040204020203" pitchFamily="34" charset="0"/>
              </a:rPr>
              <a:t> „</a:t>
            </a:r>
            <a:r>
              <a:rPr lang="en-US" dirty="0" err="1" smtClean="0">
                <a:latin typeface="Bahnschrift SemiCondensed" panose="020B0502040204020203" pitchFamily="34" charset="0"/>
              </a:rPr>
              <a:t>kanibalizam</a:t>
            </a:r>
            <a:r>
              <a:rPr lang="en-US" dirty="0" smtClean="0">
                <a:latin typeface="Bahnschrift SemiCondensed" panose="020B0502040204020203" pitchFamily="34" charset="0"/>
              </a:rPr>
              <a:t>” </a:t>
            </a:r>
            <a:r>
              <a:rPr lang="en-US" dirty="0" err="1" smtClean="0">
                <a:latin typeface="Bahnschrift SemiCondensed" panose="020B0502040204020203" pitchFamily="34" charset="0"/>
              </a:rPr>
              <a:t>cena</a:t>
            </a:r>
            <a:r>
              <a:rPr lang="en-US" dirty="0" smtClean="0">
                <a:latin typeface="Bahnschrift SemiCondensed" panose="020B0502040204020203" pitchFamily="34" charset="0"/>
              </a:rPr>
              <a:t>. 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Radi</a:t>
            </a:r>
            <a:r>
              <a:rPr lang="en-US" dirty="0" smtClean="0">
                <a:latin typeface="Bahnschrift SemiCondensed" panose="020B0502040204020203" pitchFamily="34" charset="0"/>
              </a:rPr>
              <a:t> se o </a:t>
            </a:r>
            <a:r>
              <a:rPr lang="en-US" dirty="0" err="1" smtClean="0">
                <a:latin typeface="Bahnschrift SemiCondensed" panose="020B0502040204020203" pitchFamily="34" charset="0"/>
              </a:rPr>
              <a:t>dugoročnoj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strategiji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koja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uzima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obzir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sve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ukupnu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profitabilnost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omogućavaju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prodaju</a:t>
            </a: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smeštajnih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kapaciteta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nižim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cenama</a:t>
            </a:r>
            <a:r>
              <a:rPr lang="en-US" dirty="0" smtClean="0">
                <a:latin typeface="Bahnschrift SemiCondensed" panose="020B0502040204020203" pitchFamily="34" charset="0"/>
              </a:rPr>
              <a:t> u </a:t>
            </a:r>
            <a:r>
              <a:rPr lang="en-US" dirty="0" err="1" smtClean="0">
                <a:latin typeface="Bahnschrift SemiCondensed" panose="020B0502040204020203" pitchFamily="34" charset="0"/>
              </a:rPr>
              <a:t>periodima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velike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tražnje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756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Hotelijerstvo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je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pogodno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primenu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sistema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zbog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: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fiksnih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karakteriše</a:t>
            </a:r>
            <a:r>
              <a:rPr lang="en-US" dirty="0" smtClean="0"/>
              <a:t> „</a:t>
            </a:r>
            <a:r>
              <a:rPr lang="en-US" dirty="0" err="1" smtClean="0"/>
              <a:t>prolaznost</a:t>
            </a:r>
            <a:r>
              <a:rPr lang="en-US" dirty="0" smtClean="0"/>
              <a:t>”,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visokih</a:t>
            </a:r>
            <a:r>
              <a:rPr lang="en-US" dirty="0" smtClean="0"/>
              <a:t> </a:t>
            </a:r>
            <a:r>
              <a:rPr lang="en-US" dirty="0" err="1" smtClean="0"/>
              <a:t>fiksnih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niskih</a:t>
            </a:r>
            <a:r>
              <a:rPr lang="en-US" dirty="0" smtClean="0"/>
              <a:t> </a:t>
            </a:r>
            <a:r>
              <a:rPr lang="en-US" dirty="0" err="1" smtClean="0"/>
              <a:t>varijabilnih</a:t>
            </a:r>
            <a:r>
              <a:rPr lang="en-US" dirty="0" smtClean="0"/>
              <a:t> </a:t>
            </a:r>
            <a:r>
              <a:rPr lang="en-US" dirty="0" err="1" smtClean="0"/>
              <a:t>troškova</a:t>
            </a:r>
            <a:r>
              <a:rPr lang="en-US" dirty="0" smtClean="0"/>
              <a:t>,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karakteriše</a:t>
            </a:r>
            <a:r>
              <a:rPr lang="en-US" dirty="0" smtClean="0"/>
              <a:t> </a:t>
            </a:r>
            <a:r>
              <a:rPr lang="en-US" dirty="0" err="1" smtClean="0"/>
              <a:t>cenovna</a:t>
            </a:r>
            <a:r>
              <a:rPr lang="en-US" dirty="0" smtClean="0"/>
              <a:t> </a:t>
            </a:r>
            <a:r>
              <a:rPr lang="en-US" dirty="0" err="1" smtClean="0"/>
              <a:t>diferencijalnost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proizvodom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da </a:t>
            </a:r>
            <a:r>
              <a:rPr lang="en-US" dirty="0" err="1" smtClean="0"/>
              <a:t>evoluira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prodati</a:t>
            </a:r>
            <a:r>
              <a:rPr lang="en-US" dirty="0" smtClean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segmentacije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6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873" y="193965"/>
            <a:ext cx="11286836" cy="1810326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2.3.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Ekonomske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osnove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sistema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28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hotelijerstvu</a:t>
            </a:r>
            <a: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</a:br>
            <a: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</a:br>
            <a:r>
              <a:rPr lang="en-U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hotela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se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zasniva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nekoliko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ekonomskih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osnova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pretpostavki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koje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značajnoj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meri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određuju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primenljivost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praksi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hotelske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industrije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(Ivanov et. al, 2011</a:t>
            </a:r>
            <a:r>
              <a:rPr lang="en-US" sz="28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):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73" y="2429164"/>
            <a:ext cx="11397672" cy="4304145"/>
          </a:xfrm>
          <a:solidFill>
            <a:srgbClr val="FF000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Visoki</a:t>
            </a:r>
            <a:r>
              <a:rPr lang="en-US" dirty="0" smtClean="0"/>
              <a:t> </a:t>
            </a:r>
            <a:r>
              <a:rPr lang="en-US" dirty="0" err="1" smtClean="0"/>
              <a:t>fiksni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niski</a:t>
            </a:r>
            <a:r>
              <a:rPr lang="en-US" dirty="0" smtClean="0"/>
              <a:t> </a:t>
            </a:r>
            <a:r>
              <a:rPr lang="en-US" dirty="0" err="1" smtClean="0"/>
              <a:t>varijabilni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Kvarljivost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 3. </a:t>
            </a:r>
            <a:r>
              <a:rPr lang="en-US" dirty="0" err="1" smtClean="0"/>
              <a:t>Ograničen</a:t>
            </a:r>
            <a:r>
              <a:rPr lang="en-US" dirty="0" smtClean="0"/>
              <a:t> </a:t>
            </a:r>
            <a:r>
              <a:rPr lang="en-US" dirty="0" err="1" smtClean="0"/>
              <a:t>kapacitet</a:t>
            </a:r>
            <a:r>
              <a:rPr lang="en-US" dirty="0" smtClean="0"/>
              <a:t>,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Neravnopravna</a:t>
            </a:r>
            <a:r>
              <a:rPr lang="en-US" dirty="0" smtClean="0"/>
              <a:t>/</a:t>
            </a:r>
            <a:r>
              <a:rPr lang="en-US" dirty="0" err="1" smtClean="0"/>
              <a:t>neujednačena</a:t>
            </a:r>
            <a:r>
              <a:rPr lang="en-US" dirty="0" smtClean="0"/>
              <a:t> </a:t>
            </a:r>
            <a:r>
              <a:rPr lang="en-US" dirty="0" err="1" smtClean="0"/>
              <a:t>tražnja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dana/ </a:t>
            </a:r>
            <a:r>
              <a:rPr lang="en-US" dirty="0" err="1" smtClean="0"/>
              <a:t>nedelje</a:t>
            </a:r>
            <a:r>
              <a:rPr lang="en-US" dirty="0" smtClean="0"/>
              <a:t>/ </a:t>
            </a:r>
            <a:r>
              <a:rPr lang="en-US" dirty="0" err="1" smtClean="0"/>
              <a:t>meseca</a:t>
            </a:r>
            <a:r>
              <a:rPr lang="en-US" dirty="0" smtClean="0"/>
              <a:t> / </a:t>
            </a:r>
            <a:r>
              <a:rPr lang="en-US" dirty="0" err="1" smtClean="0"/>
              <a:t>godine</a:t>
            </a:r>
            <a:r>
              <a:rPr lang="en-US" dirty="0" smtClean="0"/>
              <a:t>,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dirty="0" err="1" smtClean="0"/>
              <a:t>Predvidljivost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segmentacije</a:t>
            </a:r>
            <a:r>
              <a:rPr lang="en-US" dirty="0" smtClean="0"/>
              <a:t> </a:t>
            </a:r>
            <a:r>
              <a:rPr lang="en-US" dirty="0" err="1" smtClean="0"/>
              <a:t>tržišne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dirty="0" err="1" smtClean="0"/>
              <a:t>Različita</a:t>
            </a:r>
            <a:r>
              <a:rPr lang="en-US" dirty="0" smtClean="0"/>
              <a:t> </a:t>
            </a:r>
            <a:r>
              <a:rPr lang="en-US" dirty="0" err="1" smtClean="0"/>
              <a:t>cenovna</a:t>
            </a:r>
            <a:r>
              <a:rPr lang="en-US" dirty="0" smtClean="0"/>
              <a:t> </a:t>
            </a:r>
            <a:r>
              <a:rPr lang="en-US" dirty="0" err="1" smtClean="0"/>
              <a:t>elastičnost</a:t>
            </a:r>
            <a:r>
              <a:rPr lang="en-US" dirty="0" smtClean="0"/>
              <a:t> </a:t>
            </a:r>
            <a:r>
              <a:rPr lang="en-US" dirty="0" err="1" smtClean="0"/>
              <a:t>tržišnih</a:t>
            </a:r>
            <a:r>
              <a:rPr lang="en-US" dirty="0" smtClean="0"/>
              <a:t> </a:t>
            </a:r>
            <a:r>
              <a:rPr lang="en-US" dirty="0" err="1" smtClean="0"/>
              <a:t>segmenata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8. </a:t>
            </a:r>
            <a:r>
              <a:rPr lang="en-US" dirty="0" err="1" smtClean="0"/>
              <a:t>Različita</a:t>
            </a:r>
            <a:r>
              <a:rPr lang="en-US" dirty="0" smtClean="0"/>
              <a:t> </a:t>
            </a:r>
            <a:r>
              <a:rPr lang="en-US" dirty="0" err="1" smtClean="0"/>
              <a:t>spremnost</a:t>
            </a:r>
            <a:r>
              <a:rPr lang="en-US" dirty="0" smtClean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 </a:t>
            </a:r>
            <a:r>
              <a:rPr lang="en-US" dirty="0" err="1" smtClean="0"/>
              <a:t>tržišnih</a:t>
            </a:r>
            <a:r>
              <a:rPr lang="en-US" dirty="0" smtClean="0"/>
              <a:t> </a:t>
            </a:r>
            <a:r>
              <a:rPr lang="en-US" dirty="0" err="1" smtClean="0"/>
              <a:t>segmenata</a:t>
            </a:r>
            <a:r>
              <a:rPr lang="en-US" dirty="0" smtClean="0"/>
              <a:t>,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9.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uvođenja</a:t>
            </a:r>
            <a:r>
              <a:rPr lang="en-US" dirty="0" smtClean="0"/>
              <a:t> </a:t>
            </a:r>
            <a:r>
              <a:rPr lang="en-US" dirty="0" err="1" smtClean="0"/>
              <a:t>naprednih</a:t>
            </a:r>
            <a:r>
              <a:rPr lang="en-US" dirty="0" smtClean="0"/>
              <a:t> </a:t>
            </a:r>
            <a:r>
              <a:rPr lang="en-US" dirty="0" err="1" smtClean="0"/>
              <a:t>tehnologija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rezervacionih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1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2.4.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integrativnog</a:t>
            </a:r>
            <a:r>
              <a:rPr lang="en-US" dirty="0" smtClean="0"/>
              <a:t> </a:t>
            </a:r>
            <a:r>
              <a:rPr lang="en-US" dirty="0" err="1" smtClean="0"/>
              <a:t>okvira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hotelijerstvu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MP se </a:t>
            </a:r>
            <a:r>
              <a:rPr lang="en-US" dirty="0" err="1" smtClean="0"/>
              <a:t>sastoji</a:t>
            </a:r>
            <a:r>
              <a:rPr lang="en-US" dirty="0" smtClean="0"/>
              <a:t> od </a:t>
            </a:r>
            <a:r>
              <a:rPr lang="en-US" dirty="0" err="1" smtClean="0"/>
              <a:t>četiri</a:t>
            </a:r>
            <a:r>
              <a:rPr lang="en-US" dirty="0" smtClean="0"/>
              <a:t> </a:t>
            </a:r>
            <a:r>
              <a:rPr lang="en-US" dirty="0" err="1" smtClean="0"/>
              <a:t>strukturna</a:t>
            </a:r>
            <a:r>
              <a:rPr lang="en-US" dirty="0" smtClean="0"/>
              <a:t> </a:t>
            </a:r>
            <a:r>
              <a:rPr lang="en-US" dirty="0" err="1" smtClean="0"/>
              <a:t>elementa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podaci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informacije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centri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softver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 </a:t>
            </a:r>
            <a:r>
              <a:rPr lang="sr-Latn-RS" dirty="0" smtClean="0"/>
              <a:t>I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alati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),</a:t>
            </a: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tima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sprovođenje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018"/>
            <a:ext cx="10515600" cy="74814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2.4.1. </a:t>
            </a:r>
            <a:r>
              <a:rPr lang="en-US" sz="3200" b="1" dirty="0" err="1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Strukturni</a:t>
            </a:r>
            <a:r>
              <a:rPr lang="en-US" sz="3200" b="1" dirty="0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elementi</a:t>
            </a:r>
            <a:r>
              <a:rPr lang="en-US" sz="3200" b="1" dirty="0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sistema</a:t>
            </a:r>
            <a:r>
              <a:rPr lang="en-US" sz="3200" b="1" dirty="0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3200" b="1" dirty="0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prihoda</a:t>
            </a:r>
            <a:endParaRPr lang="en-US" sz="3200" b="1" dirty="0">
              <a:latin typeface="Bahnschrift Semi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1025237"/>
            <a:ext cx="11711709" cy="5717308"/>
          </a:xfrm>
        </p:spPr>
        <p:txBody>
          <a:bodyPr>
            <a:normAutofit fontScale="92500" lnSpcReduction="20000"/>
          </a:bodyPr>
          <a:lstStyle/>
          <a:p>
            <a:r>
              <a:rPr lang="en-US" sz="3100" dirty="0" err="1" smtClean="0">
                <a:latin typeface="Bahnschrift SemiLight" panose="020B0502040204020203" pitchFamily="34" charset="0"/>
              </a:rPr>
              <a:t>Menadžment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sz="3100" dirty="0" smtClean="0">
                <a:latin typeface="Bahnschrift SemiLight" panose="020B0502040204020203" pitchFamily="34" charset="0"/>
              </a:rPr>
              <a:t> u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hotelskim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preduzećima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kao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što</a:t>
            </a:r>
            <a:r>
              <a:rPr lang="en-US" sz="3100" dirty="0" smtClean="0">
                <a:latin typeface="Bahnschrift SemiLight" panose="020B0502040204020203" pitchFamily="34" charset="0"/>
              </a:rPr>
              <a:t> je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već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navedeno</a:t>
            </a:r>
            <a:r>
              <a:rPr lang="en-US" sz="3100" dirty="0" smtClean="0">
                <a:latin typeface="Bahnschrift SemiLight" panose="020B0502040204020203" pitchFamily="34" charset="0"/>
              </a:rPr>
              <a:t>,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obuhvata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četiri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strukturna</a:t>
            </a:r>
            <a:r>
              <a:rPr lang="en-US" sz="3100" dirty="0" smtClean="0">
                <a:latin typeface="Bahnschrift SemiLight" panose="020B0502040204020203" pitchFamily="34" charset="0"/>
              </a:rPr>
              <a:t> </a:t>
            </a:r>
            <a:r>
              <a:rPr lang="en-US" sz="3100" dirty="0" err="1" smtClean="0">
                <a:latin typeface="Bahnschrift SemiLight" panose="020B0502040204020203" pitchFamily="34" charset="0"/>
              </a:rPr>
              <a:t>elementa</a:t>
            </a:r>
            <a:r>
              <a:rPr lang="en-US" sz="3100" dirty="0" smtClean="0">
                <a:latin typeface="Bahnschrift SemiLight" panose="020B0502040204020203" pitchFamily="34" charset="0"/>
              </a:rPr>
              <a:t>:</a:t>
            </a:r>
            <a:endParaRPr lang="sr-Latn-RS" sz="3100" dirty="0" smtClean="0">
              <a:latin typeface="Bahnschrift SemiLight" panose="020B0502040204020203" pitchFamily="34" charset="0"/>
            </a:endParaRPr>
          </a:p>
          <a:p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podaci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i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informacije</a:t>
            </a:r>
            <a:r>
              <a:rPr lang="en-US" dirty="0" smtClean="0">
                <a:latin typeface="Bahnschrift SemiLight" panose="020B0502040204020203" pitchFamily="34" charset="0"/>
              </a:rPr>
              <a:t>,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centri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dirty="0" smtClean="0">
                <a:latin typeface="Bahnschrift SemiLight" panose="020B0502040204020203" pitchFamily="34" charset="0"/>
              </a:rPr>
              <a:t> u </a:t>
            </a:r>
            <a:r>
              <a:rPr lang="en-US" dirty="0" err="1" smtClean="0">
                <a:latin typeface="Bahnschrift SemiLight" panose="020B0502040204020203" pitchFamily="34" charset="0"/>
              </a:rPr>
              <a:t>hotelu</a:t>
            </a:r>
            <a:r>
              <a:rPr lang="en-US" dirty="0" smtClean="0">
                <a:latin typeface="Bahnschrift SemiLight" panose="020B0502040204020203" pitchFamily="34" charset="0"/>
              </a:rPr>
              <a:t>,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softver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menadžmenta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dirty="0" smtClean="0">
                <a:latin typeface="Bahnschrift SemiLight" panose="020B0502040204020203" pitchFamily="34" charset="0"/>
              </a:rPr>
              <a:t> u </a:t>
            </a:r>
            <a:r>
              <a:rPr lang="en-US" dirty="0" err="1" smtClean="0">
                <a:latin typeface="Bahnschrift SemiLight" panose="020B0502040204020203" pitchFamily="34" charset="0"/>
              </a:rPr>
              <a:t>hotelu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i</a:t>
            </a:r>
          </a:p>
          <a:p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alati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menadžmenta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dirty="0" smtClean="0">
                <a:latin typeface="Bahnschrift SemiLight" panose="020B0502040204020203" pitchFamily="34" charset="0"/>
              </a:rPr>
              <a:t> u </a:t>
            </a:r>
            <a:r>
              <a:rPr lang="en-US" dirty="0" err="1" smtClean="0">
                <a:latin typeface="Bahnschrift SemiLight" panose="020B0502040204020203" pitchFamily="34" charset="0"/>
              </a:rPr>
              <a:t>hotelu</a:t>
            </a:r>
            <a:r>
              <a:rPr lang="en-US" dirty="0" smtClean="0">
                <a:latin typeface="Bahnschrift SemiLight" panose="020B0502040204020203" pitchFamily="34" charset="0"/>
              </a:rPr>
              <a:t>.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sz="3100" dirty="0">
                <a:latin typeface="Bahnschrift SemiLight" panose="020B0502040204020203" pitchFamily="34" charset="0"/>
              </a:rPr>
              <a:t> </a:t>
            </a:r>
            <a:r>
              <a:rPr lang="sr-Latn-RS" sz="3100" dirty="0" smtClean="0">
                <a:latin typeface="Bahnschrift SemiLight" panose="020B0502040204020203" pitchFamily="34" charset="0"/>
              </a:rPr>
              <a:t>   </a:t>
            </a:r>
            <a:r>
              <a:rPr lang="en-US" sz="3100" b="1" dirty="0" err="1" smtClean="0">
                <a:latin typeface="Bahnschrift SemiLight" panose="020B0502040204020203" pitchFamily="34" charset="0"/>
              </a:rPr>
              <a:t>Podaci</a:t>
            </a:r>
            <a:r>
              <a:rPr lang="en-US" sz="3100" b="1" dirty="0" smtClean="0">
                <a:latin typeface="Bahnschrift SemiLight" panose="020B0502040204020203" pitchFamily="34" charset="0"/>
              </a:rPr>
              <a:t> </a:t>
            </a:r>
            <a:r>
              <a:rPr lang="en-US" sz="3100" b="1" dirty="0" err="1" smtClean="0">
                <a:latin typeface="Bahnschrift SemiLight" panose="020B0502040204020203" pitchFamily="34" charset="0"/>
              </a:rPr>
              <a:t>i</a:t>
            </a:r>
            <a:r>
              <a:rPr lang="en-US" sz="3100" b="1" dirty="0" smtClean="0">
                <a:latin typeface="Bahnschrift SemiLight" panose="020B0502040204020203" pitchFamily="34" charset="0"/>
              </a:rPr>
              <a:t> </a:t>
            </a:r>
            <a:r>
              <a:rPr lang="en-US" sz="3100" b="1" dirty="0" err="1" smtClean="0">
                <a:latin typeface="Bahnschrift SemiLight" panose="020B0502040204020203" pitchFamily="34" charset="0"/>
              </a:rPr>
              <a:t>informacije</a:t>
            </a:r>
            <a:r>
              <a:rPr lang="en-US" sz="3100" b="1" dirty="0" smtClean="0">
                <a:latin typeface="Bahnschrift SemiLight" panose="020B0502040204020203" pitchFamily="34" charset="0"/>
              </a:rPr>
              <a:t> </a:t>
            </a:r>
            <a:endParaRPr lang="sr-Latn-RS" sz="3100" b="1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Light" panose="020B0502040204020203" pitchFamily="34" charset="0"/>
              </a:rPr>
              <a:t>   </a:t>
            </a:r>
            <a:r>
              <a:rPr lang="en-US" dirty="0" err="1" smtClean="0">
                <a:latin typeface="Bahnschrift SemiLight" panose="020B0502040204020203" pitchFamily="34" charset="0"/>
              </a:rPr>
              <a:t>Primena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menadžmenta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dirty="0" smtClean="0">
                <a:latin typeface="Bahnschrift SemiLight" panose="020B0502040204020203" pitchFamily="34" charset="0"/>
              </a:rPr>
              <a:t> u </a:t>
            </a:r>
            <a:r>
              <a:rPr lang="en-US" dirty="0" err="1" smtClean="0">
                <a:latin typeface="Bahnschrift SemiLight" panose="020B0502040204020203" pitchFamily="34" charset="0"/>
              </a:rPr>
              <a:t>hotelu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zahteva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mnogo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podataka</a:t>
            </a:r>
            <a:r>
              <a:rPr lang="en-US" dirty="0" smtClean="0">
                <a:latin typeface="Bahnschrift SemiLight" panose="020B0502040204020203" pitchFamily="34" charset="0"/>
              </a:rPr>
              <a:t> o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 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različitim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pokazateljima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sr-Latn-RS" dirty="0" smtClean="0">
                <a:latin typeface="Bahnschrift SemiLight" panose="020B0502040204020203" pitchFamily="34" charset="0"/>
              </a:rPr>
              <a:t>: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Light" panose="020B0502040204020203" pitchFamily="34" charset="0"/>
              </a:rPr>
              <a:t>    </a:t>
            </a:r>
            <a:r>
              <a:rPr lang="en-US" dirty="0" smtClean="0">
                <a:latin typeface="Bahnschrift SemiLight" panose="020B0502040204020203" pitchFamily="34" charset="0"/>
              </a:rPr>
              <a:t>- </a:t>
            </a:r>
            <a:r>
              <a:rPr lang="en-US" dirty="0" err="1" smtClean="0">
                <a:latin typeface="Bahnschrift SemiLight" panose="020B0502040204020203" pitchFamily="34" charset="0"/>
              </a:rPr>
              <a:t>prosečana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dnevna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stopa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popunjenosti</a:t>
            </a:r>
            <a:r>
              <a:rPr lang="en-US" dirty="0" smtClean="0">
                <a:latin typeface="Bahnschrift SemiLight" panose="020B0502040204020203" pitchFamily="34" charset="0"/>
              </a:rPr>
              <a:t> (</a:t>
            </a:r>
            <a:r>
              <a:rPr lang="en-US" dirty="0" err="1" smtClean="0">
                <a:latin typeface="Bahnschrift SemiLight" panose="020B0502040204020203" pitchFamily="34" charset="0"/>
              </a:rPr>
              <a:t>engl.</a:t>
            </a:r>
            <a:r>
              <a:rPr lang="en-US" dirty="0" smtClean="0">
                <a:latin typeface="Bahnschrift SemiLight" panose="020B0502040204020203" pitchFamily="34" charset="0"/>
              </a:rPr>
              <a:t> average daily rate - ADR),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   - </a:t>
            </a:r>
            <a:r>
              <a:rPr lang="en-US" dirty="0" err="1" smtClean="0">
                <a:latin typeface="Bahnschrift SemiLight" panose="020B0502040204020203" pitchFamily="34" charset="0"/>
              </a:rPr>
              <a:t>prihod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raspoloživoj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sobi</a:t>
            </a:r>
            <a:r>
              <a:rPr lang="en-US" dirty="0" smtClean="0">
                <a:latin typeface="Bahnschrift SemiLight" panose="020B0502040204020203" pitchFamily="34" charset="0"/>
              </a:rPr>
              <a:t> (</a:t>
            </a:r>
            <a:r>
              <a:rPr lang="en-US" dirty="0" err="1" smtClean="0">
                <a:latin typeface="Bahnschrift SemiLight" panose="020B0502040204020203" pitchFamily="34" charset="0"/>
              </a:rPr>
              <a:t>engl.</a:t>
            </a:r>
            <a:r>
              <a:rPr lang="en-US" dirty="0" smtClean="0">
                <a:latin typeface="Bahnschrift SemiLight" panose="020B0502040204020203" pitchFamily="34" charset="0"/>
              </a:rPr>
              <a:t> revenue per available room - RevPAR),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   - </a:t>
            </a:r>
            <a:r>
              <a:rPr lang="en-US" dirty="0" err="1" smtClean="0">
                <a:latin typeface="Bahnschrift SemiLight" panose="020B0502040204020203" pitchFamily="34" charset="0"/>
              </a:rPr>
              <a:t>bruto</a:t>
            </a:r>
            <a:r>
              <a:rPr lang="sr-Latn-RS" dirty="0" smtClean="0">
                <a:latin typeface="Bahnschrift SemiLight" panose="020B0502040204020203" pitchFamily="34" charset="0"/>
              </a:rPr>
              <a:t>-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operativni</a:t>
            </a:r>
            <a:r>
              <a:rPr lang="en-US" dirty="0" smtClean="0">
                <a:latin typeface="Bahnschrift SemiLight" panose="020B0502040204020203" pitchFamily="34" charset="0"/>
              </a:rPr>
              <a:t> profit </a:t>
            </a:r>
            <a:r>
              <a:rPr lang="en-US" dirty="0" err="1" smtClean="0">
                <a:latin typeface="Bahnschrift SemiLight" panose="020B0502040204020203" pitchFamily="34" charset="0"/>
              </a:rPr>
              <a:t>po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raspoloživoj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sobi</a:t>
            </a:r>
            <a:r>
              <a:rPr lang="en-US" dirty="0" smtClean="0">
                <a:latin typeface="Bahnschrift SemiLight" panose="020B0502040204020203" pitchFamily="34" charset="0"/>
              </a:rPr>
              <a:t> (</a:t>
            </a:r>
            <a:r>
              <a:rPr lang="en-US" dirty="0" err="1" smtClean="0">
                <a:latin typeface="Bahnschrift SemiLight" panose="020B0502040204020203" pitchFamily="34" charset="0"/>
              </a:rPr>
              <a:t>engl.</a:t>
            </a:r>
            <a:r>
              <a:rPr lang="en-US" dirty="0" smtClean="0">
                <a:latin typeface="Bahnschrift SemiLight" panose="020B0502040204020203" pitchFamily="34" charset="0"/>
              </a:rPr>
              <a:t> gross operating profit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    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sr-Latn-RS" dirty="0" smtClean="0">
                <a:latin typeface="Bahnschrift SemiLight" panose="020B0502040204020203" pitchFamily="34" charset="0"/>
              </a:rPr>
              <a:t> </a:t>
            </a:r>
            <a:r>
              <a:rPr lang="en-US" dirty="0" smtClean="0">
                <a:latin typeface="Bahnschrift SemiLight" panose="020B0502040204020203" pitchFamily="34" charset="0"/>
              </a:rPr>
              <a:t>per available room - GOPPAR),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Light" panose="020B0502040204020203" pitchFamily="34" charset="0"/>
              </a:rPr>
              <a:t>    - </a:t>
            </a:r>
            <a:r>
              <a:rPr lang="en-US" dirty="0" err="1" smtClean="0">
                <a:latin typeface="Bahnschrift SemiLight" panose="020B0502040204020203" pitchFamily="34" charset="0"/>
              </a:rPr>
              <a:t>stopa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zauzetosti</a:t>
            </a:r>
            <a:r>
              <a:rPr lang="en-US" dirty="0" smtClean="0">
                <a:latin typeface="Bahnschrift SemiLight" panose="020B0502040204020203" pitchFamily="34" charset="0"/>
              </a:rPr>
              <a:t>, </a:t>
            </a:r>
            <a:r>
              <a:rPr lang="en-US" dirty="0" err="1" smtClean="0">
                <a:latin typeface="Bahnschrift SemiLight" panose="020B0502040204020203" pitchFamily="34" charset="0"/>
              </a:rPr>
              <a:t>prinos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sobi</a:t>
            </a:r>
            <a:r>
              <a:rPr lang="en-US" dirty="0" smtClean="0">
                <a:latin typeface="Bahnschrift SemiLight" panose="020B0502040204020203" pitchFamily="34" charset="0"/>
              </a:rPr>
              <a:t>, profit/</a:t>
            </a:r>
            <a:r>
              <a:rPr lang="en-US" dirty="0" err="1" smtClean="0">
                <a:latin typeface="Bahnschrift SemiLight" panose="020B0502040204020203" pitchFamily="34" charset="0"/>
              </a:rPr>
              <a:t>dobit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dostupnoj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sobi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i</a:t>
            </a:r>
            <a:r>
              <a:rPr lang="en-US" dirty="0" smtClean="0">
                <a:latin typeface="Bahnschrift SemiLight" panose="020B0502040204020203" pitchFamily="34" charset="0"/>
              </a:rPr>
              <a:t> dr.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9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166"/>
          </a:xfrm>
        </p:spPr>
        <p:txBody>
          <a:bodyPr/>
          <a:lstStyle/>
          <a:p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Profitni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centri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u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hotelu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3018"/>
            <a:ext cx="10515600" cy="5003945"/>
          </a:xfrm>
        </p:spPr>
        <p:txBody>
          <a:bodyPr/>
          <a:lstStyle/>
          <a:p>
            <a:r>
              <a:rPr lang="en-US" dirty="0" err="1" smtClean="0"/>
              <a:t>Profitni</a:t>
            </a:r>
            <a:r>
              <a:rPr lang="en-US" dirty="0" smtClean="0"/>
              <a:t> </a:t>
            </a:r>
            <a:r>
              <a:rPr lang="en-US" dirty="0" err="1" smtClean="0"/>
              <a:t>centri</a:t>
            </a:r>
            <a:r>
              <a:rPr lang="en-US" dirty="0" smtClean="0"/>
              <a:t> u </a:t>
            </a:r>
            <a:r>
              <a:rPr lang="en-US" dirty="0" err="1" smtClean="0"/>
              <a:t>hotelu</a:t>
            </a:r>
            <a:r>
              <a:rPr lang="en-US" dirty="0" smtClean="0"/>
              <a:t> </a:t>
            </a:r>
            <a:r>
              <a:rPr lang="en-US" dirty="0" err="1" smtClean="0"/>
              <a:t>određuju</a:t>
            </a:r>
            <a:r>
              <a:rPr lang="en-US" dirty="0" smtClean="0"/>
              <a:t> </a:t>
            </a:r>
            <a:r>
              <a:rPr lang="en-US" dirty="0" err="1" smtClean="0"/>
              <a:t>potencijalne</a:t>
            </a:r>
            <a:r>
              <a:rPr lang="en-US" dirty="0" smtClean="0"/>
              <a:t> </a:t>
            </a:r>
            <a:r>
              <a:rPr lang="en-US" dirty="0" err="1" smtClean="0"/>
              <a:t>izvore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hotele</a:t>
            </a:r>
            <a:r>
              <a:rPr lang="en-US" dirty="0" smtClean="0"/>
              <a:t> (</a:t>
            </a:r>
            <a:r>
              <a:rPr lang="en-US" dirty="0" err="1" smtClean="0"/>
              <a:t>odeljenje</a:t>
            </a:r>
            <a:r>
              <a:rPr lang="en-US" dirty="0" smtClean="0"/>
              <a:t> soba,</a:t>
            </a:r>
            <a:endParaRPr lang="sr-Latn-RS" dirty="0" smtClean="0"/>
          </a:p>
          <a:p>
            <a:r>
              <a:rPr lang="en-US" dirty="0" smtClean="0"/>
              <a:t> F&amp;B, </a:t>
            </a:r>
            <a:r>
              <a:rPr lang="en-US" dirty="0" err="1" smtClean="0"/>
              <a:t>funkcionalne</a:t>
            </a:r>
            <a:r>
              <a:rPr lang="en-US" dirty="0" smtClean="0"/>
              <a:t> </a:t>
            </a:r>
            <a:r>
              <a:rPr lang="en-US" dirty="0" err="1" smtClean="0"/>
              <a:t>sobe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wellness &amp; spa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fitnes-centri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golf </a:t>
            </a:r>
            <a:r>
              <a:rPr lang="en-US" dirty="0" err="1" smtClean="0"/>
              <a:t>tereni</a:t>
            </a:r>
            <a:r>
              <a:rPr lang="en-US" dirty="0" smtClean="0"/>
              <a:t>, </a:t>
            </a:r>
            <a:r>
              <a:rPr lang="en-US" dirty="0" err="1" smtClean="0"/>
              <a:t>kockarnice</a:t>
            </a:r>
            <a:r>
              <a:rPr lang="en-US" dirty="0" smtClean="0"/>
              <a:t> I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objekti</a:t>
            </a:r>
            <a:r>
              <a:rPr lang="en-US" dirty="0" smtClean="0"/>
              <a:t> </a:t>
            </a:r>
            <a:r>
              <a:rPr lang="en-US" dirty="0" err="1" smtClean="0"/>
              <a:t>igara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sreću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dodatne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u </a:t>
            </a:r>
            <a:r>
              <a:rPr lang="en-US" dirty="0" err="1" smtClean="0"/>
              <a:t>zavisnosti</a:t>
            </a:r>
            <a:r>
              <a:rPr lang="en-US" dirty="0" smtClean="0"/>
              <a:t> od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specijalizacije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),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kapacitet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da </a:t>
            </a:r>
            <a:r>
              <a:rPr lang="en-US" dirty="0" err="1" smtClean="0"/>
              <a:t>aktivno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važan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generisanja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Softver</a:t>
            </a:r>
            <a:r>
              <a:rPr lang="en-US" sz="32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32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endParaRPr lang="en-US" sz="3200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Bahnschrift SemiLight" panose="020B0502040204020203" pitchFamily="34" charset="0"/>
              </a:rPr>
              <a:t>Obradu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velikih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baza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podataka</a:t>
            </a:r>
            <a:r>
              <a:rPr lang="en-US" dirty="0" smtClean="0">
                <a:latin typeface="Bahnschrift SemiLight" panose="020B0502040204020203" pitchFamily="34" charset="0"/>
              </a:rPr>
              <a:t> je </a:t>
            </a:r>
            <a:r>
              <a:rPr lang="en-US" dirty="0" err="1" smtClean="0">
                <a:latin typeface="Bahnschrift SemiLight" panose="020B0502040204020203" pitchFamily="34" charset="0"/>
              </a:rPr>
              <a:t>nemoguće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izvršti</a:t>
            </a:r>
            <a:r>
              <a:rPr lang="en-US" dirty="0" smtClean="0">
                <a:latin typeface="Bahnschrift SemiLight" panose="020B0502040204020203" pitchFamily="34" charset="0"/>
              </a:rPr>
              <a:t> bez </a:t>
            </a:r>
            <a:r>
              <a:rPr lang="en-US" dirty="0" err="1" smtClean="0">
                <a:latin typeface="Bahnschrift SemiLight" panose="020B0502040204020203" pitchFamily="34" charset="0"/>
              </a:rPr>
              <a:t>primene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savremenih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tehnologija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i</a:t>
            </a:r>
            <a:r>
              <a:rPr lang="en-US" dirty="0" smtClean="0">
                <a:latin typeface="Bahnschrift SemiLight" panose="020B0502040204020203" pitchFamily="34" charset="0"/>
              </a:rPr>
              <a:t> bez </a:t>
            </a:r>
            <a:r>
              <a:rPr lang="en-US" dirty="0" err="1" smtClean="0">
                <a:latin typeface="Bahnschrift SemiLight" panose="020B0502040204020203" pitchFamily="34" charset="0"/>
              </a:rPr>
              <a:t>odgovarajućeg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softvera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menadžmenta</a:t>
            </a:r>
            <a:r>
              <a:rPr lang="en-US" dirty="0" smtClean="0">
                <a:latin typeface="Bahnschrift SemiLight" panose="020B0502040204020203" pitchFamily="34" charset="0"/>
              </a:rPr>
              <a:t> </a:t>
            </a:r>
            <a:r>
              <a:rPr lang="en-US" dirty="0" err="1" smtClean="0">
                <a:latin typeface="Bahnschrift SemiLight" panose="020B0502040204020203" pitchFamily="34" charset="0"/>
              </a:rPr>
              <a:t>prihoda</a:t>
            </a:r>
            <a:r>
              <a:rPr lang="en-US" dirty="0" smtClean="0">
                <a:latin typeface="Bahnschrift SemiLight" panose="020B0502040204020203" pitchFamily="34" charset="0"/>
              </a:rPr>
              <a:t>.</a:t>
            </a:r>
            <a:endParaRPr lang="sr-Latn-RS" dirty="0" smtClean="0">
              <a:latin typeface="Bahnschrift SemiLight" panose="020B0502040204020203" pitchFamily="34" charset="0"/>
            </a:endParaRPr>
          </a:p>
          <a:p>
            <a:r>
              <a:rPr lang="en-US" sz="2600" i="1" dirty="0" err="1" smtClean="0"/>
              <a:t>EzRMS</a:t>
            </a:r>
            <a:r>
              <a:rPr lang="en-US" sz="2600" i="1" dirty="0" smtClean="0"/>
              <a:t>™ – http://www.easyrms.com/core.php </a:t>
            </a:r>
            <a:endParaRPr lang="sr-Latn-RS" sz="2600" i="1" dirty="0" smtClean="0"/>
          </a:p>
          <a:p>
            <a:r>
              <a:rPr lang="en-US" sz="2600" i="1" dirty="0" smtClean="0"/>
              <a:t>• Opera – http://www.micros.com/Solutions/HotelsAndResorts/ </a:t>
            </a:r>
            <a:endParaRPr lang="sr-Latn-RS" sz="2600" i="1" dirty="0" smtClean="0"/>
          </a:p>
          <a:p>
            <a:r>
              <a:rPr lang="en-US" sz="2600" i="1" dirty="0" smtClean="0"/>
              <a:t>• https://www.oracle.com/th/industries/hospitality/products/opera-sales-catering-services/ </a:t>
            </a:r>
            <a:endParaRPr lang="sr-Latn-RS" sz="2600" i="1" dirty="0" smtClean="0"/>
          </a:p>
          <a:p>
            <a:r>
              <a:rPr lang="en-US" sz="2600" i="1" dirty="0" smtClean="0"/>
              <a:t>• PROS–http://www.pros.com/solutions/pricing-effectiveness/pricing-solutions// </a:t>
            </a:r>
            <a:endParaRPr lang="sr-Latn-RS" sz="2600" i="1" dirty="0" smtClean="0"/>
          </a:p>
          <a:p>
            <a:r>
              <a:rPr lang="en-US" sz="2600" i="1" dirty="0" smtClean="0"/>
              <a:t>• IDEAS - https://ideas.com/ • JDA - http://www.jda.com/solutions/pricing-revenue-management/</a:t>
            </a:r>
            <a:endParaRPr lang="en-US" sz="2600" i="1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13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3239"/>
          </a:xfrm>
        </p:spPr>
        <p:txBody>
          <a:bodyPr/>
          <a:lstStyle/>
          <a:p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Alati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menadžmenta</a:t>
            </a:r>
            <a:r>
              <a:rPr lang="en-US" sz="28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SemiCondensed" panose="020B0502040204020203" pitchFamily="34" charset="0"/>
              </a:rPr>
              <a:t>Menadžment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uključuje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korišćenje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različitih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alata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,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su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definisani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kao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instrumenti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kojima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hoteli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mogu</a:t>
            </a:r>
            <a:r>
              <a:rPr lang="en-US" dirty="0" smtClean="0">
                <a:latin typeface="Bahnschrift SemiCondensed" panose="020B0502040204020203" pitchFamily="34" charset="0"/>
              </a:rPr>
              <a:t> da </a:t>
            </a:r>
            <a:r>
              <a:rPr lang="en-US" dirty="0" err="1" smtClean="0">
                <a:latin typeface="Bahnschrift SemiCondensed" panose="020B0502040204020203" pitchFamily="34" charset="0"/>
              </a:rPr>
              <a:t>utiču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koje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ostvaruju</a:t>
            </a:r>
            <a:r>
              <a:rPr lang="en-US" dirty="0" smtClean="0">
                <a:latin typeface="Bahnschrift SemiCondensed" panose="020B0502040204020203" pitchFamily="34" charset="0"/>
              </a:rPr>
              <a:t> od </a:t>
            </a:r>
            <a:r>
              <a:rPr lang="en-US" dirty="0" err="1" smtClean="0">
                <a:latin typeface="Bahnschrift SemiCondensed" panose="020B0502040204020203" pitchFamily="34" charset="0"/>
              </a:rPr>
              <a:t>svojih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klijenata</a:t>
            </a:r>
            <a:r>
              <a:rPr lang="en-US" dirty="0" smtClean="0">
                <a:latin typeface="Bahnschrift SemiCondensed" panose="020B0502040204020203" pitchFamily="34" charset="0"/>
              </a:rPr>
              <a:t>. 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>
                <a:latin typeface="Bahnschrift SemiCondensed" panose="020B0502040204020203" pitchFamily="34" charset="0"/>
              </a:rPr>
              <a:t>Alati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prihoda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mogu</a:t>
            </a:r>
            <a:r>
              <a:rPr lang="en-US" dirty="0" smtClean="0">
                <a:latin typeface="Bahnschrift SemiCondensed" panose="020B0502040204020203" pitchFamily="34" charset="0"/>
              </a:rPr>
              <a:t> se </a:t>
            </a:r>
            <a:r>
              <a:rPr lang="en-US" dirty="0" err="1" smtClean="0">
                <a:latin typeface="Bahnschrift SemiCondensed" panose="020B0502040204020203" pitchFamily="34" charset="0"/>
              </a:rPr>
              <a:t>podeliti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na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  - 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cenovne</a:t>
            </a:r>
            <a:r>
              <a:rPr lang="en-US" dirty="0" smtClean="0">
                <a:latin typeface="Bahnschrift SemiCondensed" panose="020B0502040204020203" pitchFamily="34" charset="0"/>
              </a:rPr>
              <a:t>,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Condensed" panose="020B0502040204020203" pitchFamily="34" charset="0"/>
              </a:rPr>
              <a:t> </a:t>
            </a:r>
            <a:r>
              <a:rPr lang="sr-Latn-RS" dirty="0" smtClean="0">
                <a:latin typeface="Bahnschrift SemiCondensed" panose="020B0502040204020203" pitchFamily="34" charset="0"/>
              </a:rPr>
              <a:t> -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necenovne</a:t>
            </a:r>
            <a:r>
              <a:rPr lang="en-US" dirty="0" smtClean="0">
                <a:latin typeface="Bahnschrift SemiCondensed" panose="020B0502040204020203" pitchFamily="34" charset="0"/>
              </a:rPr>
              <a:t> I</a:t>
            </a:r>
            <a:endParaRPr lang="sr-Latn-RS" dirty="0" smtClean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Condensed" panose="020B0502040204020203" pitchFamily="34" charset="0"/>
              </a:rPr>
              <a:t>  -</a:t>
            </a:r>
            <a:r>
              <a:rPr lang="en-US" dirty="0" smtClean="0">
                <a:latin typeface="Bahnschrift SemiCondensed" panose="020B0502040204020203" pitchFamily="34" charset="0"/>
              </a:rPr>
              <a:t> </a:t>
            </a:r>
            <a:r>
              <a:rPr lang="en-US" dirty="0" err="1" smtClean="0">
                <a:latin typeface="Bahnschrift SemiCondensed" panose="020B0502040204020203" pitchFamily="34" charset="0"/>
              </a:rPr>
              <a:t>kombinovane</a:t>
            </a:r>
            <a:r>
              <a:rPr lang="en-US" dirty="0" smtClean="0">
                <a:latin typeface="Bahnschrift SemiCondensed" panose="020B0502040204020203" pitchFamily="34" charset="0"/>
              </a:rPr>
              <a:t>.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097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2.4.2. </a:t>
            </a:r>
            <a:r>
              <a:rPr lang="en-US" sz="3200" b="1" dirty="0" err="1" smtClean="0"/>
              <a:t>Faktori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značajni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za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funkcionisanje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sistema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menadžmenta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prihoda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1" y="1825624"/>
            <a:ext cx="11868727" cy="48337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a) </a:t>
            </a:r>
            <a:r>
              <a:rPr lang="en-US" b="1" dirty="0" err="1" smtClean="0"/>
              <a:t>Makrookruženje</a:t>
            </a:r>
            <a:endParaRPr lang="sr-Latn-RS" b="1" dirty="0" smtClean="0"/>
          </a:p>
          <a:p>
            <a:pPr marL="0" indent="0">
              <a:buNone/>
            </a:pPr>
            <a:r>
              <a:rPr lang="en-US" dirty="0" err="1" smtClean="0"/>
              <a:t>Obično</a:t>
            </a:r>
            <a:r>
              <a:rPr lang="en-US" dirty="0" smtClean="0"/>
              <a:t> je </a:t>
            </a:r>
            <a:r>
              <a:rPr lang="en-US" dirty="0" err="1" smtClean="0"/>
              <a:t>makrookruženje</a:t>
            </a:r>
            <a:r>
              <a:rPr lang="en-US" dirty="0" smtClean="0"/>
              <a:t> </a:t>
            </a:r>
            <a:r>
              <a:rPr lang="en-US" dirty="0" err="1" smtClean="0"/>
              <a:t>analizirano</a:t>
            </a:r>
            <a:r>
              <a:rPr lang="en-US" dirty="0" smtClean="0"/>
              <a:t> u </a:t>
            </a:r>
            <a:r>
              <a:rPr lang="en-US" dirty="0" err="1" smtClean="0"/>
              <a:t>šest</a:t>
            </a:r>
            <a:r>
              <a:rPr lang="en-US" dirty="0" smtClean="0"/>
              <a:t> </a:t>
            </a:r>
            <a:r>
              <a:rPr lang="en-US" dirty="0" err="1" smtClean="0"/>
              <a:t>dimenzija</a:t>
            </a:r>
            <a:r>
              <a:rPr lang="en-US" dirty="0" smtClean="0"/>
              <a:t>: </a:t>
            </a:r>
            <a:r>
              <a:rPr lang="en-US" dirty="0" err="1" smtClean="0"/>
              <a:t>politička</a:t>
            </a:r>
            <a:r>
              <a:rPr lang="en-US" dirty="0" smtClean="0"/>
              <a:t>, </a:t>
            </a:r>
            <a:r>
              <a:rPr lang="en-US" dirty="0" err="1" smtClean="0"/>
              <a:t>ekonomska</a:t>
            </a:r>
            <a:r>
              <a:rPr lang="en-US" dirty="0" smtClean="0"/>
              <a:t>, </a:t>
            </a:r>
            <a:r>
              <a:rPr lang="en-US" dirty="0" err="1" smtClean="0"/>
              <a:t>socijalna</a:t>
            </a:r>
            <a:r>
              <a:rPr lang="en-US" dirty="0" smtClean="0"/>
              <a:t>, </a:t>
            </a:r>
            <a:r>
              <a:rPr lang="en-US" dirty="0" err="1" smtClean="0"/>
              <a:t>tehnološka</a:t>
            </a:r>
            <a:r>
              <a:rPr lang="en-US" dirty="0" smtClean="0"/>
              <a:t>, </a:t>
            </a:r>
            <a:r>
              <a:rPr lang="en-US" dirty="0" err="1" smtClean="0"/>
              <a:t>ekološka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zakonodavna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r>
              <a:rPr lang="en-US" b="1" dirty="0" smtClean="0"/>
              <a:t>b) </a:t>
            </a:r>
            <a:r>
              <a:rPr lang="en-US" b="1" dirty="0" err="1" smtClean="0"/>
              <a:t>Mikrookruženje</a:t>
            </a:r>
            <a:endParaRPr lang="sr-Latn-RS" b="1" dirty="0" smtClean="0"/>
          </a:p>
          <a:p>
            <a:pPr marL="0" indent="0">
              <a:buNone/>
            </a:pPr>
            <a:r>
              <a:rPr lang="en-US" dirty="0" err="1" smtClean="0"/>
              <a:t>Mikrookruženje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one </a:t>
            </a:r>
            <a:r>
              <a:rPr lang="en-US" dirty="0" err="1" smtClean="0"/>
              <a:t>aktere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spoljne</a:t>
            </a:r>
            <a:r>
              <a:rPr lang="en-US" dirty="0" smtClean="0"/>
              <a:t> </a:t>
            </a:r>
            <a:r>
              <a:rPr lang="en-US" dirty="0" err="1" smtClean="0"/>
              <a:t>sredine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čije</a:t>
            </a:r>
            <a:r>
              <a:rPr lang="en-US" dirty="0" smtClean="0"/>
              <a:t> </a:t>
            </a:r>
            <a:r>
              <a:rPr lang="en-US" dirty="0" err="1" smtClean="0"/>
              <a:t>ponašanje</a:t>
            </a:r>
            <a:r>
              <a:rPr lang="en-US" dirty="0" smtClean="0"/>
              <a:t> </a:t>
            </a:r>
            <a:r>
              <a:rPr lang="en-US" dirty="0" err="1" smtClean="0"/>
              <a:t>verovatno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da </a:t>
            </a:r>
            <a:r>
              <a:rPr lang="en-US" dirty="0" err="1" smtClean="0"/>
              <a:t>utiče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kompaniju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elemente</a:t>
            </a:r>
            <a:r>
              <a:rPr lang="en-US" dirty="0" smtClean="0"/>
              <a:t> </a:t>
            </a:r>
            <a:r>
              <a:rPr lang="en-US" dirty="0" err="1" smtClean="0"/>
              <a:t>svog</a:t>
            </a:r>
            <a:r>
              <a:rPr lang="en-US" dirty="0" smtClean="0"/>
              <a:t> marketing </a:t>
            </a:r>
            <a:r>
              <a:rPr lang="en-US" dirty="0" err="1" smtClean="0"/>
              <a:t>miksa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r>
              <a:rPr lang="en-US" b="1" dirty="0" smtClean="0"/>
              <a:t>c) </a:t>
            </a:r>
            <a:r>
              <a:rPr lang="en-US" b="1" dirty="0" err="1" smtClean="0"/>
              <a:t>Interno</a:t>
            </a:r>
            <a:r>
              <a:rPr lang="en-US" b="1" dirty="0" smtClean="0"/>
              <a:t> </a:t>
            </a:r>
            <a:r>
              <a:rPr lang="en-US" b="1" dirty="0" err="1" smtClean="0"/>
              <a:t>okruženje</a:t>
            </a:r>
            <a:endParaRPr lang="sr-Latn-RS" b="1" dirty="0" smtClean="0"/>
          </a:p>
          <a:p>
            <a:pPr marL="0" indent="0">
              <a:buNone/>
            </a:pPr>
            <a:r>
              <a:rPr lang="en-US" dirty="0" err="1" smtClean="0"/>
              <a:t>Interno</a:t>
            </a:r>
            <a:r>
              <a:rPr lang="en-US" dirty="0" smtClean="0"/>
              <a:t> </a:t>
            </a:r>
            <a:r>
              <a:rPr lang="en-US" dirty="0" err="1" smtClean="0"/>
              <a:t>okruženje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</a:t>
            </a:r>
            <a:r>
              <a:rPr lang="en-US" dirty="0" err="1" smtClean="0"/>
              <a:t>faktore</a:t>
            </a:r>
            <a:r>
              <a:rPr lang="en-US" dirty="0" smtClean="0"/>
              <a:t> u </a:t>
            </a:r>
            <a:r>
              <a:rPr lang="en-US" dirty="0" err="1" smtClean="0"/>
              <a:t>hotelskom</a:t>
            </a:r>
            <a:r>
              <a:rPr lang="en-US" dirty="0" smtClean="0"/>
              <a:t> </a:t>
            </a:r>
            <a:r>
              <a:rPr lang="en-US" dirty="0" err="1" smtClean="0"/>
              <a:t>preduzeću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utiču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oblikovanje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MP 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načina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funkcioniše</a:t>
            </a:r>
            <a:r>
              <a:rPr lang="en-US" dirty="0" smtClean="0"/>
              <a:t>. </a:t>
            </a:r>
            <a:r>
              <a:rPr lang="en-US" dirty="0" err="1" smtClean="0"/>
              <a:t>Posebno</a:t>
            </a:r>
            <a:r>
              <a:rPr lang="en-US" dirty="0" smtClean="0"/>
              <a:t>, </a:t>
            </a:r>
            <a:r>
              <a:rPr lang="en-US" dirty="0" err="1" smtClean="0"/>
              <a:t>ovde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uključiti</a:t>
            </a:r>
            <a:r>
              <a:rPr lang="en-US" dirty="0" smtClean="0"/>
              <a:t> marketing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finansijski</a:t>
            </a:r>
            <a:r>
              <a:rPr lang="en-US" dirty="0" smtClean="0"/>
              <a:t> </a:t>
            </a:r>
            <a:r>
              <a:rPr lang="en-US" dirty="0" err="1" smtClean="0"/>
              <a:t>ciljevi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, </a:t>
            </a:r>
            <a:r>
              <a:rPr lang="en-US" dirty="0" err="1" smtClean="0"/>
              <a:t>donošenje</a:t>
            </a:r>
            <a:r>
              <a:rPr lang="en-US" dirty="0" smtClean="0"/>
              <a:t> </a:t>
            </a:r>
            <a:r>
              <a:rPr lang="en-US" dirty="0" err="1" smtClean="0"/>
              <a:t>odluka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organizacioni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imovine</a:t>
            </a:r>
            <a:r>
              <a:rPr lang="en-US" dirty="0" smtClean="0"/>
              <a:t>, </a:t>
            </a:r>
            <a:r>
              <a:rPr lang="en-US" dirty="0" err="1" smtClean="0"/>
              <a:t>finansijski</a:t>
            </a:r>
            <a:r>
              <a:rPr lang="en-US" dirty="0" smtClean="0"/>
              <a:t> </a:t>
            </a:r>
            <a:r>
              <a:rPr lang="en-US" dirty="0" err="1" smtClean="0"/>
              <a:t>položaj</a:t>
            </a:r>
            <a:r>
              <a:rPr lang="en-US" dirty="0" smtClean="0"/>
              <a:t>. </a:t>
            </a:r>
            <a:r>
              <a:rPr lang="en-US" dirty="0" err="1" smtClean="0"/>
              <a:t>Ako</a:t>
            </a:r>
            <a:r>
              <a:rPr lang="en-US" dirty="0" smtClean="0"/>
              <a:t> je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menadžerskog</a:t>
            </a:r>
            <a:r>
              <a:rPr lang="en-US" dirty="0" smtClean="0"/>
              <a:t> </a:t>
            </a:r>
            <a:r>
              <a:rPr lang="en-US" dirty="0" err="1" smtClean="0"/>
              <a:t>tima</a:t>
            </a:r>
            <a:r>
              <a:rPr lang="en-US" dirty="0" smtClean="0"/>
              <a:t> </a:t>
            </a:r>
            <a:r>
              <a:rPr lang="en-US" dirty="0" err="1" smtClean="0"/>
              <a:t>maksimizacija</a:t>
            </a:r>
            <a:r>
              <a:rPr lang="en-US" dirty="0" smtClean="0"/>
              <a:t> RevPAR-a, </a:t>
            </a:r>
            <a:r>
              <a:rPr lang="en-US" dirty="0" err="1" smtClean="0"/>
              <a:t>odluke</a:t>
            </a:r>
            <a:r>
              <a:rPr lang="en-US" dirty="0" smtClean="0"/>
              <a:t> MP </a:t>
            </a:r>
            <a:r>
              <a:rPr lang="en-US" dirty="0" err="1" smtClean="0"/>
              <a:t>razlikovaće</a:t>
            </a:r>
            <a:r>
              <a:rPr lang="en-US" dirty="0" smtClean="0"/>
              <a:t> se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situaciju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cilj</a:t>
            </a:r>
            <a:r>
              <a:rPr lang="en-US" dirty="0" smtClean="0"/>
              <a:t> je da se </a:t>
            </a:r>
            <a:r>
              <a:rPr lang="en-US" dirty="0" err="1" smtClean="0"/>
              <a:t>maksimalno</a:t>
            </a:r>
            <a:r>
              <a:rPr lang="en-US" dirty="0" smtClean="0"/>
              <a:t> </a:t>
            </a:r>
            <a:r>
              <a:rPr lang="en-US" dirty="0" err="1" smtClean="0"/>
              <a:t>poveća</a:t>
            </a:r>
            <a:r>
              <a:rPr lang="en-US" dirty="0" smtClean="0"/>
              <a:t> GOPPAR.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5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ahnschrift SemiCondensed" panose="020B0502040204020203" pitchFamily="34" charset="0"/>
              </a:rPr>
              <a:t>2.5.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Uloga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menadžera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u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sistemu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sz="3200" b="1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SemiCondensed" panose="020B0502040204020203" pitchFamily="34" charset="0"/>
              </a:rPr>
              <a:t>prihoda</a:t>
            </a:r>
            <a:endParaRPr lang="en-US" sz="3200" b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Bahnschrift SemiCondensed" panose="020B0502040204020203" pitchFamily="34" charset="0"/>
              </a:rPr>
              <a:t>Ljudski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resursi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su</a:t>
            </a:r>
            <a:r>
              <a:rPr lang="en-US" b="1" dirty="0" smtClean="0">
                <a:latin typeface="Bahnschrift SemiCondensed" panose="020B0502040204020203" pitchFamily="34" charset="0"/>
              </a:rPr>
              <a:t> od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suštinske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važnosti</a:t>
            </a:r>
            <a:r>
              <a:rPr lang="en-US" b="1" dirty="0" smtClean="0">
                <a:latin typeface="Bahnschrift Semi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sistemu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planiranja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i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implementacije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Semi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Condensed" panose="020B0502040204020203" pitchFamily="34" charset="0"/>
              </a:rPr>
              <a:t>prihoda</a:t>
            </a:r>
            <a:endParaRPr lang="en-US" b="1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855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r-Latn-RS" sz="28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 </a:t>
            </a:r>
            <a:r>
              <a:rPr lang="en-US" sz="31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Menadžeri</a:t>
            </a:r>
            <a:r>
              <a:rPr lang="en-U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nastoje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da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ostvare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kontinuirano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poboljšanje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napora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za</a:t>
            </a:r>
            <a:r>
              <a:rPr lang="sr-Latn-R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optimizaciju</a:t>
            </a:r>
            <a:r>
              <a:rPr lang="en-US" sz="3100" dirty="0" smtClean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prihoda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za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čije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ostvarenje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su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važni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sledeći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koraci</a:t>
            </a:r>
            <a:r>
              <a:rPr lang="en-US" sz="3100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:</a:t>
            </a:r>
            <a:r>
              <a:rPr lang="sr-Latn-RS" sz="31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sr-Latn-RS" sz="31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i="1" dirty="0" err="1" smtClean="0">
                <a:latin typeface="Bahnschrift SemiCondensed" panose="020B0502040204020203" pitchFamily="34" charset="0"/>
              </a:rPr>
              <a:t>Korak</a:t>
            </a:r>
            <a:r>
              <a:rPr lang="en-US" sz="3200" b="1" i="1" dirty="0" smtClean="0">
                <a:latin typeface="Bahnschrift SemiCondensed" panose="020B0502040204020203" pitchFamily="34" charset="0"/>
              </a:rPr>
              <a:t> 1: </a:t>
            </a:r>
            <a:r>
              <a:rPr lang="en-US" sz="3200" b="1" i="1" dirty="0" err="1" smtClean="0">
                <a:latin typeface="Bahnschrift SemiCondensed" panose="020B0502040204020203" pitchFamily="34" charset="0"/>
              </a:rPr>
              <a:t>Određivanje</a:t>
            </a:r>
            <a:r>
              <a:rPr lang="en-US" sz="3200" b="1" i="1" dirty="0" smtClean="0">
                <a:latin typeface="Bahnschrift SemiCondensed" panose="020B0502040204020203" pitchFamily="34" charset="0"/>
              </a:rPr>
              <a:t> </a:t>
            </a:r>
            <a:r>
              <a:rPr lang="en-US" sz="3200" b="1" i="1" dirty="0" err="1" smtClean="0">
                <a:latin typeface="Bahnschrift SemiCondensed" panose="020B0502040204020203" pitchFamily="34" charset="0"/>
              </a:rPr>
              <a:t>cene</a:t>
            </a:r>
            <a:r>
              <a:rPr lang="en-US" sz="3200" b="1" i="1" dirty="0" smtClean="0">
                <a:latin typeface="Bahnschrift SemiCondensed" panose="020B0502040204020203" pitchFamily="34" charset="0"/>
              </a:rPr>
              <a:t>. </a:t>
            </a:r>
            <a:endParaRPr lang="sr-Latn-RS" sz="3200" b="1" i="1" dirty="0" smtClean="0">
              <a:latin typeface="Bahnschrift SemiCondensed" panose="020B0502040204020203" pitchFamily="34" charset="0"/>
            </a:endParaRPr>
          </a:p>
          <a:p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snažno</a:t>
            </a:r>
            <a:r>
              <a:rPr lang="en-US" dirty="0" smtClean="0"/>
              <a:t> </a:t>
            </a:r>
            <a:r>
              <a:rPr lang="en-US" dirty="0" err="1" smtClean="0"/>
              <a:t>komunicira</a:t>
            </a:r>
            <a:r>
              <a:rPr lang="en-US" dirty="0" smtClean="0"/>
              <a:t> </a:t>
            </a:r>
            <a:r>
              <a:rPr lang="en-US" dirty="0" err="1" smtClean="0"/>
              <a:t>vrednost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potencijalnim</a:t>
            </a:r>
            <a:r>
              <a:rPr lang="en-US" dirty="0" smtClean="0"/>
              <a:t> </a:t>
            </a:r>
            <a:r>
              <a:rPr lang="en-US" dirty="0" err="1" smtClean="0"/>
              <a:t>gostima</a:t>
            </a:r>
            <a:r>
              <a:rPr lang="en-US" dirty="0" smtClean="0"/>
              <a:t> (</a:t>
            </a:r>
            <a:r>
              <a:rPr lang="en-US" dirty="0" err="1" smtClean="0"/>
              <a:t>kupcima</a:t>
            </a:r>
            <a:r>
              <a:rPr lang="en-US" dirty="0" smtClean="0"/>
              <a:t>).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Sposobnost</a:t>
            </a:r>
            <a:r>
              <a:rPr lang="en-US" dirty="0" smtClean="0"/>
              <a:t> </a:t>
            </a:r>
            <a:r>
              <a:rPr lang="en-US" dirty="0" err="1" smtClean="0"/>
              <a:t>pravilnog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realnog</a:t>
            </a:r>
            <a:r>
              <a:rPr lang="en-US" dirty="0" smtClean="0"/>
              <a:t> </a:t>
            </a:r>
            <a:r>
              <a:rPr lang="en-US" dirty="0" err="1" smtClean="0"/>
              <a:t>određivanja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je </a:t>
            </a:r>
            <a:r>
              <a:rPr lang="en-US" dirty="0" err="1" smtClean="0"/>
              <a:t>kritičan</a:t>
            </a:r>
            <a:r>
              <a:rPr lang="en-US" dirty="0" smtClean="0"/>
              <a:t> </a:t>
            </a:r>
            <a:r>
              <a:rPr lang="en-US" dirty="0" err="1" smtClean="0"/>
              <a:t>aspekt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Pojedini</a:t>
            </a:r>
            <a:r>
              <a:rPr lang="en-US" dirty="0" smtClean="0"/>
              <a:t> </a:t>
            </a:r>
            <a:r>
              <a:rPr lang="en-US" dirty="0" err="1" smtClean="0"/>
              <a:t>autori</a:t>
            </a:r>
            <a:r>
              <a:rPr lang="en-US" dirty="0" smtClean="0"/>
              <a:t> </a:t>
            </a:r>
            <a:r>
              <a:rPr lang="en-US" dirty="0" err="1" smtClean="0"/>
              <a:t>sugerišu</a:t>
            </a:r>
            <a:r>
              <a:rPr lang="en-US" dirty="0" smtClean="0"/>
              <a:t> da bi </a:t>
            </a:r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 smtClean="0"/>
              <a:t>korak</a:t>
            </a:r>
            <a:r>
              <a:rPr lang="en-US" dirty="0" smtClean="0"/>
              <a:t> </a:t>
            </a:r>
            <a:r>
              <a:rPr lang="en-US" dirty="0" err="1" smtClean="0"/>
              <a:t>trebao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iza</a:t>
            </a:r>
            <a:r>
              <a:rPr lang="en-US" dirty="0" smtClean="0"/>
              <a:t> </a:t>
            </a:r>
            <a:r>
              <a:rPr lang="en-US" dirty="0" err="1" smtClean="0"/>
              <a:t>koraka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odnosi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prognoziranje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, </a:t>
            </a:r>
            <a:r>
              <a:rPr lang="en-US" dirty="0" err="1" smtClean="0"/>
              <a:t>predviđanje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(</a:t>
            </a:r>
            <a:r>
              <a:rPr lang="en-US" dirty="0" err="1" smtClean="0"/>
              <a:t>Korak</a:t>
            </a:r>
            <a:r>
              <a:rPr lang="en-US" dirty="0" smtClean="0"/>
              <a:t> 2),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naglasiti</a:t>
            </a:r>
            <a:r>
              <a:rPr lang="en-US" dirty="0" smtClean="0"/>
              <a:t> da je </a:t>
            </a:r>
            <a:r>
              <a:rPr lang="en-US" dirty="0" err="1" smtClean="0"/>
              <a:t>potrošačka</a:t>
            </a:r>
            <a:r>
              <a:rPr lang="en-US" dirty="0" smtClean="0"/>
              <a:t> </a:t>
            </a:r>
            <a:r>
              <a:rPr lang="en-US" dirty="0" err="1" smtClean="0"/>
              <a:t>tražnja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proizvodima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uslugama</a:t>
            </a:r>
            <a:r>
              <a:rPr lang="en-US" dirty="0" smtClean="0"/>
              <a:t> </a:t>
            </a:r>
            <a:r>
              <a:rPr lang="en-US" dirty="0" err="1" smtClean="0"/>
              <a:t>potencijalnog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(</a:t>
            </a:r>
            <a:r>
              <a:rPr lang="en-US" dirty="0" err="1" smtClean="0"/>
              <a:t>kupcu</a:t>
            </a:r>
            <a:r>
              <a:rPr lang="en-US" dirty="0" smtClean="0"/>
              <a:t>)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tačno</a:t>
            </a:r>
            <a:r>
              <a:rPr lang="en-US" dirty="0" smtClean="0"/>
              <a:t> </a:t>
            </a:r>
            <a:r>
              <a:rPr lang="en-US" dirty="0" err="1" smtClean="0"/>
              <a:t>određenoj</a:t>
            </a:r>
            <a:r>
              <a:rPr lang="en-US" dirty="0" smtClean="0"/>
              <a:t> </a:t>
            </a:r>
            <a:r>
              <a:rPr lang="en-US" dirty="0" err="1" smtClean="0"/>
              <a:t>ceni</a:t>
            </a:r>
            <a:r>
              <a:rPr lang="en-US" dirty="0" smtClean="0"/>
              <a:t>. Kao </a:t>
            </a:r>
            <a:r>
              <a:rPr lang="en-US" dirty="0" err="1" smtClean="0"/>
              <a:t>rezultat</a:t>
            </a:r>
            <a:r>
              <a:rPr lang="en-US" dirty="0" smtClean="0"/>
              <a:t> toga, </a:t>
            </a:r>
            <a:r>
              <a:rPr lang="en-US" dirty="0" err="1" smtClean="0"/>
              <a:t>veoma</a:t>
            </a:r>
            <a:r>
              <a:rPr lang="en-US" dirty="0" smtClean="0"/>
              <a:t> je </a:t>
            </a:r>
            <a:r>
              <a:rPr lang="en-US" dirty="0" err="1" smtClean="0"/>
              <a:t>problematično</a:t>
            </a:r>
            <a:r>
              <a:rPr lang="en-US" dirty="0" smtClean="0"/>
              <a:t> </a:t>
            </a:r>
            <a:r>
              <a:rPr lang="en-US" dirty="0" err="1" smtClean="0"/>
              <a:t>proceniti</a:t>
            </a:r>
            <a:r>
              <a:rPr lang="en-US" dirty="0" smtClean="0"/>
              <a:t> </a:t>
            </a:r>
            <a:r>
              <a:rPr lang="en-US" dirty="0" err="1" smtClean="0"/>
              <a:t>tražnju</a:t>
            </a:r>
            <a:r>
              <a:rPr lang="en-US" dirty="0" smtClean="0"/>
              <a:t> bez </a:t>
            </a:r>
            <a:r>
              <a:rPr lang="en-US" dirty="0" err="1" smtClean="0"/>
              <a:t>analize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41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0909"/>
            <a:ext cx="10515600" cy="840509"/>
          </a:xfrm>
        </p:spPr>
        <p:txBody>
          <a:bodyPr>
            <a:normAutofit/>
          </a:bodyPr>
          <a:lstStyle/>
          <a:p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Korak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2: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Predviđanje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tražnje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.</a:t>
            </a:r>
            <a:endParaRPr lang="en-US" sz="3200" b="1" i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1636"/>
            <a:ext cx="10515600" cy="4745327"/>
          </a:xfrm>
        </p:spPr>
        <p:txBody>
          <a:bodyPr/>
          <a:lstStyle/>
          <a:p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određena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, </a:t>
            </a:r>
            <a:r>
              <a:rPr lang="en-US" dirty="0" err="1" smtClean="0"/>
              <a:t>tražnja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 (</a:t>
            </a:r>
            <a:r>
              <a:rPr lang="en-US" dirty="0" err="1" smtClean="0"/>
              <a:t>kupaca</a:t>
            </a:r>
            <a:r>
              <a:rPr lang="en-US" dirty="0" smtClean="0"/>
              <a:t>)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proizvodima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uslugama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procenjena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, </a:t>
            </a:r>
            <a:r>
              <a:rPr lang="en-US" dirty="0" err="1" smtClean="0"/>
              <a:t>mogu</a:t>
            </a:r>
            <a:r>
              <a:rPr lang="en-US" dirty="0" smtClean="0"/>
              <a:t> se </a:t>
            </a:r>
            <a:r>
              <a:rPr lang="en-US" dirty="0" err="1" smtClean="0"/>
              <a:t>doneti</a:t>
            </a:r>
            <a:r>
              <a:rPr lang="en-US" dirty="0" smtClean="0"/>
              <a:t>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pouzdane</a:t>
            </a:r>
            <a:r>
              <a:rPr lang="en-US" dirty="0" smtClean="0"/>
              <a:t> </a:t>
            </a:r>
            <a:r>
              <a:rPr lang="en-US" dirty="0" err="1" smtClean="0"/>
              <a:t>prognoze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 smtClean="0"/>
              <a:t>dođe</a:t>
            </a:r>
            <a:r>
              <a:rPr lang="en-US" dirty="0" smtClean="0"/>
              <a:t> do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, </a:t>
            </a:r>
            <a:r>
              <a:rPr lang="en-US" dirty="0" err="1" smtClean="0"/>
              <a:t>posledično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doći</a:t>
            </a:r>
            <a:r>
              <a:rPr lang="en-US" dirty="0" smtClean="0"/>
              <a:t> do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u </a:t>
            </a:r>
            <a:r>
              <a:rPr lang="en-US" dirty="0" err="1" smtClean="0"/>
              <a:t>prognozama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Pojedini</a:t>
            </a:r>
            <a:r>
              <a:rPr lang="en-US" dirty="0" smtClean="0"/>
              <a:t> </a:t>
            </a:r>
            <a:r>
              <a:rPr lang="en-US" dirty="0" err="1" smtClean="0"/>
              <a:t>menadžeri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specijalizovani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predviđanja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prognoze</a:t>
            </a:r>
            <a:r>
              <a:rPr lang="en-US" dirty="0" smtClean="0"/>
              <a:t>,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potrebe</a:t>
            </a:r>
            <a:r>
              <a:rPr lang="en-US" dirty="0" smtClean="0"/>
              <a:t> </a:t>
            </a:r>
            <a:r>
              <a:rPr lang="en-US" dirty="0" err="1" smtClean="0"/>
              <a:t>koriste</a:t>
            </a:r>
            <a:r>
              <a:rPr lang="en-US" dirty="0" smtClean="0"/>
              <a:t> </a:t>
            </a:r>
            <a:r>
              <a:rPr lang="en-US" dirty="0" err="1" smtClean="0"/>
              <a:t>sofisticirane</a:t>
            </a:r>
            <a:r>
              <a:rPr lang="en-US" dirty="0" smtClean="0"/>
              <a:t> </a:t>
            </a:r>
            <a:r>
              <a:rPr lang="en-US" dirty="0" err="1" smtClean="0"/>
              <a:t>matematičke</a:t>
            </a:r>
            <a:r>
              <a:rPr lang="en-US" dirty="0" smtClean="0"/>
              <a:t> </a:t>
            </a:r>
            <a:r>
              <a:rPr lang="en-US" dirty="0" err="1" smtClean="0"/>
              <a:t>alate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modeliranje</a:t>
            </a:r>
            <a:r>
              <a:rPr lang="en-US" dirty="0" smtClean="0"/>
              <a:t>.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menadžeri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teže</a:t>
            </a:r>
            <a:r>
              <a:rPr lang="en-US" dirty="0" smtClean="0"/>
              <a:t> </a:t>
            </a:r>
            <a:r>
              <a:rPr lang="en-US" dirty="0" err="1" smtClean="0"/>
              <a:t>optimizaciji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posedovati</a:t>
            </a:r>
            <a:r>
              <a:rPr lang="en-US" dirty="0" smtClean="0"/>
              <a:t> </a:t>
            </a:r>
            <a:r>
              <a:rPr lang="en-US" dirty="0" err="1" smtClean="0"/>
              <a:t>sposobnost</a:t>
            </a:r>
            <a:r>
              <a:rPr lang="en-US" dirty="0" smtClean="0"/>
              <a:t> </a:t>
            </a:r>
            <a:r>
              <a:rPr lang="en-US" dirty="0" err="1" smtClean="0"/>
              <a:t>prognoziranja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njihovim</a:t>
            </a:r>
            <a:r>
              <a:rPr lang="en-US" dirty="0" smtClean="0"/>
              <a:t> </a:t>
            </a:r>
            <a:r>
              <a:rPr lang="en-US" dirty="0" err="1" smtClean="0"/>
              <a:t>proizvodima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uslugama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499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Korak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3: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Upravljanje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zalihama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.</a:t>
            </a:r>
            <a:endParaRPr lang="en-US" sz="3200" b="1" i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 smtClean="0"/>
              <a:t>ključni</a:t>
            </a:r>
            <a:r>
              <a:rPr lang="en-US" dirty="0" smtClean="0"/>
              <a:t> </a:t>
            </a:r>
            <a:r>
              <a:rPr lang="en-US" dirty="0" err="1" smtClean="0"/>
              <a:t>korak</a:t>
            </a:r>
            <a:r>
              <a:rPr lang="en-US" dirty="0" smtClean="0"/>
              <a:t> </a:t>
            </a:r>
            <a:r>
              <a:rPr lang="en-US" dirty="0" err="1" smtClean="0"/>
              <a:t>zahteva</a:t>
            </a:r>
            <a:r>
              <a:rPr lang="en-US" dirty="0" smtClean="0"/>
              <a:t> da </a:t>
            </a:r>
            <a:r>
              <a:rPr lang="en-US" dirty="0" err="1" smtClean="0"/>
              <a:t>menadžeri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razumeju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da </a:t>
            </a:r>
            <a:r>
              <a:rPr lang="en-US" dirty="0" err="1" smtClean="0"/>
              <a:t>učine</a:t>
            </a:r>
            <a:r>
              <a:rPr lang="en-US" dirty="0" smtClean="0"/>
              <a:t> </a:t>
            </a:r>
            <a:r>
              <a:rPr lang="en-US" dirty="0" err="1" smtClean="0"/>
              <a:t>dostupnim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da </a:t>
            </a:r>
            <a:r>
              <a:rPr lang="en-US" dirty="0" err="1" smtClean="0"/>
              <a:t>uskrate</a:t>
            </a:r>
            <a:r>
              <a:rPr lang="en-US" dirty="0" smtClean="0"/>
              <a:t> </a:t>
            </a:r>
            <a:r>
              <a:rPr lang="en-US" dirty="0" err="1" smtClean="0"/>
              <a:t>pojedine</a:t>
            </a:r>
            <a:r>
              <a:rPr lang="en-US" dirty="0" smtClean="0"/>
              <a:t> </a:t>
            </a:r>
            <a:r>
              <a:rPr lang="en-US" dirty="0" err="1" smtClean="0"/>
              <a:t>proizvode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gostima</a:t>
            </a:r>
            <a:r>
              <a:rPr lang="en-US" dirty="0" smtClean="0"/>
              <a:t> (</a:t>
            </a:r>
            <a:r>
              <a:rPr lang="en-US" dirty="0" err="1" smtClean="0"/>
              <a:t>kupcima</a:t>
            </a:r>
            <a:r>
              <a:rPr lang="en-US" dirty="0" smtClean="0"/>
              <a:t>)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zalihama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, </a:t>
            </a:r>
            <a:r>
              <a:rPr lang="en-US" dirty="0" err="1" smtClean="0"/>
              <a:t>kojima</a:t>
            </a:r>
            <a:r>
              <a:rPr lang="en-US" dirty="0" smtClean="0"/>
              <a:t> </a:t>
            </a:r>
            <a:r>
              <a:rPr lang="en-US" dirty="0" err="1" smtClean="0"/>
              <a:t>raspolažu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449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711"/>
          </a:xfrm>
        </p:spPr>
        <p:txBody>
          <a:bodyPr>
            <a:normAutofit/>
          </a:bodyPr>
          <a:lstStyle/>
          <a:p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Korak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4: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Upravljanje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distribucijom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/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kanalima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prodaje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.</a:t>
            </a:r>
            <a:endParaRPr lang="en-US" sz="3200" b="1" i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18" y="1256145"/>
            <a:ext cx="11333018" cy="538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gotovo</a:t>
            </a:r>
            <a:r>
              <a:rPr lang="en-US" dirty="0" smtClean="0"/>
              <a:t> </a:t>
            </a:r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 smtClean="0"/>
              <a:t>segmentima</a:t>
            </a:r>
            <a:r>
              <a:rPr lang="en-US" dirty="0" smtClean="0"/>
              <a:t> </a:t>
            </a:r>
            <a:r>
              <a:rPr lang="en-US" dirty="0" err="1" smtClean="0"/>
              <a:t>ugostiteljstva</a:t>
            </a:r>
            <a:r>
              <a:rPr lang="en-US" dirty="0" smtClean="0"/>
              <a:t>, a </a:t>
            </a:r>
            <a:r>
              <a:rPr lang="en-US" dirty="0" err="1" smtClean="0"/>
              <a:t>posebno</a:t>
            </a:r>
            <a:r>
              <a:rPr lang="en-US" dirty="0" smtClean="0"/>
              <a:t> u </a:t>
            </a:r>
            <a:r>
              <a:rPr lang="en-US" dirty="0" err="1" smtClean="0"/>
              <a:t>hotelijerstvu</a:t>
            </a:r>
            <a:r>
              <a:rPr lang="en-US" dirty="0" smtClean="0"/>
              <a:t>, </a:t>
            </a:r>
            <a:r>
              <a:rPr lang="en-US" dirty="0" err="1" smtClean="0"/>
              <a:t>angažuju</a:t>
            </a:r>
            <a:r>
              <a:rPr lang="en-US" dirty="0" smtClean="0"/>
              <a:t> se </a:t>
            </a:r>
            <a:r>
              <a:rPr lang="en-US" dirty="0" err="1" smtClean="0"/>
              <a:t>posrednici</a:t>
            </a:r>
            <a:r>
              <a:rPr lang="en-US" dirty="0" smtClean="0"/>
              <a:t> </a:t>
            </a:r>
            <a:r>
              <a:rPr lang="en-US" dirty="0" err="1" smtClean="0"/>
              <a:t>procesu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Udeo</a:t>
            </a:r>
            <a:r>
              <a:rPr lang="en-US" dirty="0" smtClean="0"/>
              <a:t> u </a:t>
            </a:r>
            <a:r>
              <a:rPr lang="en-US" dirty="0" err="1" smtClean="0"/>
              <a:t>prodajnoj</a:t>
            </a:r>
            <a:r>
              <a:rPr lang="en-US" dirty="0" smtClean="0"/>
              <a:t>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pripada</a:t>
            </a:r>
            <a:r>
              <a:rPr lang="en-US" dirty="0" smtClean="0"/>
              <a:t> </a:t>
            </a:r>
            <a:r>
              <a:rPr lang="en-US" dirty="0" err="1" smtClean="0"/>
              <a:t>posrednicima</a:t>
            </a:r>
            <a:r>
              <a:rPr lang="en-US" dirty="0" smtClean="0"/>
              <a:t> </a:t>
            </a:r>
            <a:r>
              <a:rPr lang="en-US" dirty="0" err="1" smtClean="0"/>
              <a:t>varira</a:t>
            </a:r>
            <a:r>
              <a:rPr lang="en-US" dirty="0" smtClean="0"/>
              <a:t> od </a:t>
            </a:r>
            <a:r>
              <a:rPr lang="en-US" dirty="0" err="1" smtClean="0"/>
              <a:t>preduzeća</a:t>
            </a:r>
            <a:r>
              <a:rPr lang="en-US" dirty="0" smtClean="0"/>
              <a:t> do </a:t>
            </a:r>
            <a:r>
              <a:rPr lang="en-US" dirty="0" err="1" smtClean="0"/>
              <a:t>preduzeća</a:t>
            </a:r>
            <a:r>
              <a:rPr lang="en-US" dirty="0" smtClean="0"/>
              <a:t>, u </a:t>
            </a:r>
            <a:r>
              <a:rPr lang="en-US" dirty="0" err="1" smtClean="0"/>
              <a:t>zavisnosti</a:t>
            </a:r>
            <a:r>
              <a:rPr lang="en-US" dirty="0" smtClean="0"/>
              <a:t> od </a:t>
            </a:r>
            <a:r>
              <a:rPr lang="en-US" dirty="0" err="1" smtClean="0"/>
              <a:t>dodatne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posrednici</a:t>
            </a:r>
            <a:r>
              <a:rPr lang="en-US" dirty="0" smtClean="0"/>
              <a:t> </a:t>
            </a:r>
            <a:r>
              <a:rPr lang="en-US" dirty="0" err="1" smtClean="0"/>
              <a:t>donose</a:t>
            </a:r>
            <a:r>
              <a:rPr lang="en-US" dirty="0" smtClean="0"/>
              <a:t> </a:t>
            </a:r>
            <a:r>
              <a:rPr lang="en-US" dirty="0" err="1" smtClean="0"/>
              <a:t>određenom</a:t>
            </a:r>
            <a:r>
              <a:rPr lang="en-US" dirty="0" smtClean="0"/>
              <a:t> </a:t>
            </a:r>
            <a:r>
              <a:rPr lang="en-US" dirty="0" err="1" smtClean="0"/>
              <a:t>proizvodu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usluzi</a:t>
            </a:r>
            <a:r>
              <a:rPr lang="en-US" dirty="0" smtClean="0"/>
              <a:t>. </a:t>
            </a:r>
            <a:endParaRPr lang="sr-Latn-RS" dirty="0"/>
          </a:p>
          <a:p>
            <a:r>
              <a:rPr lang="en-US" dirty="0" err="1" smtClean="0"/>
              <a:t>Kanalima</a:t>
            </a:r>
            <a:r>
              <a:rPr lang="en-US" dirty="0" smtClean="0"/>
              <a:t> </a:t>
            </a:r>
            <a:r>
              <a:rPr lang="en-US" dirty="0" err="1" smtClean="0"/>
              <a:t>distribucije</a:t>
            </a:r>
            <a:r>
              <a:rPr lang="en-US" dirty="0" smtClean="0"/>
              <a:t> se mora </a:t>
            </a:r>
            <a:r>
              <a:rPr lang="en-US" dirty="0" err="1" smtClean="0"/>
              <a:t>pažljivo</a:t>
            </a:r>
            <a:r>
              <a:rPr lang="en-US" dirty="0" smtClean="0"/>
              <a:t> </a:t>
            </a:r>
            <a:r>
              <a:rPr lang="en-US" dirty="0" err="1" smtClean="0"/>
              <a:t>upravljati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prihodi</a:t>
            </a:r>
            <a:r>
              <a:rPr lang="en-US" dirty="0" smtClean="0"/>
              <a:t> </a:t>
            </a:r>
            <a:r>
              <a:rPr lang="en-US" dirty="0" err="1" smtClean="0"/>
              <a:t>maksimizovali</a:t>
            </a:r>
            <a:r>
              <a:rPr lang="en-US" dirty="0" smtClean="0"/>
              <a:t>, a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prodajnih</a:t>
            </a:r>
            <a:r>
              <a:rPr lang="en-US" dirty="0" smtClean="0"/>
              <a:t> </a:t>
            </a:r>
            <a:r>
              <a:rPr lang="en-US" dirty="0" err="1" smtClean="0"/>
              <a:t>kanala</a:t>
            </a:r>
            <a:r>
              <a:rPr lang="en-US" dirty="0" smtClean="0"/>
              <a:t> </a:t>
            </a:r>
            <a:r>
              <a:rPr lang="en-US" dirty="0" err="1" smtClean="0"/>
              <a:t>smanjili</a:t>
            </a:r>
            <a:r>
              <a:rPr lang="en-US" dirty="0" smtClean="0"/>
              <a:t>. </a:t>
            </a:r>
            <a:r>
              <a:rPr lang="en-US" dirty="0" err="1" smtClean="0"/>
              <a:t>Gosti</a:t>
            </a:r>
            <a:r>
              <a:rPr lang="en-US" dirty="0" smtClean="0"/>
              <a:t> (</a:t>
            </a:r>
            <a:r>
              <a:rPr lang="en-US" dirty="0" err="1" smtClean="0"/>
              <a:t>kupci</a:t>
            </a:r>
            <a:r>
              <a:rPr lang="en-US" dirty="0" smtClean="0"/>
              <a:t>) se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ostalog</a:t>
            </a:r>
            <a:r>
              <a:rPr lang="en-US" dirty="0" smtClean="0"/>
              <a:t>, </a:t>
            </a:r>
            <a:r>
              <a:rPr lang="en-US" dirty="0" err="1" smtClean="0"/>
              <a:t>razlikuju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iznosu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generišu</a:t>
            </a:r>
            <a:r>
              <a:rPr lang="en-US" dirty="0" smtClean="0"/>
              <a:t>. Na primer,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gosti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rezervisati</a:t>
            </a:r>
            <a:r>
              <a:rPr lang="en-US" dirty="0" smtClean="0"/>
              <a:t> </a:t>
            </a:r>
            <a:r>
              <a:rPr lang="en-US" dirty="0" err="1" smtClean="0"/>
              <a:t>sobu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ostati</a:t>
            </a:r>
            <a:r>
              <a:rPr lang="en-US" dirty="0" smtClean="0"/>
              <a:t> </a:t>
            </a:r>
            <a:r>
              <a:rPr lang="en-US" dirty="0" err="1" smtClean="0"/>
              <a:t>duže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gosti</a:t>
            </a:r>
            <a:r>
              <a:rPr lang="en-US" dirty="0" smtClean="0"/>
              <a:t>. </a:t>
            </a:r>
            <a:r>
              <a:rPr lang="en-US" dirty="0" err="1" smtClean="0"/>
              <a:t>Slično</a:t>
            </a:r>
            <a:r>
              <a:rPr lang="en-US" dirty="0" smtClean="0"/>
              <a:t> tome,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gosti</a:t>
            </a:r>
            <a:r>
              <a:rPr lang="en-US" dirty="0" smtClean="0"/>
              <a:t> u </a:t>
            </a:r>
            <a:r>
              <a:rPr lang="en-US" dirty="0" err="1" smtClean="0"/>
              <a:t>restoranu</a:t>
            </a:r>
            <a:r>
              <a:rPr lang="en-US" dirty="0" smtClean="0"/>
              <a:t> </a:t>
            </a:r>
            <a:r>
              <a:rPr lang="en-US" dirty="0" err="1" smtClean="0"/>
              <a:t>naručuju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hrane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pića</a:t>
            </a:r>
            <a:r>
              <a:rPr lang="en-US" dirty="0" smtClean="0"/>
              <a:t> od </a:t>
            </a:r>
            <a:r>
              <a:rPr lang="en-US" dirty="0" err="1" smtClean="0"/>
              <a:t>drugih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Poznato</a:t>
            </a:r>
            <a:r>
              <a:rPr lang="en-US" dirty="0" smtClean="0"/>
              <a:t> je da </a:t>
            </a:r>
            <a:r>
              <a:rPr lang="en-US" dirty="0" err="1" smtClean="0"/>
              <a:t>pojedini</a:t>
            </a:r>
            <a:r>
              <a:rPr lang="en-US" dirty="0" smtClean="0"/>
              <a:t> </a:t>
            </a:r>
            <a:r>
              <a:rPr lang="en-US" dirty="0" err="1" smtClean="0"/>
              <a:t>kanali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dolaze</a:t>
            </a:r>
            <a:r>
              <a:rPr lang="en-US" dirty="0" smtClean="0"/>
              <a:t> </a:t>
            </a:r>
            <a:r>
              <a:rPr lang="en-US" dirty="0" err="1" smtClean="0"/>
              <a:t>lakše</a:t>
            </a:r>
            <a:r>
              <a:rPr lang="en-US" dirty="0" smtClean="0"/>
              <a:t> do </a:t>
            </a:r>
            <a:r>
              <a:rPr lang="en-US" dirty="0" err="1" smtClean="0"/>
              <a:t>gostiju</a:t>
            </a:r>
            <a:r>
              <a:rPr lang="en-US" dirty="0" smtClean="0"/>
              <a:t> (</a:t>
            </a:r>
            <a:r>
              <a:rPr lang="en-US" dirty="0" err="1" smtClean="0"/>
              <a:t>kupaca</a:t>
            </a:r>
            <a:r>
              <a:rPr lang="en-US" dirty="0" smtClean="0"/>
              <a:t>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kupuju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manje</a:t>
            </a:r>
            <a:r>
              <a:rPr lang="en-US" dirty="0" smtClean="0"/>
              <a:t> od </a:t>
            </a:r>
            <a:r>
              <a:rPr lang="en-US" dirty="0" err="1" smtClean="0"/>
              <a:t>očekivanog</a:t>
            </a:r>
            <a:r>
              <a:rPr lang="en-US" dirty="0" smtClean="0"/>
              <a:t>, a </a:t>
            </a:r>
            <a:r>
              <a:rPr lang="en-US" dirty="0" err="1" smtClean="0"/>
              <a:t>menadžer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posebnim</a:t>
            </a:r>
            <a:r>
              <a:rPr lang="en-US" dirty="0" smtClean="0"/>
              <a:t> </a:t>
            </a:r>
            <a:r>
              <a:rPr lang="en-US" dirty="0" err="1" smtClean="0"/>
              <a:t>tehnikama</a:t>
            </a:r>
            <a:r>
              <a:rPr lang="en-US" dirty="0" smtClean="0"/>
              <a:t> mora da </a:t>
            </a:r>
            <a:r>
              <a:rPr lang="en-US" dirty="0" err="1" smtClean="0"/>
              <a:t>upravlja</a:t>
            </a:r>
            <a:r>
              <a:rPr lang="en-US" dirty="0" smtClean="0"/>
              <a:t> </a:t>
            </a:r>
            <a:r>
              <a:rPr lang="en-US" dirty="0" err="1" smtClean="0"/>
              <a:t>procesom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baš</a:t>
            </a:r>
            <a:r>
              <a:rPr lang="en-US" dirty="0" smtClean="0"/>
              <a:t> </a:t>
            </a:r>
            <a:r>
              <a:rPr lang="en-US" dirty="0" err="1" smtClean="0"/>
              <a:t>ovim</a:t>
            </a:r>
            <a:r>
              <a:rPr lang="en-US" dirty="0" smtClean="0"/>
              <a:t> </a:t>
            </a:r>
            <a:r>
              <a:rPr lang="en-US" dirty="0" err="1" smtClean="0"/>
              <a:t>grupama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41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Korak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5: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Procena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rezultata</a:t>
            </a:r>
            <a:r>
              <a:rPr lang="en-US" sz="3200" b="1" i="1" dirty="0">
                <a:solidFill>
                  <a:prstClr val="black"/>
                </a:solidFill>
                <a:latin typeface="Bahnschrift SemiCondensed" panose="020B0502040204020203" pitchFamily="34" charset="0"/>
                <a:ea typeface="+mn-ea"/>
                <a:cs typeface="+mn-cs"/>
              </a:rPr>
              <a:t>.</a:t>
            </a:r>
            <a:endParaRPr lang="en-US" sz="3200" b="1" i="1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Pažljiva</a:t>
            </a:r>
            <a:r>
              <a:rPr lang="en-US" dirty="0" smtClean="0"/>
              <a:t> </a:t>
            </a:r>
            <a:r>
              <a:rPr lang="en-US" dirty="0" err="1" smtClean="0"/>
              <a:t>evaluacija</a:t>
            </a:r>
            <a:r>
              <a:rPr lang="en-US" dirty="0" smtClean="0"/>
              <a:t> </a:t>
            </a:r>
            <a:r>
              <a:rPr lang="en-US" dirty="0" err="1" smtClean="0"/>
              <a:t>rezultata</a:t>
            </a:r>
            <a:r>
              <a:rPr lang="en-US" dirty="0" smtClean="0"/>
              <a:t> je </a:t>
            </a:r>
            <a:r>
              <a:rPr lang="en-US" dirty="0" err="1" smtClean="0"/>
              <a:t>jedan</a:t>
            </a:r>
            <a:r>
              <a:rPr lang="en-US" dirty="0" smtClean="0"/>
              <a:t> od </a:t>
            </a:r>
            <a:r>
              <a:rPr lang="en-US" dirty="0" err="1" smtClean="0"/>
              <a:t>najvažnijih</a:t>
            </a:r>
            <a:r>
              <a:rPr lang="en-US" dirty="0" smtClean="0"/>
              <a:t> </a:t>
            </a:r>
            <a:r>
              <a:rPr lang="en-US" dirty="0" err="1" smtClean="0"/>
              <a:t>alata</a:t>
            </a:r>
            <a:r>
              <a:rPr lang="en-US" dirty="0" smtClean="0"/>
              <a:t> </a:t>
            </a:r>
            <a:r>
              <a:rPr lang="en-US" dirty="0" err="1" smtClean="0"/>
              <a:t>menadžera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postizanje</a:t>
            </a:r>
            <a:r>
              <a:rPr lang="en-US" dirty="0" smtClean="0"/>
              <a:t> </a:t>
            </a:r>
            <a:r>
              <a:rPr lang="en-US" dirty="0" err="1" smtClean="0"/>
              <a:t>unapređenja</a:t>
            </a:r>
            <a:r>
              <a:rPr lang="en-US" dirty="0" smtClean="0"/>
              <a:t> </a:t>
            </a:r>
            <a:r>
              <a:rPr lang="en-US" dirty="0" err="1" smtClean="0"/>
              <a:t>performansi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. </a:t>
            </a:r>
            <a:r>
              <a:rPr lang="en-US" dirty="0" err="1" smtClean="0"/>
              <a:t>Procena</a:t>
            </a:r>
            <a:r>
              <a:rPr lang="en-US" dirty="0" smtClean="0"/>
              <a:t> </a:t>
            </a:r>
            <a:r>
              <a:rPr lang="en-US" dirty="0" err="1" smtClean="0"/>
              <a:t>rezultata</a:t>
            </a:r>
            <a:r>
              <a:rPr lang="en-US" dirty="0" smtClean="0"/>
              <a:t> </a:t>
            </a:r>
            <a:r>
              <a:rPr lang="en-US" dirty="0" err="1" smtClean="0"/>
              <a:t>ostvarenih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odluka</a:t>
            </a:r>
            <a:r>
              <a:rPr lang="en-US" dirty="0" smtClean="0"/>
              <a:t> </a:t>
            </a:r>
            <a:r>
              <a:rPr lang="en-US" dirty="0" err="1" smtClean="0"/>
              <a:t>menadžera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prošlosti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ključni</a:t>
            </a:r>
            <a:r>
              <a:rPr lang="en-US" dirty="0" smtClean="0"/>
              <a:t> </a:t>
            </a:r>
            <a:r>
              <a:rPr lang="en-US" dirty="0" err="1" smtClean="0"/>
              <a:t>značaj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unapređenje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u </a:t>
            </a:r>
            <a:r>
              <a:rPr lang="en-US" dirty="0" err="1" smtClean="0"/>
              <a:t>budućnosti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1883</Words>
  <Application>Microsoft Office PowerPoint</Application>
  <PresentationFormat>Widescreen</PresentationFormat>
  <Paragraphs>145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Bahnschrift Condensed</vt:lpstr>
      <vt:lpstr>Bahnschrift SemiBold Condensed</vt:lpstr>
      <vt:lpstr>Bahnschrift SemiCondensed</vt:lpstr>
      <vt:lpstr>Bahnschrift SemiLight</vt:lpstr>
      <vt:lpstr>Calibri</vt:lpstr>
      <vt:lpstr>Calibri Light</vt:lpstr>
      <vt:lpstr>Verdana</vt:lpstr>
      <vt:lpstr>Office Theme</vt:lpstr>
      <vt:lpstr>AKADEMIJA STRUKOVNIH STUDIJA BEOGRAD Odsek: VISOKA TURISTIČKA ŠKOLA Upravljanje prihodima u hotelijerstvu </vt:lpstr>
      <vt:lpstr>Tehnološke inovacije i povećanje značaja digitalnih tehnologija uslovile su:</vt:lpstr>
      <vt:lpstr>Menadžeri prihoda se oslanjaju na brojne podataka o klijentima u cilju preciznijih prognoza </vt:lpstr>
      <vt:lpstr>Menadžmenti prihoda, prilikom implementacije se suočavaju sa određenim izazovima.</vt:lpstr>
      <vt:lpstr>Značaj finansijske funkcije u hotelskom preduzeću</vt:lpstr>
      <vt:lpstr>2.1. Principi menadžmenta prihoda</vt:lpstr>
      <vt:lpstr>Ostali principi menadžmenta prihoda u hotelijerstvu:</vt:lpstr>
      <vt:lpstr>PowerPoint Presentation</vt:lpstr>
      <vt:lpstr>2.2. Ciljevi menadžmenta prihoda omogućuju hotelijerstvu</vt:lpstr>
      <vt:lpstr>   Menadžment prihoda postavlja nove standarde kada je reč o prikupljanjuinformacija sa tržišta, pre svega reč je o proaktivnom pristupu.</vt:lpstr>
      <vt:lpstr>Hotelijerstvo je pogodno za primenu sistema menadžmenta prihoda zbog:</vt:lpstr>
      <vt:lpstr>2.3. Ekonomske osnove sistema menadžmenta prihoda u hotelijerstvu   Menadžment prihoda hotela se zasniva na nekoliko ekonomskih osnova i pretpostavki koje u značajnoj meri određuju primenljivost menadžmenta prihoda u praksi hotelske industrije (Ivanov et. al, 2011):</vt:lpstr>
      <vt:lpstr>2.4. Razvoj integrativnog okvira sistema menadžmenta prihoda u hotelijerstvu</vt:lpstr>
      <vt:lpstr>2.4.1. Strukturni elementi sistema menadžmenta prihoda</vt:lpstr>
      <vt:lpstr>Profitni centri u hotelu</vt:lpstr>
      <vt:lpstr>Softver menadžmenta prihoda</vt:lpstr>
      <vt:lpstr>Alati menadžmenta prihoda</vt:lpstr>
      <vt:lpstr>2.4.2. Faktori značajni za funkcionisanje sistema menadžmenta prihoda</vt:lpstr>
      <vt:lpstr>2.5. Uloga menadžera u sistemu menadžmenta prihoda</vt:lpstr>
      <vt:lpstr>   Menadžeri prihoda nastoje da ostvare kontinuirano poboljšanje napora za optimizaciju prihoda za čije ostvarenje su važni sledeći koraci: </vt:lpstr>
      <vt:lpstr>Korak 2: Predviđanje tražnje.</vt:lpstr>
      <vt:lpstr>Korak 3: Upravljanje zalihama.</vt:lpstr>
      <vt:lpstr>Korak 4: Upravljanje distribucijom/kanalima prodaje.</vt:lpstr>
      <vt:lpstr>Korak 5: Procena rezultata.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AKADEMIJA STRUKOVNIH STUDIJA BEOGRAD Odsek: VISOKA TURISTIČKA ŠKOLA Upravljanje prihodima u hotelijerstvu </dc:title>
  <dc:creator>genov</dc:creator>
  <cp:lastModifiedBy>Genov</cp:lastModifiedBy>
  <cp:revision>16</cp:revision>
  <dcterms:created xsi:type="dcterms:W3CDTF">2020-03-10T19:52:18Z</dcterms:created>
  <dcterms:modified xsi:type="dcterms:W3CDTF">2021-04-24T23:13:20Z</dcterms:modified>
</cp:coreProperties>
</file>