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9"/>
  </p:notesMasterIdLst>
  <p:sldIdLst>
    <p:sldId id="290" r:id="rId2"/>
    <p:sldId id="259" r:id="rId3"/>
    <p:sldId id="291" r:id="rId4"/>
    <p:sldId id="292" r:id="rId5"/>
    <p:sldId id="293" r:id="rId6"/>
    <p:sldId id="294" r:id="rId7"/>
    <p:sldId id="295" r:id="rId8"/>
    <p:sldId id="297" r:id="rId9"/>
    <p:sldId id="296" r:id="rId10"/>
    <p:sldId id="258" r:id="rId11"/>
    <p:sldId id="260" r:id="rId12"/>
    <p:sldId id="263" r:id="rId13"/>
    <p:sldId id="266" r:id="rId14"/>
    <p:sldId id="261" r:id="rId15"/>
    <p:sldId id="265" r:id="rId16"/>
    <p:sldId id="262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9" r:id="rId35"/>
    <p:sldId id="288" r:id="rId36"/>
    <p:sldId id="286" r:id="rId37"/>
    <p:sldId id="287" r:id="rId38"/>
    <p:sldId id="299" r:id="rId39"/>
    <p:sldId id="300" r:id="rId40"/>
    <p:sldId id="305" r:id="rId41"/>
    <p:sldId id="303" r:id="rId42"/>
    <p:sldId id="304" r:id="rId43"/>
    <p:sldId id="306" r:id="rId44"/>
    <p:sldId id="307" r:id="rId45"/>
    <p:sldId id="309" r:id="rId46"/>
    <p:sldId id="310" r:id="rId47"/>
    <p:sldId id="30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9D1B3-FB27-48A2-9ABE-0DDB4FB3250F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80DBE-0520-4107-99B2-A17661775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9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80DBE-0520-4107-99B2-A1766177571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3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6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7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9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99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4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35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B2268-F4A1-4586-A91D-8B9F1C3F999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FD75C-21FF-4830-81D8-D38F6DB1C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2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9891" y="1600200"/>
            <a:ext cx="9938327" cy="1828800"/>
          </a:xfr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sr-Latn-CS" altLang="en-US" sz="3100" b="1" dirty="0" smtClean="0">
                <a:latin typeface="Bahnschrift Condensed" panose="020B0502040204020203" pitchFamily="34" charset="0"/>
              </a:rPr>
              <a:t>AKADEMIJA STRUKOVNIH STUDIJA BEOGRAD</a:t>
            </a:r>
            <a:br>
              <a:rPr lang="sr-Latn-CS" altLang="en-US" sz="3100" b="1" dirty="0" smtClean="0">
                <a:latin typeface="Bahnschrift Condensed" panose="020B0502040204020203" pitchFamily="34" charset="0"/>
              </a:rPr>
            </a:br>
            <a:r>
              <a:rPr lang="sr-Latn-CS" altLang="en-US" sz="3100" b="1" dirty="0" smtClean="0">
                <a:latin typeface="Bahnschrift Condensed" panose="020B0502040204020203" pitchFamily="34" charset="0"/>
              </a:rPr>
              <a:t>Odsek: VISOKA </a:t>
            </a:r>
            <a:r>
              <a:rPr lang="sr-Latn-CS" altLang="en-US" sz="3100" b="1" dirty="0">
                <a:latin typeface="Bahnschrift Condensed" panose="020B0502040204020203" pitchFamily="34" charset="0"/>
              </a:rPr>
              <a:t>TURISTIČKA </a:t>
            </a:r>
            <a:r>
              <a:rPr lang="sr-Latn-CS" altLang="en-US" sz="3100" b="1" dirty="0" smtClean="0">
                <a:latin typeface="Bahnschrift Condensed" panose="020B0502040204020203" pitchFamily="34" charset="0"/>
              </a:rPr>
              <a:t>ŠKOLA</a:t>
            </a:r>
            <a:r>
              <a:rPr lang="sr-Latn-CS" altLang="en-US" sz="3100" b="1" dirty="0" smtClean="0">
                <a:latin typeface="Verdana" panose="020B0604030504040204" pitchFamily="34" charset="0"/>
              </a:rPr>
              <a:t/>
            </a:r>
            <a:br>
              <a:rPr lang="sr-Latn-CS" altLang="en-US" sz="3100" b="1" dirty="0" smtClean="0">
                <a:latin typeface="Verdana" panose="020B0604030504040204" pitchFamily="34" charset="0"/>
              </a:rPr>
            </a:br>
            <a:r>
              <a:rPr lang="sr-Latn-RS" sz="3100" dirty="0" smtClean="0">
                <a:latin typeface="Bahnschrift Condensed" panose="020B0502040204020203" pitchFamily="34" charset="0"/>
              </a:rPr>
              <a:t>Upravljanje prihodima u hotelijerstvu</a:t>
            </a:r>
            <a:r>
              <a:rPr lang="sr-Latn-CS" altLang="en-US" sz="2400" b="1" dirty="0" smtClean="0">
                <a:latin typeface="Verdana" panose="020B0604030504040204" pitchFamily="34" charset="0"/>
              </a:rPr>
              <a:t> </a:t>
            </a:r>
            <a:endParaRPr lang="en-US" altLang="en-US" sz="2200" dirty="0">
              <a:latin typeface="Verdana" panose="020B060403050404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9891" y="3886200"/>
            <a:ext cx="9938327" cy="2769124"/>
          </a:xfrm>
          <a:solidFill>
            <a:srgbClr val="FFC000"/>
          </a:solidFill>
        </p:spPr>
        <p:txBody>
          <a:bodyPr>
            <a:normAutofit fontScale="25000" lnSpcReduction="20000"/>
          </a:bodyPr>
          <a:lstStyle/>
          <a:p>
            <a:endParaRPr lang="sr-Latn-RS" sz="3300" b="1" dirty="0" smtClean="0"/>
          </a:p>
          <a:p>
            <a:endParaRPr lang="sr-Latn-RS" sz="3300" b="1" dirty="0" smtClean="0"/>
          </a:p>
          <a:p>
            <a:r>
              <a:rPr lang="en-US" sz="11200" b="1" dirty="0" smtClean="0"/>
              <a:t>1.</a:t>
            </a:r>
            <a:r>
              <a:rPr lang="en-US" sz="11200" dirty="0" smtClean="0"/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finansijama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11200" b="1" dirty="0" err="1" smtClean="0">
                <a:latin typeface="Bahnschrift Condensed" panose="020B0502040204020203" pitchFamily="34" charset="0"/>
              </a:rPr>
              <a:t>hoteli</a:t>
            </a:r>
            <a:r>
              <a:rPr lang="sr-Latn-RS" sz="11200" b="1" dirty="0" smtClean="0">
                <a:latin typeface="Bahnschrift Condensed" panose="020B0502040204020203" pitchFamily="34" charset="0"/>
              </a:rPr>
              <a:t>jerstvu</a:t>
            </a:r>
            <a:r>
              <a:rPr lang="sr-Latn-CS" altLang="en-US" sz="11200" b="1" dirty="0" smtClean="0">
                <a:latin typeface="Bahnschrift Condensed" panose="020B0502040204020203" pitchFamily="34" charset="0"/>
              </a:rPr>
              <a:t> 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>
                <a:latin typeface="Bahnschrift Condensed" panose="020B0502040204020203" pitchFamily="34" charset="0"/>
              </a:rPr>
              <a:t>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>
                <a:latin typeface="Bahnschrift Condensed" panose="020B0502040204020203" pitchFamily="34" charset="0"/>
              </a:rPr>
              <a:t>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dr </a:t>
            </a:r>
            <a:r>
              <a:rPr lang="sr-Latn-CS" altLang="en-US" sz="9600" b="1" dirty="0">
                <a:latin typeface="Bahnschrift Condensed" panose="020B0502040204020203" pitchFamily="34" charset="0"/>
              </a:rPr>
              <a:t>Georgi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Genov</a:t>
            </a:r>
          </a:p>
          <a:p>
            <a:r>
              <a:rPr lang="sr-Latn-R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 dr </a:t>
            </a:r>
            <a:r>
              <a:rPr lang="sr-Latn-RS" sz="9600" b="1" dirty="0">
                <a:latin typeface="Bahnschrift Condensed" panose="020B0502040204020203" pitchFamily="34" charset="0"/>
              </a:rPr>
              <a:t>Renata </a:t>
            </a:r>
            <a:r>
              <a:rPr lang="sr-Latn-RS" sz="9600" b="1" dirty="0" smtClean="0">
                <a:latin typeface="Bahnschrift Condensed" panose="020B0502040204020203" pitchFamily="34" charset="0"/>
              </a:rPr>
              <a:t>Pindžo</a:t>
            </a:r>
            <a:endParaRPr lang="sr-Latn-CS" altLang="en-US" sz="96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Beograd</a:t>
            </a:r>
            <a:endParaRPr lang="sr-Latn-CS" altLang="en-US" sz="9600" b="1" dirty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2020/2021</a:t>
            </a:r>
            <a:endParaRPr lang="en-US" altLang="en-US" sz="9600" b="1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1600200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6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73"/>
            <a:ext cx="10515600" cy="692727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SADRŽAJ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255" y="1099127"/>
            <a:ext cx="10679545" cy="568036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</a:t>
            </a:r>
            <a:r>
              <a:rPr lang="en-US" dirty="0" smtClean="0"/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finansijama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2.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Osnovni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principi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3.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Proces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4. </a:t>
            </a:r>
            <a:r>
              <a:rPr lang="en-US" b="1" dirty="0" err="1" smtClean="0">
                <a:latin typeface="Bahnschrift Condensed" panose="020B0502040204020203" pitchFamily="34" charset="0"/>
              </a:rPr>
              <a:t>Strateško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planiranje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cena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5.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Operativno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izveštavanje</a:t>
            </a:r>
            <a:r>
              <a:rPr lang="en-US" b="1" dirty="0" smtClean="0">
                <a:latin typeface="Bahnschrift Condensed" panose="020B0502040204020203" pitchFamily="34" charset="0"/>
              </a:rPr>
              <a:t> u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hotelijerstvu</a:t>
            </a:r>
            <a:endParaRPr lang="en-U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6.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racija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operativni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pokazatelji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uspešnosti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poslovanja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latin typeface="Bahnschrift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Condensed" panose="020B0502040204020203" pitchFamily="34" charset="0"/>
              </a:rPr>
              <a:t>hotelske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kompanije</a:t>
            </a:r>
            <a:endParaRPr lang="en-U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7.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Odnos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sistema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b="1" dirty="0" smtClean="0">
                <a:latin typeface="Bahnschrift Condensed" panose="020B0502040204020203" pitchFamily="34" charset="0"/>
              </a:rPr>
              <a:t>, </a:t>
            </a:r>
            <a:r>
              <a:rPr lang="en-US" b="1" dirty="0" err="1" smtClean="0">
                <a:latin typeface="Bahnschrift Condensed" panose="020B0502040204020203" pitchFamily="34" charset="0"/>
              </a:rPr>
              <a:t>pitanja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etike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b="1" dirty="0" smtClean="0">
                <a:latin typeface="Bahnschrift Condensed" panose="020B0502040204020203" pitchFamily="34" charset="0"/>
              </a:rPr>
              <a:t> I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latin typeface="Bahnschrift Condensed" panose="020B0502040204020203" pitchFamily="34" charset="0"/>
              </a:rPr>
              <a:t>  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marketinga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odnosa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klijentima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9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U </a:t>
            </a:r>
            <a:r>
              <a:rPr lang="en-US" sz="3200" dirty="0" err="1">
                <a:solidFill>
                  <a:srgbClr val="FF000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prvom</a:t>
            </a:r>
            <a:r>
              <a:rPr lang="en-US" sz="3200" dirty="0">
                <a:solidFill>
                  <a:srgbClr val="FF000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hnschrift SemiBold SemiConden" panose="020B0502040204020203" pitchFamily="34" charset="0"/>
                <a:ea typeface="+mn-ea"/>
                <a:cs typeface="+mn-cs"/>
              </a:rPr>
              <a:t>poglavlju</a:t>
            </a:r>
            <a:r>
              <a:rPr lang="en-US" sz="28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ove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biće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predstavljen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endParaRPr lang="en-US" sz="3200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139"/>
          </a:xfrm>
        </p:spPr>
        <p:txBody>
          <a:bodyPr/>
          <a:lstStyle/>
          <a:p>
            <a:r>
              <a:rPr lang="en-US" dirty="0" err="1" smtClean="0">
                <a:latin typeface="Bahnschrift SemiBold SemiConden" panose="020B0502040204020203" pitchFamily="34" charset="0"/>
              </a:rPr>
              <a:t>koncept</a:t>
            </a:r>
            <a:r>
              <a:rPr lang="en-US" dirty="0" smtClean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upravljanja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finansijama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subjekata</a:t>
            </a:r>
            <a:r>
              <a:rPr lang="en-US" dirty="0">
                <a:latin typeface="Bahnschrift SemiBold SemiConden" panose="020B0502040204020203" pitchFamily="34" charset="0"/>
              </a:rPr>
              <a:t> u </a:t>
            </a:r>
            <a:r>
              <a:rPr lang="en-US" dirty="0" err="1">
                <a:latin typeface="Bahnschrift SemiBold SemiConden" panose="020B0502040204020203" pitchFamily="34" charset="0"/>
              </a:rPr>
              <a:t>hotelijerstvu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sa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naglaskom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definisanju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pojmova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značaja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sfere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finansijskog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menadžmenta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načela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politike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koje</a:t>
            </a:r>
            <a:r>
              <a:rPr lang="en-US" dirty="0">
                <a:latin typeface="Bahnschrift SemiBold SemiConden" panose="020B0502040204020203" pitchFamily="34" charset="0"/>
              </a:rPr>
              <a:t> se </a:t>
            </a:r>
            <a:r>
              <a:rPr lang="en-US" dirty="0" err="1">
                <a:latin typeface="Bahnschrift SemiBold SemiConden" panose="020B0502040204020203" pitchFamily="34" charset="0"/>
              </a:rPr>
              <a:t>odnose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uspešno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fukcionisanje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svih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subjekata</a:t>
            </a:r>
            <a:r>
              <a:rPr lang="en-US" dirty="0">
                <a:latin typeface="Bahnschrift SemiBold SemiConden" panose="020B0502040204020203" pitchFamily="34" charset="0"/>
              </a:rPr>
              <a:t>, a </a:t>
            </a:r>
            <a:r>
              <a:rPr lang="en-US" dirty="0" err="1">
                <a:latin typeface="Bahnschrift SemiBold SemiConden" panose="020B0502040204020203" pitchFamily="34" charset="0"/>
              </a:rPr>
              <a:t>sam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tim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na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privredne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subjekte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hotelijerstva</a:t>
            </a:r>
            <a:r>
              <a:rPr lang="en-US" dirty="0" smtClean="0">
                <a:latin typeface="Bahnschrift SemiBold SemiConden" panose="020B0502040204020203" pitchFamily="34" charset="0"/>
              </a:rPr>
              <a:t>.</a:t>
            </a:r>
            <a:endParaRPr lang="sr-Latn-RS" dirty="0" smtClean="0">
              <a:latin typeface="Bahnschrift SemiBold SemiConden" panose="020B0502040204020203" pitchFamily="34" charset="0"/>
            </a:endParaRPr>
          </a:p>
          <a:p>
            <a:r>
              <a:rPr lang="sr-Latn-RS" dirty="0" smtClean="0">
                <a:latin typeface="Bahnschrift SemiBold SemiConden" panose="020B0502040204020203" pitchFamily="34" charset="0"/>
              </a:rPr>
              <a:t>P</a:t>
            </a:r>
            <a:r>
              <a:rPr lang="en-US" dirty="0" err="1" smtClean="0">
                <a:latin typeface="Bahnschrift SemiBold SemiConden" panose="020B0502040204020203" pitchFamily="34" charset="0"/>
              </a:rPr>
              <a:t>osebno</a:t>
            </a:r>
            <a:r>
              <a:rPr lang="en-US" dirty="0" smtClean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će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biti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razmatrane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objašnjene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osnovne</a:t>
            </a:r>
            <a:r>
              <a:rPr lang="en-US" dirty="0">
                <a:latin typeface="Bahnschrift SemiBold SemiConden" panose="020B0502040204020203" pitchFamily="34" charset="0"/>
              </a:rPr>
              <a:t> faze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finansijskog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menadžmenta</a:t>
            </a:r>
            <a:r>
              <a:rPr lang="en-US" dirty="0">
                <a:latin typeface="Bahnschrift SemiBold SemiConden" panose="020B0502040204020203" pitchFamily="34" charset="0"/>
              </a:rPr>
              <a:t>: </a:t>
            </a:r>
            <a:r>
              <a:rPr lang="en-US" dirty="0" err="1">
                <a:latin typeface="Bahnschrift SemiBold SemiConden" panose="020B0502040204020203" pitchFamily="34" charset="0"/>
              </a:rPr>
              <a:t>finansijsko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planiranje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finansijska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analiza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finansijska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kontrola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uz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definisanje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razjašnjenje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osnovnih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pokazatelja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uspešnosti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poslovanja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hotelskih</a:t>
            </a:r>
            <a:r>
              <a:rPr lang="en-US" dirty="0">
                <a:latin typeface="Bahnschrift SemiBold SemiConden" panose="020B0502040204020203" pitchFamily="34" charset="0"/>
              </a:rPr>
              <a:t> </a:t>
            </a:r>
            <a:r>
              <a:rPr lang="en-US" dirty="0" err="1">
                <a:latin typeface="Bahnschrift SemiBold SemiConden" panose="020B0502040204020203" pitchFamily="34" charset="0"/>
              </a:rPr>
              <a:t>preduzeća</a:t>
            </a:r>
            <a:r>
              <a:rPr lang="en-US" dirty="0">
                <a:latin typeface="Bahnschrift SemiBold SemiConden" panose="020B0502040204020203" pitchFamily="34" charset="0"/>
              </a:rPr>
              <a:t>: </a:t>
            </a:r>
            <a:r>
              <a:rPr lang="en-US" dirty="0" err="1">
                <a:latin typeface="Bahnschrift SemiBold SemiConden" panose="020B0502040204020203" pitchFamily="34" charset="0"/>
              </a:rPr>
              <a:t>likvidnosti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solventnosti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aktivnosti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rentabilnosti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odnosno</a:t>
            </a:r>
            <a:r>
              <a:rPr lang="en-US" dirty="0">
                <a:latin typeface="Bahnschrift SemiBold SemiConden" panose="020B0502040204020203" pitchFamily="34" charset="0"/>
              </a:rPr>
              <a:t>, </a:t>
            </a:r>
            <a:r>
              <a:rPr lang="en-US" dirty="0" err="1">
                <a:latin typeface="Bahnschrift SemiBold SemiConden" panose="020B0502040204020203" pitchFamily="34" charset="0"/>
              </a:rPr>
              <a:t>profitabilnosti</a:t>
            </a:r>
            <a:r>
              <a:rPr lang="en-US" dirty="0">
                <a:latin typeface="Bahnschrift SemiBold SemiConden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9046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Drugo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poglavlje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daće</a:t>
            </a:r>
            <a:r>
              <a:rPr lang="en-US" sz="28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uvod</a:t>
            </a:r>
            <a:endParaRPr lang="en-US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princip</a:t>
            </a:r>
            <a:r>
              <a:rPr lang="sr-Latn-RS" dirty="0" smtClean="0">
                <a:latin typeface="Bahnschrift SemiBold Condensed" panose="020B0502040204020203" pitchFamily="34" charset="0"/>
              </a:rPr>
              <a:t>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smtClean="0">
                <a:latin typeface="Bahnschrift SemiBold Condensed" panose="020B0502040204020203" pitchFamily="34" charset="0"/>
              </a:rPr>
              <a:t>se </a:t>
            </a:r>
            <a:r>
              <a:rPr lang="en-US" dirty="0" err="1">
                <a:latin typeface="Bahnschrift SemiBold Condensed" panose="020B0502040204020203" pitchFamily="34" charset="0"/>
              </a:rPr>
              <a:t>zasnivaju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pristupu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prava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vrednost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proizvoda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ili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usluge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jednaka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iznosu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novca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gost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kupac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spreman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plati</a:t>
            </a:r>
            <a:r>
              <a:rPr lang="en-US" dirty="0" smtClean="0">
                <a:latin typeface="Bahnschrift SemiBold Condensed" panose="020B0502040204020203" pitchFamily="34" charset="0"/>
              </a:rPr>
              <a:t>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Menadžment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omogućiće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hotelijerima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predviđanje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potrošačke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ciljem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optimizacije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zaliha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određivanja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optimalnih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što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treba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rezultira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povećanjem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rasta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ukupnih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prihoda</a:t>
            </a:r>
            <a:r>
              <a:rPr lang="sr-Latn-RS" dirty="0" smtClean="0">
                <a:latin typeface="Bahnschrift SemiBold Condensed" panose="020B0502040204020203" pitchFamily="34" charset="0"/>
              </a:rPr>
              <a:t>.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1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Treći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deo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</a:rPr>
              <a:t>predstaviće</a:t>
            </a:r>
            <a:endParaRPr lang="en-US" sz="3200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Bahnschrift SemiBold Condensed" panose="020B0502040204020203" pitchFamily="34" charset="0"/>
              </a:rPr>
              <a:t>menadžment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prihoda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hotela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koncept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koji</a:t>
            </a:r>
            <a:r>
              <a:rPr lang="en-US" b="1" dirty="0">
                <a:latin typeface="Bahnschrift SemiBold Condensed" panose="020B0502040204020203" pitchFamily="34" charset="0"/>
              </a:rPr>
              <a:t> se </a:t>
            </a:r>
            <a:r>
              <a:rPr lang="en-US" b="1" dirty="0" err="1">
                <a:latin typeface="Bahnschrift SemiBold Condensed" panose="020B0502040204020203" pitchFamily="34" charset="0"/>
              </a:rPr>
              <a:t>može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definisati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kombinacija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aktivnosti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alata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koja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ima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za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cilj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ostvarivanje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optimalnog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nivoa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neto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prihoda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hotela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optimalnog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nivoa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bruto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operativnog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profita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nudeći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proizvod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pravom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kupcu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>
                <a:latin typeface="Bahnschrift SemiBold Condensed" panose="020B0502040204020203" pitchFamily="34" charset="0"/>
              </a:rPr>
              <a:t> </a:t>
            </a:r>
            <a:r>
              <a:rPr lang="sr-Latn-RS" b="1" dirty="0" smtClean="0">
                <a:latin typeface="Bahnschrift SemiBold Condensed" panose="020B0502040204020203" pitchFamily="34" charset="0"/>
              </a:rPr>
              <a:t>    </a:t>
            </a:r>
            <a:r>
              <a:rPr lang="en-US" b="1" dirty="0" err="1" smtClean="0">
                <a:latin typeface="Bahnschrift SemiBold Condensed" panose="020B0502040204020203" pitchFamily="34" charset="0"/>
              </a:rPr>
              <a:t>putem</a:t>
            </a:r>
            <a:r>
              <a:rPr lang="en-US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pravih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kanala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prodaje</a:t>
            </a:r>
            <a:r>
              <a:rPr lang="en-US" b="1" dirty="0">
                <a:latin typeface="Bahnschrift SemiBold Condensed" panose="020B0502040204020203" pitchFamily="34" charset="0"/>
              </a:rPr>
              <a:t>/</a:t>
            </a:r>
            <a:r>
              <a:rPr lang="en-US" b="1" dirty="0" err="1">
                <a:latin typeface="Bahnschrift SemiBold Condensed" panose="020B0502040204020203" pitchFamily="34" charset="0"/>
              </a:rPr>
              <a:t>distribucije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endParaRPr lang="sr-Latn-RS" b="1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b="1" dirty="0" smtClean="0">
                <a:latin typeface="Bahnschrift SemiBold Condensed" panose="020B0502040204020203" pitchFamily="34" charset="0"/>
              </a:rPr>
              <a:t>     </a:t>
            </a:r>
            <a:r>
              <a:rPr lang="en-US" b="1" dirty="0" smtClean="0">
                <a:latin typeface="Bahnschrift SemiBold Condensed" panose="020B0502040204020203" pitchFamily="34" charset="0"/>
              </a:rPr>
              <a:t>u </a:t>
            </a:r>
            <a:r>
              <a:rPr lang="en-US" b="1" dirty="0" err="1">
                <a:latin typeface="Bahnschrift SemiBold Condensed" panose="020B0502040204020203" pitchFamily="34" charset="0"/>
              </a:rPr>
              <a:t>pravo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vreme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po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pravoj</a:t>
            </a:r>
            <a:r>
              <a:rPr lang="en-US" b="1" dirty="0"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latin typeface="Bahnschrift SemiBold Condensed" panose="020B0502040204020203" pitchFamily="34" charset="0"/>
              </a:rPr>
              <a:t>ceni</a:t>
            </a:r>
            <a:r>
              <a:rPr lang="en-US" b="1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9458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Četvrti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deo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knjige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baviće</a:t>
            </a:r>
            <a:r>
              <a:rPr lang="en-US" sz="3200" dirty="0">
                <a:solidFill>
                  <a:srgbClr val="FF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se</a:t>
            </a:r>
            <a:endParaRPr lang="en-US" sz="3200" dirty="0">
              <a:solidFill>
                <a:srgbClr val="FF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0656"/>
            <a:ext cx="10515600" cy="5096307"/>
          </a:xfrm>
        </p:spPr>
        <p:txBody>
          <a:bodyPr/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ulogom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strateškog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planiranja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izraza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svojvrsne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interakcije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između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gosta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kupca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prodavca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pružaoca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usluga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veoma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važan</a:t>
            </a:r>
            <a:r>
              <a:rPr lang="en-US" dirty="0">
                <a:latin typeface="Bahnschrift SemiBold Condensed" panose="020B0502040204020203" pitchFamily="34" charset="0"/>
              </a:rPr>
              <a:t> element marketing </a:t>
            </a:r>
            <a:r>
              <a:rPr lang="en-US" dirty="0" err="1">
                <a:latin typeface="Bahnschrift SemiBold Condensed" panose="020B0502040204020203" pitchFamily="34" charset="0"/>
              </a:rPr>
              <a:t>miksa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rezultat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ukupnog</a:t>
            </a:r>
            <a:r>
              <a:rPr lang="en-US" dirty="0">
                <a:latin typeface="Bahnschrift SemiBold Condensed" panose="020B0502040204020203" pitchFamily="34" charset="0"/>
              </a:rPr>
              <a:t> marketing </a:t>
            </a:r>
            <a:r>
              <a:rPr lang="en-US" dirty="0" err="1">
                <a:latin typeface="Bahnschrift SemiBold Condensed" panose="020B0502040204020203" pitchFamily="34" charset="0"/>
              </a:rPr>
              <a:t>ulaganja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err="1" smtClean="0">
                <a:latin typeface="Bahnschrift SemiBold Condensed" panose="020B0502040204020203" pitchFamily="34" charset="0"/>
              </a:rPr>
              <a:t>Menadžment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integrisani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sistem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mora da </a:t>
            </a:r>
            <a:r>
              <a:rPr lang="en-US" dirty="0" err="1">
                <a:latin typeface="Bahnschrift SemiBold Condensed" panose="020B0502040204020203" pitchFamily="34" charset="0"/>
              </a:rPr>
              <a:t>obezbedi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rešenja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menadžerima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pitanju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problematike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cenovne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politike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strategije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cenovnih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ograda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uslova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rezervacija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prekomernog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ugovaranja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pre-</a:t>
            </a:r>
            <a:r>
              <a:rPr lang="en-US" dirty="0" err="1">
                <a:latin typeface="Bahnschrift SemiBold Condensed" panose="020B0502040204020203" pitchFamily="34" charset="0"/>
              </a:rPr>
              <a:t>bukiranja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istovremeno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kroz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optimalno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određivanje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alokaciju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soba </a:t>
            </a:r>
            <a:r>
              <a:rPr lang="en-US" dirty="0" err="1">
                <a:latin typeface="Bahnschrift SemiBold Condensed" panose="020B0502040204020203" pitchFamily="34" charset="0"/>
              </a:rPr>
              <a:t>upotrebom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cenovnih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necenovnih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kombinovanih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alata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9719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1639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Peto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baviće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se</a:t>
            </a: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09" y="1089890"/>
            <a:ext cx="11637818" cy="5615709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standardima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o </a:t>
            </a:r>
            <a:r>
              <a:rPr lang="en-US" dirty="0" err="1">
                <a:latin typeface="Bahnschrift SemiBold Condensed" panose="020B0502040204020203" pitchFamily="34" charset="0"/>
              </a:rPr>
              <a:t>internim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rezultatima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svetskoj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industriji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Sjedinjenim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Američkim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Državama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poznati</a:t>
            </a:r>
            <a:r>
              <a:rPr lang="en-US" dirty="0">
                <a:latin typeface="Bahnschrift SemiBold Condensed" panose="020B0502040204020203" pitchFamily="34" charset="0"/>
              </a:rPr>
              <a:t> pod </a:t>
            </a:r>
            <a:r>
              <a:rPr lang="en-US" dirty="0" err="1">
                <a:latin typeface="Bahnschrift SemiBold Condensed" panose="020B0502040204020203" pitchFamily="34" charset="0"/>
              </a:rPr>
              <a:t>nazivom</a:t>
            </a:r>
            <a:r>
              <a:rPr lang="en-US" dirty="0">
                <a:latin typeface="Bahnschrift SemiBold Condensed" panose="020B0502040204020203" pitchFamily="34" charset="0"/>
              </a:rPr>
              <a:t> „Uniform System of Accounts for the Lodging Industry” (USALI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Naglasak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značaju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operativnog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potrebe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vlasnika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objekta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potrebe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operatera</a:t>
            </a:r>
            <a:r>
              <a:rPr lang="sr-Latn-R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smtClean="0">
                <a:latin typeface="Bahnschrift SemiBold Condensed" panose="020B0502040204020203" pitchFamily="34" charset="0"/>
              </a:rPr>
              <a:t>(</a:t>
            </a:r>
            <a:r>
              <a:rPr lang="en-US" dirty="0" err="1">
                <a:latin typeface="Bahnschrift SemiBold Condensed" panose="020B0502040204020203" pitchFamily="34" charset="0"/>
              </a:rPr>
              <a:t>upravljača</a:t>
            </a:r>
            <a:r>
              <a:rPr lang="en-US" dirty="0"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posebnim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osvrtom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određene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vrste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njihovu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alokaciju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najvažnije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profitne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centre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hotelskim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preduzećima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hotelima</a:t>
            </a:r>
            <a:r>
              <a:rPr lang="en-US" dirty="0" smtClean="0">
                <a:latin typeface="Bahnschrift SemiBold Condensed" panose="020B0502040204020203" pitchFamily="34" charset="0"/>
              </a:rPr>
              <a:t>).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err="1" smtClean="0">
                <a:latin typeface="Bahnschrift SemiBold Condensed" panose="020B0502040204020203" pitchFamily="34" charset="0"/>
              </a:rPr>
              <a:t>Nadalje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biće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analizirane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karakteristike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bruto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neto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izveštavanja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ostvarenih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rashoda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navođenja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primera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prakse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lvl="0"/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hotelijerstvu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koristi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različite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pokazatelje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kojima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se mere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efektivnost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efikasnost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 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lvl="0"/>
            <a:r>
              <a:rPr lang="en-US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Neki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od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njih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sfecifični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hotelijerstvo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mere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performanse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sistema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kao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sam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proces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njegove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primene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dok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drugi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opšti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odnose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finansijskog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kompanije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 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8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šestom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poglavlju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predmet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biće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pokazatelji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merenja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efikasnosti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efektivnosti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menadžmenta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prihoda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koriste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različiti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profitni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centri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hotelskom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preduzeću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posebnim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naglaskom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ADR, RevPAR, GOP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GOPPAR.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1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32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sedmom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poglavlju</a:t>
            </a: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527"/>
            <a:ext cx="10515600" cy="4671436"/>
          </a:xfrm>
        </p:spPr>
        <p:txBody>
          <a:bodyPr/>
          <a:lstStyle/>
          <a:p>
            <a:r>
              <a:rPr lang="en-US" dirty="0" err="1" smtClean="0"/>
              <a:t>menadžment</a:t>
            </a:r>
            <a:r>
              <a:rPr lang="en-US" dirty="0" smtClean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cilj</a:t>
            </a:r>
            <a:r>
              <a:rPr lang="en-US" dirty="0"/>
              <a:t> </a:t>
            </a:r>
            <a:r>
              <a:rPr lang="en-US" dirty="0" err="1"/>
              <a:t>postizanje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profitabilnosti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uspostavljanja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održavanja</a:t>
            </a:r>
            <a:r>
              <a:rPr lang="en-US" dirty="0"/>
              <a:t> </a:t>
            </a:r>
            <a:r>
              <a:rPr lang="en-US" dirty="0" err="1"/>
              <a:t>dugotrajnih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uzajamno</a:t>
            </a:r>
            <a:r>
              <a:rPr lang="en-US" dirty="0"/>
              <a:t> </a:t>
            </a:r>
            <a:r>
              <a:rPr lang="en-US" dirty="0" err="1"/>
              <a:t>korisnih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 smtClean="0"/>
              <a:t>.</a:t>
            </a:r>
            <a:endParaRPr lang="sr-Latn-RS" dirty="0" smtClean="0"/>
          </a:p>
          <a:p>
            <a:pPr marL="0" indent="0">
              <a:buNone/>
            </a:pPr>
            <a:endParaRPr lang="sr-Latn-RS" dirty="0" smtClean="0"/>
          </a:p>
          <a:p>
            <a:r>
              <a:rPr lang="en-US" dirty="0" err="1" smtClean="0"/>
              <a:t>Razmatraće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analizirati</a:t>
            </a:r>
            <a:r>
              <a:rPr lang="en-US" dirty="0"/>
              <a:t> </a:t>
            </a:r>
            <a:r>
              <a:rPr lang="en-US" dirty="0" err="1"/>
              <a:t>sličnosti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razlike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klijentima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7742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74"/>
            <a:ext cx="10515600" cy="7112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Bahnschrift Condensed" panose="020B0502040204020203" pitchFamily="34" charset="0"/>
              </a:rPr>
              <a:t>1. </a:t>
            </a:r>
            <a:r>
              <a:rPr lang="en-US" sz="2800" b="1" dirty="0" err="1">
                <a:latin typeface="Bahnschrift Condensed" panose="020B0502040204020203" pitchFamily="34" charset="0"/>
              </a:rPr>
              <a:t>Upravljanje</a:t>
            </a:r>
            <a:r>
              <a:rPr lang="en-US" sz="2800" b="1" dirty="0"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latin typeface="Bahnschrift Condensed" panose="020B0502040204020203" pitchFamily="34" charset="0"/>
              </a:rPr>
              <a:t>finansijama</a:t>
            </a:r>
            <a:r>
              <a:rPr lang="en-US" sz="2800" b="1" dirty="0"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latin typeface="Bahnschrift Condensed" panose="020B0502040204020203" pitchFamily="34" charset="0"/>
              </a:rPr>
              <a:t>privrednih</a:t>
            </a:r>
            <a:r>
              <a:rPr lang="en-US" sz="2800" b="1" dirty="0"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latin typeface="Bahnschrift Condensed" panose="020B0502040204020203" pitchFamily="34" charset="0"/>
              </a:rPr>
              <a:t>subjekata</a:t>
            </a:r>
            <a:r>
              <a:rPr lang="en-US" sz="2800" b="1" dirty="0">
                <a:latin typeface="Bahnschrift Condensed" panose="020B0502040204020203" pitchFamily="34" charset="0"/>
              </a:rPr>
              <a:t> u </a:t>
            </a:r>
            <a:r>
              <a:rPr lang="en-US" sz="2800" b="1" dirty="0" err="1">
                <a:latin typeface="Bahnschrift Condensed" panose="020B0502040204020203" pitchFamily="34" charset="0"/>
              </a:rPr>
              <a:t>hotelijerstvu</a:t>
            </a:r>
            <a:endParaRPr lang="en-US" sz="28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64" y="1283855"/>
            <a:ext cx="6169891" cy="5403272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1.1. 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sr-Latn-R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1.1.1. </a:t>
            </a:r>
            <a:r>
              <a:rPr lang="en-US" dirty="0" err="1" smtClean="0">
                <a:latin typeface="Bahnschrift Condensed" panose="020B0502040204020203" pitchFamily="34" charset="0"/>
              </a:rPr>
              <a:t>Načela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politike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1.1.2. </a:t>
            </a:r>
            <a:r>
              <a:rPr lang="en-US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1.1.3. </a:t>
            </a:r>
            <a:r>
              <a:rPr lang="en-US" dirty="0" err="1" smtClean="0">
                <a:latin typeface="Bahnschrift Condensed" panose="020B0502040204020203" pitchFamily="34" charset="0"/>
              </a:rPr>
              <a:t>Organizacija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funkcije</a:t>
            </a:r>
            <a:r>
              <a:rPr lang="en-US" dirty="0" smtClean="0">
                <a:latin typeface="Bahnschrift Condensed" panose="020B0502040204020203" pitchFamily="34" charset="0"/>
              </a:rPr>
              <a:t> u hot</a:t>
            </a:r>
            <a:r>
              <a:rPr lang="sr-Latn-RS" dirty="0" smtClean="0">
                <a:latin typeface="Bahnschrift Condensed" panose="020B0502040204020203" pitchFamily="34" charset="0"/>
              </a:rPr>
              <a:t>el.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p</a:t>
            </a:r>
            <a:r>
              <a:rPr lang="en-US" dirty="0" err="1" smtClean="0">
                <a:latin typeface="Bahnschrift Condensed" panose="020B0502040204020203" pitchFamily="34" charset="0"/>
              </a:rPr>
              <a:t>reduz</a:t>
            </a:r>
            <a:r>
              <a:rPr lang="sr-Latn-RS" dirty="0" smtClean="0">
                <a:latin typeface="Bahnschrift Condensed" panose="020B0502040204020203" pitchFamily="34" charset="0"/>
              </a:rPr>
              <a:t>eća</a:t>
            </a: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1.2. 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planiranje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1.2.1. </a:t>
            </a:r>
            <a:r>
              <a:rPr lang="en-US" dirty="0" err="1" smtClean="0">
                <a:latin typeface="Bahnschrift Condensed" panose="020B0502040204020203" pitchFamily="34" charset="0"/>
              </a:rPr>
              <a:t>Ciljevi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1.2.2. Faze </a:t>
            </a:r>
            <a:r>
              <a:rPr lang="en-US" dirty="0" err="1" smtClean="0">
                <a:latin typeface="Bahnschrift Condensed" panose="020B0502040204020203" pitchFamily="34" charset="0"/>
              </a:rPr>
              <a:t>procesa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planiranja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1.2.3.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plan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1.2.3.1. </a:t>
            </a:r>
            <a:r>
              <a:rPr lang="en-US" dirty="0" err="1" smtClean="0">
                <a:latin typeface="Bahnschrift Condensed" panose="020B0502040204020203" pitchFamily="34" charset="0"/>
              </a:rPr>
              <a:t>Metodologije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izrade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hotel</a:t>
            </a:r>
            <a:r>
              <a:rPr lang="sr-Latn-RS" dirty="0" smtClean="0">
                <a:latin typeface="Bahnschrift Condensed" panose="020B0502040204020203" pitchFamily="34" charset="0"/>
              </a:rPr>
              <a:t>.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</a:t>
            </a:r>
            <a:r>
              <a:rPr lang="en-US" dirty="0" smtClean="0">
                <a:latin typeface="Bahnschrift Condensed" panose="020B0502040204020203" pitchFamily="34" charset="0"/>
              </a:rPr>
              <a:t>1.2.3.2. </a:t>
            </a:r>
            <a:r>
              <a:rPr lang="en-US" dirty="0" err="1" smtClean="0">
                <a:latin typeface="Bahnschrift Condensed" panose="020B0502040204020203" pitchFamily="34" charset="0"/>
              </a:rPr>
              <a:t>Struktura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hotelskog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endParaRPr lang="sr-Latn-RS" dirty="0">
              <a:latin typeface="Bahnschrift Condensed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0945" y="1283855"/>
            <a:ext cx="5430981" cy="5310908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1.3. 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analiz</a:t>
            </a:r>
            <a:r>
              <a:rPr lang="sr-Latn-RS" b="1" dirty="0" smtClean="0">
                <a:latin typeface="Bahnschrift Condensed" panose="020B0502040204020203" pitchFamily="34" charset="0"/>
              </a:rPr>
              <a:t>a</a:t>
            </a: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1.3.1. </a:t>
            </a:r>
            <a:r>
              <a:rPr lang="en-US" dirty="0" err="1" smtClean="0">
                <a:latin typeface="Bahnschrift Condensed" panose="020B0502040204020203" pitchFamily="34" charset="0"/>
              </a:rPr>
              <a:t>Racio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1.3.2. </a:t>
            </a:r>
            <a:r>
              <a:rPr lang="en-US" dirty="0" err="1" smtClean="0">
                <a:latin typeface="Bahnschrift Condensed" panose="020B0502040204020203" pitchFamily="34" charset="0"/>
              </a:rPr>
              <a:t>Pokazatelji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likvidnosti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1.3.3. </a:t>
            </a:r>
            <a:r>
              <a:rPr lang="en-US" dirty="0" err="1" smtClean="0">
                <a:latin typeface="Bahnschrift Condensed" panose="020B0502040204020203" pitchFamily="34" charset="0"/>
              </a:rPr>
              <a:t>Pokazatelji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solventnosti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1.3.4. </a:t>
            </a:r>
            <a:r>
              <a:rPr lang="en-US" dirty="0" err="1" smtClean="0">
                <a:latin typeface="Bahnschrift Condensed" panose="020B0502040204020203" pitchFamily="34" charset="0"/>
              </a:rPr>
              <a:t>Pokazatelji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1.3.5. </a:t>
            </a:r>
            <a:r>
              <a:rPr lang="en-US" dirty="0" err="1" smtClean="0">
                <a:latin typeface="Bahnschrift Condensed" panose="020B0502040204020203" pitchFamily="34" charset="0"/>
              </a:rPr>
              <a:t>Pokazatelji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rentabilnosti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profitabilnosti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      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1.3.6.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ravnoteža</a:t>
            </a:r>
            <a:r>
              <a:rPr lang="en-US" dirty="0" smtClean="0">
                <a:latin typeface="Bahnschrift Condensed" panose="020B0502040204020203" pitchFamily="34" charset="0"/>
              </a:rPr>
              <a:t> 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    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neto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obrtni</a:t>
            </a:r>
            <a:r>
              <a:rPr lang="en-US" dirty="0" smtClean="0">
                <a:latin typeface="Bahnschrift Condensed" panose="020B0502040204020203" pitchFamily="34" charset="0"/>
              </a:rPr>
              <a:t> fond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1.4. 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kontrola</a:t>
            </a:r>
            <a:endParaRPr lang="en-US" b="1" dirty="0" smtClean="0">
              <a:latin typeface="Bahnschrift Condensed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03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310"/>
            <a:ext cx="12192000" cy="60036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1. </a:t>
            </a:r>
            <a:r>
              <a:rPr lang="sr-Latn-RS" sz="2800" b="1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Upravljanje</a:t>
            </a:r>
            <a:r>
              <a:rPr lang="en-US" sz="2800" b="1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finansijama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privrednih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subjekata</a:t>
            </a:r>
            <a:r>
              <a:rPr lang="en-US" sz="28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 u </a:t>
            </a:r>
            <a:r>
              <a:rPr lang="en-US" sz="2800" b="1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hotelijerstvu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9674"/>
            <a:ext cx="12191999" cy="5957453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sr-Latn-RS" dirty="0" smtClean="0">
                <a:latin typeface="Bahnschrift Condensed" panose="020B0502040204020203" pitchFamily="34" charset="0"/>
              </a:rPr>
              <a:t>T</a:t>
            </a:r>
            <a:r>
              <a:rPr lang="en-US" dirty="0" err="1" smtClean="0">
                <a:latin typeface="Bahnschrift Condensed" panose="020B0502040204020203" pitchFamily="34" charset="0"/>
              </a:rPr>
              <a:t>urizam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učestvuje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sa </a:t>
            </a:r>
            <a:r>
              <a:rPr lang="en-US" dirty="0">
                <a:latin typeface="Bahnschrift Condensed" panose="020B0502040204020203" pitchFamily="34" charset="0"/>
              </a:rPr>
              <a:t>10% </a:t>
            </a:r>
            <a:r>
              <a:rPr lang="en-US" dirty="0" smtClean="0">
                <a:latin typeface="Bahnschrift Condensed" panose="020B0502040204020203" pitchFamily="34" charset="0"/>
              </a:rPr>
              <a:t>u BDP (</a:t>
            </a:r>
            <a:r>
              <a:rPr lang="en-US" dirty="0" err="1" smtClean="0">
                <a:latin typeface="Bahnschrift Condensed" panose="020B0502040204020203" pitchFamily="34" charset="0"/>
              </a:rPr>
              <a:t>direktan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indirektan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in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-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dukovan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uticaj</a:t>
            </a:r>
            <a:r>
              <a:rPr lang="en-US" dirty="0" smtClean="0">
                <a:latin typeface="Bahnschrift Condensed" panose="020B0502040204020203" pitchFamily="34" charset="0"/>
              </a:rPr>
              <a:t>),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err="1">
                <a:latin typeface="Bahnschrift Condensed" panose="020B0502040204020203" pitchFamily="34" charset="0"/>
              </a:rPr>
              <a:t>S</a:t>
            </a:r>
            <a:r>
              <a:rPr lang="en-US" dirty="0" smtClean="0">
                <a:latin typeface="Bahnschrift Condensed" panose="020B0502040204020203" pitchFamily="34" charset="0"/>
              </a:rPr>
              <a:t>a 7% </a:t>
            </a:r>
            <a:r>
              <a:rPr lang="en-US" dirty="0" err="1" smtClean="0">
                <a:latin typeface="Bahnschrift Condensed" panose="020B0502040204020203" pitchFamily="34" charset="0"/>
              </a:rPr>
              <a:t>učestvuje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ukupnom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izvozu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svetskom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nivou</a:t>
            </a:r>
            <a:r>
              <a:rPr lang="en-US" dirty="0" smtClean="0">
                <a:latin typeface="Bahnschrift Condensed" panose="020B0502040204020203" pitchFamily="34" charset="0"/>
              </a:rPr>
              <a:t> (1,5 </a:t>
            </a:r>
            <a:r>
              <a:rPr lang="en-US" dirty="0" err="1" smtClean="0">
                <a:latin typeface="Bahnschrift Condensed" panose="020B0502040204020203" pitchFamily="34" charset="0"/>
              </a:rPr>
              <a:t>triliona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US$),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30% </a:t>
            </a:r>
            <a:r>
              <a:rPr lang="en-US" dirty="0" err="1" smtClean="0">
                <a:latin typeface="Bahnschrift Condensed" panose="020B0502040204020203" pitchFamily="34" charset="0"/>
              </a:rPr>
              <a:t>izvoza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sektor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turizma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S</a:t>
            </a:r>
            <a:r>
              <a:rPr lang="en-US" dirty="0" err="1" smtClean="0">
                <a:latin typeface="Bahnschrift Condensed" panose="020B0502040204020203" pitchFamily="34" charset="0"/>
              </a:rPr>
              <a:t>vaka</a:t>
            </a:r>
            <a:r>
              <a:rPr lang="en-US" dirty="0" smtClean="0">
                <a:latin typeface="Bahnschrift Condensed" panose="020B0502040204020203" pitchFamily="34" charset="0"/>
              </a:rPr>
              <a:t> 10. </a:t>
            </a:r>
            <a:r>
              <a:rPr lang="en-US" dirty="0" err="1" smtClean="0">
                <a:latin typeface="Bahnschrift Condensed" panose="020B0502040204020203" pitchFamily="34" charset="0"/>
              </a:rPr>
              <a:t>zaposlena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osoba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radi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turizmu</a:t>
            </a:r>
            <a:r>
              <a:rPr lang="en-US" dirty="0" smtClean="0">
                <a:latin typeface="Bahnschrift Condensed" panose="020B0502040204020203" pitchFamily="34" charset="0"/>
              </a:rPr>
              <a:t> (UNWTO, 2011).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sr-Latn-RS" dirty="0" smtClean="0">
                <a:latin typeface="Bahnschrift Condensed" panose="020B0502040204020203" pitchFamily="34" charset="0"/>
              </a:rPr>
              <a:t>K</a:t>
            </a:r>
            <a:r>
              <a:rPr lang="en-US" dirty="0" err="1" smtClean="0">
                <a:latin typeface="Bahnschrift Condensed" panose="020B0502040204020203" pitchFamily="34" charset="0"/>
              </a:rPr>
              <a:t>onstantn</a:t>
            </a:r>
            <a:r>
              <a:rPr lang="sr-Latn-RS" dirty="0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ras</a:t>
            </a:r>
            <a:r>
              <a:rPr lang="sr-Latn-RS" dirty="0" smtClean="0">
                <a:latin typeface="Bahnschrift Condensed" panose="020B0502040204020203" pitchFamily="34" charset="0"/>
              </a:rPr>
              <a:t>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br turista </a:t>
            </a:r>
            <a:r>
              <a:rPr lang="en-US" dirty="0" smtClean="0">
                <a:latin typeface="Bahnschrift Condensed" panose="020B0502040204020203" pitchFamily="34" charset="0"/>
              </a:rPr>
              <a:t>od 25 m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inostranih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turista</a:t>
            </a:r>
            <a:r>
              <a:rPr lang="en-US" dirty="0" smtClean="0">
                <a:latin typeface="Bahnschrift Condensed" panose="020B0502040204020203" pitchFamily="34" charset="0"/>
              </a:rPr>
              <a:t> 1950. </a:t>
            </a:r>
            <a:r>
              <a:rPr lang="en-US" dirty="0" err="1" smtClean="0">
                <a:latin typeface="Bahnschrift Condensed" panose="020B0502040204020203" pitchFamily="34" charset="0"/>
              </a:rPr>
              <a:t>godine</a:t>
            </a:r>
            <a:r>
              <a:rPr lang="en-US" dirty="0" smtClean="0">
                <a:latin typeface="Bahnschrift Condensed" panose="020B0502040204020203" pitchFamily="34" charset="0"/>
              </a:rPr>
              <a:t>, do 1,4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mi</a:t>
            </a:r>
            <a:r>
              <a:rPr lang="sr-Latn-RS" dirty="0" smtClean="0">
                <a:latin typeface="Bahnschrift Condensed" panose="020B0502040204020203" pitchFamily="34" charset="0"/>
              </a:rPr>
              <a:t>lijardi. </a:t>
            </a:r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2018. </a:t>
            </a:r>
            <a:r>
              <a:rPr lang="en-US" dirty="0" err="1" smtClean="0">
                <a:latin typeface="Bahnschrift Condensed" panose="020B0502040204020203" pitchFamily="34" charset="0"/>
              </a:rPr>
              <a:t>godini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sr-Latn-RS" dirty="0" smtClean="0">
                <a:latin typeface="Bahnschrift Condensed" panose="020B0502040204020203" pitchFamily="34" charset="0"/>
              </a:rPr>
              <a:t>D</a:t>
            </a:r>
            <a:r>
              <a:rPr lang="en-US" dirty="0" smtClean="0">
                <a:latin typeface="Bahnschrift Condensed" panose="020B0502040204020203" pitchFamily="34" charset="0"/>
              </a:rPr>
              <a:t>o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2030. </a:t>
            </a:r>
            <a:r>
              <a:rPr lang="en-US" dirty="0" err="1" smtClean="0">
                <a:latin typeface="Bahnschrift Condensed" panose="020B0502040204020203" pitchFamily="34" charset="0"/>
              </a:rPr>
              <a:t>godine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svetom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će </a:t>
            </a:r>
            <a:r>
              <a:rPr lang="en-US" dirty="0" err="1" smtClean="0">
                <a:latin typeface="Bahnschrift Condensed" panose="020B0502040204020203" pitchFamily="34" charset="0"/>
              </a:rPr>
              <a:t>putovati</a:t>
            </a:r>
            <a:r>
              <a:rPr lang="en-US" dirty="0" smtClean="0">
                <a:latin typeface="Bahnschrift Condensed" panose="020B0502040204020203" pitchFamily="34" charset="0"/>
              </a:rPr>
              <a:t> 1,8 </a:t>
            </a:r>
            <a:r>
              <a:rPr lang="en-US" dirty="0" err="1" smtClean="0">
                <a:latin typeface="Bahnschrift Condensed" panose="020B0502040204020203" pitchFamily="34" charset="0"/>
              </a:rPr>
              <a:t>milijardi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turista</a:t>
            </a:r>
            <a:r>
              <a:rPr lang="en-US" dirty="0" smtClean="0">
                <a:latin typeface="Bahnschrift Condensed" panose="020B0502040204020203" pitchFamily="34" charset="0"/>
              </a:rPr>
              <a:t> (UNWTO, 2011).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sr-Latn-RS" dirty="0" smtClean="0">
                <a:latin typeface="Bahnschrift Condensed" panose="020B0502040204020203" pitchFamily="34" charset="0"/>
              </a:rPr>
              <a:t>N</a:t>
            </a:r>
            <a:r>
              <a:rPr lang="en-US" dirty="0" smtClean="0">
                <a:latin typeface="Bahnschrift Condensed" panose="020B0502040204020203" pitchFamily="34" charset="0"/>
              </a:rPr>
              <a:t>a </a:t>
            </a:r>
            <a:r>
              <a:rPr lang="en-US" dirty="0" err="1" smtClean="0">
                <a:latin typeface="Bahnschrift Condensed" panose="020B0502040204020203" pitchFamily="34" charset="0"/>
              </a:rPr>
              <a:t>aktivnu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stranu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platnog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zemlje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turizam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predstavlja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najznačajniju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pojedinačnu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stavku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ukupnoj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vrednosti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30% </a:t>
            </a:r>
            <a:r>
              <a:rPr lang="en-US" dirty="0" err="1" smtClean="0">
                <a:latin typeface="Bahnschrift Condensed" panose="020B0502040204020203" pitchFamily="34" charset="0"/>
              </a:rPr>
              <a:t>turiz</a:t>
            </a:r>
            <a:r>
              <a:rPr lang="sr-Latn-RS" dirty="0" smtClean="0">
                <a:latin typeface="Bahnschrift Condensed" panose="020B0502040204020203" pitchFamily="34" charset="0"/>
              </a:rPr>
              <a:t>.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učestvuje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ukupnom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svetskom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izvozu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),</a:t>
            </a:r>
          </a:p>
          <a:p>
            <a:r>
              <a:rPr lang="sr-Latn-RS" dirty="0" err="1">
                <a:latin typeface="Bahnschrift Condensed" panose="020B0502040204020203" pitchFamily="34" charset="0"/>
              </a:rPr>
              <a:t>U</a:t>
            </a:r>
            <a:r>
              <a:rPr lang="en-US" dirty="0" err="1" smtClean="0">
                <a:latin typeface="Bahnschrift Condensed" panose="020B0502040204020203" pitchFamily="34" charset="0"/>
              </a:rPr>
              <a:t>ticaj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turizma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pasivu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platnog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nacionalne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ekonomije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tretira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„ne-</a:t>
            </a:r>
            <a:r>
              <a:rPr lang="en-US" b="1" dirty="0" err="1" smtClean="0">
                <a:latin typeface="Bahnschrift Condensed" panose="020B0502040204020203" pitchFamily="34" charset="0"/>
              </a:rPr>
              <a:t>vidljivi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uvoz</a:t>
            </a:r>
            <a:r>
              <a:rPr lang="en-US" b="1" dirty="0" smtClean="0">
                <a:latin typeface="Bahnschrift Condensed" panose="020B0502040204020203" pitchFamily="34" charset="0"/>
              </a:rPr>
              <a:t>”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r>
              <a:rPr lang="sr-Latn-RS" dirty="0">
                <a:latin typeface="Bahnschrift Condensed" panose="020B0502040204020203" pitchFamily="34" charset="0"/>
              </a:rPr>
              <a:t>N</a:t>
            </a:r>
            <a:r>
              <a:rPr lang="en-US" dirty="0" err="1" smtClean="0">
                <a:latin typeface="Bahnschrift Condensed" panose="020B0502040204020203" pitchFamily="34" charset="0"/>
              </a:rPr>
              <a:t>eophodno</a:t>
            </a:r>
            <a:r>
              <a:rPr lang="en-US" dirty="0" smtClean="0">
                <a:latin typeface="Bahnschrift Condensed" panose="020B0502040204020203" pitchFamily="34" charset="0"/>
              </a:rPr>
              <a:t> je da </a:t>
            </a:r>
            <a:r>
              <a:rPr lang="en-US" dirty="0" err="1" smtClean="0">
                <a:latin typeface="Bahnschrift Condensed" panose="020B0502040204020203" pitchFamily="34" charset="0"/>
              </a:rPr>
              <a:t>turizam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dobije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važno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mesto</a:t>
            </a:r>
            <a:r>
              <a:rPr lang="sr-Latn-RS" dirty="0" smtClean="0">
                <a:latin typeface="Bahnschrift Condensed" panose="020B0502040204020203" pitchFamily="34" charset="0"/>
              </a:rPr>
              <a:t> u</a:t>
            </a: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-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donošenju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nacionalnih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ekonomskog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razvoja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- </a:t>
            </a:r>
            <a:r>
              <a:rPr lang="en-US" dirty="0" err="1" smtClean="0">
                <a:latin typeface="Bahnschrift Condensed" panose="020B0502040204020203" pitchFamily="34" charset="0"/>
              </a:rPr>
              <a:t>uz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negovanje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kon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-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kurentnih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odgovornih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modela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praksi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- </a:t>
            </a:r>
            <a:r>
              <a:rPr lang="en-US" dirty="0" err="1" smtClean="0">
                <a:latin typeface="Bahnschrift Condensed" panose="020B0502040204020203" pitchFamily="34" charset="0"/>
              </a:rPr>
              <a:t>unapređenjem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saradnje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između</a:t>
            </a: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javnog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privatnog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sektora</a:t>
            </a:r>
            <a:r>
              <a:rPr lang="en-US" dirty="0" smtClean="0">
                <a:latin typeface="Bahnschrift Condensed" panose="020B0502040204020203" pitchFamily="34" charset="0"/>
              </a:rPr>
              <a:t> 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1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937" y="1"/>
            <a:ext cx="11023863" cy="82013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3100" dirty="0" smtClean="0">
                <a:latin typeface="Bahnschrift Condensed" panose="020B0502040204020203" pitchFamily="34" charset="0"/>
              </a:rPr>
              <a:t>51% </a:t>
            </a:r>
            <a:r>
              <a:rPr lang="en-US" sz="3100" dirty="0" err="1" smtClean="0">
                <a:latin typeface="Bahnschrift Condensed" panose="020B0502040204020203" pitchFamily="34" charset="0"/>
              </a:rPr>
              <a:t>svih</a:t>
            </a:r>
            <a:r>
              <a:rPr lang="en-US" sz="3100" dirty="0" smtClean="0">
                <a:latin typeface="Bahnschrift Condensed" panose="020B0502040204020203" pitchFamily="34" charset="0"/>
              </a:rPr>
              <a:t> </a:t>
            </a:r>
            <a:r>
              <a:rPr lang="en-US" sz="3100" dirty="0" err="1" smtClean="0">
                <a:latin typeface="Bahnschrift Condensed" panose="020B0502040204020203" pitchFamily="34" charset="0"/>
              </a:rPr>
              <a:t>rezervacija</a:t>
            </a:r>
            <a:r>
              <a:rPr lang="en-US" sz="3100" dirty="0" smtClean="0">
                <a:latin typeface="Bahnschrift Condensed" panose="020B0502040204020203" pitchFamily="34" charset="0"/>
              </a:rPr>
              <a:t> u </a:t>
            </a:r>
            <a:r>
              <a:rPr lang="en-US" sz="3100" dirty="0" err="1" smtClean="0">
                <a:latin typeface="Bahnschrift Condensed" panose="020B0502040204020203" pitchFamily="34" charset="0"/>
              </a:rPr>
              <a:t>Evropi</a:t>
            </a:r>
            <a:r>
              <a:rPr lang="en-US" sz="3100" dirty="0" smtClean="0">
                <a:latin typeface="Bahnschrift Condensed" panose="020B0502040204020203" pitchFamily="34" charset="0"/>
              </a:rPr>
              <a:t> </a:t>
            </a:r>
            <a:r>
              <a:rPr lang="en-US" sz="3100" dirty="0" err="1" smtClean="0">
                <a:latin typeface="Bahnschrift Condensed" panose="020B0502040204020203" pitchFamily="34" charset="0"/>
              </a:rPr>
              <a:t>realizuje</a:t>
            </a:r>
            <a:r>
              <a:rPr lang="en-US" sz="3100" dirty="0" smtClean="0">
                <a:latin typeface="Bahnschrift Condensed" panose="020B0502040204020203" pitchFamily="34" charset="0"/>
              </a:rPr>
              <a:t> online, </a:t>
            </a:r>
            <a:endParaRPr lang="en-US" sz="31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937" y="820132"/>
            <a:ext cx="11557263" cy="5703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18% </a:t>
            </a:r>
            <a:r>
              <a:rPr lang="en-US" dirty="0" err="1" smtClean="0">
                <a:latin typeface="Bahnschrift Condensed" panose="020B0502040204020203" pitchFamily="34" charset="0"/>
              </a:rPr>
              <a:t>njih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realizuje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pokretu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putem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mobilnog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telefona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tablet </a:t>
            </a:r>
            <a:r>
              <a:rPr lang="en-US" dirty="0" err="1" smtClean="0">
                <a:latin typeface="Bahnschrift Condensed" panose="020B0502040204020203" pitchFamily="34" charset="0"/>
              </a:rPr>
              <a:t>računara</a:t>
            </a:r>
            <a:r>
              <a:rPr lang="en-US" dirty="0" smtClean="0">
                <a:latin typeface="Bahnschrift Condensed" panose="020B0502040204020203" pitchFamily="34" charset="0"/>
              </a:rPr>
              <a:t>), </a:t>
            </a: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2/3 </a:t>
            </a:r>
            <a:r>
              <a:rPr lang="en-US" dirty="0" err="1" smtClean="0">
                <a:latin typeface="Bahnschrift Condensed" panose="020B0502040204020203" pitchFamily="34" charset="0"/>
              </a:rPr>
              <a:t>ugostitelja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hotelijera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sistemski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prikuplja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podatke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preferencijama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gostiju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manje</a:t>
            </a:r>
            <a:r>
              <a:rPr lang="en-US" dirty="0" smtClean="0">
                <a:latin typeface="Bahnschrift Condensed" panose="020B0502040204020203" pitchFamily="34" charset="0"/>
              </a:rPr>
              <a:t> od 50% </a:t>
            </a:r>
            <a:r>
              <a:rPr lang="en-US" dirty="0" err="1" smtClean="0">
                <a:latin typeface="Bahnschrift Condensed" panose="020B0502040204020203" pitchFamily="34" charset="0"/>
              </a:rPr>
              <a:t>koristi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kreiranje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individualizovanih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paketa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ponude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očekuje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milenijalci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generacije</a:t>
            </a:r>
            <a:r>
              <a:rPr lang="en-US" dirty="0" smtClean="0">
                <a:latin typeface="Bahnschrift Condensed" panose="020B0502040204020203" pitchFamily="34" charset="0"/>
              </a:rPr>
              <a:t> Y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Z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rođene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rastu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digitalizaciju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 smtClean="0">
                <a:latin typeface="Bahnschrift Condensed" panose="020B0502040204020203" pitchFamily="34" charset="0"/>
              </a:rPr>
              <a:t> do 2020. </a:t>
            </a:r>
            <a:r>
              <a:rPr lang="en-US" dirty="0" err="1" smtClean="0">
                <a:latin typeface="Bahnschrift Condensed" panose="020B0502040204020203" pitchFamily="34" charset="0"/>
              </a:rPr>
              <a:t>godine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činiti</a:t>
            </a:r>
            <a:r>
              <a:rPr lang="en-US" dirty="0" smtClean="0">
                <a:latin typeface="Bahnschrift Condensed" panose="020B0502040204020203" pitchFamily="34" charset="0"/>
              </a:rPr>
              <a:t> 44% </a:t>
            </a:r>
            <a:r>
              <a:rPr lang="en-US" dirty="0" err="1" smtClean="0">
                <a:latin typeface="Bahnschrift Condensed" panose="020B0502040204020203" pitchFamily="34" charset="0"/>
              </a:rPr>
              <a:t>ukupnog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evropskog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stanovništva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procenjuje</a:t>
            </a:r>
            <a:r>
              <a:rPr lang="en-US" dirty="0" smtClean="0">
                <a:latin typeface="Bahnschrift Condensed" panose="020B0502040204020203" pitchFamily="34" charset="0"/>
              </a:rPr>
              <a:t> se da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buduća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kretanja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turističkom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tržištu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pod </a:t>
            </a:r>
            <a:r>
              <a:rPr lang="en-US" dirty="0" err="1" smtClean="0">
                <a:latin typeface="Bahnschrift Condensed" panose="020B0502040204020203" pitchFamily="34" charset="0"/>
              </a:rPr>
              <a:t>snažnim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uticajem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razvoja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tehnologija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inovacija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bilo</a:t>
            </a:r>
            <a:r>
              <a:rPr lang="en-US" dirty="0" smtClean="0">
                <a:latin typeface="Bahnschrift Condensed" panose="020B0502040204020203" pitchFamily="34" charset="0"/>
              </a:rPr>
              <a:t> da je </a:t>
            </a:r>
            <a:r>
              <a:rPr lang="en-US" dirty="0" err="1" smtClean="0">
                <a:latin typeface="Bahnschrift Condensed" panose="020B0502040204020203" pitchFamily="34" charset="0"/>
              </a:rPr>
              <a:t>reč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vrstama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se nude </a:t>
            </a:r>
            <a:r>
              <a:rPr lang="en-US" dirty="0" err="1" smtClean="0">
                <a:latin typeface="Bahnschrift Condensed" panose="020B0502040204020203" pitchFamily="34" charset="0"/>
              </a:rPr>
              <a:t>gostima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kupcima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klijentima</a:t>
            </a:r>
            <a:r>
              <a:rPr lang="en-US" dirty="0" smtClean="0">
                <a:latin typeface="Bahnschrift Condensed" panose="020B0502040204020203" pitchFamily="34" charset="0"/>
              </a:rPr>
              <a:t>), </a:t>
            </a:r>
            <a:r>
              <a:rPr lang="en-US" dirty="0" err="1" smtClean="0">
                <a:latin typeface="Bahnschrift Condensed" panose="020B0502040204020203" pitchFamily="34" charset="0"/>
              </a:rPr>
              <a:t>bilo</a:t>
            </a:r>
            <a:r>
              <a:rPr lang="en-US" dirty="0" smtClean="0">
                <a:latin typeface="Bahnschrift Condensed" panose="020B0502040204020203" pitchFamily="34" charset="0"/>
              </a:rPr>
              <a:t> da je </a:t>
            </a:r>
            <a:r>
              <a:rPr lang="en-US" dirty="0" err="1" smtClean="0">
                <a:latin typeface="Bahnschrift Condensed" panose="020B0502040204020203" pitchFamily="34" charset="0"/>
              </a:rPr>
              <a:t>reč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kanalima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promociji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značajnoj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uticati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turizmu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ugostiteljstvu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21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565" y="323273"/>
            <a:ext cx="11693236" cy="42421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manje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od 50%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koristi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kreiranje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individualizovanih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paketa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ponude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sz="2400" dirty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milenijalci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odnosno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generacije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>Y </a:t>
            </a:r>
            <a:r>
              <a:rPr lang="en-US" sz="2400" b="1" dirty="0" err="1">
                <a:solidFill>
                  <a:srgbClr val="FF0000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> Z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koje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su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rođene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koje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rastu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uz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digitalizaciju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 čine 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44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%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ukupnog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evropskog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stanovništva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procenjuje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se da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će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buduća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kretanja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turističkom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tržištu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biti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pod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snažnim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uticajem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razvoja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novih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tehnologija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inovacija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lvl="0">
              <a:spcBef>
                <a:spcPts val="1000"/>
              </a:spcBef>
            </a:pPr>
            <a:r>
              <a:rPr lang="sr-Latn-R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bilo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da je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reč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vrstama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koje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se nude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gostima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kupcima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klijentima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),</a:t>
            </a:r>
            <a:endParaRPr lang="sr-Latn-RS" sz="2400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lvl="0">
              <a:spcBef>
                <a:spcPts val="1000"/>
              </a:spcBef>
            </a:pPr>
            <a:r>
              <a:rPr lang="sr-Latn-R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bilo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da je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reč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o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kanalima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prodaje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distribucije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o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promociji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 </a:t>
            </a:r>
          </a:p>
          <a:p>
            <a:pPr lvl="0">
              <a:spcBef>
                <a:spcPts val="1000"/>
              </a:spcBef>
            </a:pP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što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će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značajnoj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meri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uticati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način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poslovanja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 </a:t>
            </a: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privrednih</a:t>
            </a:r>
            <a:r>
              <a:rPr lang="en-US" sz="2400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subjekata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turizmu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ugostiteljstvu</a:t>
            </a:r>
            <a:endParaRPr lang="en-US" sz="2400" dirty="0">
              <a:solidFill>
                <a:prstClr val="black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805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365125"/>
            <a:ext cx="10855036" cy="1177347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Turizam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karakteriše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visok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stepen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heterogenosti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i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fragmentisanosti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:</a:t>
            </a:r>
            <a:r>
              <a:rPr lang="sr-Latn-R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/>
            </a:r>
            <a:br>
              <a:rPr lang="sr-Latn-R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</a:br>
            <a:endParaRPr lang="en-US" sz="3200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436"/>
            <a:ext cx="10515600" cy="546792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sr-Latn-R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dominira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veliki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broj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lokalnih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privrednih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subjekata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ograničenog</a:t>
            </a:r>
            <a:endParaRPr lang="sr-Latn-RS" dirty="0" smtClean="0">
              <a:solidFill>
                <a:srgbClr val="C00000"/>
              </a:solidFill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 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dometa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endParaRPr lang="sr-Latn-RS" dirty="0" smtClean="0">
              <a:solidFill>
                <a:srgbClr val="C00000"/>
              </a:solidFill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-  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značajn</a:t>
            </a:r>
            <a:r>
              <a:rPr lang="sr-Latn-R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ulog</a:t>
            </a:r>
            <a:r>
              <a:rPr lang="sr-Latn-R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javnog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sektora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svim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nivoima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,</a:t>
            </a:r>
            <a:endParaRPr lang="sr-Latn-RS" dirty="0" smtClean="0">
              <a:solidFill>
                <a:srgbClr val="C00000"/>
              </a:solidFill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posluju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partneri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velikih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globalnih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kompanija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npr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rezervacioni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sistemi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kompanije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tzv</a:t>
            </a:r>
            <a:r>
              <a:rPr lang="en-US" sz="2400" dirty="0" smtClean="0">
                <a:latin typeface="Bahnschrift Condensed" panose="020B0502040204020203" pitchFamily="34" charset="0"/>
              </a:rPr>
              <a:t>. Met</a:t>
            </a:r>
            <a:r>
              <a:rPr lang="sr-Latn-RS" sz="2400" dirty="0" smtClean="0">
                <a:latin typeface="Bahnschrift Condensed" panose="020B0502040204020203" pitchFamily="34" charset="0"/>
              </a:rPr>
              <a:t>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pretraživači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rezervacioni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sistemi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avio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karte</a:t>
            </a:r>
            <a:r>
              <a:rPr lang="en-US" sz="2400" dirty="0" smtClean="0">
                <a:latin typeface="Bahnschrift Condensed" panose="020B0502040204020203" pitchFamily="34" charset="0"/>
              </a:rPr>
              <a:t>,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</a:t>
            </a:r>
            <a:r>
              <a:rPr lang="en-US" sz="2400" dirty="0" smtClean="0">
                <a:latin typeface="Bahnschrift Condensed" panose="020B0502040204020203" pitchFamily="34" charset="0"/>
              </a:rPr>
              <a:t> tur-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operateri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sl.)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101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54" y="1"/>
            <a:ext cx="11268364" cy="104371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Upravljanje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finansijama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privrednog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subjekta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ili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finansijski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menadžment</a:t>
            </a:r>
            <a:r>
              <a:rPr lang="sr-Latn-R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po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svojoj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definiciji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se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odnosi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na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kupovinu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finansiranje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upravljanje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imovinom</a:t>
            </a:r>
            <a:r>
              <a:rPr lang="en-US" sz="28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sz="28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hotelskog </a:t>
            </a:r>
            <a:r>
              <a:rPr lang="en-US" sz="28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privrednog</a:t>
            </a:r>
            <a:r>
              <a:rPr lang="en-US" sz="28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subjekta</a:t>
            </a:r>
            <a:endParaRPr lang="en-US" sz="2800" b="1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82" y="1043711"/>
            <a:ext cx="5849793" cy="21312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Efikasno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upravljanje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finansijama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zahteva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jasno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i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endParaRPr lang="sr-Latn-RS" sz="2800" i="1" dirty="0" smtClean="0">
              <a:solidFill>
                <a:srgbClr val="0070C0"/>
              </a:solidFill>
              <a:latin typeface="Bahnschrift Condensed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precizno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postavljene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ciljeve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koji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predstavljaju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standarde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za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i="1" dirty="0" err="1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kontrolu</a:t>
            </a:r>
            <a:r>
              <a:rPr lang="en-US" sz="2800" i="1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.</a:t>
            </a:r>
            <a:endParaRPr lang="sr-Latn-RS" sz="2800" i="1" dirty="0" smtClean="0">
              <a:solidFill>
                <a:srgbClr val="0070C0"/>
              </a:solidFill>
              <a:latin typeface="Bahnschrift Condensed" panose="020B0502040204020203" pitchFamily="34" charset="0"/>
            </a:endParaRPr>
          </a:p>
          <a:p>
            <a:r>
              <a:rPr lang="en-US" sz="2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Klasifikacija</a:t>
            </a:r>
            <a:r>
              <a:rPr lang="en-US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finansijskih</a:t>
            </a:r>
            <a:r>
              <a:rPr lang="en-US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ciljeva</a:t>
            </a:r>
            <a:r>
              <a:rPr lang="en-US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hotelskog</a:t>
            </a:r>
            <a:r>
              <a:rPr lang="en-US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preduzeća</a:t>
            </a:r>
            <a:r>
              <a:rPr lang="en-US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:</a:t>
            </a:r>
            <a:endParaRPr lang="sr-Latn-RS" sz="2800" dirty="0" smtClean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618" y="3429000"/>
            <a:ext cx="5738957" cy="3175000"/>
          </a:xfrm>
        </p:spPr>
        <p:txBody>
          <a:bodyPr/>
          <a:lstStyle/>
          <a:p>
            <a:pPr marL="0" lv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1.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Početni</a:t>
            </a:r>
            <a:r>
              <a:rPr lang="sr-Latn-RS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 cilj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:</a:t>
            </a:r>
            <a:endParaRPr lang="sr-Latn-RS" b="1" dirty="0" smtClean="0">
              <a:solidFill>
                <a:schemeClr val="accent5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pPr lvl="0"/>
            <a:r>
              <a:rPr lang="en-US" b="1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a)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Optimalna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struktura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b)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Optimalna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struktura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izvora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c)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Likvidnost</a:t>
            </a:r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,</a:t>
            </a:r>
            <a:endParaRPr lang="sr-Latn-RS" dirty="0" smtClean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d)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Racionalnost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ulaganja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sredstava</a:t>
            </a:r>
            <a:r>
              <a:rPr lang="en-US" dirty="0">
                <a:solidFill>
                  <a:prstClr val="black"/>
                </a:solidFill>
                <a:latin typeface="Bahnschrift Condensed" panose="020B0502040204020203" pitchFamily="34" charset="0"/>
              </a:rPr>
              <a:t>.</a:t>
            </a:r>
            <a:endParaRPr lang="sr-Latn-RS" dirty="0">
              <a:solidFill>
                <a:prstClr val="black"/>
              </a:solidFill>
              <a:latin typeface="Bahnschrift Condensed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1209964"/>
            <a:ext cx="5865090" cy="56480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2. </a:t>
            </a:r>
            <a:r>
              <a:rPr lang="en-US" sz="3000" b="1" dirty="0" err="1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Prelazni</a:t>
            </a:r>
            <a:r>
              <a:rPr lang="sr-Latn-R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 cilj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:</a:t>
            </a:r>
            <a:endParaRPr lang="sr-Latn-RS" sz="3000" b="1" dirty="0" smtClean="0">
              <a:solidFill>
                <a:schemeClr val="accent5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r>
              <a:rPr lang="en-US" sz="3000" dirty="0" smtClean="0">
                <a:latin typeface="Bahnschrift Condensed" panose="020B0502040204020203" pitchFamily="34" charset="0"/>
              </a:rPr>
              <a:t> a)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stabilnost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3000" dirty="0" smtClean="0">
                <a:latin typeface="Bahnschrift Condensed" panose="020B0502040204020203" pitchFamily="34" charset="0"/>
              </a:rPr>
              <a:t>;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r>
              <a:rPr lang="en-US" sz="3000" dirty="0" smtClean="0">
                <a:latin typeface="Bahnschrift Condensed" panose="020B0502040204020203" pitchFamily="34" charset="0"/>
              </a:rPr>
              <a:t> b)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minimizacija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troškova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sz="3000" dirty="0" smtClean="0">
                <a:latin typeface="Bahnschrift Condensed" panose="020B0502040204020203" pitchFamily="34" charset="0"/>
              </a:rPr>
              <a:t>,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r>
              <a:rPr lang="en-US" sz="3000" dirty="0" smtClean="0">
                <a:latin typeface="Bahnschrift Condensed" panose="020B0502040204020203" pitchFamily="34" charset="0"/>
              </a:rPr>
              <a:t> c)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maksimizacija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3000" dirty="0" smtClean="0">
                <a:latin typeface="Bahnschrift Condensed" panose="020B0502040204020203" pitchFamily="34" charset="0"/>
              </a:rPr>
              <a:t>,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r>
              <a:rPr lang="en-US" sz="3000" dirty="0" smtClean="0">
                <a:latin typeface="Bahnschrift Condensed" panose="020B0502040204020203" pitchFamily="34" charset="0"/>
              </a:rPr>
              <a:t> d)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održavanje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solventnosti</a:t>
            </a:r>
            <a:r>
              <a:rPr lang="en-US" sz="3000" dirty="0" smtClean="0">
                <a:latin typeface="Bahnschrift Condensed" panose="020B0502040204020203" pitchFamily="34" charset="0"/>
              </a:rPr>
              <a:t>,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r>
              <a:rPr lang="en-US" sz="3000" dirty="0" smtClean="0">
                <a:latin typeface="Bahnschrift Condensed" panose="020B0502040204020203" pitchFamily="34" charset="0"/>
              </a:rPr>
              <a:t> e)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brz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obrt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kapitala</a:t>
            </a:r>
            <a:r>
              <a:rPr lang="en-US" sz="3000" dirty="0" smtClean="0">
                <a:latin typeface="Bahnschrift Condensed" panose="020B0502040204020203" pitchFamily="34" charset="0"/>
              </a:rPr>
              <a:t>.</a:t>
            </a:r>
            <a:endParaRPr lang="sr-Latn-RS" sz="3000" b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sz="3000" b="1" dirty="0" smtClean="0"/>
              <a:t>3. </a:t>
            </a:r>
            <a:r>
              <a:rPr lang="en-US" sz="3000" b="1" dirty="0" err="1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Krajnji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ili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 </a:t>
            </a:r>
            <a:r>
              <a:rPr lang="en-US" sz="3000" b="1" dirty="0" err="1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finalni</a:t>
            </a:r>
            <a:r>
              <a:rPr lang="sr-Latn-R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 cilj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latin typeface="Bahnschrift Condensed" panose="020B0502040204020203" pitchFamily="34" charset="0"/>
              </a:rPr>
              <a:t>: </a:t>
            </a:r>
            <a:endParaRPr lang="sr-Latn-RS" sz="3000" b="1" dirty="0" smtClean="0">
              <a:solidFill>
                <a:schemeClr val="accent5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000" dirty="0" smtClean="0">
                <a:latin typeface="Bahnschrift Condensed" panose="020B0502040204020203" pitchFamily="34" charset="0"/>
              </a:rPr>
              <a:t>a)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održavanje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optimalne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finansijke</a:t>
            </a:r>
            <a:r>
              <a:rPr lang="en-US" sz="3000" dirty="0" smtClean="0">
                <a:latin typeface="Bahnschrift Condensed" panose="020B0502040204020203" pitchFamily="34" charset="0"/>
              </a:rPr>
              <a:t> snag</a:t>
            </a:r>
            <a:r>
              <a:rPr lang="sr-Latn-RS" sz="3000" dirty="0" smtClean="0">
                <a:latin typeface="Bahnschrift Condensed" panose="020B0502040204020203" pitchFamily="34" charset="0"/>
              </a:rPr>
              <a:t>e</a:t>
            </a:r>
            <a:r>
              <a:rPr lang="en-US" sz="3000" dirty="0" smtClean="0">
                <a:latin typeface="Bahnschrift Condensed" panose="020B0502040204020203" pitchFamily="34" charset="0"/>
              </a:rPr>
              <a:t>,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000" dirty="0" smtClean="0">
                <a:latin typeface="Bahnschrift Condensed" panose="020B0502040204020203" pitchFamily="34" charset="0"/>
              </a:rPr>
              <a:t> b)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nezavisnost</a:t>
            </a:r>
            <a:r>
              <a:rPr lang="en-US" sz="3000" dirty="0" smtClean="0">
                <a:latin typeface="Bahnschrift Condensed" panose="020B0502040204020203" pitchFamily="34" charset="0"/>
              </a:rPr>
              <a:t>, 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sr-Latn-RS" sz="3000" dirty="0">
                <a:latin typeface="Bahnschrift Condensed" panose="020B0502040204020203" pitchFamily="34" charset="0"/>
              </a:rPr>
              <a:t> </a:t>
            </a:r>
            <a:r>
              <a:rPr lang="en-US" sz="3000" dirty="0" smtClean="0">
                <a:latin typeface="Bahnschrift Condensed" panose="020B0502040204020203" pitchFamily="34" charset="0"/>
              </a:rPr>
              <a:t>c)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maksimizacija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profitabilnosti</a:t>
            </a:r>
            <a:r>
              <a:rPr lang="en-US" sz="3000" dirty="0" smtClean="0">
                <a:latin typeface="Bahnschrift Condensed" panose="020B0502040204020203" pitchFamily="34" charset="0"/>
              </a:rPr>
              <a:t>,</a:t>
            </a:r>
            <a:endParaRPr lang="sr-Latn-RS" sz="3000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000" dirty="0" smtClean="0">
                <a:latin typeface="Bahnschrift Condensed" panose="020B0502040204020203" pitchFamily="34" charset="0"/>
              </a:rPr>
              <a:t> d)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uvećanje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imovine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sz="3000" dirty="0" smtClean="0">
                <a:latin typeface="Bahnschrift Condensed" panose="020B0502040204020203" pitchFamily="34" charset="0"/>
              </a:rPr>
              <a:t> </a:t>
            </a:r>
            <a:r>
              <a:rPr lang="en-US" sz="3000" dirty="0" err="1" smtClean="0">
                <a:latin typeface="Bahnschrift Condensed" panose="020B0502040204020203" pitchFamily="34" charset="0"/>
              </a:rPr>
              <a:t>subjekta</a:t>
            </a:r>
            <a:endParaRPr lang="en-US" sz="3000" dirty="0" smtClean="0">
              <a:latin typeface="Bahnschrift Condensed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57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99" y="365125"/>
            <a:ext cx="11416145" cy="1011093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Upravljanje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finansijama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ili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finansijski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menadžment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privrednih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subjekata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u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hotelijerstvu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je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fazni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proces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koji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obuhvata</a:t>
            </a:r>
            <a:r>
              <a:rPr lang="en-US" sz="3200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: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745" y="1825624"/>
            <a:ext cx="11360727" cy="482455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hnschrift Condensed" panose="020B0502040204020203" pitchFamily="34" charset="0"/>
              </a:rPr>
              <a:t>a)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analizu</a:t>
            </a:r>
            <a:r>
              <a:rPr lang="en-US" b="1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definiše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skup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metoda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kojima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analiziraju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parametri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toku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procesa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odlučivanja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ekonomsko-statističke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metode</a:t>
            </a:r>
            <a:r>
              <a:rPr lang="en-US" dirty="0" smtClean="0">
                <a:latin typeface="Bahnschrift Condensed" panose="020B0502040204020203" pitchFamily="34" charset="0"/>
              </a:rPr>
              <a:t>);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b)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izveštavanje</a:t>
            </a:r>
            <a:r>
              <a:rPr lang="en-US" b="1" dirty="0" smtClean="0">
                <a:latin typeface="Bahnschrift Condensed" panose="020B0502040204020203" pitchFamily="34" charset="0"/>
              </a:rPr>
              <a:t>/</a:t>
            </a:r>
            <a:r>
              <a:rPr lang="en-US" b="1" dirty="0" err="1" smtClean="0">
                <a:latin typeface="Bahnschrift Condensed" panose="020B0502040204020203" pitchFamily="34" charset="0"/>
              </a:rPr>
              <a:t>odlučivanje</a:t>
            </a:r>
            <a:r>
              <a:rPr lang="en-US" b="1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okviru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bazi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informacija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dobijenih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analizom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donosi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značajne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važne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subjektom</a:t>
            </a:r>
            <a:r>
              <a:rPr lang="en-US" dirty="0" smtClean="0">
                <a:latin typeface="Bahnschrift Condensed" panose="020B0502040204020203" pitchFamily="34" charset="0"/>
              </a:rPr>
              <a:t>, a pre </a:t>
            </a:r>
            <a:r>
              <a:rPr lang="en-US" dirty="0" err="1" smtClean="0">
                <a:latin typeface="Bahnschrift Condensed" panose="020B0502040204020203" pitchFamily="34" charset="0"/>
              </a:rPr>
              <a:t>svega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odluke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investiranju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c)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planiranje</a:t>
            </a:r>
            <a:r>
              <a:rPr lang="en-US" b="1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radnje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kojima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planiraju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efekti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moguće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reakcije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donete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prethodnoj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fazi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d)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kontrolu</a:t>
            </a:r>
            <a:r>
              <a:rPr lang="en-US" b="1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definiše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skup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metoda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kojima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utvrđuju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odstupanja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stvarnih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projektovanih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veličina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utvrđuju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razlozi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odstupanja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otklanjanja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uzroka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preduzimanja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korektivnih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akcija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10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54" y="286326"/>
            <a:ext cx="12034981" cy="1293091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Bahnschrift Condensed" panose="020B0502040204020203" pitchFamily="34" charset="0"/>
              </a:rPr>
              <a:t>Ono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što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ključno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uspešno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finansijama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hotelske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kompanije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je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prikupljanje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svih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relevantnih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informacija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radi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donošenja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adekvatnih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nivou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samog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 hotelskog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.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/>
            </a:r>
            <a:br>
              <a:rPr lang="sr-Latn-RS" sz="2400" b="1" dirty="0" smtClean="0">
                <a:latin typeface="Bahnschrift Condensed" panose="020B0502040204020203" pitchFamily="34" charset="0"/>
              </a:rPr>
            </a:br>
            <a:r>
              <a:rPr lang="en-US" sz="2400" b="1" dirty="0" err="1" smtClean="0">
                <a:latin typeface="Bahnschrift Condensed" panose="020B0502040204020203" pitchFamily="34" charset="0"/>
              </a:rPr>
              <a:t>Brojni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autori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definišu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tri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osnovne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odluke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se u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procesu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upravljanja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donose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nivou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hotelskog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privrednog</a:t>
            </a:r>
            <a:r>
              <a:rPr lang="sr-Latn-R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sz="2400" b="1" dirty="0" smtClean="0">
                <a:latin typeface="Bahnschrift Condensed" panose="020B0502040204020203" pitchFamily="34" charset="0"/>
              </a:rPr>
              <a:t>:</a:t>
            </a:r>
            <a:endParaRPr lang="en-US" sz="24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035" y="1718398"/>
            <a:ext cx="11591637" cy="51396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Razmena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informacija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sr-Latn-R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je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značajn</a:t>
            </a:r>
            <a:r>
              <a:rPr lang="sr-Latn-R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za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uspeh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procesa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finansijskog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upravljanja</a:t>
            </a:r>
            <a:r>
              <a:rPr lang="en-US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solidFill>
                <a:srgbClr val="C00000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1.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b="1" dirty="0" smtClean="0">
                <a:latin typeface="Bahnschrift Condensed" panose="020B0502040204020203" pitchFamily="34" charset="0"/>
              </a:rPr>
              <a:t> o </a:t>
            </a:r>
            <a:r>
              <a:rPr lang="en-US" b="1" dirty="0" err="1" smtClean="0">
                <a:latin typeface="Bahnschrift Condensed" panose="020B0502040204020203" pitchFamily="34" charset="0"/>
              </a:rPr>
              <a:t>investiranju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je </a:t>
            </a:r>
            <a:r>
              <a:rPr lang="en-US" dirty="0" err="1" smtClean="0">
                <a:latin typeface="Bahnschrift Condensed" panose="020B0502040204020203" pitchFamily="34" charset="0"/>
              </a:rPr>
              <a:t>možda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najvažnija</a:t>
            </a:r>
            <a:r>
              <a:rPr lang="en-US" dirty="0" smtClean="0">
                <a:latin typeface="Bahnschrift Condensed" panose="020B0502040204020203" pitchFamily="34" charset="0"/>
              </a:rPr>
              <a:t> od tri </a:t>
            </a:r>
            <a:r>
              <a:rPr lang="en-US" dirty="0" err="1" smtClean="0">
                <a:latin typeface="Bahnschrift Condensed" panose="020B0502040204020203" pitchFamily="34" charset="0"/>
              </a:rPr>
              <a:t>glavne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odluke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ovde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odlučuje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strukturirana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imovina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koliko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uložiti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zalihe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koliko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ostaviti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gotovini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koliko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investirati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nove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postojeće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objekte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sl. Ova </a:t>
            </a:r>
            <a:r>
              <a:rPr lang="en-US" dirty="0" err="1" smtClean="0">
                <a:latin typeface="Bahnschrift Condensed" panose="020B0502040204020203" pitchFamily="34" charset="0"/>
              </a:rPr>
              <a:t>odluka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2.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Odluka</a:t>
            </a:r>
            <a:r>
              <a:rPr lang="en-US" b="1" dirty="0" smtClean="0">
                <a:latin typeface="Bahnschrift Condensed" panose="020B0502040204020203" pitchFamily="34" charset="0"/>
              </a:rPr>
              <a:t> o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finansiranju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se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izbor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optimalnog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izbor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najadekvatnijih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kojih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potrebno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obezbediti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kompanije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menadžer</a:t>
            </a:r>
            <a:r>
              <a:rPr lang="en-US" dirty="0" smtClean="0">
                <a:latin typeface="Bahnschrift Condensed" panose="020B0502040204020203" pitchFamily="34" charset="0"/>
              </a:rPr>
              <a:t> mora da </a:t>
            </a:r>
            <a:r>
              <a:rPr lang="en-US" dirty="0" err="1" smtClean="0">
                <a:latin typeface="Bahnschrift Condensed" panose="020B0502040204020203" pitchFamily="34" charset="0"/>
              </a:rPr>
              <a:t>odredi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optimalnu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strukturu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latin typeface="Bahnschrift Condensed" panose="020B0502040204020203" pitchFamily="34" charset="0"/>
              </a:rPr>
              <a:t>, da </a:t>
            </a:r>
            <a:r>
              <a:rPr lang="en-US" dirty="0" err="1" smtClean="0">
                <a:latin typeface="Bahnschrift Condensed" panose="020B0502040204020203" pitchFamily="34" charset="0"/>
              </a:rPr>
              <a:t>pribavi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definisanih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da </a:t>
            </a:r>
            <a:r>
              <a:rPr lang="en-US" dirty="0" err="1" smtClean="0">
                <a:latin typeface="Bahnschrift Condensed" panose="020B0502040204020203" pitchFamily="34" charset="0"/>
              </a:rPr>
              <a:t>njihova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ročnost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optimalna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aspekta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likvidnosti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uzimajući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obzir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njihovu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cenu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koštanja</a:t>
            </a:r>
            <a:r>
              <a:rPr lang="en-US" dirty="0" smtClean="0">
                <a:latin typeface="Bahnschrift Condensed" panose="020B0502040204020203" pitchFamily="34" charset="0"/>
              </a:rPr>
              <a:t>. Ova </a:t>
            </a:r>
            <a:r>
              <a:rPr lang="en-US" dirty="0" err="1" smtClean="0">
                <a:latin typeface="Bahnschrift Condensed" panose="020B0502040204020203" pitchFamily="34" charset="0"/>
              </a:rPr>
              <a:t>odluka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pasivu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3.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Odluke</a:t>
            </a:r>
            <a:r>
              <a:rPr lang="en-US" b="1" dirty="0" smtClean="0">
                <a:latin typeface="Bahnschrift Condensed" panose="020B0502040204020203" pitchFamily="34" charset="0"/>
              </a:rPr>
              <a:t> o </a:t>
            </a:r>
            <a:r>
              <a:rPr lang="en-US" b="1" dirty="0" err="1" smtClean="0">
                <a:latin typeface="Bahnschrift Condensed" panose="020B0502040204020203" pitchFamily="34" charset="0"/>
              </a:rPr>
              <a:t>upravljanju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(</a:t>
            </a:r>
            <a:r>
              <a:rPr lang="en-US" dirty="0" err="1" smtClean="0">
                <a:latin typeface="Bahnschrift Condensed" panose="020B0502040204020203" pitchFamily="34" charset="0"/>
              </a:rPr>
              <a:t>tekućom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imovinom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obrtnom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fiksnom</a:t>
            </a:r>
            <a:r>
              <a:rPr lang="en-US" dirty="0" smtClean="0">
                <a:latin typeface="Bahnschrift Condensed" panose="020B0502040204020203" pitchFamily="34" charset="0"/>
              </a:rPr>
              <a:t>. Ova </a:t>
            </a:r>
            <a:r>
              <a:rPr lang="en-US" dirty="0" err="1" smtClean="0">
                <a:latin typeface="Bahnschrift Condensed" panose="020B0502040204020203" pitchFamily="34" charset="0"/>
              </a:rPr>
              <a:t>odluka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483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927" y="184727"/>
            <a:ext cx="10965873" cy="73890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1.1.1.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Načela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politike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27" y="923636"/>
            <a:ext cx="11508509" cy="593436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postizanje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dobrih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rezultata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izuzetno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važno</a:t>
            </a:r>
            <a:r>
              <a:rPr lang="en-US" dirty="0" smtClean="0">
                <a:latin typeface="Bahnschrift Condensed" panose="020B0502040204020203" pitchFamily="34" charset="0"/>
              </a:rPr>
              <a:t> da se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pridržava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jasno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usvojene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U </a:t>
            </a:r>
            <a:r>
              <a:rPr lang="en-US" b="1" dirty="0" err="1" smtClean="0">
                <a:latin typeface="Bahnschrift Condensed" panose="020B0502040204020203" pitchFamily="34" charset="0"/>
              </a:rPr>
              <a:t>literaturi</a:t>
            </a:r>
            <a:r>
              <a:rPr lang="en-US" b="1" dirty="0" smtClean="0">
                <a:latin typeface="Bahnschrift Condensed" panose="020B0502040204020203" pitchFamily="34" charset="0"/>
              </a:rPr>
              <a:t> se </a:t>
            </a:r>
            <a:r>
              <a:rPr lang="en-US" b="1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pominju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sledeća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načela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b="1" dirty="0" smtClean="0">
                <a:latin typeface="Bahnschrift Condensed" panose="020B0502040204020203" pitchFamily="34" charset="0"/>
              </a:rPr>
              <a:t>: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a)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stabilnosti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b)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rentabilnosti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c)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likvidnosti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d)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skladu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rizikom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e)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elastičnosti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fleksibilnosti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f)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nezavisnosti</a:t>
            </a:r>
            <a:r>
              <a:rPr lang="en-US" sz="2600" b="1" dirty="0" smtClean="0">
                <a:latin typeface="Bahnschrift Condensed" panose="020B0502040204020203" pitchFamily="34" charset="0"/>
              </a:rPr>
              <a:t>,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Bahnschrift Condensed" panose="020B0502040204020203" pitchFamily="34" charset="0"/>
              </a:rPr>
              <a:t>g)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optimalnog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aktivizacionog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delovanja</a:t>
            </a:r>
            <a:r>
              <a:rPr lang="en-US" sz="2600" b="1" dirty="0" smtClean="0">
                <a:latin typeface="Bahnschrift Condensed" panose="020B0502040204020203" pitchFamily="34" charset="0"/>
              </a:rPr>
              <a:t> „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slike</a:t>
            </a:r>
            <a:r>
              <a:rPr lang="en-US" sz="2600" b="1" dirty="0" smtClean="0">
                <a:latin typeface="Bahnschrift Condensed" panose="020B0502040204020203" pitchFamily="34" charset="0"/>
              </a:rPr>
              <a:t>” </a:t>
            </a:r>
            <a:r>
              <a:rPr lang="en-US" sz="2600" b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600" b="1" dirty="0" smtClean="0">
                <a:latin typeface="Bahnschrift Condensed" panose="020B0502040204020203" pitchFamily="34" charset="0"/>
              </a:rPr>
              <a:t>.</a:t>
            </a:r>
            <a:endParaRPr lang="sr-Latn-RS" sz="2600" b="1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međusobno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povezana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ponekad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međusobno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suprotstavljena</a:t>
            </a:r>
            <a:r>
              <a:rPr lang="en-US" dirty="0" smtClean="0">
                <a:latin typeface="Bahnschrift Condensed" panose="020B0502040204020203" pitchFamily="34" charset="0"/>
              </a:rPr>
              <a:t>, pa je </a:t>
            </a:r>
            <a:r>
              <a:rPr lang="en-US" dirty="0" err="1" smtClean="0">
                <a:latin typeface="Bahnschrift Condensed" panose="020B0502040204020203" pitchFamily="34" charset="0"/>
              </a:rPr>
              <a:t>posledično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zadatak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, pre </a:t>
            </a:r>
            <a:r>
              <a:rPr lang="en-US" dirty="0" err="1" smtClean="0">
                <a:latin typeface="Bahnschrift Condensed" panose="020B0502040204020203" pitchFamily="34" charset="0"/>
              </a:rPr>
              <a:t>svega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definisanje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optimalne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kombinacije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primene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načela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procesu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definisanja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politike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određenog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.</a:t>
            </a:r>
            <a:endParaRPr lang="sr-Latn-RS" dirty="0" smtClean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07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3201"/>
            <a:ext cx="10515600" cy="406399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Načel</a:t>
            </a:r>
            <a: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a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 </a:t>
            </a:r>
            <a: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finansijske politike</a:t>
            </a:r>
            <a:endParaRPr lang="en-US" sz="3200" b="1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757382"/>
            <a:ext cx="11591636" cy="5957454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stabilnosti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uspostavljanje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ravnoteže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primenom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zlatnog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pravilu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širem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smislu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dirty="0" smtClean="0">
                <a:latin typeface="Bahnschrift Condensed" panose="020B0502040204020203" pitchFamily="34" charset="0"/>
              </a:rPr>
              <a:t> da se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vezana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kvalitetnih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sopstvenih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pozajmljenih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sr-Latn-RS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rentabilnosti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odražava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sposobnost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zarađivanja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rukovodeći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osnovnim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postojanja</a:t>
            </a:r>
            <a:r>
              <a:rPr lang="en-US" dirty="0" smtClean="0">
                <a:latin typeface="Bahnschrift Condensed" panose="020B0502040204020203" pitchFamily="34" charset="0"/>
              </a:rPr>
              <a:t>, a to je </a:t>
            </a:r>
            <a:r>
              <a:rPr lang="en-US" dirty="0" err="1" smtClean="0">
                <a:latin typeface="Bahnschrift Condensed" panose="020B0502040204020203" pitchFamily="34" charset="0"/>
              </a:rPr>
              <a:t>maksimiziranje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vrednosti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postojećeg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vlasnika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likvidnosti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sposobnost</a:t>
            </a:r>
            <a:r>
              <a:rPr lang="en-US" dirty="0" smtClean="0">
                <a:latin typeface="Bahnschrift Condensed" panose="020B0502040204020203" pitchFamily="34" charset="0"/>
              </a:rPr>
              <a:t> da u </a:t>
            </a:r>
            <a:r>
              <a:rPr lang="en-US" dirty="0" err="1" smtClean="0">
                <a:latin typeface="Bahnschrift Condensed" panose="020B0502040204020203" pitchFamily="34" charset="0"/>
              </a:rPr>
              <a:t>svakom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trenutku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izmiruje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dospele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obaveze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plaćanja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bilo</a:t>
            </a:r>
            <a:r>
              <a:rPr lang="en-US" dirty="0" smtClean="0">
                <a:latin typeface="Bahnschrift Condensed" panose="020B0502040204020203" pitchFamily="34" charset="0"/>
              </a:rPr>
              <a:t> da je </a:t>
            </a:r>
            <a:r>
              <a:rPr lang="en-US" dirty="0" err="1" smtClean="0">
                <a:latin typeface="Bahnschrift Condensed" panose="020B0502040204020203" pitchFamily="34" charset="0"/>
              </a:rPr>
              <a:t>reč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dobavljačima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poveriocima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kreditorima</a:t>
            </a:r>
            <a:r>
              <a:rPr lang="en-US" dirty="0" smtClean="0">
                <a:latin typeface="Bahnschrift Condensed" panose="020B0502040204020203" pitchFamily="34" charset="0"/>
              </a:rPr>
              <a:t>), pa </a:t>
            </a:r>
            <a:r>
              <a:rPr lang="en-US" dirty="0" err="1" smtClean="0">
                <a:latin typeface="Bahnschrift Condensed" panose="020B0502040204020203" pitchFamily="34" charset="0"/>
              </a:rPr>
              <a:t>čak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zaposlenima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en-US" dirty="0" err="1" smtClean="0">
                <a:latin typeface="Bahnschrift Condensed" panose="020B0502040204020203" pitchFamily="34" charset="0"/>
              </a:rPr>
              <a:t>skladu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rizikom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prilikom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vodi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računa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rizicima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kojima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poslovanje</a:t>
            </a:r>
            <a:r>
              <a:rPr lang="en-US" dirty="0" smtClean="0">
                <a:latin typeface="Bahnschrift Condensed" panose="020B0502040204020203" pitchFamily="34" charset="0"/>
              </a:rPr>
              <a:t> tog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izloženo</a:t>
            </a:r>
            <a:r>
              <a:rPr lang="en-US" dirty="0" smtClean="0">
                <a:latin typeface="Bahnschrift Condensed" panose="020B0502040204020203" pitchFamily="34" charset="0"/>
              </a:rPr>
              <a:t>, a pre </a:t>
            </a:r>
            <a:r>
              <a:rPr lang="en-US" dirty="0" err="1" smtClean="0">
                <a:latin typeface="Bahnschrift Condensed" panose="020B0502040204020203" pitchFamily="34" charset="0"/>
              </a:rPr>
              <a:t>svega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riziku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gubitka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negativnim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rezultatom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riziku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izmirivanja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dospelih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obaveza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poveriocima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656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491" y="221674"/>
            <a:ext cx="11591636" cy="14224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sz="2800" b="1" dirty="0" smtClean="0">
                <a:latin typeface="Bahnschrift Condensed" panose="020B0502040204020203" pitchFamily="34" charset="0"/>
              </a:rPr>
              <a:t> </a:t>
            </a:r>
            <a:r>
              <a:rPr lang="en-US" sz="2800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sz="2800" b="1" dirty="0" smtClean="0">
                <a:latin typeface="Bahnschrift Condensed" panose="020B0502040204020203" pitchFamily="34" charset="0"/>
              </a:rPr>
              <a:t> </a:t>
            </a:r>
            <a:r>
              <a:rPr lang="en-US" sz="2800" b="1" dirty="0" err="1" smtClean="0">
                <a:latin typeface="Bahnschrift Condensed" panose="020B0502040204020203" pitchFamily="34" charset="0"/>
              </a:rPr>
              <a:t>elastičnosti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fleksibilnosti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sposobnost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privrednosg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sz="2800" dirty="0" smtClean="0">
                <a:latin typeface="Bahnschrift Condensed" panose="020B0502040204020203" pitchFamily="34" charset="0"/>
              </a:rPr>
              <a:t> da se (pre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svega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kratkoročno</a:t>
            </a:r>
            <a:r>
              <a:rPr lang="en-US" sz="2800" dirty="0" smtClean="0">
                <a:latin typeface="Bahnschrift Condensed" panose="020B0502040204020203" pitchFamily="34" charset="0"/>
              </a:rPr>
              <a:t>)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prilagođava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promenjenim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uslovima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koji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posledica</a:t>
            </a:r>
            <a:r>
              <a:rPr lang="en-US" sz="2800" dirty="0" smtClean="0">
                <a:latin typeface="Bahnschrift Condensed" panose="020B0502040204020203" pitchFamily="34" charset="0"/>
              </a:rPr>
              <a:t> pre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svega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izmenjenih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tržišnih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uslova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trendova</a:t>
            </a:r>
            <a:endParaRPr lang="en-US" sz="28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491" y="1939636"/>
            <a:ext cx="11480800" cy="4237327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nezavisnosti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je </a:t>
            </a:r>
            <a:r>
              <a:rPr lang="en-US" dirty="0" err="1" smtClean="0">
                <a:latin typeface="Bahnschrift Condensed" panose="020B0502040204020203" pitchFamily="34" charset="0"/>
              </a:rPr>
              <a:t>usko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povezano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načelom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fleksibilnosti</a:t>
            </a:r>
            <a:r>
              <a:rPr lang="en-US" dirty="0" smtClean="0">
                <a:latin typeface="Bahnschrift Condensed" panose="020B0502040204020203" pitchFamily="34" charset="0"/>
              </a:rPr>
              <a:t> a </a:t>
            </a:r>
            <a:r>
              <a:rPr lang="en-US" dirty="0" err="1" smtClean="0">
                <a:latin typeface="Bahnschrift Condensed" panose="020B0502040204020203" pitchFamily="34" charset="0"/>
              </a:rPr>
              <a:t>posledica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nastojanja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da se </a:t>
            </a:r>
            <a:r>
              <a:rPr lang="en-US" dirty="0" err="1" smtClean="0">
                <a:latin typeface="Bahnschrift Condensed" panose="020B0502040204020203" pitchFamily="34" charset="0"/>
              </a:rPr>
              <a:t>zaštiti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eventualno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negativnog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uticaja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delovanja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poverilaca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nastoji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ostvari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slobodu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vođenja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sopstvene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politike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latin typeface="Bahnschrift Condensed" panose="020B0502040204020203" pitchFamily="34" charset="0"/>
              </a:rPr>
              <a:t>Načelo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optimalnog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aktivizacionog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delovanja</a:t>
            </a:r>
            <a:r>
              <a:rPr lang="en-US" b="1" dirty="0" smtClean="0">
                <a:latin typeface="Bahnschrift Condensed" panose="020B0502040204020203" pitchFamily="34" charset="0"/>
              </a:rPr>
              <a:t> „</a:t>
            </a:r>
            <a:r>
              <a:rPr lang="en-US" b="1" dirty="0" err="1" smtClean="0">
                <a:latin typeface="Bahnschrift Condensed" panose="020B0502040204020203" pitchFamily="34" charset="0"/>
              </a:rPr>
              <a:t>slike</a:t>
            </a:r>
            <a:r>
              <a:rPr lang="en-US" b="1" dirty="0" smtClean="0">
                <a:latin typeface="Bahnschrift Condensed" panose="020B0502040204020203" pitchFamily="34" charset="0"/>
              </a:rPr>
              <a:t>”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proizilazi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nastojanja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ostvari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bolji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ugled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javnosti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posledično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doprinosi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boljem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ugledu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statusu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kod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poverilaca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dobavljača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javnog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sektora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stručnjaka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korisnika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potrošača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35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851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Bahnschrift Condensed" panose="020B0502040204020203" pitchFamily="34" charset="0"/>
              </a:rPr>
              <a:t>1.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1.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2.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finansiranja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1108364"/>
            <a:ext cx="11379200" cy="5587999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standarada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a </a:t>
            </a:r>
            <a:r>
              <a:rPr lang="en-US" dirty="0" err="1" smtClean="0">
                <a:latin typeface="Bahnschrift Condensed" panose="020B0502040204020203" pitchFamily="34" charset="0"/>
              </a:rPr>
              <a:t>osnovni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</a:t>
            </a:r>
            <a:r>
              <a:rPr lang="en-US" dirty="0" smtClean="0">
                <a:latin typeface="Bahnschrift Condensed" panose="020B0502040204020203" pitchFamily="34" charset="0"/>
              </a:rPr>
              <a:t> je da </a:t>
            </a:r>
            <a:r>
              <a:rPr lang="en-US" dirty="0" err="1" smtClean="0">
                <a:latin typeface="Bahnschrift Condensed" panose="020B0502040204020203" pitchFamily="34" charset="0"/>
              </a:rPr>
              <a:t>rizike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generalno</a:t>
            </a:r>
            <a:r>
              <a:rPr lang="en-US" dirty="0" smtClean="0">
                <a:latin typeface="Bahnschrift Condensed" panose="020B0502040204020203" pitchFamily="34" charset="0"/>
              </a:rPr>
              <a:t>, pa </a:t>
            </a:r>
            <a:r>
              <a:rPr lang="en-US" dirty="0" err="1" smtClean="0">
                <a:latin typeface="Bahnschrift Condensed" panose="020B0502040204020203" pitchFamily="34" charset="0"/>
              </a:rPr>
              <a:t>tako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turizmu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ugostiteljstvu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svedu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najmanju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moguću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meru</a:t>
            </a:r>
            <a:r>
              <a:rPr lang="en-US" dirty="0" smtClean="0">
                <a:latin typeface="Bahnschrift Condensed" panose="020B0502040204020203" pitchFamily="34" charset="0"/>
              </a:rPr>
              <a:t>, a pre </a:t>
            </a:r>
            <a:r>
              <a:rPr lang="en-US" dirty="0" err="1" smtClean="0">
                <a:latin typeface="Bahnschrift Condensed" panose="020B0502040204020203" pitchFamily="34" charset="0"/>
              </a:rPr>
              <a:t>svega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rizik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gubitkom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rizik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nelikvidnosti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zavisnosti</a:t>
            </a:r>
            <a:r>
              <a:rPr lang="en-US" dirty="0" smtClean="0">
                <a:latin typeface="Bahnschrift Condensed" panose="020B0502040204020203" pitchFamily="34" charset="0"/>
              </a:rPr>
              <a:t>, a da se </a:t>
            </a:r>
            <a:r>
              <a:rPr lang="en-US" dirty="0" err="1" smtClean="0">
                <a:latin typeface="Bahnschrift Condensed" panose="020B0502040204020203" pitchFamily="34" charset="0"/>
              </a:rPr>
              <a:t>pri</a:t>
            </a:r>
            <a:r>
              <a:rPr lang="en-US" dirty="0" smtClean="0">
                <a:latin typeface="Bahnschrift Condensed" panose="020B0502040204020203" pitchFamily="34" charset="0"/>
              </a:rPr>
              <a:t> tome </a:t>
            </a:r>
            <a:r>
              <a:rPr lang="en-US" dirty="0" err="1" smtClean="0">
                <a:latin typeface="Bahnschrift Condensed" panose="020B0502040204020203" pitchFamily="34" charset="0"/>
              </a:rPr>
              <a:t>obezbedi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sigurnost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poverilaca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reč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naplati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njihovih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potraživanja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strane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dužnika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err="1" smtClean="0">
                <a:latin typeface="Bahnschrift Condensed" panose="020B0502040204020203" pitchFamily="34" charset="0"/>
              </a:rPr>
              <a:t>Najvažnija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: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     </a:t>
            </a:r>
            <a:r>
              <a:rPr lang="en-US" dirty="0" smtClean="0">
                <a:latin typeface="Bahnschrift Condensed" panose="020B0502040204020203" pitchFamily="34" charset="0"/>
              </a:rPr>
              <a:t>a) </a:t>
            </a:r>
            <a:r>
              <a:rPr lang="en-US" dirty="0" err="1" smtClean="0">
                <a:latin typeface="Bahnschrift Condensed" panose="020B0502040204020203" pitchFamily="34" charset="0"/>
              </a:rPr>
              <a:t>Vertikalna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struktura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kapitala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stanovišta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vlasništva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     </a:t>
            </a:r>
            <a:r>
              <a:rPr lang="en-US" dirty="0" smtClean="0">
                <a:latin typeface="Bahnschrift Condensed" panose="020B0502040204020203" pitchFamily="34" charset="0"/>
              </a:rPr>
              <a:t>b) </a:t>
            </a:r>
            <a:r>
              <a:rPr lang="en-US" dirty="0" err="1" smtClean="0">
                <a:latin typeface="Bahnschrift Condensed" panose="020B0502040204020203" pitchFamily="34" charset="0"/>
              </a:rPr>
              <a:t>Horizontalna</a:t>
            </a:r>
            <a:r>
              <a:rPr lang="en-US" dirty="0" smtClean="0">
                <a:latin typeface="Bahnschrift Condensed" panose="020B0502040204020203" pitchFamily="34" charset="0"/>
              </a:rPr>
              <a:t> – </a:t>
            </a:r>
            <a:r>
              <a:rPr lang="en-US" dirty="0" err="1" smtClean="0">
                <a:latin typeface="Bahnschrift Condensed" panose="020B0502040204020203" pitchFamily="34" charset="0"/>
              </a:rPr>
              <a:t>odnos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imovine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stanovišta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rokova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imobilizacije</a:t>
            </a:r>
            <a:r>
              <a:rPr lang="en-US" dirty="0" smtClean="0">
                <a:latin typeface="Bahnschrift Condensed" panose="020B0502040204020203" pitchFamily="34" charset="0"/>
              </a:rPr>
              <a:t> I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  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kapitala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stanovišta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rokova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raspoloživosti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      </a:t>
            </a:r>
            <a:r>
              <a:rPr lang="en-US" dirty="0" smtClean="0">
                <a:latin typeface="Bahnschrift Condensed" panose="020B0502040204020203" pitchFamily="34" charset="0"/>
              </a:rPr>
              <a:t>c) </a:t>
            </a:r>
            <a:r>
              <a:rPr lang="en-US" dirty="0" err="1" smtClean="0">
                <a:latin typeface="Bahnschrift Condensed" panose="020B0502040204020203" pitchFamily="34" charset="0"/>
              </a:rPr>
              <a:t>Ostala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435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ahnschrift Condensed" panose="020B0502040204020203" pitchFamily="34" charset="0"/>
              </a:rPr>
              <a:t>a)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Vertikalna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3200" dirty="0" smtClean="0">
                <a:latin typeface="Bahnschrift Condensed" panose="020B0502040204020203" pitchFamily="34" charset="0"/>
              </a:rPr>
              <a:t> fin</a:t>
            </a:r>
            <a:r>
              <a:rPr lang="sr-Latn-RS" sz="3200" dirty="0" smtClean="0">
                <a:latin typeface="Bahnschrift Condensed" panose="020B0502040204020203" pitchFamily="34" charset="0"/>
              </a:rPr>
              <a:t>ansiranja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9964"/>
            <a:ext cx="10515600" cy="4966999"/>
          </a:xfrm>
        </p:spPr>
        <p:txBody>
          <a:bodyPr/>
          <a:lstStyle/>
          <a:p>
            <a:r>
              <a:rPr lang="en-US" dirty="0" smtClean="0">
                <a:latin typeface="Bahnschrift Condensed" panose="020B0502040204020203" pitchFamily="34" charset="0"/>
              </a:rPr>
              <a:t>a) </a:t>
            </a:r>
            <a:r>
              <a:rPr lang="en-US" dirty="0" err="1" smtClean="0">
                <a:latin typeface="Bahnschrift Condensed" panose="020B0502040204020203" pitchFamily="34" charset="0"/>
              </a:rPr>
              <a:t>Vertikalna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ukazuju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kakav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pojedinih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delova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pasive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poreklu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sopstveni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tuđi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raspoloživosti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ročnosti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dugoročni</a:t>
            </a:r>
            <a:r>
              <a:rPr lang="en-US" dirty="0" smtClean="0">
                <a:latin typeface="Bahnschrift Condensed" panose="020B0502040204020203" pitchFamily="34" charset="0"/>
              </a:rPr>
              <a:t>).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Osnovni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vertikalnog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je da se </a:t>
            </a:r>
            <a:r>
              <a:rPr lang="en-US" dirty="0" err="1" smtClean="0">
                <a:latin typeface="Bahnschrift Condensed" panose="020B0502040204020203" pitchFamily="34" charset="0"/>
              </a:rPr>
              <a:t>kroz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strukturu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kapitala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obezbedi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sprovođenje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načela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rentabilnosti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sigurnosti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nezavisnosti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elastičnosti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Brojni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autori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ali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rezulati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prakse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ukazuju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poželjan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sopstvenih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tuđih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1 : 1,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znači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poslovanje</a:t>
            </a:r>
            <a:r>
              <a:rPr lang="en-US" dirty="0" smtClean="0">
                <a:latin typeface="Bahnschrift Condensed" panose="020B0502040204020203" pitchFamily="34" charset="0"/>
              </a:rPr>
              <a:t> 50%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sopstvenih</a:t>
            </a:r>
            <a:r>
              <a:rPr lang="en-US" dirty="0" smtClean="0">
                <a:latin typeface="Bahnschrift Condensed" panose="020B0502040204020203" pitchFamily="34" charset="0"/>
              </a:rPr>
              <a:t>, a 50%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pozajmljenih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pozajmljeni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ne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budu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peovlađujući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tj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dominantni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54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600"/>
            <a:ext cx="10515600" cy="591127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ahnschrift Condensed" panose="020B0502040204020203" pitchFamily="34" charset="0"/>
              </a:rPr>
              <a:t>b)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Horizontalna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finansiranja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812800"/>
            <a:ext cx="11785600" cy="6045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ahnschrift Condensed" panose="020B0502040204020203" pitchFamily="34" charset="0"/>
              </a:rPr>
              <a:t>b)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Horizontalna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takva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pokazuju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koji</a:t>
            </a:r>
            <a:r>
              <a:rPr lang="en-US" sz="2400" dirty="0" smtClean="0">
                <a:latin typeface="Bahnschrift Condensed" panose="020B0502040204020203" pitchFamily="34" charset="0"/>
              </a:rPr>
              <a:t> je to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potreban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zahtevani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između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određenih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delova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aktive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imovine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pojedinih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delova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pasive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izvora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kako</a:t>
            </a:r>
            <a:r>
              <a:rPr lang="en-US" sz="2400" dirty="0" smtClean="0">
                <a:latin typeface="Bahnschrift Condensed" panose="020B0502040204020203" pitchFamily="34" charset="0"/>
              </a:rPr>
              <a:t> bi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postigla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održala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solventnost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rentabilnost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Najvažnija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: 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 smtClean="0">
                <a:latin typeface="Bahnschrift Condensed" panose="020B0502040204020203" pitchFamily="34" charset="0"/>
              </a:rPr>
              <a:t>                              </a:t>
            </a:r>
            <a:r>
              <a:rPr lang="en-US" sz="2400" dirty="0" smtClean="0">
                <a:latin typeface="Bahnschrift Condensed" panose="020B0502040204020203" pitchFamily="34" charset="0"/>
              </a:rPr>
              <a:t>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Zlatno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bankarsko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sz="2400" dirty="0">
                <a:latin typeface="Bahnschrift Condensed" panose="020B0502040204020203" pitchFamily="34" charset="0"/>
              </a:rPr>
              <a:t> </a:t>
            </a:r>
            <a:r>
              <a:rPr lang="sr-Latn-RS" sz="2400" dirty="0" smtClean="0">
                <a:latin typeface="Bahnschrift Condensed" panose="020B0502040204020203" pitchFamily="34" charset="0"/>
              </a:rPr>
              <a:t>                            </a:t>
            </a:r>
            <a:r>
              <a:rPr lang="en-US" sz="2400" dirty="0" smtClean="0">
                <a:latin typeface="Bahnschrift Condensed" panose="020B0502040204020203" pitchFamily="34" charset="0"/>
              </a:rPr>
              <a:t> •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Zlatna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bilansna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Zlatno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bankarsko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subjekti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banke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kojima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ovo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dobilo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ime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obaveze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plasmane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izvora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kredite</a:t>
            </a:r>
            <a:r>
              <a:rPr lang="en-US" sz="2400" dirty="0" smtClean="0">
                <a:latin typeface="Bahnschrift Condensed" panose="020B0502040204020203" pitchFamily="34" charset="0"/>
              </a:rPr>
              <a:t>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kada</a:t>
            </a:r>
            <a:r>
              <a:rPr lang="en-US" sz="2400" dirty="0" smtClean="0">
                <a:latin typeface="Bahnschrift Condensed" panose="020B0502040204020203" pitchFamily="34" charset="0"/>
              </a:rPr>
              <a:t> je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reč</a:t>
            </a:r>
            <a:r>
              <a:rPr lang="en-US" sz="2400" dirty="0" smtClean="0">
                <a:latin typeface="Bahnschrift Condensed" panose="020B0502040204020203" pitchFamily="34" charset="0"/>
              </a:rPr>
              <a:t> o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bankama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depozita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depozita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viđenju</a:t>
            </a:r>
            <a:endParaRPr lang="sr-Latn-RS" sz="2400" dirty="0" smtClean="0">
              <a:latin typeface="Bahnschrift Condensed" panose="020B0502040204020203" pitchFamily="34" charset="0"/>
            </a:endParaRPr>
          </a:p>
          <a:p>
            <a:r>
              <a:rPr lang="en-US" sz="2400" b="1" dirty="0" err="1" smtClean="0">
                <a:latin typeface="Bahnschrift Condensed" panose="020B0502040204020203" pitchFamily="34" charset="0"/>
              </a:rPr>
              <a:t>Razlikuje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se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zlatno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bilansno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širem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užem</a:t>
            </a:r>
            <a:r>
              <a:rPr lang="en-US" sz="2400" b="1" dirty="0" smtClean="0">
                <a:latin typeface="Bahnschrift Condensed" panose="020B0502040204020203" pitchFamily="34" charset="0"/>
              </a:rPr>
              <a:t> </a:t>
            </a:r>
            <a:r>
              <a:rPr lang="en-US" sz="2400" b="1" dirty="0" err="1" smtClean="0">
                <a:latin typeface="Bahnschrift Condensed" panose="020B0502040204020203" pitchFamily="34" charset="0"/>
              </a:rPr>
              <a:t>smislu</a:t>
            </a:r>
            <a:r>
              <a:rPr lang="en-US" sz="2400" dirty="0" smtClean="0">
                <a:latin typeface="Bahnschrift Condensed" panose="020B0502040204020203" pitchFamily="34" charset="0"/>
              </a:rPr>
              <a:t>.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užem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smislu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sz="2400" dirty="0" smtClean="0">
                <a:latin typeface="Bahnschrift Condensed" panose="020B0502040204020203" pitchFamily="34" charset="0"/>
              </a:rPr>
              <a:t> se da se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nematerijalnu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materijalnu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imovinu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finansijsku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imovinu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trajne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uloge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druge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privredne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subjekte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dr.,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aktivu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kompanije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kratkoročnu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obrtnu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imovinu</a:t>
            </a:r>
            <a:r>
              <a:rPr lang="en-US" sz="2400" dirty="0" smtClean="0">
                <a:latin typeface="Bahnschrift Condensed" panose="020B0502040204020203" pitchFamily="34" charset="0"/>
              </a:rPr>
              <a:t>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trebaju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izvora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sopstvenog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kapitala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pozajmljenih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izvora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zlatnom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bilansnom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pravilu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širem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smislu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uključujući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stalnu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obrtnu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imovinu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finansirati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izvora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sopstvenih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tuđih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dugoročni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krediti</a:t>
            </a:r>
            <a:r>
              <a:rPr lang="en-US" sz="2400" dirty="0" smtClean="0">
                <a:latin typeface="Bahnschrift Condensed" panose="020B0502040204020203" pitchFamily="34" charset="0"/>
              </a:rPr>
              <a:t>). 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103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" y="365125"/>
            <a:ext cx="11739419" cy="743239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Bahnschrift Condensed" panose="020B0502040204020203" pitchFamily="34" charset="0"/>
              </a:rPr>
              <a:t>c)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Ostala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pravila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finansiranja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44" y="1191490"/>
            <a:ext cx="11739419" cy="5514109"/>
          </a:xfrm>
          <a:solidFill>
            <a:srgbClr val="FFC00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 err="1" smtClean="0">
                <a:latin typeface="Bahnschrift Condensed" panose="020B0502040204020203" pitchFamily="34" charset="0"/>
              </a:rPr>
              <a:t>Među</a:t>
            </a:r>
            <a:r>
              <a:rPr lang="en-US" b="1" i="1" dirty="0" smtClean="0">
                <a:latin typeface="Bahnschrift Condensed" panose="020B0502040204020203" pitchFamily="34" charset="0"/>
              </a:rPr>
              <a:t>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ostalim</a:t>
            </a:r>
            <a:r>
              <a:rPr lang="en-US" b="1" i="1" dirty="0" smtClean="0">
                <a:latin typeface="Bahnschrift Condensed" panose="020B0502040204020203" pitchFamily="34" charset="0"/>
              </a:rPr>
              <a:t>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pravilima</a:t>
            </a:r>
            <a:r>
              <a:rPr lang="en-US" b="1" i="1" dirty="0" smtClean="0">
                <a:latin typeface="Bahnschrift Condensed" panose="020B0502040204020203" pitchFamily="34" charset="0"/>
              </a:rPr>
              <a:t>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b="1" i="1" dirty="0" smtClean="0">
                <a:latin typeface="Bahnschrift Condensed" panose="020B0502040204020203" pitchFamily="34" charset="0"/>
              </a:rPr>
              <a:t>,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najvažnija</a:t>
            </a:r>
            <a:r>
              <a:rPr lang="en-US" b="1" i="1" dirty="0" smtClean="0">
                <a:latin typeface="Bahnschrift Condensed" panose="020B0502040204020203" pitchFamily="34" charset="0"/>
              </a:rPr>
              <a:t>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su</a:t>
            </a:r>
            <a:r>
              <a:rPr lang="en-US" b="1" i="1" dirty="0" smtClean="0">
                <a:latin typeface="Bahnschrift Condensed" panose="020B0502040204020203" pitchFamily="34" charset="0"/>
              </a:rPr>
              <a:t> </a:t>
            </a:r>
            <a:r>
              <a:rPr lang="en-US" b="1" i="1" dirty="0" err="1" smtClean="0">
                <a:latin typeface="Bahnschrift Condensed" panose="020B0502040204020203" pitchFamily="34" charset="0"/>
              </a:rPr>
              <a:t>sledeća</a:t>
            </a:r>
            <a:r>
              <a:rPr lang="en-US" b="1" i="1" dirty="0" smtClean="0">
                <a:latin typeface="Bahnschrift Condensed" panose="020B0502040204020203" pitchFamily="34" charset="0"/>
              </a:rPr>
              <a:t>:</a:t>
            </a:r>
            <a:endParaRPr lang="sr-Latn-RS" b="1" i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b="1" dirty="0" smtClean="0">
                <a:latin typeface="Bahnschrift Condensed" panose="020B0502040204020203" pitchFamily="34" charset="0"/>
              </a:rPr>
              <a:t> 2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: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1 </a:t>
            </a:r>
            <a:r>
              <a:rPr lang="en-US" dirty="0" err="1" smtClean="0">
                <a:latin typeface="Bahnschrift Condensed" panose="020B0502040204020203" pitchFamily="34" charset="0"/>
              </a:rPr>
              <a:t>Prema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ovom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pravilu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poželjan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likvidne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imovine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nivoa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zaduženosti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iznosi</a:t>
            </a:r>
            <a:r>
              <a:rPr lang="en-US" dirty="0" smtClean="0">
                <a:latin typeface="Bahnschrift Condensed" panose="020B0502040204020203" pitchFamily="34" charset="0"/>
              </a:rPr>
              <a:t> 10 |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ahnschrift Condensed" panose="020B0502040204020203" pitchFamily="34" charset="0"/>
              </a:rPr>
              <a:t>Upravljanje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finansijama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hotelijerstvu</a:t>
            </a:r>
            <a:r>
              <a:rPr lang="en-US" dirty="0" smtClean="0">
                <a:latin typeface="Bahnschrift Condensed" panose="020B0502040204020203" pitchFamily="34" charset="0"/>
              </a:rPr>
              <a:t> 2:1, </a:t>
            </a:r>
            <a:r>
              <a:rPr lang="en-US" dirty="0" err="1" smtClean="0">
                <a:latin typeface="Bahnschrift Condensed" panose="020B0502040204020203" pitchFamily="34" charset="0"/>
              </a:rPr>
              <a:t>što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znači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svake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jedinice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dolazi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jedinica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. Na </a:t>
            </a:r>
            <a:r>
              <a:rPr lang="en-US" dirty="0" err="1" smtClean="0">
                <a:latin typeface="Bahnschrift Condensed" panose="020B0502040204020203" pitchFamily="34" charset="0"/>
              </a:rPr>
              <a:t>taj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obezbeđuje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koeficijent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opšte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likvidnosti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2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2.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b="1" dirty="0" smtClean="0">
                <a:latin typeface="Bahnschrift Condensed" panose="020B0502040204020203" pitchFamily="34" charset="0"/>
              </a:rPr>
              <a:t> 1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:</a:t>
            </a:r>
            <a:r>
              <a:rPr lang="sr-Latn-R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smtClean="0">
                <a:latin typeface="Bahnschrift Condensed" panose="020B0502040204020203" pitchFamily="34" charset="0"/>
              </a:rPr>
              <a:t>1 </a:t>
            </a:r>
            <a:r>
              <a:rPr lang="en-US" dirty="0" err="1" smtClean="0">
                <a:latin typeface="Bahnschrift Condensed" panose="020B0502040204020203" pitchFamily="34" charset="0"/>
              </a:rPr>
              <a:t>Nalaže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iznos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gotovine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HOV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potraživanja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bude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jednak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ukupnom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iznosu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Drugim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rečima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ovo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svaku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uloženu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jedinicu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gotovina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dirty="0" smtClean="0">
                <a:latin typeface="Bahnschrift Condensed" panose="020B0502040204020203" pitchFamily="34" charset="0"/>
              </a:rPr>
              <a:t> HOV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potraživanja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dolazi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jedinica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kratkoročnog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duga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Ovo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komplementarno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zlatnim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bilansnim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pravilom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širem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smislu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3.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Pravilo</a:t>
            </a:r>
            <a:r>
              <a:rPr lang="en-US" b="1" dirty="0" smtClean="0">
                <a:latin typeface="Bahnschrift Condensed" panose="020B0502040204020203" pitchFamily="34" charset="0"/>
              </a:rPr>
              <a:t> o </a:t>
            </a:r>
            <a:r>
              <a:rPr lang="en-US" b="1" dirty="0" err="1" smtClean="0">
                <a:latin typeface="Bahnschrift Condensed" panose="020B0502040204020203" pitchFamily="34" charset="0"/>
              </a:rPr>
              <a:t>odnosu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novca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izvora</a:t>
            </a:r>
            <a:r>
              <a:rPr lang="en-US" b="1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Ovim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određuje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minimalno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iznos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gotovine</a:t>
            </a:r>
            <a:r>
              <a:rPr lang="en-US" dirty="0" smtClean="0">
                <a:latin typeface="Bahnschrift Condensed" panose="020B0502040204020203" pitchFamily="34" charset="0"/>
              </a:rPr>
              <a:t>, u </a:t>
            </a:r>
            <a:r>
              <a:rPr lang="en-US" dirty="0" err="1" smtClean="0">
                <a:latin typeface="Bahnschrift Condensed" panose="020B0502040204020203" pitchFamily="34" charset="0"/>
              </a:rPr>
              <a:t>odnosu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dugove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čime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obezbeđuje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solventnost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Mnogi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autori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slažu</a:t>
            </a:r>
            <a:r>
              <a:rPr lang="en-US" dirty="0" smtClean="0">
                <a:latin typeface="Bahnschrift Condensed" panose="020B0502040204020203" pitchFamily="34" charset="0"/>
              </a:rPr>
              <a:t> da bi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prema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ovom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pravilu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trebali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stalno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drže</a:t>
            </a:r>
            <a:r>
              <a:rPr lang="en-US" dirty="0" smtClean="0">
                <a:latin typeface="Bahnschrift Condensed" panose="020B0502040204020203" pitchFamily="34" charset="0"/>
              </a:rPr>
              <a:t> 12% do 20% </a:t>
            </a:r>
            <a:r>
              <a:rPr lang="en-US" dirty="0" err="1" smtClean="0">
                <a:latin typeface="Bahnschrift Condensed" panose="020B0502040204020203" pitchFamily="34" charset="0"/>
              </a:rPr>
              <a:t>ukupne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vrednosti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obaveza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gotovini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478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439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1.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smtClean="0">
                <a:latin typeface="Bahnschrift Condensed" panose="020B0502040204020203" pitchFamily="34" charset="0"/>
              </a:rPr>
              <a:t>1.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smtClean="0">
                <a:latin typeface="Bahnschrift Condensed" panose="020B0502040204020203" pitchFamily="34" charset="0"/>
              </a:rPr>
              <a:t>3.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Organizacija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funkcije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hotelskom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preduzeću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1564"/>
            <a:ext cx="10515600" cy="52739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predstavlja</a:t>
            </a:r>
            <a:r>
              <a:rPr lang="en-US" dirty="0" smtClean="0">
                <a:latin typeface="Bahnschrift Condensed" panose="020B0502040204020203" pitchFamily="34" charset="0"/>
              </a:rPr>
              <a:t> „</a:t>
            </a:r>
            <a:r>
              <a:rPr lang="en-US" dirty="0" err="1" smtClean="0">
                <a:latin typeface="Bahnschrift Condensed" panose="020B0502040204020203" pitchFamily="34" charset="0"/>
              </a:rPr>
              <a:t>centralnu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funkciju</a:t>
            </a:r>
            <a:r>
              <a:rPr lang="en-US" dirty="0" smtClean="0">
                <a:latin typeface="Bahnschrift Condensed" panose="020B0502040204020203" pitchFamily="34" charset="0"/>
              </a:rPr>
              <a:t>” </a:t>
            </a:r>
            <a:r>
              <a:rPr lang="en-US" dirty="0" err="1" smtClean="0">
                <a:latin typeface="Bahnschrift Condensed" panose="020B0502040204020203" pitchFamily="34" charset="0"/>
              </a:rPr>
              <a:t>privređivanja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najmanju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ruku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podrazumeva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reprodukciju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uloženih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jer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ključna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funkcionisanje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ostalih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subjektu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nabavne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funkcije</a:t>
            </a:r>
            <a:r>
              <a:rPr lang="en-US" dirty="0" smtClean="0">
                <a:latin typeface="Bahnschrift Condensed" panose="020B0502040204020203" pitchFamily="34" charset="0"/>
              </a:rPr>
              <a:t>).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preduzeću</a:t>
            </a:r>
            <a:r>
              <a:rPr lang="en-US" dirty="0" smtClean="0">
                <a:latin typeface="Bahnschrift Condensed" panose="020B0502040204020203" pitchFamily="34" charset="0"/>
              </a:rPr>
              <a:t> </a:t>
            </a:r>
            <a:r>
              <a:rPr lang="en-US" dirty="0" err="1" smtClean="0">
                <a:latin typeface="Bahnschrift Condensed" panose="020B0502040204020203" pitchFamily="34" charset="0"/>
              </a:rPr>
              <a:t>postoji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nekoliko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povezanih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segmenata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upravljanja</a:t>
            </a:r>
            <a:r>
              <a:rPr lang="en-US" dirty="0" smtClean="0">
                <a:latin typeface="Bahnschrift Condensed" panose="020B0502040204020203" pitchFamily="34" charset="0"/>
              </a:rPr>
              <a:t>, to </a:t>
            </a:r>
            <a:r>
              <a:rPr lang="en-US" dirty="0" err="1" smtClean="0">
                <a:latin typeface="Bahnschrift Condensed" panose="020B0502040204020203" pitchFamily="34" charset="0"/>
              </a:rPr>
              <a:t>su</a:t>
            </a:r>
            <a:r>
              <a:rPr lang="en-US" dirty="0" smtClean="0">
                <a:latin typeface="Bahnschrift Condensed" panose="020B0502040204020203" pitchFamily="34" charset="0"/>
              </a:rPr>
              <a:t>: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1)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nabavke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2)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usluga</a:t>
            </a:r>
            <a:r>
              <a:rPr lang="en-US" dirty="0" smtClean="0">
                <a:latin typeface="Bahnschrift Condensed" panose="020B0502040204020203" pitchFamily="34" charset="0"/>
              </a:rPr>
              <a:t>,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3)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realizacije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npr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smeštajnih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dirty="0" smtClean="0">
                <a:latin typeface="Bahnschrift Condensed" panose="020B0502040204020203" pitchFamily="34" charset="0"/>
              </a:rPr>
              <a:t>).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637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7" y="365125"/>
            <a:ext cx="11453091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Finansijsko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planiranje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podrazumeva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predviđanje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unapred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definisano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raspoređivanje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i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koordinaciju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ključnih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elemenata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finansijske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funkcije</a:t>
            </a:r>
            <a:r>
              <a:rPr lang="en-US" sz="32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u </a:t>
            </a:r>
            <a:r>
              <a:rPr lang="en-US" sz="32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preduzeću</a:t>
            </a:r>
            <a:endParaRPr lang="en-US" sz="3200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18" y="1825625"/>
            <a:ext cx="11536218" cy="49169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Ove </a:t>
            </a:r>
            <a:r>
              <a:rPr lang="en-US" dirty="0" err="1" smtClean="0">
                <a:latin typeface="Bahnschrift Condensed" panose="020B0502040204020203" pitchFamily="34" charset="0"/>
              </a:rPr>
              <a:t>oblasti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smatraju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delom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sveobuhvatnog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procesa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imaju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značajan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uticaj</a:t>
            </a:r>
            <a:r>
              <a:rPr lang="en-US" dirty="0" smtClean="0">
                <a:latin typeface="Bahnschrift Condensed" panose="020B0502040204020203" pitchFamily="34" charset="0"/>
              </a:rPr>
              <a:t>, a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sastoji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sledećih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šest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koraka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Uspostavljanje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odnosa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rukovodioca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ostalih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funkcija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subjektu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razmena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dostavljanje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informacija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Prikupljanje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podataka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identifikovanje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ciljeva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prihod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zaduženja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imovina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obaveze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kratki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srednji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rok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podataka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identifikovanje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potencijalnih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problema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otvorenih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pitanja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Razvoj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priprema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donošenje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preporuke</a:t>
            </a:r>
            <a:r>
              <a:rPr lang="en-US" dirty="0" smtClean="0">
                <a:latin typeface="Bahnschrift Condensed" panose="020B0502040204020203" pitchFamily="34" charset="0"/>
              </a:rPr>
              <a:t>);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Implementacija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Monitoring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izveštavnje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ostvarenju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definisanih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planova</a:t>
            </a:r>
            <a:r>
              <a:rPr lang="en-US" dirty="0" smtClean="0">
                <a:latin typeface="Bahnschrift Condensed" panose="020B0502040204020203" pitchFamily="34" charset="0"/>
              </a:rPr>
              <a:t> (u </a:t>
            </a:r>
            <a:r>
              <a:rPr lang="en-US" dirty="0" err="1" smtClean="0">
                <a:latin typeface="Bahnschrift Condensed" panose="020B0502040204020203" pitchFamily="34" charset="0"/>
              </a:rPr>
              <a:t>skladu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ekonomskim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socijalnim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drugim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promenama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okruženju</a:t>
            </a:r>
            <a:r>
              <a:rPr lang="en-US" dirty="0" smtClean="0">
                <a:latin typeface="Bahnschrift Condensed" panose="020B0502040204020203" pitchFamily="34" charset="0"/>
              </a:rPr>
              <a:t>).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613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1.</a:t>
            </a:r>
            <a: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2.</a:t>
            </a:r>
            <a: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1.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Ciljevi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finansijskog</a:t>
            </a:r>
            <a:r>
              <a:rPr lang="en-U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planiranja</a:t>
            </a:r>
            <a: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/>
            </a:r>
            <a:br>
              <a:rPr lang="sr-Latn-RS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</a:br>
            <a:r>
              <a:rPr lang="en-US" sz="2700" b="1" dirty="0" err="1" smtClean="0">
                <a:latin typeface="Bahnschrift Condensed" panose="020B0502040204020203" pitchFamily="34" charset="0"/>
              </a:rPr>
              <a:t>npr</a:t>
            </a:r>
            <a:r>
              <a:rPr lang="en-US" sz="2700" b="1" dirty="0" smtClean="0">
                <a:latin typeface="Bahnschrift Condensed" panose="020B0502040204020203" pitchFamily="34" charset="0"/>
              </a:rPr>
              <a:t>.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ciljevi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mogu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biti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izraženi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kroz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procenat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povećanja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od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popunjenosti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smeštajnih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u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odnosu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neki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,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određeni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</a:t>
            </a:r>
            <a:r>
              <a:rPr lang="en-US" sz="2700" b="1" dirty="0" err="1" smtClean="0">
                <a:latin typeface="Bahnschrift Condensed" panose="020B0502040204020203" pitchFamily="34" charset="0"/>
              </a:rPr>
              <a:t>prethodni</a:t>
            </a:r>
            <a:r>
              <a:rPr lang="en-US" sz="2700" b="1" dirty="0" smtClean="0">
                <a:latin typeface="Bahnschrift Condensed" panose="020B0502040204020203" pitchFamily="34" charset="0"/>
              </a:rPr>
              <a:t> period.</a:t>
            </a:r>
            <a:endParaRPr lang="en-US" sz="2700" b="1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5" y="1825625"/>
            <a:ext cx="1156392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Vrste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planova</a:t>
            </a:r>
            <a:r>
              <a:rPr lang="en-US" dirty="0" smtClean="0">
                <a:latin typeface="Bahnschrift Condensed" panose="020B0502040204020203" pitchFamily="34" charset="0"/>
              </a:rPr>
              <a:t>: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a)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dirty="0" smtClean="0">
                <a:latin typeface="Bahnschrift Condensed" panose="020B0502040204020203" pitchFamily="34" charset="0"/>
              </a:rPr>
              <a:t> plan: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</a:t>
            </a:r>
            <a:r>
              <a:rPr lang="en-US" dirty="0" smtClean="0">
                <a:latin typeface="Bahnschrift Condensed" panose="020B0502040204020203" pitchFamily="34" charset="0"/>
              </a:rPr>
              <a:t> plan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period </a:t>
            </a:r>
            <a:r>
              <a:rPr lang="en-US" dirty="0" err="1" smtClean="0">
                <a:latin typeface="Bahnschrift Condensed" panose="020B0502040204020203" pitchFamily="34" charset="0"/>
              </a:rPr>
              <a:t>kraći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godinu</a:t>
            </a:r>
            <a:r>
              <a:rPr lang="en-US" dirty="0" smtClean="0">
                <a:latin typeface="Bahnschrift Condensed" panose="020B0502040204020203" pitchFamily="34" charset="0"/>
              </a:rPr>
              <a:t> dana (</a:t>
            </a:r>
            <a:r>
              <a:rPr lang="en-US" dirty="0" err="1" smtClean="0">
                <a:latin typeface="Bahnschrift Condensed" panose="020B0502040204020203" pitchFamily="34" charset="0"/>
              </a:rPr>
              <a:t>tromesečni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mesečni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nedeljni</a:t>
            </a:r>
            <a:r>
              <a:rPr lang="en-US" dirty="0" smtClean="0">
                <a:latin typeface="Bahnschrift Condensed" panose="020B0502040204020203" pitchFamily="34" charset="0"/>
              </a:rPr>
              <a:t>). </a:t>
            </a:r>
            <a:r>
              <a:rPr lang="en-US" dirty="0" err="1" smtClean="0">
                <a:latin typeface="Bahnschrift Condensed" panose="020B0502040204020203" pitchFamily="34" charset="0"/>
              </a:rPr>
              <a:t>Vrlo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detaljan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sadrži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listu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planiranih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realizaciji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Ključni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zadatak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usklađivanje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dospelih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isplata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uplata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vodeći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računa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pravnom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osnovu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transakcija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b) 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kratkoročni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tekući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dirty="0" smtClean="0">
                <a:latin typeface="Bahnschrift Condensed" panose="020B0502040204020203" pitchFamily="34" charset="0"/>
              </a:rPr>
              <a:t> plan: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maksimalno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period od </a:t>
            </a:r>
            <a:r>
              <a:rPr lang="en-US" dirty="0" err="1" smtClean="0">
                <a:latin typeface="Bahnschrift Condensed" panose="020B0502040204020203" pitchFamily="34" charset="0"/>
              </a:rPr>
              <a:t>jedne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godine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Predstavlja</a:t>
            </a:r>
            <a:r>
              <a:rPr lang="en-US" dirty="0" smtClean="0">
                <a:latin typeface="Bahnschrift Condensed" panose="020B0502040204020203" pitchFamily="34" charset="0"/>
              </a:rPr>
              <a:t> instrument </a:t>
            </a:r>
            <a:r>
              <a:rPr lang="en-US" dirty="0" err="1" smtClean="0">
                <a:latin typeface="Bahnschrift Condensed" panose="020B0502040204020203" pitchFamily="34" charset="0"/>
              </a:rPr>
              <a:t>upravljanja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tekućim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sadrži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detaljno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razrađene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planske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bilansne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kategorije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Dinamike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godišnjeg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kratkoročnog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usklađene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c) </a:t>
            </a:r>
            <a:r>
              <a:rPr lang="en-US" dirty="0" err="1" smtClean="0">
                <a:latin typeface="Bahnschrift Condensed" panose="020B0502040204020203" pitchFamily="34" charset="0"/>
              </a:rPr>
              <a:t>dugoročni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dirty="0" smtClean="0">
                <a:latin typeface="Bahnschrift Condensed" panose="020B0502040204020203" pitchFamily="34" charset="0"/>
              </a:rPr>
              <a:t> plan: </a:t>
            </a:r>
            <a:r>
              <a:rPr lang="en-US" dirty="0" err="1" smtClean="0">
                <a:latin typeface="Bahnschrift Condensed" panose="020B0502040204020203" pitchFamily="34" charset="0"/>
              </a:rPr>
              <a:t>odnosi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period </a:t>
            </a:r>
            <a:r>
              <a:rPr lang="en-US" dirty="0" err="1" smtClean="0">
                <a:latin typeface="Bahnschrift Condensed" panose="020B0502040204020203" pitchFamily="34" charset="0"/>
              </a:rPr>
              <a:t>duži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jedne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godine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dirty="0" smtClean="0">
                <a:latin typeface="Bahnschrift Condensed" panose="020B0502040204020203" pitchFamily="34" charset="0"/>
              </a:rPr>
              <a:t> 5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više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godina</a:t>
            </a:r>
            <a:r>
              <a:rPr lang="en-US" dirty="0" smtClean="0">
                <a:latin typeface="Bahnschrift Condensed" panose="020B0502040204020203" pitchFamily="34" charset="0"/>
              </a:rPr>
              <a:t>). </a:t>
            </a:r>
            <a:r>
              <a:rPr lang="en-US" dirty="0" err="1" smtClean="0">
                <a:latin typeface="Bahnschrift Condensed" panose="020B0502040204020203" pitchFamily="34" charset="0"/>
              </a:rPr>
              <a:t>Predstavlja</a:t>
            </a:r>
            <a:r>
              <a:rPr lang="en-US" dirty="0" smtClean="0">
                <a:latin typeface="Bahnschrift Condensed" panose="020B0502040204020203" pitchFamily="34" charset="0"/>
              </a:rPr>
              <a:t> instrument </a:t>
            </a:r>
            <a:r>
              <a:rPr lang="en-US" dirty="0" err="1" smtClean="0">
                <a:latin typeface="Bahnschrift Condensed" panose="020B0502040204020203" pitchFamily="34" charset="0"/>
              </a:rPr>
              <a:t>upravljanja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rastom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razvojem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sadrži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samo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najvažnije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planske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bilansne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kategorije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78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29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Bahnschrift Condensed" panose="020B0502040204020203" pitchFamily="34" charset="0"/>
              </a:rPr>
              <a:t>1.2.2. Faze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procesa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planiranja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Bahnschrift Condensed" panose="020B0502040204020203" pitchFamily="34" charset="0"/>
              </a:rPr>
              <a:t>Finansijsko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planiranje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 err="1" smtClean="0">
                <a:latin typeface="Bahnschrift Condensed" panose="020B0502040204020203" pitchFamily="34" charset="0"/>
              </a:rPr>
              <a:t>proces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treba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pruži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odgovore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pitanja</a:t>
            </a:r>
            <a:r>
              <a:rPr lang="en-US" dirty="0" smtClean="0">
                <a:latin typeface="Bahnschrift Condensed" panose="020B0502040204020203" pitchFamily="34" charset="0"/>
              </a:rPr>
              <a:t>: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• </a:t>
            </a:r>
            <a:r>
              <a:rPr lang="en-US" dirty="0" err="1" smtClean="0">
                <a:latin typeface="Bahnschrift Condensed" panose="020B0502040204020203" pitchFamily="34" charset="0"/>
              </a:rPr>
              <a:t>Koliki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rashodi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odnosno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kakav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koliki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rezultat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(</a:t>
            </a:r>
            <a:r>
              <a:rPr lang="en-US" dirty="0" err="1" smtClean="0">
                <a:latin typeface="Bahnschrift Condensed" panose="020B0502040204020203" pitchFamily="34" charset="0"/>
              </a:rPr>
              <a:t>dobit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gubitak</a:t>
            </a:r>
            <a:r>
              <a:rPr lang="en-US" dirty="0" smtClean="0">
                <a:latin typeface="Bahnschrift Condensed" panose="020B0502040204020203" pitchFamily="34" charset="0"/>
              </a:rPr>
              <a:t>)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?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Kakva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pozicija</a:t>
            </a:r>
            <a:r>
              <a:rPr lang="en-US" dirty="0" smtClean="0">
                <a:latin typeface="Bahnschrift Condensed" panose="020B0502040204020203" pitchFamily="34" charset="0"/>
              </a:rPr>
              <a:t>?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• Da li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subjekat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moći</a:t>
            </a:r>
            <a:r>
              <a:rPr lang="en-US" dirty="0" smtClean="0">
                <a:latin typeface="Bahnschrift Condensed" panose="020B0502040204020203" pitchFamily="34" charset="0"/>
              </a:rPr>
              <a:t> da </a:t>
            </a:r>
            <a:r>
              <a:rPr lang="en-US" dirty="0" err="1" smtClean="0">
                <a:latin typeface="Bahnschrift Condensed" panose="020B0502040204020203" pitchFamily="34" charset="0"/>
              </a:rPr>
              <a:t>izmiri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dospele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obaveze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kratak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dugi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rok</a:t>
            </a:r>
            <a:r>
              <a:rPr lang="en-US" dirty="0" smtClean="0">
                <a:latin typeface="Bahnschrift Condensed" panose="020B0502040204020203" pitchFamily="34" charset="0"/>
              </a:rPr>
              <a:t>?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Odgovori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prethodna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pitanja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sadržani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planskim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dokumentima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privrednih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subjekata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koji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nastaju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kao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rezultat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procesa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finansijskog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planiranja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sprovodi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menadžment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privrednog</a:t>
            </a:r>
            <a:r>
              <a:rPr lang="en-US" sz="2400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subjekta</a:t>
            </a:r>
            <a:endParaRPr lang="en-US" sz="2400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838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latin typeface="Bahnschrift Condensed" panose="020B0502040204020203" pitchFamily="34" charset="0"/>
              </a:rPr>
              <a:t>1.</a:t>
            </a:r>
            <a:r>
              <a:rPr lang="sr-Latn-RS" sz="3200" dirty="0" smtClean="0">
                <a:latin typeface="Bahnschrift Condensed" panose="020B0502040204020203" pitchFamily="34" charset="0"/>
              </a:rPr>
              <a:t> </a:t>
            </a:r>
            <a:r>
              <a:rPr lang="nb-NO" sz="3200" dirty="0" smtClean="0">
                <a:latin typeface="Bahnschrift Condensed" panose="020B0502040204020203" pitchFamily="34" charset="0"/>
              </a:rPr>
              <a:t>2.</a:t>
            </a:r>
            <a:r>
              <a:rPr lang="sr-Latn-RS" sz="3200" dirty="0" smtClean="0">
                <a:latin typeface="Bahnschrift Condensed" panose="020B0502040204020203" pitchFamily="34" charset="0"/>
              </a:rPr>
              <a:t> </a:t>
            </a:r>
            <a:r>
              <a:rPr lang="nb-NO" sz="3200" dirty="0" smtClean="0">
                <a:latin typeface="Bahnschrift Condensed" panose="020B0502040204020203" pitchFamily="34" charset="0"/>
              </a:rPr>
              <a:t>3. Biznis plan hotelskog preduzeća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872"/>
            <a:ext cx="10515600" cy="5273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Sve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dirty="0" smtClean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hotelskom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mogu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klasifikovati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redovne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poduhvate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Poslovni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plan, u </a:t>
            </a:r>
            <a:r>
              <a:rPr lang="en-US" dirty="0" err="1" smtClean="0">
                <a:latin typeface="Bahnschrift Condensed" panose="020B0502040204020203" pitchFamily="34" charset="0"/>
              </a:rPr>
              <a:t>širem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smislu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reči</a:t>
            </a:r>
            <a:r>
              <a:rPr lang="en-US" dirty="0" smtClean="0">
                <a:latin typeface="Bahnschrift Condensed" panose="020B0502040204020203" pitchFamily="34" charset="0"/>
              </a:rPr>
              <a:t>, je </a:t>
            </a:r>
            <a:r>
              <a:rPr lang="en-US" dirty="0" err="1" smtClean="0">
                <a:latin typeface="Bahnschrift Condensed" panose="020B0502040204020203" pitchFamily="34" charset="0"/>
              </a:rPr>
              <a:t>pisani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dokument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detaljno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opisuje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kako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postojeći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obično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neki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potpuno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novi</a:t>
            </a:r>
            <a:r>
              <a:rPr lang="en-US" dirty="0" smtClean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npr</a:t>
            </a:r>
            <a:r>
              <a:rPr lang="en-US" dirty="0" smtClean="0">
                <a:latin typeface="Bahnschrift Condensed" panose="020B0502040204020203" pitchFamily="34" charset="0"/>
              </a:rPr>
              <a:t>. </a:t>
            </a:r>
            <a:r>
              <a:rPr lang="en-US" dirty="0" err="1" smtClean="0">
                <a:latin typeface="Bahnschrift Condensed" panose="020B0502040204020203" pitchFamily="34" charset="0"/>
              </a:rPr>
              <a:t>novi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projekat</a:t>
            </a:r>
            <a:r>
              <a:rPr lang="en-US" dirty="0" smtClean="0">
                <a:latin typeface="Bahnschrift Condensed" panose="020B0502040204020203" pitchFamily="34" charset="0"/>
              </a:rPr>
              <a:t>), da </a:t>
            </a:r>
            <a:r>
              <a:rPr lang="en-US" dirty="0" err="1" smtClean="0">
                <a:latin typeface="Bahnschrift Condensed" panose="020B0502040204020203" pitchFamily="34" charset="0"/>
              </a:rPr>
              <a:t>postigne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ciljeve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plan </a:t>
            </a:r>
            <a:r>
              <a:rPr lang="en-US" dirty="0" err="1" smtClean="0">
                <a:latin typeface="Bahnschrift Condensed" panose="020B0502040204020203" pitchFamily="34" charset="0"/>
              </a:rPr>
              <a:t>postavlja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pisani</a:t>
            </a:r>
            <a:r>
              <a:rPr lang="en-US" dirty="0" smtClean="0">
                <a:latin typeface="Bahnschrift Condensed" panose="020B0502040204020203" pitchFamily="34" charset="0"/>
              </a:rPr>
              <a:t> plan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stanovišta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marketinga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operativnog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poslovanja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hotelskih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dirty="0" smtClean="0">
                <a:latin typeface="Bahnschrift Condensed" panose="020B0502040204020203" pitchFamily="34" charset="0"/>
              </a:rPr>
              <a:t> se </a:t>
            </a:r>
            <a:r>
              <a:rPr lang="en-US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povezuju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planovima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za</a:t>
            </a:r>
            <a:r>
              <a:rPr lang="en-US" dirty="0" smtClean="0">
                <a:latin typeface="Bahnschrift Condensed" panose="020B0502040204020203" pitchFamily="34" charset="0"/>
              </a:rPr>
              <a:t> nova </a:t>
            </a:r>
            <a:r>
              <a:rPr lang="en-US" dirty="0" err="1" smtClean="0">
                <a:latin typeface="Bahnschrift Condensed" panose="020B0502040204020203" pitchFamily="34" charset="0"/>
              </a:rPr>
              <a:t>investiciona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novi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kapaciteti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projekti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rekonstrukcija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dogradnja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postojećih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kapaciteta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sl.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sr-Latn-RS" dirty="0" smtClean="0">
                <a:latin typeface="Bahnschrift Condensed" panose="020B0502040204020203" pitchFamily="34" charset="0"/>
              </a:rPr>
              <a:t>B</a:t>
            </a:r>
            <a:r>
              <a:rPr lang="en-US" dirty="0" err="1" smtClean="0">
                <a:latin typeface="Bahnschrift Condensed" panose="020B0502040204020203" pitchFamily="34" charset="0"/>
              </a:rPr>
              <a:t>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predstavljaju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svojevrsnu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ličnu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kartu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projektne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ideje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procenjuju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potencijalni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investitori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najčešće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kreditori</a:t>
            </a:r>
            <a:r>
              <a:rPr lang="en-US" dirty="0" smtClean="0">
                <a:latin typeface="Bahnschrift Condensed" panose="020B0502040204020203" pitchFamily="34" charset="0"/>
              </a:rPr>
              <a:t>: </a:t>
            </a:r>
            <a:r>
              <a:rPr lang="en-US" dirty="0" err="1" smtClean="0">
                <a:latin typeface="Bahnschrift Condensed" panose="020B0502040204020203" pitchFamily="34" charset="0"/>
              </a:rPr>
              <a:t>poslovne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banke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različiti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fondovi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institucije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85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98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Bahnschrift Condensed" panose="020B0502040204020203" pitchFamily="34" charset="0"/>
              </a:rPr>
              <a:t>1.2.3.1.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Metodologije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izrade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biznis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plana</a:t>
            </a:r>
            <a:r>
              <a:rPr lang="en-US" sz="3200" dirty="0" smtClean="0"/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r>
              <a:rPr lang="en-US" sz="32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3200" dirty="0" smtClean="0">
                <a:latin typeface="Bahnschrift Condensed" panose="020B0502040204020203" pitchFamily="34" charset="0"/>
              </a:rPr>
              <a:t> 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sr-Latn-RS" dirty="0" smtClean="0"/>
              <a:t>I</a:t>
            </a:r>
            <a:r>
              <a:rPr lang="en-US" dirty="0" err="1" smtClean="0"/>
              <a:t>ako</a:t>
            </a:r>
            <a:r>
              <a:rPr lang="en-US" dirty="0" smtClean="0"/>
              <a:t> je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isti</a:t>
            </a:r>
            <a:r>
              <a:rPr lang="en-US" dirty="0" smtClean="0"/>
              <a:t>, u </a:t>
            </a:r>
            <a:r>
              <a:rPr lang="en-US" dirty="0" err="1" smtClean="0"/>
              <a:t>praksi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metodologija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izradu</a:t>
            </a:r>
            <a:r>
              <a:rPr lang="en-US" dirty="0" smtClean="0"/>
              <a:t> </a:t>
            </a:r>
            <a:r>
              <a:rPr lang="en-US" dirty="0" err="1" smtClean="0"/>
              <a:t>biznis</a:t>
            </a:r>
            <a:r>
              <a:rPr lang="en-US" dirty="0" smtClean="0"/>
              <a:t> </a:t>
            </a:r>
            <a:r>
              <a:rPr lang="en-US" dirty="0" err="1" smtClean="0"/>
              <a:t>plana</a:t>
            </a:r>
            <a:r>
              <a:rPr lang="en-US" dirty="0" smtClean="0"/>
              <a:t>.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metodologiji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izradu</a:t>
            </a:r>
            <a:r>
              <a:rPr lang="en-US" dirty="0" smtClean="0"/>
              <a:t> </a:t>
            </a:r>
            <a:r>
              <a:rPr lang="en-US" dirty="0" err="1" smtClean="0"/>
              <a:t>biznis</a:t>
            </a:r>
            <a:r>
              <a:rPr lang="en-US" dirty="0" smtClean="0"/>
              <a:t> </a:t>
            </a:r>
            <a:r>
              <a:rPr lang="en-US" dirty="0" err="1" smtClean="0"/>
              <a:t>plana</a:t>
            </a:r>
            <a:r>
              <a:rPr lang="en-US" dirty="0" smtClean="0"/>
              <a:t> Fonda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Republike</a:t>
            </a:r>
            <a:r>
              <a:rPr lang="en-US" dirty="0" smtClean="0"/>
              <a:t> </a:t>
            </a:r>
            <a:r>
              <a:rPr lang="en-US" dirty="0" err="1" smtClean="0"/>
              <a:t>Srbije</a:t>
            </a:r>
            <a:r>
              <a:rPr lang="en-US" dirty="0" smtClean="0"/>
              <a:t> (2015), a </a:t>
            </a:r>
            <a:r>
              <a:rPr lang="en-US" dirty="0" err="1" smtClean="0"/>
              <a:t>polazeći</a:t>
            </a:r>
            <a:r>
              <a:rPr lang="en-US" dirty="0" smtClean="0"/>
              <a:t> od </a:t>
            </a:r>
            <a:r>
              <a:rPr lang="en-US" dirty="0" err="1" smtClean="0"/>
              <a:t>savremene</a:t>
            </a:r>
            <a:r>
              <a:rPr lang="en-US" dirty="0" smtClean="0"/>
              <a:t> </a:t>
            </a:r>
            <a:r>
              <a:rPr lang="en-US" dirty="0" err="1" smtClean="0"/>
              <a:t>teorije</a:t>
            </a:r>
            <a:r>
              <a:rPr lang="en-US" dirty="0" smtClean="0"/>
              <a:t> </a:t>
            </a:r>
            <a:r>
              <a:rPr lang="en-US" dirty="0" err="1" smtClean="0"/>
              <a:t>planiranja</a:t>
            </a:r>
            <a:r>
              <a:rPr lang="en-US" dirty="0" smtClean="0"/>
              <a:t> u </a:t>
            </a:r>
            <a:r>
              <a:rPr lang="en-US" dirty="0" err="1" smtClean="0"/>
              <a:t>uslovima</a:t>
            </a:r>
            <a:r>
              <a:rPr lang="en-US" dirty="0" smtClean="0"/>
              <a:t> </a:t>
            </a:r>
            <a:r>
              <a:rPr lang="en-US" dirty="0" err="1" smtClean="0"/>
              <a:t>tržišnog</a:t>
            </a:r>
            <a:r>
              <a:rPr lang="en-US" dirty="0" smtClean="0"/>
              <a:t> </a:t>
            </a:r>
            <a:r>
              <a:rPr lang="en-US" dirty="0" err="1" smtClean="0"/>
              <a:t>privređivanja</a:t>
            </a:r>
            <a:r>
              <a:rPr lang="en-US" dirty="0" smtClean="0"/>
              <a:t>, </a:t>
            </a:r>
            <a:r>
              <a:rPr lang="en-US" dirty="0" err="1" smtClean="0"/>
              <a:t>biznis</a:t>
            </a:r>
            <a:r>
              <a:rPr lang="en-US" dirty="0" smtClean="0"/>
              <a:t> plan </a:t>
            </a:r>
            <a:r>
              <a:rPr lang="en-US" dirty="0" err="1" smtClean="0"/>
              <a:t>treba</a:t>
            </a:r>
            <a:r>
              <a:rPr lang="en-US" dirty="0" smtClean="0"/>
              <a:t> da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komplementarna</a:t>
            </a:r>
            <a:r>
              <a:rPr lang="en-US" dirty="0" smtClean="0"/>
              <a:t> </a:t>
            </a:r>
            <a:r>
              <a:rPr lang="en-US" dirty="0" err="1" smtClean="0"/>
              <a:t>segmenta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 to:</a:t>
            </a:r>
            <a:endParaRPr lang="sr-Latn-RS" dirty="0" smtClean="0"/>
          </a:p>
          <a:p>
            <a:r>
              <a:rPr lang="en-US" dirty="0" smtClean="0"/>
              <a:t> segment </a:t>
            </a:r>
            <a:r>
              <a:rPr lang="en-US" dirty="0" err="1" smtClean="0"/>
              <a:t>uvodnog</a:t>
            </a:r>
            <a:r>
              <a:rPr lang="en-US" dirty="0" smtClean="0"/>
              <a:t> </a:t>
            </a:r>
            <a:r>
              <a:rPr lang="en-US" dirty="0" err="1" smtClean="0"/>
              <a:t>dela</a:t>
            </a:r>
            <a:r>
              <a:rPr lang="en-US" dirty="0" smtClean="0"/>
              <a:t> </a:t>
            </a:r>
            <a:r>
              <a:rPr lang="en-US" dirty="0" err="1" smtClean="0"/>
              <a:t>plana</a:t>
            </a:r>
            <a:r>
              <a:rPr lang="en-US" dirty="0" smtClean="0"/>
              <a:t> </a:t>
            </a:r>
            <a:r>
              <a:rPr lang="sr-Latn-RS" dirty="0" smtClean="0"/>
              <a:t>i</a:t>
            </a:r>
          </a:p>
          <a:p>
            <a:r>
              <a:rPr lang="en-US" dirty="0" smtClean="0"/>
              <a:t> segment </a:t>
            </a:r>
            <a:r>
              <a:rPr lang="en-US" dirty="0" err="1" smtClean="0"/>
              <a:t>osnovnog</a:t>
            </a:r>
            <a:r>
              <a:rPr lang="en-US" dirty="0" smtClean="0"/>
              <a:t> </a:t>
            </a:r>
            <a:r>
              <a:rPr lang="en-US" dirty="0" err="1" smtClean="0"/>
              <a:t>teksta</a:t>
            </a:r>
            <a:r>
              <a:rPr lang="en-US" dirty="0" smtClean="0"/>
              <a:t> </a:t>
            </a:r>
            <a:r>
              <a:rPr lang="en-US" dirty="0" err="1" smtClean="0"/>
              <a:t>plana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18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latin typeface="Bahnschrift Condensed" panose="020B0502040204020203" pitchFamily="34" charset="0"/>
              </a:rPr>
              <a:t>  </a:t>
            </a:r>
            <a:r>
              <a:rPr lang="en-US" sz="3200" b="1" dirty="0" smtClean="0">
                <a:latin typeface="Bahnschrift Condensed" panose="020B0502040204020203" pitchFamily="34" charset="0"/>
              </a:rPr>
              <a:t>1. Segment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uvodnog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dela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plana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treba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da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sadrži</a:t>
            </a:r>
            <a:r>
              <a:rPr lang="en-US" sz="3200" b="1" dirty="0" smtClean="0">
                <a:latin typeface="Bahnschrift Condensed" panose="020B0502040204020203" pitchFamily="34" charset="0"/>
              </a:rPr>
              <a:t>: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a) </a:t>
            </a:r>
            <a:r>
              <a:rPr lang="en-US" dirty="0" err="1" smtClean="0">
                <a:latin typeface="Bahnschrift Condensed" panose="020B0502040204020203" pitchFamily="34" charset="0"/>
              </a:rPr>
              <a:t>formulisan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naziv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uz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navođenje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naziva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firme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kao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nosioca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mesta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datuma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izrade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b) </a:t>
            </a:r>
            <a:r>
              <a:rPr lang="en-US" dirty="0" err="1" smtClean="0">
                <a:latin typeface="Bahnschrift Condensed" panose="020B0502040204020203" pitchFamily="34" charset="0"/>
              </a:rPr>
              <a:t>prikladne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overene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tekstove</a:t>
            </a:r>
            <a:r>
              <a:rPr lang="en-US" dirty="0" smtClean="0">
                <a:latin typeface="Bahnschrift Condensed" panose="020B0502040204020203" pitchFamily="34" charset="0"/>
              </a:rPr>
              <a:t> o </a:t>
            </a:r>
            <a:r>
              <a:rPr lang="en-US" dirty="0" err="1" smtClean="0">
                <a:latin typeface="Bahnschrift Condensed" panose="020B0502040204020203" pitchFamily="34" charset="0"/>
              </a:rPr>
              <a:t>autorima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njegovom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prihvatanju</a:t>
            </a:r>
            <a:r>
              <a:rPr lang="en-US" dirty="0" smtClean="0">
                <a:latin typeface="Bahnschrift Condensed" panose="020B0502040204020203" pitchFamily="34" charset="0"/>
              </a:rPr>
              <a:t> od </a:t>
            </a:r>
            <a:r>
              <a:rPr lang="en-US" dirty="0" err="1" smtClean="0">
                <a:latin typeface="Bahnschrift Condensed" panose="020B0502040204020203" pitchFamily="34" charset="0"/>
              </a:rPr>
              <a:t>strane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nadležnog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upravnog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organa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c) </a:t>
            </a:r>
            <a:r>
              <a:rPr lang="en-US" dirty="0" err="1" smtClean="0">
                <a:latin typeface="Bahnschrift Condensed" panose="020B0502040204020203" pitchFamily="34" charset="0"/>
              </a:rPr>
              <a:t>sadržaj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raščlanjen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delove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njihove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elemente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d) </a:t>
            </a:r>
            <a:r>
              <a:rPr lang="en-US" dirty="0" err="1" smtClean="0">
                <a:latin typeface="Bahnschrift Condensed" panose="020B0502040204020203" pitchFamily="34" charset="0"/>
              </a:rPr>
              <a:t>rezime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sa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navođenjem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obeležja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privrednog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subjekta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osnovnih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obeležja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rezultata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pripremljenog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biznis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plana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66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5" y="365126"/>
            <a:ext cx="11342255" cy="73400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2. Segment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osnovnog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teksta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biznis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plana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potrebno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je da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ima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sledeću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strukturu</a:t>
            </a:r>
            <a:r>
              <a:rPr lang="en-US" sz="3200" b="1" dirty="0" smtClean="0">
                <a:latin typeface="Bahnschrift Condensed" panose="020B0502040204020203" pitchFamily="34" charset="0"/>
              </a:rPr>
              <a:t>: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036" y="1320800"/>
            <a:ext cx="11563928" cy="537556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 smtClean="0"/>
              <a:t>a) </a:t>
            </a:r>
            <a:r>
              <a:rPr lang="en-US" dirty="0" err="1" smtClean="0"/>
              <a:t>ostvarenja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daljeg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privrednog</a:t>
            </a:r>
            <a:r>
              <a:rPr lang="en-US" dirty="0" smtClean="0"/>
              <a:t> </a:t>
            </a:r>
            <a:r>
              <a:rPr lang="en-US" dirty="0" err="1" smtClean="0"/>
              <a:t>subjekta</a:t>
            </a:r>
            <a:r>
              <a:rPr lang="en-US" dirty="0" smtClean="0"/>
              <a:t> (</a:t>
            </a:r>
            <a:r>
              <a:rPr lang="en-US" dirty="0" err="1" smtClean="0"/>
              <a:t>elementi</a:t>
            </a:r>
            <a:r>
              <a:rPr lang="en-US" dirty="0" smtClean="0"/>
              <a:t>: </a:t>
            </a:r>
            <a:r>
              <a:rPr lang="en-US" dirty="0" err="1" smtClean="0"/>
              <a:t>opis</a:t>
            </a:r>
            <a:r>
              <a:rPr lang="en-US" dirty="0" smtClean="0"/>
              <a:t> </a:t>
            </a:r>
            <a:r>
              <a:rPr lang="en-US" dirty="0" err="1" smtClean="0"/>
              <a:t>dosadašnjeg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; </a:t>
            </a:r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tržišna</a:t>
            </a:r>
            <a:r>
              <a:rPr lang="en-US" dirty="0" smtClean="0"/>
              <a:t> </a:t>
            </a:r>
            <a:r>
              <a:rPr lang="en-US" dirty="0" err="1" smtClean="0"/>
              <a:t>vrednost</a:t>
            </a:r>
            <a:r>
              <a:rPr lang="en-US" dirty="0" smtClean="0"/>
              <a:t> </a:t>
            </a:r>
            <a:r>
              <a:rPr lang="en-US" dirty="0" err="1" smtClean="0"/>
              <a:t>raspoloživih</a:t>
            </a:r>
            <a:r>
              <a:rPr lang="en-US" dirty="0" smtClean="0"/>
              <a:t> </a:t>
            </a:r>
            <a:r>
              <a:rPr lang="en-US" dirty="0" err="1" smtClean="0"/>
              <a:t>sopstvenih</a:t>
            </a:r>
            <a:r>
              <a:rPr lang="en-US" dirty="0" smtClean="0"/>
              <a:t> </a:t>
            </a:r>
            <a:r>
              <a:rPr lang="en-US" dirty="0" err="1" smtClean="0"/>
              <a:t>osnovnih</a:t>
            </a:r>
            <a:r>
              <a:rPr lang="en-US" dirty="0" smtClean="0"/>
              <a:t> </a:t>
            </a:r>
            <a:r>
              <a:rPr lang="en-US" dirty="0" err="1" smtClean="0"/>
              <a:t>sredstava</a:t>
            </a:r>
            <a:r>
              <a:rPr lang="en-US" dirty="0" smtClean="0"/>
              <a:t>; model </a:t>
            </a:r>
            <a:r>
              <a:rPr lang="en-US" dirty="0" err="1" smtClean="0"/>
              <a:t>primenjene</a:t>
            </a:r>
            <a:r>
              <a:rPr lang="en-US" dirty="0" smtClean="0"/>
              <a:t> </a:t>
            </a:r>
            <a:r>
              <a:rPr lang="en-US" dirty="0" err="1" smtClean="0"/>
              <a:t>organizacije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</a:t>
            </a:r>
            <a:r>
              <a:rPr lang="en-US" dirty="0" err="1" smtClean="0"/>
              <a:t>radnika</a:t>
            </a:r>
            <a:r>
              <a:rPr lang="en-US" dirty="0" smtClean="0"/>
              <a:t>; </a:t>
            </a:r>
            <a:r>
              <a:rPr lang="en-US" dirty="0" err="1" smtClean="0"/>
              <a:t>bonitet</a:t>
            </a:r>
            <a:r>
              <a:rPr lang="en-US" dirty="0" smtClean="0"/>
              <a:t> </a:t>
            </a:r>
            <a:r>
              <a:rPr lang="en-US" dirty="0" err="1" smtClean="0"/>
              <a:t>firme</a:t>
            </a:r>
            <a:r>
              <a:rPr lang="en-US" dirty="0" smtClean="0"/>
              <a:t> u </a:t>
            </a:r>
            <a:r>
              <a:rPr lang="en-US" dirty="0" err="1" smtClean="0"/>
              <a:t>poslednje</a:t>
            </a:r>
            <a:r>
              <a:rPr lang="en-US" dirty="0" smtClean="0"/>
              <a:t> </a:t>
            </a:r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godine</a:t>
            </a:r>
            <a:r>
              <a:rPr lang="en-US" dirty="0" smtClean="0"/>
              <a:t>; </a:t>
            </a:r>
            <a:r>
              <a:rPr lang="en-US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menadžerskog</a:t>
            </a:r>
            <a:r>
              <a:rPr lang="en-US" dirty="0" smtClean="0"/>
              <a:t> </a:t>
            </a:r>
            <a:r>
              <a:rPr lang="en-US" dirty="0" err="1" smtClean="0"/>
              <a:t>tima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razvojne</a:t>
            </a:r>
            <a:r>
              <a:rPr lang="en-US" dirty="0" smtClean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 smtClean="0"/>
              <a:t>privrednog</a:t>
            </a:r>
            <a:r>
              <a:rPr lang="en-US" dirty="0" smtClean="0"/>
              <a:t> </a:t>
            </a:r>
            <a:r>
              <a:rPr lang="en-US" dirty="0" err="1" smtClean="0"/>
              <a:t>subjekta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gransku</a:t>
            </a:r>
            <a:r>
              <a:rPr lang="en-US" dirty="0" smtClean="0"/>
              <a:t> </a:t>
            </a:r>
            <a:r>
              <a:rPr lang="en-US" dirty="0" err="1" smtClean="0"/>
              <a:t>konkurenciju</a:t>
            </a:r>
            <a:r>
              <a:rPr lang="en-US" dirty="0" smtClean="0"/>
              <a:t>);</a:t>
            </a:r>
            <a:endParaRPr lang="sr-Latn-RS" dirty="0" smtClean="0"/>
          </a:p>
          <a:p>
            <a:r>
              <a:rPr lang="en-US" dirty="0" smtClean="0"/>
              <a:t> b) </a:t>
            </a:r>
            <a:r>
              <a:rPr lang="en-US" dirty="0" err="1" smtClean="0"/>
              <a:t>projekcija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privrednog</a:t>
            </a:r>
            <a:r>
              <a:rPr lang="en-US" dirty="0" smtClean="0"/>
              <a:t> </a:t>
            </a:r>
            <a:r>
              <a:rPr lang="en-US" dirty="0" err="1" smtClean="0"/>
              <a:t>subjekta</a:t>
            </a:r>
            <a:r>
              <a:rPr lang="en-US" dirty="0" smtClean="0"/>
              <a:t> u </a:t>
            </a:r>
            <a:r>
              <a:rPr lang="en-US" dirty="0" err="1" smtClean="0"/>
              <a:t>narednom</a:t>
            </a:r>
            <a:r>
              <a:rPr lang="en-US" dirty="0" smtClean="0"/>
              <a:t> </a:t>
            </a:r>
            <a:r>
              <a:rPr lang="en-US" dirty="0" err="1" smtClean="0"/>
              <a:t>periodu</a:t>
            </a:r>
            <a:r>
              <a:rPr lang="en-US" dirty="0" smtClean="0"/>
              <a:t> (</a:t>
            </a:r>
            <a:r>
              <a:rPr lang="en-US" dirty="0" err="1" smtClean="0"/>
              <a:t>elementi</a:t>
            </a:r>
            <a:r>
              <a:rPr lang="en-US" dirty="0" smtClean="0"/>
              <a:t>: </a:t>
            </a:r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opis</a:t>
            </a:r>
            <a:r>
              <a:rPr lang="en-US" dirty="0" smtClean="0"/>
              <a:t> </a:t>
            </a:r>
            <a:r>
              <a:rPr lang="en-US" dirty="0" err="1" smtClean="0"/>
              <a:t>bazičnih</a:t>
            </a:r>
            <a:r>
              <a:rPr lang="en-US" dirty="0" smtClean="0"/>
              <a:t> </a:t>
            </a:r>
            <a:r>
              <a:rPr lang="en-US" dirty="0" err="1" smtClean="0"/>
              <a:t>ideja</a:t>
            </a:r>
            <a:r>
              <a:rPr lang="en-US" dirty="0" smtClean="0"/>
              <a:t>; </a:t>
            </a:r>
            <a:r>
              <a:rPr lang="en-US" dirty="0" err="1" smtClean="0"/>
              <a:t>identifikacija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/</a:t>
            </a:r>
            <a:r>
              <a:rPr lang="en-US" dirty="0" err="1" smtClean="0"/>
              <a:t>usluga</a:t>
            </a:r>
            <a:r>
              <a:rPr lang="en-US" dirty="0" smtClean="0"/>
              <a:t>; </a:t>
            </a:r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delovanje</a:t>
            </a:r>
            <a:r>
              <a:rPr lang="en-US" dirty="0" smtClean="0"/>
              <a:t> </a:t>
            </a:r>
            <a:r>
              <a:rPr lang="en-US" dirty="0" err="1" smtClean="0"/>
              <a:t>matične</a:t>
            </a:r>
            <a:r>
              <a:rPr lang="en-US" dirty="0" smtClean="0"/>
              <a:t> </a:t>
            </a:r>
            <a:r>
              <a:rPr lang="en-US" dirty="0" err="1" smtClean="0"/>
              <a:t>konkurencije</a:t>
            </a:r>
            <a:r>
              <a:rPr lang="en-US" dirty="0" smtClean="0"/>
              <a:t>; </a:t>
            </a:r>
            <a:r>
              <a:rPr lang="en-US" dirty="0" err="1" smtClean="0"/>
              <a:t>determinisanje</a:t>
            </a:r>
            <a:r>
              <a:rPr lang="en-US" dirty="0" smtClean="0"/>
              <a:t> </a:t>
            </a:r>
            <a:r>
              <a:rPr lang="en-US" dirty="0" err="1" smtClean="0"/>
              <a:t>razvoja</a:t>
            </a:r>
            <a:r>
              <a:rPr lang="en-US" dirty="0" smtClean="0"/>
              <a:t> </a:t>
            </a:r>
            <a:r>
              <a:rPr lang="en-US" dirty="0" err="1" smtClean="0"/>
              <a:t>obima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/</a:t>
            </a:r>
            <a:r>
              <a:rPr lang="en-US" dirty="0" err="1" smtClean="0"/>
              <a:t>usluga</a:t>
            </a:r>
            <a:r>
              <a:rPr lang="en-US" dirty="0" smtClean="0"/>
              <a:t> u </a:t>
            </a:r>
            <a:r>
              <a:rPr lang="en-US" dirty="0" err="1" smtClean="0"/>
              <a:t>planskom</a:t>
            </a:r>
            <a:r>
              <a:rPr lang="en-US" dirty="0" smtClean="0"/>
              <a:t> </a:t>
            </a:r>
            <a:r>
              <a:rPr lang="en-US" dirty="0" err="1" smtClean="0"/>
              <a:t>periodu</a:t>
            </a:r>
            <a:r>
              <a:rPr lang="en-US" dirty="0" smtClean="0"/>
              <a:t>; </a:t>
            </a:r>
            <a:r>
              <a:rPr lang="en-US" dirty="0" err="1" smtClean="0"/>
              <a:t>konkretizacija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; </a:t>
            </a:r>
            <a:r>
              <a:rPr lang="en-US" dirty="0" err="1" smtClean="0"/>
              <a:t>definisanje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 smtClean="0"/>
              <a:t>nabavke</a:t>
            </a:r>
            <a:r>
              <a:rPr lang="en-US" dirty="0" smtClean="0"/>
              <a:t>);</a:t>
            </a:r>
            <a:endParaRPr lang="sr-Latn-RS" dirty="0" smtClean="0"/>
          </a:p>
          <a:p>
            <a:r>
              <a:rPr lang="en-US" dirty="0" smtClean="0"/>
              <a:t> c) plan </a:t>
            </a:r>
            <a:r>
              <a:rPr lang="en-US" dirty="0" err="1" smtClean="0"/>
              <a:t>tehnologije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organizacija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(</a:t>
            </a:r>
            <a:r>
              <a:rPr lang="en-US" dirty="0" err="1" smtClean="0"/>
              <a:t>elementi</a:t>
            </a:r>
            <a:r>
              <a:rPr lang="en-US" dirty="0" smtClean="0"/>
              <a:t>: </a:t>
            </a:r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opis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 </a:t>
            </a:r>
            <a:r>
              <a:rPr lang="en-US" dirty="0" err="1" smtClean="0"/>
              <a:t>proizvodnje</a:t>
            </a:r>
            <a:r>
              <a:rPr lang="en-US" dirty="0" smtClean="0"/>
              <a:t>/</a:t>
            </a:r>
            <a:r>
              <a:rPr lang="en-US" dirty="0" err="1" smtClean="0"/>
              <a:t>usluga</a:t>
            </a:r>
            <a:r>
              <a:rPr lang="en-US" dirty="0" smtClean="0"/>
              <a:t>; </a:t>
            </a:r>
            <a:r>
              <a:rPr lang="en-US" dirty="0" err="1" smtClean="0"/>
              <a:t>prikaz</a:t>
            </a:r>
            <a:r>
              <a:rPr lang="en-US" dirty="0" smtClean="0"/>
              <a:t> </a:t>
            </a:r>
            <a:r>
              <a:rPr lang="en-US" dirty="0" err="1" smtClean="0"/>
              <a:t>ključnih</a:t>
            </a:r>
            <a:r>
              <a:rPr lang="en-US" dirty="0" smtClean="0"/>
              <a:t> 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planirane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; </a:t>
            </a:r>
            <a:r>
              <a:rPr lang="en-US" dirty="0" err="1" smtClean="0"/>
              <a:t>ekološke</a:t>
            </a:r>
            <a:r>
              <a:rPr lang="en-US" dirty="0" smtClean="0"/>
              <a:t> </a:t>
            </a:r>
            <a:r>
              <a:rPr lang="en-US" dirty="0" err="1" smtClean="0"/>
              <a:t>implikacije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zaštita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radu</a:t>
            </a:r>
            <a:r>
              <a:rPr lang="en-US" dirty="0" smtClean="0"/>
              <a:t>; </a:t>
            </a:r>
            <a:r>
              <a:rPr lang="en-US" dirty="0" err="1" smtClean="0"/>
              <a:t>planirani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novozaposlenih</a:t>
            </a:r>
            <a:r>
              <a:rPr lang="en-US" dirty="0" smtClean="0"/>
              <a:t> </a:t>
            </a:r>
            <a:r>
              <a:rPr lang="en-US" dirty="0" err="1" smtClean="0"/>
              <a:t>radnika</a:t>
            </a:r>
            <a:r>
              <a:rPr lang="en-US" dirty="0" smtClean="0"/>
              <a:t>; model </a:t>
            </a:r>
            <a:r>
              <a:rPr lang="en-US" dirty="0" err="1" smtClean="0"/>
              <a:t>organizacije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en-US" dirty="0" err="1" smtClean="0"/>
              <a:t>zaposlenih</a:t>
            </a:r>
            <a:r>
              <a:rPr lang="en-US" dirty="0" smtClean="0"/>
              <a:t> u </a:t>
            </a:r>
            <a:r>
              <a:rPr lang="en-US" dirty="0" err="1" smtClean="0"/>
              <a:t>planskom</a:t>
            </a:r>
            <a:r>
              <a:rPr lang="en-US" dirty="0" smtClean="0"/>
              <a:t> </a:t>
            </a:r>
            <a:r>
              <a:rPr lang="en-US" dirty="0" err="1" smtClean="0"/>
              <a:t>periodu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njihova</a:t>
            </a:r>
            <a:r>
              <a:rPr lang="en-US" dirty="0" smtClean="0"/>
              <a:t> </a:t>
            </a:r>
            <a:r>
              <a:rPr lang="en-US" dirty="0" err="1" smtClean="0"/>
              <a:t>obuka</a:t>
            </a:r>
            <a:r>
              <a:rPr lang="en-US" dirty="0" smtClean="0"/>
              <a:t>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65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036" y="498765"/>
            <a:ext cx="11286837" cy="56938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Bahnschrift Condensed" panose="020B0502040204020203" pitchFamily="34" charset="0"/>
              </a:rPr>
              <a:t>d) plan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materijalne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osnove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rada</a:t>
            </a:r>
            <a:r>
              <a:rPr lang="en-US" sz="2800" dirty="0" smtClean="0">
                <a:latin typeface="Bahnschrift Condensed" panose="020B0502040204020203" pitchFamily="34" charset="0"/>
              </a:rPr>
              <a:t> (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elementi</a:t>
            </a:r>
            <a:r>
              <a:rPr lang="en-US" sz="2800" dirty="0" smtClean="0">
                <a:latin typeface="Bahnschrift Condensed" panose="020B0502040204020203" pitchFamily="34" charset="0"/>
              </a:rPr>
              <a:t>: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situacioni</a:t>
            </a:r>
            <a:r>
              <a:rPr lang="en-US" sz="2800" dirty="0" smtClean="0">
                <a:latin typeface="Bahnschrift Condensed" panose="020B0502040204020203" pitchFamily="34" charset="0"/>
              </a:rPr>
              <a:t> plan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objekta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proizvodnju</a:t>
            </a:r>
            <a:r>
              <a:rPr lang="en-US" sz="2800" dirty="0" smtClean="0">
                <a:latin typeface="Bahnschrift Condensed" panose="020B0502040204020203" pitchFamily="34" charset="0"/>
              </a:rPr>
              <a:t>/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usluge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namena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obuhvaćenih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poslovnih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objekata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izgradnja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potrebne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adaptacije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objekta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potrebna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proizvodna</a:t>
            </a:r>
            <a:r>
              <a:rPr lang="en-US" sz="2800" dirty="0" smtClean="0">
                <a:latin typeface="Bahnschrift Condensed" panose="020B0502040204020203" pitchFamily="34" charset="0"/>
              </a:rPr>
              <a:t>/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uslužna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oprema</a:t>
            </a:r>
            <a:r>
              <a:rPr lang="en-US" sz="2800" dirty="0" smtClean="0">
                <a:latin typeface="Bahnschrift Condensed" panose="020B0502040204020203" pitchFamily="34" charset="0"/>
              </a:rPr>
              <a:t> –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postojeća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800" dirty="0" smtClean="0">
                <a:latin typeface="Bahnschrift Condensed" panose="020B0502040204020203" pitchFamily="34" charset="0"/>
              </a:rPr>
              <a:t> nova); e)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projekcija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ostvarivanja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planiranog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razvoja</a:t>
            </a:r>
            <a:r>
              <a:rPr lang="en-US" sz="2800" dirty="0" smtClean="0">
                <a:latin typeface="Bahnschrift Condensed" panose="020B0502040204020203" pitchFamily="34" charset="0"/>
              </a:rPr>
              <a:t> (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elementi</a:t>
            </a:r>
            <a:r>
              <a:rPr lang="en-US" sz="2800" dirty="0" smtClean="0">
                <a:latin typeface="Bahnschrift Condensed" panose="020B0502040204020203" pitchFamily="34" charset="0"/>
              </a:rPr>
              <a:t>: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dinamika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realizacije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investicionih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vođenje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investicionih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aktivnosti</a:t>
            </a:r>
            <a:r>
              <a:rPr lang="en-US" sz="2800" dirty="0" smtClean="0">
                <a:latin typeface="Bahnschrift Condensed" panose="020B0502040204020203" pitchFamily="34" charset="0"/>
              </a:rPr>
              <a:t>);</a:t>
            </a:r>
            <a:endParaRPr lang="sr-Latn-RS" sz="2800" dirty="0" smtClean="0">
              <a:latin typeface="Bahnschrift Condensed" panose="020B0502040204020203" pitchFamily="34" charset="0"/>
            </a:endParaRPr>
          </a:p>
          <a:p>
            <a:endParaRPr lang="sr-Latn-RS" sz="2800" dirty="0" smtClean="0">
              <a:latin typeface="Bahnschrift Condensed" panose="020B0502040204020203" pitchFamily="34" charset="0"/>
            </a:endParaRPr>
          </a:p>
          <a:p>
            <a:r>
              <a:rPr lang="en-US" sz="2800" dirty="0" smtClean="0">
                <a:latin typeface="Bahnschrift Condensed" panose="020B0502040204020203" pitchFamily="34" charset="0"/>
              </a:rPr>
              <a:t> f)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finansijska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planiranog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razvoja</a:t>
            </a:r>
            <a:r>
              <a:rPr lang="en-US" sz="2800" dirty="0" smtClean="0">
                <a:latin typeface="Bahnschrift Condensed" panose="020B0502040204020203" pitchFamily="34" charset="0"/>
              </a:rPr>
              <a:t> (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elementi</a:t>
            </a:r>
            <a:r>
              <a:rPr lang="en-US" sz="2800" dirty="0" smtClean="0">
                <a:latin typeface="Bahnschrift Condensed" panose="020B0502040204020203" pitchFamily="34" charset="0"/>
              </a:rPr>
              <a:t>: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predračun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potrebnih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ukupnih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800" dirty="0" smtClean="0">
                <a:latin typeface="Bahnschrift Condensed" panose="020B0502040204020203" pitchFamily="34" charset="0"/>
              </a:rPr>
              <a:t> u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osnovna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obrtna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sredstva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predračun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novih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800" dirty="0" smtClean="0">
                <a:latin typeface="Bahnschrift Condensed" panose="020B0502040204020203" pitchFamily="34" charset="0"/>
              </a:rPr>
              <a:t>: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konstrukcija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novih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obračun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predviđenog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kredita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projekcija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sz="2800" dirty="0" smtClean="0">
                <a:latin typeface="Bahnschrift Condensed" panose="020B0502040204020203" pitchFamily="34" charset="0"/>
              </a:rPr>
              <a:t> u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planskom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periodu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projekcija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rashoda</a:t>
            </a:r>
            <a:r>
              <a:rPr lang="en-US" sz="2800" dirty="0" smtClean="0">
                <a:latin typeface="Bahnschrift Condensed" panose="020B0502040204020203" pitchFamily="34" charset="0"/>
              </a:rPr>
              <a:t> u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planskom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periodu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projekcija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bilansa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uspeha</a:t>
            </a:r>
            <a:r>
              <a:rPr lang="en-US" sz="2800" dirty="0" smtClean="0">
                <a:latin typeface="Bahnschrift Condensed" panose="020B0502040204020203" pitchFamily="34" charset="0"/>
              </a:rPr>
              <a:t> u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planskom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periodu</a:t>
            </a:r>
            <a:r>
              <a:rPr lang="en-US" sz="2800" dirty="0" smtClean="0">
                <a:latin typeface="Bahnschrift Condensed" panose="020B0502040204020203" pitchFamily="34" charset="0"/>
              </a:rPr>
              <a:t>);</a:t>
            </a:r>
            <a:endParaRPr lang="sr-Latn-RS" sz="2800" dirty="0" smtClean="0">
              <a:latin typeface="Bahnschrift Condensed" panose="020B0502040204020203" pitchFamily="34" charset="0"/>
            </a:endParaRPr>
          </a:p>
          <a:p>
            <a:endParaRPr lang="sr-Latn-RS" sz="2800" dirty="0" smtClean="0">
              <a:latin typeface="Bahnschrift Condensed" panose="020B0502040204020203" pitchFamily="34" charset="0"/>
            </a:endParaRPr>
          </a:p>
          <a:p>
            <a:r>
              <a:rPr lang="en-US" sz="2800" dirty="0" smtClean="0">
                <a:latin typeface="Bahnschrift Condensed" panose="020B0502040204020203" pitchFamily="34" charset="0"/>
              </a:rPr>
              <a:t> g)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planiranog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razvoja</a:t>
            </a:r>
            <a:r>
              <a:rPr lang="en-US" sz="2800" dirty="0" smtClean="0">
                <a:latin typeface="Bahnschrift Condensed" panose="020B0502040204020203" pitchFamily="34" charset="0"/>
              </a:rPr>
              <a:t> (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elementi</a:t>
            </a:r>
            <a:r>
              <a:rPr lang="en-US" sz="2800" dirty="0" smtClean="0">
                <a:latin typeface="Bahnschrift Condensed" panose="020B0502040204020203" pitchFamily="34" charset="0"/>
              </a:rPr>
              <a:t>: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statička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ekonomska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finanasijskog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toka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dinamička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ekonomska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rizika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društvena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2800" dirty="0" smtClean="0">
                <a:latin typeface="Bahnschrift Condensed" panose="020B0502040204020203" pitchFamily="34" charset="0"/>
              </a:rPr>
              <a:t>;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zaključna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2800" dirty="0" smtClean="0">
                <a:latin typeface="Bahnschrift Condensed" panose="020B0502040204020203" pitchFamily="34" charset="0"/>
              </a:rPr>
              <a:t>).</a:t>
            </a:r>
            <a:endParaRPr lang="en-US" sz="28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28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7818" y="147783"/>
            <a:ext cx="5070764" cy="1542906"/>
          </a:xfrm>
          <a:solidFill>
            <a:srgbClr val="D4F6FA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M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etodologija</a:t>
            </a:r>
            <a:r>
              <a:rPr lang="en-U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Bahnschrift Condensed" panose="020B0502040204020203" pitchFamily="34" charset="0"/>
              </a:rPr>
              <a:t>Svetske</a:t>
            </a:r>
            <a:r>
              <a:rPr lang="en-US" sz="3600" b="1" dirty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banke</a:t>
            </a:r>
            <a:r>
              <a:rPr lang="sr-Latn-R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/>
            </a:r>
            <a:br>
              <a:rPr lang="sr-Latn-R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</a:br>
            <a:r>
              <a:rPr lang="sr-Latn-R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M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etodologija</a:t>
            </a:r>
            <a:r>
              <a:rPr lang="en-U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za</a:t>
            </a:r>
            <a:r>
              <a:rPr lang="en-U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izradu</a:t>
            </a:r>
            <a:r>
              <a:rPr lang="en-U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biznis</a:t>
            </a:r>
            <a:r>
              <a:rPr lang="en-US" sz="36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plana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273" y="295564"/>
            <a:ext cx="5696527" cy="640080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Condensed" panose="020B0502040204020203" pitchFamily="34" charset="0"/>
              </a:rPr>
              <a:t>1. </a:t>
            </a:r>
            <a:r>
              <a:rPr lang="en-US" b="1" dirty="0" err="1">
                <a:latin typeface="Bahnschrift Condensed" panose="020B0502040204020203" pitchFamily="34" charset="0"/>
              </a:rPr>
              <a:t>Rezime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investicione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studije</a:t>
            </a:r>
            <a:endParaRPr lang="sr-Latn-RS" b="1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Uvod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Odgovorne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osobe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podatke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 smtClean="0">
                <a:latin typeface="Bahnschrift Condensed" panose="020B0502040204020203" pitchFamily="34" charset="0"/>
              </a:rPr>
              <a:t>investicionom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 program</a:t>
            </a:r>
            <a:r>
              <a:rPr lang="sr-Latn-RS" dirty="0">
                <a:latin typeface="Bahnschrift Condensed" panose="020B0502040204020203" pitchFamily="34" charset="0"/>
              </a:rPr>
              <a:t>u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Rezime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Bahnschrift Condensed" panose="020B0502040204020203" pitchFamily="34" charset="0"/>
              </a:rPr>
              <a:t>2. </a:t>
            </a:r>
            <a:r>
              <a:rPr lang="en-US" b="1" dirty="0" err="1">
                <a:latin typeface="Bahnschrift Condensed" panose="020B0502040204020203" pitchFamily="34" charset="0"/>
              </a:rPr>
              <a:t>Analiza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razvojnih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mogućnosti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i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sposobnosti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investitora</a:t>
            </a:r>
            <a:endParaRPr lang="sr-Latn-RS" b="1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Opšte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informacije</a:t>
            </a:r>
            <a:r>
              <a:rPr lang="en-US" dirty="0">
                <a:latin typeface="Bahnschrift Condensed" panose="020B0502040204020203" pitchFamily="34" charset="0"/>
              </a:rPr>
              <a:t> o </a:t>
            </a:r>
            <a:r>
              <a:rPr lang="en-US" dirty="0" err="1">
                <a:latin typeface="Bahnschrift Condensed" panose="020B0502040204020203" pitchFamily="34" charset="0"/>
              </a:rPr>
              <a:t>investitoru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Tehnički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uslovi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obim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postojeće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proizvodnje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Položaj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investitora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tržištu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prodaje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nabavke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Kvalifikaciona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struktura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broj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zaposlenih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radnika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Analiza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dosadašnjeg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poslovanja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Konačna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ocena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razvojnih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mogućnosti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sposobnosti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investitora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>
              <a:latin typeface="Bahnschrift Condensed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7818" y="2419927"/>
            <a:ext cx="5070764" cy="3757036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Condensed" panose="020B0502040204020203" pitchFamily="34" charset="0"/>
              </a:rPr>
              <a:t>3. </a:t>
            </a:r>
            <a:r>
              <a:rPr lang="en-US" b="1" dirty="0" err="1">
                <a:latin typeface="Bahnschrift Condensed" panose="020B0502040204020203" pitchFamily="34" charset="0"/>
              </a:rPr>
              <a:t>Analiza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tržišta</a:t>
            </a:r>
            <a:r>
              <a:rPr lang="en-US" b="1" dirty="0">
                <a:latin typeface="Bahnschrift Condensed" panose="020B0502040204020203" pitchFamily="34" charset="0"/>
              </a:rPr>
              <a:t> </a:t>
            </a:r>
            <a:r>
              <a:rPr lang="en-US" b="1" dirty="0" err="1">
                <a:latin typeface="Bahnschrift Condensed" panose="020B0502040204020203" pitchFamily="34" charset="0"/>
              </a:rPr>
              <a:t>prodaje</a:t>
            </a:r>
            <a:endParaRPr lang="sr-Latn-RS" b="1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Karakteristike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planiranog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proizvoda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Analiza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prodaje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projekcija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tržišta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Analiza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projekcija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ponude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Mogući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obim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plasmana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planirane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proizvodnje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8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9382" y="951345"/>
            <a:ext cx="5770418" cy="522561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 smtClean="0">
                <a:latin typeface="Bahnschrift Condensed" panose="020B0502040204020203" pitchFamily="34" charset="0"/>
              </a:rPr>
              <a:t>4.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Tehničko-tehnološka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endParaRPr lang="sr-Latn-RS" sz="3600" dirty="0" smtClean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• </a:t>
            </a:r>
            <a:r>
              <a:rPr lang="en-US" dirty="0" err="1">
                <a:latin typeface="Bahnschrift Condensed" panose="020B0502040204020203" pitchFamily="34" charset="0"/>
              </a:rPr>
              <a:t>Prikaz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varijanti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tehničko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Način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problema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Opis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odabranog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Opis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opreme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Proračun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glavnih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mašina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proizvodnju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Predračunska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vrednost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opreme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Građevinski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objekti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Tehnički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kapaciteti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Materijalni</a:t>
            </a:r>
            <a:r>
              <a:rPr lang="en-US" dirty="0">
                <a:latin typeface="Bahnschrift Condensed" panose="020B0502040204020203" pitchFamily="34" charset="0"/>
              </a:rPr>
              <a:t> input;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• </a:t>
            </a:r>
            <a:r>
              <a:rPr lang="en-US" dirty="0" err="1">
                <a:latin typeface="Bahnschrift Condensed" panose="020B0502040204020203" pitchFamily="34" charset="0"/>
              </a:rPr>
              <a:t>Kasifikaciona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struktura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radnika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  <a:endParaRPr lang="sr-Latn-RS" dirty="0">
              <a:latin typeface="Bahnschrift Condensed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51346"/>
            <a:ext cx="5181600" cy="522561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latin typeface="Bahnschrift Condensed" panose="020B0502040204020203" pitchFamily="34" charset="0"/>
              </a:rPr>
              <a:t>5. </a:t>
            </a:r>
            <a:r>
              <a:rPr lang="en-US" sz="3600" b="1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3600" b="1" dirty="0" smtClean="0"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3600" b="1" dirty="0" smtClean="0">
                <a:latin typeface="Bahnschrift Condensed" panose="020B0502040204020203" pitchFamily="34" charset="0"/>
              </a:rPr>
              <a:t> </a:t>
            </a:r>
            <a:r>
              <a:rPr lang="en-US" sz="3600" b="1" dirty="0" err="1" smtClean="0">
                <a:latin typeface="Bahnschrift Condensed" panose="020B0502040204020203" pitchFamily="34" charset="0"/>
              </a:rPr>
              <a:t>nabavke</a:t>
            </a:r>
            <a:endParaRPr lang="sr-Latn-RS" sz="3600" b="1" dirty="0" smtClean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Karakteristike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planiranih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sirovina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materijala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nabavke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>
                <a:latin typeface="Bahnschrift Condensed" panose="020B0502040204020203" pitchFamily="34" charset="0"/>
              </a:rPr>
              <a:t>predhodnom</a:t>
            </a:r>
            <a:r>
              <a:rPr lang="en-US" dirty="0">
                <a:latin typeface="Bahnschrift Condensed" panose="020B0502040204020203" pitchFamily="34" charset="0"/>
              </a:rPr>
              <a:t> period;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Prognoza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nabavke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67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314036"/>
            <a:ext cx="5181600" cy="2632364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5.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tržišta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nabavke</a:t>
            </a:r>
            <a:r>
              <a:rPr lang="sr-Latn-RS" sz="3200" b="1" dirty="0" smtClean="0">
                <a:latin typeface="Bahnschrift Condensed" panose="020B0502040204020203" pitchFamily="34" charset="0"/>
              </a:rPr>
              <a:t/>
            </a:r>
            <a:br>
              <a:rPr lang="sr-Latn-RS" sz="3200" b="1" dirty="0" smtClean="0">
                <a:latin typeface="Bahnschrift Condensed" panose="020B0502040204020203" pitchFamily="34" charset="0"/>
              </a:rPr>
            </a:br>
            <a:r>
              <a:rPr lang="en-US" sz="3200" b="1" dirty="0" smtClean="0">
                <a:latin typeface="Bahnschrift Condensed" panose="020B0502040204020203" pitchFamily="34" charset="0"/>
              </a:rPr>
              <a:t> •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Karakteristike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planiranih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sirovina</a:t>
            </a:r>
            <a:r>
              <a:rPr lang="en-US" sz="2800" dirty="0" smtClean="0">
                <a:latin typeface="Bahnschrift Condensed" panose="020B0502040204020203" pitchFamily="34" charset="0"/>
              </a:rPr>
              <a:t> I</a:t>
            </a:r>
            <a:r>
              <a:rPr lang="sr-Latn-RS" sz="2800" dirty="0" smtClean="0">
                <a:latin typeface="Bahnschrift Condensed" panose="020B0502040204020203" pitchFamily="34" charset="0"/>
              </a:rPr>
              <a:t/>
            </a:r>
            <a:br>
              <a:rPr lang="sr-Latn-RS" sz="2800" dirty="0" smtClean="0">
                <a:latin typeface="Bahnschrift Condensed" panose="020B0502040204020203" pitchFamily="34" charset="0"/>
              </a:rPr>
            </a:br>
            <a:r>
              <a:rPr lang="sr-Latn-RS" sz="2800" dirty="0">
                <a:latin typeface="Bahnschrift Condensed" panose="020B0502040204020203" pitchFamily="34" charset="0"/>
              </a:rPr>
              <a:t> </a:t>
            </a:r>
            <a:r>
              <a:rPr lang="sr-Latn-R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materijala</a:t>
            </a:r>
            <a:r>
              <a:rPr lang="en-US" sz="2800" dirty="0" smtClean="0">
                <a:latin typeface="Bahnschrift Condensed" panose="020B0502040204020203" pitchFamily="34" charset="0"/>
              </a:rPr>
              <a:t>;</a:t>
            </a:r>
            <a:r>
              <a:rPr lang="sr-Latn-RS" sz="2800" dirty="0" smtClean="0">
                <a:latin typeface="Bahnschrift Condensed" panose="020B0502040204020203" pitchFamily="34" charset="0"/>
              </a:rPr>
              <a:t/>
            </a:r>
            <a:br>
              <a:rPr lang="sr-Latn-RS" sz="2800" dirty="0" smtClean="0">
                <a:latin typeface="Bahnschrift Condensed" panose="020B0502040204020203" pitchFamily="34" charset="0"/>
              </a:rPr>
            </a:br>
            <a:r>
              <a:rPr lang="en-US" sz="2800" dirty="0" smtClean="0">
                <a:latin typeface="Bahnschrift Condensed" panose="020B0502040204020203" pitchFamily="34" charset="0"/>
              </a:rPr>
              <a:t> •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nabavke</a:t>
            </a:r>
            <a:r>
              <a:rPr lang="en-US" sz="2800" dirty="0" smtClean="0">
                <a:latin typeface="Bahnschrift Condensed" panose="020B0502040204020203" pitchFamily="34" charset="0"/>
              </a:rPr>
              <a:t> u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predhodnom</a:t>
            </a:r>
            <a:r>
              <a:rPr lang="sr-Latn-RS" sz="2800" dirty="0" smtClean="0">
                <a:latin typeface="Bahnschrift Condensed" panose="020B0502040204020203" pitchFamily="34" charset="0"/>
              </a:rPr>
              <a:t/>
            </a:r>
            <a:br>
              <a:rPr lang="sr-Latn-RS" sz="2800" dirty="0" smtClean="0">
                <a:latin typeface="Bahnschrift Condensed" panose="020B0502040204020203" pitchFamily="34" charset="0"/>
              </a:rPr>
            </a:br>
            <a:r>
              <a:rPr lang="sr-Latn-RS" sz="2800" dirty="0">
                <a:latin typeface="Bahnschrift Condensed" panose="020B0502040204020203" pitchFamily="34" charset="0"/>
              </a:rPr>
              <a:t> </a:t>
            </a:r>
            <a:r>
              <a:rPr lang="sr-Latn-R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smtClean="0">
                <a:latin typeface="Bahnschrift Condensed" panose="020B0502040204020203" pitchFamily="34" charset="0"/>
              </a:rPr>
              <a:t> period;</a:t>
            </a:r>
            <a:r>
              <a:rPr lang="sr-Latn-RS" sz="2800" dirty="0" smtClean="0">
                <a:latin typeface="Bahnschrift Condensed" panose="020B0502040204020203" pitchFamily="34" charset="0"/>
              </a:rPr>
              <a:t/>
            </a:r>
            <a:br>
              <a:rPr lang="sr-Latn-RS" sz="2800" dirty="0" smtClean="0">
                <a:latin typeface="Bahnschrift Condensed" panose="020B0502040204020203" pitchFamily="34" charset="0"/>
              </a:rPr>
            </a:br>
            <a:r>
              <a:rPr lang="en-US" sz="2800" dirty="0" smtClean="0">
                <a:latin typeface="Bahnschrift Condensed" panose="020B0502040204020203" pitchFamily="34" charset="0"/>
              </a:rPr>
              <a:t> •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Prognoza</a:t>
            </a:r>
            <a:r>
              <a:rPr lang="en-US" sz="2800" dirty="0" smtClean="0">
                <a:latin typeface="Bahnschrift Condensed" panose="020B0502040204020203" pitchFamily="34" charset="0"/>
              </a:rPr>
              <a:t> </a:t>
            </a:r>
            <a:r>
              <a:rPr lang="en-US" sz="2800" dirty="0" err="1" smtClean="0">
                <a:latin typeface="Bahnschrift Condensed" panose="020B0502040204020203" pitchFamily="34" charset="0"/>
              </a:rPr>
              <a:t>nabavke</a:t>
            </a:r>
            <a:r>
              <a:rPr lang="en-US" sz="2800" dirty="0" smtClean="0">
                <a:latin typeface="Bahnschrift Condensed" panose="020B0502040204020203" pitchFamily="34" charset="0"/>
              </a:rPr>
              <a:t>.</a:t>
            </a:r>
            <a:endParaRPr lang="en-US" sz="28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572656"/>
            <a:ext cx="6029037" cy="621607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latin typeface="Bahnschrift Condensed" panose="020B0502040204020203" pitchFamily="34" charset="0"/>
              </a:rPr>
              <a:t>4. </a:t>
            </a:r>
            <a:r>
              <a:rPr lang="en-US" sz="3200" b="1" dirty="0" err="1">
                <a:latin typeface="Bahnschrift Condensed" panose="020B0502040204020203" pitchFamily="34" charset="0"/>
              </a:rPr>
              <a:t>Tehničko-tehnološka</a:t>
            </a:r>
            <a:r>
              <a:rPr lang="en-US" sz="3200" b="1" dirty="0">
                <a:latin typeface="Bahnschrift Condensed" panose="020B0502040204020203" pitchFamily="34" charset="0"/>
              </a:rPr>
              <a:t> </a:t>
            </a:r>
            <a:r>
              <a:rPr lang="en-US" sz="3200" b="1" dirty="0" err="1">
                <a:latin typeface="Bahnschrift Condensed" panose="020B0502040204020203" pitchFamily="34" charset="0"/>
              </a:rPr>
              <a:t>analiza</a:t>
            </a:r>
            <a:r>
              <a:rPr lang="en-US" sz="3200" b="1" dirty="0">
                <a:latin typeface="Bahnschrift Condensed" panose="020B0502040204020203" pitchFamily="34" charset="0"/>
              </a:rPr>
              <a:t> </a:t>
            </a:r>
            <a:endParaRPr lang="sr-Latn-RS" sz="3200" b="1" dirty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Prikaz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varijanti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tehničko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Način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problema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odabranog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tehnološkog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rešenja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Opis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opreme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 err="1" smtClean="0">
                <a:latin typeface="Bahnschrift Condensed" panose="020B0502040204020203" pitchFamily="34" charset="0"/>
              </a:rPr>
              <a:t>Proračun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glavnih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mašina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proizvodnju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Predračunska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vrednost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opreme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Građevinski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objekti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Tehnički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kapaciteti</a:t>
            </a:r>
            <a:r>
              <a:rPr lang="en-US" dirty="0">
                <a:latin typeface="Bahnschrift Condensed" panose="020B0502040204020203" pitchFamily="34" charset="0"/>
              </a:rPr>
              <a:t>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Materijalni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>
                <a:latin typeface="Bahnschrift Condensed" panose="020B0502040204020203" pitchFamily="34" charset="0"/>
              </a:rPr>
              <a:t>input;</a:t>
            </a:r>
            <a:endParaRPr lang="sr-Latn-RS" dirty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Kasifikaciona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struktura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radnika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  <a:endParaRPr lang="sr-Latn-RS" dirty="0">
              <a:latin typeface="Bahnschrift Condensed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3428999"/>
            <a:ext cx="5576455" cy="27479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sz="3200" dirty="0" smtClean="0">
                <a:latin typeface="Bahnschrift Condensed" panose="020B0502040204020203" pitchFamily="34" charset="0"/>
              </a:rPr>
              <a:t>6</a:t>
            </a:r>
            <a:r>
              <a:rPr lang="en-US" sz="3200" dirty="0">
                <a:latin typeface="Bahnschrift Condensed" panose="020B0502040204020203" pitchFamily="34" charset="0"/>
              </a:rPr>
              <a:t>. </a:t>
            </a:r>
            <a:r>
              <a:rPr lang="en-US" sz="3200" dirty="0" err="1">
                <a:latin typeface="Bahnschrift Condensed" panose="020B0502040204020203" pitchFamily="34" charset="0"/>
              </a:rPr>
              <a:t>Analiza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lokacije</a:t>
            </a:r>
            <a:endParaRPr lang="sr-Latn-RS" sz="3200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7</a:t>
            </a:r>
            <a:r>
              <a:rPr lang="en-US" dirty="0">
                <a:latin typeface="Bahnschrift Condensed" panose="020B0502040204020203" pitchFamily="34" charset="0"/>
              </a:rPr>
              <a:t>. </a:t>
            </a:r>
            <a:r>
              <a:rPr lang="en-US" dirty="0" err="1">
                <a:latin typeface="Bahnschrift Condensed" panose="020B0502040204020203" pitchFamily="34" charset="0"/>
              </a:rPr>
              <a:t>Analiza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zaštite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čovekove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sredine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</a:t>
            </a:r>
            <a:r>
              <a:rPr lang="en-US" dirty="0" smtClean="0">
                <a:latin typeface="Bahnschrift Condensed" panose="020B0502040204020203" pitchFamily="34" charset="0"/>
              </a:rPr>
              <a:t>8</a:t>
            </a:r>
            <a:r>
              <a:rPr lang="en-US" dirty="0">
                <a:latin typeface="Bahnschrift Condensed" panose="020B0502040204020203" pitchFamily="34" charset="0"/>
              </a:rPr>
              <a:t>. </a:t>
            </a:r>
            <a:r>
              <a:rPr lang="en-US" dirty="0" err="1">
                <a:latin typeface="Bahnschrift Condensed" panose="020B0502040204020203" pitchFamily="34" charset="0"/>
              </a:rPr>
              <a:t>Organizacioni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aspekti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investicije</a:t>
            </a: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Condensed" panose="020B0502040204020203" pitchFamily="34" charset="0"/>
              </a:rPr>
              <a:t>   </a:t>
            </a:r>
            <a:r>
              <a:rPr lang="en-US" dirty="0" smtClean="0">
                <a:latin typeface="Bahnschrift Condensed" panose="020B0502040204020203" pitchFamily="34" charset="0"/>
              </a:rPr>
              <a:t>9</a:t>
            </a:r>
            <a:r>
              <a:rPr lang="en-US" dirty="0">
                <a:latin typeface="Bahnschrift Condensed" panose="020B0502040204020203" pitchFamily="34" charset="0"/>
              </a:rPr>
              <a:t>. </a:t>
            </a:r>
            <a:r>
              <a:rPr lang="en-US" dirty="0" err="1">
                <a:latin typeface="Bahnschrift Condensed" panose="020B0502040204020203" pitchFamily="34" charset="0"/>
              </a:rPr>
              <a:t>Analiza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izvodljivosti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dinamika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radova</a:t>
            </a:r>
            <a:endParaRPr lang="en-US" dirty="0">
              <a:latin typeface="Bahnschrift Condensed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206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9963" y="517236"/>
            <a:ext cx="5735781" cy="124690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ahnschrift Condensed" panose="020B0502040204020203" pitchFamily="34" charset="0"/>
              </a:rPr>
              <a:t>12.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Društveno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ekonomska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3200" b="1" dirty="0" smtClean="0">
                <a:latin typeface="Bahnschrift Condensed" panose="020B0502040204020203" pitchFamily="34" charset="0"/>
              </a:rPr>
              <a:t> </a:t>
            </a:r>
            <a:r>
              <a:rPr lang="en-US" sz="3200" b="1" dirty="0" err="1" smtClean="0">
                <a:latin typeface="Bahnschrift Condensed" panose="020B0502040204020203" pitchFamily="34" charset="0"/>
              </a:rPr>
              <a:t>projekta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964" y="517236"/>
            <a:ext cx="5735781" cy="5902037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sr-Latn-RS" sz="3500" b="1" dirty="0" smtClean="0">
              <a:latin typeface="Bahnschrift Condensed" panose="020B0502040204020203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500" b="1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10. </a:t>
            </a:r>
            <a:r>
              <a:rPr lang="en-US" sz="3500" b="1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Ekonomsko</a:t>
            </a:r>
            <a:r>
              <a:rPr lang="en-US" sz="3500" b="1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finansijska</a:t>
            </a:r>
            <a:r>
              <a:rPr lang="en-US" sz="3500" b="1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analiza</a:t>
            </a:r>
            <a:endParaRPr lang="sr-Latn-RS" sz="3500" b="1" dirty="0" smtClean="0">
              <a:latin typeface="Bahnschrift Condensed" panose="020B0502040204020203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•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Obim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i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struktura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investicionih</a:t>
            </a:r>
            <a:endParaRPr lang="sr-Latn-RS" sz="3300" dirty="0" smtClean="0">
              <a:latin typeface="Bahnschrift Condensed" panose="020B0502040204020203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Latn-RS" sz="33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sr-Latn-R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sr-Latn-R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ulaganja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u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osnovna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Bahnschrift Condensed" panose="020B0502040204020203" pitchFamily="34" charset="0"/>
                <a:cs typeface="Arial" panose="020B0604020202020204" pitchFamily="34" charset="0"/>
              </a:rPr>
              <a:t>sredstva</a:t>
            </a:r>
            <a:r>
              <a:rPr lang="en-US" sz="3300" dirty="0" smtClean="0">
                <a:latin typeface="Bahnschrift Condensed" panose="020B0502040204020203" pitchFamily="34" charset="0"/>
                <a:cs typeface="Arial" panose="020B0604020202020204" pitchFamily="34" charset="0"/>
              </a:rPr>
              <a:t>;</a:t>
            </a:r>
            <a:endParaRPr lang="sr-Latn-RS" sz="3300" dirty="0" smtClean="0">
              <a:latin typeface="Bahnschrift Condensed" panose="020B0502040204020203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Obračun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potrebnih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obrtnih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sredstava</a:t>
            </a:r>
            <a:r>
              <a:rPr lang="en-US" dirty="0" smtClean="0">
                <a:latin typeface="Bahnschrift Condensed" panose="020B0502040204020203" pitchFamily="34" charset="0"/>
              </a:rPr>
              <a:t>; 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Obračun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troškova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proizvodnje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formiranje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ukupnog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Izvori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finansiranja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obaveze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prema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izvozima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Novčani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tokovi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ahnschrift Condensed" panose="020B0502040204020203" pitchFamily="34" charset="0"/>
              </a:rPr>
              <a:t>11. </a:t>
            </a:r>
            <a:r>
              <a:rPr lang="en-US" b="1" dirty="0" err="1" smtClean="0">
                <a:latin typeface="Bahnschrift Condensed" panose="020B0502040204020203" pitchFamily="34" charset="0"/>
              </a:rPr>
              <a:t>Ocena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finansijske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tržšne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efikasnosti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r>
              <a:rPr lang="en-US" b="1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b="1" dirty="0" smtClean="0">
                <a:latin typeface="Bahnschrift Condensed" panose="020B0502040204020203" pitchFamily="34" charset="0"/>
              </a:rPr>
              <a:t> </a:t>
            </a:r>
            <a:endParaRPr lang="sr-Latn-RS" b="1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• </a:t>
            </a:r>
            <a:r>
              <a:rPr lang="en-US" dirty="0" err="1" smtClean="0">
                <a:latin typeface="Bahnschrift Condensed" panose="020B0502040204020203" pitchFamily="34" charset="0"/>
              </a:rPr>
              <a:t>Statička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tržišne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efikasnosti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 • </a:t>
            </a:r>
            <a:r>
              <a:rPr lang="en-US" dirty="0" err="1" smtClean="0">
                <a:latin typeface="Bahnschrift Condensed" panose="020B0502040204020203" pitchFamily="34" charset="0"/>
              </a:rPr>
              <a:t>Dinamička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ocena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efikasnosti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investicionih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ulaganja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9964" y="1930399"/>
            <a:ext cx="5735781" cy="4488873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b="1" dirty="0" smtClean="0">
                <a:latin typeface="Bahnschrift Condensed" panose="020B0502040204020203" pitchFamily="34" charset="0"/>
              </a:rPr>
              <a:t>13. </a:t>
            </a:r>
            <a:r>
              <a:rPr lang="en-US" sz="3500" b="1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sz="3500" b="1" dirty="0" smtClean="0">
                <a:latin typeface="Bahnschrift Condensed" panose="020B0502040204020203" pitchFamily="34" charset="0"/>
              </a:rPr>
              <a:t> </a:t>
            </a:r>
            <a:r>
              <a:rPr lang="en-US" sz="3500" b="1" dirty="0" err="1" smtClean="0">
                <a:latin typeface="Bahnschrift Condensed" panose="020B0502040204020203" pitchFamily="34" charset="0"/>
              </a:rPr>
              <a:t>osetljivosti</a:t>
            </a:r>
            <a:endParaRPr lang="sr-Latn-RS" sz="3500" b="1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Statička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osetljivosti</a:t>
            </a:r>
            <a:r>
              <a:rPr lang="en-US" dirty="0" smtClean="0">
                <a:latin typeface="Bahnschrift Condensed" panose="020B0502040204020203" pitchFamily="34" charset="0"/>
              </a:rPr>
              <a:t>;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Dinamička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analiza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osetljivosti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r-Latn-RS" dirty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sz="3500" dirty="0" smtClean="0">
                <a:latin typeface="Bahnschrift Condensed" panose="020B0502040204020203" pitchFamily="34" charset="0"/>
              </a:rPr>
              <a:t>14. </a:t>
            </a:r>
            <a:r>
              <a:rPr lang="en-US" sz="3500" dirty="0" err="1" smtClean="0">
                <a:latin typeface="Bahnschrift Condensed" panose="020B0502040204020203" pitchFamily="34" charset="0"/>
              </a:rPr>
              <a:t>Zbirna</a:t>
            </a:r>
            <a:r>
              <a:rPr lang="en-US" sz="3500" dirty="0" smtClean="0">
                <a:latin typeface="Bahnschrift Condensed" panose="020B0502040204020203" pitchFamily="34" charset="0"/>
              </a:rPr>
              <a:t> </a:t>
            </a:r>
            <a:r>
              <a:rPr lang="en-US" sz="3500" dirty="0" err="1" smtClean="0">
                <a:latin typeface="Bahnschrift Condensed" panose="020B0502040204020203" pitchFamily="34" charset="0"/>
              </a:rPr>
              <a:t>ocena</a:t>
            </a:r>
            <a:r>
              <a:rPr lang="en-US" sz="3500" dirty="0" smtClean="0">
                <a:latin typeface="Bahnschrift Condensed" panose="020B0502040204020203" pitchFamily="34" charset="0"/>
              </a:rPr>
              <a:t> </a:t>
            </a:r>
            <a:r>
              <a:rPr lang="en-US" sz="3500" dirty="0" err="1" smtClean="0">
                <a:latin typeface="Bahnschrift Condensed" panose="020B0502040204020203" pitchFamily="34" charset="0"/>
              </a:rPr>
              <a:t>projekta</a:t>
            </a:r>
            <a:r>
              <a:rPr lang="en-US" sz="3500" dirty="0" smtClean="0">
                <a:latin typeface="Bahnschrift Condensed" panose="020B0502040204020203" pitchFamily="34" charset="0"/>
              </a:rPr>
              <a:t>/</a:t>
            </a:r>
            <a:r>
              <a:rPr lang="en-US" sz="3500" dirty="0" err="1" smtClean="0">
                <a:latin typeface="Bahnschrift Condensed" panose="020B0502040204020203" pitchFamily="34" charset="0"/>
              </a:rPr>
              <a:t>biznis</a:t>
            </a:r>
            <a:r>
              <a:rPr lang="en-US" sz="3500" dirty="0" smtClean="0">
                <a:latin typeface="Bahnschrift Condensed" panose="020B0502040204020203" pitchFamily="34" charset="0"/>
              </a:rPr>
              <a:t> </a:t>
            </a:r>
            <a:r>
              <a:rPr lang="en-US" sz="3500" dirty="0" err="1" smtClean="0">
                <a:latin typeface="Bahnschrift Condensed" panose="020B0502040204020203" pitchFamily="34" charset="0"/>
              </a:rPr>
              <a:t>plana</a:t>
            </a:r>
            <a:endParaRPr lang="en-US" sz="35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3813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184727"/>
            <a:ext cx="10898909" cy="1662546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Struktura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biznis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plana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hotelskog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preduzeća</a:t>
            </a:r>
            <a:r>
              <a:rPr lang="sr-Latn-R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/>
            </a:r>
            <a:br>
              <a:rPr lang="sr-Latn-R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</a:b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Tipična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struktura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biznis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plana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(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hotelskog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)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preduzeća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prema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autorima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sr-Latn-R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/>
            </a:r>
            <a:br>
              <a:rPr lang="sr-Latn-R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</a:br>
            <a:r>
              <a:rPr lang="en-US" sz="2800" i="1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Creating a Business Plan: Expert Solutions to Everyday Challenges (2007), </a:t>
            </a:r>
            <a:r>
              <a:rPr lang="en-US" sz="28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obuhvata</a:t>
            </a:r>
            <a:r>
              <a:rPr lang="en-US" sz="28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:</a:t>
            </a:r>
            <a:endParaRPr lang="en-US" sz="28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1745" y="2096655"/>
            <a:ext cx="5678055" cy="408030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a)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naslovnu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stranu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sadržaj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biznis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plana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b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rezime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c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misiju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</a:p>
          <a:p>
            <a:pPr marL="0" lvl="0" indent="0">
              <a:buNone/>
            </a:pPr>
            <a:r>
              <a:rPr lang="sr-Latn-R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  </a:t>
            </a:r>
            <a:r>
              <a:rPr lang="en-US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namena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biznis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plana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d)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opis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e)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poslovnog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okruženja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f) SWOT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g)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stanja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trendova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turizmu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79781"/>
            <a:ext cx="5181600" cy="399718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h)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konkurencije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tržišta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j) marketing plan 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k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operativni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plan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l)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rezime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plana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upravljanja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m)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finansijski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plan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n)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različite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priloge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17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548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Marketing plan,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između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ostalog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obuhvata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plan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prodaje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plan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nabavke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.</a:t>
            </a:r>
            <a:r>
              <a:rPr lang="sr-Latn-R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</a:br>
            <a:endParaRPr lang="en-US" sz="32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35709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hnschrift SemiBold Condensed" panose="020B0502040204020203" pitchFamily="34" charset="0"/>
              </a:rPr>
              <a:t>Plan </a:t>
            </a:r>
            <a:r>
              <a:rPr lang="en-US" dirty="0" err="1">
                <a:latin typeface="Bahnschrift SemiBold Condensed" panose="020B0502040204020203" pitchFamily="34" charset="0"/>
              </a:rPr>
              <a:t>prodaje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najznačajniji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deo</a:t>
            </a:r>
            <a:r>
              <a:rPr lang="en-US" dirty="0">
                <a:latin typeface="Bahnschrift SemiBold Condensed" panose="020B0502040204020203" pitchFamily="34" charset="0"/>
              </a:rPr>
              <a:t> marketing </a:t>
            </a:r>
            <a:r>
              <a:rPr lang="en-US" dirty="0" err="1">
                <a:latin typeface="Bahnschrift SemiBold Condensed" panose="020B0502040204020203" pitchFamily="34" charset="0"/>
              </a:rPr>
              <a:t>plana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kome</a:t>
            </a:r>
            <a:r>
              <a:rPr lang="en-US" dirty="0">
                <a:latin typeface="Bahnschrift SemiBold Condensed" panose="020B0502040204020203" pitchFamily="34" charset="0"/>
              </a:rPr>
              <a:t> se </a:t>
            </a:r>
            <a:r>
              <a:rPr lang="en-US" dirty="0" err="1">
                <a:latin typeface="Bahnschrift SemiBold Condensed" panose="020B0502040204020203" pitchFamily="34" charset="0"/>
              </a:rPr>
              <a:t>formiraju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ulazni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podaci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neophodni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konačno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utvrđivanje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ukupnog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prihoda</a:t>
            </a:r>
            <a:r>
              <a:rPr lang="en-US" dirty="0" smtClean="0">
                <a:latin typeface="Bahnschrift SemiBold Condensed" panose="020B0502040204020203" pitchFamily="34" charset="0"/>
              </a:rPr>
              <a:t>.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Razmatra</a:t>
            </a:r>
            <a:r>
              <a:rPr lang="en-US" dirty="0">
                <a:latin typeface="Bahnschrift SemiBold Condensed" panose="020B0502040204020203" pitchFamily="34" charset="0"/>
              </a:rPr>
              <a:t> se da li </a:t>
            </a:r>
            <a:r>
              <a:rPr lang="en-US" dirty="0" err="1">
                <a:latin typeface="Bahnschrift SemiBold Condensed" panose="020B0502040204020203" pitchFamily="34" charset="0"/>
              </a:rPr>
              <a:t>hotelsko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može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proda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dovoljno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proizvoda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odnosno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pruži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širok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spektar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planiranih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usluga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odgovarajućim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kako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bi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dostiglo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željeni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stepen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profitabilnog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poslovanja</a:t>
            </a:r>
            <a:r>
              <a:rPr lang="en-US" dirty="0">
                <a:latin typeface="Bahnschrift SemiBold Condensed" panose="020B0502040204020203" pitchFamily="34" charset="0"/>
              </a:rPr>
              <a:t>. Plan </a:t>
            </a:r>
            <a:r>
              <a:rPr lang="en-US" dirty="0" err="1">
                <a:latin typeface="Bahnschrift SemiBold Condensed" panose="020B0502040204020203" pitchFamily="34" charset="0"/>
              </a:rPr>
              <a:t>prodaje</a:t>
            </a:r>
            <a:r>
              <a:rPr lang="en-US" dirty="0">
                <a:latin typeface="Bahnschrift SemiBold Condensed" panose="020B0502040204020203" pitchFamily="34" charset="0"/>
              </a:rPr>
              <a:t> se </a:t>
            </a:r>
            <a:r>
              <a:rPr lang="en-US" dirty="0" err="1">
                <a:latin typeface="Bahnschrift SemiBold Condensed" panose="020B0502040204020203" pitchFamily="34" charset="0"/>
              </a:rPr>
              <a:t>najčešće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sastoji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iz</a:t>
            </a:r>
            <a:r>
              <a:rPr lang="en-US" dirty="0">
                <a:latin typeface="Bahnschrift SemiBold Condensed" panose="020B0502040204020203" pitchFamily="34" charset="0"/>
              </a:rPr>
              <a:t> tri </a:t>
            </a:r>
            <a:r>
              <a:rPr lang="en-US" dirty="0" err="1">
                <a:latin typeface="Bahnschrift SemiBold Condensed" panose="020B0502040204020203" pitchFamily="34" charset="0"/>
              </a:rPr>
              <a:t>međusobno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povezana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dela</a:t>
            </a:r>
            <a:r>
              <a:rPr lang="en-US" dirty="0" smtClean="0">
                <a:latin typeface="Bahnschrift SemiBold Condensed" panose="020B0502040204020203" pitchFamily="34" charset="0"/>
              </a:rPr>
              <a:t>: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  </a:t>
            </a:r>
            <a:r>
              <a:rPr lang="en-US" dirty="0" smtClean="0">
                <a:latin typeface="Bahnschrift SemiBold Condensed" panose="020B0502040204020203" pitchFamily="34" charset="0"/>
              </a:rPr>
              <a:t>1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analiza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tržišta</a:t>
            </a:r>
            <a:r>
              <a:rPr lang="en-US" dirty="0">
                <a:latin typeface="Bahnschrift SemiBold Condensed" panose="020B0502040204020203" pitchFamily="34" charset="0"/>
              </a:rPr>
              <a:t> (</a:t>
            </a:r>
            <a:r>
              <a:rPr lang="en-US" dirty="0" err="1">
                <a:latin typeface="Bahnschrift SemiBold Condensed" panose="020B0502040204020203" pitchFamily="34" charset="0"/>
              </a:rPr>
              <a:t>ranije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opisano</a:t>
            </a:r>
            <a:r>
              <a:rPr lang="en-US" dirty="0" smtClean="0">
                <a:latin typeface="Bahnschrift SemiBold Condensed" panose="020B0502040204020203" pitchFamily="34" charset="0"/>
              </a:rPr>
              <a:t>);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  </a:t>
            </a:r>
            <a:r>
              <a:rPr lang="en-US" dirty="0" smtClean="0">
                <a:latin typeface="Bahnschrift SemiBold Condensed" panose="020B0502040204020203" pitchFamily="34" charset="0"/>
              </a:rPr>
              <a:t>2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projekcija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elemenata</a:t>
            </a:r>
            <a:r>
              <a:rPr lang="en-US" dirty="0">
                <a:latin typeface="Bahnschrift SemiBold Condensed" panose="020B0502040204020203" pitchFamily="34" charset="0"/>
              </a:rPr>
              <a:t> marketing </a:t>
            </a:r>
            <a:r>
              <a:rPr lang="en-US" dirty="0" err="1">
                <a:latin typeface="Bahnschrift SemiBold Condensed" panose="020B0502040204020203" pitchFamily="34" charset="0"/>
              </a:rPr>
              <a:t>miksa</a:t>
            </a:r>
            <a:r>
              <a:rPr lang="en-US" dirty="0" smtClean="0">
                <a:latin typeface="Bahnschrift SemiBold Condensed" panose="020B0502040204020203" pitchFamily="34" charset="0"/>
              </a:rPr>
              <a:t>;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  </a:t>
            </a:r>
            <a:r>
              <a:rPr lang="en-US" dirty="0" smtClean="0">
                <a:latin typeface="Bahnschrift SemiBold Condensed" panose="020B0502040204020203" pitchFamily="34" charset="0"/>
              </a:rPr>
              <a:t>3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projekcija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tržišnog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učešća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98814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Plan </a:t>
            </a:r>
            <a:r>
              <a:rPr lang="en-US" sz="36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prodaje</a:t>
            </a:r>
            <a:r>
              <a:rPr lang="en-U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treba</a:t>
            </a:r>
            <a:r>
              <a:rPr lang="en-U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da </a:t>
            </a:r>
            <a:r>
              <a:rPr lang="en-US" sz="36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sadrži</a:t>
            </a:r>
            <a:r>
              <a:rPr lang="en-U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:</a:t>
            </a:r>
            <a:r>
              <a:rPr lang="sr-Latn-R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36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</a:b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39273"/>
            <a:ext cx="11582400" cy="4837690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1.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Informacije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o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asortimanu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usluga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ciljnim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segmentima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tržišta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endParaRPr lang="sr-Latn-RS" b="1" dirty="0">
              <a:solidFill>
                <a:schemeClr val="accent6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informacije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kupcima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životnom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ciklusu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proizvoda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/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usluge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komplementarnim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eventualnim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proizvodina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/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uslugama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supstitutima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konkurentske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prednosti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razlike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kvalitetu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odnosu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konkurente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dr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2.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procenu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schemeClr val="accent6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obuhvata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definisanje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ranijem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periodu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identifikaciju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faktora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projekcije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očekivanih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promena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faktora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tražnje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drugo</a:t>
            </a: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3.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procenu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ponude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definisanje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faktora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koji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utiču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ponudu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: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ulazne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izlazne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barijere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horizontalna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vertikalna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integracija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nivo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globalizacije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.</a:t>
            </a:r>
            <a:endParaRPr lang="sr-Latn-RS" dirty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335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1891" y="674400"/>
            <a:ext cx="112868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4.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Analizu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procenu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cene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distribucije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promocije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promocija</a:t>
            </a:r>
            <a:r>
              <a:rPr lang="en-US" sz="3200" dirty="0"/>
              <a:t> (</a:t>
            </a:r>
            <a:r>
              <a:rPr lang="en-US" sz="3200" dirty="0" err="1"/>
              <a:t>primena</a:t>
            </a:r>
            <a:r>
              <a:rPr lang="en-US" sz="3200" dirty="0"/>
              <a:t> </a:t>
            </a:r>
            <a:r>
              <a:rPr lang="en-US" sz="3200" dirty="0" err="1"/>
              <a:t>savremenih</a:t>
            </a:r>
            <a:r>
              <a:rPr lang="en-US" sz="3200" dirty="0"/>
              <a:t> </a:t>
            </a:r>
            <a:r>
              <a:rPr lang="en-US" sz="3200" dirty="0" err="1"/>
              <a:t>tehnologija</a:t>
            </a:r>
            <a:r>
              <a:rPr lang="en-US" sz="3200" dirty="0"/>
              <a:t>, </a:t>
            </a:r>
            <a:r>
              <a:rPr lang="en-US" sz="3200" dirty="0" err="1"/>
              <a:t>unapređenje</a:t>
            </a:r>
            <a:r>
              <a:rPr lang="en-US" sz="3200" dirty="0"/>
              <a:t> </a:t>
            </a:r>
            <a:r>
              <a:rPr lang="en-US" sz="3200" dirty="0" err="1"/>
              <a:t>prodaje</a:t>
            </a:r>
            <a:r>
              <a:rPr lang="en-US" sz="3200" dirty="0"/>
              <a:t>, </a:t>
            </a:r>
            <a:r>
              <a:rPr lang="en-US" sz="3200" dirty="0" err="1"/>
              <a:t>odnosi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javnošću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dr.) 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distribucija</a:t>
            </a:r>
            <a:r>
              <a:rPr lang="en-US" sz="3200" dirty="0"/>
              <a:t> (</a:t>
            </a:r>
            <a:r>
              <a:rPr lang="en-US" sz="3200" dirty="0" err="1"/>
              <a:t>dužina</a:t>
            </a:r>
            <a:r>
              <a:rPr lang="en-US" sz="3200" dirty="0"/>
              <a:t> </a:t>
            </a:r>
            <a:r>
              <a:rPr lang="en-US" sz="3200" dirty="0" err="1"/>
              <a:t>kanala</a:t>
            </a:r>
            <a:r>
              <a:rPr lang="en-US" sz="3200" dirty="0"/>
              <a:t> – </a:t>
            </a:r>
            <a:r>
              <a:rPr lang="en-US" sz="3200" dirty="0" err="1"/>
              <a:t>kratki</a:t>
            </a:r>
            <a:r>
              <a:rPr lang="en-US" sz="3200" dirty="0"/>
              <a:t>, </a:t>
            </a:r>
            <a:r>
              <a:rPr lang="en-US" sz="3200" dirty="0" err="1"/>
              <a:t>srednji</a:t>
            </a:r>
            <a:r>
              <a:rPr lang="en-US" sz="3200" dirty="0"/>
              <a:t>, </a:t>
            </a:r>
            <a:r>
              <a:rPr lang="en-US" sz="3200" dirty="0" err="1"/>
              <a:t>dugi</a:t>
            </a:r>
            <a:r>
              <a:rPr lang="en-US" sz="3200" dirty="0"/>
              <a:t>, </a:t>
            </a:r>
            <a:r>
              <a:rPr lang="en-US" sz="3200" dirty="0" err="1"/>
              <a:t>politika</a:t>
            </a:r>
            <a:r>
              <a:rPr lang="en-US" sz="3200" dirty="0"/>
              <a:t> – </a:t>
            </a:r>
            <a:r>
              <a:rPr lang="en-US" sz="3200" dirty="0" err="1"/>
              <a:t>intenzivna</a:t>
            </a:r>
            <a:r>
              <a:rPr lang="en-US" sz="3200" dirty="0"/>
              <a:t>, </a:t>
            </a:r>
            <a:r>
              <a:rPr lang="en-US" sz="3200" dirty="0" err="1"/>
              <a:t>selektivna</a:t>
            </a:r>
            <a:r>
              <a:rPr lang="en-US" sz="3200" dirty="0"/>
              <a:t>, </a:t>
            </a:r>
            <a:r>
              <a:rPr lang="en-US" sz="3200" dirty="0" err="1"/>
              <a:t>ekskluzivna</a:t>
            </a:r>
            <a:r>
              <a:rPr lang="en-US" sz="3200" dirty="0"/>
              <a:t>, </a:t>
            </a:r>
            <a:r>
              <a:rPr lang="en-US" sz="3200" dirty="0" err="1"/>
              <a:t>izbor</a:t>
            </a:r>
            <a:r>
              <a:rPr lang="en-US" sz="3200" dirty="0"/>
              <a:t> </a:t>
            </a:r>
            <a:r>
              <a:rPr lang="en-US" sz="3200" dirty="0" err="1"/>
              <a:t>učesnika</a:t>
            </a:r>
            <a:r>
              <a:rPr lang="en-US" sz="3200" dirty="0"/>
              <a:t> </a:t>
            </a:r>
            <a:r>
              <a:rPr lang="en-US" sz="3200" dirty="0" err="1"/>
              <a:t>distribucije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dr.) 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cena</a:t>
            </a:r>
            <a:r>
              <a:rPr lang="en-US" sz="3200" dirty="0"/>
              <a:t> (</a:t>
            </a:r>
            <a:r>
              <a:rPr lang="en-US" sz="3200" dirty="0" err="1"/>
              <a:t>utvrđivanje</a:t>
            </a:r>
            <a:r>
              <a:rPr lang="en-US" sz="3200" dirty="0"/>
              <a:t> </a:t>
            </a:r>
            <a:r>
              <a:rPr lang="en-US" sz="3200" dirty="0" err="1"/>
              <a:t>politike</a:t>
            </a:r>
            <a:r>
              <a:rPr lang="en-US" sz="3200" dirty="0"/>
              <a:t> </a:t>
            </a:r>
            <a:r>
              <a:rPr lang="en-US" sz="3200" dirty="0" err="1"/>
              <a:t>cena</a:t>
            </a:r>
            <a:r>
              <a:rPr lang="en-US" sz="3200" dirty="0"/>
              <a:t> - </a:t>
            </a:r>
            <a:r>
              <a:rPr lang="en-US" sz="3200" dirty="0" err="1"/>
              <a:t>ciljevi</a:t>
            </a:r>
            <a:r>
              <a:rPr lang="en-US" sz="3200" dirty="0"/>
              <a:t> </a:t>
            </a:r>
            <a:r>
              <a:rPr lang="en-US" sz="3200" dirty="0" err="1"/>
              <a:t>cena</a:t>
            </a:r>
            <a:r>
              <a:rPr lang="en-US" sz="3200" dirty="0"/>
              <a:t>, </a:t>
            </a:r>
            <a:r>
              <a:rPr lang="en-US" sz="3200" dirty="0" err="1"/>
              <a:t>cenovna</a:t>
            </a:r>
            <a:r>
              <a:rPr lang="en-US" sz="3200" dirty="0"/>
              <a:t> </a:t>
            </a:r>
            <a:r>
              <a:rPr lang="en-US" sz="3200" dirty="0" err="1"/>
              <a:t>elastičnost</a:t>
            </a:r>
            <a:r>
              <a:rPr lang="en-US" sz="3200" dirty="0"/>
              <a:t> </a:t>
            </a:r>
            <a:r>
              <a:rPr lang="en-US" sz="3200" dirty="0" err="1"/>
              <a:t>tražnje</a:t>
            </a:r>
            <a:r>
              <a:rPr lang="en-US" sz="3200" dirty="0"/>
              <a:t>, </a:t>
            </a:r>
            <a:r>
              <a:rPr lang="en-US" sz="3200" dirty="0" err="1"/>
              <a:t>unificiranost</a:t>
            </a:r>
            <a:r>
              <a:rPr lang="en-US" sz="3200" dirty="0"/>
              <a:t> </a:t>
            </a:r>
            <a:r>
              <a:rPr lang="en-US" sz="3200" dirty="0" err="1"/>
              <a:t>cena</a:t>
            </a:r>
            <a:r>
              <a:rPr lang="en-US" sz="3200" dirty="0"/>
              <a:t>). </a:t>
            </a:r>
            <a:endParaRPr lang="sr-Latn-RS" sz="3200" dirty="0" smtClean="0"/>
          </a:p>
          <a:p>
            <a:endParaRPr lang="en-US" sz="3200" dirty="0"/>
          </a:p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5.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Projekciju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plasmana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</a:rPr>
              <a:t>proizvoda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predstavlja</a:t>
            </a:r>
            <a:r>
              <a:rPr lang="en-US" sz="3200" dirty="0"/>
              <a:t> </a:t>
            </a:r>
            <a:r>
              <a:rPr lang="en-US" sz="3200" dirty="0" err="1"/>
              <a:t>simbiozu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rezultat</a:t>
            </a:r>
            <a:r>
              <a:rPr lang="en-US" sz="3200" dirty="0"/>
              <a:t> </a:t>
            </a:r>
            <a:r>
              <a:rPr lang="en-US" sz="3200" dirty="0" err="1"/>
              <a:t>prethodnih</a:t>
            </a:r>
            <a:r>
              <a:rPr lang="en-US" sz="3200" dirty="0"/>
              <a:t> </a:t>
            </a:r>
            <a:r>
              <a:rPr lang="en-US" sz="3200" dirty="0" err="1"/>
              <a:t>koraka</a:t>
            </a:r>
            <a:r>
              <a:rPr lang="en-US" sz="3200" dirty="0"/>
              <a:t> </a:t>
            </a:r>
            <a:r>
              <a:rPr lang="en-US" sz="3200" dirty="0" err="1"/>
              <a:t>analize</a:t>
            </a:r>
            <a:r>
              <a:rPr lang="en-US" sz="3200" dirty="0"/>
              <a:t> </a:t>
            </a:r>
            <a:r>
              <a:rPr lang="en-US" sz="3200" dirty="0" err="1"/>
              <a:t>prodaje</a:t>
            </a:r>
            <a:r>
              <a:rPr lang="en-US" sz="3200" dirty="0"/>
              <a:t>, </a:t>
            </a:r>
            <a:r>
              <a:rPr lang="en-US" sz="3200" dirty="0" err="1"/>
              <a:t>iskazivanje</a:t>
            </a:r>
            <a:r>
              <a:rPr lang="en-US" sz="3200" dirty="0"/>
              <a:t> se </a:t>
            </a:r>
            <a:r>
              <a:rPr lang="en-US" sz="3200" dirty="0" err="1"/>
              <a:t>vrši</a:t>
            </a:r>
            <a:r>
              <a:rPr lang="en-US" sz="3200" dirty="0"/>
              <a:t> u </a:t>
            </a:r>
            <a:r>
              <a:rPr lang="en-US" sz="3200" dirty="0" err="1"/>
              <a:t>naturalnim</a:t>
            </a:r>
            <a:r>
              <a:rPr lang="en-US" sz="3200" dirty="0"/>
              <a:t> </a:t>
            </a:r>
            <a:r>
              <a:rPr lang="en-US" sz="3200" dirty="0" err="1"/>
              <a:t>količinama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prosečnoj</a:t>
            </a:r>
            <a:r>
              <a:rPr lang="en-US" sz="3200" dirty="0"/>
              <a:t> </a:t>
            </a:r>
            <a:r>
              <a:rPr lang="en-US" sz="3200" dirty="0" err="1"/>
              <a:t>neto</a:t>
            </a:r>
            <a:r>
              <a:rPr lang="en-US" sz="3200" dirty="0"/>
              <a:t> </a:t>
            </a:r>
            <a:r>
              <a:rPr lang="en-US" sz="3200" dirty="0" err="1"/>
              <a:t>ceni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499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Plan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nabavke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odnosi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se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obezbeđenje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najznačajnijih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varijabilnih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materijalnih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inputa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.</a:t>
            </a:r>
            <a:endParaRPr lang="en-US" sz="32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Za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sastavljanje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dobrog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nabavke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neophodno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identifikovati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ključne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dobavljače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njihove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lokacije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njihovu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politku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cena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njihove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poslovne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politike</a:t>
            </a:r>
            <a:r>
              <a:rPr lang="en-US" dirty="0">
                <a:latin typeface="Bahnschrift SemiBold Condensed" panose="020B0502040204020203" pitchFamily="34" charset="0"/>
              </a:rPr>
              <a:t>. Plan </a:t>
            </a:r>
            <a:r>
              <a:rPr lang="en-US" dirty="0" err="1">
                <a:latin typeface="Bahnschrift SemiBold Condensed" panose="020B0502040204020203" pitchFamily="34" charset="0"/>
              </a:rPr>
              <a:t>nabavke</a:t>
            </a:r>
            <a:r>
              <a:rPr lang="en-US" dirty="0">
                <a:latin typeface="Bahnschrift SemiBold Condensed" panose="020B0502040204020203" pitchFamily="34" charset="0"/>
              </a:rPr>
              <a:t> bi </a:t>
            </a:r>
            <a:r>
              <a:rPr lang="en-US" dirty="0" err="1">
                <a:latin typeface="Bahnschrift SemiBold Condensed" panose="020B0502040204020203" pitchFamily="34" charset="0"/>
              </a:rPr>
              <a:t>trebalo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sadrži</a:t>
            </a:r>
            <a:r>
              <a:rPr lang="en-US" dirty="0">
                <a:latin typeface="Bahnschrift SemiBold Condensed" panose="020B0502040204020203" pitchFamily="34" charset="0"/>
              </a:rPr>
              <a:t>: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       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karakteristike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količine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potrebnih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osnovnih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resursa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       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mogućnosti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nabavke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resursa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ocena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supstitucije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       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analiza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procena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uslova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nabavke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resursa</a:t>
            </a:r>
            <a:r>
              <a:rPr lang="en-US" dirty="0">
                <a:latin typeface="Bahnschrift SemiBold Condensed" panose="020B0502040204020203" pitchFamily="34" charset="0"/>
              </a:rPr>
              <a:t> od </a:t>
            </a:r>
            <a:r>
              <a:rPr lang="en-US" dirty="0" err="1">
                <a:latin typeface="Bahnschrift SemiBold Condensed" panose="020B0502040204020203" pitchFamily="34" charset="0"/>
              </a:rPr>
              <a:t>strane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       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projekcija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uslova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nabavke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resursa</a:t>
            </a:r>
            <a:r>
              <a:rPr lang="en-US" dirty="0">
                <a:latin typeface="Bahnschrift SemiBold Condensed" panose="020B0502040204020203" pitchFamily="34" charset="0"/>
              </a:rPr>
              <a:t> od </a:t>
            </a:r>
            <a:r>
              <a:rPr lang="en-US" dirty="0" err="1">
                <a:latin typeface="Bahnschrift SemiBold Condensed" panose="020B0502040204020203" pitchFamily="34" charset="0"/>
              </a:rPr>
              <a:t>hotelskog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preduzeća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20423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727" y="365125"/>
            <a:ext cx="10963563" cy="1325563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Dosadašnja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iskustva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praksa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ukazuju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operativni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plan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najčešće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sadrži</a:t>
            </a:r>
            <a:r>
              <a:rPr lang="sr-Latn-R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sledeće</a:t>
            </a:r>
            <a:r>
              <a:rPr lang="en-US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analize</a:t>
            </a:r>
            <a:r>
              <a:rPr lang="en-U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:</a:t>
            </a:r>
            <a:r>
              <a:rPr lang="sr-Latn-R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</a:br>
            <a:endParaRPr lang="en-US" sz="32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982" y="1825625"/>
            <a:ext cx="11526982" cy="4963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.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tehničko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-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tehnološku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analizu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(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npr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.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ukoliko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se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radi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o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izgradnji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novih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hotelskih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kapaciteta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) </a:t>
            </a:r>
            <a:endParaRPr lang="sr-Latn-RS" sz="3200" dirty="0" smtClean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</a:t>
            </a:r>
            <a:r>
              <a:rPr lang="en-US" dirty="0" smtClean="0">
                <a:latin typeface="Bahnschrift SemiBold Condensed" panose="020B0502040204020203" pitchFamily="34" charset="0"/>
              </a:rPr>
              <a:t>a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prikaz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varijanti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tehničko-tehnoloških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rešenja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</a:t>
            </a:r>
            <a:r>
              <a:rPr lang="en-US" dirty="0" smtClean="0">
                <a:latin typeface="Bahnschrift SemiBold Condensed" panose="020B0502040204020203" pitchFamily="34" charset="0"/>
              </a:rPr>
              <a:t>b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opis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odabranog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tehnološkog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rešenja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</a:t>
            </a:r>
            <a:r>
              <a:rPr lang="en-US" dirty="0" smtClean="0">
                <a:latin typeface="Bahnschrift SemiBold Condensed" panose="020B0502040204020203" pitchFamily="34" charset="0"/>
              </a:rPr>
              <a:t>c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opis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odabranih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tehničkih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rešenja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građevinskih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objekata</a:t>
            </a:r>
            <a:r>
              <a:rPr lang="en-US" dirty="0" smtClean="0">
                <a:latin typeface="Bahnschrift SemiBold Condensed" panose="020B0502040204020203" pitchFamily="34" charset="0"/>
              </a:rPr>
              <a:t>;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    </a:t>
            </a:r>
            <a:r>
              <a:rPr lang="en-US" dirty="0" smtClean="0">
                <a:latin typeface="Bahnschrift SemiBold Condensed" panose="020B0502040204020203" pitchFamily="34" charset="0"/>
              </a:rPr>
              <a:t>d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popis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neophodnih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sredstava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rad, </a:t>
            </a:r>
            <a:r>
              <a:rPr lang="en-US" dirty="0" err="1">
                <a:latin typeface="Bahnschrift SemiBold Condensed" panose="020B0502040204020203" pitchFamily="34" charset="0"/>
              </a:rPr>
              <a:t>kapaciteti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proizvodnje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    </a:t>
            </a:r>
            <a:r>
              <a:rPr lang="en-US" dirty="0" smtClean="0">
                <a:latin typeface="Bahnschrift SemiBold Condensed" panose="020B0502040204020203" pitchFamily="34" charset="0"/>
              </a:rPr>
              <a:t>e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normativi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utrošaka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materijala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</a:t>
            </a:r>
            <a:r>
              <a:rPr lang="en-US" dirty="0" smtClean="0">
                <a:latin typeface="Bahnschrift SemiBold Condensed" panose="020B0502040204020203" pitchFamily="34" charset="0"/>
              </a:rPr>
              <a:t>f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broj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struktura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radne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snage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povezane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tehnološkim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procesom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 </a:t>
            </a:r>
            <a:r>
              <a:rPr lang="en-US" dirty="0" smtClean="0">
                <a:latin typeface="Bahnschrift SemiBold Condensed" panose="020B0502040204020203" pitchFamily="34" charset="0"/>
              </a:rPr>
              <a:t>g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grupno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iskazana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ulaganja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rok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trajanja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investiciono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održavanje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569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2. </a:t>
            </a:r>
            <a:r>
              <a:rPr lang="sr-Latn-R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</a:t>
            </a:r>
            <a:r>
              <a:rPr lang="en-US" sz="3200" dirty="0" err="1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naliz</a:t>
            </a:r>
            <a:r>
              <a:rPr lang="sr-Latn-R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</a:t>
            </a:r>
            <a:r>
              <a:rPr lang="en-U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organizacionih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i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kadrovskih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aspekata</a:t>
            </a:r>
            <a:endParaRPr lang="en-US" sz="32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SemiBold Condensed" panose="020B0502040204020203" pitchFamily="34" charset="0"/>
              </a:rPr>
              <a:t>Osnovni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cilj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analize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organizacionih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kadrovskih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aspekata</a:t>
            </a:r>
            <a:r>
              <a:rPr lang="en-US" dirty="0">
                <a:latin typeface="Bahnschrift SemiBold Condensed" panose="020B0502040204020203" pitchFamily="34" charset="0"/>
              </a:rPr>
              <a:t> je da </a:t>
            </a:r>
            <a:r>
              <a:rPr lang="en-US" dirty="0" err="1">
                <a:latin typeface="Bahnschrift SemiBold Condensed" panose="020B0502040204020203" pitchFamily="34" charset="0"/>
              </a:rPr>
              <a:t>uveri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kreditore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investitore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ostale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korisnike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biznis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plana</a:t>
            </a:r>
            <a:r>
              <a:rPr lang="en-US" dirty="0">
                <a:latin typeface="Bahnschrift SemiBold Condensed" panose="020B0502040204020203" pitchFamily="34" charset="0"/>
              </a:rPr>
              <a:t> u </a:t>
            </a:r>
            <a:r>
              <a:rPr lang="en-US" dirty="0" err="1">
                <a:latin typeface="Bahnschrift SemiBold Condensed" panose="020B0502040204020203" pitchFamily="34" charset="0"/>
              </a:rPr>
              <a:t>sposobnost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subjektivnog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faktora</a:t>
            </a:r>
            <a:r>
              <a:rPr lang="en-US" dirty="0">
                <a:latin typeface="Bahnschrift SemiBold Condensed" panose="020B0502040204020203" pitchFamily="34" charset="0"/>
              </a:rPr>
              <a:t> da </a:t>
            </a:r>
            <a:r>
              <a:rPr lang="en-US" dirty="0" err="1">
                <a:latin typeface="Bahnschrift SemiBold Condensed" panose="020B0502040204020203" pitchFamily="34" charset="0"/>
              </a:rPr>
              <a:t>izvede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planirani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poslovni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poduhvat</a:t>
            </a:r>
            <a:r>
              <a:rPr lang="en-US" dirty="0">
                <a:latin typeface="Bahnschrift SemiBold Condensed" panose="020B0502040204020203" pitchFamily="34" charset="0"/>
              </a:rPr>
              <a:t>. Ova </a:t>
            </a:r>
            <a:r>
              <a:rPr lang="en-US" dirty="0" err="1">
                <a:latin typeface="Bahnschrift SemiBold Condensed" panose="020B0502040204020203" pitchFamily="34" charset="0"/>
              </a:rPr>
              <a:t>analiza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nema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strogo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određenu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strukturu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ali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najčešće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obuhvata</a:t>
            </a:r>
            <a:r>
              <a:rPr lang="en-US" dirty="0" smtClean="0">
                <a:latin typeface="Bahnschrift SemiBold Condensed" panose="020B0502040204020203" pitchFamily="34" charset="0"/>
              </a:rPr>
              <a:t>: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>
                <a:latin typeface="Bahnschrift SemiBold Condensed" panose="020B0502040204020203" pitchFamily="34" charset="0"/>
              </a:rPr>
              <a:t>a. </a:t>
            </a:r>
            <a:r>
              <a:rPr lang="en-US" dirty="0" err="1">
                <a:latin typeface="Bahnschrift SemiBold Condensed" panose="020B0502040204020203" pitchFamily="34" charset="0"/>
              </a:rPr>
              <a:t>ukupan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broj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zaposlenih</a:t>
            </a:r>
            <a:r>
              <a:rPr lang="en-US" dirty="0">
                <a:latin typeface="Bahnschrift SemiBold Condensed" panose="020B0502040204020203" pitchFamily="34" charset="0"/>
              </a:rPr>
              <a:t>, </a:t>
            </a:r>
            <a:r>
              <a:rPr lang="en-US" dirty="0" err="1">
                <a:latin typeface="Bahnschrift SemiBold Condensed" panose="020B0502040204020203" pitchFamily="34" charset="0"/>
              </a:rPr>
              <a:t>način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obezbeđenja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predviđenu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obuku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b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organizacionu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strukturu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r>
              <a:rPr lang="en-US" dirty="0" smtClean="0">
                <a:latin typeface="Bahnschrift SemiBold Condensed" panose="020B0502040204020203" pitchFamily="34" charset="0"/>
              </a:rPr>
              <a:t>c</a:t>
            </a:r>
            <a:r>
              <a:rPr lang="en-US" dirty="0">
                <a:latin typeface="Bahnschrift SemiBold Condensed" panose="020B0502040204020203" pitchFamily="34" charset="0"/>
              </a:rPr>
              <a:t>. </a:t>
            </a:r>
            <a:r>
              <a:rPr lang="en-US" dirty="0" err="1">
                <a:latin typeface="Bahnschrift SemiBold Condensed" panose="020B0502040204020203" pitchFamily="34" charset="0"/>
              </a:rPr>
              <a:t>ključne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osobe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39161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73" y="83127"/>
            <a:ext cx="11850254" cy="4017818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3. </a:t>
            </a:r>
            <a:r>
              <a:rPr lang="sr-Latn-RS" sz="3100" dirty="0" smtClean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A</a:t>
            </a:r>
            <a:r>
              <a:rPr lang="en-US" sz="3100" dirty="0" err="1" smtClean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naliz</a:t>
            </a:r>
            <a:r>
              <a:rPr lang="sr-Latn-RS" sz="3100" dirty="0" smtClean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a</a:t>
            </a:r>
            <a:r>
              <a:rPr lang="en-US" sz="3100" dirty="0" smtClean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lokacije</a:t>
            </a:r>
            <a:r>
              <a:rPr lang="en-US" sz="31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 </a:t>
            </a:r>
            <a:r>
              <a:rPr lang="sr-Latn-RS" sz="3100" dirty="0" smtClean="0">
                <a:latin typeface="Bahnschrift SemiBold Condensed" panose="020B0502040204020203" pitchFamily="34" charset="0"/>
              </a:rPr>
              <a:t/>
            </a:r>
            <a:br>
              <a:rPr lang="sr-Latn-RS" sz="3100" dirty="0" smtClean="0">
                <a:latin typeface="Bahnschrift SemiBold Condensed" panose="020B0502040204020203" pitchFamily="34" charset="0"/>
              </a:rPr>
            </a:br>
            <a:r>
              <a:rPr lang="en-US" sz="3100" dirty="0" smtClean="0">
                <a:latin typeface="Bahnschrift SemiBold Condensed" panose="020B0502040204020203" pitchFamily="34" charset="0"/>
              </a:rPr>
              <a:t>• </a:t>
            </a:r>
            <a:r>
              <a:rPr lang="en-US" sz="3100" dirty="0" err="1">
                <a:latin typeface="Bahnschrift SemiBold Condensed" panose="020B0502040204020203" pitchFamily="34" charset="0"/>
              </a:rPr>
              <a:t>Analiza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lokacije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predstavlja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značajan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deo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operativnog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plana</a:t>
            </a:r>
            <a:r>
              <a:rPr lang="en-US" sz="3100" dirty="0">
                <a:latin typeface="Bahnschrift SemiBold Condensed" panose="020B0502040204020203" pitchFamily="34" charset="0"/>
              </a:rPr>
              <a:t>. </a:t>
            </a:r>
            <a:r>
              <a:rPr lang="en-US" sz="3100" dirty="0" err="1">
                <a:latin typeface="Bahnschrift SemiBold Condensed" panose="020B0502040204020203" pitchFamily="34" charset="0"/>
              </a:rPr>
              <a:t>Izbor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lokacije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na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kojoj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će</a:t>
            </a:r>
            <a:r>
              <a:rPr lang="en-US" sz="3100" dirty="0">
                <a:latin typeface="Bahnschrift SemiBold Condensed" panose="020B0502040204020203" pitchFamily="34" charset="0"/>
              </a:rPr>
              <a:t> se </a:t>
            </a:r>
            <a:r>
              <a:rPr lang="en-US" sz="3100" dirty="0" err="1">
                <a:latin typeface="Bahnschrift SemiBold Condensed" panose="020B0502040204020203" pitchFamily="34" charset="0"/>
              </a:rPr>
              <a:t>realizovati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poslovni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poduhvat</a:t>
            </a:r>
            <a:r>
              <a:rPr lang="en-US" sz="3100" dirty="0">
                <a:latin typeface="Bahnschrift SemiBold Condensed" panose="020B0502040204020203" pitchFamily="34" charset="0"/>
              </a:rPr>
              <a:t> (</a:t>
            </a:r>
            <a:r>
              <a:rPr lang="en-US" sz="3100" dirty="0" err="1">
                <a:latin typeface="Bahnschrift SemiBold Condensed" panose="020B0502040204020203" pitchFamily="34" charset="0"/>
              </a:rPr>
              <a:t>investicija</a:t>
            </a:r>
            <a:r>
              <a:rPr lang="en-US" sz="3100" dirty="0">
                <a:latin typeface="Bahnschrift SemiBold Condensed" panose="020B0502040204020203" pitchFamily="34" charset="0"/>
              </a:rPr>
              <a:t>) u </a:t>
            </a:r>
            <a:r>
              <a:rPr lang="en-US" sz="3100" dirty="0" err="1">
                <a:latin typeface="Bahnschrift SemiBold Condensed" panose="020B0502040204020203" pitchFamily="34" charset="0"/>
              </a:rPr>
              <a:t>velikom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broju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slučajeva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utiče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na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konačni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uspeh</a:t>
            </a:r>
            <a:r>
              <a:rPr lang="en-US" sz="3100" dirty="0">
                <a:latin typeface="Bahnschrift SemiBold Condensed" panose="020B0502040204020203" pitchFamily="34" charset="0"/>
              </a:rPr>
              <a:t>. </a:t>
            </a:r>
            <a:r>
              <a:rPr lang="sr-Latn-RS" sz="3100" dirty="0" smtClean="0">
                <a:latin typeface="Bahnschrift SemiBold Condensed" panose="020B0502040204020203" pitchFamily="34" charset="0"/>
              </a:rPr>
              <a:t/>
            </a:r>
            <a:br>
              <a:rPr lang="sr-Latn-RS" sz="3100" dirty="0" smtClean="0">
                <a:latin typeface="Bahnschrift SemiBold Condensed" panose="020B0502040204020203" pitchFamily="34" charset="0"/>
              </a:rPr>
            </a:br>
            <a:r>
              <a:rPr lang="en-US" sz="3100" dirty="0" err="1" smtClean="0">
                <a:latin typeface="Bahnschrift SemiBold Condensed" panose="020B0502040204020203" pitchFamily="34" charset="0"/>
              </a:rPr>
              <a:t>Važno</a:t>
            </a:r>
            <a:r>
              <a:rPr lang="en-US" sz="3100" dirty="0" smtClean="0">
                <a:latin typeface="Bahnschrift SemiBold Condensed" panose="020B0502040204020203" pitchFamily="34" charset="0"/>
              </a:rPr>
              <a:t> </a:t>
            </a:r>
            <a:r>
              <a:rPr lang="en-US" sz="3100" dirty="0">
                <a:latin typeface="Bahnschrift SemiBold Condensed" panose="020B0502040204020203" pitchFamily="34" charset="0"/>
              </a:rPr>
              <a:t>je </a:t>
            </a:r>
            <a:r>
              <a:rPr lang="en-US" sz="3100" dirty="0" err="1">
                <a:latin typeface="Bahnschrift SemiBold Condensed" panose="020B0502040204020203" pitchFamily="34" charset="0"/>
              </a:rPr>
              <a:t>imati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informacije</a:t>
            </a:r>
            <a:r>
              <a:rPr lang="en-US" sz="3100" dirty="0">
                <a:latin typeface="Bahnschrift SemiBold Condensed" panose="020B0502040204020203" pitchFamily="34" charset="0"/>
              </a:rPr>
              <a:t> o: </a:t>
            </a:r>
            <a:r>
              <a:rPr lang="en-US" sz="3100" dirty="0" err="1">
                <a:latin typeface="Bahnschrift SemiBold Condensed" panose="020B0502040204020203" pitchFamily="34" charset="0"/>
              </a:rPr>
              <a:t>uskađenosti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izabrane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lokacije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sa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urbanističkim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planovima</a:t>
            </a:r>
            <a:r>
              <a:rPr lang="en-US" sz="3100" dirty="0">
                <a:latin typeface="Bahnschrift SemiBold Condensed" panose="020B0502040204020203" pitchFamily="34" charset="0"/>
              </a:rPr>
              <a:t>, </a:t>
            </a:r>
            <a:r>
              <a:rPr lang="en-US" sz="3100" dirty="0" err="1">
                <a:latin typeface="Bahnschrift SemiBold Condensed" panose="020B0502040204020203" pitchFamily="34" charset="0"/>
              </a:rPr>
              <a:t>karakteristikama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makro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mikrolokacije</a:t>
            </a:r>
            <a:r>
              <a:rPr lang="en-US" sz="3100" dirty="0">
                <a:latin typeface="Bahnschrift SemiBold Condensed" panose="020B0502040204020203" pitchFamily="34" charset="0"/>
              </a:rPr>
              <a:t>, o </a:t>
            </a:r>
            <a:r>
              <a:rPr lang="en-US" sz="3100" dirty="0" err="1">
                <a:latin typeface="Bahnschrift SemiBold Condensed" panose="020B0502040204020203" pitchFamily="34" charset="0"/>
              </a:rPr>
              <a:t>mogućnostima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izgradnje</a:t>
            </a:r>
            <a:r>
              <a:rPr lang="en-US" sz="3100" dirty="0">
                <a:latin typeface="Bahnschrift SemiBold Condensed" panose="020B0502040204020203" pitchFamily="34" charset="0"/>
              </a:rPr>
              <a:t>, </a:t>
            </a:r>
            <a:r>
              <a:rPr lang="en-US" sz="3100" dirty="0" err="1">
                <a:latin typeface="Bahnschrift SemiBold Condensed" panose="020B0502040204020203" pitchFamily="34" charset="0"/>
              </a:rPr>
              <a:t>kupovine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ili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iznajmljivanja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prostora</a:t>
            </a:r>
            <a:r>
              <a:rPr lang="en-US" sz="3100" dirty="0">
                <a:latin typeface="Bahnschrift SemiBold Condensed" panose="020B0502040204020203" pitchFamily="34" charset="0"/>
              </a:rPr>
              <a:t>, </a:t>
            </a:r>
            <a:r>
              <a:rPr lang="en-US" sz="3100" dirty="0" err="1">
                <a:latin typeface="Bahnschrift SemiBold Condensed" panose="020B0502040204020203" pitchFamily="34" charset="0"/>
              </a:rPr>
              <a:t>posledicama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eventualne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potrebe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za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raseljavanjem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i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uticajem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na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razvoj</a:t>
            </a:r>
            <a:r>
              <a:rPr lang="en-US" sz="3100" dirty="0">
                <a:latin typeface="Bahnschrift SemiBold Condensed" panose="020B0502040204020203" pitchFamily="34" charset="0"/>
              </a:rPr>
              <a:t> </a:t>
            </a:r>
            <a:r>
              <a:rPr lang="en-US" sz="3100" dirty="0" err="1">
                <a:latin typeface="Bahnschrift SemiBold Condensed" panose="020B0502040204020203" pitchFamily="34" charset="0"/>
              </a:rPr>
              <a:t>područja</a:t>
            </a:r>
            <a:r>
              <a:rPr lang="en-US" sz="3100" dirty="0"/>
              <a:t>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08" y="3925455"/>
            <a:ext cx="11323781" cy="2798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4. </a:t>
            </a:r>
            <a:r>
              <a:rPr lang="sr-Latn-R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A</a:t>
            </a:r>
            <a:r>
              <a:rPr lang="en-US" sz="3200" dirty="0" err="1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naliz</a:t>
            </a:r>
            <a:r>
              <a:rPr lang="sr-Latn-R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a</a:t>
            </a:r>
            <a:r>
              <a:rPr lang="en-U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zaštite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životne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sredine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endParaRPr lang="sr-Latn-RS" sz="3200" dirty="0" smtClean="0">
              <a:solidFill>
                <a:srgbClr val="C00000"/>
              </a:solidFill>
              <a:latin typeface="Bahnschrift SemiBold Condensed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•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potrebno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je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analizirati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sve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potencijalne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negativne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uticaje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investicije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na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životnu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sredinu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; 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•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potrebno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je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projektovati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mere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zaštite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životne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sredine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; </a:t>
            </a:r>
            <a:endParaRPr lang="sr-Latn-RS" dirty="0" smtClean="0">
              <a:solidFill>
                <a:prstClr val="black"/>
              </a:solidFill>
              <a:latin typeface="Bahnschrift SemiBold Condensed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•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potrebno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je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oceniti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ekološku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podobnost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projekta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/</a:t>
            </a:r>
            <a:r>
              <a:rPr lang="en-US" dirty="0" err="1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investicije</a:t>
            </a:r>
            <a:r>
              <a:rPr lang="en-US" dirty="0">
                <a:solidFill>
                  <a:prstClr val="black"/>
                </a:solidFill>
                <a:latin typeface="Bahnschrift SemiBold Condensed" panose="020B0502040204020203" pitchFamily="34" charset="0"/>
                <a:ea typeface="+mj-ea"/>
                <a:cs typeface="+mj-cs"/>
              </a:rPr>
              <a:t>.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247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5. </a:t>
            </a:r>
            <a:r>
              <a:rPr lang="sr-Latn-R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</a:t>
            </a:r>
            <a:r>
              <a:rPr lang="en-US" sz="3200" dirty="0" err="1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naliz</a:t>
            </a:r>
            <a:r>
              <a:rPr lang="sr-Latn-R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a</a:t>
            </a:r>
            <a:r>
              <a:rPr lang="en-US" sz="3200" dirty="0" smtClean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zaštite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na</a:t>
            </a:r>
            <a:r>
              <a:rPr lang="en-US" sz="3200" dirty="0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Bahnschrift SemiBold Condensed" panose="020B0502040204020203" pitchFamily="34" charset="0"/>
                <a:ea typeface="+mn-ea"/>
                <a:cs typeface="+mn-cs"/>
              </a:rPr>
              <a:t>radu</a:t>
            </a:r>
            <a:endParaRPr lang="en-US" sz="32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45" y="1825625"/>
            <a:ext cx="1183178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sr-Latn-RS" dirty="0" err="1" smtClean="0">
                <a:latin typeface="Bahnschrift SemiBold Condensed" panose="020B0502040204020203" pitchFamily="34" charset="0"/>
              </a:rPr>
              <a:t>N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eophodno</a:t>
            </a:r>
            <a:r>
              <a:rPr lang="en-U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>
                <a:latin typeface="Bahnschrift SemiBold Condensed" panose="020B0502040204020203" pitchFamily="34" charset="0"/>
              </a:rPr>
              <a:t>je </a:t>
            </a:r>
            <a:r>
              <a:rPr lang="en-US" dirty="0" err="1">
                <a:latin typeface="Bahnschrift SemiBold Condensed" panose="020B0502040204020203" pitchFamily="34" charset="0"/>
              </a:rPr>
              <a:t>identifikovanje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potencijalnih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opasnosti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radnike</a:t>
            </a:r>
            <a:r>
              <a:rPr lang="en-US" dirty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važno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projektovati</a:t>
            </a:r>
            <a:r>
              <a:rPr lang="en-US" dirty="0">
                <a:latin typeface="Bahnschrift SemiBold Condensed" panose="020B0502040204020203" pitchFamily="34" charset="0"/>
              </a:rPr>
              <a:t> mere </a:t>
            </a:r>
            <a:r>
              <a:rPr lang="en-US" dirty="0" err="1">
                <a:latin typeface="Bahnschrift SemiBold Condensed" panose="020B0502040204020203" pitchFamily="34" charset="0"/>
              </a:rPr>
              <a:t>zaštite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radu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kojima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će</a:t>
            </a:r>
            <a:r>
              <a:rPr lang="en-US" dirty="0">
                <a:latin typeface="Bahnschrift SemiBold Condensed" panose="020B0502040204020203" pitchFamily="34" charset="0"/>
              </a:rPr>
              <a:t> se </a:t>
            </a:r>
            <a:r>
              <a:rPr lang="en-US" dirty="0" err="1">
                <a:latin typeface="Bahnschrift SemiBold Condensed" panose="020B0502040204020203" pitchFamily="34" charset="0"/>
              </a:rPr>
              <a:t>minimizirati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eventualne</a:t>
            </a:r>
            <a:r>
              <a:rPr lang="sr-Latn-RS" dirty="0">
                <a:latin typeface="Bahnschrift SemiBold Condensed" panose="020B0502040204020203" pitchFamily="34" charset="0"/>
              </a:rPr>
              <a:t> </a:t>
            </a:r>
            <a:r>
              <a:rPr lang="sr-Latn-R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opasnosti</a:t>
            </a:r>
            <a:r>
              <a:rPr lang="en-US" dirty="0" smtClean="0">
                <a:latin typeface="Bahnschrift SemiBold Condensed" panose="020B0502040204020203" pitchFamily="34" charset="0"/>
              </a:rPr>
              <a:t>; </a:t>
            </a:r>
            <a:endParaRPr lang="sr-Latn-RS" dirty="0" smtClean="0">
              <a:latin typeface="Bahnschrift SemiBold Condensed" panose="020B0502040204020203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Bahnschrift SemiBold Condensed" panose="020B0502040204020203" pitchFamily="34" charset="0"/>
              </a:rPr>
              <a:t>     </a:t>
            </a:r>
            <a:r>
              <a:rPr lang="en-US" dirty="0" smtClean="0">
                <a:latin typeface="Bahnschrift SemiBold Condensed" panose="020B0502040204020203" pitchFamily="34" charset="0"/>
              </a:rPr>
              <a:t>• </a:t>
            </a:r>
            <a:r>
              <a:rPr lang="en-US" dirty="0" err="1">
                <a:latin typeface="Bahnschrift SemiBold Condensed" panose="020B0502040204020203" pitchFamily="34" charset="0"/>
              </a:rPr>
              <a:t>potrebno</a:t>
            </a:r>
            <a:r>
              <a:rPr lang="en-US" dirty="0">
                <a:latin typeface="Bahnschrift SemiBold Condensed" panose="020B0502040204020203" pitchFamily="34" charset="0"/>
              </a:rPr>
              <a:t> je </a:t>
            </a:r>
            <a:r>
              <a:rPr lang="en-US" dirty="0" err="1">
                <a:latin typeface="Bahnschrift SemiBold Condensed" panose="020B0502040204020203" pitchFamily="34" charset="0"/>
              </a:rPr>
              <a:t>doneti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realnu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konačnu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ocenu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mera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zaštite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na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latin typeface="Bahnschrift SemiBold Condensed" panose="020B0502040204020203" pitchFamily="34" charset="0"/>
              </a:rPr>
              <a:t>radu</a:t>
            </a:r>
            <a:r>
              <a:rPr lang="en-US" dirty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navedenog</a:t>
            </a:r>
            <a:r>
              <a:rPr lang="sr-Latn-RS" dirty="0" smtClean="0">
                <a:latin typeface="Bahnschrift SemiBold Condensed" panose="020B0502040204020203" pitchFamily="34" charset="0"/>
              </a:rPr>
              <a:t> 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projekta</a:t>
            </a:r>
            <a:r>
              <a:rPr lang="en-US" dirty="0" smtClean="0">
                <a:latin typeface="Bahnschrift SemiBold Condensed" panose="020B0502040204020203" pitchFamily="34" charset="0"/>
              </a:rPr>
              <a:t>/</a:t>
            </a:r>
            <a:r>
              <a:rPr lang="en-US" dirty="0" err="1" smtClean="0">
                <a:latin typeface="Bahnschrift SemiBold Condensed" panose="020B0502040204020203" pitchFamily="34" charset="0"/>
              </a:rPr>
              <a:t>investicije</a:t>
            </a:r>
            <a:r>
              <a:rPr lang="en-US" dirty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654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latin typeface="Bahnschrift SemiBold Condensed" panose="020B0502040204020203" pitchFamily="34" charset="0"/>
              </a:rPr>
              <a:t>Operativni</a:t>
            </a:r>
            <a:r>
              <a:rPr lang="en-US" sz="3200" dirty="0">
                <a:latin typeface="Bahnschrift SemiBold Condensed" panose="020B0502040204020203" pitchFamily="34" charset="0"/>
              </a:rPr>
              <a:t> plan je </a:t>
            </a:r>
            <a:r>
              <a:rPr lang="en-US" sz="3200" dirty="0" err="1">
                <a:latin typeface="Bahnschrift SemiBold Condensed" panose="020B0502040204020203" pitchFamily="34" charset="0"/>
              </a:rPr>
              <a:t>deo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poslovnog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ili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biznis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plana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koji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daje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pregled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toka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dnevnih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aktivnosti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poslovanja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i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strategija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koje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ih</a:t>
            </a:r>
            <a:r>
              <a:rPr lang="en-US" sz="3200" dirty="0">
                <a:latin typeface="Bahnschrift SemiBold Condensed" panose="020B0502040204020203" pitchFamily="34" charset="0"/>
              </a:rPr>
              <a:t> </a:t>
            </a:r>
            <a:r>
              <a:rPr lang="en-US" sz="3200" dirty="0" err="1">
                <a:latin typeface="Bahnschrift SemiBold Condensed" panose="020B0502040204020203" pitchFamily="34" charset="0"/>
              </a:rPr>
              <a:t>podržavaju</a:t>
            </a:r>
            <a:r>
              <a:rPr lang="en-US" sz="3200" dirty="0">
                <a:latin typeface="Bahnschrift SemiBold Condensed" panose="020B0502040204020203" pitchFamily="34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4877</Words>
  <Application>Microsoft Office PowerPoint</Application>
  <PresentationFormat>Widescreen</PresentationFormat>
  <Paragraphs>371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Bahnschrift Condensed</vt:lpstr>
      <vt:lpstr>Bahnschrift SemiBold Condensed</vt:lpstr>
      <vt:lpstr>Bahnschrift SemiBold SemiConden</vt:lpstr>
      <vt:lpstr>Calibri</vt:lpstr>
      <vt:lpstr>Calibri Light</vt:lpstr>
      <vt:lpstr>Verdana</vt:lpstr>
      <vt:lpstr>Office Theme</vt:lpstr>
      <vt:lpstr>AKADEMIJA STRUKOVNIH STUDIJA BEOGRAD Odsek: VISOKA TURISTIČKA ŠKOLA Upravljanje prihodima u hotelijerstvu </vt:lpstr>
      <vt:lpstr>SADRŽAJ</vt:lpstr>
      <vt:lpstr>U prvom poglavlju ove knjige biće predstavljen </vt:lpstr>
      <vt:lpstr>Drugo poglavlje daće uvod</vt:lpstr>
      <vt:lpstr>Treći deo knjige predstaviće</vt:lpstr>
      <vt:lpstr>Četvrti deo knjige baviće se</vt:lpstr>
      <vt:lpstr>Peto poglavlje baviće se</vt:lpstr>
      <vt:lpstr>U šestom poglavlju</vt:lpstr>
      <vt:lpstr>U sedmom poglavlju</vt:lpstr>
      <vt:lpstr>1. Upravljanje finansijama privrednih subjekata u hotelijerstvu</vt:lpstr>
      <vt:lpstr>1.  Upravljanje finansijama privrednih subjekata u hotelijerstvu</vt:lpstr>
      <vt:lpstr>   51% svih rezervacija u Evropi realizuje online, </vt:lpstr>
      <vt:lpstr>PowerPoint Presentation</vt:lpstr>
      <vt:lpstr>Turizam karakteriše visok stepen heterogenosti i fragmentisanosti: </vt:lpstr>
      <vt:lpstr>Upravljanje finansijama privrednog subjekta ili finansijski menadžment po svojoj definiciji se odnosi na kupovinu, finansiranje i upravljanje imovinom hotelskog privrednog subjekta</vt:lpstr>
      <vt:lpstr>Upravljanje finansijama ili finansijski menadžment privrednih subjekata u hotelijerstvu je fazni proces koji obuhvata:</vt:lpstr>
      <vt:lpstr>Ono što je ključno za uspešno upravljanje finansijama hotelske kompanije je prikupljanje i analiza svih relevantnih informacija radi donošenja adekvatnih odluka na nivou samog  hotelskog privrednog subjekta. Brojni autori definišu tri osnovne odluke koje se u procesu finansijskog upravljanja donose na nivou hotelskog privrednog subjekta:</vt:lpstr>
      <vt:lpstr>1.1.1. Načela finansijske politike</vt:lpstr>
      <vt:lpstr>Načela  finansijske politike</vt:lpstr>
      <vt:lpstr>Načelo finansijske elastičnosti ili fleksibilnosti podrazumeva sposobnost privrednosg subjekta da se (pre svega kratkoročno) prilagođava promenjenim uslovima poslovanja koji su posledica pre svega izmenjenih tržišnih uslova i trendova</vt:lpstr>
      <vt:lpstr>1. 1. 2. Pravila finansiranja</vt:lpstr>
      <vt:lpstr>a) Vertikalna pravila finansiranja</vt:lpstr>
      <vt:lpstr>b) Horizontalna pravila finansiranja</vt:lpstr>
      <vt:lpstr>c) Ostala pravila finansiranja</vt:lpstr>
      <vt:lpstr>1. 1. 3. Organizacija finansijske funkcije u hotelskom preduzeću</vt:lpstr>
      <vt:lpstr>Finansijsko planiranje podrazumeva predviđanje, unapred definisano raspoređivanje i koordinaciju ključnih elemenata finansijske funkcije u preduzeću</vt:lpstr>
      <vt:lpstr>1. 2. 1. Ciljevi finansijskog planiranja npr. ciljevi mogu biti izraženi kroz procenat povećanja prihoda od prodaje odnosno popunjenosti smeštajnih kapaciteta u odnosu na neki, određeni prethodni period.</vt:lpstr>
      <vt:lpstr>1.2.2. Faze procesa finansijskog planiranja</vt:lpstr>
      <vt:lpstr>1. 2. 3. Biznis plan hotelskog preduzeća</vt:lpstr>
      <vt:lpstr>1.2.3.1. Metodologije izrade biznis plana hotelskog preduzeća </vt:lpstr>
      <vt:lpstr>  1. Segment uvodnog dela plana treba da sadrži:</vt:lpstr>
      <vt:lpstr>2. Segment osnovnog teksta biznis plana potrebno je da ima sledeću strukturu:</vt:lpstr>
      <vt:lpstr>PowerPoint Presentation</vt:lpstr>
      <vt:lpstr>Metodologija Svetske banke Metodologija za izradu biznis plana</vt:lpstr>
      <vt:lpstr>PowerPoint Presentation</vt:lpstr>
      <vt:lpstr>5. Analiza tržišta nabavke  • Karakteristike planiranih sirovina I    materijala;  • Analiza nabavke u predhodnom    period;  • Prognoza nabavke.</vt:lpstr>
      <vt:lpstr>12. Društveno ekonomska ocena projekta</vt:lpstr>
      <vt:lpstr>Struktura biznis plana hotelskog preduzeća Tipična struktura biznis plana (hotelskog) preduzeća, prema autorima  Creating a Business Plan: Expert Solutions to Everyday Challenges (2007), obuhvata:</vt:lpstr>
      <vt:lpstr>Marketing plan, između ostalog, obuhvata i plan prodaje i plan nabavke. </vt:lpstr>
      <vt:lpstr>Plan prodaje treba da sadrži:  </vt:lpstr>
      <vt:lpstr>PowerPoint Presentation</vt:lpstr>
      <vt:lpstr>Plan nabavke odnosi se na obezbeđenje najznačajnijih varijabilnih materijalnih inputa.</vt:lpstr>
      <vt:lpstr>Dosadašnja iskustva i praksa ukazuju da operativni plan najčešće sadrži sledeće analize: </vt:lpstr>
      <vt:lpstr>2. Analiza organizacionih i kadrovskih aspekata</vt:lpstr>
      <vt:lpstr>3. Analiza lokacije  • Analiza lokacije predstavlja značajan deo operativnog plana. Izbor lokacije na kojoj će se realizovati poslovni poduhvat (investicija) u velikom broju slučajeva utiče na konačni uspeh.  Važno je imati informacije o: uskađenosti izabrane lokacije sa urbanističkim planovima, karakteristikama makro i mikrolokacije, o mogućnostima izgradnje, kupovine ili iznajmljivanja prostora, posledicama eventualne potrebe za raseljavanjem i uticajem na razvoj područja. </vt:lpstr>
      <vt:lpstr>5. Analiza zaštite na radu</vt:lpstr>
      <vt:lpstr>Operativni plan je deo poslovnog ili biznis plana koji daje pregled toka dnevnih aktivnosti poslovanja i strategija koje ih podržavaju.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genov</dc:creator>
  <cp:lastModifiedBy>Genov</cp:lastModifiedBy>
  <cp:revision>54</cp:revision>
  <dcterms:created xsi:type="dcterms:W3CDTF">2020-02-01T19:09:17Z</dcterms:created>
  <dcterms:modified xsi:type="dcterms:W3CDTF">2021-04-24T23:12:38Z</dcterms:modified>
</cp:coreProperties>
</file>