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DA226-9556-4386-8849-26598CD95467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03FDB-BAF6-4EDB-8DA7-F328C049A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1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2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6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5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9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3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7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784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4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3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7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68790-9E8E-4242-A47B-83605B7D84A8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3CCC8-754B-4083-80F7-9607BCDC7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9891" y="1600200"/>
            <a:ext cx="9938327" cy="1828800"/>
          </a:xfr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sr-Latn-CS" altLang="en-US" sz="3100" b="1" dirty="0" smtClean="0">
                <a:latin typeface="Bahnschrift Condensed" panose="020B0502040204020203" pitchFamily="34" charset="0"/>
              </a:rPr>
              <a:t>AKADEMIJA STRUKOVNIH STUDIJA BEOGRAD</a:t>
            </a:r>
            <a:br>
              <a:rPr lang="sr-Latn-CS" altLang="en-US" sz="3100" b="1" dirty="0" smtClean="0">
                <a:latin typeface="Bahnschrift Condensed" panose="020B0502040204020203" pitchFamily="34" charset="0"/>
              </a:rPr>
            </a:br>
            <a:r>
              <a:rPr lang="sr-Latn-CS" altLang="en-US" sz="3100" b="1" dirty="0" smtClean="0">
                <a:latin typeface="Bahnschrift Condensed" panose="020B0502040204020203" pitchFamily="34" charset="0"/>
              </a:rPr>
              <a:t>Odsek: VISOKA </a:t>
            </a:r>
            <a:r>
              <a:rPr lang="sr-Latn-CS" altLang="en-US" sz="3100" b="1" dirty="0">
                <a:latin typeface="Bahnschrift Condensed" panose="020B0502040204020203" pitchFamily="34" charset="0"/>
              </a:rPr>
              <a:t>TURISTIČKA </a:t>
            </a:r>
            <a:r>
              <a:rPr lang="sr-Latn-CS" altLang="en-US" sz="3100" b="1" dirty="0" smtClean="0">
                <a:latin typeface="Bahnschrift Condensed" panose="020B0502040204020203" pitchFamily="34" charset="0"/>
              </a:rPr>
              <a:t>ŠKOLA</a:t>
            </a:r>
            <a:r>
              <a:rPr lang="sr-Latn-CS" altLang="en-US" sz="3100" b="1" dirty="0" smtClean="0">
                <a:latin typeface="Verdana" panose="020B0604030504040204" pitchFamily="34" charset="0"/>
              </a:rPr>
              <a:t/>
            </a:r>
            <a:br>
              <a:rPr lang="sr-Latn-CS" altLang="en-US" sz="3100" b="1" dirty="0" smtClean="0">
                <a:latin typeface="Verdana" panose="020B0604030504040204" pitchFamily="34" charset="0"/>
              </a:rPr>
            </a:br>
            <a:endParaRPr lang="en-US" altLang="en-US" sz="2200" dirty="0">
              <a:latin typeface="Verdana" panose="020B060403050404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9891" y="3730171"/>
            <a:ext cx="9938327" cy="2925153"/>
          </a:xfrm>
          <a:solidFill>
            <a:srgbClr val="FFC000"/>
          </a:solidFill>
        </p:spPr>
        <p:txBody>
          <a:bodyPr>
            <a:normAutofit fontScale="25000" lnSpcReduction="20000"/>
          </a:bodyPr>
          <a:lstStyle/>
          <a:p>
            <a:endParaRPr lang="sr-Latn-RS" sz="3300" b="1" dirty="0" smtClean="0"/>
          </a:p>
          <a:p>
            <a:endParaRPr lang="sr-Latn-RS" sz="3300" b="1" dirty="0" smtClean="0"/>
          </a:p>
          <a:p>
            <a:r>
              <a:rPr lang="sr-Latn-RS" sz="11200" b="1" dirty="0" smtClean="0"/>
              <a:t>I</a:t>
            </a:r>
            <a:r>
              <a:rPr lang="en-US" sz="11200" dirty="0" smtClean="0"/>
              <a:t> 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U</a:t>
            </a:r>
            <a:r>
              <a:rPr lang="sr-Latn-RS" sz="11200" b="1" dirty="0" smtClean="0">
                <a:latin typeface="Bahnschrift Condensed" panose="020B0502040204020203" pitchFamily="34" charset="0"/>
              </a:rPr>
              <a:t>vodno predavanje</a:t>
            </a:r>
          </a:p>
          <a:p>
            <a:r>
              <a:rPr lang="sr-Latn-RS" sz="9600" dirty="0" smtClean="0">
                <a:latin typeface="Bahnschrift Condensed" panose="020B0502040204020203" pitchFamily="34" charset="0"/>
              </a:rPr>
              <a:t>Upravljanje prihodima u hotelijerstvu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                                                       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dr </a:t>
            </a:r>
            <a:r>
              <a:rPr lang="sr-Latn-CS" altLang="en-US" sz="9600" b="1" dirty="0">
                <a:latin typeface="Bahnschrift Condensed" panose="020B0502040204020203" pitchFamily="34" charset="0"/>
              </a:rPr>
              <a:t>Georgi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Genov</a:t>
            </a:r>
          </a:p>
          <a:p>
            <a:r>
              <a:rPr lang="sr-Latn-R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dr </a:t>
            </a:r>
            <a:r>
              <a:rPr lang="sr-Latn-RS" sz="9600" b="1" dirty="0">
                <a:latin typeface="Bahnschrift Condensed" panose="020B0502040204020203" pitchFamily="34" charset="0"/>
              </a:rPr>
              <a:t>Renata </a:t>
            </a:r>
            <a:r>
              <a:rPr lang="sr-Latn-RS" sz="9600" b="1" dirty="0" smtClean="0">
                <a:latin typeface="Bahnschrift Condensed" panose="020B0502040204020203" pitchFamily="34" charset="0"/>
              </a:rPr>
              <a:t>Pindžo</a:t>
            </a:r>
            <a:endParaRPr lang="sr-Latn-CS" altLang="en-US" sz="9600" b="1" dirty="0" smtClean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Beograd</a:t>
            </a:r>
            <a:endParaRPr lang="sr-Latn-CS" altLang="en-US" sz="9600" b="1" dirty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2020/2021</a:t>
            </a:r>
            <a:endParaRPr lang="en-US" altLang="en-US" sz="9600" b="1" dirty="0">
              <a:latin typeface="Bahnschrift Condensed" panose="020B0502040204020203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1600200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666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371" y="120073"/>
            <a:ext cx="7866743" cy="692727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SADRŽAJ</a:t>
            </a:r>
            <a:r>
              <a:rPr lang="sr-Latn-RS" sz="3200" b="1" dirty="0" smtClean="0"/>
              <a:t> KNJIGE</a:t>
            </a:r>
            <a:endParaRPr lang="en-US" sz="32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371" y="1219202"/>
            <a:ext cx="7866743" cy="503286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1.</a:t>
            </a:r>
            <a:r>
              <a:rPr lang="en-US" dirty="0" smtClean="0"/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Upravljanje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finansijama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privrednih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subjekata</a:t>
            </a:r>
            <a:r>
              <a:rPr lang="en-US" b="1" dirty="0" smtClean="0">
                <a:latin typeface="Bahnschrift Condensed" panose="020B0502040204020203" pitchFamily="34" charset="0"/>
              </a:rPr>
              <a:t> 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2.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Osnovni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principi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sistema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prihoda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3.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Proces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b="1" dirty="0" smtClean="0">
                <a:latin typeface="Bahnschrift Condensed" panose="020B0502040204020203" pitchFamily="34" charset="0"/>
              </a:rPr>
              <a:t> 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4. </a:t>
            </a:r>
            <a:r>
              <a:rPr lang="en-US" b="1" dirty="0" err="1" smtClean="0">
                <a:latin typeface="Bahnschrift Condensed" panose="020B0502040204020203" pitchFamily="34" charset="0"/>
              </a:rPr>
              <a:t>Strateško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planiranje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cena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5.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Operativno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izveštavanje</a:t>
            </a:r>
            <a:r>
              <a:rPr lang="en-US" b="1" dirty="0" smtClean="0">
                <a:latin typeface="Bahnschrift Condensed" panose="020B0502040204020203" pitchFamily="34" charset="0"/>
              </a:rPr>
              <a:t> 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endParaRPr lang="en-U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6.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racija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operativni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pokazatelji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uspešnosti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poslovanja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hotelske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kompanije</a:t>
            </a:r>
            <a:endParaRPr lang="en-U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7.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Odnos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sistema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b="1" dirty="0" smtClean="0">
                <a:latin typeface="Bahnschrift Condensed" panose="020B0502040204020203" pitchFamily="34" charset="0"/>
              </a:rPr>
              <a:t>, </a:t>
            </a:r>
            <a:r>
              <a:rPr lang="en-US" b="1" dirty="0" err="1" smtClean="0">
                <a:latin typeface="Bahnschrift Condensed" panose="020B0502040204020203" pitchFamily="34" charset="0"/>
              </a:rPr>
              <a:t>pitanja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etike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sr-Latn-RS" b="1" dirty="0" smtClean="0">
                <a:latin typeface="Bahnschrift Condensed" panose="020B0502040204020203" pitchFamily="34" charset="0"/>
              </a:rPr>
              <a:t>i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marketinga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odnosa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klijentima</a:t>
            </a:r>
            <a:endParaRPr lang="en-US" b="1" dirty="0">
              <a:latin typeface="Bahnschrift Condensed" panose="020B0502040204020203" pitchFamily="3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40191" y="1961519"/>
            <a:ext cx="5032867" cy="354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3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456" y="365125"/>
            <a:ext cx="10232573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U </a:t>
            </a:r>
            <a:r>
              <a:rPr lang="en-US" sz="3200" dirty="0" err="1">
                <a:solidFill>
                  <a:srgbClr val="00206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prvom</a:t>
            </a:r>
            <a:r>
              <a:rPr lang="en-US" sz="3200" dirty="0">
                <a:solidFill>
                  <a:srgbClr val="00206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poglavlju</a:t>
            </a:r>
            <a:r>
              <a:rPr lang="en-US" sz="3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ove</a:t>
            </a:r>
            <a:r>
              <a:rPr lang="en-US" sz="32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knjige</a:t>
            </a:r>
            <a:r>
              <a:rPr lang="en-US" sz="32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biće</a:t>
            </a:r>
            <a:r>
              <a:rPr lang="en-US" sz="32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predstavljen</a:t>
            </a:r>
            <a:r>
              <a:rPr lang="en-US" sz="32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endParaRPr lang="en-US" sz="32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9139"/>
          </a:xfrm>
        </p:spPr>
        <p:txBody>
          <a:bodyPr/>
          <a:lstStyle/>
          <a:p>
            <a:pPr algn="just"/>
            <a:r>
              <a:rPr lang="sr-Latn-RS" dirty="0" smtClean="0">
                <a:latin typeface="Bahnschrift SemiBold SemiConden" panose="020B0502040204020203" pitchFamily="34" charset="0"/>
              </a:rPr>
              <a:t>K</a:t>
            </a:r>
            <a:r>
              <a:rPr lang="en-US" dirty="0" err="1" smtClean="0">
                <a:latin typeface="Bahnschrift SemiBold SemiConden" panose="020B0502040204020203" pitchFamily="34" charset="0"/>
              </a:rPr>
              <a:t>oncept</a:t>
            </a:r>
            <a:r>
              <a:rPr lang="en-US" dirty="0" smtClean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upravljanja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finansijama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privrednih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subjekata</a:t>
            </a:r>
            <a:r>
              <a:rPr lang="en-US" dirty="0">
                <a:latin typeface="Bahnschrift SemiBold SemiConden" panose="020B0502040204020203" pitchFamily="34" charset="0"/>
              </a:rPr>
              <a:t> u </a:t>
            </a:r>
            <a:r>
              <a:rPr lang="en-US" dirty="0" err="1">
                <a:latin typeface="Bahnschrift SemiBold SemiConden" panose="020B0502040204020203" pitchFamily="34" charset="0"/>
              </a:rPr>
              <a:t>hotelijerstvu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sa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naglaskom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definisanju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pojmova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značaja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iz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sfere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finansijskog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menadžmenta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osnovnih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načela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finansijske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politike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koje</a:t>
            </a:r>
            <a:r>
              <a:rPr lang="en-US" dirty="0">
                <a:latin typeface="Bahnschrift SemiBold SemiConden" panose="020B0502040204020203" pitchFamily="34" charset="0"/>
              </a:rPr>
              <a:t> se </a:t>
            </a:r>
            <a:r>
              <a:rPr lang="en-US" dirty="0" err="1">
                <a:latin typeface="Bahnschrift SemiBold SemiConden" panose="020B0502040204020203" pitchFamily="34" charset="0"/>
              </a:rPr>
              <a:t>odnose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uspešno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fukcionisanje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svih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privrednih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subjekata</a:t>
            </a:r>
            <a:r>
              <a:rPr lang="en-US" dirty="0">
                <a:latin typeface="Bahnschrift SemiBold SemiConden" panose="020B0502040204020203" pitchFamily="34" charset="0"/>
              </a:rPr>
              <a:t>, a </a:t>
            </a:r>
            <a:r>
              <a:rPr lang="en-US" dirty="0" err="1">
                <a:latin typeface="Bahnschrift SemiBold SemiConden" panose="020B0502040204020203" pitchFamily="34" charset="0"/>
              </a:rPr>
              <a:t>sam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tim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privredne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subjekte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iz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hotelijerstva</a:t>
            </a:r>
            <a:r>
              <a:rPr lang="en-US" dirty="0" smtClean="0">
                <a:latin typeface="Bahnschrift SemiBold SemiConden" panose="020B0502040204020203" pitchFamily="34" charset="0"/>
              </a:rPr>
              <a:t>.</a:t>
            </a:r>
            <a:endParaRPr lang="sr-Latn-RS" dirty="0" smtClean="0">
              <a:latin typeface="Bahnschrift SemiBold SemiConden" panose="020B0502040204020203" pitchFamily="34" charset="0"/>
            </a:endParaRPr>
          </a:p>
          <a:p>
            <a:pPr algn="just"/>
            <a:r>
              <a:rPr lang="sr-Latn-RS" dirty="0" smtClean="0">
                <a:latin typeface="Bahnschrift SemiBold SemiConden" panose="020B0502040204020203" pitchFamily="34" charset="0"/>
              </a:rPr>
              <a:t>P</a:t>
            </a:r>
            <a:r>
              <a:rPr lang="en-US" dirty="0" err="1" smtClean="0">
                <a:latin typeface="Bahnschrift SemiBold SemiConden" panose="020B0502040204020203" pitchFamily="34" charset="0"/>
              </a:rPr>
              <a:t>osebno</a:t>
            </a:r>
            <a:r>
              <a:rPr lang="en-US" dirty="0" smtClean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će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biti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razmatrane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objašnjene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osnovne</a:t>
            </a:r>
            <a:r>
              <a:rPr lang="en-US" dirty="0">
                <a:latin typeface="Bahnschrift SemiBold SemiConden" panose="020B0502040204020203" pitchFamily="34" charset="0"/>
              </a:rPr>
              <a:t> faze </a:t>
            </a:r>
            <a:r>
              <a:rPr lang="en-US" dirty="0" err="1">
                <a:latin typeface="Bahnschrift SemiBold SemiConden" panose="020B0502040204020203" pitchFamily="34" charset="0"/>
              </a:rPr>
              <a:t>finansijskog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menadžmenta</a:t>
            </a:r>
            <a:r>
              <a:rPr lang="en-US" dirty="0">
                <a:latin typeface="Bahnschrift SemiBold SemiConden" panose="020B0502040204020203" pitchFamily="34" charset="0"/>
              </a:rPr>
              <a:t>: </a:t>
            </a:r>
            <a:r>
              <a:rPr lang="en-US" dirty="0" err="1">
                <a:latin typeface="Bahnschrift SemiBold SemiConden" panose="020B0502040204020203" pitchFamily="34" charset="0"/>
              </a:rPr>
              <a:t>finansijsko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planiranje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finansijska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analiza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finansijska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kontrola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uz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definisanje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razjašnjenje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osnovnih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pokazatelja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uspešnosti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poslovanja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hotelskih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preduzeća</a:t>
            </a:r>
            <a:r>
              <a:rPr lang="en-US" dirty="0">
                <a:latin typeface="Bahnschrift SemiBold SemiConden" panose="020B0502040204020203" pitchFamily="34" charset="0"/>
              </a:rPr>
              <a:t>: </a:t>
            </a:r>
            <a:r>
              <a:rPr lang="en-US" dirty="0" err="1">
                <a:latin typeface="Bahnschrift SemiBold SemiConden" panose="020B0502040204020203" pitchFamily="34" charset="0"/>
              </a:rPr>
              <a:t>likvidnosti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solventnosti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aktivnosti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rentabilnosti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odnosno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profitabilnosti</a:t>
            </a:r>
            <a:r>
              <a:rPr lang="en-US" dirty="0">
                <a:latin typeface="Bahnschrift SemiBold SemiConden" panose="020B0502040204020203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48022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Drugo</a:t>
            </a:r>
            <a:r>
              <a:rPr lang="en-US" sz="28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poglavlje</a:t>
            </a:r>
            <a:r>
              <a:rPr lang="en-US" sz="28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daće</a:t>
            </a:r>
            <a:r>
              <a:rPr lang="en-US" sz="28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uvod</a:t>
            </a:r>
            <a:endParaRPr lang="en-US" dirty="0">
              <a:solidFill>
                <a:srgbClr val="FF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princip</a:t>
            </a:r>
            <a:r>
              <a:rPr lang="sr-Latn-RS" dirty="0" smtClean="0">
                <a:latin typeface="Bahnschrift SemiBold Condensed" panose="020B0502040204020203" pitchFamily="34" charset="0"/>
              </a:rPr>
              <a:t>i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menadžmenta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hotelijerstvu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smtClean="0">
                <a:latin typeface="Bahnschrift SemiBold Condensed" panose="020B0502040204020203" pitchFamily="34" charset="0"/>
              </a:rPr>
              <a:t>se </a:t>
            </a:r>
            <a:r>
              <a:rPr lang="en-US" dirty="0" err="1">
                <a:latin typeface="Bahnschrift SemiBold Condensed" panose="020B0502040204020203" pitchFamily="34" charset="0"/>
              </a:rPr>
              <a:t>zasnivaju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pristupu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prava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vrednost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proizvoda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ili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usluge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jednaka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iznosu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novca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gost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kupac</a:t>
            </a:r>
            <a:r>
              <a:rPr lang="en-US" dirty="0"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latin typeface="Bahnschrift SemiBold Condensed" panose="020B0502040204020203" pitchFamily="34" charset="0"/>
              </a:rPr>
              <a:t>spreman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plati</a:t>
            </a:r>
            <a:r>
              <a:rPr lang="en-US" dirty="0" smtClean="0">
                <a:latin typeface="Bahnschrift SemiBold Condensed" panose="020B0502040204020203" pitchFamily="34" charset="0"/>
              </a:rPr>
              <a:t>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Menadžment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omogućiće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hotelijerima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predviđanje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potrošačke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tražnje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ciljem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optimizacije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zaliha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određivanja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optimalnih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što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treba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rezultira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povećanjem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rasta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ukupnih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prihoda</a:t>
            </a:r>
            <a:r>
              <a:rPr lang="sr-Latn-RS" dirty="0" smtClean="0">
                <a:latin typeface="Bahnschrift SemiBold Condensed" panose="020B0502040204020203" pitchFamily="34" charset="0"/>
              </a:rPr>
              <a:t>.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244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Treći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deo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knjige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</a:rPr>
              <a:t>predstaviće</a:t>
            </a:r>
            <a:endParaRPr lang="en-US" sz="3200" dirty="0">
              <a:solidFill>
                <a:srgbClr val="FF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Bahnschrift SemiBold Condensed" panose="020B0502040204020203" pitchFamily="34" charset="0"/>
              </a:rPr>
              <a:t>menadžment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prihoda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hotela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kao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koncept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koji</a:t>
            </a:r>
            <a:r>
              <a:rPr lang="en-US" b="1" dirty="0">
                <a:latin typeface="Bahnschrift SemiBold Condensed" panose="020B0502040204020203" pitchFamily="34" charset="0"/>
              </a:rPr>
              <a:t> se </a:t>
            </a:r>
            <a:r>
              <a:rPr lang="en-US" b="1" dirty="0" err="1">
                <a:latin typeface="Bahnschrift SemiBold Condensed" panose="020B0502040204020203" pitchFamily="34" charset="0"/>
              </a:rPr>
              <a:t>može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definisati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kao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kombinacija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aktivnosti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alata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koja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ima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za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cilj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ostvarivanje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optimalnog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nivoa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neto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prihoda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hotela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optimalnog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nivoa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bruto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operativnog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profita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SemiBold Condensed" panose="020B0502040204020203" pitchFamily="34" charset="0"/>
              </a:rPr>
              <a:t> </a:t>
            </a:r>
            <a:r>
              <a:rPr lang="sr-Latn-RS" b="1" dirty="0" smtClean="0">
                <a:latin typeface="Bahnschrift SemiBold Condensed" panose="020B0502040204020203" pitchFamily="34" charset="0"/>
              </a:rPr>
              <a:t>   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nudeći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pravi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proizvod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SemiBold Condensed" panose="020B0502040204020203" pitchFamily="34" charset="0"/>
              </a:rPr>
              <a:t> </a:t>
            </a:r>
            <a:r>
              <a:rPr lang="sr-Latn-RS" b="1" dirty="0" smtClean="0">
                <a:latin typeface="Bahnschrift SemiBold Condensed" panose="020B0502040204020203" pitchFamily="34" charset="0"/>
              </a:rPr>
              <a:t>   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pravom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kupcu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SemiBold Condensed" panose="020B0502040204020203" pitchFamily="34" charset="0"/>
              </a:rPr>
              <a:t> </a:t>
            </a:r>
            <a:r>
              <a:rPr lang="sr-Latn-RS" b="1" dirty="0" smtClean="0">
                <a:latin typeface="Bahnschrift SemiBold Condensed" panose="020B0502040204020203" pitchFamily="34" charset="0"/>
              </a:rPr>
              <a:t>   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putem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pravih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kanala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prodaje</a:t>
            </a:r>
            <a:r>
              <a:rPr lang="en-US" b="1" dirty="0">
                <a:latin typeface="Bahnschrift SemiBold Condensed" panose="020B0502040204020203" pitchFamily="34" charset="0"/>
              </a:rPr>
              <a:t>/</a:t>
            </a:r>
            <a:r>
              <a:rPr lang="en-US" b="1" dirty="0" err="1">
                <a:latin typeface="Bahnschrift SemiBold Condensed" panose="020B0502040204020203" pitchFamily="34" charset="0"/>
              </a:rPr>
              <a:t>distribucije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 smtClean="0">
                <a:latin typeface="Bahnschrift SemiBold Condensed" panose="020B0502040204020203" pitchFamily="34" charset="0"/>
              </a:rPr>
              <a:t>     </a:t>
            </a:r>
            <a:r>
              <a:rPr lang="en-US" b="1" dirty="0" smtClean="0">
                <a:latin typeface="Bahnschrift SemiBold Condensed" panose="020B0502040204020203" pitchFamily="34" charset="0"/>
              </a:rPr>
              <a:t>u </a:t>
            </a:r>
            <a:r>
              <a:rPr lang="en-US" b="1" dirty="0" err="1">
                <a:latin typeface="Bahnschrift SemiBold Condensed" panose="020B0502040204020203" pitchFamily="34" charset="0"/>
              </a:rPr>
              <a:t>pravo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vreme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pravoj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ceni</a:t>
            </a:r>
            <a:r>
              <a:rPr lang="en-US" b="1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2333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Četvrti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deo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knjige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baviće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se</a:t>
            </a:r>
            <a:endParaRPr lang="en-US" sz="3200" dirty="0">
              <a:solidFill>
                <a:srgbClr val="FF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0656"/>
            <a:ext cx="10515600" cy="5096307"/>
          </a:xfrm>
        </p:spPr>
        <p:txBody>
          <a:bodyPr/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ulogom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strateškog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planiranja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hotelijerstvu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kao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izraza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svojvrsne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interakcije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između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gosta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kupca</a:t>
            </a:r>
            <a:r>
              <a:rPr lang="en-US" dirty="0"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prodavca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pružaoca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usluga</a:t>
            </a:r>
            <a:r>
              <a:rPr lang="en-US" dirty="0" smtClean="0">
                <a:latin typeface="Bahnschrift SemiBold Condensed" panose="020B0502040204020203" pitchFamily="34" charset="0"/>
              </a:rPr>
              <a:t>).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veoma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važan</a:t>
            </a:r>
            <a:r>
              <a:rPr lang="en-US" dirty="0">
                <a:latin typeface="Bahnschrift SemiBold Condensed" panose="020B0502040204020203" pitchFamily="34" charset="0"/>
              </a:rPr>
              <a:t> element marketing </a:t>
            </a:r>
            <a:r>
              <a:rPr lang="en-US" dirty="0" err="1">
                <a:latin typeface="Bahnschrift SemiBold Condensed" panose="020B0502040204020203" pitchFamily="34" charset="0"/>
              </a:rPr>
              <a:t>miksa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predstavlja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rezultat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ukupnog</a:t>
            </a:r>
            <a:r>
              <a:rPr lang="en-US" dirty="0">
                <a:latin typeface="Bahnschrift SemiBold Condensed" panose="020B0502040204020203" pitchFamily="34" charset="0"/>
              </a:rPr>
              <a:t> marketing </a:t>
            </a:r>
            <a:r>
              <a:rPr lang="en-US" dirty="0" err="1">
                <a:latin typeface="Bahnschrift SemiBold Condensed" panose="020B0502040204020203" pitchFamily="34" charset="0"/>
              </a:rPr>
              <a:t>ulaganja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hotelskog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preduzeća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err="1" smtClean="0">
                <a:latin typeface="Bahnschrift SemiBold Condensed" panose="020B0502040204020203" pitchFamily="34" charset="0"/>
              </a:rPr>
              <a:t>Menadžment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predstavlja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integrisani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sistem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latin typeface="Bahnschrift SemiBold Condensed" panose="020B0502040204020203" pitchFamily="34" charset="0"/>
              </a:rPr>
              <a:t> mora da </a:t>
            </a:r>
            <a:r>
              <a:rPr lang="en-US" dirty="0" err="1">
                <a:latin typeface="Bahnschrift SemiBold Condensed" panose="020B0502040204020203" pitchFamily="34" charset="0"/>
              </a:rPr>
              <a:t>obezbedi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rešenja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menadžerima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pitanju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problematike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cenovne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politike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strategije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cenovnih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ograda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uslova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rezervacija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te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prekomernog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ugovaranja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pre-</a:t>
            </a:r>
            <a:r>
              <a:rPr lang="en-US" dirty="0" err="1">
                <a:latin typeface="Bahnschrift SemiBold Condensed" panose="020B0502040204020203" pitchFamily="34" charset="0"/>
              </a:rPr>
              <a:t>bukiranja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istovremeno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kroz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optimalno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određivanje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alokaciju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soba </a:t>
            </a:r>
            <a:r>
              <a:rPr lang="en-US" dirty="0" err="1">
                <a:latin typeface="Bahnschrift SemiBold Condensed" panose="020B0502040204020203" pitchFamily="34" charset="0"/>
              </a:rPr>
              <a:t>upotrebom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cenovnih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necenovnih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kombinovanih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alata</a:t>
            </a:r>
            <a:r>
              <a:rPr lang="en-US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1145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1639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Peto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baviće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se</a:t>
            </a:r>
            <a:endParaRPr lang="en-US" sz="32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909" y="1089890"/>
            <a:ext cx="11637818" cy="5615709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standardima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izveštavanja</a:t>
            </a:r>
            <a:r>
              <a:rPr lang="en-US" dirty="0">
                <a:latin typeface="Bahnschrift SemiBold Condensed" panose="020B0502040204020203" pitchFamily="34" charset="0"/>
              </a:rPr>
              <a:t> o </a:t>
            </a:r>
            <a:r>
              <a:rPr lang="en-US" dirty="0" err="1">
                <a:latin typeface="Bahnschrift SemiBold Condensed" panose="020B0502040204020203" pitchFamily="34" charset="0"/>
              </a:rPr>
              <a:t>internim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rezultatima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svetskoj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hotelskoj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industriji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su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Sjedinjenim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Američkim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Državama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poznati</a:t>
            </a:r>
            <a:r>
              <a:rPr lang="en-US" dirty="0">
                <a:latin typeface="Bahnschrift SemiBold Condensed" panose="020B0502040204020203" pitchFamily="34" charset="0"/>
              </a:rPr>
              <a:t> pod </a:t>
            </a:r>
            <a:r>
              <a:rPr lang="en-US" dirty="0" err="1">
                <a:latin typeface="Bahnschrift SemiBold Condensed" panose="020B0502040204020203" pitchFamily="34" charset="0"/>
              </a:rPr>
              <a:t>nazivom</a:t>
            </a:r>
            <a:r>
              <a:rPr lang="en-US" dirty="0">
                <a:latin typeface="Bahnschrift SemiBold Condensed" panose="020B0502040204020203" pitchFamily="34" charset="0"/>
              </a:rPr>
              <a:t> „Uniform System of Accounts for the Lodging Industry” (USALI</a:t>
            </a:r>
            <a:r>
              <a:rPr lang="en-US" dirty="0" smtClean="0">
                <a:latin typeface="Bahnschrift SemiBold Condensed" panose="020B0502040204020203" pitchFamily="34" charset="0"/>
              </a:rPr>
              <a:t>).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Naglasak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značaju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operativnog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izveštavanja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potrebe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vlasnika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objekta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kao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potrebe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operatera</a:t>
            </a:r>
            <a:r>
              <a:rPr lang="sr-Latn-R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smtClean="0">
                <a:latin typeface="Bahnschrift SemiBold Condensed" panose="020B0502040204020203" pitchFamily="34" charset="0"/>
              </a:rPr>
              <a:t>(</a:t>
            </a:r>
            <a:r>
              <a:rPr lang="en-US" dirty="0" err="1">
                <a:latin typeface="Bahnschrift SemiBold Condensed" panose="020B0502040204020203" pitchFamily="34" charset="0"/>
              </a:rPr>
              <a:t>upravljača</a:t>
            </a:r>
            <a:r>
              <a:rPr lang="en-US" dirty="0"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latin typeface="Bahnschrift SemiBold Condensed" panose="020B0502040204020203" pitchFamily="34" charset="0"/>
              </a:rPr>
              <a:t>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posebnim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osvrtom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određene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vrste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rashoda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njihovu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alokaciju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najvažnije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profitne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centre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hotelskim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preduzećima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hotelima</a:t>
            </a:r>
            <a:r>
              <a:rPr lang="en-US" dirty="0" smtClean="0">
                <a:latin typeface="Bahnschrift SemiBold Condensed" panose="020B0502040204020203" pitchFamily="34" charset="0"/>
              </a:rPr>
              <a:t>).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err="1" smtClean="0">
                <a:latin typeface="Bahnschrift SemiBold Condensed" panose="020B0502040204020203" pitchFamily="34" charset="0"/>
              </a:rPr>
              <a:t>Nadalje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biće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analizirane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karakteristike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bruto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neto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izveštavanja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ostvarenih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rashoda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uz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navođenja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primera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prakse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lvl="0"/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Menadžment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hotelijerstvu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koristi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različite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pokazatelje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kojima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se mere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efektivnost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efikasnost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poslovanja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 </a:t>
            </a:r>
            <a:endParaRPr lang="sr-Latn-RS" dirty="0" smtClean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lvl="0"/>
            <a:r>
              <a:rPr lang="en-US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Neki</a:t>
            </a: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od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njih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sfecifični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hotelijerstvo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mere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performanse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sistema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menadžmenta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kao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sam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proces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njegove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primene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dok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drugi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opšti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odnose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finansijskog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poslovanja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kompanije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 </a:t>
            </a:r>
          </a:p>
          <a:p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05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U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šestom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poglavlju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en-US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predmet</a:t>
            </a: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biće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pokazatelji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merenja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efikasnosti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efektivnosti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menadžmenta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koriste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različiti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profitni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centri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hotelskom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preduzeću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posebnim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naglaskom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ADR, RevPAR, GOP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GOPPAR.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66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323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U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sedmom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poglavlju</a:t>
            </a:r>
            <a:endParaRPr lang="en-US" sz="32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5527"/>
            <a:ext cx="10515600" cy="4671436"/>
          </a:xfrm>
        </p:spPr>
        <p:txBody>
          <a:bodyPr/>
          <a:lstStyle/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klijentima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cilj</a:t>
            </a:r>
            <a:r>
              <a:rPr lang="en-US" dirty="0"/>
              <a:t> </a:t>
            </a:r>
            <a:r>
              <a:rPr lang="en-US" dirty="0" err="1"/>
              <a:t>postizanje</a:t>
            </a:r>
            <a:r>
              <a:rPr lang="en-US" dirty="0"/>
              <a:t> </a:t>
            </a:r>
            <a:r>
              <a:rPr lang="en-US" dirty="0" err="1"/>
              <a:t>veće</a:t>
            </a:r>
            <a:r>
              <a:rPr lang="en-US" dirty="0"/>
              <a:t> </a:t>
            </a:r>
            <a:r>
              <a:rPr lang="en-US" dirty="0" err="1"/>
              <a:t>profitabilnosti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uspostavljanja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održavanja</a:t>
            </a:r>
            <a:r>
              <a:rPr lang="en-US" dirty="0"/>
              <a:t> </a:t>
            </a:r>
            <a:r>
              <a:rPr lang="en-US" dirty="0" err="1"/>
              <a:t>dugotrajnih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uzajamno</a:t>
            </a:r>
            <a:r>
              <a:rPr lang="en-US" dirty="0"/>
              <a:t> </a:t>
            </a:r>
            <a:r>
              <a:rPr lang="en-US" dirty="0" err="1"/>
              <a:t>korisnih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klijentima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endParaRPr lang="sr-Latn-RS" dirty="0" smtClean="0"/>
          </a:p>
          <a:p>
            <a:r>
              <a:rPr lang="en-US" dirty="0" err="1" smtClean="0"/>
              <a:t>Razmatraće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analizirati</a:t>
            </a:r>
            <a:r>
              <a:rPr lang="en-US" dirty="0"/>
              <a:t> </a:t>
            </a:r>
            <a:r>
              <a:rPr lang="en-US" dirty="0" err="1"/>
              <a:t>sličnosti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razlike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klijentima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6584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611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Bahnschrift Condensed</vt:lpstr>
      <vt:lpstr>Bahnschrift SemiBold Condensed</vt:lpstr>
      <vt:lpstr>Bahnschrift SemiBold SemiConden</vt:lpstr>
      <vt:lpstr>Calibri</vt:lpstr>
      <vt:lpstr>Calibri Light</vt:lpstr>
      <vt:lpstr>Verdana</vt:lpstr>
      <vt:lpstr>Office Theme</vt:lpstr>
      <vt:lpstr>AKADEMIJA STRUKOVNIH STUDIJA BEOGRAD Odsek: VISOKA TURISTIČKA ŠKOLA </vt:lpstr>
      <vt:lpstr>SADRŽAJ KNJIGE</vt:lpstr>
      <vt:lpstr>U prvom poglavlju ove knjige biće predstavljen </vt:lpstr>
      <vt:lpstr>Drugo poglavlje daće uvod</vt:lpstr>
      <vt:lpstr>Treći deo knjige predstaviće</vt:lpstr>
      <vt:lpstr>Četvrti deo knjige baviće se</vt:lpstr>
      <vt:lpstr>Peto poglavlje baviće se</vt:lpstr>
      <vt:lpstr>U šestom poglavlju</vt:lpstr>
      <vt:lpstr>U sedmom poglavlju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AKADEMIJA STRUKOVNIH STUDIJA BEOGRAD Odsek: VISOKA TURISTIČKA ŠKOLA </dc:title>
  <dc:creator>Genov</dc:creator>
  <cp:lastModifiedBy>Genov</cp:lastModifiedBy>
  <cp:revision>3</cp:revision>
  <dcterms:created xsi:type="dcterms:W3CDTF">2021-04-24T23:04:53Z</dcterms:created>
  <dcterms:modified xsi:type="dcterms:W3CDTF">2021-04-25T20:00:22Z</dcterms:modified>
</cp:coreProperties>
</file>