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 bright="58000" contrast="-63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0A360-0658-426C-A51C-5FAFB1B5FF24}" type="datetimeFigureOut">
              <a:rPr lang="sr-Latn-CS" smtClean="0"/>
              <a:pPr/>
              <a:t>3.4.2012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0E0DB-837E-476E-8269-27A2EA79E166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contrast="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143512"/>
            <a:ext cx="7772400" cy="1470025"/>
          </a:xfrm>
        </p:spPr>
        <p:txBody>
          <a:bodyPr/>
          <a:lstStyle/>
          <a:p>
            <a:r>
              <a:rPr lang="sr-Latn-CS" b="1" dirty="0" smtClean="0"/>
              <a:t>Startegija brenda i konkurentnosti Srbije</a:t>
            </a:r>
            <a:endParaRPr lang="sr-Latn-C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>
            <a:normAutofit/>
          </a:bodyPr>
          <a:lstStyle/>
          <a:p>
            <a:r>
              <a:rPr lang="sr-Latn-CS" sz="2800" dirty="0">
                <a:latin typeface="Arial" pitchFamily="34" charset="0"/>
                <a:cs typeface="Arial" pitchFamily="34" charset="0"/>
              </a:rPr>
              <a:t>Vlada Srbije odredila je turizam kao jedan od četiri sektora prioritetnih za obnovu i razvoj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r-Latn-CS" sz="2800" dirty="0">
                <a:latin typeface="Arial" pitchFamily="34" charset="0"/>
                <a:cs typeface="Arial" pitchFamily="34" charset="0"/>
              </a:rPr>
              <a:t>Turizam je ključni sektor zato što dopire do svih grana privrede i do svih zajednica. To je ključni faktor u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povećanju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 zaposlenosti i unapređenju životnog standarda svih građana</a:t>
            </a:r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800" dirty="0">
                <a:latin typeface="Arial" pitchFamily="34" charset="0"/>
                <a:cs typeface="Arial" pitchFamily="34" charset="0"/>
              </a:rPr>
              <a:t>Povećava mogućnosti za trgovinu i privredni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napredak,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za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strana ulaganja i doprinosi da turističke destinacije u Srbiji postanu još atraktivnije. </a:t>
            </a:r>
            <a:endParaRPr lang="sr-Latn-C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vi-VN" sz="2800" dirty="0" smtClean="0">
                <a:latin typeface="Arial" pitchFamily="34" charset="0"/>
                <a:cs typeface="Arial" pitchFamily="34" charset="0"/>
              </a:rPr>
              <a:t>Međutim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, razgranat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uticaj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turizma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znači da bilo kakva debata o njegovom brendiranju treba da prevaziđe okvire turističkog sektora.</a:t>
            </a: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STRATEGIJA BRENDA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286280"/>
          </a:xfrm>
        </p:spPr>
        <p:txBody>
          <a:bodyPr>
            <a:noAutofit/>
          </a:bodyPr>
          <a:lstStyle/>
          <a:p>
            <a:r>
              <a:rPr lang="sr-Latn-CS" sz="2800" dirty="0">
                <a:latin typeface="Arial" pitchFamily="34" charset="0"/>
                <a:cs typeface="Arial" pitchFamily="34" charset="0"/>
              </a:rPr>
              <a:t>Za poboljšanje uspeha turističkog sektora neophodno je obezbediti dve stvari. </a:t>
            </a:r>
            <a:endParaRPr lang="sr-Latn-CS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CS" sz="2800" dirty="0" smtClean="0">
                <a:latin typeface="Arial" pitchFamily="34" charset="0"/>
                <a:cs typeface="Arial" pitchFamily="34" charset="0"/>
              </a:rPr>
              <a:t>potrebno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je Srbiji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obezbediti pozitivniji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imidž u svetu, i da za promociju istog postoji jedinstveni pristup od strane svih aktera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STRATEGIJA BRENDA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sr-Latn-CS" sz="2800" dirty="0" smtClean="0">
                <a:latin typeface="Arial" pitchFamily="34" charset="0"/>
                <a:cs typeface="Arial" pitchFamily="34" charset="0"/>
              </a:rPr>
              <a:t>potrebno je pružiti dokaze o novom, pozitivnom imidžu Srbije, kao glavnom centru kulture, umetnosti, trgovine i kulturno-istorijske baštine.</a:t>
            </a:r>
          </a:p>
          <a:p>
            <a:pPr marL="514350" indent="-514350"/>
            <a:r>
              <a:rPr lang="sr-Latn-CS" sz="2800" dirty="0" smtClean="0">
                <a:latin typeface="Arial" pitchFamily="34" charset="0"/>
                <a:cs typeface="Arial" pitchFamily="34" charset="0"/>
              </a:rPr>
              <a:t>Pod time se podrazumeva da kompanije, ljudi i ponuda gostima treba da obezbede kvalitetan doživljaj. </a:t>
            </a: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STRATEGIJA BRENDA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>
            <a:noAutofit/>
          </a:bodyPr>
          <a:lstStyle/>
          <a:p>
            <a:r>
              <a:rPr lang="vi-VN" sz="2800" dirty="0">
                <a:latin typeface="Arial" pitchFamily="34" charset="0"/>
                <a:cs typeface="Arial" pitchFamily="34" charset="0"/>
              </a:rPr>
              <a:t>Cilj strategije brenda jeste izmena percepcije. Uspešno rukovođenje brendom destinacije je kompleksno zbog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uticaja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mnoštva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faktora, počevši od lokalnih ljudi, njihovih stavova, proizvoda, politike, organizacije i svih onih elemenata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koji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utiču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na percepciju. </a:t>
            </a: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STRATEGIJA BRENDA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Autofit/>
          </a:bodyPr>
          <a:lstStyle/>
          <a:p>
            <a:r>
              <a:rPr lang="vi-VN" sz="2800" dirty="0" smtClean="0"/>
              <a:t>Da </a:t>
            </a:r>
            <a:r>
              <a:rPr lang="vi-VN" sz="2800" dirty="0"/>
              <a:t>bismo Srbiju promovisali u svetu, potrebno je da njeni građani budu ponosni na svoju zemlju.</a:t>
            </a:r>
          </a:p>
          <a:p>
            <a:r>
              <a:rPr lang="vi-VN" sz="2800" dirty="0"/>
              <a:t>Način na koji se građani Srbije ponašaju i ono što govore odražava ono što jesu i način na koji će ih svet videti.</a:t>
            </a:r>
          </a:p>
          <a:p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STRATEGIJA BRENDA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>
            <a:noAutofit/>
          </a:bodyPr>
          <a:lstStyle/>
          <a:p>
            <a:r>
              <a:rPr lang="sr-Latn-CS" sz="2800" dirty="0" smtClean="0">
                <a:latin typeface="Arial" pitchFamily="34" charset="0"/>
                <a:cs typeface="Arial" pitchFamily="34" charset="0"/>
              </a:rPr>
              <a:t>Strategija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Brenda će rezultirati u logo-u, i u pozitivnom i koherentnom skupu poruka i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slika.</a:t>
            </a:r>
          </a:p>
          <a:p>
            <a:r>
              <a:rPr lang="sr-Latn-CS" sz="2800" dirty="0" smtClean="0">
                <a:latin typeface="Arial" pitchFamily="34" charset="0"/>
                <a:cs typeface="Arial" pitchFamily="34" charset="0"/>
              </a:rPr>
              <a:t>One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će opet pomoći da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se objedine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i organizuju svi oni koji su uključeni u brend Srbije, bilo kada je reč o njenom najpoznatijem gradu,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Beogradu, ili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mogućnostima ulaganja ili skijanju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na Kopaoniku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SWOT ANALIZA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800" dirty="0">
                <a:latin typeface="Arial" pitchFamily="34" charset="0"/>
                <a:cs typeface="Arial" pitchFamily="34" charset="0"/>
              </a:rPr>
              <a:t>Ključ uspešne promocije i marketinga jeste maksimalno iskoristiti preimućstva i istovremeno iskoreniti nedostatke. </a:t>
            </a:r>
            <a:endParaRPr lang="sr-Latn-C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sr-Latn-CS" sz="2800" dirty="0" smtClean="0">
                <a:latin typeface="Arial" pitchFamily="34" charset="0"/>
                <a:cs typeface="Arial" pitchFamily="34" charset="0"/>
              </a:rPr>
              <a:t>U ovom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slučaju, Srbija mora da prepozna svoje nedostatke i da ih iskoreni što pre da bi mogla gostima da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pruži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zadovoljavajući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turističkih doživljaj. Istovremeno, ona mora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da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nadograđuje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svoja preimućstva.</a:t>
            </a:r>
          </a:p>
          <a:p>
            <a:r>
              <a:rPr lang="vi-VN" sz="2800" dirty="0">
                <a:latin typeface="Arial" pitchFamily="34" charset="0"/>
                <a:cs typeface="Arial" pitchFamily="34" charset="0"/>
              </a:rPr>
              <a:t>Mnogo toga je već urađeno ili planirano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po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pitanju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iskorenjivanja mana turističke ponude u Srbiji.</a:t>
            </a: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SWOT ANALIZA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sz="2800" dirty="0">
                <a:latin typeface="Arial" pitchFamily="34" charset="0"/>
                <a:cs typeface="Arial" pitchFamily="34" charset="0"/>
              </a:rPr>
              <a:t>Međutim,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sa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stanovišta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marketinga, Srbija mora da identifikuje kvalitativne i kvantitativne nedostatke svog proizvoda i da prihvati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da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je za sprovođenje mera radi uklanjanja tih nedostataka potrebno vreme. </a:t>
            </a:r>
            <a:endParaRPr lang="sr-Latn-C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vi-VN" sz="2800" dirty="0" smtClean="0">
                <a:latin typeface="Arial" pitchFamily="34" charset="0"/>
                <a:cs typeface="Arial" pitchFamily="34" charset="0"/>
              </a:rPr>
              <a:t>U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ovoj ranoj fazi razvoja, industrija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turizma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Srbiji ne sme da budi prevelika ili lažna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očekivanja kod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stranih gostiju zato što su posledice toga štetne.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PREDNOSTI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Povoljna lokacija 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raskršću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između </a:t>
            </a:r>
            <a:r>
              <a:rPr lang="vi-VN" dirty="0">
                <a:latin typeface="Arial" pitchFamily="34" charset="0"/>
                <a:cs typeface="Arial" pitchFamily="34" charset="0"/>
              </a:rPr>
              <a:t>Zapadne 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Istočne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Evrope/tranzitni koridor</a:t>
            </a:r>
          </a:p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Ponuda grada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Beograda,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posebno </a:t>
            </a:r>
            <a:r>
              <a:rPr lang="pl-PL" dirty="0">
                <a:latin typeface="Arial" pitchFamily="34" charset="0"/>
                <a:cs typeface="Arial" pitchFamily="34" charset="0"/>
              </a:rPr>
              <a:t>u pogledu noćnog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turizma</a:t>
            </a:r>
          </a:p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Raznolikost prirode sa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puno nacionalnih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parkova i prirodnih oaza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NEDOSTACI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sr-Latn-CS" dirty="0">
                <a:latin typeface="Arial" pitchFamily="34" charset="0"/>
                <a:cs typeface="Arial" pitchFamily="34" charset="0"/>
              </a:rPr>
              <a:t>Nedostatak pozitivnog imidža Srbije kao turističke destinacije</a:t>
            </a: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Nedostatak </a:t>
            </a:r>
            <a:r>
              <a:rPr lang="pl-PL" dirty="0">
                <a:latin typeface="Arial" pitchFamily="34" charset="0"/>
                <a:cs typeface="Arial" pitchFamily="34" charset="0"/>
              </a:rPr>
              <a:t>nacionalnog ponosa kod domaćih ljudi</a:t>
            </a: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Nedostatak </a:t>
            </a:r>
            <a:r>
              <a:rPr lang="pl-PL" dirty="0">
                <a:latin typeface="Arial" pitchFamily="34" charset="0"/>
                <a:cs typeface="Arial" pitchFamily="34" charset="0"/>
              </a:rPr>
              <a:t>znanja građana Srbije o celokupnoj ponudi</a:t>
            </a:r>
          </a:p>
          <a:p>
            <a:pPr>
              <a:buFont typeface="Wingdings" pitchFamily="2" charset="2"/>
              <a:buChar char="§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Zagađenost </a:t>
            </a:r>
            <a:r>
              <a:rPr lang="vi-VN" dirty="0">
                <a:latin typeface="Arial" pitchFamily="34" charset="0"/>
                <a:cs typeface="Arial" pitchFamily="34" charset="0"/>
              </a:rPr>
              <a:t>sredine i slabi sanitarni i drugi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uređaji</a:t>
            </a:r>
            <a:endParaRPr lang="vi-VN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PREDNOSTI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Dunav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Kulturno-istorijska baština (manastiri</a:t>
            </a:r>
            <a:r>
              <a:rPr lang="sr-Latn-CS" dirty="0">
                <a:latin typeface="Arial" pitchFamily="34" charset="0"/>
                <a:cs typeface="Arial" pitchFamily="34" charset="0"/>
              </a:rPr>
              <a:t>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muzeji, arheološke iskopine</a:t>
            </a:r>
            <a:r>
              <a:rPr lang="sr-Latn-CS" dirty="0">
                <a:latin typeface="Arial" pitchFamily="34" charset="0"/>
                <a:cs typeface="Arial" pitchFamily="34" charset="0"/>
              </a:rPr>
              <a:t>),</a:t>
            </a:r>
          </a:p>
          <a:p>
            <a:pPr>
              <a:buFont typeface="Wingdings" pitchFamily="2" charset="2"/>
              <a:buChar char="ü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Kulturni </a:t>
            </a:r>
            <a:r>
              <a:rPr lang="vi-VN" dirty="0">
                <a:latin typeface="Arial" pitchFamily="34" charset="0"/>
                <a:cs typeface="Arial" pitchFamily="34" charset="0"/>
              </a:rPr>
              <a:t>događaji (Guča,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EXIT,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festivali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itd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.)</a:t>
            </a:r>
          </a:p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Dobri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sportsko-rekreativni kapaciteti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posebno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za šetnju, biciklizam</a:t>
            </a:r>
            <a:r>
              <a:rPr lang="sr-Latn-CS" dirty="0">
                <a:latin typeface="Arial" pitchFamily="34" charset="0"/>
                <a:cs typeface="Arial" pitchFamily="34" charset="0"/>
              </a:rPr>
              <a:t>, jahanje, sportove 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vodi, ribarenje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posmatranje ptica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NEDOSTACI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Podeljenost i nedostatak koordinacije između turističkih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organizacija</a:t>
            </a:r>
          </a:p>
          <a:p>
            <a:pPr>
              <a:buFont typeface="Wingdings" pitchFamily="2" charset="2"/>
              <a:buChar char="§"/>
            </a:pPr>
            <a:r>
              <a:rPr lang="vi-VN" dirty="0">
                <a:latin typeface="Arial" pitchFamily="34" charset="0"/>
                <a:cs typeface="Arial" pitchFamily="34" charset="0"/>
              </a:rPr>
              <a:t>Generalno loš standard smeštaja iz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međunarodne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perspektive</a:t>
            </a:r>
            <a:endParaRPr lang="sr-Latn-CS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Nedostatak </a:t>
            </a:r>
            <a:r>
              <a:rPr lang="pl-PL" dirty="0">
                <a:latin typeface="Arial" pitchFamily="34" charset="0"/>
                <a:cs typeface="Arial" pitchFamily="34" charset="0"/>
              </a:rPr>
              <a:t>adekvatnog smeštaja za goste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PREDNOSTI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Tradicionalna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seoska gostoljubivost</a:t>
            </a:r>
            <a:endParaRPr lang="sr-Latn-CS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Razvijeno regionalno zanatstvo</a:t>
            </a:r>
          </a:p>
          <a:p>
            <a:pPr>
              <a:buFont typeface="Wingdings" pitchFamily="2" charset="2"/>
              <a:buChar char="ü"/>
            </a:pPr>
            <a:r>
              <a:rPr lang="sr-Latn-CS" dirty="0">
                <a:latin typeface="Arial" pitchFamily="34" charset="0"/>
                <a:cs typeface="Arial" pitchFamily="34" charset="0"/>
              </a:rPr>
              <a:t>Potencijal za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razvoj specijalističke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turističke ponude,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kao što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su banje i zdravstveni turizam,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 vinske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gastronomske ture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NEDOSTACI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sr-Latn-CS" dirty="0">
                <a:latin typeface="Arial" pitchFamily="34" charset="0"/>
                <a:cs typeface="Arial" pitchFamily="34" charset="0"/>
              </a:rPr>
              <a:t>Potrebno je modernizovati aerodrom da bi postao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atraktivna ‘kapija</a:t>
            </a:r>
            <a:r>
              <a:rPr lang="sr-Latn-CS" dirty="0">
                <a:latin typeface="Arial" pitchFamily="34" charset="0"/>
                <a:cs typeface="Arial" pitchFamily="34" charset="0"/>
              </a:rPr>
              <a:t>’ Srbije,</a:t>
            </a:r>
          </a:p>
          <a:p>
            <a:pPr>
              <a:buFont typeface="Wingdings" pitchFamily="2" charset="2"/>
              <a:buChar char="§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Skup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avio-prevoz i nedostatak čarter letova</a:t>
            </a:r>
          </a:p>
          <a:p>
            <a:pPr>
              <a:buFont typeface="Wingdings" pitchFamily="2" charset="2"/>
              <a:buChar char="§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Slabo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poznavanje stranih jezika – pisanog i govornog</a:t>
            </a:r>
          </a:p>
          <a:p>
            <a:pPr>
              <a:buFont typeface="Wingdings" pitchFamily="2" charset="2"/>
              <a:buChar char="§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Slaba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raspoloživost informacija za turiste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ŠANSE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sr-Latn-CS" dirty="0">
                <a:latin typeface="Arial" pitchFamily="34" charset="0"/>
                <a:cs typeface="Arial" pitchFamily="34" charset="0"/>
              </a:rPr>
              <a:t>Rastuća popularnost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vikend odmora u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gradovima u Evropi</a:t>
            </a:r>
          </a:p>
          <a:p>
            <a:pPr>
              <a:buFont typeface="Wingdings" pitchFamily="2" charset="2"/>
              <a:buChar char="v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Uređenje aerodroma,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sniženje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tarifa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za vazdušni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prevoz,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rukovođenje </a:t>
            </a:r>
            <a:r>
              <a:rPr lang="vi-VN" dirty="0">
                <a:latin typeface="Arial" pitchFamily="34" charset="0"/>
                <a:cs typeface="Arial" pitchFamily="34" charset="0"/>
              </a:rPr>
              <a:t>taksistima</a:t>
            </a: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Razvoj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edukativnih odmora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– učite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dok putujete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NEDOSTACI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pl-PL" dirty="0">
                <a:latin typeface="Arial" pitchFamily="34" charset="0"/>
                <a:cs typeface="Arial" pitchFamily="34" charset="0"/>
              </a:rPr>
              <a:t>Nedostatak kapaciteta i sistema za centralne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rezervacije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smeštaja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konzorcijuma koji nezavisnim putnicima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nude mogućnost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rezervacije smeštaja</a:t>
            </a: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Stanje </a:t>
            </a:r>
            <a:r>
              <a:rPr lang="pl-PL" dirty="0">
                <a:latin typeface="Arial" pitchFamily="34" charset="0"/>
                <a:cs typeface="Arial" pitchFamily="34" charset="0"/>
              </a:rPr>
              <a:t>drumova se poboljšava, ali je ukupno stanje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za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automobiliste još uvek nerazvijeno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ŠANSE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sr-Latn-CS" dirty="0">
                <a:latin typeface="Arial" pitchFamily="34" charset="0"/>
                <a:cs typeface="Arial" pitchFamily="34" charset="0"/>
              </a:rPr>
              <a:t>Trend seoskog 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aktivnog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turizma </a:t>
            </a:r>
            <a:r>
              <a:rPr lang="pl-PL" dirty="0">
                <a:latin typeface="Arial" pitchFamily="34" charset="0"/>
                <a:cs typeface="Arial" pitchFamily="34" charset="0"/>
              </a:rPr>
              <a:t>za grupe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sa specijalnim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interesovanjima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(npr. vino, banje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sr-Latn-CS" dirty="0">
                <a:latin typeface="Arial" pitchFamily="34" charset="0"/>
                <a:cs typeface="Arial" pitchFamily="34" charset="0"/>
              </a:rPr>
              <a:t> verski turizam)</a:t>
            </a:r>
          </a:p>
          <a:p>
            <a:pPr>
              <a:buFont typeface="Wingdings" pitchFamily="2" charset="2"/>
              <a:buChar char="v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Uvođenje </a:t>
            </a:r>
            <a:r>
              <a:rPr lang="vi-VN" dirty="0">
                <a:latin typeface="Arial" pitchFamily="34" charset="0"/>
                <a:cs typeface="Arial" pitchFamily="34" charset="0"/>
              </a:rPr>
              <a:t>centralnog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sistema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za </a:t>
            </a:r>
            <a:r>
              <a:rPr lang="pl-PL" dirty="0">
                <a:latin typeface="Arial" pitchFamily="34" charset="0"/>
                <a:cs typeface="Arial" pitchFamily="34" charset="0"/>
              </a:rPr>
              <a:t>rezervaciju smeštaja, posebno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za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tržište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individualnih putnika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NEDOSTACI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sr-Latn-CS" dirty="0">
                <a:latin typeface="Arial" pitchFamily="34" charset="0"/>
                <a:cs typeface="Arial" pitchFamily="34" charset="0"/>
              </a:rPr>
              <a:t>Nepotpuna mreža turističkih informacionih centara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sa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raznolikim </a:t>
            </a:r>
            <a:r>
              <a:rPr lang="it-IT" dirty="0">
                <a:latin typeface="Arial" pitchFamily="34" charset="0"/>
                <a:cs typeface="Arial" pitchFamily="34" charset="0"/>
              </a:rPr>
              <a:t>brendovima i standardima usluga</a:t>
            </a:r>
          </a:p>
          <a:p>
            <a:pPr>
              <a:buFont typeface="Wingdings" pitchFamily="2" charset="2"/>
              <a:buChar char="§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Nedostatak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promocije autentičnog srpskog doživljaja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– kuhinja</a:t>
            </a:r>
            <a:r>
              <a:rPr lang="sr-Latn-CS" dirty="0">
                <a:latin typeface="Arial" pitchFamily="34" charset="0"/>
                <a:cs typeface="Arial" pitchFamily="34" charset="0"/>
              </a:rPr>
              <a:t>, smeštaj koji odražavaju lokalni ambijent itd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ŠANSE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sr-Latn-CS" dirty="0">
                <a:latin typeface="Arial" pitchFamily="34" charset="0"/>
                <a:cs typeface="Arial" pitchFamily="34" charset="0"/>
              </a:rPr>
              <a:t>Kategorizacija smeštaja</a:t>
            </a: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Kompjuterizovan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sistem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za turističke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informacije</a:t>
            </a:r>
          </a:p>
          <a:p>
            <a:pPr>
              <a:buFont typeface="Wingdings" pitchFamily="2" charset="2"/>
              <a:buChar char="v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Obezbeđivanje drumske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pomoći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vozačima</a:t>
            </a: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Seoski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smeštaj 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aktivnosti</a:t>
            </a:r>
          </a:p>
          <a:p>
            <a:pPr>
              <a:buFont typeface="Wingdings" pitchFamily="2" charset="2"/>
              <a:buChar char="v"/>
            </a:pPr>
            <a:r>
              <a:rPr lang="vi-VN" dirty="0">
                <a:latin typeface="Arial" pitchFamily="34" charset="0"/>
                <a:cs typeface="Arial" pitchFamily="34" charset="0"/>
              </a:rPr>
              <a:t>Edukacija građana o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njihovoj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zemlji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njenom bogatstvu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NEDOSTACI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Nedostatak centara za konferencije, simpozijume i sajmove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koji ispunjavaju međunarodne standarde kvaliteta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dirty="0">
                <a:latin typeface="Arial" pitchFamily="34" charset="0"/>
                <a:cs typeface="Arial" pitchFamily="34" charset="0"/>
              </a:rPr>
              <a:t>Mešoviti standardi usluga</a:t>
            </a: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Nedostatak </a:t>
            </a:r>
            <a:r>
              <a:rPr lang="pl-PL" dirty="0">
                <a:latin typeface="Arial" pitchFamily="34" charset="0"/>
                <a:cs typeface="Arial" pitchFamily="34" charset="0"/>
              </a:rPr>
              <a:t>finansijskog podstreka za razvoj 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poboljšanje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ponude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ŠANSE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sr-Latn-CS" dirty="0">
                <a:latin typeface="Arial" pitchFamily="34" charset="0"/>
                <a:cs typeface="Arial" pitchFamily="34" charset="0"/>
              </a:rPr>
              <a:t>Obuka iz proizvoda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 marketinga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za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nacionalne, regionalne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lokalne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turističke radnike</a:t>
            </a:r>
            <a:r>
              <a:rPr lang="sr-Latn-CS" dirty="0">
                <a:latin typeface="Arial" pitchFamily="34" charset="0"/>
                <a:cs typeface="Arial" pitchFamily="34" charset="0"/>
              </a:rPr>
              <a:t>, za osoblje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turističkog, ugostiteljskog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hotelskog sektora</a:t>
            </a: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Razvijanje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turističkih klastera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fi-FI" dirty="0" smtClean="0">
                <a:latin typeface="Arial" pitchFamily="34" charset="0"/>
                <a:cs typeface="Arial" pitchFamily="34" charset="0"/>
              </a:rPr>
              <a:t>paket </a:t>
            </a:r>
            <a:r>
              <a:rPr lang="fi-FI" dirty="0">
                <a:latin typeface="Arial" pitchFamily="34" charset="0"/>
                <a:cs typeface="Arial" pitchFamily="34" charset="0"/>
              </a:rPr>
              <a:t>aranžmane kojima će </a:t>
            </a:r>
            <a:r>
              <a:rPr lang="fi-FI" dirty="0" smtClean="0">
                <a:latin typeface="Arial" pitchFamily="34" charset="0"/>
                <a:cs typeface="Arial" pitchFamily="34" charset="0"/>
              </a:rPr>
              <a:t>se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povećati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atraktivnost ponude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PREPREKE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it-IT" dirty="0">
                <a:latin typeface="Arial" pitchFamily="34" charset="0"/>
                <a:cs typeface="Arial" pitchFamily="34" charset="0"/>
              </a:rPr>
              <a:t>Trenutno loš imidž i negativne percepcije</a:t>
            </a:r>
          </a:p>
          <a:p>
            <a:pPr>
              <a:buFont typeface="Courier New" pitchFamily="49" charset="0"/>
              <a:buChar char="o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Nedostatak </a:t>
            </a:r>
            <a:r>
              <a:rPr lang="pl-PL" dirty="0">
                <a:latin typeface="Arial" pitchFamily="34" charset="0"/>
                <a:cs typeface="Arial" pitchFamily="34" charset="0"/>
              </a:rPr>
              <a:t>političke želje za ulaganje 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organizaciju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turističkog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sektora</a:t>
            </a:r>
          </a:p>
          <a:p>
            <a:pPr>
              <a:buFont typeface="Courier New" pitchFamily="49" charset="0"/>
              <a:buChar char="o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Nepostojanje </a:t>
            </a:r>
            <a:r>
              <a:rPr lang="vi-VN" dirty="0">
                <a:latin typeface="Arial" pitchFamily="34" charset="0"/>
                <a:cs typeface="Arial" pitchFamily="34" charset="0"/>
              </a:rPr>
              <a:t>svesti kod građana o značaju turizma</a:t>
            </a:r>
          </a:p>
          <a:p>
            <a:pPr>
              <a:buFont typeface="Courier New" pitchFamily="49" charset="0"/>
              <a:buChar char="o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Slaba kontrola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kvaliteta subjekata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u turističkom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sektoru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Potencijali Srbije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PREPREKE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pl-PL" dirty="0">
                <a:latin typeface="Arial" pitchFamily="34" charset="0"/>
                <a:cs typeface="Arial" pitchFamily="34" charset="0"/>
              </a:rPr>
              <a:t>Neuspeh u rešavanju problema zagađenja</a:t>
            </a:r>
          </a:p>
          <a:p>
            <a:pPr>
              <a:buFont typeface="Courier New" pitchFamily="49" charset="0"/>
              <a:buChar char="o"/>
            </a:pPr>
            <a:r>
              <a:rPr lang="sr-Latn-CS" dirty="0">
                <a:latin typeface="Arial" pitchFamily="34" charset="0"/>
                <a:cs typeface="Arial" pitchFamily="34" charset="0"/>
              </a:rPr>
              <a:t>Nedostatak marketinškog istraživanja za potrebe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razvoja proizvoda</a:t>
            </a:r>
            <a:r>
              <a:rPr lang="sr-Latn-CS" dirty="0">
                <a:latin typeface="Arial" pitchFamily="34" charset="0"/>
                <a:cs typeface="Arial" pitchFamily="34" charset="0"/>
              </a:rPr>
              <a:t>, kao i ulaganje u obuku turističkih vodiča</a:t>
            </a:r>
          </a:p>
          <a:p>
            <a:pPr>
              <a:buFont typeface="Courier New" pitchFamily="49" charset="0"/>
              <a:buChar char="o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Nedovoljna </a:t>
            </a:r>
            <a:r>
              <a:rPr lang="pl-PL" dirty="0">
                <a:latin typeface="Arial" pitchFamily="34" charset="0"/>
                <a:cs typeface="Arial" pitchFamily="34" charset="0"/>
              </a:rPr>
              <a:t>zastupljenost na tržištu i nedostatak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sredstava za </a:t>
            </a:r>
            <a:r>
              <a:rPr lang="pl-PL" dirty="0">
                <a:latin typeface="Arial" pitchFamily="34" charset="0"/>
                <a:cs typeface="Arial" pitchFamily="34" charset="0"/>
              </a:rPr>
              <a:t>kampanje na prioritetnim tržištima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b="1" dirty="0"/>
              <a:t>PRAVCI (TRENDOVI) SVETSKOG TURIZMA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/>
          </a:bodyPr>
          <a:lstStyle/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Generacija koja ima višak novca i nedovoljno vremena ide na češće odmore koji kraće traju. Kratki odmori (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1-3 noći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) vrede više, i rastu brže nego bilo koji drugi sektor. Većinom se odnose na gradske destinacije.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Posete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prijateljima i porodici, pogotovo od strane mladih ljudi, cvetaju. 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Nezavisno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planirana putovanja mladih ljudi raste na svetskom nivou (hoteli za mlade i „backpacking“).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Dnevni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izleti rastu u broju i predstavljaju većinu turističkih putovanja, ali manji deo potrošnje. (U proseku,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turisti koji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ostaju preko noći troše 5 puta više nego oni koji idu na dnevne izlete).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/>
          </a:bodyPr>
          <a:lstStyle/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Poslovni turizam brzo raste, a pogotovo se kreće ka kraćim konferencijama sa manje učesnika.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Turisti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su manje voljni da prihvate standardne „pakete“, i masovni turizam opada u odnosu na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putovanja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prilagođena </a:t>
            </a:r>
            <a:r>
              <a:rPr lang="vi-VN" sz="2600" b="1" dirty="0">
                <a:latin typeface="Arial" pitchFamily="34" charset="0"/>
                <a:cs typeface="Arial" pitchFamily="34" charset="0"/>
              </a:rPr>
              <a:t>individualnim potrebama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Stanovništvo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stari – ljudi preko 55 god. starosti koji imaju veći platežnu moć predstavljaju oko 20% svih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turističkih </a:t>
            </a:r>
            <a:r>
              <a:rPr lang="pl-PL" sz="2600" b="1" dirty="0" smtClean="0">
                <a:latin typeface="Arial" pitchFamily="34" charset="0"/>
                <a:cs typeface="Arial" pitchFamily="34" charset="0"/>
              </a:rPr>
              <a:t>putovanja </a:t>
            </a:r>
            <a:r>
              <a:rPr lang="pl-PL" sz="2600" b="1" dirty="0">
                <a:latin typeface="Arial" pitchFamily="34" charset="0"/>
                <a:cs typeface="Arial" pitchFamily="34" charset="0"/>
              </a:rPr>
              <a:t>i 40% od ukupnog prihoda od turizma</a:t>
            </a:r>
            <a:r>
              <a:rPr lang="pl-PL" sz="2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Potrošači postaju zahtevniji. Kako prihodi rastu, njihovi zahtevi prelaze sa usluga/robe koju mogu da priušte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de-DE" sz="2600" b="1" dirty="0" smtClean="0">
                <a:latin typeface="Arial" pitchFamily="34" charset="0"/>
                <a:cs typeface="Arial" pitchFamily="34" charset="0"/>
              </a:rPr>
              <a:t>usluge/robu </a:t>
            </a:r>
            <a:r>
              <a:rPr lang="de-DE" sz="2600" b="1" dirty="0">
                <a:latin typeface="Arial" pitchFamily="34" charset="0"/>
                <a:cs typeface="Arial" pitchFamily="34" charset="0"/>
              </a:rPr>
              <a:t>koju žele da imaju.</a:t>
            </a:r>
            <a:endParaRPr lang="sr-Latn-CS" sz="2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/>
          </a:bodyPr>
          <a:lstStyle/>
          <a:p>
            <a:r>
              <a:rPr lang="vi-VN" sz="2600" b="1" dirty="0">
                <a:latin typeface="Arial" pitchFamily="34" charset="0"/>
                <a:cs typeface="Arial" pitchFamily="34" charset="0"/>
              </a:rPr>
              <a:t>Uslediće povećana tražnja za kvalitetom koji pružaju „brendirani“ proizvodi, ali takođe za nezavisnim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proizvodima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 koji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nude visok kvalitet. U isto vreme, potrošači će sve manje tolerisati nezavisne proizvode koji ne nude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isti kvalitet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„brendiranih“ proizvoda. Jedinstvenost neće biti prihvatljiv izgovor za loš kvalitet.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Povećan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broj avio karata sa niskim cenama u Evropi povećavaju broj kratkih putovanja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Kako se populacija povećava, tako će povećavati potreba za izmeštanjem iz gradskih centara.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b="1" dirty="0"/>
              <a:t>POPULARNI PRAVCI TURIZMA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b="1" dirty="0" smtClean="0">
                <a:solidFill>
                  <a:schemeClr val="tx1"/>
                </a:solidFill>
              </a:rPr>
              <a:t>WTO</a:t>
            </a:r>
            <a:endParaRPr lang="sr-Latn-C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/>
          </a:bodyPr>
          <a:lstStyle/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Avanturistička putovanja</a:t>
            </a: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Krstarenja</a:t>
            </a:r>
            <a:endParaRPr lang="sr-Latn-CS" sz="2800" b="1" dirty="0">
              <a:latin typeface="Arial" pitchFamily="34" charset="0"/>
              <a:cs typeface="Arial" pitchFamily="34" charset="0"/>
            </a:endParaRP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Eko-turizam</a:t>
            </a:r>
            <a:endParaRPr lang="sr-Latn-CS" sz="2800" b="1" dirty="0">
              <a:latin typeface="Arial" pitchFamily="34" charset="0"/>
              <a:cs typeface="Arial" pitchFamily="34" charset="0"/>
            </a:endParaRP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Kulturni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turizam</a:t>
            </a: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Kretanje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od rekreativnog ka turizmu u svrhe fizičke i psihičke obnove</a:t>
            </a: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Tematski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– očekuje se porast oblika turizma u kome su posebna interesovanja osnovni motiv putovanja</a:t>
            </a: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Religiozni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turizam</a:t>
            </a:r>
          </a:p>
          <a:p>
            <a:r>
              <a:rPr lang="sv-SE" sz="2800" b="1" dirty="0" smtClean="0">
                <a:latin typeface="Arial" pitchFamily="34" charset="0"/>
                <a:cs typeface="Arial" pitchFamily="34" charset="0"/>
              </a:rPr>
              <a:t>Turizam </a:t>
            </a:r>
            <a:r>
              <a:rPr lang="sv-SE" sz="2800" b="1" dirty="0">
                <a:latin typeface="Arial" pitchFamily="34" charset="0"/>
                <a:cs typeface="Arial" pitchFamily="34" charset="0"/>
              </a:rPr>
              <a:t>van glavnih gradova</a:t>
            </a:r>
          </a:p>
          <a:p>
            <a:r>
              <a:rPr lang="pl-PL" sz="2800" b="1" dirty="0" smtClean="0">
                <a:latin typeface="Arial" pitchFamily="34" charset="0"/>
                <a:cs typeface="Arial" pitchFamily="34" charset="0"/>
              </a:rPr>
              <a:t>Putovanja </a:t>
            </a:r>
            <a:r>
              <a:rPr lang="pl-PL" sz="2800" b="1" dirty="0">
                <a:latin typeface="Arial" pitchFamily="34" charset="0"/>
                <a:cs typeface="Arial" pitchFamily="34" charset="0"/>
              </a:rPr>
              <a:t>za duhovni odmor</a:t>
            </a:r>
            <a:endParaRPr lang="sr-Latn-CS" sz="2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b="1" dirty="0"/>
              <a:t>ZNAČAJ ZA SRBIJU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U datom kontekstu svetskog turizma, Srbija će morati da teži ka sledećem: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Jasno i jedinstveno pozicioniranje na sve konkurentnijem tržištu biće od ključnog značaja.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Izlaženje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u susret izazovima promenjenih očekivanja turista, i preslikavanje istog u promotivnim aktivnostima.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Kvalitet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kao ključ – kvalitet životne sredine, kvalitet usluga, kvalitet marketinga i servisiranja gostiju,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kvalitet smeštaja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, kvalitet hrane – drugim rečima, kvalitet celokupnog iskustva gosta.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Kvalitetni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smeštajni kapaciteti za različite segmente tržišta.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U datom kontekstu svetskog turizma, Srbija će morati da teži ka sledećem: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Sistem organizacije destinacije koji funkcioniše i omogućava kompletno planiranje putovanja putem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Interneta, biće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sve važniji.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Pružanje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mogućnosti da se kratki odmori pretoče u četvorodnevna putovanja.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Plasiranje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Srbije kao destinacije za vidove turizma koji su u porastu – poslovni turizam, kulturni turizam i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kratki odmori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verovatno predstavljaju najveće razvojne mogućnosti.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U datom kontekstu svetskog turizma, Srbija će morati da teži ka sledećem: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Definisanje i ispunjavanje potreba turista koji putuju radi posebnih interesovanja (sport, kultura, ruralni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doživljaji, odmor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, duhovnost).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Uzimajući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u obzir strukturu populacije najvećih evropskih zemalja, na pr. Nemačke, turisti koji imaju preko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55 godina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predstavljaju moguće ključno tržište za Srbiju.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dirty="0" smtClean="0">
                <a:latin typeface="Arial" pitchFamily="34" charset="0"/>
                <a:cs typeface="Arial" pitchFamily="34" charset="0"/>
              </a:rPr>
              <a:t>BRENDIRANJE SRBIJE</a:t>
            </a:r>
            <a:endParaRPr lang="sr-Latn-C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B</a:t>
            </a:r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rendiranje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Srbije na privlačniji i efikasniji način je mnogo veći zadatak od osmišljavanja novog logo-a.</a:t>
            </a:r>
          </a:p>
          <a:p>
            <a:r>
              <a:rPr lang="vi-VN" sz="2800" b="1" dirty="0">
                <a:latin typeface="Arial" pitchFamily="34" charset="0"/>
                <a:cs typeface="Arial" pitchFamily="34" charset="0"/>
              </a:rPr>
              <a:t>Brend je veza poverenja između potrošača/kupca i pružaoca usluga/samih usluga.</a:t>
            </a:r>
          </a:p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Brend predstavlja jedinstvene doživljaje koje pružaju posebna mesta, proizvodi i duh ljudi. </a:t>
            </a:r>
            <a:endParaRPr lang="sr-Latn-C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Brendovi svetskih destinacija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sve više i </a:t>
            </a:r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više odražavaju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vrednosti a ne samo turističke proizvode.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Brend i brendiranje</a:t>
            </a:r>
            <a:endParaRPr lang="sr-Latn-C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Ljudi često mešaju brendove i brendiranje, i proizvod/ponudu koju brend predstavlja.</a:t>
            </a:r>
          </a:p>
          <a:p>
            <a:r>
              <a:rPr lang="vi-VN" sz="2800" b="1" dirty="0">
                <a:latin typeface="Arial" pitchFamily="34" charset="0"/>
                <a:cs typeface="Arial" pitchFamily="34" charset="0"/>
              </a:rPr>
              <a:t>Brendiranje je proces kroz koji brendovi postaju jači, štite i ukazuju na razliku između sebe i konkurencije. </a:t>
            </a:r>
            <a:endParaRPr lang="sr-Latn-C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vi-VN" sz="2800" b="1" dirty="0" smtClean="0">
                <a:latin typeface="Arial" pitchFamily="34" charset="0"/>
                <a:cs typeface="Arial" pitchFamily="34" charset="0"/>
              </a:rPr>
              <a:t>Ne</a:t>
            </a:r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 postoje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dva ista brenda.</a:t>
            </a:r>
          </a:p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Uspešno brendiranje podrazumeva celokupno sagledavanje destinacije i kako predstaviti destinaciju </a:t>
            </a:r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ciljnim tržištima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r-Latn-CS" sz="2800" b="1" dirty="0">
                <a:latin typeface="Arial" pitchFamily="34" charset="0"/>
                <a:cs typeface="Arial" pitchFamily="34" charset="0"/>
              </a:rPr>
              <a:t>Kada se stvara brend, potrošači/kupci će suditi o tome koliko je taj brend uspešan.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Brend i brendiranje</a:t>
            </a:r>
            <a:endParaRPr lang="sr-Latn-C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200" b="1" dirty="0">
                <a:latin typeface="Arial" pitchFamily="34" charset="0"/>
                <a:cs typeface="Arial" pitchFamily="34" charset="0"/>
              </a:rPr>
              <a:t>Prisutnost brenda destinacije može biti visoka ili niska.</a:t>
            </a:r>
          </a:p>
          <a:p>
            <a:r>
              <a:rPr lang="vi-VN" sz="2200" b="1" dirty="0">
                <a:latin typeface="Arial" pitchFamily="34" charset="0"/>
                <a:cs typeface="Arial" pitchFamily="34" charset="0"/>
              </a:rPr>
              <a:t>Vrednost brenda destinacije se ne može precizno izmeriti. Međutim, nema sumnje da je to moćan simbol koji je </a:t>
            </a:r>
            <a:r>
              <a:rPr lang="vi-VN" sz="2200" b="1" dirty="0" smtClean="0">
                <a:latin typeface="Arial" pitchFamily="34" charset="0"/>
                <a:cs typeface="Arial" pitchFamily="34" charset="0"/>
              </a:rPr>
              <a:t>usko</a:t>
            </a:r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 povezan </a:t>
            </a:r>
            <a:r>
              <a:rPr lang="sr-Latn-CS" sz="2200" b="1" dirty="0">
                <a:latin typeface="Arial" pitchFamily="34" charset="0"/>
                <a:cs typeface="Arial" pitchFamily="34" charset="0"/>
              </a:rPr>
              <a:t>sa mestom koje </a:t>
            </a:r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predstavlja.</a:t>
            </a:r>
          </a:p>
          <a:p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Asocijacije </a:t>
            </a:r>
            <a:r>
              <a:rPr lang="sr-Latn-CS" sz="2200" b="1" dirty="0">
                <a:latin typeface="Arial" pitchFamily="34" charset="0"/>
                <a:cs typeface="Arial" pitchFamily="34" charset="0"/>
              </a:rPr>
              <a:t>koje budi brend, kombinuju se u ljudskim mislima i utiču na </a:t>
            </a:r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milione odluka </a:t>
            </a:r>
            <a:r>
              <a:rPr lang="sr-Latn-CS" sz="2200" b="1" dirty="0">
                <a:latin typeface="Arial" pitchFamily="34" charset="0"/>
                <a:cs typeface="Arial" pitchFamily="34" charset="0"/>
              </a:rPr>
              <a:t>potrošača/turista svake godine.</a:t>
            </a:r>
          </a:p>
          <a:p>
            <a:r>
              <a:rPr lang="sr-Latn-CS" sz="2200" b="1" dirty="0">
                <a:latin typeface="Arial" pitchFamily="34" charset="0"/>
                <a:cs typeface="Arial" pitchFamily="34" charset="0"/>
              </a:rPr>
              <a:t>Stvaranje vrednosti brenda zemlje je dugoročan </a:t>
            </a:r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zadatak.</a:t>
            </a:r>
          </a:p>
          <a:p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Efekat </a:t>
            </a:r>
            <a:r>
              <a:rPr lang="sr-Latn-CS" sz="2200" b="1" dirty="0">
                <a:latin typeface="Arial" pitchFamily="34" charset="0"/>
                <a:cs typeface="Arial" pitchFamily="34" charset="0"/>
              </a:rPr>
              <a:t>imidža brenda na destinaciju se može izmeriti </a:t>
            </a:r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kroz porast </a:t>
            </a:r>
            <a:r>
              <a:rPr lang="sr-Latn-CS" sz="2200" b="1" dirty="0">
                <a:latin typeface="Arial" pitchFamily="34" charset="0"/>
                <a:cs typeface="Arial" pitchFamily="34" charset="0"/>
              </a:rPr>
              <a:t>broja poseta i profita u celokupnom turističkom sektoru. To je upravo ono što želimo da ostvarimo </a:t>
            </a:r>
            <a:r>
              <a:rPr lang="sr-Latn-CS" sz="2200" b="1" dirty="0" smtClean="0">
                <a:latin typeface="Arial" pitchFamily="34" charset="0"/>
                <a:cs typeface="Arial" pitchFamily="34" charset="0"/>
              </a:rPr>
              <a:t>kroz brendiranje </a:t>
            </a:r>
            <a:r>
              <a:rPr lang="sr-Latn-CS" sz="2200" b="1" dirty="0">
                <a:latin typeface="Arial" pitchFamily="34" charset="0"/>
                <a:cs typeface="Arial" pitchFamily="34" charset="0"/>
              </a:rPr>
              <a:t>Srbije i njenih destinacija na bolji način.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Brend i brendiranje</a:t>
            </a:r>
            <a:endParaRPr lang="sr-Latn-C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CS" sz="2400" b="1" dirty="0">
                <a:latin typeface="Arial" pitchFamily="34" charset="0"/>
                <a:cs typeface="Arial" pitchFamily="34" charset="0"/>
              </a:rPr>
              <a:t>Koraci u okviru strategije brendiranja biće usmereni ka „privlačenju“ turista u Srbiji, pre svega korišćenjem </a:t>
            </a:r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njenih najjačih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vrednosti i jedinstvenih destinacija, i kroz usmeravanje napora da se ove destinacije pre svega </a:t>
            </a:r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poboljšaju kako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bi postale privlačnije.</a:t>
            </a:r>
          </a:p>
          <a:p>
            <a:r>
              <a:rPr lang="sr-Latn-CS" sz="2400" b="1" dirty="0">
                <a:latin typeface="Arial" pitchFamily="34" charset="0"/>
                <a:cs typeface="Arial" pitchFamily="34" charset="0"/>
              </a:rPr>
              <a:t>Obrazloženje ovakvog pristupa jeste to što Srbija nažalost trenutno još uvek ima relativno negativan imidž u svetu.</a:t>
            </a:r>
          </a:p>
          <a:p>
            <a:r>
              <a:rPr lang="sr-Latn-CS" sz="2400" b="1" dirty="0">
                <a:latin typeface="Arial" pitchFamily="34" charset="0"/>
                <a:cs typeface="Arial" pitchFamily="34" charset="0"/>
              </a:rPr>
              <a:t>Može se reći da u ovom trenutku samo Beograd može da vrati Srbiju na turističku kartu sveta. Kao najpoznatije </a:t>
            </a:r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mesto u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Srbiji, Beograd je u najboljoj poziciji da brzo doprinese promeni slike o Srbiji.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Brend i brendiranje</a:t>
            </a:r>
            <a:endParaRPr lang="sr-Latn-C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vi-VN" sz="2400" dirty="0">
                <a:latin typeface="Arial" pitchFamily="34" charset="0"/>
                <a:cs typeface="Arial" pitchFamily="34" charset="0"/>
              </a:rPr>
              <a:t>Postoje i druga mesta i teme koje privlače određena ciljna tržišta. Ulaganje u ove „dobitnike“ će podstaći ljude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da</a:t>
            </a:r>
            <a:r>
              <a:rPr lang="sr-Latn-CS" sz="2400" dirty="0" smtClean="0">
                <a:latin typeface="Arial" pitchFamily="34" charset="0"/>
                <a:cs typeface="Arial" pitchFamily="34" charset="0"/>
              </a:rPr>
              <a:t> posete</a:t>
            </a:r>
            <a:r>
              <a:rPr lang="sr-Latn-CS" sz="2400" dirty="0">
                <a:latin typeface="Arial" pitchFamily="34" charset="0"/>
                <a:cs typeface="Arial" pitchFamily="34" charset="0"/>
              </a:rPr>
              <a:t>, na primer, Beograd ili Zlatibor, a onda da nastave sa istraživanjem manje poznatih destinacija i da se </a:t>
            </a:r>
            <a:r>
              <a:rPr lang="sr-Latn-CS" sz="2400" dirty="0" smtClean="0">
                <a:latin typeface="Arial" pitchFamily="34" charset="0"/>
                <a:cs typeface="Arial" pitchFamily="34" charset="0"/>
              </a:rPr>
              <a:t>time postigne </a:t>
            </a:r>
            <a:r>
              <a:rPr lang="sr-Latn-CS" sz="2400" dirty="0">
                <a:latin typeface="Arial" pitchFamily="34" charset="0"/>
                <a:cs typeface="Arial" pitchFamily="34" charset="0"/>
              </a:rPr>
              <a:t>ravnomerniji razvoj turizma.</a:t>
            </a:r>
          </a:p>
          <a:p>
            <a:r>
              <a:rPr lang="vi-VN" sz="2400" dirty="0">
                <a:latin typeface="Arial" pitchFamily="34" charset="0"/>
                <a:cs typeface="Arial" pitchFamily="34" charset="0"/>
              </a:rPr>
              <a:t>Srbija i Beograd će svako na svoj način ispuniti svoje obećanje prema turistima iz ciljnih grupa. Međutim, i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Beograd</a:t>
            </a:r>
            <a:r>
              <a:rPr lang="sr-Latn-CS" sz="2400" dirty="0" smtClean="0">
                <a:latin typeface="Arial" pitchFamily="34" charset="0"/>
                <a:cs typeface="Arial" pitchFamily="34" charset="0"/>
              </a:rPr>
              <a:t> deli </a:t>
            </a:r>
            <a:r>
              <a:rPr lang="sr-Latn-CS" sz="2400" dirty="0">
                <a:latin typeface="Arial" pitchFamily="34" charset="0"/>
                <a:cs typeface="Arial" pitchFamily="34" charset="0"/>
              </a:rPr>
              <a:t>sa Srbijom suštinsku „priču“ o </a:t>
            </a:r>
            <a:r>
              <a:rPr lang="sr-Latn-CS" sz="2400" dirty="0" smtClean="0">
                <a:latin typeface="Arial" pitchFamily="34" charset="0"/>
                <a:cs typeface="Arial" pitchFamily="34" charset="0"/>
              </a:rPr>
              <a:t>Srbiji.</a:t>
            </a:r>
          </a:p>
          <a:p>
            <a:r>
              <a:rPr lang="sr-Latn-CS" sz="2400" dirty="0" smtClean="0">
                <a:latin typeface="Arial" pitchFamily="34" charset="0"/>
                <a:cs typeface="Arial" pitchFamily="34" charset="0"/>
              </a:rPr>
              <a:t>Neophodno </a:t>
            </a:r>
            <a:r>
              <a:rPr lang="sr-Latn-CS" sz="2400" dirty="0">
                <a:latin typeface="Arial" pitchFamily="34" charset="0"/>
                <a:cs typeface="Arial" pitchFamily="34" charset="0"/>
              </a:rPr>
              <a:t>je da se kroz novo pozicioniranje destinacije </a:t>
            </a:r>
            <a:r>
              <a:rPr lang="sr-Latn-CS" sz="2400" dirty="0" smtClean="0">
                <a:latin typeface="Arial" pitchFamily="34" charset="0"/>
                <a:cs typeface="Arial" pitchFamily="34" charset="0"/>
              </a:rPr>
              <a:t>promoviše celokupan </a:t>
            </a:r>
            <a:r>
              <a:rPr lang="sr-Latn-CS" sz="2400" dirty="0">
                <a:latin typeface="Arial" pitchFamily="34" charset="0"/>
                <a:cs typeface="Arial" pitchFamily="34" charset="0"/>
              </a:rPr>
              <a:t>doživljaj Srbije, a ne samo grupa turističkih proizvoda bez zajedničke teme.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Brend i brendiranje</a:t>
            </a:r>
            <a:endParaRPr lang="sr-Latn-C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vi-VN" sz="2600" b="1" dirty="0">
                <a:latin typeface="Arial" pitchFamily="34" charset="0"/>
                <a:cs typeface="Arial" pitchFamily="34" charset="0"/>
              </a:rPr>
              <a:t>Brendovi destinacija predstavljaju opipljive vrednosti kao što su jedinstvena mesta i lepi pejzaži. </a:t>
            </a:r>
            <a:endParaRPr lang="sr-Latn-CS" sz="2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vi-VN" sz="2600" b="1" dirty="0" smtClean="0">
                <a:latin typeface="Arial" pitchFamily="34" charset="0"/>
                <a:cs typeface="Arial" pitchFamily="34" charset="0"/>
              </a:rPr>
              <a:t>Takođe postoje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neopipljive </a:t>
            </a:r>
            <a:r>
              <a:rPr lang="vi-VN" sz="2600" b="1" dirty="0">
                <a:latin typeface="Arial" pitchFamily="34" charset="0"/>
                <a:cs typeface="Arial" pitchFamily="34" charset="0"/>
              </a:rPr>
              <a:t>vrednosti kao što su gostoljubivost i druželjubivost koje građani Srbije nude posetiocima. </a:t>
            </a:r>
            <a:endParaRPr lang="sr-Latn-CS" sz="2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vi-VN" sz="2600" b="1" dirty="0" smtClean="0">
                <a:latin typeface="Arial" pitchFamily="34" charset="0"/>
                <a:cs typeface="Arial" pitchFamily="34" charset="0"/>
              </a:rPr>
              <a:t>Sve </a:t>
            </a:r>
            <a:r>
              <a:rPr lang="vi-VN" sz="2600" b="1" dirty="0">
                <a:latin typeface="Arial" pitchFamily="34" charset="0"/>
                <a:cs typeface="Arial" pitchFamily="34" charset="0"/>
              </a:rPr>
              <a:t>više i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više,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 komunikacije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kroz koje se predstavlja destinacija teže ka predstavljanju vrednosti i emocija koje sadrže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interesantne priče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o destinaciji.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b="1" dirty="0"/>
              <a:t>VODEĆI </a:t>
            </a:r>
            <a:r>
              <a:rPr lang="sr-Latn-CS" b="1" dirty="0" smtClean="0"/>
              <a:t>KONCEPT BRENDA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Vrednosti Brenda, svi zaključci koji proizilaze iz Brend Analize, zajedno sa kreativnim razmišljanjem, vode ka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nečemu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što </a:t>
            </a:r>
            <a:r>
              <a:rPr lang="vi-VN" sz="2600" b="1" dirty="0">
                <a:latin typeface="Arial" pitchFamily="34" charset="0"/>
                <a:cs typeface="Arial" pitchFamily="34" charset="0"/>
              </a:rPr>
              <a:t>se u postupku utvrđivanja brenda zove „Vodeći Koncept“. Ovo je kreativna „ideja vodilja“ koja će uticati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na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 pozicioniranje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brenda.</a:t>
            </a:r>
          </a:p>
          <a:p>
            <a:r>
              <a:rPr lang="sr-Latn-CS" sz="2600" b="1" dirty="0">
                <a:latin typeface="Arial" pitchFamily="34" charset="0"/>
                <a:cs typeface="Arial" pitchFamily="34" charset="0"/>
              </a:rPr>
              <a:t>Vodeći koncept je reč i ideja za koju smatramo da najpreciznije definiše Srbiju prema svetu, i sve doživljaje koji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se turisti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ovde nude, počevši od najjačeg brenda Srbije, Beogradom.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vi-VN" sz="2800" b="1" dirty="0">
                <a:latin typeface="Arial" pitchFamily="34" charset="0"/>
                <a:cs typeface="Arial" pitchFamily="34" charset="0"/>
              </a:rPr>
              <a:t>Na primer, možemo smatrati da je ideja „iznenađenja“ kvalitet koji je istaknut u svakom aspektu turizma u Srbiji.</a:t>
            </a:r>
          </a:p>
          <a:p>
            <a:r>
              <a:rPr lang="vi-VN" sz="2800" b="1" dirty="0">
                <a:latin typeface="Arial" pitchFamily="34" charset="0"/>
                <a:cs typeface="Arial" pitchFamily="34" charset="0"/>
              </a:rPr>
              <a:t>Iznenađenje koje strani gosti dožive u Srbiji je izuzetno privlačno i fascinantno za segmente tržišta koje Srbija privlači.</a:t>
            </a:r>
          </a:p>
          <a:p>
            <a:r>
              <a:rPr lang="vi-VN" sz="2800" b="1" dirty="0">
                <a:latin typeface="Arial" pitchFamily="34" charset="0"/>
                <a:cs typeface="Arial" pitchFamily="34" charset="0"/>
              </a:rPr>
              <a:t>Kada ovi gosti dođu u Srbiju i dožive ovo iznenađenje, taj utisak je veoma ohrabrujući. </a:t>
            </a:r>
            <a:endParaRPr lang="sr-Latn-C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vi-VN" sz="2800" b="1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vi-VN" sz="2800" b="1" dirty="0">
                <a:latin typeface="Arial" pitchFamily="34" charset="0"/>
                <a:cs typeface="Arial" pitchFamily="34" charset="0"/>
              </a:rPr>
              <a:t>primer, otkrivanje </a:t>
            </a:r>
            <a:r>
              <a:rPr lang="vi-VN" sz="2800" b="1" dirty="0" smtClean="0">
                <a:latin typeface="Arial" pitchFamily="34" charset="0"/>
                <a:cs typeface="Arial" pitchFamily="34" charset="0"/>
              </a:rPr>
              <a:t>odličnog</a:t>
            </a:r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 noćnog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kluba u Beogradu iza jednostavne fasade, ili vožnja kroz blage krivine seoskih predela do otkrivanja </a:t>
            </a:r>
            <a:r>
              <a:rPr lang="sr-Latn-CS" sz="2800" b="1" dirty="0" smtClean="0">
                <a:latin typeface="Arial" pitchFamily="34" charset="0"/>
                <a:cs typeface="Arial" pitchFamily="34" charset="0"/>
              </a:rPr>
              <a:t>malog manastira </a:t>
            </a:r>
            <a:r>
              <a:rPr lang="sr-Latn-CS" sz="2800" b="1" dirty="0">
                <a:latin typeface="Arial" pitchFamily="34" charset="0"/>
                <a:cs typeface="Arial" pitchFamily="34" charset="0"/>
              </a:rPr>
              <a:t>u sred skrivene doline</a:t>
            </a:r>
            <a:r>
              <a:rPr lang="sr-Latn-CS" sz="2800" b="1" dirty="0"/>
              <a:t>.</a:t>
            </a:r>
            <a:endParaRPr lang="sr-Latn-CS" sz="2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b="1" dirty="0" smtClean="0"/>
              <a:t>JEDINSTVENI POTENCIJALI SRBIJE</a:t>
            </a:r>
            <a:endParaRPr lang="sr-Latn-C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Autofit/>
          </a:bodyPr>
          <a:lstStyle/>
          <a:p>
            <a:r>
              <a:rPr lang="sr-Latn-CS" sz="2400" b="1" dirty="0">
                <a:latin typeface="Arial" pitchFamily="34" charset="0"/>
                <a:cs typeface="Arial" pitchFamily="34" charset="0"/>
              </a:rPr>
              <a:t>Beograd je najpoznatiji grad Srbije koji se nalazi na ušću Dunava i Save, u kome odzvanja živ duh i koji </a:t>
            </a:r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je moderan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i privlačan - Beograd ima mogućnost da najbrže promeni percepcija o Srbiji.</a:t>
            </a:r>
          </a:p>
          <a:p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Novi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Sad, udaljen samo sat vremena od Beograda, drugi grad Srbije, dodaje raznolikost turističkom paketu „</a:t>
            </a:r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City </a:t>
            </a:r>
            <a:r>
              <a:rPr lang="vi-VN" sz="2400" b="1" dirty="0" smtClean="0">
                <a:latin typeface="Arial" pitchFamily="34" charset="0"/>
                <a:cs typeface="Arial" pitchFamily="34" charset="0"/>
              </a:rPr>
              <a:t>Break</a:t>
            </a:r>
            <a:r>
              <a:rPr lang="vi-VN" sz="2400" b="1" dirty="0">
                <a:latin typeface="Arial" pitchFamily="34" charset="0"/>
                <a:cs typeface="Arial" pitchFamily="34" charset="0"/>
              </a:rPr>
              <a:t>“ sa svojom opuštenom atmosferom i atrakcijama kao što su tvrđava iz 16. veka, druga po veličini u Evropi.</a:t>
            </a:r>
          </a:p>
          <a:p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Širom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zemlje postoje jedinstvene destinacije neverovatnih prirodnih blaga i jedinstvenih doživljaja, za </a:t>
            </a:r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posetioce koji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žele nešto jako posebno i drugačije. </a:t>
            </a:r>
            <a:endParaRPr lang="sr-Latn-C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sr-Latn-CS" sz="2400" b="1" dirty="0" smtClean="0">
                <a:latin typeface="Arial" pitchFamily="34" charset="0"/>
                <a:cs typeface="Arial" pitchFamily="34" charset="0"/>
              </a:rPr>
              <a:t>Prirodne </a:t>
            </a:r>
            <a:r>
              <a:rPr lang="sr-Latn-CS" sz="2400" b="1" dirty="0">
                <a:latin typeface="Arial" pitchFamily="34" charset="0"/>
                <a:cs typeface="Arial" pitchFamily="34" charset="0"/>
              </a:rPr>
              <a:t>lepote juga Srbije očaravaju svojom lepotom i veličinom.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Autofit/>
          </a:bodyPr>
          <a:lstStyle/>
          <a:p>
            <a:r>
              <a:rPr lang="vi-VN" sz="2600" b="1" dirty="0">
                <a:latin typeface="Arial" pitchFamily="34" charset="0"/>
                <a:cs typeface="Arial" pitchFamily="34" charset="0"/>
              </a:rPr>
              <a:t>Posebno kulturno nasleđe Srbije, koje se može videti u njenim manastirima, skrivenim u tihim predelima kroz </a:t>
            </a:r>
            <a:r>
              <a:rPr lang="vi-VN" sz="2600" b="1" dirty="0" smtClean="0">
                <a:latin typeface="Arial" pitchFamily="34" charset="0"/>
                <a:cs typeface="Arial" pitchFamily="34" charset="0"/>
              </a:rPr>
              <a:t>celu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 zemlju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, može se meriti sa sličnim vrednostima u celom svetu.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Etno-sela“ širom Srbije, kao što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je Sirogojno ili Drvengrad 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selo blizu Mokre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Gore kombinuju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bogatu tradiciju sa novim vrednostima i predstavljaju omiljenu destinaciju turista koji traže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autentičnu Srbiju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Savremena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kultura i kreativnost u Srbiji, koja se jasno vidi kroz festivale kao što je EXIT (najveći festival </a:t>
            </a:r>
            <a:r>
              <a:rPr lang="sr-Latn-CS" sz="2600" b="1" dirty="0" smtClean="0">
                <a:latin typeface="Arial" pitchFamily="34" charset="0"/>
                <a:cs typeface="Arial" pitchFamily="34" charset="0"/>
              </a:rPr>
              <a:t>pod otvorenim </a:t>
            </a:r>
            <a:r>
              <a:rPr lang="sr-Latn-CS" sz="2600" b="1" dirty="0">
                <a:latin typeface="Arial" pitchFamily="34" charset="0"/>
                <a:cs typeface="Arial" pitchFamily="34" charset="0"/>
              </a:rPr>
              <a:t>nebom u Evropi), ojačavaju vodeću poziciju Srbije u oblastima umetnosti i muzike.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2321</Words>
  <Application>Microsoft Office PowerPoint</Application>
  <PresentationFormat>On-screen Show (4:3)</PresentationFormat>
  <Paragraphs>176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Startegija brenda i konkurentnosti Srbije</vt:lpstr>
      <vt:lpstr>Slide 2</vt:lpstr>
      <vt:lpstr>Slide 3</vt:lpstr>
      <vt:lpstr>STRATEGIJA BRENDA</vt:lpstr>
      <vt:lpstr>STRATEGIJA BRENDA</vt:lpstr>
      <vt:lpstr>STRATEGIJA BRENDA</vt:lpstr>
      <vt:lpstr>STRATEGIJA BRENDA</vt:lpstr>
      <vt:lpstr>STRATEGIJA BRENDA</vt:lpstr>
      <vt:lpstr>SWOT ANALIZA</vt:lpstr>
      <vt:lpstr>SWOT ANALIZA</vt:lpstr>
      <vt:lpstr>Potencijali Srbije</vt:lpstr>
      <vt:lpstr>Potencijali Srbije</vt:lpstr>
      <vt:lpstr>Potencijali Srbije</vt:lpstr>
      <vt:lpstr>Potencijali Srbije</vt:lpstr>
      <vt:lpstr>Potencijali Srbije</vt:lpstr>
      <vt:lpstr>Potencijali Srbije</vt:lpstr>
      <vt:lpstr>Potencijali Srbije</vt:lpstr>
      <vt:lpstr>Potencijali Srbije</vt:lpstr>
      <vt:lpstr>PRAVCI (TRENDOVI) SVETSKOG TURIZMA</vt:lpstr>
      <vt:lpstr>Slide 20</vt:lpstr>
      <vt:lpstr>Slide 21</vt:lpstr>
      <vt:lpstr>Slide 22</vt:lpstr>
      <vt:lpstr>POPULARNI PRAVCI TURIZMA</vt:lpstr>
      <vt:lpstr>Slide 24</vt:lpstr>
      <vt:lpstr>ZNAČAJ ZA SRBIJU</vt:lpstr>
      <vt:lpstr>U datom kontekstu svetskog turizma, Srbija će morati da teži ka sledećem:</vt:lpstr>
      <vt:lpstr>U datom kontekstu svetskog turizma, Srbija će morati da teži ka sledećem:</vt:lpstr>
      <vt:lpstr>U datom kontekstu svetskog turizma, Srbija će morati da teži ka sledećem:</vt:lpstr>
      <vt:lpstr>BRENDIRANJE SRBIJE</vt:lpstr>
      <vt:lpstr>Brend i brendiranje</vt:lpstr>
      <vt:lpstr>Brend i brendiranje</vt:lpstr>
      <vt:lpstr>Brend i brendiranje</vt:lpstr>
      <vt:lpstr>Brend i brendiranje</vt:lpstr>
      <vt:lpstr>Brend i brendiranje</vt:lpstr>
      <vt:lpstr>VODEĆI KONCEPT BRENDA</vt:lpstr>
      <vt:lpstr>Slide 36</vt:lpstr>
      <vt:lpstr>Slide 37</vt:lpstr>
      <vt:lpstr>JEDINSTVENI POTENCIJALI SRBIJE</vt:lpstr>
      <vt:lpstr>Slide 39</vt:lpstr>
      <vt:lpstr>Slide 40</vt:lpstr>
    </vt:vector>
  </TitlesOfParts>
  <Company>Clone operation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Clone</dc:creator>
  <cp:lastModifiedBy>Clone</cp:lastModifiedBy>
  <cp:revision>31</cp:revision>
  <dcterms:created xsi:type="dcterms:W3CDTF">2011-04-05T19:20:44Z</dcterms:created>
  <dcterms:modified xsi:type="dcterms:W3CDTF">2012-04-03T21:03:21Z</dcterms:modified>
</cp:coreProperties>
</file>