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21" r:id="rId5"/>
    <p:sldId id="259" r:id="rId6"/>
    <p:sldId id="260" r:id="rId7"/>
    <p:sldId id="261" r:id="rId8"/>
    <p:sldId id="322" r:id="rId9"/>
    <p:sldId id="262" r:id="rId10"/>
    <p:sldId id="263" r:id="rId11"/>
    <p:sldId id="264" r:id="rId12"/>
    <p:sldId id="265" r:id="rId13"/>
    <p:sldId id="323" r:id="rId14"/>
    <p:sldId id="271" r:id="rId15"/>
    <p:sldId id="272" r:id="rId16"/>
    <p:sldId id="273" r:id="rId17"/>
    <p:sldId id="274" r:id="rId18"/>
    <p:sldId id="324" r:id="rId19"/>
    <p:sldId id="325" r:id="rId20"/>
    <p:sldId id="275" r:id="rId21"/>
    <p:sldId id="326" r:id="rId22"/>
    <p:sldId id="266" r:id="rId23"/>
    <p:sldId id="267" r:id="rId24"/>
    <p:sldId id="268" r:id="rId25"/>
    <p:sldId id="269" r:id="rId26"/>
    <p:sldId id="332" r:id="rId27"/>
    <p:sldId id="327" r:id="rId28"/>
    <p:sldId id="328" r:id="rId29"/>
    <p:sldId id="329" r:id="rId30"/>
    <p:sldId id="330" r:id="rId31"/>
    <p:sldId id="331" r:id="rId32"/>
    <p:sldId id="270" r:id="rId33"/>
    <p:sldId id="276" r:id="rId34"/>
    <p:sldId id="279" r:id="rId35"/>
    <p:sldId id="280" r:id="rId36"/>
    <p:sldId id="281" r:id="rId37"/>
    <p:sldId id="282" r:id="rId38"/>
    <p:sldId id="284" r:id="rId39"/>
    <p:sldId id="286" r:id="rId40"/>
    <p:sldId id="287" r:id="rId41"/>
    <p:sldId id="290" r:id="rId42"/>
    <p:sldId id="292" r:id="rId43"/>
    <p:sldId id="293" r:id="rId44"/>
    <p:sldId id="294" r:id="rId45"/>
    <p:sldId id="295" r:id="rId46"/>
    <p:sldId id="296" r:id="rId47"/>
    <p:sldId id="298" r:id="rId48"/>
    <p:sldId id="29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Umereni stil 2 – Naglašav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110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A60AD6-10D6-45E0-A2A2-8383A2907071}" type="datetimeFigureOut">
              <a:rPr lang="en-US" smtClean="0"/>
              <a:t>5/12/2014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60AD6-10D6-45E0-A2A2-8383A2907071}" type="datetimeFigureOut">
              <a:rPr lang="en-US" smtClean="0"/>
              <a:t>5/12/2014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A60AD6-10D6-45E0-A2A2-8383A2907071}" type="datetimeFigureOut">
              <a:rPr lang="en-US" smtClean="0"/>
              <a:t>5/12/2014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A60AD6-10D6-45E0-A2A2-8383A2907071}" type="datetimeFigureOut">
              <a:rPr lang="en-US" smtClean="0"/>
              <a:t>5/12/2014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A60AD6-10D6-45E0-A2A2-8383A2907071}" type="datetimeFigureOut">
              <a:rPr lang="en-US" smtClean="0"/>
              <a:t>5/12/2014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A60AD6-10D6-45E0-A2A2-8383A2907071}" type="datetimeFigureOut">
              <a:rPr lang="en-US" smtClean="0"/>
              <a:t>5/12/2014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60AD6-10D6-45E0-A2A2-8383A2907071}" type="datetimeFigureOut">
              <a:rPr lang="en-US" smtClean="0"/>
              <a:t>5/12/2014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60AD6-10D6-45E0-A2A2-8383A2907071}" type="datetimeFigureOut">
              <a:rPr lang="en-US" smtClean="0"/>
              <a:t>5/12/2014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60AD6-10D6-45E0-A2A2-8383A2907071}" type="datetimeFigureOut">
              <a:rPr lang="en-US" smtClean="0"/>
              <a:t>5/12/2014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60AD6-10D6-45E0-A2A2-8383A2907071}" type="datetimeFigureOut">
              <a:rPr lang="en-US" smtClean="0"/>
              <a:t>5/12/2014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A60AD6-10D6-45E0-A2A2-8383A2907071}" type="datetimeFigureOut">
              <a:rPr lang="en-US" smtClean="0"/>
              <a:t>5/12/2014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CCC58-6E48-4ADD-9AC1-1E0BDD20A7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60AD6-10D6-45E0-A2A2-8383A2907071}" type="datetimeFigureOut">
              <a:rPr lang="en-US" smtClean="0"/>
              <a:t>5/12/2014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CCC58-6E48-4ADD-9AC1-1E0BDD20A73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r-Latn-CS" b="1" dirty="0"/>
              <a:t>Analiza i mogućnosti razvoja konkurentnosti Srbije kao turističke </a:t>
            </a:r>
            <a:r>
              <a:rPr lang="sr-Latn-CS" b="1" dirty="0" err="1"/>
              <a:t>destinacije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p:txBody>
          <a:bodyPr>
            <a:normAutofit fontScale="85000" lnSpcReduction="10000"/>
          </a:bodyPr>
          <a:lstStyle/>
          <a:p>
            <a:r>
              <a:rPr lang="sr-Latn-CS" dirty="0"/>
              <a:t>Odgovor na pitanje kako da se postigne uspeh u realizaciji razvoja turističke </a:t>
            </a:r>
            <a:r>
              <a:rPr lang="sr-Latn-CS" dirty="0" err="1"/>
              <a:t>destinacije</a:t>
            </a:r>
            <a:r>
              <a:rPr lang="sr-Latn-CS" dirty="0"/>
              <a:t> leži u rešavanju njene konkurentnosti. Konkurentnost je sposobnost </a:t>
            </a:r>
            <a:r>
              <a:rPr lang="sr-Latn-CS" dirty="0" err="1"/>
              <a:t>destinacije</a:t>
            </a:r>
            <a:r>
              <a:rPr lang="sr-Latn-CS" dirty="0"/>
              <a:t> da uspešno konkuriše svojim glavnim rivalima u svetu, da stvara bogatstvo iznad proseka, da to održi tokom vremena, uz najmanju društvenu i ekološku cenu.</a:t>
            </a:r>
            <a:endParaRPr lang="sr-Latn-CS" dirty="0"/>
          </a:p>
        </p:txBody>
      </p:sp>
      <p:pic>
        <p:nvPicPr>
          <p:cNvPr id="1026" name="Picture 2" descr="C:\Documents and Settings\Jasna\My Documents\my pictures\041609-1830-festivemaur1.png"/>
          <p:cNvPicPr>
            <a:picLocks noGrp="1" noChangeAspect="1" noChangeArrowheads="1"/>
          </p:cNvPicPr>
          <p:nvPr>
            <p:ph sz="half" idx="2"/>
          </p:nvPr>
        </p:nvPicPr>
        <p:blipFill>
          <a:blip r:embed="rId2"/>
          <a:srcRect/>
          <a:stretch>
            <a:fillRect/>
          </a:stretch>
        </p:blipFill>
        <p:spPr bwMode="auto">
          <a:xfrm>
            <a:off x="4857752" y="1428736"/>
            <a:ext cx="3561905" cy="279047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p:txBody>
          <a:bodyPr>
            <a:normAutofit fontScale="85000" lnSpcReduction="20000"/>
          </a:bodyPr>
          <a:lstStyle/>
          <a:p>
            <a:r>
              <a:rPr lang="sr-Latn-CS" dirty="0"/>
              <a:t>Mnoge industrije koje su uključene u planiranje i razvoj </a:t>
            </a:r>
            <a:r>
              <a:rPr lang="sr-Latn-CS" dirty="0" err="1"/>
              <a:t>destinacije</a:t>
            </a:r>
            <a:r>
              <a:rPr lang="sr-Latn-CS" dirty="0"/>
              <a:t> zahtevaju korišćenje modela konkurentnosti koji kontroliše da odnosi, između svih aktera uključenih u kreiranje i stvaranje dodatne vrednosti, budu u skladu sa resursima </a:t>
            </a:r>
            <a:r>
              <a:rPr lang="sr-Latn-CS" dirty="0" err="1"/>
              <a:t>destinacije</a:t>
            </a:r>
            <a:r>
              <a:rPr lang="sr-Latn-CS" dirty="0"/>
              <a:t>, ujedno zadržavajući tržišnu poziciju o odnosu na ostale konkurente. </a:t>
            </a:r>
            <a:endParaRPr lang="sr-Latn-CS" dirty="0"/>
          </a:p>
        </p:txBody>
      </p:sp>
      <p:pic>
        <p:nvPicPr>
          <p:cNvPr id="4099" name="Picture 3" descr="C:\Documents and Settings\Jasna\My Documents\my pictures\thailand-tourist-attractions-beaches1.jpg"/>
          <p:cNvPicPr>
            <a:picLocks noGrp="1" noChangeAspect="1" noChangeArrowheads="1"/>
          </p:cNvPicPr>
          <p:nvPr>
            <p:ph sz="half" idx="2"/>
          </p:nvPr>
        </p:nvPicPr>
        <p:blipFill>
          <a:blip r:embed="rId2"/>
          <a:srcRect/>
          <a:stretch>
            <a:fillRect/>
          </a:stretch>
        </p:blipFill>
        <p:spPr bwMode="auto">
          <a:xfrm>
            <a:off x="4648200" y="2623344"/>
            <a:ext cx="4038600" cy="30289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esta za sadržaj 2"/>
          <p:cNvSpPr>
            <a:spLocks noGrp="1"/>
          </p:cNvSpPr>
          <p:nvPr>
            <p:ph idx="1"/>
          </p:nvPr>
        </p:nvSpPr>
        <p:spPr>
          <a:xfrm>
            <a:off x="457200" y="685800"/>
            <a:ext cx="8229600" cy="5440363"/>
          </a:xfrm>
        </p:spPr>
        <p:txBody>
          <a:bodyPr>
            <a:normAutofit fontScale="92500" lnSpcReduction="10000"/>
          </a:bodyPr>
          <a:lstStyle/>
          <a:p>
            <a:r>
              <a:rPr lang="sr-Latn-CS" dirty="0"/>
              <a:t>Turizam je zauzeo istaknuto mesto u svim ekonomskim i društvenim sferama čiji napredak zahteva ozbiljan napor ekonomskog i socijalnog planiranja. U isto vreme, ovakav status donosi brojne obaveze koje </a:t>
            </a:r>
            <a:r>
              <a:rPr lang="sr-Latn-CS" dirty="0" smtClean="0"/>
              <a:t>uključuju:</a:t>
            </a:r>
            <a:endParaRPr lang="en-US" dirty="0" smtClean="0"/>
          </a:p>
          <a:p>
            <a:r>
              <a:rPr lang="sr-Latn-CS" dirty="0" smtClean="0"/>
              <a:t>potrebu </a:t>
            </a:r>
            <a:r>
              <a:rPr lang="sr-Latn-CS" dirty="0"/>
              <a:t>da se znatno poboljša kvalitet informacija koje se koriste u planiranju i donošenju odluka, </a:t>
            </a:r>
            <a:endParaRPr lang="en-US" dirty="0" smtClean="0"/>
          </a:p>
          <a:p>
            <a:r>
              <a:rPr lang="sr-Latn-CS" dirty="0" smtClean="0"/>
              <a:t>uspostavljanje </a:t>
            </a:r>
            <a:r>
              <a:rPr lang="sr-Latn-CS" dirty="0"/>
              <a:t>političkog </a:t>
            </a:r>
            <a:r>
              <a:rPr lang="sr-Latn-CS" dirty="0" err="1"/>
              <a:t>koncenzusa</a:t>
            </a:r>
            <a:r>
              <a:rPr lang="sr-Latn-CS" dirty="0"/>
              <a:t> oko glavnih pitanja koja se odnose na ekonomske, socijalne i ekološke dobrobiti </a:t>
            </a:r>
            <a:r>
              <a:rPr lang="sr-Latn-CS" dirty="0" err="1"/>
              <a:t>destinacije</a:t>
            </a:r>
            <a:r>
              <a:rPr lang="sr-Latn-CS" dirty="0"/>
              <a:t>, i konačno, </a:t>
            </a:r>
            <a:endParaRPr lang="en-US" dirty="0" smtClean="0"/>
          </a:p>
          <a:p>
            <a:r>
              <a:rPr lang="sr-Latn-CS" dirty="0" smtClean="0"/>
              <a:t>da </a:t>
            </a:r>
            <a:r>
              <a:rPr lang="sr-Latn-CS" dirty="0"/>
              <a:t>se razvije pristup konkurentnosti.</a:t>
            </a:r>
            <a:endParaRPr lang="en-US" dirty="0"/>
          </a:p>
          <a:p>
            <a:endParaRPr lang="en-US" dirty="0"/>
          </a:p>
        </p:txBody>
      </p:sp>
    </p:spTree>
    <p:extLst>
      <p:ext uri="{BB962C8B-B14F-4D97-AF65-F5344CB8AC3E}">
        <p14:creationId xmlns:p14="http://schemas.microsoft.com/office/powerpoint/2010/main" val="1086638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533400"/>
            <a:ext cx="4038600" cy="5592763"/>
          </a:xfrm>
        </p:spPr>
        <p:txBody>
          <a:bodyPr>
            <a:normAutofit fontScale="92500" lnSpcReduction="10000"/>
          </a:bodyPr>
          <a:lstStyle/>
          <a:p>
            <a:r>
              <a:rPr lang="sr-Latn-CS" dirty="0"/>
              <a:t>Organizacija za ekonomsku saradnju i </a:t>
            </a:r>
            <a:r>
              <a:rPr lang="sr-Latn-CS" dirty="0" smtClean="0"/>
              <a:t>razvoj </a:t>
            </a:r>
            <a:r>
              <a:rPr lang="sr-Latn-CS" dirty="0"/>
              <a:t>definiše konkurentnost kao „stepen u kome zemlja može, u slobodnim i fer tržišnim uslovima, proizvoditi robu i usluge koje zadovoljavaju kriterijume međunarodnog tržišta, dok istovremeno održava i proširuje bogatstvo svojih građana na duži period.“</a:t>
            </a:r>
            <a:endParaRPr lang="en-US" dirty="0"/>
          </a:p>
        </p:txBody>
      </p:sp>
      <p:pic>
        <p:nvPicPr>
          <p:cNvPr id="5122" name="Picture 2" descr="C:\Documents and Settings\Jasna\My Documents\my pictures\Tour-Japan-Asakusa-Temple.jpg"/>
          <p:cNvPicPr>
            <a:picLocks noGrp="1" noChangeAspect="1" noChangeArrowheads="1"/>
          </p:cNvPicPr>
          <p:nvPr>
            <p:ph sz="half" idx="1"/>
          </p:nvPr>
        </p:nvPicPr>
        <p:blipFill>
          <a:blip r:embed="rId2"/>
          <a:srcRect/>
          <a:stretch>
            <a:fillRect/>
          </a:stretch>
        </p:blipFill>
        <p:spPr bwMode="auto">
          <a:xfrm>
            <a:off x="500034" y="2143116"/>
            <a:ext cx="4038600" cy="283509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09600"/>
            <a:ext cx="4038600" cy="5516563"/>
          </a:xfrm>
        </p:spPr>
        <p:txBody>
          <a:bodyPr>
            <a:normAutofit lnSpcReduction="10000"/>
          </a:bodyPr>
          <a:lstStyle/>
          <a:p>
            <a:r>
              <a:rPr lang="sr-Latn-CS" dirty="0"/>
              <a:t>Da bi turistički sektor bio dugoročno profitabilan, njegov razvoj i menadžment mora biti u skladu sa modelom </a:t>
            </a:r>
            <a:r>
              <a:rPr lang="sr-Latn-CS" dirty="0" smtClean="0"/>
              <a:t>nove</a:t>
            </a:r>
            <a:r>
              <a:rPr lang="en-US" dirty="0" smtClean="0"/>
              <a:t> </a:t>
            </a:r>
            <a:r>
              <a:rPr lang="sr-Latn-CS" dirty="0"/>
              <a:t>konkurentnosti </a:t>
            </a:r>
            <a:r>
              <a:rPr lang="sr-Latn-CS" dirty="0" smtClean="0"/>
              <a:t>. </a:t>
            </a:r>
            <a:r>
              <a:rPr lang="sr-Latn-CS" dirty="0"/>
              <a:t>Konkurentnost je sada široko prihvaćena kao najvažniji faktor koji određuje dugoročni uspeh organizacija, industrija, regiona i zemalja </a:t>
            </a:r>
            <a:endParaRPr lang="sr-Latn-CS" dirty="0"/>
          </a:p>
        </p:txBody>
      </p:sp>
      <p:pic>
        <p:nvPicPr>
          <p:cNvPr id="6146" name="Picture 2" descr="C:\Documents and Settings\Jasna\My Documents\my pictures\eiffeltower.jpg"/>
          <p:cNvPicPr>
            <a:picLocks noGrp="1" noChangeAspect="1" noChangeArrowheads="1"/>
          </p:cNvPicPr>
          <p:nvPr>
            <p:ph sz="half" idx="2"/>
          </p:nvPr>
        </p:nvPicPr>
        <p:blipFill>
          <a:blip r:embed="rId2"/>
          <a:srcRect/>
          <a:stretch>
            <a:fillRect/>
          </a:stretch>
        </p:blipFill>
        <p:spPr bwMode="auto">
          <a:xfrm>
            <a:off x="4429124" y="1928802"/>
            <a:ext cx="4038600" cy="338392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a:bodyPr>
          <a:lstStyle/>
          <a:p>
            <a:r>
              <a:rPr lang="sr-Latn-CS" dirty="0"/>
              <a:t>Strategija konkurentnosti predstavlja potragu za povoljnom konkurentskom pozicijom na tržištu. Ona ima za cilj da uspostavi profitabilnu i održivu poziciju u odnosu na snage koje određuju konkurentnost </a:t>
            </a:r>
            <a:r>
              <a:rPr lang="sr-Latn-CS" dirty="0" smtClean="0"/>
              <a:t>industrije</a:t>
            </a:r>
            <a:r>
              <a:rPr lang="en-US" dirty="0" smtClean="0"/>
              <a:t>. </a:t>
            </a:r>
            <a:r>
              <a:rPr lang="sr-Latn-CS" dirty="0" smtClean="0"/>
              <a:t>Snage </a:t>
            </a:r>
            <a:r>
              <a:rPr lang="sr-Latn-CS" dirty="0"/>
              <a:t>i faktori koji determinišu konkurentnost u turističkoj industriji predstavljaju oblast koja nije dovoljno istražena. </a:t>
            </a:r>
            <a:endParaRPr lang="en-US" dirty="0" smtClean="0"/>
          </a:p>
          <a:p>
            <a:r>
              <a:rPr lang="sr-Latn-CS" dirty="0" smtClean="0"/>
              <a:t>U </a:t>
            </a:r>
            <a:r>
              <a:rPr lang="sr-Latn-CS" dirty="0"/>
              <a:t>turizmu, koncept konkurentnosti se primenjuje na različite oblasti od strane mnogih autora,  kao što su ekonomija, marketing, strategija, cene, kvalitet i zadovoljstvo potrošača.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esta za sadržaj 2"/>
          <p:cNvSpPr>
            <a:spLocks noGrp="1"/>
          </p:cNvSpPr>
          <p:nvPr>
            <p:ph idx="1"/>
          </p:nvPr>
        </p:nvSpPr>
        <p:spPr>
          <a:xfrm>
            <a:off x="457200" y="533400"/>
            <a:ext cx="8229600" cy="5592763"/>
          </a:xfrm>
        </p:spPr>
        <p:txBody>
          <a:bodyPr>
            <a:normAutofit fontScale="92500" lnSpcReduction="10000"/>
          </a:bodyPr>
          <a:lstStyle/>
          <a:p>
            <a:r>
              <a:rPr lang="sr-Latn-CS" dirty="0"/>
              <a:t>U cilju utvrđivanja konkurentnosti u oblasti turizma, treba ukazati na dve bitne </a:t>
            </a:r>
            <a:r>
              <a:rPr lang="sr-Latn-CS" dirty="0" smtClean="0"/>
              <a:t>činjenice:</a:t>
            </a:r>
            <a:endParaRPr lang="en-US" dirty="0"/>
          </a:p>
          <a:p>
            <a:pPr lvl="0"/>
            <a:r>
              <a:rPr lang="sr-Latn-CS" dirty="0"/>
              <a:t>Za razliku od drugih (tradicionalnih) privrednih delatnosti, „turistički proizvod“ predstavlja zbirnu kategoriju (usluga noćenja, usluga hrane i pića, usluga zabave, usluga rekreacije, usluga trgovine i sl), odnosno</a:t>
            </a:r>
            <a:endParaRPr lang="en-US" dirty="0"/>
          </a:p>
          <a:p>
            <a:pPr lvl="0"/>
            <a:r>
              <a:rPr lang="sr-Latn-CS" dirty="0"/>
              <a:t>turistički proizvod je uvek vezan za neku konkretnu destinaciju, iz čega se može zaključiti da se konkurentnost u oblasti turizma svodi, zapravo, na konkurentnost šire ili uže shvaćene turističke </a:t>
            </a:r>
            <a:r>
              <a:rPr lang="sr-Latn-CS" dirty="0" err="1"/>
              <a:t>destinacije</a:t>
            </a:r>
            <a:r>
              <a:rPr lang="sr-Latn-CS" dirty="0"/>
              <a:t>.</a:t>
            </a:r>
            <a:endParaRPr lang="en-US" dirty="0"/>
          </a:p>
          <a:p>
            <a:endParaRPr lang="en-US" dirty="0"/>
          </a:p>
        </p:txBody>
      </p:sp>
    </p:spTree>
    <p:extLst>
      <p:ext uri="{BB962C8B-B14F-4D97-AF65-F5344CB8AC3E}">
        <p14:creationId xmlns:p14="http://schemas.microsoft.com/office/powerpoint/2010/main" val="2035117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4" name="Content Placeholder 3"/>
          <p:cNvSpPr>
            <a:spLocks noGrp="1"/>
          </p:cNvSpPr>
          <p:nvPr>
            <p:ph sz="half" idx="2"/>
          </p:nvPr>
        </p:nvSpPr>
        <p:spPr>
          <a:xfrm>
            <a:off x="4648200" y="838200"/>
            <a:ext cx="4038600" cy="5287963"/>
          </a:xfrm>
        </p:spPr>
        <p:txBody>
          <a:bodyPr>
            <a:normAutofit fontScale="92500"/>
          </a:bodyPr>
          <a:lstStyle/>
          <a:p>
            <a:r>
              <a:rPr lang="sr-Latn-CS" dirty="0"/>
              <a:t>Faktori koji određuju konkurentnost na mikro i makro nivou predstavljaju logično polazište u pristupu problematici konkurentnosti u turizmu, bez obzira na činjenicu da turizam predstavlja specifičnu ekonomsku oblast koja objedinjuje niz međusobno povezanih privrednih aktivnosti. </a:t>
            </a:r>
            <a:endParaRPr lang="sr-Latn-CS" dirty="0"/>
          </a:p>
        </p:txBody>
      </p:sp>
      <p:pic>
        <p:nvPicPr>
          <p:cNvPr id="8195" name="Picture 3" descr="C:\Documents and Settings\Jasna\My Documents\my pictures\gardone1.jpg"/>
          <p:cNvPicPr>
            <a:picLocks noGrp="1" noChangeAspect="1" noChangeArrowheads="1"/>
          </p:cNvPicPr>
          <p:nvPr>
            <p:ph sz="half" idx="1"/>
          </p:nvPr>
        </p:nvPicPr>
        <p:blipFill>
          <a:blip r:embed="rId2"/>
          <a:srcRect/>
          <a:stretch>
            <a:fillRect/>
          </a:stretch>
        </p:blipFill>
        <p:spPr bwMode="auto">
          <a:xfrm>
            <a:off x="428596" y="2000240"/>
            <a:ext cx="4000528" cy="314327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a:xfrm>
            <a:off x="457200" y="1066801"/>
            <a:ext cx="4038600" cy="5288124"/>
          </a:xfrm>
        </p:spPr>
        <p:txBody>
          <a:bodyPr>
            <a:normAutofit lnSpcReduction="10000"/>
          </a:bodyPr>
          <a:lstStyle/>
          <a:p>
            <a:r>
              <a:rPr lang="sr-Latn-CS" dirty="0"/>
              <a:t>Iz tog razloga se, na nivou svake turističke </a:t>
            </a:r>
            <a:r>
              <a:rPr lang="sr-Latn-CS" dirty="0" err="1"/>
              <a:t>destinacije</a:t>
            </a:r>
            <a:r>
              <a:rPr lang="sr-Latn-CS" dirty="0"/>
              <a:t> nameće potreba uspostavljanja što </a:t>
            </a:r>
            <a:r>
              <a:rPr lang="sr-Latn-CS" dirty="0" err="1"/>
              <a:t>karakterističnijeg</a:t>
            </a:r>
            <a:r>
              <a:rPr lang="sr-Latn-CS" dirty="0"/>
              <a:t> i sveobuhvatnog  tzv. turističkog lanca vrednosti. </a:t>
            </a:r>
            <a:endParaRPr lang="en-US" dirty="0" smtClean="0"/>
          </a:p>
          <a:p>
            <a:r>
              <a:rPr lang="sr-Latn-CS" dirty="0" smtClean="0"/>
              <a:t>Takođe </a:t>
            </a:r>
            <a:r>
              <a:rPr lang="sr-Latn-CS" dirty="0"/>
              <a:t>treba napomenuti da je turistički proizvod uvek vezan za neku destinaciju.</a:t>
            </a:r>
            <a:endParaRPr lang="en-US" dirty="0"/>
          </a:p>
        </p:txBody>
      </p:sp>
      <p:pic>
        <p:nvPicPr>
          <p:cNvPr id="9218" name="Picture 2" descr="C:\Documents and Settings\Jasna\My Documents\my pictures\paris-las-vegas-144.jpg"/>
          <p:cNvPicPr>
            <a:picLocks noGrp="1" noChangeAspect="1" noChangeArrowheads="1"/>
          </p:cNvPicPr>
          <p:nvPr>
            <p:ph sz="half" idx="2"/>
          </p:nvPr>
        </p:nvPicPr>
        <p:blipFill>
          <a:blip r:embed="rId2" cstate="print"/>
          <a:srcRect/>
          <a:stretch>
            <a:fillRect/>
          </a:stretch>
        </p:blipFill>
        <p:spPr bwMode="auto">
          <a:xfrm>
            <a:off x="4714876" y="2643182"/>
            <a:ext cx="4038600" cy="273565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4" name="Content Placeholder 3"/>
          <p:cNvSpPr>
            <a:spLocks noGrp="1"/>
          </p:cNvSpPr>
          <p:nvPr>
            <p:ph sz="half" idx="2"/>
          </p:nvPr>
        </p:nvSpPr>
        <p:spPr>
          <a:xfrm>
            <a:off x="4648200" y="1066801"/>
            <a:ext cx="4038600" cy="5288124"/>
          </a:xfrm>
        </p:spPr>
        <p:txBody>
          <a:bodyPr>
            <a:normAutofit/>
          </a:bodyPr>
          <a:lstStyle/>
          <a:p>
            <a:r>
              <a:rPr lang="sr-Latn-CS" dirty="0"/>
              <a:t>Sposobnost turističke </a:t>
            </a:r>
            <a:r>
              <a:rPr lang="sr-Latn-CS" dirty="0" err="1"/>
              <a:t>destinacije</a:t>
            </a:r>
            <a:r>
              <a:rPr lang="sr-Latn-CS" dirty="0"/>
              <a:t> da doprinese ekonomskom prosperitetu koji će omogućiti bolji kvalitet života i obezbediti visok životni standard stanovnika </a:t>
            </a:r>
            <a:r>
              <a:rPr lang="sr-Latn-CS" dirty="0" err="1"/>
              <a:t>destinacije</a:t>
            </a:r>
            <a:r>
              <a:rPr lang="sr-Latn-CS" dirty="0"/>
              <a:t>, nazivamo </a:t>
            </a:r>
            <a:r>
              <a:rPr lang="sr-Latn-CS" b="1" dirty="0"/>
              <a:t>konkurentnost turističke </a:t>
            </a:r>
            <a:r>
              <a:rPr lang="sr-Latn-CS" b="1" dirty="0" err="1"/>
              <a:t>destinacije</a:t>
            </a:r>
            <a:r>
              <a:rPr lang="sr-Latn-CS" dirty="0"/>
              <a:t>. </a:t>
            </a:r>
            <a:endParaRPr lang="sr-Latn-CS" dirty="0"/>
          </a:p>
        </p:txBody>
      </p:sp>
      <p:pic>
        <p:nvPicPr>
          <p:cNvPr id="10242" name="Picture 2" descr="C:\Documents and Settings\Jasna\My Documents\my pictures\roma.jpg"/>
          <p:cNvPicPr>
            <a:picLocks noGrp="1" noChangeAspect="1" noChangeArrowheads="1"/>
          </p:cNvPicPr>
          <p:nvPr>
            <p:ph sz="half" idx="1"/>
          </p:nvPr>
        </p:nvPicPr>
        <p:blipFill>
          <a:blip r:embed="rId2"/>
          <a:srcRect/>
          <a:stretch>
            <a:fillRect/>
          </a:stretch>
        </p:blipFill>
        <p:spPr bwMode="auto">
          <a:xfrm>
            <a:off x="457200" y="2532368"/>
            <a:ext cx="4038600" cy="32109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67524"/>
          </a:xfrm>
        </p:spPr>
        <p:txBody>
          <a:bodyPr>
            <a:normAutofit/>
          </a:bodyPr>
          <a:lstStyle/>
          <a:p>
            <a:r>
              <a:rPr lang="sr-Latn-CS" dirty="0" err="1"/>
              <a:t>destinacije</a:t>
            </a:r>
            <a:r>
              <a:rPr lang="sr-Latn-CS" dirty="0"/>
              <a:t> </a:t>
            </a:r>
            <a:r>
              <a:rPr lang="en-US" dirty="0" smtClean="0"/>
              <a:t>bi </a:t>
            </a:r>
            <a:r>
              <a:rPr lang="sr-Latn-CS" dirty="0" smtClean="0"/>
              <a:t>trebale </a:t>
            </a:r>
            <a:r>
              <a:rPr lang="sr-Latn-CS" dirty="0"/>
              <a:t>da</a:t>
            </a:r>
            <a:endParaRPr lang="sr-Latn-CS" dirty="0"/>
          </a:p>
        </p:txBody>
      </p:sp>
      <p:sp>
        <p:nvSpPr>
          <p:cNvPr id="3" name="Content Placeholder 2"/>
          <p:cNvSpPr>
            <a:spLocks noGrp="1"/>
          </p:cNvSpPr>
          <p:nvPr>
            <p:ph idx="1"/>
          </p:nvPr>
        </p:nvSpPr>
        <p:spPr>
          <a:xfrm>
            <a:off x="214282" y="1935480"/>
            <a:ext cx="8472518" cy="4636792"/>
          </a:xfrm>
        </p:spPr>
        <p:txBody>
          <a:bodyPr>
            <a:normAutofit/>
          </a:bodyPr>
          <a:lstStyle/>
          <a:p>
            <a:pPr lvl="1">
              <a:lnSpc>
                <a:spcPct val="90000"/>
              </a:lnSpc>
              <a:buFont typeface="Arial" pitchFamily="34" charset="0"/>
              <a:buChar char="•"/>
            </a:pPr>
            <a:r>
              <a:rPr lang="sr-Latn-CS" dirty="0" smtClean="0"/>
              <a:t>prate </a:t>
            </a:r>
            <a:r>
              <a:rPr lang="sr-Latn-CS" dirty="0"/>
              <a:t>neke ključne principe kako bi bile konkurentne i obezbedile razvoj novog i održivog turizma </a:t>
            </a:r>
            <a:r>
              <a:rPr lang="sr-Latn-CS" dirty="0" smtClean="0"/>
              <a:t>–</a:t>
            </a:r>
            <a:endParaRPr lang="en-US" dirty="0" smtClean="0"/>
          </a:p>
          <a:p>
            <a:pPr lvl="1">
              <a:lnSpc>
                <a:spcPct val="90000"/>
              </a:lnSpc>
              <a:buFont typeface="Arial" pitchFamily="34" charset="0"/>
              <a:buChar char="•"/>
            </a:pPr>
            <a:r>
              <a:rPr lang="sr-Latn-CS" dirty="0" smtClean="0"/>
              <a:t> na </a:t>
            </a:r>
            <a:r>
              <a:rPr lang="sr-Latn-CS" dirty="0"/>
              <a:t>prvo mesto staviti okolinu; postaviti turizam kao vodeći sektor; </a:t>
            </a:r>
            <a:endParaRPr lang="en-US" dirty="0" smtClean="0"/>
          </a:p>
          <a:p>
            <a:pPr lvl="1">
              <a:lnSpc>
                <a:spcPct val="90000"/>
              </a:lnSpc>
              <a:buFont typeface="Arial" pitchFamily="34" charset="0"/>
              <a:buChar char="•"/>
            </a:pPr>
            <a:r>
              <a:rPr lang="sr-Latn-CS" dirty="0" smtClean="0"/>
              <a:t>ojačati </a:t>
            </a:r>
            <a:r>
              <a:rPr lang="sr-Latn-CS" dirty="0"/>
              <a:t>kanale distribucije na tržištu; </a:t>
            </a:r>
            <a:endParaRPr lang="en-US" dirty="0" smtClean="0"/>
          </a:p>
          <a:p>
            <a:pPr lvl="1">
              <a:lnSpc>
                <a:spcPct val="90000"/>
              </a:lnSpc>
              <a:buFont typeface="Arial" pitchFamily="34" charset="0"/>
              <a:buChar char="•"/>
            </a:pPr>
            <a:r>
              <a:rPr lang="sr-Latn-CS" dirty="0" smtClean="0"/>
              <a:t>i </a:t>
            </a:r>
            <a:r>
              <a:rPr lang="sr-Latn-CS" dirty="0"/>
              <a:t>oformiti dinamičan privatni </a:t>
            </a:r>
            <a:r>
              <a:rPr lang="sr-Latn-CS" dirty="0" smtClean="0"/>
              <a:t>sektor. </a:t>
            </a:r>
            <a:r>
              <a:rPr lang="sr-Latn-CS" dirty="0"/>
              <a:t>Često, privatni sektor kontroliše poslovanje preduzeća koja isporučuju turistički proizvod i podržana su od strane javnog sektora. </a:t>
            </a:r>
            <a:endParaRPr lang="sr-Latn-C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normAutofit fontScale="90000"/>
          </a:bodyPr>
          <a:lstStyle/>
          <a:p>
            <a:pPr lvl="0"/>
            <a:r>
              <a:rPr lang="sr-Latn-CS" b="1" dirty="0"/>
              <a:t>Model konkurentnosti Svetskog Ekonomskog Foruma - Indeks konkurentnosti u turizmu</a:t>
            </a:r>
            <a:r>
              <a:rPr lang="en-US" b="1" dirty="0"/>
              <a:t/>
            </a:r>
            <a:br>
              <a:rPr lang="en-US" b="1" dirty="0"/>
            </a:br>
            <a:endParaRPr lang="en-US" dirty="0"/>
          </a:p>
        </p:txBody>
      </p:sp>
      <p:sp>
        <p:nvSpPr>
          <p:cNvPr id="3" name="Podnaslov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71833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4" name="Content Placeholder 3"/>
          <p:cNvSpPr>
            <a:spLocks noGrp="1"/>
          </p:cNvSpPr>
          <p:nvPr>
            <p:ph sz="half" idx="2"/>
          </p:nvPr>
        </p:nvSpPr>
        <p:spPr>
          <a:xfrm>
            <a:off x="4648200" y="304800"/>
            <a:ext cx="4038600" cy="6248400"/>
          </a:xfrm>
        </p:spPr>
        <p:txBody>
          <a:bodyPr>
            <a:normAutofit fontScale="92500" lnSpcReduction="20000"/>
          </a:bodyPr>
          <a:lstStyle/>
          <a:p>
            <a:r>
              <a:rPr lang="sr-Latn-CS" dirty="0"/>
              <a:t>Većina modela konkurentnosti se fokusiraju na firme kao jedince za analizu u širokom spektru industrijskih grana. </a:t>
            </a:r>
            <a:r>
              <a:rPr lang="en-US" dirty="0" err="1" smtClean="0"/>
              <a:t>Neki</a:t>
            </a:r>
            <a:r>
              <a:rPr lang="en-US" dirty="0" smtClean="0"/>
              <a:t> od </a:t>
            </a:r>
            <a:r>
              <a:rPr lang="en-US" dirty="0" err="1" smtClean="0"/>
              <a:t>modela</a:t>
            </a:r>
            <a:r>
              <a:rPr lang="en-US" dirty="0" smtClean="0"/>
              <a:t> </a:t>
            </a:r>
            <a:r>
              <a:rPr lang="en-US" dirty="0" err="1" smtClean="0"/>
              <a:t>koji</a:t>
            </a:r>
            <a:r>
              <a:rPr lang="en-US" dirty="0" smtClean="0"/>
              <a:t> se </a:t>
            </a:r>
            <a:r>
              <a:rPr lang="en-US" dirty="0" err="1" smtClean="0"/>
              <a:t>javljaju</a:t>
            </a:r>
            <a:r>
              <a:rPr lang="en-US" dirty="0" smtClean="0"/>
              <a:t> u </a:t>
            </a:r>
            <a:r>
              <a:rPr lang="en-US" dirty="0" err="1" smtClean="0"/>
              <a:t>literaturi</a:t>
            </a:r>
            <a:r>
              <a:rPr lang="en-US" dirty="0" smtClean="0"/>
              <a:t> </a:t>
            </a:r>
            <a:r>
              <a:rPr lang="en-US" dirty="0" err="1" smtClean="0"/>
              <a:t>su</a:t>
            </a:r>
            <a:r>
              <a:rPr lang="sr-Latn-CS" dirty="0" smtClean="0"/>
              <a:t>:</a:t>
            </a:r>
            <a:endParaRPr lang="en-US" dirty="0" smtClean="0"/>
          </a:p>
          <a:p>
            <a:r>
              <a:rPr lang="sr-Latn-CS" dirty="0" err="1" smtClean="0"/>
              <a:t>konceptulno</a:t>
            </a:r>
            <a:r>
              <a:rPr lang="sr-Latn-CS" dirty="0" smtClean="0"/>
              <a:t> </a:t>
            </a:r>
            <a:r>
              <a:rPr lang="sr-Latn-CS" dirty="0"/>
              <a:t>teorijski modeli </a:t>
            </a:r>
            <a:r>
              <a:rPr lang="sr-Latn-CS" dirty="0" smtClean="0"/>
              <a:t>konkurentnosti,</a:t>
            </a:r>
            <a:endParaRPr lang="en-US" dirty="0" smtClean="0"/>
          </a:p>
          <a:p>
            <a:r>
              <a:rPr lang="sr-Latn-CS" dirty="0" err="1" smtClean="0"/>
              <a:t>Porterov</a:t>
            </a:r>
            <a:r>
              <a:rPr lang="sr-Latn-CS" dirty="0" smtClean="0"/>
              <a:t> </a:t>
            </a:r>
            <a:r>
              <a:rPr lang="sr-Latn-CS" dirty="0"/>
              <a:t>model konkurentnosti, </a:t>
            </a:r>
            <a:endParaRPr lang="en-US" dirty="0" smtClean="0"/>
          </a:p>
          <a:p>
            <a:r>
              <a:rPr lang="sr-Latn-CS" dirty="0" smtClean="0"/>
              <a:t>Model </a:t>
            </a:r>
            <a:r>
              <a:rPr lang="sr-Latn-CS" dirty="0" err="1"/>
              <a:t>Ritchie</a:t>
            </a:r>
            <a:r>
              <a:rPr lang="sr-Latn-CS" dirty="0"/>
              <a:t> i </a:t>
            </a:r>
            <a:r>
              <a:rPr lang="sr-Latn-CS" dirty="0" err="1" smtClean="0"/>
              <a:t>Crouch</a:t>
            </a:r>
            <a:r>
              <a:rPr lang="sr-Latn-CS" dirty="0" smtClean="0"/>
              <a:t>,</a:t>
            </a:r>
            <a:endParaRPr lang="en-US" dirty="0" smtClean="0"/>
          </a:p>
          <a:p>
            <a:r>
              <a:rPr lang="sr-Latn-CS" dirty="0" smtClean="0"/>
              <a:t>model </a:t>
            </a:r>
            <a:r>
              <a:rPr lang="sr-Latn-CS" dirty="0" err="1"/>
              <a:t>Dwyer</a:t>
            </a:r>
            <a:r>
              <a:rPr lang="sr-Latn-CS" dirty="0"/>
              <a:t> i Kim kao </a:t>
            </a:r>
            <a:r>
              <a:rPr lang="sr-Latn-CS" dirty="0" smtClean="0"/>
              <a:t>i</a:t>
            </a:r>
            <a:endParaRPr lang="en-US" dirty="0" smtClean="0"/>
          </a:p>
          <a:p>
            <a:r>
              <a:rPr lang="sr-Latn-CS" dirty="0" smtClean="0"/>
              <a:t>empirijski </a:t>
            </a:r>
            <a:r>
              <a:rPr lang="sr-Latn-CS" dirty="0"/>
              <a:t>model konkurentnosti Svetskog Ekonomskog Foruma.</a:t>
            </a:r>
            <a:endParaRPr lang="sr-Latn-CS" dirty="0"/>
          </a:p>
        </p:txBody>
      </p:sp>
      <p:pic>
        <p:nvPicPr>
          <p:cNvPr id="15362" name="Picture 2" descr="C:\Documents and Settings\Jasna\My Documents\my pictures\untitled.bmp"/>
          <p:cNvPicPr>
            <a:picLocks noGrp="1" noChangeAspect="1" noChangeArrowheads="1"/>
          </p:cNvPicPr>
          <p:nvPr>
            <p:ph sz="half" idx="1"/>
          </p:nvPr>
        </p:nvPicPr>
        <p:blipFill>
          <a:blip r:embed="rId2"/>
          <a:srcRect/>
          <a:stretch>
            <a:fillRect/>
          </a:stretch>
        </p:blipFill>
        <p:spPr bwMode="auto">
          <a:xfrm>
            <a:off x="457200" y="2623344"/>
            <a:ext cx="4038600" cy="30289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4" name="Content Placeholder 3"/>
          <p:cNvSpPr>
            <a:spLocks noGrp="1"/>
          </p:cNvSpPr>
          <p:nvPr>
            <p:ph sz="half" idx="2"/>
          </p:nvPr>
        </p:nvSpPr>
        <p:spPr>
          <a:xfrm>
            <a:off x="4648200" y="609600"/>
            <a:ext cx="4038600" cy="5791200"/>
          </a:xfrm>
        </p:spPr>
        <p:txBody>
          <a:bodyPr>
            <a:normAutofit fontScale="92500" lnSpcReduction="10000"/>
          </a:bodyPr>
          <a:lstStyle/>
          <a:p>
            <a:r>
              <a:rPr lang="sr-Latn-CS" dirty="0"/>
              <a:t>Ovi modeli su značajni u sagledavanju faktora koji direktno utiču na određivanje tržišne pozicije </a:t>
            </a:r>
            <a:r>
              <a:rPr lang="sr-Latn-CS" dirty="0" err="1"/>
              <a:t>destinacije</a:t>
            </a:r>
            <a:r>
              <a:rPr lang="sr-Latn-CS" dirty="0"/>
              <a:t>. </a:t>
            </a:r>
            <a:r>
              <a:rPr lang="en-US" dirty="0" smtClean="0"/>
              <a:t>A</a:t>
            </a:r>
            <a:r>
              <a:rPr lang="sr-Latn-RS" dirty="0" err="1" smtClean="0"/>
              <a:t>naliziraćemo</a:t>
            </a:r>
            <a:r>
              <a:rPr lang="sr-Latn-RS" dirty="0" smtClean="0"/>
              <a:t> </a:t>
            </a:r>
            <a:r>
              <a:rPr lang="sr-Latn-CS" dirty="0" smtClean="0"/>
              <a:t>konkurentsku </a:t>
            </a:r>
            <a:r>
              <a:rPr lang="sr-Latn-CS" dirty="0"/>
              <a:t>poziciju Srbije kao turističke </a:t>
            </a:r>
            <a:r>
              <a:rPr lang="sr-Latn-CS" dirty="0" err="1"/>
              <a:t>destinacije</a:t>
            </a:r>
            <a:r>
              <a:rPr lang="sr-Latn-CS" dirty="0"/>
              <a:t> kroz model konkurentnosti Svetskog ekonomskog foruma prema kome se i izračunava indeks konkurentnosti turizma i putovanja.</a:t>
            </a:r>
            <a:endParaRPr lang="en-US" dirty="0"/>
          </a:p>
        </p:txBody>
      </p:sp>
      <p:pic>
        <p:nvPicPr>
          <p:cNvPr id="16386" name="Picture 2" descr="C:\Documents and Settings\Jasna\My Documents\my pictures\56.jpg"/>
          <p:cNvPicPr>
            <a:picLocks noGrp="1" noChangeAspect="1" noChangeArrowheads="1"/>
          </p:cNvPicPr>
          <p:nvPr>
            <p:ph sz="half" idx="1"/>
          </p:nvPr>
        </p:nvPicPr>
        <p:blipFill>
          <a:blip r:embed="rId2"/>
          <a:srcRect/>
          <a:stretch>
            <a:fillRect/>
          </a:stretch>
        </p:blipFill>
        <p:spPr bwMode="auto">
          <a:xfrm>
            <a:off x="457200" y="2773427"/>
            <a:ext cx="4038600" cy="272878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4" name="Content Placeholder 3"/>
          <p:cNvSpPr>
            <a:spLocks noGrp="1"/>
          </p:cNvSpPr>
          <p:nvPr>
            <p:ph sz="half" idx="2"/>
          </p:nvPr>
        </p:nvSpPr>
        <p:spPr>
          <a:xfrm>
            <a:off x="4648200" y="838200"/>
            <a:ext cx="4038600" cy="5287963"/>
          </a:xfrm>
        </p:spPr>
        <p:txBody>
          <a:bodyPr>
            <a:normAutofit lnSpcReduction="10000"/>
          </a:bodyPr>
          <a:lstStyle/>
          <a:p>
            <a:r>
              <a:rPr lang="sr-Latn-CS" dirty="0"/>
              <a:t>ovaj koncept teži raznolikosti i detaljisanju, uzimajući </a:t>
            </a:r>
            <a:r>
              <a:rPr lang="sr-Latn-CS" dirty="0" err="1"/>
              <a:t>varijable</a:t>
            </a:r>
            <a:r>
              <a:rPr lang="sr-Latn-CS" dirty="0"/>
              <a:t> iz ekonomije, menadžmenta i drugih disciplina, ne analizirajući da li su </a:t>
            </a:r>
            <a:r>
              <a:rPr lang="sr-Latn-CS" dirty="0" err="1"/>
              <a:t>bespotrebne</a:t>
            </a:r>
            <a:r>
              <a:rPr lang="sr-Latn-CS" dirty="0"/>
              <a:t>, relevantne, međusobno povezane (tj. radije se </a:t>
            </a:r>
            <a:r>
              <a:rPr lang="sr-Latn-CS" dirty="0" err="1"/>
              <a:t>agregiraju</a:t>
            </a:r>
            <a:r>
              <a:rPr lang="sr-Latn-CS" dirty="0"/>
              <a:t> sve </a:t>
            </a:r>
            <a:r>
              <a:rPr lang="sr-Latn-CS" dirty="0" err="1"/>
              <a:t>varijable</a:t>
            </a:r>
            <a:r>
              <a:rPr lang="sr-Latn-CS" dirty="0"/>
              <a:t> nego što traže one koje su najrelevantnije)</a:t>
            </a:r>
            <a:endParaRPr lang="sr-Latn-CS" dirty="0"/>
          </a:p>
        </p:txBody>
      </p:sp>
      <p:pic>
        <p:nvPicPr>
          <p:cNvPr id="17410" name="Picture 2" descr="C:\Documents and Settings\Jasna\My Documents\my pictures\BIGgreat%20pyramid%20lbox.jpg"/>
          <p:cNvPicPr>
            <a:picLocks noGrp="1" noChangeAspect="1" noChangeArrowheads="1"/>
          </p:cNvPicPr>
          <p:nvPr>
            <p:ph sz="half" idx="1"/>
          </p:nvPr>
        </p:nvPicPr>
        <p:blipFill>
          <a:blip r:embed="rId2"/>
          <a:srcRect/>
          <a:stretch>
            <a:fillRect/>
          </a:stretch>
        </p:blipFill>
        <p:spPr bwMode="auto">
          <a:xfrm>
            <a:off x="457200" y="2850461"/>
            <a:ext cx="4038600" cy="257471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pic>
        <p:nvPicPr>
          <p:cNvPr id="2050" name="Picture 2" descr="C:\Documents and Settings\Jasna\My Documents\my pictures\taj-mahal-agra.jpg"/>
          <p:cNvPicPr>
            <a:picLocks noGrp="1" noChangeAspect="1" noChangeArrowheads="1"/>
          </p:cNvPicPr>
          <p:nvPr>
            <p:ph sz="half" idx="1"/>
          </p:nvPr>
        </p:nvPicPr>
        <p:blipFill>
          <a:blip r:embed="rId2"/>
          <a:stretch>
            <a:fillRect/>
          </a:stretch>
        </p:blipFill>
        <p:spPr bwMode="auto">
          <a:xfrm>
            <a:off x="457200" y="2395945"/>
            <a:ext cx="4038600" cy="3483747"/>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648200" y="1143000"/>
            <a:ext cx="4038600" cy="4983163"/>
          </a:xfrm>
        </p:spPr>
        <p:txBody>
          <a:bodyPr>
            <a:normAutofit fontScale="92500"/>
          </a:bodyPr>
          <a:lstStyle/>
          <a:p>
            <a:r>
              <a:rPr lang="sr-Latn-CS" dirty="0"/>
              <a:t>smatra se da zemlje funkcionišu po relativno sličnom principu kao i preduzeća - bore se za tržišta i resurse, mere konkurentnost tako što posmatraju relativna tržišna učešća, inovacije i rast, te koriste strategije konkurentnosti da poboljšaju svoje tržišne performanse.</a:t>
            </a:r>
            <a:endParaRPr lang="sr-Latn-C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sr-Latn-CS" b="1" dirty="0"/>
              <a:t>Indeks turističke konkurentnosti (</a:t>
            </a:r>
            <a:r>
              <a:rPr lang="sr-Latn-CS" b="1" i="1" dirty="0" err="1"/>
              <a:t>Travel</a:t>
            </a:r>
            <a:r>
              <a:rPr lang="sr-Latn-CS" b="1" i="1" dirty="0"/>
              <a:t> &amp; </a:t>
            </a:r>
            <a:r>
              <a:rPr lang="sr-Latn-CS" b="1" i="1" dirty="0" err="1"/>
              <a:t>Tourism</a:t>
            </a:r>
            <a:r>
              <a:rPr lang="sr-Latn-CS" b="1" i="1" dirty="0"/>
              <a:t> </a:t>
            </a:r>
            <a:r>
              <a:rPr lang="sr-Latn-CS" b="1" i="1" dirty="0" err="1"/>
              <a:t>Competitiveness</a:t>
            </a:r>
            <a:r>
              <a:rPr lang="sr-Latn-CS" b="1" i="1" dirty="0"/>
              <a:t> </a:t>
            </a:r>
            <a:r>
              <a:rPr lang="sr-Latn-CS" b="1" i="1" dirty="0" err="1"/>
              <a:t>Index</a:t>
            </a:r>
            <a:r>
              <a:rPr lang="sr-Latn-CS" b="1" i="1" dirty="0"/>
              <a:t> - </a:t>
            </a:r>
            <a:r>
              <a:rPr lang="sr-Latn-CS" b="1" dirty="0"/>
              <a:t>TTCI)</a:t>
            </a:r>
            <a:endParaRPr lang="en-US" dirty="0"/>
          </a:p>
        </p:txBody>
      </p:sp>
      <p:sp>
        <p:nvSpPr>
          <p:cNvPr id="3" name="Čuvar mesta za sadržaj 2"/>
          <p:cNvSpPr>
            <a:spLocks noGrp="1"/>
          </p:cNvSpPr>
          <p:nvPr>
            <p:ph idx="1"/>
          </p:nvPr>
        </p:nvSpPr>
        <p:spPr>
          <a:xfrm>
            <a:off x="457200" y="2057400"/>
            <a:ext cx="8229600" cy="4068763"/>
          </a:xfrm>
        </p:spPr>
        <p:txBody>
          <a:bodyPr>
            <a:normAutofit/>
          </a:bodyPr>
          <a:lstStyle/>
          <a:p>
            <a:r>
              <a:rPr lang="sr-Latn-CS" dirty="0" smtClean="0"/>
              <a:t>meri </a:t>
            </a:r>
            <a:r>
              <a:rPr lang="sr-Latn-CS" dirty="0"/>
              <a:t>uspešnost pojedine zemlje u sektoru putovanja i turizma, a podeljen je u tri kategorije koje obuhvataju: </a:t>
            </a:r>
            <a:endParaRPr lang="en-US" dirty="0"/>
          </a:p>
          <a:p>
            <a:pPr marL="514350" lvl="0" indent="-514350">
              <a:buFont typeface="+mj-lt"/>
              <a:buAutoNum type="arabicPeriod"/>
            </a:pPr>
            <a:r>
              <a:rPr lang="sr-Latn-CS" dirty="0"/>
              <a:t>zakonodavnu regulativu, </a:t>
            </a:r>
            <a:endParaRPr lang="en-US" dirty="0"/>
          </a:p>
          <a:p>
            <a:pPr marL="514350" lvl="0" indent="-514350">
              <a:buFont typeface="+mj-lt"/>
              <a:buAutoNum type="arabicPeriod"/>
            </a:pPr>
            <a:r>
              <a:rPr lang="sr-Latn-CS" dirty="0"/>
              <a:t>poslovno okruženje i infrastrukturu, i </a:t>
            </a:r>
            <a:endParaRPr lang="en-US" dirty="0"/>
          </a:p>
          <a:p>
            <a:pPr marL="514350" lvl="0" indent="-514350">
              <a:buFont typeface="+mj-lt"/>
              <a:buAutoNum type="arabicPeriod"/>
            </a:pPr>
            <a:r>
              <a:rPr lang="sr-Latn-CS" dirty="0"/>
              <a:t>bogatstvo ljudskih, kulturnih i nacionalnih dobara. </a:t>
            </a:r>
            <a:endParaRPr lang="en-US" dirty="0"/>
          </a:p>
          <a:p>
            <a:endParaRPr lang="en-US" dirty="0"/>
          </a:p>
        </p:txBody>
      </p:sp>
    </p:spTree>
    <p:extLst>
      <p:ext uri="{BB962C8B-B14F-4D97-AF65-F5344CB8AC3E}">
        <p14:creationId xmlns:p14="http://schemas.microsoft.com/office/powerpoint/2010/main" val="1962413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sr-Latn-CS" sz="3200" dirty="0" smtClean="0"/>
              <a:t/>
            </a:r>
            <a:br>
              <a:rPr lang="sr-Latn-CS" sz="3200" dirty="0" smtClean="0"/>
            </a:br>
            <a:r>
              <a:rPr lang="sr-Latn-CS" sz="3200" dirty="0" smtClean="0"/>
              <a:t>Unutar </a:t>
            </a:r>
            <a:r>
              <a:rPr lang="sr-Latn-CS" sz="3200" dirty="0"/>
              <a:t>ovih kategorija prati se više faktora, odnosno stubova konkurentnosti (ukupno 14) i to:</a:t>
            </a:r>
            <a:r>
              <a:rPr lang="en-US" sz="3200" dirty="0"/>
              <a:t/>
            </a:r>
            <a:br>
              <a:rPr lang="en-US" sz="3200" dirty="0"/>
            </a:br>
            <a:endParaRPr lang="en-US" sz="3200" dirty="0"/>
          </a:p>
        </p:txBody>
      </p:sp>
      <p:sp>
        <p:nvSpPr>
          <p:cNvPr id="3" name="Čuvar mesta za sadržaj 2"/>
          <p:cNvSpPr>
            <a:spLocks noGrp="1"/>
          </p:cNvSpPr>
          <p:nvPr>
            <p:ph idx="1"/>
          </p:nvPr>
        </p:nvSpPr>
        <p:spPr>
          <a:xfrm>
            <a:off x="457200" y="1981200"/>
            <a:ext cx="8229600" cy="4144963"/>
          </a:xfrm>
        </p:spPr>
        <p:txBody>
          <a:bodyPr>
            <a:normAutofit fontScale="85000" lnSpcReduction="20000"/>
          </a:bodyPr>
          <a:lstStyle/>
          <a:p>
            <a:pPr lvl="0"/>
            <a:r>
              <a:rPr lang="sr-Latn-CS" dirty="0" smtClean="0"/>
              <a:t>unutar </a:t>
            </a:r>
            <a:r>
              <a:rPr lang="sr-Latn-CS" dirty="0"/>
              <a:t>prve kategorije razmatraju se zakonska pravila i propisi, zaštita životne sredine, sigurnost i bezbednost, zdravlje i higijena kao i prioritet koji se daje turizmu kao privrednoj grani;</a:t>
            </a:r>
            <a:endParaRPr lang="en-US" dirty="0"/>
          </a:p>
          <a:p>
            <a:pPr lvl="0"/>
            <a:r>
              <a:rPr lang="sr-Latn-CS" dirty="0"/>
              <a:t>U okviru druge kategorije uključeni su </a:t>
            </a:r>
            <a:r>
              <a:rPr lang="sr-Latn-CS" dirty="0" err="1"/>
              <a:t>infrastrukturni</a:t>
            </a:r>
            <a:r>
              <a:rPr lang="sr-Latn-CS" dirty="0"/>
              <a:t> faktori i to avio, saobraćajna, turistička i informaciono tehnološka infrastruktura, kao i </a:t>
            </a:r>
            <a:r>
              <a:rPr lang="sr-Latn-CS" dirty="0" err="1"/>
              <a:t>cenovna</a:t>
            </a:r>
            <a:r>
              <a:rPr lang="sr-Latn-CS" dirty="0"/>
              <a:t> konkurentnost;</a:t>
            </a:r>
            <a:endParaRPr lang="en-US" dirty="0"/>
          </a:p>
          <a:p>
            <a:pPr lvl="0"/>
            <a:r>
              <a:rPr lang="sr-Latn-CS" dirty="0"/>
              <a:t>U trećoj kategoriji prate se faktori kao što su ljudski resursi, sklonost ka  putovanjima, prirodni i kulturni resursi.</a:t>
            </a:r>
            <a:endParaRPr lang="en-US" dirty="0"/>
          </a:p>
          <a:p>
            <a:endParaRPr lang="en-US" dirty="0"/>
          </a:p>
        </p:txBody>
      </p:sp>
    </p:spTree>
    <p:extLst>
      <p:ext uri="{BB962C8B-B14F-4D97-AF65-F5344CB8AC3E}">
        <p14:creationId xmlns:p14="http://schemas.microsoft.com/office/powerpoint/2010/main" val="72946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533400"/>
            <a:ext cx="4038600" cy="5867400"/>
          </a:xfrm>
        </p:spPr>
        <p:txBody>
          <a:bodyPr>
            <a:normAutofit lnSpcReduction="10000"/>
          </a:bodyPr>
          <a:lstStyle/>
          <a:p>
            <a:r>
              <a:rPr lang="pl-PL" dirty="0"/>
              <a:t>Svaki od ovih stubova je sastavljen iz niza pojedinačnih varijabli dobijenih iz godišnje Ankete o mišljenjima direktora Svetskog ekonomskog foruma, kao i kvanitativnih podataka iz različitih raspoloživih izvora, međunarodnih organizacija i stručnjaka (kao na primer: IATA, IUCN, UNWTO, WTTC, UNCTAD, UNESCO).</a:t>
            </a:r>
            <a:endParaRPr lang="en-US" dirty="0"/>
          </a:p>
          <a:p>
            <a:pPr marL="0" indent="0">
              <a:buNone/>
            </a:pPr>
            <a:endParaRPr lang="sr-Latn-CS" dirty="0"/>
          </a:p>
        </p:txBody>
      </p:sp>
      <p:pic>
        <p:nvPicPr>
          <p:cNvPr id="18434" name="Picture 2" descr="C:\Documents and Settings\Jasna\My Documents\my pictures\221766_92e3b2fd.jpg"/>
          <p:cNvPicPr>
            <a:picLocks noGrp="1" noChangeAspect="1" noChangeArrowheads="1"/>
          </p:cNvPicPr>
          <p:nvPr>
            <p:ph sz="half" idx="2"/>
          </p:nvPr>
        </p:nvPicPr>
        <p:blipFill>
          <a:blip r:embed="rId2"/>
          <a:srcRect/>
          <a:stretch>
            <a:fillRect/>
          </a:stretch>
        </p:blipFill>
        <p:spPr bwMode="auto">
          <a:xfrm>
            <a:off x="4648200" y="2623344"/>
            <a:ext cx="4038600" cy="302895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normAutofit fontScale="90000"/>
          </a:bodyPr>
          <a:lstStyle/>
          <a:p>
            <a:pPr lvl="0"/>
            <a:r>
              <a:rPr lang="sr-Latn-CS" b="1" dirty="0"/>
              <a:t>Analiza konkurentske pozicije Srbije kao turističke </a:t>
            </a:r>
            <a:r>
              <a:rPr lang="sr-Latn-CS" b="1" dirty="0" err="1"/>
              <a:t>destinacije</a:t>
            </a:r>
            <a:r>
              <a:rPr lang="sr-Latn-CS" b="1" dirty="0"/>
              <a:t> </a:t>
            </a:r>
            <a:r>
              <a:rPr lang="en-US" b="1" dirty="0"/>
              <a:t/>
            </a:r>
            <a:br>
              <a:rPr lang="en-US" b="1" dirty="0"/>
            </a:br>
            <a:endParaRPr lang="en-US" dirty="0"/>
          </a:p>
        </p:txBody>
      </p:sp>
      <p:sp>
        <p:nvSpPr>
          <p:cNvPr id="3" name="Podnaslov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005731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85801"/>
            <a:ext cx="4038600" cy="5669124"/>
          </a:xfrm>
        </p:spPr>
        <p:txBody>
          <a:bodyPr>
            <a:normAutofit fontScale="92500"/>
          </a:bodyPr>
          <a:lstStyle/>
          <a:p>
            <a:r>
              <a:rPr lang="sr-Latn-CS" dirty="0"/>
              <a:t>Srbija je kao turistička destinacija, po stepenu turističkog razvoja, ispod realnih mogućnosti. Ne ulazeći u razloge ovakvog stanja, treba naglasiti da tempo daljeg razvoja zavisi od većeg broja faktora, gde je razvoj svesnosti i privrženosti razvoju turizma ključnih </a:t>
            </a:r>
            <a:r>
              <a:rPr lang="sr-Latn-CS" dirty="0" err="1"/>
              <a:t>stejkholdera</a:t>
            </a:r>
            <a:r>
              <a:rPr lang="sr-Latn-CS" dirty="0"/>
              <a:t> iz privatnog i javnog sektora u samom vrhu što se tiče važnosti.</a:t>
            </a:r>
            <a:endParaRPr lang="sr-Latn-CS" dirty="0"/>
          </a:p>
        </p:txBody>
      </p:sp>
      <p:pic>
        <p:nvPicPr>
          <p:cNvPr id="11266" name="Picture 2" descr="C:\Documents and Settings\Jasna\My Documents\my pictures\france-st-tropez.jpg"/>
          <p:cNvPicPr>
            <a:picLocks noGrp="1" noChangeAspect="1" noChangeArrowheads="1"/>
          </p:cNvPicPr>
          <p:nvPr>
            <p:ph sz="half" idx="2"/>
          </p:nvPr>
        </p:nvPicPr>
        <p:blipFill>
          <a:blip r:embed="rId2"/>
          <a:srcRect/>
          <a:stretch>
            <a:fillRect/>
          </a:stretch>
        </p:blipFill>
        <p:spPr bwMode="auto">
          <a:xfrm>
            <a:off x="4643438" y="2357430"/>
            <a:ext cx="3794760" cy="30358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4" name="Content Placeholder 3"/>
          <p:cNvSpPr>
            <a:spLocks noGrp="1"/>
          </p:cNvSpPr>
          <p:nvPr>
            <p:ph sz="half" idx="2"/>
          </p:nvPr>
        </p:nvSpPr>
        <p:spPr>
          <a:xfrm>
            <a:off x="4648200" y="457200"/>
            <a:ext cx="4038600" cy="5668963"/>
          </a:xfrm>
        </p:spPr>
        <p:txBody>
          <a:bodyPr>
            <a:normAutofit fontScale="85000" lnSpcReduction="20000"/>
          </a:bodyPr>
          <a:lstStyle/>
          <a:p>
            <a:r>
              <a:rPr lang="sr-Latn-CS" dirty="0"/>
              <a:t>U svakom slučaju privatni sektor treba da preuzme inicijativu na planu unapređenja svoje konkurentnosti, uvođenju inovacija i poboljšanju kvaliteta usluga, a s tim u vezi i razvoja ljudskih resursa. Privatni sektor mora i da razvije i unapredi svoja predstavnička tela/asocijacije radi bolje saradnje i koordinacije, kako međusobno tako i sa preduzećima i institucijama van turističkog sektora, ali i sa institucijama i organizacijama javnog sektora</a:t>
            </a:r>
            <a:endParaRPr lang="sr-Latn-CS" dirty="0"/>
          </a:p>
        </p:txBody>
      </p:sp>
      <p:pic>
        <p:nvPicPr>
          <p:cNvPr id="12290" name="Picture 2" descr="C:\Documents and Settings\Jasna\My Documents\my pictures\galapagos_seals_beach.jpg"/>
          <p:cNvPicPr>
            <a:picLocks noGrp="1" noChangeAspect="1" noChangeArrowheads="1"/>
          </p:cNvPicPr>
          <p:nvPr>
            <p:ph sz="half" idx="1"/>
          </p:nvPr>
        </p:nvPicPr>
        <p:blipFill>
          <a:blip r:embed="rId2"/>
          <a:srcRect/>
          <a:stretch>
            <a:fillRect/>
          </a:stretch>
        </p:blipFill>
        <p:spPr bwMode="auto">
          <a:xfrm>
            <a:off x="571500" y="2870994"/>
            <a:ext cx="3810000" cy="25336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533400"/>
            <a:ext cx="4038600" cy="5592763"/>
          </a:xfrm>
        </p:spPr>
        <p:txBody>
          <a:bodyPr>
            <a:normAutofit lnSpcReduction="10000"/>
          </a:bodyPr>
          <a:lstStyle/>
          <a:p>
            <a:r>
              <a:rPr lang="sr-Latn-CS" dirty="0"/>
              <a:t>Relativno je rasprostranjeno mišljenje da Srbija raspolaže izuzetnim prirodnim resursima za razvoj turizma i da je potrebno samo uložiti više sredstava u promotivne aktivnosti kako bi se osigurao izuzetan položaj na međunarodnom turističkom </a:t>
            </a:r>
            <a:r>
              <a:rPr lang="sr-Latn-CS" dirty="0" smtClean="0"/>
              <a:t>tržištu</a:t>
            </a:r>
            <a:endParaRPr lang="sr-Latn-CS" dirty="0"/>
          </a:p>
        </p:txBody>
      </p:sp>
      <p:pic>
        <p:nvPicPr>
          <p:cNvPr id="13314" name="Picture 2" descr="C:\Documents and Settings\Jasna\My Documents\my pictures\New_Glasgow_to_Orlando_Service_Begins_large.jpg"/>
          <p:cNvPicPr>
            <a:picLocks noGrp="1" noChangeAspect="1" noChangeArrowheads="1"/>
          </p:cNvPicPr>
          <p:nvPr>
            <p:ph sz="half" idx="2"/>
          </p:nvPr>
        </p:nvPicPr>
        <p:blipFill>
          <a:blip r:embed="rId2"/>
          <a:srcRect/>
          <a:stretch>
            <a:fillRect/>
          </a:stretch>
        </p:blipFill>
        <p:spPr bwMode="auto">
          <a:xfrm>
            <a:off x="5238750" y="2709069"/>
            <a:ext cx="2857500" cy="28575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4" name="Content Placeholder 3"/>
          <p:cNvSpPr>
            <a:spLocks noGrp="1"/>
          </p:cNvSpPr>
          <p:nvPr>
            <p:ph sz="half" idx="2"/>
          </p:nvPr>
        </p:nvSpPr>
        <p:spPr>
          <a:xfrm>
            <a:off x="4648200" y="609600"/>
            <a:ext cx="4038600" cy="5516563"/>
          </a:xfrm>
        </p:spPr>
        <p:txBody>
          <a:bodyPr>
            <a:normAutofit lnSpcReduction="10000"/>
          </a:bodyPr>
          <a:lstStyle/>
          <a:p>
            <a:r>
              <a:rPr lang="sr-Latn-CS" dirty="0" smtClean="0"/>
              <a:t>Tendencije </a:t>
            </a:r>
            <a:r>
              <a:rPr lang="sr-Latn-CS" dirty="0"/>
              <a:t>u međunarodnom turizmu oličene, pre svega, u izuzetnoj konkurenciji i težnji brojnih zemalja da ostvare razvojne ciljeve kroz razvoj turizma upućuju na zaključak da bogatstvo prirodnih resursa mora biti pravilno vrednovano, posebno u odnosu na konkurentske zemlje </a:t>
            </a:r>
            <a:endParaRPr lang="sr-Latn-CS" dirty="0"/>
          </a:p>
        </p:txBody>
      </p:sp>
      <p:pic>
        <p:nvPicPr>
          <p:cNvPr id="14338" name="Picture 2" descr="C:\Documents and Settings\Jasna\My Documents\my pictures\1571396-Nightlife-Boulogne_sur_Mer.jpg"/>
          <p:cNvPicPr>
            <a:picLocks noGrp="1" noChangeAspect="1" noChangeArrowheads="1"/>
          </p:cNvPicPr>
          <p:nvPr>
            <p:ph sz="half" idx="1"/>
          </p:nvPr>
        </p:nvPicPr>
        <p:blipFill>
          <a:blip r:embed="rId2"/>
          <a:srcRect/>
          <a:stretch>
            <a:fillRect/>
          </a:stretch>
        </p:blipFill>
        <p:spPr bwMode="auto">
          <a:xfrm>
            <a:off x="457200" y="2624347"/>
            <a:ext cx="4038600" cy="302694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en-US"/>
          </a:p>
        </p:txBody>
      </p:sp>
      <p:sp>
        <p:nvSpPr>
          <p:cNvPr id="3" name="Čuvar mesta za sadržaj 2"/>
          <p:cNvSpPr>
            <a:spLocks noGrp="1"/>
          </p:cNvSpPr>
          <p:nvPr>
            <p:ph idx="1"/>
          </p:nvPr>
        </p:nvSpPr>
        <p:spPr/>
        <p:txBody>
          <a:bodyPr>
            <a:normAutofit fontScale="92500"/>
          </a:bodyPr>
          <a:lstStyle/>
          <a:p>
            <a:r>
              <a:rPr lang="sr-Latn-CS" dirty="0"/>
              <a:t>Srbija je u poslednjem izveštaju Svetskog ekonomskog foruma TTCI 2013 rangirana na 89. poziciji  među 140 zemalja. </a:t>
            </a:r>
            <a:endParaRPr lang="sr-Latn-CS" dirty="0" smtClean="0"/>
          </a:p>
          <a:p>
            <a:r>
              <a:rPr lang="sr-Latn-CS" dirty="0" smtClean="0"/>
              <a:t>U </a:t>
            </a:r>
            <a:r>
              <a:rPr lang="sr-Latn-CS" dirty="0"/>
              <a:t>odnosu na prethodni izveštaj iz 2011. godine uočava se pad pozicije Srbije na globalnom nivou konkurentnosti. Tada je Srbija rangirana na 82. poziciji među 139 zemalja. Indeks konkurentnosti srpskog turizma je </a:t>
            </a:r>
            <a:r>
              <a:rPr lang="sr-Latn-CS" b="1" dirty="0"/>
              <a:t>3,78</a:t>
            </a:r>
            <a:r>
              <a:rPr lang="sr-Latn-CS" dirty="0"/>
              <a:t> prema najvišem u svetu koji iznosi </a:t>
            </a:r>
            <a:r>
              <a:rPr lang="sr-Latn-CS" dirty="0">
                <a:solidFill>
                  <a:srgbClr val="00B050"/>
                </a:solidFill>
              </a:rPr>
              <a:t>5,66</a:t>
            </a:r>
            <a:r>
              <a:rPr lang="sr-Latn-CS" dirty="0"/>
              <a:t> i najmanjem od </a:t>
            </a:r>
            <a:r>
              <a:rPr lang="sr-Latn-CS" dirty="0">
                <a:solidFill>
                  <a:srgbClr val="FF0000"/>
                </a:solidFill>
              </a:rPr>
              <a:t>2.59</a:t>
            </a:r>
            <a:r>
              <a:rPr lang="sr-Latn-CS" dirty="0"/>
              <a:t> poena.</a:t>
            </a:r>
            <a:endParaRPr lang="en-US" dirty="0"/>
          </a:p>
          <a:p>
            <a:endParaRPr lang="en-US" dirty="0"/>
          </a:p>
        </p:txBody>
      </p:sp>
    </p:spTree>
    <p:extLst>
      <p:ext uri="{BB962C8B-B14F-4D97-AF65-F5344CB8AC3E}">
        <p14:creationId xmlns:p14="http://schemas.microsoft.com/office/powerpoint/2010/main" val="329239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sr-Latn-CS" b="1" dirty="0"/>
              <a:t>Konkurentnost Srbije po TTCI 2013</a:t>
            </a:r>
            <a:r>
              <a:rPr lang="en-US" b="1" dirty="0"/>
              <a:t/>
            </a:r>
            <a:br>
              <a:rPr lang="en-US" b="1" dirty="0"/>
            </a:br>
            <a:endParaRPr lang="en-US" dirty="0"/>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val="3092786050"/>
              </p:ext>
            </p:extLst>
          </p:nvPr>
        </p:nvGraphicFramePr>
        <p:xfrm>
          <a:off x="457200" y="1600200"/>
          <a:ext cx="8229600" cy="2705675"/>
        </p:xfrm>
        <a:graphic>
          <a:graphicData uri="http://schemas.openxmlformats.org/drawingml/2006/table">
            <a:tbl>
              <a:tblPr firstRow="1" bandRow="1">
                <a:tableStyleId>{5C22544A-7EE6-4342-B048-85BDC9FD1C3A}</a:tableStyleId>
              </a:tblPr>
              <a:tblGrid>
                <a:gridCol w="533400"/>
                <a:gridCol w="3581400"/>
                <a:gridCol w="2057400"/>
                <a:gridCol w="2057400"/>
              </a:tblGrid>
              <a:tr h="370840">
                <a:tc>
                  <a:txBody>
                    <a:bodyPr/>
                    <a:lstStyle/>
                    <a:p>
                      <a:pPr marL="0" marR="0" algn="just">
                        <a:lnSpc>
                          <a:spcPct val="115000"/>
                        </a:lnSpc>
                        <a:spcBef>
                          <a:spcPts val="0"/>
                        </a:spcBef>
                        <a:spcAft>
                          <a:spcPts val="0"/>
                        </a:spcAft>
                      </a:pPr>
                      <a:r>
                        <a:rPr lang="sr-Latn-CS" sz="2400" b="1" dirty="0">
                          <a:solidFill>
                            <a:srgbClr val="000000"/>
                          </a:solidFill>
                          <a:effectLst/>
                          <a:latin typeface="Times New Roman"/>
                          <a:ea typeface="Times New Roman"/>
                        </a:rPr>
                        <a:t> </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b="1">
                          <a:solidFill>
                            <a:srgbClr val="000000"/>
                          </a:solidFill>
                          <a:effectLst/>
                          <a:latin typeface="Times New Roman"/>
                          <a:ea typeface="Times New Roman"/>
                        </a:rPr>
                        <a:t>Stubovi</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Pozicija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Indeks</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b="1">
                          <a:solidFill>
                            <a:srgbClr val="000000"/>
                          </a:solidFill>
                          <a:effectLst/>
                          <a:latin typeface="Times New Roman"/>
                          <a:ea typeface="Times New Roman"/>
                        </a:rPr>
                        <a:t>I</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b="1">
                          <a:solidFill>
                            <a:srgbClr val="000000"/>
                          </a:solidFill>
                          <a:effectLst/>
                          <a:latin typeface="Times New Roman"/>
                          <a:ea typeface="Times New Roman"/>
                        </a:rPr>
                        <a:t>Zakonska regulativa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74</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4.50</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1.</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Zakonska pravila i propisi</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103</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4.10</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2.</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Zaštita životne sredine</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dirty="0">
                          <a:solidFill>
                            <a:srgbClr val="FF0000"/>
                          </a:solidFill>
                          <a:effectLst/>
                          <a:latin typeface="Times New Roman"/>
                          <a:ea typeface="Times New Roman"/>
                        </a:rPr>
                        <a:t>115</a:t>
                      </a:r>
                      <a:endParaRPr lang="en-US" sz="2400" b="1" dirty="0">
                        <a:solidFill>
                          <a:srgbClr val="FF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4.06</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3.</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Sigurnost i bezbednost</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55</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4.99</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4.</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Zdravlje i higijena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46</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5.70</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dirty="0">
                          <a:solidFill>
                            <a:srgbClr val="000000"/>
                          </a:solidFill>
                          <a:effectLst/>
                          <a:latin typeface="Times New Roman"/>
                          <a:ea typeface="Times New Roman"/>
                        </a:rPr>
                        <a:t>5.</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dirty="0">
                          <a:solidFill>
                            <a:srgbClr val="000000"/>
                          </a:solidFill>
                          <a:effectLst/>
                          <a:latin typeface="Times New Roman"/>
                          <a:ea typeface="Times New Roman"/>
                        </a:rPr>
                        <a:t>Prioritet turizma</a:t>
                      </a:r>
                      <a:endParaRPr lang="en-US" sz="2400" dirty="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solidFill>
                            <a:srgbClr val="000000"/>
                          </a:solidFill>
                          <a:effectLst/>
                          <a:latin typeface="Times New Roman"/>
                          <a:ea typeface="Times New Roman"/>
                        </a:rPr>
                        <a:t>108</a:t>
                      </a:r>
                      <a:endParaRPr lang="en-US" sz="2400" dirty="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solidFill>
                            <a:srgbClr val="000000"/>
                          </a:solidFill>
                          <a:effectLst/>
                          <a:latin typeface="Times New Roman"/>
                          <a:ea typeface="Times New Roman"/>
                        </a:rPr>
                        <a:t>3.64</a:t>
                      </a:r>
                      <a:endParaRPr lang="en-US" sz="2400" dirty="0">
                        <a:solidFill>
                          <a:srgbClr val="000000"/>
                        </a:solidFill>
                        <a:effectLst/>
                        <a:latin typeface="Arial"/>
                        <a:ea typeface="Times New Roman"/>
                      </a:endParaRPr>
                    </a:p>
                  </a:txBody>
                  <a:tcPr marL="68580" marR="68580" marT="0" marB="0"/>
                </a:tc>
              </a:tr>
            </a:tbl>
          </a:graphicData>
        </a:graphic>
      </p:graphicFrame>
    </p:spTree>
    <p:extLst>
      <p:ext uri="{BB962C8B-B14F-4D97-AF65-F5344CB8AC3E}">
        <p14:creationId xmlns:p14="http://schemas.microsoft.com/office/powerpoint/2010/main" val="5178303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en-US"/>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val="2353518488"/>
              </p:ext>
            </p:extLst>
          </p:nvPr>
        </p:nvGraphicFramePr>
        <p:xfrm>
          <a:off x="457200" y="1600200"/>
          <a:ext cx="8229600" cy="2739774"/>
        </p:xfrm>
        <a:graphic>
          <a:graphicData uri="http://schemas.openxmlformats.org/drawingml/2006/table">
            <a:tbl>
              <a:tblPr firstRow="1" bandRow="1">
                <a:tableStyleId>{5C22544A-7EE6-4342-B048-85BDC9FD1C3A}</a:tableStyleId>
              </a:tblPr>
              <a:tblGrid>
                <a:gridCol w="609600"/>
                <a:gridCol w="3505200"/>
                <a:gridCol w="2057400"/>
                <a:gridCol w="2057400"/>
              </a:tblGrid>
              <a:tr h="370840">
                <a:tc>
                  <a:txBody>
                    <a:bodyPr/>
                    <a:lstStyle/>
                    <a:p>
                      <a:pPr marL="0" marR="0" algn="just">
                        <a:lnSpc>
                          <a:spcPct val="115000"/>
                        </a:lnSpc>
                        <a:spcBef>
                          <a:spcPts val="0"/>
                        </a:spcBef>
                        <a:spcAft>
                          <a:spcPts val="0"/>
                        </a:spcAft>
                      </a:pPr>
                      <a:r>
                        <a:rPr lang="sr-Latn-CS" sz="2400" b="1" dirty="0">
                          <a:solidFill>
                            <a:srgbClr val="000000"/>
                          </a:solidFill>
                          <a:effectLst/>
                          <a:latin typeface="Times New Roman"/>
                          <a:ea typeface="Times New Roman"/>
                        </a:rPr>
                        <a:t>II</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b="1">
                          <a:solidFill>
                            <a:srgbClr val="000000"/>
                          </a:solidFill>
                          <a:effectLst/>
                          <a:latin typeface="Times New Roman"/>
                          <a:ea typeface="Times New Roman"/>
                        </a:rPr>
                        <a:t>Poslovno okruženje i infrastruktura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81</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3.40</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6.</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Avio infrastruktura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10</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2.33</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7.</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Saobraćajna infrastruktura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117</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2.79</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8.</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Turistička infrastruktura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56</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4.47</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9.</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ICT infrastruktura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49</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3.64</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dirty="0">
                          <a:solidFill>
                            <a:srgbClr val="000000"/>
                          </a:solidFill>
                          <a:effectLst/>
                          <a:latin typeface="Times New Roman"/>
                          <a:ea typeface="Times New Roman"/>
                        </a:rPr>
                        <a:t>10.</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dirty="0" err="1">
                          <a:solidFill>
                            <a:srgbClr val="000000"/>
                          </a:solidFill>
                          <a:effectLst/>
                          <a:latin typeface="Times New Roman"/>
                          <a:ea typeface="Times New Roman"/>
                        </a:rPr>
                        <a:t>Cenovna</a:t>
                      </a:r>
                      <a:r>
                        <a:rPr lang="sr-Latn-CS" sz="2400" dirty="0">
                          <a:solidFill>
                            <a:srgbClr val="000000"/>
                          </a:solidFill>
                          <a:effectLst/>
                          <a:latin typeface="Times New Roman"/>
                          <a:ea typeface="Times New Roman"/>
                        </a:rPr>
                        <a:t> konkurentnost</a:t>
                      </a:r>
                      <a:endParaRPr lang="en-US" sz="2400" dirty="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dirty="0">
                          <a:solidFill>
                            <a:srgbClr val="FF0000"/>
                          </a:solidFill>
                          <a:effectLst/>
                          <a:latin typeface="Times New Roman"/>
                          <a:ea typeface="Times New Roman"/>
                        </a:rPr>
                        <a:t>119</a:t>
                      </a:r>
                      <a:endParaRPr lang="en-US" sz="2400" b="1" dirty="0">
                        <a:solidFill>
                          <a:srgbClr val="FF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solidFill>
                            <a:srgbClr val="000000"/>
                          </a:solidFill>
                          <a:effectLst/>
                          <a:latin typeface="Times New Roman"/>
                          <a:ea typeface="Times New Roman"/>
                        </a:rPr>
                        <a:t>3.77</a:t>
                      </a:r>
                      <a:endParaRPr lang="en-US" sz="2400" dirty="0">
                        <a:solidFill>
                          <a:srgbClr val="000000"/>
                        </a:solidFill>
                        <a:effectLst/>
                        <a:latin typeface="Arial"/>
                        <a:ea typeface="Times New Roman"/>
                      </a:endParaRPr>
                    </a:p>
                  </a:txBody>
                  <a:tcPr marL="68580" marR="68580" marT="0" marB="0"/>
                </a:tc>
              </a:tr>
            </a:tbl>
          </a:graphicData>
        </a:graphic>
      </p:graphicFrame>
    </p:spTree>
    <p:extLst>
      <p:ext uri="{BB962C8B-B14F-4D97-AF65-F5344CB8AC3E}">
        <p14:creationId xmlns:p14="http://schemas.microsoft.com/office/powerpoint/2010/main" val="36815026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en-US"/>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val="3905969949"/>
              </p:ext>
            </p:extLst>
          </p:nvPr>
        </p:nvGraphicFramePr>
        <p:xfrm>
          <a:off x="457200" y="1600200"/>
          <a:ext cx="8229600" cy="2353249"/>
        </p:xfrm>
        <a:graphic>
          <a:graphicData uri="http://schemas.openxmlformats.org/drawingml/2006/table">
            <a:tbl>
              <a:tblPr firstRow="1" bandRow="1">
                <a:tableStyleId>{5C22544A-7EE6-4342-B048-85BDC9FD1C3A}</a:tableStyleId>
              </a:tblPr>
              <a:tblGrid>
                <a:gridCol w="609600"/>
                <a:gridCol w="3505200"/>
                <a:gridCol w="2057400"/>
                <a:gridCol w="2057400"/>
              </a:tblGrid>
              <a:tr h="370840">
                <a:tc>
                  <a:txBody>
                    <a:bodyPr/>
                    <a:lstStyle/>
                    <a:p>
                      <a:pPr marL="0" marR="0" algn="just">
                        <a:lnSpc>
                          <a:spcPct val="115000"/>
                        </a:lnSpc>
                        <a:spcBef>
                          <a:spcPts val="0"/>
                        </a:spcBef>
                        <a:spcAft>
                          <a:spcPts val="0"/>
                        </a:spcAft>
                      </a:pPr>
                      <a:r>
                        <a:rPr lang="sr-Latn-CS" sz="2400" b="1" dirty="0">
                          <a:solidFill>
                            <a:srgbClr val="000000"/>
                          </a:solidFill>
                          <a:effectLst/>
                          <a:latin typeface="Times New Roman"/>
                          <a:ea typeface="Times New Roman"/>
                        </a:rPr>
                        <a:t>III</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b="1">
                          <a:solidFill>
                            <a:srgbClr val="000000"/>
                          </a:solidFill>
                          <a:effectLst/>
                          <a:latin typeface="Times New Roman"/>
                          <a:ea typeface="Times New Roman"/>
                        </a:rPr>
                        <a:t>Ljudski, prirodni i kulturni resursi</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109</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a:solidFill>
                            <a:srgbClr val="000000"/>
                          </a:solidFill>
                          <a:effectLst/>
                          <a:latin typeface="Times New Roman"/>
                          <a:ea typeface="Times New Roman"/>
                        </a:rPr>
                        <a:t>3.45</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11.</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Ljudski resursi</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94</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4.63</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12.</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Navika za putovanjima</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104</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4.30</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13.</a:t>
                      </a:r>
                      <a:endParaRPr lang="en-US" sz="240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a:solidFill>
                            <a:srgbClr val="000000"/>
                          </a:solidFill>
                          <a:effectLst/>
                          <a:latin typeface="Times New Roman"/>
                          <a:ea typeface="Times New Roman"/>
                        </a:rPr>
                        <a:t>Prirodni resursi </a:t>
                      </a:r>
                      <a:endParaRPr lang="en-US" sz="240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b="1" dirty="0">
                          <a:solidFill>
                            <a:srgbClr val="FF0000"/>
                          </a:solidFill>
                          <a:effectLst/>
                          <a:latin typeface="Times New Roman"/>
                          <a:ea typeface="Times New Roman"/>
                        </a:rPr>
                        <a:t>131</a:t>
                      </a:r>
                      <a:endParaRPr lang="en-US" sz="2400" b="1" dirty="0">
                        <a:solidFill>
                          <a:srgbClr val="FF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a:solidFill>
                            <a:srgbClr val="000000"/>
                          </a:solidFill>
                          <a:effectLst/>
                          <a:latin typeface="Times New Roman"/>
                          <a:ea typeface="Times New Roman"/>
                        </a:rPr>
                        <a:t>2.39</a:t>
                      </a:r>
                      <a:endParaRPr lang="en-US" sz="2400">
                        <a:solidFill>
                          <a:srgbClr val="000000"/>
                        </a:solidFill>
                        <a:effectLst/>
                        <a:latin typeface="Arial"/>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dirty="0">
                          <a:solidFill>
                            <a:srgbClr val="000000"/>
                          </a:solidFill>
                          <a:effectLst/>
                          <a:latin typeface="Times New Roman"/>
                          <a:ea typeface="Times New Roman"/>
                        </a:rPr>
                        <a:t>14.</a:t>
                      </a:r>
                      <a:endParaRPr lang="en-US" sz="2400" dirty="0">
                        <a:solidFill>
                          <a:srgbClr val="000000"/>
                        </a:solidFill>
                        <a:effectLst/>
                        <a:latin typeface="Arial"/>
                        <a:ea typeface="Times New Roman"/>
                      </a:endParaRPr>
                    </a:p>
                  </a:txBody>
                  <a:tcPr marL="68580" marR="68580" marT="0" marB="0"/>
                </a:tc>
                <a:tc>
                  <a:txBody>
                    <a:bodyPr/>
                    <a:lstStyle/>
                    <a:p>
                      <a:pPr marL="0" marR="0" algn="just">
                        <a:lnSpc>
                          <a:spcPct val="115000"/>
                        </a:lnSpc>
                        <a:spcBef>
                          <a:spcPts val="0"/>
                        </a:spcBef>
                        <a:spcAft>
                          <a:spcPts val="0"/>
                        </a:spcAft>
                      </a:pPr>
                      <a:r>
                        <a:rPr lang="sr-Latn-CS" sz="2400" dirty="0">
                          <a:solidFill>
                            <a:srgbClr val="000000"/>
                          </a:solidFill>
                          <a:effectLst/>
                          <a:latin typeface="Times New Roman"/>
                          <a:ea typeface="Times New Roman"/>
                        </a:rPr>
                        <a:t>Kulturni resursi</a:t>
                      </a:r>
                      <a:endParaRPr lang="en-US" sz="2400" dirty="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solidFill>
                            <a:srgbClr val="000000"/>
                          </a:solidFill>
                          <a:effectLst/>
                          <a:latin typeface="Times New Roman"/>
                          <a:ea typeface="Times New Roman"/>
                        </a:rPr>
                        <a:t>65</a:t>
                      </a:r>
                      <a:endParaRPr lang="en-US" sz="2400" dirty="0">
                        <a:solidFill>
                          <a:srgbClr val="000000"/>
                        </a:solidFill>
                        <a:effectLst/>
                        <a:latin typeface="Arial"/>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solidFill>
                            <a:srgbClr val="000000"/>
                          </a:solidFill>
                          <a:effectLst/>
                          <a:latin typeface="Times New Roman"/>
                          <a:ea typeface="Times New Roman"/>
                        </a:rPr>
                        <a:t>2.48</a:t>
                      </a:r>
                      <a:endParaRPr lang="en-US" sz="2400" dirty="0">
                        <a:solidFill>
                          <a:srgbClr val="000000"/>
                        </a:solidFill>
                        <a:effectLst/>
                        <a:latin typeface="Arial"/>
                        <a:ea typeface="Times New Roman"/>
                      </a:endParaRPr>
                    </a:p>
                  </a:txBody>
                  <a:tcPr marL="68580" marR="68580" marT="0" marB="0"/>
                </a:tc>
              </a:tr>
            </a:tbl>
          </a:graphicData>
        </a:graphic>
      </p:graphicFrame>
    </p:spTree>
    <p:extLst>
      <p:ext uri="{BB962C8B-B14F-4D97-AF65-F5344CB8AC3E}">
        <p14:creationId xmlns:p14="http://schemas.microsoft.com/office/powerpoint/2010/main" val="3418340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sr-Latn-CS" sz="3200" b="1" dirty="0"/>
              <a:t>Zemlje koje su najbolje plasirane na globalnom nivou prema TTCI</a:t>
            </a:r>
            <a:r>
              <a:rPr lang="en-US" sz="3200" dirty="0"/>
              <a:t/>
            </a:r>
            <a:br>
              <a:rPr lang="en-US" sz="3200" dirty="0"/>
            </a:br>
            <a:endParaRPr lang="en-US" sz="3200" dirty="0"/>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val="1507298204"/>
              </p:ext>
            </p:extLst>
          </p:nvPr>
        </p:nvGraphicFramePr>
        <p:xfrm>
          <a:off x="457200" y="1600200"/>
          <a:ext cx="8229600" cy="2321436"/>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marL="0" marR="0" algn="just">
                        <a:lnSpc>
                          <a:spcPct val="115000"/>
                        </a:lnSpc>
                        <a:spcBef>
                          <a:spcPts val="0"/>
                        </a:spcBef>
                        <a:spcAft>
                          <a:spcPts val="0"/>
                        </a:spcAft>
                      </a:pPr>
                      <a:r>
                        <a:rPr lang="sr-Latn-CS" sz="2400" b="1" dirty="0">
                          <a:effectLst/>
                          <a:latin typeface="Times New Roman"/>
                          <a:ea typeface="Times New Roman"/>
                        </a:rPr>
                        <a:t>Zemlje</a:t>
                      </a:r>
                      <a:endParaRPr lang="en-US" sz="24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b="1">
                          <a:effectLst/>
                          <a:latin typeface="Times New Roman"/>
                          <a:ea typeface="Times New Roman"/>
                        </a:rPr>
                        <a:t>Rang 2013</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b="1">
                          <a:effectLst/>
                          <a:latin typeface="Times New Roman"/>
                          <a:ea typeface="Times New Roman"/>
                        </a:rPr>
                        <a:t>Indeks</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b="1">
                          <a:effectLst/>
                          <a:latin typeface="Times New Roman"/>
                          <a:ea typeface="Times New Roman"/>
                        </a:rPr>
                        <a:t>Rang 2011</a:t>
                      </a:r>
                      <a:endParaRPr lang="en-US" sz="2400">
                        <a:effectLst/>
                        <a:latin typeface="Times New Roman"/>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effectLst/>
                          <a:latin typeface="Times New Roman"/>
                          <a:ea typeface="Times New Roman"/>
                        </a:rPr>
                        <a:t>Švajcarska</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1</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5.66</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1</a:t>
                      </a:r>
                      <a:endParaRPr lang="en-US" sz="2400">
                        <a:effectLst/>
                        <a:latin typeface="Times New Roman"/>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effectLst/>
                          <a:latin typeface="Times New Roman"/>
                          <a:ea typeface="Times New Roman"/>
                        </a:rPr>
                        <a:t>Nemačka</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2</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5.39</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2</a:t>
                      </a:r>
                      <a:endParaRPr lang="en-US" sz="2400">
                        <a:effectLst/>
                        <a:latin typeface="Times New Roman"/>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effectLst/>
                          <a:latin typeface="Times New Roman"/>
                          <a:ea typeface="Times New Roman"/>
                        </a:rPr>
                        <a:t>Austrija</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3</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5.39</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4</a:t>
                      </a:r>
                      <a:endParaRPr lang="en-US" sz="2400">
                        <a:effectLst/>
                        <a:latin typeface="Times New Roman"/>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a:effectLst/>
                          <a:latin typeface="Times New Roman"/>
                          <a:ea typeface="Times New Roman"/>
                        </a:rPr>
                        <a:t>Španija</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4</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5.38</a:t>
                      </a:r>
                      <a:endParaRPr lang="en-US" sz="24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a:effectLst/>
                          <a:latin typeface="Times New Roman"/>
                          <a:ea typeface="Times New Roman"/>
                        </a:rPr>
                        <a:t>8</a:t>
                      </a:r>
                      <a:endParaRPr lang="en-US" sz="2400">
                        <a:effectLst/>
                        <a:latin typeface="Times New Roman"/>
                        <a:ea typeface="Times New Roman"/>
                      </a:endParaRPr>
                    </a:p>
                  </a:txBody>
                  <a:tcPr marL="68580" marR="68580" marT="0" marB="0"/>
                </a:tc>
              </a:tr>
              <a:tr h="370840">
                <a:tc>
                  <a:txBody>
                    <a:bodyPr/>
                    <a:lstStyle/>
                    <a:p>
                      <a:pPr marL="0" marR="0" algn="just">
                        <a:lnSpc>
                          <a:spcPct val="115000"/>
                        </a:lnSpc>
                        <a:spcBef>
                          <a:spcPts val="0"/>
                        </a:spcBef>
                        <a:spcAft>
                          <a:spcPts val="0"/>
                        </a:spcAft>
                      </a:pPr>
                      <a:r>
                        <a:rPr lang="sr-Latn-CS" sz="2400" dirty="0">
                          <a:effectLst/>
                          <a:latin typeface="Times New Roman"/>
                          <a:ea typeface="Times New Roman"/>
                        </a:rPr>
                        <a:t>Velika Britanija</a:t>
                      </a:r>
                      <a:endParaRPr lang="en-US" sz="24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effectLst/>
                          <a:latin typeface="Times New Roman"/>
                          <a:ea typeface="Times New Roman"/>
                        </a:rPr>
                        <a:t>5</a:t>
                      </a:r>
                      <a:endParaRPr lang="en-US" sz="24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effectLst/>
                          <a:latin typeface="Times New Roman"/>
                          <a:ea typeface="Times New Roman"/>
                        </a:rPr>
                        <a:t>5.38</a:t>
                      </a:r>
                      <a:endParaRPr lang="en-US" sz="24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400" dirty="0">
                          <a:effectLst/>
                          <a:latin typeface="Times New Roman"/>
                          <a:ea typeface="Times New Roman"/>
                        </a:rPr>
                        <a:t>7</a:t>
                      </a:r>
                      <a:endParaRPr lang="en-US" sz="2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2577518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Autofit/>
          </a:bodyPr>
          <a:lstStyle/>
          <a:p>
            <a:r>
              <a:rPr lang="sr-Latn-CS" sz="2800" dirty="0"/>
              <a:t>Poređenje konkurentne pozicije Srbije sa zemljama u okruženju prema indeksu konkurentnosti (TTCI) na Evropskom nivou</a:t>
            </a:r>
            <a:r>
              <a:rPr lang="en-US" sz="2800" dirty="0"/>
              <a:t/>
            </a:r>
            <a:br>
              <a:rPr lang="en-US" sz="2800" dirty="0"/>
            </a:br>
            <a:endParaRPr lang="en-US" sz="2800" dirty="0"/>
          </a:p>
        </p:txBody>
      </p:sp>
      <p:graphicFrame>
        <p:nvGraphicFramePr>
          <p:cNvPr id="4" name="Čuvar mesta za sadržaj 3"/>
          <p:cNvGraphicFramePr>
            <a:graphicFrameLocks noGrp="1"/>
          </p:cNvGraphicFramePr>
          <p:nvPr>
            <p:ph idx="1"/>
            <p:extLst>
              <p:ext uri="{D42A27DB-BD31-4B8C-83A1-F6EECF244321}">
                <p14:modId xmlns:p14="http://schemas.microsoft.com/office/powerpoint/2010/main" val="1823713868"/>
              </p:ext>
            </p:extLst>
          </p:nvPr>
        </p:nvGraphicFramePr>
        <p:xfrm>
          <a:off x="457200" y="1295400"/>
          <a:ext cx="8229600" cy="5122990"/>
        </p:xfrm>
        <a:graphic>
          <a:graphicData uri="http://schemas.openxmlformats.org/drawingml/2006/table">
            <a:tbl>
              <a:tblPr firstRow="1" bandRow="1">
                <a:tableStyleId>{5C22544A-7EE6-4342-B048-85BDC9FD1C3A}</a:tableStyleId>
              </a:tblPr>
              <a:tblGrid>
                <a:gridCol w="533400"/>
                <a:gridCol w="2758440"/>
                <a:gridCol w="1645920"/>
                <a:gridCol w="1645920"/>
                <a:gridCol w="1645920"/>
              </a:tblGrid>
              <a:tr h="370840">
                <a:tc>
                  <a:txBody>
                    <a:bodyPr/>
                    <a:lstStyle/>
                    <a:p>
                      <a:pPr marL="0" marR="0">
                        <a:lnSpc>
                          <a:spcPct val="115000"/>
                        </a:lnSpc>
                        <a:spcBef>
                          <a:spcPts val="0"/>
                        </a:spcBef>
                        <a:spcAft>
                          <a:spcPts val="0"/>
                        </a:spcAft>
                      </a:pPr>
                      <a:r>
                        <a:rPr lang="sr-Latn-CS" sz="2000" b="1" dirty="0">
                          <a:effectLst/>
                          <a:latin typeface="Times New Roman"/>
                          <a:ea typeface="Times New Roman"/>
                        </a:rPr>
                        <a:t> </a:t>
                      </a:r>
                      <a:endParaRPr lang="en-US" sz="2000" dirty="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b="1">
                          <a:effectLst/>
                          <a:latin typeface="Times New Roman"/>
                          <a:ea typeface="Times New Roman"/>
                        </a:rPr>
                        <a:t>Zemlja </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Rang Evropa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Rang globalno</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Indeks</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1.</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Italija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18</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26</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4.90</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2.</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Grčka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22</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32</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4.75</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3.</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Hrvatska </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23</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35</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4.59</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4.</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Slovenija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24</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36</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4.58</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5.</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Mađarska </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25</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39</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4.51</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6.</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Crna Gora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26</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40</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4.50</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7.</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Bugarska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31</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50</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4.38</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8.</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Rumunija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35</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68</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4.04</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9.</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Makedonija </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36</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75</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3.98</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10.</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a:effectLst/>
                          <a:latin typeface="Times New Roman"/>
                          <a:ea typeface="Times New Roman"/>
                        </a:rPr>
                        <a:t>Albanija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38</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77</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a:effectLst/>
                          <a:latin typeface="Times New Roman"/>
                          <a:ea typeface="Times New Roman"/>
                        </a:rPr>
                        <a:t>3.97</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a:effectLst/>
                          <a:latin typeface="Times New Roman"/>
                          <a:ea typeface="Times New Roman"/>
                        </a:rPr>
                        <a:t>11.</a:t>
                      </a:r>
                      <a:endParaRPr lang="en-US" sz="200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b="1">
                          <a:effectLst/>
                          <a:latin typeface="Times New Roman"/>
                          <a:ea typeface="Times New Roman"/>
                        </a:rPr>
                        <a:t>Srbija</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40</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89</a:t>
                      </a:r>
                      <a:endParaRPr lang="en-US" sz="200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b="1">
                          <a:effectLst/>
                          <a:latin typeface="Times New Roman"/>
                          <a:ea typeface="Times New Roman"/>
                        </a:rPr>
                        <a:t>3.78</a:t>
                      </a:r>
                      <a:endParaRPr lang="en-US" sz="2000">
                        <a:effectLst/>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sr-Latn-CS" sz="2000" dirty="0">
                          <a:effectLst/>
                          <a:latin typeface="Times New Roman"/>
                          <a:ea typeface="Times New Roman"/>
                        </a:rPr>
                        <a:t>12.</a:t>
                      </a:r>
                      <a:endParaRPr lang="en-US" sz="2000" dirty="0">
                        <a:effectLst/>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sr-Latn-CS" sz="2000" dirty="0">
                          <a:effectLst/>
                          <a:latin typeface="Times New Roman"/>
                          <a:ea typeface="Times New Roman"/>
                        </a:rPr>
                        <a:t>Bosna i Hercegovina</a:t>
                      </a:r>
                      <a:endParaRPr lang="en-US" sz="20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dirty="0">
                          <a:effectLst/>
                          <a:latin typeface="Times New Roman"/>
                          <a:ea typeface="Times New Roman"/>
                        </a:rPr>
                        <a:t>41</a:t>
                      </a:r>
                      <a:endParaRPr lang="en-US" sz="20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dirty="0">
                          <a:effectLst/>
                          <a:latin typeface="Times New Roman"/>
                          <a:ea typeface="Times New Roman"/>
                        </a:rPr>
                        <a:t>90</a:t>
                      </a:r>
                      <a:endParaRPr lang="en-US" sz="2000" dirty="0">
                        <a:effectLst/>
                        <a:latin typeface="Times New Roman"/>
                        <a:ea typeface="Times New Roman"/>
                      </a:endParaRPr>
                    </a:p>
                  </a:txBody>
                  <a:tcPr marL="68580" marR="68580" marT="0" marB="0"/>
                </a:tc>
                <a:tc>
                  <a:txBody>
                    <a:bodyPr/>
                    <a:lstStyle/>
                    <a:p>
                      <a:pPr marL="0" marR="0" algn="ctr">
                        <a:lnSpc>
                          <a:spcPct val="115000"/>
                        </a:lnSpc>
                        <a:spcBef>
                          <a:spcPts val="0"/>
                        </a:spcBef>
                        <a:spcAft>
                          <a:spcPts val="0"/>
                        </a:spcAft>
                      </a:pPr>
                      <a:r>
                        <a:rPr lang="sr-Latn-CS" sz="2000" dirty="0">
                          <a:effectLst/>
                          <a:latin typeface="Times New Roman"/>
                          <a:ea typeface="Times New Roman"/>
                        </a:rPr>
                        <a:t>3.78</a:t>
                      </a:r>
                      <a:endParaRPr lang="en-US" sz="2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8369162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57200"/>
            <a:ext cx="4038600" cy="5943600"/>
          </a:xfrm>
        </p:spPr>
        <p:txBody>
          <a:bodyPr>
            <a:normAutofit lnSpcReduction="10000"/>
          </a:bodyPr>
          <a:lstStyle/>
          <a:p>
            <a:r>
              <a:rPr lang="en-US" dirty="0" err="1"/>
              <a:t>Destinacije</a:t>
            </a:r>
            <a:r>
              <a:rPr lang="en-US" dirty="0"/>
              <a:t> se </a:t>
            </a:r>
            <a:r>
              <a:rPr lang="en-US" dirty="0" err="1"/>
              <a:t>međusobno</a:t>
            </a:r>
            <a:r>
              <a:rPr lang="en-US" dirty="0"/>
              <a:t> bore da </a:t>
            </a:r>
            <a:r>
              <a:rPr lang="en-US" dirty="0" err="1"/>
              <a:t>uđu</a:t>
            </a:r>
            <a:r>
              <a:rPr lang="en-US" dirty="0"/>
              <a:t> u </a:t>
            </a:r>
            <a:r>
              <a:rPr lang="en-US" dirty="0" err="1"/>
              <a:t>grupu</a:t>
            </a:r>
            <a:r>
              <a:rPr lang="en-US" dirty="0"/>
              <a:t> </a:t>
            </a:r>
            <a:r>
              <a:rPr lang="en-US" dirty="0" err="1"/>
              <a:t>koje</a:t>
            </a:r>
            <a:r>
              <a:rPr lang="en-US" dirty="0"/>
              <a:t> </a:t>
            </a:r>
            <a:r>
              <a:rPr lang="en-US" dirty="0" err="1"/>
              <a:t>turisti</a:t>
            </a:r>
            <a:r>
              <a:rPr lang="en-US" dirty="0"/>
              <a:t> </a:t>
            </a:r>
            <a:r>
              <a:rPr lang="en-US" dirty="0" err="1"/>
              <a:t>uopšte</a:t>
            </a:r>
            <a:r>
              <a:rPr lang="en-US" dirty="0"/>
              <a:t> </a:t>
            </a:r>
            <a:r>
              <a:rPr lang="en-US" dirty="0" err="1"/>
              <a:t>razmatraju</a:t>
            </a:r>
            <a:r>
              <a:rPr lang="en-US" dirty="0"/>
              <a:t> </a:t>
            </a:r>
            <a:r>
              <a:rPr lang="en-US" dirty="0" err="1"/>
              <a:t>kao</a:t>
            </a:r>
            <a:r>
              <a:rPr lang="en-US" dirty="0"/>
              <a:t> </a:t>
            </a:r>
            <a:r>
              <a:rPr lang="en-US" dirty="0" err="1"/>
              <a:t>cilj</a:t>
            </a:r>
            <a:r>
              <a:rPr lang="en-US" dirty="0"/>
              <a:t> </a:t>
            </a:r>
            <a:r>
              <a:rPr lang="en-US" dirty="0" err="1"/>
              <a:t>svog</a:t>
            </a:r>
            <a:r>
              <a:rPr lang="en-US" dirty="0"/>
              <a:t> </a:t>
            </a:r>
            <a:r>
              <a:rPr lang="en-US" dirty="0" err="1"/>
              <a:t>putovanja</a:t>
            </a:r>
            <a:r>
              <a:rPr lang="en-US" dirty="0"/>
              <a:t>.</a:t>
            </a:r>
            <a:r>
              <a:rPr lang="pl-PL" dirty="0"/>
              <a:t> Raznolikost turističkih destinacija čini da je teško na smislen način sve ih svrstati u istu grupu i rangirati po nekom kriterijumu od najbolje/najkonkurentnije do najslabije/najmanje konkurentne. </a:t>
            </a:r>
            <a:endParaRPr lang="en-US" dirty="0"/>
          </a:p>
        </p:txBody>
      </p:sp>
      <p:pic>
        <p:nvPicPr>
          <p:cNvPr id="7171" name="Picture 3" descr="C:\Documents and Settings\Jasna\My Documents\my pictures\piza_it.jpg"/>
          <p:cNvPicPr>
            <a:picLocks noGrp="1" noChangeAspect="1" noChangeArrowheads="1"/>
          </p:cNvPicPr>
          <p:nvPr>
            <p:ph sz="half" idx="2"/>
          </p:nvPr>
        </p:nvPicPr>
        <p:blipFill>
          <a:blip r:embed="rId2"/>
          <a:srcRect/>
          <a:stretch>
            <a:fillRect/>
          </a:stretch>
        </p:blipFill>
        <p:spPr bwMode="auto">
          <a:xfrm>
            <a:off x="4648200" y="2623344"/>
            <a:ext cx="4038600" cy="30289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p:txBody>
          <a:bodyPr>
            <a:normAutofit/>
          </a:bodyPr>
          <a:lstStyle/>
          <a:p>
            <a:r>
              <a:rPr lang="en-US" dirty="0" err="1"/>
              <a:t>Konkurentnost</a:t>
            </a:r>
            <a:r>
              <a:rPr lang="en-US" dirty="0"/>
              <a:t> </a:t>
            </a:r>
            <a:r>
              <a:rPr lang="en-US" dirty="0" err="1"/>
              <a:t>i</a:t>
            </a:r>
            <a:r>
              <a:rPr lang="en-US" dirty="0"/>
              <a:t> </a:t>
            </a:r>
            <a:r>
              <a:rPr lang="en-US" dirty="0" err="1"/>
              <a:t>rezultirajući</a:t>
            </a:r>
            <a:r>
              <a:rPr lang="en-US" dirty="0"/>
              <a:t> </a:t>
            </a:r>
            <a:r>
              <a:rPr lang="en-US" dirty="0" err="1"/>
              <a:t>uspeh</a:t>
            </a:r>
            <a:r>
              <a:rPr lang="en-US" dirty="0"/>
              <a:t> se </a:t>
            </a:r>
            <a:r>
              <a:rPr lang="en-US" dirty="0" err="1"/>
              <a:t>mogu</a:t>
            </a:r>
            <a:r>
              <a:rPr lang="en-US" dirty="0"/>
              <a:t> </a:t>
            </a:r>
            <a:r>
              <a:rPr lang="en-US" dirty="0" err="1"/>
              <a:t>porediti</a:t>
            </a:r>
            <a:r>
              <a:rPr lang="en-US" dirty="0"/>
              <a:t> </a:t>
            </a:r>
            <a:r>
              <a:rPr lang="en-US" dirty="0" err="1"/>
              <a:t>samo</a:t>
            </a:r>
            <a:r>
              <a:rPr lang="en-US" dirty="0"/>
              <a:t> u </a:t>
            </a:r>
            <a:r>
              <a:rPr lang="en-US" dirty="0" err="1"/>
              <a:t>okviru</a:t>
            </a:r>
            <a:r>
              <a:rPr lang="en-US" dirty="0"/>
              <a:t> </a:t>
            </a:r>
            <a:r>
              <a:rPr lang="en-US" dirty="0" err="1"/>
              <a:t>iste</a:t>
            </a:r>
            <a:r>
              <a:rPr lang="en-US" dirty="0"/>
              <a:t> </a:t>
            </a:r>
            <a:r>
              <a:rPr lang="en-US" dirty="0" err="1"/>
              <a:t>konkurentske</a:t>
            </a:r>
            <a:r>
              <a:rPr lang="en-US" dirty="0"/>
              <a:t> zone. </a:t>
            </a:r>
            <a:r>
              <a:rPr lang="en-US" dirty="0" err="1"/>
              <a:t>Kada</a:t>
            </a:r>
            <a:r>
              <a:rPr lang="en-US" dirty="0"/>
              <a:t> se </a:t>
            </a:r>
            <a:r>
              <a:rPr lang="en-US" dirty="0" err="1"/>
              <a:t>destinacije</a:t>
            </a:r>
            <a:r>
              <a:rPr lang="en-US" dirty="0"/>
              <a:t> </a:t>
            </a:r>
            <a:r>
              <a:rPr lang="en-US" dirty="0" err="1"/>
              <a:t>upoređuju</a:t>
            </a:r>
            <a:r>
              <a:rPr lang="en-US" dirty="0"/>
              <a:t>, </a:t>
            </a:r>
            <a:r>
              <a:rPr lang="en-US" dirty="0" err="1"/>
              <a:t>potrebno</a:t>
            </a:r>
            <a:r>
              <a:rPr lang="en-US" dirty="0"/>
              <a:t> je </a:t>
            </a:r>
            <a:r>
              <a:rPr lang="en-US" dirty="0" err="1"/>
              <a:t>utvrditi</a:t>
            </a:r>
            <a:r>
              <a:rPr lang="en-US" dirty="0"/>
              <a:t> </a:t>
            </a:r>
            <a:r>
              <a:rPr lang="en-US" dirty="0" err="1"/>
              <a:t>koje</a:t>
            </a:r>
            <a:r>
              <a:rPr lang="en-US" dirty="0"/>
              <a:t> </a:t>
            </a:r>
            <a:r>
              <a:rPr lang="en-US" dirty="0" err="1"/>
              <a:t>su</a:t>
            </a:r>
            <a:r>
              <a:rPr lang="en-US" dirty="0"/>
              <a:t> </a:t>
            </a:r>
            <a:r>
              <a:rPr lang="en-US" dirty="0" err="1"/>
              <a:t>destinacije</a:t>
            </a:r>
            <a:r>
              <a:rPr lang="en-US" dirty="0"/>
              <a:t> </a:t>
            </a:r>
            <a:r>
              <a:rPr lang="en-US" dirty="0" err="1"/>
              <a:t>ključni</a:t>
            </a:r>
            <a:r>
              <a:rPr lang="en-US" dirty="0"/>
              <a:t> </a:t>
            </a:r>
            <a:r>
              <a:rPr lang="en-US" dirty="0" err="1"/>
              <a:t>konkurenti</a:t>
            </a:r>
            <a:r>
              <a:rPr lang="en-US" dirty="0"/>
              <a:t>. </a:t>
            </a:r>
            <a:endParaRPr lang="en-US" dirty="0"/>
          </a:p>
        </p:txBody>
      </p:sp>
      <p:pic>
        <p:nvPicPr>
          <p:cNvPr id="7" name="Content Placeholder 6" descr="images.jpg"/>
          <p:cNvPicPr>
            <a:picLocks noGrp="1" noChangeAspect="1"/>
          </p:cNvPicPr>
          <p:nvPr>
            <p:ph sz="half" idx="2"/>
          </p:nvPr>
        </p:nvPicPr>
        <p:blipFill>
          <a:blip r:embed="rId2"/>
          <a:stretch>
            <a:fillRect/>
          </a:stretch>
        </p:blipFill>
        <p:spPr>
          <a:xfrm>
            <a:off x="5000628" y="2357430"/>
            <a:ext cx="3429024" cy="28575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sr-Latn-CS" dirty="0"/>
          </a:p>
        </p:txBody>
      </p:sp>
      <p:sp>
        <p:nvSpPr>
          <p:cNvPr id="3" name="Content Placeholder 2"/>
          <p:cNvSpPr>
            <a:spLocks noGrp="1"/>
          </p:cNvSpPr>
          <p:nvPr>
            <p:ph sz="half" idx="1"/>
          </p:nvPr>
        </p:nvSpPr>
        <p:spPr/>
        <p:txBody>
          <a:bodyPr>
            <a:normAutofit fontScale="92500"/>
          </a:bodyPr>
          <a:lstStyle/>
          <a:p>
            <a:r>
              <a:rPr lang="sr-Latn-CS" dirty="0"/>
              <a:t>U kontekstu prethodnih činjenica, bilo bi neophodno utvrditi ko su konkurenti Srbije. Ako je analiza konkurentnosti validna, onda indeksi konkurentnosti mogu da pomognu da se utvrde standardi za poređenja među zemljama. </a:t>
            </a:r>
            <a:endParaRPr lang="sr-Latn-CS" sz="2800" dirty="0"/>
          </a:p>
        </p:txBody>
      </p:sp>
      <p:pic>
        <p:nvPicPr>
          <p:cNvPr id="5" name="Content Placeholder 4" descr="1571396-Nightlife-Boulogne_sur_Mer.jpg"/>
          <p:cNvPicPr>
            <a:picLocks noGrp="1" noChangeAspect="1"/>
          </p:cNvPicPr>
          <p:nvPr>
            <p:ph sz="half" idx="2"/>
          </p:nvPr>
        </p:nvPicPr>
        <p:blipFill>
          <a:blip r:embed="rId2"/>
          <a:stretch>
            <a:fillRect/>
          </a:stretch>
        </p:blipFill>
        <p:spPr>
          <a:xfrm>
            <a:off x="4500562" y="2285992"/>
            <a:ext cx="4038600" cy="302694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sr-Latn-CS" dirty="0"/>
          </a:p>
        </p:txBody>
      </p:sp>
      <p:pic>
        <p:nvPicPr>
          <p:cNvPr id="5" name="Content Placeholder 4" descr="tourism.jpg"/>
          <p:cNvPicPr>
            <a:picLocks noGrp="1" noChangeAspect="1"/>
          </p:cNvPicPr>
          <p:nvPr>
            <p:ph sz="half" idx="1"/>
          </p:nvPr>
        </p:nvPicPr>
        <p:blipFill>
          <a:blip r:embed="rId2"/>
          <a:stretch>
            <a:fillRect/>
          </a:stretch>
        </p:blipFill>
        <p:spPr>
          <a:xfrm>
            <a:off x="500034" y="2143116"/>
            <a:ext cx="4038600" cy="3950804"/>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648200" y="533400"/>
            <a:ext cx="4038600" cy="5592763"/>
          </a:xfrm>
        </p:spPr>
        <p:txBody>
          <a:bodyPr>
            <a:normAutofit/>
          </a:bodyPr>
          <a:lstStyle/>
          <a:p>
            <a:r>
              <a:rPr lang="sr-Latn-CS" sz="2400" dirty="0"/>
              <a:t>Ovakva rangiranja pomažu kreatorima ekonomske politike da oblikuju i evaluiraju nacionalne rezultate po pitanju konkurencije, što dalje pomaže preduzećima da poboljšaju konkurentnost nasuprot drugih. Takođe, ovo je od pomoći investitorima da </a:t>
            </a:r>
            <a:r>
              <a:rPr lang="sr-Latn-CS" sz="2400" dirty="0" err="1"/>
              <a:t>alociraju</a:t>
            </a:r>
            <a:r>
              <a:rPr lang="sr-Latn-CS" sz="2400" dirty="0"/>
              <a:t> resurse među zemljama, ali i istraživačima da prodiskutuju ekonomska pitanja na uporediv </a:t>
            </a:r>
            <a:r>
              <a:rPr lang="sr-Latn-CS" sz="2400" dirty="0" smtClean="0"/>
              <a:t>način). </a:t>
            </a:r>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p:txBody>
          <a:bodyPr>
            <a:normAutofit lnSpcReduction="10000"/>
          </a:bodyPr>
          <a:lstStyle/>
          <a:p>
            <a:r>
              <a:rPr lang="sr-Latn-CS" dirty="0"/>
              <a:t>U tom smislu bi bilo poželjno da koncept konkurentnosti koristi </a:t>
            </a:r>
            <a:r>
              <a:rPr lang="sr-Latn-CS" i="1" dirty="0" err="1"/>
              <a:t>benchmarking</a:t>
            </a:r>
            <a:r>
              <a:rPr lang="sr-Latn-CS" i="1" dirty="0"/>
              <a:t>, </a:t>
            </a:r>
            <a:r>
              <a:rPr lang="sr-Latn-CS" dirty="0"/>
              <a:t>a ne nekakve a priori norme jer se mnogi aspekti performansi bolje procenjuju, ukoliko za reper posluži očigledni primer iz prakse, a ne teorija. </a:t>
            </a:r>
            <a:endParaRPr lang="en-US" dirty="0"/>
          </a:p>
        </p:txBody>
      </p:sp>
      <p:pic>
        <p:nvPicPr>
          <p:cNvPr id="5" name="Content Placeholder 4" descr="images2.jpg"/>
          <p:cNvPicPr>
            <a:picLocks noGrp="1" noChangeAspect="1"/>
          </p:cNvPicPr>
          <p:nvPr>
            <p:ph sz="half" idx="2"/>
          </p:nvPr>
        </p:nvPicPr>
        <p:blipFill>
          <a:blip r:embed="rId2"/>
          <a:stretch>
            <a:fillRect/>
          </a:stretch>
        </p:blipFill>
        <p:spPr>
          <a:xfrm>
            <a:off x="5072066" y="2357430"/>
            <a:ext cx="3186111" cy="272177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pic>
        <p:nvPicPr>
          <p:cNvPr id="5" name="Content Placeholder 4" descr="images6.jpg"/>
          <p:cNvPicPr>
            <a:picLocks noGrp="1" noChangeAspect="1"/>
          </p:cNvPicPr>
          <p:nvPr>
            <p:ph sz="half" idx="1"/>
          </p:nvPr>
        </p:nvPicPr>
        <p:blipFill>
          <a:blip r:embed="rId2"/>
          <a:stretch>
            <a:fillRect/>
          </a:stretch>
        </p:blipFill>
        <p:spPr>
          <a:xfrm>
            <a:off x="785786" y="2571744"/>
            <a:ext cx="3224240" cy="2521748"/>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p:txBody>
          <a:bodyPr>
            <a:normAutofit/>
          </a:bodyPr>
          <a:lstStyle/>
          <a:p>
            <a:r>
              <a:rPr lang="en-US" dirty="0" err="1"/>
              <a:t>Može</a:t>
            </a:r>
            <a:r>
              <a:rPr lang="en-US" dirty="0"/>
              <a:t> se </a:t>
            </a:r>
            <a:r>
              <a:rPr lang="en-US" dirty="0" err="1"/>
              <a:t>reći</a:t>
            </a:r>
            <a:r>
              <a:rPr lang="en-US" dirty="0"/>
              <a:t> da ne </a:t>
            </a:r>
            <a:r>
              <a:rPr lang="en-US" dirty="0" err="1"/>
              <a:t>samo</a:t>
            </a:r>
            <a:r>
              <a:rPr lang="en-US" dirty="0"/>
              <a:t> da </a:t>
            </a:r>
            <a:r>
              <a:rPr lang="en-US" dirty="0" err="1"/>
              <a:t>nisu</a:t>
            </a:r>
            <a:r>
              <a:rPr lang="en-US" dirty="0"/>
              <a:t> </a:t>
            </a:r>
            <a:r>
              <a:rPr lang="en-US" dirty="0" err="1"/>
              <a:t>sve</a:t>
            </a:r>
            <a:r>
              <a:rPr lang="en-US" dirty="0"/>
              <a:t> </a:t>
            </a:r>
            <a:r>
              <a:rPr lang="en-US" dirty="0" err="1"/>
              <a:t>zemlje</a:t>
            </a:r>
            <a:r>
              <a:rPr lang="en-US" dirty="0"/>
              <a:t> u </a:t>
            </a:r>
            <a:r>
              <a:rPr lang="en-US" dirty="0" err="1"/>
              <a:t>istoj</a:t>
            </a:r>
            <a:r>
              <a:rPr lang="en-US" dirty="0"/>
              <a:t> </a:t>
            </a:r>
            <a:r>
              <a:rPr lang="en-US" dirty="0" err="1"/>
              <a:t>trci</a:t>
            </a:r>
            <a:r>
              <a:rPr lang="en-US" dirty="0"/>
              <a:t>, </a:t>
            </a:r>
            <a:r>
              <a:rPr lang="en-US" dirty="0" err="1"/>
              <a:t>već</a:t>
            </a:r>
            <a:r>
              <a:rPr lang="en-US" dirty="0"/>
              <a:t> da </a:t>
            </a:r>
            <a:r>
              <a:rPr lang="en-US" dirty="0" err="1"/>
              <a:t>svaka</a:t>
            </a:r>
            <a:r>
              <a:rPr lang="en-US" dirty="0"/>
              <a:t> </a:t>
            </a:r>
            <a:r>
              <a:rPr lang="en-US" dirty="0" err="1"/>
              <a:t>zemlja</a:t>
            </a:r>
            <a:r>
              <a:rPr lang="en-US" dirty="0"/>
              <a:t> </a:t>
            </a:r>
            <a:r>
              <a:rPr lang="en-US" dirty="0" err="1"/>
              <a:t>učestvuje</a:t>
            </a:r>
            <a:r>
              <a:rPr lang="en-US" dirty="0"/>
              <a:t> u </a:t>
            </a:r>
            <a:r>
              <a:rPr lang="en-US" dirty="0" err="1"/>
              <a:t>sopstvenoj</a:t>
            </a:r>
            <a:r>
              <a:rPr lang="en-US" dirty="0"/>
              <a:t> </a:t>
            </a:r>
            <a:r>
              <a:rPr lang="en-US" dirty="0" err="1"/>
              <a:t>trci</a:t>
            </a:r>
            <a:r>
              <a:rPr lang="en-US" dirty="0"/>
              <a:t> </a:t>
            </a:r>
            <a:r>
              <a:rPr lang="en-US" dirty="0" err="1"/>
              <a:t>definisanoj</a:t>
            </a:r>
            <a:r>
              <a:rPr lang="en-US" dirty="0"/>
              <a:t> </a:t>
            </a:r>
            <a:r>
              <a:rPr lang="en-US" dirty="0" err="1"/>
              <a:t>njenom</a:t>
            </a:r>
            <a:r>
              <a:rPr lang="en-US" dirty="0"/>
              <a:t> </a:t>
            </a:r>
            <a:r>
              <a:rPr lang="en-US" dirty="0" err="1"/>
              <a:t>jedinstvenom</a:t>
            </a:r>
            <a:r>
              <a:rPr lang="en-US" dirty="0"/>
              <a:t> </a:t>
            </a:r>
            <a:r>
              <a:rPr lang="en-US" dirty="0" err="1"/>
              <a:t>pozicijom</a:t>
            </a:r>
            <a:r>
              <a:rPr lang="en-US" dirty="0"/>
              <a:t> u </a:t>
            </a:r>
            <a:r>
              <a:rPr lang="en-US" dirty="0" err="1"/>
              <a:t>turizmu</a:t>
            </a:r>
            <a:r>
              <a:rPr lang="en-US" dirty="0"/>
              <a:t> </a:t>
            </a:r>
            <a:r>
              <a:rPr lang="en-US" dirty="0" err="1"/>
              <a:t>i</a:t>
            </a:r>
            <a:r>
              <a:rPr lang="en-US" dirty="0"/>
              <a:t> </a:t>
            </a:r>
            <a:r>
              <a:rPr lang="en-US" dirty="0" err="1"/>
              <a:t>turističkim</a:t>
            </a:r>
            <a:r>
              <a:rPr lang="en-US" dirty="0"/>
              <a:t> </a:t>
            </a:r>
            <a:r>
              <a:rPr lang="en-US" dirty="0" err="1"/>
              <a:t>ravojnim</a:t>
            </a:r>
            <a:r>
              <a:rPr lang="en-US" dirty="0"/>
              <a:t> </a:t>
            </a:r>
            <a:r>
              <a:rPr lang="en-US" dirty="0" err="1"/>
              <a:t>ciljevima</a:t>
            </a:r>
            <a:r>
              <a:rPr lang="en-US" dirty="0"/>
              <a:t>. </a:t>
            </a:r>
            <a:endParaRPr lang="sr-Latn-C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8596" y="533400"/>
            <a:ext cx="4038600" cy="5921365"/>
          </a:xfrm>
        </p:spPr>
        <p:txBody>
          <a:bodyPr>
            <a:noAutofit/>
          </a:bodyPr>
          <a:lstStyle/>
          <a:p>
            <a:r>
              <a:rPr lang="pl-PL" dirty="0"/>
              <a:t>Neke destinacije nikada nisu direktni konkurenti, zbog činjenice da se radi o različitim tipovima proizvoda ili jednostavno zbog činjenice da za neku destinaciju postoji problem pristupa – odnosno velika udaljenost, komplikovan transport, visoki troškovi i slično, dok je druga lako dostupna</a:t>
            </a:r>
            <a:r>
              <a:rPr lang="sr-Latn-CS" dirty="0"/>
              <a:t>.</a:t>
            </a:r>
            <a:endParaRPr lang="en-US" dirty="0"/>
          </a:p>
        </p:txBody>
      </p:sp>
      <p:pic>
        <p:nvPicPr>
          <p:cNvPr id="5" name="Content Placeholder 4" descr="images8.jpg"/>
          <p:cNvPicPr>
            <a:picLocks noGrp="1" noChangeAspect="1"/>
          </p:cNvPicPr>
          <p:nvPr>
            <p:ph sz="half" idx="2"/>
          </p:nvPr>
        </p:nvPicPr>
        <p:blipFill>
          <a:blip r:embed="rId2"/>
          <a:stretch>
            <a:fillRect/>
          </a:stretch>
        </p:blipFill>
        <p:spPr>
          <a:xfrm>
            <a:off x="4857752" y="2285992"/>
            <a:ext cx="3619507" cy="252889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8596" y="304800"/>
            <a:ext cx="4038600" cy="5334001"/>
          </a:xfrm>
        </p:spPr>
        <p:txBody>
          <a:bodyPr>
            <a:noAutofit/>
          </a:bodyPr>
          <a:lstStyle/>
          <a:p>
            <a:r>
              <a:rPr lang="pl-PL" dirty="0"/>
              <a:t>Udaljenost destinacije od izvora tražnje ima uticaja na njenu privlačnost za turiste, jer značajno utiče ne samo na vreme putovanja, nego i na troškove. Time destinacije koje su bliže izvorima tražnje imaju konkurentsku prednost u odnosu na one koje imaju sličnu strukturu proizvoda ali su udaljenije</a:t>
            </a:r>
            <a:r>
              <a:rPr lang="sr-Latn-CS" dirty="0"/>
              <a:t>. </a:t>
            </a:r>
            <a:endParaRPr lang="sr-Latn-CS" sz="2800" dirty="0"/>
          </a:p>
        </p:txBody>
      </p:sp>
      <p:pic>
        <p:nvPicPr>
          <p:cNvPr id="7" name="Content Placeholder 6" descr="Zdravica001.jpg"/>
          <p:cNvPicPr>
            <a:picLocks noGrp="1" noChangeAspect="1"/>
          </p:cNvPicPr>
          <p:nvPr>
            <p:ph sz="half" idx="2"/>
          </p:nvPr>
        </p:nvPicPr>
        <p:blipFill>
          <a:blip r:embed="rId2"/>
          <a:stretch>
            <a:fillRect/>
          </a:stretch>
        </p:blipFill>
        <p:spPr>
          <a:xfrm>
            <a:off x="4643438" y="2500306"/>
            <a:ext cx="4038600" cy="30289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lstStyle/>
          <a:p>
            <a:endParaRPr lang="sr-Latn-CS" dirty="0"/>
          </a:p>
        </p:txBody>
      </p:sp>
      <p:pic>
        <p:nvPicPr>
          <p:cNvPr id="5" name="Content Placeholder 4" descr="images11.jpg"/>
          <p:cNvPicPr>
            <a:picLocks noGrp="1" noChangeAspect="1"/>
          </p:cNvPicPr>
          <p:nvPr>
            <p:ph sz="half" idx="1"/>
          </p:nvPr>
        </p:nvPicPr>
        <p:blipFill>
          <a:blip r:embed="rId2"/>
          <a:stretch>
            <a:fillRect/>
          </a:stretch>
        </p:blipFill>
        <p:spPr>
          <a:xfrm>
            <a:off x="714349" y="2357430"/>
            <a:ext cx="3643338" cy="2758289"/>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857752" y="1143000"/>
            <a:ext cx="4038600" cy="5311765"/>
          </a:xfrm>
        </p:spPr>
        <p:txBody>
          <a:bodyPr>
            <a:normAutofit lnSpcReduction="10000"/>
          </a:bodyPr>
          <a:lstStyle/>
          <a:p>
            <a:r>
              <a:rPr lang="sr-Latn-CS" dirty="0"/>
              <a:t>Iz </a:t>
            </a:r>
            <a:r>
              <a:rPr lang="pl-PL" dirty="0"/>
              <a:t>prethodno navedenog možemo zaključiti da Srbija ima šansu da se na turističkom tržištu pozicionira kao </a:t>
            </a:r>
            <a:r>
              <a:rPr lang="pl-PL" i="1" dirty="0"/>
              <a:t>city break </a:t>
            </a:r>
            <a:r>
              <a:rPr lang="pl-PL" dirty="0"/>
              <a:t>destincija. Savremeni način i tempo života nameću potrebu za kratkim ili vikend putovanjima nekoliko puta tokom godine.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normAutofit fontScale="90000"/>
          </a:bodyPr>
          <a:lstStyle/>
          <a:p>
            <a:r>
              <a:rPr lang="sr-Latn-CS" dirty="0"/>
              <a:t>U turističke proizvode sa najboljim prilikama da se brzo plasiraju na tržište spadaju: </a:t>
            </a:r>
            <a:r>
              <a:rPr lang="en-US" dirty="0"/>
              <a:t/>
            </a:r>
            <a:br>
              <a:rPr lang="en-US" dirty="0"/>
            </a:br>
            <a:endParaRPr lang="sr-Latn-CS" dirty="0"/>
          </a:p>
        </p:txBody>
      </p:sp>
      <p:sp>
        <p:nvSpPr>
          <p:cNvPr id="3" name="Content Placeholder 2"/>
          <p:cNvSpPr>
            <a:spLocks noGrp="1"/>
          </p:cNvSpPr>
          <p:nvPr>
            <p:ph sz="half" idx="1"/>
          </p:nvPr>
        </p:nvSpPr>
        <p:spPr>
          <a:xfrm>
            <a:off x="428596" y="2438400"/>
            <a:ext cx="4295804" cy="4016365"/>
          </a:xfrm>
        </p:spPr>
        <p:txBody>
          <a:bodyPr>
            <a:noAutofit/>
          </a:bodyPr>
          <a:lstStyle/>
          <a:p>
            <a:pPr lvl="0"/>
            <a:r>
              <a:rPr lang="sr-Latn-CS" dirty="0" smtClean="0"/>
              <a:t>gradski </a:t>
            </a:r>
            <a:r>
              <a:rPr lang="sr-Latn-CS" dirty="0"/>
              <a:t>odmori,</a:t>
            </a:r>
            <a:endParaRPr lang="en-US" dirty="0"/>
          </a:p>
          <a:p>
            <a:pPr lvl="0"/>
            <a:r>
              <a:rPr lang="en-US" dirty="0" err="1"/>
              <a:t>kružna</a:t>
            </a:r>
            <a:r>
              <a:rPr lang="en-US" dirty="0"/>
              <a:t> </a:t>
            </a:r>
            <a:r>
              <a:rPr lang="en-US" dirty="0" err="1"/>
              <a:t>putovanja</a:t>
            </a:r>
            <a:r>
              <a:rPr lang="en-US" dirty="0"/>
              <a:t>,</a:t>
            </a:r>
          </a:p>
          <a:p>
            <a:pPr lvl="0"/>
            <a:r>
              <a:rPr lang="en-US" dirty="0" err="1"/>
              <a:t>poslovni</a:t>
            </a:r>
            <a:r>
              <a:rPr lang="en-US" dirty="0"/>
              <a:t> </a:t>
            </a:r>
            <a:r>
              <a:rPr lang="en-US" dirty="0" err="1"/>
              <a:t>turizam</a:t>
            </a:r>
            <a:r>
              <a:rPr lang="en-US" dirty="0"/>
              <a:t> </a:t>
            </a:r>
            <a:r>
              <a:rPr lang="en-US" dirty="0" err="1"/>
              <a:t>i</a:t>
            </a:r>
            <a:r>
              <a:rPr lang="en-US" dirty="0"/>
              <a:t> MICE,</a:t>
            </a:r>
          </a:p>
          <a:p>
            <a:pPr lvl="0"/>
            <a:r>
              <a:rPr lang="en-US" dirty="0" err="1"/>
              <a:t>događaji</a:t>
            </a:r>
            <a:r>
              <a:rPr lang="en-US" dirty="0"/>
              <a:t> </a:t>
            </a:r>
            <a:r>
              <a:rPr lang="en-US" dirty="0" err="1"/>
              <a:t>i</a:t>
            </a:r>
            <a:r>
              <a:rPr lang="en-US" dirty="0"/>
              <a:t> </a:t>
            </a:r>
            <a:r>
              <a:rPr lang="en-US" dirty="0" err="1"/>
              <a:t>manifestacije</a:t>
            </a:r>
            <a:r>
              <a:rPr lang="en-US" dirty="0"/>
              <a:t> </a:t>
            </a:r>
            <a:r>
              <a:rPr lang="en-US" dirty="0" err="1"/>
              <a:t>i</a:t>
            </a:r>
            <a:endParaRPr lang="en-US" dirty="0"/>
          </a:p>
          <a:p>
            <a:pPr lvl="0"/>
            <a:r>
              <a:rPr lang="en-US" dirty="0" err="1"/>
              <a:t>specijalni</a:t>
            </a:r>
            <a:r>
              <a:rPr lang="en-US" dirty="0"/>
              <a:t> </a:t>
            </a:r>
            <a:r>
              <a:rPr lang="en-US" dirty="0" err="1"/>
              <a:t>interesi</a:t>
            </a:r>
            <a:r>
              <a:rPr lang="en-US" dirty="0"/>
              <a:t>.</a:t>
            </a:r>
          </a:p>
        </p:txBody>
      </p:sp>
      <p:pic>
        <p:nvPicPr>
          <p:cNvPr id="7" name="Content Placeholder 6" descr="images15.jpg"/>
          <p:cNvPicPr>
            <a:picLocks noGrp="1" noChangeAspect="1"/>
          </p:cNvPicPr>
          <p:nvPr>
            <p:ph sz="half" idx="2"/>
          </p:nvPr>
        </p:nvPicPr>
        <p:blipFill>
          <a:blip r:embed="rId2"/>
          <a:stretch>
            <a:fillRect/>
          </a:stretch>
        </p:blipFill>
        <p:spPr>
          <a:xfrm>
            <a:off x="5257800" y="2667000"/>
            <a:ext cx="2847972" cy="315357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noAutofit/>
          </a:bodyPr>
          <a:lstStyle/>
          <a:p>
            <a:r>
              <a:rPr lang="sr-Latn-CS" sz="3200" dirty="0"/>
              <a:t>Proizvodi koji zahtevaju velika ulaganja odnosno proizvodi koji su izdvojeni kao dugoročno uspešni i isplativi su:</a:t>
            </a:r>
            <a:r>
              <a:rPr lang="en-US" sz="3200" dirty="0"/>
              <a:t/>
            </a:r>
            <a:br>
              <a:rPr lang="en-US" sz="3200" dirty="0"/>
            </a:br>
            <a:endParaRPr lang="sr-Latn-CS" sz="3200" dirty="0"/>
          </a:p>
        </p:txBody>
      </p:sp>
      <p:sp>
        <p:nvSpPr>
          <p:cNvPr id="3" name="Content Placeholder 2"/>
          <p:cNvSpPr>
            <a:spLocks noGrp="1"/>
          </p:cNvSpPr>
          <p:nvPr>
            <p:ph sz="half" idx="1"/>
          </p:nvPr>
        </p:nvSpPr>
        <p:spPr>
          <a:xfrm>
            <a:off x="428596" y="2895600"/>
            <a:ext cx="4038600" cy="3559165"/>
          </a:xfrm>
        </p:spPr>
        <p:txBody>
          <a:bodyPr>
            <a:noAutofit/>
          </a:bodyPr>
          <a:lstStyle/>
          <a:p>
            <a:pPr lvl="0"/>
            <a:r>
              <a:rPr lang="sr-Latn-CS" dirty="0" smtClean="0"/>
              <a:t>zdravstveni </a:t>
            </a:r>
            <a:r>
              <a:rPr lang="sr-Latn-CS" dirty="0"/>
              <a:t>turizam, </a:t>
            </a:r>
            <a:endParaRPr lang="en-US" dirty="0"/>
          </a:p>
          <a:p>
            <a:pPr lvl="0"/>
            <a:r>
              <a:rPr lang="sr-Latn-CS" dirty="0"/>
              <a:t>planine i jezera,</a:t>
            </a:r>
            <a:endParaRPr lang="en-US" dirty="0"/>
          </a:p>
          <a:p>
            <a:pPr lvl="0"/>
            <a:r>
              <a:rPr lang="sr-Latn-CS" dirty="0"/>
              <a:t>nautički turizam i</a:t>
            </a:r>
            <a:endParaRPr lang="en-US" dirty="0"/>
          </a:p>
          <a:p>
            <a:pPr lvl="0"/>
            <a:r>
              <a:rPr lang="sr-Latn-CS" dirty="0"/>
              <a:t>ruralni turizam</a:t>
            </a:r>
            <a:endParaRPr lang="en-US" dirty="0"/>
          </a:p>
        </p:txBody>
      </p:sp>
      <p:pic>
        <p:nvPicPr>
          <p:cNvPr id="5" name="Content Placeholder 4" descr="DragoljubZamurovic.jpg"/>
          <p:cNvPicPr>
            <a:picLocks noGrp="1" noChangeAspect="1"/>
          </p:cNvPicPr>
          <p:nvPr>
            <p:ph sz="half" idx="2"/>
          </p:nvPr>
        </p:nvPicPr>
        <p:blipFill>
          <a:blip r:embed="rId2"/>
          <a:stretch>
            <a:fillRect/>
          </a:stretch>
        </p:blipFill>
        <p:spPr>
          <a:xfrm>
            <a:off x="5429256" y="2571744"/>
            <a:ext cx="2857500" cy="21431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lstStyle/>
          <a:p>
            <a:endParaRPr lang="sr-Latn-CS" dirty="0"/>
          </a:p>
        </p:txBody>
      </p:sp>
      <p:pic>
        <p:nvPicPr>
          <p:cNvPr id="5" name="Content Placeholder 4" descr="56.jpg"/>
          <p:cNvPicPr>
            <a:picLocks noGrp="1" noChangeAspect="1"/>
          </p:cNvPicPr>
          <p:nvPr>
            <p:ph sz="half" idx="1"/>
          </p:nvPr>
        </p:nvPicPr>
        <p:blipFill>
          <a:blip r:embed="rId2"/>
          <a:stretch>
            <a:fillRect/>
          </a:stretch>
        </p:blipFill>
        <p:spPr>
          <a:xfrm>
            <a:off x="428625" y="2827402"/>
            <a:ext cx="4038600" cy="2728784"/>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857752" y="1066800"/>
            <a:ext cx="4038600" cy="5387965"/>
          </a:xfrm>
        </p:spPr>
        <p:txBody>
          <a:bodyPr>
            <a:normAutofit/>
          </a:bodyPr>
          <a:lstStyle/>
          <a:p>
            <a:r>
              <a:rPr lang="sr-Latn-CS" dirty="0"/>
              <a:t>Konkurentnost u turizmu je od posebne važnosti onim državama koje se zalažu za što veće tržišno učešće. </a:t>
            </a:r>
            <a:r>
              <a:rPr lang="sr-Latn-CS" dirty="0" err="1"/>
              <a:t>Manadžeri</a:t>
            </a:r>
            <a:r>
              <a:rPr lang="sr-Latn-CS" dirty="0"/>
              <a:t> u turizmu moraju identifikovati i istražiti konkurentne prednosti i analizirati konkurentsku poziciju </a:t>
            </a:r>
            <a:r>
              <a:rPr lang="sr-Latn-CS" dirty="0" err="1" smtClean="0"/>
              <a:t>destinacije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066800"/>
          </a:xfrm>
        </p:spPr>
        <p:txBody>
          <a:bodyPr/>
          <a:lstStyle/>
          <a:p>
            <a:endParaRPr lang="sr-Latn-CS" dirty="0"/>
          </a:p>
        </p:txBody>
      </p:sp>
      <p:sp>
        <p:nvSpPr>
          <p:cNvPr id="3" name="Content Placeholder 2"/>
          <p:cNvSpPr>
            <a:spLocks noGrp="1"/>
          </p:cNvSpPr>
          <p:nvPr>
            <p:ph sz="half" idx="1"/>
          </p:nvPr>
        </p:nvSpPr>
        <p:spPr>
          <a:xfrm>
            <a:off x="428596" y="1928802"/>
            <a:ext cx="4038600" cy="4525963"/>
          </a:xfrm>
        </p:spPr>
        <p:txBody>
          <a:bodyPr>
            <a:noAutofit/>
          </a:bodyPr>
          <a:lstStyle/>
          <a:p>
            <a:r>
              <a:rPr lang="sr-Latn-CS" dirty="0" smtClean="0"/>
              <a:t>Stepen </a:t>
            </a:r>
            <a:r>
              <a:rPr lang="sr-Latn-CS" dirty="0"/>
              <a:t>od kojeg država može imati koristi od turizma u velikoj meri zavisi od konkurentske pozicije na međunarodnom turističkom tržištu. </a:t>
            </a:r>
            <a:endParaRPr lang="en-US" dirty="0"/>
          </a:p>
        </p:txBody>
      </p:sp>
      <p:pic>
        <p:nvPicPr>
          <p:cNvPr id="5" name="Content Placeholder 4" descr="Zlatibor007.jpg"/>
          <p:cNvPicPr>
            <a:picLocks noGrp="1" noChangeAspect="1"/>
          </p:cNvPicPr>
          <p:nvPr>
            <p:ph sz="half" idx="2"/>
          </p:nvPr>
        </p:nvPicPr>
        <p:blipFill>
          <a:blip r:embed="rId2"/>
          <a:stretch>
            <a:fillRect/>
          </a:stretch>
        </p:blipFill>
        <p:spPr>
          <a:xfrm>
            <a:off x="5053087" y="1928813"/>
            <a:ext cx="3647925" cy="452596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jpg"/>
          <p:cNvPicPr>
            <a:picLocks noGrp="1" noChangeAspect="1"/>
          </p:cNvPicPr>
          <p:nvPr>
            <p:ph sz="half" idx="1"/>
          </p:nvPr>
        </p:nvPicPr>
        <p:blipFill>
          <a:blip r:embed="rId2"/>
          <a:stretch>
            <a:fillRect/>
          </a:stretch>
        </p:blipFill>
        <p:spPr>
          <a:xfrm>
            <a:off x="1214437" y="2571744"/>
            <a:ext cx="3214687" cy="2543975"/>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495800" y="2590800"/>
            <a:ext cx="4400552" cy="3863965"/>
          </a:xfrm>
        </p:spPr>
        <p:txBody>
          <a:bodyPr>
            <a:normAutofit/>
          </a:bodyPr>
          <a:lstStyle/>
          <a:p>
            <a:r>
              <a:rPr lang="sr-Latn-CS" dirty="0"/>
              <a:t>I  pored posedovanja određenih komparativnih prednosti, konkurentska pozicija Srbije kao turističke </a:t>
            </a:r>
            <a:r>
              <a:rPr lang="sr-Latn-CS" dirty="0" err="1"/>
              <a:t>destinacije</a:t>
            </a:r>
            <a:r>
              <a:rPr lang="sr-Latn-CS" dirty="0"/>
              <a:t> nije na nivou koji bi iz toga proizašao.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8596" y="685800"/>
            <a:ext cx="4038600" cy="5768965"/>
          </a:xfrm>
        </p:spPr>
        <p:txBody>
          <a:bodyPr>
            <a:noAutofit/>
          </a:bodyPr>
          <a:lstStyle/>
          <a:p>
            <a:r>
              <a:rPr lang="sr-Latn-CS" dirty="0"/>
              <a:t>Objašnjenje proizlazi iz činjenice da je zbog nedovoljne </a:t>
            </a:r>
            <a:r>
              <a:rPr lang="sr-Latn-CS" dirty="0" err="1"/>
              <a:t>opskrbljenosti</a:t>
            </a:r>
            <a:r>
              <a:rPr lang="sr-Latn-CS" dirty="0"/>
              <a:t> ljudskim resursima, kapitalom i neodgovarajućeg nivoa razvoja infrastrukture i </a:t>
            </a:r>
            <a:r>
              <a:rPr lang="sr-Latn-CS" dirty="0" err="1"/>
              <a:t>superstrukture</a:t>
            </a:r>
            <a:r>
              <a:rPr lang="sr-Latn-CS" dirty="0"/>
              <a:t> bilo onemogućeno efikasno i efektivno korišćenje resursa u cilju stvaranja konkurentske prednosti. </a:t>
            </a:r>
            <a:endParaRPr lang="en-US" dirty="0"/>
          </a:p>
        </p:txBody>
      </p:sp>
      <p:pic>
        <p:nvPicPr>
          <p:cNvPr id="5" name="Content Placeholder 4" descr="AA.jpg"/>
          <p:cNvPicPr>
            <a:picLocks noGrp="1" noChangeAspect="1"/>
          </p:cNvPicPr>
          <p:nvPr>
            <p:ph sz="half" idx="2"/>
          </p:nvPr>
        </p:nvPicPr>
        <p:blipFill>
          <a:blip r:embed="rId2"/>
          <a:stretch>
            <a:fillRect/>
          </a:stretch>
        </p:blipFill>
        <p:spPr>
          <a:xfrm>
            <a:off x="4929190" y="2500306"/>
            <a:ext cx="2881310" cy="23201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sz="half" idx="1"/>
          </p:nvPr>
        </p:nvSpPr>
        <p:spPr/>
        <p:txBody>
          <a:bodyPr>
            <a:normAutofit/>
          </a:bodyPr>
          <a:lstStyle/>
          <a:p>
            <a:r>
              <a:rPr lang="sr-Latn-CS" dirty="0"/>
              <a:t>Rezultat je sadašnji položaj Srbije na međunarodnom turističkom tržištu, nivo razvoja turizma, posebno izražen kroz obim i strukturu turističkog prometa i turističke potrošnje.</a:t>
            </a:r>
            <a:endParaRPr lang="en-US" dirty="0"/>
          </a:p>
        </p:txBody>
      </p:sp>
      <p:pic>
        <p:nvPicPr>
          <p:cNvPr id="5" name="Content Placeholder 4" descr="AAA.jpg"/>
          <p:cNvPicPr>
            <a:picLocks noGrp="1" noChangeAspect="1"/>
          </p:cNvPicPr>
          <p:nvPr>
            <p:ph sz="half" idx="2"/>
          </p:nvPr>
        </p:nvPicPr>
        <p:blipFill>
          <a:blip r:embed="rId2"/>
          <a:stretch>
            <a:fillRect/>
          </a:stretch>
        </p:blipFill>
        <p:spPr>
          <a:xfrm>
            <a:off x="4857752" y="2071678"/>
            <a:ext cx="3328987" cy="30122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pic>
        <p:nvPicPr>
          <p:cNvPr id="5" name="Content Placeholder 4" descr="AAAA.jpg"/>
          <p:cNvPicPr>
            <a:picLocks noGrp="1" noChangeAspect="1"/>
          </p:cNvPicPr>
          <p:nvPr>
            <p:ph sz="half" idx="1"/>
          </p:nvPr>
        </p:nvPicPr>
        <p:blipFill>
          <a:blip r:embed="rId2"/>
          <a:stretch>
            <a:fillRect/>
          </a:stretch>
        </p:blipFill>
        <p:spPr>
          <a:xfrm>
            <a:off x="1357290" y="2500306"/>
            <a:ext cx="3071834" cy="2536037"/>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648200" y="838200"/>
            <a:ext cx="4038600" cy="5287963"/>
          </a:xfrm>
        </p:spPr>
        <p:txBody>
          <a:bodyPr>
            <a:normAutofit fontScale="92500" lnSpcReduction="10000"/>
          </a:bodyPr>
          <a:lstStyle/>
          <a:p>
            <a:r>
              <a:rPr lang="sr-Latn-CS" dirty="0"/>
              <a:t>Analizirajući ostale činioce, može se konstatovati da je proces prilagođavanja turističkog proizvoda Srbije promenljivim karakteristikama turističke tražnje nedovoljno fleksibilan, da još uvek nije oformljena odgovarajuća privredna struktura usmerena ka poslovanju na turističkom tržištu.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2088</Words>
  <Application>Microsoft Office PowerPoint</Application>
  <PresentationFormat>Projekcija na ekranu (4:3)</PresentationFormat>
  <Paragraphs>240</Paragraphs>
  <Slides>48</Slides>
  <Notes>0</Notes>
  <HiddenSlides>0</HiddenSlides>
  <MMClips>0</MMClips>
  <ScaleCrop>false</ScaleCrop>
  <HeadingPairs>
    <vt:vector size="4" baseType="variant">
      <vt:variant>
        <vt:lpstr>Tema</vt:lpstr>
      </vt:variant>
      <vt:variant>
        <vt:i4>1</vt:i4>
      </vt:variant>
      <vt:variant>
        <vt:lpstr>Naslovi slajdova</vt:lpstr>
      </vt:variant>
      <vt:variant>
        <vt:i4>48</vt:i4>
      </vt:variant>
    </vt:vector>
  </HeadingPairs>
  <TitlesOfParts>
    <vt:vector size="49" baseType="lpstr">
      <vt:lpstr>Office Theme</vt:lpstr>
      <vt:lpstr>Analiza i mogućnosti razvoja konkurentnosti Srbije kao turističke destinacije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destinacije bi trebale da</vt:lpstr>
      <vt:lpstr>Model konkurentnosti Svetskog Ekonomskog Foruma - Indeks konkurentnosti u turizmu </vt:lpstr>
      <vt:lpstr>PowerPoint prezentacija</vt:lpstr>
      <vt:lpstr>PowerPoint prezentacija</vt:lpstr>
      <vt:lpstr>PowerPoint prezentacija</vt:lpstr>
      <vt:lpstr>PowerPoint prezentacija</vt:lpstr>
      <vt:lpstr>Indeks turističke konkurentnosti (Travel &amp; Tourism Competitiveness Index - TTCI)</vt:lpstr>
      <vt:lpstr> Unutar ovih kategorija prati se više faktora, odnosno stubova konkurentnosti (ukupno 14) i to: </vt:lpstr>
      <vt:lpstr>PowerPoint prezentacija</vt:lpstr>
      <vt:lpstr>Analiza konkurentske pozicije Srbije kao turističke destinacije  </vt:lpstr>
      <vt:lpstr>PowerPoint prezentacija</vt:lpstr>
      <vt:lpstr>PowerPoint prezentacija</vt:lpstr>
      <vt:lpstr>PowerPoint prezentacija</vt:lpstr>
      <vt:lpstr>PowerPoint prezentacija</vt:lpstr>
      <vt:lpstr>PowerPoint prezentacija</vt:lpstr>
      <vt:lpstr>Konkurentnost Srbije po TTCI 2013 </vt:lpstr>
      <vt:lpstr>PowerPoint prezentacija</vt:lpstr>
      <vt:lpstr>PowerPoint prezentacija</vt:lpstr>
      <vt:lpstr>Zemlje koje su najbolje plasirane na globalnom nivou prema TTCI </vt:lpstr>
      <vt:lpstr>Poređenje konkurentne pozicije Srbije sa zemljama u okruženju prema indeksu konkurentnosti (TTCI) na Evropskom nivou </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U turističke proizvode sa najboljim prilikama da se brzo plasiraju na tržište spadaju:  </vt:lpstr>
      <vt:lpstr>Proizvodi koji zahtevaju velika ulaganja odnosno proizvodi koji su izdvojeni kao dugoročno uspešni i isplativi su: </vt:lpstr>
      <vt:lpstr>PowerPoint prezentacija</vt:lpstr>
      <vt:lpstr>PowerPoint prezentacija</vt:lpstr>
      <vt:lpstr>PowerPoint prezentacija</vt:lpstr>
      <vt:lpstr>PowerPoint prezentacija</vt:lpstr>
      <vt:lpstr>PowerPoint prezentacija</vt:lpstr>
      <vt:lpstr>PowerPoint prezentacija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Rakapitulacija gradiva</dc:title>
  <dc:creator>Jasmina</dc:creator>
  <cp:lastModifiedBy>User</cp:lastModifiedBy>
  <cp:revision>28</cp:revision>
  <dcterms:created xsi:type="dcterms:W3CDTF">2012-04-23T08:25:36Z</dcterms:created>
  <dcterms:modified xsi:type="dcterms:W3CDTF">2014-05-12T10:56:03Z</dcterms:modified>
</cp:coreProperties>
</file>