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30" r:id="rId3"/>
    <p:sldId id="317" r:id="rId4"/>
    <p:sldId id="318" r:id="rId5"/>
    <p:sldId id="319" r:id="rId6"/>
    <p:sldId id="320" r:id="rId7"/>
    <p:sldId id="260" r:id="rId8"/>
    <p:sldId id="261" r:id="rId9"/>
    <p:sldId id="321" r:id="rId10"/>
    <p:sldId id="262" r:id="rId11"/>
    <p:sldId id="322" r:id="rId12"/>
    <p:sldId id="323" r:id="rId13"/>
    <p:sldId id="263" r:id="rId14"/>
    <p:sldId id="324" r:id="rId15"/>
    <p:sldId id="325" r:id="rId16"/>
    <p:sldId id="326" r:id="rId17"/>
    <p:sldId id="327" r:id="rId18"/>
    <p:sldId id="328" r:id="rId19"/>
    <p:sldId id="329" r:id="rId20"/>
    <p:sldId id="267" r:id="rId2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700D-7FEC-49C0-AC23-2A290157A94F}" type="datetimeFigureOut">
              <a:rPr lang="sr-Latn-CS" smtClean="0"/>
              <a:pPr/>
              <a:t>20.12.2020.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7DA35-7B01-41B2-85E4-9D0941B4835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/>
            </a:r>
            <a:br>
              <a:rPr lang="sr-Latn-CS" b="1" dirty="0" smtClean="0"/>
            </a:br>
            <a:r>
              <a:rPr lang="sr-Latn-CS" b="1" dirty="0"/>
              <a:t/>
            </a:r>
            <a:br>
              <a:rPr lang="sr-Latn-CS" b="1" dirty="0"/>
            </a:br>
            <a:r>
              <a:rPr lang="sr-Latn-CS" b="1" dirty="0" smtClean="0"/>
              <a:t/>
            </a:r>
            <a:br>
              <a:rPr lang="sr-Latn-CS" b="1" dirty="0" smtClean="0"/>
            </a:br>
            <a:r>
              <a:rPr lang="sr-Latn-CS" b="1" dirty="0" smtClean="0"/>
              <a:t/>
            </a:r>
            <a:br>
              <a:rPr lang="sr-Latn-CS" b="1" dirty="0" smtClean="0"/>
            </a:br>
            <a:r>
              <a:rPr lang="sr-Latn-CS" b="1" dirty="0" smtClean="0"/>
              <a:t> Konkurentnost u uslovima savremenog turizma </a:t>
            </a:r>
            <a:br>
              <a:rPr lang="sr-Latn-CS" b="1" dirty="0" smtClean="0"/>
            </a:br>
            <a:r>
              <a:rPr lang="sr-Latn-CS" b="1" dirty="0" smtClean="0"/>
              <a:t/>
            </a:r>
            <a:br>
              <a:rPr lang="sr-Latn-CS" b="1" dirty="0" smtClean="0"/>
            </a:br>
            <a:r>
              <a:rPr lang="sr-Latn-CS" b="1" dirty="0" smtClean="0"/>
              <a:t/>
            </a:r>
            <a:br>
              <a:rPr lang="sr-Latn-CS" b="1" dirty="0" smtClean="0"/>
            </a:br>
            <a:r>
              <a:rPr lang="sr-Latn-CS" b="1" dirty="0"/>
              <a:t/>
            </a:r>
            <a:br>
              <a:rPr lang="sr-Latn-CS" b="1" dirty="0"/>
            </a:b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764704"/>
            <a:ext cx="8147248" cy="53614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err="1"/>
              <a:t>Poštovani</a:t>
            </a:r>
            <a:r>
              <a:rPr lang="en-GB" dirty="0"/>
              <a:t> </a:t>
            </a:r>
            <a:r>
              <a:rPr lang="en-GB" dirty="0" err="1"/>
              <a:t>studenti</a:t>
            </a:r>
            <a:r>
              <a:rPr lang="en-GB" dirty="0"/>
              <a:t>,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 </a:t>
            </a:r>
            <a:r>
              <a:rPr lang="en-GB" dirty="0" err="1"/>
              <a:t>obzirom</a:t>
            </a:r>
            <a:r>
              <a:rPr lang="en-GB" dirty="0"/>
              <a:t> da </a:t>
            </a:r>
            <a:r>
              <a:rPr lang="en-GB" dirty="0" err="1"/>
              <a:t>smo</a:t>
            </a:r>
            <a:r>
              <a:rPr lang="en-GB" dirty="0"/>
              <a:t> u </a:t>
            </a:r>
            <a:r>
              <a:rPr lang="en-GB" dirty="0" err="1"/>
              <a:t>situaciji</a:t>
            </a:r>
            <a:r>
              <a:rPr lang="en-GB" dirty="0"/>
              <a:t> da </a:t>
            </a:r>
            <a:r>
              <a:rPr lang="en-GB" dirty="0" err="1"/>
              <a:t>nemamo</a:t>
            </a:r>
            <a:r>
              <a:rPr lang="en-GB" dirty="0"/>
              <a:t> </a:t>
            </a:r>
            <a:r>
              <a:rPr lang="en-GB" dirty="0" err="1"/>
              <a:t>klasična</a:t>
            </a:r>
            <a:r>
              <a:rPr lang="en-GB" dirty="0"/>
              <a:t> </a:t>
            </a:r>
            <a:r>
              <a:rPr lang="en-GB" dirty="0" err="1"/>
              <a:t>predavanja</a:t>
            </a:r>
            <a:r>
              <a:rPr lang="en-GB" dirty="0"/>
              <a:t>, </a:t>
            </a:r>
            <a:r>
              <a:rPr lang="en-GB" dirty="0" err="1"/>
              <a:t>ideja</a:t>
            </a:r>
            <a:r>
              <a:rPr lang="en-GB" dirty="0"/>
              <a:t> mi je da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prezentacije</a:t>
            </a:r>
            <a:r>
              <a:rPr lang="en-GB" dirty="0"/>
              <a:t> </a:t>
            </a:r>
            <a:r>
              <a:rPr lang="en-GB" dirty="0" err="1"/>
              <a:t>predstavim</a:t>
            </a:r>
            <a:r>
              <a:rPr lang="en-GB" dirty="0"/>
              <a:t> </a:t>
            </a:r>
            <a:r>
              <a:rPr lang="en-GB" dirty="0" err="1"/>
              <a:t>oblasti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se </a:t>
            </a:r>
            <a:r>
              <a:rPr lang="en-GB" dirty="0" err="1"/>
              <a:t>tiču</a:t>
            </a:r>
            <a:r>
              <a:rPr lang="en-GB" dirty="0"/>
              <a:t> </a:t>
            </a:r>
            <a:r>
              <a:rPr lang="en-GB" dirty="0" err="1"/>
              <a:t>gradiva</a:t>
            </a:r>
            <a:r>
              <a:rPr lang="en-GB" dirty="0"/>
              <a:t>. </a:t>
            </a:r>
            <a:r>
              <a:rPr lang="en-GB" dirty="0" err="1"/>
              <a:t>Neću</a:t>
            </a:r>
            <a:r>
              <a:rPr lang="en-GB" dirty="0"/>
              <a:t> </a:t>
            </a:r>
            <a:r>
              <a:rPr lang="en-GB" dirty="0" err="1"/>
              <a:t>vam</a:t>
            </a:r>
            <a:r>
              <a:rPr lang="en-GB" dirty="0"/>
              <a:t> </a:t>
            </a:r>
            <a:r>
              <a:rPr lang="en-GB" dirty="0" err="1"/>
              <a:t>prezentovati</a:t>
            </a:r>
            <a:r>
              <a:rPr lang="en-GB" dirty="0"/>
              <a:t> </a:t>
            </a:r>
            <a:r>
              <a:rPr lang="en-GB" dirty="0" err="1"/>
              <a:t>gradivo</a:t>
            </a:r>
            <a:r>
              <a:rPr lang="en-GB" dirty="0"/>
              <a:t> </a:t>
            </a:r>
            <a:r>
              <a:rPr lang="en-GB" dirty="0" err="1"/>
              <a:t>direktno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knjige</a:t>
            </a:r>
            <a:r>
              <a:rPr lang="en-GB" dirty="0"/>
              <a:t> </a:t>
            </a:r>
            <a:r>
              <a:rPr lang="en-GB" dirty="0" err="1"/>
              <a:t>već</a:t>
            </a:r>
            <a:r>
              <a:rPr lang="en-GB" dirty="0"/>
              <a:t> </a:t>
            </a:r>
            <a:r>
              <a:rPr lang="en-GB" dirty="0" err="1"/>
              <a:t>ću</a:t>
            </a:r>
            <a:r>
              <a:rPr lang="en-GB" dirty="0"/>
              <a:t> </a:t>
            </a:r>
            <a:r>
              <a:rPr lang="en-GB" dirty="0" err="1"/>
              <a:t>pokušati</a:t>
            </a:r>
            <a:r>
              <a:rPr lang="en-GB" dirty="0"/>
              <a:t> </a:t>
            </a:r>
            <a:r>
              <a:rPr lang="en-GB" dirty="0" err="1"/>
              <a:t>malo</a:t>
            </a:r>
            <a:r>
              <a:rPr lang="en-GB" dirty="0"/>
              <a:t> da </a:t>
            </a:r>
            <a:r>
              <a:rPr lang="en-GB" dirty="0" err="1"/>
              <a:t>vam</a:t>
            </a:r>
            <a:r>
              <a:rPr lang="en-GB" dirty="0"/>
              <a:t> </a:t>
            </a:r>
            <a:r>
              <a:rPr lang="en-GB" dirty="0" err="1"/>
              <a:t>približim</a:t>
            </a:r>
            <a:r>
              <a:rPr lang="en-GB" dirty="0"/>
              <a:t> </a:t>
            </a:r>
            <a:r>
              <a:rPr lang="en-GB" dirty="0" err="1"/>
              <a:t>zadate</a:t>
            </a:r>
            <a:r>
              <a:rPr lang="en-GB" dirty="0"/>
              <a:t> </a:t>
            </a:r>
            <a:r>
              <a:rPr lang="en-GB" dirty="0" err="1"/>
              <a:t>teme</a:t>
            </a:r>
            <a:r>
              <a:rPr lang="en-GB" dirty="0"/>
              <a:t>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primere</a:t>
            </a:r>
            <a:r>
              <a:rPr lang="en-GB" dirty="0"/>
              <a:t>, </a:t>
            </a:r>
            <a:r>
              <a:rPr lang="en-GB" dirty="0" err="1"/>
              <a:t>studije</a:t>
            </a:r>
            <a:r>
              <a:rPr lang="en-GB" dirty="0"/>
              <a:t> </a:t>
            </a:r>
            <a:r>
              <a:rPr lang="en-GB" dirty="0" err="1"/>
              <a:t>slučajeva</a:t>
            </a:r>
            <a:r>
              <a:rPr lang="en-GB" dirty="0"/>
              <a:t>, </a:t>
            </a:r>
            <a:r>
              <a:rPr lang="en-GB" dirty="0" err="1"/>
              <a:t>teoriju</a:t>
            </a:r>
            <a:r>
              <a:rPr lang="en-GB" dirty="0"/>
              <a:t>…</a:t>
            </a:r>
          </a:p>
          <a:p>
            <a:pPr marL="0" indent="0">
              <a:buNone/>
            </a:pPr>
            <a:r>
              <a:rPr lang="en-GB" dirty="0" err="1"/>
              <a:t>Što</a:t>
            </a:r>
            <a:r>
              <a:rPr lang="en-GB" dirty="0"/>
              <a:t> se </a:t>
            </a:r>
            <a:r>
              <a:rPr lang="en-GB" dirty="0" err="1"/>
              <a:t>tiče</a:t>
            </a:r>
            <a:r>
              <a:rPr lang="en-GB" dirty="0"/>
              <a:t> </a:t>
            </a:r>
            <a:r>
              <a:rPr lang="en-GB" dirty="0" err="1"/>
              <a:t>pripreme</a:t>
            </a:r>
            <a:r>
              <a:rPr lang="en-GB" dirty="0"/>
              <a:t> </a:t>
            </a:r>
            <a:r>
              <a:rPr lang="en-GB" dirty="0" err="1"/>
              <a:t>ispita</a:t>
            </a:r>
            <a:r>
              <a:rPr lang="en-GB" dirty="0"/>
              <a:t> </a:t>
            </a:r>
            <a:r>
              <a:rPr lang="en-GB" dirty="0" err="1"/>
              <a:t>učite</a:t>
            </a:r>
            <a:r>
              <a:rPr lang="en-GB" dirty="0"/>
              <a:t> </a:t>
            </a:r>
            <a:r>
              <a:rPr lang="en-GB" dirty="0" err="1"/>
              <a:t>isključivo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udžbenika</a:t>
            </a:r>
            <a:r>
              <a:rPr lang="en-GB" dirty="0"/>
              <a:t>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objavljenim</a:t>
            </a:r>
            <a:r>
              <a:rPr lang="en-GB" dirty="0"/>
              <a:t> </a:t>
            </a:r>
            <a:r>
              <a:rPr lang="en-GB" dirty="0" err="1"/>
              <a:t>ispitnim</a:t>
            </a:r>
            <a:r>
              <a:rPr lang="en-GB" dirty="0"/>
              <a:t> </a:t>
            </a:r>
            <a:r>
              <a:rPr lang="en-GB" dirty="0" err="1"/>
              <a:t>pitanjima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mr</a:t>
            </a:r>
            <a:r>
              <a:rPr lang="en-GB" dirty="0"/>
              <a:t> </a:t>
            </a:r>
            <a:r>
              <a:rPr lang="en-GB" dirty="0" err="1"/>
              <a:t>Jasmina</a:t>
            </a:r>
            <a:r>
              <a:rPr lang="en-GB" dirty="0"/>
              <a:t> </a:t>
            </a:r>
            <a:r>
              <a:rPr lang="en-GB" dirty="0" err="1"/>
              <a:t>Leković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7801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Preduzetničke</a:t>
            </a:r>
            <a:r>
              <a:rPr lang="en-US" dirty="0" smtClean="0"/>
              <a:t> </a:t>
            </a:r>
            <a:r>
              <a:rPr lang="en-US" dirty="0" err="1" smtClean="0"/>
              <a:t>paradigme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se </a:t>
            </a:r>
            <a:r>
              <a:rPr lang="en-US" dirty="0" err="1" smtClean="0"/>
              <a:t>značajno</a:t>
            </a:r>
            <a:r>
              <a:rPr lang="en-US" dirty="0" smtClean="0"/>
              <a:t> </a:t>
            </a:r>
            <a:r>
              <a:rPr lang="en-US" dirty="0" err="1" smtClean="0"/>
              <a:t>promenile</a:t>
            </a:r>
            <a:r>
              <a:rPr lang="en-US" dirty="0" smtClean="0"/>
              <a:t> </a:t>
            </a:r>
            <a:r>
              <a:rPr lang="en-US" dirty="0" err="1" smtClean="0"/>
              <a:t>poslednjih</a:t>
            </a:r>
            <a:r>
              <a:rPr lang="en-US" dirty="0" smtClean="0"/>
              <a:t> </a:t>
            </a:r>
            <a:r>
              <a:rPr lang="en-US" dirty="0" err="1" smtClean="0"/>
              <a:t>godina</a:t>
            </a:r>
            <a:r>
              <a:rPr lang="en-US" dirty="0" smtClean="0"/>
              <a:t>. </a:t>
            </a:r>
            <a:r>
              <a:rPr lang="en-US" dirty="0" err="1" smtClean="0"/>
              <a:t>Operativni</a:t>
            </a:r>
            <a:r>
              <a:rPr lang="en-US" dirty="0" smtClean="0"/>
              <a:t> model </a:t>
            </a:r>
            <a:r>
              <a:rPr lang="en-US" dirty="0" err="1" smtClean="0"/>
              <a:t>masovnog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primenjuje</a:t>
            </a:r>
            <a:r>
              <a:rPr lang="en-US" dirty="0" smtClean="0"/>
              <a:t>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 err="1" smtClean="0"/>
              <a:t>nekoliko</a:t>
            </a:r>
            <a:r>
              <a:rPr lang="en-US" dirty="0" smtClean="0"/>
              <a:t> </a:t>
            </a:r>
            <a:r>
              <a:rPr lang="en-US" dirty="0" err="1" smtClean="0"/>
              <a:t>decenija</a:t>
            </a:r>
            <a:r>
              <a:rPr lang="en-US" dirty="0" smtClean="0"/>
              <a:t>,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dovoljan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postigne</a:t>
            </a:r>
            <a:r>
              <a:rPr lang="en-US" dirty="0" smtClean="0"/>
              <a:t> </a:t>
            </a:r>
            <a:r>
              <a:rPr lang="en-US" dirty="0" err="1" smtClean="0"/>
              <a:t>konkurentska</a:t>
            </a:r>
            <a:r>
              <a:rPr lang="en-US" dirty="0" smtClean="0"/>
              <a:t> </a:t>
            </a:r>
            <a:r>
              <a:rPr lang="en-US" dirty="0" err="1" smtClean="0"/>
              <a:t>prednost</a:t>
            </a:r>
            <a:r>
              <a:rPr lang="en-US" dirty="0" smtClean="0"/>
              <a:t> </a:t>
            </a:r>
            <a:r>
              <a:rPr lang="en-US" dirty="0" err="1" smtClean="0"/>
              <a:t>regiona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preduzeća</a:t>
            </a:r>
            <a:r>
              <a:rPr lang="en-US" dirty="0" smtClean="0"/>
              <a:t> u </a:t>
            </a:r>
            <a:r>
              <a:rPr lang="en-US" dirty="0" err="1" smtClean="0"/>
              <a:t>turizmu</a:t>
            </a:r>
            <a:r>
              <a:rPr lang="en-US" dirty="0" smtClean="0"/>
              <a:t>.</a:t>
            </a:r>
            <a:endParaRPr lang="sr-Latn-CS" dirty="0"/>
          </a:p>
        </p:txBody>
      </p:sp>
      <p:pic>
        <p:nvPicPr>
          <p:cNvPr id="5" name="Content Placeholder 4" descr="gr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4876" y="2357431"/>
            <a:ext cx="3305174" cy="2348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 descr="gr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0150" y="2285992"/>
            <a:ext cx="3300412" cy="24725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Nova </a:t>
            </a:r>
            <a:r>
              <a:rPr lang="en-US" dirty="0" err="1" smtClean="0"/>
              <a:t>paradigma</a:t>
            </a:r>
            <a:r>
              <a:rPr lang="en-US" dirty="0" smtClean="0"/>
              <a:t>, “</a:t>
            </a:r>
            <a:r>
              <a:rPr lang="en-US" b="1" dirty="0" smtClean="0"/>
              <a:t>Novi period </a:t>
            </a:r>
            <a:r>
              <a:rPr lang="en-US" b="1" dirty="0" err="1" smtClean="0"/>
              <a:t>turizma</a:t>
            </a:r>
            <a:r>
              <a:rPr lang="en-US" dirty="0" smtClean="0"/>
              <a:t>” (NPT), je </a:t>
            </a:r>
            <a:r>
              <a:rPr lang="en-US" dirty="0" err="1" smtClean="0"/>
              <a:t>okupljanje</a:t>
            </a:r>
            <a:r>
              <a:rPr lang="en-US" dirty="0" smtClean="0"/>
              <a:t> </a:t>
            </a:r>
            <a:r>
              <a:rPr lang="en-US" dirty="0" err="1" smtClean="0"/>
              <a:t>snaga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sposobnosti</a:t>
            </a:r>
            <a:r>
              <a:rPr lang="en-US" dirty="0" smtClean="0"/>
              <a:t> u </a:t>
            </a:r>
            <a:r>
              <a:rPr lang="en-US" dirty="0" err="1" smtClean="0"/>
              <a:t>cilju</a:t>
            </a:r>
            <a:r>
              <a:rPr lang="en-US" dirty="0" smtClean="0"/>
              <a:t> </a:t>
            </a:r>
            <a:r>
              <a:rPr lang="en-US" dirty="0" err="1" smtClean="0"/>
              <a:t>prevazilaženja</a:t>
            </a:r>
            <a:r>
              <a:rPr lang="en-US" dirty="0" smtClean="0"/>
              <a:t> </a:t>
            </a:r>
            <a:r>
              <a:rPr lang="en-US" dirty="0" err="1" smtClean="0"/>
              <a:t>novonastalih</a:t>
            </a:r>
            <a:r>
              <a:rPr lang="en-US" dirty="0" smtClean="0"/>
              <a:t> </a:t>
            </a:r>
            <a:r>
              <a:rPr lang="en-US" dirty="0" err="1" smtClean="0"/>
              <a:t>okolnosti</a:t>
            </a:r>
            <a:r>
              <a:rPr lang="en-US" dirty="0" smtClean="0"/>
              <a:t> </a:t>
            </a:r>
            <a:endParaRPr lang="sr-Latn-CS" dirty="0" smtClean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 smtClean="0"/>
              <a:t>U tom kontekstu, vlade treba da redefinišu svoju politiku turizma. Njihova saradnja sa privatnim sektorom i društvom u celini, treba da podstiče razvoj turizma na način prilagođen savremenim tokovima turizma.</a:t>
            </a:r>
            <a:endParaRPr lang="sr-Latn-CS" dirty="0"/>
          </a:p>
        </p:txBody>
      </p:sp>
      <p:pic>
        <p:nvPicPr>
          <p:cNvPr id="5" name="Content Placeholder 4" descr="gr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14942" y="2214555"/>
            <a:ext cx="3286148" cy="28271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 descr="gr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1285860"/>
            <a:ext cx="3262312" cy="2286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dirty="0" smtClean="0"/>
              <a:t>Ovu ulogu vlade ne treba da shvate površno, kao što je to slučaj u nekim razvijenom zemljama, već da nalaze načine za stvaranje efikasnih instrumenata koji će se nositi sa kompleksnim problemima. 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r>
              <a:rPr lang="sr-Latn-CS" dirty="0"/>
              <a:t>Globalizacija tržišta, segmentacija tražnje, sistem ekonomije i stvaranje integrisanih vrednosti u turizmu, raspoloživost novih tehnologija, tražnja za ekološkim i socijalno održivim inicijativama, predstavljaju izazov za postizanje konkurentnosti kroz kvalitet i efikasnost i zahtevaju nove sadržaje i obrasce u javnom upravljanju. Ono što predstavlja problem nije turistička administracija već njen sadržaj i upravljanje.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4038600" cy="5340369"/>
          </a:xfrm>
        </p:spPr>
        <p:txBody>
          <a:bodyPr>
            <a:normAutofit/>
          </a:bodyPr>
          <a:lstStyle/>
          <a:p>
            <a:r>
              <a:rPr lang="sr-Latn-CS" dirty="0"/>
              <a:t>Sve do 80-ih godina prošlog veka, osnovne odlike masovnog turizma bile su ekonomija obima i standardizacija usluga. Poslednjih decenija svedoci smo velikih promena u operativnom upravljanju u turizmu. </a:t>
            </a:r>
          </a:p>
          <a:p>
            <a:endParaRPr lang="sr-Latn-CS" dirty="0"/>
          </a:p>
        </p:txBody>
      </p:sp>
      <p:pic>
        <p:nvPicPr>
          <p:cNvPr id="5" name="Content Placeholder 4" descr="gr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14810" y="571480"/>
            <a:ext cx="4000528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 descr="gr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10800000" flipH="1" flipV="1">
            <a:off x="785786" y="1357298"/>
            <a:ext cx="3571899" cy="2434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dirty="0" smtClean="0"/>
              <a:t>Ove promene možemo grupisati u pet  kategorija: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/>
              <a:t>Novi potrošači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CS" dirty="0" smtClean="0"/>
              <a:t>Nova tehnologija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CS" dirty="0" smtClean="0"/>
              <a:t>Novi oblici proizvodnje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CS" dirty="0" smtClean="0"/>
              <a:t>Nov  način upravljanja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CS" dirty="0" smtClean="0"/>
              <a:t>Nove preovlađujuće okolnost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28670"/>
            <a:ext cx="4038600" cy="5197493"/>
          </a:xfrm>
        </p:spPr>
        <p:txBody>
          <a:bodyPr>
            <a:normAutofit lnSpcReduction="10000"/>
          </a:bodyPr>
          <a:lstStyle/>
          <a:p>
            <a:r>
              <a:rPr lang="sr-Latn-CS" dirty="0"/>
              <a:t>NPT se, prvenstveno, odlikuje izraženom segmentacijom tražnje, potrebom za fleksibilnošću u snabdevanju i distribuciji, postizanju profitabilnosti kroz integracije i integrisanog sistema vrednosti umesto ekonomije obima. </a:t>
            </a:r>
          </a:p>
          <a:p>
            <a:pPr>
              <a:buNone/>
            </a:pPr>
            <a:r>
              <a:rPr lang="sr-Latn-CS" dirty="0"/>
              <a:t> </a:t>
            </a:r>
          </a:p>
          <a:p>
            <a:endParaRPr lang="sr-Latn-CS" dirty="0"/>
          </a:p>
        </p:txBody>
      </p:sp>
      <p:pic>
        <p:nvPicPr>
          <p:cNvPr id="5" name="Content Placeholder 4" descr="gr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9190" y="1000108"/>
            <a:ext cx="3500462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 descr="gr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928670"/>
            <a:ext cx="3786214" cy="28479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sr-Latn-CS" dirty="0" smtClean="0"/>
              <a:t>Nova paradigma NPT-a, bi trebala da omogući turističkom sektoru da ponudi proizvode i usluge prilagođene sve složenijim i raznovrsnijim potrebama tražnje, dok održava svoju konkurentnost sa već standardizovanim proizvodima.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 smtClean="0"/>
              <a:t>Vizija turizma u naredinim godinama uključuje novu mapu konkurentnosti gde se preduzeća u sektoru turizma takmiče sa preduzećima iz drugih oblasti.</a:t>
            </a:r>
            <a:endParaRPr lang="sr-Latn-CS" dirty="0"/>
          </a:p>
        </p:txBody>
      </p:sp>
      <p:pic>
        <p:nvPicPr>
          <p:cNvPr id="5" name="Content Placeholder 4" descr="gr2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1571612"/>
            <a:ext cx="3648077" cy="26249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86544"/>
          </a:xfrm>
        </p:spPr>
        <p:txBody>
          <a:bodyPr>
            <a:normAutofit/>
          </a:bodyPr>
          <a:lstStyle/>
          <a:p>
            <a:r>
              <a:rPr lang="sr-Latn-CS" dirty="0" smtClean="0"/>
              <a:t>Da </a:t>
            </a:r>
            <a:r>
              <a:rPr lang="sr-Latn-CS" dirty="0"/>
              <a:t>bi bili uspešni u takvom okruženju, neophodno je, u potpunosti,  prilagoditi poslovanje novim zahtevima tržišta i to </a:t>
            </a:r>
            <a:r>
              <a:rPr lang="sr-Latn-CS" dirty="0" smtClean="0"/>
              <a:t>:</a:t>
            </a:r>
            <a:endParaRPr lang="sr-Latn-CS" dirty="0"/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Poboljšanje informacionog sistema u turizmu, u pogledu poznavanja zahteva tražnje i strategije konkurentnosti kao i promovisanja novog proizvoda koga treba učiniti poznatim.</a:t>
            </a:r>
          </a:p>
          <a:p>
            <a:pPr lvl="0">
              <a:buFont typeface="Wingdings" pitchFamily="2" charset="2"/>
              <a:buChar char="ü"/>
            </a:pPr>
            <a:r>
              <a:rPr lang="sr-Latn-CS" dirty="0"/>
              <a:t>Unapređenje znanja </a:t>
            </a:r>
            <a:r>
              <a:rPr lang="en-US" dirty="0"/>
              <a:t>(</a:t>
            </a:r>
            <a:r>
              <a:rPr lang="en-US" i="1" dirty="0"/>
              <a:t>know-how</a:t>
            </a:r>
            <a:r>
              <a:rPr lang="en-US" dirty="0"/>
              <a:t>) </a:t>
            </a:r>
            <a:r>
              <a:rPr lang="sr-Latn-CS" dirty="0"/>
              <a:t>kroz poboljšnje tehnologije, obrazovanje i obuke u turizmu, inovacije</a:t>
            </a:r>
            <a:r>
              <a:rPr lang="en-US" dirty="0"/>
              <a:t>, </a:t>
            </a:r>
            <a:r>
              <a:rPr lang="en-US" dirty="0" err="1"/>
              <a:t>uspostavljanja</a:t>
            </a:r>
            <a:r>
              <a:rPr lang="en-US" dirty="0"/>
              <a:t> </a:t>
            </a:r>
            <a:r>
              <a:rPr lang="en-US" dirty="0" err="1"/>
              <a:t>kvaliteta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bi </a:t>
            </a:r>
            <a:r>
              <a:rPr lang="en-US" dirty="0" err="1"/>
              <a:t>predstavljalo</a:t>
            </a:r>
            <a:r>
              <a:rPr lang="en-US" dirty="0"/>
              <a:t> </a:t>
            </a:r>
            <a:r>
              <a:rPr lang="en-US" dirty="0" err="1"/>
              <a:t>prilagođavanje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očekivanjima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. </a:t>
            </a:r>
            <a:endParaRPr lang="sr-Latn-CS" dirty="0"/>
          </a:p>
          <a:p>
            <a:endParaRPr lang="sr-Latn-C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sr-Latn-CS" dirty="0" smtClean="0"/>
              <a:t>Razvoj konkurentnosti u turizmu zahteva primenu metodologija usmerenih na postizanje kvaliteta i efikasno pružanje usluga, za šta je neophodno delovanje vlade, bilo na nacionalnom, regionalnom ili lokalnom nivou.</a:t>
            </a:r>
            <a:endParaRPr lang="sr-Latn-CS" dirty="0"/>
          </a:p>
        </p:txBody>
      </p:sp>
      <p:pic>
        <p:nvPicPr>
          <p:cNvPr id="5" name="Content Placeholder 4" descr="gr7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72066" y="1285860"/>
            <a:ext cx="3333749" cy="24487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 descr="gr15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7224" y="1928802"/>
            <a:ext cx="3286148" cy="2062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dirty="0" smtClean="0"/>
              <a:t>S druge strane, vlada se mora posvetiti pitanjima kao što su društvene, ekonomske i ekološke posledice turizma, garantujući dugoročnu održivost ovih ciljeva.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 smtClean="0"/>
              <a:t>Složenost infrastrukture, proizvoda i usluga koji su potrebni kako bi se obezbedila kvalitetna turistička ponuda, zahtevaju  zajedničko delovanje  privatnog i javnog sektora.</a:t>
            </a:r>
            <a:endParaRPr lang="sr-Latn-CS" dirty="0"/>
          </a:p>
        </p:txBody>
      </p:sp>
      <p:pic>
        <p:nvPicPr>
          <p:cNvPr id="5" name="Content Placeholder 4" descr="gr258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1643050"/>
            <a:ext cx="3524250" cy="230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 descr="gr65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0100" y="1571612"/>
            <a:ext cx="3071834" cy="2243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dirty="0" smtClean="0"/>
              <a:t>U takvim uslovima inicijativa, odnosno uloga privatnog sektora, je neosporna. Teško je razviti konkutrentnost turističke destinacije u kojoj privatni sektor nema ključnu ulogu. 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 smtClean="0"/>
              <a:t>U većini slučajeva privatni sektor je pokretač razvoja turizma i novih načina upravljanja i proizvodnje.</a:t>
            </a:r>
            <a:endParaRPr lang="sr-Latn-CS" dirty="0"/>
          </a:p>
        </p:txBody>
      </p:sp>
      <p:pic>
        <p:nvPicPr>
          <p:cNvPr id="5" name="Content Placeholder 4" descr="gr658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6314" y="1357298"/>
            <a:ext cx="3643338" cy="27868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 descr="gr95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4348" y="1142984"/>
            <a:ext cx="3571900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dirty="0" smtClean="0"/>
              <a:t>Nema sumnje da neke oblasti, koje su tradicionalno pod upravom javnog sektora, mogu bez teškoća de se prenesu u nadležnost privatnog sektora.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Razvoj konkurentnosti destinacije i preduzeća u turizmu ne zavisi samo od eksploatacije komparativnih prednosti već i od napora koji će se uložiti u stvaranje dodatne vrednosti, tj funkcija koje se odnose na preduzeća (istraživanje i razvoj, obuka menadžmenta, proizvodnja, marketing, prodaja itd.) i delovanja infrastrukturnih i institucionalnih okvira.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674</Words>
  <Application>Microsoft Office PowerPoint</Application>
  <PresentationFormat>On-screen Show (4:3)</PresentationFormat>
  <Paragraphs>33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     Konkurentnost u uslovima savremenog turizma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Clone operation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Konkurentnost u uslovima savremenog turizma </dc:title>
  <dc:creator>Clone</dc:creator>
  <cp:lastModifiedBy>mina</cp:lastModifiedBy>
  <cp:revision>71</cp:revision>
  <dcterms:created xsi:type="dcterms:W3CDTF">2011-04-11T11:07:08Z</dcterms:created>
  <dcterms:modified xsi:type="dcterms:W3CDTF">2020-12-20T20:27:55Z</dcterms:modified>
</cp:coreProperties>
</file>