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8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6" r:id="rId60"/>
    <p:sldId id="317" r:id="rId6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E5E83-90AA-4109-96AF-99FC4DD5238F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4FAA-B3D1-4CA5-8BC9-7B287F2E78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E5E83-90AA-4109-96AF-99FC4DD5238F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4FAA-B3D1-4CA5-8BC9-7B287F2E78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E5E83-90AA-4109-96AF-99FC4DD5238F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4FAA-B3D1-4CA5-8BC9-7B287F2E78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E5E83-90AA-4109-96AF-99FC4DD5238F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4FAA-B3D1-4CA5-8BC9-7B287F2E78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E5E83-90AA-4109-96AF-99FC4DD5238F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4FAA-B3D1-4CA5-8BC9-7B287F2E78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E5E83-90AA-4109-96AF-99FC4DD5238F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4FAA-B3D1-4CA5-8BC9-7B287F2E78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E5E83-90AA-4109-96AF-99FC4DD5238F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4FAA-B3D1-4CA5-8BC9-7B287F2E78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E5E83-90AA-4109-96AF-99FC4DD5238F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4FAA-B3D1-4CA5-8BC9-7B287F2E78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E5E83-90AA-4109-96AF-99FC4DD5238F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4FAA-B3D1-4CA5-8BC9-7B287F2E78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E5E83-90AA-4109-96AF-99FC4DD5238F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4FAA-B3D1-4CA5-8BC9-7B287F2E78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E5E83-90AA-4109-96AF-99FC4DD5238F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4FAA-B3D1-4CA5-8BC9-7B287F2E78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2000"/>
            <a:lum/>
          </a:blip>
          <a:srcRect/>
          <a:stretch>
            <a:fillRect t="-50000" b="-5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E5E83-90AA-4109-96AF-99FC4DD5238F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D4FAA-B3D1-4CA5-8BC9-7B287F2E78B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04800"/>
            <a:ext cx="8458200" cy="58213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 err="1" smtClean="0"/>
              <a:t>Poštovani</a:t>
            </a:r>
            <a:r>
              <a:rPr lang="en-GB" dirty="0" smtClean="0"/>
              <a:t> </a:t>
            </a:r>
            <a:r>
              <a:rPr lang="en-GB" dirty="0" err="1" smtClean="0"/>
              <a:t>studenti</a:t>
            </a:r>
            <a:r>
              <a:rPr lang="en-GB" dirty="0" smtClean="0"/>
              <a:t>,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S </a:t>
            </a:r>
            <a:r>
              <a:rPr lang="en-GB" dirty="0" err="1" smtClean="0"/>
              <a:t>obzirom</a:t>
            </a:r>
            <a:r>
              <a:rPr lang="en-GB" dirty="0" smtClean="0"/>
              <a:t> da </a:t>
            </a:r>
            <a:r>
              <a:rPr lang="en-GB" dirty="0" err="1" smtClean="0"/>
              <a:t>smo</a:t>
            </a:r>
            <a:r>
              <a:rPr lang="en-GB" dirty="0" smtClean="0"/>
              <a:t> u </a:t>
            </a:r>
            <a:r>
              <a:rPr lang="en-GB" dirty="0" err="1" smtClean="0"/>
              <a:t>situaciji</a:t>
            </a:r>
            <a:r>
              <a:rPr lang="en-GB" dirty="0" smtClean="0"/>
              <a:t> da </a:t>
            </a:r>
            <a:r>
              <a:rPr lang="en-GB" dirty="0" err="1" smtClean="0"/>
              <a:t>nemamo</a:t>
            </a:r>
            <a:r>
              <a:rPr lang="en-GB" dirty="0" smtClean="0"/>
              <a:t> </a:t>
            </a:r>
            <a:r>
              <a:rPr lang="en-GB" dirty="0" err="1" smtClean="0"/>
              <a:t>klasična</a:t>
            </a:r>
            <a:r>
              <a:rPr lang="en-GB" dirty="0" smtClean="0"/>
              <a:t> </a:t>
            </a:r>
            <a:r>
              <a:rPr lang="en-GB" dirty="0" err="1" smtClean="0"/>
              <a:t>predavanja</a:t>
            </a:r>
            <a:r>
              <a:rPr lang="en-GB" dirty="0" smtClean="0"/>
              <a:t>, </a:t>
            </a:r>
            <a:r>
              <a:rPr lang="en-GB" dirty="0" err="1" smtClean="0"/>
              <a:t>ideja</a:t>
            </a:r>
            <a:r>
              <a:rPr lang="en-GB" dirty="0" smtClean="0"/>
              <a:t> mi je da </a:t>
            </a:r>
            <a:r>
              <a:rPr lang="en-GB" dirty="0" err="1" smtClean="0"/>
              <a:t>kroz</a:t>
            </a:r>
            <a:r>
              <a:rPr lang="en-GB" dirty="0" smtClean="0"/>
              <a:t> </a:t>
            </a:r>
            <a:r>
              <a:rPr lang="en-GB" dirty="0" err="1" smtClean="0"/>
              <a:t>prezentacije</a:t>
            </a:r>
            <a:r>
              <a:rPr lang="en-GB" dirty="0" smtClean="0"/>
              <a:t> </a:t>
            </a:r>
            <a:r>
              <a:rPr lang="en-GB" dirty="0" err="1" smtClean="0"/>
              <a:t>predstavim</a:t>
            </a:r>
            <a:r>
              <a:rPr lang="en-GB" dirty="0" smtClean="0"/>
              <a:t> </a:t>
            </a:r>
            <a:r>
              <a:rPr lang="en-GB" dirty="0" err="1" smtClean="0"/>
              <a:t>oblasti</a:t>
            </a:r>
            <a:r>
              <a:rPr lang="en-GB" dirty="0" smtClean="0"/>
              <a:t> </a:t>
            </a:r>
            <a:r>
              <a:rPr lang="en-GB" dirty="0" err="1" smtClean="0"/>
              <a:t>koje</a:t>
            </a:r>
            <a:r>
              <a:rPr lang="en-GB" dirty="0" smtClean="0"/>
              <a:t> se </a:t>
            </a:r>
            <a:r>
              <a:rPr lang="en-GB" dirty="0" err="1" smtClean="0"/>
              <a:t>tiču</a:t>
            </a:r>
            <a:r>
              <a:rPr lang="en-GB" dirty="0" smtClean="0"/>
              <a:t> </a:t>
            </a:r>
            <a:r>
              <a:rPr lang="en-GB" dirty="0" err="1" smtClean="0"/>
              <a:t>gradiva</a:t>
            </a:r>
            <a:r>
              <a:rPr lang="en-GB" dirty="0" smtClean="0"/>
              <a:t>. </a:t>
            </a:r>
            <a:r>
              <a:rPr lang="en-GB" dirty="0" err="1" smtClean="0"/>
              <a:t>Neću</a:t>
            </a:r>
            <a:r>
              <a:rPr lang="en-GB" dirty="0" smtClean="0"/>
              <a:t> </a:t>
            </a:r>
            <a:r>
              <a:rPr lang="en-GB" dirty="0" err="1" smtClean="0"/>
              <a:t>vam</a:t>
            </a:r>
            <a:r>
              <a:rPr lang="en-GB" dirty="0" smtClean="0"/>
              <a:t> </a:t>
            </a:r>
            <a:r>
              <a:rPr lang="en-GB" dirty="0" err="1" smtClean="0"/>
              <a:t>prezentovati</a:t>
            </a:r>
            <a:r>
              <a:rPr lang="en-GB" dirty="0" smtClean="0"/>
              <a:t> </a:t>
            </a:r>
            <a:r>
              <a:rPr lang="en-GB" dirty="0" err="1" smtClean="0"/>
              <a:t>gradivo</a:t>
            </a:r>
            <a:r>
              <a:rPr lang="en-GB" dirty="0" smtClean="0"/>
              <a:t> </a:t>
            </a:r>
            <a:r>
              <a:rPr lang="en-GB" dirty="0" err="1" smtClean="0"/>
              <a:t>direktno</a:t>
            </a:r>
            <a:r>
              <a:rPr lang="en-GB" dirty="0" smtClean="0"/>
              <a:t> </a:t>
            </a:r>
            <a:r>
              <a:rPr lang="en-GB" dirty="0" err="1" smtClean="0"/>
              <a:t>iz</a:t>
            </a:r>
            <a:r>
              <a:rPr lang="en-GB" dirty="0" smtClean="0"/>
              <a:t> </a:t>
            </a:r>
            <a:r>
              <a:rPr lang="en-GB" dirty="0" err="1" smtClean="0"/>
              <a:t>knjige</a:t>
            </a:r>
            <a:r>
              <a:rPr lang="en-GB" dirty="0" smtClean="0"/>
              <a:t> </a:t>
            </a:r>
            <a:r>
              <a:rPr lang="en-GB" dirty="0" err="1" smtClean="0"/>
              <a:t>već</a:t>
            </a:r>
            <a:r>
              <a:rPr lang="en-GB" dirty="0" smtClean="0"/>
              <a:t> </a:t>
            </a:r>
            <a:r>
              <a:rPr lang="en-GB" dirty="0" err="1" smtClean="0"/>
              <a:t>ću</a:t>
            </a:r>
            <a:r>
              <a:rPr lang="en-GB" dirty="0" smtClean="0"/>
              <a:t> </a:t>
            </a:r>
            <a:r>
              <a:rPr lang="en-GB" dirty="0" err="1" smtClean="0"/>
              <a:t>pokušati</a:t>
            </a:r>
            <a:r>
              <a:rPr lang="en-GB" dirty="0" smtClean="0"/>
              <a:t> </a:t>
            </a:r>
            <a:r>
              <a:rPr lang="en-GB" dirty="0" err="1" smtClean="0"/>
              <a:t>malo</a:t>
            </a:r>
            <a:r>
              <a:rPr lang="en-GB" dirty="0" smtClean="0"/>
              <a:t> da </a:t>
            </a:r>
            <a:r>
              <a:rPr lang="en-GB" dirty="0" err="1" smtClean="0"/>
              <a:t>vam</a:t>
            </a:r>
            <a:r>
              <a:rPr lang="en-GB" dirty="0" smtClean="0"/>
              <a:t> </a:t>
            </a:r>
            <a:r>
              <a:rPr lang="en-GB" dirty="0" err="1" smtClean="0"/>
              <a:t>približim</a:t>
            </a:r>
            <a:r>
              <a:rPr lang="en-GB" dirty="0" smtClean="0"/>
              <a:t> </a:t>
            </a:r>
            <a:r>
              <a:rPr lang="en-GB" dirty="0" err="1" smtClean="0"/>
              <a:t>zadate</a:t>
            </a:r>
            <a:r>
              <a:rPr lang="en-GB" dirty="0" smtClean="0"/>
              <a:t> </a:t>
            </a:r>
            <a:r>
              <a:rPr lang="en-GB" dirty="0" err="1" smtClean="0"/>
              <a:t>teme</a:t>
            </a:r>
            <a:r>
              <a:rPr lang="en-GB" dirty="0"/>
              <a:t> </a:t>
            </a:r>
            <a:r>
              <a:rPr lang="en-GB" dirty="0" err="1" smtClean="0"/>
              <a:t>kroz</a:t>
            </a:r>
            <a:r>
              <a:rPr lang="en-GB" dirty="0"/>
              <a:t> </a:t>
            </a:r>
            <a:r>
              <a:rPr lang="en-GB" dirty="0" err="1" smtClean="0"/>
              <a:t>primere</a:t>
            </a:r>
            <a:r>
              <a:rPr lang="en-GB" dirty="0" smtClean="0"/>
              <a:t>, </a:t>
            </a:r>
            <a:r>
              <a:rPr lang="en-GB" dirty="0" err="1" smtClean="0"/>
              <a:t>studije</a:t>
            </a:r>
            <a:r>
              <a:rPr lang="en-GB" dirty="0" smtClean="0"/>
              <a:t> </a:t>
            </a:r>
            <a:r>
              <a:rPr lang="en-GB" dirty="0" err="1" smtClean="0"/>
              <a:t>slučajeva</a:t>
            </a:r>
            <a:r>
              <a:rPr lang="en-GB" dirty="0" smtClean="0"/>
              <a:t>, </a:t>
            </a:r>
            <a:r>
              <a:rPr lang="en-GB" dirty="0" err="1" smtClean="0"/>
              <a:t>teoriju</a:t>
            </a:r>
            <a:r>
              <a:rPr lang="en-GB" dirty="0" smtClean="0"/>
              <a:t>…</a:t>
            </a:r>
          </a:p>
          <a:p>
            <a:pPr marL="0" indent="0">
              <a:buNone/>
            </a:pPr>
            <a:r>
              <a:rPr lang="en-GB" dirty="0" err="1" smtClean="0"/>
              <a:t>Što</a:t>
            </a:r>
            <a:r>
              <a:rPr lang="en-GB" dirty="0" smtClean="0"/>
              <a:t> se </a:t>
            </a:r>
            <a:r>
              <a:rPr lang="en-GB" dirty="0" err="1" smtClean="0"/>
              <a:t>tiče</a:t>
            </a:r>
            <a:r>
              <a:rPr lang="en-GB" dirty="0" smtClean="0"/>
              <a:t> </a:t>
            </a:r>
            <a:r>
              <a:rPr lang="en-GB" dirty="0" err="1" smtClean="0"/>
              <a:t>pripreme</a:t>
            </a:r>
            <a:r>
              <a:rPr lang="en-GB" dirty="0" smtClean="0"/>
              <a:t> </a:t>
            </a:r>
            <a:r>
              <a:rPr lang="en-GB" dirty="0" err="1" smtClean="0"/>
              <a:t>ispita</a:t>
            </a:r>
            <a:r>
              <a:rPr lang="en-GB" dirty="0" smtClean="0"/>
              <a:t> </a:t>
            </a:r>
            <a:r>
              <a:rPr lang="en-GB" dirty="0" err="1" smtClean="0"/>
              <a:t>učite</a:t>
            </a:r>
            <a:r>
              <a:rPr lang="en-GB" dirty="0" smtClean="0"/>
              <a:t> </a:t>
            </a:r>
            <a:r>
              <a:rPr lang="en-GB" dirty="0" err="1" smtClean="0"/>
              <a:t>isključivo</a:t>
            </a:r>
            <a:r>
              <a:rPr lang="en-GB" dirty="0" smtClean="0"/>
              <a:t> </a:t>
            </a:r>
            <a:r>
              <a:rPr lang="en-GB" dirty="0" err="1" smtClean="0"/>
              <a:t>iz</a:t>
            </a:r>
            <a:r>
              <a:rPr lang="en-GB" dirty="0" smtClean="0"/>
              <a:t> </a:t>
            </a:r>
            <a:r>
              <a:rPr lang="en-GB" dirty="0" err="1" smtClean="0"/>
              <a:t>udžbenika</a:t>
            </a:r>
            <a:r>
              <a:rPr lang="en-GB" dirty="0" smtClean="0"/>
              <a:t> </a:t>
            </a:r>
            <a:r>
              <a:rPr lang="en-GB" dirty="0" err="1" smtClean="0"/>
              <a:t>po</a:t>
            </a:r>
            <a:r>
              <a:rPr lang="en-GB" dirty="0" smtClean="0"/>
              <a:t> </a:t>
            </a:r>
            <a:r>
              <a:rPr lang="en-GB" dirty="0" err="1" smtClean="0"/>
              <a:t>objavljenim</a:t>
            </a:r>
            <a:r>
              <a:rPr lang="en-GB" dirty="0" smtClean="0"/>
              <a:t> </a:t>
            </a:r>
            <a:r>
              <a:rPr lang="en-GB" dirty="0" err="1" smtClean="0"/>
              <a:t>ispitnim</a:t>
            </a:r>
            <a:r>
              <a:rPr lang="en-GB" dirty="0" smtClean="0"/>
              <a:t> </a:t>
            </a:r>
            <a:r>
              <a:rPr lang="en-GB" dirty="0" err="1" smtClean="0"/>
              <a:t>pitanjima</a:t>
            </a:r>
            <a:endParaRPr lang="en-GB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err="1" smtClean="0"/>
              <a:t>mr</a:t>
            </a:r>
            <a:r>
              <a:rPr lang="en-GB" dirty="0" smtClean="0"/>
              <a:t> </a:t>
            </a:r>
            <a:r>
              <a:rPr lang="en-GB" dirty="0" err="1" smtClean="0"/>
              <a:t>Jasmina</a:t>
            </a:r>
            <a:r>
              <a:rPr lang="en-GB" dirty="0" smtClean="0"/>
              <a:t> </a:t>
            </a:r>
            <a:r>
              <a:rPr lang="en-GB" dirty="0" err="1" smtClean="0"/>
              <a:t>Leković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9601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3500438"/>
            <a:ext cx="7772400" cy="1470025"/>
          </a:xfrm>
        </p:spPr>
        <p:txBody>
          <a:bodyPr/>
          <a:lstStyle/>
          <a:p>
            <a:r>
              <a:rPr lang="sr-Latn-CS" b="1" dirty="0" smtClean="0"/>
              <a:t>Koncept turističkih klastera u destinaciji</a:t>
            </a:r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b="1" dirty="0"/>
              <a:t>Koncept turističkih klastera </a:t>
            </a:r>
            <a:r>
              <a:rPr lang="sr-Latn-CS" b="1" dirty="0" smtClean="0"/>
              <a:t>u destinaciji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CS" sz="2800" dirty="0">
                <a:latin typeface="Arial" pitchFamily="34" charset="0"/>
                <a:cs typeface="Arial" pitchFamily="34" charset="0"/>
              </a:rPr>
              <a:t>Kako je u današnje </a:t>
            </a:r>
            <a:r>
              <a:rPr lang="sr-Latn-CS" sz="2800" dirty="0" smtClean="0">
                <a:latin typeface="Arial" pitchFamily="34" charset="0"/>
                <a:cs typeface="Arial" pitchFamily="34" charset="0"/>
              </a:rPr>
              <a:t>vreme </a:t>
            </a:r>
            <a:r>
              <a:rPr lang="sr-Latn-CS" sz="2800" dirty="0">
                <a:latin typeface="Arial" pitchFamily="34" charset="0"/>
                <a:cs typeface="Arial" pitchFamily="34" charset="0"/>
              </a:rPr>
              <a:t>globalizacije </a:t>
            </a:r>
            <a:r>
              <a:rPr lang="sr-Latn-CS" sz="2800" dirty="0" smtClean="0">
                <a:latin typeface="Arial" pitchFamily="34" charset="0"/>
                <a:cs typeface="Arial" pitchFamily="34" charset="0"/>
              </a:rPr>
              <a:t>svetske ekonomije</a:t>
            </a:r>
            <a:r>
              <a:rPr lang="sr-Latn-CS" sz="2800" dirty="0">
                <a:latin typeface="Arial" pitchFamily="34" charset="0"/>
                <a:cs typeface="Arial" pitchFamily="34" charset="0"/>
              </a:rPr>
              <a:t>, jedini mogući opstanak turističke industrije </a:t>
            </a:r>
            <a:r>
              <a:rPr lang="sr-Latn-CS" sz="2800" dirty="0" smtClean="0">
                <a:latin typeface="Arial" pitchFamily="34" charset="0"/>
                <a:cs typeface="Arial" pitchFamily="34" charset="0"/>
              </a:rPr>
              <a:t>pa </a:t>
            </a:r>
            <a:r>
              <a:rPr lang="vi-VN" sz="2800" dirty="0" smtClean="0">
                <a:latin typeface="Arial" pitchFamily="34" charset="0"/>
                <a:cs typeface="Arial" pitchFamily="34" charset="0"/>
              </a:rPr>
              <a:t>time </a:t>
            </a:r>
            <a:r>
              <a:rPr lang="vi-VN" sz="2800" dirty="0">
                <a:latin typeface="Arial" pitchFamily="34" charset="0"/>
                <a:cs typeface="Arial" pitchFamily="34" charset="0"/>
              </a:rPr>
              <a:t>i turističke destinacije upravo u međusobnom </a:t>
            </a:r>
            <a:r>
              <a:rPr lang="vi-VN" sz="2800" dirty="0" smtClean="0">
                <a:latin typeface="Arial" pitchFamily="34" charset="0"/>
                <a:cs typeface="Arial" pitchFamily="34" charset="0"/>
              </a:rPr>
              <a:t>povezivanju</a:t>
            </a:r>
            <a:r>
              <a:rPr lang="sr-Latn-C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sz="2800" dirty="0" smtClean="0">
                <a:latin typeface="Arial" pitchFamily="34" charset="0"/>
                <a:cs typeface="Arial" pitchFamily="34" charset="0"/>
              </a:rPr>
              <a:t>na </a:t>
            </a:r>
            <a:r>
              <a:rPr lang="pl-PL" sz="2800" dirty="0">
                <a:latin typeface="Arial" pitchFamily="34" charset="0"/>
                <a:cs typeface="Arial" pitchFamily="34" charset="0"/>
              </a:rPr>
              <a:t>raznim nivoima, neophodnih za nastanak </a:t>
            </a:r>
            <a:r>
              <a:rPr lang="pl-PL" sz="2800" dirty="0" smtClean="0">
                <a:latin typeface="Arial" pitchFamily="34" charset="0"/>
                <a:cs typeface="Arial" pitchFamily="34" charset="0"/>
              </a:rPr>
              <a:t>turističkih </a:t>
            </a:r>
            <a:r>
              <a:rPr lang="sr-Latn-CS" sz="2800" dirty="0" smtClean="0">
                <a:latin typeface="Arial" pitchFamily="34" charset="0"/>
                <a:cs typeface="Arial" pitchFamily="34" charset="0"/>
              </a:rPr>
              <a:t>proizvoda</a:t>
            </a:r>
            <a:r>
              <a:rPr lang="sr-Latn-CS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sr-Latn-CS" sz="2800" dirty="0" smtClean="0">
                <a:latin typeface="Arial" pitchFamily="34" charset="0"/>
                <a:cs typeface="Arial" pitchFamily="34" charset="0"/>
              </a:rPr>
              <a:t>turističke destinacije se </a:t>
            </a:r>
            <a:r>
              <a:rPr lang="sr-Latn-CS" sz="2800" dirty="0">
                <a:latin typeface="Arial" pitchFamily="34" charset="0"/>
                <a:cs typeface="Arial" pitchFamily="34" charset="0"/>
              </a:rPr>
              <a:t>savršeno </a:t>
            </a:r>
            <a:r>
              <a:rPr lang="sr-Latn-CS" sz="2800" dirty="0" smtClean="0">
                <a:latin typeface="Arial" pitchFamily="34" charset="0"/>
                <a:cs typeface="Arial" pitchFamily="34" charset="0"/>
              </a:rPr>
              <a:t>uklapaju </a:t>
            </a:r>
            <a:r>
              <a:rPr lang="pl-PL" sz="2800" dirty="0" smtClean="0">
                <a:latin typeface="Arial" pitchFamily="34" charset="0"/>
                <a:cs typeface="Arial" pitchFamily="34" charset="0"/>
              </a:rPr>
              <a:t>u </a:t>
            </a:r>
            <a:r>
              <a:rPr lang="pl-PL" sz="2800" dirty="0">
                <a:latin typeface="Arial" pitchFamily="34" charset="0"/>
                <a:cs typeface="Arial" pitchFamily="34" charset="0"/>
              </a:rPr>
              <a:t>koncept klastera u ekonomskom razvoju </a:t>
            </a:r>
            <a:r>
              <a:rPr lang="pl-PL" sz="2800" dirty="0" smtClean="0">
                <a:latin typeface="Arial" pitchFamily="34" charset="0"/>
                <a:cs typeface="Arial" pitchFamily="34" charset="0"/>
              </a:rPr>
              <a:t>jedne </a:t>
            </a:r>
            <a:r>
              <a:rPr lang="sr-Latn-CS" sz="2800" dirty="0" smtClean="0">
                <a:latin typeface="Arial" pitchFamily="34" charset="0"/>
                <a:cs typeface="Arial" pitchFamily="34" charset="0"/>
              </a:rPr>
              <a:t>zemlje </a:t>
            </a:r>
            <a:r>
              <a:rPr lang="sr-Latn-CS" sz="2800" dirty="0">
                <a:latin typeface="Arial" pitchFamily="34" charset="0"/>
                <a:cs typeface="Arial" pitchFamily="34" charset="0"/>
              </a:rPr>
              <a:t>i njenog širenja na druga tržišta.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b="1" dirty="0" smtClean="0"/>
              <a:t>Koncept turističkih klastera u destinaciji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dirty="0">
                <a:latin typeface="Arial" pitchFamily="34" charset="0"/>
                <a:cs typeface="Arial" pitchFamily="34" charset="0"/>
              </a:rPr>
              <a:t>Kad je u pitanju turizam, evidentno je da u svetu postoje mnogi ‘prirodni’ regioni i oni obično sami po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sebi poseduju niz neophodnih resursa za razvoj turističkog klastera (kao što su obim prodaje koji generišu, </a:t>
            </a:r>
            <a:r>
              <a:rPr lang="vi-VN" dirty="0">
                <a:latin typeface="Arial" pitchFamily="34" charset="0"/>
                <a:cs typeface="Arial" pitchFamily="34" charset="0"/>
              </a:rPr>
              <a:t>broj zaposlenih, prirodne predispozicije i sl.) </a:t>
            </a:r>
            <a:endParaRPr lang="sr-Latn-CS" dirty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pic>
        <p:nvPicPr>
          <p:cNvPr id="5" name="Content Placeholder 4" descr="4691012-Things_To_Do-Hammamet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b="1" dirty="0" smtClean="0"/>
              <a:t>Koncept turističkih klastera u destinaciji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vi-VN" dirty="0">
                <a:latin typeface="Arial" pitchFamily="34" charset="0"/>
                <a:cs typeface="Arial" pitchFamily="34" charset="0"/>
              </a:rPr>
              <a:t>Međutim, to</a:t>
            </a:r>
            <a:r>
              <a:rPr lang="sr-Latn-CS" dirty="0">
                <a:latin typeface="Arial" pitchFamily="34" charset="0"/>
                <a:cs typeface="Arial" pitchFamily="34" charset="0"/>
              </a:rPr>
              <a:t> može biti samo inicijalna vrednost koju treba nadograditi formalnim: organizacionim, upravljačkim, inovativnim, produkcionim, merama izgradnje društvenog kapitala </a:t>
            </a:r>
            <a:r>
              <a:rPr lang="pl-PL" dirty="0">
                <a:latin typeface="Arial" pitchFamily="34" charset="0"/>
                <a:cs typeface="Arial" pitchFamily="34" charset="0"/>
              </a:rPr>
              <a:t>(kolektivno učenje i inovacije), konkurentnim i drugim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merama.</a:t>
            </a:r>
          </a:p>
          <a:p>
            <a:endParaRPr lang="en-US" dirty="0"/>
          </a:p>
        </p:txBody>
      </p:sp>
      <p:pic>
        <p:nvPicPr>
          <p:cNvPr id="7" name="--ipb-img-resizer-48" descr="http://sites.google.com/site/nikoladasic/roma/31.jpg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2516981"/>
            <a:ext cx="4038600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b="1" dirty="0"/>
              <a:t>Koncept turističkih klastera </a:t>
            </a:r>
            <a:r>
              <a:rPr lang="sr-Latn-CS" b="1" dirty="0" smtClean="0"/>
              <a:t>u destinaciji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911609"/>
          </a:xfrm>
        </p:spPr>
        <p:txBody>
          <a:bodyPr>
            <a:normAutofit/>
          </a:bodyPr>
          <a:lstStyle/>
          <a:p>
            <a:r>
              <a:rPr lang="sr-Latn-CS" sz="2800" dirty="0" smtClean="0">
                <a:latin typeface="Arial" pitchFamily="34" charset="0"/>
                <a:cs typeface="Arial" pitchFamily="34" charset="0"/>
              </a:rPr>
              <a:t>Neophodno </a:t>
            </a:r>
            <a:r>
              <a:rPr lang="sr-Latn-CS" sz="2800" dirty="0">
                <a:latin typeface="Arial" pitchFamily="34" charset="0"/>
                <a:cs typeface="Arial" pitchFamily="34" charset="0"/>
              </a:rPr>
              <a:t>je da se sistematski </a:t>
            </a:r>
            <a:r>
              <a:rPr lang="sr-Latn-CS" sz="2800" dirty="0" smtClean="0">
                <a:latin typeface="Arial" pitchFamily="34" charset="0"/>
                <a:cs typeface="Arial" pitchFamily="34" charset="0"/>
              </a:rPr>
              <a:t>identifikuje </a:t>
            </a:r>
            <a:r>
              <a:rPr lang="pl-PL" sz="2800" dirty="0" smtClean="0">
                <a:latin typeface="Arial" pitchFamily="34" charset="0"/>
                <a:cs typeface="Arial" pitchFamily="34" charset="0"/>
              </a:rPr>
              <a:t>relevantni </a:t>
            </a:r>
            <a:r>
              <a:rPr lang="pl-PL" sz="2800" dirty="0">
                <a:latin typeface="Arial" pitchFamily="34" charset="0"/>
                <a:cs typeface="Arial" pitchFamily="34" charset="0"/>
              </a:rPr>
              <a:t>potencijal klastera i to koristeći oba pristupa:</a:t>
            </a:r>
          </a:p>
          <a:p>
            <a:r>
              <a:rPr lang="en-US" sz="2800" dirty="0">
                <a:latin typeface="Arial" pitchFamily="34" charset="0"/>
                <a:cs typeface="Arial" pitchFamily="34" charset="0"/>
              </a:rPr>
              <a:t>‘top down’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‘bottom up’.</a:t>
            </a:r>
            <a:endParaRPr lang="sr-Latn-C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Kod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‘top down’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inputa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korisna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 analiza bazira se na analizi zaposlenosti i sličnih kategorija koje identifikuju individualne karakteristike svakog klastera pojedinačno.</a:t>
            </a:r>
          </a:p>
          <a:p>
            <a:endParaRPr lang="en-US" dirty="0"/>
          </a:p>
        </p:txBody>
      </p:sp>
      <p:pic>
        <p:nvPicPr>
          <p:cNvPr id="7" name="Content Placeholder 6" descr="http://sites.google.com/site/nikoladasic/roma/32.jpg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158845" y="1600200"/>
            <a:ext cx="3017309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v-SE" dirty="0" smtClean="0">
                <a:latin typeface="Arial" pitchFamily="34" charset="0"/>
                <a:cs typeface="Arial" pitchFamily="34" charset="0"/>
              </a:rPr>
              <a:t>Za </a:t>
            </a:r>
            <a:r>
              <a:rPr lang="sv-SE" b="1" dirty="0" smtClean="0">
                <a:latin typeface="Arial" pitchFamily="34" charset="0"/>
                <a:cs typeface="Arial" pitchFamily="34" charset="0"/>
              </a:rPr>
              <a:t>‘bottom up’ </a:t>
            </a:r>
            <a:r>
              <a:rPr lang="sv-SE" dirty="0" smtClean="0">
                <a:latin typeface="Arial" pitchFamily="34" charset="0"/>
                <a:cs typeface="Arial" pitchFamily="34" charset="0"/>
              </a:rPr>
              <a:t>model, preporuka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 mnogih autora je da se identifikuju klasteri </a:t>
            </a:r>
            <a:r>
              <a:rPr lang="sr-Latn-CS" b="1" dirty="0" smtClean="0">
                <a:latin typeface="Arial" pitchFamily="34" charset="0"/>
                <a:cs typeface="Arial" pitchFamily="34" charset="0"/>
              </a:rPr>
              <a:t>‘niše’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,</a:t>
            </a:r>
            <a:r>
              <a:rPr lang="sr-Latn-C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koje se ne mogu odrediti preko zvanične statistike. (npr. zdravstvena pomoć i sl.)</a:t>
            </a:r>
            <a:endParaRPr lang="en-US" dirty="0"/>
          </a:p>
        </p:txBody>
      </p:sp>
      <p:pic>
        <p:nvPicPr>
          <p:cNvPr id="7" name="Content Placeholder 6" descr="http://sites.google.com/site/nikoladasic/roma/33.jpg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67845" y="1600200"/>
            <a:ext cx="3017309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b="1" dirty="0" smtClean="0"/>
              <a:t>Koncept turističkih klastera na destinaciji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Latn-CS" dirty="0">
                <a:latin typeface="Arial" pitchFamily="34" charset="0"/>
                <a:cs typeface="Arial" pitchFamily="34" charset="0"/>
              </a:rPr>
              <a:t>Osnovni model poslovanja na destinaciji uz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pomoć klastera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jeste povezivanje javnog sektora,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tehnologije, dobavljača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proizvoda i usluga i kanala prodaje,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najčešće ‘incoming</a:t>
            </a:r>
            <a:r>
              <a:rPr lang="sr-Latn-CS" dirty="0">
                <a:latin typeface="Arial" pitchFamily="34" charset="0"/>
                <a:cs typeface="Arial" pitchFamily="34" charset="0"/>
              </a:rPr>
              <a:t>’ turističkih agencija, </a:t>
            </a:r>
            <a:endParaRPr lang="sr-Latn-CS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sr-Latn-CS" dirty="0" smtClean="0">
                <a:latin typeface="Arial" pitchFamily="34" charset="0"/>
                <a:cs typeface="Arial" pitchFamily="34" charset="0"/>
              </a:rPr>
              <a:t>odnosno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povezivanje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ekonomije </a:t>
            </a:r>
            <a:r>
              <a:rPr lang="vi-VN" dirty="0" smtClean="0">
                <a:latin typeface="Arial" pitchFamily="34" charset="0"/>
                <a:cs typeface="Arial" pitchFamily="34" charset="0"/>
              </a:rPr>
              <a:t>manjih </a:t>
            </a:r>
            <a:r>
              <a:rPr lang="vi-VN" dirty="0">
                <a:latin typeface="Arial" pitchFamily="34" charset="0"/>
                <a:cs typeface="Arial" pitchFamily="34" charset="0"/>
              </a:rPr>
              <a:t>preduzeća iz </a:t>
            </a:r>
            <a:r>
              <a:rPr lang="vi-VN" dirty="0" smtClean="0">
                <a:latin typeface="Arial" pitchFamily="34" charset="0"/>
                <a:cs typeface="Arial" pitchFamily="34" charset="0"/>
              </a:rPr>
              <a:t>dve </a:t>
            </a:r>
            <a:r>
              <a:rPr lang="vi-VN" dirty="0">
                <a:latin typeface="Arial" pitchFamily="34" charset="0"/>
                <a:cs typeface="Arial" pitchFamily="34" charset="0"/>
              </a:rPr>
              <a:t>ili više regija radi </a:t>
            </a:r>
            <a:r>
              <a:rPr lang="vi-VN" dirty="0" smtClean="0">
                <a:latin typeface="Arial" pitchFamily="34" charset="0"/>
                <a:cs typeface="Arial" pitchFamily="34" charset="0"/>
              </a:rPr>
              <a:t>obezbeđenja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konkurentnosti </a:t>
            </a:r>
            <a:r>
              <a:rPr lang="pl-PL" dirty="0">
                <a:latin typeface="Arial" pitchFamily="34" charset="0"/>
                <a:cs typeface="Arial" pitchFamily="34" charset="0"/>
              </a:rPr>
              <a:t>u nastupu na drugim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tržištima.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 smtClean="0">
                <a:latin typeface="Arial" pitchFamily="34" charset="0"/>
                <a:cs typeface="Arial" pitchFamily="34" charset="0"/>
              </a:rPr>
              <a:t>Na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taj način destinacije koristeći komunikacije, tehnologije i ulaganja lokalnih inputa sa različitih područja i raznih klastera razvijaju svoje poslovanje i pozicioniraju se globalno.</a:t>
            </a:r>
          </a:p>
          <a:p>
            <a:endParaRPr lang="en-US" dirty="0"/>
          </a:p>
        </p:txBody>
      </p:sp>
      <p:pic>
        <p:nvPicPr>
          <p:cNvPr id="7" name="--ipb-img-resizer-52" descr="http://sites.google.com/site/nikoladasic/roma/34.jpg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8200" y="2516981"/>
            <a:ext cx="4038600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r-Latn-CS" dirty="0" smtClean="0">
                <a:latin typeface="Arial" pitchFamily="34" charset="0"/>
                <a:cs typeface="Arial" pitchFamily="34" charset="0"/>
              </a:rPr>
              <a:t>Veoma važnu ulogu ima i sopstveni brend, prepoznatljivost destinacije, koji lakše prodaje ‘turistički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proizvod’ koji dolazi sa te destinacije. </a:t>
            </a:r>
          </a:p>
          <a:p>
            <a:endParaRPr lang="en-US" dirty="0"/>
          </a:p>
        </p:txBody>
      </p:sp>
      <p:pic>
        <p:nvPicPr>
          <p:cNvPr id="7" name="--ipb-img-resizer-54" descr="http://sites.google.com/site/nikoladasic/roma/35.jpg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2516981"/>
            <a:ext cx="4038600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dirty="0" smtClean="0">
                <a:latin typeface="Arial" pitchFamily="34" charset="0"/>
                <a:cs typeface="Arial" pitchFamily="34" charset="0"/>
              </a:rPr>
              <a:t>S druge strane,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ovim konceptom, privredni subjekti u okviru klastera se brže razvijaju, primenjuju savremene metode rada i pod savremenim menadžmentom crpe maksimum iz tržišnog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okruženja, a ekonomija destinacije dobija konkurentne prednosti u odnosu na druge.</a:t>
            </a:r>
            <a:endParaRPr lang="sr-Latn-CS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pic>
        <p:nvPicPr>
          <p:cNvPr id="7" name="Content Placeholder 6" descr="http://sites.google.com/site/nikoladasic/roma/36.jpg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158845" y="1600200"/>
            <a:ext cx="3017309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 smtClean="0">
                <a:latin typeface="Arial" pitchFamily="34" charset="0"/>
                <a:cs typeface="Arial" pitchFamily="34" charset="0"/>
              </a:rPr>
              <a:t>Međutim, da bi se omogućio ovakav sinergetski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rad na destinaciji, neophodno je da postoji ‘katalizator’,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obično institucija, koja deluje ili kao ‘klaster katalizator’ ili kao ‘klaster lider’. </a:t>
            </a:r>
          </a:p>
          <a:p>
            <a:endParaRPr lang="en-US" dirty="0"/>
          </a:p>
        </p:txBody>
      </p:sp>
      <p:pic>
        <p:nvPicPr>
          <p:cNvPr id="7" name="Content Placeholder 6" descr="http://sites.google.com/site/nikoladasic/roma/37.jpg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67845" y="1600200"/>
            <a:ext cx="3017309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r-Latn-CS" dirty="0" smtClean="0">
                <a:latin typeface="Arial" pitchFamily="34" charset="0"/>
                <a:cs typeface="Arial" pitchFamily="34" charset="0"/>
              </a:rPr>
              <a:t>U različitim zemljama ustanovljeni su različiti institucionalni oblici, ali sa približno istim ciljevima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i zadacima delovanja. </a:t>
            </a:r>
          </a:p>
          <a:p>
            <a:endParaRPr lang="en-US" dirty="0"/>
          </a:p>
        </p:txBody>
      </p:sp>
      <p:pic>
        <p:nvPicPr>
          <p:cNvPr id="7" name="--ipb-img-resizer-58" descr="http://sites.google.com/site/nikoladasic/roma/38.jpg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8200" y="2516981"/>
            <a:ext cx="4038600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dirty="0" smtClean="0">
                <a:latin typeface="Arial" pitchFamily="34" charset="0"/>
                <a:cs typeface="Arial" pitchFamily="34" charset="0"/>
              </a:rPr>
              <a:t>Kad je u pitanju turizam,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Svetska turistička organizacija zalaže se za DMO (Destination Management Organisation), čija je uloga koordinacija i briga o zajedničkom delovanju svih subjekata na destinaciji koji utiču na formiranje turističkog proizvoda.</a:t>
            </a:r>
          </a:p>
          <a:p>
            <a:endParaRPr lang="en-US" dirty="0"/>
          </a:p>
        </p:txBody>
      </p:sp>
      <p:pic>
        <p:nvPicPr>
          <p:cNvPr id="7" name="--ipb-img-resizer-60" descr="http://sites.google.com/site/nikoladasic/roma/39.jpg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2516981"/>
            <a:ext cx="4038600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sr-Latn-CS" dirty="0" smtClean="0">
                <a:latin typeface="Arial" pitchFamily="34" charset="0"/>
                <a:cs typeface="Arial" pitchFamily="34" charset="0"/>
              </a:rPr>
              <a:t>Organizacije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za destinacijski menadžment bi mogle da budu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bazni oblik okupljanja zainteresovanih igrača u destinaciji,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a postoje i drugi modeli koji potpomažu ili organizuju rad klastera. </a:t>
            </a:r>
          </a:p>
          <a:p>
            <a:endParaRPr lang="en-US" dirty="0"/>
          </a:p>
        </p:txBody>
      </p:sp>
      <p:pic>
        <p:nvPicPr>
          <p:cNvPr id="7" name="--ipb-img-resizer-62" descr="http://sites.google.com/site/nikoladasic/roma/40.jpg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8200" y="2516981"/>
            <a:ext cx="4038600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rim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62050" y="1981200"/>
            <a:ext cx="3486150" cy="2753519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pl-PL" dirty="0" smtClean="0">
                <a:latin typeface="Arial" pitchFamily="34" charset="0"/>
                <a:cs typeface="Arial" pitchFamily="34" charset="0"/>
              </a:rPr>
              <a:t>To su razni oblici Regionalnih agencija za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razvoj, koje su najčešće okupljene oko projekata MSP (malih i srednjih preduzeća)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U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 zemljama u tranziciji, situacija je drugačija,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obzirom da proces institucionalne pripreme za razvoj klastera nije u potpunosti ili nije uopšte razvijen.</a:t>
            </a:r>
          </a:p>
          <a:p>
            <a:endParaRPr lang="en-US" dirty="0"/>
          </a:p>
        </p:txBody>
      </p:sp>
      <p:pic>
        <p:nvPicPr>
          <p:cNvPr id="7" name="Content Placeholder 6" descr="http://sites.google.com/site/nikoladasic/roma/41.jpg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158845" y="1600200"/>
            <a:ext cx="3017309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pl-PL" dirty="0" smtClean="0">
                <a:latin typeface="Arial" pitchFamily="34" charset="0"/>
                <a:cs typeface="Arial" pitchFamily="34" charset="0"/>
              </a:rPr>
              <a:t>Postoji veoma nizak nivo komunikacije i koordinacije između nacionalnih, regionalnih i lokalnih vlasti.</a:t>
            </a:r>
          </a:p>
          <a:p>
            <a:endParaRPr lang="en-US" dirty="0"/>
          </a:p>
        </p:txBody>
      </p:sp>
      <p:pic>
        <p:nvPicPr>
          <p:cNvPr id="7" name="Content Placeholder 6" descr="http://sites.google.com/site/nikoladasic/roma/42.jpg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67845" y="1600200"/>
            <a:ext cx="3017309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r-Latn-CS" dirty="0" smtClean="0">
                <a:latin typeface="Arial" pitchFamily="34" charset="0"/>
                <a:cs typeface="Arial" pitchFamily="34" charset="0"/>
              </a:rPr>
              <a:t>Stoga nedostaje adekvatna mikroekonomska politika koja bi podržavala razvoj klastera, kao i politika edukacije i potsticaja za inostrane investicije.</a:t>
            </a:r>
          </a:p>
          <a:p>
            <a:endParaRPr lang="en-US" dirty="0"/>
          </a:p>
        </p:txBody>
      </p:sp>
      <p:pic>
        <p:nvPicPr>
          <p:cNvPr id="7" name="--ipb-img-resizer-66" descr="http://sites.google.com/site/nikoladasic/roma/43.jpg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8200" y="2516981"/>
            <a:ext cx="4038600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b="1" dirty="0" smtClean="0"/>
              <a:t>Koncept turističkih klastera u destinaciji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vi-VN" dirty="0" smtClean="0"/>
              <a:t>Strategijom razvoja turizma Republike Srbije do 2015. godine predviđeno je  formiranje </a:t>
            </a:r>
            <a:r>
              <a:rPr lang="vi-VN" b="1" dirty="0" smtClean="0"/>
              <a:t>turističkih klastera</a:t>
            </a:r>
            <a:r>
              <a:rPr lang="vi-VN" dirty="0" smtClean="0"/>
              <a:t> radi uspešnijeg pozicioniranja Srbije kao relevantne destinacije na međunarodnom turističkom tržištu. </a:t>
            </a:r>
            <a:endParaRPr lang="sr-Latn-CS" dirty="0" smtClean="0"/>
          </a:p>
          <a:p>
            <a:r>
              <a:rPr lang="vi-VN" dirty="0" smtClean="0"/>
              <a:t>Ovom strategijom su definisani </a:t>
            </a:r>
            <a:r>
              <a:rPr lang="vi-VN" b="1" dirty="0" smtClean="0"/>
              <a:t>sledeći klasteri</a:t>
            </a:r>
            <a:r>
              <a:rPr lang="vi-VN" dirty="0" smtClean="0"/>
              <a:t>:</a:t>
            </a:r>
            <a:r>
              <a:rPr lang="vi-VN" b="1" dirty="0" smtClean="0"/>
              <a:t> </a:t>
            </a:r>
            <a:endParaRPr lang="sr-Latn-CS" b="1" dirty="0" smtClean="0"/>
          </a:p>
          <a:p>
            <a:pPr marL="514350" indent="-514350">
              <a:buFont typeface="+mj-lt"/>
              <a:buAutoNum type="arabicPeriod"/>
            </a:pPr>
            <a:r>
              <a:rPr lang="vi-VN" b="1" dirty="0" smtClean="0"/>
              <a:t>Vojvodina; </a:t>
            </a:r>
            <a:endParaRPr lang="sr-Latn-CS" b="1" dirty="0" smtClean="0"/>
          </a:p>
          <a:p>
            <a:pPr marL="514350" indent="-514350">
              <a:buFont typeface="+mj-lt"/>
              <a:buAutoNum type="arabicPeriod"/>
            </a:pPr>
            <a:r>
              <a:rPr lang="vi-VN" b="1" dirty="0" smtClean="0"/>
              <a:t>Beograd; </a:t>
            </a:r>
            <a:endParaRPr lang="sr-Latn-CS" b="1" dirty="0" smtClean="0"/>
          </a:p>
          <a:p>
            <a:pPr marL="514350" indent="-514350">
              <a:buFont typeface="+mj-lt"/>
              <a:buAutoNum type="arabicPeriod"/>
            </a:pPr>
            <a:r>
              <a:rPr lang="vi-VN" b="1" dirty="0" smtClean="0"/>
              <a:t>Jugozapadna Srbija; i </a:t>
            </a:r>
            <a:endParaRPr lang="sr-Latn-CS" b="1" dirty="0" smtClean="0"/>
          </a:p>
          <a:p>
            <a:pPr marL="514350" indent="-514350">
              <a:buFont typeface="+mj-lt"/>
              <a:buAutoNum type="arabicPeriod"/>
            </a:pPr>
            <a:r>
              <a:rPr lang="vi-VN" b="1" dirty="0" smtClean="0"/>
              <a:t>Jugoistočna Srbija</a:t>
            </a:r>
            <a:r>
              <a:rPr lang="vi-VN" dirty="0" smtClean="0"/>
              <a:t>.</a:t>
            </a:r>
            <a:endParaRPr lang="sr-Latn-C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pl-PL" dirty="0" smtClean="0">
                <a:latin typeface="Arial" pitchFamily="34" charset="0"/>
                <a:cs typeface="Arial" pitchFamily="34" charset="0"/>
              </a:rPr>
              <a:t>Uloga klastera i na nacionalnom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nivou, u okupljanju najvitalnijih segmenata svake privrede,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malih i srednjih preduzeća, veoma je bitna za razvoj ukupne ekonomije jedne zemlje. </a:t>
            </a:r>
          </a:p>
          <a:p>
            <a:endParaRPr lang="en-US" dirty="0"/>
          </a:p>
        </p:txBody>
      </p:sp>
      <p:pic>
        <p:nvPicPr>
          <p:cNvPr id="7" name="Content Placeholder 6" descr="http://sites.google.com/site/nikoladasic/roma/50.jpg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67845" y="1600200"/>
            <a:ext cx="3017309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l-PL" dirty="0" smtClean="0">
                <a:latin typeface="Arial" pitchFamily="34" charset="0"/>
                <a:cs typeface="Arial" pitchFamily="34" charset="0"/>
              </a:rPr>
              <a:t>Osim toga oni postaju važni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subjekti moguće konkurentske prednosti u okviru prostornog okruženja u kome deluju. </a:t>
            </a:r>
          </a:p>
          <a:p>
            <a:endParaRPr lang="en-US" dirty="0"/>
          </a:p>
        </p:txBody>
      </p:sp>
      <p:pic>
        <p:nvPicPr>
          <p:cNvPr id="5" name="Content Placeholder 4" descr="Postavljena slika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158845" y="1600200"/>
            <a:ext cx="3017309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sr-Latn-CS" dirty="0" smtClean="0">
                <a:latin typeface="Arial" pitchFamily="34" charset="0"/>
                <a:cs typeface="Arial" pitchFamily="34" charset="0"/>
              </a:rPr>
              <a:t>Kako delovanje klastera može biti multinacionalno, kao posledica raznih integracija i partnerstava, vidi se od kakve je važnosti korišćenje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ovog koncepta za sticanje moći na globalnom nivou.</a:t>
            </a:r>
            <a:endParaRPr lang="sr-Latn-CS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pic>
        <p:nvPicPr>
          <p:cNvPr id="5" name="Content Placeholder 4" descr="Postavljena slika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67845" y="1600200"/>
            <a:ext cx="3017309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b="1" dirty="0" smtClean="0"/>
              <a:t>Koncept turističkih klastera u destinaciji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 smtClean="0">
                <a:latin typeface="Arial" pitchFamily="34" charset="0"/>
                <a:cs typeface="Arial" pitchFamily="34" charset="0"/>
              </a:rPr>
              <a:t>Razvoj </a:t>
            </a:r>
            <a:r>
              <a:rPr lang="pl-PL" dirty="0">
                <a:latin typeface="Arial" pitchFamily="34" charset="0"/>
                <a:cs typeface="Arial" pitchFamily="34" charset="0"/>
              </a:rPr>
              <a:t>malih i srednjih preduzeća u zemljama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u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razvoju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uz pomoć klasterskog modela povezivanja na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destinaciji predstavlja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svakako značajan element za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njihov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opstanak</a:t>
            </a:r>
            <a:r>
              <a:rPr lang="pl-PL" dirty="0">
                <a:latin typeface="Arial" pitchFamily="34" charset="0"/>
                <a:cs typeface="Arial" pitchFamily="34" charset="0"/>
              </a:rPr>
              <a:t>, a zatim i za povećanje njihove konkurentnosti.</a:t>
            </a:r>
          </a:p>
          <a:p>
            <a:r>
              <a:rPr lang="pl-PL" dirty="0">
                <a:latin typeface="Arial" pitchFamily="34" charset="0"/>
                <a:cs typeface="Arial" pitchFamily="34" charset="0"/>
              </a:rPr>
              <a:t>Razvoj klastera regionalni je odgovor na konkurentni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pritisak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koji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se razvio s globalizacijom.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10" y="350043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sr-Latn-CS" b="1" dirty="0" smtClean="0"/>
              <a:t>Izgradnja konkurentnosti turističke destinacije kroz klastere</a:t>
            </a:r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l-PL" dirty="0" smtClean="0">
                <a:latin typeface="Arial" pitchFamily="34" charset="0"/>
                <a:cs typeface="Arial" pitchFamily="34" charset="0"/>
              </a:rPr>
              <a:t>Ključ uspeha u partnerskom odnosu u klasterima leži u poverenju. Bez poverenja i </a:t>
            </a:r>
            <a:r>
              <a:rPr lang="vi-VN" dirty="0" smtClean="0">
                <a:latin typeface="Arial" pitchFamily="34" charset="0"/>
                <a:cs typeface="Arial" pitchFamily="34" charset="0"/>
              </a:rPr>
              <a:t>institucija koje podstiču poverenje među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vi-VN" dirty="0" smtClean="0">
                <a:latin typeface="Arial" pitchFamily="34" charset="0"/>
                <a:cs typeface="Arial" pitchFamily="34" charset="0"/>
              </a:rPr>
              <a:t>članicama klastera,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 klaster ne može uspeti.</a:t>
            </a:r>
          </a:p>
          <a:p>
            <a:endParaRPr lang="en-US" dirty="0"/>
          </a:p>
        </p:txBody>
      </p:sp>
      <p:pic>
        <p:nvPicPr>
          <p:cNvPr id="5" name="Content Placeholder 4" descr="Postavljena slika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8200" y="2516981"/>
            <a:ext cx="4038600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>
                <a:latin typeface="Arial" pitchFamily="34" charset="0"/>
                <a:cs typeface="Arial" pitchFamily="34" charset="0"/>
              </a:rPr>
              <a:t>Da bi se ojačala saradnja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vi-VN" dirty="0" smtClean="0">
                <a:latin typeface="Arial" pitchFamily="34" charset="0"/>
                <a:cs typeface="Arial" pitchFamily="34" charset="0"/>
              </a:rPr>
              <a:t>među učesnicima i izgradili lični odnosi u klasteru, organizuju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 se ‘mrežne sesije’ (</a:t>
            </a:r>
            <a:r>
              <a:rPr lang="sr-Latn-CS" i="1" dirty="0" smtClean="0">
                <a:latin typeface="Arial" pitchFamily="34" charset="0"/>
                <a:cs typeface="Arial" pitchFamily="34" charset="0"/>
              </a:rPr>
              <a:t>networking seassion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), koje su praćene </a:t>
            </a:r>
            <a:r>
              <a:rPr lang="sr-Latn-CS" i="1" dirty="0" smtClean="0">
                <a:latin typeface="Arial" pitchFamily="34" charset="0"/>
                <a:cs typeface="Arial" pitchFamily="34" charset="0"/>
              </a:rPr>
              <a:t>consortium-building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 sesijama, u cilju pospešenja horizontalnog umrežavanja.</a:t>
            </a:r>
          </a:p>
          <a:p>
            <a:endParaRPr lang="en-US" dirty="0"/>
          </a:p>
        </p:txBody>
      </p:sp>
      <p:pic>
        <p:nvPicPr>
          <p:cNvPr id="5" name="Content Placeholder 4" descr="Postavljena slika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2516981"/>
            <a:ext cx="4038600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b="1" dirty="0"/>
              <a:t>Izgradnja konkurentnosti turističke </a:t>
            </a:r>
            <a:r>
              <a:rPr lang="sr-Latn-CS" b="1" dirty="0" smtClean="0"/>
              <a:t>destinacije kroz </a:t>
            </a:r>
            <a:r>
              <a:rPr lang="sr-Latn-CS" b="1" dirty="0"/>
              <a:t>klastere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sr-Latn-CS" dirty="0">
                <a:latin typeface="Arial" pitchFamily="34" charset="0"/>
                <a:cs typeface="Arial" pitchFamily="34" charset="0"/>
              </a:rPr>
              <a:t>U turizmu većina saradnji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podrazumeva destinacijski marketing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okupljen oko teritorijalnih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institucija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(DMO-a</a:t>
            </a:r>
            <a:r>
              <a:rPr lang="pl-PL" dirty="0">
                <a:latin typeface="Arial" pitchFamily="34" charset="0"/>
                <a:cs typeface="Arial" pitchFamily="34" charset="0"/>
              </a:rPr>
              <a:t>). </a:t>
            </a:r>
          </a:p>
          <a:p>
            <a:r>
              <a:rPr lang="pl-PL" dirty="0" smtClean="0">
                <a:latin typeface="Arial" pitchFamily="34" charset="0"/>
                <a:cs typeface="Arial" pitchFamily="34" charset="0"/>
              </a:rPr>
              <a:t>Tamo gde </a:t>
            </a:r>
            <a:r>
              <a:rPr lang="pl-PL" dirty="0">
                <a:latin typeface="Arial" pitchFamily="34" charset="0"/>
                <a:cs typeface="Arial" pitchFamily="34" charset="0"/>
              </a:rPr>
              <a:t>one ne postoje (kao u zemljama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ex-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Jugoslavije</a:t>
            </a:r>
            <a:r>
              <a:rPr lang="sr-Latn-CS" dirty="0">
                <a:latin typeface="Arial" pitchFamily="34" charset="0"/>
                <a:cs typeface="Arial" pitchFamily="34" charset="0"/>
              </a:rPr>
              <a:t>), Regionalne turističke zajednice bi mogle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preuzeti ove poslove.</a:t>
            </a:r>
          </a:p>
          <a:p>
            <a:r>
              <a:rPr lang="sr-Latn-CS" dirty="0" smtClean="0">
                <a:latin typeface="Arial" pitchFamily="34" charset="0"/>
                <a:cs typeface="Arial" pitchFamily="34" charset="0"/>
              </a:rPr>
              <a:t>Bitan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razlog trenda saradnje i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partnerstva javnog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i privatnog sektora u oblasti razvoja i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promocije turizma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su budzetska ograničenja.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b="1" dirty="0"/>
              <a:t>Izgradnja konkurentnosti turističke </a:t>
            </a:r>
            <a:r>
              <a:rPr lang="sr-Latn-CS" b="1" dirty="0" smtClean="0"/>
              <a:t>destinacije kroz </a:t>
            </a:r>
            <a:r>
              <a:rPr lang="sr-Latn-CS" b="1" dirty="0"/>
              <a:t>klastere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CS" dirty="0">
                <a:latin typeface="Arial" pitchFamily="34" charset="0"/>
                <a:cs typeface="Arial" pitchFamily="34" charset="0"/>
              </a:rPr>
              <a:t>Kako idemo dalje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u treći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milenijum pitanja sa kojima će se suočavati vlade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i turistička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industrija postaće mnogo šira i teško će se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rešavati bez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nekog oblika saradnje javnog i privatnog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sektora, destinacije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i klastera kao ‘grozda’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komplementarnih subjekata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u formiranju turističkog proizvoda.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b="1" dirty="0"/>
              <a:t>Izgradnja konkurentnosti turističke </a:t>
            </a:r>
            <a:r>
              <a:rPr lang="sr-Latn-CS" b="1" dirty="0" smtClean="0"/>
              <a:t>destinacije kroz </a:t>
            </a:r>
            <a:r>
              <a:rPr lang="sr-Latn-CS" b="1" dirty="0"/>
              <a:t>klastere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CS" dirty="0" smtClean="0">
                <a:latin typeface="Arial" pitchFamily="34" charset="0"/>
                <a:cs typeface="Arial" pitchFamily="34" charset="0"/>
              </a:rPr>
              <a:t>Prema UNWTO saradnja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javnog i privatnog sektora bazirana je na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četiri ključne oblasti:</a:t>
            </a:r>
          </a:p>
          <a:p>
            <a:pPr marL="514350" indent="-514350">
              <a:buFont typeface="+mj-lt"/>
              <a:buAutoNum type="arabicPeriod"/>
            </a:pPr>
            <a:r>
              <a:rPr lang="sr-Latn-CS" dirty="0" smtClean="0">
                <a:latin typeface="Arial" pitchFamily="34" charset="0"/>
                <a:cs typeface="Arial" pitchFamily="34" charset="0"/>
              </a:rPr>
              <a:t>poboljšanju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privlačnosti destinacije</a:t>
            </a:r>
          </a:p>
          <a:p>
            <a:pPr marL="514350" indent="-514350">
              <a:buFont typeface="+mj-lt"/>
              <a:buAutoNum type="arabicPeriod"/>
            </a:pPr>
            <a:r>
              <a:rPr lang="vi-VN" dirty="0" smtClean="0">
                <a:latin typeface="Arial" pitchFamily="34" charset="0"/>
                <a:cs typeface="Arial" pitchFamily="34" charset="0"/>
              </a:rPr>
              <a:t>unapređenju </a:t>
            </a:r>
            <a:r>
              <a:rPr lang="vi-VN" dirty="0">
                <a:latin typeface="Arial" pitchFamily="34" charset="0"/>
                <a:cs typeface="Arial" pitchFamily="34" charset="0"/>
              </a:rPr>
              <a:t>marketinga destinacije</a:t>
            </a:r>
          </a:p>
          <a:p>
            <a:pPr marL="514350" indent="-514350">
              <a:buFont typeface="+mj-lt"/>
              <a:buAutoNum type="arabicPeriod"/>
            </a:pPr>
            <a:r>
              <a:rPr lang="sr-Latn-CS" dirty="0" smtClean="0">
                <a:latin typeface="Arial" pitchFamily="34" charset="0"/>
                <a:cs typeface="Arial" pitchFamily="34" charset="0"/>
              </a:rPr>
              <a:t>porastu produktivnosti i</a:t>
            </a:r>
            <a:endParaRPr lang="sr-Latn-CS" dirty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sr-Latn-CS" dirty="0" smtClean="0">
                <a:latin typeface="Arial" pitchFamily="34" charset="0"/>
                <a:cs typeface="Arial" pitchFamily="34" charset="0"/>
              </a:rPr>
              <a:t>poboljšanju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upravljanja turističkim sistemom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it-IT" dirty="0" smtClean="0">
                <a:latin typeface="Arial" pitchFamily="34" charset="0"/>
                <a:cs typeface="Arial" pitchFamily="34" charset="0"/>
              </a:rPr>
              <a:t>Da bi bila uspešna, destinacija mora da ponudi tržištu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veću vrednost od svojih rivala za iste uložene napore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turista, ili pak istu vrednost, za manje napora (</a:t>
            </a:r>
            <a:r>
              <a:rPr lang="sr-Latn-CS" i="1" dirty="0" smtClean="0">
                <a:latin typeface="Arial" pitchFamily="34" charset="0"/>
                <a:cs typeface="Arial" pitchFamily="34" charset="0"/>
              </a:rPr>
              <a:t>value for efforts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). </a:t>
            </a:r>
          </a:p>
          <a:p>
            <a:endParaRPr lang="en-US" dirty="0"/>
          </a:p>
        </p:txBody>
      </p:sp>
      <p:pic>
        <p:nvPicPr>
          <p:cNvPr id="5" name="Content Placeholder 4" descr="Postavljena slika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8200" y="2516981"/>
            <a:ext cx="4038600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b="1" dirty="0"/>
              <a:t>Izgradnja konkurentnosti turističke </a:t>
            </a:r>
            <a:r>
              <a:rPr lang="sr-Latn-CS" b="1" dirty="0" smtClean="0"/>
              <a:t>destinacije kroz </a:t>
            </a:r>
            <a:r>
              <a:rPr lang="sr-Latn-CS" b="1" dirty="0"/>
              <a:t>klastere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Latn-CS" dirty="0" smtClean="0">
                <a:latin typeface="Arial" pitchFamily="34" charset="0"/>
                <a:cs typeface="Arial" pitchFamily="34" charset="0"/>
              </a:rPr>
              <a:t>U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skladu sa Porterovim pristupom, klasteri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predstavljaju grupaciju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svih preduzeća i ostalih elemenata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koji čine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destinaciju konkurentnom, uključujući atrakcije,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infrastrukturu,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opremu</a:t>
            </a:r>
            <a:r>
              <a:rPr lang="pl-PL" dirty="0">
                <a:latin typeface="Arial" pitchFamily="34" charset="0"/>
                <a:cs typeface="Arial" pitchFamily="34" charset="0"/>
              </a:rPr>
              <a:t>, davaoce usluga, druge pomoćne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sektore,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obrazovne kapacitete,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institucije,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čije </a:t>
            </a:r>
            <a:r>
              <a:rPr lang="it-IT" dirty="0" smtClean="0">
                <a:latin typeface="Arial" pitchFamily="34" charset="0"/>
                <a:cs typeface="Arial" pitchFamily="34" charset="0"/>
              </a:rPr>
              <a:t>integrisane </a:t>
            </a:r>
            <a:r>
              <a:rPr lang="it-IT" dirty="0">
                <a:latin typeface="Arial" pitchFamily="34" charset="0"/>
                <a:cs typeface="Arial" pitchFamily="34" charset="0"/>
              </a:rPr>
              <a:t>i koordinirane aktivnosti doprinose </a:t>
            </a:r>
            <a:r>
              <a:rPr lang="it-IT" dirty="0" smtClean="0">
                <a:latin typeface="Arial" pitchFamily="34" charset="0"/>
                <a:cs typeface="Arial" pitchFamily="34" charset="0"/>
              </a:rPr>
              <a:t>doživljaju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 koji </a:t>
            </a:r>
            <a:r>
              <a:rPr lang="sr-Latn-CS" dirty="0">
                <a:latin typeface="Arial" pitchFamily="34" charset="0"/>
                <a:cs typeface="Arial" pitchFamily="34" charset="0"/>
              </a:rPr>
              <a:t>potrošači očekuju od destinacije koju su odlučili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da posete</a:t>
            </a:r>
            <a:r>
              <a:rPr lang="sr-Latn-CS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>
                <a:latin typeface="Arial" pitchFamily="34" charset="0"/>
                <a:cs typeface="Arial" pitchFamily="34" charset="0"/>
              </a:rPr>
              <a:t>Turistički klasteri mogu se posmatrati sa geografskog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 aspekta (kao Zlatiborska regija) i aspekta bazne aktivnosti klastera (‘seoski turizam’, ‘banjski turizam’,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‘avanturistički turizam’ i sl.).</a:t>
            </a:r>
            <a:endParaRPr lang="sr-Latn-CS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pic>
        <p:nvPicPr>
          <p:cNvPr id="5" name="Content Placeholder 4" descr="Postavljena slika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2516981"/>
            <a:ext cx="4038600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762000"/>
            <a:ext cx="4038600" cy="5364163"/>
          </a:xfrm>
        </p:spPr>
        <p:txBody>
          <a:bodyPr>
            <a:normAutofit fontScale="92500" lnSpcReduction="20000"/>
          </a:bodyPr>
          <a:lstStyle/>
          <a:p>
            <a:r>
              <a:rPr lang="pt-BR" dirty="0" smtClean="0">
                <a:latin typeface="Arial" pitchFamily="34" charset="0"/>
                <a:cs typeface="Arial" pitchFamily="34" charset="0"/>
              </a:rPr>
              <a:t>Bez obzira o kom se aspektu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radi, konkrentnost zahteva od klastera da obezbedi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odgovarajući ‘konkurentski dijamant’, poslovnu sredinu,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gde kompanije konkurentsku prednost stiču ne samo na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osnovu produktivnih faktora, već na osnovu njihove sposobnosti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da zaposli raspoložive resurse u klasteru u kojem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deluje.</a:t>
            </a:r>
          </a:p>
          <a:p>
            <a:endParaRPr lang="en-US" dirty="0"/>
          </a:p>
        </p:txBody>
      </p:sp>
      <p:pic>
        <p:nvPicPr>
          <p:cNvPr id="5" name="Content Placeholder 4" descr="Postavljena slika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158845" y="1600200"/>
            <a:ext cx="3017309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pl-PL" dirty="0" smtClean="0">
                <a:latin typeface="Arial" pitchFamily="34" charset="0"/>
                <a:cs typeface="Arial" pitchFamily="34" charset="0"/>
              </a:rPr>
              <a:t>Pored podizanja konkurentnosti, klasteri igraju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glavnu ulogu u operativnom smislu inovativnih procesa (kao postizanje nižih troškova, bolja vidljivost procesa, bolje reakcije na zahteve tražnje i sl.)</a:t>
            </a:r>
          </a:p>
          <a:p>
            <a:endParaRPr lang="en-US" dirty="0"/>
          </a:p>
        </p:txBody>
      </p:sp>
      <p:pic>
        <p:nvPicPr>
          <p:cNvPr id="5" name="Content Placeholder 4" descr="Postavljena slika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2516981"/>
            <a:ext cx="4038600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b="1" dirty="0"/>
              <a:t>Izgradnja konkurentnosti turističke </a:t>
            </a:r>
            <a:r>
              <a:rPr lang="sr-Latn-CS" b="1" dirty="0" smtClean="0"/>
              <a:t>destinacije kroz </a:t>
            </a:r>
            <a:r>
              <a:rPr lang="sr-Latn-CS" b="1" dirty="0"/>
              <a:t>klastere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vi-VN" dirty="0" smtClean="0">
                <a:latin typeface="Arial" pitchFamily="34" charset="0"/>
                <a:cs typeface="Arial" pitchFamily="34" charset="0"/>
              </a:rPr>
              <a:t>Turistička preduzeća, kao sastavni delovi klastera obezbeđuju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niz prednosti u poslovanju: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pl-PL" dirty="0" smtClean="0">
                <a:latin typeface="Arial" pitchFamily="34" charset="0"/>
                <a:cs typeface="Arial" pitchFamily="34" charset="0"/>
              </a:rPr>
              <a:t>brz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pristup tržišnim informacijama;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sr-Latn-CS" dirty="0" smtClean="0">
                <a:latin typeface="Arial" pitchFamily="34" charset="0"/>
                <a:cs typeface="Arial" pitchFamily="34" charset="0"/>
              </a:rPr>
              <a:t>mogućnost dobijanja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specijalizovanih inputa i tehničke podrške;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sr-Latn-CS" dirty="0" smtClean="0">
                <a:latin typeface="Arial" pitchFamily="34" charset="0"/>
                <a:cs typeface="Arial" pitchFamily="34" charset="0"/>
              </a:rPr>
              <a:t>participacija u ‘konzorcijumima’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prilikom velikih narudžbi;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sr-Latn-CS" dirty="0" smtClean="0">
                <a:latin typeface="Arial" pitchFamily="34" charset="0"/>
                <a:cs typeface="Arial" pitchFamily="34" charset="0"/>
              </a:rPr>
              <a:t> omogućeno jačanje tržišnog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razvoja i promotivnih troškova;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sr-Latn-CS" dirty="0" smtClean="0">
                <a:latin typeface="Arial" pitchFamily="34" charset="0"/>
                <a:cs typeface="Arial" pitchFamily="34" charset="0"/>
              </a:rPr>
              <a:t>korišćenje grupnog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prevoza u cilju minimiziranja transportnih troškova;</a:t>
            </a:r>
          </a:p>
          <a:p>
            <a:pPr>
              <a:buFont typeface="Wingdings" pitchFamily="2" charset="2"/>
              <a:buChar char="ü"/>
            </a:pPr>
            <a:r>
              <a:rPr lang="sr-Latn-CS" dirty="0" smtClean="0">
                <a:latin typeface="Arial" pitchFamily="34" charset="0"/>
                <a:cs typeface="Arial" pitchFamily="34" charset="0"/>
              </a:rPr>
              <a:t>podela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it-IT" dirty="0" smtClean="0">
                <a:latin typeface="Arial" pitchFamily="34" charset="0"/>
                <a:cs typeface="Arial" pitchFamily="34" charset="0"/>
              </a:rPr>
              <a:t>troškova za ISO certificate i jo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š </a:t>
            </a:r>
            <a:r>
              <a:rPr lang="it-IT" dirty="0" smtClean="0">
                <a:latin typeface="Arial" pitchFamily="34" charset="0"/>
                <a:cs typeface="Arial" pitchFamily="34" charset="0"/>
              </a:rPr>
              <a:t>mnogo toga </a:t>
            </a:r>
            <a:endParaRPr lang="sr-Latn-CS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it-IT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it-IT" dirty="0" smtClean="0">
                <a:latin typeface="Arial" pitchFamily="34" charset="0"/>
                <a:cs typeface="Arial" pitchFamily="34" charset="0"/>
              </a:rPr>
              <a:t>Ukratko,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klasteri u turizmu omogućavaju preduzećima da teže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novoj efikasnosti i da zadrže dodatnu vrednost u okviru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sopstvenog lanca vrednosti.</a:t>
            </a:r>
            <a:endParaRPr lang="sr-Latn-C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sr-Latn-CS" dirty="0" smtClean="0">
                <a:latin typeface="Arial" pitchFamily="34" charset="0"/>
                <a:cs typeface="Arial" pitchFamily="34" charset="0"/>
              </a:rPr>
              <a:t>Država sa svoje strane, može svoju podršku turističkom lancu vrednosti da unapredi kroz promociju i stvaranje poslovnog okruženja donošenjem savremene </a:t>
            </a:r>
            <a:r>
              <a:rPr lang="nn-NO" dirty="0" smtClean="0">
                <a:latin typeface="Arial" pitchFamily="34" charset="0"/>
                <a:cs typeface="Arial" pitchFamily="34" charset="0"/>
              </a:rPr>
              <a:t>zakonske regulative koja podržava i olakšava rad u klasteru.</a:t>
            </a:r>
          </a:p>
          <a:p>
            <a:endParaRPr lang="en-US" dirty="0"/>
          </a:p>
        </p:txBody>
      </p:sp>
      <p:pic>
        <p:nvPicPr>
          <p:cNvPr id="5" name="Content Placeholder 4" descr="Postavljena slika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158845" y="1600200"/>
            <a:ext cx="3017309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b="1" dirty="0"/>
              <a:t>Izgradnja konkurentnosti turističke </a:t>
            </a:r>
            <a:r>
              <a:rPr lang="sr-Latn-CS" b="1" dirty="0" smtClean="0"/>
              <a:t>destinacije kroz </a:t>
            </a:r>
            <a:r>
              <a:rPr lang="sr-Latn-CS" b="1" dirty="0"/>
              <a:t>klastere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sr-Latn-CS" dirty="0" smtClean="0">
                <a:latin typeface="Arial" pitchFamily="34" charset="0"/>
                <a:cs typeface="Arial" pitchFamily="34" charset="0"/>
              </a:rPr>
              <a:t>Tu spadaju: </a:t>
            </a:r>
          </a:p>
          <a:p>
            <a:pPr>
              <a:buFont typeface="Wingdings" pitchFamily="2" charset="2"/>
              <a:buChar char="ü"/>
            </a:pPr>
            <a:r>
              <a:rPr lang="sr-Latn-CS" dirty="0" smtClean="0">
                <a:latin typeface="Arial" pitchFamily="34" charset="0"/>
                <a:cs typeface="Arial" pitchFamily="34" charset="0"/>
              </a:rPr>
              <a:t>davanje izvoznih stimulacija, </a:t>
            </a:r>
          </a:p>
          <a:p>
            <a:pPr>
              <a:buFont typeface="Wingdings" pitchFamily="2" charset="2"/>
              <a:buChar char="ü"/>
            </a:pPr>
            <a:r>
              <a:rPr lang="sr-Latn-CS" dirty="0" smtClean="0">
                <a:latin typeface="Arial" pitchFamily="34" charset="0"/>
                <a:cs typeface="Arial" pitchFamily="34" charset="0"/>
              </a:rPr>
              <a:t>smanjenje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poreza na dodatnu vrednost, </a:t>
            </a:r>
          </a:p>
          <a:p>
            <a:pPr>
              <a:buFont typeface="Wingdings" pitchFamily="2" charset="2"/>
              <a:buChar char="ü"/>
            </a:pPr>
            <a:r>
              <a:rPr lang="pl-PL" dirty="0" smtClean="0">
                <a:latin typeface="Arial" pitchFamily="34" charset="0"/>
                <a:cs typeface="Arial" pitchFamily="34" charset="0"/>
              </a:rPr>
              <a:t>kreiranje uslova oko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klastera, kao što su npr. obrazovne institucije, </a:t>
            </a:r>
          </a:p>
          <a:p>
            <a:pPr>
              <a:buFont typeface="Wingdings" pitchFamily="2" charset="2"/>
              <a:buChar char="ü"/>
            </a:pPr>
            <a:r>
              <a:rPr lang="sr-Latn-CS" dirty="0" smtClean="0">
                <a:latin typeface="Arial" pitchFamily="34" charset="0"/>
                <a:cs typeface="Arial" pitchFamily="34" charset="0"/>
              </a:rPr>
              <a:t>privlačenje finansijskog kapitala, </a:t>
            </a:r>
          </a:p>
          <a:p>
            <a:pPr>
              <a:buFont typeface="Wingdings" pitchFamily="2" charset="2"/>
              <a:buChar char="ü"/>
            </a:pPr>
            <a:r>
              <a:rPr lang="sr-Latn-CS" dirty="0" smtClean="0">
                <a:latin typeface="Arial" pitchFamily="34" charset="0"/>
                <a:cs typeface="Arial" pitchFamily="34" charset="0"/>
              </a:rPr>
              <a:t>izvozno promotivne aktivnosti, </a:t>
            </a:r>
          </a:p>
          <a:p>
            <a:pPr>
              <a:buFont typeface="Wingdings" pitchFamily="2" charset="2"/>
              <a:buChar char="ü"/>
            </a:pPr>
            <a:r>
              <a:rPr lang="sr-Latn-CS" dirty="0" smtClean="0">
                <a:latin typeface="Arial" pitchFamily="34" charset="0"/>
                <a:cs typeface="Arial" pitchFamily="34" charset="0"/>
              </a:rPr>
              <a:t>uloga ‘katalizatora’ u inicijalnoj fazi organizovanja, </a:t>
            </a:r>
          </a:p>
          <a:p>
            <a:pPr>
              <a:buFont typeface="Wingdings" pitchFamily="2" charset="2"/>
              <a:buChar char="ü"/>
            </a:pPr>
            <a:r>
              <a:rPr lang="sr-Latn-CS" dirty="0" smtClean="0">
                <a:latin typeface="Arial" pitchFamily="34" charset="0"/>
                <a:cs typeface="Arial" pitchFamily="34" charset="0"/>
              </a:rPr>
              <a:t>inkorporiranje </a:t>
            </a:r>
            <a:r>
              <a:rPr lang="vi-VN" dirty="0" smtClean="0">
                <a:latin typeface="Arial" pitchFamily="34" charset="0"/>
                <a:cs typeface="Arial" pitchFamily="34" charset="0"/>
              </a:rPr>
              <a:t>interesa klastera u međunarodne trgovinske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 pregovore i dr. </a:t>
            </a:r>
          </a:p>
          <a:p>
            <a:pPr>
              <a:buNone/>
            </a:pPr>
            <a:endParaRPr lang="sr-Latn-CS" dirty="0" smtClean="0">
              <a:latin typeface="Arial" pitchFamily="34" charset="0"/>
              <a:cs typeface="Arial" pitchFamily="34" charset="0"/>
            </a:endParaRPr>
          </a:p>
          <a:p>
            <a:r>
              <a:rPr lang="sr-Latn-CS" dirty="0" smtClean="0">
                <a:latin typeface="Arial" pitchFamily="34" charset="0"/>
                <a:cs typeface="Arial" pitchFamily="34" charset="0"/>
              </a:rPr>
              <a:t>Kreirajući ovako podršku u susret zahtevima </a:t>
            </a:r>
            <a:r>
              <a:rPr lang="it-IT" dirty="0" smtClean="0">
                <a:latin typeface="Arial" pitchFamily="34" charset="0"/>
                <a:cs typeface="Arial" pitchFamily="34" charset="0"/>
              </a:rPr>
              <a:t>klastera, država ne samo da uspostavlja veću povezanost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nn-NO" dirty="0" smtClean="0">
                <a:latin typeface="Arial" pitchFamily="34" charset="0"/>
                <a:cs typeface="Arial" pitchFamily="34" charset="0"/>
              </a:rPr>
              <a:t>i koordinaciju, već obezbeđuje i širi sopstveni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 monitoring i uticaj.</a:t>
            </a:r>
            <a:endParaRPr lang="sr-Latn-C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b="1" dirty="0"/>
              <a:t>Izgradnja konkurentnosti turističke </a:t>
            </a:r>
            <a:r>
              <a:rPr lang="sr-Latn-CS" b="1" dirty="0" smtClean="0"/>
              <a:t>destinacije kroz </a:t>
            </a:r>
            <a:r>
              <a:rPr lang="sr-Latn-CS" b="1" dirty="0"/>
              <a:t>klastere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pl-PL" dirty="0" smtClean="0">
                <a:latin typeface="Arial" pitchFamily="34" charset="0"/>
                <a:cs typeface="Arial" pitchFamily="34" charset="0"/>
              </a:rPr>
              <a:t>Posmatrajući na nacionalnom nivou, klasteri mogu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pozitivno da utiču na izgradnju konkurentne izvozne ekonomije, kroz njihov direktan uticaj na </a:t>
            </a:r>
          </a:p>
          <a:p>
            <a:pPr>
              <a:lnSpc>
                <a:spcPct val="120000"/>
              </a:lnSpc>
              <a:buFont typeface="Wingdings" pitchFamily="2" charset="2"/>
              <a:buChar char="ü"/>
            </a:pPr>
            <a:r>
              <a:rPr lang="sr-Latn-CS" dirty="0" smtClean="0">
                <a:latin typeface="Arial" pitchFamily="34" charset="0"/>
                <a:cs typeface="Arial" pitchFamily="34" charset="0"/>
              </a:rPr>
              <a:t>usvajanje novih veština, </a:t>
            </a:r>
          </a:p>
          <a:p>
            <a:pPr>
              <a:lnSpc>
                <a:spcPct val="120000"/>
              </a:lnSpc>
              <a:buFont typeface="Wingdings" pitchFamily="2" charset="2"/>
              <a:buChar char="ü"/>
            </a:pPr>
            <a:r>
              <a:rPr lang="sr-Latn-CS" dirty="0" smtClean="0">
                <a:latin typeface="Arial" pitchFamily="34" charset="0"/>
                <a:cs typeface="Arial" pitchFamily="34" charset="0"/>
              </a:rPr>
              <a:t>kreiranje zapošljavanja, </a:t>
            </a:r>
          </a:p>
          <a:p>
            <a:pPr>
              <a:lnSpc>
                <a:spcPct val="120000"/>
              </a:lnSpc>
              <a:buFont typeface="Wingdings" pitchFamily="2" charset="2"/>
              <a:buChar char="ü"/>
            </a:pPr>
            <a:r>
              <a:rPr lang="sr-Latn-CS" dirty="0" smtClean="0">
                <a:latin typeface="Arial" pitchFamily="34" charset="0"/>
                <a:cs typeface="Arial" pitchFamily="34" charset="0"/>
              </a:rPr>
              <a:t>regionalni razvoj, </a:t>
            </a:r>
          </a:p>
          <a:p>
            <a:pPr>
              <a:lnSpc>
                <a:spcPct val="120000"/>
              </a:lnSpc>
              <a:buFont typeface="Wingdings" pitchFamily="2" charset="2"/>
              <a:buChar char="ü"/>
            </a:pPr>
            <a:r>
              <a:rPr lang="sr-Latn-CS" dirty="0" smtClean="0">
                <a:latin typeface="Arial" pitchFamily="34" charset="0"/>
                <a:cs typeface="Arial" pitchFamily="34" charset="0"/>
              </a:rPr>
              <a:t>povećanje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životnog standarda i </a:t>
            </a:r>
          </a:p>
          <a:p>
            <a:pPr>
              <a:lnSpc>
                <a:spcPct val="120000"/>
              </a:lnSpc>
              <a:buFont typeface="Wingdings" pitchFamily="2" charset="2"/>
              <a:buChar char="ü"/>
            </a:pPr>
            <a:r>
              <a:rPr lang="pl-PL" dirty="0" smtClean="0">
                <a:latin typeface="Arial" pitchFamily="34" charset="0"/>
                <a:cs typeface="Arial" pitchFamily="34" charset="0"/>
              </a:rPr>
              <a:t>ostale ciljeve vezane za privredni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i društveni razvoj.</a:t>
            </a:r>
            <a:endParaRPr lang="sr-Latn-C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5786" y="350043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sr-Latn-CS" b="1" dirty="0" smtClean="0"/>
              <a:t>‘Koncentracija’ na modelu turističkog</a:t>
            </a:r>
            <a:br>
              <a:rPr lang="sr-Latn-CS" b="1" dirty="0" smtClean="0"/>
            </a:br>
            <a:r>
              <a:rPr lang="sr-Latn-CS" b="1" dirty="0" smtClean="0"/>
              <a:t>klastera</a:t>
            </a:r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b="1" dirty="0" smtClean="0"/>
              <a:t>‘Koncentracija’ na modelu turističkog</a:t>
            </a:r>
            <a:br>
              <a:rPr lang="sr-Latn-CS" b="1" dirty="0" smtClean="0"/>
            </a:br>
            <a:r>
              <a:rPr lang="sr-Latn-CS" b="1" dirty="0" smtClean="0"/>
              <a:t>klastera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v-SE" dirty="0" smtClean="0">
                <a:latin typeface="Arial" pitchFamily="34" charset="0"/>
                <a:cs typeface="Arial" pitchFamily="34" charset="0"/>
              </a:rPr>
              <a:t>Turistički klasteri podrazumevaju interakciju između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 različitih stejkholdera, uključujući konkurentna preduzeća iz oblasti </a:t>
            </a:r>
          </a:p>
          <a:p>
            <a:pPr>
              <a:buFont typeface="Wingdings" pitchFamily="2" charset="2"/>
              <a:buChar char="Ø"/>
            </a:pPr>
            <a:r>
              <a:rPr lang="sr-Latn-CS" dirty="0" smtClean="0">
                <a:latin typeface="Arial" pitchFamily="34" charset="0"/>
                <a:cs typeface="Arial" pitchFamily="34" charset="0"/>
              </a:rPr>
              <a:t>smeštaja, </a:t>
            </a:r>
          </a:p>
          <a:p>
            <a:pPr>
              <a:buFont typeface="Wingdings" pitchFamily="2" charset="2"/>
              <a:buChar char="Ø"/>
            </a:pPr>
            <a:r>
              <a:rPr lang="sr-Latn-CS" dirty="0" smtClean="0">
                <a:latin typeface="Arial" pitchFamily="34" charset="0"/>
                <a:cs typeface="Arial" pitchFamily="34" charset="0"/>
              </a:rPr>
              <a:t>transporta, </a:t>
            </a:r>
          </a:p>
          <a:p>
            <a:pPr>
              <a:buFont typeface="Wingdings" pitchFamily="2" charset="2"/>
              <a:buChar char="Ø"/>
            </a:pPr>
            <a:r>
              <a:rPr lang="sr-Latn-CS" dirty="0" smtClean="0">
                <a:latin typeface="Arial" pitchFamily="34" charset="0"/>
                <a:cs typeface="Arial" pitchFamily="34" charset="0"/>
              </a:rPr>
              <a:t>turističke agencije i turoperatore, </a:t>
            </a:r>
          </a:p>
          <a:p>
            <a:pPr>
              <a:buFont typeface="Wingdings" pitchFamily="2" charset="2"/>
              <a:buChar char="Ø"/>
            </a:pPr>
            <a:r>
              <a:rPr lang="sr-Latn-CS" dirty="0" smtClean="0">
                <a:latin typeface="Arial" pitchFamily="34" charset="0"/>
                <a:cs typeface="Arial" pitchFamily="34" charset="0"/>
              </a:rPr>
              <a:t>sve vrste nabavljača, </a:t>
            </a:r>
          </a:p>
          <a:p>
            <a:pPr>
              <a:buFont typeface="Wingdings" pitchFamily="2" charset="2"/>
              <a:buChar char="Ø"/>
            </a:pPr>
            <a:r>
              <a:rPr lang="sr-Latn-CS" dirty="0" smtClean="0">
                <a:latin typeface="Arial" pitchFamily="34" charset="0"/>
                <a:cs typeface="Arial" pitchFamily="34" charset="0"/>
              </a:rPr>
              <a:t>turističke atrakcije, </a:t>
            </a:r>
          </a:p>
          <a:p>
            <a:pPr>
              <a:buFont typeface="Wingdings" pitchFamily="2" charset="2"/>
              <a:buChar char="Ø"/>
            </a:pPr>
            <a:r>
              <a:rPr lang="sr-Latn-CS" dirty="0" smtClean="0">
                <a:latin typeface="Arial" pitchFamily="34" charset="0"/>
                <a:cs typeface="Arial" pitchFamily="34" charset="0"/>
              </a:rPr>
              <a:t>neprivredne organizacije (banke osiguravajuća društva i sl.) </a:t>
            </a:r>
          </a:p>
          <a:p>
            <a:pPr>
              <a:buFont typeface="Wingdings" pitchFamily="2" charset="2"/>
              <a:buChar char="Ø"/>
            </a:pPr>
            <a:r>
              <a:rPr lang="sr-Latn-CS" dirty="0" smtClean="0">
                <a:latin typeface="Arial" pitchFamily="34" charset="0"/>
                <a:cs typeface="Arial" pitchFamily="34" charset="0"/>
              </a:rPr>
              <a:t>obrazovne i državne institucije.</a:t>
            </a:r>
            <a:endParaRPr lang="sr-Latn-C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20" y="5357813"/>
            <a:ext cx="8643998" cy="928707"/>
          </a:xfrm>
        </p:spPr>
        <p:txBody>
          <a:bodyPr>
            <a:normAutofit/>
          </a:bodyPr>
          <a:lstStyle/>
          <a:p>
            <a:r>
              <a:rPr lang="sr-Latn-C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Turistički klaster je dinamičan i ima prepoznatljiv životni ciklus.</a:t>
            </a:r>
            <a:endParaRPr lang="sr-Latn-CS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642918"/>
            <a:ext cx="7286676" cy="2595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3214686"/>
            <a:ext cx="7286676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 smtClean="0">
                <a:latin typeface="Arial" pitchFamily="34" charset="0"/>
                <a:cs typeface="Arial" pitchFamily="34" charset="0"/>
              </a:rPr>
              <a:t>U početnoj fazi, neophodna je fundamentalna pomoć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oko uspostavljanja institucionalne forme ‘katalizatora’, </a:t>
            </a:r>
            <a:r>
              <a:rPr lang="vi-VN" dirty="0" smtClean="0">
                <a:latin typeface="Arial" pitchFamily="34" charset="0"/>
                <a:cs typeface="Arial" pitchFamily="34" charset="0"/>
              </a:rPr>
              <a:t>(neke unapređene forme DMO-a ili Regionalnih turističkih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 organizacija); </a:t>
            </a:r>
          </a:p>
          <a:p>
            <a:endParaRPr lang="en-US" dirty="0"/>
          </a:p>
        </p:txBody>
      </p:sp>
      <p:pic>
        <p:nvPicPr>
          <p:cNvPr id="5" name="Content Placeholder 4" descr="Postavljena slika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8200" y="2516981"/>
            <a:ext cx="4038600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38200"/>
            <a:ext cx="4038600" cy="5287963"/>
          </a:xfrm>
        </p:spPr>
        <p:txBody>
          <a:bodyPr>
            <a:normAutofit fontScale="85000" lnSpcReduction="10000"/>
          </a:bodyPr>
          <a:lstStyle/>
          <a:p>
            <a:r>
              <a:rPr lang="sr-Latn-CS" dirty="0" smtClean="0">
                <a:latin typeface="Arial" pitchFamily="34" charset="0"/>
                <a:cs typeface="Arial" pitchFamily="34" charset="0"/>
              </a:rPr>
              <a:t>iniciranje saradnje malih i srednjih preduzeća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za okupljanje oko zajedničkog interesa (manjih </a:t>
            </a:r>
            <a:r>
              <a:rPr lang="sv-SE" dirty="0" smtClean="0">
                <a:latin typeface="Arial" pitchFamily="34" charset="0"/>
                <a:cs typeface="Arial" pitchFamily="34" charset="0"/>
              </a:rPr>
              <a:t>hotela, porodičnih hotela, motela, privatnog smeštaja,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avio prevoznika, saobraćajnih preduzeća, rent-a-kar kompanija,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incoming turističkih agencija, turoperatora, muzeja, drugih kulturnih institucija, atrakcija, malih i sl.)</a:t>
            </a:r>
          </a:p>
          <a:p>
            <a:endParaRPr lang="en-US" dirty="0"/>
          </a:p>
        </p:txBody>
      </p:sp>
      <p:pic>
        <p:nvPicPr>
          <p:cNvPr id="5" name="Content Placeholder 4" descr="Postavljena slika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2516981"/>
            <a:ext cx="4038600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b="1" dirty="0" smtClean="0"/>
              <a:t>‘Koncentracija’ na modelu turističkog</a:t>
            </a:r>
            <a:br>
              <a:rPr lang="sr-Latn-CS" b="1" dirty="0" smtClean="0"/>
            </a:br>
            <a:r>
              <a:rPr lang="sr-Latn-CS" b="1" dirty="0" smtClean="0"/>
              <a:t>klastera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CS" dirty="0" smtClean="0">
                <a:latin typeface="Arial" pitchFamily="34" charset="0"/>
                <a:cs typeface="Arial" pitchFamily="34" charset="0"/>
              </a:rPr>
              <a:t>tu se često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radi o malim privrednicima koji jedva preživljavaju i od </a:t>
            </a:r>
            <a:r>
              <a:rPr lang="vi-VN" dirty="0" smtClean="0">
                <a:latin typeface="Arial" pitchFamily="34" charset="0"/>
                <a:cs typeface="Arial" pitchFamily="34" charset="0"/>
              </a:rPr>
              <a:t>njih se ne može očekivati inicijativa da uđu u klaster već je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 neophodna podrška javnog sektora s aspekta formiranja svesti o potrebi razvoja, informisanost, programi razvoja turističkog proizvoda, kroz kreditnu podršku, podršku oko izrade elaborata izvodljivosti, kao i marketing.</a:t>
            </a:r>
            <a:endParaRPr lang="sr-Latn-C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sr-Latn-CS" dirty="0" smtClean="0">
                <a:latin typeface="Arial" pitchFamily="34" charset="0"/>
                <a:cs typeface="Arial" pitchFamily="34" charset="0"/>
              </a:rPr>
              <a:t>Jednom kad turistički klaster dostigne vrhunac razvoja počinje rizik stagnacije i mogućeg opadanja. Ova pojava je česta u turizmu kad destinacija iz različitih razloga prestane da bude atraktivna za turiste.</a:t>
            </a:r>
          </a:p>
          <a:p>
            <a:endParaRPr lang="en-US" dirty="0"/>
          </a:p>
        </p:txBody>
      </p:sp>
      <p:pic>
        <p:nvPicPr>
          <p:cNvPr id="5" name="Content Placeholder 4" descr="Postavljena slika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158845" y="1600200"/>
            <a:ext cx="3017309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38200"/>
            <a:ext cx="4038600" cy="5287963"/>
          </a:xfrm>
        </p:spPr>
        <p:txBody>
          <a:bodyPr>
            <a:normAutofit fontScale="92500" lnSpcReduction="20000"/>
          </a:bodyPr>
          <a:lstStyle/>
          <a:p>
            <a:r>
              <a:rPr lang="sr-Latn-CS" dirty="0" smtClean="0">
                <a:latin typeface="Arial" pitchFamily="34" charset="0"/>
                <a:cs typeface="Arial" pitchFamily="34" charset="0"/>
              </a:rPr>
              <a:t>U tom slučaju turistička preduzeća se bave transformacijom turističkih klastera u raniju fazu životnog </a:t>
            </a:r>
            <a:r>
              <a:rPr lang="vi-VN" dirty="0" smtClean="0">
                <a:latin typeface="Arial" pitchFamily="34" charset="0"/>
                <a:cs typeface="Arial" pitchFamily="34" charset="0"/>
              </a:rPr>
              <a:t>ciklusa, (vrše podmlađivanje) najčešće diversifikacijom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 turističkih proizvoda (avanturistički turizam, eko-turizam, kulturni turizam i sl.) repozicioniranjem na tržištu kao i usvajanjem nove tehnologije.</a:t>
            </a:r>
          </a:p>
          <a:p>
            <a:endParaRPr lang="en-US" dirty="0"/>
          </a:p>
        </p:txBody>
      </p:sp>
      <p:pic>
        <p:nvPicPr>
          <p:cNvPr id="5" name="Content Placeholder 4" descr="Postavljena slika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2516981"/>
            <a:ext cx="4038600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3071810"/>
            <a:ext cx="7772400" cy="1470025"/>
          </a:xfrm>
        </p:spPr>
        <p:txBody>
          <a:bodyPr/>
          <a:lstStyle/>
          <a:p>
            <a:r>
              <a:rPr lang="sr-Latn-CS" dirty="0" smtClean="0"/>
              <a:t>Razvoj turizma Srbije kroz klastere</a:t>
            </a:r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v-SE" sz="2400" b="1" dirty="0" smtClean="0">
                <a:latin typeface="Arial" pitchFamily="34" charset="0"/>
                <a:cs typeface="Arial" pitchFamily="34" charset="0"/>
              </a:rPr>
              <a:t>Projekcije rasta osnovnih parametara turističkog sektora Republike Srbije i njihova regionalna (klasterska) distribucija zasnivaju se na sledećim pretpostavkama: </a:t>
            </a:r>
            <a:r>
              <a:rPr lang="sv-SE" sz="2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sv-SE" sz="2400" dirty="0" smtClean="0">
                <a:latin typeface="Arial" pitchFamily="34" charset="0"/>
                <a:cs typeface="Arial" pitchFamily="34" charset="0"/>
              </a:rPr>
            </a:br>
            <a:endParaRPr lang="sr-Latn-C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929222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sr-Latn-CS" dirty="0" smtClean="0">
                <a:latin typeface="Arial" pitchFamily="34" charset="0"/>
                <a:cs typeface="Arial" pitchFamily="34" charset="0"/>
              </a:rPr>
              <a:t>društveno-ekonomskom razvoju Republike Srbije, koji će se odvijati u pravcu uključenja Republike Srbije u evropske integracije; </a:t>
            </a:r>
          </a:p>
          <a:p>
            <a:pPr marL="514350" indent="-514350">
              <a:buFont typeface="+mj-lt"/>
              <a:buAutoNum type="arabicPeriod"/>
            </a:pPr>
            <a:r>
              <a:rPr lang="sr-Latn-CS" dirty="0" smtClean="0">
                <a:latin typeface="Arial" pitchFamily="34" charset="0"/>
                <a:cs typeface="Arial" pitchFamily="34" charset="0"/>
              </a:rPr>
              <a:t>da za razvoj turizma u Republici Srbiji bude nadležna centralizovana državna agencija ili drugi oblik organizovanja podrške razvoju preduzetništva u turizmu Republike Srbije; </a:t>
            </a:r>
          </a:p>
          <a:p>
            <a:pPr marL="514350" indent="-514350">
              <a:buFont typeface="+mj-lt"/>
              <a:buAutoNum type="arabicPeriod"/>
            </a:pPr>
            <a:r>
              <a:rPr lang="sr-Latn-CS" dirty="0" smtClean="0">
                <a:latin typeface="Arial" pitchFamily="34" charset="0"/>
                <a:cs typeface="Arial" pitchFamily="34" charset="0"/>
              </a:rPr>
              <a:t>d</a:t>
            </a:r>
            <a:r>
              <a:rPr lang="vi-VN" dirty="0" smtClean="0">
                <a:latin typeface="Arial" pitchFamily="34" charset="0"/>
                <a:cs typeface="Arial" pitchFamily="34" charset="0"/>
              </a:rPr>
              <a:t>a se odmah preduzmu potrebne aktivnosti kako bi se u što kraćem roku komercijalizovali i međunarodnom tržištu ponudili proizvodi "Poslovni turizam ", "Gradski odmori", "Događaji", "Kružne ture", "Specijalni interesi" i "Rečno krstarenje”, pri čemu treba započeti međunarodnu kampanju izgradnje svesti o državi kao turističkoj destinaciji;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v-SE" sz="2400" b="1" dirty="0" smtClean="0">
                <a:latin typeface="Arial" pitchFamily="34" charset="0"/>
                <a:cs typeface="Arial" pitchFamily="34" charset="0"/>
              </a:rPr>
              <a:t>Projekcije rasta osnovnih parametara turističkog sektora Republike Srbije i njihova regionalna (klasterska) distribucija zasnivaju se na sledećim pretpostavkama: </a:t>
            </a:r>
            <a:r>
              <a:rPr lang="sv-SE" sz="2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sv-SE" sz="2400" dirty="0" smtClean="0">
                <a:latin typeface="Arial" pitchFamily="34" charset="0"/>
                <a:cs typeface="Arial" pitchFamily="34" charset="0"/>
              </a:rPr>
            </a:br>
            <a:endParaRPr lang="sr-Latn-C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3116"/>
            <a:ext cx="8229600" cy="3983047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 startAt="4"/>
            </a:pPr>
            <a:r>
              <a:rPr lang="vi-VN" sz="2400" dirty="0" smtClean="0">
                <a:latin typeface="Arial" pitchFamily="34" charset="0"/>
                <a:cs typeface="Arial" pitchFamily="34" charset="0"/>
              </a:rPr>
              <a:t>preduzimanju potrebnih aktivnosti kako bi se započelo sa uklanjanjem identifikovanih "uskih grla" i otvorili procesi razvoja identifikovanih proizvoda "Nautika", "Zdravstveni turizam", "Planine i jezera", odnosno "Ruralni turizam", a koje usled velikih inicijalnih ulaganja u hardver i softver nije moguće odmah komercijalizovati na međunarodnom tržištu.</a:t>
            </a:r>
            <a:endParaRPr lang="sr-Latn-C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r-Latn-CS" dirty="0" smtClean="0">
                <a:latin typeface="Arial" pitchFamily="34" charset="0"/>
                <a:cs typeface="Arial" pitchFamily="34" charset="0"/>
              </a:rPr>
              <a:t>Na nivou državne politike shvaćeno je da se turistička konkurentnost stvara na nivou turističkih klastera i proizvoda, a ne na nacionalnom nivou. </a:t>
            </a:r>
          </a:p>
          <a:p>
            <a:endParaRPr lang="en-US" dirty="0"/>
          </a:p>
        </p:txBody>
      </p:sp>
      <p:pic>
        <p:nvPicPr>
          <p:cNvPr id="5" name="Content Placeholder 4" descr="Postavljena slika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8200" y="2516981"/>
            <a:ext cx="4038600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533400"/>
            <a:ext cx="4038600" cy="5592763"/>
          </a:xfrm>
        </p:spPr>
        <p:txBody>
          <a:bodyPr>
            <a:normAutofit fontScale="92500" lnSpcReduction="20000"/>
          </a:bodyPr>
          <a:lstStyle/>
          <a:p>
            <a:r>
              <a:rPr lang="sr-Latn-CS" dirty="0" smtClean="0">
                <a:latin typeface="Arial" pitchFamily="34" charset="0"/>
                <a:cs typeface="Arial" pitchFamily="34" charset="0"/>
              </a:rPr>
              <a:t>U tom smislu, vlade treba da podržavaju izgradnju konkurentnosti turističkih klastera različitim ulaganjima u infrastrukturu, s obzirom da se danas više ne govori o turistički konkurentnim državama nego o državama s više ili manje konkurentnim turističkim klasterima/destinacijama/proizvodima</a:t>
            </a:r>
            <a:endParaRPr lang="en-US" dirty="0"/>
          </a:p>
        </p:txBody>
      </p:sp>
      <p:pic>
        <p:nvPicPr>
          <p:cNvPr id="5" name="Content Placeholder 4" descr="http://sites.google.com/site/nikoladasic/roma/25.jpg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67845" y="1600200"/>
            <a:ext cx="3017309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vi-VN" dirty="0" smtClean="0">
                <a:latin typeface="Arial" pitchFamily="34" charset="0"/>
                <a:cs typeface="Arial" pitchFamily="34" charset="0"/>
              </a:rPr>
              <a:t>Izvršena podela Republike Srbije na turističke klastere izvedena je na osnovu jake potrebe Republike Srbije da individualni klasteri/ destinacije/ proizvodi sami uređuju vlastito pozicioniranje, tako da ostvare konkurentnost na osnovu vlastitih prednosti. </a:t>
            </a:r>
            <a:endParaRPr lang="sr-Latn-CS" dirty="0" smtClean="0">
              <a:latin typeface="Arial" pitchFamily="34" charset="0"/>
              <a:cs typeface="Arial" pitchFamily="34" charset="0"/>
            </a:endParaRPr>
          </a:p>
          <a:p>
            <a:r>
              <a:rPr lang="vi-VN" dirty="0" smtClean="0">
                <a:latin typeface="Arial" pitchFamily="34" charset="0"/>
                <a:cs typeface="Arial" pitchFamily="34" charset="0"/>
              </a:rPr>
              <a:t>Na taj način će se najuspešnije razlikovati i suprotstaviti konkurenciji.</a:t>
            </a:r>
            <a:endParaRPr lang="sr-Latn-C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vi-VN" dirty="0" smtClean="0"/>
              <a:t>Regije i klasteri moraju primeniti strategiju diferenciranja u cilju predstavljanja Republike Srbije kao zemlje koja nudi različitost doživljaja. </a:t>
            </a:r>
            <a:endParaRPr lang="sr-Latn-CS" dirty="0" smtClean="0"/>
          </a:p>
          <a:p>
            <a:endParaRPr lang="en-US" dirty="0"/>
          </a:p>
        </p:txBody>
      </p:sp>
      <p:pic>
        <p:nvPicPr>
          <p:cNvPr id="5" name="Content Placeholder 4" descr="http://sites.google.com/site/nikoladasic/roma/28.jpg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158845" y="1600200"/>
            <a:ext cx="3017309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vi-VN" dirty="0" smtClean="0"/>
              <a:t>S obzirom da u svetu postoji veliki broj destinacija koje nude prirodno okruženje, lepe gradove i raznovrsne doživljaje, neophodno je potencijalnom turisti objasniti razlog putovanja u Republiku Srbiju. </a:t>
            </a:r>
            <a:endParaRPr lang="sr-Latn-CS" dirty="0" smtClean="0"/>
          </a:p>
          <a:p>
            <a:endParaRPr lang="en-US" dirty="0"/>
          </a:p>
        </p:txBody>
      </p:sp>
      <p:pic>
        <p:nvPicPr>
          <p:cNvPr id="5" name="--ipb-img-resizer-44" descr="http://sites.google.com/site/nikoladasic/roma/29.jpg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2516981"/>
            <a:ext cx="4038600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vi-VN" dirty="0" smtClean="0"/>
              <a:t>Ukoliko klasteri ne naglase svoje specifičnosti, turisti će doživeti Republiku Srbiju kao jednoličnu zemlju zbog čega će klasteri da konkurišu međusobno, umesto da konkurišu klasterima u drugim destinacijama.</a:t>
            </a:r>
            <a:endParaRPr lang="sr-Latn-CS" dirty="0" smtClean="0"/>
          </a:p>
          <a:p>
            <a:endParaRPr lang="en-US" dirty="0"/>
          </a:p>
        </p:txBody>
      </p:sp>
      <p:pic>
        <p:nvPicPr>
          <p:cNvPr id="5" name="--ipb-img-resizer-46" descr="http://sites.google.com/site/nikoladasic/roma/30.jpg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8200" y="2516981"/>
            <a:ext cx="4038600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b="1" dirty="0" smtClean="0"/>
              <a:t>Marketing plan klastera Srbije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r-Latn-CS" dirty="0" smtClean="0"/>
              <a:t>Glavni atributi klasterskog marketing plana su sledeći: </a:t>
            </a:r>
          </a:p>
          <a:p>
            <a:pPr>
              <a:buFont typeface="Wingdings" pitchFamily="2" charset="2"/>
              <a:buChar char="ü"/>
            </a:pPr>
            <a:r>
              <a:rPr lang="nn-NO" dirty="0" smtClean="0"/>
              <a:t>svaki klaster ima vlastitu strategiju poslovnog portfelja, odnosno strukturu turističkih proizvoda; </a:t>
            </a:r>
          </a:p>
          <a:p>
            <a:pPr>
              <a:buFont typeface="Wingdings" pitchFamily="2" charset="2"/>
              <a:buChar char="ü"/>
            </a:pPr>
            <a:r>
              <a:rPr lang="sr-Latn-CS" dirty="0" smtClean="0"/>
              <a:t>svaki klaster ima vlastitu tržišnu strategiju, odnosno strategiju nastupa na tržištu; </a:t>
            </a:r>
          </a:p>
          <a:p>
            <a:pPr>
              <a:buFont typeface="Wingdings" pitchFamily="2" charset="2"/>
              <a:buChar char="ü"/>
            </a:pPr>
            <a:r>
              <a:rPr lang="sr-Latn-CS" dirty="0" smtClean="0"/>
              <a:t>svaki klaster ima svoje specifične marketing programe; </a:t>
            </a:r>
          </a:p>
          <a:p>
            <a:pPr>
              <a:buFont typeface="Wingdings" pitchFamily="2" charset="2"/>
              <a:buChar char="ü"/>
            </a:pPr>
            <a:r>
              <a:rPr lang="sr-Latn-CS" dirty="0" smtClean="0"/>
              <a:t>svaki klaster ima svoju politiku distribucije i podelu marketinških zadataka sa TOS kako bi se izbeglo gubljenje energije i finansijskih resursa.</a:t>
            </a:r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vi-VN" dirty="0" smtClean="0">
                <a:latin typeface="Arial" pitchFamily="34" charset="0"/>
                <a:cs typeface="Arial" pitchFamily="34" charset="0"/>
              </a:rPr>
              <a:t>Jedini način da se efikasno utiče na dugoročnu konkurentnost klastera (koji razmatraju opcije, postižu dogovore i stavljaju na raspolaganje svoje intelektualne, tehničke i finansijske resurse) jeste uspostavljanje saradnje i partnerstva između aktera javnog i privatnog sektora.</a:t>
            </a:r>
            <a:endParaRPr lang="sr-Latn-C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sites.google.com/site/nikoladasic/roma/51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-142875"/>
            <a:ext cx="7010400" cy="700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2269</Words>
  <Application>Microsoft Office PowerPoint</Application>
  <PresentationFormat>On-screen Show (4:3)</PresentationFormat>
  <Paragraphs>133</Paragraphs>
  <Slides>60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4" baseType="lpstr">
      <vt:lpstr>Arial</vt:lpstr>
      <vt:lpstr>Calibri</vt:lpstr>
      <vt:lpstr>Wingdings</vt:lpstr>
      <vt:lpstr>Office Theme</vt:lpstr>
      <vt:lpstr>PowerPoint Presentation</vt:lpstr>
      <vt:lpstr>Koncept turističkih klastera u destinaciji</vt:lpstr>
      <vt:lpstr>Koncept turističkih klastera u destinaciji</vt:lpstr>
      <vt:lpstr>Koncept turističkih klastera u destinaciji</vt:lpstr>
      <vt:lpstr>Koncept turističkih klastera u destinaciji</vt:lpstr>
      <vt:lpstr>Koncept turističkih klastera u destinaciji</vt:lpstr>
      <vt:lpstr>PowerPoint Presentation</vt:lpstr>
      <vt:lpstr>PowerPoint Presentation</vt:lpstr>
      <vt:lpstr>Koncept turističkih klastera na destinaciji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Koncept turističkih klastera u destinaciji</vt:lpstr>
      <vt:lpstr>PowerPoint Presentation</vt:lpstr>
      <vt:lpstr>PowerPoint Presentation</vt:lpstr>
      <vt:lpstr>PowerPoint Presentation</vt:lpstr>
      <vt:lpstr>Koncept turističkih klastera u destinaciji</vt:lpstr>
      <vt:lpstr>Izgradnja konkurentnosti turističke destinacije kroz klastere</vt:lpstr>
      <vt:lpstr>PowerPoint Presentation</vt:lpstr>
      <vt:lpstr>PowerPoint Presentation</vt:lpstr>
      <vt:lpstr>Izgradnja konkurentnosti turističke destinacije kroz klastere</vt:lpstr>
      <vt:lpstr>Izgradnja konkurentnosti turističke destinacije kroz klastere</vt:lpstr>
      <vt:lpstr>Izgradnja konkurentnosti turističke destinacije kroz klastere</vt:lpstr>
      <vt:lpstr>PowerPoint Presentation</vt:lpstr>
      <vt:lpstr>Izgradnja konkurentnosti turističke destinacije kroz klastere</vt:lpstr>
      <vt:lpstr>PowerPoint Presentation</vt:lpstr>
      <vt:lpstr>PowerPoint Presentation</vt:lpstr>
      <vt:lpstr>PowerPoint Presentation</vt:lpstr>
      <vt:lpstr>Izgradnja konkurentnosti turističke destinacije kroz klastere</vt:lpstr>
      <vt:lpstr>PowerPoint Presentation</vt:lpstr>
      <vt:lpstr>Izgradnja konkurentnosti turističke destinacije kroz klastere</vt:lpstr>
      <vt:lpstr>Izgradnja konkurentnosti turističke destinacije kroz klastere</vt:lpstr>
      <vt:lpstr>‘Koncentracija’ na modelu turističkog klastera</vt:lpstr>
      <vt:lpstr>‘Koncentracija’ na modelu turističkog klastera</vt:lpstr>
      <vt:lpstr>PowerPoint Presentation</vt:lpstr>
      <vt:lpstr>PowerPoint Presentation</vt:lpstr>
      <vt:lpstr>PowerPoint Presentation</vt:lpstr>
      <vt:lpstr>‘Koncentracija’ na modelu turističkog klastera</vt:lpstr>
      <vt:lpstr>PowerPoint Presentation</vt:lpstr>
      <vt:lpstr>PowerPoint Presentation</vt:lpstr>
      <vt:lpstr>Razvoj turizma Srbije kroz klastere</vt:lpstr>
      <vt:lpstr>Projekcije rasta osnovnih parametara turističkog sektora Republike Srbije i njihova regionalna (klasterska) distribucija zasnivaju se na sledećim pretpostavkama:  </vt:lpstr>
      <vt:lpstr>Projekcije rasta osnovnih parametara turističkog sektora Republike Srbije i njihova regionalna (klasterska) distribucija zasnivaju se na sledećim pretpostavkama: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Marketing plan klastera Srbije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Jasmina</dc:creator>
  <cp:lastModifiedBy>mina</cp:lastModifiedBy>
  <cp:revision>15</cp:revision>
  <dcterms:created xsi:type="dcterms:W3CDTF">2013-04-16T09:45:08Z</dcterms:created>
  <dcterms:modified xsi:type="dcterms:W3CDTF">2020-12-01T22:29:23Z</dcterms:modified>
</cp:coreProperties>
</file>