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D084C-B29E-4B68-8EBC-F82476A1B58E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70013-57D3-4B4B-ABC0-97D520398E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0013-57D3-4B4B-ABC0-97D520398E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2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E7EF857-231E-4DF3-BF1C-8D3D99C93222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63296BD-3BD5-4542-8785-0F32519642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txtq4w60xqpw.cloudfront.net/sites/all/files/pdf/unwto_annual_report_2014.pdf" TargetMode="External"/><Relationship Id="rId2" Type="http://schemas.openxmlformats.org/officeDocument/2006/relationships/hyperlink" Target="http://www.unwto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SEMINARSKI RADOVI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				dr Aleksandra Tornjanski</a:t>
            </a:r>
          </a:p>
        </p:txBody>
      </p:sp>
    </p:spTree>
    <p:extLst>
      <p:ext uri="{BB962C8B-B14F-4D97-AF65-F5344CB8AC3E}">
        <p14:creationId xmlns:p14="http://schemas.microsoft.com/office/powerpoint/2010/main" val="294202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3992563"/>
          </a:xfrm>
        </p:spPr>
        <p:txBody>
          <a:bodyPr>
            <a:normAutofit/>
          </a:bodyPr>
          <a:lstStyle/>
          <a:p>
            <a:r>
              <a:rPr lang="sr-Latn-RS" dirty="0"/>
              <a:t>PRIJAVA ZA SEMINARSKI RAD</a:t>
            </a:r>
          </a:p>
          <a:p>
            <a:r>
              <a:rPr lang="sr-Latn-RS" dirty="0"/>
              <a:t>SAMOSTALNI ODABIR TEME</a:t>
            </a:r>
            <a:endParaRPr lang="sr-Cyrl-RS" dirty="0"/>
          </a:p>
          <a:p>
            <a:r>
              <a:rPr lang="sr-Latn-RS" dirty="0"/>
              <a:t>SLANJE ODABRANE TEME PROFESORU NA E-MAIL </a:t>
            </a:r>
          </a:p>
          <a:p>
            <a:r>
              <a:rPr lang="sr-Latn-RS" dirty="0"/>
              <a:t>ODOBRENJE TEME OD STRANE PROFESORA</a:t>
            </a:r>
          </a:p>
          <a:p>
            <a:r>
              <a:rPr lang="sr-Latn-RS" dirty="0"/>
              <a:t>PISANJE SEMINARSKOG RADA U WORD-U</a:t>
            </a:r>
          </a:p>
          <a:p>
            <a:r>
              <a:rPr lang="sr-Latn-RS" dirty="0"/>
              <a:t>SLANJE SEMINARSKOG RADA NA E-MAIL PROFESORU NA ODOBRENJE</a:t>
            </a:r>
            <a:endParaRPr lang="sr-Latn-RS" sz="1050" dirty="0"/>
          </a:p>
          <a:p>
            <a:r>
              <a:rPr lang="sr-Latn-RS" dirty="0"/>
              <a:t>ODBRANA SEMINARSKOG RADA</a:t>
            </a:r>
            <a:r>
              <a:rPr lang="en-US" dirty="0"/>
              <a:t>*</a:t>
            </a:r>
            <a:endParaRPr lang="sr-Latn-RS" sz="10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029200"/>
            <a:ext cx="1721296" cy="156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Tema</a:t>
            </a:r>
            <a:r>
              <a:rPr lang="en-US" dirty="0"/>
              <a:t> se </a:t>
            </a:r>
            <a:r>
              <a:rPr lang="en-US" dirty="0" err="1"/>
              <a:t>predlaže</a:t>
            </a:r>
            <a:r>
              <a:rPr lang="en-US" dirty="0"/>
              <a:t> u </a:t>
            </a:r>
            <a:r>
              <a:rPr lang="en-US" dirty="0" err="1"/>
              <a:t>dogovoru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sr-Latn-RS" dirty="0"/>
              <a:t>profesorom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obavezan</a:t>
            </a:r>
            <a:r>
              <a:rPr lang="en-US" dirty="0"/>
              <a:t> je case-study</a:t>
            </a:r>
            <a:r>
              <a:rPr lang="sr-Latn-RS" dirty="0"/>
              <a:t> (odnosno studija konkretnog slučaja odnosno preduzeća)</a:t>
            </a:r>
            <a:endParaRPr lang="en-US" dirty="0"/>
          </a:p>
          <a:p>
            <a:r>
              <a:rPr lang="en-US" dirty="0" err="1"/>
              <a:t>Predlog</a:t>
            </a:r>
            <a:r>
              <a:rPr lang="en-US" dirty="0"/>
              <a:t> </a:t>
            </a:r>
            <a:r>
              <a:rPr lang="en-US" dirty="0" err="1"/>
              <a:t>teme</a:t>
            </a:r>
            <a:r>
              <a:rPr lang="en-US" dirty="0"/>
              <a:t> se</a:t>
            </a:r>
            <a:r>
              <a:rPr lang="sr-Cyrl-RS" dirty="0"/>
              <a:t> </a:t>
            </a:r>
            <a:r>
              <a:rPr lang="sr-Latn-RS" dirty="0"/>
              <a:t>šalje na e-mail profesoru za odobrenje iste</a:t>
            </a:r>
          </a:p>
          <a:p>
            <a:r>
              <a:rPr lang="en-US" dirty="0" err="1"/>
              <a:t>Obim</a:t>
            </a:r>
            <a:r>
              <a:rPr lang="en-US" dirty="0"/>
              <a:t> rada je </a:t>
            </a:r>
            <a:r>
              <a:rPr lang="sr-Latn-RS" dirty="0"/>
              <a:t>maksimalno </a:t>
            </a:r>
            <a:r>
              <a:rPr lang="en-US" dirty="0"/>
              <a:t>15</a:t>
            </a:r>
            <a:r>
              <a:rPr lang="sr-Latn-R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naslovnom</a:t>
            </a:r>
            <a:r>
              <a:rPr lang="en-US" dirty="0"/>
              <a:t> </a:t>
            </a:r>
            <a:r>
              <a:rPr lang="en-US" dirty="0" err="1"/>
              <a:t>stranom</a:t>
            </a:r>
            <a:r>
              <a:rPr lang="en-US" dirty="0"/>
              <a:t>, </a:t>
            </a:r>
            <a:r>
              <a:rPr lang="en-US" dirty="0" err="1"/>
              <a:t>sadržajem</a:t>
            </a:r>
            <a:r>
              <a:rPr lang="en-US" dirty="0"/>
              <a:t> i </a:t>
            </a:r>
            <a:r>
              <a:rPr lang="en-US" dirty="0" err="1"/>
              <a:t>literaturom</a:t>
            </a:r>
            <a:r>
              <a:rPr lang="sr-Latn-RS" dirty="0"/>
              <a:t> </a:t>
            </a:r>
            <a:r>
              <a:rPr lang="en-US" dirty="0"/>
              <a:t>)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</a:t>
            </a:r>
            <a:r>
              <a:rPr lang="it-IT" dirty="0"/>
              <a:t>rored 1,5 i font</a:t>
            </a:r>
            <a:r>
              <a:rPr lang="sr-Latn-RS" dirty="0"/>
              <a:t> Times New Roman 12</a:t>
            </a:r>
            <a:endParaRPr lang="it-IT" dirty="0"/>
          </a:p>
          <a:p>
            <a:pPr marL="0" indent="0">
              <a:buNone/>
            </a:pPr>
            <a:endParaRPr lang="en-US" dirty="0"/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STRUKTURA RADA:</a:t>
            </a:r>
          </a:p>
          <a:p>
            <a:pPr lvl="1"/>
            <a:r>
              <a:rPr lang="en-US" dirty="0" err="1"/>
              <a:t>Naslovna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Sadržaj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Uvod</a:t>
            </a:r>
            <a:r>
              <a:rPr lang="en-US" dirty="0"/>
              <a:t> </a:t>
            </a:r>
          </a:p>
          <a:p>
            <a:pPr lvl="1"/>
            <a:r>
              <a:rPr lang="sr-Latn-RS" dirty="0"/>
              <a:t>P</a:t>
            </a:r>
            <a:r>
              <a:rPr lang="en-US" dirty="0" err="1"/>
              <a:t>oglavlja</a:t>
            </a:r>
            <a:r>
              <a:rPr lang="en-US" dirty="0"/>
              <a:t> – </a:t>
            </a:r>
            <a:r>
              <a:rPr lang="en-US" dirty="0" err="1"/>
              <a:t>delovi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Zaključak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Literatura</a:t>
            </a:r>
            <a:r>
              <a:rPr lang="en-US" dirty="0"/>
              <a:t> 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8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školske</a:t>
            </a:r>
            <a:r>
              <a:rPr lang="en-US" dirty="0"/>
              <a:t> </a:t>
            </a:r>
            <a:r>
              <a:rPr lang="en-US" dirty="0" err="1"/>
              <a:t>ustanove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	</a:t>
            </a:r>
            <a:r>
              <a:rPr lang="en-US" dirty="0"/>
              <a:t>(</a:t>
            </a:r>
            <a:r>
              <a:rPr lang="sr-Latn-RS" dirty="0"/>
              <a:t>Akademija strukovnih studija Beograd </a:t>
            </a:r>
          </a:p>
          <a:p>
            <a:pPr marL="0" indent="0">
              <a:buNone/>
            </a:pPr>
            <a:r>
              <a:rPr lang="sr-Latn-RS" dirty="0"/>
              <a:t>	odsek </a:t>
            </a:r>
            <a:r>
              <a:rPr lang="en-US" dirty="0"/>
              <a:t>Visoka </a:t>
            </a:r>
            <a:r>
              <a:rPr lang="en-US" dirty="0" err="1"/>
              <a:t>turistička</a:t>
            </a:r>
            <a:r>
              <a:rPr lang="en-US" dirty="0"/>
              <a:t> </a:t>
            </a:r>
            <a:r>
              <a:rPr lang="en-US" dirty="0" err="1"/>
              <a:t>škola</a:t>
            </a:r>
            <a:r>
              <a:rPr lang="en-US" dirty="0"/>
              <a:t>)</a:t>
            </a:r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predmeta</a:t>
            </a:r>
            <a:r>
              <a:rPr lang="en-US" dirty="0"/>
              <a:t> </a:t>
            </a:r>
            <a:r>
              <a:rPr lang="sr-Latn-RS" dirty="0"/>
              <a:t>– VELIKA SLOVA</a:t>
            </a:r>
          </a:p>
          <a:p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teme</a:t>
            </a:r>
            <a:r>
              <a:rPr lang="en-US" dirty="0"/>
              <a:t> </a:t>
            </a:r>
            <a:r>
              <a:rPr lang="sr-Latn-RS" b="1" dirty="0"/>
              <a:t>– VELIKA SLOVA </a:t>
            </a:r>
            <a:endParaRPr lang="en-US" b="1" dirty="0"/>
          </a:p>
          <a:p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kandidata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indeksa</a:t>
            </a:r>
            <a:r>
              <a:rPr lang="en-US" dirty="0"/>
              <a:t> (u </a:t>
            </a:r>
            <a:r>
              <a:rPr lang="en-US" dirty="0" err="1"/>
              <a:t>desnom</a:t>
            </a:r>
            <a:r>
              <a:rPr lang="sr-Latn-RS" dirty="0"/>
              <a:t> </a:t>
            </a:r>
            <a:r>
              <a:rPr lang="en-US" dirty="0" err="1"/>
              <a:t>uglu</a:t>
            </a:r>
            <a:r>
              <a:rPr lang="en-US" dirty="0"/>
              <a:t>) i </a:t>
            </a:r>
            <a:r>
              <a:rPr lang="en-US" dirty="0" err="1"/>
              <a:t>predmetnog</a:t>
            </a:r>
            <a:r>
              <a:rPr lang="en-US" dirty="0"/>
              <a:t> </a:t>
            </a:r>
            <a:r>
              <a:rPr lang="en-US" dirty="0" err="1"/>
              <a:t>nastavnika</a:t>
            </a:r>
            <a:r>
              <a:rPr lang="en-US" dirty="0"/>
              <a:t> </a:t>
            </a:r>
            <a:r>
              <a:rPr lang="sr-Latn-RS" dirty="0"/>
              <a:t>(u levom uglu)</a:t>
            </a:r>
            <a:endParaRPr lang="en-US" dirty="0"/>
          </a:p>
          <a:p>
            <a:r>
              <a:rPr lang="en-US" dirty="0"/>
              <a:t>Mesto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godin</a:t>
            </a:r>
            <a:r>
              <a:rPr lang="sr-Latn-RS" dirty="0"/>
              <a:t>a</a:t>
            </a:r>
            <a:r>
              <a:rPr lang="en-US" dirty="0"/>
              <a:t> </a:t>
            </a:r>
            <a:r>
              <a:rPr lang="en-US" dirty="0" err="1"/>
              <a:t>izrade</a:t>
            </a:r>
            <a:r>
              <a:rPr lang="en-US" dirty="0"/>
              <a:t> </a:t>
            </a:r>
            <a:r>
              <a:rPr lang="en-US" dirty="0" err="1"/>
              <a:t>seminarskog</a:t>
            </a:r>
            <a:r>
              <a:rPr lang="en-US" dirty="0"/>
              <a:t> rada</a:t>
            </a:r>
            <a:r>
              <a:rPr lang="sr-Latn-RS" dirty="0"/>
              <a:t>	</a:t>
            </a:r>
            <a:endParaRPr lang="en-US" dirty="0"/>
          </a:p>
          <a:p>
            <a:pPr marL="627063" lvl="2" indent="0">
              <a:buNone/>
            </a:pPr>
            <a:endParaRPr lang="sr-Latn-RS" dirty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naslovna strana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2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Sadržaj</a:t>
            </a:r>
            <a:r>
              <a:rPr lang="sr-Latn-R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listu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strana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se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delovi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  <a:r>
              <a:rPr lang="en-US" dirty="0" err="1"/>
              <a:t>označavaju</a:t>
            </a:r>
            <a:r>
              <a:rPr lang="en-US" dirty="0"/>
              <a:t> </a:t>
            </a:r>
            <a:r>
              <a:rPr lang="en-US" dirty="0" err="1"/>
              <a:t>brojevima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16) </a:t>
            </a:r>
          </a:p>
          <a:p>
            <a:pPr marL="0" indent="0">
              <a:buNone/>
            </a:pPr>
            <a:r>
              <a:rPr lang="en-US" dirty="0"/>
              <a:t>1.1.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14) </a:t>
            </a:r>
          </a:p>
          <a:p>
            <a:pPr marL="0" indent="0">
              <a:buNone/>
            </a:pPr>
            <a:r>
              <a:rPr lang="en-US" dirty="0"/>
              <a:t>1.1.1.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podnaslov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fonta</a:t>
            </a:r>
            <a:r>
              <a:rPr lang="en-US" dirty="0"/>
              <a:t> 1</a:t>
            </a:r>
            <a:r>
              <a:rPr lang="sr-Latn-RS" dirty="0"/>
              <a:t>2</a:t>
            </a:r>
            <a:r>
              <a:rPr lang="en-US" dirty="0"/>
              <a:t>) 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Podnaslovi moraju imati bar dve podele (1.1. i 1.2.)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Sadržaj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2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O</a:t>
            </a:r>
            <a:r>
              <a:rPr lang="en-US" dirty="0" err="1"/>
              <a:t>snovne</a:t>
            </a:r>
            <a:r>
              <a:rPr lang="en-US" dirty="0"/>
              <a:t> </a:t>
            </a:r>
            <a:r>
              <a:rPr lang="en-US" dirty="0" err="1"/>
              <a:t>napomene</a:t>
            </a:r>
            <a:r>
              <a:rPr lang="en-US" dirty="0"/>
              <a:t> o </a:t>
            </a:r>
            <a:r>
              <a:rPr lang="en-US" dirty="0" err="1"/>
              <a:t>predmetu</a:t>
            </a:r>
            <a:r>
              <a:rPr lang="en-US" dirty="0"/>
              <a:t> i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endParaRPr lang="sr-Latn-RS" dirty="0"/>
          </a:p>
          <a:p>
            <a:r>
              <a:rPr lang="sr-Latn-RS" dirty="0"/>
              <a:t>P</a:t>
            </a:r>
            <a:r>
              <a:rPr lang="en-US" dirty="0" err="1"/>
              <a:t>iše</a:t>
            </a:r>
            <a:r>
              <a:rPr lang="en-US" dirty="0"/>
              <a:t> se u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pasusa</a:t>
            </a:r>
            <a:endParaRPr lang="sr-Latn-RS" dirty="0"/>
          </a:p>
          <a:p>
            <a:r>
              <a:rPr lang="sr-Latn-RS" dirty="0"/>
              <a:t>U</a:t>
            </a:r>
            <a:r>
              <a:rPr lang="en-US" dirty="0"/>
              <a:t> </a:t>
            </a:r>
            <a:r>
              <a:rPr lang="en-US" dirty="0" err="1"/>
              <a:t>najkraćem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sr-Latn-RS" dirty="0"/>
              <a:t>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U</a:t>
            </a:r>
            <a:r>
              <a:rPr lang="sr-Latn-RS" dirty="0"/>
              <a:t> </a:t>
            </a:r>
            <a:r>
              <a:rPr lang="en-US" dirty="0" err="1"/>
              <a:t>prvom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akcenat</a:t>
            </a:r>
            <a:r>
              <a:rPr lang="en-US" dirty="0"/>
              <a:t> je </a:t>
            </a:r>
            <a:r>
              <a:rPr lang="en-US" dirty="0" err="1"/>
              <a:t>na.</a:t>
            </a:r>
            <a:r>
              <a:rPr lang="en-US" dirty="0"/>
              <a:t>...U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delu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sr-Latn-RS" dirty="0"/>
              <a:t> </a:t>
            </a:r>
            <a:r>
              <a:rPr lang="en-US" dirty="0" err="1"/>
              <a:t>ukazaće</a:t>
            </a:r>
            <a:r>
              <a:rPr lang="en-US" dirty="0"/>
              <a:t> se </a:t>
            </a:r>
            <a:r>
              <a:rPr lang="en-US" dirty="0" err="1"/>
              <a:t>na.</a:t>
            </a:r>
            <a:r>
              <a:rPr lang="en-US" dirty="0"/>
              <a:t>...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i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korišćene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izradi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dobijanja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err="1"/>
              <a:t>izvori</a:t>
            </a:r>
            <a:r>
              <a:rPr lang="en-US" dirty="0"/>
              <a:t> (</a:t>
            </a:r>
            <a:r>
              <a:rPr lang="en-US" dirty="0" err="1"/>
              <a:t>domaći</a:t>
            </a:r>
            <a:r>
              <a:rPr lang="en-US" dirty="0"/>
              <a:t>, </a:t>
            </a:r>
            <a:r>
              <a:rPr lang="en-US" dirty="0" err="1"/>
              <a:t>inostrani</a:t>
            </a:r>
            <a:r>
              <a:rPr lang="en-US" dirty="0"/>
              <a:t>...) </a:t>
            </a:r>
            <a:endParaRPr lang="sr-Latn-RS" dirty="0"/>
          </a:p>
          <a:p>
            <a:r>
              <a:rPr lang="en-US" dirty="0" err="1"/>
              <a:t>Uvod</a:t>
            </a:r>
            <a:r>
              <a:rPr lang="en-US" dirty="0"/>
              <a:t> se</a:t>
            </a:r>
            <a:r>
              <a:rPr lang="sr-Latn-RS" dirty="0"/>
              <a:t> </a:t>
            </a:r>
            <a:r>
              <a:rPr lang="en-US" dirty="0"/>
              <a:t>NE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Uvod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7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</a:t>
            </a:r>
            <a:r>
              <a:rPr lang="en-US" dirty="0" err="1"/>
              <a:t>avesti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ključnih</a:t>
            </a:r>
            <a:r>
              <a:rPr lang="en-US" dirty="0"/>
              <a:t> </a:t>
            </a:r>
            <a:r>
              <a:rPr lang="en-US" dirty="0" err="1"/>
              <a:t>rečenica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i </a:t>
            </a:r>
            <a:r>
              <a:rPr lang="en-US" dirty="0" err="1"/>
              <a:t>koje</a:t>
            </a:r>
            <a:r>
              <a:rPr lang="en-US" dirty="0"/>
              <a:t> OBAVEZNO </a:t>
            </a:r>
            <a:r>
              <a:rPr lang="en-US" dirty="0" err="1"/>
              <a:t>proizilaze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sr-Latn-RS" dirty="0"/>
              <a:t> teme seminarskog rada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N</a:t>
            </a:r>
            <a:r>
              <a:rPr lang="en-US" dirty="0" err="1"/>
              <a:t>aglasiti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i</a:t>
            </a:r>
            <a:r>
              <a:rPr lang="sr-Latn-RS" dirty="0"/>
              <a:t> </a:t>
            </a: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, </a:t>
            </a:r>
            <a:r>
              <a:rPr lang="en-US" dirty="0" err="1"/>
              <a:t>pojava</a:t>
            </a:r>
            <a:r>
              <a:rPr lang="en-US" dirty="0"/>
              <a:t> i sl. </a:t>
            </a:r>
            <a:endParaRPr lang="sr-Latn-RS" dirty="0"/>
          </a:p>
          <a:p>
            <a:r>
              <a:rPr lang="sr-Latn-RS" dirty="0"/>
              <a:t>I</a:t>
            </a:r>
            <a:r>
              <a:rPr lang="en-US" dirty="0" err="1"/>
              <a:t>zneti</a:t>
            </a:r>
            <a:r>
              <a:rPr lang="en-US" dirty="0"/>
              <a:t> </a:t>
            </a:r>
            <a:r>
              <a:rPr lang="en-US" dirty="0" err="1"/>
              <a:t>sopstvene</a:t>
            </a:r>
            <a:r>
              <a:rPr lang="en-US" dirty="0"/>
              <a:t> </a:t>
            </a:r>
            <a:r>
              <a:rPr lang="en-US" dirty="0" err="1"/>
              <a:t>stavove</a:t>
            </a:r>
            <a:r>
              <a:rPr lang="en-US" dirty="0"/>
              <a:t> i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temi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Zaključak</a:t>
            </a:r>
            <a:r>
              <a:rPr lang="en-US" dirty="0"/>
              <a:t> se 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Zaključak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648200"/>
          </a:xfrm>
        </p:spPr>
        <p:txBody>
          <a:bodyPr/>
          <a:lstStyle/>
          <a:p>
            <a:r>
              <a:rPr lang="sr-Latn-RS" dirty="0"/>
              <a:t>T</a:t>
            </a:r>
            <a:r>
              <a:rPr lang="en-US" dirty="0"/>
              <a:t>abele, </a:t>
            </a:r>
            <a:r>
              <a:rPr lang="en-US" dirty="0" err="1"/>
              <a:t>grafikoni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sr-Latn-RS" dirty="0"/>
              <a:t>,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prikazi</a:t>
            </a:r>
            <a:r>
              <a:rPr lang="en-US" dirty="0"/>
              <a:t>, </a:t>
            </a:r>
            <a:r>
              <a:rPr lang="en-US" dirty="0" err="1"/>
              <a:t>šeme</a:t>
            </a:r>
            <a:r>
              <a:rPr lang="en-US" dirty="0"/>
              <a:t> i sl. </a:t>
            </a:r>
            <a:r>
              <a:rPr lang="en-US" dirty="0" err="1"/>
              <a:t>mora</a:t>
            </a:r>
            <a:r>
              <a:rPr lang="sr-Latn-RS" dirty="0"/>
              <a:t>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adekvatno</a:t>
            </a:r>
            <a:r>
              <a:rPr lang="en-US" dirty="0"/>
              <a:t> </a:t>
            </a:r>
            <a:r>
              <a:rPr lang="en-US" dirty="0" err="1"/>
              <a:t>obeležen</a:t>
            </a:r>
            <a:r>
              <a:rPr lang="sr-Latn-RS" dirty="0"/>
              <a:t>i</a:t>
            </a:r>
            <a:r>
              <a:rPr lang="en-US" dirty="0"/>
              <a:t>, </a:t>
            </a:r>
            <a:r>
              <a:rPr lang="en-US" dirty="0" err="1"/>
              <a:t>označen</a:t>
            </a:r>
            <a:r>
              <a:rPr lang="sr-Latn-RS" dirty="0"/>
              <a:t>i</a:t>
            </a:r>
            <a:r>
              <a:rPr lang="en-US" dirty="0"/>
              <a:t> po </a:t>
            </a:r>
            <a:r>
              <a:rPr lang="en-US" dirty="0" err="1"/>
              <a:t>redu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Tabela</a:t>
            </a:r>
            <a:r>
              <a:rPr lang="en-US" dirty="0"/>
              <a:t> 1. </a:t>
            </a:r>
            <a:r>
              <a:rPr lang="en-US" dirty="0" err="1"/>
              <a:t>Turistički</a:t>
            </a:r>
            <a:r>
              <a:rPr lang="en-US" dirty="0"/>
              <a:t> </a:t>
            </a:r>
            <a:r>
              <a:rPr lang="en-US" dirty="0" err="1"/>
              <a:t>promet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u 20</a:t>
            </a:r>
            <a:r>
              <a:rPr lang="sr-Latn-RS" dirty="0"/>
              <a:t>24</a:t>
            </a:r>
            <a:r>
              <a:rPr lang="en-US" dirty="0"/>
              <a:t>. </a:t>
            </a:r>
            <a:r>
              <a:rPr lang="en-US" dirty="0" err="1"/>
              <a:t>godini</a:t>
            </a:r>
            <a:r>
              <a:rPr lang="en-US" dirty="0"/>
              <a:t> </a:t>
            </a:r>
            <a:endParaRPr lang="sr-Latn-RS" dirty="0"/>
          </a:p>
          <a:p>
            <a:endParaRPr lang="en-US" dirty="0"/>
          </a:p>
          <a:p>
            <a:endParaRPr lang="sr-Latn-RS" dirty="0"/>
          </a:p>
          <a:p>
            <a:pPr marL="0" indent="0">
              <a:buNone/>
            </a:pPr>
            <a:r>
              <a:rPr lang="sr-Latn-RS" dirty="0"/>
              <a:t>     </a:t>
            </a:r>
            <a:r>
              <a:rPr lang="en-US" sz="1800" dirty="0" err="1"/>
              <a:t>Izvor</a:t>
            </a:r>
            <a:r>
              <a:rPr lang="en-US" sz="1800" dirty="0"/>
              <a:t>: </a:t>
            </a:r>
            <a:r>
              <a:rPr lang="en-US" sz="1800" dirty="0" err="1"/>
              <a:t>Republički</a:t>
            </a:r>
            <a:r>
              <a:rPr lang="en-US" sz="1800" dirty="0"/>
              <a:t> </a:t>
            </a:r>
            <a:r>
              <a:rPr lang="en-US" sz="1800" dirty="0" err="1"/>
              <a:t>zavod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statistiku</a:t>
            </a:r>
            <a:r>
              <a:rPr lang="en-US" sz="1800" dirty="0"/>
              <a:t>, Beograd, </a:t>
            </a:r>
            <a:r>
              <a:rPr lang="sr-Latn-RS" sz="1800" dirty="0"/>
              <a:t>januar </a:t>
            </a:r>
            <a:r>
              <a:rPr lang="en-US" sz="1800" dirty="0"/>
              <a:t>20</a:t>
            </a:r>
            <a:r>
              <a:rPr lang="sr-Latn-RS" sz="1800" dirty="0"/>
              <a:t>25</a:t>
            </a:r>
            <a:endParaRPr lang="en-US" sz="1800" dirty="0"/>
          </a:p>
          <a:p>
            <a:r>
              <a:rPr lang="sr-Latn-RS" dirty="0"/>
              <a:t>Svaku tabelu, grafik, sliku, prikaz neophodno je objasniti odnosno analizirati u tekstu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Tabele, grafikoni, slike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2647"/>
              </p:ext>
            </p:extLst>
          </p:nvPr>
        </p:nvGraphicFramePr>
        <p:xfrm>
          <a:off x="1295400" y="3733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64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F</a:t>
            </a:r>
            <a:r>
              <a:rPr lang="en-US" dirty="0" err="1"/>
              <a:t>ont</a:t>
            </a:r>
            <a:r>
              <a:rPr lang="en-US" dirty="0"/>
              <a:t> 10 (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doslovno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delom</a:t>
            </a:r>
            <a:r>
              <a:rPr lang="en-US" dirty="0"/>
              <a:t> </a:t>
            </a:r>
            <a:r>
              <a:rPr lang="en-US" dirty="0" err="1"/>
              <a:t>citira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). </a:t>
            </a:r>
            <a:endParaRPr lang="sr-Latn-RS" dirty="0"/>
          </a:p>
          <a:p>
            <a:r>
              <a:rPr lang="en-US" dirty="0" err="1"/>
              <a:t>Izvor</a:t>
            </a:r>
            <a:r>
              <a:rPr lang="en-US" dirty="0"/>
              <a:t> </a:t>
            </a:r>
            <a:r>
              <a:rPr lang="en-US" dirty="0" err="1"/>
              <a:t>fusnote</a:t>
            </a:r>
            <a:r>
              <a:rPr lang="en-US" dirty="0"/>
              <a:t> </a:t>
            </a:r>
            <a:r>
              <a:rPr lang="en-US" dirty="0" err="1"/>
              <a:t>navodi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kraju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sr-Latn-RS" dirty="0"/>
              <a:t>: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Ime</a:t>
            </a:r>
            <a:r>
              <a:rPr lang="en-US" dirty="0"/>
              <a:t> i </a:t>
            </a:r>
            <a:r>
              <a:rPr lang="en-US" dirty="0" err="1"/>
              <a:t>prezime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, </a:t>
            </a:r>
            <a:r>
              <a:rPr lang="en-US" dirty="0" err="1"/>
              <a:t>stranica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(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</a:t>
            </a:r>
            <a:r>
              <a:rPr lang="en-US" dirty="0"/>
              <a:t>, 2</a:t>
            </a:r>
            <a:r>
              <a:rPr lang="sr-Latn-RS" dirty="0"/>
              <a:t>18 - 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sr-Latn-RS" dirty="0"/>
              <a:t>3</a:t>
            </a:r>
            <a:r>
              <a:rPr lang="en-US" dirty="0"/>
              <a:t> rad </a:t>
            </a:r>
            <a:r>
              <a:rPr lang="en-US" dirty="0" err="1"/>
              <a:t>koji</a:t>
            </a:r>
            <a:r>
              <a:rPr lang="en-US" dirty="0"/>
              <a:t> je u </a:t>
            </a:r>
            <a:r>
              <a:rPr lang="en-US" dirty="0" err="1"/>
              <a:t>literaturi</a:t>
            </a:r>
            <a:r>
              <a:rPr lang="en-US" dirty="0"/>
              <a:t> pod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sr-Latn-RS" dirty="0"/>
              <a:t>3</a:t>
            </a:r>
            <a:r>
              <a:rPr lang="en-US" dirty="0"/>
              <a:t>, 20</a:t>
            </a:r>
            <a:r>
              <a:rPr lang="sr-Latn-RS" dirty="0"/>
              <a:t>15.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, a 2</a:t>
            </a:r>
            <a:r>
              <a:rPr lang="sr-Latn-RS" dirty="0"/>
              <a:t>18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sr-Latn-RS" dirty="0"/>
              <a:t>na kojoj se nalazi</a:t>
            </a:r>
            <a:r>
              <a:rPr lang="en-US" dirty="0"/>
              <a:t>).</a:t>
            </a:r>
          </a:p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uzastopnih</a:t>
            </a:r>
            <a:r>
              <a:rPr lang="en-US" dirty="0"/>
              <a:t> </a:t>
            </a:r>
            <a:r>
              <a:rPr lang="en-US" dirty="0" err="1"/>
              <a:t>ponavljanja</a:t>
            </a:r>
            <a:r>
              <a:rPr lang="en-US" dirty="0"/>
              <a:t> </a:t>
            </a:r>
            <a:r>
              <a:rPr lang="en-US" dirty="0" err="1"/>
              <a:t>istog</a:t>
            </a:r>
            <a:r>
              <a:rPr lang="en-US" dirty="0"/>
              <a:t> </a:t>
            </a:r>
            <a:r>
              <a:rPr lang="en-US" dirty="0" err="1"/>
              <a:t>autora</a:t>
            </a:r>
            <a:r>
              <a:rPr lang="en-US" dirty="0"/>
              <a:t> i </a:t>
            </a:r>
            <a:r>
              <a:rPr lang="sr-Latn-RS" dirty="0"/>
              <a:t>k</a:t>
            </a:r>
            <a:r>
              <a:rPr lang="en-US" dirty="0" err="1"/>
              <a:t>njige</a:t>
            </a:r>
            <a:r>
              <a:rPr lang="en-US" dirty="0"/>
              <a:t> u </a:t>
            </a:r>
            <a:r>
              <a:rPr lang="en-US" dirty="0" err="1"/>
              <a:t>fusnoti</a:t>
            </a:r>
            <a:r>
              <a:rPr lang="en-US" dirty="0"/>
              <a:t>, </a:t>
            </a:r>
            <a:r>
              <a:rPr lang="en-US" dirty="0" err="1"/>
              <a:t>dovoljno</a:t>
            </a:r>
            <a:r>
              <a:rPr lang="en-US" dirty="0"/>
              <a:t> je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sledeće</a:t>
            </a:r>
            <a:r>
              <a:rPr lang="en-US" dirty="0"/>
              <a:t>: </a:t>
            </a:r>
            <a:endParaRPr lang="sr-Latn-RS" dirty="0"/>
          </a:p>
          <a:p>
            <a:pPr marL="0" indent="0">
              <a:buNone/>
            </a:pPr>
            <a:r>
              <a:rPr lang="en-US" dirty="0"/>
              <a:t>Ibid., </a:t>
            </a:r>
            <a:r>
              <a:rPr lang="sr-Latn-RS" dirty="0"/>
              <a:t>122</a:t>
            </a:r>
            <a:r>
              <a:rPr lang="en-US" dirty="0"/>
              <a:t> (</a:t>
            </a:r>
            <a:r>
              <a:rPr lang="en-US" dirty="0" err="1"/>
              <a:t>strana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citat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fusnote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3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 kraju rada, </a:t>
            </a:r>
            <a:r>
              <a:rPr lang="en-US" dirty="0"/>
              <a:t>NE</a:t>
            </a:r>
            <a:r>
              <a:rPr lang="sr-Latn-RS" dirty="0"/>
              <a:t> </a:t>
            </a:r>
            <a:r>
              <a:rPr lang="en-US" dirty="0" err="1"/>
              <a:t>obeležava</a:t>
            </a:r>
            <a:r>
              <a:rPr lang="en-US" dirty="0"/>
              <a:t> </a:t>
            </a:r>
            <a:r>
              <a:rPr lang="en-US" dirty="0" err="1"/>
              <a:t>brojem</a:t>
            </a:r>
            <a:r>
              <a:rPr lang="en-US" dirty="0"/>
              <a:t> </a:t>
            </a:r>
            <a:r>
              <a:rPr lang="en-US" dirty="0" err="1"/>
              <a:t>poglavlja</a:t>
            </a:r>
            <a:r>
              <a:rPr lang="en-US" dirty="0"/>
              <a:t> </a:t>
            </a:r>
          </a:p>
          <a:p>
            <a:r>
              <a:rPr lang="sr-Latn-RS" dirty="0"/>
              <a:t>Knjige:</a:t>
            </a:r>
          </a:p>
          <a:p>
            <a:pPr marL="0" indent="0">
              <a:buNone/>
            </a:pPr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izdavač</a:t>
            </a:r>
            <a:r>
              <a:rPr lang="en-US" dirty="0"/>
              <a:t>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(u </a:t>
            </a:r>
            <a:r>
              <a:rPr lang="en-US" dirty="0" err="1"/>
              <a:t>zagradi</a:t>
            </a:r>
            <a:r>
              <a:rPr lang="en-US" dirty="0"/>
              <a:t>). </a:t>
            </a:r>
          </a:p>
          <a:p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Latn-RS" dirty="0"/>
              <a:t>Kotler</a:t>
            </a:r>
            <a:r>
              <a:rPr lang="en-US" dirty="0"/>
              <a:t>, </a:t>
            </a:r>
            <a:r>
              <a:rPr lang="sr-Latn-RS" dirty="0"/>
              <a:t>P</a:t>
            </a:r>
            <a:r>
              <a:rPr lang="en-US" dirty="0"/>
              <a:t>.</a:t>
            </a:r>
            <a:r>
              <a:rPr lang="sr-Latn-RS" dirty="0"/>
              <a:t>,</a:t>
            </a:r>
            <a:r>
              <a:rPr lang="en-US" dirty="0"/>
              <a:t> </a:t>
            </a:r>
            <a:r>
              <a:rPr lang="sr-Latn-RS" dirty="0"/>
              <a:t>Keller, K.L.</a:t>
            </a:r>
            <a:r>
              <a:rPr lang="en-US" dirty="0"/>
              <a:t>, </a:t>
            </a:r>
            <a:r>
              <a:rPr lang="sr-Latn-RS" i="1" dirty="0"/>
              <a:t>Marketing menadžment</a:t>
            </a:r>
            <a:r>
              <a:rPr lang="en-US" dirty="0"/>
              <a:t>, </a:t>
            </a:r>
            <a:r>
              <a:rPr lang="sr-Latn-RS" dirty="0"/>
              <a:t>Data Status, Beograd</a:t>
            </a:r>
            <a:r>
              <a:rPr lang="en-US" dirty="0"/>
              <a:t> (</a:t>
            </a:r>
            <a:r>
              <a:rPr lang="sr-Latn-RS" dirty="0"/>
              <a:t>2006</a:t>
            </a:r>
            <a:r>
              <a:rPr lang="en-US" dirty="0"/>
              <a:t>) </a:t>
            </a: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Časopisi</a:t>
            </a:r>
            <a:r>
              <a:rPr lang="en-US" dirty="0"/>
              <a:t> / </a:t>
            </a:r>
            <a:r>
              <a:rPr lang="en-US" dirty="0" err="1"/>
              <a:t>saopštenja</a:t>
            </a:r>
            <a:r>
              <a:rPr lang="en-US" dirty="0"/>
              <a:t> / </a:t>
            </a:r>
            <a:r>
              <a:rPr lang="en-US" dirty="0" err="1"/>
              <a:t>zbornici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sr-Latn-RS" dirty="0"/>
              <a:t>: </a:t>
            </a:r>
            <a:endParaRPr lang="en-US" dirty="0"/>
          </a:p>
          <a:p>
            <a:r>
              <a:rPr lang="en-US" dirty="0" err="1"/>
              <a:t>Prezime</a:t>
            </a:r>
            <a:r>
              <a:rPr lang="en-US" dirty="0"/>
              <a:t> i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imena</a:t>
            </a:r>
            <a:r>
              <a:rPr lang="en-US" dirty="0"/>
              <a:t>,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(data u </a:t>
            </a:r>
            <a:r>
              <a:rPr lang="en-US" dirty="0" err="1"/>
              <a:t>zagradi</a:t>
            </a:r>
            <a:r>
              <a:rPr lang="en-US" dirty="0"/>
              <a:t>),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,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n-US" dirty="0" err="1"/>
              <a:t>časopisa</a:t>
            </a:r>
            <a:r>
              <a:rPr lang="sr-Latn-RS" dirty="0"/>
              <a:t>-italic</a:t>
            </a:r>
            <a:r>
              <a:rPr lang="en-US" dirty="0"/>
              <a:t>, </a:t>
            </a:r>
            <a:r>
              <a:rPr lang="en-US" dirty="0" err="1"/>
              <a:t>zbornika</a:t>
            </a:r>
            <a:r>
              <a:rPr lang="en-US" dirty="0"/>
              <a:t>,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časopis</a:t>
            </a:r>
            <a:r>
              <a:rPr lang="en-US" dirty="0"/>
              <a:t>), </a:t>
            </a:r>
            <a:r>
              <a:rPr lang="en-US" dirty="0" err="1"/>
              <a:t>mesto</a:t>
            </a:r>
            <a:r>
              <a:rPr lang="en-US" dirty="0"/>
              <a:t> </a:t>
            </a:r>
            <a:r>
              <a:rPr lang="en-US" dirty="0" err="1"/>
              <a:t>izdanja</a:t>
            </a:r>
            <a:r>
              <a:rPr lang="en-US" dirty="0"/>
              <a:t> (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zbornik</a:t>
            </a:r>
            <a:r>
              <a:rPr lang="en-US" dirty="0"/>
              <a:t>). </a:t>
            </a:r>
          </a:p>
          <a:p>
            <a:pPr lvl="0"/>
            <a:r>
              <a:rPr lang="en-US" dirty="0" err="1"/>
              <a:t>Npr</a:t>
            </a:r>
            <a:r>
              <a:rPr lang="en-US" dirty="0"/>
              <a:t>. </a:t>
            </a:r>
            <a:r>
              <a:rPr lang="sr-Cyrl-RS" dirty="0"/>
              <a:t>Bieger, T.</a:t>
            </a:r>
            <a:r>
              <a:rPr lang="sr-Latn-RS" dirty="0"/>
              <a:t> and</a:t>
            </a:r>
            <a:r>
              <a:rPr lang="sr-Cyrl-RS" dirty="0"/>
              <a:t> Wittmer, A.</a:t>
            </a:r>
            <a:r>
              <a:rPr lang="sr-Latn-RS" dirty="0"/>
              <a:t> (2006)</a:t>
            </a:r>
            <a:r>
              <a:rPr lang="sr-Cyrl-RS" dirty="0"/>
              <a:t>, Air transport and tourism—Perspectives and challenges for destinations, airlines </a:t>
            </a:r>
            <a:r>
              <a:rPr lang="sr-Cyrl-RS" dirty="0" err="1"/>
              <a:t>and</a:t>
            </a:r>
            <a:r>
              <a:rPr lang="sr-Cyrl-RS" dirty="0"/>
              <a:t> </a:t>
            </a:r>
            <a:r>
              <a:rPr lang="sr-Cyrl-RS" dirty="0" err="1"/>
              <a:t>governments</a:t>
            </a:r>
            <a:r>
              <a:rPr lang="sr-Latn-RS" dirty="0"/>
              <a:t> </a:t>
            </a:r>
            <a:r>
              <a:rPr lang="sr-Cyrl-RS" i="1" dirty="0" err="1"/>
              <a:t>Journal</a:t>
            </a:r>
            <a:r>
              <a:rPr lang="sr-Cyrl-RS" i="1" dirty="0"/>
              <a:t> of Air Transport Management</a:t>
            </a:r>
            <a:r>
              <a:rPr lang="sr-Cyrl-RS" dirty="0"/>
              <a:t>, Volume 12, Issue 1</a:t>
            </a:r>
            <a:r>
              <a:rPr lang="sr-Latn-RS" dirty="0"/>
              <a:t>, Pg. 40-46.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16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sr-Latn-RS" dirty="0"/>
              <a:t>: </a:t>
            </a:r>
            <a:endParaRPr lang="en-US" dirty="0"/>
          </a:p>
          <a:p>
            <a:r>
              <a:rPr lang="sr-Latn-RS" dirty="0"/>
              <a:t>Npr: </a:t>
            </a:r>
            <a:r>
              <a:rPr lang="en-US" dirty="0">
                <a:hlinkClick r:id="rId2"/>
              </a:rPr>
              <a:t>www.unwto.org</a:t>
            </a:r>
            <a:r>
              <a:rPr lang="sr-Latn-RS" dirty="0"/>
              <a:t>  -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 </a:t>
            </a:r>
            <a:r>
              <a:rPr lang="sr-Latn-RS" dirty="0"/>
              <a:t>26</a:t>
            </a:r>
            <a:r>
              <a:rPr lang="en-US" dirty="0"/>
              <a:t>.0</a:t>
            </a:r>
            <a:r>
              <a:rPr lang="sr-Latn-RS" dirty="0"/>
              <a:t>1</a:t>
            </a:r>
            <a:r>
              <a:rPr lang="en-US" dirty="0"/>
              <a:t>.20</a:t>
            </a:r>
            <a:r>
              <a:rPr lang="sr-Latn-RS" dirty="0"/>
              <a:t>16</a:t>
            </a:r>
            <a:r>
              <a:rPr lang="en-US" dirty="0"/>
              <a:t>. </a:t>
            </a:r>
            <a:r>
              <a:rPr lang="sr-Latn-RS" dirty="0"/>
              <a:t>(</a:t>
            </a:r>
            <a:r>
              <a:rPr lang="en-US" dirty="0"/>
              <a:t>datum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sajtu</a:t>
            </a:r>
            <a:r>
              <a:rPr lang="en-US" dirty="0"/>
              <a:t>), </a:t>
            </a:r>
            <a:r>
              <a:rPr lang="en-US" dirty="0" err="1"/>
              <a:t>ispod</a:t>
            </a:r>
            <a:r>
              <a:rPr lang="en-US" dirty="0"/>
              <a:t> toga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CEO</a:t>
            </a:r>
            <a:r>
              <a:rPr lang="sr-Latn-RS" dirty="0"/>
              <a:t> </a:t>
            </a:r>
            <a:r>
              <a:rPr lang="en-US" dirty="0"/>
              <a:t>link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kog</a:t>
            </a:r>
            <a:r>
              <a:rPr lang="en-US" dirty="0"/>
              <a:t> je</a:t>
            </a:r>
            <a:r>
              <a:rPr lang="sr-Latn-RS" dirty="0"/>
              <a:t> </a:t>
            </a:r>
            <a:r>
              <a:rPr lang="en-US" dirty="0" err="1"/>
              <a:t>podatak</a:t>
            </a:r>
            <a:r>
              <a:rPr lang="en-US" dirty="0"/>
              <a:t> </a:t>
            </a:r>
            <a:r>
              <a:rPr lang="en-US" dirty="0" err="1"/>
              <a:t>preuzet</a:t>
            </a:r>
            <a:r>
              <a:rPr lang="en-US" dirty="0"/>
              <a:t>!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(</a:t>
            </a:r>
            <a:r>
              <a:rPr lang="sr-Latn-RS" dirty="0">
                <a:hlinkClick r:id="rId3"/>
              </a:rPr>
              <a:t>http://dtxtq4w60xqpw.cloudfront.net/sites/all/files/pdf/unwto_annual_report_2014.pdf</a:t>
            </a:r>
            <a:r>
              <a:rPr lang="sr-Latn-RS" dirty="0"/>
              <a:t> )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en-US" dirty="0" err="1"/>
              <a:t>Literaturu</a:t>
            </a:r>
            <a:r>
              <a:rPr lang="en-US" dirty="0"/>
              <a:t>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navoditi</a:t>
            </a:r>
            <a:r>
              <a:rPr lang="en-US" dirty="0"/>
              <a:t> po </a:t>
            </a:r>
            <a:r>
              <a:rPr lang="en-US" dirty="0" err="1"/>
              <a:t>abecednom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azbučnom</a:t>
            </a:r>
            <a:r>
              <a:rPr lang="en-US" dirty="0"/>
              <a:t> </a:t>
            </a:r>
            <a:r>
              <a:rPr lang="en-US" dirty="0" err="1"/>
              <a:t>redu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r>
              <a:rPr lang="sr-Latn-RS" dirty="0"/>
              <a:t>Literatura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Napisani rad se predaje slanjem na e-mail profesoru u Word dokumentu.</a:t>
            </a:r>
          </a:p>
          <a:p>
            <a:r>
              <a:rPr lang="sr-Latn-RS" dirty="0"/>
              <a:t>Profesor prihvata, traži izmenu ili dopunu ili ne prihvata</a:t>
            </a:r>
            <a:r>
              <a:rPr lang="en-US" dirty="0"/>
              <a:t> </a:t>
            </a:r>
            <a:r>
              <a:rPr lang="en-US" dirty="0" err="1"/>
              <a:t>seminarski</a:t>
            </a:r>
            <a:r>
              <a:rPr lang="en-US" dirty="0"/>
              <a:t> rad </a:t>
            </a:r>
            <a:r>
              <a:rPr lang="sr-Latn-RS" dirty="0"/>
              <a:t>o čemu obaveštava studenta slanjem e-mail-a.</a:t>
            </a:r>
          </a:p>
          <a:p>
            <a:r>
              <a:rPr lang="sr-Latn-RS" dirty="0"/>
              <a:t>Prihvaćen seminarski rad </a:t>
            </a:r>
            <a:r>
              <a:rPr lang="sr-Latn-RS"/>
              <a:t>donosi studentu bodove*</a:t>
            </a: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SEMINARSKI RAD</a:t>
            </a:r>
            <a:br>
              <a:rPr lang="sr-Latn-R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02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201</TotalTime>
  <Words>817</Words>
  <Application>Microsoft Office PowerPoint</Application>
  <PresentationFormat>On-screen Show (4:3)</PresentationFormat>
  <Paragraphs>89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Candara</vt:lpstr>
      <vt:lpstr>Symbol</vt:lpstr>
      <vt:lpstr>Waveform</vt:lpstr>
      <vt:lpstr>SEMINARSKI RADOVI</vt:lpstr>
      <vt:lpstr>SEMINARSKI RAD</vt:lpstr>
      <vt:lpstr>SEMINARSKI RAD</vt:lpstr>
      <vt:lpstr>SEMINARSKI RAD</vt:lpstr>
      <vt:lpstr>SEMINARSKI RAD naslovna strana</vt:lpstr>
      <vt:lpstr>SEMINARSKI RAD Sadržaj</vt:lpstr>
      <vt:lpstr>SEMINARSKI RAD Uvod</vt:lpstr>
      <vt:lpstr>SEMINARSKI RAD Zaključak</vt:lpstr>
      <vt:lpstr>SEMINARSKI RAD Tabele, grafikoni, slike</vt:lpstr>
      <vt:lpstr>SEMINARSKI RAD fusnote</vt:lpstr>
      <vt:lpstr>SEMINARSKI RAD Literatura</vt:lpstr>
      <vt:lpstr>SEMINARSKI RAD Literatura</vt:lpstr>
      <vt:lpstr>SEMINARSKI RAD Literatura</vt:lpstr>
      <vt:lpstr>SEMINARSKI RAD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U TURIZMU</dc:title>
  <dc:creator>Windows User</dc:creator>
  <cp:lastModifiedBy>Momcilo Tornjanski</cp:lastModifiedBy>
  <cp:revision>25</cp:revision>
  <dcterms:created xsi:type="dcterms:W3CDTF">2016-01-31T22:31:27Z</dcterms:created>
  <dcterms:modified xsi:type="dcterms:W3CDTF">2025-05-13T21:49:17Z</dcterms:modified>
</cp:coreProperties>
</file>