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BD084C-B29E-4B68-8EBC-F82476A1B58E}" type="datetimeFigureOut">
              <a:rPr lang="en-US" smtClean="0"/>
              <a:pPr/>
              <a:t>2/21/2022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470013-57D3-4B4B-ABC0-97D520398E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637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0013-57D3-4B4B-ABC0-97D520398EF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829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2/21/2022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2/21/2022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2/21/2022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2/21/2022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2/21/2022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2/21/2022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E7EF857-231E-4DF3-BF1C-8D3D99C93222}" type="datetimeFigureOut">
              <a:rPr lang="en-US" smtClean="0"/>
              <a:pPr/>
              <a:t>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dtxtq4w60xqpw.cloudfront.net/sites/all/files/pdf/unwto_annual_report_2014.pdf" TargetMode="External"/><Relationship Id="rId2" Type="http://schemas.openxmlformats.org/officeDocument/2006/relationships/hyperlink" Target="http://www.unwto.org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/>
              <a:t>SEMINARSKI RADOVI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sr-Latn-RS" dirty="0"/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942029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PRIJAVA ZA SEMINARSKI RAD PUTEM E-MAIL-A</a:t>
            </a:r>
          </a:p>
          <a:p>
            <a:r>
              <a:rPr lang="sr-Latn-RS" dirty="0"/>
              <a:t>SAMOSTALNI ODABIR TEME</a:t>
            </a:r>
          </a:p>
          <a:p>
            <a:r>
              <a:rPr lang="sr-Latn-RS" dirty="0"/>
              <a:t>ODOBRENJE TEME PUTEM E-MAIL-A</a:t>
            </a:r>
          </a:p>
          <a:p>
            <a:r>
              <a:rPr lang="sr-Latn-RS" dirty="0"/>
              <a:t>PISANJE SEMINARSKOG RADA</a:t>
            </a:r>
          </a:p>
          <a:p>
            <a:r>
              <a:rPr lang="sr-Latn-RS" dirty="0"/>
              <a:t>PRAVLJENJE POWER POINT PREZENTACIJE *</a:t>
            </a:r>
          </a:p>
          <a:p>
            <a:r>
              <a:rPr lang="sr-Latn-RS" dirty="0"/>
              <a:t>ODBRANA SEMINARSKOG RADA *</a:t>
            </a:r>
          </a:p>
          <a:p>
            <a:r>
              <a:rPr lang="sr-Latn-RS" dirty="0"/>
              <a:t>PREDAJA SEMINARSKOG RADA PUTEM E-MAIL-A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SEMINARSKI RAD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980103"/>
            <a:ext cx="1721296" cy="156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956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514600"/>
            <a:ext cx="7408333" cy="3611563"/>
          </a:xfrm>
        </p:spPr>
        <p:txBody>
          <a:bodyPr>
            <a:normAutofit/>
          </a:bodyPr>
          <a:lstStyle/>
          <a:p>
            <a:r>
              <a:rPr lang="en-US" dirty="0" err="1"/>
              <a:t>Tema</a:t>
            </a:r>
            <a:r>
              <a:rPr lang="en-US" dirty="0"/>
              <a:t> se </a:t>
            </a:r>
            <a:r>
              <a:rPr lang="en-US" dirty="0" err="1"/>
              <a:t>predlaže</a:t>
            </a:r>
            <a:r>
              <a:rPr lang="en-US" dirty="0"/>
              <a:t> u </a:t>
            </a:r>
            <a:r>
              <a:rPr lang="en-US" dirty="0" err="1"/>
              <a:t>dogovoru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sr-Latn-RS" dirty="0"/>
              <a:t>profesorom</a:t>
            </a:r>
          </a:p>
          <a:p>
            <a:r>
              <a:rPr lang="sr-Latn-RS" dirty="0"/>
              <a:t>Preporuka je da se radi ’</a:t>
            </a:r>
            <a:r>
              <a:rPr lang="en-US" dirty="0"/>
              <a:t>case-study</a:t>
            </a:r>
            <a:r>
              <a:rPr lang="sr-Latn-RS" dirty="0"/>
              <a:t>’</a:t>
            </a:r>
          </a:p>
          <a:p>
            <a:endParaRPr lang="sr-Latn-RS" dirty="0"/>
          </a:p>
          <a:p>
            <a:r>
              <a:rPr lang="en-US" dirty="0" err="1"/>
              <a:t>Obim</a:t>
            </a:r>
            <a:r>
              <a:rPr lang="en-US" dirty="0"/>
              <a:t> </a:t>
            </a:r>
            <a:r>
              <a:rPr lang="en-US" dirty="0" err="1"/>
              <a:t>rada</a:t>
            </a:r>
            <a:r>
              <a:rPr lang="en-US" dirty="0"/>
              <a:t> je</a:t>
            </a:r>
            <a:r>
              <a:rPr lang="sr-Latn-RS" dirty="0"/>
              <a:t> oko </a:t>
            </a:r>
            <a:r>
              <a:rPr lang="en-US" dirty="0"/>
              <a:t>15</a:t>
            </a:r>
            <a:r>
              <a:rPr lang="sr-Latn-RS" dirty="0"/>
              <a:t> / </a:t>
            </a:r>
            <a:r>
              <a:rPr lang="en-US" dirty="0"/>
              <a:t>20 </a:t>
            </a:r>
            <a:r>
              <a:rPr lang="en-US" dirty="0" err="1"/>
              <a:t>stranica</a:t>
            </a:r>
            <a:r>
              <a:rPr lang="en-US" dirty="0"/>
              <a:t> </a:t>
            </a:r>
            <a:endParaRPr lang="sr-Latn-RS" dirty="0"/>
          </a:p>
          <a:p>
            <a:pPr marL="0" indent="0">
              <a:buNone/>
            </a:pPr>
            <a:r>
              <a:rPr lang="en-US" dirty="0"/>
              <a:t>(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naslovnom</a:t>
            </a:r>
            <a:r>
              <a:rPr lang="en-US" dirty="0"/>
              <a:t> </a:t>
            </a:r>
            <a:r>
              <a:rPr lang="en-US" dirty="0" err="1"/>
              <a:t>stranom</a:t>
            </a:r>
            <a:r>
              <a:rPr lang="en-US" dirty="0"/>
              <a:t>, </a:t>
            </a:r>
            <a:r>
              <a:rPr lang="en-US" dirty="0" err="1"/>
              <a:t>sadržajem</a:t>
            </a:r>
            <a:r>
              <a:rPr lang="en-US" dirty="0"/>
              <a:t> i </a:t>
            </a:r>
            <a:r>
              <a:rPr lang="en-US" dirty="0" err="1"/>
              <a:t>literaturom</a:t>
            </a:r>
            <a:r>
              <a:rPr lang="sr-Latn-RS" dirty="0"/>
              <a:t> </a:t>
            </a:r>
            <a:r>
              <a:rPr lang="en-US" dirty="0"/>
              <a:t>)</a:t>
            </a:r>
            <a:endParaRPr lang="sr-Latn-RS" dirty="0"/>
          </a:p>
          <a:p>
            <a:pPr marL="0" indent="0">
              <a:buNone/>
            </a:pPr>
            <a:endParaRPr lang="sr-Latn-RS" dirty="0"/>
          </a:p>
          <a:p>
            <a:r>
              <a:rPr lang="sr-Latn-RS" dirty="0"/>
              <a:t>P</a:t>
            </a:r>
            <a:r>
              <a:rPr lang="it-IT" dirty="0"/>
              <a:t>rored 1,5 i font</a:t>
            </a:r>
            <a:r>
              <a:rPr lang="sr-Latn-RS" dirty="0"/>
              <a:t> Times New Roman 12</a:t>
            </a:r>
            <a:endParaRPr lang="it-IT" dirty="0"/>
          </a:p>
          <a:p>
            <a:pPr marL="0" indent="0">
              <a:buNone/>
            </a:pPr>
            <a:endParaRPr lang="en-US" dirty="0"/>
          </a:p>
          <a:p>
            <a:endParaRPr lang="sr-Latn-RS" dirty="0"/>
          </a:p>
          <a:p>
            <a:pPr marL="0" indent="0">
              <a:buNone/>
            </a:pPr>
            <a:endParaRPr lang="sr-Latn-R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SEMINARSKI RAD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759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STRUKTURA RADA:</a:t>
            </a:r>
          </a:p>
          <a:p>
            <a:pPr lvl="1"/>
            <a:r>
              <a:rPr lang="en-US" dirty="0" err="1"/>
              <a:t>Naslovna</a:t>
            </a:r>
            <a:r>
              <a:rPr lang="en-US" dirty="0"/>
              <a:t> </a:t>
            </a:r>
            <a:r>
              <a:rPr lang="en-US" dirty="0" err="1"/>
              <a:t>strana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Sadržaj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Uvod</a:t>
            </a:r>
            <a:r>
              <a:rPr lang="en-US" dirty="0"/>
              <a:t> </a:t>
            </a:r>
          </a:p>
          <a:p>
            <a:pPr lvl="1"/>
            <a:r>
              <a:rPr lang="sr-Latn-RS" dirty="0"/>
              <a:t>P</a:t>
            </a:r>
            <a:r>
              <a:rPr lang="en-US" dirty="0" err="1"/>
              <a:t>oglavlja</a:t>
            </a:r>
            <a:r>
              <a:rPr lang="en-US" dirty="0"/>
              <a:t> – </a:t>
            </a:r>
            <a:r>
              <a:rPr lang="en-US" dirty="0" err="1"/>
              <a:t>delovi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Zaključak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Literatura</a:t>
            </a:r>
            <a:r>
              <a:rPr lang="en-US" dirty="0"/>
              <a:t> </a:t>
            </a:r>
          </a:p>
          <a:p>
            <a:pPr lvl="2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SEMINARSKI RAD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085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/>
              <a:t>Naziv</a:t>
            </a:r>
            <a:r>
              <a:rPr lang="en-US" dirty="0"/>
              <a:t> </a:t>
            </a:r>
            <a:r>
              <a:rPr lang="en-US" dirty="0" err="1"/>
              <a:t>školske</a:t>
            </a:r>
            <a:r>
              <a:rPr lang="en-US" dirty="0"/>
              <a:t> </a:t>
            </a:r>
            <a:r>
              <a:rPr lang="en-US" dirty="0" err="1"/>
              <a:t>ustanove</a:t>
            </a:r>
            <a:r>
              <a:rPr lang="en-US" dirty="0"/>
              <a:t> </a:t>
            </a:r>
            <a:endParaRPr lang="sr-Latn-RS" dirty="0"/>
          </a:p>
          <a:p>
            <a:pPr marL="0" indent="0">
              <a:buNone/>
            </a:pPr>
            <a:r>
              <a:rPr lang="sr-Latn-RS" dirty="0"/>
              <a:t>	</a:t>
            </a:r>
          </a:p>
          <a:p>
            <a:pPr marL="0" indent="0">
              <a:buNone/>
            </a:pPr>
            <a:r>
              <a:rPr lang="en-US" dirty="0"/>
              <a:t>(</a:t>
            </a:r>
            <a:r>
              <a:rPr lang="sr-Latn-RS" dirty="0"/>
              <a:t>Akademija strukovnih studija Beograd</a:t>
            </a:r>
          </a:p>
          <a:p>
            <a:pPr marL="0" indent="0">
              <a:buNone/>
            </a:pPr>
            <a:r>
              <a:rPr lang="sr-Latn-RS" dirty="0"/>
              <a:t>Odsek </a:t>
            </a:r>
            <a:r>
              <a:rPr lang="en-US" dirty="0" err="1"/>
              <a:t>Visoka</a:t>
            </a:r>
            <a:r>
              <a:rPr lang="en-US" dirty="0"/>
              <a:t> </a:t>
            </a:r>
            <a:r>
              <a:rPr lang="en-US" dirty="0" err="1"/>
              <a:t>turistička</a:t>
            </a:r>
            <a:r>
              <a:rPr lang="en-US" dirty="0"/>
              <a:t> </a:t>
            </a:r>
            <a:r>
              <a:rPr lang="en-US" dirty="0" err="1"/>
              <a:t>škola</a:t>
            </a:r>
            <a:r>
              <a:rPr lang="en-US" dirty="0"/>
              <a:t> </a:t>
            </a:r>
            <a:r>
              <a:rPr lang="en-US" dirty="0" err="1"/>
              <a:t>strukovnih</a:t>
            </a:r>
            <a:r>
              <a:rPr lang="en-US" dirty="0"/>
              <a:t> </a:t>
            </a:r>
            <a:r>
              <a:rPr lang="en-US" dirty="0" err="1"/>
              <a:t>studija</a:t>
            </a:r>
            <a:r>
              <a:rPr lang="en-US" dirty="0"/>
              <a:t>, Beograd)</a:t>
            </a:r>
          </a:p>
          <a:p>
            <a:r>
              <a:rPr lang="en-US" dirty="0" err="1"/>
              <a:t>Naziv</a:t>
            </a:r>
            <a:r>
              <a:rPr lang="en-US" dirty="0"/>
              <a:t> </a:t>
            </a:r>
            <a:r>
              <a:rPr lang="en-US" dirty="0" err="1"/>
              <a:t>predmeta</a:t>
            </a:r>
            <a:r>
              <a:rPr lang="en-US" dirty="0"/>
              <a:t> </a:t>
            </a:r>
            <a:endParaRPr lang="sr-Latn-RS" dirty="0"/>
          </a:p>
          <a:p>
            <a:pPr marL="0" indent="0">
              <a:buNone/>
            </a:pPr>
            <a:r>
              <a:rPr lang="sr-Latn-RS" dirty="0"/>
              <a:t>	(______________________)</a:t>
            </a:r>
            <a:endParaRPr lang="en-US" dirty="0"/>
          </a:p>
          <a:p>
            <a:r>
              <a:rPr lang="en-US" dirty="0" err="1"/>
              <a:t>Naziv</a:t>
            </a:r>
            <a:r>
              <a:rPr lang="en-US" dirty="0"/>
              <a:t> </a:t>
            </a:r>
            <a:r>
              <a:rPr lang="en-US" dirty="0" err="1"/>
              <a:t>teme</a:t>
            </a:r>
            <a:r>
              <a:rPr lang="en-US" dirty="0"/>
              <a:t> </a:t>
            </a:r>
          </a:p>
          <a:p>
            <a:r>
              <a:rPr lang="en-US" dirty="0" err="1"/>
              <a:t>Ime</a:t>
            </a:r>
            <a:r>
              <a:rPr lang="en-US" dirty="0"/>
              <a:t> i </a:t>
            </a:r>
            <a:r>
              <a:rPr lang="en-US" dirty="0" err="1"/>
              <a:t>prezime</a:t>
            </a:r>
            <a:r>
              <a:rPr lang="en-US" dirty="0"/>
              <a:t> </a:t>
            </a:r>
            <a:r>
              <a:rPr lang="en-US" dirty="0" err="1"/>
              <a:t>kandidata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brojem</a:t>
            </a:r>
            <a:r>
              <a:rPr lang="en-US" dirty="0"/>
              <a:t> </a:t>
            </a:r>
            <a:r>
              <a:rPr lang="en-US" dirty="0" err="1"/>
              <a:t>indeksa</a:t>
            </a:r>
            <a:r>
              <a:rPr lang="en-US" dirty="0"/>
              <a:t> (u </a:t>
            </a:r>
            <a:r>
              <a:rPr lang="en-US" dirty="0" err="1"/>
              <a:t>desnom</a:t>
            </a:r>
            <a:r>
              <a:rPr lang="sr-Latn-RS" dirty="0"/>
              <a:t> </a:t>
            </a:r>
            <a:r>
              <a:rPr lang="en-US" dirty="0" err="1"/>
              <a:t>uglu</a:t>
            </a:r>
            <a:r>
              <a:rPr lang="en-US" dirty="0"/>
              <a:t>) i </a:t>
            </a:r>
            <a:r>
              <a:rPr lang="en-US" dirty="0" err="1"/>
              <a:t>predmetnog</a:t>
            </a:r>
            <a:r>
              <a:rPr lang="en-US" dirty="0"/>
              <a:t> </a:t>
            </a:r>
            <a:r>
              <a:rPr lang="en-US" dirty="0" err="1"/>
              <a:t>nastavnika</a:t>
            </a:r>
            <a:r>
              <a:rPr lang="en-US" dirty="0"/>
              <a:t> </a:t>
            </a:r>
            <a:r>
              <a:rPr lang="sr-Latn-RS" dirty="0"/>
              <a:t>(u levom uglu)</a:t>
            </a:r>
            <a:endParaRPr lang="en-US" dirty="0"/>
          </a:p>
          <a:p>
            <a:r>
              <a:rPr lang="en-US" dirty="0" err="1"/>
              <a:t>Mesto</a:t>
            </a:r>
            <a:r>
              <a:rPr lang="en-US" dirty="0"/>
              <a:t> i </a:t>
            </a:r>
            <a:r>
              <a:rPr lang="en-US" dirty="0" err="1"/>
              <a:t>godinu</a:t>
            </a:r>
            <a:r>
              <a:rPr lang="en-US" dirty="0"/>
              <a:t> </a:t>
            </a:r>
            <a:r>
              <a:rPr lang="en-US" dirty="0" err="1"/>
              <a:t>izrade</a:t>
            </a:r>
            <a:r>
              <a:rPr lang="en-US" dirty="0"/>
              <a:t> </a:t>
            </a:r>
            <a:r>
              <a:rPr lang="en-US" dirty="0" err="1"/>
              <a:t>seminarskog</a:t>
            </a:r>
            <a:r>
              <a:rPr lang="en-US" dirty="0"/>
              <a:t> </a:t>
            </a:r>
            <a:r>
              <a:rPr lang="en-US" dirty="0" err="1"/>
              <a:t>rada</a:t>
            </a:r>
            <a:endParaRPr lang="sr-Latn-RS" dirty="0"/>
          </a:p>
          <a:p>
            <a:pPr marL="0" indent="0">
              <a:buNone/>
            </a:pPr>
            <a:r>
              <a:rPr lang="sr-Latn-RS" dirty="0"/>
              <a:t>	</a:t>
            </a:r>
            <a:r>
              <a:rPr lang="en-US" dirty="0"/>
              <a:t>(Beograd, </a:t>
            </a:r>
            <a:r>
              <a:rPr lang="sr-Latn-RS" dirty="0"/>
              <a:t>2022</a:t>
            </a:r>
            <a:r>
              <a:rPr lang="en-US" dirty="0"/>
              <a:t>.god) </a:t>
            </a:r>
          </a:p>
          <a:p>
            <a:pPr marL="627063" lvl="2" indent="0">
              <a:buNone/>
            </a:pPr>
            <a:endParaRPr lang="sr-Latn-RS" dirty="0"/>
          </a:p>
          <a:p>
            <a:pPr lvl="2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naslovna strana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026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Sadržaj</a:t>
            </a:r>
            <a:r>
              <a:rPr lang="sr-Latn-RS" dirty="0"/>
              <a:t> </a:t>
            </a:r>
            <a:r>
              <a:rPr lang="en-US" dirty="0" err="1"/>
              <a:t>predstavlja</a:t>
            </a:r>
            <a:r>
              <a:rPr lang="en-US" dirty="0"/>
              <a:t> </a:t>
            </a:r>
            <a:r>
              <a:rPr lang="en-US" dirty="0" err="1"/>
              <a:t>listu</a:t>
            </a:r>
            <a:r>
              <a:rPr lang="en-US" dirty="0"/>
              <a:t> </a:t>
            </a:r>
            <a:r>
              <a:rPr lang="en-US" dirty="0" err="1"/>
              <a:t>poglavlja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brojevima</a:t>
            </a:r>
            <a:r>
              <a:rPr lang="en-US" dirty="0"/>
              <a:t> </a:t>
            </a:r>
            <a:r>
              <a:rPr lang="en-US" dirty="0" err="1"/>
              <a:t>strana</a:t>
            </a:r>
            <a:r>
              <a:rPr lang="en-US" dirty="0"/>
              <a:t>, </a:t>
            </a:r>
            <a:r>
              <a:rPr lang="en-US" dirty="0" err="1"/>
              <a:t>pri</a:t>
            </a:r>
            <a:r>
              <a:rPr lang="en-US" dirty="0"/>
              <a:t> </a:t>
            </a:r>
            <a:r>
              <a:rPr lang="en-US" dirty="0" err="1"/>
              <a:t>čemu</a:t>
            </a:r>
            <a:r>
              <a:rPr lang="en-US" dirty="0"/>
              <a:t> se </a:t>
            </a:r>
            <a:r>
              <a:rPr lang="en-US" dirty="0" err="1"/>
              <a:t>poglavlja</a:t>
            </a:r>
            <a:r>
              <a:rPr lang="en-US" dirty="0"/>
              <a:t> i </a:t>
            </a:r>
            <a:r>
              <a:rPr lang="en-US" dirty="0" err="1"/>
              <a:t>delovi</a:t>
            </a:r>
            <a:r>
              <a:rPr lang="en-US" dirty="0"/>
              <a:t> </a:t>
            </a:r>
            <a:r>
              <a:rPr lang="en-US" dirty="0" err="1"/>
              <a:t>poglavlja</a:t>
            </a:r>
            <a:r>
              <a:rPr lang="en-US" dirty="0"/>
              <a:t> </a:t>
            </a:r>
            <a:r>
              <a:rPr lang="en-US" dirty="0" err="1"/>
              <a:t>označavaju</a:t>
            </a:r>
            <a:r>
              <a:rPr lang="en-US" dirty="0"/>
              <a:t> </a:t>
            </a:r>
            <a:r>
              <a:rPr lang="en-US" dirty="0" err="1"/>
              <a:t>brojevima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sledeći</a:t>
            </a:r>
            <a:r>
              <a:rPr lang="en-US" dirty="0"/>
              <a:t> </a:t>
            </a:r>
            <a:r>
              <a:rPr lang="en-US" dirty="0" err="1"/>
              <a:t>način</a:t>
            </a:r>
            <a:r>
              <a:rPr lang="en-US" dirty="0"/>
              <a:t>: </a:t>
            </a:r>
          </a:p>
          <a:p>
            <a:pPr marL="0" indent="0">
              <a:buNone/>
            </a:pPr>
            <a:r>
              <a:rPr lang="en-US" dirty="0"/>
              <a:t>1. </a:t>
            </a:r>
            <a:r>
              <a:rPr lang="en-US" dirty="0" err="1"/>
              <a:t>Glavni</a:t>
            </a:r>
            <a:r>
              <a:rPr lang="en-US" dirty="0"/>
              <a:t> </a:t>
            </a:r>
            <a:r>
              <a:rPr lang="en-US" dirty="0" err="1"/>
              <a:t>naslov</a:t>
            </a:r>
            <a:r>
              <a:rPr lang="sr-Latn-RS" dirty="0"/>
              <a:t> </a:t>
            </a:r>
            <a:r>
              <a:rPr lang="en-US" dirty="0"/>
              <a:t>(</a:t>
            </a:r>
            <a:r>
              <a:rPr lang="en-US" dirty="0" err="1"/>
              <a:t>veličina</a:t>
            </a:r>
            <a:r>
              <a:rPr lang="en-US" dirty="0"/>
              <a:t> </a:t>
            </a:r>
            <a:r>
              <a:rPr lang="en-US" dirty="0" err="1"/>
              <a:t>fonta</a:t>
            </a:r>
            <a:r>
              <a:rPr lang="en-US" dirty="0"/>
              <a:t> 16) </a:t>
            </a:r>
          </a:p>
          <a:p>
            <a:pPr marL="0" indent="0">
              <a:buNone/>
            </a:pPr>
            <a:r>
              <a:rPr lang="en-US" dirty="0"/>
              <a:t>1.1. </a:t>
            </a:r>
            <a:r>
              <a:rPr lang="en-US" dirty="0" err="1"/>
              <a:t>Prvi</a:t>
            </a:r>
            <a:r>
              <a:rPr lang="en-US" dirty="0"/>
              <a:t> </a:t>
            </a:r>
            <a:r>
              <a:rPr lang="en-US" dirty="0" err="1"/>
              <a:t>podnaslov</a:t>
            </a:r>
            <a:r>
              <a:rPr lang="sr-Latn-RS" dirty="0"/>
              <a:t> </a:t>
            </a:r>
            <a:r>
              <a:rPr lang="en-US" dirty="0"/>
              <a:t>(</a:t>
            </a:r>
            <a:r>
              <a:rPr lang="en-US" dirty="0" err="1"/>
              <a:t>veličina</a:t>
            </a:r>
            <a:r>
              <a:rPr lang="en-US" dirty="0"/>
              <a:t> </a:t>
            </a:r>
            <a:r>
              <a:rPr lang="en-US" dirty="0" err="1"/>
              <a:t>fonta</a:t>
            </a:r>
            <a:r>
              <a:rPr lang="en-US" dirty="0"/>
              <a:t> 14) </a:t>
            </a:r>
          </a:p>
          <a:p>
            <a:pPr marL="0" indent="0">
              <a:buNone/>
            </a:pPr>
            <a:r>
              <a:rPr lang="en-US" dirty="0"/>
              <a:t>1.1.1. </a:t>
            </a:r>
            <a:r>
              <a:rPr lang="en-US" dirty="0" err="1"/>
              <a:t>Drugi</a:t>
            </a:r>
            <a:r>
              <a:rPr lang="en-US" dirty="0"/>
              <a:t> </a:t>
            </a:r>
            <a:r>
              <a:rPr lang="en-US" dirty="0" err="1"/>
              <a:t>podnaslov</a:t>
            </a:r>
            <a:r>
              <a:rPr lang="sr-Latn-RS" dirty="0"/>
              <a:t> </a:t>
            </a:r>
            <a:r>
              <a:rPr lang="en-US" dirty="0"/>
              <a:t>(</a:t>
            </a:r>
            <a:r>
              <a:rPr lang="en-US" dirty="0" err="1"/>
              <a:t>veličina</a:t>
            </a:r>
            <a:r>
              <a:rPr lang="en-US" dirty="0"/>
              <a:t> </a:t>
            </a:r>
            <a:r>
              <a:rPr lang="en-US" dirty="0" err="1"/>
              <a:t>fonta</a:t>
            </a:r>
            <a:r>
              <a:rPr lang="en-US" dirty="0"/>
              <a:t> 1</a:t>
            </a:r>
            <a:r>
              <a:rPr lang="sr-Latn-RS" dirty="0"/>
              <a:t>2</a:t>
            </a:r>
            <a:r>
              <a:rPr lang="en-US" dirty="0"/>
              <a:t>) </a:t>
            </a:r>
            <a:endParaRPr lang="sr-Latn-RS" dirty="0"/>
          </a:p>
          <a:p>
            <a:pPr marL="0" indent="0">
              <a:buNone/>
            </a:pPr>
            <a:endParaRPr lang="sr-Latn-RS" dirty="0"/>
          </a:p>
          <a:p>
            <a:r>
              <a:rPr lang="sr-Latn-RS" dirty="0"/>
              <a:t>Podnaslovi moraju imati bar dve podele (1.1. i 1.2.)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Sadržaj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726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RS" dirty="0"/>
              <a:t>O</a:t>
            </a:r>
            <a:r>
              <a:rPr lang="en-US" dirty="0" err="1"/>
              <a:t>snovne</a:t>
            </a:r>
            <a:r>
              <a:rPr lang="en-US" dirty="0"/>
              <a:t> </a:t>
            </a:r>
            <a:r>
              <a:rPr lang="en-US" dirty="0" err="1"/>
              <a:t>napomene</a:t>
            </a:r>
            <a:r>
              <a:rPr lang="en-US" dirty="0"/>
              <a:t> o </a:t>
            </a:r>
            <a:r>
              <a:rPr lang="en-US" dirty="0" err="1"/>
              <a:t>predmetu</a:t>
            </a:r>
            <a:r>
              <a:rPr lang="en-US" dirty="0"/>
              <a:t> i </a:t>
            </a:r>
            <a:r>
              <a:rPr lang="en-US" dirty="0" err="1"/>
              <a:t>cilju</a:t>
            </a:r>
            <a:r>
              <a:rPr lang="en-US" dirty="0"/>
              <a:t> </a:t>
            </a:r>
            <a:r>
              <a:rPr lang="en-US" dirty="0" err="1"/>
              <a:t>istraživanja</a:t>
            </a:r>
            <a:endParaRPr lang="sr-Latn-RS" dirty="0"/>
          </a:p>
          <a:p>
            <a:r>
              <a:rPr lang="sr-Latn-RS" dirty="0"/>
              <a:t>P</a:t>
            </a:r>
            <a:r>
              <a:rPr lang="en-US" dirty="0" err="1"/>
              <a:t>iše</a:t>
            </a:r>
            <a:r>
              <a:rPr lang="en-US" dirty="0"/>
              <a:t> se u </a:t>
            </a:r>
            <a:r>
              <a:rPr lang="en-US" dirty="0" err="1"/>
              <a:t>nekoliko</a:t>
            </a:r>
            <a:r>
              <a:rPr lang="en-US" dirty="0"/>
              <a:t> </a:t>
            </a:r>
            <a:r>
              <a:rPr lang="en-US" dirty="0" err="1"/>
              <a:t>pasusa</a:t>
            </a:r>
            <a:endParaRPr lang="sr-Latn-RS" dirty="0"/>
          </a:p>
          <a:p>
            <a:r>
              <a:rPr lang="sr-Latn-RS" dirty="0"/>
              <a:t>U</a:t>
            </a:r>
            <a:r>
              <a:rPr lang="en-US" dirty="0"/>
              <a:t> </a:t>
            </a:r>
            <a:r>
              <a:rPr lang="en-US" dirty="0" err="1"/>
              <a:t>najkraćem</a:t>
            </a:r>
            <a:r>
              <a:rPr lang="en-US" dirty="0"/>
              <a:t> </a:t>
            </a:r>
            <a:r>
              <a:rPr lang="en-US" dirty="0" err="1"/>
              <a:t>ukazuje</a:t>
            </a:r>
            <a:r>
              <a:rPr lang="en-US" dirty="0"/>
              <a:t> </a:t>
            </a:r>
            <a:r>
              <a:rPr lang="sr-Latn-RS" dirty="0"/>
              <a:t>se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strukturu</a:t>
            </a:r>
            <a:r>
              <a:rPr lang="en-US" dirty="0"/>
              <a:t> </a:t>
            </a:r>
            <a:r>
              <a:rPr lang="en-US" dirty="0" err="1"/>
              <a:t>rada</a:t>
            </a:r>
            <a:r>
              <a:rPr lang="en-US" dirty="0"/>
              <a:t>, </a:t>
            </a:r>
            <a:r>
              <a:rPr lang="en-US" dirty="0" err="1"/>
              <a:t>npr</a:t>
            </a:r>
            <a:r>
              <a:rPr lang="en-US" dirty="0"/>
              <a:t>. U</a:t>
            </a:r>
            <a:r>
              <a:rPr lang="sr-Latn-RS" dirty="0"/>
              <a:t> </a:t>
            </a:r>
            <a:r>
              <a:rPr lang="en-US" dirty="0" err="1"/>
              <a:t>prvom</a:t>
            </a:r>
            <a:r>
              <a:rPr lang="en-US" dirty="0"/>
              <a:t> </a:t>
            </a:r>
            <a:r>
              <a:rPr lang="en-US" dirty="0" err="1"/>
              <a:t>delu</a:t>
            </a:r>
            <a:r>
              <a:rPr lang="en-US" dirty="0"/>
              <a:t> </a:t>
            </a:r>
            <a:r>
              <a:rPr lang="en-US" dirty="0" err="1"/>
              <a:t>rada</a:t>
            </a:r>
            <a:r>
              <a:rPr lang="en-US" dirty="0"/>
              <a:t> </a:t>
            </a:r>
            <a:r>
              <a:rPr lang="en-US" dirty="0" err="1"/>
              <a:t>akcenat</a:t>
            </a:r>
            <a:r>
              <a:rPr lang="en-US" dirty="0"/>
              <a:t> je </a:t>
            </a:r>
            <a:r>
              <a:rPr lang="en-US" dirty="0" err="1"/>
              <a:t>na.</a:t>
            </a:r>
            <a:r>
              <a:rPr lang="en-US" dirty="0"/>
              <a:t>...U </a:t>
            </a:r>
            <a:r>
              <a:rPr lang="en-US" dirty="0" err="1"/>
              <a:t>drugom</a:t>
            </a:r>
            <a:r>
              <a:rPr lang="en-US" dirty="0"/>
              <a:t> </a:t>
            </a:r>
            <a:r>
              <a:rPr lang="en-US" dirty="0" err="1"/>
              <a:t>delu</a:t>
            </a:r>
            <a:r>
              <a:rPr lang="en-US" dirty="0"/>
              <a:t> </a:t>
            </a:r>
            <a:r>
              <a:rPr lang="en-US" dirty="0" err="1"/>
              <a:t>rada</a:t>
            </a:r>
            <a:r>
              <a:rPr lang="sr-Latn-RS" dirty="0"/>
              <a:t> </a:t>
            </a:r>
            <a:r>
              <a:rPr lang="en-US" dirty="0" err="1"/>
              <a:t>ukazaće</a:t>
            </a:r>
            <a:r>
              <a:rPr lang="en-US" dirty="0"/>
              <a:t> se </a:t>
            </a:r>
            <a:r>
              <a:rPr lang="en-US" dirty="0" err="1"/>
              <a:t>na.</a:t>
            </a:r>
            <a:r>
              <a:rPr lang="en-US" dirty="0"/>
              <a:t>...</a:t>
            </a:r>
            <a:endParaRPr lang="sr-Latn-RS" dirty="0"/>
          </a:p>
          <a:p>
            <a:r>
              <a:rPr lang="en-US" dirty="0" err="1"/>
              <a:t>Uvod</a:t>
            </a:r>
            <a:r>
              <a:rPr lang="en-US" dirty="0"/>
              <a:t> </a:t>
            </a:r>
            <a:r>
              <a:rPr lang="en-US" dirty="0" err="1"/>
              <a:t>sadrži</a:t>
            </a:r>
            <a:r>
              <a:rPr lang="en-US" dirty="0"/>
              <a:t> i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istraživanja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korišćene</a:t>
            </a:r>
            <a:r>
              <a:rPr lang="en-US" dirty="0"/>
              <a:t> </a:t>
            </a:r>
            <a:r>
              <a:rPr lang="en-US" dirty="0" err="1"/>
              <a:t>pri</a:t>
            </a:r>
            <a:r>
              <a:rPr lang="en-US" dirty="0"/>
              <a:t> </a:t>
            </a:r>
            <a:r>
              <a:rPr lang="en-US" dirty="0" err="1"/>
              <a:t>izradi</a:t>
            </a:r>
            <a:r>
              <a:rPr lang="en-US" dirty="0"/>
              <a:t> </a:t>
            </a:r>
            <a:r>
              <a:rPr lang="en-US" dirty="0" err="1"/>
              <a:t>rada</a:t>
            </a:r>
            <a:r>
              <a:rPr lang="en-US" dirty="0"/>
              <a:t>,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dobijanja</a:t>
            </a:r>
            <a:r>
              <a:rPr lang="en-US" dirty="0"/>
              <a:t> </a:t>
            </a:r>
            <a:r>
              <a:rPr lang="en-US" dirty="0" err="1"/>
              <a:t>podataka</a:t>
            </a:r>
            <a:r>
              <a:rPr lang="en-US" dirty="0"/>
              <a:t>, </a:t>
            </a:r>
            <a:r>
              <a:rPr lang="en-US" dirty="0" err="1"/>
              <a:t>izvori</a:t>
            </a:r>
            <a:r>
              <a:rPr lang="en-US" dirty="0"/>
              <a:t> (</a:t>
            </a:r>
            <a:r>
              <a:rPr lang="en-US" dirty="0" err="1"/>
              <a:t>domaći</a:t>
            </a:r>
            <a:r>
              <a:rPr lang="en-US" dirty="0"/>
              <a:t>, </a:t>
            </a:r>
            <a:r>
              <a:rPr lang="en-US" dirty="0" err="1"/>
              <a:t>inostrani</a:t>
            </a:r>
            <a:r>
              <a:rPr lang="en-US" dirty="0"/>
              <a:t>...) </a:t>
            </a:r>
            <a:endParaRPr lang="sr-Latn-RS" dirty="0"/>
          </a:p>
          <a:p>
            <a:r>
              <a:rPr lang="en-US" dirty="0" err="1"/>
              <a:t>Uvod</a:t>
            </a:r>
            <a:r>
              <a:rPr lang="en-US" dirty="0"/>
              <a:t> se</a:t>
            </a:r>
            <a:r>
              <a:rPr lang="sr-Latn-RS" dirty="0"/>
              <a:t> </a:t>
            </a:r>
            <a:r>
              <a:rPr lang="en-US" dirty="0"/>
              <a:t>NE </a:t>
            </a:r>
            <a:r>
              <a:rPr lang="en-US" dirty="0" err="1"/>
              <a:t>obeležava</a:t>
            </a:r>
            <a:r>
              <a:rPr lang="en-US" dirty="0"/>
              <a:t> </a:t>
            </a:r>
            <a:r>
              <a:rPr lang="en-US" dirty="0" err="1"/>
              <a:t>brojem</a:t>
            </a:r>
            <a:r>
              <a:rPr lang="en-US" dirty="0"/>
              <a:t> </a:t>
            </a:r>
            <a:r>
              <a:rPr lang="en-US" dirty="0" err="1"/>
              <a:t>poglavlja</a:t>
            </a:r>
            <a:r>
              <a:rPr lang="en-US" dirty="0"/>
              <a:t>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Uvod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627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N</a:t>
            </a:r>
            <a:r>
              <a:rPr lang="en-US" dirty="0" err="1"/>
              <a:t>avesti</a:t>
            </a:r>
            <a:r>
              <a:rPr lang="en-US" dirty="0"/>
              <a:t> </a:t>
            </a:r>
            <a:r>
              <a:rPr lang="en-US" dirty="0" err="1"/>
              <a:t>nekoliko</a:t>
            </a:r>
            <a:r>
              <a:rPr lang="en-US" dirty="0"/>
              <a:t> </a:t>
            </a:r>
            <a:r>
              <a:rPr lang="en-US" dirty="0" err="1"/>
              <a:t>ključnih</a:t>
            </a:r>
            <a:r>
              <a:rPr lang="en-US" dirty="0"/>
              <a:t> </a:t>
            </a:r>
            <a:r>
              <a:rPr lang="en-US" dirty="0" err="1"/>
              <a:t>rečenica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poglavlja</a:t>
            </a:r>
            <a:r>
              <a:rPr lang="en-US" dirty="0"/>
              <a:t> i </a:t>
            </a:r>
            <a:r>
              <a:rPr lang="en-US" dirty="0" err="1"/>
              <a:t>koje</a:t>
            </a:r>
            <a:r>
              <a:rPr lang="en-US" dirty="0"/>
              <a:t> OBAVEZNO </a:t>
            </a:r>
            <a:r>
              <a:rPr lang="en-US" dirty="0" err="1"/>
              <a:t>proizilaze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sr-Latn-RS" dirty="0"/>
              <a:t>rada</a:t>
            </a:r>
            <a:r>
              <a:rPr lang="en-US" dirty="0"/>
              <a:t>. </a:t>
            </a:r>
            <a:endParaRPr lang="sr-Latn-RS" dirty="0"/>
          </a:p>
          <a:p>
            <a:r>
              <a:rPr lang="sr-Latn-RS" dirty="0"/>
              <a:t>N</a:t>
            </a:r>
            <a:r>
              <a:rPr lang="en-US" dirty="0" err="1"/>
              <a:t>aglasiti</a:t>
            </a:r>
            <a:r>
              <a:rPr lang="en-US" dirty="0"/>
              <a:t> </a:t>
            </a:r>
            <a:r>
              <a:rPr lang="en-US" dirty="0" err="1"/>
              <a:t>dobre</a:t>
            </a:r>
            <a:r>
              <a:rPr lang="en-US" dirty="0"/>
              <a:t> i</a:t>
            </a:r>
            <a:r>
              <a:rPr lang="sr-Latn-RS" dirty="0"/>
              <a:t> </a:t>
            </a:r>
            <a:r>
              <a:rPr lang="en-US" dirty="0" err="1"/>
              <a:t>loše</a:t>
            </a:r>
            <a:r>
              <a:rPr lang="en-US" dirty="0"/>
              <a:t> </a:t>
            </a:r>
            <a:r>
              <a:rPr lang="en-US" dirty="0" err="1"/>
              <a:t>strane</a:t>
            </a:r>
            <a:r>
              <a:rPr lang="en-US" dirty="0"/>
              <a:t> </a:t>
            </a:r>
            <a:r>
              <a:rPr lang="en-US" dirty="0" err="1"/>
              <a:t>nekih</a:t>
            </a:r>
            <a:r>
              <a:rPr lang="en-US" dirty="0"/>
              <a:t> </a:t>
            </a:r>
            <a:r>
              <a:rPr lang="en-US" dirty="0" err="1"/>
              <a:t>rešenja</a:t>
            </a:r>
            <a:r>
              <a:rPr lang="en-US" dirty="0"/>
              <a:t>, </a:t>
            </a:r>
            <a:r>
              <a:rPr lang="en-US" dirty="0" err="1"/>
              <a:t>pojava</a:t>
            </a:r>
            <a:r>
              <a:rPr lang="en-US" dirty="0"/>
              <a:t> i sl. </a:t>
            </a:r>
            <a:endParaRPr lang="sr-Latn-RS" dirty="0"/>
          </a:p>
          <a:p>
            <a:r>
              <a:rPr lang="sr-Latn-RS" dirty="0"/>
              <a:t>I</a:t>
            </a:r>
            <a:r>
              <a:rPr lang="en-US" dirty="0" err="1"/>
              <a:t>zneti</a:t>
            </a:r>
            <a:r>
              <a:rPr lang="en-US" dirty="0"/>
              <a:t> </a:t>
            </a:r>
            <a:r>
              <a:rPr lang="en-US" dirty="0" err="1"/>
              <a:t>sopstvene</a:t>
            </a:r>
            <a:r>
              <a:rPr lang="en-US" dirty="0"/>
              <a:t> </a:t>
            </a:r>
            <a:r>
              <a:rPr lang="en-US" dirty="0" err="1"/>
              <a:t>stavove</a:t>
            </a:r>
            <a:r>
              <a:rPr lang="en-US" dirty="0"/>
              <a:t> i </a:t>
            </a:r>
            <a:r>
              <a:rPr lang="en-US" dirty="0" err="1"/>
              <a:t>mišljenje</a:t>
            </a:r>
            <a:r>
              <a:rPr lang="en-US" dirty="0"/>
              <a:t> o </a:t>
            </a:r>
            <a:r>
              <a:rPr lang="en-US" dirty="0" err="1"/>
              <a:t>temi</a:t>
            </a:r>
            <a:r>
              <a:rPr lang="en-US" dirty="0"/>
              <a:t>. </a:t>
            </a:r>
            <a:endParaRPr lang="sr-Latn-RS" dirty="0"/>
          </a:p>
          <a:p>
            <a:r>
              <a:rPr lang="en-US" dirty="0" err="1"/>
              <a:t>Zaključak</a:t>
            </a:r>
            <a:r>
              <a:rPr lang="en-US" dirty="0"/>
              <a:t> se NE</a:t>
            </a:r>
            <a:r>
              <a:rPr lang="sr-Latn-RS" dirty="0"/>
              <a:t> </a:t>
            </a:r>
            <a:r>
              <a:rPr lang="en-US" dirty="0" err="1"/>
              <a:t>obeležava</a:t>
            </a:r>
            <a:r>
              <a:rPr lang="en-US" dirty="0"/>
              <a:t> </a:t>
            </a:r>
            <a:r>
              <a:rPr lang="en-US" dirty="0" err="1"/>
              <a:t>brojem</a:t>
            </a:r>
            <a:r>
              <a:rPr lang="en-US" dirty="0"/>
              <a:t> </a:t>
            </a:r>
            <a:r>
              <a:rPr lang="en-US" dirty="0" err="1"/>
              <a:t>poglavlja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Zaključak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3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1981200"/>
            <a:ext cx="7408333" cy="4648200"/>
          </a:xfrm>
        </p:spPr>
        <p:txBody>
          <a:bodyPr/>
          <a:lstStyle/>
          <a:p>
            <a:r>
              <a:rPr lang="sr-Latn-RS" dirty="0"/>
              <a:t>T</a:t>
            </a:r>
            <a:r>
              <a:rPr lang="en-US" dirty="0"/>
              <a:t>abele, </a:t>
            </a:r>
            <a:r>
              <a:rPr lang="en-US" dirty="0" err="1"/>
              <a:t>grafikoni</a:t>
            </a:r>
            <a:r>
              <a:rPr lang="sr-Latn-RS" dirty="0"/>
              <a:t>,</a:t>
            </a:r>
            <a:r>
              <a:rPr lang="en-US" dirty="0"/>
              <a:t> </a:t>
            </a:r>
            <a:r>
              <a:rPr lang="en-US" dirty="0" err="1"/>
              <a:t>slike</a:t>
            </a:r>
            <a:r>
              <a:rPr lang="sr-Latn-RS" dirty="0"/>
              <a:t>, </a:t>
            </a:r>
            <a:r>
              <a:rPr lang="en-US" dirty="0" err="1"/>
              <a:t>fotografije</a:t>
            </a:r>
            <a:r>
              <a:rPr lang="en-US" dirty="0"/>
              <a:t>, </a:t>
            </a:r>
            <a:r>
              <a:rPr lang="en-US" dirty="0" err="1"/>
              <a:t>prikazi</a:t>
            </a:r>
            <a:r>
              <a:rPr lang="en-US" dirty="0"/>
              <a:t>, </a:t>
            </a:r>
            <a:r>
              <a:rPr lang="en-US" dirty="0" err="1"/>
              <a:t>šeme</a:t>
            </a:r>
            <a:r>
              <a:rPr lang="en-US" dirty="0"/>
              <a:t> i sl. </a:t>
            </a:r>
            <a:r>
              <a:rPr lang="en-US" dirty="0" err="1"/>
              <a:t>mora</a:t>
            </a:r>
            <a:r>
              <a:rPr lang="sr-Latn-RS" dirty="0"/>
              <a:t>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adekvatno</a:t>
            </a:r>
            <a:r>
              <a:rPr lang="en-US" dirty="0"/>
              <a:t> </a:t>
            </a:r>
            <a:r>
              <a:rPr lang="en-US" dirty="0" err="1"/>
              <a:t>obeležen</a:t>
            </a:r>
            <a:r>
              <a:rPr lang="sr-Latn-RS" dirty="0"/>
              <a:t>i</a:t>
            </a:r>
            <a:r>
              <a:rPr lang="en-US" dirty="0"/>
              <a:t>, </a:t>
            </a:r>
            <a:r>
              <a:rPr lang="en-US" dirty="0" err="1"/>
              <a:t>označen</a:t>
            </a:r>
            <a:r>
              <a:rPr lang="sr-Latn-RS" dirty="0"/>
              <a:t>i</a:t>
            </a:r>
            <a:r>
              <a:rPr lang="en-US" dirty="0"/>
              <a:t> po </a:t>
            </a:r>
            <a:r>
              <a:rPr lang="en-US" dirty="0" err="1"/>
              <a:t>redu</a:t>
            </a:r>
            <a:r>
              <a:rPr lang="en-US" dirty="0"/>
              <a:t>, </a:t>
            </a:r>
            <a:r>
              <a:rPr lang="en-US" dirty="0" err="1"/>
              <a:t>npr</a:t>
            </a:r>
            <a:r>
              <a:rPr lang="en-US" dirty="0"/>
              <a:t>. </a:t>
            </a:r>
            <a:endParaRPr lang="sr-Latn-RS" dirty="0"/>
          </a:p>
          <a:p>
            <a:r>
              <a:rPr lang="en-US" dirty="0" err="1"/>
              <a:t>Tabela</a:t>
            </a:r>
            <a:r>
              <a:rPr lang="en-US" dirty="0"/>
              <a:t> 1. </a:t>
            </a:r>
            <a:r>
              <a:rPr lang="en-US" dirty="0" err="1"/>
              <a:t>Turistički</a:t>
            </a:r>
            <a:r>
              <a:rPr lang="en-US" dirty="0"/>
              <a:t> </a:t>
            </a:r>
            <a:r>
              <a:rPr lang="en-US" dirty="0" err="1"/>
              <a:t>promet</a:t>
            </a:r>
            <a:r>
              <a:rPr lang="en-US" dirty="0"/>
              <a:t> u </a:t>
            </a:r>
            <a:r>
              <a:rPr lang="en-US" dirty="0" err="1"/>
              <a:t>Beogradu</a:t>
            </a:r>
            <a:r>
              <a:rPr lang="en-US" dirty="0"/>
              <a:t> u 201</a:t>
            </a:r>
            <a:r>
              <a:rPr lang="sr-Latn-RS" dirty="0"/>
              <a:t>5</a:t>
            </a:r>
            <a:r>
              <a:rPr lang="en-US" dirty="0"/>
              <a:t>. </a:t>
            </a:r>
            <a:r>
              <a:rPr lang="en-US" dirty="0" err="1"/>
              <a:t>godini</a:t>
            </a:r>
            <a:r>
              <a:rPr lang="en-US" dirty="0"/>
              <a:t> </a:t>
            </a:r>
            <a:endParaRPr lang="sr-Latn-RS" dirty="0"/>
          </a:p>
          <a:p>
            <a:endParaRPr lang="en-US" dirty="0"/>
          </a:p>
          <a:p>
            <a:endParaRPr lang="sr-Latn-RS" dirty="0"/>
          </a:p>
          <a:p>
            <a:pPr marL="0" indent="0">
              <a:buNone/>
            </a:pPr>
            <a:r>
              <a:rPr lang="sr-Latn-RS" dirty="0"/>
              <a:t>     </a:t>
            </a:r>
            <a:r>
              <a:rPr lang="en-US" dirty="0" err="1"/>
              <a:t>Izvor</a:t>
            </a:r>
            <a:r>
              <a:rPr lang="en-US" dirty="0"/>
              <a:t>: </a:t>
            </a:r>
            <a:r>
              <a:rPr lang="en-US" dirty="0" err="1"/>
              <a:t>Republički</a:t>
            </a:r>
            <a:r>
              <a:rPr lang="en-US" dirty="0"/>
              <a:t> </a:t>
            </a:r>
            <a:r>
              <a:rPr lang="en-US" dirty="0" err="1"/>
              <a:t>zavod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statistiku</a:t>
            </a:r>
            <a:r>
              <a:rPr lang="en-US" dirty="0"/>
              <a:t>, Beograd, </a:t>
            </a:r>
            <a:r>
              <a:rPr lang="sr-Latn-RS" dirty="0"/>
              <a:t>januar </a:t>
            </a:r>
            <a:r>
              <a:rPr lang="en-US" dirty="0"/>
              <a:t>201</a:t>
            </a:r>
            <a:r>
              <a:rPr lang="sr-Latn-RS" dirty="0"/>
              <a:t>6</a:t>
            </a:r>
            <a:r>
              <a:rPr lang="en-US" dirty="0"/>
              <a:t>., str. 75 </a:t>
            </a:r>
          </a:p>
          <a:p>
            <a:r>
              <a:rPr lang="sr-Latn-RS" dirty="0"/>
              <a:t>Svaku tabelu, grafik, sliku, prikaz neophodno je objasniti odnosno analizirati u tekstu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Tabele, grafikoni, slike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732647"/>
              </p:ext>
            </p:extLst>
          </p:nvPr>
        </p:nvGraphicFramePr>
        <p:xfrm>
          <a:off x="1295400" y="3733800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4644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RS" dirty="0"/>
              <a:t>F</a:t>
            </a:r>
            <a:r>
              <a:rPr lang="en-US" dirty="0" err="1"/>
              <a:t>ont</a:t>
            </a:r>
            <a:r>
              <a:rPr lang="en-US" dirty="0"/>
              <a:t> 10 (</a:t>
            </a:r>
            <a:r>
              <a:rPr lang="en-US" dirty="0" err="1"/>
              <a:t>ukoliko</a:t>
            </a:r>
            <a:r>
              <a:rPr lang="en-US" dirty="0"/>
              <a:t> se </a:t>
            </a:r>
            <a:r>
              <a:rPr lang="en-US" dirty="0" err="1"/>
              <a:t>nešto</a:t>
            </a:r>
            <a:r>
              <a:rPr lang="en-US" dirty="0"/>
              <a:t> </a:t>
            </a:r>
            <a:r>
              <a:rPr lang="en-US" dirty="0" err="1"/>
              <a:t>doslovno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većim</a:t>
            </a:r>
            <a:r>
              <a:rPr lang="en-US" dirty="0"/>
              <a:t> </a:t>
            </a:r>
            <a:r>
              <a:rPr lang="en-US" dirty="0" err="1"/>
              <a:t>delom</a:t>
            </a:r>
            <a:r>
              <a:rPr lang="en-US" dirty="0"/>
              <a:t> </a:t>
            </a:r>
            <a:r>
              <a:rPr lang="en-US" dirty="0" err="1"/>
              <a:t>citira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nekog</a:t>
            </a:r>
            <a:r>
              <a:rPr lang="en-US" dirty="0"/>
              <a:t> </a:t>
            </a:r>
            <a:r>
              <a:rPr lang="en-US" dirty="0" err="1"/>
              <a:t>izvora</a:t>
            </a:r>
            <a:r>
              <a:rPr lang="en-US" dirty="0"/>
              <a:t>). </a:t>
            </a:r>
            <a:endParaRPr lang="sr-Latn-RS" dirty="0"/>
          </a:p>
          <a:p>
            <a:r>
              <a:rPr lang="en-US" dirty="0" err="1"/>
              <a:t>Izvor</a:t>
            </a:r>
            <a:r>
              <a:rPr lang="en-US" dirty="0"/>
              <a:t> </a:t>
            </a:r>
            <a:r>
              <a:rPr lang="en-US" dirty="0" err="1"/>
              <a:t>fusnote</a:t>
            </a:r>
            <a:r>
              <a:rPr lang="en-US" dirty="0"/>
              <a:t> </a:t>
            </a:r>
            <a:r>
              <a:rPr lang="en-US" dirty="0" err="1"/>
              <a:t>navodi</a:t>
            </a:r>
            <a:r>
              <a:rPr lang="en-US" dirty="0"/>
              <a:t> se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kraju</a:t>
            </a:r>
            <a:r>
              <a:rPr lang="en-US" dirty="0"/>
              <a:t> </a:t>
            </a:r>
            <a:r>
              <a:rPr lang="en-US" dirty="0" err="1"/>
              <a:t>strane</a:t>
            </a:r>
            <a:r>
              <a:rPr lang="sr-Latn-RS" dirty="0"/>
              <a:t>:</a:t>
            </a:r>
            <a:r>
              <a:rPr lang="en-US" dirty="0"/>
              <a:t> </a:t>
            </a:r>
            <a:endParaRPr lang="sr-Latn-RS" dirty="0"/>
          </a:p>
          <a:p>
            <a:pPr marL="0" indent="0">
              <a:buNone/>
            </a:pPr>
            <a:r>
              <a:rPr lang="en-US" dirty="0"/>
              <a:t>(</a:t>
            </a:r>
            <a:r>
              <a:rPr lang="en-US" dirty="0" err="1"/>
              <a:t>Ime</a:t>
            </a:r>
            <a:r>
              <a:rPr lang="en-US" dirty="0"/>
              <a:t> i </a:t>
            </a:r>
            <a:r>
              <a:rPr lang="en-US" dirty="0" err="1"/>
              <a:t>prezime</a:t>
            </a:r>
            <a:r>
              <a:rPr lang="en-US" dirty="0"/>
              <a:t> </a:t>
            </a:r>
            <a:r>
              <a:rPr lang="en-US" dirty="0" err="1"/>
              <a:t>autora</a:t>
            </a:r>
            <a:r>
              <a:rPr lang="en-US" dirty="0"/>
              <a:t>, </a:t>
            </a:r>
            <a:r>
              <a:rPr lang="en-US" dirty="0" err="1"/>
              <a:t>naziv</a:t>
            </a:r>
            <a:r>
              <a:rPr lang="en-US" dirty="0"/>
              <a:t> </a:t>
            </a:r>
            <a:r>
              <a:rPr lang="en-US" dirty="0" err="1"/>
              <a:t>dela</a:t>
            </a:r>
            <a:r>
              <a:rPr lang="en-US" dirty="0"/>
              <a:t>, </a:t>
            </a:r>
            <a:r>
              <a:rPr lang="en-US" dirty="0" err="1"/>
              <a:t>izdavač</a:t>
            </a:r>
            <a:r>
              <a:rPr lang="en-US" dirty="0"/>
              <a:t>, </a:t>
            </a:r>
            <a:r>
              <a:rPr lang="en-US" dirty="0" err="1"/>
              <a:t>mesto</a:t>
            </a:r>
            <a:r>
              <a:rPr lang="en-US" dirty="0"/>
              <a:t>, </a:t>
            </a:r>
            <a:r>
              <a:rPr lang="en-US" dirty="0" err="1"/>
              <a:t>godina</a:t>
            </a:r>
            <a:r>
              <a:rPr lang="en-US" dirty="0"/>
              <a:t>, </a:t>
            </a:r>
            <a:r>
              <a:rPr lang="en-US" dirty="0" err="1"/>
              <a:t>stranica</a:t>
            </a:r>
            <a:r>
              <a:rPr lang="en-US" dirty="0"/>
              <a:t>) </a:t>
            </a:r>
            <a:r>
              <a:rPr lang="en-US" dirty="0" err="1"/>
              <a:t>ili</a:t>
            </a:r>
            <a:r>
              <a:rPr lang="en-US" dirty="0"/>
              <a:t> (</a:t>
            </a:r>
            <a:r>
              <a:rPr lang="sr-Latn-RS" dirty="0"/>
              <a:t>3</a:t>
            </a:r>
            <a:r>
              <a:rPr lang="en-US" dirty="0"/>
              <a:t>, 20</a:t>
            </a:r>
            <a:r>
              <a:rPr lang="sr-Latn-RS" dirty="0"/>
              <a:t>15</a:t>
            </a:r>
            <a:r>
              <a:rPr lang="en-US" dirty="0"/>
              <a:t>, 2</a:t>
            </a:r>
            <a:r>
              <a:rPr lang="sr-Latn-RS" dirty="0"/>
              <a:t>18 -  </a:t>
            </a:r>
            <a:r>
              <a:rPr lang="en-US" dirty="0" err="1"/>
              <a:t>gde</a:t>
            </a:r>
            <a:r>
              <a:rPr lang="en-US" dirty="0"/>
              <a:t> je </a:t>
            </a:r>
            <a:r>
              <a:rPr lang="sr-Latn-RS" dirty="0"/>
              <a:t>3</a:t>
            </a:r>
            <a:r>
              <a:rPr lang="en-US" dirty="0"/>
              <a:t> rad </a:t>
            </a:r>
            <a:r>
              <a:rPr lang="en-US" dirty="0" err="1"/>
              <a:t>koji</a:t>
            </a:r>
            <a:r>
              <a:rPr lang="en-US" dirty="0"/>
              <a:t> je u </a:t>
            </a:r>
            <a:r>
              <a:rPr lang="en-US" dirty="0" err="1"/>
              <a:t>literaturi</a:t>
            </a:r>
            <a:r>
              <a:rPr lang="en-US" dirty="0"/>
              <a:t> pod </a:t>
            </a:r>
            <a:r>
              <a:rPr lang="en-US" dirty="0" err="1"/>
              <a:t>brojem</a:t>
            </a:r>
            <a:r>
              <a:rPr lang="en-US" dirty="0"/>
              <a:t> </a:t>
            </a:r>
            <a:r>
              <a:rPr lang="sr-Latn-RS" dirty="0"/>
              <a:t>3</a:t>
            </a:r>
            <a:r>
              <a:rPr lang="en-US" dirty="0"/>
              <a:t>, 20</a:t>
            </a:r>
            <a:r>
              <a:rPr lang="sr-Latn-RS" dirty="0"/>
              <a:t>15.</a:t>
            </a:r>
            <a:r>
              <a:rPr lang="en-US" dirty="0"/>
              <a:t> </a:t>
            </a:r>
            <a:r>
              <a:rPr lang="en-US" dirty="0" err="1"/>
              <a:t>godina</a:t>
            </a:r>
            <a:r>
              <a:rPr lang="en-US" dirty="0"/>
              <a:t> </a:t>
            </a:r>
            <a:r>
              <a:rPr lang="en-US" dirty="0" err="1"/>
              <a:t>izdavanja</a:t>
            </a:r>
            <a:r>
              <a:rPr lang="en-US" dirty="0"/>
              <a:t>, a 2</a:t>
            </a:r>
            <a:r>
              <a:rPr lang="sr-Latn-RS" dirty="0"/>
              <a:t>18</a:t>
            </a:r>
            <a:r>
              <a:rPr lang="en-US" dirty="0"/>
              <a:t> </a:t>
            </a:r>
            <a:r>
              <a:rPr lang="en-US" dirty="0" err="1"/>
              <a:t>stranica</a:t>
            </a:r>
            <a:r>
              <a:rPr lang="en-US" dirty="0"/>
              <a:t> </a:t>
            </a:r>
            <a:r>
              <a:rPr lang="sr-Latn-RS" dirty="0"/>
              <a:t>na kojoj se nalazi</a:t>
            </a:r>
            <a:r>
              <a:rPr lang="en-US" dirty="0"/>
              <a:t>).</a:t>
            </a:r>
          </a:p>
          <a:p>
            <a:r>
              <a:rPr lang="en-US" dirty="0" err="1"/>
              <a:t>Ukoliko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više</a:t>
            </a:r>
            <a:r>
              <a:rPr lang="en-US" dirty="0"/>
              <a:t> </a:t>
            </a:r>
            <a:r>
              <a:rPr lang="en-US" dirty="0" err="1"/>
              <a:t>uzastopnih</a:t>
            </a:r>
            <a:r>
              <a:rPr lang="en-US" dirty="0"/>
              <a:t> </a:t>
            </a:r>
            <a:r>
              <a:rPr lang="en-US" dirty="0" err="1"/>
              <a:t>ponavljanja</a:t>
            </a:r>
            <a:r>
              <a:rPr lang="en-US" dirty="0"/>
              <a:t> </a:t>
            </a:r>
            <a:r>
              <a:rPr lang="en-US" dirty="0" err="1"/>
              <a:t>istog</a:t>
            </a:r>
            <a:r>
              <a:rPr lang="en-US" dirty="0"/>
              <a:t> </a:t>
            </a:r>
            <a:r>
              <a:rPr lang="en-US" dirty="0" err="1"/>
              <a:t>autora</a:t>
            </a:r>
            <a:r>
              <a:rPr lang="en-US" dirty="0"/>
              <a:t> i </a:t>
            </a:r>
            <a:r>
              <a:rPr lang="sr-Latn-RS" dirty="0"/>
              <a:t>k</a:t>
            </a:r>
            <a:r>
              <a:rPr lang="en-US" dirty="0" err="1"/>
              <a:t>njige</a:t>
            </a:r>
            <a:r>
              <a:rPr lang="en-US" dirty="0"/>
              <a:t> u </a:t>
            </a:r>
            <a:r>
              <a:rPr lang="en-US" dirty="0" err="1"/>
              <a:t>fusnoti</a:t>
            </a:r>
            <a:r>
              <a:rPr lang="en-US" dirty="0"/>
              <a:t>, </a:t>
            </a:r>
            <a:r>
              <a:rPr lang="en-US" dirty="0" err="1"/>
              <a:t>dovoljno</a:t>
            </a:r>
            <a:r>
              <a:rPr lang="en-US" dirty="0"/>
              <a:t> je </a:t>
            </a:r>
            <a:r>
              <a:rPr lang="en-US" dirty="0" err="1"/>
              <a:t>navesti</a:t>
            </a:r>
            <a:r>
              <a:rPr lang="en-US" dirty="0"/>
              <a:t> </a:t>
            </a:r>
            <a:r>
              <a:rPr lang="en-US" dirty="0" err="1"/>
              <a:t>sledeće</a:t>
            </a:r>
            <a:r>
              <a:rPr lang="en-US" dirty="0"/>
              <a:t>: </a:t>
            </a:r>
            <a:endParaRPr lang="sr-Latn-RS" dirty="0"/>
          </a:p>
          <a:p>
            <a:pPr marL="0" indent="0">
              <a:buNone/>
            </a:pPr>
            <a:r>
              <a:rPr lang="en-US" dirty="0"/>
              <a:t>Ibid., </a:t>
            </a:r>
            <a:r>
              <a:rPr lang="sr-Latn-RS" dirty="0"/>
              <a:t>122</a:t>
            </a:r>
            <a:r>
              <a:rPr lang="en-US" dirty="0"/>
              <a:t> (</a:t>
            </a:r>
            <a:r>
              <a:rPr lang="en-US" dirty="0" err="1"/>
              <a:t>strana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kojoj</a:t>
            </a:r>
            <a:r>
              <a:rPr lang="en-US" dirty="0"/>
              <a:t> se </a:t>
            </a:r>
            <a:r>
              <a:rPr lang="en-US" dirty="0" err="1"/>
              <a:t>nalazi</a:t>
            </a:r>
            <a:r>
              <a:rPr lang="en-US" dirty="0"/>
              <a:t> </a:t>
            </a:r>
            <a:r>
              <a:rPr lang="en-US" dirty="0" err="1"/>
              <a:t>citat</a:t>
            </a:r>
            <a:r>
              <a:rPr lang="en-US" dirty="0"/>
              <a:t>)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fusnote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333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Na kraju rada se navodi literatura</a:t>
            </a:r>
          </a:p>
          <a:p>
            <a:r>
              <a:rPr lang="en-US" dirty="0"/>
              <a:t>NE</a:t>
            </a:r>
            <a:r>
              <a:rPr lang="sr-Latn-RS" dirty="0"/>
              <a:t> </a:t>
            </a:r>
            <a:r>
              <a:rPr lang="en-US" dirty="0" err="1"/>
              <a:t>obeležava</a:t>
            </a:r>
            <a:r>
              <a:rPr lang="sr-Latn-RS" dirty="0"/>
              <a:t> se </a:t>
            </a:r>
            <a:r>
              <a:rPr lang="en-US" dirty="0" err="1"/>
              <a:t>brojem</a:t>
            </a:r>
            <a:r>
              <a:rPr lang="en-US" dirty="0"/>
              <a:t> </a:t>
            </a:r>
            <a:r>
              <a:rPr lang="en-US" dirty="0" err="1"/>
              <a:t>poglavlja</a:t>
            </a:r>
            <a:r>
              <a:rPr lang="en-US" dirty="0"/>
              <a:t> </a:t>
            </a:r>
          </a:p>
          <a:p>
            <a:r>
              <a:rPr lang="sr-Latn-RS" dirty="0"/>
              <a:t>Knjige:</a:t>
            </a:r>
          </a:p>
          <a:p>
            <a:pPr marL="0" indent="0">
              <a:buNone/>
            </a:pPr>
            <a:r>
              <a:rPr lang="en-US" dirty="0" err="1"/>
              <a:t>Prezime</a:t>
            </a:r>
            <a:r>
              <a:rPr lang="en-US" dirty="0"/>
              <a:t> i </a:t>
            </a:r>
            <a:r>
              <a:rPr lang="en-US" dirty="0" err="1"/>
              <a:t>prvo</a:t>
            </a:r>
            <a:r>
              <a:rPr lang="en-US" dirty="0"/>
              <a:t> </a:t>
            </a:r>
            <a:r>
              <a:rPr lang="en-US" dirty="0" err="1"/>
              <a:t>slovo</a:t>
            </a:r>
            <a:r>
              <a:rPr lang="en-US" dirty="0"/>
              <a:t> </a:t>
            </a:r>
            <a:r>
              <a:rPr lang="en-US" dirty="0" err="1"/>
              <a:t>imena</a:t>
            </a:r>
            <a:r>
              <a:rPr lang="en-US" dirty="0"/>
              <a:t>, </a:t>
            </a:r>
            <a:r>
              <a:rPr lang="en-US" dirty="0" err="1"/>
              <a:t>naziv</a:t>
            </a:r>
            <a:r>
              <a:rPr lang="en-US" dirty="0"/>
              <a:t> </a:t>
            </a:r>
            <a:r>
              <a:rPr lang="en-US" dirty="0" err="1"/>
              <a:t>dela</a:t>
            </a:r>
            <a:r>
              <a:rPr lang="sr-Latn-RS" dirty="0"/>
              <a:t>-italic</a:t>
            </a:r>
            <a:r>
              <a:rPr lang="en-US" dirty="0"/>
              <a:t>, </a:t>
            </a:r>
            <a:r>
              <a:rPr lang="en-US" dirty="0" err="1"/>
              <a:t>izdavač</a:t>
            </a:r>
            <a:r>
              <a:rPr lang="en-US" dirty="0"/>
              <a:t>, </a:t>
            </a:r>
            <a:r>
              <a:rPr lang="en-US" dirty="0" err="1"/>
              <a:t>mesto</a:t>
            </a:r>
            <a:r>
              <a:rPr lang="en-US" dirty="0"/>
              <a:t> </a:t>
            </a:r>
            <a:r>
              <a:rPr lang="en-US" dirty="0" err="1"/>
              <a:t>izdanja</a:t>
            </a:r>
            <a:r>
              <a:rPr lang="en-US" dirty="0"/>
              <a:t>, </a:t>
            </a:r>
            <a:r>
              <a:rPr lang="en-US" dirty="0" err="1"/>
              <a:t>godina</a:t>
            </a:r>
            <a:r>
              <a:rPr lang="en-US" dirty="0"/>
              <a:t> </a:t>
            </a:r>
            <a:r>
              <a:rPr lang="en-US" dirty="0" err="1"/>
              <a:t>izdanja</a:t>
            </a:r>
            <a:r>
              <a:rPr lang="en-US" dirty="0"/>
              <a:t> (u </a:t>
            </a:r>
            <a:r>
              <a:rPr lang="en-US" dirty="0" err="1"/>
              <a:t>zagradi</a:t>
            </a:r>
            <a:r>
              <a:rPr lang="en-US" dirty="0"/>
              <a:t>). </a:t>
            </a:r>
          </a:p>
          <a:p>
            <a:r>
              <a:rPr lang="en-US" dirty="0" err="1"/>
              <a:t>Npr</a:t>
            </a:r>
            <a:r>
              <a:rPr lang="en-US" dirty="0"/>
              <a:t>. </a:t>
            </a:r>
            <a:r>
              <a:rPr lang="sr-Latn-RS" dirty="0"/>
              <a:t>Kotler</a:t>
            </a:r>
            <a:r>
              <a:rPr lang="en-US" dirty="0"/>
              <a:t>, </a:t>
            </a:r>
            <a:r>
              <a:rPr lang="sr-Latn-RS" dirty="0"/>
              <a:t>P</a:t>
            </a:r>
            <a:r>
              <a:rPr lang="en-US" dirty="0"/>
              <a:t>.</a:t>
            </a:r>
            <a:r>
              <a:rPr lang="sr-Latn-RS" dirty="0"/>
              <a:t>,</a:t>
            </a:r>
            <a:r>
              <a:rPr lang="en-US" dirty="0"/>
              <a:t> </a:t>
            </a:r>
            <a:r>
              <a:rPr lang="sr-Latn-RS" dirty="0"/>
              <a:t>Keller, K.L.</a:t>
            </a:r>
            <a:r>
              <a:rPr lang="en-US" dirty="0"/>
              <a:t>, </a:t>
            </a:r>
            <a:r>
              <a:rPr lang="sr-Latn-RS" i="1" dirty="0"/>
              <a:t>Marketing menadžment</a:t>
            </a:r>
            <a:r>
              <a:rPr lang="en-US" dirty="0"/>
              <a:t>, </a:t>
            </a:r>
            <a:r>
              <a:rPr lang="sr-Latn-RS" dirty="0"/>
              <a:t>Data Status, Beograd</a:t>
            </a:r>
            <a:r>
              <a:rPr lang="en-US" dirty="0"/>
              <a:t> (</a:t>
            </a:r>
            <a:r>
              <a:rPr lang="sr-Latn-RS" dirty="0"/>
              <a:t>2006</a:t>
            </a:r>
            <a:r>
              <a:rPr lang="en-US" dirty="0"/>
              <a:t>) </a:t>
            </a:r>
          </a:p>
          <a:p>
            <a:endParaRPr lang="sr-Latn-R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Literatura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332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Časopisi</a:t>
            </a:r>
            <a:r>
              <a:rPr lang="en-US" dirty="0"/>
              <a:t> / </a:t>
            </a:r>
            <a:r>
              <a:rPr lang="en-US" dirty="0" err="1"/>
              <a:t>saopštenja</a:t>
            </a:r>
            <a:r>
              <a:rPr lang="en-US" dirty="0"/>
              <a:t> / </a:t>
            </a:r>
            <a:r>
              <a:rPr lang="en-US" dirty="0" err="1"/>
              <a:t>zbornici</a:t>
            </a:r>
            <a:r>
              <a:rPr lang="en-US" dirty="0"/>
              <a:t> </a:t>
            </a:r>
            <a:r>
              <a:rPr lang="en-US" dirty="0" err="1"/>
              <a:t>radova</a:t>
            </a:r>
            <a:r>
              <a:rPr lang="sr-Latn-RS" dirty="0"/>
              <a:t>: </a:t>
            </a:r>
            <a:endParaRPr lang="en-US" dirty="0"/>
          </a:p>
          <a:p>
            <a:r>
              <a:rPr lang="en-US" dirty="0" err="1"/>
              <a:t>Prezime</a:t>
            </a:r>
            <a:r>
              <a:rPr lang="en-US" dirty="0"/>
              <a:t> i </a:t>
            </a:r>
            <a:r>
              <a:rPr lang="en-US" dirty="0" err="1"/>
              <a:t>prvo</a:t>
            </a:r>
            <a:r>
              <a:rPr lang="en-US" dirty="0"/>
              <a:t> </a:t>
            </a:r>
            <a:r>
              <a:rPr lang="en-US" dirty="0" err="1"/>
              <a:t>slovo</a:t>
            </a:r>
            <a:r>
              <a:rPr lang="en-US" dirty="0"/>
              <a:t> </a:t>
            </a:r>
            <a:r>
              <a:rPr lang="en-US" dirty="0" err="1"/>
              <a:t>imena</a:t>
            </a:r>
            <a:r>
              <a:rPr lang="en-US" dirty="0"/>
              <a:t>, </a:t>
            </a:r>
            <a:r>
              <a:rPr lang="en-US" dirty="0" err="1"/>
              <a:t>godina</a:t>
            </a:r>
            <a:r>
              <a:rPr lang="en-US" dirty="0"/>
              <a:t> </a:t>
            </a:r>
            <a:r>
              <a:rPr lang="en-US" dirty="0" err="1"/>
              <a:t>izdanja</a:t>
            </a:r>
            <a:r>
              <a:rPr lang="en-US" dirty="0"/>
              <a:t> (data u </a:t>
            </a:r>
            <a:r>
              <a:rPr lang="en-US" dirty="0" err="1"/>
              <a:t>zagradi</a:t>
            </a:r>
            <a:r>
              <a:rPr lang="en-US" dirty="0"/>
              <a:t>), </a:t>
            </a:r>
            <a:r>
              <a:rPr lang="en-US" dirty="0" err="1"/>
              <a:t>naziv</a:t>
            </a:r>
            <a:r>
              <a:rPr lang="en-US" dirty="0"/>
              <a:t> </a:t>
            </a:r>
            <a:r>
              <a:rPr lang="en-US" dirty="0" err="1"/>
              <a:t>dela</a:t>
            </a:r>
            <a:r>
              <a:rPr lang="en-US" dirty="0"/>
              <a:t>, </a:t>
            </a:r>
            <a:r>
              <a:rPr lang="en-US" dirty="0" err="1"/>
              <a:t>naziv</a:t>
            </a:r>
            <a:r>
              <a:rPr lang="en-US" dirty="0"/>
              <a:t> </a:t>
            </a:r>
            <a:r>
              <a:rPr lang="en-US" dirty="0" err="1"/>
              <a:t>časopisa</a:t>
            </a:r>
            <a:r>
              <a:rPr lang="sr-Latn-RS" dirty="0"/>
              <a:t>-italic</a:t>
            </a:r>
            <a:r>
              <a:rPr lang="en-US" dirty="0"/>
              <a:t>, </a:t>
            </a:r>
            <a:r>
              <a:rPr lang="en-US" dirty="0" err="1"/>
              <a:t>zbornika</a:t>
            </a:r>
            <a:r>
              <a:rPr lang="en-US" dirty="0"/>
              <a:t>, </a:t>
            </a:r>
            <a:r>
              <a:rPr lang="en-US" dirty="0" err="1"/>
              <a:t>broj</a:t>
            </a:r>
            <a:r>
              <a:rPr lang="en-US" dirty="0"/>
              <a:t> </a:t>
            </a:r>
            <a:r>
              <a:rPr lang="en-US" dirty="0" err="1"/>
              <a:t>izdanja</a:t>
            </a:r>
            <a:r>
              <a:rPr lang="en-US" dirty="0"/>
              <a:t> (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časopis</a:t>
            </a:r>
            <a:r>
              <a:rPr lang="en-US" dirty="0"/>
              <a:t>), </a:t>
            </a:r>
            <a:r>
              <a:rPr lang="en-US" dirty="0" err="1"/>
              <a:t>mesto</a:t>
            </a:r>
            <a:r>
              <a:rPr lang="en-US" dirty="0"/>
              <a:t> </a:t>
            </a:r>
            <a:r>
              <a:rPr lang="en-US" dirty="0" err="1"/>
              <a:t>izdanja</a:t>
            </a:r>
            <a:r>
              <a:rPr lang="en-US" dirty="0"/>
              <a:t> (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zbornik</a:t>
            </a:r>
            <a:r>
              <a:rPr lang="en-US" dirty="0"/>
              <a:t>). </a:t>
            </a:r>
          </a:p>
          <a:p>
            <a:pPr lvl="0"/>
            <a:r>
              <a:rPr lang="en-US" dirty="0" err="1"/>
              <a:t>Npr</a:t>
            </a:r>
            <a:r>
              <a:rPr lang="en-US" dirty="0"/>
              <a:t>. </a:t>
            </a:r>
            <a:r>
              <a:rPr lang="sr-Cyrl-RS" dirty="0"/>
              <a:t>Bieger, T.</a:t>
            </a:r>
            <a:r>
              <a:rPr lang="sr-Latn-RS" dirty="0"/>
              <a:t> and</a:t>
            </a:r>
            <a:r>
              <a:rPr lang="sr-Cyrl-RS" dirty="0"/>
              <a:t> Wittmer, A.</a:t>
            </a:r>
            <a:r>
              <a:rPr lang="sr-Latn-RS" dirty="0"/>
              <a:t> (2006)</a:t>
            </a:r>
            <a:r>
              <a:rPr lang="sr-Cyrl-RS" dirty="0"/>
              <a:t>, Air transport and tourism—Perspectives and challenges for destinations, airlines and governments, </a:t>
            </a:r>
            <a:r>
              <a:rPr lang="sr-Cyrl-RS" i="1" dirty="0"/>
              <a:t>Journal of Air Transport Management</a:t>
            </a:r>
            <a:r>
              <a:rPr lang="sr-Cyrl-RS" dirty="0"/>
              <a:t>, Volume 12, Issue 1</a:t>
            </a:r>
            <a:r>
              <a:rPr lang="sr-Latn-RS" dirty="0"/>
              <a:t>, Pg. 40-46.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Literatura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916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Ostali</a:t>
            </a:r>
            <a:r>
              <a:rPr lang="en-US" dirty="0"/>
              <a:t> </a:t>
            </a:r>
            <a:r>
              <a:rPr lang="en-US" dirty="0" err="1"/>
              <a:t>izvori</a:t>
            </a:r>
            <a:r>
              <a:rPr lang="sr-Latn-RS" dirty="0"/>
              <a:t>: </a:t>
            </a:r>
            <a:endParaRPr lang="en-US" dirty="0"/>
          </a:p>
          <a:p>
            <a:r>
              <a:rPr lang="sr-Latn-RS" dirty="0"/>
              <a:t>Npr: </a:t>
            </a:r>
            <a:r>
              <a:rPr lang="en-US" dirty="0">
                <a:hlinkClick r:id="rId2"/>
              </a:rPr>
              <a:t>www.unwto.org</a:t>
            </a:r>
            <a:r>
              <a:rPr lang="sr-Latn-RS" dirty="0"/>
              <a:t>  -</a:t>
            </a:r>
            <a:r>
              <a:rPr lang="en-US" dirty="0"/>
              <a:t> </a:t>
            </a:r>
            <a:r>
              <a:rPr lang="en-US" dirty="0" err="1"/>
              <a:t>pristup</a:t>
            </a:r>
            <a:r>
              <a:rPr lang="en-US" dirty="0"/>
              <a:t> </a:t>
            </a:r>
            <a:r>
              <a:rPr lang="en-US" dirty="0" err="1"/>
              <a:t>sajtu</a:t>
            </a:r>
            <a:r>
              <a:rPr lang="en-US" dirty="0"/>
              <a:t> </a:t>
            </a:r>
            <a:r>
              <a:rPr lang="sr-Latn-RS" dirty="0"/>
              <a:t>26</a:t>
            </a:r>
            <a:r>
              <a:rPr lang="en-US" dirty="0"/>
              <a:t>.0</a:t>
            </a:r>
            <a:r>
              <a:rPr lang="sr-Latn-RS" dirty="0"/>
              <a:t>1</a:t>
            </a:r>
            <a:r>
              <a:rPr lang="en-US" dirty="0"/>
              <a:t>.20</a:t>
            </a:r>
            <a:r>
              <a:rPr lang="sr-Latn-RS" dirty="0"/>
              <a:t>16</a:t>
            </a:r>
            <a:r>
              <a:rPr lang="en-US" dirty="0"/>
              <a:t>. </a:t>
            </a:r>
            <a:r>
              <a:rPr lang="sr-Latn-RS" dirty="0"/>
              <a:t>(</a:t>
            </a:r>
            <a:r>
              <a:rPr lang="en-US" dirty="0"/>
              <a:t>datum </a:t>
            </a:r>
            <a:r>
              <a:rPr lang="en-US" dirty="0" err="1"/>
              <a:t>pristupa</a:t>
            </a:r>
            <a:r>
              <a:rPr lang="en-US" dirty="0"/>
              <a:t> </a:t>
            </a:r>
            <a:r>
              <a:rPr lang="en-US" dirty="0" err="1"/>
              <a:t>sajtu</a:t>
            </a:r>
            <a:r>
              <a:rPr lang="en-US" dirty="0"/>
              <a:t>), </a:t>
            </a:r>
            <a:r>
              <a:rPr lang="en-US" dirty="0" err="1"/>
              <a:t>ispod</a:t>
            </a:r>
            <a:r>
              <a:rPr lang="en-US" dirty="0"/>
              <a:t> toga </a:t>
            </a:r>
            <a:r>
              <a:rPr lang="en-US" dirty="0" err="1"/>
              <a:t>obavezno</a:t>
            </a:r>
            <a:r>
              <a:rPr lang="en-US" dirty="0"/>
              <a:t> </a:t>
            </a:r>
            <a:r>
              <a:rPr lang="en-US" dirty="0" err="1"/>
              <a:t>navesti</a:t>
            </a:r>
            <a:r>
              <a:rPr lang="en-US" dirty="0"/>
              <a:t> CEO</a:t>
            </a:r>
            <a:r>
              <a:rPr lang="sr-Latn-RS" dirty="0"/>
              <a:t> </a:t>
            </a:r>
            <a:r>
              <a:rPr lang="en-US" dirty="0"/>
              <a:t>link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kog</a:t>
            </a:r>
            <a:r>
              <a:rPr lang="en-US" dirty="0"/>
              <a:t> je</a:t>
            </a:r>
            <a:r>
              <a:rPr lang="sr-Latn-RS" dirty="0"/>
              <a:t> </a:t>
            </a:r>
            <a:r>
              <a:rPr lang="en-US" dirty="0" err="1"/>
              <a:t>podatak</a:t>
            </a:r>
            <a:r>
              <a:rPr lang="en-US" dirty="0"/>
              <a:t> </a:t>
            </a:r>
            <a:r>
              <a:rPr lang="en-US" dirty="0" err="1"/>
              <a:t>preuzet</a:t>
            </a:r>
            <a:r>
              <a:rPr lang="en-US" dirty="0"/>
              <a:t>! </a:t>
            </a:r>
            <a:endParaRPr lang="sr-Latn-RS" dirty="0"/>
          </a:p>
          <a:p>
            <a:pPr marL="0" indent="0">
              <a:buNone/>
            </a:pPr>
            <a:r>
              <a:rPr lang="sr-Latn-RS" dirty="0"/>
              <a:t>(</a:t>
            </a:r>
            <a:r>
              <a:rPr lang="sr-Latn-RS" dirty="0">
                <a:hlinkClick r:id="rId3"/>
              </a:rPr>
              <a:t>http://dtxtq4w60xqpw.cloudfront.net/sites/all/files/pdf/unwto_annual_report_2014.pdf</a:t>
            </a:r>
            <a:r>
              <a:rPr lang="sr-Latn-RS" dirty="0"/>
              <a:t> )</a:t>
            </a:r>
          </a:p>
          <a:p>
            <a:pPr marL="0" indent="0">
              <a:buNone/>
            </a:pPr>
            <a:endParaRPr lang="sr-Latn-RS" dirty="0"/>
          </a:p>
          <a:p>
            <a:r>
              <a:rPr lang="en-US" dirty="0" err="1"/>
              <a:t>Literaturu</a:t>
            </a:r>
            <a:r>
              <a:rPr lang="en-US" dirty="0"/>
              <a:t> </a:t>
            </a:r>
            <a:r>
              <a:rPr lang="en-US" dirty="0" err="1"/>
              <a:t>obavezno</a:t>
            </a:r>
            <a:r>
              <a:rPr lang="en-US" dirty="0"/>
              <a:t> </a:t>
            </a:r>
            <a:r>
              <a:rPr lang="en-US" dirty="0" err="1"/>
              <a:t>navoditi</a:t>
            </a:r>
            <a:r>
              <a:rPr lang="en-US" dirty="0"/>
              <a:t> po </a:t>
            </a:r>
            <a:r>
              <a:rPr lang="en-US" dirty="0" err="1"/>
              <a:t>abecednom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azbučnom</a:t>
            </a:r>
            <a:r>
              <a:rPr lang="en-US" dirty="0"/>
              <a:t> </a:t>
            </a:r>
            <a:r>
              <a:rPr lang="en-US" dirty="0" err="1"/>
              <a:t>redu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Literatura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27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Rad se šalje u Word dokumentu predmetnom profesoru na e-mail.</a:t>
            </a:r>
          </a:p>
          <a:p>
            <a:r>
              <a:rPr lang="en-US" dirty="0"/>
              <a:t>Pozitivno </a:t>
            </a:r>
            <a:r>
              <a:rPr lang="en-US" dirty="0" err="1"/>
              <a:t>ocenjen</a:t>
            </a:r>
            <a:r>
              <a:rPr lang="en-US" dirty="0"/>
              <a:t> </a:t>
            </a:r>
            <a:r>
              <a:rPr lang="en-US" dirty="0" err="1"/>
              <a:t>seminarski</a:t>
            </a:r>
            <a:r>
              <a:rPr lang="en-US" dirty="0"/>
              <a:t> rad </a:t>
            </a:r>
            <a:r>
              <a:rPr lang="en-US" dirty="0" err="1"/>
              <a:t>nosi</a:t>
            </a:r>
            <a:r>
              <a:rPr lang="en-US" dirty="0"/>
              <a:t> </a:t>
            </a:r>
            <a:r>
              <a:rPr lang="en-US" dirty="0" err="1"/>
              <a:t>poen</a:t>
            </a:r>
            <a:r>
              <a:rPr lang="sr-Latn-RS" dirty="0"/>
              <a:t>e</a:t>
            </a:r>
            <a:r>
              <a:rPr lang="en-US" dirty="0"/>
              <a:t> </a:t>
            </a:r>
            <a:r>
              <a:rPr lang="sr-Latn-RS" dirty="0"/>
              <a:t> koji ulaze u </a:t>
            </a:r>
            <a:r>
              <a:rPr lang="en-US" dirty="0" err="1"/>
              <a:t>konačn</a:t>
            </a:r>
            <a:r>
              <a:rPr lang="sr-Latn-RS" dirty="0"/>
              <a:t>u </a:t>
            </a:r>
            <a:r>
              <a:rPr lang="en-US" dirty="0" err="1"/>
              <a:t>ocen</a:t>
            </a:r>
            <a:r>
              <a:rPr lang="sr-Latn-RS" dirty="0"/>
              <a:t>u</a:t>
            </a:r>
            <a:r>
              <a:rPr lang="en-US" dirty="0"/>
              <a:t>. </a:t>
            </a:r>
            <a:endParaRPr lang="sr-Latn-RS" dirty="0"/>
          </a:p>
          <a:p>
            <a:r>
              <a:rPr lang="sr-Latn-RS" dirty="0"/>
              <a:t>Poeni:</a:t>
            </a:r>
          </a:p>
          <a:p>
            <a:pPr lvl="1"/>
            <a:r>
              <a:rPr lang="sr-Latn-RS" dirty="0"/>
              <a:t>s</a:t>
            </a:r>
            <a:r>
              <a:rPr lang="en-US" dirty="0" err="1"/>
              <a:t>eminarski</a:t>
            </a:r>
            <a:r>
              <a:rPr lang="en-US" dirty="0"/>
              <a:t> rad </a:t>
            </a:r>
            <a:r>
              <a:rPr lang="sr-Latn-RS" dirty="0"/>
              <a:t>– 5 poena</a:t>
            </a:r>
          </a:p>
          <a:p>
            <a:pPr lvl="1"/>
            <a:r>
              <a:rPr lang="en-US" dirty="0" err="1"/>
              <a:t>seminarski</a:t>
            </a:r>
            <a:r>
              <a:rPr lang="en-US" dirty="0"/>
              <a:t> rad</a:t>
            </a:r>
            <a:r>
              <a:rPr lang="sr-Latn-RS" dirty="0"/>
              <a:t> i prezentacija  – 10 poena</a:t>
            </a:r>
          </a:p>
          <a:p>
            <a:pPr lvl="1"/>
            <a:r>
              <a:rPr lang="sr-Latn-RS"/>
              <a:t>samo prezentacija – 5 poena</a:t>
            </a:r>
            <a:endParaRPr lang="sr-Latn-R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4021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199</TotalTime>
  <Words>811</Words>
  <Application>Microsoft Office PowerPoint</Application>
  <PresentationFormat>On-screen Show (4:3)</PresentationFormat>
  <Paragraphs>92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Calibri</vt:lpstr>
      <vt:lpstr>Candara</vt:lpstr>
      <vt:lpstr>Symbol</vt:lpstr>
      <vt:lpstr>Waveform</vt:lpstr>
      <vt:lpstr>SEMINARSKI RADOVI</vt:lpstr>
      <vt:lpstr>SEMINARSKI RAD</vt:lpstr>
      <vt:lpstr>SEMINARSKI RAD</vt:lpstr>
      <vt:lpstr>SEMINARSKI RAD</vt:lpstr>
      <vt:lpstr>SEMINARSKI RAD naslovna strana</vt:lpstr>
      <vt:lpstr>SEMINARSKI RAD Sadržaj</vt:lpstr>
      <vt:lpstr>SEMINARSKI RAD Uvod</vt:lpstr>
      <vt:lpstr>SEMINARSKI RAD Zaključak</vt:lpstr>
      <vt:lpstr>SEMINARSKI RAD Tabele, grafikoni, slike</vt:lpstr>
      <vt:lpstr>SEMINARSKI RAD fusnote</vt:lpstr>
      <vt:lpstr>SEMINARSKI RAD Literatura</vt:lpstr>
      <vt:lpstr>SEMINARSKI RAD Literatura</vt:lpstr>
      <vt:lpstr>SEMINARSKI RAD Literatura</vt:lpstr>
      <vt:lpstr>SEMINARSKI RAD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 U TURIZMU</dc:title>
  <dc:creator>Windows User</dc:creator>
  <cp:lastModifiedBy>Aleksandra</cp:lastModifiedBy>
  <cp:revision>21</cp:revision>
  <dcterms:created xsi:type="dcterms:W3CDTF">2016-01-31T22:31:27Z</dcterms:created>
  <dcterms:modified xsi:type="dcterms:W3CDTF">2022-02-21T01:04:24Z</dcterms:modified>
</cp:coreProperties>
</file>