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</p:sldMasterIdLst>
  <p:sldIdLst>
    <p:sldId id="256" r:id="rId3"/>
    <p:sldId id="257" r:id="rId4"/>
    <p:sldId id="338" r:id="rId5"/>
    <p:sldId id="339" r:id="rId6"/>
    <p:sldId id="450" r:id="rId7"/>
    <p:sldId id="451" r:id="rId8"/>
    <p:sldId id="457" r:id="rId9"/>
    <p:sldId id="453" r:id="rId10"/>
    <p:sldId id="474" r:id="rId11"/>
    <p:sldId id="471" r:id="rId12"/>
    <p:sldId id="472" r:id="rId13"/>
    <p:sldId id="473" r:id="rId14"/>
    <p:sldId id="454" r:id="rId15"/>
    <p:sldId id="455" r:id="rId16"/>
    <p:sldId id="475" r:id="rId17"/>
    <p:sldId id="456" r:id="rId18"/>
    <p:sldId id="461" r:id="rId19"/>
    <p:sldId id="477" r:id="rId20"/>
    <p:sldId id="476" r:id="rId21"/>
    <p:sldId id="478" r:id="rId22"/>
    <p:sldId id="452" r:id="rId23"/>
    <p:sldId id="480" r:id="rId24"/>
    <p:sldId id="479" r:id="rId25"/>
    <p:sldId id="470" r:id="rId26"/>
    <p:sldId id="459" r:id="rId27"/>
    <p:sldId id="460" r:id="rId28"/>
    <p:sldId id="462" r:id="rId29"/>
    <p:sldId id="463" r:id="rId30"/>
    <p:sldId id="464" r:id="rId31"/>
    <p:sldId id="482" r:id="rId32"/>
    <p:sldId id="465" r:id="rId33"/>
    <p:sldId id="484" r:id="rId34"/>
    <p:sldId id="483" r:id="rId35"/>
    <p:sldId id="466" r:id="rId36"/>
    <p:sldId id="467" r:id="rId37"/>
    <p:sldId id="485" r:id="rId38"/>
    <p:sldId id="468" r:id="rId39"/>
    <p:sldId id="469" r:id="rId40"/>
    <p:sldId id="486" r:id="rId41"/>
    <p:sldId id="481" r:id="rId42"/>
    <p:sldId id="416" r:id="rId43"/>
  </p:sldIdLst>
  <p:sldSz cx="12192000" cy="6858000"/>
  <p:notesSz cx="7772400" cy="100584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80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tableStyles" Target="tableStyle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theme" Target="theme/theme1.xml"/><Relationship Id="rId20" Type="http://schemas.openxmlformats.org/officeDocument/2006/relationships/slide" Target="slides/slide18.xml"/><Relationship Id="rId41" Type="http://schemas.openxmlformats.org/officeDocument/2006/relationships/slide" Target="slides/slide3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2593080" y="624240"/>
            <a:ext cx="8911440" cy="12805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34" name="PlaceHolder 2"/>
          <p:cNvSpPr>
            <a:spLocks noGrp="1"/>
          </p:cNvSpPr>
          <p:nvPr>
            <p:ph type="subTitle"/>
          </p:nvPr>
        </p:nvSpPr>
        <p:spPr>
          <a:xfrm>
            <a:off x="2589120" y="2133720"/>
            <a:ext cx="8915040" cy="37771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2593080" y="624240"/>
            <a:ext cx="8911440" cy="12805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36" name="PlaceHolder 2"/>
          <p:cNvSpPr>
            <a:spLocks noGrp="1"/>
          </p:cNvSpPr>
          <p:nvPr>
            <p:ph type="body"/>
          </p:nvPr>
        </p:nvSpPr>
        <p:spPr>
          <a:xfrm>
            <a:off x="2589120" y="2133720"/>
            <a:ext cx="8915040" cy="377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PlaceHolder 1"/>
          <p:cNvSpPr>
            <a:spLocks noGrp="1"/>
          </p:cNvSpPr>
          <p:nvPr>
            <p:ph type="title"/>
          </p:nvPr>
        </p:nvSpPr>
        <p:spPr>
          <a:xfrm>
            <a:off x="2593080" y="624240"/>
            <a:ext cx="8911440" cy="12805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38" name="PlaceHolder 2"/>
          <p:cNvSpPr>
            <a:spLocks noGrp="1"/>
          </p:cNvSpPr>
          <p:nvPr>
            <p:ph type="body"/>
          </p:nvPr>
        </p:nvSpPr>
        <p:spPr>
          <a:xfrm>
            <a:off x="2589120" y="2133720"/>
            <a:ext cx="4350240" cy="377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39" name="PlaceHolder 3"/>
          <p:cNvSpPr>
            <a:spLocks noGrp="1"/>
          </p:cNvSpPr>
          <p:nvPr>
            <p:ph type="body"/>
          </p:nvPr>
        </p:nvSpPr>
        <p:spPr>
          <a:xfrm>
            <a:off x="7157160" y="2133720"/>
            <a:ext cx="4350240" cy="377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2593080" y="624240"/>
            <a:ext cx="8911440" cy="12805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subTitle"/>
          </p:nvPr>
        </p:nvSpPr>
        <p:spPr>
          <a:xfrm>
            <a:off x="2593080" y="624240"/>
            <a:ext cx="8911440" cy="59371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2593080" y="624240"/>
            <a:ext cx="8911440" cy="12805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body"/>
          </p:nvPr>
        </p:nvSpPr>
        <p:spPr>
          <a:xfrm>
            <a:off x="2589120" y="2133720"/>
            <a:ext cx="4350240" cy="1801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44" name="PlaceHolder 3"/>
          <p:cNvSpPr>
            <a:spLocks noGrp="1"/>
          </p:cNvSpPr>
          <p:nvPr>
            <p:ph type="body"/>
          </p:nvPr>
        </p:nvSpPr>
        <p:spPr>
          <a:xfrm>
            <a:off x="7157160" y="2133720"/>
            <a:ext cx="4350240" cy="377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45" name="PlaceHolder 4"/>
          <p:cNvSpPr>
            <a:spLocks noGrp="1"/>
          </p:cNvSpPr>
          <p:nvPr>
            <p:ph type="body"/>
          </p:nvPr>
        </p:nvSpPr>
        <p:spPr>
          <a:xfrm>
            <a:off x="2589120" y="4106520"/>
            <a:ext cx="4350240" cy="1801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2593080" y="624240"/>
            <a:ext cx="8911440" cy="12805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body"/>
          </p:nvPr>
        </p:nvSpPr>
        <p:spPr>
          <a:xfrm>
            <a:off x="2589120" y="2133720"/>
            <a:ext cx="4350240" cy="377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48" name="PlaceHolder 3"/>
          <p:cNvSpPr>
            <a:spLocks noGrp="1"/>
          </p:cNvSpPr>
          <p:nvPr>
            <p:ph type="body"/>
          </p:nvPr>
        </p:nvSpPr>
        <p:spPr>
          <a:xfrm>
            <a:off x="7157160" y="2133720"/>
            <a:ext cx="4350240" cy="1801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49" name="PlaceHolder 4"/>
          <p:cNvSpPr>
            <a:spLocks noGrp="1"/>
          </p:cNvSpPr>
          <p:nvPr>
            <p:ph type="body"/>
          </p:nvPr>
        </p:nvSpPr>
        <p:spPr>
          <a:xfrm>
            <a:off x="7157160" y="4106520"/>
            <a:ext cx="4350240" cy="1801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2593080" y="624240"/>
            <a:ext cx="8911440" cy="12805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body"/>
          </p:nvPr>
        </p:nvSpPr>
        <p:spPr>
          <a:xfrm>
            <a:off x="2589120" y="2133720"/>
            <a:ext cx="4350240" cy="1801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body"/>
          </p:nvPr>
        </p:nvSpPr>
        <p:spPr>
          <a:xfrm>
            <a:off x="7157160" y="2133720"/>
            <a:ext cx="4350240" cy="1801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53" name="PlaceHolder 4"/>
          <p:cNvSpPr>
            <a:spLocks noGrp="1"/>
          </p:cNvSpPr>
          <p:nvPr>
            <p:ph type="body"/>
          </p:nvPr>
        </p:nvSpPr>
        <p:spPr>
          <a:xfrm>
            <a:off x="2589120" y="4106520"/>
            <a:ext cx="8915040" cy="1801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title"/>
          </p:nvPr>
        </p:nvSpPr>
        <p:spPr>
          <a:xfrm>
            <a:off x="2593080" y="624240"/>
            <a:ext cx="8911440" cy="12805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55" name="PlaceHolder 2"/>
          <p:cNvSpPr>
            <a:spLocks noGrp="1"/>
          </p:cNvSpPr>
          <p:nvPr>
            <p:ph type="body"/>
          </p:nvPr>
        </p:nvSpPr>
        <p:spPr>
          <a:xfrm>
            <a:off x="2589120" y="2133720"/>
            <a:ext cx="8915040" cy="1801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56" name="PlaceHolder 3"/>
          <p:cNvSpPr>
            <a:spLocks noGrp="1"/>
          </p:cNvSpPr>
          <p:nvPr>
            <p:ph type="body"/>
          </p:nvPr>
        </p:nvSpPr>
        <p:spPr>
          <a:xfrm>
            <a:off x="2589120" y="4106520"/>
            <a:ext cx="8915040" cy="1801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2593080" y="624240"/>
            <a:ext cx="8911440" cy="12805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 type="body"/>
          </p:nvPr>
        </p:nvSpPr>
        <p:spPr>
          <a:xfrm>
            <a:off x="2589120" y="2133720"/>
            <a:ext cx="4350240" cy="1801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 type="body"/>
          </p:nvPr>
        </p:nvSpPr>
        <p:spPr>
          <a:xfrm>
            <a:off x="7157160" y="2133720"/>
            <a:ext cx="4350240" cy="1801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60" name="PlaceHolder 4"/>
          <p:cNvSpPr>
            <a:spLocks noGrp="1"/>
          </p:cNvSpPr>
          <p:nvPr>
            <p:ph type="body"/>
          </p:nvPr>
        </p:nvSpPr>
        <p:spPr>
          <a:xfrm>
            <a:off x="2589120" y="4106520"/>
            <a:ext cx="4350240" cy="1801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61" name="PlaceHolder 5"/>
          <p:cNvSpPr>
            <a:spLocks noGrp="1"/>
          </p:cNvSpPr>
          <p:nvPr>
            <p:ph type="body"/>
          </p:nvPr>
        </p:nvSpPr>
        <p:spPr>
          <a:xfrm>
            <a:off x="7157160" y="4106520"/>
            <a:ext cx="4350240" cy="1801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2593080" y="624240"/>
            <a:ext cx="8911440" cy="12805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63" name="PlaceHolder 2"/>
          <p:cNvSpPr>
            <a:spLocks noGrp="1"/>
          </p:cNvSpPr>
          <p:nvPr>
            <p:ph type="body"/>
          </p:nvPr>
        </p:nvSpPr>
        <p:spPr>
          <a:xfrm>
            <a:off x="2589120" y="2133720"/>
            <a:ext cx="2870280" cy="1801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64" name="PlaceHolder 3"/>
          <p:cNvSpPr>
            <a:spLocks noGrp="1"/>
          </p:cNvSpPr>
          <p:nvPr>
            <p:ph type="body"/>
          </p:nvPr>
        </p:nvSpPr>
        <p:spPr>
          <a:xfrm>
            <a:off x="5603400" y="2133720"/>
            <a:ext cx="2870280" cy="1801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65" name="PlaceHolder 4"/>
          <p:cNvSpPr>
            <a:spLocks noGrp="1"/>
          </p:cNvSpPr>
          <p:nvPr>
            <p:ph type="body"/>
          </p:nvPr>
        </p:nvSpPr>
        <p:spPr>
          <a:xfrm>
            <a:off x="8617320" y="2133720"/>
            <a:ext cx="2870280" cy="1801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66" name="PlaceHolder 5"/>
          <p:cNvSpPr>
            <a:spLocks noGrp="1"/>
          </p:cNvSpPr>
          <p:nvPr>
            <p:ph type="body"/>
          </p:nvPr>
        </p:nvSpPr>
        <p:spPr>
          <a:xfrm>
            <a:off x="2589120" y="4106520"/>
            <a:ext cx="2870280" cy="1801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67" name="PlaceHolder 6"/>
          <p:cNvSpPr>
            <a:spLocks noGrp="1"/>
          </p:cNvSpPr>
          <p:nvPr>
            <p:ph type="body"/>
          </p:nvPr>
        </p:nvSpPr>
        <p:spPr>
          <a:xfrm>
            <a:off x="5603400" y="4106520"/>
            <a:ext cx="2870280" cy="1801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68" name="PlaceHolder 7"/>
          <p:cNvSpPr>
            <a:spLocks noGrp="1"/>
          </p:cNvSpPr>
          <p:nvPr>
            <p:ph type="body"/>
          </p:nvPr>
        </p:nvSpPr>
        <p:spPr>
          <a:xfrm>
            <a:off x="8617320" y="4106520"/>
            <a:ext cx="2870280" cy="1801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PlaceHolder 1"/>
          <p:cNvSpPr>
            <a:spLocks noGrp="1"/>
          </p:cNvSpPr>
          <p:nvPr>
            <p:ph type="title"/>
          </p:nvPr>
        </p:nvSpPr>
        <p:spPr>
          <a:xfrm>
            <a:off x="2593080" y="624240"/>
            <a:ext cx="8911440" cy="12805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03" name="PlaceHolder 2"/>
          <p:cNvSpPr>
            <a:spLocks noGrp="1"/>
          </p:cNvSpPr>
          <p:nvPr>
            <p:ph type="subTitle"/>
          </p:nvPr>
        </p:nvSpPr>
        <p:spPr>
          <a:xfrm>
            <a:off x="2589120" y="2133720"/>
            <a:ext cx="8915040" cy="37771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2593080" y="624240"/>
            <a:ext cx="8911440" cy="12805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2589120" y="2133720"/>
            <a:ext cx="8915040" cy="377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PlaceHolder 1"/>
          <p:cNvSpPr>
            <a:spLocks noGrp="1"/>
          </p:cNvSpPr>
          <p:nvPr>
            <p:ph type="title"/>
          </p:nvPr>
        </p:nvSpPr>
        <p:spPr>
          <a:xfrm>
            <a:off x="2593080" y="624240"/>
            <a:ext cx="8911440" cy="12805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07" name="PlaceHolder 2"/>
          <p:cNvSpPr>
            <a:spLocks noGrp="1"/>
          </p:cNvSpPr>
          <p:nvPr>
            <p:ph type="body"/>
          </p:nvPr>
        </p:nvSpPr>
        <p:spPr>
          <a:xfrm>
            <a:off x="2589120" y="2133720"/>
            <a:ext cx="4350240" cy="377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08" name="PlaceHolder 3"/>
          <p:cNvSpPr>
            <a:spLocks noGrp="1"/>
          </p:cNvSpPr>
          <p:nvPr>
            <p:ph type="body"/>
          </p:nvPr>
        </p:nvSpPr>
        <p:spPr>
          <a:xfrm>
            <a:off x="7157160" y="2133720"/>
            <a:ext cx="4350240" cy="377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PlaceHolder 1"/>
          <p:cNvSpPr>
            <a:spLocks noGrp="1"/>
          </p:cNvSpPr>
          <p:nvPr>
            <p:ph type="title"/>
          </p:nvPr>
        </p:nvSpPr>
        <p:spPr>
          <a:xfrm>
            <a:off x="2593080" y="624240"/>
            <a:ext cx="8911440" cy="12805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PlaceHolder 1"/>
          <p:cNvSpPr>
            <a:spLocks noGrp="1"/>
          </p:cNvSpPr>
          <p:nvPr>
            <p:ph type="subTitle"/>
          </p:nvPr>
        </p:nvSpPr>
        <p:spPr>
          <a:xfrm>
            <a:off x="2593080" y="624240"/>
            <a:ext cx="8911440" cy="59371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PlaceHolder 1"/>
          <p:cNvSpPr>
            <a:spLocks noGrp="1"/>
          </p:cNvSpPr>
          <p:nvPr>
            <p:ph type="title"/>
          </p:nvPr>
        </p:nvSpPr>
        <p:spPr>
          <a:xfrm>
            <a:off x="2593080" y="624240"/>
            <a:ext cx="8911440" cy="12805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12" name="PlaceHolder 2"/>
          <p:cNvSpPr>
            <a:spLocks noGrp="1"/>
          </p:cNvSpPr>
          <p:nvPr>
            <p:ph type="body"/>
          </p:nvPr>
        </p:nvSpPr>
        <p:spPr>
          <a:xfrm>
            <a:off x="2589120" y="2133720"/>
            <a:ext cx="4350240" cy="1801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13" name="PlaceHolder 3"/>
          <p:cNvSpPr>
            <a:spLocks noGrp="1"/>
          </p:cNvSpPr>
          <p:nvPr>
            <p:ph type="body"/>
          </p:nvPr>
        </p:nvSpPr>
        <p:spPr>
          <a:xfrm>
            <a:off x="7157160" y="2133720"/>
            <a:ext cx="4350240" cy="377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14" name="PlaceHolder 4"/>
          <p:cNvSpPr>
            <a:spLocks noGrp="1"/>
          </p:cNvSpPr>
          <p:nvPr>
            <p:ph type="body"/>
          </p:nvPr>
        </p:nvSpPr>
        <p:spPr>
          <a:xfrm>
            <a:off x="2589120" y="4106520"/>
            <a:ext cx="4350240" cy="1801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PlaceHolder 1"/>
          <p:cNvSpPr>
            <a:spLocks noGrp="1"/>
          </p:cNvSpPr>
          <p:nvPr>
            <p:ph type="title"/>
          </p:nvPr>
        </p:nvSpPr>
        <p:spPr>
          <a:xfrm>
            <a:off x="2593080" y="624240"/>
            <a:ext cx="8911440" cy="12805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16" name="PlaceHolder 2"/>
          <p:cNvSpPr>
            <a:spLocks noGrp="1"/>
          </p:cNvSpPr>
          <p:nvPr>
            <p:ph type="body"/>
          </p:nvPr>
        </p:nvSpPr>
        <p:spPr>
          <a:xfrm>
            <a:off x="2589120" y="2133720"/>
            <a:ext cx="4350240" cy="377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17" name="PlaceHolder 3"/>
          <p:cNvSpPr>
            <a:spLocks noGrp="1"/>
          </p:cNvSpPr>
          <p:nvPr>
            <p:ph type="body"/>
          </p:nvPr>
        </p:nvSpPr>
        <p:spPr>
          <a:xfrm>
            <a:off x="7157160" y="2133720"/>
            <a:ext cx="4350240" cy="1801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18" name="PlaceHolder 4"/>
          <p:cNvSpPr>
            <a:spLocks noGrp="1"/>
          </p:cNvSpPr>
          <p:nvPr>
            <p:ph type="body"/>
          </p:nvPr>
        </p:nvSpPr>
        <p:spPr>
          <a:xfrm>
            <a:off x="7157160" y="4106520"/>
            <a:ext cx="4350240" cy="1801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PlaceHolder 1"/>
          <p:cNvSpPr>
            <a:spLocks noGrp="1"/>
          </p:cNvSpPr>
          <p:nvPr>
            <p:ph type="title"/>
          </p:nvPr>
        </p:nvSpPr>
        <p:spPr>
          <a:xfrm>
            <a:off x="2593080" y="624240"/>
            <a:ext cx="8911440" cy="12805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20" name="PlaceHolder 2"/>
          <p:cNvSpPr>
            <a:spLocks noGrp="1"/>
          </p:cNvSpPr>
          <p:nvPr>
            <p:ph type="body"/>
          </p:nvPr>
        </p:nvSpPr>
        <p:spPr>
          <a:xfrm>
            <a:off x="2589120" y="2133720"/>
            <a:ext cx="4350240" cy="1801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21" name="PlaceHolder 3"/>
          <p:cNvSpPr>
            <a:spLocks noGrp="1"/>
          </p:cNvSpPr>
          <p:nvPr>
            <p:ph type="body"/>
          </p:nvPr>
        </p:nvSpPr>
        <p:spPr>
          <a:xfrm>
            <a:off x="7157160" y="2133720"/>
            <a:ext cx="4350240" cy="1801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22" name="PlaceHolder 4"/>
          <p:cNvSpPr>
            <a:spLocks noGrp="1"/>
          </p:cNvSpPr>
          <p:nvPr>
            <p:ph type="body"/>
          </p:nvPr>
        </p:nvSpPr>
        <p:spPr>
          <a:xfrm>
            <a:off x="2589120" y="4106520"/>
            <a:ext cx="8915040" cy="1801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PlaceHolder 1"/>
          <p:cNvSpPr>
            <a:spLocks noGrp="1"/>
          </p:cNvSpPr>
          <p:nvPr>
            <p:ph type="title"/>
          </p:nvPr>
        </p:nvSpPr>
        <p:spPr>
          <a:xfrm>
            <a:off x="2593080" y="624240"/>
            <a:ext cx="8911440" cy="12805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24" name="PlaceHolder 2"/>
          <p:cNvSpPr>
            <a:spLocks noGrp="1"/>
          </p:cNvSpPr>
          <p:nvPr>
            <p:ph type="body"/>
          </p:nvPr>
        </p:nvSpPr>
        <p:spPr>
          <a:xfrm>
            <a:off x="2589120" y="2133720"/>
            <a:ext cx="8915040" cy="1801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25" name="PlaceHolder 3"/>
          <p:cNvSpPr>
            <a:spLocks noGrp="1"/>
          </p:cNvSpPr>
          <p:nvPr>
            <p:ph type="body"/>
          </p:nvPr>
        </p:nvSpPr>
        <p:spPr>
          <a:xfrm>
            <a:off x="2589120" y="4106520"/>
            <a:ext cx="8915040" cy="1801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PlaceHolder 1"/>
          <p:cNvSpPr>
            <a:spLocks noGrp="1"/>
          </p:cNvSpPr>
          <p:nvPr>
            <p:ph type="title"/>
          </p:nvPr>
        </p:nvSpPr>
        <p:spPr>
          <a:xfrm>
            <a:off x="2593080" y="624240"/>
            <a:ext cx="8911440" cy="12805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27" name="PlaceHolder 2"/>
          <p:cNvSpPr>
            <a:spLocks noGrp="1"/>
          </p:cNvSpPr>
          <p:nvPr>
            <p:ph type="body"/>
          </p:nvPr>
        </p:nvSpPr>
        <p:spPr>
          <a:xfrm>
            <a:off x="2589120" y="2133720"/>
            <a:ext cx="4350240" cy="1801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28" name="PlaceHolder 3"/>
          <p:cNvSpPr>
            <a:spLocks noGrp="1"/>
          </p:cNvSpPr>
          <p:nvPr>
            <p:ph type="body"/>
          </p:nvPr>
        </p:nvSpPr>
        <p:spPr>
          <a:xfrm>
            <a:off x="7157160" y="2133720"/>
            <a:ext cx="4350240" cy="1801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29" name="PlaceHolder 4"/>
          <p:cNvSpPr>
            <a:spLocks noGrp="1"/>
          </p:cNvSpPr>
          <p:nvPr>
            <p:ph type="body"/>
          </p:nvPr>
        </p:nvSpPr>
        <p:spPr>
          <a:xfrm>
            <a:off x="2589120" y="4106520"/>
            <a:ext cx="4350240" cy="1801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30" name="PlaceHolder 5"/>
          <p:cNvSpPr>
            <a:spLocks noGrp="1"/>
          </p:cNvSpPr>
          <p:nvPr>
            <p:ph type="body"/>
          </p:nvPr>
        </p:nvSpPr>
        <p:spPr>
          <a:xfrm>
            <a:off x="7157160" y="4106520"/>
            <a:ext cx="4350240" cy="1801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PlaceHolder 1"/>
          <p:cNvSpPr>
            <a:spLocks noGrp="1"/>
          </p:cNvSpPr>
          <p:nvPr>
            <p:ph type="title"/>
          </p:nvPr>
        </p:nvSpPr>
        <p:spPr>
          <a:xfrm>
            <a:off x="2593080" y="624240"/>
            <a:ext cx="8911440" cy="12805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32" name="PlaceHolder 2"/>
          <p:cNvSpPr>
            <a:spLocks noGrp="1"/>
          </p:cNvSpPr>
          <p:nvPr>
            <p:ph type="body"/>
          </p:nvPr>
        </p:nvSpPr>
        <p:spPr>
          <a:xfrm>
            <a:off x="2589120" y="2133720"/>
            <a:ext cx="2870280" cy="1801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33" name="PlaceHolder 3"/>
          <p:cNvSpPr>
            <a:spLocks noGrp="1"/>
          </p:cNvSpPr>
          <p:nvPr>
            <p:ph type="body"/>
          </p:nvPr>
        </p:nvSpPr>
        <p:spPr>
          <a:xfrm>
            <a:off x="5603400" y="2133720"/>
            <a:ext cx="2870280" cy="1801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34" name="PlaceHolder 4"/>
          <p:cNvSpPr>
            <a:spLocks noGrp="1"/>
          </p:cNvSpPr>
          <p:nvPr>
            <p:ph type="body"/>
          </p:nvPr>
        </p:nvSpPr>
        <p:spPr>
          <a:xfrm>
            <a:off x="8617320" y="2133720"/>
            <a:ext cx="2870280" cy="1801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35" name="PlaceHolder 5"/>
          <p:cNvSpPr>
            <a:spLocks noGrp="1"/>
          </p:cNvSpPr>
          <p:nvPr>
            <p:ph type="body"/>
          </p:nvPr>
        </p:nvSpPr>
        <p:spPr>
          <a:xfrm>
            <a:off x="2589120" y="4106520"/>
            <a:ext cx="2870280" cy="1801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36" name="PlaceHolder 6"/>
          <p:cNvSpPr>
            <a:spLocks noGrp="1"/>
          </p:cNvSpPr>
          <p:nvPr>
            <p:ph type="body"/>
          </p:nvPr>
        </p:nvSpPr>
        <p:spPr>
          <a:xfrm>
            <a:off x="5603400" y="4106520"/>
            <a:ext cx="2870280" cy="1801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37" name="PlaceHolder 7"/>
          <p:cNvSpPr>
            <a:spLocks noGrp="1"/>
          </p:cNvSpPr>
          <p:nvPr>
            <p:ph type="body"/>
          </p:nvPr>
        </p:nvSpPr>
        <p:spPr>
          <a:xfrm>
            <a:off x="8617320" y="4106520"/>
            <a:ext cx="2870280" cy="1801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 1"/>
          <p:cNvGrpSpPr/>
          <p:nvPr/>
        </p:nvGrpSpPr>
        <p:grpSpPr>
          <a:xfrm>
            <a:off x="0" y="228600"/>
            <a:ext cx="2851200" cy="6638400"/>
            <a:chOff x="0" y="228600"/>
            <a:chExt cx="2851200" cy="6638400"/>
          </a:xfrm>
        </p:grpSpPr>
        <p:sp>
          <p:nvSpPr>
            <p:cNvPr id="34" name="CustomShape 2"/>
            <p:cNvSpPr/>
            <p:nvPr/>
          </p:nvSpPr>
          <p:spPr>
            <a:xfrm>
              <a:off x="0" y="2575080"/>
              <a:ext cx="100440" cy="625680"/>
            </a:xfrm>
            <a:custGeom>
              <a:avLst/>
              <a:gdLst/>
              <a:ahLst/>
              <a:cxnLst/>
              <a:rect l="l" t="t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" name="CustomShape 3"/>
            <p:cNvSpPr/>
            <p:nvPr/>
          </p:nvSpPr>
          <p:spPr>
            <a:xfrm>
              <a:off x="128520" y="3156480"/>
              <a:ext cx="646200" cy="2322000"/>
            </a:xfrm>
            <a:custGeom>
              <a:avLst/>
              <a:gdLst/>
              <a:ahLst/>
              <a:cxnLst/>
              <a:rect l="l" t="t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3" name="CustomShape 4"/>
            <p:cNvSpPr/>
            <p:nvPr/>
          </p:nvSpPr>
          <p:spPr>
            <a:xfrm>
              <a:off x="807120" y="5447160"/>
              <a:ext cx="609120" cy="1419840"/>
            </a:xfrm>
            <a:custGeom>
              <a:avLst/>
              <a:gdLst/>
              <a:ahLst/>
              <a:cxnLst/>
              <a:rect l="l" t="t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4" name="CustomShape 5"/>
            <p:cNvSpPr/>
            <p:nvPr/>
          </p:nvSpPr>
          <p:spPr>
            <a:xfrm>
              <a:off x="959760" y="6503760"/>
              <a:ext cx="171000" cy="363240"/>
            </a:xfrm>
            <a:custGeom>
              <a:avLst/>
              <a:gdLst/>
              <a:ahLst/>
              <a:cxnLst/>
              <a:rect l="l" t="t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5" name="CustomShape 6"/>
            <p:cNvSpPr/>
            <p:nvPr/>
          </p:nvSpPr>
          <p:spPr>
            <a:xfrm>
              <a:off x="100800" y="3201120"/>
              <a:ext cx="821520" cy="3328200"/>
            </a:xfrm>
            <a:custGeom>
              <a:avLst/>
              <a:gdLst/>
              <a:ahLst/>
              <a:cxnLst/>
              <a:rect l="l" t="t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6" name="CustomShape 7"/>
            <p:cNvSpPr/>
            <p:nvPr/>
          </p:nvSpPr>
          <p:spPr>
            <a:xfrm>
              <a:off x="22320" y="228600"/>
              <a:ext cx="105840" cy="2927520"/>
            </a:xfrm>
            <a:custGeom>
              <a:avLst/>
              <a:gdLst/>
              <a:ahLst/>
              <a:cxnLst/>
              <a:rect l="l" t="t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7" name="CustomShape 8"/>
            <p:cNvSpPr/>
            <p:nvPr/>
          </p:nvSpPr>
          <p:spPr>
            <a:xfrm>
              <a:off x="78120" y="2944080"/>
              <a:ext cx="77760" cy="493560"/>
            </a:xfrm>
            <a:custGeom>
              <a:avLst/>
              <a:gdLst/>
              <a:ahLst/>
              <a:cxnLst/>
              <a:rect l="l" t="t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8" name="CustomShape 9"/>
            <p:cNvSpPr/>
            <p:nvPr/>
          </p:nvSpPr>
          <p:spPr>
            <a:xfrm>
              <a:off x="769680" y="5478840"/>
              <a:ext cx="189720" cy="1024560"/>
            </a:xfrm>
            <a:custGeom>
              <a:avLst/>
              <a:gdLst/>
              <a:ahLst/>
              <a:cxnLst/>
              <a:rect l="l" t="t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9" name="CustomShape 10"/>
            <p:cNvSpPr/>
            <p:nvPr/>
          </p:nvSpPr>
          <p:spPr>
            <a:xfrm>
              <a:off x="775440" y="1398960"/>
              <a:ext cx="2075760" cy="4047840"/>
            </a:xfrm>
            <a:custGeom>
              <a:avLst/>
              <a:gdLst/>
              <a:ahLst/>
              <a:cxnLst/>
              <a:rect l="l" t="t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0" name="CustomShape 11"/>
            <p:cNvSpPr/>
            <p:nvPr/>
          </p:nvSpPr>
          <p:spPr>
            <a:xfrm>
              <a:off x="922680" y="6530040"/>
              <a:ext cx="161640" cy="336960"/>
            </a:xfrm>
            <a:custGeom>
              <a:avLst/>
              <a:gdLst/>
              <a:ahLst/>
              <a:cxnLst/>
              <a:rect l="l" t="t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1" name="CustomShape 12"/>
            <p:cNvSpPr/>
            <p:nvPr/>
          </p:nvSpPr>
          <p:spPr>
            <a:xfrm>
              <a:off x="769680" y="5359320"/>
              <a:ext cx="37080" cy="221400"/>
            </a:xfrm>
            <a:custGeom>
              <a:avLst/>
              <a:gdLst/>
              <a:ahLst/>
              <a:cxnLst/>
              <a:rect l="l" t="t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2" name="CustomShape 13"/>
            <p:cNvSpPr/>
            <p:nvPr/>
          </p:nvSpPr>
          <p:spPr>
            <a:xfrm>
              <a:off x="849960" y="6244560"/>
              <a:ext cx="238320" cy="622080"/>
            </a:xfrm>
            <a:custGeom>
              <a:avLst/>
              <a:gdLst/>
              <a:ahLst/>
              <a:cxnLst/>
              <a:rect l="l" t="t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grpSp>
        <p:nvGrpSpPr>
          <p:cNvPr id="13" name="Group 14"/>
          <p:cNvGrpSpPr/>
          <p:nvPr/>
        </p:nvGrpSpPr>
        <p:grpSpPr>
          <a:xfrm>
            <a:off x="27360" y="-720"/>
            <a:ext cx="2356200" cy="6853680"/>
            <a:chOff x="27360" y="-720"/>
            <a:chExt cx="2356200" cy="6853680"/>
          </a:xfrm>
        </p:grpSpPr>
        <p:sp>
          <p:nvSpPr>
            <p:cNvPr id="14" name="CustomShape 15"/>
            <p:cNvSpPr/>
            <p:nvPr/>
          </p:nvSpPr>
          <p:spPr>
            <a:xfrm>
              <a:off x="27360" y="-720"/>
              <a:ext cx="493920" cy="4400640"/>
            </a:xfrm>
            <a:custGeom>
              <a:avLst/>
              <a:gdLst/>
              <a:ahLst/>
              <a:cxnLst/>
              <a:rect l="l" t="t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5" name="CustomShape 16"/>
            <p:cNvSpPr/>
            <p:nvPr/>
          </p:nvSpPr>
          <p:spPr>
            <a:xfrm>
              <a:off x="550440" y="4316400"/>
              <a:ext cx="423000" cy="1580400"/>
            </a:xfrm>
            <a:custGeom>
              <a:avLst/>
              <a:gdLst/>
              <a:ahLst/>
              <a:cxnLst/>
              <a:rect l="l" t="t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6" name="CustomShape 17"/>
            <p:cNvSpPr/>
            <p:nvPr/>
          </p:nvSpPr>
          <p:spPr>
            <a:xfrm>
              <a:off x="1006200" y="5862600"/>
              <a:ext cx="430560" cy="990360"/>
            </a:xfrm>
            <a:custGeom>
              <a:avLst/>
              <a:gdLst/>
              <a:ahLst/>
              <a:cxnLst/>
              <a:rect l="l" t="t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7" name="CustomShape 18"/>
            <p:cNvSpPr/>
            <p:nvPr/>
          </p:nvSpPr>
          <p:spPr>
            <a:xfrm>
              <a:off x="521640" y="4364280"/>
              <a:ext cx="551520" cy="2235600"/>
            </a:xfrm>
            <a:custGeom>
              <a:avLst/>
              <a:gdLst/>
              <a:ahLst/>
              <a:cxnLst/>
              <a:rect l="l" t="t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8" name="CustomShape 19"/>
            <p:cNvSpPr/>
            <p:nvPr/>
          </p:nvSpPr>
          <p:spPr>
            <a:xfrm>
              <a:off x="468000" y="1289160"/>
              <a:ext cx="173880" cy="3026880"/>
            </a:xfrm>
            <a:custGeom>
              <a:avLst/>
              <a:gdLst/>
              <a:ahLst/>
              <a:cxnLst/>
              <a:rect l="l" t="t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9" name="CustomShape 20"/>
            <p:cNvSpPr/>
            <p:nvPr/>
          </p:nvSpPr>
          <p:spPr>
            <a:xfrm>
              <a:off x="1111680" y="6571440"/>
              <a:ext cx="133920" cy="281160"/>
            </a:xfrm>
            <a:custGeom>
              <a:avLst/>
              <a:gdLst/>
              <a:ahLst/>
              <a:cxnLst/>
              <a:rect l="l" t="t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0" name="CustomShape 21"/>
            <p:cNvSpPr/>
            <p:nvPr/>
          </p:nvSpPr>
          <p:spPr>
            <a:xfrm>
              <a:off x="502560" y="4107600"/>
              <a:ext cx="82080" cy="511200"/>
            </a:xfrm>
            <a:custGeom>
              <a:avLst/>
              <a:gdLst/>
              <a:ahLst/>
              <a:cxnLst/>
              <a:rect l="l" t="t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1" name="CustomShape 22"/>
            <p:cNvSpPr/>
            <p:nvPr/>
          </p:nvSpPr>
          <p:spPr>
            <a:xfrm>
              <a:off x="973800" y="3145680"/>
              <a:ext cx="1409760" cy="2716560"/>
            </a:xfrm>
            <a:custGeom>
              <a:avLst/>
              <a:gdLst/>
              <a:ahLst/>
              <a:cxnLst/>
              <a:rect l="l" t="t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2" name="CustomShape 23"/>
            <p:cNvSpPr/>
            <p:nvPr/>
          </p:nvSpPr>
          <p:spPr>
            <a:xfrm>
              <a:off x="1073520" y="6600240"/>
              <a:ext cx="120240" cy="252720"/>
            </a:xfrm>
            <a:custGeom>
              <a:avLst/>
              <a:gdLst/>
              <a:ahLst/>
              <a:cxnLst/>
              <a:rect l="l" t="t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" name="CustomShape 24"/>
            <p:cNvSpPr/>
            <p:nvPr/>
          </p:nvSpPr>
          <p:spPr>
            <a:xfrm>
              <a:off x="973800" y="5897160"/>
              <a:ext cx="137520" cy="673920"/>
            </a:xfrm>
            <a:custGeom>
              <a:avLst/>
              <a:gdLst/>
              <a:ahLst/>
              <a:cxnLst/>
              <a:rect l="l" t="t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4" name="CustomShape 25"/>
            <p:cNvSpPr/>
            <p:nvPr/>
          </p:nvSpPr>
          <p:spPr>
            <a:xfrm>
              <a:off x="973800" y="5772600"/>
              <a:ext cx="37800" cy="227520"/>
            </a:xfrm>
            <a:custGeom>
              <a:avLst/>
              <a:gdLst/>
              <a:ahLst/>
              <a:cxnLst/>
              <a:rect l="l" t="t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" name="CustomShape 26"/>
            <p:cNvSpPr/>
            <p:nvPr/>
          </p:nvSpPr>
          <p:spPr>
            <a:xfrm>
              <a:off x="1006200" y="6322680"/>
              <a:ext cx="210240" cy="530280"/>
            </a:xfrm>
            <a:custGeom>
              <a:avLst/>
              <a:gdLst/>
              <a:ahLst/>
              <a:cxnLst/>
              <a:rect l="l" t="t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26" name="CustomShape 27"/>
          <p:cNvSpPr/>
          <p:nvPr/>
        </p:nvSpPr>
        <p:spPr>
          <a:xfrm>
            <a:off x="0" y="0"/>
            <a:ext cx="182520" cy="6857640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38100" dist="25560" dir="5400000" rotWithShape="0">
              <a:srgbClr val="000000">
                <a:alpha val="2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7" name="PlaceHolder 28"/>
          <p:cNvSpPr>
            <a:spLocks noGrp="1"/>
          </p:cNvSpPr>
          <p:nvPr>
            <p:ph type="title"/>
          </p:nvPr>
        </p:nvSpPr>
        <p:spPr>
          <a:xfrm>
            <a:off x="2589120" y="2514600"/>
            <a:ext cx="8915040" cy="2262600"/>
          </a:xfrm>
          <a:prstGeom prst="rect">
            <a:avLst/>
          </a:prstGeom>
        </p:spPr>
        <p:txBody>
          <a:bodyPr anchor="b"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5400" b="0" strike="noStrike" spc="-1">
                <a:solidFill>
                  <a:srgbClr val="262626"/>
                </a:solidFill>
                <a:latin typeface="Century Gothic"/>
              </a:rPr>
              <a:t>Click to edit Master title style</a:t>
            </a:r>
            <a:endParaRPr lang="en-US" sz="54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28" name="PlaceHolder 29"/>
          <p:cNvSpPr>
            <a:spLocks noGrp="1"/>
          </p:cNvSpPr>
          <p:nvPr>
            <p:ph type="dt"/>
          </p:nvPr>
        </p:nvSpPr>
        <p:spPr>
          <a:xfrm>
            <a:off x="10361520" y="6130440"/>
            <a:ext cx="1145880" cy="3700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algn="r">
              <a:lnSpc>
                <a:spcPct val="100000"/>
              </a:lnSpc>
            </a:pPr>
            <a:fld id="{0A420FEB-BC2F-443B-8546-F363A0EF6969}" type="datetime">
              <a:rPr lang="en-US" sz="900" b="0" strike="noStrike" spc="-1">
                <a:solidFill>
                  <a:srgbClr val="8B8B8B"/>
                </a:solidFill>
                <a:latin typeface="Century Gothic"/>
              </a:rPr>
              <a:t>4/21/2022</a:t>
            </a:fld>
            <a:endParaRPr lang="en-US" sz="900" b="0" strike="noStrike" spc="-1">
              <a:latin typeface="Times New Roman"/>
            </a:endParaRPr>
          </a:p>
        </p:txBody>
      </p:sp>
      <p:sp>
        <p:nvSpPr>
          <p:cNvPr id="29" name="PlaceHolder 30"/>
          <p:cNvSpPr>
            <a:spLocks noGrp="1"/>
          </p:cNvSpPr>
          <p:nvPr>
            <p:ph type="ftr"/>
          </p:nvPr>
        </p:nvSpPr>
        <p:spPr>
          <a:xfrm>
            <a:off x="2589120" y="6135840"/>
            <a:ext cx="7619760" cy="3646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endParaRPr lang="en-US" sz="2400" b="0" strike="noStrike" spc="-1">
              <a:latin typeface="Times New Roman"/>
            </a:endParaRPr>
          </a:p>
        </p:txBody>
      </p:sp>
      <p:sp>
        <p:nvSpPr>
          <p:cNvPr id="30" name="CustomShape 31"/>
          <p:cNvSpPr/>
          <p:nvPr/>
        </p:nvSpPr>
        <p:spPr>
          <a:xfrm>
            <a:off x="0" y="4323960"/>
            <a:ext cx="1744200" cy="778320"/>
          </a:xfrm>
          <a:custGeom>
            <a:avLst/>
            <a:gdLst/>
            <a:ahLst/>
            <a:cxnLst/>
            <a:rect l="l" t="t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1" name="PlaceHolder 32"/>
          <p:cNvSpPr>
            <a:spLocks noGrp="1"/>
          </p:cNvSpPr>
          <p:nvPr>
            <p:ph type="sldNum"/>
          </p:nvPr>
        </p:nvSpPr>
        <p:spPr>
          <a:xfrm>
            <a:off x="531720" y="4529520"/>
            <a:ext cx="779400" cy="3646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algn="r">
              <a:lnSpc>
                <a:spcPct val="100000"/>
              </a:lnSpc>
            </a:pPr>
            <a:fld id="{7FE99C33-B89B-4546-9FB4-AC2F2E4F4631}" type="slidenum">
              <a:rPr lang="en-US" sz="2000" b="0" strike="noStrike" spc="-1">
                <a:solidFill>
                  <a:srgbClr val="FEFFFF"/>
                </a:solidFill>
                <a:latin typeface="Century Gothic"/>
              </a:rPr>
              <a:t>‹#›</a:t>
            </a:fld>
            <a:endParaRPr lang="en-US" sz="2000" b="0" strike="noStrike" spc="-1">
              <a:latin typeface="Times New Roman"/>
            </a:endParaRPr>
          </a:p>
        </p:txBody>
      </p:sp>
      <p:sp>
        <p:nvSpPr>
          <p:cNvPr id="32" name="PlaceHolder 33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solidFill>
                  <a:srgbClr val="404040"/>
                </a:solidFill>
                <a:latin typeface="Century Gothic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400" b="0" strike="noStrike" spc="-1">
                <a:solidFill>
                  <a:srgbClr val="404040"/>
                </a:solidFill>
                <a:latin typeface="Century Gothic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200" b="0" strike="noStrike" spc="-1">
                <a:solidFill>
                  <a:srgbClr val="404040"/>
                </a:solidFill>
                <a:latin typeface="Century Gothic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200" b="0" strike="noStrike" spc="-1">
                <a:solidFill>
                  <a:srgbClr val="404040"/>
                </a:solidFill>
                <a:latin typeface="Century Gothic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404040"/>
                </a:solidFill>
                <a:latin typeface="Century Gothic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404040"/>
                </a:solidFill>
                <a:latin typeface="Century Gothic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404040"/>
                </a:solidFill>
                <a:latin typeface="Century Gothic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9" name="Group 1"/>
          <p:cNvGrpSpPr/>
          <p:nvPr/>
        </p:nvGrpSpPr>
        <p:grpSpPr>
          <a:xfrm>
            <a:off x="0" y="228600"/>
            <a:ext cx="2851200" cy="6638400"/>
            <a:chOff x="0" y="228600"/>
            <a:chExt cx="2851200" cy="6638400"/>
          </a:xfrm>
        </p:grpSpPr>
        <p:sp>
          <p:nvSpPr>
            <p:cNvPr id="70" name="CustomShape 2"/>
            <p:cNvSpPr/>
            <p:nvPr/>
          </p:nvSpPr>
          <p:spPr>
            <a:xfrm>
              <a:off x="0" y="2575080"/>
              <a:ext cx="100440" cy="625680"/>
            </a:xfrm>
            <a:custGeom>
              <a:avLst/>
              <a:gdLst/>
              <a:ahLst/>
              <a:cxnLst/>
              <a:rect l="l" t="t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71" name="CustomShape 3"/>
            <p:cNvSpPr/>
            <p:nvPr/>
          </p:nvSpPr>
          <p:spPr>
            <a:xfrm>
              <a:off x="128520" y="3156480"/>
              <a:ext cx="646200" cy="2322000"/>
            </a:xfrm>
            <a:custGeom>
              <a:avLst/>
              <a:gdLst/>
              <a:ahLst/>
              <a:cxnLst/>
              <a:rect l="l" t="t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72" name="CustomShape 4"/>
            <p:cNvSpPr/>
            <p:nvPr/>
          </p:nvSpPr>
          <p:spPr>
            <a:xfrm>
              <a:off x="807120" y="5447160"/>
              <a:ext cx="609120" cy="1419840"/>
            </a:xfrm>
            <a:custGeom>
              <a:avLst/>
              <a:gdLst/>
              <a:ahLst/>
              <a:cxnLst/>
              <a:rect l="l" t="t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73" name="CustomShape 5"/>
            <p:cNvSpPr/>
            <p:nvPr/>
          </p:nvSpPr>
          <p:spPr>
            <a:xfrm>
              <a:off x="959760" y="6503760"/>
              <a:ext cx="171000" cy="363240"/>
            </a:xfrm>
            <a:custGeom>
              <a:avLst/>
              <a:gdLst/>
              <a:ahLst/>
              <a:cxnLst/>
              <a:rect l="l" t="t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74" name="CustomShape 6"/>
            <p:cNvSpPr/>
            <p:nvPr/>
          </p:nvSpPr>
          <p:spPr>
            <a:xfrm>
              <a:off x="100800" y="3201120"/>
              <a:ext cx="821520" cy="3328200"/>
            </a:xfrm>
            <a:custGeom>
              <a:avLst/>
              <a:gdLst/>
              <a:ahLst/>
              <a:cxnLst/>
              <a:rect l="l" t="t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75" name="CustomShape 7"/>
            <p:cNvSpPr/>
            <p:nvPr/>
          </p:nvSpPr>
          <p:spPr>
            <a:xfrm>
              <a:off x="22320" y="228600"/>
              <a:ext cx="105840" cy="2927520"/>
            </a:xfrm>
            <a:custGeom>
              <a:avLst/>
              <a:gdLst/>
              <a:ahLst/>
              <a:cxnLst/>
              <a:rect l="l" t="t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76" name="CustomShape 8"/>
            <p:cNvSpPr/>
            <p:nvPr/>
          </p:nvSpPr>
          <p:spPr>
            <a:xfrm>
              <a:off x="78120" y="2944080"/>
              <a:ext cx="77760" cy="493560"/>
            </a:xfrm>
            <a:custGeom>
              <a:avLst/>
              <a:gdLst/>
              <a:ahLst/>
              <a:cxnLst/>
              <a:rect l="l" t="t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77" name="CustomShape 9"/>
            <p:cNvSpPr/>
            <p:nvPr/>
          </p:nvSpPr>
          <p:spPr>
            <a:xfrm>
              <a:off x="769680" y="5478840"/>
              <a:ext cx="189720" cy="1024560"/>
            </a:xfrm>
            <a:custGeom>
              <a:avLst/>
              <a:gdLst/>
              <a:ahLst/>
              <a:cxnLst/>
              <a:rect l="l" t="t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78" name="CustomShape 10"/>
            <p:cNvSpPr/>
            <p:nvPr/>
          </p:nvSpPr>
          <p:spPr>
            <a:xfrm>
              <a:off x="775440" y="1398960"/>
              <a:ext cx="2075760" cy="4047840"/>
            </a:xfrm>
            <a:custGeom>
              <a:avLst/>
              <a:gdLst/>
              <a:ahLst/>
              <a:cxnLst/>
              <a:rect l="l" t="t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79" name="CustomShape 11"/>
            <p:cNvSpPr/>
            <p:nvPr/>
          </p:nvSpPr>
          <p:spPr>
            <a:xfrm>
              <a:off x="922680" y="6530040"/>
              <a:ext cx="161640" cy="336960"/>
            </a:xfrm>
            <a:custGeom>
              <a:avLst/>
              <a:gdLst/>
              <a:ahLst/>
              <a:cxnLst/>
              <a:rect l="l" t="t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80" name="CustomShape 12"/>
            <p:cNvSpPr/>
            <p:nvPr/>
          </p:nvSpPr>
          <p:spPr>
            <a:xfrm>
              <a:off x="769680" y="5359320"/>
              <a:ext cx="37080" cy="221400"/>
            </a:xfrm>
            <a:custGeom>
              <a:avLst/>
              <a:gdLst/>
              <a:ahLst/>
              <a:cxnLst/>
              <a:rect l="l" t="t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81" name="CustomShape 13"/>
            <p:cNvSpPr/>
            <p:nvPr/>
          </p:nvSpPr>
          <p:spPr>
            <a:xfrm>
              <a:off x="849960" y="6244560"/>
              <a:ext cx="238320" cy="622080"/>
            </a:xfrm>
            <a:custGeom>
              <a:avLst/>
              <a:gdLst/>
              <a:ahLst/>
              <a:cxnLst/>
              <a:rect l="l" t="t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grpSp>
        <p:nvGrpSpPr>
          <p:cNvPr id="82" name="Group 14"/>
          <p:cNvGrpSpPr/>
          <p:nvPr/>
        </p:nvGrpSpPr>
        <p:grpSpPr>
          <a:xfrm>
            <a:off x="27360" y="-720"/>
            <a:ext cx="2356200" cy="6853680"/>
            <a:chOff x="27360" y="-720"/>
            <a:chExt cx="2356200" cy="6853680"/>
          </a:xfrm>
        </p:grpSpPr>
        <p:sp>
          <p:nvSpPr>
            <p:cNvPr id="83" name="CustomShape 15"/>
            <p:cNvSpPr/>
            <p:nvPr/>
          </p:nvSpPr>
          <p:spPr>
            <a:xfrm>
              <a:off x="27360" y="-720"/>
              <a:ext cx="493920" cy="4400640"/>
            </a:xfrm>
            <a:custGeom>
              <a:avLst/>
              <a:gdLst/>
              <a:ahLst/>
              <a:cxnLst/>
              <a:rect l="l" t="t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84" name="CustomShape 16"/>
            <p:cNvSpPr/>
            <p:nvPr/>
          </p:nvSpPr>
          <p:spPr>
            <a:xfrm>
              <a:off x="550440" y="4316400"/>
              <a:ext cx="423000" cy="1580400"/>
            </a:xfrm>
            <a:custGeom>
              <a:avLst/>
              <a:gdLst/>
              <a:ahLst/>
              <a:cxnLst/>
              <a:rect l="l" t="t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85" name="CustomShape 17"/>
            <p:cNvSpPr/>
            <p:nvPr/>
          </p:nvSpPr>
          <p:spPr>
            <a:xfrm>
              <a:off x="1006200" y="5862600"/>
              <a:ext cx="430560" cy="990360"/>
            </a:xfrm>
            <a:custGeom>
              <a:avLst/>
              <a:gdLst/>
              <a:ahLst/>
              <a:cxnLst/>
              <a:rect l="l" t="t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86" name="CustomShape 18"/>
            <p:cNvSpPr/>
            <p:nvPr/>
          </p:nvSpPr>
          <p:spPr>
            <a:xfrm>
              <a:off x="521640" y="4364280"/>
              <a:ext cx="551520" cy="2235600"/>
            </a:xfrm>
            <a:custGeom>
              <a:avLst/>
              <a:gdLst/>
              <a:ahLst/>
              <a:cxnLst/>
              <a:rect l="l" t="t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87" name="CustomShape 19"/>
            <p:cNvSpPr/>
            <p:nvPr/>
          </p:nvSpPr>
          <p:spPr>
            <a:xfrm>
              <a:off x="468000" y="1289160"/>
              <a:ext cx="173880" cy="3026880"/>
            </a:xfrm>
            <a:custGeom>
              <a:avLst/>
              <a:gdLst/>
              <a:ahLst/>
              <a:cxnLst/>
              <a:rect l="l" t="t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88" name="CustomShape 20"/>
            <p:cNvSpPr/>
            <p:nvPr/>
          </p:nvSpPr>
          <p:spPr>
            <a:xfrm>
              <a:off x="1111680" y="6571440"/>
              <a:ext cx="133920" cy="281160"/>
            </a:xfrm>
            <a:custGeom>
              <a:avLst/>
              <a:gdLst/>
              <a:ahLst/>
              <a:cxnLst/>
              <a:rect l="l" t="t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89" name="CustomShape 21"/>
            <p:cNvSpPr/>
            <p:nvPr/>
          </p:nvSpPr>
          <p:spPr>
            <a:xfrm>
              <a:off x="502560" y="4107600"/>
              <a:ext cx="82080" cy="511200"/>
            </a:xfrm>
            <a:custGeom>
              <a:avLst/>
              <a:gdLst/>
              <a:ahLst/>
              <a:cxnLst/>
              <a:rect l="l" t="t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90" name="CustomShape 22"/>
            <p:cNvSpPr/>
            <p:nvPr/>
          </p:nvSpPr>
          <p:spPr>
            <a:xfrm>
              <a:off x="973800" y="3145680"/>
              <a:ext cx="1409760" cy="2716560"/>
            </a:xfrm>
            <a:custGeom>
              <a:avLst/>
              <a:gdLst/>
              <a:ahLst/>
              <a:cxnLst/>
              <a:rect l="l" t="t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91" name="CustomShape 23"/>
            <p:cNvSpPr/>
            <p:nvPr/>
          </p:nvSpPr>
          <p:spPr>
            <a:xfrm>
              <a:off x="1073520" y="6600240"/>
              <a:ext cx="120240" cy="252720"/>
            </a:xfrm>
            <a:custGeom>
              <a:avLst/>
              <a:gdLst/>
              <a:ahLst/>
              <a:cxnLst/>
              <a:rect l="l" t="t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92" name="CustomShape 24"/>
            <p:cNvSpPr/>
            <p:nvPr/>
          </p:nvSpPr>
          <p:spPr>
            <a:xfrm>
              <a:off x="973800" y="5897160"/>
              <a:ext cx="137520" cy="673920"/>
            </a:xfrm>
            <a:custGeom>
              <a:avLst/>
              <a:gdLst/>
              <a:ahLst/>
              <a:cxnLst/>
              <a:rect l="l" t="t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93" name="CustomShape 25"/>
            <p:cNvSpPr/>
            <p:nvPr/>
          </p:nvSpPr>
          <p:spPr>
            <a:xfrm>
              <a:off x="973800" y="5772600"/>
              <a:ext cx="37800" cy="227520"/>
            </a:xfrm>
            <a:custGeom>
              <a:avLst/>
              <a:gdLst/>
              <a:ahLst/>
              <a:cxnLst/>
              <a:rect l="l" t="t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94" name="CustomShape 26"/>
            <p:cNvSpPr/>
            <p:nvPr/>
          </p:nvSpPr>
          <p:spPr>
            <a:xfrm>
              <a:off x="1006200" y="6322680"/>
              <a:ext cx="210240" cy="530280"/>
            </a:xfrm>
            <a:custGeom>
              <a:avLst/>
              <a:gdLst/>
              <a:ahLst/>
              <a:cxnLst/>
              <a:rect l="l" t="t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95" name="CustomShape 27"/>
          <p:cNvSpPr/>
          <p:nvPr/>
        </p:nvSpPr>
        <p:spPr>
          <a:xfrm>
            <a:off x="0" y="0"/>
            <a:ext cx="182520" cy="6857640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38100" dist="25560" dir="5400000" rotWithShape="0">
              <a:srgbClr val="000000">
                <a:alpha val="2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96" name="PlaceHolder 28"/>
          <p:cNvSpPr>
            <a:spLocks noGrp="1"/>
          </p:cNvSpPr>
          <p:nvPr>
            <p:ph type="title"/>
          </p:nvPr>
        </p:nvSpPr>
        <p:spPr>
          <a:xfrm>
            <a:off x="2593080" y="624240"/>
            <a:ext cx="8911440" cy="1280520"/>
          </a:xfrm>
          <a:prstGeom prst="rect">
            <a:avLst/>
          </a:prstGeo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3600" b="0" strike="noStrike" spc="-1">
                <a:solidFill>
                  <a:srgbClr val="262626"/>
                </a:solidFill>
                <a:latin typeface="Century Gothic"/>
              </a:rPr>
              <a:t>Click to edit Master title style</a:t>
            </a:r>
            <a:endParaRPr lang="en-US" sz="36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97" name="PlaceHolder 29"/>
          <p:cNvSpPr>
            <a:spLocks noGrp="1"/>
          </p:cNvSpPr>
          <p:nvPr>
            <p:ph type="body"/>
          </p:nvPr>
        </p:nvSpPr>
        <p:spPr>
          <a:xfrm>
            <a:off x="2589120" y="2133720"/>
            <a:ext cx="8915040" cy="3777120"/>
          </a:xfrm>
          <a:prstGeom prst="rect">
            <a:avLst/>
          </a:prstGeom>
        </p:spPr>
        <p:txBody>
          <a:bodyPr>
            <a:noAutofit/>
          </a:bodyPr>
          <a:lstStyle/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en-US" sz="1800" b="0" strike="noStrike" spc="-1">
                <a:solidFill>
                  <a:srgbClr val="404040"/>
                </a:solidFill>
                <a:latin typeface="Century Gothic"/>
              </a:rPr>
              <a:t>Click to edit Master text styles</a:t>
            </a:r>
          </a:p>
          <a:p>
            <a:pPr marL="743040" lvl="1" indent="-285480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en-US" sz="1600" b="0" strike="noStrike" spc="-1">
                <a:solidFill>
                  <a:srgbClr val="404040"/>
                </a:solidFill>
                <a:latin typeface="Century Gothic"/>
              </a:rPr>
              <a:t>Second level</a:t>
            </a:r>
          </a:p>
          <a:p>
            <a:pPr marL="1143000" lvl="2" indent="-228240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en-US" sz="1400" b="0" strike="noStrike" spc="-1">
                <a:solidFill>
                  <a:srgbClr val="404040"/>
                </a:solidFill>
                <a:latin typeface="Century Gothic"/>
              </a:rPr>
              <a:t>Third level</a:t>
            </a:r>
          </a:p>
          <a:p>
            <a:pPr marL="1600200" lvl="3" indent="-228240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en-US" sz="1200" b="0" strike="noStrike" spc="-1">
                <a:solidFill>
                  <a:srgbClr val="404040"/>
                </a:solidFill>
                <a:latin typeface="Century Gothic"/>
              </a:rPr>
              <a:t>Fourth level</a:t>
            </a:r>
          </a:p>
          <a:p>
            <a:pPr marL="2057400" lvl="4" indent="-228240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en-US" sz="1200" b="0" strike="noStrike" spc="-1">
                <a:solidFill>
                  <a:srgbClr val="404040"/>
                </a:solidFill>
                <a:latin typeface="Century Gothic"/>
              </a:rPr>
              <a:t>Fifth level</a:t>
            </a:r>
          </a:p>
        </p:txBody>
      </p:sp>
      <p:sp>
        <p:nvSpPr>
          <p:cNvPr id="98" name="PlaceHolder 30"/>
          <p:cNvSpPr>
            <a:spLocks noGrp="1"/>
          </p:cNvSpPr>
          <p:nvPr>
            <p:ph type="dt"/>
          </p:nvPr>
        </p:nvSpPr>
        <p:spPr>
          <a:xfrm>
            <a:off x="10361520" y="6130440"/>
            <a:ext cx="1145880" cy="3700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algn="r">
              <a:lnSpc>
                <a:spcPct val="100000"/>
              </a:lnSpc>
            </a:pPr>
            <a:fld id="{A58F17E7-133A-46C4-B637-B9F2A7758069}" type="datetime">
              <a:rPr lang="en-US" sz="900" b="0" strike="noStrike" spc="-1">
                <a:solidFill>
                  <a:srgbClr val="8B8B8B"/>
                </a:solidFill>
                <a:latin typeface="Century Gothic"/>
              </a:rPr>
              <a:t>4/21/2022</a:t>
            </a:fld>
            <a:endParaRPr lang="en-US" sz="900" b="0" strike="noStrike" spc="-1">
              <a:latin typeface="Times New Roman"/>
            </a:endParaRPr>
          </a:p>
        </p:txBody>
      </p:sp>
      <p:sp>
        <p:nvSpPr>
          <p:cNvPr id="99" name="PlaceHolder 31"/>
          <p:cNvSpPr>
            <a:spLocks noGrp="1"/>
          </p:cNvSpPr>
          <p:nvPr>
            <p:ph type="ftr"/>
          </p:nvPr>
        </p:nvSpPr>
        <p:spPr>
          <a:xfrm>
            <a:off x="2589120" y="6135840"/>
            <a:ext cx="7619760" cy="3646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endParaRPr lang="en-US" sz="2400" b="0" strike="noStrike" spc="-1">
              <a:latin typeface="Times New Roman"/>
            </a:endParaRPr>
          </a:p>
        </p:txBody>
      </p:sp>
      <p:sp>
        <p:nvSpPr>
          <p:cNvPr id="100" name="CustomShape 32"/>
          <p:cNvSpPr/>
          <p:nvPr/>
        </p:nvSpPr>
        <p:spPr>
          <a:xfrm flipV="1">
            <a:off x="-3960" y="713880"/>
            <a:ext cx="1588320" cy="506880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1" name="PlaceHolder 33"/>
          <p:cNvSpPr>
            <a:spLocks noGrp="1"/>
          </p:cNvSpPr>
          <p:nvPr>
            <p:ph type="sldNum"/>
          </p:nvPr>
        </p:nvSpPr>
        <p:spPr>
          <a:xfrm>
            <a:off x="531720" y="787680"/>
            <a:ext cx="779400" cy="3646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algn="r">
              <a:lnSpc>
                <a:spcPct val="100000"/>
              </a:lnSpc>
            </a:pPr>
            <a:fld id="{BA0A6AA8-B0E8-4533-B765-B6E0128184FC}" type="slidenum">
              <a:rPr lang="en-US" sz="2000" b="0" strike="noStrike" spc="-1">
                <a:solidFill>
                  <a:srgbClr val="FEFFFF"/>
                </a:solidFill>
                <a:latin typeface="Century Gothic"/>
              </a:rPr>
              <a:t>‹#›</a:t>
            </a:fld>
            <a:endParaRPr lang="en-US" sz="20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plane flying over a castle&#10;&#10;Description automatically generated with medium confidence">
            <a:extLst>
              <a:ext uri="{FF2B5EF4-FFF2-40B4-BE49-F238E27FC236}">
                <a16:creationId xmlns:a16="http://schemas.microsoft.com/office/drawing/2014/main" id="{895F570E-7B62-4DF2-8E40-6881AC3229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3016"/>
            <a:ext cx="12192000" cy="7079178"/>
          </a:xfrm>
          <a:prstGeom prst="rect">
            <a:avLst/>
          </a:prstGeom>
        </p:spPr>
      </p:pic>
      <p:sp>
        <p:nvSpPr>
          <p:cNvPr id="138" name="TextShape 1"/>
          <p:cNvSpPr txBox="1"/>
          <p:nvPr/>
        </p:nvSpPr>
        <p:spPr>
          <a:xfrm>
            <a:off x="2589120" y="0"/>
            <a:ext cx="8915040" cy="1345632"/>
          </a:xfrm>
          <a:prstGeom prst="rect">
            <a:avLst/>
          </a:prstGeom>
          <a:noFill/>
          <a:ln>
            <a:noFill/>
          </a:ln>
        </p:spPr>
        <p:txBody>
          <a:bodyPr anchor="b">
            <a:normAutofit fontScale="98500"/>
          </a:bodyPr>
          <a:lstStyle/>
          <a:p>
            <a:pPr>
              <a:lnSpc>
                <a:spcPct val="100000"/>
              </a:lnSpc>
            </a:pPr>
            <a:r>
              <a:rPr lang="sr-Latn-RS" sz="5400" b="1" strike="noStrike" spc="-1" dirty="0">
                <a:solidFill>
                  <a:srgbClr val="993300"/>
                </a:solidFill>
                <a:latin typeface="Century Gothic"/>
              </a:rPr>
              <a:t>SAOBRAĆAJ I TURIZAM</a:t>
            </a:r>
            <a:endParaRPr lang="en-US" sz="5400" b="0" strike="noStrike" spc="-1" dirty="0">
              <a:solidFill>
                <a:srgbClr val="993300"/>
              </a:solidFill>
              <a:latin typeface="Century Gothic"/>
            </a:endParaRPr>
          </a:p>
        </p:txBody>
      </p:sp>
      <p:sp>
        <p:nvSpPr>
          <p:cNvPr id="139" name="TextShape 2"/>
          <p:cNvSpPr txBox="1"/>
          <p:nvPr/>
        </p:nvSpPr>
        <p:spPr>
          <a:xfrm>
            <a:off x="6657654" y="5424755"/>
            <a:ext cx="5072537" cy="1064152"/>
          </a:xfrm>
          <a:prstGeom prst="rect">
            <a:avLst/>
          </a:prstGeom>
          <a:noFill/>
          <a:ln>
            <a:noFill/>
          </a:ln>
        </p:spPr>
        <p:txBody>
          <a:bodyPr>
            <a:normAutofit fontScale="55000" lnSpcReduction="20000"/>
          </a:bodyPr>
          <a:lstStyle/>
          <a:p>
            <a:pPr algn="r">
              <a:lnSpc>
                <a:spcPct val="100000"/>
              </a:lnSpc>
              <a:spcBef>
                <a:spcPts val="1001"/>
              </a:spcBef>
            </a:pPr>
            <a:endParaRPr lang="en-US" sz="3200" b="0" strike="noStrike" spc="-1" dirty="0">
              <a:latin typeface="Arial"/>
            </a:endParaRPr>
          </a:p>
          <a:p>
            <a:pPr algn="r">
              <a:lnSpc>
                <a:spcPct val="100000"/>
              </a:lnSpc>
              <a:spcBef>
                <a:spcPts val="1001"/>
              </a:spcBef>
            </a:pPr>
            <a:endParaRPr lang="en-US" sz="3200" b="0" strike="noStrike" spc="-1" dirty="0">
              <a:latin typeface="Arial"/>
            </a:endParaRPr>
          </a:p>
          <a:p>
            <a:pPr algn="r">
              <a:lnSpc>
                <a:spcPct val="100000"/>
              </a:lnSpc>
              <a:spcBef>
                <a:spcPts val="1001"/>
              </a:spcBef>
            </a:pPr>
            <a:r>
              <a:rPr lang="en-US" sz="3800" b="1" strike="noStrike" spc="-1" dirty="0" err="1">
                <a:solidFill>
                  <a:schemeClr val="bg1"/>
                </a:solidFill>
                <a:latin typeface="Century Gothic"/>
              </a:rPr>
              <a:t>dr</a:t>
            </a:r>
            <a:r>
              <a:rPr lang="en-US" sz="3800" b="1" strike="noStrike" spc="-1" dirty="0">
                <a:solidFill>
                  <a:schemeClr val="bg1"/>
                </a:solidFill>
                <a:latin typeface="Century Gothic"/>
              </a:rPr>
              <a:t> Aleksandra </a:t>
            </a:r>
            <a:r>
              <a:rPr lang="en-US" sz="3800" b="1" spc="-1" dirty="0">
                <a:solidFill>
                  <a:schemeClr val="bg1"/>
                </a:solidFill>
                <a:latin typeface="Century Gothic"/>
              </a:rPr>
              <a:t>Tornjanski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TextShape 1"/>
          <p:cNvSpPr txBox="1"/>
          <p:nvPr/>
        </p:nvSpPr>
        <p:spPr>
          <a:xfrm>
            <a:off x="2593080" y="624240"/>
            <a:ext cx="8911440" cy="128052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41" name="TextShape 2"/>
          <p:cNvSpPr txBox="1"/>
          <p:nvPr/>
        </p:nvSpPr>
        <p:spPr>
          <a:xfrm>
            <a:off x="2589480" y="2319391"/>
            <a:ext cx="8915040" cy="2075379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algn="ctr">
              <a:lnSpc>
                <a:spcPct val="100000"/>
              </a:lnSpc>
              <a:spcBef>
                <a:spcPts val="1001"/>
              </a:spcBef>
            </a:pPr>
            <a:r>
              <a:rPr lang="sr-Latn-RS" sz="4400" spc="-1" dirty="0">
                <a:solidFill>
                  <a:srgbClr val="404040"/>
                </a:solidFill>
                <a:latin typeface="Century Gothic"/>
              </a:rPr>
              <a:t>VRSTE </a:t>
            </a:r>
            <a:r>
              <a:rPr lang="sr-Latn-RS" sz="4400" strike="noStrike" spc="-1" dirty="0">
                <a:solidFill>
                  <a:srgbClr val="404040"/>
                </a:solidFill>
                <a:latin typeface="Century Gothic"/>
              </a:rPr>
              <a:t>SAOBRAĆAJA </a:t>
            </a:r>
          </a:p>
          <a:p>
            <a:pPr algn="ctr">
              <a:lnSpc>
                <a:spcPct val="100000"/>
              </a:lnSpc>
              <a:spcBef>
                <a:spcPts val="1001"/>
              </a:spcBef>
            </a:pPr>
            <a:r>
              <a:rPr lang="sr-Latn-RS" sz="4400" b="1" spc="-1" dirty="0">
                <a:solidFill>
                  <a:srgbClr val="404040"/>
                </a:solidFill>
                <a:latin typeface="Century Gothic"/>
              </a:rPr>
              <a:t>- VAZDUŠNI SAOBRAĆAJ - </a:t>
            </a:r>
            <a:endParaRPr lang="sr-Cyrl-RS" sz="4400" b="1" strike="noStrike" spc="-1" dirty="0">
              <a:solidFill>
                <a:srgbClr val="404040"/>
              </a:solidFill>
              <a:latin typeface="Century Gothic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TextShape 1"/>
          <p:cNvSpPr txBox="1"/>
          <p:nvPr/>
        </p:nvSpPr>
        <p:spPr>
          <a:xfrm>
            <a:off x="2593080" y="624240"/>
            <a:ext cx="8911440" cy="128052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43" name="TextShape 2"/>
          <p:cNvSpPr txBox="1"/>
          <p:nvPr/>
        </p:nvSpPr>
        <p:spPr>
          <a:xfrm>
            <a:off x="2352815" y="1314000"/>
            <a:ext cx="8915040" cy="491976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360" algn="ctr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</a:pPr>
            <a:r>
              <a:rPr lang="sr-Latn-RS" sz="3200" b="1" u="sng" spc="-1" dirty="0">
                <a:solidFill>
                  <a:srgbClr val="404040"/>
                </a:solidFill>
                <a:latin typeface="Century Gothic"/>
              </a:rPr>
              <a:t>Vazdušni saobraćaj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7D71773-6D8D-43A5-91A9-30856CCB41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1559" y="2116635"/>
            <a:ext cx="7315200" cy="3905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823109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TextShape 1"/>
          <p:cNvSpPr txBox="1"/>
          <p:nvPr/>
        </p:nvSpPr>
        <p:spPr>
          <a:xfrm>
            <a:off x="2664999" y="624240"/>
            <a:ext cx="8911440" cy="128052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 algn="ctr"/>
            <a:r>
              <a:rPr lang="sr-Latn-RS" sz="3600" b="1" spc="-1" dirty="0">
                <a:solidFill>
                  <a:srgbClr val="000000"/>
                </a:solidFill>
                <a:latin typeface="Century Gothic"/>
              </a:rPr>
              <a:t>Vazdušni </a:t>
            </a:r>
            <a:r>
              <a:rPr lang="en-US" sz="3600" b="1" strike="noStrike" spc="-1" dirty="0">
                <a:solidFill>
                  <a:srgbClr val="000000"/>
                </a:solidFill>
                <a:latin typeface="Century Gothic"/>
              </a:rPr>
              <a:t>saobraćaj</a:t>
            </a:r>
          </a:p>
        </p:txBody>
      </p:sp>
      <p:sp>
        <p:nvSpPr>
          <p:cNvPr id="143" name="TextShape 2"/>
          <p:cNvSpPr txBox="1"/>
          <p:nvPr/>
        </p:nvSpPr>
        <p:spPr>
          <a:xfrm>
            <a:off x="2383637" y="1314000"/>
            <a:ext cx="8915040" cy="491976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Prvi motorizovani let  - </a:t>
            </a:r>
            <a:r>
              <a:rPr lang="sr-Latn-CS" sz="2400" b="1" dirty="0"/>
              <a:t>1903. – braća </a:t>
            </a:r>
            <a:r>
              <a:rPr lang="sr-Latn-CS" sz="2400" b="1" dirty="0" err="1"/>
              <a:t>Rajt</a:t>
            </a:r>
            <a:endParaRPr lang="sr-Latn-CS" sz="2400" b="1" dirty="0"/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Prvi komercijalni let u vazdušnom saobraćaju - 1919.</a:t>
            </a: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Posle Drugog svetskog rata, vazdušni saobraćaj je preuzeo značajnu ulogu u ukupnom svetskom saobraćajnom sistemu. </a:t>
            </a: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1949. Organizovan je prvi turistički paket sa avio prevozom - agencija Vladimir </a:t>
            </a:r>
            <a:r>
              <a:rPr lang="sr-Latn-RS" sz="2400" b="1" spc="-1" dirty="0" err="1">
                <a:solidFill>
                  <a:srgbClr val="404040"/>
                </a:solidFill>
                <a:latin typeface="Century Gothic"/>
              </a:rPr>
              <a:t>Raitz</a:t>
            </a: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  je odvela avionom 32 putnika na </a:t>
            </a:r>
            <a:r>
              <a:rPr lang="sr-Latn-RS" sz="2400" b="1" spc="-1" dirty="0" err="1">
                <a:solidFill>
                  <a:srgbClr val="404040"/>
                </a:solidFill>
                <a:latin typeface="Century Gothic"/>
              </a:rPr>
              <a:t>Korziku</a:t>
            </a: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1954. mlazni avion komercijalnog karaktera Boing 707 sa 200 sedišta</a:t>
            </a:r>
          </a:p>
        </p:txBody>
      </p:sp>
    </p:spTree>
    <p:extLst>
      <p:ext uri="{BB962C8B-B14F-4D97-AF65-F5344CB8AC3E}">
        <p14:creationId xmlns:p14="http://schemas.microsoft.com/office/powerpoint/2010/main" val="23677656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TextShape 1"/>
          <p:cNvSpPr txBox="1"/>
          <p:nvPr/>
        </p:nvSpPr>
        <p:spPr>
          <a:xfrm>
            <a:off x="2664999" y="624240"/>
            <a:ext cx="8911440" cy="128052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 algn="ctr"/>
            <a:r>
              <a:rPr lang="sr-Latn-RS" sz="3600" b="1" spc="-1" dirty="0">
                <a:solidFill>
                  <a:srgbClr val="000000"/>
                </a:solidFill>
                <a:latin typeface="Century Gothic"/>
              </a:rPr>
              <a:t>Vazdušni </a:t>
            </a:r>
            <a:r>
              <a:rPr lang="en-US" sz="3600" b="1" strike="noStrike" spc="-1" dirty="0">
                <a:solidFill>
                  <a:srgbClr val="000000"/>
                </a:solidFill>
                <a:latin typeface="Century Gothic"/>
              </a:rPr>
              <a:t>saobraćaj</a:t>
            </a:r>
          </a:p>
        </p:txBody>
      </p:sp>
      <p:sp>
        <p:nvSpPr>
          <p:cNvPr id="143" name="TextShape 2"/>
          <p:cNvSpPr txBox="1"/>
          <p:nvPr/>
        </p:nvSpPr>
        <p:spPr>
          <a:xfrm>
            <a:off x="2352814" y="1314000"/>
            <a:ext cx="8915040" cy="491976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Odigrao je izuzetno važnu ulogu u proširenju i omasovljenju turizma u domaćem i svetskom turizmu. </a:t>
            </a: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Omogućio je otvaranje i kreiranje </a:t>
            </a:r>
            <a:r>
              <a:rPr lang="sr-Latn-RS" sz="2400" b="1" spc="-1" dirty="0">
                <a:solidFill>
                  <a:srgbClr val="FF0000"/>
                </a:solidFill>
                <a:latin typeface="Century Gothic"/>
              </a:rPr>
              <a:t>novih </a:t>
            </a: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turističkih tržišta koja su </a:t>
            </a:r>
            <a:r>
              <a:rPr lang="sr-Latn-RS" sz="2400" b="1" spc="-1" dirty="0">
                <a:solidFill>
                  <a:srgbClr val="FF0000"/>
                </a:solidFill>
                <a:latin typeface="Century Gothic"/>
              </a:rPr>
              <a:t>izuzetno udaljena </a:t>
            </a: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od izvora turističke tražnje i koja su bila nedostupna ili dosta ograničena uz korišćenje drugih vidova prevoza.</a:t>
            </a: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15475570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TextShape 1"/>
          <p:cNvSpPr txBox="1"/>
          <p:nvPr/>
        </p:nvSpPr>
        <p:spPr>
          <a:xfrm>
            <a:off x="2664999" y="624240"/>
            <a:ext cx="8911440" cy="128052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 algn="ctr"/>
            <a:r>
              <a:rPr lang="sr-Latn-RS" sz="3600" b="1" spc="-1" dirty="0">
                <a:solidFill>
                  <a:srgbClr val="000000"/>
                </a:solidFill>
                <a:latin typeface="Century Gothic"/>
              </a:rPr>
              <a:t>Vazdušni </a:t>
            </a:r>
            <a:r>
              <a:rPr lang="en-US" sz="3600" b="1" strike="noStrike" spc="-1" dirty="0">
                <a:solidFill>
                  <a:srgbClr val="000000"/>
                </a:solidFill>
                <a:latin typeface="Century Gothic"/>
              </a:rPr>
              <a:t>saobraćaj</a:t>
            </a:r>
          </a:p>
        </p:txBody>
      </p:sp>
      <p:sp>
        <p:nvSpPr>
          <p:cNvPr id="143" name="TextShape 2"/>
          <p:cNvSpPr txBox="1"/>
          <p:nvPr/>
        </p:nvSpPr>
        <p:spPr>
          <a:xfrm>
            <a:off x="2352814" y="1314000"/>
            <a:ext cx="8915040" cy="491976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Vazdušni saobraćaj se sastoji od sledećih elemenata</a:t>
            </a:r>
            <a:r>
              <a:rPr lang="en-US" sz="2400" b="1" spc="-1" dirty="0">
                <a:solidFill>
                  <a:srgbClr val="404040"/>
                </a:solidFill>
                <a:latin typeface="Century Gothic"/>
              </a:rPr>
              <a:t>:</a:t>
            </a: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en-US" sz="2400" b="1" spc="-1" dirty="0">
              <a:solidFill>
                <a:srgbClr val="404040"/>
              </a:solidFill>
              <a:latin typeface="Century Gothic"/>
            </a:endParaRPr>
          </a:p>
          <a:p>
            <a:pPr marL="1257480" lvl="2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en-US" sz="2400" b="1" spc="-1" dirty="0" err="1">
                <a:solidFill>
                  <a:srgbClr val="404040"/>
                </a:solidFill>
                <a:latin typeface="Century Gothic"/>
              </a:rPr>
              <a:t>proizvođači</a:t>
            </a:r>
            <a:r>
              <a:rPr lang="en-US" sz="2400" b="1" spc="-1" dirty="0">
                <a:solidFill>
                  <a:srgbClr val="404040"/>
                </a:solidFill>
                <a:latin typeface="Century Gothic"/>
              </a:rPr>
              <a:t> </a:t>
            </a:r>
            <a:r>
              <a:rPr lang="en-US" sz="2400" b="1" spc="-1" dirty="0" err="1">
                <a:solidFill>
                  <a:srgbClr val="404040"/>
                </a:solidFill>
                <a:latin typeface="Century Gothic"/>
              </a:rPr>
              <a:t>opreme</a:t>
            </a: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,</a:t>
            </a:r>
          </a:p>
          <a:p>
            <a:pPr marL="1257480" lvl="2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aerodromi,</a:t>
            </a:r>
            <a:endParaRPr lang="en-US" sz="2400" b="1" spc="-1" dirty="0">
              <a:solidFill>
                <a:srgbClr val="404040"/>
              </a:solidFill>
              <a:latin typeface="Century Gothic"/>
            </a:endParaRPr>
          </a:p>
          <a:p>
            <a:pPr marL="1257480" lvl="2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en-US" sz="2400" b="1" spc="-1" dirty="0" err="1">
                <a:solidFill>
                  <a:srgbClr val="404040"/>
                </a:solidFill>
                <a:latin typeface="Century Gothic"/>
              </a:rPr>
              <a:t>usluge</a:t>
            </a:r>
            <a:r>
              <a:rPr lang="en-US" sz="2400" b="1" spc="-1" dirty="0">
                <a:solidFill>
                  <a:srgbClr val="404040"/>
                </a:solidFill>
                <a:latin typeface="Century Gothic"/>
              </a:rPr>
              <a:t> </a:t>
            </a:r>
            <a:r>
              <a:rPr lang="en-US" sz="2400" b="1" spc="-1" dirty="0" err="1">
                <a:solidFill>
                  <a:srgbClr val="404040"/>
                </a:solidFill>
                <a:latin typeface="Century Gothic"/>
              </a:rPr>
              <a:t>vazdušne</a:t>
            </a:r>
            <a:r>
              <a:rPr lang="en-US" sz="2400" b="1" spc="-1" dirty="0">
                <a:solidFill>
                  <a:srgbClr val="404040"/>
                </a:solidFill>
                <a:latin typeface="Century Gothic"/>
              </a:rPr>
              <a:t> </a:t>
            </a:r>
            <a:r>
              <a:rPr lang="sr-Latn-RS" sz="2400" b="1" spc="-1" dirty="0" err="1">
                <a:solidFill>
                  <a:srgbClr val="404040"/>
                </a:solidFill>
                <a:latin typeface="Century Gothic"/>
              </a:rPr>
              <a:t>kontr</a:t>
            </a:r>
            <a:r>
              <a:rPr lang="sr-Cyrl-RS" sz="2400" b="1" spc="-1" dirty="0">
                <a:solidFill>
                  <a:srgbClr val="404040"/>
                </a:solidFill>
                <a:latin typeface="Century Gothic"/>
              </a:rPr>
              <a:t>о</a:t>
            </a:r>
            <a:r>
              <a:rPr lang="sr-Latn-RS" sz="2400" b="1" spc="-1" dirty="0" err="1">
                <a:solidFill>
                  <a:srgbClr val="404040"/>
                </a:solidFill>
                <a:latin typeface="Century Gothic"/>
              </a:rPr>
              <a:t>le</a:t>
            </a: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 leta,</a:t>
            </a:r>
          </a:p>
          <a:p>
            <a:pPr marL="1257480" lvl="2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avio kompanije.</a:t>
            </a: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en-US" sz="2400" b="1" spc="-1" dirty="0">
              <a:solidFill>
                <a:srgbClr val="404040"/>
              </a:solidFill>
              <a:latin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25028711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TextShape 1"/>
          <p:cNvSpPr txBox="1"/>
          <p:nvPr/>
        </p:nvSpPr>
        <p:spPr>
          <a:xfrm>
            <a:off x="2664999" y="624240"/>
            <a:ext cx="8911440" cy="128052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 algn="ctr"/>
            <a:r>
              <a:rPr lang="sr-Latn-RS" sz="3600" b="1" spc="-1" dirty="0">
                <a:solidFill>
                  <a:srgbClr val="000000"/>
                </a:solidFill>
                <a:latin typeface="Century Gothic"/>
              </a:rPr>
              <a:t>Vazdušni </a:t>
            </a:r>
            <a:r>
              <a:rPr lang="en-US" sz="3600" b="1" strike="noStrike" spc="-1" dirty="0">
                <a:solidFill>
                  <a:srgbClr val="000000"/>
                </a:solidFill>
                <a:latin typeface="Century Gothic"/>
              </a:rPr>
              <a:t>saobraćaj</a:t>
            </a:r>
          </a:p>
        </p:txBody>
      </p:sp>
      <p:sp>
        <p:nvSpPr>
          <p:cNvPr id="143" name="TextShape 2"/>
          <p:cNvSpPr txBox="1"/>
          <p:nvPr/>
        </p:nvSpPr>
        <p:spPr>
          <a:xfrm>
            <a:off x="2352814" y="1314000"/>
            <a:ext cx="8915040" cy="4919760"/>
          </a:xfrm>
          <a:prstGeom prst="rect">
            <a:avLst/>
          </a:prstGeom>
          <a:noFill/>
          <a:ln>
            <a:noFill/>
          </a:ln>
        </p:spPr>
        <p:txBody>
          <a:bodyPr>
            <a:normAutofit lnSpcReduction="10000"/>
          </a:bodyPr>
          <a:lstStyle/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Vazdušni saobraćaj se snažno razvio zahvaljujući</a:t>
            </a:r>
            <a:r>
              <a:rPr lang="en-US" sz="2400" b="1" spc="-1" dirty="0">
                <a:solidFill>
                  <a:srgbClr val="404040"/>
                </a:solidFill>
                <a:latin typeface="Century Gothic"/>
              </a:rPr>
              <a:t>:</a:t>
            </a: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en-US" sz="2400" b="1" spc="-1" dirty="0">
              <a:solidFill>
                <a:srgbClr val="404040"/>
              </a:solidFill>
              <a:latin typeface="Century Gothic"/>
            </a:endParaRP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FF0000"/>
                </a:solidFill>
                <a:latin typeface="Century Gothic"/>
              </a:rPr>
              <a:t>Tehničko tehnološkom napretku </a:t>
            </a: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– proizvodnja novih tipova aviona velikih kapaciteta, dizajnirani da brzinom od 1000 km/h i većim </a:t>
            </a:r>
            <a:r>
              <a:rPr lang="sr-Latn-RS" sz="2400" b="1" spc="-1" dirty="0" err="1">
                <a:solidFill>
                  <a:srgbClr val="404040"/>
                </a:solidFill>
                <a:latin typeface="Century Gothic"/>
              </a:rPr>
              <a:t>preletom</a:t>
            </a: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 rastojanja od preko 10.000 km </a:t>
            </a: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en-US" sz="2400" b="1" spc="-1" dirty="0" err="1">
                <a:solidFill>
                  <a:srgbClr val="FF0000"/>
                </a:solidFill>
                <a:latin typeface="Century Gothic"/>
              </a:rPr>
              <a:t>Ogromni</a:t>
            </a:r>
            <a:r>
              <a:rPr lang="en-US" sz="2400" b="1" spc="-1" dirty="0">
                <a:solidFill>
                  <a:srgbClr val="FF0000"/>
                </a:solidFill>
                <a:latin typeface="Century Gothic"/>
              </a:rPr>
              <a:t> </a:t>
            </a:r>
            <a:r>
              <a:rPr lang="en-US" sz="2400" b="1" spc="-1" dirty="0" err="1">
                <a:solidFill>
                  <a:srgbClr val="FF0000"/>
                </a:solidFill>
                <a:latin typeface="Century Gothic"/>
              </a:rPr>
              <a:t>napredak</a:t>
            </a:r>
            <a:r>
              <a:rPr lang="en-US" sz="2400" b="1" spc="-1" dirty="0">
                <a:solidFill>
                  <a:srgbClr val="FF0000"/>
                </a:solidFill>
                <a:latin typeface="Century Gothic"/>
              </a:rPr>
              <a:t> u </a:t>
            </a:r>
            <a:r>
              <a:rPr lang="en-US" sz="2400" b="1" spc="-1" dirty="0" err="1">
                <a:solidFill>
                  <a:srgbClr val="FF0000"/>
                </a:solidFill>
                <a:latin typeface="Century Gothic"/>
              </a:rPr>
              <a:t>telekomunikacijama</a:t>
            </a:r>
            <a:r>
              <a:rPr lang="en-US" sz="2400" b="1" spc="-1" dirty="0">
                <a:solidFill>
                  <a:srgbClr val="FF0000"/>
                </a:solidFill>
                <a:latin typeface="Century Gothic"/>
              </a:rPr>
              <a:t> </a:t>
            </a:r>
            <a:r>
              <a:rPr lang="en-US" sz="2400" b="1" spc="-1" dirty="0" err="1">
                <a:solidFill>
                  <a:srgbClr val="404040"/>
                </a:solidFill>
                <a:latin typeface="Century Gothic"/>
              </a:rPr>
              <a:t>direktno</a:t>
            </a:r>
            <a:r>
              <a:rPr lang="en-US" sz="2400" b="1" spc="-1" dirty="0">
                <a:solidFill>
                  <a:srgbClr val="404040"/>
                </a:solidFill>
                <a:latin typeface="Century Gothic"/>
              </a:rPr>
              <a:t> je </a:t>
            </a:r>
            <a:r>
              <a:rPr lang="en-US" sz="2400" b="1" spc="-1" dirty="0" err="1">
                <a:solidFill>
                  <a:srgbClr val="404040"/>
                </a:solidFill>
                <a:latin typeface="Century Gothic"/>
              </a:rPr>
              <a:t>uticao</a:t>
            </a:r>
            <a:r>
              <a:rPr lang="en-US" sz="2400" b="1" spc="-1" dirty="0">
                <a:solidFill>
                  <a:srgbClr val="404040"/>
                </a:solidFill>
                <a:latin typeface="Century Gothic"/>
              </a:rPr>
              <a:t> </a:t>
            </a:r>
            <a:r>
              <a:rPr lang="en-US" sz="2400" b="1" spc="-1" dirty="0" err="1">
                <a:solidFill>
                  <a:srgbClr val="404040"/>
                </a:solidFill>
                <a:latin typeface="Century Gothic"/>
              </a:rPr>
              <a:t>i</a:t>
            </a:r>
            <a:r>
              <a:rPr lang="en-US" sz="2400" b="1" spc="-1" dirty="0">
                <a:solidFill>
                  <a:srgbClr val="404040"/>
                </a:solidFill>
                <a:latin typeface="Century Gothic"/>
              </a:rPr>
              <a:t> </a:t>
            </a:r>
            <a:r>
              <a:rPr lang="en-US" sz="2400" b="1" spc="-1" dirty="0" err="1">
                <a:solidFill>
                  <a:srgbClr val="404040"/>
                </a:solidFill>
                <a:latin typeface="Century Gothic"/>
              </a:rPr>
              <a:t>na</a:t>
            </a:r>
            <a:r>
              <a:rPr lang="en-US" sz="2400" b="1" spc="-1" dirty="0">
                <a:solidFill>
                  <a:srgbClr val="404040"/>
                </a:solidFill>
                <a:latin typeface="Century Gothic"/>
              </a:rPr>
              <a:t> </a:t>
            </a:r>
            <a:r>
              <a:rPr lang="en-US" sz="2400" b="1" spc="-1" dirty="0" err="1">
                <a:solidFill>
                  <a:srgbClr val="404040"/>
                </a:solidFill>
                <a:latin typeface="Century Gothic"/>
              </a:rPr>
              <a:t>vazdušni</a:t>
            </a:r>
            <a:r>
              <a:rPr lang="en-US" sz="2400" b="1" spc="-1" dirty="0">
                <a:solidFill>
                  <a:srgbClr val="404040"/>
                </a:solidFill>
                <a:latin typeface="Century Gothic"/>
              </a:rPr>
              <a:t> </a:t>
            </a:r>
            <a:r>
              <a:rPr lang="en-US" sz="2400" b="1" spc="-1" dirty="0" err="1">
                <a:solidFill>
                  <a:srgbClr val="404040"/>
                </a:solidFill>
                <a:latin typeface="Century Gothic"/>
              </a:rPr>
              <a:t>saobraćaj</a:t>
            </a:r>
            <a:r>
              <a:rPr lang="en-US" sz="2400" b="1" spc="-1" dirty="0">
                <a:solidFill>
                  <a:srgbClr val="404040"/>
                </a:solidFill>
                <a:latin typeface="Century Gothic"/>
              </a:rPr>
              <a:t> </a:t>
            </a:r>
            <a:r>
              <a:rPr lang="en-US" sz="2400" b="1" spc="-1" dirty="0" err="1">
                <a:solidFill>
                  <a:srgbClr val="404040"/>
                </a:solidFill>
                <a:latin typeface="Century Gothic"/>
              </a:rPr>
              <a:t>omogućavajući</a:t>
            </a:r>
            <a:r>
              <a:rPr lang="en-US" sz="2400" b="1" spc="-1" dirty="0">
                <a:solidFill>
                  <a:srgbClr val="404040"/>
                </a:solidFill>
                <a:latin typeface="Century Gothic"/>
              </a:rPr>
              <a:t> </a:t>
            </a:r>
            <a:r>
              <a:rPr lang="en-US" sz="2400" b="1" spc="-1" dirty="0" err="1">
                <a:solidFill>
                  <a:srgbClr val="404040"/>
                </a:solidFill>
                <a:latin typeface="Century Gothic"/>
              </a:rPr>
              <a:t>planiranje</a:t>
            </a:r>
            <a:r>
              <a:rPr lang="en-US" sz="2400" b="1" spc="-1" dirty="0">
                <a:solidFill>
                  <a:srgbClr val="404040"/>
                </a:solidFill>
                <a:latin typeface="Century Gothic"/>
              </a:rPr>
              <a:t> </a:t>
            </a:r>
            <a:r>
              <a:rPr lang="en-US" sz="2400" b="1" spc="-1" dirty="0" err="1">
                <a:solidFill>
                  <a:srgbClr val="404040"/>
                </a:solidFill>
                <a:latin typeface="Century Gothic"/>
              </a:rPr>
              <a:t>i</a:t>
            </a:r>
            <a:r>
              <a:rPr lang="en-US" sz="2400" b="1" spc="-1" dirty="0">
                <a:solidFill>
                  <a:srgbClr val="404040"/>
                </a:solidFill>
                <a:latin typeface="Century Gothic"/>
              </a:rPr>
              <a:t> </a:t>
            </a:r>
            <a:r>
              <a:rPr lang="en-US" sz="2400" b="1" spc="-1" dirty="0" err="1">
                <a:solidFill>
                  <a:srgbClr val="404040"/>
                </a:solidFill>
                <a:latin typeface="Century Gothic"/>
              </a:rPr>
              <a:t>kontrolu</a:t>
            </a:r>
            <a:r>
              <a:rPr lang="en-US" sz="2400" b="1" spc="-1" dirty="0">
                <a:solidFill>
                  <a:srgbClr val="404040"/>
                </a:solidFill>
                <a:latin typeface="Century Gothic"/>
              </a:rPr>
              <a:t> </a:t>
            </a:r>
            <a:r>
              <a:rPr lang="en-US" sz="2400" b="1" spc="-1" dirty="0" err="1">
                <a:solidFill>
                  <a:srgbClr val="404040"/>
                </a:solidFill>
                <a:latin typeface="Century Gothic"/>
              </a:rPr>
              <a:t>saobraćaja</a:t>
            </a:r>
            <a:r>
              <a:rPr lang="en-US" sz="2400" b="1" spc="-1" dirty="0">
                <a:solidFill>
                  <a:srgbClr val="404040"/>
                </a:solidFill>
                <a:latin typeface="Century Gothic"/>
              </a:rPr>
              <a:t> </a:t>
            </a:r>
            <a:r>
              <a:rPr lang="en-US" sz="2400" b="1" spc="-1" dirty="0" err="1">
                <a:solidFill>
                  <a:srgbClr val="404040"/>
                </a:solidFill>
                <a:latin typeface="Century Gothic"/>
              </a:rPr>
              <a:t>iz</a:t>
            </a:r>
            <a:r>
              <a:rPr lang="en-US" sz="2400" b="1" spc="-1" dirty="0">
                <a:solidFill>
                  <a:srgbClr val="404040"/>
                </a:solidFill>
                <a:latin typeface="Century Gothic"/>
              </a:rPr>
              <a:t> </a:t>
            </a: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1</a:t>
            </a:r>
            <a:r>
              <a:rPr lang="en-US" sz="2400" b="1" spc="-1" dirty="0">
                <a:solidFill>
                  <a:srgbClr val="404040"/>
                </a:solidFill>
                <a:latin typeface="Century Gothic"/>
              </a:rPr>
              <a:t> centra </a:t>
            </a:r>
            <a:r>
              <a:rPr lang="en-US" sz="2400" b="1" spc="-1" dirty="0" err="1">
                <a:solidFill>
                  <a:srgbClr val="404040"/>
                </a:solidFill>
                <a:latin typeface="Century Gothic"/>
              </a:rPr>
              <a:t>uz</a:t>
            </a:r>
            <a:r>
              <a:rPr lang="en-US" sz="2400" b="1" spc="-1" dirty="0">
                <a:solidFill>
                  <a:srgbClr val="404040"/>
                </a:solidFill>
                <a:latin typeface="Century Gothic"/>
              </a:rPr>
              <a:t> </a:t>
            </a:r>
            <a:r>
              <a:rPr lang="en-US" sz="2400" b="1" spc="-1" dirty="0" err="1">
                <a:solidFill>
                  <a:srgbClr val="404040"/>
                </a:solidFill>
                <a:latin typeface="Century Gothic"/>
              </a:rPr>
              <a:t>pomoć</a:t>
            </a:r>
            <a:r>
              <a:rPr lang="en-US" sz="2400" b="1" spc="-1" dirty="0">
                <a:solidFill>
                  <a:srgbClr val="404040"/>
                </a:solidFill>
                <a:latin typeface="Century Gothic"/>
              </a:rPr>
              <a:t> </a:t>
            </a:r>
            <a:r>
              <a:rPr lang="en-US" sz="2400" b="1" spc="-1" dirty="0" err="1">
                <a:solidFill>
                  <a:srgbClr val="404040"/>
                </a:solidFill>
                <a:latin typeface="Century Gothic"/>
              </a:rPr>
              <a:t>globalne</a:t>
            </a:r>
            <a:r>
              <a:rPr lang="en-US" sz="2400" b="1" spc="-1" dirty="0">
                <a:solidFill>
                  <a:srgbClr val="404040"/>
                </a:solidFill>
                <a:latin typeface="Century Gothic"/>
              </a:rPr>
              <a:t> </a:t>
            </a:r>
            <a:r>
              <a:rPr lang="en-US" sz="2400" b="1" spc="-1" dirty="0" err="1">
                <a:solidFill>
                  <a:srgbClr val="404040"/>
                </a:solidFill>
                <a:latin typeface="Century Gothic"/>
              </a:rPr>
              <a:t>navigacije</a:t>
            </a:r>
            <a:endParaRPr lang="en-US" sz="2400" b="1" spc="-1" dirty="0">
              <a:solidFill>
                <a:srgbClr val="404040"/>
              </a:solidFill>
              <a:latin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15104250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TextShape 1"/>
          <p:cNvSpPr txBox="1"/>
          <p:nvPr/>
        </p:nvSpPr>
        <p:spPr>
          <a:xfrm>
            <a:off x="2664999" y="624240"/>
            <a:ext cx="8911440" cy="128052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 algn="ctr"/>
            <a:r>
              <a:rPr lang="sr-Latn-RS" sz="3600" b="1" spc="-1" dirty="0">
                <a:solidFill>
                  <a:srgbClr val="000000"/>
                </a:solidFill>
                <a:latin typeface="Century Gothic"/>
              </a:rPr>
              <a:t>Vazdušni </a:t>
            </a:r>
            <a:r>
              <a:rPr lang="en-US" sz="3600" b="1" strike="noStrike" spc="-1" dirty="0">
                <a:solidFill>
                  <a:srgbClr val="000000"/>
                </a:solidFill>
                <a:latin typeface="Century Gothic"/>
              </a:rPr>
              <a:t>saobraćaj</a:t>
            </a:r>
          </a:p>
        </p:txBody>
      </p:sp>
      <p:sp>
        <p:nvSpPr>
          <p:cNvPr id="143" name="TextShape 2"/>
          <p:cNvSpPr txBox="1"/>
          <p:nvPr/>
        </p:nvSpPr>
        <p:spPr>
          <a:xfrm>
            <a:off x="2352814" y="1314000"/>
            <a:ext cx="8915040" cy="491976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latin typeface="Century Gothic"/>
              </a:rPr>
              <a:t>U avio saobraćaju avio prevozioce možemo podeliti na 3 vrste:</a:t>
            </a: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latin typeface="Century Gothic"/>
            </a:endParaRPr>
          </a:p>
          <a:p>
            <a:pPr marL="1257480" lvl="2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latin typeface="Century Gothic"/>
              </a:rPr>
              <a:t>Redovni avio prevozioci </a:t>
            </a:r>
          </a:p>
          <a:p>
            <a:pPr marL="1257480" lvl="2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latin typeface="Century Gothic"/>
              </a:rPr>
              <a:t>Čarter prevoz </a:t>
            </a:r>
          </a:p>
          <a:p>
            <a:pPr marL="1257480" lvl="2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latin typeface="Century Gothic"/>
              </a:rPr>
              <a:t>Avio </a:t>
            </a:r>
            <a:r>
              <a:rPr lang="sr-Latn-RS" sz="2400" b="1" spc="-1" dirty="0" err="1">
                <a:latin typeface="Century Gothic"/>
              </a:rPr>
              <a:t>taxi</a:t>
            </a:r>
            <a:r>
              <a:rPr lang="sr-Latn-RS" sz="2400" b="1" spc="-1" dirty="0">
                <a:latin typeface="Century Gothic"/>
              </a:rPr>
              <a:t> </a:t>
            </a: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FF0000"/>
              </a:solidFill>
              <a:latin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6712054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TextShape 1"/>
          <p:cNvSpPr txBox="1"/>
          <p:nvPr/>
        </p:nvSpPr>
        <p:spPr>
          <a:xfrm>
            <a:off x="2664999" y="624240"/>
            <a:ext cx="8911440" cy="128052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 algn="ctr"/>
            <a:r>
              <a:rPr lang="sr-Latn-RS" sz="3600" b="1" spc="-1" dirty="0">
                <a:solidFill>
                  <a:srgbClr val="000000"/>
                </a:solidFill>
                <a:latin typeface="Century Gothic"/>
              </a:rPr>
              <a:t>Vazdušni </a:t>
            </a:r>
            <a:r>
              <a:rPr lang="en-US" sz="3600" b="1" strike="noStrike" spc="-1" dirty="0">
                <a:solidFill>
                  <a:srgbClr val="000000"/>
                </a:solidFill>
                <a:latin typeface="Century Gothic"/>
              </a:rPr>
              <a:t>saobraćaj</a:t>
            </a:r>
          </a:p>
        </p:txBody>
      </p:sp>
      <p:sp>
        <p:nvSpPr>
          <p:cNvPr id="143" name="TextShape 2"/>
          <p:cNvSpPr txBox="1"/>
          <p:nvPr/>
        </p:nvSpPr>
        <p:spPr>
          <a:xfrm>
            <a:off x="2352814" y="1314000"/>
            <a:ext cx="8915040" cy="4919760"/>
          </a:xfrm>
          <a:prstGeom prst="rect">
            <a:avLst/>
          </a:prstGeom>
          <a:noFill/>
          <a:ln>
            <a:noFill/>
          </a:ln>
        </p:spPr>
        <p:txBody>
          <a:bodyPr>
            <a:normAutofit fontScale="92500" lnSpcReduction="10000"/>
          </a:bodyPr>
          <a:lstStyle/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FF0000"/>
                </a:solidFill>
                <a:latin typeface="Century Gothic"/>
              </a:rPr>
              <a:t>Redovni avio prevozioci</a:t>
            </a: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FF0000"/>
              </a:solidFill>
              <a:latin typeface="Century Gothic"/>
            </a:endParaRP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Redovni avio-prevozioci prevoze prema sledećim karakteristikama:</a:t>
            </a: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na </a:t>
            </a:r>
            <a:r>
              <a:rPr lang="sr-Latn-RS" sz="2400" b="1" u="sng" spc="-1" dirty="0">
                <a:solidFill>
                  <a:srgbClr val="404040"/>
                </a:solidFill>
                <a:latin typeface="Century Gothic"/>
              </a:rPr>
              <a:t>svakom letu</a:t>
            </a: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, sedišta ili kapaciteti za prevoz robe i/ili pošte </a:t>
            </a:r>
            <a:r>
              <a:rPr lang="sr-Latn-RS" sz="2400" b="1" spc="-1" dirty="0">
                <a:solidFill>
                  <a:srgbClr val="FF0000"/>
                </a:solidFill>
                <a:latin typeface="Century Gothic"/>
              </a:rPr>
              <a:t>dostupni su javnosti za pojedinačnu kupovinu</a:t>
            </a: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, neposredno od avio-prevozioca ili od njegovih ovlašćenih zastupnika;</a:t>
            </a: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prevoz se obavlja između dva ista ili više istih aerodroma:</a:t>
            </a:r>
          </a:p>
          <a:p>
            <a:pPr marL="1714680" lvl="3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prema objavljenom redu letenja ili </a:t>
            </a:r>
          </a:p>
          <a:p>
            <a:pPr marL="1714680" lvl="3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letovima koji su toliko redovni ili učestali, da su prepoznatljivi kao sistematična serija letova. </a:t>
            </a:r>
          </a:p>
        </p:txBody>
      </p:sp>
    </p:spTree>
    <p:extLst>
      <p:ext uri="{BB962C8B-B14F-4D97-AF65-F5344CB8AC3E}">
        <p14:creationId xmlns:p14="http://schemas.microsoft.com/office/powerpoint/2010/main" val="6728370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TextShape 1"/>
          <p:cNvSpPr txBox="1"/>
          <p:nvPr/>
        </p:nvSpPr>
        <p:spPr>
          <a:xfrm>
            <a:off x="2664999" y="624240"/>
            <a:ext cx="8911440" cy="128052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 algn="ctr"/>
            <a:r>
              <a:rPr lang="sr-Latn-RS" sz="3600" b="1" spc="-1" dirty="0">
                <a:solidFill>
                  <a:srgbClr val="000000"/>
                </a:solidFill>
                <a:latin typeface="Century Gothic"/>
              </a:rPr>
              <a:t>Vazdušni </a:t>
            </a:r>
            <a:r>
              <a:rPr lang="en-US" sz="3600" b="1" strike="noStrike" spc="-1" dirty="0">
                <a:solidFill>
                  <a:srgbClr val="000000"/>
                </a:solidFill>
                <a:latin typeface="Century Gothic"/>
              </a:rPr>
              <a:t>saobraćaj</a:t>
            </a:r>
          </a:p>
        </p:txBody>
      </p:sp>
      <p:sp>
        <p:nvSpPr>
          <p:cNvPr id="143" name="TextShape 2"/>
          <p:cNvSpPr txBox="1"/>
          <p:nvPr/>
        </p:nvSpPr>
        <p:spPr>
          <a:xfrm>
            <a:off x="2352814" y="1314000"/>
            <a:ext cx="8915040" cy="491976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FF0000"/>
                </a:solidFill>
                <a:latin typeface="Century Gothic"/>
              </a:rPr>
              <a:t>Redovni avio prevozioci</a:t>
            </a: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FF0000"/>
              </a:solidFill>
              <a:latin typeface="Century Gothic"/>
            </a:endParaRP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preko 650 avio kompanija u svetu</a:t>
            </a: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posluju po principu </a:t>
            </a:r>
            <a:r>
              <a:rPr lang="sr-Latn-RS" sz="2400" b="1" spc="-1" dirty="0">
                <a:solidFill>
                  <a:srgbClr val="FF0000"/>
                </a:solidFill>
                <a:latin typeface="Century Gothic"/>
              </a:rPr>
              <a:t>unapred definisanog reda vožnje </a:t>
            </a: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u obavezi su da se </a:t>
            </a:r>
            <a:r>
              <a:rPr lang="sr-Latn-RS" sz="2400" b="1" spc="-1" dirty="0">
                <a:solidFill>
                  <a:srgbClr val="FF0000"/>
                </a:solidFill>
                <a:latin typeface="Century Gothic"/>
              </a:rPr>
              <a:t>pridržavaju</a:t>
            </a: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 reda vožnje – i ukoliko nije popunjen avion moraju da lete po redu vožnje</a:t>
            </a:r>
          </a:p>
        </p:txBody>
      </p:sp>
    </p:spTree>
    <p:extLst>
      <p:ext uri="{BB962C8B-B14F-4D97-AF65-F5344CB8AC3E}">
        <p14:creationId xmlns:p14="http://schemas.microsoft.com/office/powerpoint/2010/main" val="33798727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TextShape 1"/>
          <p:cNvSpPr txBox="1"/>
          <p:nvPr/>
        </p:nvSpPr>
        <p:spPr>
          <a:xfrm>
            <a:off x="2664999" y="624240"/>
            <a:ext cx="8911440" cy="128052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 algn="ctr"/>
            <a:r>
              <a:rPr lang="sr-Latn-RS" sz="3600" b="1" spc="-1" dirty="0">
                <a:solidFill>
                  <a:srgbClr val="000000"/>
                </a:solidFill>
                <a:latin typeface="Century Gothic"/>
              </a:rPr>
              <a:t>Vazdušni </a:t>
            </a:r>
            <a:r>
              <a:rPr lang="en-US" sz="3600" b="1" strike="noStrike" spc="-1" dirty="0">
                <a:solidFill>
                  <a:srgbClr val="000000"/>
                </a:solidFill>
                <a:latin typeface="Century Gothic"/>
              </a:rPr>
              <a:t>saobraćaj</a:t>
            </a:r>
          </a:p>
        </p:txBody>
      </p:sp>
      <p:sp>
        <p:nvSpPr>
          <p:cNvPr id="143" name="TextShape 2"/>
          <p:cNvSpPr txBox="1"/>
          <p:nvPr/>
        </p:nvSpPr>
        <p:spPr>
          <a:xfrm>
            <a:off x="2352814" y="1314000"/>
            <a:ext cx="8915040" cy="491976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FF0000"/>
                </a:solidFill>
                <a:latin typeface="Century Gothic"/>
              </a:rPr>
              <a:t>Čarter prevoz </a:t>
            </a: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FF0000"/>
              </a:solidFill>
              <a:latin typeface="Century Gothic"/>
            </a:endParaRP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latin typeface="Century Gothic"/>
              </a:rPr>
              <a:t>je vrsta </a:t>
            </a:r>
            <a:r>
              <a:rPr lang="sr-Latn-RS" sz="2400" b="1" spc="-1" dirty="0">
                <a:solidFill>
                  <a:srgbClr val="FF0000"/>
                </a:solidFill>
                <a:latin typeface="Century Gothic"/>
              </a:rPr>
              <a:t>ugovora</a:t>
            </a:r>
            <a:r>
              <a:rPr lang="sr-Latn-RS" sz="2400" b="1" spc="-1" dirty="0">
                <a:latin typeface="Century Gothic"/>
              </a:rPr>
              <a:t> koji sklapaju avio kompanije sa klijentima o iznajmljivanju svojih aviona;</a:t>
            </a: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latin typeface="Century Gothic"/>
              </a:rPr>
              <a:t>najbrojniji korisnici su tur operatori, turističke agencije, sportske ekipe i navijači, umetničke grupe i ansambli kao i učesnici kongresa i sajmova;</a:t>
            </a:r>
          </a:p>
        </p:txBody>
      </p:sp>
    </p:spTree>
    <p:extLst>
      <p:ext uri="{BB962C8B-B14F-4D97-AF65-F5344CB8AC3E}">
        <p14:creationId xmlns:p14="http://schemas.microsoft.com/office/powerpoint/2010/main" val="27791705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TextShape 1"/>
          <p:cNvSpPr txBox="1"/>
          <p:nvPr/>
        </p:nvSpPr>
        <p:spPr>
          <a:xfrm>
            <a:off x="2664999" y="624240"/>
            <a:ext cx="8911440" cy="128052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 algn="ctr"/>
            <a:r>
              <a:rPr lang="sr-Latn-RS" sz="3600" b="1" spc="-1" dirty="0">
                <a:solidFill>
                  <a:srgbClr val="000000"/>
                </a:solidFill>
                <a:latin typeface="Century Gothic"/>
              </a:rPr>
              <a:t>Vazdušni </a:t>
            </a:r>
            <a:r>
              <a:rPr lang="en-US" sz="3600" b="1" strike="noStrike" spc="-1" dirty="0">
                <a:solidFill>
                  <a:srgbClr val="000000"/>
                </a:solidFill>
                <a:latin typeface="Century Gothic"/>
              </a:rPr>
              <a:t>saobraćaj</a:t>
            </a:r>
          </a:p>
        </p:txBody>
      </p:sp>
      <p:sp>
        <p:nvSpPr>
          <p:cNvPr id="143" name="TextShape 2"/>
          <p:cNvSpPr txBox="1"/>
          <p:nvPr/>
        </p:nvSpPr>
        <p:spPr>
          <a:xfrm>
            <a:off x="2352814" y="1314000"/>
            <a:ext cx="8915040" cy="491976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FF0000"/>
                </a:solidFill>
                <a:latin typeface="Century Gothic"/>
              </a:rPr>
              <a:t>Čarter prevoz </a:t>
            </a: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latin typeface="Century Gothic"/>
              </a:rPr>
              <a:t>često se tokom leta organizuju letovi do najpoznatijih turističkih destinacija; </a:t>
            </a: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nema unapred definisan red vožnje;</a:t>
            </a: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avioni se iznajmljuju klijentima uz </a:t>
            </a:r>
            <a:r>
              <a:rPr lang="sr-Latn-RS" sz="2400" b="1" spc="-1" dirty="0">
                <a:solidFill>
                  <a:srgbClr val="FF0000"/>
                </a:solidFill>
                <a:latin typeface="Century Gothic"/>
              </a:rPr>
              <a:t>fiksnu naknadu</a:t>
            </a: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;</a:t>
            </a: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FF0000"/>
                </a:solidFill>
                <a:latin typeface="Century Gothic"/>
              </a:rPr>
              <a:t>avio kompanije su odgovorne samo za upravljanje avionom; </a:t>
            </a: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FF0000"/>
                </a:solidFill>
                <a:latin typeface="Century Gothic"/>
              </a:rPr>
              <a:t>klijenti vode računa o prodaji karata i popunjenosti kapaciteta na avionu</a:t>
            </a: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736450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TextShape 1"/>
          <p:cNvSpPr txBox="1"/>
          <p:nvPr/>
        </p:nvSpPr>
        <p:spPr>
          <a:xfrm>
            <a:off x="2664999" y="624240"/>
            <a:ext cx="8911440" cy="128052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 algn="ctr"/>
            <a:r>
              <a:rPr lang="sr-Latn-RS" sz="3600" b="1" spc="-1" dirty="0">
                <a:solidFill>
                  <a:srgbClr val="000000"/>
                </a:solidFill>
                <a:latin typeface="Century Gothic"/>
              </a:rPr>
              <a:t>Vazdušni </a:t>
            </a:r>
            <a:r>
              <a:rPr lang="en-US" sz="3600" b="1" strike="noStrike" spc="-1" dirty="0">
                <a:solidFill>
                  <a:srgbClr val="000000"/>
                </a:solidFill>
                <a:latin typeface="Century Gothic"/>
              </a:rPr>
              <a:t>saobraćaj</a:t>
            </a:r>
          </a:p>
        </p:txBody>
      </p:sp>
      <p:sp>
        <p:nvSpPr>
          <p:cNvPr id="143" name="TextShape 2"/>
          <p:cNvSpPr txBox="1"/>
          <p:nvPr/>
        </p:nvSpPr>
        <p:spPr>
          <a:xfrm>
            <a:off x="2352814" y="1324274"/>
            <a:ext cx="8915040" cy="491976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FF0000"/>
                </a:solidFill>
                <a:latin typeface="Century Gothic"/>
              </a:rPr>
              <a:t>Avio </a:t>
            </a:r>
            <a:r>
              <a:rPr lang="sr-Latn-RS" sz="2400" b="1" spc="-1" dirty="0" err="1">
                <a:solidFill>
                  <a:srgbClr val="FF0000"/>
                </a:solidFill>
                <a:latin typeface="Century Gothic"/>
              </a:rPr>
              <a:t>taxi</a:t>
            </a:r>
            <a:r>
              <a:rPr lang="sr-Latn-RS" sz="2400" b="1" spc="-1" dirty="0">
                <a:solidFill>
                  <a:srgbClr val="FF0000"/>
                </a:solidFill>
                <a:latin typeface="Century Gothic"/>
              </a:rPr>
              <a:t> </a:t>
            </a: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pravno ili fizičko lice </a:t>
            </a:r>
            <a:r>
              <a:rPr lang="sr-Latn-RS" sz="2400" b="1" spc="-1" dirty="0" err="1">
                <a:solidFill>
                  <a:srgbClr val="404040"/>
                </a:solidFill>
                <a:latin typeface="Century Gothic"/>
              </a:rPr>
              <a:t>unajmljuje</a:t>
            </a: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 avion u cilju putovanja  do željenih lokacija. </a:t>
            </a: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FF0000"/>
                </a:solidFill>
                <a:latin typeface="Century Gothic"/>
              </a:rPr>
              <a:t>su privatni čarteri koji koriste između 4 i 18 ljudi</a:t>
            </a: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najčešće ga koriste poslovni putnici.</a:t>
            </a: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ima veliku fleksibilnost - rute mogu biti prilagođene putnicima  </a:t>
            </a:r>
          </a:p>
        </p:txBody>
      </p:sp>
    </p:spTree>
    <p:extLst>
      <p:ext uri="{BB962C8B-B14F-4D97-AF65-F5344CB8AC3E}">
        <p14:creationId xmlns:p14="http://schemas.microsoft.com/office/powerpoint/2010/main" val="916759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TextShape 1"/>
          <p:cNvSpPr txBox="1"/>
          <p:nvPr/>
        </p:nvSpPr>
        <p:spPr>
          <a:xfrm>
            <a:off x="2664999" y="624240"/>
            <a:ext cx="8911440" cy="128052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 algn="ctr"/>
            <a:r>
              <a:rPr lang="sr-Latn-RS" sz="3600" b="1" spc="-1" dirty="0">
                <a:solidFill>
                  <a:srgbClr val="000000"/>
                </a:solidFill>
                <a:latin typeface="Century Gothic"/>
              </a:rPr>
              <a:t>Vazdušni </a:t>
            </a:r>
            <a:r>
              <a:rPr lang="en-US" sz="3600" b="1" strike="noStrike" spc="-1" dirty="0">
                <a:solidFill>
                  <a:srgbClr val="000000"/>
                </a:solidFill>
                <a:latin typeface="Century Gothic"/>
              </a:rPr>
              <a:t>saobraćaj</a:t>
            </a:r>
          </a:p>
        </p:txBody>
      </p:sp>
      <p:sp>
        <p:nvSpPr>
          <p:cNvPr id="143" name="TextShape 2"/>
          <p:cNvSpPr txBox="1"/>
          <p:nvPr/>
        </p:nvSpPr>
        <p:spPr>
          <a:xfrm>
            <a:off x="2352814" y="1314000"/>
            <a:ext cx="8915040" cy="491976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FF0000"/>
                </a:solidFill>
                <a:latin typeface="Century Gothic"/>
              </a:rPr>
              <a:t>Avio </a:t>
            </a:r>
            <a:r>
              <a:rPr lang="sr-Latn-RS" sz="2400" b="1" spc="-1" dirty="0" err="1">
                <a:solidFill>
                  <a:srgbClr val="FF0000"/>
                </a:solidFill>
                <a:latin typeface="Century Gothic"/>
              </a:rPr>
              <a:t>taxi</a:t>
            </a:r>
            <a:r>
              <a:rPr lang="sr-Latn-RS" sz="2400" b="1" spc="-1" dirty="0">
                <a:solidFill>
                  <a:srgbClr val="FF0000"/>
                </a:solidFill>
                <a:latin typeface="Century Gothic"/>
              </a:rPr>
              <a:t> </a:t>
            </a: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Atraktivnost avio taksija je i u mogućnosti korišćenja </a:t>
            </a:r>
            <a:r>
              <a:rPr lang="sr-Latn-RS" sz="2400" b="1" spc="-1" dirty="0">
                <a:solidFill>
                  <a:srgbClr val="FF0000"/>
                </a:solidFill>
                <a:latin typeface="Century Gothic"/>
              </a:rPr>
              <a:t>malih aerodroma</a:t>
            </a: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, blizu kancelarije ili fabrike.</a:t>
            </a: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Mali aerodromi omogućavaju lakšu prilagodljivost potrebama i željama putnika. </a:t>
            </a: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Letovi i rute se mogu organizovati u kratkom roku.</a:t>
            </a: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Većina avio taksija putuje u krugu od 500–600 milja. </a:t>
            </a: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Idealni su za mnoga poslovna putovanja u Evropi.</a:t>
            </a: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24941989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TextShape 1"/>
          <p:cNvSpPr txBox="1"/>
          <p:nvPr/>
        </p:nvSpPr>
        <p:spPr>
          <a:xfrm>
            <a:off x="2664999" y="624240"/>
            <a:ext cx="8911440" cy="128052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 algn="ctr"/>
            <a:r>
              <a:rPr lang="sr-Latn-RS" sz="3600" b="1" spc="-1" dirty="0">
                <a:solidFill>
                  <a:srgbClr val="000000"/>
                </a:solidFill>
                <a:latin typeface="Century Gothic"/>
              </a:rPr>
              <a:t>Vazdušni </a:t>
            </a:r>
            <a:r>
              <a:rPr lang="en-US" sz="3600" b="1" strike="noStrike" spc="-1" dirty="0">
                <a:solidFill>
                  <a:srgbClr val="000000"/>
                </a:solidFill>
                <a:latin typeface="Century Gothic"/>
              </a:rPr>
              <a:t>saobraćaj</a:t>
            </a:r>
          </a:p>
        </p:txBody>
      </p:sp>
      <p:sp>
        <p:nvSpPr>
          <p:cNvPr id="143" name="TextShape 2"/>
          <p:cNvSpPr txBox="1"/>
          <p:nvPr/>
        </p:nvSpPr>
        <p:spPr>
          <a:xfrm>
            <a:off x="2352814" y="1314000"/>
            <a:ext cx="8915040" cy="491976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FF0000"/>
                </a:solidFill>
                <a:latin typeface="Century Gothic"/>
              </a:rPr>
              <a:t>Avio </a:t>
            </a:r>
            <a:r>
              <a:rPr lang="sr-Latn-RS" sz="2400" b="1" spc="-1" dirty="0" err="1">
                <a:solidFill>
                  <a:srgbClr val="FF0000"/>
                </a:solidFill>
                <a:latin typeface="Century Gothic"/>
              </a:rPr>
              <a:t>taxi</a:t>
            </a:r>
            <a:r>
              <a:rPr lang="sr-Latn-RS" sz="2400" b="1" spc="-1" dirty="0">
                <a:solidFill>
                  <a:srgbClr val="FF0000"/>
                </a:solidFill>
                <a:latin typeface="Century Gothic"/>
              </a:rPr>
              <a:t> </a:t>
            </a: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Razlika između čartera saobraćaja i avio-taksi saobraćaja je u tome što u slučaju avio-taksi saobraćaja </a:t>
            </a:r>
            <a:r>
              <a:rPr lang="sr-Latn-RS" sz="2400" b="1" spc="-1" dirty="0">
                <a:solidFill>
                  <a:srgbClr val="FF0000"/>
                </a:solidFill>
                <a:latin typeface="Century Gothic"/>
              </a:rPr>
              <a:t>jedno fizičko ili pravno lice može da unajmi celu letelicu</a:t>
            </a: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, dok kod čartera mora da postoji određena </a:t>
            </a:r>
            <a:r>
              <a:rPr lang="sr-Latn-RS" sz="2400" b="1" spc="-1" dirty="0">
                <a:solidFill>
                  <a:srgbClr val="FF0000"/>
                </a:solidFill>
                <a:latin typeface="Century Gothic"/>
              </a:rPr>
              <a:t>kvota ispunjenosti kapaciteta </a:t>
            </a: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na avionu da bi let bio ostvaren.</a:t>
            </a: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12887183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TextShape 1"/>
          <p:cNvSpPr txBox="1"/>
          <p:nvPr/>
        </p:nvSpPr>
        <p:spPr>
          <a:xfrm>
            <a:off x="2664999" y="624240"/>
            <a:ext cx="8911440" cy="128052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 algn="ctr"/>
            <a:r>
              <a:rPr lang="sr-Latn-RS" sz="3600" b="1" spc="-1" dirty="0">
                <a:solidFill>
                  <a:srgbClr val="000000"/>
                </a:solidFill>
                <a:latin typeface="Century Gothic"/>
              </a:rPr>
              <a:t>Vazdušni </a:t>
            </a:r>
            <a:r>
              <a:rPr lang="en-US" sz="3600" b="1" strike="noStrike" spc="-1" dirty="0">
                <a:solidFill>
                  <a:srgbClr val="000000"/>
                </a:solidFill>
                <a:latin typeface="Century Gothic"/>
              </a:rPr>
              <a:t>saobraćaj</a:t>
            </a:r>
          </a:p>
        </p:txBody>
      </p:sp>
      <p:sp>
        <p:nvSpPr>
          <p:cNvPr id="143" name="TextShape 2"/>
          <p:cNvSpPr txBox="1"/>
          <p:nvPr/>
        </p:nvSpPr>
        <p:spPr>
          <a:xfrm>
            <a:off x="2352814" y="1314000"/>
            <a:ext cx="8915040" cy="491976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latin typeface="Century Gothic"/>
            </a:endParaRP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latin typeface="Century Gothic"/>
              </a:rPr>
              <a:t>U ukupnom svetskom avio-prevozu dominantno mesto  ima redovni avio-prevoz. </a:t>
            </a: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latin typeface="Century Gothic"/>
              </a:rPr>
              <a:t>Vazdušni saobraćaj je bitno uticao na proces globalizacije - pre svega zahvaljujući brzom i prihvatljivom transportu između geografskih bližih ili udaljenih regiona. </a:t>
            </a: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latin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23625197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TextShape 1"/>
          <p:cNvSpPr txBox="1"/>
          <p:nvPr/>
        </p:nvSpPr>
        <p:spPr>
          <a:xfrm>
            <a:off x="2664999" y="624240"/>
            <a:ext cx="8911440" cy="128052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 algn="ctr"/>
            <a:r>
              <a:rPr lang="sr-Latn-RS" sz="3600" b="1" spc="-1" dirty="0">
                <a:solidFill>
                  <a:srgbClr val="000000"/>
                </a:solidFill>
                <a:latin typeface="Century Gothic"/>
              </a:rPr>
              <a:t>Vazdušni </a:t>
            </a:r>
            <a:r>
              <a:rPr lang="en-US" sz="3600" b="1" strike="noStrike" spc="-1" dirty="0">
                <a:solidFill>
                  <a:srgbClr val="000000"/>
                </a:solidFill>
                <a:latin typeface="Century Gothic"/>
              </a:rPr>
              <a:t>saobraćaj</a:t>
            </a:r>
          </a:p>
        </p:txBody>
      </p:sp>
      <p:sp>
        <p:nvSpPr>
          <p:cNvPr id="143" name="TextShape 2"/>
          <p:cNvSpPr txBox="1"/>
          <p:nvPr/>
        </p:nvSpPr>
        <p:spPr>
          <a:xfrm>
            <a:off x="2157613" y="1324274"/>
            <a:ext cx="8915040" cy="5107348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Među najboljim avio kompanijama na svetu su:</a:t>
            </a: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1257480" lvl="2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en-US" sz="2400" b="1" spc="-1" dirty="0">
                <a:solidFill>
                  <a:srgbClr val="404040"/>
                </a:solidFill>
                <a:latin typeface="Century Gothic"/>
              </a:rPr>
              <a:t>Qatar Airways</a:t>
            </a:r>
          </a:p>
          <a:p>
            <a:pPr marL="1257480" lvl="2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en-US" sz="2400" b="1" spc="-1" dirty="0">
                <a:solidFill>
                  <a:srgbClr val="404040"/>
                </a:solidFill>
                <a:latin typeface="Century Gothic"/>
              </a:rPr>
              <a:t>Singapore Airlines</a:t>
            </a: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1257480" lvl="2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3B78864-2FED-4CE5-8E57-B257DE68FB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8151" y="3295125"/>
            <a:ext cx="4673502" cy="276150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501072F-4D05-4C58-AE53-8BD876BBEB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5133" y="3363534"/>
            <a:ext cx="4641208" cy="2648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55601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TextShape 1"/>
          <p:cNvSpPr txBox="1"/>
          <p:nvPr/>
        </p:nvSpPr>
        <p:spPr>
          <a:xfrm>
            <a:off x="2664999" y="624240"/>
            <a:ext cx="8911440" cy="128052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 algn="ctr"/>
            <a:r>
              <a:rPr lang="sr-Latn-RS" sz="3600" b="1" spc="-1" dirty="0">
                <a:solidFill>
                  <a:srgbClr val="000000"/>
                </a:solidFill>
                <a:latin typeface="Century Gothic"/>
              </a:rPr>
              <a:t>Vazdušni </a:t>
            </a:r>
            <a:r>
              <a:rPr lang="en-US" sz="3600" b="1" strike="noStrike" spc="-1" dirty="0">
                <a:solidFill>
                  <a:srgbClr val="000000"/>
                </a:solidFill>
                <a:latin typeface="Century Gothic"/>
              </a:rPr>
              <a:t>saobraćaj</a:t>
            </a:r>
          </a:p>
        </p:txBody>
      </p:sp>
      <p:sp>
        <p:nvSpPr>
          <p:cNvPr id="143" name="TextShape 2"/>
          <p:cNvSpPr txBox="1"/>
          <p:nvPr/>
        </p:nvSpPr>
        <p:spPr>
          <a:xfrm>
            <a:off x="2178153" y="1314000"/>
            <a:ext cx="8915040" cy="491976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Među najboljim avio kompanijama na svetu su:</a:t>
            </a: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1257480" lvl="2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ANA - </a:t>
            </a:r>
            <a:r>
              <a:rPr lang="sr-Latn-RS" sz="2400" b="1" spc="-1" dirty="0" err="1">
                <a:solidFill>
                  <a:srgbClr val="404040"/>
                </a:solidFill>
                <a:latin typeface="Century Gothic"/>
              </a:rPr>
              <a:t>All</a:t>
            </a: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 </a:t>
            </a:r>
            <a:r>
              <a:rPr lang="sr-Latn-RS" sz="2400" b="1" spc="-1" dirty="0" err="1">
                <a:solidFill>
                  <a:srgbClr val="404040"/>
                </a:solidFill>
                <a:latin typeface="Century Gothic"/>
              </a:rPr>
              <a:t>Nippon</a:t>
            </a: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 </a:t>
            </a:r>
            <a:r>
              <a:rPr lang="sr-Latn-RS" sz="2400" b="1" spc="-1" dirty="0" err="1">
                <a:solidFill>
                  <a:srgbClr val="404040"/>
                </a:solidFill>
                <a:latin typeface="Century Gothic"/>
              </a:rPr>
              <a:t>Airways</a:t>
            </a: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 (Japan)</a:t>
            </a:r>
          </a:p>
          <a:p>
            <a:pPr marL="1257480" lvl="2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en-US" sz="2400" b="1" spc="-1" dirty="0">
                <a:solidFill>
                  <a:srgbClr val="404040"/>
                </a:solidFill>
                <a:latin typeface="Century Gothic"/>
              </a:rPr>
              <a:t>Emirates</a:t>
            </a: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1257480" lvl="2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Japan </a:t>
            </a:r>
            <a:r>
              <a:rPr lang="sr-Latn-RS" sz="2400" b="1" spc="-1" dirty="0" err="1">
                <a:solidFill>
                  <a:srgbClr val="404040"/>
                </a:solidFill>
                <a:latin typeface="Century Gothic"/>
              </a:rPr>
              <a:t>Airlines</a:t>
            </a:r>
            <a:endParaRPr lang="en-US" sz="2400" b="1" spc="-1" dirty="0">
              <a:solidFill>
                <a:srgbClr val="404040"/>
              </a:solidFill>
              <a:latin typeface="Century Gothic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878F483-5A7D-43F4-BD94-AD192BE2BD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5603" y="4143798"/>
            <a:ext cx="2952108" cy="215488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6B7A5C3-96E9-44C5-9D7C-D64432A7FC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8067" y="4150760"/>
            <a:ext cx="3354248" cy="216064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9F457A7-FB18-4E3A-BFF1-B0C6E4D109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55561" y="4150760"/>
            <a:ext cx="3299844" cy="2100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52265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TextShape 1"/>
          <p:cNvSpPr txBox="1"/>
          <p:nvPr/>
        </p:nvSpPr>
        <p:spPr>
          <a:xfrm>
            <a:off x="2664999" y="624240"/>
            <a:ext cx="8911440" cy="128052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 algn="ctr"/>
            <a:r>
              <a:rPr lang="sr-Latn-RS" sz="3600" b="1" spc="-1" dirty="0">
                <a:solidFill>
                  <a:srgbClr val="000000"/>
                </a:solidFill>
                <a:latin typeface="Century Gothic"/>
              </a:rPr>
              <a:t>Vazdušni </a:t>
            </a:r>
            <a:r>
              <a:rPr lang="en-US" sz="3600" b="1" strike="noStrike" spc="-1" dirty="0">
                <a:solidFill>
                  <a:srgbClr val="000000"/>
                </a:solidFill>
                <a:latin typeface="Century Gothic"/>
              </a:rPr>
              <a:t>saobraćaj</a:t>
            </a:r>
          </a:p>
        </p:txBody>
      </p:sp>
      <p:sp>
        <p:nvSpPr>
          <p:cNvPr id="143" name="TextShape 2"/>
          <p:cNvSpPr txBox="1"/>
          <p:nvPr/>
        </p:nvSpPr>
        <p:spPr>
          <a:xfrm>
            <a:off x="2178153" y="1314000"/>
            <a:ext cx="8915040" cy="491976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Među najboljim avio kompanijama na svetu su:</a:t>
            </a:r>
          </a:p>
          <a:p>
            <a:pPr marL="1257480" lvl="2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1257480" lvl="2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en-US" sz="2400" b="1" spc="-1" dirty="0">
                <a:solidFill>
                  <a:srgbClr val="404040"/>
                </a:solidFill>
                <a:latin typeface="Century Gothic"/>
              </a:rPr>
              <a:t>Cathay Pacific</a:t>
            </a: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 </a:t>
            </a:r>
            <a:r>
              <a:rPr lang="sr-Latn-RS" sz="2400" b="1" spc="-1" dirty="0" err="1">
                <a:solidFill>
                  <a:srgbClr val="404040"/>
                </a:solidFill>
                <a:latin typeface="Century Gothic"/>
              </a:rPr>
              <a:t>Airways</a:t>
            </a:r>
            <a:endParaRPr lang="en-US" sz="2400" b="1" spc="-1" dirty="0">
              <a:solidFill>
                <a:srgbClr val="404040"/>
              </a:solidFill>
              <a:latin typeface="Century Gothic"/>
            </a:endParaRPr>
          </a:p>
          <a:p>
            <a:pPr marL="1257480" lvl="2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en-US" sz="2400" b="1" spc="-1" dirty="0">
                <a:solidFill>
                  <a:srgbClr val="404040"/>
                </a:solidFill>
                <a:latin typeface="Century Gothic"/>
              </a:rPr>
              <a:t>EVA Air</a:t>
            </a:r>
          </a:p>
          <a:p>
            <a:pPr marL="1257480" lvl="2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en-US" sz="2400" b="1" spc="-1" dirty="0">
                <a:solidFill>
                  <a:srgbClr val="404040"/>
                </a:solidFill>
                <a:latin typeface="Century Gothic"/>
              </a:rPr>
              <a:t>Qantas</a:t>
            </a: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 </a:t>
            </a:r>
            <a:r>
              <a:rPr lang="sr-Latn-RS" sz="2400" b="1" spc="-1" dirty="0" err="1">
                <a:solidFill>
                  <a:srgbClr val="404040"/>
                </a:solidFill>
                <a:latin typeface="Century Gothic"/>
              </a:rPr>
              <a:t>Airways</a:t>
            </a:r>
            <a:endParaRPr lang="en-US" sz="2400" b="1" spc="-1" dirty="0">
              <a:solidFill>
                <a:srgbClr val="404040"/>
              </a:solidFill>
              <a:latin typeface="Century Gothic"/>
            </a:endParaRPr>
          </a:p>
          <a:p>
            <a:pPr marL="1257480" lvl="2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 err="1">
                <a:solidFill>
                  <a:srgbClr val="404040"/>
                </a:solidFill>
                <a:latin typeface="Century Gothic"/>
              </a:rPr>
              <a:t>Hainan</a:t>
            </a: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 </a:t>
            </a:r>
            <a:r>
              <a:rPr lang="sr-Latn-RS" sz="2400" b="1" spc="-1" dirty="0" err="1">
                <a:solidFill>
                  <a:srgbClr val="404040"/>
                </a:solidFill>
                <a:latin typeface="Century Gothic"/>
              </a:rPr>
              <a:t>Airlines</a:t>
            </a: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1257480" lvl="2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en-US" sz="2400" b="1" spc="-1" dirty="0">
                <a:solidFill>
                  <a:srgbClr val="404040"/>
                </a:solidFill>
                <a:latin typeface="Century Gothic"/>
              </a:rPr>
              <a:t>Air </a:t>
            </a:r>
            <a:r>
              <a:rPr lang="sr-Latn-RS" sz="2400" b="1" spc="-1" dirty="0" err="1">
                <a:solidFill>
                  <a:srgbClr val="404040"/>
                </a:solidFill>
                <a:latin typeface="Century Gothic"/>
              </a:rPr>
              <a:t>France</a:t>
            </a:r>
            <a:endParaRPr lang="en-US" sz="2400" b="1" spc="-1" dirty="0">
              <a:solidFill>
                <a:srgbClr val="404040"/>
              </a:solidFill>
              <a:latin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79039489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TextShape 1"/>
          <p:cNvSpPr txBox="1"/>
          <p:nvPr/>
        </p:nvSpPr>
        <p:spPr>
          <a:xfrm>
            <a:off x="2664999" y="624240"/>
            <a:ext cx="8911440" cy="128052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 algn="ctr"/>
            <a:r>
              <a:rPr lang="sr-Latn-RS" sz="3600" b="1" spc="-1" dirty="0">
                <a:solidFill>
                  <a:srgbClr val="000000"/>
                </a:solidFill>
                <a:latin typeface="Century Gothic"/>
              </a:rPr>
              <a:t>Vazdušni </a:t>
            </a:r>
            <a:r>
              <a:rPr lang="en-US" sz="3600" b="1" strike="noStrike" spc="-1" dirty="0">
                <a:solidFill>
                  <a:srgbClr val="000000"/>
                </a:solidFill>
                <a:latin typeface="Century Gothic"/>
              </a:rPr>
              <a:t>saobraćaj</a:t>
            </a:r>
          </a:p>
        </p:txBody>
      </p:sp>
      <p:sp>
        <p:nvSpPr>
          <p:cNvPr id="143" name="TextShape 2"/>
          <p:cNvSpPr txBox="1"/>
          <p:nvPr/>
        </p:nvSpPr>
        <p:spPr>
          <a:xfrm>
            <a:off x="2208976" y="1314000"/>
            <a:ext cx="8915040" cy="491976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FF0000"/>
                </a:solidFill>
                <a:latin typeface="Century Gothic"/>
              </a:rPr>
              <a:t>Vazduhoplovne alijanse </a:t>
            </a: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su nastale kao jedan od produkata globalizacije, ukrupnjavanja u svim sektorima. </a:t>
            </a: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Definisale su način ponašanja kako među kompanijama unutar alijanse, tako i kompanijama koje rede izvan uticaja  alijanse</a:t>
            </a: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Alijanse - Star </a:t>
            </a:r>
            <a:r>
              <a:rPr lang="sr-Latn-RS" sz="2400" b="1" spc="-1" dirty="0" err="1">
                <a:solidFill>
                  <a:srgbClr val="404040"/>
                </a:solidFill>
                <a:latin typeface="Century Gothic"/>
              </a:rPr>
              <a:t>Alliance</a:t>
            </a: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, </a:t>
            </a:r>
            <a:r>
              <a:rPr lang="sr-Latn-RS" sz="2400" b="1" spc="-1" dirty="0" err="1">
                <a:solidFill>
                  <a:srgbClr val="404040"/>
                </a:solidFill>
                <a:latin typeface="Century Gothic"/>
              </a:rPr>
              <a:t>Oneworld</a:t>
            </a: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 i </a:t>
            </a:r>
            <a:r>
              <a:rPr lang="sr-Latn-RS" sz="2400" b="1" spc="-1" dirty="0" err="1">
                <a:solidFill>
                  <a:srgbClr val="404040"/>
                </a:solidFill>
                <a:latin typeface="Century Gothic"/>
              </a:rPr>
              <a:t>Sky</a:t>
            </a: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 Team kontrolišu preko 50% svetskog avio </a:t>
            </a:r>
            <a:r>
              <a:rPr lang="sr-Latn-RS" sz="2400" b="1" spc="-1" dirty="0" err="1">
                <a:solidFill>
                  <a:srgbClr val="404040"/>
                </a:solidFill>
                <a:latin typeface="Century Gothic"/>
              </a:rPr>
              <a:t>tražišta</a:t>
            </a: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 </a:t>
            </a: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196348710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TextShape 2"/>
          <p:cNvSpPr txBox="1"/>
          <p:nvPr/>
        </p:nvSpPr>
        <p:spPr>
          <a:xfrm>
            <a:off x="2106234" y="1161758"/>
            <a:ext cx="8915040" cy="491976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FF0000"/>
                </a:solidFill>
                <a:latin typeface="Century Gothic"/>
              </a:rPr>
              <a:t>Star </a:t>
            </a:r>
            <a:r>
              <a:rPr lang="sr-Latn-RS" sz="2400" b="1" spc="-1" dirty="0" err="1">
                <a:solidFill>
                  <a:srgbClr val="FF0000"/>
                </a:solidFill>
                <a:latin typeface="Century Gothic"/>
              </a:rPr>
              <a:t>Alliance</a:t>
            </a:r>
            <a:endParaRPr lang="sr-Latn-RS" sz="2400" b="1" spc="-1" dirty="0">
              <a:solidFill>
                <a:srgbClr val="FF0000"/>
              </a:solidFill>
              <a:latin typeface="Century Gothic"/>
            </a:endParaRP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en-US" sz="2400" b="1" i="1" spc="-1" dirty="0">
                <a:solidFill>
                  <a:srgbClr val="404040"/>
                </a:solidFill>
                <a:latin typeface="Century Gothic"/>
              </a:rPr>
              <a:t>"The Way The Earth Connects.„</a:t>
            </a:r>
            <a:endParaRPr lang="sr-Latn-RS" sz="2400" b="1" i="1" spc="-1" dirty="0">
              <a:solidFill>
                <a:srgbClr val="404040"/>
              </a:solidFill>
              <a:latin typeface="Century Gothic"/>
            </a:endParaRP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en-US" sz="2400" b="1" spc="-1" dirty="0">
              <a:solidFill>
                <a:srgbClr val="404040"/>
              </a:solidFill>
              <a:latin typeface="Century Gothic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517FE33-C9DB-430B-971C-E9184E0D9D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1455" y="2740370"/>
            <a:ext cx="8235826" cy="3878666"/>
          </a:xfrm>
          <a:prstGeom prst="rect">
            <a:avLst/>
          </a:prstGeom>
        </p:spPr>
      </p:pic>
      <p:sp>
        <p:nvSpPr>
          <p:cNvPr id="142" name="TextShape 1"/>
          <p:cNvSpPr txBox="1"/>
          <p:nvPr/>
        </p:nvSpPr>
        <p:spPr>
          <a:xfrm>
            <a:off x="2664999" y="624240"/>
            <a:ext cx="8911440" cy="128052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 algn="ctr"/>
            <a:r>
              <a:rPr lang="sr-Latn-RS" sz="3600" b="1" spc="-1" dirty="0">
                <a:solidFill>
                  <a:srgbClr val="000000"/>
                </a:solidFill>
                <a:latin typeface="Century Gothic"/>
              </a:rPr>
              <a:t>Vazdušni </a:t>
            </a:r>
            <a:r>
              <a:rPr lang="en-US" sz="3600" b="1" strike="noStrike" spc="-1" dirty="0">
                <a:solidFill>
                  <a:srgbClr val="000000"/>
                </a:solidFill>
                <a:latin typeface="Century Gothic"/>
              </a:rPr>
              <a:t>saobraćaj</a:t>
            </a:r>
          </a:p>
        </p:txBody>
      </p:sp>
    </p:spTree>
    <p:extLst>
      <p:ext uri="{BB962C8B-B14F-4D97-AF65-F5344CB8AC3E}">
        <p14:creationId xmlns:p14="http://schemas.microsoft.com/office/powerpoint/2010/main" val="234913224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TextShape 1"/>
          <p:cNvSpPr txBox="1"/>
          <p:nvPr/>
        </p:nvSpPr>
        <p:spPr>
          <a:xfrm>
            <a:off x="2664999" y="624240"/>
            <a:ext cx="8911440" cy="128052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 algn="ctr"/>
            <a:r>
              <a:rPr lang="sr-Latn-RS" sz="3600" b="1" spc="-1" dirty="0">
                <a:solidFill>
                  <a:srgbClr val="000000"/>
                </a:solidFill>
                <a:latin typeface="Century Gothic"/>
              </a:rPr>
              <a:t>Vazdušni </a:t>
            </a:r>
            <a:r>
              <a:rPr lang="en-US" sz="3600" b="1" strike="noStrike" spc="-1" dirty="0">
                <a:solidFill>
                  <a:srgbClr val="000000"/>
                </a:solidFill>
                <a:latin typeface="Century Gothic"/>
              </a:rPr>
              <a:t>saobraćaj</a:t>
            </a:r>
          </a:p>
        </p:txBody>
      </p:sp>
      <p:sp>
        <p:nvSpPr>
          <p:cNvPr id="143" name="TextShape 2"/>
          <p:cNvSpPr txBox="1"/>
          <p:nvPr/>
        </p:nvSpPr>
        <p:spPr>
          <a:xfrm>
            <a:off x="2239798" y="1314000"/>
            <a:ext cx="8915040" cy="491976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 err="1">
                <a:solidFill>
                  <a:srgbClr val="FF0000"/>
                </a:solidFill>
                <a:latin typeface="Century Gothic"/>
              </a:rPr>
              <a:t>oneworld</a:t>
            </a:r>
            <a:endParaRPr lang="sr-Latn-RS" sz="2400" b="1" spc="-1" dirty="0">
              <a:solidFill>
                <a:srgbClr val="FF0000"/>
              </a:solidFill>
              <a:latin typeface="Century Gothic"/>
            </a:endParaRP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en-US" sz="2400" b="1" i="1" spc="-1" dirty="0">
                <a:solidFill>
                  <a:srgbClr val="404040"/>
                </a:solidFill>
                <a:latin typeface="Century Gothic"/>
              </a:rPr>
              <a:t>"An alliance of the world's leading airlines working as one.„</a:t>
            </a:r>
            <a:endParaRPr lang="sr-Latn-RS" sz="2400" b="1" i="1" spc="-1" dirty="0">
              <a:solidFill>
                <a:srgbClr val="404040"/>
              </a:solidFill>
              <a:latin typeface="Century Gothic"/>
            </a:endParaRP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en-US" sz="2400" b="1" spc="-1" dirty="0">
              <a:solidFill>
                <a:srgbClr val="404040"/>
              </a:solidFill>
              <a:latin typeface="Century Gothic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DBD7FB8-1EDA-418A-9280-D546E898E4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8338" y="3121889"/>
            <a:ext cx="8417960" cy="3394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287358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TextShape 1"/>
          <p:cNvSpPr txBox="1"/>
          <p:nvPr/>
        </p:nvSpPr>
        <p:spPr>
          <a:xfrm>
            <a:off x="2664999" y="624240"/>
            <a:ext cx="8911440" cy="128052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 algn="ctr"/>
            <a:r>
              <a:rPr lang="sr-Latn-RS" sz="3600" b="1" spc="-1" dirty="0">
                <a:solidFill>
                  <a:srgbClr val="000000"/>
                </a:solidFill>
                <a:latin typeface="Century Gothic"/>
              </a:rPr>
              <a:t>Vazdušni </a:t>
            </a:r>
            <a:r>
              <a:rPr lang="en-US" sz="3600" b="1" strike="noStrike" spc="-1" dirty="0">
                <a:solidFill>
                  <a:srgbClr val="000000"/>
                </a:solidFill>
                <a:latin typeface="Century Gothic"/>
              </a:rPr>
              <a:t>saobraćaj</a:t>
            </a:r>
          </a:p>
        </p:txBody>
      </p:sp>
      <p:sp>
        <p:nvSpPr>
          <p:cNvPr id="143" name="TextShape 2"/>
          <p:cNvSpPr txBox="1"/>
          <p:nvPr/>
        </p:nvSpPr>
        <p:spPr>
          <a:xfrm>
            <a:off x="2239798" y="1314000"/>
            <a:ext cx="8915040" cy="491976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 err="1">
                <a:solidFill>
                  <a:srgbClr val="FF0000"/>
                </a:solidFill>
                <a:latin typeface="Century Gothic"/>
              </a:rPr>
              <a:t>SkyTeam</a:t>
            </a:r>
            <a:endParaRPr lang="sr-Latn-RS" sz="2400" b="1" spc="-1" dirty="0">
              <a:solidFill>
                <a:srgbClr val="FF0000"/>
              </a:solidFill>
              <a:latin typeface="Century Gothic"/>
            </a:endParaRP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i="1" spc="-1" dirty="0">
                <a:solidFill>
                  <a:srgbClr val="404040"/>
                </a:solidFill>
                <a:latin typeface="Century Gothic"/>
              </a:rPr>
              <a:t>"</a:t>
            </a:r>
            <a:r>
              <a:rPr lang="sr-Latn-RS" sz="2400" b="1" i="1" spc="-1" dirty="0" err="1">
                <a:solidFill>
                  <a:srgbClr val="404040"/>
                </a:solidFill>
                <a:latin typeface="Century Gothic"/>
              </a:rPr>
              <a:t>Caring</a:t>
            </a:r>
            <a:r>
              <a:rPr lang="sr-Latn-RS" sz="2400" b="1" i="1" spc="-1" dirty="0">
                <a:solidFill>
                  <a:srgbClr val="404040"/>
                </a:solidFill>
                <a:latin typeface="Century Gothic"/>
              </a:rPr>
              <a:t> more </a:t>
            </a:r>
            <a:r>
              <a:rPr lang="sr-Latn-RS" sz="2400" b="1" i="1" spc="-1" dirty="0" err="1">
                <a:solidFill>
                  <a:srgbClr val="404040"/>
                </a:solidFill>
                <a:latin typeface="Century Gothic"/>
              </a:rPr>
              <a:t>about</a:t>
            </a:r>
            <a:r>
              <a:rPr lang="sr-Latn-RS" sz="2400" b="1" i="1" spc="-1" dirty="0">
                <a:solidFill>
                  <a:srgbClr val="404040"/>
                </a:solidFill>
                <a:latin typeface="Century Gothic"/>
              </a:rPr>
              <a:t> </a:t>
            </a:r>
            <a:r>
              <a:rPr lang="sr-Latn-RS" sz="2400" b="1" i="1" spc="-1" dirty="0" err="1">
                <a:solidFill>
                  <a:srgbClr val="404040"/>
                </a:solidFill>
                <a:latin typeface="Century Gothic"/>
              </a:rPr>
              <a:t>you</a:t>
            </a:r>
            <a:r>
              <a:rPr lang="sr-Latn-RS" sz="2400" b="1" i="1" spc="-1" dirty="0">
                <a:solidFill>
                  <a:srgbClr val="404040"/>
                </a:solidFill>
                <a:latin typeface="Century Gothic"/>
              </a:rPr>
              <a:t>."</a:t>
            </a: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en-US" sz="2400" b="1" spc="-1" dirty="0">
              <a:solidFill>
                <a:srgbClr val="404040"/>
              </a:solidFill>
              <a:latin typeface="Century Gothic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EBFB900-7CFF-4D0A-9C5F-BDF04DA27A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4029" y="2944120"/>
            <a:ext cx="8098902" cy="3704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709276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TextShape 1"/>
          <p:cNvSpPr txBox="1"/>
          <p:nvPr/>
        </p:nvSpPr>
        <p:spPr>
          <a:xfrm>
            <a:off x="2664999" y="624240"/>
            <a:ext cx="8911440" cy="128052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 algn="ctr"/>
            <a:r>
              <a:rPr lang="sr-Latn-RS" sz="3600" b="1" spc="-1" dirty="0">
                <a:solidFill>
                  <a:srgbClr val="000000"/>
                </a:solidFill>
                <a:latin typeface="Century Gothic"/>
              </a:rPr>
              <a:t>Vazdušni </a:t>
            </a:r>
            <a:r>
              <a:rPr lang="en-US" sz="3600" b="1" strike="noStrike" spc="-1" dirty="0">
                <a:solidFill>
                  <a:srgbClr val="000000"/>
                </a:solidFill>
                <a:latin typeface="Century Gothic"/>
              </a:rPr>
              <a:t>saobraćaj</a:t>
            </a:r>
          </a:p>
        </p:txBody>
      </p:sp>
      <p:sp>
        <p:nvSpPr>
          <p:cNvPr id="143" name="TextShape 2"/>
          <p:cNvSpPr txBox="1"/>
          <p:nvPr/>
        </p:nvSpPr>
        <p:spPr>
          <a:xfrm>
            <a:off x="2208976" y="1313999"/>
            <a:ext cx="8915040" cy="5158719"/>
          </a:xfrm>
          <a:prstGeom prst="rect">
            <a:avLst/>
          </a:prstGeom>
          <a:noFill/>
          <a:ln>
            <a:noFill/>
          </a:ln>
        </p:spPr>
        <p:txBody>
          <a:bodyPr>
            <a:normAutofit fontScale="70000" lnSpcReduction="20000"/>
          </a:bodyPr>
          <a:lstStyle/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800" b="1" spc="-1" dirty="0">
                <a:solidFill>
                  <a:srgbClr val="FF0000"/>
                </a:solidFill>
                <a:latin typeface="Century Gothic"/>
              </a:rPr>
              <a:t>Koristi </a:t>
            </a:r>
            <a:r>
              <a:rPr lang="sr-Latn-RS" sz="2800" b="1" spc="-1" dirty="0">
                <a:solidFill>
                  <a:srgbClr val="404040"/>
                </a:solidFill>
                <a:latin typeface="Century Gothic"/>
              </a:rPr>
              <a:t>od udruživanja u </a:t>
            </a:r>
            <a:r>
              <a:rPr lang="sr-Latn-RS" sz="2800" b="1" spc="-1" dirty="0">
                <a:solidFill>
                  <a:srgbClr val="FF0000"/>
                </a:solidFill>
                <a:latin typeface="Century Gothic"/>
              </a:rPr>
              <a:t>alijanse</a:t>
            </a:r>
            <a:r>
              <a:rPr lang="sr-Latn-RS" sz="2800" b="1" spc="-1" dirty="0">
                <a:solidFill>
                  <a:srgbClr val="404040"/>
                </a:solidFill>
                <a:latin typeface="Century Gothic"/>
              </a:rPr>
              <a:t> zbog kojih putnici, turisti nastavljaju da koriste tradicionalne avio-kompanije ogledaju se u</a:t>
            </a: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:</a:t>
            </a:r>
          </a:p>
          <a:p>
            <a:pPr marL="800280" lvl="2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800" b="1" spc="-1" dirty="0">
                <a:latin typeface="Century Gothic"/>
              </a:rPr>
              <a:t>nižim cenama karte </a:t>
            </a:r>
            <a:r>
              <a:rPr lang="sr-Latn-RS" sz="2800" i="1" spc="-1" dirty="0">
                <a:latin typeface="Century Gothic"/>
              </a:rPr>
              <a:t>- što je posledica nižih troškova eksploatacije, a ne redukcije troškova na teret servisa ili usluga</a:t>
            </a:r>
            <a:r>
              <a:rPr lang="sr-Latn-RS" sz="2800" b="1" spc="-1" dirty="0">
                <a:latin typeface="Century Gothic"/>
              </a:rPr>
              <a:t>;</a:t>
            </a:r>
          </a:p>
          <a:p>
            <a:pPr marL="800280" lvl="2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800" b="1" spc="-1" dirty="0">
                <a:latin typeface="Century Gothic"/>
              </a:rPr>
              <a:t>većem broju polazaka za određene destinacije;</a:t>
            </a:r>
          </a:p>
          <a:p>
            <a:pPr marL="800280" lvl="2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800" b="1" spc="-1" dirty="0">
                <a:latin typeface="Century Gothic"/>
              </a:rPr>
              <a:t>većem broju destinacija do kojih se jednostavno može stići;</a:t>
            </a:r>
          </a:p>
          <a:p>
            <a:pPr marL="800280" lvl="2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800" b="1" spc="-1" dirty="0">
                <a:latin typeface="Century Gothic"/>
              </a:rPr>
              <a:t>skraćenjem vremena potrebnog za putovanje do destinacija do kojih ne postoji direktan saobraćaj zbog smanjenja čekanja u mestu transfera;</a:t>
            </a:r>
          </a:p>
          <a:p>
            <a:pPr marL="800280" lvl="2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800" b="1" spc="-1" dirty="0">
                <a:latin typeface="Century Gothic"/>
              </a:rPr>
              <a:t>bržem skupljanju zarađenih milja na jedinstven način ali sa više kompanija,  i</a:t>
            </a:r>
          </a:p>
          <a:p>
            <a:pPr marL="800280" lvl="2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800" b="1" spc="-1" dirty="0">
                <a:latin typeface="Century Gothic"/>
              </a:rPr>
              <a:t>’</a:t>
            </a:r>
            <a:r>
              <a:rPr lang="sr-Latn-RS" sz="2800" b="1" spc="-1" dirty="0" err="1">
                <a:latin typeface="Century Gothic"/>
              </a:rPr>
              <a:t>Round</a:t>
            </a:r>
            <a:r>
              <a:rPr lang="sr-Latn-RS" sz="2800" b="1" spc="-1" dirty="0">
                <a:latin typeface="Century Gothic"/>
              </a:rPr>
              <a:t> </a:t>
            </a:r>
            <a:r>
              <a:rPr lang="sr-Latn-RS" sz="2800" b="1" spc="-1" dirty="0" err="1">
                <a:latin typeface="Century Gothic"/>
              </a:rPr>
              <a:t>the</a:t>
            </a:r>
            <a:r>
              <a:rPr lang="sr-Latn-RS" sz="2800" b="1" spc="-1" dirty="0">
                <a:latin typeface="Century Gothic"/>
              </a:rPr>
              <a:t> </a:t>
            </a:r>
            <a:r>
              <a:rPr lang="sr-Latn-RS" sz="2800" b="1" spc="-1" dirty="0" err="1">
                <a:latin typeface="Century Gothic"/>
              </a:rPr>
              <a:t>world</a:t>
            </a:r>
            <a:r>
              <a:rPr lang="sr-Latn-RS" sz="2800" b="1" spc="-1" dirty="0">
                <a:latin typeface="Century Gothic"/>
              </a:rPr>
              <a:t> </a:t>
            </a:r>
            <a:r>
              <a:rPr lang="sr-Latn-RS" sz="2800" b="1" spc="-1" dirty="0" err="1">
                <a:latin typeface="Century Gothic"/>
              </a:rPr>
              <a:t>ticket</a:t>
            </a:r>
            <a:r>
              <a:rPr lang="sr-Latn-RS" sz="2800" b="1" spc="-1" dirty="0">
                <a:latin typeface="Century Gothic"/>
              </a:rPr>
              <a:t>’ – karte za putovanje oko sveta sa dozvoljenim ’stop </a:t>
            </a:r>
            <a:r>
              <a:rPr lang="sr-Latn-RS" sz="2800" b="1" spc="-1" dirty="0" err="1">
                <a:latin typeface="Century Gothic"/>
              </a:rPr>
              <a:t>over</a:t>
            </a:r>
            <a:r>
              <a:rPr lang="sr-Latn-RS" sz="2800" b="1" spc="-1" dirty="0">
                <a:latin typeface="Century Gothic"/>
              </a:rPr>
              <a:t>’-ima omogućavaju putovanje oko sveta po relativno niskoj ceni.</a:t>
            </a:r>
          </a:p>
        </p:txBody>
      </p:sp>
    </p:spTree>
    <p:extLst>
      <p:ext uri="{BB962C8B-B14F-4D97-AF65-F5344CB8AC3E}">
        <p14:creationId xmlns:p14="http://schemas.microsoft.com/office/powerpoint/2010/main" val="4077097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TextShape 1"/>
          <p:cNvSpPr txBox="1"/>
          <p:nvPr/>
        </p:nvSpPr>
        <p:spPr>
          <a:xfrm>
            <a:off x="2664999" y="624240"/>
            <a:ext cx="8911440" cy="128052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 algn="ctr"/>
            <a:r>
              <a:rPr lang="sr-Latn-RS" sz="3600" b="1" spc="-1" dirty="0">
                <a:solidFill>
                  <a:srgbClr val="000000"/>
                </a:solidFill>
                <a:latin typeface="Century Gothic"/>
              </a:rPr>
              <a:t>Vazdušni </a:t>
            </a:r>
            <a:r>
              <a:rPr lang="en-US" sz="3600" b="1" strike="noStrike" spc="-1" dirty="0">
                <a:solidFill>
                  <a:srgbClr val="000000"/>
                </a:solidFill>
                <a:latin typeface="Century Gothic"/>
              </a:rPr>
              <a:t>saobraćaj</a:t>
            </a:r>
          </a:p>
        </p:txBody>
      </p:sp>
      <p:sp>
        <p:nvSpPr>
          <p:cNvPr id="143" name="TextShape 2"/>
          <p:cNvSpPr txBox="1"/>
          <p:nvPr/>
        </p:nvSpPr>
        <p:spPr>
          <a:xfrm>
            <a:off x="2178153" y="1314000"/>
            <a:ext cx="8915040" cy="491976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en-US" sz="2400" b="1" spc="-1" dirty="0">
                <a:solidFill>
                  <a:srgbClr val="FF0000"/>
                </a:solidFill>
                <a:latin typeface="Century Gothic"/>
              </a:rPr>
              <a:t>„</a:t>
            </a:r>
            <a:r>
              <a:rPr lang="sr-Latn-RS" sz="2400" b="1" spc="-1" dirty="0">
                <a:solidFill>
                  <a:srgbClr val="FF0000"/>
                </a:solidFill>
                <a:latin typeface="Century Gothic"/>
              </a:rPr>
              <a:t>O</a:t>
            </a:r>
            <a:r>
              <a:rPr lang="en-US" sz="2400" b="1" spc="-1" dirty="0" err="1">
                <a:solidFill>
                  <a:srgbClr val="FF0000"/>
                </a:solidFill>
                <a:latin typeface="Century Gothic"/>
              </a:rPr>
              <a:t>tvoreno</a:t>
            </a:r>
            <a:r>
              <a:rPr lang="en-US" sz="2400" b="1" spc="-1" dirty="0">
                <a:solidFill>
                  <a:srgbClr val="FF0000"/>
                </a:solidFill>
                <a:latin typeface="Century Gothic"/>
              </a:rPr>
              <a:t> </a:t>
            </a:r>
            <a:r>
              <a:rPr lang="en-US" sz="2400" b="1" spc="-1" dirty="0" err="1">
                <a:solidFill>
                  <a:srgbClr val="FF0000"/>
                </a:solidFill>
                <a:latin typeface="Century Gothic"/>
              </a:rPr>
              <a:t>nebo</a:t>
            </a:r>
            <a:r>
              <a:rPr lang="en-US" sz="2400" b="1" spc="-1" dirty="0">
                <a:solidFill>
                  <a:srgbClr val="FF0000"/>
                </a:solidFill>
                <a:latin typeface="Century Gothic"/>
              </a:rPr>
              <a:t>’’ </a:t>
            </a: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je </a:t>
            </a:r>
            <a:r>
              <a:rPr lang="en-US" sz="2400" b="1" spc="-1" dirty="0" err="1">
                <a:solidFill>
                  <a:srgbClr val="404040"/>
                </a:solidFill>
                <a:latin typeface="Century Gothic"/>
              </a:rPr>
              <a:t>sistem</a:t>
            </a:r>
            <a:r>
              <a:rPr lang="en-US" sz="2400" b="1" spc="-1" dirty="0">
                <a:solidFill>
                  <a:srgbClr val="404040"/>
                </a:solidFill>
                <a:latin typeface="Century Gothic"/>
              </a:rPr>
              <a:t> </a:t>
            </a:r>
            <a:r>
              <a:rPr lang="en-US" sz="2400" b="1" spc="-1" dirty="0" err="1">
                <a:solidFill>
                  <a:srgbClr val="404040"/>
                </a:solidFill>
                <a:latin typeface="Century Gothic"/>
              </a:rPr>
              <a:t>zakona</a:t>
            </a:r>
            <a:r>
              <a:rPr lang="en-US" sz="2400" b="1" spc="-1" dirty="0">
                <a:solidFill>
                  <a:srgbClr val="404040"/>
                </a:solidFill>
                <a:latin typeface="Century Gothic"/>
              </a:rPr>
              <a:t> </a:t>
            </a:r>
            <a:r>
              <a:rPr lang="en-US" sz="2400" b="1" spc="-1" dirty="0" err="1">
                <a:solidFill>
                  <a:srgbClr val="404040"/>
                </a:solidFill>
                <a:latin typeface="Century Gothic"/>
              </a:rPr>
              <a:t>i</a:t>
            </a:r>
            <a:r>
              <a:rPr lang="en-US" sz="2400" b="1" spc="-1" dirty="0">
                <a:solidFill>
                  <a:srgbClr val="404040"/>
                </a:solidFill>
                <a:latin typeface="Century Gothic"/>
              </a:rPr>
              <a:t> </a:t>
            </a:r>
            <a:r>
              <a:rPr lang="en-US" sz="2400" b="1" spc="-1" dirty="0" err="1">
                <a:solidFill>
                  <a:srgbClr val="404040"/>
                </a:solidFill>
                <a:latin typeface="Century Gothic"/>
              </a:rPr>
              <a:t>propisa</a:t>
            </a:r>
            <a:r>
              <a:rPr lang="en-US" sz="2400" b="1" spc="-1" dirty="0">
                <a:solidFill>
                  <a:srgbClr val="404040"/>
                </a:solidFill>
                <a:latin typeface="Century Gothic"/>
              </a:rPr>
              <a:t> </a:t>
            </a: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koji </a:t>
            </a:r>
            <a:r>
              <a:rPr lang="en-US" sz="2400" b="1" spc="-1" dirty="0" err="1">
                <a:solidFill>
                  <a:srgbClr val="404040"/>
                </a:solidFill>
                <a:latin typeface="Century Gothic"/>
              </a:rPr>
              <a:t>omogućava</a:t>
            </a:r>
            <a:r>
              <a:rPr lang="en-US" sz="2400" b="1" spc="-1" dirty="0">
                <a:solidFill>
                  <a:srgbClr val="404040"/>
                </a:solidFill>
                <a:latin typeface="Century Gothic"/>
              </a:rPr>
              <a:t> „</a:t>
            </a:r>
            <a:r>
              <a:rPr lang="en-US" sz="2400" b="1" spc="-1" dirty="0" err="1">
                <a:solidFill>
                  <a:srgbClr val="404040"/>
                </a:solidFill>
                <a:latin typeface="Century Gothic"/>
              </a:rPr>
              <a:t>lojalnu</a:t>
            </a:r>
            <a:r>
              <a:rPr lang="en-US" sz="2400" b="1" spc="-1" dirty="0">
                <a:solidFill>
                  <a:srgbClr val="404040"/>
                </a:solidFill>
                <a:latin typeface="Century Gothic"/>
              </a:rPr>
              <a:t> </a:t>
            </a:r>
            <a:r>
              <a:rPr lang="en-US" sz="2400" b="1" spc="-1" dirty="0" err="1">
                <a:solidFill>
                  <a:srgbClr val="404040"/>
                </a:solidFill>
                <a:latin typeface="Century Gothic"/>
              </a:rPr>
              <a:t>konkurenciju</a:t>
            </a:r>
            <a:r>
              <a:rPr lang="en-US" sz="2400" b="1" spc="-1" dirty="0">
                <a:solidFill>
                  <a:srgbClr val="404040"/>
                </a:solidFill>
                <a:latin typeface="Century Gothic"/>
              </a:rPr>
              <a:t>” </a:t>
            </a:r>
            <a:r>
              <a:rPr lang="en-US" sz="2400" b="1" spc="-1" dirty="0" err="1">
                <a:solidFill>
                  <a:srgbClr val="404040"/>
                </a:solidFill>
                <a:latin typeface="Century Gothic"/>
              </a:rPr>
              <a:t>i</a:t>
            </a:r>
            <a:r>
              <a:rPr lang="en-US" sz="2400" b="1" spc="-1" dirty="0">
                <a:solidFill>
                  <a:srgbClr val="404040"/>
                </a:solidFill>
                <a:latin typeface="Century Gothic"/>
              </a:rPr>
              <a:t> </a:t>
            </a:r>
            <a:r>
              <a:rPr lang="en-US" sz="2400" b="1" spc="-1" dirty="0" err="1">
                <a:solidFill>
                  <a:srgbClr val="404040"/>
                </a:solidFill>
                <a:latin typeface="Century Gothic"/>
              </a:rPr>
              <a:t>podrazumeva</a:t>
            </a:r>
            <a:r>
              <a:rPr lang="en-US" sz="2400" b="1" spc="-1" dirty="0">
                <a:solidFill>
                  <a:srgbClr val="404040"/>
                </a:solidFill>
                <a:latin typeface="Century Gothic"/>
              </a:rPr>
              <a:t> </a:t>
            </a:r>
            <a:r>
              <a:rPr lang="en-US" sz="2400" b="1" spc="-1" dirty="0" err="1">
                <a:solidFill>
                  <a:srgbClr val="FF0000"/>
                </a:solidFill>
                <a:latin typeface="Century Gothic"/>
              </a:rPr>
              <a:t>pravo</a:t>
            </a:r>
            <a:r>
              <a:rPr lang="en-US" sz="2400" b="1" spc="-1" dirty="0">
                <a:solidFill>
                  <a:srgbClr val="FF0000"/>
                </a:solidFill>
                <a:latin typeface="Century Gothic"/>
              </a:rPr>
              <a:t> </a:t>
            </a:r>
            <a:r>
              <a:rPr lang="en-US" sz="2400" b="1" spc="-1" dirty="0" err="1">
                <a:solidFill>
                  <a:srgbClr val="FF0000"/>
                </a:solidFill>
                <a:latin typeface="Century Gothic"/>
              </a:rPr>
              <a:t>obavljanja</a:t>
            </a:r>
            <a:r>
              <a:rPr lang="en-US" sz="2400" b="1" spc="-1" dirty="0">
                <a:solidFill>
                  <a:srgbClr val="FF0000"/>
                </a:solidFill>
                <a:latin typeface="Century Gothic"/>
              </a:rPr>
              <a:t> </a:t>
            </a:r>
            <a:r>
              <a:rPr lang="en-US" sz="2400" b="1" spc="-1" dirty="0" err="1">
                <a:solidFill>
                  <a:srgbClr val="FF0000"/>
                </a:solidFill>
                <a:latin typeface="Century Gothic"/>
              </a:rPr>
              <a:t>letova</a:t>
            </a:r>
            <a:r>
              <a:rPr lang="en-US" sz="2400" b="1" spc="-1" dirty="0">
                <a:solidFill>
                  <a:srgbClr val="FF0000"/>
                </a:solidFill>
                <a:latin typeface="Century Gothic"/>
              </a:rPr>
              <a:t> bez </a:t>
            </a:r>
            <a:r>
              <a:rPr lang="en-US" sz="2400" b="1" spc="-1" dirty="0" err="1">
                <a:solidFill>
                  <a:srgbClr val="FF0000"/>
                </a:solidFill>
                <a:latin typeface="Century Gothic"/>
              </a:rPr>
              <a:t>ograničenja</a:t>
            </a:r>
            <a:r>
              <a:rPr lang="en-US" sz="2400" b="1" spc="-1" dirty="0">
                <a:solidFill>
                  <a:srgbClr val="FF0000"/>
                </a:solidFill>
                <a:latin typeface="Century Gothic"/>
              </a:rPr>
              <a:t> </a:t>
            </a:r>
            <a:r>
              <a:rPr lang="en-US" sz="2400" b="1" spc="-1" dirty="0" err="1">
                <a:solidFill>
                  <a:srgbClr val="FF0000"/>
                </a:solidFill>
                <a:latin typeface="Century Gothic"/>
              </a:rPr>
              <a:t>između</a:t>
            </a:r>
            <a:r>
              <a:rPr lang="en-US" sz="2400" b="1" spc="-1" dirty="0">
                <a:solidFill>
                  <a:srgbClr val="FF0000"/>
                </a:solidFill>
                <a:latin typeface="Century Gothic"/>
              </a:rPr>
              <a:t> </a:t>
            </a:r>
            <a:r>
              <a:rPr lang="en-US" sz="2400" b="1" spc="-1" dirty="0" err="1">
                <a:solidFill>
                  <a:srgbClr val="FF0000"/>
                </a:solidFill>
                <a:latin typeface="Century Gothic"/>
              </a:rPr>
              <a:t>dve</a:t>
            </a:r>
            <a:r>
              <a:rPr lang="en-US" sz="2400" b="1" spc="-1" dirty="0">
                <a:solidFill>
                  <a:srgbClr val="FF0000"/>
                </a:solidFill>
                <a:latin typeface="Century Gothic"/>
              </a:rPr>
              <a:t> </a:t>
            </a:r>
            <a:r>
              <a:rPr lang="en-US" sz="2400" b="1" spc="-1" dirty="0" err="1">
                <a:solidFill>
                  <a:srgbClr val="FF0000"/>
                </a:solidFill>
                <a:latin typeface="Century Gothic"/>
              </a:rPr>
              <a:t>ili</a:t>
            </a:r>
            <a:r>
              <a:rPr lang="en-US" sz="2400" b="1" spc="-1" dirty="0">
                <a:solidFill>
                  <a:srgbClr val="FF0000"/>
                </a:solidFill>
                <a:latin typeface="Century Gothic"/>
              </a:rPr>
              <a:t> </a:t>
            </a:r>
            <a:r>
              <a:rPr lang="en-US" sz="2400" b="1" spc="-1" dirty="0" err="1">
                <a:solidFill>
                  <a:srgbClr val="FF0000"/>
                </a:solidFill>
                <a:latin typeface="Century Gothic"/>
              </a:rPr>
              <a:t>više</a:t>
            </a:r>
            <a:r>
              <a:rPr lang="en-US" sz="2400" b="1" spc="-1" dirty="0">
                <a:solidFill>
                  <a:srgbClr val="FF0000"/>
                </a:solidFill>
                <a:latin typeface="Century Gothic"/>
              </a:rPr>
              <a:t> </a:t>
            </a:r>
            <a:r>
              <a:rPr lang="en-US" sz="2400" b="1" spc="-1" dirty="0" err="1">
                <a:solidFill>
                  <a:srgbClr val="FF0000"/>
                </a:solidFill>
                <a:latin typeface="Century Gothic"/>
              </a:rPr>
              <a:t>država</a:t>
            </a:r>
            <a:r>
              <a:rPr lang="en-US" sz="2400" b="1" spc="-1" dirty="0">
                <a:solidFill>
                  <a:srgbClr val="FF0000"/>
                </a:solidFill>
                <a:latin typeface="Century Gothic"/>
              </a:rPr>
              <a:t> </a:t>
            </a:r>
            <a:r>
              <a:rPr lang="en-US" sz="2400" b="1" spc="-1" dirty="0" err="1">
                <a:solidFill>
                  <a:srgbClr val="404040"/>
                </a:solidFill>
                <a:latin typeface="Century Gothic"/>
              </a:rPr>
              <a:t>i</a:t>
            </a:r>
            <a:r>
              <a:rPr lang="en-US" sz="2400" b="1" spc="-1" dirty="0">
                <a:solidFill>
                  <a:srgbClr val="404040"/>
                </a:solidFill>
                <a:latin typeface="Century Gothic"/>
              </a:rPr>
              <a:t> </a:t>
            </a:r>
            <a:r>
              <a:rPr lang="en-US" sz="2400" b="1" spc="-1" dirty="0" err="1">
                <a:solidFill>
                  <a:srgbClr val="404040"/>
                </a:solidFill>
                <a:latin typeface="Century Gothic"/>
              </a:rPr>
              <a:t>postaje</a:t>
            </a:r>
            <a:r>
              <a:rPr lang="en-US" sz="2400" b="1" spc="-1" dirty="0">
                <a:solidFill>
                  <a:srgbClr val="404040"/>
                </a:solidFill>
                <a:latin typeface="Century Gothic"/>
              </a:rPr>
              <a:t> </a:t>
            </a:r>
            <a:r>
              <a:rPr lang="en-US" sz="2400" b="1" spc="-1" dirty="0" err="1">
                <a:solidFill>
                  <a:srgbClr val="404040"/>
                </a:solidFill>
                <a:latin typeface="Century Gothic"/>
              </a:rPr>
              <a:t>sve</a:t>
            </a:r>
            <a:r>
              <a:rPr lang="en-US" sz="2400" b="1" spc="-1" dirty="0">
                <a:solidFill>
                  <a:srgbClr val="404040"/>
                </a:solidFill>
                <a:latin typeface="Century Gothic"/>
              </a:rPr>
              <a:t> </a:t>
            </a:r>
            <a:r>
              <a:rPr lang="en-US" sz="2400" b="1" spc="-1" dirty="0" err="1">
                <a:solidFill>
                  <a:srgbClr val="404040"/>
                </a:solidFill>
                <a:latin typeface="Century Gothic"/>
              </a:rPr>
              <a:t>značajniji</a:t>
            </a:r>
            <a:r>
              <a:rPr lang="en-US" sz="2400" b="1" spc="-1" dirty="0">
                <a:solidFill>
                  <a:srgbClr val="404040"/>
                </a:solidFill>
                <a:latin typeface="Century Gothic"/>
              </a:rPr>
              <a:t> </a:t>
            </a:r>
            <a:r>
              <a:rPr lang="en-US" sz="2400" b="1" spc="-1" dirty="0" err="1">
                <a:solidFill>
                  <a:srgbClr val="404040"/>
                </a:solidFill>
                <a:latin typeface="Century Gothic"/>
              </a:rPr>
              <a:t>faktor</a:t>
            </a:r>
            <a:r>
              <a:rPr lang="en-US" sz="2400" b="1" spc="-1" dirty="0">
                <a:solidFill>
                  <a:srgbClr val="404040"/>
                </a:solidFill>
                <a:latin typeface="Century Gothic"/>
              </a:rPr>
              <a:t> regulative </a:t>
            </a:r>
            <a:r>
              <a:rPr lang="en-US" sz="2400" b="1" spc="-1" dirty="0" err="1">
                <a:solidFill>
                  <a:srgbClr val="404040"/>
                </a:solidFill>
                <a:latin typeface="Century Gothic"/>
              </a:rPr>
              <a:t>ili</a:t>
            </a:r>
            <a:r>
              <a:rPr lang="en-US" sz="2400" b="1" spc="-1" dirty="0">
                <a:solidFill>
                  <a:srgbClr val="404040"/>
                </a:solidFill>
                <a:latin typeface="Century Gothic"/>
              </a:rPr>
              <a:t> </a:t>
            </a:r>
            <a:r>
              <a:rPr lang="en-US" sz="2400" b="1" spc="-1" dirty="0" err="1">
                <a:solidFill>
                  <a:srgbClr val="404040"/>
                </a:solidFill>
                <a:latin typeface="Century Gothic"/>
              </a:rPr>
              <a:t>deregulative</a:t>
            </a:r>
            <a:r>
              <a:rPr lang="en-US" sz="2400" b="1" spc="-1" dirty="0">
                <a:solidFill>
                  <a:srgbClr val="404040"/>
                </a:solidFill>
                <a:latin typeface="Century Gothic"/>
              </a:rPr>
              <a:t> u </a:t>
            </a:r>
            <a:r>
              <a:rPr lang="en-US" sz="2400" b="1" spc="-1" dirty="0" err="1">
                <a:solidFill>
                  <a:srgbClr val="404040"/>
                </a:solidFill>
                <a:latin typeface="Century Gothic"/>
              </a:rPr>
              <a:t>obavljanju</a:t>
            </a:r>
            <a:r>
              <a:rPr lang="en-US" sz="2400" b="1" spc="-1" dirty="0">
                <a:solidFill>
                  <a:srgbClr val="404040"/>
                </a:solidFill>
                <a:latin typeface="Century Gothic"/>
              </a:rPr>
              <a:t> </a:t>
            </a:r>
            <a:r>
              <a:rPr lang="en-US" sz="2400" b="1" spc="-1" dirty="0" err="1">
                <a:solidFill>
                  <a:srgbClr val="404040"/>
                </a:solidFill>
                <a:latin typeface="Century Gothic"/>
              </a:rPr>
              <a:t>komercijalnih</a:t>
            </a:r>
            <a:r>
              <a:rPr lang="en-US" sz="2400" b="1" spc="-1" dirty="0">
                <a:solidFill>
                  <a:srgbClr val="404040"/>
                </a:solidFill>
                <a:latin typeface="Century Gothic"/>
              </a:rPr>
              <a:t> </a:t>
            </a:r>
            <a:r>
              <a:rPr lang="en-US" sz="2400" b="1" spc="-1" dirty="0" err="1">
                <a:solidFill>
                  <a:srgbClr val="404040"/>
                </a:solidFill>
                <a:latin typeface="Century Gothic"/>
              </a:rPr>
              <a:t>letova</a:t>
            </a:r>
            <a:r>
              <a:rPr lang="en-US" sz="2400" b="1" spc="-1" dirty="0">
                <a:solidFill>
                  <a:srgbClr val="404040"/>
                </a:solidFill>
                <a:latin typeface="Century Gothic"/>
              </a:rPr>
              <a:t>.</a:t>
            </a: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en-US" sz="2400" b="1" spc="-1" dirty="0">
                <a:solidFill>
                  <a:srgbClr val="404040"/>
                </a:solidFill>
                <a:latin typeface="Century Gothic"/>
              </a:rPr>
              <a:t> </a:t>
            </a: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Z</a:t>
            </a:r>
            <a:r>
              <a:rPr lang="en-US" sz="2400" b="1" spc="-1" dirty="0" err="1">
                <a:solidFill>
                  <a:srgbClr val="404040"/>
                </a:solidFill>
                <a:latin typeface="Century Gothic"/>
              </a:rPr>
              <a:t>emlje</a:t>
            </a:r>
            <a:r>
              <a:rPr lang="en-US" sz="2400" b="1" spc="-1" dirty="0">
                <a:solidFill>
                  <a:srgbClr val="404040"/>
                </a:solidFill>
                <a:latin typeface="Century Gothic"/>
              </a:rPr>
              <a:t> </a:t>
            </a:r>
            <a:r>
              <a:rPr lang="en-US" sz="2400" b="1" spc="-1" dirty="0" err="1">
                <a:solidFill>
                  <a:srgbClr val="404040"/>
                </a:solidFill>
                <a:latin typeface="Century Gothic"/>
              </a:rPr>
              <a:t>članice</a:t>
            </a:r>
            <a:r>
              <a:rPr lang="en-US" sz="2400" b="1" spc="-1" dirty="0">
                <a:solidFill>
                  <a:srgbClr val="404040"/>
                </a:solidFill>
                <a:latin typeface="Century Gothic"/>
              </a:rPr>
              <a:t> </a:t>
            </a: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se </a:t>
            </a:r>
            <a:r>
              <a:rPr lang="en-US" sz="2400" b="1" spc="-1" dirty="0" err="1">
                <a:solidFill>
                  <a:srgbClr val="404040"/>
                </a:solidFill>
                <a:latin typeface="Century Gothic"/>
              </a:rPr>
              <a:t>zajedno</a:t>
            </a:r>
            <a:r>
              <a:rPr lang="en-US" sz="2400" b="1" spc="-1" dirty="0">
                <a:solidFill>
                  <a:srgbClr val="404040"/>
                </a:solidFill>
                <a:latin typeface="Century Gothic"/>
              </a:rPr>
              <a:t> </a:t>
            </a:r>
            <a:r>
              <a:rPr lang="en-US" sz="2400" b="1" spc="-1" dirty="0" err="1">
                <a:solidFill>
                  <a:srgbClr val="404040"/>
                </a:solidFill>
                <a:latin typeface="Century Gothic"/>
              </a:rPr>
              <a:t>dogovaraju</a:t>
            </a:r>
            <a:r>
              <a:rPr lang="en-US" sz="2400" b="1" spc="-1" dirty="0">
                <a:solidFill>
                  <a:srgbClr val="404040"/>
                </a:solidFill>
                <a:latin typeface="Century Gothic"/>
              </a:rPr>
              <a:t> o </a:t>
            </a:r>
            <a:r>
              <a:rPr lang="en-US" sz="2400" b="1" spc="-1" dirty="0" err="1">
                <a:solidFill>
                  <a:srgbClr val="404040"/>
                </a:solidFill>
                <a:latin typeface="Century Gothic"/>
              </a:rPr>
              <a:t>međunar</a:t>
            </a: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o</a:t>
            </a:r>
            <a:r>
              <a:rPr lang="en-US" sz="2400" b="1" spc="-1" dirty="0" err="1">
                <a:solidFill>
                  <a:srgbClr val="404040"/>
                </a:solidFill>
                <a:latin typeface="Century Gothic"/>
              </a:rPr>
              <a:t>dnom</a:t>
            </a:r>
            <a:r>
              <a:rPr lang="en-US" sz="2400" b="1" spc="-1" dirty="0">
                <a:solidFill>
                  <a:srgbClr val="404040"/>
                </a:solidFill>
                <a:latin typeface="Century Gothic"/>
              </a:rPr>
              <a:t> </a:t>
            </a:r>
            <a:r>
              <a:rPr lang="en-US" sz="2400" b="1" spc="-1" dirty="0" err="1">
                <a:solidFill>
                  <a:srgbClr val="404040"/>
                </a:solidFill>
                <a:latin typeface="Century Gothic"/>
              </a:rPr>
              <a:t>avio-saobraćaju</a:t>
            </a:r>
            <a:r>
              <a:rPr lang="en-US" sz="2400" b="1" spc="-1" dirty="0">
                <a:solidFill>
                  <a:srgbClr val="404040"/>
                </a:solidFill>
                <a:latin typeface="Century Gothic"/>
              </a:rPr>
              <a:t>, </a:t>
            </a:r>
            <a:r>
              <a:rPr lang="en-US" sz="2400" b="1" spc="-1" dirty="0" err="1">
                <a:solidFill>
                  <a:srgbClr val="404040"/>
                </a:solidFill>
                <a:latin typeface="Century Gothic"/>
              </a:rPr>
              <a:t>sve</a:t>
            </a:r>
            <a:r>
              <a:rPr lang="en-US" sz="2400" b="1" spc="-1" dirty="0">
                <a:solidFill>
                  <a:srgbClr val="404040"/>
                </a:solidFill>
                <a:latin typeface="Century Gothic"/>
              </a:rPr>
              <a:t> </a:t>
            </a:r>
            <a:r>
              <a:rPr lang="en-US" sz="2400" b="1" spc="-1" dirty="0" err="1">
                <a:solidFill>
                  <a:srgbClr val="404040"/>
                </a:solidFill>
                <a:latin typeface="Century Gothic"/>
              </a:rPr>
              <a:t>odluke</a:t>
            </a:r>
            <a:r>
              <a:rPr lang="en-US" sz="2400" b="1" spc="-1" dirty="0">
                <a:solidFill>
                  <a:srgbClr val="404040"/>
                </a:solidFill>
                <a:latin typeface="Century Gothic"/>
              </a:rPr>
              <a:t> se mora</a:t>
            </a: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ju</a:t>
            </a:r>
            <a:r>
              <a:rPr lang="en-US" sz="2400" b="1" spc="-1" dirty="0">
                <a:solidFill>
                  <a:srgbClr val="404040"/>
                </a:solidFill>
                <a:latin typeface="Century Gothic"/>
              </a:rPr>
              <a:t> </a:t>
            </a:r>
            <a:r>
              <a:rPr lang="en-US" sz="2400" b="1" spc="-1" dirty="0" err="1">
                <a:solidFill>
                  <a:srgbClr val="404040"/>
                </a:solidFill>
                <a:latin typeface="Century Gothic"/>
              </a:rPr>
              <a:t>donositi</a:t>
            </a:r>
            <a:r>
              <a:rPr lang="en-US" sz="2400" b="1" spc="-1" dirty="0">
                <a:solidFill>
                  <a:srgbClr val="404040"/>
                </a:solidFill>
                <a:latin typeface="Century Gothic"/>
              </a:rPr>
              <a:t> </a:t>
            </a:r>
            <a:r>
              <a:rPr lang="en-US" sz="2400" b="1" spc="-1" dirty="0" err="1">
                <a:solidFill>
                  <a:srgbClr val="404040"/>
                </a:solidFill>
                <a:latin typeface="Century Gothic"/>
              </a:rPr>
              <a:t>na</a:t>
            </a:r>
            <a:r>
              <a:rPr lang="en-US" sz="2400" b="1" spc="-1" dirty="0">
                <a:solidFill>
                  <a:srgbClr val="404040"/>
                </a:solidFill>
                <a:latin typeface="Century Gothic"/>
              </a:rPr>
              <a:t> </a:t>
            </a:r>
            <a:r>
              <a:rPr lang="en-US" sz="2400" b="1" spc="-1" dirty="0" err="1">
                <a:solidFill>
                  <a:srgbClr val="404040"/>
                </a:solidFill>
                <a:latin typeface="Century Gothic"/>
              </a:rPr>
              <a:t>način</a:t>
            </a:r>
            <a:r>
              <a:rPr lang="en-US" sz="2400" b="1" spc="-1" dirty="0">
                <a:solidFill>
                  <a:srgbClr val="404040"/>
                </a:solidFill>
                <a:latin typeface="Century Gothic"/>
              </a:rPr>
              <a:t> da </a:t>
            </a:r>
            <a:r>
              <a:rPr lang="en-US" sz="2400" b="1" spc="-1" dirty="0" err="1">
                <a:solidFill>
                  <a:srgbClr val="404040"/>
                </a:solidFill>
                <a:latin typeface="Century Gothic"/>
              </a:rPr>
              <a:t>budu</a:t>
            </a:r>
            <a:r>
              <a:rPr lang="en-US" sz="2400" b="1" spc="-1" dirty="0">
                <a:solidFill>
                  <a:srgbClr val="404040"/>
                </a:solidFill>
                <a:latin typeface="Century Gothic"/>
              </a:rPr>
              <a:t> u </a:t>
            </a:r>
            <a:r>
              <a:rPr lang="en-US" sz="2400" b="1" spc="-1" dirty="0" err="1">
                <a:solidFill>
                  <a:srgbClr val="404040"/>
                </a:solidFill>
                <a:latin typeface="Century Gothic"/>
              </a:rPr>
              <a:t>opštem</a:t>
            </a:r>
            <a:r>
              <a:rPr lang="en-US" sz="2400" b="1" spc="-1" dirty="0">
                <a:solidFill>
                  <a:srgbClr val="404040"/>
                </a:solidFill>
                <a:latin typeface="Century Gothic"/>
              </a:rPr>
              <a:t> </a:t>
            </a:r>
            <a:r>
              <a:rPr lang="en-US" sz="2400" b="1" spc="-1" dirty="0" err="1">
                <a:solidFill>
                  <a:srgbClr val="404040"/>
                </a:solidFill>
                <a:latin typeface="Century Gothic"/>
              </a:rPr>
              <a:t>društvenom</a:t>
            </a:r>
            <a:r>
              <a:rPr lang="en-US" sz="2400" b="1" spc="-1" dirty="0">
                <a:solidFill>
                  <a:srgbClr val="404040"/>
                </a:solidFill>
                <a:latin typeface="Century Gothic"/>
              </a:rPr>
              <a:t> </a:t>
            </a:r>
            <a:r>
              <a:rPr lang="en-US" sz="2400" b="1" spc="-1" dirty="0" err="1">
                <a:solidFill>
                  <a:srgbClr val="404040"/>
                </a:solidFill>
                <a:latin typeface="Century Gothic"/>
              </a:rPr>
              <a:t>interesu</a:t>
            </a:r>
            <a:r>
              <a:rPr lang="en-US" sz="2400" b="1" spc="-1" dirty="0">
                <a:solidFill>
                  <a:srgbClr val="404040"/>
                </a:solidFill>
                <a:latin typeface="Century Gothic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13286713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TextShape 1"/>
          <p:cNvSpPr txBox="1"/>
          <p:nvPr/>
        </p:nvSpPr>
        <p:spPr>
          <a:xfrm>
            <a:off x="2664999" y="624240"/>
            <a:ext cx="8911440" cy="128052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 algn="ctr"/>
            <a:r>
              <a:rPr lang="sr-Latn-RS" sz="3600" b="1" spc="-1" dirty="0">
                <a:solidFill>
                  <a:srgbClr val="000000"/>
                </a:solidFill>
                <a:latin typeface="Century Gothic"/>
              </a:rPr>
              <a:t>Vazdušni </a:t>
            </a:r>
            <a:r>
              <a:rPr lang="en-US" sz="3600" b="1" strike="noStrike" spc="-1" dirty="0">
                <a:solidFill>
                  <a:srgbClr val="000000"/>
                </a:solidFill>
                <a:latin typeface="Century Gothic"/>
              </a:rPr>
              <a:t>saobraćaj</a:t>
            </a:r>
          </a:p>
        </p:txBody>
      </p:sp>
      <p:sp>
        <p:nvSpPr>
          <p:cNvPr id="143" name="TextShape 2"/>
          <p:cNvSpPr txBox="1"/>
          <p:nvPr/>
        </p:nvSpPr>
        <p:spPr>
          <a:xfrm>
            <a:off x="2178153" y="1314000"/>
            <a:ext cx="8915040" cy="491976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Glavni ciljevi stvaranja </a:t>
            </a:r>
            <a:r>
              <a:rPr lang="sr-Latn-RS" sz="2400" b="1" spc="-1" dirty="0">
                <a:solidFill>
                  <a:srgbClr val="FF0000"/>
                </a:solidFill>
                <a:latin typeface="Century Gothic"/>
              </a:rPr>
              <a:t>„Jedinstvenog evropskog neba</a:t>
            </a: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” su:</a:t>
            </a: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da poveća mogućnosti u okviru kontrole avio-saobraćaja,</a:t>
            </a: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da poboljša bezbednost,</a:t>
            </a: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da omogući lakši ulazak novih tehnologija - u cilju stvaranja uslova za proizvodnju nove opreme koja će imati bolje karakteristike i mogućnosti.</a:t>
            </a:r>
          </a:p>
        </p:txBody>
      </p:sp>
    </p:spTree>
    <p:extLst>
      <p:ext uri="{BB962C8B-B14F-4D97-AF65-F5344CB8AC3E}">
        <p14:creationId xmlns:p14="http://schemas.microsoft.com/office/powerpoint/2010/main" val="4102408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TextShape 1"/>
          <p:cNvSpPr txBox="1"/>
          <p:nvPr/>
        </p:nvSpPr>
        <p:spPr>
          <a:xfrm>
            <a:off x="2664999" y="624240"/>
            <a:ext cx="8911440" cy="128052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 algn="ctr"/>
            <a:r>
              <a:rPr lang="sr-Latn-RS" sz="3600" b="1" spc="-1" dirty="0">
                <a:solidFill>
                  <a:srgbClr val="000000"/>
                </a:solidFill>
                <a:latin typeface="Century Gothic"/>
              </a:rPr>
              <a:t>Vazdušni </a:t>
            </a:r>
            <a:r>
              <a:rPr lang="en-US" sz="3600" b="1" strike="noStrike" spc="-1" dirty="0">
                <a:solidFill>
                  <a:srgbClr val="000000"/>
                </a:solidFill>
                <a:latin typeface="Century Gothic"/>
              </a:rPr>
              <a:t>saobraćaj</a:t>
            </a:r>
          </a:p>
        </p:txBody>
      </p:sp>
      <p:sp>
        <p:nvSpPr>
          <p:cNvPr id="143" name="TextShape 2"/>
          <p:cNvSpPr txBox="1"/>
          <p:nvPr/>
        </p:nvSpPr>
        <p:spPr>
          <a:xfrm>
            <a:off x="2178153" y="1314000"/>
            <a:ext cx="8915040" cy="491976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FF0000"/>
                </a:solidFill>
                <a:latin typeface="Century Gothic"/>
              </a:rPr>
              <a:t>Aerodromi</a:t>
            </a: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 imaju centralni značaj za razvoj kvalitetnog turizma. </a:t>
            </a: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Turizam jedne zemlje zavisi, i u budućnosti će još više zavisiti, od razvijenosti infrastrukture za vazdušni saobraćaj. </a:t>
            </a: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U budućem periodu, očekuje se razvoj vazdušnog saobraćaja, pogotovo u turističkim putovanjima, pa je neophodno da postoje aerodromi u svakoj zemlji koja želi da ima razvijen turizam. </a:t>
            </a:r>
          </a:p>
        </p:txBody>
      </p:sp>
    </p:spTree>
    <p:extLst>
      <p:ext uri="{BB962C8B-B14F-4D97-AF65-F5344CB8AC3E}">
        <p14:creationId xmlns:p14="http://schemas.microsoft.com/office/powerpoint/2010/main" val="202551466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TextShape 1"/>
          <p:cNvSpPr txBox="1"/>
          <p:nvPr/>
        </p:nvSpPr>
        <p:spPr>
          <a:xfrm>
            <a:off x="2664999" y="624240"/>
            <a:ext cx="8911440" cy="128052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 algn="ctr"/>
            <a:r>
              <a:rPr lang="sr-Latn-RS" sz="3600" b="1" spc="-1" dirty="0">
                <a:solidFill>
                  <a:srgbClr val="000000"/>
                </a:solidFill>
                <a:latin typeface="Century Gothic"/>
              </a:rPr>
              <a:t>Vazdušni </a:t>
            </a:r>
            <a:r>
              <a:rPr lang="en-US" sz="3600" b="1" strike="noStrike" spc="-1" dirty="0">
                <a:solidFill>
                  <a:srgbClr val="000000"/>
                </a:solidFill>
                <a:latin typeface="Century Gothic"/>
              </a:rPr>
              <a:t>saobraćaj</a:t>
            </a:r>
          </a:p>
        </p:txBody>
      </p:sp>
      <p:sp>
        <p:nvSpPr>
          <p:cNvPr id="143" name="TextShape 2"/>
          <p:cNvSpPr txBox="1"/>
          <p:nvPr/>
        </p:nvSpPr>
        <p:spPr>
          <a:xfrm>
            <a:off x="2178153" y="1314000"/>
            <a:ext cx="8915040" cy="4919760"/>
          </a:xfrm>
          <a:prstGeom prst="rect">
            <a:avLst/>
          </a:prstGeom>
          <a:noFill/>
          <a:ln>
            <a:noFill/>
          </a:ln>
        </p:spPr>
        <p:txBody>
          <a:bodyPr>
            <a:normAutofit lnSpcReduction="10000"/>
          </a:bodyPr>
          <a:lstStyle/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Za avio-prevoznika koji </a:t>
            </a:r>
            <a:r>
              <a:rPr lang="sr-Latn-RS" sz="2400" b="1" spc="-1" dirty="0" err="1">
                <a:solidFill>
                  <a:srgbClr val="404040"/>
                </a:solidFill>
                <a:latin typeface="Century Gothic"/>
              </a:rPr>
              <a:t>koncetriše</a:t>
            </a: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 svoj saobraćaj u jednom ili više čvorišta, „</a:t>
            </a:r>
            <a:r>
              <a:rPr lang="sr-Latn-RS" sz="2400" b="1" spc="-1" dirty="0" err="1">
                <a:solidFill>
                  <a:srgbClr val="404040"/>
                </a:solidFill>
                <a:latin typeface="Century Gothic"/>
              </a:rPr>
              <a:t>hub</a:t>
            </a: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“ aerodrom je jedan od ključnih faktora njegovog daljeg razvoja. </a:t>
            </a: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Za razvoj aerodroma i avio-prevoznika značajno je sledeće: </a:t>
            </a: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ponuda mreže linija, </a:t>
            </a: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broj dnevnih frekvencija i priključnih veza sa tog aerodroma do određene destinacije, </a:t>
            </a: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ostali faktori koji mogu uticati na opredeljenje putnika (kvalitet usluga, tretman putnika u transferu, specijalni prostori za smeštaj tranzitnih putnika i </a:t>
            </a:r>
            <a:r>
              <a:rPr lang="sr-Latn-RS" sz="2400" b="1" spc="-1" dirty="0" err="1">
                <a:solidFill>
                  <a:srgbClr val="404040"/>
                </a:solidFill>
                <a:latin typeface="Century Gothic"/>
              </a:rPr>
              <a:t>sl</a:t>
            </a: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). . </a:t>
            </a:r>
          </a:p>
        </p:txBody>
      </p:sp>
    </p:spTree>
    <p:extLst>
      <p:ext uri="{BB962C8B-B14F-4D97-AF65-F5344CB8AC3E}">
        <p14:creationId xmlns:p14="http://schemas.microsoft.com/office/powerpoint/2010/main" val="335236490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TextShape 1"/>
          <p:cNvSpPr txBox="1"/>
          <p:nvPr/>
        </p:nvSpPr>
        <p:spPr>
          <a:xfrm>
            <a:off x="2664999" y="624240"/>
            <a:ext cx="8911440" cy="128052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 algn="ctr"/>
            <a:r>
              <a:rPr lang="sr-Latn-RS" sz="3600" b="1" spc="-1" dirty="0">
                <a:solidFill>
                  <a:srgbClr val="000000"/>
                </a:solidFill>
                <a:latin typeface="Century Gothic"/>
              </a:rPr>
              <a:t>Vazdušni </a:t>
            </a:r>
            <a:r>
              <a:rPr lang="en-US" sz="3600" b="1" strike="noStrike" spc="-1" dirty="0">
                <a:solidFill>
                  <a:srgbClr val="000000"/>
                </a:solidFill>
                <a:latin typeface="Century Gothic"/>
              </a:rPr>
              <a:t>saobraćaj</a:t>
            </a:r>
          </a:p>
        </p:txBody>
      </p:sp>
      <p:sp>
        <p:nvSpPr>
          <p:cNvPr id="143" name="TextShape 2"/>
          <p:cNvSpPr txBox="1"/>
          <p:nvPr/>
        </p:nvSpPr>
        <p:spPr>
          <a:xfrm>
            <a:off x="2181753" y="1314000"/>
            <a:ext cx="8915040" cy="491976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FF0000"/>
                </a:solidFill>
                <a:latin typeface="Century Gothic"/>
              </a:rPr>
              <a:t>LOW-COST KOMPANIJE</a:t>
            </a: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 </a:t>
            </a: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9E32C8B-6985-4B00-A402-617D0B37DB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4948" y="2052637"/>
            <a:ext cx="11216639" cy="2752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189424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TextShape 1"/>
          <p:cNvSpPr txBox="1"/>
          <p:nvPr/>
        </p:nvSpPr>
        <p:spPr>
          <a:xfrm>
            <a:off x="2664999" y="624240"/>
            <a:ext cx="8911440" cy="128052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 algn="ctr"/>
            <a:r>
              <a:rPr lang="sr-Latn-RS" sz="3600" b="1" spc="-1" dirty="0">
                <a:solidFill>
                  <a:srgbClr val="000000"/>
                </a:solidFill>
                <a:latin typeface="Century Gothic"/>
              </a:rPr>
              <a:t>Vazdušni </a:t>
            </a:r>
            <a:r>
              <a:rPr lang="en-US" sz="3600" b="1" strike="noStrike" spc="-1" dirty="0">
                <a:solidFill>
                  <a:srgbClr val="000000"/>
                </a:solidFill>
                <a:latin typeface="Century Gothic"/>
              </a:rPr>
              <a:t>saobraćaj</a:t>
            </a:r>
          </a:p>
        </p:txBody>
      </p:sp>
      <p:sp>
        <p:nvSpPr>
          <p:cNvPr id="143" name="TextShape 2"/>
          <p:cNvSpPr txBox="1"/>
          <p:nvPr/>
        </p:nvSpPr>
        <p:spPr>
          <a:xfrm>
            <a:off x="2178153" y="1314000"/>
            <a:ext cx="8915040" cy="491976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FF0000"/>
              </a:solidFill>
              <a:latin typeface="Century Gothic"/>
            </a:endParaRP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FF0000"/>
                </a:solidFill>
                <a:latin typeface="Century Gothic"/>
              </a:rPr>
              <a:t>LOW-COST KOMPANIJE</a:t>
            </a: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 </a:t>
            </a: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Tržišno okruženje avio-kompanija u svetu se izuzetno promenilo ulaskom nisko-budžetnih avio-kompanija. </a:t>
            </a: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Dolazi do radikalnih promena u avio-prevozu, koje postaje vrlo dinamično, brzo promenljivo i </a:t>
            </a:r>
            <a:r>
              <a:rPr lang="sr-Latn-RS" sz="2400" b="1" spc="-1" dirty="0" err="1">
                <a:solidFill>
                  <a:srgbClr val="404040"/>
                </a:solidFill>
                <a:latin typeface="Century Gothic"/>
              </a:rPr>
              <a:t>multidimenzionalno</a:t>
            </a: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527625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TextShape 1"/>
          <p:cNvSpPr txBox="1"/>
          <p:nvPr/>
        </p:nvSpPr>
        <p:spPr>
          <a:xfrm>
            <a:off x="2664999" y="624240"/>
            <a:ext cx="8911440" cy="128052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 algn="ctr"/>
            <a:r>
              <a:rPr lang="sr-Latn-RS" sz="3600" b="1" spc="-1" dirty="0">
                <a:solidFill>
                  <a:srgbClr val="000000"/>
                </a:solidFill>
                <a:latin typeface="Century Gothic"/>
              </a:rPr>
              <a:t>Vazdušni </a:t>
            </a:r>
            <a:r>
              <a:rPr lang="en-US" sz="3600" b="1" strike="noStrike" spc="-1" dirty="0">
                <a:solidFill>
                  <a:srgbClr val="000000"/>
                </a:solidFill>
                <a:latin typeface="Century Gothic"/>
              </a:rPr>
              <a:t>saobraćaj</a:t>
            </a:r>
          </a:p>
        </p:txBody>
      </p:sp>
      <p:sp>
        <p:nvSpPr>
          <p:cNvPr id="143" name="TextShape 2"/>
          <p:cNvSpPr txBox="1"/>
          <p:nvPr/>
        </p:nvSpPr>
        <p:spPr>
          <a:xfrm>
            <a:off x="2178153" y="1314000"/>
            <a:ext cx="8915040" cy="491976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FF0000"/>
                </a:solidFill>
                <a:latin typeface="Century Gothic"/>
              </a:rPr>
              <a:t>LOW-COST KOMPANIJE</a:t>
            </a: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 </a:t>
            </a: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Svi aspekti poslovnog upravljanja su se promenili, dolaskom nisko-budžetnih avio-kompanija, koje su pre svega u avio saobraćaju uvele nove načine:</a:t>
            </a: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poslovne filozofije, </a:t>
            </a: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korišćenja ekonomije, </a:t>
            </a: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marketinga, </a:t>
            </a: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geografije i </a:t>
            </a: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menadžmenta. </a:t>
            </a: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371404334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TextShape 1"/>
          <p:cNvSpPr txBox="1"/>
          <p:nvPr/>
        </p:nvSpPr>
        <p:spPr>
          <a:xfrm>
            <a:off x="2664999" y="624240"/>
            <a:ext cx="8911440" cy="128052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 algn="ctr"/>
            <a:r>
              <a:rPr lang="sr-Latn-RS" sz="3600" b="1" spc="-1" dirty="0">
                <a:solidFill>
                  <a:srgbClr val="000000"/>
                </a:solidFill>
                <a:latin typeface="Century Gothic"/>
              </a:rPr>
              <a:t>Vazdušni </a:t>
            </a:r>
            <a:r>
              <a:rPr lang="en-US" sz="3600" b="1" strike="noStrike" spc="-1" dirty="0">
                <a:solidFill>
                  <a:srgbClr val="000000"/>
                </a:solidFill>
                <a:latin typeface="Century Gothic"/>
              </a:rPr>
              <a:t>saobraćaj</a:t>
            </a:r>
          </a:p>
        </p:txBody>
      </p:sp>
      <p:sp>
        <p:nvSpPr>
          <p:cNvPr id="143" name="TextShape 2"/>
          <p:cNvSpPr txBox="1"/>
          <p:nvPr/>
        </p:nvSpPr>
        <p:spPr>
          <a:xfrm>
            <a:off x="2178153" y="1314000"/>
            <a:ext cx="8915040" cy="491976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FF0000"/>
                </a:solidFill>
                <a:latin typeface="Century Gothic"/>
              </a:rPr>
              <a:t>LOW-COST KOMPANIJE</a:t>
            </a: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 </a:t>
            </a: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Postizanje niskih cena karata nisko-budžetne avio-kompanije postižu na taj način što celo svoje poslovanje zasnivaju na uštedi u troškovima svog poslovanja. </a:t>
            </a: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236343995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TextShape 1"/>
          <p:cNvSpPr txBox="1"/>
          <p:nvPr/>
        </p:nvSpPr>
        <p:spPr>
          <a:xfrm>
            <a:off x="2664999" y="624240"/>
            <a:ext cx="8911440" cy="128052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 algn="ctr"/>
            <a:r>
              <a:rPr lang="sr-Latn-RS" sz="3600" b="1" spc="-1" dirty="0">
                <a:solidFill>
                  <a:srgbClr val="000000"/>
                </a:solidFill>
                <a:latin typeface="Century Gothic"/>
              </a:rPr>
              <a:t>Vazdušni </a:t>
            </a:r>
            <a:r>
              <a:rPr lang="en-US" sz="3600" b="1" strike="noStrike" spc="-1" dirty="0">
                <a:solidFill>
                  <a:srgbClr val="000000"/>
                </a:solidFill>
                <a:latin typeface="Century Gothic"/>
              </a:rPr>
              <a:t>saobraćaj</a:t>
            </a:r>
          </a:p>
        </p:txBody>
      </p:sp>
      <p:sp>
        <p:nvSpPr>
          <p:cNvPr id="143" name="TextShape 2"/>
          <p:cNvSpPr txBox="1"/>
          <p:nvPr/>
        </p:nvSpPr>
        <p:spPr>
          <a:xfrm>
            <a:off x="2178153" y="1314000"/>
            <a:ext cx="8915040" cy="491976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FF0000"/>
                </a:solidFill>
                <a:latin typeface="Century Gothic"/>
              </a:rPr>
              <a:t>LOW-COST KOMPANIJE</a:t>
            </a: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 </a:t>
            </a: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pl-PL" sz="2400" b="1" spc="-1" dirty="0">
              <a:solidFill>
                <a:srgbClr val="FF0000"/>
              </a:solidFill>
              <a:latin typeface="Century Gothic"/>
            </a:endParaRP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pl-PL" sz="2400" b="1" spc="-1" dirty="0">
                <a:solidFill>
                  <a:srgbClr val="FF0000"/>
                </a:solidFill>
                <a:latin typeface="Century Gothic"/>
              </a:rPr>
              <a:t>Niske cene postižu na sledeći način</a:t>
            </a:r>
            <a:r>
              <a:rPr lang="pl-PL" sz="2400" b="1" spc="-1" dirty="0">
                <a:solidFill>
                  <a:srgbClr val="404040"/>
                </a:solidFill>
                <a:latin typeface="Century Gothic"/>
              </a:rPr>
              <a:t>:</a:t>
            </a: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pl-PL" sz="2400" b="1" spc="-1" dirty="0">
                <a:solidFill>
                  <a:srgbClr val="404040"/>
                </a:solidFill>
                <a:latin typeface="Century Gothic"/>
              </a:rPr>
              <a:t>Let u okviru jedne zemlje ili jednog regiona</a:t>
            </a: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Standardizovana flota – 1 tip aviona</a:t>
            </a: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Veća iskorišćenost aviona – veći broj sati leta aviona u </a:t>
            </a:r>
            <a:r>
              <a:rPr lang="sr-Latn-RS" sz="2400" b="1" spc="-1" dirty="0" err="1">
                <a:solidFill>
                  <a:srgbClr val="404040"/>
                </a:solidFill>
                <a:latin typeface="Century Gothic"/>
              </a:rPr>
              <a:t>niskobudžetnoj</a:t>
            </a: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 avio- kompaniji</a:t>
            </a:r>
          </a:p>
        </p:txBody>
      </p:sp>
    </p:spTree>
    <p:extLst>
      <p:ext uri="{BB962C8B-B14F-4D97-AF65-F5344CB8AC3E}">
        <p14:creationId xmlns:p14="http://schemas.microsoft.com/office/powerpoint/2010/main" val="176573454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TextShape 1"/>
          <p:cNvSpPr txBox="1"/>
          <p:nvPr/>
        </p:nvSpPr>
        <p:spPr>
          <a:xfrm>
            <a:off x="2664999" y="624240"/>
            <a:ext cx="8911440" cy="128052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 algn="ctr"/>
            <a:r>
              <a:rPr lang="sr-Latn-RS" sz="3600" b="1" spc="-1" dirty="0">
                <a:solidFill>
                  <a:srgbClr val="000000"/>
                </a:solidFill>
                <a:latin typeface="Century Gothic"/>
              </a:rPr>
              <a:t>Vazdušni </a:t>
            </a:r>
            <a:r>
              <a:rPr lang="en-US" sz="3600" b="1" strike="noStrike" spc="-1" dirty="0">
                <a:solidFill>
                  <a:srgbClr val="000000"/>
                </a:solidFill>
                <a:latin typeface="Century Gothic"/>
              </a:rPr>
              <a:t>saobraćaj</a:t>
            </a:r>
          </a:p>
        </p:txBody>
      </p:sp>
      <p:sp>
        <p:nvSpPr>
          <p:cNvPr id="143" name="TextShape 2"/>
          <p:cNvSpPr txBox="1"/>
          <p:nvPr/>
        </p:nvSpPr>
        <p:spPr>
          <a:xfrm>
            <a:off x="2178153" y="1314000"/>
            <a:ext cx="8915040" cy="491976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FF0000"/>
                </a:solidFill>
                <a:latin typeface="Century Gothic"/>
              </a:rPr>
              <a:t>LOW-COST KOMPANIJE</a:t>
            </a: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 </a:t>
            </a: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Niske cene postižu na sledeći način:</a:t>
            </a: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Rezervacije samo putem Interneta - povećavaju prihod kompanija jer ne postoje provizije turističkih agencija</a:t>
            </a: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Veći broj sedišta u avionu - veća gustinom rasporeda sedišta,</a:t>
            </a: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Smanjivanje troškova usled minimalnog broja </a:t>
            </a:r>
            <a:r>
              <a:rPr lang="sr-Latn-RS" sz="2400" b="1" spc="-1" dirty="0" err="1">
                <a:solidFill>
                  <a:srgbClr val="404040"/>
                </a:solidFill>
                <a:latin typeface="Century Gothic"/>
              </a:rPr>
              <a:t>kabinskog</a:t>
            </a: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 osoblja  - ne postoje besplatni obroci i pića tokom leta,</a:t>
            </a: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402640680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TextShape 1"/>
          <p:cNvSpPr txBox="1"/>
          <p:nvPr/>
        </p:nvSpPr>
        <p:spPr>
          <a:xfrm>
            <a:off x="2664999" y="624240"/>
            <a:ext cx="8911440" cy="128052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 algn="ctr"/>
            <a:r>
              <a:rPr lang="sr-Latn-RS" sz="3600" b="1" spc="-1" dirty="0">
                <a:solidFill>
                  <a:srgbClr val="000000"/>
                </a:solidFill>
                <a:latin typeface="Century Gothic"/>
              </a:rPr>
              <a:t>Vazdušni </a:t>
            </a:r>
            <a:r>
              <a:rPr lang="en-US" sz="3600" b="1" strike="noStrike" spc="-1" dirty="0">
                <a:solidFill>
                  <a:srgbClr val="000000"/>
                </a:solidFill>
                <a:latin typeface="Century Gothic"/>
              </a:rPr>
              <a:t>saobraćaj</a:t>
            </a:r>
          </a:p>
        </p:txBody>
      </p:sp>
      <p:sp>
        <p:nvSpPr>
          <p:cNvPr id="143" name="TextShape 2"/>
          <p:cNvSpPr txBox="1"/>
          <p:nvPr/>
        </p:nvSpPr>
        <p:spPr>
          <a:xfrm>
            <a:off x="2178153" y="1314000"/>
            <a:ext cx="8915040" cy="491976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FF0000"/>
                </a:solidFill>
                <a:latin typeface="Century Gothic"/>
              </a:rPr>
              <a:t>LOW-COST KOMPANIJE</a:t>
            </a: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 </a:t>
            </a: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Niske cene postižu na sledeći način:</a:t>
            </a: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Poslovanje sa najvećim mogućim faktorom popunjenosti sedišta;</a:t>
            </a: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Prevoz po principu ’</a:t>
            </a:r>
            <a:r>
              <a:rPr lang="sr-Latn-RS" sz="2400" b="1" spc="-1" dirty="0" err="1">
                <a:solidFill>
                  <a:srgbClr val="404040"/>
                </a:solidFill>
                <a:latin typeface="Century Gothic"/>
              </a:rPr>
              <a:t>point</a:t>
            </a: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-to-</a:t>
            </a:r>
            <a:r>
              <a:rPr lang="sr-Latn-RS" sz="2400" b="1" spc="-1" dirty="0" err="1">
                <a:solidFill>
                  <a:srgbClr val="404040"/>
                </a:solidFill>
                <a:latin typeface="Century Gothic"/>
              </a:rPr>
              <a:t>point</a:t>
            </a: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’ što podrazumeva nepostojanje stop letova i konekcija, što umnogome umanjuje troškove;</a:t>
            </a: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49484580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TextShape 1"/>
          <p:cNvSpPr txBox="1"/>
          <p:nvPr/>
        </p:nvSpPr>
        <p:spPr>
          <a:xfrm>
            <a:off x="2664999" y="624240"/>
            <a:ext cx="8911440" cy="128052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 algn="ctr"/>
            <a:r>
              <a:rPr lang="sr-Latn-RS" sz="3600" b="1" spc="-1" dirty="0">
                <a:solidFill>
                  <a:srgbClr val="000000"/>
                </a:solidFill>
                <a:latin typeface="Century Gothic"/>
              </a:rPr>
              <a:t>Vazdušni </a:t>
            </a:r>
            <a:r>
              <a:rPr lang="en-US" sz="3600" b="1" strike="noStrike" spc="-1" dirty="0">
                <a:solidFill>
                  <a:srgbClr val="000000"/>
                </a:solidFill>
                <a:latin typeface="Century Gothic"/>
              </a:rPr>
              <a:t>saobraćaj</a:t>
            </a:r>
          </a:p>
        </p:txBody>
      </p:sp>
      <p:sp>
        <p:nvSpPr>
          <p:cNvPr id="143" name="TextShape 2"/>
          <p:cNvSpPr txBox="1"/>
          <p:nvPr/>
        </p:nvSpPr>
        <p:spPr>
          <a:xfrm>
            <a:off x="2178153" y="1314000"/>
            <a:ext cx="8915040" cy="491976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FF0000"/>
                </a:solidFill>
                <a:latin typeface="Century Gothic"/>
              </a:rPr>
              <a:t>LOW-COST KOMPANIJE</a:t>
            </a: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 </a:t>
            </a: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Niske cene postižu na sledeći način:</a:t>
            </a: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Poslovanje sa efikasnim menadžment sistemom upravljanja cenama karata i faktorom popunjenosti aviona -;</a:t>
            </a:r>
            <a:r>
              <a:rPr lang="sr-Latn-RS" sz="2400" i="1" spc="-1" dirty="0">
                <a:solidFill>
                  <a:srgbClr val="404040"/>
                </a:solidFill>
                <a:latin typeface="Century Gothic"/>
              </a:rPr>
              <a:t> što podrazumeva različite cene karata na istom letu 	koje zavise od vremena rezervisanja karte – cena je 	sve niža ukoliko se što više unapred rezerviše mesto</a:t>
            </a: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288142030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TextShape 1"/>
          <p:cNvSpPr txBox="1"/>
          <p:nvPr/>
        </p:nvSpPr>
        <p:spPr>
          <a:xfrm>
            <a:off x="2664999" y="624240"/>
            <a:ext cx="8911440" cy="128052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 algn="ctr"/>
            <a:r>
              <a:rPr lang="sr-Latn-RS" sz="3600" b="1" spc="-1" dirty="0">
                <a:solidFill>
                  <a:srgbClr val="000000"/>
                </a:solidFill>
                <a:latin typeface="Century Gothic"/>
              </a:rPr>
              <a:t>Vazdušni </a:t>
            </a:r>
            <a:r>
              <a:rPr lang="en-US" sz="3600" b="1" strike="noStrike" spc="-1" dirty="0">
                <a:solidFill>
                  <a:srgbClr val="000000"/>
                </a:solidFill>
                <a:latin typeface="Century Gothic"/>
              </a:rPr>
              <a:t>saobraćaj</a:t>
            </a:r>
          </a:p>
        </p:txBody>
      </p:sp>
      <p:sp>
        <p:nvSpPr>
          <p:cNvPr id="143" name="TextShape 2"/>
          <p:cNvSpPr txBox="1"/>
          <p:nvPr/>
        </p:nvSpPr>
        <p:spPr>
          <a:xfrm>
            <a:off x="2178153" y="1314000"/>
            <a:ext cx="8915040" cy="491976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FF0000"/>
                </a:solidFill>
                <a:latin typeface="Century Gothic"/>
              </a:rPr>
              <a:t>LOW-COST KOMPANIJE</a:t>
            </a: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 </a:t>
            </a: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Niske cene postižu na sledeći način:</a:t>
            </a: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Povećanje prihoda nudeći dodatne propratne usluge -iznajmljivanje automobila, rezervacije hotela, putnička osiguranja i sl.;</a:t>
            </a: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Minimiziranje besplatnih usluga putnicima;</a:t>
            </a: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Korišćenje samo udaljenijih aerodroma;</a:t>
            </a: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Korišćenje jeftinije infrastrukture na aerodromima.</a:t>
            </a: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63800742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TextShape 1"/>
          <p:cNvSpPr txBox="1"/>
          <p:nvPr/>
        </p:nvSpPr>
        <p:spPr>
          <a:xfrm>
            <a:off x="2664999" y="624240"/>
            <a:ext cx="8911440" cy="128052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 algn="ctr"/>
            <a:r>
              <a:rPr lang="sr-Latn-RS" sz="3600" b="1" spc="-1" dirty="0">
                <a:solidFill>
                  <a:srgbClr val="000000"/>
                </a:solidFill>
                <a:latin typeface="Century Gothic"/>
              </a:rPr>
              <a:t>Vazdušni </a:t>
            </a:r>
            <a:r>
              <a:rPr lang="en-US" sz="3600" b="1" strike="noStrike" spc="-1" dirty="0">
                <a:solidFill>
                  <a:srgbClr val="000000"/>
                </a:solidFill>
                <a:latin typeface="Century Gothic"/>
              </a:rPr>
              <a:t>saobraćaj</a:t>
            </a:r>
          </a:p>
        </p:txBody>
      </p:sp>
      <p:sp>
        <p:nvSpPr>
          <p:cNvPr id="143" name="TextShape 2"/>
          <p:cNvSpPr txBox="1"/>
          <p:nvPr/>
        </p:nvSpPr>
        <p:spPr>
          <a:xfrm>
            <a:off x="2178153" y="1314000"/>
            <a:ext cx="8915040" cy="491976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FF0000"/>
                </a:solidFill>
                <a:latin typeface="Century Gothic"/>
              </a:rPr>
              <a:t>LOW-COST KOMPANIJE</a:t>
            </a: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 </a:t>
            </a: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FF0000"/>
              </a:solidFill>
              <a:latin typeface="Century Gothic"/>
            </a:endParaRP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FF0000"/>
              </a:solidFill>
              <a:latin typeface="Century Gothic"/>
            </a:endParaRP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FF0000"/>
                </a:solidFill>
                <a:latin typeface="Century Gothic"/>
              </a:rPr>
              <a:t>Osnovna poslovna filozofija </a:t>
            </a: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’</a:t>
            </a:r>
            <a:r>
              <a:rPr lang="sr-Latn-RS" sz="2400" b="1" spc="-1" dirty="0" err="1">
                <a:solidFill>
                  <a:srgbClr val="404040"/>
                </a:solidFill>
                <a:latin typeface="Century Gothic"/>
              </a:rPr>
              <a:t>low-cost</a:t>
            </a: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’ avio-prevoznika je </a:t>
            </a:r>
            <a:r>
              <a:rPr lang="sr-Latn-RS" sz="2400" b="1" u="sng" spc="-1" dirty="0">
                <a:solidFill>
                  <a:srgbClr val="404040"/>
                </a:solidFill>
                <a:latin typeface="Century Gothic"/>
              </a:rPr>
              <a:t>drastično smanjivanje svih troškova i maksimalno iskorišćenje raspoloživih resursa.</a:t>
            </a: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172110317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TextShape 1"/>
          <p:cNvSpPr txBox="1"/>
          <p:nvPr/>
        </p:nvSpPr>
        <p:spPr>
          <a:xfrm>
            <a:off x="2664999" y="624240"/>
            <a:ext cx="8911440" cy="128052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 algn="ctr"/>
            <a:r>
              <a:rPr lang="sr-Latn-RS" sz="3600" b="1" spc="-1" dirty="0">
                <a:solidFill>
                  <a:srgbClr val="000000"/>
                </a:solidFill>
                <a:latin typeface="Century Gothic"/>
              </a:rPr>
              <a:t>Vazdušni </a:t>
            </a:r>
            <a:r>
              <a:rPr lang="en-US" sz="3600" b="1" strike="noStrike" spc="-1" dirty="0">
                <a:solidFill>
                  <a:srgbClr val="000000"/>
                </a:solidFill>
                <a:latin typeface="Century Gothic"/>
              </a:rPr>
              <a:t>saobraćaj</a:t>
            </a:r>
          </a:p>
        </p:txBody>
      </p:sp>
      <p:sp>
        <p:nvSpPr>
          <p:cNvPr id="143" name="TextShape 2"/>
          <p:cNvSpPr txBox="1"/>
          <p:nvPr/>
        </p:nvSpPr>
        <p:spPr>
          <a:xfrm>
            <a:off x="2178153" y="1313999"/>
            <a:ext cx="8915040" cy="5302557"/>
          </a:xfrm>
          <a:prstGeom prst="rect">
            <a:avLst/>
          </a:prstGeom>
          <a:noFill/>
          <a:ln>
            <a:noFill/>
          </a:ln>
        </p:spPr>
        <p:txBody>
          <a:bodyPr>
            <a:normAutofit fontScale="92500" lnSpcReduction="10000"/>
          </a:bodyPr>
          <a:lstStyle/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FF0000"/>
                </a:solidFill>
                <a:latin typeface="Century Gothic"/>
              </a:rPr>
              <a:t>LOW-COST KOMPANIJE</a:t>
            </a: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 </a:t>
            </a: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Top 10 </a:t>
            </a:r>
            <a:r>
              <a:rPr lang="sr-Latn-RS" sz="2400" b="1" spc="-1" dirty="0" err="1">
                <a:solidFill>
                  <a:srgbClr val="404040"/>
                </a:solidFill>
                <a:latin typeface="Century Gothic"/>
              </a:rPr>
              <a:t>low</a:t>
            </a: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 </a:t>
            </a:r>
            <a:r>
              <a:rPr lang="sr-Latn-RS" sz="2400" b="1" spc="-1" dirty="0" err="1">
                <a:solidFill>
                  <a:srgbClr val="404040"/>
                </a:solidFill>
                <a:latin typeface="Century Gothic"/>
              </a:rPr>
              <a:t>cost</a:t>
            </a: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 avio kompanija u svetu</a:t>
            </a: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 err="1">
                <a:solidFill>
                  <a:srgbClr val="404040"/>
                </a:solidFill>
                <a:latin typeface="Century Gothic"/>
              </a:rPr>
              <a:t>AirAsia</a:t>
            </a: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 err="1">
                <a:solidFill>
                  <a:srgbClr val="404040"/>
                </a:solidFill>
                <a:latin typeface="Century Gothic"/>
              </a:rPr>
              <a:t>Southwest</a:t>
            </a: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 </a:t>
            </a:r>
            <a:r>
              <a:rPr lang="sr-Latn-RS" sz="2400" b="1" spc="-1" dirty="0" err="1">
                <a:solidFill>
                  <a:srgbClr val="404040"/>
                </a:solidFill>
                <a:latin typeface="Century Gothic"/>
              </a:rPr>
              <a:t>Airlines</a:t>
            </a: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 err="1">
                <a:solidFill>
                  <a:srgbClr val="404040"/>
                </a:solidFill>
                <a:latin typeface="Century Gothic"/>
              </a:rPr>
              <a:t>Scoot</a:t>
            </a: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 err="1">
                <a:solidFill>
                  <a:srgbClr val="404040"/>
                </a:solidFill>
                <a:latin typeface="Century Gothic"/>
              </a:rPr>
              <a:t>Vueling</a:t>
            </a: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 </a:t>
            </a:r>
            <a:r>
              <a:rPr lang="sr-Latn-RS" sz="2400" b="1" spc="-1" dirty="0" err="1">
                <a:solidFill>
                  <a:srgbClr val="404040"/>
                </a:solidFill>
                <a:latin typeface="Century Gothic"/>
              </a:rPr>
              <a:t>Airlines</a:t>
            </a: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 err="1">
                <a:solidFill>
                  <a:srgbClr val="404040"/>
                </a:solidFill>
                <a:latin typeface="Century Gothic"/>
              </a:rPr>
              <a:t>IndiGo</a:t>
            </a: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 err="1">
                <a:solidFill>
                  <a:srgbClr val="404040"/>
                </a:solidFill>
                <a:latin typeface="Century Gothic"/>
              </a:rPr>
              <a:t>EasyJet</a:t>
            </a: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 err="1">
                <a:solidFill>
                  <a:srgbClr val="404040"/>
                </a:solidFill>
                <a:latin typeface="Century Gothic"/>
              </a:rPr>
              <a:t>Jetstar</a:t>
            </a: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 </a:t>
            </a:r>
            <a:r>
              <a:rPr lang="sr-Latn-RS" sz="2400" b="1" spc="-1" dirty="0" err="1">
                <a:solidFill>
                  <a:srgbClr val="404040"/>
                </a:solidFill>
                <a:latin typeface="Century Gothic"/>
              </a:rPr>
              <a:t>Airways</a:t>
            </a: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 err="1">
                <a:solidFill>
                  <a:srgbClr val="404040"/>
                </a:solidFill>
                <a:latin typeface="Century Gothic"/>
              </a:rPr>
              <a:t>Ryanair</a:t>
            </a: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 err="1">
                <a:solidFill>
                  <a:srgbClr val="404040"/>
                </a:solidFill>
                <a:latin typeface="Century Gothic"/>
              </a:rPr>
              <a:t>Jetstar</a:t>
            </a: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 </a:t>
            </a:r>
            <a:r>
              <a:rPr lang="sr-Latn-RS" sz="2400" b="1" spc="-1" dirty="0" err="1">
                <a:solidFill>
                  <a:srgbClr val="404040"/>
                </a:solidFill>
                <a:latin typeface="Century Gothic"/>
              </a:rPr>
              <a:t>Asia</a:t>
            </a: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 err="1">
                <a:solidFill>
                  <a:srgbClr val="404040"/>
                </a:solidFill>
                <a:latin typeface="Century Gothic"/>
              </a:rPr>
              <a:t>Flynas</a:t>
            </a: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29977776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TextShape 1"/>
          <p:cNvSpPr txBox="1"/>
          <p:nvPr/>
        </p:nvSpPr>
        <p:spPr>
          <a:xfrm>
            <a:off x="2664999" y="624240"/>
            <a:ext cx="8911440" cy="128052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 algn="ctr"/>
            <a:r>
              <a:rPr lang="sr-Latn-RS" sz="3600" b="1" spc="-1" dirty="0">
                <a:solidFill>
                  <a:srgbClr val="000000"/>
                </a:solidFill>
                <a:latin typeface="Century Gothic"/>
              </a:rPr>
              <a:t>Vazdušni </a:t>
            </a:r>
            <a:r>
              <a:rPr lang="en-US" sz="3600" b="1" strike="noStrike" spc="-1" dirty="0">
                <a:solidFill>
                  <a:srgbClr val="000000"/>
                </a:solidFill>
                <a:latin typeface="Century Gothic"/>
              </a:rPr>
              <a:t>saobraćaj</a:t>
            </a:r>
          </a:p>
        </p:txBody>
      </p:sp>
      <p:sp>
        <p:nvSpPr>
          <p:cNvPr id="143" name="TextShape 2"/>
          <p:cNvSpPr txBox="1"/>
          <p:nvPr/>
        </p:nvSpPr>
        <p:spPr>
          <a:xfrm>
            <a:off x="2178153" y="1314000"/>
            <a:ext cx="8915040" cy="491976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FF0000"/>
                </a:solidFill>
                <a:latin typeface="Century Gothic"/>
              </a:rPr>
              <a:t>LOW-COST KOMPANIJE</a:t>
            </a: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 </a:t>
            </a: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’</a:t>
            </a:r>
            <a:r>
              <a:rPr lang="sr-Latn-RS" sz="2400" b="1" spc="-1" dirty="0" err="1">
                <a:solidFill>
                  <a:srgbClr val="404040"/>
                </a:solidFill>
                <a:latin typeface="Century Gothic"/>
              </a:rPr>
              <a:t>Low-cost</a:t>
            </a: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’ avio-kompanije doprinele su značajno popularizaciji i širem korišćenju aviona kao prevoznog sredstva.</a:t>
            </a: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348964006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TextShape 1"/>
          <p:cNvSpPr txBox="1"/>
          <p:nvPr/>
        </p:nvSpPr>
        <p:spPr>
          <a:xfrm>
            <a:off x="2079372" y="3172232"/>
            <a:ext cx="8911440" cy="128052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 algn="ctr"/>
            <a:r>
              <a:rPr lang="sr-Latn-RS" sz="3600" b="1" strike="noStrike" spc="-1" dirty="0">
                <a:solidFill>
                  <a:srgbClr val="000000"/>
                </a:solidFill>
                <a:latin typeface="Century Gothic"/>
              </a:rPr>
              <a:t>Hvala na pažnji!</a:t>
            </a:r>
            <a:endParaRPr lang="en-US" sz="3600" b="1" strike="noStrike" spc="-1" dirty="0">
              <a:solidFill>
                <a:srgbClr val="000000"/>
              </a:solidFill>
              <a:latin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30455829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2258</TotalTime>
  <Words>1541</Words>
  <Application>Microsoft Office PowerPoint</Application>
  <PresentationFormat>Widescreen</PresentationFormat>
  <Paragraphs>249</Paragraphs>
  <Slides>41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41</vt:i4>
      </vt:variant>
    </vt:vector>
  </HeadingPairs>
  <TitlesOfParts>
    <vt:vector size="49" baseType="lpstr">
      <vt:lpstr>Arial</vt:lpstr>
      <vt:lpstr>Century Gothic</vt:lpstr>
      <vt:lpstr>Symbol</vt:lpstr>
      <vt:lpstr>Times New Roman</vt:lpstr>
      <vt:lpstr>Wingdings</vt:lpstr>
      <vt:lpstr>Wingdings 3</vt:lpstr>
      <vt:lpstr>Office Theme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mina</dc:creator>
  <dc:description/>
  <cp:lastModifiedBy>Aleksandra</cp:lastModifiedBy>
  <cp:revision>410</cp:revision>
  <dcterms:created xsi:type="dcterms:W3CDTF">2019-10-10T15:18:30Z</dcterms:created>
  <dcterms:modified xsi:type="dcterms:W3CDTF">2022-04-20T23:41:28Z</dcterms:modified>
  <dc:language>en-US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Company">
    <vt:lpwstr>HP</vt:lpwstr>
  </property>
  <property fmtid="{D5CDD505-2E9C-101B-9397-08002B2CF9AE}" pid="4" name="HiddenSlides">
    <vt:i4>0</vt:i4>
  </property>
  <property fmtid="{D5CDD505-2E9C-101B-9397-08002B2CF9AE}" pid="5" name="HyperlinksChanged">
    <vt:bool>false</vt:bool>
  </property>
  <property fmtid="{D5CDD505-2E9C-101B-9397-08002B2CF9AE}" pid="6" name="LinksUpToDate">
    <vt:bool>false</vt:bool>
  </property>
  <property fmtid="{D5CDD505-2E9C-101B-9397-08002B2CF9AE}" pid="7" name="MMClips">
    <vt:i4>0</vt:i4>
  </property>
  <property fmtid="{D5CDD505-2E9C-101B-9397-08002B2CF9AE}" pid="8" name="Notes">
    <vt:i4>0</vt:i4>
  </property>
  <property fmtid="{D5CDD505-2E9C-101B-9397-08002B2CF9AE}" pid="9" name="PresentationFormat">
    <vt:lpwstr>Widescreen</vt:lpwstr>
  </property>
  <property fmtid="{D5CDD505-2E9C-101B-9397-08002B2CF9AE}" pid="10" name="ScaleCrop">
    <vt:bool>false</vt:bool>
  </property>
  <property fmtid="{D5CDD505-2E9C-101B-9397-08002B2CF9AE}" pid="11" name="ShareDoc">
    <vt:bool>false</vt:bool>
  </property>
  <property fmtid="{D5CDD505-2E9C-101B-9397-08002B2CF9AE}" pid="12" name="Slides">
    <vt:i4>77</vt:i4>
  </property>
</Properties>
</file>