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notesMasterIdLst>
    <p:notesMasterId r:id="rId29"/>
  </p:notesMasterIdLst>
  <p:sldIdLst>
    <p:sldId id="256" r:id="rId3"/>
    <p:sldId id="257" r:id="rId4"/>
    <p:sldId id="338" r:id="rId5"/>
    <p:sldId id="473" r:id="rId6"/>
    <p:sldId id="484" r:id="rId7"/>
    <p:sldId id="486" r:id="rId8"/>
    <p:sldId id="474" r:id="rId9"/>
    <p:sldId id="485" r:id="rId10"/>
    <p:sldId id="488" r:id="rId11"/>
    <p:sldId id="476" r:id="rId12"/>
    <p:sldId id="489" r:id="rId13"/>
    <p:sldId id="475" r:id="rId14"/>
    <p:sldId id="487" r:id="rId15"/>
    <p:sldId id="477" r:id="rId16"/>
    <p:sldId id="490" r:id="rId17"/>
    <p:sldId id="491" r:id="rId18"/>
    <p:sldId id="492" r:id="rId19"/>
    <p:sldId id="493" r:id="rId20"/>
    <p:sldId id="494" r:id="rId21"/>
    <p:sldId id="495" r:id="rId22"/>
    <p:sldId id="478" r:id="rId23"/>
    <p:sldId id="479" r:id="rId24"/>
    <p:sldId id="481" r:id="rId25"/>
    <p:sldId id="482" r:id="rId26"/>
    <p:sldId id="483" r:id="rId27"/>
    <p:sldId id="416" r:id="rId28"/>
  </p:sldIdLst>
  <p:sldSz cx="12192000" cy="6858000"/>
  <p:notesSz cx="7772400" cy="100584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0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r-Cyrl-R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402138" y="0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639E9C-5B77-4BE8-BD0F-1ADD8A568162}" type="datetimeFigureOut">
              <a:rPr lang="sr-Cyrl-RS" smtClean="0"/>
              <a:t>21.04.2022.</a:t>
            </a:fld>
            <a:endParaRPr lang="sr-Cyrl-R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69950" y="1257300"/>
            <a:ext cx="6032500" cy="339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r-Cyrl-R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77875" y="4840288"/>
            <a:ext cx="6216650" cy="39608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53575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r-Cyrl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402138" y="9553575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7B2160-F315-4721-ABA7-C5466920B2EF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39035860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Cyrl-R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7B2160-F315-4721-ABA7-C5466920B2EF}" type="slidenum">
              <a:rPr lang="sr-Cyrl-RS" smtClean="0"/>
              <a:t>13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42753325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Cyrl-R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7B2160-F315-4721-ABA7-C5466920B2EF}" type="slidenum">
              <a:rPr lang="sr-Cyrl-RS" smtClean="0"/>
              <a:t>14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38129382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Cyrl-R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7B2160-F315-4721-ABA7-C5466920B2EF}" type="slidenum">
              <a:rPr lang="sr-Cyrl-RS" smtClean="0"/>
              <a:t>15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27461406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Cyrl-R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7B2160-F315-4721-ABA7-C5466920B2EF}" type="slidenum">
              <a:rPr lang="sr-Cyrl-RS" smtClean="0"/>
              <a:t>16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16900191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Cyrl-R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7B2160-F315-4721-ABA7-C5466920B2EF}" type="slidenum">
              <a:rPr lang="sr-Cyrl-RS" smtClean="0"/>
              <a:t>17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35337741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Cyrl-R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7B2160-F315-4721-ABA7-C5466920B2EF}" type="slidenum">
              <a:rPr lang="sr-Cyrl-RS" smtClean="0"/>
              <a:t>18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37933516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Cyrl-R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7B2160-F315-4721-ABA7-C5466920B2EF}" type="slidenum">
              <a:rPr lang="sr-Cyrl-RS" smtClean="0"/>
              <a:t>19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12245143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Cyrl-R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7B2160-F315-4721-ABA7-C5466920B2EF}" type="slidenum">
              <a:rPr lang="sr-Cyrl-RS" smtClean="0"/>
              <a:t>20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33935089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Cyrl-R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7B2160-F315-4721-ABA7-C5466920B2EF}" type="slidenum">
              <a:rPr lang="sr-Cyrl-RS" smtClean="0"/>
              <a:t>21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5530867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Cyrl-R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7B2160-F315-4721-ABA7-C5466920B2EF}" type="slidenum">
              <a:rPr lang="sr-Cyrl-RS" smtClean="0"/>
              <a:t>22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10515816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Cyrl-R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7B2160-F315-4721-ABA7-C5466920B2EF}" type="slidenum">
              <a:rPr lang="sr-Cyrl-RS" smtClean="0"/>
              <a:t>23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1091843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Cyrl-R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7B2160-F315-4721-ABA7-C5466920B2EF}" type="slidenum">
              <a:rPr lang="sr-Cyrl-RS" smtClean="0"/>
              <a:t>24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34349835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Cyrl-R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7B2160-F315-4721-ABA7-C5466920B2EF}" type="slidenum">
              <a:rPr lang="sr-Cyrl-RS" smtClean="0"/>
              <a:t>25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18068514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 type="subTitle"/>
          </p:nvPr>
        </p:nvSpPr>
        <p:spPr>
          <a:xfrm>
            <a:off x="2589120" y="2133720"/>
            <a:ext cx="8915040" cy="37771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2589120" y="2133720"/>
            <a:ext cx="8915040" cy="377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38" name="PlaceHolder 2"/>
          <p:cNvSpPr>
            <a:spLocks noGrp="1"/>
          </p:cNvSpPr>
          <p:nvPr>
            <p:ph type="body"/>
          </p:nvPr>
        </p:nvSpPr>
        <p:spPr>
          <a:xfrm>
            <a:off x="2589120" y="2133720"/>
            <a:ext cx="4350240" cy="377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39" name="PlaceHolder 3"/>
          <p:cNvSpPr>
            <a:spLocks noGrp="1"/>
          </p:cNvSpPr>
          <p:nvPr>
            <p:ph type="body"/>
          </p:nvPr>
        </p:nvSpPr>
        <p:spPr>
          <a:xfrm>
            <a:off x="7157160" y="2133720"/>
            <a:ext cx="4350240" cy="377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subTitle"/>
          </p:nvPr>
        </p:nvSpPr>
        <p:spPr>
          <a:xfrm>
            <a:off x="2593080" y="624240"/>
            <a:ext cx="8911440" cy="59371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2589120" y="2133720"/>
            <a:ext cx="435024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44" name="PlaceHolder 3"/>
          <p:cNvSpPr>
            <a:spLocks noGrp="1"/>
          </p:cNvSpPr>
          <p:nvPr>
            <p:ph type="body"/>
          </p:nvPr>
        </p:nvSpPr>
        <p:spPr>
          <a:xfrm>
            <a:off x="7157160" y="2133720"/>
            <a:ext cx="4350240" cy="377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45" name="PlaceHolder 4"/>
          <p:cNvSpPr>
            <a:spLocks noGrp="1"/>
          </p:cNvSpPr>
          <p:nvPr>
            <p:ph type="body"/>
          </p:nvPr>
        </p:nvSpPr>
        <p:spPr>
          <a:xfrm>
            <a:off x="2589120" y="4106520"/>
            <a:ext cx="435024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body"/>
          </p:nvPr>
        </p:nvSpPr>
        <p:spPr>
          <a:xfrm>
            <a:off x="2589120" y="2133720"/>
            <a:ext cx="4350240" cy="377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48" name="PlaceHolder 3"/>
          <p:cNvSpPr>
            <a:spLocks noGrp="1"/>
          </p:cNvSpPr>
          <p:nvPr>
            <p:ph type="body"/>
          </p:nvPr>
        </p:nvSpPr>
        <p:spPr>
          <a:xfrm>
            <a:off x="7157160" y="2133720"/>
            <a:ext cx="435024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49" name="PlaceHolder 4"/>
          <p:cNvSpPr>
            <a:spLocks noGrp="1"/>
          </p:cNvSpPr>
          <p:nvPr>
            <p:ph type="body"/>
          </p:nvPr>
        </p:nvSpPr>
        <p:spPr>
          <a:xfrm>
            <a:off x="7157160" y="4106520"/>
            <a:ext cx="435024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2589120" y="2133720"/>
            <a:ext cx="435024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7157160" y="2133720"/>
            <a:ext cx="435024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body"/>
          </p:nvPr>
        </p:nvSpPr>
        <p:spPr>
          <a:xfrm>
            <a:off x="2589120" y="4106520"/>
            <a:ext cx="891504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 type="body"/>
          </p:nvPr>
        </p:nvSpPr>
        <p:spPr>
          <a:xfrm>
            <a:off x="2589120" y="2133720"/>
            <a:ext cx="891504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56" name="PlaceHolder 3"/>
          <p:cNvSpPr>
            <a:spLocks noGrp="1"/>
          </p:cNvSpPr>
          <p:nvPr>
            <p:ph type="body"/>
          </p:nvPr>
        </p:nvSpPr>
        <p:spPr>
          <a:xfrm>
            <a:off x="2589120" y="4106520"/>
            <a:ext cx="891504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2589120" y="2133720"/>
            <a:ext cx="435024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7157160" y="2133720"/>
            <a:ext cx="435024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2589120" y="4106520"/>
            <a:ext cx="435024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61" name="PlaceHolder 5"/>
          <p:cNvSpPr>
            <a:spLocks noGrp="1"/>
          </p:cNvSpPr>
          <p:nvPr>
            <p:ph type="body"/>
          </p:nvPr>
        </p:nvSpPr>
        <p:spPr>
          <a:xfrm>
            <a:off x="7157160" y="4106520"/>
            <a:ext cx="435024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2589120" y="2133720"/>
            <a:ext cx="287028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5603400" y="2133720"/>
            <a:ext cx="287028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8617320" y="2133720"/>
            <a:ext cx="287028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66" name="PlaceHolder 5"/>
          <p:cNvSpPr>
            <a:spLocks noGrp="1"/>
          </p:cNvSpPr>
          <p:nvPr>
            <p:ph type="body"/>
          </p:nvPr>
        </p:nvSpPr>
        <p:spPr>
          <a:xfrm>
            <a:off x="2589120" y="4106520"/>
            <a:ext cx="287028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67" name="PlaceHolder 6"/>
          <p:cNvSpPr>
            <a:spLocks noGrp="1"/>
          </p:cNvSpPr>
          <p:nvPr>
            <p:ph type="body"/>
          </p:nvPr>
        </p:nvSpPr>
        <p:spPr>
          <a:xfrm>
            <a:off x="5603400" y="4106520"/>
            <a:ext cx="287028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68" name="PlaceHolder 7"/>
          <p:cNvSpPr>
            <a:spLocks noGrp="1"/>
          </p:cNvSpPr>
          <p:nvPr>
            <p:ph type="body"/>
          </p:nvPr>
        </p:nvSpPr>
        <p:spPr>
          <a:xfrm>
            <a:off x="8617320" y="4106520"/>
            <a:ext cx="287028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 type="subTitle"/>
          </p:nvPr>
        </p:nvSpPr>
        <p:spPr>
          <a:xfrm>
            <a:off x="2589120" y="2133720"/>
            <a:ext cx="8915040" cy="37771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2589120" y="2133720"/>
            <a:ext cx="8915040" cy="377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 type="body"/>
          </p:nvPr>
        </p:nvSpPr>
        <p:spPr>
          <a:xfrm>
            <a:off x="2589120" y="2133720"/>
            <a:ext cx="4350240" cy="377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08" name="PlaceHolder 3"/>
          <p:cNvSpPr>
            <a:spLocks noGrp="1"/>
          </p:cNvSpPr>
          <p:nvPr>
            <p:ph type="body"/>
          </p:nvPr>
        </p:nvSpPr>
        <p:spPr>
          <a:xfrm>
            <a:off x="7157160" y="2133720"/>
            <a:ext cx="4350240" cy="377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subTitle"/>
          </p:nvPr>
        </p:nvSpPr>
        <p:spPr>
          <a:xfrm>
            <a:off x="2593080" y="624240"/>
            <a:ext cx="8911440" cy="59371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 type="body"/>
          </p:nvPr>
        </p:nvSpPr>
        <p:spPr>
          <a:xfrm>
            <a:off x="2589120" y="2133720"/>
            <a:ext cx="435024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13" name="PlaceHolder 3"/>
          <p:cNvSpPr>
            <a:spLocks noGrp="1"/>
          </p:cNvSpPr>
          <p:nvPr>
            <p:ph type="body"/>
          </p:nvPr>
        </p:nvSpPr>
        <p:spPr>
          <a:xfrm>
            <a:off x="7157160" y="2133720"/>
            <a:ext cx="4350240" cy="377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14" name="PlaceHolder 4"/>
          <p:cNvSpPr>
            <a:spLocks noGrp="1"/>
          </p:cNvSpPr>
          <p:nvPr>
            <p:ph type="body"/>
          </p:nvPr>
        </p:nvSpPr>
        <p:spPr>
          <a:xfrm>
            <a:off x="2589120" y="4106520"/>
            <a:ext cx="435024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16" name="PlaceHolder 2"/>
          <p:cNvSpPr>
            <a:spLocks noGrp="1"/>
          </p:cNvSpPr>
          <p:nvPr>
            <p:ph type="body"/>
          </p:nvPr>
        </p:nvSpPr>
        <p:spPr>
          <a:xfrm>
            <a:off x="2589120" y="2133720"/>
            <a:ext cx="4350240" cy="377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17" name="PlaceHolder 3"/>
          <p:cNvSpPr>
            <a:spLocks noGrp="1"/>
          </p:cNvSpPr>
          <p:nvPr>
            <p:ph type="body"/>
          </p:nvPr>
        </p:nvSpPr>
        <p:spPr>
          <a:xfrm>
            <a:off x="7157160" y="2133720"/>
            <a:ext cx="435024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18" name="PlaceHolder 4"/>
          <p:cNvSpPr>
            <a:spLocks noGrp="1"/>
          </p:cNvSpPr>
          <p:nvPr>
            <p:ph type="body"/>
          </p:nvPr>
        </p:nvSpPr>
        <p:spPr>
          <a:xfrm>
            <a:off x="7157160" y="4106520"/>
            <a:ext cx="435024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20" name="PlaceHolder 2"/>
          <p:cNvSpPr>
            <a:spLocks noGrp="1"/>
          </p:cNvSpPr>
          <p:nvPr>
            <p:ph type="body"/>
          </p:nvPr>
        </p:nvSpPr>
        <p:spPr>
          <a:xfrm>
            <a:off x="2589120" y="2133720"/>
            <a:ext cx="435024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21" name="PlaceHolder 3"/>
          <p:cNvSpPr>
            <a:spLocks noGrp="1"/>
          </p:cNvSpPr>
          <p:nvPr>
            <p:ph type="body"/>
          </p:nvPr>
        </p:nvSpPr>
        <p:spPr>
          <a:xfrm>
            <a:off x="7157160" y="2133720"/>
            <a:ext cx="435024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22" name="PlaceHolder 4"/>
          <p:cNvSpPr>
            <a:spLocks noGrp="1"/>
          </p:cNvSpPr>
          <p:nvPr>
            <p:ph type="body"/>
          </p:nvPr>
        </p:nvSpPr>
        <p:spPr>
          <a:xfrm>
            <a:off x="2589120" y="4106520"/>
            <a:ext cx="891504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24" name="PlaceHolder 2"/>
          <p:cNvSpPr>
            <a:spLocks noGrp="1"/>
          </p:cNvSpPr>
          <p:nvPr>
            <p:ph type="body"/>
          </p:nvPr>
        </p:nvSpPr>
        <p:spPr>
          <a:xfrm>
            <a:off x="2589120" y="2133720"/>
            <a:ext cx="891504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25" name="PlaceHolder 3"/>
          <p:cNvSpPr>
            <a:spLocks noGrp="1"/>
          </p:cNvSpPr>
          <p:nvPr>
            <p:ph type="body"/>
          </p:nvPr>
        </p:nvSpPr>
        <p:spPr>
          <a:xfrm>
            <a:off x="2589120" y="4106520"/>
            <a:ext cx="891504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27" name="PlaceHolder 2"/>
          <p:cNvSpPr>
            <a:spLocks noGrp="1"/>
          </p:cNvSpPr>
          <p:nvPr>
            <p:ph type="body"/>
          </p:nvPr>
        </p:nvSpPr>
        <p:spPr>
          <a:xfrm>
            <a:off x="2589120" y="2133720"/>
            <a:ext cx="435024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28" name="PlaceHolder 3"/>
          <p:cNvSpPr>
            <a:spLocks noGrp="1"/>
          </p:cNvSpPr>
          <p:nvPr>
            <p:ph type="body"/>
          </p:nvPr>
        </p:nvSpPr>
        <p:spPr>
          <a:xfrm>
            <a:off x="7157160" y="2133720"/>
            <a:ext cx="435024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29" name="PlaceHolder 4"/>
          <p:cNvSpPr>
            <a:spLocks noGrp="1"/>
          </p:cNvSpPr>
          <p:nvPr>
            <p:ph type="body"/>
          </p:nvPr>
        </p:nvSpPr>
        <p:spPr>
          <a:xfrm>
            <a:off x="2589120" y="4106520"/>
            <a:ext cx="435024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30" name="PlaceHolder 5"/>
          <p:cNvSpPr>
            <a:spLocks noGrp="1"/>
          </p:cNvSpPr>
          <p:nvPr>
            <p:ph type="body"/>
          </p:nvPr>
        </p:nvSpPr>
        <p:spPr>
          <a:xfrm>
            <a:off x="7157160" y="4106520"/>
            <a:ext cx="435024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32" name="PlaceHolder 2"/>
          <p:cNvSpPr>
            <a:spLocks noGrp="1"/>
          </p:cNvSpPr>
          <p:nvPr>
            <p:ph type="body"/>
          </p:nvPr>
        </p:nvSpPr>
        <p:spPr>
          <a:xfrm>
            <a:off x="2589120" y="2133720"/>
            <a:ext cx="287028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33" name="PlaceHolder 3"/>
          <p:cNvSpPr>
            <a:spLocks noGrp="1"/>
          </p:cNvSpPr>
          <p:nvPr>
            <p:ph type="body"/>
          </p:nvPr>
        </p:nvSpPr>
        <p:spPr>
          <a:xfrm>
            <a:off x="5603400" y="2133720"/>
            <a:ext cx="287028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34" name="PlaceHolder 4"/>
          <p:cNvSpPr>
            <a:spLocks noGrp="1"/>
          </p:cNvSpPr>
          <p:nvPr>
            <p:ph type="body"/>
          </p:nvPr>
        </p:nvSpPr>
        <p:spPr>
          <a:xfrm>
            <a:off x="8617320" y="2133720"/>
            <a:ext cx="287028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35" name="PlaceHolder 5"/>
          <p:cNvSpPr>
            <a:spLocks noGrp="1"/>
          </p:cNvSpPr>
          <p:nvPr>
            <p:ph type="body"/>
          </p:nvPr>
        </p:nvSpPr>
        <p:spPr>
          <a:xfrm>
            <a:off x="2589120" y="4106520"/>
            <a:ext cx="287028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36" name="PlaceHolder 6"/>
          <p:cNvSpPr>
            <a:spLocks noGrp="1"/>
          </p:cNvSpPr>
          <p:nvPr>
            <p:ph type="body"/>
          </p:nvPr>
        </p:nvSpPr>
        <p:spPr>
          <a:xfrm>
            <a:off x="5603400" y="4106520"/>
            <a:ext cx="287028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37" name="PlaceHolder 7"/>
          <p:cNvSpPr>
            <a:spLocks noGrp="1"/>
          </p:cNvSpPr>
          <p:nvPr>
            <p:ph type="body"/>
          </p:nvPr>
        </p:nvSpPr>
        <p:spPr>
          <a:xfrm>
            <a:off x="8617320" y="4106520"/>
            <a:ext cx="2870280" cy="1801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1"/>
          <p:cNvGrpSpPr/>
          <p:nvPr/>
        </p:nvGrpSpPr>
        <p:grpSpPr>
          <a:xfrm>
            <a:off x="0" y="228600"/>
            <a:ext cx="2851200" cy="6638400"/>
            <a:chOff x="0" y="228600"/>
            <a:chExt cx="2851200" cy="6638400"/>
          </a:xfrm>
        </p:grpSpPr>
        <p:sp>
          <p:nvSpPr>
            <p:cNvPr id="34" name="CustomShape 2"/>
            <p:cNvSpPr/>
            <p:nvPr/>
          </p:nvSpPr>
          <p:spPr>
            <a:xfrm>
              <a:off x="0" y="2575080"/>
              <a:ext cx="100440" cy="625680"/>
            </a:xfrm>
            <a:custGeom>
              <a:avLst/>
              <a:gdLst/>
              <a:ahLst/>
              <a:cxnLst/>
              <a:rect l="l" t="t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" name="CustomShape 3"/>
            <p:cNvSpPr/>
            <p:nvPr/>
          </p:nvSpPr>
          <p:spPr>
            <a:xfrm>
              <a:off x="128520" y="3156480"/>
              <a:ext cx="646200" cy="2322000"/>
            </a:xfrm>
            <a:custGeom>
              <a:avLst/>
              <a:gdLst/>
              <a:ahLst/>
              <a:cxnLst/>
              <a:rect l="l" t="t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" name="CustomShape 4"/>
            <p:cNvSpPr/>
            <p:nvPr/>
          </p:nvSpPr>
          <p:spPr>
            <a:xfrm>
              <a:off x="807120" y="5447160"/>
              <a:ext cx="609120" cy="1419840"/>
            </a:xfrm>
            <a:custGeom>
              <a:avLst/>
              <a:gdLst/>
              <a:ahLst/>
              <a:cxnLst/>
              <a:rect l="l" t="t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" name="CustomShape 5"/>
            <p:cNvSpPr/>
            <p:nvPr/>
          </p:nvSpPr>
          <p:spPr>
            <a:xfrm>
              <a:off x="959760" y="6503760"/>
              <a:ext cx="171000" cy="363240"/>
            </a:xfrm>
            <a:custGeom>
              <a:avLst/>
              <a:gdLst/>
              <a:ahLst/>
              <a:cxnLst/>
              <a:rect l="l" t="t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" name="CustomShape 6"/>
            <p:cNvSpPr/>
            <p:nvPr/>
          </p:nvSpPr>
          <p:spPr>
            <a:xfrm>
              <a:off x="100800" y="3201120"/>
              <a:ext cx="821520" cy="3328200"/>
            </a:xfrm>
            <a:custGeom>
              <a:avLst/>
              <a:gdLst/>
              <a:ahLst/>
              <a:cxnLst/>
              <a:rect l="l" t="t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" name="CustomShape 7"/>
            <p:cNvSpPr/>
            <p:nvPr/>
          </p:nvSpPr>
          <p:spPr>
            <a:xfrm>
              <a:off x="22320" y="228600"/>
              <a:ext cx="105840" cy="2927520"/>
            </a:xfrm>
            <a:custGeom>
              <a:avLst/>
              <a:gdLst/>
              <a:ahLst/>
              <a:cxnLst/>
              <a:rect l="l" t="t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" name="CustomShape 8"/>
            <p:cNvSpPr/>
            <p:nvPr/>
          </p:nvSpPr>
          <p:spPr>
            <a:xfrm>
              <a:off x="78120" y="2944080"/>
              <a:ext cx="77760" cy="493560"/>
            </a:xfrm>
            <a:custGeom>
              <a:avLst/>
              <a:gdLst/>
              <a:ahLst/>
              <a:cxnLst/>
              <a:rect l="l" t="t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8" name="CustomShape 9"/>
            <p:cNvSpPr/>
            <p:nvPr/>
          </p:nvSpPr>
          <p:spPr>
            <a:xfrm>
              <a:off x="769680" y="5478840"/>
              <a:ext cx="189720" cy="1024560"/>
            </a:xfrm>
            <a:custGeom>
              <a:avLst/>
              <a:gdLst/>
              <a:ahLst/>
              <a:cxnLst/>
              <a:rect l="l" t="t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" name="CustomShape 10"/>
            <p:cNvSpPr/>
            <p:nvPr/>
          </p:nvSpPr>
          <p:spPr>
            <a:xfrm>
              <a:off x="775440" y="1398960"/>
              <a:ext cx="2075760" cy="4047840"/>
            </a:xfrm>
            <a:custGeom>
              <a:avLst/>
              <a:gdLst/>
              <a:ahLst/>
              <a:cxnLst/>
              <a:rect l="l" t="t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0" name="CustomShape 11"/>
            <p:cNvSpPr/>
            <p:nvPr/>
          </p:nvSpPr>
          <p:spPr>
            <a:xfrm>
              <a:off x="922680" y="6530040"/>
              <a:ext cx="161640" cy="336960"/>
            </a:xfrm>
            <a:custGeom>
              <a:avLst/>
              <a:gdLst/>
              <a:ahLst/>
              <a:cxnLst/>
              <a:rect l="l" t="t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1" name="CustomShape 12"/>
            <p:cNvSpPr/>
            <p:nvPr/>
          </p:nvSpPr>
          <p:spPr>
            <a:xfrm>
              <a:off x="769680" y="5359320"/>
              <a:ext cx="37080" cy="221400"/>
            </a:xfrm>
            <a:custGeom>
              <a:avLst/>
              <a:gdLst/>
              <a:ahLst/>
              <a:cxnLst/>
              <a:rect l="l" t="t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2" name="CustomShape 13"/>
            <p:cNvSpPr/>
            <p:nvPr/>
          </p:nvSpPr>
          <p:spPr>
            <a:xfrm>
              <a:off x="849960" y="6244560"/>
              <a:ext cx="238320" cy="622080"/>
            </a:xfrm>
            <a:custGeom>
              <a:avLst/>
              <a:gdLst/>
              <a:ahLst/>
              <a:cxnLst/>
              <a:rect l="l" t="t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grpSp>
        <p:nvGrpSpPr>
          <p:cNvPr id="13" name="Group 14"/>
          <p:cNvGrpSpPr/>
          <p:nvPr/>
        </p:nvGrpSpPr>
        <p:grpSpPr>
          <a:xfrm>
            <a:off x="27360" y="-720"/>
            <a:ext cx="2356200" cy="6853680"/>
            <a:chOff x="27360" y="-720"/>
            <a:chExt cx="2356200" cy="6853680"/>
          </a:xfrm>
        </p:grpSpPr>
        <p:sp>
          <p:nvSpPr>
            <p:cNvPr id="14" name="CustomShape 15"/>
            <p:cNvSpPr/>
            <p:nvPr/>
          </p:nvSpPr>
          <p:spPr>
            <a:xfrm>
              <a:off x="27360" y="-720"/>
              <a:ext cx="493920" cy="4400640"/>
            </a:xfrm>
            <a:custGeom>
              <a:avLst/>
              <a:gdLst/>
              <a:ahLst/>
              <a:cxnLst/>
              <a:rect l="l" t="t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5" name="CustomShape 16"/>
            <p:cNvSpPr/>
            <p:nvPr/>
          </p:nvSpPr>
          <p:spPr>
            <a:xfrm>
              <a:off x="550440" y="4316400"/>
              <a:ext cx="423000" cy="1580400"/>
            </a:xfrm>
            <a:custGeom>
              <a:avLst/>
              <a:gdLst/>
              <a:ahLst/>
              <a:cxnLst/>
              <a:rect l="l" t="t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6" name="CustomShape 17"/>
            <p:cNvSpPr/>
            <p:nvPr/>
          </p:nvSpPr>
          <p:spPr>
            <a:xfrm>
              <a:off x="1006200" y="5862600"/>
              <a:ext cx="430560" cy="990360"/>
            </a:xfrm>
            <a:custGeom>
              <a:avLst/>
              <a:gdLst/>
              <a:ahLst/>
              <a:cxnLst/>
              <a:rect l="l" t="t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7" name="CustomShape 18"/>
            <p:cNvSpPr/>
            <p:nvPr/>
          </p:nvSpPr>
          <p:spPr>
            <a:xfrm>
              <a:off x="521640" y="4364280"/>
              <a:ext cx="551520" cy="2235600"/>
            </a:xfrm>
            <a:custGeom>
              <a:avLst/>
              <a:gdLst/>
              <a:ahLst/>
              <a:cxnLst/>
              <a:rect l="l" t="t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8" name="CustomShape 19"/>
            <p:cNvSpPr/>
            <p:nvPr/>
          </p:nvSpPr>
          <p:spPr>
            <a:xfrm>
              <a:off x="468000" y="1289160"/>
              <a:ext cx="173880" cy="3026880"/>
            </a:xfrm>
            <a:custGeom>
              <a:avLst/>
              <a:gdLst/>
              <a:ahLst/>
              <a:cxnLst/>
              <a:rect l="l" t="t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9" name="CustomShape 20"/>
            <p:cNvSpPr/>
            <p:nvPr/>
          </p:nvSpPr>
          <p:spPr>
            <a:xfrm>
              <a:off x="1111680" y="6571440"/>
              <a:ext cx="133920" cy="281160"/>
            </a:xfrm>
            <a:custGeom>
              <a:avLst/>
              <a:gdLst/>
              <a:ahLst/>
              <a:cxnLst/>
              <a:rect l="l" t="t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0" name="CustomShape 21"/>
            <p:cNvSpPr/>
            <p:nvPr/>
          </p:nvSpPr>
          <p:spPr>
            <a:xfrm>
              <a:off x="502560" y="4107600"/>
              <a:ext cx="82080" cy="511200"/>
            </a:xfrm>
            <a:custGeom>
              <a:avLst/>
              <a:gdLst/>
              <a:ahLst/>
              <a:cxnLst/>
              <a:rect l="l" t="t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1" name="CustomShape 22"/>
            <p:cNvSpPr/>
            <p:nvPr/>
          </p:nvSpPr>
          <p:spPr>
            <a:xfrm>
              <a:off x="973800" y="3145680"/>
              <a:ext cx="1409760" cy="2716560"/>
            </a:xfrm>
            <a:custGeom>
              <a:avLst/>
              <a:gdLst/>
              <a:ahLst/>
              <a:cxnLst/>
              <a:rect l="l" t="t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2" name="CustomShape 23"/>
            <p:cNvSpPr/>
            <p:nvPr/>
          </p:nvSpPr>
          <p:spPr>
            <a:xfrm>
              <a:off x="1073520" y="6600240"/>
              <a:ext cx="120240" cy="252720"/>
            </a:xfrm>
            <a:custGeom>
              <a:avLst/>
              <a:gdLst/>
              <a:ahLst/>
              <a:cxnLst/>
              <a:rect l="l" t="t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" name="CustomShape 24"/>
            <p:cNvSpPr/>
            <p:nvPr/>
          </p:nvSpPr>
          <p:spPr>
            <a:xfrm>
              <a:off x="973800" y="5897160"/>
              <a:ext cx="137520" cy="673920"/>
            </a:xfrm>
            <a:custGeom>
              <a:avLst/>
              <a:gdLst/>
              <a:ahLst/>
              <a:cxnLst/>
              <a:rect l="l" t="t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" name="CustomShape 25"/>
            <p:cNvSpPr/>
            <p:nvPr/>
          </p:nvSpPr>
          <p:spPr>
            <a:xfrm>
              <a:off x="973800" y="5772600"/>
              <a:ext cx="37800" cy="227520"/>
            </a:xfrm>
            <a:custGeom>
              <a:avLst/>
              <a:gdLst/>
              <a:ahLst/>
              <a:cxnLst/>
              <a:rect l="l" t="t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" name="CustomShape 26"/>
            <p:cNvSpPr/>
            <p:nvPr/>
          </p:nvSpPr>
          <p:spPr>
            <a:xfrm>
              <a:off x="1006200" y="6322680"/>
              <a:ext cx="210240" cy="530280"/>
            </a:xfrm>
            <a:custGeom>
              <a:avLst/>
              <a:gdLst/>
              <a:ahLst/>
              <a:cxnLst/>
              <a:rect l="l" t="t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26" name="CustomShape 27"/>
          <p:cNvSpPr/>
          <p:nvPr/>
        </p:nvSpPr>
        <p:spPr>
          <a:xfrm>
            <a:off x="0" y="0"/>
            <a:ext cx="182520" cy="6857640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38100" dist="25560" dir="5400000" rotWithShape="0">
              <a:srgbClr val="000000">
                <a:alpha val="2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7" name="PlaceHolder 28"/>
          <p:cNvSpPr>
            <a:spLocks noGrp="1"/>
          </p:cNvSpPr>
          <p:nvPr>
            <p:ph type="title"/>
          </p:nvPr>
        </p:nvSpPr>
        <p:spPr>
          <a:xfrm>
            <a:off x="2589120" y="2514600"/>
            <a:ext cx="8915040" cy="2262600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5400" b="0" strike="noStrike" spc="-1">
                <a:solidFill>
                  <a:srgbClr val="262626"/>
                </a:solidFill>
                <a:latin typeface="Century Gothic"/>
              </a:rPr>
              <a:t>Click to edit Master title style</a:t>
            </a:r>
            <a:endParaRPr lang="en-US" sz="54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28" name="PlaceHolder 29"/>
          <p:cNvSpPr>
            <a:spLocks noGrp="1"/>
          </p:cNvSpPr>
          <p:nvPr>
            <p:ph type="dt"/>
          </p:nvPr>
        </p:nvSpPr>
        <p:spPr>
          <a:xfrm>
            <a:off x="10361520" y="6130440"/>
            <a:ext cx="1145880" cy="3700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0A420FEB-BC2F-443B-8546-F363A0EF6969}" type="datetime">
              <a:rPr lang="en-US" sz="900" b="0" strike="noStrike" spc="-1">
                <a:solidFill>
                  <a:srgbClr val="8B8B8B"/>
                </a:solidFill>
                <a:latin typeface="Century Gothic"/>
              </a:rPr>
              <a:t>4/21/2022</a:t>
            </a:fld>
            <a:endParaRPr lang="en-US" sz="900" b="0" strike="noStrike" spc="-1">
              <a:latin typeface="Times New Roman"/>
            </a:endParaRPr>
          </a:p>
        </p:txBody>
      </p:sp>
      <p:sp>
        <p:nvSpPr>
          <p:cNvPr id="29" name="PlaceHolder 30"/>
          <p:cNvSpPr>
            <a:spLocks noGrp="1"/>
          </p:cNvSpPr>
          <p:nvPr>
            <p:ph type="ftr"/>
          </p:nvPr>
        </p:nvSpPr>
        <p:spPr>
          <a:xfrm>
            <a:off x="2589120" y="6135840"/>
            <a:ext cx="761976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endParaRPr lang="en-US" sz="2400" b="0" strike="noStrike" spc="-1">
              <a:latin typeface="Times New Roman"/>
            </a:endParaRPr>
          </a:p>
        </p:txBody>
      </p:sp>
      <p:sp>
        <p:nvSpPr>
          <p:cNvPr id="30" name="CustomShape 31"/>
          <p:cNvSpPr/>
          <p:nvPr/>
        </p:nvSpPr>
        <p:spPr>
          <a:xfrm>
            <a:off x="0" y="4323960"/>
            <a:ext cx="1744200" cy="778320"/>
          </a:xfrm>
          <a:custGeom>
            <a:avLst/>
            <a:gdLst/>
            <a:ahLst/>
            <a:cxnLst/>
            <a:rect l="l" t="t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1" name="PlaceHolder 32"/>
          <p:cNvSpPr>
            <a:spLocks noGrp="1"/>
          </p:cNvSpPr>
          <p:nvPr>
            <p:ph type="sldNum"/>
          </p:nvPr>
        </p:nvSpPr>
        <p:spPr>
          <a:xfrm>
            <a:off x="531720" y="4529520"/>
            <a:ext cx="77940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7FE99C33-B89B-4546-9FB4-AC2F2E4F4631}" type="slidenum">
              <a:rPr lang="en-US" sz="2000" b="0" strike="noStrike" spc="-1">
                <a:solidFill>
                  <a:srgbClr val="FEFFFF"/>
                </a:solidFill>
                <a:latin typeface="Century Gothic"/>
              </a:rPr>
              <a:t>‹#›</a:t>
            </a:fld>
            <a:endParaRPr lang="en-US" sz="2000" b="0" strike="noStrike" spc="-1">
              <a:latin typeface="Times New Roman"/>
            </a:endParaRPr>
          </a:p>
        </p:txBody>
      </p:sp>
      <p:sp>
        <p:nvSpPr>
          <p:cNvPr id="32" name="PlaceHolder 3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404040"/>
                </a:solidFill>
                <a:latin typeface="Century Gothic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400" b="0" strike="noStrike" spc="-1">
                <a:solidFill>
                  <a:srgbClr val="404040"/>
                </a:solidFill>
                <a:latin typeface="Century Gothic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200" b="0" strike="noStrike" spc="-1">
                <a:solidFill>
                  <a:srgbClr val="404040"/>
                </a:solidFill>
                <a:latin typeface="Century Gothic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200" b="0" strike="noStrike" spc="-1">
                <a:solidFill>
                  <a:srgbClr val="404040"/>
                </a:solidFill>
                <a:latin typeface="Century Gothic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404040"/>
                </a:solidFill>
                <a:latin typeface="Century Gothic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404040"/>
                </a:solidFill>
                <a:latin typeface="Century Gothic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404040"/>
                </a:solidFill>
                <a:latin typeface="Century Gothic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" name="Group 1"/>
          <p:cNvGrpSpPr/>
          <p:nvPr/>
        </p:nvGrpSpPr>
        <p:grpSpPr>
          <a:xfrm>
            <a:off x="0" y="228600"/>
            <a:ext cx="2851200" cy="6638400"/>
            <a:chOff x="0" y="228600"/>
            <a:chExt cx="2851200" cy="6638400"/>
          </a:xfrm>
        </p:grpSpPr>
        <p:sp>
          <p:nvSpPr>
            <p:cNvPr id="70" name="CustomShape 2"/>
            <p:cNvSpPr/>
            <p:nvPr/>
          </p:nvSpPr>
          <p:spPr>
            <a:xfrm>
              <a:off x="0" y="2575080"/>
              <a:ext cx="100440" cy="625680"/>
            </a:xfrm>
            <a:custGeom>
              <a:avLst/>
              <a:gdLst/>
              <a:ahLst/>
              <a:cxnLst/>
              <a:rect l="l" t="t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1" name="CustomShape 3"/>
            <p:cNvSpPr/>
            <p:nvPr/>
          </p:nvSpPr>
          <p:spPr>
            <a:xfrm>
              <a:off x="128520" y="3156480"/>
              <a:ext cx="646200" cy="2322000"/>
            </a:xfrm>
            <a:custGeom>
              <a:avLst/>
              <a:gdLst/>
              <a:ahLst/>
              <a:cxnLst/>
              <a:rect l="l" t="t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2" name="CustomShape 4"/>
            <p:cNvSpPr/>
            <p:nvPr/>
          </p:nvSpPr>
          <p:spPr>
            <a:xfrm>
              <a:off x="807120" y="5447160"/>
              <a:ext cx="609120" cy="1419840"/>
            </a:xfrm>
            <a:custGeom>
              <a:avLst/>
              <a:gdLst/>
              <a:ahLst/>
              <a:cxnLst/>
              <a:rect l="l" t="t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3" name="CustomShape 5"/>
            <p:cNvSpPr/>
            <p:nvPr/>
          </p:nvSpPr>
          <p:spPr>
            <a:xfrm>
              <a:off x="959760" y="6503760"/>
              <a:ext cx="171000" cy="363240"/>
            </a:xfrm>
            <a:custGeom>
              <a:avLst/>
              <a:gdLst/>
              <a:ahLst/>
              <a:cxnLst/>
              <a:rect l="l" t="t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4" name="CustomShape 6"/>
            <p:cNvSpPr/>
            <p:nvPr/>
          </p:nvSpPr>
          <p:spPr>
            <a:xfrm>
              <a:off x="100800" y="3201120"/>
              <a:ext cx="821520" cy="3328200"/>
            </a:xfrm>
            <a:custGeom>
              <a:avLst/>
              <a:gdLst/>
              <a:ahLst/>
              <a:cxnLst/>
              <a:rect l="l" t="t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5" name="CustomShape 7"/>
            <p:cNvSpPr/>
            <p:nvPr/>
          </p:nvSpPr>
          <p:spPr>
            <a:xfrm>
              <a:off x="22320" y="228600"/>
              <a:ext cx="105840" cy="2927520"/>
            </a:xfrm>
            <a:custGeom>
              <a:avLst/>
              <a:gdLst/>
              <a:ahLst/>
              <a:cxnLst/>
              <a:rect l="l" t="t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6" name="CustomShape 8"/>
            <p:cNvSpPr/>
            <p:nvPr/>
          </p:nvSpPr>
          <p:spPr>
            <a:xfrm>
              <a:off x="78120" y="2944080"/>
              <a:ext cx="77760" cy="493560"/>
            </a:xfrm>
            <a:custGeom>
              <a:avLst/>
              <a:gdLst/>
              <a:ahLst/>
              <a:cxnLst/>
              <a:rect l="l" t="t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7" name="CustomShape 9"/>
            <p:cNvSpPr/>
            <p:nvPr/>
          </p:nvSpPr>
          <p:spPr>
            <a:xfrm>
              <a:off x="769680" y="5478840"/>
              <a:ext cx="189720" cy="1024560"/>
            </a:xfrm>
            <a:custGeom>
              <a:avLst/>
              <a:gdLst/>
              <a:ahLst/>
              <a:cxnLst/>
              <a:rect l="l" t="t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8" name="CustomShape 10"/>
            <p:cNvSpPr/>
            <p:nvPr/>
          </p:nvSpPr>
          <p:spPr>
            <a:xfrm>
              <a:off x="775440" y="1398960"/>
              <a:ext cx="2075760" cy="4047840"/>
            </a:xfrm>
            <a:custGeom>
              <a:avLst/>
              <a:gdLst/>
              <a:ahLst/>
              <a:cxnLst/>
              <a:rect l="l" t="t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9" name="CustomShape 11"/>
            <p:cNvSpPr/>
            <p:nvPr/>
          </p:nvSpPr>
          <p:spPr>
            <a:xfrm>
              <a:off x="922680" y="6530040"/>
              <a:ext cx="161640" cy="336960"/>
            </a:xfrm>
            <a:custGeom>
              <a:avLst/>
              <a:gdLst/>
              <a:ahLst/>
              <a:cxnLst/>
              <a:rect l="l" t="t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80" name="CustomShape 12"/>
            <p:cNvSpPr/>
            <p:nvPr/>
          </p:nvSpPr>
          <p:spPr>
            <a:xfrm>
              <a:off x="769680" y="5359320"/>
              <a:ext cx="37080" cy="221400"/>
            </a:xfrm>
            <a:custGeom>
              <a:avLst/>
              <a:gdLst/>
              <a:ahLst/>
              <a:cxnLst/>
              <a:rect l="l" t="t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81" name="CustomShape 13"/>
            <p:cNvSpPr/>
            <p:nvPr/>
          </p:nvSpPr>
          <p:spPr>
            <a:xfrm>
              <a:off x="849960" y="6244560"/>
              <a:ext cx="238320" cy="622080"/>
            </a:xfrm>
            <a:custGeom>
              <a:avLst/>
              <a:gdLst/>
              <a:ahLst/>
              <a:cxnLst/>
              <a:rect l="l" t="t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grpSp>
        <p:nvGrpSpPr>
          <p:cNvPr id="82" name="Group 14"/>
          <p:cNvGrpSpPr/>
          <p:nvPr/>
        </p:nvGrpSpPr>
        <p:grpSpPr>
          <a:xfrm>
            <a:off x="27360" y="-720"/>
            <a:ext cx="2356200" cy="6853680"/>
            <a:chOff x="27360" y="-720"/>
            <a:chExt cx="2356200" cy="6853680"/>
          </a:xfrm>
        </p:grpSpPr>
        <p:sp>
          <p:nvSpPr>
            <p:cNvPr id="83" name="CustomShape 15"/>
            <p:cNvSpPr/>
            <p:nvPr/>
          </p:nvSpPr>
          <p:spPr>
            <a:xfrm>
              <a:off x="27360" y="-720"/>
              <a:ext cx="493920" cy="4400640"/>
            </a:xfrm>
            <a:custGeom>
              <a:avLst/>
              <a:gdLst/>
              <a:ahLst/>
              <a:cxnLst/>
              <a:rect l="l" t="t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84" name="CustomShape 16"/>
            <p:cNvSpPr/>
            <p:nvPr/>
          </p:nvSpPr>
          <p:spPr>
            <a:xfrm>
              <a:off x="550440" y="4316400"/>
              <a:ext cx="423000" cy="1580400"/>
            </a:xfrm>
            <a:custGeom>
              <a:avLst/>
              <a:gdLst/>
              <a:ahLst/>
              <a:cxnLst/>
              <a:rect l="l" t="t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85" name="CustomShape 17"/>
            <p:cNvSpPr/>
            <p:nvPr/>
          </p:nvSpPr>
          <p:spPr>
            <a:xfrm>
              <a:off x="1006200" y="5862600"/>
              <a:ext cx="430560" cy="990360"/>
            </a:xfrm>
            <a:custGeom>
              <a:avLst/>
              <a:gdLst/>
              <a:ahLst/>
              <a:cxnLst/>
              <a:rect l="l" t="t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86" name="CustomShape 18"/>
            <p:cNvSpPr/>
            <p:nvPr/>
          </p:nvSpPr>
          <p:spPr>
            <a:xfrm>
              <a:off x="521640" y="4364280"/>
              <a:ext cx="551520" cy="2235600"/>
            </a:xfrm>
            <a:custGeom>
              <a:avLst/>
              <a:gdLst/>
              <a:ahLst/>
              <a:cxnLst/>
              <a:rect l="l" t="t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87" name="CustomShape 19"/>
            <p:cNvSpPr/>
            <p:nvPr/>
          </p:nvSpPr>
          <p:spPr>
            <a:xfrm>
              <a:off x="468000" y="1289160"/>
              <a:ext cx="173880" cy="3026880"/>
            </a:xfrm>
            <a:custGeom>
              <a:avLst/>
              <a:gdLst/>
              <a:ahLst/>
              <a:cxnLst/>
              <a:rect l="l" t="t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88" name="CustomShape 20"/>
            <p:cNvSpPr/>
            <p:nvPr/>
          </p:nvSpPr>
          <p:spPr>
            <a:xfrm>
              <a:off x="1111680" y="6571440"/>
              <a:ext cx="133920" cy="281160"/>
            </a:xfrm>
            <a:custGeom>
              <a:avLst/>
              <a:gdLst/>
              <a:ahLst/>
              <a:cxnLst/>
              <a:rect l="l" t="t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89" name="CustomShape 21"/>
            <p:cNvSpPr/>
            <p:nvPr/>
          </p:nvSpPr>
          <p:spPr>
            <a:xfrm>
              <a:off x="502560" y="4107600"/>
              <a:ext cx="82080" cy="511200"/>
            </a:xfrm>
            <a:custGeom>
              <a:avLst/>
              <a:gdLst/>
              <a:ahLst/>
              <a:cxnLst/>
              <a:rect l="l" t="t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0" name="CustomShape 22"/>
            <p:cNvSpPr/>
            <p:nvPr/>
          </p:nvSpPr>
          <p:spPr>
            <a:xfrm>
              <a:off x="973800" y="3145680"/>
              <a:ext cx="1409760" cy="2716560"/>
            </a:xfrm>
            <a:custGeom>
              <a:avLst/>
              <a:gdLst/>
              <a:ahLst/>
              <a:cxnLst/>
              <a:rect l="l" t="t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1" name="CustomShape 23"/>
            <p:cNvSpPr/>
            <p:nvPr/>
          </p:nvSpPr>
          <p:spPr>
            <a:xfrm>
              <a:off x="1073520" y="6600240"/>
              <a:ext cx="120240" cy="252720"/>
            </a:xfrm>
            <a:custGeom>
              <a:avLst/>
              <a:gdLst/>
              <a:ahLst/>
              <a:cxnLst/>
              <a:rect l="l" t="t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2" name="CustomShape 24"/>
            <p:cNvSpPr/>
            <p:nvPr/>
          </p:nvSpPr>
          <p:spPr>
            <a:xfrm>
              <a:off x="973800" y="5897160"/>
              <a:ext cx="137520" cy="673920"/>
            </a:xfrm>
            <a:custGeom>
              <a:avLst/>
              <a:gdLst/>
              <a:ahLst/>
              <a:cxnLst/>
              <a:rect l="l" t="t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3" name="CustomShape 25"/>
            <p:cNvSpPr/>
            <p:nvPr/>
          </p:nvSpPr>
          <p:spPr>
            <a:xfrm>
              <a:off x="973800" y="5772600"/>
              <a:ext cx="37800" cy="227520"/>
            </a:xfrm>
            <a:custGeom>
              <a:avLst/>
              <a:gdLst/>
              <a:ahLst/>
              <a:cxnLst/>
              <a:rect l="l" t="t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4" name="CustomShape 26"/>
            <p:cNvSpPr/>
            <p:nvPr/>
          </p:nvSpPr>
          <p:spPr>
            <a:xfrm>
              <a:off x="1006200" y="6322680"/>
              <a:ext cx="210240" cy="530280"/>
            </a:xfrm>
            <a:custGeom>
              <a:avLst/>
              <a:gdLst/>
              <a:ahLst/>
              <a:cxnLst/>
              <a:rect l="l" t="t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95" name="CustomShape 27"/>
          <p:cNvSpPr/>
          <p:nvPr/>
        </p:nvSpPr>
        <p:spPr>
          <a:xfrm>
            <a:off x="0" y="0"/>
            <a:ext cx="182520" cy="6857640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38100" dist="25560" dir="5400000" rotWithShape="0">
              <a:srgbClr val="000000">
                <a:alpha val="2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96" name="PlaceHolder 28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3600" b="0" strike="noStrike" spc="-1">
                <a:solidFill>
                  <a:srgbClr val="262626"/>
                </a:solidFill>
                <a:latin typeface="Century Gothic"/>
              </a:rPr>
              <a:t>Click to edit Master title style</a:t>
            </a:r>
            <a:endParaRPr lang="en-US" sz="36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97" name="PlaceHolder 29"/>
          <p:cNvSpPr>
            <a:spLocks noGrp="1"/>
          </p:cNvSpPr>
          <p:nvPr>
            <p:ph type="body"/>
          </p:nvPr>
        </p:nvSpPr>
        <p:spPr>
          <a:xfrm>
            <a:off x="2589120" y="2133720"/>
            <a:ext cx="8915040" cy="3777120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en-US" sz="1800" b="0" strike="noStrike" spc="-1">
                <a:solidFill>
                  <a:srgbClr val="404040"/>
                </a:solidFill>
                <a:latin typeface="Century Gothic"/>
              </a:rPr>
              <a:t>Click to edit Master text styles</a:t>
            </a:r>
          </a:p>
          <a:p>
            <a:pPr marL="743040" lvl="1" indent="-28548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en-US" sz="1600" b="0" strike="noStrike" spc="-1">
                <a:solidFill>
                  <a:srgbClr val="404040"/>
                </a:solidFill>
                <a:latin typeface="Century Gothic"/>
              </a:rPr>
              <a:t>Second level</a:t>
            </a:r>
          </a:p>
          <a:p>
            <a:pPr marL="1143000" lvl="2" indent="-22824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en-US" sz="1400" b="0" strike="noStrike" spc="-1">
                <a:solidFill>
                  <a:srgbClr val="404040"/>
                </a:solidFill>
                <a:latin typeface="Century Gothic"/>
              </a:rPr>
              <a:t>Third level</a:t>
            </a:r>
          </a:p>
          <a:p>
            <a:pPr marL="1600200" lvl="3" indent="-22824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en-US" sz="1200" b="0" strike="noStrike" spc="-1">
                <a:solidFill>
                  <a:srgbClr val="404040"/>
                </a:solidFill>
                <a:latin typeface="Century Gothic"/>
              </a:rPr>
              <a:t>Fourth level</a:t>
            </a:r>
          </a:p>
          <a:p>
            <a:pPr marL="2057400" lvl="4" indent="-22824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en-US" sz="1200" b="0" strike="noStrike" spc="-1">
                <a:solidFill>
                  <a:srgbClr val="404040"/>
                </a:solidFill>
                <a:latin typeface="Century Gothic"/>
              </a:rPr>
              <a:t>Fifth level</a:t>
            </a:r>
          </a:p>
        </p:txBody>
      </p:sp>
      <p:sp>
        <p:nvSpPr>
          <p:cNvPr id="98" name="PlaceHolder 30"/>
          <p:cNvSpPr>
            <a:spLocks noGrp="1"/>
          </p:cNvSpPr>
          <p:nvPr>
            <p:ph type="dt"/>
          </p:nvPr>
        </p:nvSpPr>
        <p:spPr>
          <a:xfrm>
            <a:off x="10361520" y="6130440"/>
            <a:ext cx="1145880" cy="3700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A58F17E7-133A-46C4-B637-B9F2A7758069}" type="datetime">
              <a:rPr lang="en-US" sz="900" b="0" strike="noStrike" spc="-1">
                <a:solidFill>
                  <a:srgbClr val="8B8B8B"/>
                </a:solidFill>
                <a:latin typeface="Century Gothic"/>
              </a:rPr>
              <a:t>4/21/2022</a:t>
            </a:fld>
            <a:endParaRPr lang="en-US" sz="900" b="0" strike="noStrike" spc="-1">
              <a:latin typeface="Times New Roman"/>
            </a:endParaRPr>
          </a:p>
        </p:txBody>
      </p:sp>
      <p:sp>
        <p:nvSpPr>
          <p:cNvPr id="99" name="PlaceHolder 31"/>
          <p:cNvSpPr>
            <a:spLocks noGrp="1"/>
          </p:cNvSpPr>
          <p:nvPr>
            <p:ph type="ftr"/>
          </p:nvPr>
        </p:nvSpPr>
        <p:spPr>
          <a:xfrm>
            <a:off x="2589120" y="6135840"/>
            <a:ext cx="761976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endParaRPr lang="en-US" sz="2400" b="0" strike="noStrike" spc="-1">
              <a:latin typeface="Times New Roman"/>
            </a:endParaRPr>
          </a:p>
        </p:txBody>
      </p:sp>
      <p:sp>
        <p:nvSpPr>
          <p:cNvPr id="100" name="CustomShape 32"/>
          <p:cNvSpPr/>
          <p:nvPr/>
        </p:nvSpPr>
        <p:spPr>
          <a:xfrm flipV="1">
            <a:off x="-3960" y="713880"/>
            <a:ext cx="1588320" cy="506880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1" name="PlaceHolder 33"/>
          <p:cNvSpPr>
            <a:spLocks noGrp="1"/>
          </p:cNvSpPr>
          <p:nvPr>
            <p:ph type="sldNum"/>
          </p:nvPr>
        </p:nvSpPr>
        <p:spPr>
          <a:xfrm>
            <a:off x="531720" y="787680"/>
            <a:ext cx="77940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BA0A6AA8-B0E8-4533-B765-B6E0128184FC}" type="slidenum">
              <a:rPr lang="en-US" sz="2000" b="0" strike="noStrike" spc="-1">
                <a:solidFill>
                  <a:srgbClr val="FEFFFF"/>
                </a:solidFill>
                <a:latin typeface="Century Gothic"/>
              </a:rPr>
              <a:t>‹#›</a:t>
            </a:fld>
            <a:endParaRPr lang="en-US" sz="20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lane flying over a castle&#10;&#10;Description automatically generated with medium confidence">
            <a:extLst>
              <a:ext uri="{FF2B5EF4-FFF2-40B4-BE49-F238E27FC236}">
                <a16:creationId xmlns:a16="http://schemas.microsoft.com/office/drawing/2014/main" id="{895F570E-7B62-4DF2-8E40-6881AC3229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3016"/>
            <a:ext cx="12192000" cy="7079178"/>
          </a:xfrm>
          <a:prstGeom prst="rect">
            <a:avLst/>
          </a:prstGeom>
        </p:spPr>
      </p:pic>
      <p:sp>
        <p:nvSpPr>
          <p:cNvPr id="138" name="TextShape 1"/>
          <p:cNvSpPr txBox="1"/>
          <p:nvPr/>
        </p:nvSpPr>
        <p:spPr>
          <a:xfrm>
            <a:off x="2589120" y="0"/>
            <a:ext cx="8915040" cy="1345632"/>
          </a:xfrm>
          <a:prstGeom prst="rect">
            <a:avLst/>
          </a:prstGeom>
          <a:noFill/>
          <a:ln>
            <a:noFill/>
          </a:ln>
        </p:spPr>
        <p:txBody>
          <a:bodyPr anchor="b">
            <a:normAutofit fontScale="98500"/>
          </a:bodyPr>
          <a:lstStyle/>
          <a:p>
            <a:pPr>
              <a:lnSpc>
                <a:spcPct val="100000"/>
              </a:lnSpc>
            </a:pPr>
            <a:r>
              <a:rPr lang="sr-Latn-RS" sz="5400" b="1" strike="noStrike" spc="-1" dirty="0">
                <a:solidFill>
                  <a:srgbClr val="993300"/>
                </a:solidFill>
                <a:latin typeface="Century Gothic"/>
              </a:rPr>
              <a:t>SAOBRAĆAJ I TURIZAM</a:t>
            </a:r>
            <a:endParaRPr lang="en-US" sz="5400" b="0" strike="noStrike" spc="-1" dirty="0">
              <a:solidFill>
                <a:srgbClr val="993300"/>
              </a:solidFill>
              <a:latin typeface="Century Gothic"/>
            </a:endParaRPr>
          </a:p>
        </p:txBody>
      </p:sp>
      <p:sp>
        <p:nvSpPr>
          <p:cNvPr id="139" name="TextShape 2"/>
          <p:cNvSpPr txBox="1"/>
          <p:nvPr/>
        </p:nvSpPr>
        <p:spPr>
          <a:xfrm>
            <a:off x="6657654" y="5424755"/>
            <a:ext cx="5072537" cy="1064152"/>
          </a:xfrm>
          <a:prstGeom prst="rect">
            <a:avLst/>
          </a:prstGeom>
          <a:noFill/>
          <a:ln>
            <a:noFill/>
          </a:ln>
        </p:spPr>
        <p:txBody>
          <a:bodyPr>
            <a:normAutofit fontScale="55000" lnSpcReduction="20000"/>
          </a:bodyPr>
          <a:lstStyle/>
          <a:p>
            <a:pPr algn="r">
              <a:lnSpc>
                <a:spcPct val="100000"/>
              </a:lnSpc>
              <a:spcBef>
                <a:spcPts val="1001"/>
              </a:spcBef>
            </a:pPr>
            <a:endParaRPr lang="en-US" sz="3200" b="0" strike="noStrike" spc="-1" dirty="0">
              <a:latin typeface="Arial"/>
            </a:endParaRPr>
          </a:p>
          <a:p>
            <a:pPr algn="r">
              <a:lnSpc>
                <a:spcPct val="100000"/>
              </a:lnSpc>
              <a:spcBef>
                <a:spcPts val="1001"/>
              </a:spcBef>
            </a:pPr>
            <a:endParaRPr lang="en-US" sz="3200" b="0" strike="noStrike" spc="-1" dirty="0">
              <a:latin typeface="Arial"/>
            </a:endParaRPr>
          </a:p>
          <a:p>
            <a:pPr algn="r">
              <a:lnSpc>
                <a:spcPct val="100000"/>
              </a:lnSpc>
              <a:spcBef>
                <a:spcPts val="1001"/>
              </a:spcBef>
            </a:pPr>
            <a:r>
              <a:rPr lang="en-US" sz="3800" b="1" strike="noStrike" spc="-1" dirty="0" err="1">
                <a:solidFill>
                  <a:schemeClr val="bg1"/>
                </a:solidFill>
                <a:latin typeface="Century Gothic"/>
              </a:rPr>
              <a:t>dr</a:t>
            </a:r>
            <a:r>
              <a:rPr lang="en-US" sz="3800" b="1" strike="noStrike" spc="-1" dirty="0">
                <a:solidFill>
                  <a:schemeClr val="bg1"/>
                </a:solidFill>
                <a:latin typeface="Century Gothic"/>
              </a:rPr>
              <a:t> Aleksandra </a:t>
            </a:r>
            <a:r>
              <a:rPr lang="en-US" sz="3800" b="1" spc="-1" dirty="0">
                <a:solidFill>
                  <a:schemeClr val="bg1"/>
                </a:solidFill>
                <a:latin typeface="Century Gothic"/>
              </a:rPr>
              <a:t>Tornjanski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TextShape 1"/>
          <p:cNvSpPr txBox="1"/>
          <p:nvPr/>
        </p:nvSpPr>
        <p:spPr>
          <a:xfrm>
            <a:off x="2593080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41" name="TextShape 2"/>
          <p:cNvSpPr txBox="1"/>
          <p:nvPr/>
        </p:nvSpPr>
        <p:spPr>
          <a:xfrm>
            <a:off x="2589480" y="2319391"/>
            <a:ext cx="8915040" cy="2075379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  <a:spcBef>
                <a:spcPts val="1001"/>
              </a:spcBef>
            </a:pPr>
            <a:r>
              <a:rPr lang="sr-Latn-RS" sz="4400" spc="-1" dirty="0">
                <a:solidFill>
                  <a:srgbClr val="404040"/>
                </a:solidFill>
                <a:latin typeface="Century Gothic"/>
              </a:rPr>
              <a:t>VRSTE </a:t>
            </a:r>
            <a:r>
              <a:rPr lang="sr-Latn-RS" sz="4400" strike="noStrike" spc="-1" dirty="0">
                <a:solidFill>
                  <a:srgbClr val="404040"/>
                </a:solidFill>
                <a:latin typeface="Century Gothic"/>
              </a:rPr>
              <a:t>SAOBRAĆAJA </a:t>
            </a:r>
          </a:p>
          <a:p>
            <a:pPr algn="ctr">
              <a:lnSpc>
                <a:spcPct val="100000"/>
              </a:lnSpc>
              <a:spcBef>
                <a:spcPts val="1001"/>
              </a:spcBef>
            </a:pPr>
            <a:r>
              <a:rPr lang="sr-Latn-RS" sz="4400" b="1" spc="-1" dirty="0">
                <a:solidFill>
                  <a:srgbClr val="404040"/>
                </a:solidFill>
                <a:latin typeface="Century Gothic"/>
              </a:rPr>
              <a:t>- DRUMSKI SAOBRAĆAJ - </a:t>
            </a:r>
            <a:endParaRPr lang="sr-Cyrl-RS" sz="4400" b="1" strike="noStrike" spc="-1" dirty="0">
              <a:solidFill>
                <a:srgbClr val="404040"/>
              </a:solidFill>
              <a:latin typeface="Century Gothic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593080" y="62424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43" name="TextShape 2"/>
          <p:cNvSpPr txBox="1"/>
          <p:nvPr/>
        </p:nvSpPr>
        <p:spPr>
          <a:xfrm>
            <a:off x="2352815" y="1314000"/>
            <a:ext cx="8915040" cy="49197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60" algn="ctr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</a:pPr>
            <a:r>
              <a:rPr lang="sr-Latn-RS" sz="3200" b="1" u="sng" spc="-1" dirty="0">
                <a:solidFill>
                  <a:srgbClr val="404040"/>
                </a:solidFill>
                <a:latin typeface="Century Gothic"/>
              </a:rPr>
              <a:t>Drumski saobraćaj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16FF68D-2B21-4E5E-A601-5CFDFC58C9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5712" y="2046256"/>
            <a:ext cx="6253474" cy="4429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23109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1640280" y="601208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sr-Latn-RS" sz="3600" b="1" spc="-1" dirty="0">
                <a:solidFill>
                  <a:srgbClr val="000000"/>
                </a:solidFill>
                <a:latin typeface="Century Gothic"/>
              </a:rPr>
              <a:t>Drumski </a:t>
            </a:r>
            <a:r>
              <a:rPr lang="en-US" sz="3600" b="1" strike="noStrike" spc="-1" dirty="0">
                <a:solidFill>
                  <a:srgbClr val="000000"/>
                </a:solidFill>
                <a:latin typeface="Century Gothic"/>
              </a:rPr>
              <a:t>saobraćaj</a:t>
            </a:r>
          </a:p>
        </p:txBody>
      </p:sp>
      <p:sp>
        <p:nvSpPr>
          <p:cNvPr id="143" name="TextShape 2"/>
          <p:cNvSpPr txBox="1"/>
          <p:nvPr/>
        </p:nvSpPr>
        <p:spPr>
          <a:xfrm>
            <a:off x="2383637" y="1314000"/>
            <a:ext cx="8915040" cy="49197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Drumski saobraćaj se odvija na putevima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Drumski saobraćaj delimo na: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Javni drumski saobraćaj i 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Privatni drumski saobraćaj</a:t>
            </a:r>
          </a:p>
        </p:txBody>
      </p:sp>
    </p:spTree>
    <p:extLst>
      <p:ext uri="{BB962C8B-B14F-4D97-AF65-F5344CB8AC3E}">
        <p14:creationId xmlns:p14="http://schemas.microsoft.com/office/powerpoint/2010/main" val="639963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1640280" y="601208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sr-Latn-RS" sz="3600" b="1" spc="-1" dirty="0">
                <a:solidFill>
                  <a:srgbClr val="000000"/>
                </a:solidFill>
                <a:latin typeface="Century Gothic"/>
              </a:rPr>
              <a:t>Drumski </a:t>
            </a:r>
            <a:r>
              <a:rPr lang="en-US" sz="3600" b="1" strike="noStrike" spc="-1" dirty="0">
                <a:solidFill>
                  <a:srgbClr val="000000"/>
                </a:solidFill>
                <a:latin typeface="Century Gothic"/>
              </a:rPr>
              <a:t>saobraćaj</a:t>
            </a:r>
          </a:p>
        </p:txBody>
      </p:sp>
      <p:sp>
        <p:nvSpPr>
          <p:cNvPr id="143" name="TextShape 2"/>
          <p:cNvSpPr txBox="1"/>
          <p:nvPr/>
        </p:nvSpPr>
        <p:spPr>
          <a:xfrm>
            <a:off x="2383637" y="1314000"/>
            <a:ext cx="8915040" cy="49197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Stepen razvoja </a:t>
            </a:r>
            <a:r>
              <a:rPr lang="sr-Latn-RS" sz="2400" b="1" spc="-1" dirty="0">
                <a:solidFill>
                  <a:srgbClr val="C00000"/>
                </a:solidFill>
                <a:latin typeface="Century Gothic"/>
              </a:rPr>
              <a:t>javnog 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drumskog saobraćaja zavisi od: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razvijenosti putne mreže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stepena modernizacije putne mreže,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 tehničke opremljenosti putne mreže,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geografskog položaja terena i 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gustine saobraćaja na putevima.</a:t>
            </a:r>
          </a:p>
        </p:txBody>
      </p:sp>
    </p:spTree>
    <p:extLst>
      <p:ext uri="{BB962C8B-B14F-4D97-AF65-F5344CB8AC3E}">
        <p14:creationId xmlns:p14="http://schemas.microsoft.com/office/powerpoint/2010/main" val="5102818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1640280" y="601208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sr-Latn-RS" sz="3600" b="1" spc="-1" dirty="0">
                <a:solidFill>
                  <a:srgbClr val="000000"/>
                </a:solidFill>
                <a:latin typeface="Century Gothic"/>
              </a:rPr>
              <a:t>Drumski </a:t>
            </a:r>
            <a:r>
              <a:rPr lang="en-US" sz="3600" b="1" strike="noStrike" spc="-1" dirty="0">
                <a:solidFill>
                  <a:srgbClr val="000000"/>
                </a:solidFill>
                <a:latin typeface="Century Gothic"/>
              </a:rPr>
              <a:t>saobraćaj</a:t>
            </a:r>
          </a:p>
        </p:txBody>
      </p:sp>
      <p:sp>
        <p:nvSpPr>
          <p:cNvPr id="143" name="TextShape 2"/>
          <p:cNvSpPr txBox="1"/>
          <p:nvPr/>
        </p:nvSpPr>
        <p:spPr>
          <a:xfrm>
            <a:off x="2383637" y="1314000"/>
            <a:ext cx="8915040" cy="49197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C0000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C00000"/>
                </a:solidFill>
                <a:latin typeface="Century Gothic"/>
              </a:rPr>
              <a:t>Privatni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 drumski saobraćaj ima trend rasta što je rezultat: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povećanog stepena motorizacije i 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intenzivnog razvoja putne mreže.</a:t>
            </a:r>
          </a:p>
        </p:txBody>
      </p:sp>
    </p:spTree>
    <p:extLst>
      <p:ext uri="{BB962C8B-B14F-4D97-AF65-F5344CB8AC3E}">
        <p14:creationId xmlns:p14="http://schemas.microsoft.com/office/powerpoint/2010/main" val="2718448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1640280" y="601208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sr-Latn-RS" sz="3600" b="1" spc="-1" dirty="0">
                <a:solidFill>
                  <a:srgbClr val="000000"/>
                </a:solidFill>
                <a:latin typeface="Century Gothic"/>
              </a:rPr>
              <a:t>Drumski </a:t>
            </a:r>
            <a:r>
              <a:rPr lang="en-US" sz="3600" b="1" strike="noStrike" spc="-1" dirty="0">
                <a:solidFill>
                  <a:srgbClr val="000000"/>
                </a:solidFill>
                <a:latin typeface="Century Gothic"/>
              </a:rPr>
              <a:t>saobraćaj</a:t>
            </a:r>
          </a:p>
        </p:txBody>
      </p:sp>
      <p:sp>
        <p:nvSpPr>
          <p:cNvPr id="143" name="TextShape 2"/>
          <p:cNvSpPr txBox="1"/>
          <p:nvPr/>
        </p:nvSpPr>
        <p:spPr>
          <a:xfrm>
            <a:off x="2414459" y="1337032"/>
            <a:ext cx="8915040" cy="49197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Drumski saobraćaj je počeo da se razvija sa pojavom motornih vozila, krajem 20.veka.</a:t>
            </a:r>
          </a:p>
          <a:p>
            <a:pPr marL="3430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Pravi razvoj drumskog saobraćaja počinje posle II  svetskog rata. </a:t>
            </a:r>
          </a:p>
          <a:p>
            <a:pPr marL="3430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Snažan uticaj na razvoj drumskog saobraćaja uticao je porast broja vozila, pre svega automobila.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C00000"/>
                </a:solidFill>
                <a:latin typeface="Century Gothic"/>
              </a:rPr>
              <a:t>Osnovni faktor razvoja drumskog saobraćaja je razvoj putne infrastrukture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. 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Dobra putna mreža je osnovni uslov razvitka i neodvojivi deo automobilskog saobraćaja.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211734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1640280" y="601208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sr-Latn-RS" sz="3600" b="1" spc="-1" dirty="0">
                <a:solidFill>
                  <a:srgbClr val="000000"/>
                </a:solidFill>
                <a:latin typeface="Century Gothic"/>
              </a:rPr>
              <a:t>Drumski </a:t>
            </a:r>
            <a:r>
              <a:rPr lang="en-US" sz="3600" b="1" strike="noStrike" spc="-1" dirty="0">
                <a:solidFill>
                  <a:srgbClr val="000000"/>
                </a:solidFill>
                <a:latin typeface="Century Gothic"/>
              </a:rPr>
              <a:t>saobraćaj</a:t>
            </a:r>
          </a:p>
        </p:txBody>
      </p:sp>
      <p:sp>
        <p:nvSpPr>
          <p:cNvPr id="143" name="TextShape 2"/>
          <p:cNvSpPr txBox="1"/>
          <p:nvPr/>
        </p:nvSpPr>
        <p:spPr>
          <a:xfrm>
            <a:off x="2414459" y="1337032"/>
            <a:ext cx="8915040" cy="49197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C0000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C00000"/>
                </a:solidFill>
                <a:latin typeface="Century Gothic"/>
              </a:rPr>
              <a:t>Najčešće se koristi na srednjim i kraćim odstojanjima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Više se koristi u domaćem i regionalnom turizmu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C00000"/>
                </a:solidFill>
                <a:latin typeface="Century Gothic"/>
              </a:rPr>
              <a:t>U međunarodnom turizmu ima tendenciju blagog pada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P</a:t>
            </a:r>
            <a:r>
              <a:rPr lang="pt-BR" sz="2400" b="1" spc="-1" dirty="0">
                <a:solidFill>
                  <a:srgbClr val="404040"/>
                </a:solidFill>
                <a:latin typeface="Century Gothic"/>
              </a:rPr>
              <a:t>revoz individualnim putni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č</a:t>
            </a:r>
            <a:r>
              <a:rPr lang="pt-BR" sz="2400" b="1" spc="-1" dirty="0">
                <a:solidFill>
                  <a:srgbClr val="404040"/>
                </a:solidFill>
                <a:latin typeface="Century Gothic"/>
              </a:rPr>
              <a:t>kim automobilom 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je u stalnom porastu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6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42523054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1640280" y="601208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sr-Latn-RS" sz="3600" b="1" spc="-1" dirty="0">
                <a:solidFill>
                  <a:srgbClr val="000000"/>
                </a:solidFill>
                <a:latin typeface="Century Gothic"/>
              </a:rPr>
              <a:t>Drumski </a:t>
            </a:r>
            <a:r>
              <a:rPr lang="en-US" sz="3600" b="1" strike="noStrike" spc="-1" dirty="0">
                <a:solidFill>
                  <a:srgbClr val="000000"/>
                </a:solidFill>
                <a:latin typeface="Century Gothic"/>
              </a:rPr>
              <a:t>saobraćaj</a:t>
            </a:r>
          </a:p>
        </p:txBody>
      </p:sp>
      <p:sp>
        <p:nvSpPr>
          <p:cNvPr id="143" name="TextShape 2"/>
          <p:cNvSpPr txBox="1"/>
          <p:nvPr/>
        </p:nvSpPr>
        <p:spPr>
          <a:xfrm>
            <a:off x="2414459" y="1337032"/>
            <a:ext cx="8915040" cy="49197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Drumski saobraćaj ima ogroman značaj u turizmu.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Značaj drumskog saobraćaja  je višestruk, odnosi se na značaj za: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prevoz putnika, 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omasovljenje turističkih putovanja, 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razvoj turističkih destinacija. 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6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3041631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1640280" y="601208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sr-Latn-RS" sz="3600" b="1" spc="-1" dirty="0">
                <a:solidFill>
                  <a:srgbClr val="000000"/>
                </a:solidFill>
                <a:latin typeface="Century Gothic"/>
              </a:rPr>
              <a:t>Drumski </a:t>
            </a:r>
            <a:r>
              <a:rPr lang="en-US" sz="3600" b="1" strike="noStrike" spc="-1" dirty="0">
                <a:solidFill>
                  <a:srgbClr val="000000"/>
                </a:solidFill>
                <a:latin typeface="Century Gothic"/>
              </a:rPr>
              <a:t>saobraćaj</a:t>
            </a:r>
          </a:p>
        </p:txBody>
      </p:sp>
      <p:sp>
        <p:nvSpPr>
          <p:cNvPr id="143" name="TextShape 2"/>
          <p:cNvSpPr txBox="1"/>
          <p:nvPr/>
        </p:nvSpPr>
        <p:spPr>
          <a:xfrm>
            <a:off x="2414459" y="1337032"/>
            <a:ext cx="8915040" cy="5197332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800" b="1" spc="-1" dirty="0">
                <a:solidFill>
                  <a:srgbClr val="C00000"/>
                </a:solidFill>
                <a:latin typeface="Century Gothic"/>
              </a:rPr>
              <a:t>Glavne karakteristike </a:t>
            </a:r>
            <a:r>
              <a:rPr lang="sr-Latn-RS" sz="2800" b="1" spc="-1" dirty="0">
                <a:solidFill>
                  <a:srgbClr val="404040"/>
                </a:solidFill>
                <a:latin typeface="Century Gothic"/>
              </a:rPr>
              <a:t>drumskog saobraćaja su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:</a:t>
            </a:r>
          </a:p>
          <a:p>
            <a:pPr marL="800280" lvl="2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Visok stepen elastičnosti na prilagođavanje potrebama tražnje i po vremenu i po obimu</a:t>
            </a:r>
          </a:p>
          <a:p>
            <a:pPr marL="800280" lvl="2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pl-PL" sz="2400" b="1" spc="-1" dirty="0">
                <a:solidFill>
                  <a:srgbClr val="404040"/>
                </a:solidFill>
                <a:latin typeface="Century Gothic"/>
              </a:rPr>
              <a:t>Visok stepen mobilnosti</a:t>
            </a:r>
          </a:p>
          <a:p>
            <a:pPr marL="800280" lvl="2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pl-PL" sz="2400" b="1" spc="-1" dirty="0">
                <a:solidFill>
                  <a:srgbClr val="404040"/>
                </a:solidFill>
                <a:latin typeface="Century Gothic"/>
              </a:rPr>
              <a:t>Velika autonomnost transportnih sredstava</a:t>
            </a:r>
          </a:p>
          <a:p>
            <a:pPr marL="800280" lvl="2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pl-PL" sz="2400" b="1" spc="-1" dirty="0">
                <a:solidFill>
                  <a:srgbClr val="404040"/>
                </a:solidFill>
                <a:latin typeface="Century Gothic"/>
              </a:rPr>
              <a:t>Širok spektar primene</a:t>
            </a:r>
          </a:p>
          <a:p>
            <a:pPr marL="800280" lvl="2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pl-PL" sz="2400" b="1" spc="-1" dirty="0">
                <a:solidFill>
                  <a:srgbClr val="404040"/>
                </a:solidFill>
                <a:latin typeface="Century Gothic"/>
              </a:rPr>
              <a:t>Relatovno niski troškovi u odnosu na druge vidove saobraćaja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pl-PL" sz="2400" b="1" spc="-1" dirty="0">
                <a:solidFill>
                  <a:srgbClr val="404040"/>
                </a:solidFill>
                <a:latin typeface="Century Gothic"/>
              </a:rPr>
              <a:t>Visok uticaj na zagađenje životne sredine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pl-PL" sz="2400" b="1" spc="-1" dirty="0">
                <a:solidFill>
                  <a:srgbClr val="404040"/>
                </a:solidFill>
                <a:latin typeface="Century Gothic"/>
              </a:rPr>
              <a:t>Najsnažniji uticaj na nivo buke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pl-PL" sz="2400" b="1" spc="-1" dirty="0">
                <a:solidFill>
                  <a:srgbClr val="404040"/>
                </a:solidFill>
                <a:latin typeface="Century Gothic"/>
              </a:rPr>
              <a:t>Visoka energetska potrošnja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6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8963540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1640280" y="601208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sr-Latn-RS" sz="3600" b="1" spc="-1" dirty="0">
                <a:solidFill>
                  <a:srgbClr val="000000"/>
                </a:solidFill>
                <a:latin typeface="Century Gothic"/>
              </a:rPr>
              <a:t>Drumski </a:t>
            </a:r>
            <a:r>
              <a:rPr lang="en-US" sz="3600" b="1" strike="noStrike" spc="-1" dirty="0">
                <a:solidFill>
                  <a:srgbClr val="000000"/>
                </a:solidFill>
                <a:latin typeface="Century Gothic"/>
              </a:rPr>
              <a:t>saobraćaj</a:t>
            </a:r>
          </a:p>
        </p:txBody>
      </p:sp>
      <p:sp>
        <p:nvSpPr>
          <p:cNvPr id="143" name="TextShape 2"/>
          <p:cNvSpPr txBox="1"/>
          <p:nvPr/>
        </p:nvSpPr>
        <p:spPr>
          <a:xfrm>
            <a:off x="2414459" y="1337032"/>
            <a:ext cx="8915040" cy="49197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latin typeface="Century Gothic"/>
              </a:rPr>
              <a:t>Jedna od najvećih prednosti drumskog saobraćaja je u mogućnosti da korisniku prevoza pruži kompletniju saobraćajnu uslugu u odnosnu na druge vrste prevoza.</a:t>
            </a:r>
          </a:p>
          <a:p>
            <a:pPr marL="3430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latin typeface="Century Gothic"/>
              </a:rPr>
              <a:t>Prilagođavanje potrebama i željama putnika je izuzetno važna. </a:t>
            </a:r>
          </a:p>
          <a:p>
            <a:pPr marL="3430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latin typeface="Century Gothic"/>
              </a:rPr>
              <a:t>Drumski motorni saobraćaj može u svako vreme, na svakom mestu da organizuje prevoz ljudi i stvari, što je posebno važno u turizmu.</a:t>
            </a:r>
          </a:p>
          <a:p>
            <a:pPr marL="3430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latin typeface="Century Gothic"/>
              </a:rPr>
              <a:t>Elastičnost u prilagođavanju prevoza potrebama korisnika takođe podrazumeva i visoka elastičnost u ugovaranju cena prevoza, što je u turizmu izuzetno važno. 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latin typeface="Century Gothic"/>
            </a:endParaRPr>
          </a:p>
          <a:p>
            <a:pPr marL="36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8552840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1640280" y="601208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sr-Latn-RS" sz="3600" b="1" spc="-1" dirty="0">
                <a:solidFill>
                  <a:srgbClr val="000000"/>
                </a:solidFill>
                <a:latin typeface="Century Gothic"/>
              </a:rPr>
              <a:t>Drumski </a:t>
            </a:r>
            <a:r>
              <a:rPr lang="en-US" sz="3600" b="1" strike="noStrike" spc="-1" dirty="0">
                <a:solidFill>
                  <a:srgbClr val="000000"/>
                </a:solidFill>
                <a:latin typeface="Century Gothic"/>
              </a:rPr>
              <a:t>saobraćaj</a:t>
            </a:r>
          </a:p>
        </p:txBody>
      </p:sp>
      <p:sp>
        <p:nvSpPr>
          <p:cNvPr id="143" name="TextShape 2"/>
          <p:cNvSpPr txBox="1"/>
          <p:nvPr/>
        </p:nvSpPr>
        <p:spPr>
          <a:xfrm>
            <a:off x="2383637" y="1313999"/>
            <a:ext cx="8915040" cy="5292283"/>
          </a:xfrm>
          <a:prstGeom prst="rect">
            <a:avLst/>
          </a:prstGeom>
          <a:noFill/>
          <a:ln>
            <a:noFill/>
          </a:ln>
        </p:spPr>
        <p:txBody>
          <a:bodyPr>
            <a:normAutofit fontScale="62500" lnSpcReduction="20000"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3400" b="1" spc="-1" dirty="0">
                <a:solidFill>
                  <a:srgbClr val="404040"/>
                </a:solidFill>
                <a:latin typeface="Century Gothic"/>
              </a:rPr>
              <a:t>U drumskom saobraćaju razlikuju se: 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600" b="1" spc="-1" dirty="0">
                <a:solidFill>
                  <a:srgbClr val="404040"/>
                </a:solidFill>
                <a:latin typeface="Century Gothic"/>
              </a:rPr>
              <a:t>Javni put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600" b="1" spc="-1" dirty="0">
                <a:solidFill>
                  <a:srgbClr val="404040"/>
                </a:solidFill>
                <a:latin typeface="Century Gothic"/>
              </a:rPr>
              <a:t>Autoput, 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600" b="1" spc="-1" dirty="0">
                <a:solidFill>
                  <a:srgbClr val="404040"/>
                </a:solidFill>
                <a:latin typeface="Century Gothic"/>
              </a:rPr>
              <a:t>Put za prevoz motornih vozila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600" b="1" spc="-1" dirty="0">
                <a:solidFill>
                  <a:srgbClr val="404040"/>
                </a:solidFill>
                <a:latin typeface="Century Gothic"/>
              </a:rPr>
              <a:t>Međunarodni put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600" b="1" spc="-1" dirty="0">
                <a:solidFill>
                  <a:srgbClr val="404040"/>
                </a:solidFill>
                <a:latin typeface="Century Gothic"/>
              </a:rPr>
              <a:t>Magistralni put, 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600" b="1" spc="-1" dirty="0">
                <a:solidFill>
                  <a:srgbClr val="404040"/>
                </a:solidFill>
                <a:latin typeface="Century Gothic"/>
              </a:rPr>
              <a:t>Regionalni put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600" b="1" spc="-1" dirty="0">
                <a:solidFill>
                  <a:srgbClr val="404040"/>
                </a:solidFill>
                <a:latin typeface="Century Gothic"/>
              </a:rPr>
              <a:t>Lokalni put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600" b="1" spc="-1" dirty="0" err="1">
                <a:solidFill>
                  <a:srgbClr val="404040"/>
                </a:solidFill>
                <a:latin typeface="Century Gothic"/>
              </a:rPr>
              <a:t>Nekategorizovani</a:t>
            </a:r>
            <a:r>
              <a:rPr lang="sr-Latn-RS" sz="2600" b="1" spc="-1" dirty="0">
                <a:solidFill>
                  <a:srgbClr val="404040"/>
                </a:solidFill>
                <a:latin typeface="Century Gothic"/>
              </a:rPr>
              <a:t> put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600" b="1" spc="-1" dirty="0">
                <a:solidFill>
                  <a:srgbClr val="404040"/>
                </a:solidFill>
                <a:latin typeface="Century Gothic"/>
              </a:rPr>
              <a:t>Zemljani put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3100" b="1" spc="-1" dirty="0">
                <a:solidFill>
                  <a:srgbClr val="404040"/>
                </a:solidFill>
                <a:latin typeface="Century Gothic"/>
              </a:rPr>
              <a:t>Prema gustini saobraćaja formiraju se glavni i sporedni magistralni pravci i lokalni i regionalni pravci. </a:t>
            </a:r>
          </a:p>
          <a:p>
            <a:pPr marL="3430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3100" b="1" spc="-1" dirty="0">
                <a:solidFill>
                  <a:srgbClr val="404040"/>
                </a:solidFill>
                <a:latin typeface="Century Gothic"/>
              </a:rPr>
              <a:t>U Evropi se formira mreža E-puteva obeleženih brojevima E-1, E-2 …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1110301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1640280" y="601208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sr-Latn-RS" sz="3600" b="1" spc="-1" dirty="0">
                <a:solidFill>
                  <a:srgbClr val="000000"/>
                </a:solidFill>
                <a:latin typeface="Century Gothic"/>
              </a:rPr>
              <a:t>Drumski </a:t>
            </a:r>
            <a:r>
              <a:rPr lang="en-US" sz="3600" b="1" strike="noStrike" spc="-1" dirty="0">
                <a:solidFill>
                  <a:srgbClr val="000000"/>
                </a:solidFill>
                <a:latin typeface="Century Gothic"/>
              </a:rPr>
              <a:t>saobraćaj</a:t>
            </a:r>
          </a:p>
        </p:txBody>
      </p:sp>
      <p:sp>
        <p:nvSpPr>
          <p:cNvPr id="143" name="TextShape 2"/>
          <p:cNvSpPr txBox="1"/>
          <p:nvPr/>
        </p:nvSpPr>
        <p:spPr>
          <a:xfrm>
            <a:off x="2383637" y="1313999"/>
            <a:ext cx="8915040" cy="5292283"/>
          </a:xfrm>
          <a:prstGeom prst="rect">
            <a:avLst/>
          </a:prstGeom>
          <a:noFill/>
          <a:ln>
            <a:noFill/>
          </a:ln>
        </p:spPr>
        <p:txBody>
          <a:bodyPr>
            <a:normAutofit fontScale="62500" lnSpcReduction="20000"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4000" b="1" u="sng" spc="-1" dirty="0">
                <a:solidFill>
                  <a:srgbClr val="404040"/>
                </a:solidFill>
                <a:latin typeface="Century Gothic"/>
              </a:rPr>
              <a:t>Javni put </a:t>
            </a:r>
            <a:r>
              <a:rPr lang="sr-Latn-RS" sz="4000" b="1" spc="-1" dirty="0">
                <a:solidFill>
                  <a:srgbClr val="404040"/>
                </a:solidFill>
                <a:latin typeface="Century Gothic"/>
              </a:rPr>
              <a:t>– površina od opšteg značaja za saobraćaj koja može slobodno da se koristi. </a:t>
            </a: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4000" b="1" u="sng" spc="-1" dirty="0">
                <a:solidFill>
                  <a:srgbClr val="404040"/>
                </a:solidFill>
                <a:latin typeface="Century Gothic"/>
              </a:rPr>
              <a:t>Autoput</a:t>
            </a:r>
            <a:r>
              <a:rPr lang="sr-Latn-RS" sz="4000" b="1" spc="-1" dirty="0">
                <a:solidFill>
                  <a:srgbClr val="404040"/>
                </a:solidFill>
                <a:latin typeface="Century Gothic"/>
              </a:rPr>
              <a:t> - javni put posebno izgrađen i namenjen isključivo za saobraćaj motornih vozila, koji ima dve fizičke odvojene kolovozne trake za iz suprotnih smerova, bez ukrštanja sa drugim putevima i železničkim ili tramvajskim prugama u istom nivou.</a:t>
            </a:r>
          </a:p>
          <a:p>
            <a:pPr marL="343080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4000" b="1" u="sng" spc="-1" dirty="0">
                <a:solidFill>
                  <a:srgbClr val="404040"/>
                </a:solidFill>
                <a:latin typeface="Century Gothic"/>
              </a:rPr>
              <a:t>Put za prevoz motornih vozila </a:t>
            </a:r>
            <a:r>
              <a:rPr lang="sr-Latn-RS" sz="4000" b="1" spc="-1" dirty="0">
                <a:solidFill>
                  <a:srgbClr val="404040"/>
                </a:solidFill>
                <a:latin typeface="Century Gothic"/>
              </a:rPr>
              <a:t>- javni put po kome mogu da saobraćaju samo motorna vozila</a:t>
            </a:r>
          </a:p>
          <a:p>
            <a:pPr marL="3430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4000" b="1" u="sng" spc="-1" dirty="0">
                <a:solidFill>
                  <a:srgbClr val="404040"/>
                </a:solidFill>
                <a:latin typeface="Century Gothic"/>
              </a:rPr>
              <a:t>Međunarodni put </a:t>
            </a:r>
            <a:r>
              <a:rPr lang="sr-Latn-RS" sz="4000" b="1" spc="-1" dirty="0">
                <a:solidFill>
                  <a:srgbClr val="404040"/>
                </a:solidFill>
                <a:latin typeface="Century Gothic"/>
              </a:rPr>
              <a:t>- javni put koji je međunarodnim ugovorom svrstan u mrežu međunarodnih puteva</a:t>
            </a:r>
          </a:p>
          <a:p>
            <a:pPr marL="3430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4000" b="1" u="sng" spc="-1" dirty="0">
                <a:solidFill>
                  <a:srgbClr val="404040"/>
                </a:solidFill>
                <a:latin typeface="Century Gothic"/>
              </a:rPr>
              <a:t>Magistralni put </a:t>
            </a:r>
            <a:r>
              <a:rPr lang="sr-Latn-RS" sz="4000" b="1" spc="-1" dirty="0">
                <a:solidFill>
                  <a:srgbClr val="404040"/>
                </a:solidFill>
                <a:latin typeface="Century Gothic"/>
              </a:rPr>
              <a:t>-  je međunarodni put i javni put koji povezuje glavne gradove ili važnija privredna područja.</a:t>
            </a:r>
          </a:p>
        </p:txBody>
      </p:sp>
    </p:spTree>
    <p:extLst>
      <p:ext uri="{BB962C8B-B14F-4D97-AF65-F5344CB8AC3E}">
        <p14:creationId xmlns:p14="http://schemas.microsoft.com/office/powerpoint/2010/main" val="14194464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1640280" y="601208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sr-Latn-RS" sz="3600" b="1" spc="-1" dirty="0">
                <a:solidFill>
                  <a:srgbClr val="000000"/>
                </a:solidFill>
                <a:latin typeface="Century Gothic"/>
              </a:rPr>
              <a:t>Drumski </a:t>
            </a:r>
            <a:r>
              <a:rPr lang="en-US" sz="3600" b="1" strike="noStrike" spc="-1" dirty="0">
                <a:solidFill>
                  <a:srgbClr val="000000"/>
                </a:solidFill>
                <a:latin typeface="Century Gothic"/>
              </a:rPr>
              <a:t>saobraćaj</a:t>
            </a:r>
          </a:p>
        </p:txBody>
      </p:sp>
      <p:sp>
        <p:nvSpPr>
          <p:cNvPr id="143" name="TextShape 2"/>
          <p:cNvSpPr txBox="1"/>
          <p:nvPr/>
        </p:nvSpPr>
        <p:spPr>
          <a:xfrm>
            <a:off x="2383637" y="1313999"/>
            <a:ext cx="8915040" cy="5292283"/>
          </a:xfrm>
          <a:prstGeom prst="rect">
            <a:avLst/>
          </a:prstGeom>
          <a:noFill/>
          <a:ln>
            <a:noFill/>
          </a:ln>
        </p:spPr>
        <p:txBody>
          <a:bodyPr>
            <a:normAutofit fontScale="62500" lnSpcReduction="20000"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4000" b="1" u="sng" spc="-1" dirty="0">
                <a:solidFill>
                  <a:srgbClr val="404040"/>
                </a:solidFill>
                <a:latin typeface="Century Gothic"/>
              </a:rPr>
              <a:t>Regionalni put </a:t>
            </a:r>
            <a:r>
              <a:rPr lang="sr-Latn-RS" sz="4000" b="1" spc="-1" dirty="0">
                <a:solidFill>
                  <a:srgbClr val="404040"/>
                </a:solidFill>
                <a:latin typeface="Century Gothic"/>
              </a:rPr>
              <a:t>- je javni put koji povezuje privredna područja jedne zemlje ili koji je od posebnog značenja za zemlju.</a:t>
            </a:r>
          </a:p>
          <a:p>
            <a:pPr marL="3430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4000" b="1" u="sng" spc="-1" dirty="0">
                <a:solidFill>
                  <a:srgbClr val="404040"/>
                </a:solidFill>
                <a:latin typeface="Century Gothic"/>
              </a:rPr>
              <a:t>Lokalni put </a:t>
            </a:r>
            <a:r>
              <a:rPr lang="sr-Latn-RS" sz="4000" b="1" spc="-1" dirty="0">
                <a:solidFill>
                  <a:srgbClr val="404040"/>
                </a:solidFill>
                <a:latin typeface="Century Gothic"/>
              </a:rPr>
              <a:t>- je javni put koji povezuje naselja na teritoriji opštine ili koji je od značaja za saobraćaj  na teritoriji opštine.</a:t>
            </a:r>
          </a:p>
          <a:p>
            <a:pPr marL="3430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4000" b="1" u="sng" spc="-1" dirty="0" err="1">
                <a:solidFill>
                  <a:srgbClr val="404040"/>
                </a:solidFill>
                <a:latin typeface="Century Gothic"/>
              </a:rPr>
              <a:t>Nekategorizovani</a:t>
            </a:r>
            <a:r>
              <a:rPr lang="sr-Latn-RS" sz="4000" b="1" u="sng" spc="-1" dirty="0">
                <a:solidFill>
                  <a:srgbClr val="404040"/>
                </a:solidFill>
                <a:latin typeface="Century Gothic"/>
              </a:rPr>
              <a:t> put </a:t>
            </a:r>
            <a:r>
              <a:rPr lang="sr-Latn-RS" sz="4000" b="1" spc="-1" dirty="0">
                <a:solidFill>
                  <a:srgbClr val="404040"/>
                </a:solidFill>
                <a:latin typeface="Century Gothic"/>
              </a:rPr>
              <a:t>- površina koja se koristi za saobraćaj po bilo kom osnovu i koja je dostupna velikom broju različitih korisnika (seoski, poljski i šumski putevi,, prostori oko benzinskih stanica i parkirališta i sl.).</a:t>
            </a:r>
          </a:p>
          <a:p>
            <a:pPr marL="3430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4000" b="1" u="sng" spc="-1" dirty="0">
                <a:solidFill>
                  <a:srgbClr val="404040"/>
                </a:solidFill>
                <a:latin typeface="Century Gothic"/>
              </a:rPr>
              <a:t>Zemljani put </a:t>
            </a:r>
            <a:r>
              <a:rPr lang="sr-Latn-RS" sz="4000" b="1" spc="-1" dirty="0">
                <a:solidFill>
                  <a:srgbClr val="404040"/>
                </a:solidFill>
                <a:latin typeface="Century Gothic"/>
              </a:rPr>
              <a:t>-  je put bez izgrađenog kolovoza, čak i kad na priključku javnom putu  ima izgrađen kolovoz</a:t>
            </a:r>
          </a:p>
        </p:txBody>
      </p:sp>
    </p:spTree>
    <p:extLst>
      <p:ext uri="{BB962C8B-B14F-4D97-AF65-F5344CB8AC3E}">
        <p14:creationId xmlns:p14="http://schemas.microsoft.com/office/powerpoint/2010/main" val="31823605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1640280" y="601208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sr-Latn-RS" sz="3600" b="1" spc="-1" dirty="0">
                <a:solidFill>
                  <a:srgbClr val="000000"/>
                </a:solidFill>
                <a:latin typeface="Century Gothic"/>
              </a:rPr>
              <a:t>Drumski </a:t>
            </a:r>
            <a:r>
              <a:rPr lang="en-US" sz="3600" b="1" strike="noStrike" spc="-1" dirty="0">
                <a:solidFill>
                  <a:srgbClr val="000000"/>
                </a:solidFill>
                <a:latin typeface="Century Gothic"/>
              </a:rPr>
              <a:t>saobraćaj</a:t>
            </a:r>
          </a:p>
        </p:txBody>
      </p:sp>
      <p:sp>
        <p:nvSpPr>
          <p:cNvPr id="143" name="TextShape 2"/>
          <p:cNvSpPr txBox="1"/>
          <p:nvPr/>
        </p:nvSpPr>
        <p:spPr>
          <a:xfrm>
            <a:off x="2383637" y="1313999"/>
            <a:ext cx="8915040" cy="5292283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800" b="1" spc="-1" dirty="0">
                <a:solidFill>
                  <a:srgbClr val="404040"/>
                </a:solidFill>
                <a:latin typeface="Century Gothic"/>
              </a:rPr>
              <a:t>Drumski saobraćaj u turizmu se najčešće odvija putem:</a:t>
            </a:r>
          </a:p>
          <a:p>
            <a:pPr marL="800280" lvl="2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800" b="1" spc="-1" dirty="0">
                <a:solidFill>
                  <a:srgbClr val="404040"/>
                </a:solidFill>
                <a:latin typeface="Century Gothic"/>
              </a:rPr>
              <a:t>Privatnih automobila</a:t>
            </a:r>
          </a:p>
          <a:p>
            <a:pPr marL="800280" lvl="2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800" b="1" spc="-1" dirty="0">
                <a:solidFill>
                  <a:srgbClr val="404040"/>
                </a:solidFill>
                <a:latin typeface="Century Gothic"/>
              </a:rPr>
              <a:t>Autobusima</a:t>
            </a:r>
          </a:p>
          <a:p>
            <a:pPr marL="800280" lvl="2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800" b="1" spc="-1" dirty="0">
                <a:solidFill>
                  <a:srgbClr val="404040"/>
                </a:solidFill>
                <a:latin typeface="Century Gothic"/>
              </a:rPr>
              <a:t>Biciklima</a:t>
            </a:r>
          </a:p>
          <a:p>
            <a:pPr marL="800280" lvl="2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800" b="1" spc="-1" dirty="0">
                <a:solidFill>
                  <a:srgbClr val="404040"/>
                </a:solidFill>
                <a:latin typeface="Century Gothic"/>
              </a:rPr>
              <a:t>’</a:t>
            </a:r>
            <a:r>
              <a:rPr lang="sr-Latn-RS" sz="2800" b="1" spc="-1" dirty="0" err="1">
                <a:solidFill>
                  <a:srgbClr val="404040"/>
                </a:solidFill>
                <a:latin typeface="Century Gothic"/>
              </a:rPr>
              <a:t>Rent</a:t>
            </a:r>
            <a:r>
              <a:rPr lang="sr-Latn-RS" sz="2800" b="1" spc="-1" dirty="0">
                <a:solidFill>
                  <a:srgbClr val="404040"/>
                </a:solidFill>
                <a:latin typeface="Century Gothic"/>
              </a:rPr>
              <a:t>-a-car’ automobilima</a:t>
            </a:r>
          </a:p>
          <a:p>
            <a:pPr marL="800280" lvl="2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800" b="1" spc="-1" dirty="0">
              <a:solidFill>
                <a:srgbClr val="404040"/>
              </a:solidFill>
              <a:latin typeface="Century Gothic"/>
            </a:endParaRPr>
          </a:p>
          <a:p>
            <a:pPr marL="800280" lvl="2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4000" b="1" spc="-1" dirty="0">
              <a:solidFill>
                <a:srgbClr val="404040"/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6654736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1640280" y="601208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sr-Latn-RS" sz="3600" b="1" spc="-1" dirty="0">
                <a:solidFill>
                  <a:srgbClr val="000000"/>
                </a:solidFill>
                <a:latin typeface="Century Gothic"/>
              </a:rPr>
              <a:t>Drumski </a:t>
            </a:r>
            <a:r>
              <a:rPr lang="en-US" sz="3600" b="1" strike="noStrike" spc="-1" dirty="0">
                <a:solidFill>
                  <a:srgbClr val="000000"/>
                </a:solidFill>
                <a:latin typeface="Century Gothic"/>
              </a:rPr>
              <a:t>saobraćaj</a:t>
            </a:r>
          </a:p>
        </p:txBody>
      </p:sp>
      <p:sp>
        <p:nvSpPr>
          <p:cNvPr id="143" name="TextShape 2"/>
          <p:cNvSpPr txBox="1"/>
          <p:nvPr/>
        </p:nvSpPr>
        <p:spPr>
          <a:xfrm>
            <a:off x="2383637" y="1313999"/>
            <a:ext cx="8915040" cy="5292283"/>
          </a:xfrm>
          <a:prstGeom prst="rect">
            <a:avLst/>
          </a:prstGeom>
          <a:noFill/>
          <a:ln>
            <a:noFill/>
          </a:ln>
        </p:spPr>
        <p:txBody>
          <a:bodyPr>
            <a:normAutofit fontScale="55000" lnSpcReduction="20000"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800280" lvl="2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4000" b="1" u="sng" spc="-1" dirty="0">
                <a:solidFill>
                  <a:srgbClr val="404040"/>
                </a:solidFill>
                <a:latin typeface="Century Gothic"/>
              </a:rPr>
              <a:t>Privatni automobili</a:t>
            </a:r>
          </a:p>
          <a:p>
            <a:pPr marL="800280" lvl="2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4000" b="1" spc="-1" dirty="0">
                <a:solidFill>
                  <a:srgbClr val="404040"/>
                </a:solidFill>
                <a:latin typeface="Century Gothic"/>
              </a:rPr>
              <a:t>Visok stepen motorizacije je zabeležen u svetu.</a:t>
            </a:r>
          </a:p>
          <a:p>
            <a:pPr marL="800280" lvl="2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4000" b="1" spc="-1" dirty="0">
                <a:solidFill>
                  <a:srgbClr val="404040"/>
                </a:solidFill>
                <a:latin typeface="Century Gothic"/>
              </a:rPr>
              <a:t>Automobil ima fundamentalan značaj u putovanju na kratke udaljenosti.</a:t>
            </a:r>
          </a:p>
          <a:p>
            <a:pPr marL="800280" lvl="2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4000" b="1" spc="-1" dirty="0">
                <a:solidFill>
                  <a:srgbClr val="404040"/>
                </a:solidFill>
                <a:latin typeface="Century Gothic"/>
              </a:rPr>
              <a:t>Automobil ima veliku fleksibilnost u pristupu odredišnim područjima. </a:t>
            </a:r>
          </a:p>
          <a:p>
            <a:pPr marL="800280" lvl="2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4000" b="1" spc="-1" dirty="0">
                <a:solidFill>
                  <a:srgbClr val="404040"/>
                </a:solidFill>
                <a:latin typeface="Century Gothic"/>
              </a:rPr>
              <a:t>Automobil ima mogućnost i da premosti granice i prirodne prepreke (npr. mora) korišćenjem drugih vidova turističkog prevoza (npr. trajekti, tuneli ili mostovi).</a:t>
            </a:r>
          </a:p>
          <a:p>
            <a:pPr marL="800280" lvl="2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4000" b="1" spc="-1" dirty="0">
                <a:solidFill>
                  <a:srgbClr val="404040"/>
                </a:solidFill>
                <a:latin typeface="Century Gothic"/>
              </a:rPr>
              <a:t>Značaj automobila je ogroman i u pogledu putovanja avionom, jer omogućava prevoz od i do aerodroma, ali je značajan i na samoj destinaciji jer turisti koji dođu na određenu lokaciju avionom mogu da koriste automobil. </a:t>
            </a:r>
          </a:p>
          <a:p>
            <a:pPr marL="800280" lvl="2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4000" spc="-1" dirty="0">
              <a:solidFill>
                <a:srgbClr val="404040"/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2993795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1640280" y="601208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sr-Latn-RS" sz="3600" b="1" spc="-1" dirty="0">
                <a:solidFill>
                  <a:srgbClr val="000000"/>
                </a:solidFill>
                <a:latin typeface="Century Gothic"/>
              </a:rPr>
              <a:t>Drumski </a:t>
            </a:r>
            <a:r>
              <a:rPr lang="en-US" sz="3600" b="1" strike="noStrike" spc="-1" dirty="0">
                <a:solidFill>
                  <a:srgbClr val="000000"/>
                </a:solidFill>
                <a:latin typeface="Century Gothic"/>
              </a:rPr>
              <a:t>saobraćaj</a:t>
            </a:r>
          </a:p>
        </p:txBody>
      </p:sp>
      <p:sp>
        <p:nvSpPr>
          <p:cNvPr id="143" name="TextShape 2"/>
          <p:cNvSpPr txBox="1"/>
          <p:nvPr/>
        </p:nvSpPr>
        <p:spPr>
          <a:xfrm>
            <a:off x="2332267" y="1241468"/>
            <a:ext cx="8915040" cy="5292283"/>
          </a:xfrm>
          <a:prstGeom prst="rect">
            <a:avLst/>
          </a:prstGeom>
          <a:noFill/>
          <a:ln>
            <a:noFill/>
          </a:ln>
        </p:spPr>
        <p:txBody>
          <a:bodyPr>
            <a:normAutofit fontScale="92500" lnSpcReduction="20000"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800280" lvl="2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800" b="1" u="sng" spc="-1" dirty="0">
                <a:solidFill>
                  <a:srgbClr val="404040"/>
                </a:solidFill>
                <a:latin typeface="Century Gothic"/>
              </a:rPr>
              <a:t>Autobusi</a:t>
            </a:r>
          </a:p>
          <a:p>
            <a:pPr marL="800280" lvl="2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800" b="1" spc="-1" dirty="0">
                <a:solidFill>
                  <a:srgbClr val="404040"/>
                </a:solidFill>
                <a:latin typeface="Century Gothic"/>
              </a:rPr>
              <a:t>Prevoz turista autobusima vrši se:</a:t>
            </a:r>
          </a:p>
          <a:p>
            <a:pPr marL="800280" lvl="2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800" b="1" spc="-1" dirty="0">
              <a:solidFill>
                <a:srgbClr val="404040"/>
              </a:solidFill>
              <a:latin typeface="Century Gothic"/>
            </a:endParaRPr>
          </a:p>
          <a:p>
            <a:pPr marL="1257480" lvl="3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800" b="1" spc="-1" dirty="0">
                <a:solidFill>
                  <a:srgbClr val="404040"/>
                </a:solidFill>
                <a:latin typeface="Century Gothic"/>
              </a:rPr>
              <a:t>redovnim autobuskim turama,</a:t>
            </a:r>
          </a:p>
          <a:p>
            <a:pPr marL="1257480" lvl="3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800" b="1" spc="-1" dirty="0">
                <a:solidFill>
                  <a:srgbClr val="404040"/>
                </a:solidFill>
                <a:latin typeface="Century Gothic"/>
              </a:rPr>
              <a:t>iznajmljenim turama od strane pojedinaca ili turističkih agencija i tur operatora.</a:t>
            </a:r>
          </a:p>
          <a:p>
            <a:pPr marL="1257480" lvl="3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800" b="1" spc="-1" dirty="0">
              <a:solidFill>
                <a:srgbClr val="404040"/>
              </a:solidFill>
              <a:latin typeface="Century Gothic"/>
            </a:endParaRPr>
          </a:p>
          <a:p>
            <a:pPr marL="800280" lvl="2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800" b="1" spc="-1" dirty="0">
                <a:solidFill>
                  <a:srgbClr val="404040"/>
                </a:solidFill>
                <a:latin typeface="Century Gothic"/>
              </a:rPr>
              <a:t>Najčešće putuju starija grupa ljudi, zatim mladi ljudi i ljudi slabije platežne sposobnosti.</a:t>
            </a:r>
          </a:p>
          <a:p>
            <a:pPr marL="800280" lvl="2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800" b="1" spc="-1" dirty="0">
                <a:solidFill>
                  <a:srgbClr val="404040"/>
                </a:solidFill>
                <a:latin typeface="Century Gothic"/>
              </a:rPr>
              <a:t>Izuzetno važan tip prevoza na kratkim i srednjim relacijama.</a:t>
            </a:r>
          </a:p>
        </p:txBody>
      </p:sp>
    </p:spTree>
    <p:extLst>
      <p:ext uri="{BB962C8B-B14F-4D97-AF65-F5344CB8AC3E}">
        <p14:creationId xmlns:p14="http://schemas.microsoft.com/office/powerpoint/2010/main" val="7193872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1640280" y="601208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sr-Latn-RS" sz="3600" b="1" spc="-1" dirty="0">
                <a:solidFill>
                  <a:srgbClr val="000000"/>
                </a:solidFill>
                <a:latin typeface="Century Gothic"/>
              </a:rPr>
              <a:t>Drumski </a:t>
            </a:r>
            <a:r>
              <a:rPr lang="en-US" sz="3600" b="1" strike="noStrike" spc="-1" dirty="0">
                <a:solidFill>
                  <a:srgbClr val="000000"/>
                </a:solidFill>
                <a:latin typeface="Century Gothic"/>
              </a:rPr>
              <a:t>saobraćaj</a:t>
            </a:r>
          </a:p>
        </p:txBody>
      </p:sp>
      <p:sp>
        <p:nvSpPr>
          <p:cNvPr id="143" name="TextShape 2"/>
          <p:cNvSpPr txBox="1"/>
          <p:nvPr/>
        </p:nvSpPr>
        <p:spPr>
          <a:xfrm>
            <a:off x="2332267" y="1241468"/>
            <a:ext cx="8915040" cy="5292283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800280" lvl="2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800" b="1" u="sng" spc="-1" dirty="0">
                <a:solidFill>
                  <a:srgbClr val="404040"/>
                </a:solidFill>
                <a:latin typeface="Century Gothic"/>
              </a:rPr>
              <a:t>’</a:t>
            </a:r>
            <a:r>
              <a:rPr lang="sr-Latn-RS" sz="2800" b="1" u="sng" spc="-1" dirty="0" err="1">
                <a:solidFill>
                  <a:srgbClr val="404040"/>
                </a:solidFill>
                <a:latin typeface="Century Gothic"/>
              </a:rPr>
              <a:t>Rent</a:t>
            </a:r>
            <a:r>
              <a:rPr lang="sr-Latn-RS" sz="2800" b="1" u="sng" spc="-1" dirty="0">
                <a:solidFill>
                  <a:srgbClr val="404040"/>
                </a:solidFill>
                <a:latin typeface="Century Gothic"/>
              </a:rPr>
              <a:t>-a-car’</a:t>
            </a:r>
          </a:p>
          <a:p>
            <a:pPr marL="800280" lvl="2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800" b="1" u="sng" spc="-1" dirty="0">
              <a:solidFill>
                <a:srgbClr val="404040"/>
              </a:solidFill>
              <a:latin typeface="Century Gothic"/>
            </a:endParaRPr>
          </a:p>
          <a:p>
            <a:pPr marL="800280" lvl="2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800" b="1" spc="-1" dirty="0">
                <a:solidFill>
                  <a:srgbClr val="404040"/>
                </a:solidFill>
                <a:latin typeface="Century Gothic"/>
              </a:rPr>
              <a:t>Kompanije za iznajmljivanje automobila mogu se podeliti u 2 kategorije:</a:t>
            </a:r>
          </a:p>
          <a:p>
            <a:pPr marL="1429110" lvl="3" indent="-514350" algn="just">
              <a:spcBef>
                <a:spcPts val="1001"/>
              </a:spcBef>
              <a:buClr>
                <a:srgbClr val="A53010"/>
              </a:buClr>
              <a:buFont typeface="+mj-lt"/>
              <a:buAutoNum type="arabicPeriod"/>
            </a:pPr>
            <a:r>
              <a:rPr lang="sr-Latn-RS" sz="2800" b="1" spc="-1" dirty="0">
                <a:solidFill>
                  <a:srgbClr val="404040"/>
                </a:solidFill>
                <a:latin typeface="Century Gothic"/>
              </a:rPr>
              <a:t>velike međunarodne kompanije ili </a:t>
            </a:r>
            <a:r>
              <a:rPr lang="sr-Latn-RS" sz="2800" b="1" spc="-1" dirty="0" err="1">
                <a:solidFill>
                  <a:srgbClr val="404040"/>
                </a:solidFill>
                <a:latin typeface="Century Gothic"/>
              </a:rPr>
              <a:t>franšizni</a:t>
            </a:r>
            <a:r>
              <a:rPr lang="sr-Latn-RS" sz="2800" b="1" spc="-1" dirty="0">
                <a:solidFill>
                  <a:srgbClr val="404040"/>
                </a:solidFill>
                <a:latin typeface="Century Gothic"/>
              </a:rPr>
              <a:t> operateri</a:t>
            </a:r>
          </a:p>
          <a:p>
            <a:pPr marL="1429110" lvl="3" indent="-514350" algn="just">
              <a:spcBef>
                <a:spcPts val="1001"/>
              </a:spcBef>
              <a:buClr>
                <a:srgbClr val="A53010"/>
              </a:buClr>
              <a:buFont typeface="+mj-lt"/>
              <a:buAutoNum type="arabicPeriod"/>
            </a:pPr>
            <a:r>
              <a:rPr lang="sr-Latn-RS" sz="2800" b="1" spc="-1" dirty="0">
                <a:solidFill>
                  <a:srgbClr val="404040"/>
                </a:solidFill>
                <a:latin typeface="Century Gothic"/>
              </a:rPr>
              <a:t>mala, uglavnom lokalna, nezavisna kompanija za iznajmljivanje</a:t>
            </a:r>
          </a:p>
        </p:txBody>
      </p:sp>
    </p:spTree>
    <p:extLst>
      <p:ext uri="{BB962C8B-B14F-4D97-AF65-F5344CB8AC3E}">
        <p14:creationId xmlns:p14="http://schemas.microsoft.com/office/powerpoint/2010/main" val="41938817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1640280" y="601208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sr-Latn-RS" sz="3600" b="1" spc="-1" dirty="0">
                <a:solidFill>
                  <a:srgbClr val="000000"/>
                </a:solidFill>
                <a:latin typeface="Century Gothic"/>
              </a:rPr>
              <a:t>Drumski </a:t>
            </a:r>
            <a:r>
              <a:rPr lang="en-US" sz="3600" b="1" strike="noStrike" spc="-1" dirty="0">
                <a:solidFill>
                  <a:srgbClr val="000000"/>
                </a:solidFill>
                <a:latin typeface="Century Gothic"/>
              </a:rPr>
              <a:t>saobraćaj</a:t>
            </a:r>
          </a:p>
        </p:txBody>
      </p:sp>
      <p:sp>
        <p:nvSpPr>
          <p:cNvPr id="143" name="TextShape 2"/>
          <p:cNvSpPr txBox="1"/>
          <p:nvPr/>
        </p:nvSpPr>
        <p:spPr>
          <a:xfrm>
            <a:off x="2332267" y="1241468"/>
            <a:ext cx="8915040" cy="5292283"/>
          </a:xfrm>
          <a:prstGeom prst="rect">
            <a:avLst/>
          </a:prstGeom>
          <a:noFill/>
          <a:ln>
            <a:noFill/>
          </a:ln>
        </p:spPr>
        <p:txBody>
          <a:bodyPr>
            <a:normAutofit fontScale="85000" lnSpcReduction="10000"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800280" lvl="2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800" b="1" u="sng" spc="-1" dirty="0">
                <a:solidFill>
                  <a:srgbClr val="404040"/>
                </a:solidFill>
                <a:latin typeface="Century Gothic"/>
              </a:rPr>
              <a:t>’</a:t>
            </a:r>
            <a:r>
              <a:rPr lang="sr-Latn-RS" sz="2800" b="1" u="sng" spc="-1" dirty="0" err="1">
                <a:solidFill>
                  <a:srgbClr val="404040"/>
                </a:solidFill>
                <a:latin typeface="Century Gothic"/>
              </a:rPr>
              <a:t>Rent</a:t>
            </a:r>
            <a:r>
              <a:rPr lang="sr-Latn-RS" sz="2800" b="1" u="sng" spc="-1" dirty="0">
                <a:solidFill>
                  <a:srgbClr val="404040"/>
                </a:solidFill>
                <a:latin typeface="Century Gothic"/>
              </a:rPr>
              <a:t>-a-car’</a:t>
            </a:r>
          </a:p>
          <a:p>
            <a:pPr marL="800280" lvl="2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800" b="1" u="sng" spc="-1" dirty="0">
              <a:solidFill>
                <a:srgbClr val="404040"/>
              </a:solidFill>
              <a:latin typeface="Century Gothic"/>
            </a:endParaRPr>
          </a:p>
          <a:p>
            <a:pPr marL="800280" lvl="2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800" b="1" spc="-1" dirty="0">
                <a:solidFill>
                  <a:srgbClr val="404040"/>
                </a:solidFill>
                <a:latin typeface="Century Gothic"/>
              </a:rPr>
              <a:t>Proširenje ’</a:t>
            </a:r>
            <a:r>
              <a:rPr lang="sr-Latn-RS" sz="2800" b="1" spc="-1" dirty="0" err="1">
                <a:solidFill>
                  <a:srgbClr val="404040"/>
                </a:solidFill>
                <a:latin typeface="Century Gothic"/>
              </a:rPr>
              <a:t>rent</a:t>
            </a:r>
            <a:r>
              <a:rPr lang="sr-Latn-RS" sz="2800" b="1" spc="-1" dirty="0">
                <a:solidFill>
                  <a:srgbClr val="404040"/>
                </a:solidFill>
                <a:latin typeface="Century Gothic"/>
              </a:rPr>
              <a:t>-a-car’ u svetu:</a:t>
            </a:r>
          </a:p>
          <a:p>
            <a:pPr marL="1257480" lvl="3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800" b="1" spc="-1" dirty="0">
                <a:solidFill>
                  <a:srgbClr val="404040"/>
                </a:solidFill>
                <a:latin typeface="Century Gothic"/>
              </a:rPr>
              <a:t>Uvođenje </a:t>
            </a:r>
            <a:r>
              <a:rPr lang="sr-Latn-RS" sz="2800" b="1" spc="-1" dirty="0" err="1">
                <a:solidFill>
                  <a:srgbClr val="404040"/>
                </a:solidFill>
                <a:latin typeface="Century Gothic"/>
              </a:rPr>
              <a:t>franšizinga</a:t>
            </a:r>
            <a:endParaRPr lang="sr-Latn-RS" sz="2800" b="1" spc="-1" dirty="0">
              <a:solidFill>
                <a:srgbClr val="404040"/>
              </a:solidFill>
              <a:latin typeface="Century Gothic"/>
            </a:endParaRPr>
          </a:p>
          <a:p>
            <a:pPr marL="1257480" lvl="3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800" b="1" spc="-1" dirty="0">
                <a:solidFill>
                  <a:srgbClr val="404040"/>
                </a:solidFill>
                <a:latin typeface="Century Gothic"/>
              </a:rPr>
              <a:t>Ugovori sa aerodromima i železnicom </a:t>
            </a:r>
          </a:p>
          <a:p>
            <a:pPr marL="1257480" lvl="3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800" b="1" spc="-1" dirty="0">
                <a:solidFill>
                  <a:srgbClr val="404040"/>
                </a:solidFill>
                <a:latin typeface="Century Gothic"/>
              </a:rPr>
              <a:t>Veze sa avio-kompanijama i hotelima  </a:t>
            </a:r>
          </a:p>
          <a:p>
            <a:pPr marL="1257480" lvl="3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800" b="1" spc="-1" dirty="0">
                <a:solidFill>
                  <a:srgbClr val="404040"/>
                </a:solidFill>
                <a:latin typeface="Century Gothic"/>
              </a:rPr>
              <a:t>Veliki lanci hotela mogu ponuditi prostor za kancelariju za </a:t>
            </a:r>
            <a:r>
              <a:rPr lang="sr-Latn-RS" sz="2800" b="1" spc="-1" dirty="0" err="1">
                <a:solidFill>
                  <a:srgbClr val="404040"/>
                </a:solidFill>
                <a:latin typeface="Century Gothic"/>
              </a:rPr>
              <a:t>rent</a:t>
            </a:r>
            <a:r>
              <a:rPr lang="sr-Latn-RS" sz="2800" b="1" spc="-1" dirty="0">
                <a:solidFill>
                  <a:srgbClr val="404040"/>
                </a:solidFill>
                <a:latin typeface="Century Gothic"/>
              </a:rPr>
              <a:t>-a-car kompaniju u recepciji.</a:t>
            </a:r>
          </a:p>
          <a:p>
            <a:pPr marL="1257480" lvl="3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800" b="1" spc="-1" dirty="0">
                <a:solidFill>
                  <a:srgbClr val="404040"/>
                </a:solidFill>
                <a:latin typeface="Century Gothic"/>
              </a:rPr>
              <a:t>Učešće u Kompjuterskim sistemima rezervacija (CRS)</a:t>
            </a:r>
          </a:p>
          <a:p>
            <a:pPr marL="1257480" lvl="3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800" b="1" spc="-1" dirty="0">
                <a:solidFill>
                  <a:srgbClr val="404040"/>
                </a:solidFill>
                <a:latin typeface="Century Gothic"/>
              </a:rPr>
              <a:t>Saradnje sa putničkim agentima</a:t>
            </a:r>
          </a:p>
        </p:txBody>
      </p:sp>
    </p:spTree>
    <p:extLst>
      <p:ext uri="{BB962C8B-B14F-4D97-AF65-F5344CB8AC3E}">
        <p14:creationId xmlns:p14="http://schemas.microsoft.com/office/powerpoint/2010/main" val="9614177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1640280" y="601208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sr-Latn-RS" sz="3600" b="1" spc="-1" dirty="0">
                <a:solidFill>
                  <a:srgbClr val="000000"/>
                </a:solidFill>
                <a:latin typeface="Century Gothic"/>
              </a:rPr>
              <a:t>Drumski </a:t>
            </a:r>
            <a:r>
              <a:rPr lang="en-US" sz="3600" b="1" strike="noStrike" spc="-1" dirty="0">
                <a:solidFill>
                  <a:srgbClr val="000000"/>
                </a:solidFill>
                <a:latin typeface="Century Gothic"/>
              </a:rPr>
              <a:t>saobraćaj</a:t>
            </a:r>
          </a:p>
        </p:txBody>
      </p:sp>
      <p:sp>
        <p:nvSpPr>
          <p:cNvPr id="143" name="TextShape 2"/>
          <p:cNvSpPr txBox="1"/>
          <p:nvPr/>
        </p:nvSpPr>
        <p:spPr>
          <a:xfrm>
            <a:off x="2239800" y="1241468"/>
            <a:ext cx="8915040" cy="5292283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800280" lvl="2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800" b="1" u="sng" spc="-1" dirty="0">
                <a:solidFill>
                  <a:srgbClr val="404040"/>
                </a:solidFill>
                <a:latin typeface="Century Gothic"/>
              </a:rPr>
              <a:t>Biciklizam </a:t>
            </a:r>
          </a:p>
          <a:p>
            <a:pPr marL="800280" lvl="2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800" b="1" u="sng" spc="-1" dirty="0">
              <a:solidFill>
                <a:srgbClr val="404040"/>
              </a:solidFill>
              <a:latin typeface="Century Gothic"/>
            </a:endParaRPr>
          </a:p>
          <a:p>
            <a:pPr marL="800280" lvl="2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800" b="1" spc="-1" dirty="0">
                <a:solidFill>
                  <a:srgbClr val="404040"/>
                </a:solidFill>
                <a:latin typeface="Century Gothic"/>
              </a:rPr>
              <a:t>uključuje 2 aktivnosti:</a:t>
            </a:r>
          </a:p>
          <a:p>
            <a:pPr marL="1257480" lvl="3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800" b="1" spc="-1" dirty="0" err="1">
                <a:solidFill>
                  <a:srgbClr val="404040"/>
                </a:solidFill>
                <a:latin typeface="Century Gothic"/>
              </a:rPr>
              <a:t>Rekreacijske</a:t>
            </a:r>
            <a:r>
              <a:rPr lang="sr-Latn-RS" sz="2800" b="1" spc="-1" dirty="0">
                <a:solidFill>
                  <a:srgbClr val="404040"/>
                </a:solidFill>
                <a:latin typeface="Century Gothic"/>
              </a:rPr>
              <a:t> i </a:t>
            </a:r>
          </a:p>
          <a:p>
            <a:pPr marL="1257480" lvl="3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800" b="1" spc="-1" dirty="0">
                <a:solidFill>
                  <a:srgbClr val="404040"/>
                </a:solidFill>
                <a:latin typeface="Century Gothic"/>
              </a:rPr>
              <a:t>Sportske (</a:t>
            </a:r>
            <a:r>
              <a:rPr lang="sr-Latn-RS" sz="2800" b="1" spc="-1" dirty="0" err="1">
                <a:solidFill>
                  <a:srgbClr val="404040"/>
                </a:solidFill>
                <a:latin typeface="Century Gothic"/>
              </a:rPr>
              <a:t>off-road</a:t>
            </a:r>
            <a:r>
              <a:rPr lang="sr-Latn-RS" sz="2800" b="1" spc="-1" dirty="0">
                <a:solidFill>
                  <a:srgbClr val="404040"/>
                </a:solidFill>
                <a:latin typeface="Century Gothic"/>
              </a:rPr>
              <a:t>) aktivnosti</a:t>
            </a:r>
          </a:p>
          <a:p>
            <a:pPr marL="1257480" lvl="3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800" b="1" spc="-1" dirty="0">
              <a:solidFill>
                <a:srgbClr val="404040"/>
              </a:solidFill>
              <a:latin typeface="Century Gothic"/>
            </a:endParaRPr>
          </a:p>
          <a:p>
            <a:pPr marL="1257480" lvl="3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800" b="1" spc="-1" dirty="0">
                <a:solidFill>
                  <a:srgbClr val="404040"/>
                </a:solidFill>
                <a:latin typeface="Century Gothic"/>
              </a:rPr>
              <a:t>Sve veći porast beleži u svetu </a:t>
            </a:r>
          </a:p>
        </p:txBody>
      </p:sp>
    </p:spTree>
    <p:extLst>
      <p:ext uri="{BB962C8B-B14F-4D97-AF65-F5344CB8AC3E}">
        <p14:creationId xmlns:p14="http://schemas.microsoft.com/office/powerpoint/2010/main" val="41451566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1640280" y="601208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sr-Latn-RS" sz="3600" b="1" spc="-1" dirty="0">
                <a:solidFill>
                  <a:srgbClr val="000000"/>
                </a:solidFill>
                <a:latin typeface="Century Gothic"/>
              </a:rPr>
              <a:t>Drumski </a:t>
            </a:r>
            <a:r>
              <a:rPr lang="en-US" sz="3600" b="1" strike="noStrike" spc="-1" dirty="0">
                <a:solidFill>
                  <a:srgbClr val="000000"/>
                </a:solidFill>
                <a:latin typeface="Century Gothic"/>
              </a:rPr>
              <a:t>saobraćaj</a:t>
            </a:r>
          </a:p>
        </p:txBody>
      </p:sp>
      <p:sp>
        <p:nvSpPr>
          <p:cNvPr id="143" name="TextShape 2"/>
          <p:cNvSpPr txBox="1"/>
          <p:nvPr/>
        </p:nvSpPr>
        <p:spPr>
          <a:xfrm>
            <a:off x="2383637" y="1313999"/>
            <a:ext cx="8915040" cy="5292283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3 turistička pravca u Evropi: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Zapadni mediteranski pravac</a:t>
            </a:r>
          </a:p>
          <a:p>
            <a:pPr marL="1257480" lvl="2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Zapadna i Severna Evropa (Azurna obala, Andaluzija, </a:t>
            </a:r>
            <a:r>
              <a:rPr lang="sr-Latn-RS" sz="2400" b="1" spc="-1" dirty="0" err="1">
                <a:solidFill>
                  <a:srgbClr val="404040"/>
                </a:solidFill>
                <a:latin typeface="Century Gothic"/>
              </a:rPr>
              <a:t>Balearska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 ostrva)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Centralni mediteranski pravac</a:t>
            </a:r>
          </a:p>
          <a:p>
            <a:pPr marL="1257480" lvl="2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Zapadna i severna Evropa (kontinentalni i obalski delovi Italije 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Istočni mediteranski pravac </a:t>
            </a:r>
          </a:p>
          <a:p>
            <a:pPr marL="1257480" lvl="2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Zapadna, centralna i severna Evropa (Jadransko, Egejsko i  Crno more)</a:t>
            </a:r>
          </a:p>
        </p:txBody>
      </p:sp>
    </p:spTree>
    <p:extLst>
      <p:ext uri="{BB962C8B-B14F-4D97-AF65-F5344CB8AC3E}">
        <p14:creationId xmlns:p14="http://schemas.microsoft.com/office/powerpoint/2010/main" val="36895510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1640280" y="601208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sr-Latn-RS" sz="3600" b="1" spc="-1" dirty="0">
                <a:solidFill>
                  <a:srgbClr val="000000"/>
                </a:solidFill>
                <a:latin typeface="Century Gothic"/>
              </a:rPr>
              <a:t>Drumski </a:t>
            </a:r>
            <a:r>
              <a:rPr lang="en-US" sz="3600" b="1" strike="noStrike" spc="-1" dirty="0">
                <a:solidFill>
                  <a:srgbClr val="000000"/>
                </a:solidFill>
                <a:latin typeface="Century Gothic"/>
              </a:rPr>
              <a:t>saobraćaj</a:t>
            </a:r>
          </a:p>
        </p:txBody>
      </p:sp>
      <p:sp>
        <p:nvSpPr>
          <p:cNvPr id="143" name="TextShape 2"/>
          <p:cNvSpPr txBox="1"/>
          <p:nvPr/>
        </p:nvSpPr>
        <p:spPr>
          <a:xfrm>
            <a:off x="2404185" y="1355096"/>
            <a:ext cx="8915040" cy="5292283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C00000"/>
                </a:solidFill>
                <a:latin typeface="Century Gothic"/>
              </a:rPr>
              <a:t>Evropska mreža međunarodnih puteva kroz Srbiju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: 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E-65 (Crna Gora – Makedonija (preko </a:t>
            </a:r>
            <a:r>
              <a:rPr lang="sr-Latn-RS" sz="2400" b="1" spc="-1" dirty="0" err="1">
                <a:solidFill>
                  <a:srgbClr val="404040"/>
                </a:solidFill>
                <a:latin typeface="Century Gothic"/>
              </a:rPr>
              <a:t>KiM</a:t>
            </a: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))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E-70 (Trst - Temišvar) 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E-75 (Budimpešta - Skoplje ) 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E-80 (Podgorica - Dimitrovgrad)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9871634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1640280" y="601208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sr-Latn-RS" sz="3600" b="1" spc="-1" dirty="0">
                <a:solidFill>
                  <a:srgbClr val="000000"/>
                </a:solidFill>
                <a:latin typeface="Century Gothic"/>
              </a:rPr>
              <a:t>Drumski </a:t>
            </a:r>
            <a:r>
              <a:rPr lang="en-US" sz="3600" b="1" strike="noStrike" spc="-1" dirty="0">
                <a:solidFill>
                  <a:srgbClr val="000000"/>
                </a:solidFill>
                <a:latin typeface="Century Gothic"/>
              </a:rPr>
              <a:t>saobraćaj</a:t>
            </a:r>
          </a:p>
        </p:txBody>
      </p:sp>
      <p:sp>
        <p:nvSpPr>
          <p:cNvPr id="143" name="TextShape 2"/>
          <p:cNvSpPr txBox="1"/>
          <p:nvPr/>
        </p:nvSpPr>
        <p:spPr>
          <a:xfrm>
            <a:off x="2404185" y="1355096"/>
            <a:ext cx="8915040" cy="5292283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U Srbiji turističke atrakcije su: 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1257480" lvl="2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Vinski put</a:t>
            </a:r>
          </a:p>
          <a:p>
            <a:pPr marL="1257480" lvl="2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Barokni put </a:t>
            </a:r>
          </a:p>
          <a:p>
            <a:pPr marL="1257480" lvl="2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Putevima secesije (Senta – Subotica – Palić)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1487298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1640280" y="601208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sr-Latn-RS" sz="3600" b="1" spc="-1" dirty="0">
                <a:solidFill>
                  <a:srgbClr val="000000"/>
                </a:solidFill>
                <a:latin typeface="Century Gothic"/>
              </a:rPr>
              <a:t>Drumski </a:t>
            </a:r>
            <a:r>
              <a:rPr lang="en-US" sz="3600" b="1" strike="noStrike" spc="-1" dirty="0">
                <a:solidFill>
                  <a:srgbClr val="000000"/>
                </a:solidFill>
                <a:latin typeface="Century Gothic"/>
              </a:rPr>
              <a:t>saobraćaj</a:t>
            </a:r>
          </a:p>
        </p:txBody>
      </p:sp>
      <p:sp>
        <p:nvSpPr>
          <p:cNvPr id="143" name="TextShape 2"/>
          <p:cNvSpPr txBox="1"/>
          <p:nvPr/>
        </p:nvSpPr>
        <p:spPr>
          <a:xfrm>
            <a:off x="2404185" y="1355096"/>
            <a:ext cx="8915040" cy="5292283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Tranzitni turizam 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Srbija ima izuzetan turističko-geografski položaj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U Srbiji nedovoljno razvijen 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8288418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1640280" y="601208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sr-Latn-RS" sz="3600" b="1" spc="-1" dirty="0">
                <a:solidFill>
                  <a:srgbClr val="000000"/>
                </a:solidFill>
                <a:latin typeface="Century Gothic"/>
              </a:rPr>
              <a:t>Drumski </a:t>
            </a:r>
            <a:r>
              <a:rPr lang="en-US" sz="3600" b="1" strike="noStrike" spc="-1" dirty="0">
                <a:solidFill>
                  <a:srgbClr val="000000"/>
                </a:solidFill>
                <a:latin typeface="Century Gothic"/>
              </a:rPr>
              <a:t>saobraćaj</a:t>
            </a:r>
          </a:p>
        </p:txBody>
      </p:sp>
      <p:sp>
        <p:nvSpPr>
          <p:cNvPr id="143" name="TextShape 2"/>
          <p:cNvSpPr txBox="1"/>
          <p:nvPr/>
        </p:nvSpPr>
        <p:spPr>
          <a:xfrm>
            <a:off x="2404185" y="1355096"/>
            <a:ext cx="8915040" cy="5292283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Tranzitni turizam 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Razlozi za nedovoljnu razvijenost tranzitnog turizma u Srbiji su:</a:t>
            </a:r>
          </a:p>
          <a:p>
            <a:pPr marL="1257480" lvl="2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Nedostatak ugostiteljskih kapaciteta za ovu vrstu turizma</a:t>
            </a:r>
          </a:p>
          <a:p>
            <a:pPr marL="1257480" lvl="2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sr-Latn-RS" sz="2400" b="1" spc="-1" dirty="0">
                <a:solidFill>
                  <a:srgbClr val="404040"/>
                </a:solidFill>
                <a:latin typeface="Century Gothic"/>
              </a:rPr>
              <a:t> Nedovoljan broj i neuređenost parkinga i odmorišta</a:t>
            </a: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  <a:p>
            <a:pPr marL="800280" lvl="1" indent="-342720" algn="just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sr-Latn-RS" sz="2400" b="1" spc="-1" dirty="0">
              <a:solidFill>
                <a:srgbClr val="404040"/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7649389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2079372" y="3172232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sr-Latn-RS" sz="3600" b="1" strike="noStrike" spc="-1" dirty="0">
                <a:solidFill>
                  <a:srgbClr val="000000"/>
                </a:solidFill>
                <a:latin typeface="Century Gothic"/>
              </a:rPr>
              <a:t>Hvala na pažnji</a:t>
            </a:r>
            <a:endParaRPr lang="en-US" sz="3600" b="1" strike="noStrike" spc="-1" dirty="0">
              <a:solidFill>
                <a:srgbClr val="000000"/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0455829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2449</TotalTime>
  <Words>1062</Words>
  <Application>Microsoft Office PowerPoint</Application>
  <PresentationFormat>Widescreen</PresentationFormat>
  <Paragraphs>207</Paragraphs>
  <Slides>26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26</vt:i4>
      </vt:variant>
    </vt:vector>
  </HeadingPairs>
  <TitlesOfParts>
    <vt:vector size="35" baseType="lpstr">
      <vt:lpstr>Arial</vt:lpstr>
      <vt:lpstr>Calibri</vt:lpstr>
      <vt:lpstr>Century Gothic</vt:lpstr>
      <vt:lpstr>Symbol</vt:lpstr>
      <vt:lpstr>Times New Roman</vt:lpstr>
      <vt:lpstr>Wingdings</vt:lpstr>
      <vt:lpstr>Wingdings 3</vt:lpstr>
      <vt:lpstr>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mina</dc:creator>
  <dc:description/>
  <cp:lastModifiedBy>Aleksandra</cp:lastModifiedBy>
  <cp:revision>431</cp:revision>
  <dcterms:created xsi:type="dcterms:W3CDTF">2019-10-10T15:18:30Z</dcterms:created>
  <dcterms:modified xsi:type="dcterms:W3CDTF">2022-04-20T23:20:34Z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Company">
    <vt:lpwstr>HP</vt:lpwstr>
  </property>
  <property fmtid="{D5CDD505-2E9C-101B-9397-08002B2CF9AE}" pid="4" name="HiddenSlides">
    <vt:i4>0</vt:i4>
  </property>
  <property fmtid="{D5CDD505-2E9C-101B-9397-08002B2CF9AE}" pid="5" name="HyperlinksChanged">
    <vt:bool>false</vt:bool>
  </property>
  <property fmtid="{D5CDD505-2E9C-101B-9397-08002B2CF9AE}" pid="6" name="LinksUpToDate">
    <vt:bool>false</vt:bool>
  </property>
  <property fmtid="{D5CDD505-2E9C-101B-9397-08002B2CF9AE}" pid="7" name="MMClips">
    <vt:i4>0</vt:i4>
  </property>
  <property fmtid="{D5CDD505-2E9C-101B-9397-08002B2CF9AE}" pid="8" name="Notes">
    <vt:i4>0</vt:i4>
  </property>
  <property fmtid="{D5CDD505-2E9C-101B-9397-08002B2CF9AE}" pid="9" name="PresentationFormat">
    <vt:lpwstr>Widescreen</vt:lpwstr>
  </property>
  <property fmtid="{D5CDD505-2E9C-101B-9397-08002B2CF9AE}" pid="10" name="ScaleCrop">
    <vt:bool>false</vt:bool>
  </property>
  <property fmtid="{D5CDD505-2E9C-101B-9397-08002B2CF9AE}" pid="11" name="ShareDoc">
    <vt:bool>false</vt:bool>
  </property>
  <property fmtid="{D5CDD505-2E9C-101B-9397-08002B2CF9AE}" pid="12" name="Slides">
    <vt:i4>77</vt:i4>
  </property>
</Properties>
</file>