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429" r:id="rId5"/>
    <p:sldId id="450" r:id="rId6"/>
    <p:sldId id="392" r:id="rId7"/>
    <p:sldId id="430" r:id="rId8"/>
    <p:sldId id="431" r:id="rId9"/>
    <p:sldId id="432" r:id="rId10"/>
    <p:sldId id="433" r:id="rId11"/>
    <p:sldId id="434" r:id="rId12"/>
    <p:sldId id="441" r:id="rId13"/>
    <p:sldId id="435" r:id="rId14"/>
    <p:sldId id="436" r:id="rId15"/>
    <p:sldId id="437" r:id="rId16"/>
    <p:sldId id="438" r:id="rId17"/>
    <p:sldId id="439" r:id="rId18"/>
    <p:sldId id="440" r:id="rId19"/>
    <p:sldId id="443" r:id="rId20"/>
    <p:sldId id="451" r:id="rId21"/>
    <p:sldId id="452" r:id="rId22"/>
    <p:sldId id="453" r:id="rId23"/>
    <p:sldId id="454" r:id="rId24"/>
    <p:sldId id="455" r:id="rId25"/>
    <p:sldId id="456" r:id="rId26"/>
    <p:sldId id="459" r:id="rId27"/>
    <p:sldId id="457" r:id="rId28"/>
    <p:sldId id="458" r:id="rId29"/>
    <p:sldId id="466" r:id="rId30"/>
    <p:sldId id="444" r:id="rId31"/>
    <p:sldId id="461" r:id="rId32"/>
    <p:sldId id="467" r:id="rId33"/>
    <p:sldId id="462" r:id="rId34"/>
    <p:sldId id="463" r:id="rId35"/>
    <p:sldId id="464" r:id="rId36"/>
    <p:sldId id="460" r:id="rId37"/>
    <p:sldId id="468" r:id="rId38"/>
    <p:sldId id="469" r:id="rId39"/>
    <p:sldId id="470" r:id="rId40"/>
    <p:sldId id="472" r:id="rId41"/>
    <p:sldId id="473" r:id="rId42"/>
    <p:sldId id="474" r:id="rId43"/>
    <p:sldId id="475" r:id="rId44"/>
    <p:sldId id="476" r:id="rId45"/>
    <p:sldId id="477" r:id="rId46"/>
    <p:sldId id="478" r:id="rId47"/>
    <p:sldId id="416" r:id="rId48"/>
  </p:sldIdLst>
  <p:sldSz cx="12192000" cy="6858000"/>
  <p:notesSz cx="7772400" cy="100584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3"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34" name="PlaceHolder 2"/>
          <p:cNvSpPr>
            <a:spLocks noGrp="1"/>
          </p:cNvSpPr>
          <p:nvPr>
            <p:ph type="subTitle"/>
          </p:nvPr>
        </p:nvSpPr>
        <p:spPr>
          <a:xfrm>
            <a:off x="2589120" y="2133720"/>
            <a:ext cx="8915040" cy="377712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36" name="PlaceHolder 2"/>
          <p:cNvSpPr>
            <a:spLocks noGrp="1"/>
          </p:cNvSpPr>
          <p:nvPr>
            <p:ph type="body"/>
          </p:nvPr>
        </p:nvSpPr>
        <p:spPr>
          <a:xfrm>
            <a:off x="2589120" y="2133720"/>
            <a:ext cx="89150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38" name="PlaceHolder 2"/>
          <p:cNvSpPr>
            <a:spLocks noGrp="1"/>
          </p:cNvSpPr>
          <p:nvPr>
            <p:ph type="body"/>
          </p:nvPr>
        </p:nvSpPr>
        <p:spPr>
          <a:xfrm>
            <a:off x="258912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39" name="PlaceHolder 3"/>
          <p:cNvSpPr>
            <a:spLocks noGrp="1"/>
          </p:cNvSpPr>
          <p:nvPr>
            <p:ph type="body"/>
          </p:nvPr>
        </p:nvSpPr>
        <p:spPr>
          <a:xfrm>
            <a:off x="715716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0"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1" name="PlaceHolder 1"/>
          <p:cNvSpPr>
            <a:spLocks noGrp="1"/>
          </p:cNvSpPr>
          <p:nvPr>
            <p:ph type="subTitle"/>
          </p:nvPr>
        </p:nvSpPr>
        <p:spPr>
          <a:xfrm>
            <a:off x="2593080" y="624240"/>
            <a:ext cx="8911440" cy="593712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43"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44" name="PlaceHolder 3"/>
          <p:cNvSpPr>
            <a:spLocks noGrp="1"/>
          </p:cNvSpPr>
          <p:nvPr>
            <p:ph type="body"/>
          </p:nvPr>
        </p:nvSpPr>
        <p:spPr>
          <a:xfrm>
            <a:off x="715716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45" name="PlaceHolder 4"/>
          <p:cNvSpPr>
            <a:spLocks noGrp="1"/>
          </p:cNvSpPr>
          <p:nvPr>
            <p:ph type="body"/>
          </p:nvPr>
        </p:nvSpPr>
        <p:spPr>
          <a:xfrm>
            <a:off x="258912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47" name="PlaceHolder 2"/>
          <p:cNvSpPr>
            <a:spLocks noGrp="1"/>
          </p:cNvSpPr>
          <p:nvPr>
            <p:ph type="body"/>
          </p:nvPr>
        </p:nvSpPr>
        <p:spPr>
          <a:xfrm>
            <a:off x="258912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48"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49" name="PlaceHolder 4"/>
          <p:cNvSpPr>
            <a:spLocks noGrp="1"/>
          </p:cNvSpPr>
          <p:nvPr>
            <p:ph type="body"/>
          </p:nvPr>
        </p:nvSpPr>
        <p:spPr>
          <a:xfrm>
            <a:off x="715716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51"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52"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53" name="PlaceHolder 4"/>
          <p:cNvSpPr>
            <a:spLocks noGrp="1"/>
          </p:cNvSpPr>
          <p:nvPr>
            <p:ph type="body"/>
          </p:nvPr>
        </p:nvSpPr>
        <p:spPr>
          <a:xfrm>
            <a:off x="2589120" y="41065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55" name="PlaceHolder 2"/>
          <p:cNvSpPr>
            <a:spLocks noGrp="1"/>
          </p:cNvSpPr>
          <p:nvPr>
            <p:ph type="body"/>
          </p:nvPr>
        </p:nvSpPr>
        <p:spPr>
          <a:xfrm>
            <a:off x="2589120" y="21337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56" name="PlaceHolder 3"/>
          <p:cNvSpPr>
            <a:spLocks noGrp="1"/>
          </p:cNvSpPr>
          <p:nvPr>
            <p:ph type="body"/>
          </p:nvPr>
        </p:nvSpPr>
        <p:spPr>
          <a:xfrm>
            <a:off x="2589120" y="41065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58"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59"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0" name="PlaceHolder 4"/>
          <p:cNvSpPr>
            <a:spLocks noGrp="1"/>
          </p:cNvSpPr>
          <p:nvPr>
            <p:ph type="body"/>
          </p:nvPr>
        </p:nvSpPr>
        <p:spPr>
          <a:xfrm>
            <a:off x="258912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1" name="PlaceHolder 5"/>
          <p:cNvSpPr>
            <a:spLocks noGrp="1"/>
          </p:cNvSpPr>
          <p:nvPr>
            <p:ph type="body"/>
          </p:nvPr>
        </p:nvSpPr>
        <p:spPr>
          <a:xfrm>
            <a:off x="715716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63" name="PlaceHolder 2"/>
          <p:cNvSpPr>
            <a:spLocks noGrp="1"/>
          </p:cNvSpPr>
          <p:nvPr>
            <p:ph type="body"/>
          </p:nvPr>
        </p:nvSpPr>
        <p:spPr>
          <a:xfrm>
            <a:off x="258912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4" name="PlaceHolder 3"/>
          <p:cNvSpPr>
            <a:spLocks noGrp="1"/>
          </p:cNvSpPr>
          <p:nvPr>
            <p:ph type="body"/>
          </p:nvPr>
        </p:nvSpPr>
        <p:spPr>
          <a:xfrm>
            <a:off x="560340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5" name="PlaceHolder 4"/>
          <p:cNvSpPr>
            <a:spLocks noGrp="1"/>
          </p:cNvSpPr>
          <p:nvPr>
            <p:ph type="body"/>
          </p:nvPr>
        </p:nvSpPr>
        <p:spPr>
          <a:xfrm>
            <a:off x="861732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6" name="PlaceHolder 5"/>
          <p:cNvSpPr>
            <a:spLocks noGrp="1"/>
          </p:cNvSpPr>
          <p:nvPr>
            <p:ph type="body"/>
          </p:nvPr>
        </p:nvSpPr>
        <p:spPr>
          <a:xfrm>
            <a:off x="258912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7" name="PlaceHolder 6"/>
          <p:cNvSpPr>
            <a:spLocks noGrp="1"/>
          </p:cNvSpPr>
          <p:nvPr>
            <p:ph type="body"/>
          </p:nvPr>
        </p:nvSpPr>
        <p:spPr>
          <a:xfrm>
            <a:off x="560340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8" name="PlaceHolder 7"/>
          <p:cNvSpPr>
            <a:spLocks noGrp="1"/>
          </p:cNvSpPr>
          <p:nvPr>
            <p:ph type="body"/>
          </p:nvPr>
        </p:nvSpPr>
        <p:spPr>
          <a:xfrm>
            <a:off x="861732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2"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03" name="PlaceHolder 2"/>
          <p:cNvSpPr>
            <a:spLocks noGrp="1"/>
          </p:cNvSpPr>
          <p:nvPr>
            <p:ph type="subTitle"/>
          </p:nvPr>
        </p:nvSpPr>
        <p:spPr>
          <a:xfrm>
            <a:off x="2589120" y="2133720"/>
            <a:ext cx="8915040" cy="377712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05" name="PlaceHolder 2"/>
          <p:cNvSpPr>
            <a:spLocks noGrp="1"/>
          </p:cNvSpPr>
          <p:nvPr>
            <p:ph type="body"/>
          </p:nvPr>
        </p:nvSpPr>
        <p:spPr>
          <a:xfrm>
            <a:off x="2589120" y="2133720"/>
            <a:ext cx="89150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07" name="PlaceHolder 2"/>
          <p:cNvSpPr>
            <a:spLocks noGrp="1"/>
          </p:cNvSpPr>
          <p:nvPr>
            <p:ph type="body"/>
          </p:nvPr>
        </p:nvSpPr>
        <p:spPr>
          <a:xfrm>
            <a:off x="258912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08" name="PlaceHolder 3"/>
          <p:cNvSpPr>
            <a:spLocks noGrp="1"/>
          </p:cNvSpPr>
          <p:nvPr>
            <p:ph type="body"/>
          </p:nvPr>
        </p:nvSpPr>
        <p:spPr>
          <a:xfrm>
            <a:off x="715716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9"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0" name="PlaceHolder 1"/>
          <p:cNvSpPr>
            <a:spLocks noGrp="1"/>
          </p:cNvSpPr>
          <p:nvPr>
            <p:ph type="subTitle"/>
          </p:nvPr>
        </p:nvSpPr>
        <p:spPr>
          <a:xfrm>
            <a:off x="2593080" y="624240"/>
            <a:ext cx="8911440" cy="593712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12"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13" name="PlaceHolder 3"/>
          <p:cNvSpPr>
            <a:spLocks noGrp="1"/>
          </p:cNvSpPr>
          <p:nvPr>
            <p:ph type="body"/>
          </p:nvPr>
        </p:nvSpPr>
        <p:spPr>
          <a:xfrm>
            <a:off x="715716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14" name="PlaceHolder 4"/>
          <p:cNvSpPr>
            <a:spLocks noGrp="1"/>
          </p:cNvSpPr>
          <p:nvPr>
            <p:ph type="body"/>
          </p:nvPr>
        </p:nvSpPr>
        <p:spPr>
          <a:xfrm>
            <a:off x="258912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16" name="PlaceHolder 2"/>
          <p:cNvSpPr>
            <a:spLocks noGrp="1"/>
          </p:cNvSpPr>
          <p:nvPr>
            <p:ph type="body"/>
          </p:nvPr>
        </p:nvSpPr>
        <p:spPr>
          <a:xfrm>
            <a:off x="258912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17"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18" name="PlaceHolder 4"/>
          <p:cNvSpPr>
            <a:spLocks noGrp="1"/>
          </p:cNvSpPr>
          <p:nvPr>
            <p:ph type="body"/>
          </p:nvPr>
        </p:nvSpPr>
        <p:spPr>
          <a:xfrm>
            <a:off x="715716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20"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1"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2" name="PlaceHolder 4"/>
          <p:cNvSpPr>
            <a:spLocks noGrp="1"/>
          </p:cNvSpPr>
          <p:nvPr>
            <p:ph type="body"/>
          </p:nvPr>
        </p:nvSpPr>
        <p:spPr>
          <a:xfrm>
            <a:off x="2589120" y="41065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24" name="PlaceHolder 2"/>
          <p:cNvSpPr>
            <a:spLocks noGrp="1"/>
          </p:cNvSpPr>
          <p:nvPr>
            <p:ph type="body"/>
          </p:nvPr>
        </p:nvSpPr>
        <p:spPr>
          <a:xfrm>
            <a:off x="2589120" y="21337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5" name="PlaceHolder 3"/>
          <p:cNvSpPr>
            <a:spLocks noGrp="1"/>
          </p:cNvSpPr>
          <p:nvPr>
            <p:ph type="body"/>
          </p:nvPr>
        </p:nvSpPr>
        <p:spPr>
          <a:xfrm>
            <a:off x="2589120" y="41065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27"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8"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9" name="PlaceHolder 4"/>
          <p:cNvSpPr>
            <a:spLocks noGrp="1"/>
          </p:cNvSpPr>
          <p:nvPr>
            <p:ph type="body"/>
          </p:nvPr>
        </p:nvSpPr>
        <p:spPr>
          <a:xfrm>
            <a:off x="258912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0" name="PlaceHolder 5"/>
          <p:cNvSpPr>
            <a:spLocks noGrp="1"/>
          </p:cNvSpPr>
          <p:nvPr>
            <p:ph type="body"/>
          </p:nvPr>
        </p:nvSpPr>
        <p:spPr>
          <a:xfrm>
            <a:off x="715716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32" name="PlaceHolder 2"/>
          <p:cNvSpPr>
            <a:spLocks noGrp="1"/>
          </p:cNvSpPr>
          <p:nvPr>
            <p:ph type="body"/>
          </p:nvPr>
        </p:nvSpPr>
        <p:spPr>
          <a:xfrm>
            <a:off x="258912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3" name="PlaceHolder 3"/>
          <p:cNvSpPr>
            <a:spLocks noGrp="1"/>
          </p:cNvSpPr>
          <p:nvPr>
            <p:ph type="body"/>
          </p:nvPr>
        </p:nvSpPr>
        <p:spPr>
          <a:xfrm>
            <a:off x="560340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4" name="PlaceHolder 4"/>
          <p:cNvSpPr>
            <a:spLocks noGrp="1"/>
          </p:cNvSpPr>
          <p:nvPr>
            <p:ph type="body"/>
          </p:nvPr>
        </p:nvSpPr>
        <p:spPr>
          <a:xfrm>
            <a:off x="861732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5" name="PlaceHolder 5"/>
          <p:cNvSpPr>
            <a:spLocks noGrp="1"/>
          </p:cNvSpPr>
          <p:nvPr>
            <p:ph type="body"/>
          </p:nvPr>
        </p:nvSpPr>
        <p:spPr>
          <a:xfrm>
            <a:off x="258912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6" name="PlaceHolder 6"/>
          <p:cNvSpPr>
            <a:spLocks noGrp="1"/>
          </p:cNvSpPr>
          <p:nvPr>
            <p:ph type="body"/>
          </p:nvPr>
        </p:nvSpPr>
        <p:spPr>
          <a:xfrm>
            <a:off x="560340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7" name="PlaceHolder 7"/>
          <p:cNvSpPr>
            <a:spLocks noGrp="1"/>
          </p:cNvSpPr>
          <p:nvPr>
            <p:ph type="body"/>
          </p:nvPr>
        </p:nvSpPr>
        <p:spPr>
          <a:xfrm>
            <a:off x="861732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3" name="Group 1"/>
          <p:cNvGrpSpPr/>
          <p:nvPr/>
        </p:nvGrpSpPr>
        <p:grpSpPr>
          <a:xfrm>
            <a:off x="0" y="228600"/>
            <a:ext cx="2851200" cy="6638400"/>
            <a:chOff x="0" y="228600"/>
            <a:chExt cx="2851200" cy="6638400"/>
          </a:xfrm>
        </p:grpSpPr>
        <p:sp>
          <p:nvSpPr>
            <p:cNvPr id="34" name="CustomShape 2"/>
            <p:cNvSpPr/>
            <p:nvPr/>
          </p:nvSpPr>
          <p:spPr>
            <a:xfrm>
              <a:off x="0" y="2575080"/>
              <a:ext cx="100440" cy="625680"/>
            </a:xfrm>
            <a:custGeom>
              <a:avLst/>
              <a:gdLst/>
              <a:ahLst/>
              <a:cxn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2" name="CustomShape 3"/>
            <p:cNvSpPr/>
            <p:nvPr/>
          </p:nvSpPr>
          <p:spPr>
            <a:xfrm>
              <a:off x="128520" y="3156480"/>
              <a:ext cx="646200" cy="2322000"/>
            </a:xfrm>
            <a:custGeom>
              <a:avLst/>
              <a:gdLst/>
              <a:ahLst/>
              <a:cxn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3" name="CustomShape 4"/>
            <p:cNvSpPr/>
            <p:nvPr/>
          </p:nvSpPr>
          <p:spPr>
            <a:xfrm>
              <a:off x="807120" y="5447160"/>
              <a:ext cx="609120" cy="1419840"/>
            </a:xfrm>
            <a:custGeom>
              <a:avLst/>
              <a:gdLst/>
              <a:ahLst/>
              <a:cxn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4" name="CustomShape 5"/>
            <p:cNvSpPr/>
            <p:nvPr/>
          </p:nvSpPr>
          <p:spPr>
            <a:xfrm>
              <a:off x="959760" y="6503760"/>
              <a:ext cx="171000" cy="363240"/>
            </a:xfrm>
            <a:custGeom>
              <a:avLst/>
              <a:gdLst/>
              <a:ahLst/>
              <a:cxn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5" name="CustomShape 6"/>
            <p:cNvSpPr/>
            <p:nvPr/>
          </p:nvSpPr>
          <p:spPr>
            <a:xfrm>
              <a:off x="100800" y="3201120"/>
              <a:ext cx="821520" cy="3328200"/>
            </a:xfrm>
            <a:custGeom>
              <a:avLst/>
              <a:gdLst/>
              <a:ahLst/>
              <a:cxn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6" name="CustomShape 7"/>
            <p:cNvSpPr/>
            <p:nvPr/>
          </p:nvSpPr>
          <p:spPr>
            <a:xfrm>
              <a:off x="22320" y="228600"/>
              <a:ext cx="105840" cy="2927520"/>
            </a:xfrm>
            <a:custGeom>
              <a:avLst/>
              <a:gdLst/>
              <a:ahLst/>
              <a:cxn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 name="CustomShape 8"/>
            <p:cNvSpPr/>
            <p:nvPr/>
          </p:nvSpPr>
          <p:spPr>
            <a:xfrm>
              <a:off x="78120" y="2944080"/>
              <a:ext cx="77760" cy="493560"/>
            </a:xfrm>
            <a:custGeom>
              <a:avLst/>
              <a:gdLst/>
              <a:ahLst/>
              <a:cxn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8" name="CustomShape 9"/>
            <p:cNvSpPr/>
            <p:nvPr/>
          </p:nvSpPr>
          <p:spPr>
            <a:xfrm>
              <a:off x="769680" y="5478840"/>
              <a:ext cx="189720" cy="1024560"/>
            </a:xfrm>
            <a:custGeom>
              <a:avLst/>
              <a:gdLst/>
              <a:ahLst/>
              <a:cxn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9" name="CustomShape 10"/>
            <p:cNvSpPr/>
            <p:nvPr/>
          </p:nvSpPr>
          <p:spPr>
            <a:xfrm>
              <a:off x="775440" y="1398960"/>
              <a:ext cx="2075760" cy="4047840"/>
            </a:xfrm>
            <a:custGeom>
              <a:avLst/>
              <a:gdLst/>
              <a:ahLst/>
              <a:cxn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0" name="CustomShape 11"/>
            <p:cNvSpPr/>
            <p:nvPr/>
          </p:nvSpPr>
          <p:spPr>
            <a:xfrm>
              <a:off x="922680" y="6530040"/>
              <a:ext cx="161640" cy="336960"/>
            </a:xfrm>
            <a:custGeom>
              <a:avLst/>
              <a:gdLst/>
              <a:ahLst/>
              <a:cxn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1" name="CustomShape 12"/>
            <p:cNvSpPr/>
            <p:nvPr/>
          </p:nvSpPr>
          <p:spPr>
            <a:xfrm>
              <a:off x="769680" y="5359320"/>
              <a:ext cx="37080" cy="221400"/>
            </a:xfrm>
            <a:custGeom>
              <a:avLst/>
              <a:gdLst/>
              <a:ahLst/>
              <a:cxn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2" name="CustomShape 13"/>
            <p:cNvSpPr/>
            <p:nvPr/>
          </p:nvSpPr>
          <p:spPr>
            <a:xfrm>
              <a:off x="849960" y="6244560"/>
              <a:ext cx="238320" cy="622080"/>
            </a:xfrm>
            <a:custGeom>
              <a:avLst/>
              <a:gdLst/>
              <a:ahLst/>
              <a:cxn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grpSp>
      <p:grpSp>
        <p:nvGrpSpPr>
          <p:cNvPr id="13" name="Group 14"/>
          <p:cNvGrpSpPr/>
          <p:nvPr/>
        </p:nvGrpSpPr>
        <p:grpSpPr>
          <a:xfrm>
            <a:off x="27360" y="-720"/>
            <a:ext cx="2356200" cy="6853680"/>
            <a:chOff x="27360" y="-720"/>
            <a:chExt cx="2356200" cy="6853680"/>
          </a:xfrm>
        </p:grpSpPr>
        <p:sp>
          <p:nvSpPr>
            <p:cNvPr id="14" name="CustomShape 15"/>
            <p:cNvSpPr/>
            <p:nvPr/>
          </p:nvSpPr>
          <p:spPr>
            <a:xfrm>
              <a:off x="27360" y="-720"/>
              <a:ext cx="493920" cy="4400640"/>
            </a:xfrm>
            <a:custGeom>
              <a:avLst/>
              <a:gdLst/>
              <a:ahLst/>
              <a:cxn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5" name="CustomShape 16"/>
            <p:cNvSpPr/>
            <p:nvPr/>
          </p:nvSpPr>
          <p:spPr>
            <a:xfrm>
              <a:off x="550440" y="4316400"/>
              <a:ext cx="423000" cy="1580400"/>
            </a:xfrm>
            <a:custGeom>
              <a:avLst/>
              <a:gdLst/>
              <a:ahLst/>
              <a:cxn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6" name="CustomShape 17"/>
            <p:cNvSpPr/>
            <p:nvPr/>
          </p:nvSpPr>
          <p:spPr>
            <a:xfrm>
              <a:off x="1006200" y="5862600"/>
              <a:ext cx="430560" cy="990360"/>
            </a:xfrm>
            <a:custGeom>
              <a:avLst/>
              <a:gdLst/>
              <a:ahLst/>
              <a:cxn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7" name="CustomShape 18"/>
            <p:cNvSpPr/>
            <p:nvPr/>
          </p:nvSpPr>
          <p:spPr>
            <a:xfrm>
              <a:off x="521640" y="4364280"/>
              <a:ext cx="551520" cy="2235600"/>
            </a:xfrm>
            <a:custGeom>
              <a:avLst/>
              <a:gdLst/>
              <a:ahLst/>
              <a:cxn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8" name="CustomShape 19"/>
            <p:cNvSpPr/>
            <p:nvPr/>
          </p:nvSpPr>
          <p:spPr>
            <a:xfrm>
              <a:off x="468000" y="1289160"/>
              <a:ext cx="173880" cy="3026880"/>
            </a:xfrm>
            <a:custGeom>
              <a:avLst/>
              <a:gdLst/>
              <a:ahLst/>
              <a:cxn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9" name="CustomShape 20"/>
            <p:cNvSpPr/>
            <p:nvPr/>
          </p:nvSpPr>
          <p:spPr>
            <a:xfrm>
              <a:off x="1111680" y="6571440"/>
              <a:ext cx="133920" cy="281160"/>
            </a:xfrm>
            <a:custGeom>
              <a:avLst/>
              <a:gdLst/>
              <a:ahLst/>
              <a:cxn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0" name="CustomShape 21"/>
            <p:cNvSpPr/>
            <p:nvPr/>
          </p:nvSpPr>
          <p:spPr>
            <a:xfrm>
              <a:off x="502560" y="4107600"/>
              <a:ext cx="82080" cy="511200"/>
            </a:xfrm>
            <a:custGeom>
              <a:avLst/>
              <a:gdLst/>
              <a:ahLst/>
              <a:cxn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1" name="CustomShape 22"/>
            <p:cNvSpPr/>
            <p:nvPr/>
          </p:nvSpPr>
          <p:spPr>
            <a:xfrm>
              <a:off x="973800" y="3145680"/>
              <a:ext cx="1409760" cy="2716560"/>
            </a:xfrm>
            <a:custGeom>
              <a:avLst/>
              <a:gdLst/>
              <a:ahLst/>
              <a:cxn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2" name="CustomShape 23"/>
            <p:cNvSpPr/>
            <p:nvPr/>
          </p:nvSpPr>
          <p:spPr>
            <a:xfrm>
              <a:off x="1073520" y="6600240"/>
              <a:ext cx="120240" cy="252720"/>
            </a:xfrm>
            <a:custGeom>
              <a:avLst/>
              <a:gdLst/>
              <a:ahLst/>
              <a:cxn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3" name="CustomShape 24"/>
            <p:cNvSpPr/>
            <p:nvPr/>
          </p:nvSpPr>
          <p:spPr>
            <a:xfrm>
              <a:off x="973800" y="5897160"/>
              <a:ext cx="137520" cy="673920"/>
            </a:xfrm>
            <a:custGeom>
              <a:avLst/>
              <a:gdLst/>
              <a:ahLst/>
              <a:cxn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4" name="CustomShape 25"/>
            <p:cNvSpPr/>
            <p:nvPr/>
          </p:nvSpPr>
          <p:spPr>
            <a:xfrm>
              <a:off x="973800" y="5772600"/>
              <a:ext cx="37800" cy="227520"/>
            </a:xfrm>
            <a:custGeom>
              <a:avLst/>
              <a:gdLst/>
              <a:ahLst/>
              <a:cxn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5" name="CustomShape 26"/>
            <p:cNvSpPr/>
            <p:nvPr/>
          </p:nvSpPr>
          <p:spPr>
            <a:xfrm>
              <a:off x="1006200" y="6322680"/>
              <a:ext cx="210240" cy="530280"/>
            </a:xfrm>
            <a:custGeom>
              <a:avLst/>
              <a:gdLst/>
              <a:ahLst/>
              <a:cxn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scrgbClr r="0" g="0" b="0"/>
            </a:lnRef>
            <a:fillRef idx="0">
              <a:scrgbClr r="0" g="0" b="0"/>
            </a:fillRef>
            <a:effectRef idx="0">
              <a:scrgbClr r="0" g="0" b="0"/>
            </a:effectRef>
            <a:fontRef idx="minor"/>
          </p:style>
        </p:sp>
      </p:grpSp>
      <p:sp>
        <p:nvSpPr>
          <p:cNvPr id="26" name="CustomShape 27"/>
          <p:cNvSpPr/>
          <p:nvPr/>
        </p:nvSpPr>
        <p:spPr>
          <a:xfrm>
            <a:off x="0" y="0"/>
            <a:ext cx="182520" cy="6857640"/>
          </a:xfrm>
          <a:prstGeom prst="rect">
            <a:avLst/>
          </a:prstGeom>
          <a:solidFill>
            <a:schemeClr val="tx2"/>
          </a:solidFill>
          <a:ln>
            <a:noFill/>
          </a:ln>
          <a:effectLst>
            <a:outerShdw blurRad="38100" dist="25560" dir="540000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27" name="PlaceHolder 28"/>
          <p:cNvSpPr>
            <a:spLocks noGrp="1"/>
          </p:cNvSpPr>
          <p:nvPr>
            <p:ph type="title"/>
          </p:nvPr>
        </p:nvSpPr>
        <p:spPr>
          <a:xfrm>
            <a:off x="2589120" y="2514600"/>
            <a:ext cx="8915040" cy="2262600"/>
          </a:xfrm>
          <a:prstGeom prst="rect">
            <a:avLst/>
          </a:prstGeom>
        </p:spPr>
        <p:txBody>
          <a:bodyPr anchor="b">
            <a:normAutofit/>
          </a:bodyPr>
          <a:lstStyle/>
          <a:p>
            <a:pPr>
              <a:lnSpc>
                <a:spcPct val="100000"/>
              </a:lnSpc>
            </a:pPr>
            <a:r>
              <a:rPr lang="en-US" sz="5400" b="0" strike="noStrike" spc="-1">
                <a:solidFill>
                  <a:srgbClr val="262626"/>
                </a:solidFill>
                <a:latin typeface="Century Gothic"/>
              </a:rPr>
              <a:t>Click to edit Master title style</a:t>
            </a:r>
            <a:endParaRPr lang="en-US" sz="5400" b="0" strike="noStrike" spc="-1">
              <a:solidFill>
                <a:srgbClr val="000000"/>
              </a:solidFill>
              <a:latin typeface="Century Gothic"/>
            </a:endParaRPr>
          </a:p>
        </p:txBody>
      </p:sp>
      <p:sp>
        <p:nvSpPr>
          <p:cNvPr id="28" name="PlaceHolder 29"/>
          <p:cNvSpPr>
            <a:spLocks noGrp="1"/>
          </p:cNvSpPr>
          <p:nvPr>
            <p:ph type="dt"/>
          </p:nvPr>
        </p:nvSpPr>
        <p:spPr>
          <a:xfrm>
            <a:off x="10361520" y="6130440"/>
            <a:ext cx="1145880" cy="370080"/>
          </a:xfrm>
          <a:prstGeom prst="rect">
            <a:avLst/>
          </a:prstGeom>
        </p:spPr>
        <p:txBody>
          <a:bodyPr anchor="ctr">
            <a:noAutofit/>
          </a:bodyPr>
          <a:lstStyle/>
          <a:p>
            <a:pPr algn="r">
              <a:lnSpc>
                <a:spcPct val="100000"/>
              </a:lnSpc>
            </a:pPr>
            <a:fld id="{0A420FEB-BC2F-443B-8546-F363A0EF6969}" type="datetime">
              <a:rPr lang="en-US" sz="900" b="0" strike="noStrike" spc="-1">
                <a:solidFill>
                  <a:srgbClr val="8B8B8B"/>
                </a:solidFill>
                <a:latin typeface="Century Gothic"/>
              </a:rPr>
              <a:t>4/1/2022</a:t>
            </a:fld>
            <a:endParaRPr lang="en-US" sz="900" b="0" strike="noStrike" spc="-1">
              <a:latin typeface="Times New Roman"/>
            </a:endParaRPr>
          </a:p>
        </p:txBody>
      </p:sp>
      <p:sp>
        <p:nvSpPr>
          <p:cNvPr id="29" name="PlaceHolder 30"/>
          <p:cNvSpPr>
            <a:spLocks noGrp="1"/>
          </p:cNvSpPr>
          <p:nvPr>
            <p:ph type="ftr"/>
          </p:nvPr>
        </p:nvSpPr>
        <p:spPr>
          <a:xfrm>
            <a:off x="2589120" y="6135840"/>
            <a:ext cx="7619760" cy="364680"/>
          </a:xfrm>
          <a:prstGeom prst="rect">
            <a:avLst/>
          </a:prstGeom>
        </p:spPr>
        <p:txBody>
          <a:bodyPr anchor="ctr">
            <a:noAutofit/>
          </a:bodyPr>
          <a:lstStyle/>
          <a:p>
            <a:endParaRPr lang="en-US" sz="2400" b="0" strike="noStrike" spc="-1">
              <a:latin typeface="Times New Roman"/>
            </a:endParaRPr>
          </a:p>
        </p:txBody>
      </p:sp>
      <p:sp>
        <p:nvSpPr>
          <p:cNvPr id="30" name="CustomShape 31"/>
          <p:cNvSpPr/>
          <p:nvPr/>
        </p:nvSpPr>
        <p:spPr>
          <a:xfrm>
            <a:off x="0" y="4323960"/>
            <a:ext cx="1744200" cy="778320"/>
          </a:xfrm>
          <a:custGeom>
            <a:avLst/>
            <a:gdLst/>
            <a:ahLst/>
            <a:cxnLst/>
            <a:rect l="l" t="t"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tyle>
          <a:lnRef idx="0">
            <a:scrgbClr r="0" g="0" b="0"/>
          </a:lnRef>
          <a:fillRef idx="0">
            <a:scrgbClr r="0" g="0" b="0"/>
          </a:fillRef>
          <a:effectRef idx="0">
            <a:scrgbClr r="0" g="0" b="0"/>
          </a:effectRef>
          <a:fontRef idx="minor"/>
        </p:style>
      </p:sp>
      <p:sp>
        <p:nvSpPr>
          <p:cNvPr id="31" name="PlaceHolder 32"/>
          <p:cNvSpPr>
            <a:spLocks noGrp="1"/>
          </p:cNvSpPr>
          <p:nvPr>
            <p:ph type="sldNum"/>
          </p:nvPr>
        </p:nvSpPr>
        <p:spPr>
          <a:xfrm>
            <a:off x="531720" y="4529520"/>
            <a:ext cx="779400" cy="364680"/>
          </a:xfrm>
          <a:prstGeom prst="rect">
            <a:avLst/>
          </a:prstGeom>
        </p:spPr>
        <p:txBody>
          <a:bodyPr anchor="ctr">
            <a:noAutofit/>
          </a:bodyPr>
          <a:lstStyle/>
          <a:p>
            <a:pPr algn="r">
              <a:lnSpc>
                <a:spcPct val="100000"/>
              </a:lnSpc>
            </a:pPr>
            <a:fld id="{7FE99C33-B89B-4546-9FB4-AC2F2E4F4631}" type="slidenum">
              <a:rPr lang="en-US" sz="2000" b="0" strike="noStrike" spc="-1">
                <a:solidFill>
                  <a:srgbClr val="FEFFFF"/>
                </a:solidFill>
                <a:latin typeface="Century Gothic"/>
              </a:rPr>
              <a:t>‹#›</a:t>
            </a:fld>
            <a:endParaRPr lang="en-US" sz="2000" b="0" strike="noStrike" spc="-1">
              <a:latin typeface="Times New Roman"/>
            </a:endParaRPr>
          </a:p>
        </p:txBody>
      </p:sp>
      <p:sp>
        <p:nvSpPr>
          <p:cNvPr id="32" name="PlaceHolder 33"/>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404040"/>
                </a:solidFill>
                <a:latin typeface="Century Gothic"/>
              </a:rPr>
              <a:t>Click to edit the outline text format</a:t>
            </a:r>
          </a:p>
          <a:p>
            <a:pPr marL="864000" lvl="1" indent="-324000">
              <a:spcBef>
                <a:spcPts val="1134"/>
              </a:spcBef>
              <a:buClr>
                <a:srgbClr val="000000"/>
              </a:buClr>
              <a:buSzPct val="75000"/>
              <a:buFont typeface="Symbol" charset="2"/>
              <a:buChar char=""/>
            </a:pPr>
            <a:r>
              <a:rPr lang="en-US" sz="1400" b="0" strike="noStrike" spc="-1">
                <a:solidFill>
                  <a:srgbClr val="404040"/>
                </a:solidFill>
                <a:latin typeface="Century Gothic"/>
              </a:rPr>
              <a:t>Second Outline Level</a:t>
            </a:r>
          </a:p>
          <a:p>
            <a:pPr marL="1296000" lvl="2" indent="-288000">
              <a:spcBef>
                <a:spcPts val="850"/>
              </a:spcBef>
              <a:buClr>
                <a:srgbClr val="000000"/>
              </a:buClr>
              <a:buSzPct val="45000"/>
              <a:buFont typeface="Wingdings" charset="2"/>
              <a:buChar char=""/>
            </a:pPr>
            <a:r>
              <a:rPr lang="en-US" sz="1200" b="0" strike="noStrike" spc="-1">
                <a:solidFill>
                  <a:srgbClr val="404040"/>
                </a:solidFill>
                <a:latin typeface="Century Gothic"/>
              </a:rPr>
              <a:t>Third Outline Level</a:t>
            </a:r>
          </a:p>
          <a:p>
            <a:pPr marL="1728000" lvl="3" indent="-216000">
              <a:spcBef>
                <a:spcPts val="567"/>
              </a:spcBef>
              <a:buClr>
                <a:srgbClr val="000000"/>
              </a:buClr>
              <a:buSzPct val="75000"/>
              <a:buFont typeface="Symbol" charset="2"/>
              <a:buChar char=""/>
            </a:pPr>
            <a:r>
              <a:rPr lang="en-US" sz="1200" b="0" strike="noStrike" spc="-1">
                <a:solidFill>
                  <a:srgbClr val="404040"/>
                </a:solidFill>
                <a:latin typeface="Century Gothic"/>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404040"/>
                </a:solidFill>
                <a:latin typeface="Century Gothic"/>
              </a:rPr>
              <a:t>Fifth Outline Level</a:t>
            </a:r>
          </a:p>
          <a:p>
            <a:pPr marL="2592000" lvl="5" indent="-216000">
              <a:spcBef>
                <a:spcPts val="283"/>
              </a:spcBef>
              <a:buClr>
                <a:srgbClr val="000000"/>
              </a:buClr>
              <a:buSzPct val="45000"/>
              <a:buFont typeface="Wingdings" charset="2"/>
              <a:buChar char=""/>
            </a:pPr>
            <a:r>
              <a:rPr lang="en-US" sz="2000" b="0" strike="noStrike" spc="-1">
                <a:solidFill>
                  <a:srgbClr val="404040"/>
                </a:solidFill>
                <a:latin typeface="Century Gothic"/>
              </a:rPr>
              <a:t>Sixth Outline Level</a:t>
            </a:r>
          </a:p>
          <a:p>
            <a:pPr marL="3024000" lvl="6" indent="-216000">
              <a:spcBef>
                <a:spcPts val="283"/>
              </a:spcBef>
              <a:buClr>
                <a:srgbClr val="000000"/>
              </a:buClr>
              <a:buSzPct val="45000"/>
              <a:buFont typeface="Wingdings" charset="2"/>
              <a:buChar char=""/>
            </a:pPr>
            <a:r>
              <a:rPr lang="en-US" sz="2000" b="0" strike="noStrike" spc="-1">
                <a:solidFill>
                  <a:srgbClr val="404040"/>
                </a:solidFill>
                <a:latin typeface="Century Gothic"/>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9" name="Group 1"/>
          <p:cNvGrpSpPr/>
          <p:nvPr/>
        </p:nvGrpSpPr>
        <p:grpSpPr>
          <a:xfrm>
            <a:off x="0" y="228600"/>
            <a:ext cx="2851200" cy="6638400"/>
            <a:chOff x="0" y="228600"/>
            <a:chExt cx="2851200" cy="6638400"/>
          </a:xfrm>
        </p:grpSpPr>
        <p:sp>
          <p:nvSpPr>
            <p:cNvPr id="70" name="CustomShape 2"/>
            <p:cNvSpPr/>
            <p:nvPr/>
          </p:nvSpPr>
          <p:spPr>
            <a:xfrm>
              <a:off x="0" y="2575080"/>
              <a:ext cx="100440" cy="625680"/>
            </a:xfrm>
            <a:custGeom>
              <a:avLst/>
              <a:gdLst/>
              <a:ahLst/>
              <a:cxn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1" name="CustomShape 3"/>
            <p:cNvSpPr/>
            <p:nvPr/>
          </p:nvSpPr>
          <p:spPr>
            <a:xfrm>
              <a:off x="128520" y="3156480"/>
              <a:ext cx="646200" cy="2322000"/>
            </a:xfrm>
            <a:custGeom>
              <a:avLst/>
              <a:gdLst/>
              <a:ahLst/>
              <a:cxn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2" name="CustomShape 4"/>
            <p:cNvSpPr/>
            <p:nvPr/>
          </p:nvSpPr>
          <p:spPr>
            <a:xfrm>
              <a:off x="807120" y="5447160"/>
              <a:ext cx="609120" cy="1419840"/>
            </a:xfrm>
            <a:custGeom>
              <a:avLst/>
              <a:gdLst/>
              <a:ahLst/>
              <a:cxn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3" name="CustomShape 5"/>
            <p:cNvSpPr/>
            <p:nvPr/>
          </p:nvSpPr>
          <p:spPr>
            <a:xfrm>
              <a:off x="959760" y="6503760"/>
              <a:ext cx="171000" cy="363240"/>
            </a:xfrm>
            <a:custGeom>
              <a:avLst/>
              <a:gdLst/>
              <a:ahLst/>
              <a:cxn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4" name="CustomShape 6"/>
            <p:cNvSpPr/>
            <p:nvPr/>
          </p:nvSpPr>
          <p:spPr>
            <a:xfrm>
              <a:off x="100800" y="3201120"/>
              <a:ext cx="821520" cy="3328200"/>
            </a:xfrm>
            <a:custGeom>
              <a:avLst/>
              <a:gdLst/>
              <a:ahLst/>
              <a:cxn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5" name="CustomShape 7"/>
            <p:cNvSpPr/>
            <p:nvPr/>
          </p:nvSpPr>
          <p:spPr>
            <a:xfrm>
              <a:off x="22320" y="228600"/>
              <a:ext cx="105840" cy="2927520"/>
            </a:xfrm>
            <a:custGeom>
              <a:avLst/>
              <a:gdLst/>
              <a:ahLst/>
              <a:cxn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6" name="CustomShape 8"/>
            <p:cNvSpPr/>
            <p:nvPr/>
          </p:nvSpPr>
          <p:spPr>
            <a:xfrm>
              <a:off x="78120" y="2944080"/>
              <a:ext cx="77760" cy="493560"/>
            </a:xfrm>
            <a:custGeom>
              <a:avLst/>
              <a:gdLst/>
              <a:ahLst/>
              <a:cxn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7" name="CustomShape 9"/>
            <p:cNvSpPr/>
            <p:nvPr/>
          </p:nvSpPr>
          <p:spPr>
            <a:xfrm>
              <a:off x="769680" y="5478840"/>
              <a:ext cx="189720" cy="1024560"/>
            </a:xfrm>
            <a:custGeom>
              <a:avLst/>
              <a:gdLst/>
              <a:ahLst/>
              <a:cxn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8" name="CustomShape 10"/>
            <p:cNvSpPr/>
            <p:nvPr/>
          </p:nvSpPr>
          <p:spPr>
            <a:xfrm>
              <a:off x="775440" y="1398960"/>
              <a:ext cx="2075760" cy="4047840"/>
            </a:xfrm>
            <a:custGeom>
              <a:avLst/>
              <a:gdLst/>
              <a:ahLst/>
              <a:cxn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9" name="CustomShape 11"/>
            <p:cNvSpPr/>
            <p:nvPr/>
          </p:nvSpPr>
          <p:spPr>
            <a:xfrm>
              <a:off x="922680" y="6530040"/>
              <a:ext cx="161640" cy="336960"/>
            </a:xfrm>
            <a:custGeom>
              <a:avLst/>
              <a:gdLst/>
              <a:ahLst/>
              <a:cxn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80" name="CustomShape 12"/>
            <p:cNvSpPr/>
            <p:nvPr/>
          </p:nvSpPr>
          <p:spPr>
            <a:xfrm>
              <a:off x="769680" y="5359320"/>
              <a:ext cx="37080" cy="221400"/>
            </a:xfrm>
            <a:custGeom>
              <a:avLst/>
              <a:gdLst/>
              <a:ahLst/>
              <a:cxn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81" name="CustomShape 13"/>
            <p:cNvSpPr/>
            <p:nvPr/>
          </p:nvSpPr>
          <p:spPr>
            <a:xfrm>
              <a:off x="849960" y="6244560"/>
              <a:ext cx="238320" cy="622080"/>
            </a:xfrm>
            <a:custGeom>
              <a:avLst/>
              <a:gdLst/>
              <a:ahLst/>
              <a:cxn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grpSp>
      <p:grpSp>
        <p:nvGrpSpPr>
          <p:cNvPr id="82" name="Group 14"/>
          <p:cNvGrpSpPr/>
          <p:nvPr/>
        </p:nvGrpSpPr>
        <p:grpSpPr>
          <a:xfrm>
            <a:off x="27360" y="-720"/>
            <a:ext cx="2356200" cy="6853680"/>
            <a:chOff x="27360" y="-720"/>
            <a:chExt cx="2356200" cy="6853680"/>
          </a:xfrm>
        </p:grpSpPr>
        <p:sp>
          <p:nvSpPr>
            <p:cNvPr id="83" name="CustomShape 15"/>
            <p:cNvSpPr/>
            <p:nvPr/>
          </p:nvSpPr>
          <p:spPr>
            <a:xfrm>
              <a:off x="27360" y="-720"/>
              <a:ext cx="493920" cy="4400640"/>
            </a:xfrm>
            <a:custGeom>
              <a:avLst/>
              <a:gdLst/>
              <a:ahLst/>
              <a:cxn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4" name="CustomShape 16"/>
            <p:cNvSpPr/>
            <p:nvPr/>
          </p:nvSpPr>
          <p:spPr>
            <a:xfrm>
              <a:off x="550440" y="4316400"/>
              <a:ext cx="423000" cy="1580400"/>
            </a:xfrm>
            <a:custGeom>
              <a:avLst/>
              <a:gdLst/>
              <a:ahLst/>
              <a:cxn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5" name="CustomShape 17"/>
            <p:cNvSpPr/>
            <p:nvPr/>
          </p:nvSpPr>
          <p:spPr>
            <a:xfrm>
              <a:off x="1006200" y="5862600"/>
              <a:ext cx="430560" cy="990360"/>
            </a:xfrm>
            <a:custGeom>
              <a:avLst/>
              <a:gdLst/>
              <a:ahLst/>
              <a:cxn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6" name="CustomShape 18"/>
            <p:cNvSpPr/>
            <p:nvPr/>
          </p:nvSpPr>
          <p:spPr>
            <a:xfrm>
              <a:off x="521640" y="4364280"/>
              <a:ext cx="551520" cy="2235600"/>
            </a:xfrm>
            <a:custGeom>
              <a:avLst/>
              <a:gdLst/>
              <a:ahLst/>
              <a:cxn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7" name="CustomShape 19"/>
            <p:cNvSpPr/>
            <p:nvPr/>
          </p:nvSpPr>
          <p:spPr>
            <a:xfrm>
              <a:off x="468000" y="1289160"/>
              <a:ext cx="173880" cy="3026880"/>
            </a:xfrm>
            <a:custGeom>
              <a:avLst/>
              <a:gdLst/>
              <a:ahLst/>
              <a:cxn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8" name="CustomShape 20"/>
            <p:cNvSpPr/>
            <p:nvPr/>
          </p:nvSpPr>
          <p:spPr>
            <a:xfrm>
              <a:off x="1111680" y="6571440"/>
              <a:ext cx="133920" cy="281160"/>
            </a:xfrm>
            <a:custGeom>
              <a:avLst/>
              <a:gdLst/>
              <a:ahLst/>
              <a:cxn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9" name="CustomShape 21"/>
            <p:cNvSpPr/>
            <p:nvPr/>
          </p:nvSpPr>
          <p:spPr>
            <a:xfrm>
              <a:off x="502560" y="4107600"/>
              <a:ext cx="82080" cy="511200"/>
            </a:xfrm>
            <a:custGeom>
              <a:avLst/>
              <a:gdLst/>
              <a:ahLst/>
              <a:cxn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0" name="CustomShape 22"/>
            <p:cNvSpPr/>
            <p:nvPr/>
          </p:nvSpPr>
          <p:spPr>
            <a:xfrm>
              <a:off x="973800" y="3145680"/>
              <a:ext cx="1409760" cy="2716560"/>
            </a:xfrm>
            <a:custGeom>
              <a:avLst/>
              <a:gdLst/>
              <a:ahLst/>
              <a:cxn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1" name="CustomShape 23"/>
            <p:cNvSpPr/>
            <p:nvPr/>
          </p:nvSpPr>
          <p:spPr>
            <a:xfrm>
              <a:off x="1073520" y="6600240"/>
              <a:ext cx="120240" cy="252720"/>
            </a:xfrm>
            <a:custGeom>
              <a:avLst/>
              <a:gdLst/>
              <a:ahLst/>
              <a:cxn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2" name="CustomShape 24"/>
            <p:cNvSpPr/>
            <p:nvPr/>
          </p:nvSpPr>
          <p:spPr>
            <a:xfrm>
              <a:off x="973800" y="5897160"/>
              <a:ext cx="137520" cy="673920"/>
            </a:xfrm>
            <a:custGeom>
              <a:avLst/>
              <a:gdLst/>
              <a:ahLst/>
              <a:cxn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3" name="CustomShape 25"/>
            <p:cNvSpPr/>
            <p:nvPr/>
          </p:nvSpPr>
          <p:spPr>
            <a:xfrm>
              <a:off x="973800" y="5772600"/>
              <a:ext cx="37800" cy="227520"/>
            </a:xfrm>
            <a:custGeom>
              <a:avLst/>
              <a:gdLst/>
              <a:ahLst/>
              <a:cxn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4" name="CustomShape 26"/>
            <p:cNvSpPr/>
            <p:nvPr/>
          </p:nvSpPr>
          <p:spPr>
            <a:xfrm>
              <a:off x="1006200" y="6322680"/>
              <a:ext cx="210240" cy="530280"/>
            </a:xfrm>
            <a:custGeom>
              <a:avLst/>
              <a:gdLst/>
              <a:ahLst/>
              <a:cxn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scrgbClr r="0" g="0" b="0"/>
            </a:lnRef>
            <a:fillRef idx="0">
              <a:scrgbClr r="0" g="0" b="0"/>
            </a:fillRef>
            <a:effectRef idx="0">
              <a:scrgbClr r="0" g="0" b="0"/>
            </a:effectRef>
            <a:fontRef idx="minor"/>
          </p:style>
        </p:sp>
      </p:grpSp>
      <p:sp>
        <p:nvSpPr>
          <p:cNvPr id="95" name="CustomShape 27"/>
          <p:cNvSpPr/>
          <p:nvPr/>
        </p:nvSpPr>
        <p:spPr>
          <a:xfrm>
            <a:off x="0" y="0"/>
            <a:ext cx="182520" cy="6857640"/>
          </a:xfrm>
          <a:prstGeom prst="rect">
            <a:avLst/>
          </a:prstGeom>
          <a:solidFill>
            <a:schemeClr val="tx2"/>
          </a:solidFill>
          <a:ln>
            <a:noFill/>
          </a:ln>
          <a:effectLst>
            <a:outerShdw blurRad="38100" dist="25560" dir="540000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96" name="PlaceHolder 28"/>
          <p:cNvSpPr>
            <a:spLocks noGrp="1"/>
          </p:cNvSpPr>
          <p:nvPr>
            <p:ph type="title"/>
          </p:nvPr>
        </p:nvSpPr>
        <p:spPr>
          <a:xfrm>
            <a:off x="2593080" y="624240"/>
            <a:ext cx="8911440" cy="1280520"/>
          </a:xfrm>
          <a:prstGeom prst="rect">
            <a:avLst/>
          </a:prstGeom>
        </p:spPr>
        <p:txBody>
          <a:bodyPr>
            <a:noAutofit/>
          </a:bodyPr>
          <a:lstStyle/>
          <a:p>
            <a:pPr>
              <a:lnSpc>
                <a:spcPct val="100000"/>
              </a:lnSpc>
            </a:pPr>
            <a:r>
              <a:rPr lang="en-US" sz="3600" b="0" strike="noStrike" spc="-1">
                <a:solidFill>
                  <a:srgbClr val="262626"/>
                </a:solidFill>
                <a:latin typeface="Century Gothic"/>
              </a:rPr>
              <a:t>Click to edit Master title style</a:t>
            </a:r>
            <a:endParaRPr lang="en-US" sz="3600" b="0" strike="noStrike" spc="-1">
              <a:solidFill>
                <a:srgbClr val="000000"/>
              </a:solidFill>
              <a:latin typeface="Century Gothic"/>
            </a:endParaRPr>
          </a:p>
        </p:txBody>
      </p:sp>
      <p:sp>
        <p:nvSpPr>
          <p:cNvPr id="97" name="PlaceHolder 29"/>
          <p:cNvSpPr>
            <a:spLocks noGrp="1"/>
          </p:cNvSpPr>
          <p:nvPr>
            <p:ph type="body"/>
          </p:nvPr>
        </p:nvSpPr>
        <p:spPr>
          <a:xfrm>
            <a:off x="2589120" y="2133720"/>
            <a:ext cx="8915040" cy="3777120"/>
          </a:xfrm>
          <a:prstGeom prst="rect">
            <a:avLst/>
          </a:prstGeom>
        </p:spPr>
        <p:txBody>
          <a:bodyPr>
            <a:noAutofit/>
          </a:bodyPr>
          <a:lstStyle/>
          <a:p>
            <a:pPr marL="343080" indent="-342720">
              <a:lnSpc>
                <a:spcPct val="100000"/>
              </a:lnSpc>
              <a:spcBef>
                <a:spcPts val="1001"/>
              </a:spcBef>
              <a:buClr>
                <a:srgbClr val="A53010"/>
              </a:buClr>
              <a:buFont typeface="Wingdings 3" charset="2"/>
              <a:buChar char=""/>
            </a:pPr>
            <a:r>
              <a:rPr lang="en-US" sz="1800" b="0" strike="noStrike" spc="-1">
                <a:solidFill>
                  <a:srgbClr val="404040"/>
                </a:solidFill>
                <a:latin typeface="Century Gothic"/>
              </a:rPr>
              <a:t>Click to edit Master text styles</a:t>
            </a:r>
          </a:p>
          <a:p>
            <a:pPr marL="743040" lvl="1" indent="-285480">
              <a:lnSpc>
                <a:spcPct val="100000"/>
              </a:lnSpc>
              <a:spcBef>
                <a:spcPts val="1001"/>
              </a:spcBef>
              <a:buClr>
                <a:srgbClr val="A53010"/>
              </a:buClr>
              <a:buFont typeface="Wingdings 3" charset="2"/>
              <a:buChar char=""/>
            </a:pPr>
            <a:r>
              <a:rPr lang="en-US" sz="1600" b="0" strike="noStrike" spc="-1">
                <a:solidFill>
                  <a:srgbClr val="404040"/>
                </a:solidFill>
                <a:latin typeface="Century Gothic"/>
              </a:rPr>
              <a:t>Second level</a:t>
            </a:r>
          </a:p>
          <a:p>
            <a:pPr marL="1143000" lvl="2" indent="-228240">
              <a:lnSpc>
                <a:spcPct val="100000"/>
              </a:lnSpc>
              <a:spcBef>
                <a:spcPts val="1001"/>
              </a:spcBef>
              <a:buClr>
                <a:srgbClr val="A53010"/>
              </a:buClr>
              <a:buFont typeface="Wingdings 3" charset="2"/>
              <a:buChar char=""/>
            </a:pPr>
            <a:r>
              <a:rPr lang="en-US" sz="1400" b="0" strike="noStrike" spc="-1">
                <a:solidFill>
                  <a:srgbClr val="404040"/>
                </a:solidFill>
                <a:latin typeface="Century Gothic"/>
              </a:rPr>
              <a:t>Third level</a:t>
            </a:r>
          </a:p>
          <a:p>
            <a:pPr marL="1600200" lvl="3" indent="-228240">
              <a:lnSpc>
                <a:spcPct val="100000"/>
              </a:lnSpc>
              <a:spcBef>
                <a:spcPts val="1001"/>
              </a:spcBef>
              <a:buClr>
                <a:srgbClr val="A53010"/>
              </a:buClr>
              <a:buFont typeface="Wingdings 3" charset="2"/>
              <a:buChar char=""/>
            </a:pPr>
            <a:r>
              <a:rPr lang="en-US" sz="1200" b="0" strike="noStrike" spc="-1">
                <a:solidFill>
                  <a:srgbClr val="404040"/>
                </a:solidFill>
                <a:latin typeface="Century Gothic"/>
              </a:rPr>
              <a:t>Fourth level</a:t>
            </a:r>
          </a:p>
          <a:p>
            <a:pPr marL="2057400" lvl="4" indent="-228240">
              <a:lnSpc>
                <a:spcPct val="100000"/>
              </a:lnSpc>
              <a:spcBef>
                <a:spcPts val="1001"/>
              </a:spcBef>
              <a:buClr>
                <a:srgbClr val="A53010"/>
              </a:buClr>
              <a:buFont typeface="Wingdings 3" charset="2"/>
              <a:buChar char=""/>
            </a:pPr>
            <a:r>
              <a:rPr lang="en-US" sz="1200" b="0" strike="noStrike" spc="-1">
                <a:solidFill>
                  <a:srgbClr val="404040"/>
                </a:solidFill>
                <a:latin typeface="Century Gothic"/>
              </a:rPr>
              <a:t>Fifth level</a:t>
            </a:r>
          </a:p>
        </p:txBody>
      </p:sp>
      <p:sp>
        <p:nvSpPr>
          <p:cNvPr id="98" name="PlaceHolder 30"/>
          <p:cNvSpPr>
            <a:spLocks noGrp="1"/>
          </p:cNvSpPr>
          <p:nvPr>
            <p:ph type="dt"/>
          </p:nvPr>
        </p:nvSpPr>
        <p:spPr>
          <a:xfrm>
            <a:off x="10361520" y="6130440"/>
            <a:ext cx="1145880" cy="370080"/>
          </a:xfrm>
          <a:prstGeom prst="rect">
            <a:avLst/>
          </a:prstGeom>
        </p:spPr>
        <p:txBody>
          <a:bodyPr anchor="ctr">
            <a:noAutofit/>
          </a:bodyPr>
          <a:lstStyle/>
          <a:p>
            <a:pPr algn="r">
              <a:lnSpc>
                <a:spcPct val="100000"/>
              </a:lnSpc>
            </a:pPr>
            <a:fld id="{A58F17E7-133A-46C4-B637-B9F2A7758069}" type="datetime">
              <a:rPr lang="en-US" sz="900" b="0" strike="noStrike" spc="-1">
                <a:solidFill>
                  <a:srgbClr val="8B8B8B"/>
                </a:solidFill>
                <a:latin typeface="Century Gothic"/>
              </a:rPr>
              <a:t>4/1/2022</a:t>
            </a:fld>
            <a:endParaRPr lang="en-US" sz="900" b="0" strike="noStrike" spc="-1">
              <a:latin typeface="Times New Roman"/>
            </a:endParaRPr>
          </a:p>
        </p:txBody>
      </p:sp>
      <p:sp>
        <p:nvSpPr>
          <p:cNvPr id="99" name="PlaceHolder 31"/>
          <p:cNvSpPr>
            <a:spLocks noGrp="1"/>
          </p:cNvSpPr>
          <p:nvPr>
            <p:ph type="ftr"/>
          </p:nvPr>
        </p:nvSpPr>
        <p:spPr>
          <a:xfrm>
            <a:off x="2589120" y="6135840"/>
            <a:ext cx="7619760" cy="364680"/>
          </a:xfrm>
          <a:prstGeom prst="rect">
            <a:avLst/>
          </a:prstGeom>
        </p:spPr>
        <p:txBody>
          <a:bodyPr anchor="ctr">
            <a:noAutofit/>
          </a:bodyPr>
          <a:lstStyle/>
          <a:p>
            <a:endParaRPr lang="en-US" sz="2400" b="0" strike="noStrike" spc="-1">
              <a:latin typeface="Times New Roman"/>
            </a:endParaRPr>
          </a:p>
        </p:txBody>
      </p:sp>
      <p:sp>
        <p:nvSpPr>
          <p:cNvPr id="100" name="CustomShape 32"/>
          <p:cNvSpPr/>
          <p:nvPr/>
        </p:nvSpPr>
        <p:spPr>
          <a:xfrm flipV="1">
            <a:off x="-3960" y="713880"/>
            <a:ext cx="1588320" cy="50688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tyle>
          <a:lnRef idx="0">
            <a:scrgbClr r="0" g="0" b="0"/>
          </a:lnRef>
          <a:fillRef idx="0">
            <a:scrgbClr r="0" g="0" b="0"/>
          </a:fillRef>
          <a:effectRef idx="0">
            <a:scrgbClr r="0" g="0" b="0"/>
          </a:effectRef>
          <a:fontRef idx="minor"/>
        </p:style>
      </p:sp>
      <p:sp>
        <p:nvSpPr>
          <p:cNvPr id="101" name="PlaceHolder 33"/>
          <p:cNvSpPr>
            <a:spLocks noGrp="1"/>
          </p:cNvSpPr>
          <p:nvPr>
            <p:ph type="sldNum"/>
          </p:nvPr>
        </p:nvSpPr>
        <p:spPr>
          <a:xfrm>
            <a:off x="531720" y="787680"/>
            <a:ext cx="779400" cy="364680"/>
          </a:xfrm>
          <a:prstGeom prst="rect">
            <a:avLst/>
          </a:prstGeom>
        </p:spPr>
        <p:txBody>
          <a:bodyPr anchor="ctr">
            <a:noAutofit/>
          </a:bodyPr>
          <a:lstStyle/>
          <a:p>
            <a:pPr algn="r">
              <a:lnSpc>
                <a:spcPct val="100000"/>
              </a:lnSpc>
            </a:pPr>
            <a:fld id="{BA0A6AA8-B0E8-4533-B765-B6E0128184FC}" type="slidenum">
              <a:rPr lang="en-US" sz="2000" b="0" strike="noStrike" spc="-1">
                <a:solidFill>
                  <a:srgbClr val="FEFFFF"/>
                </a:solidFill>
                <a:latin typeface="Century Gothic"/>
              </a:rPr>
              <a:t>‹#›</a:t>
            </a:fld>
            <a:endParaRPr lang="en-US" sz="2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lane flying over a castle&#10;&#10;Description automatically generated with medium confidence">
            <a:extLst>
              <a:ext uri="{FF2B5EF4-FFF2-40B4-BE49-F238E27FC236}">
                <a16:creationId xmlns:a16="http://schemas.microsoft.com/office/drawing/2014/main" id="{895F570E-7B62-4DF2-8E40-6881AC3229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016"/>
            <a:ext cx="12192000" cy="7079178"/>
          </a:xfrm>
          <a:prstGeom prst="rect">
            <a:avLst/>
          </a:prstGeom>
        </p:spPr>
      </p:pic>
      <p:sp>
        <p:nvSpPr>
          <p:cNvPr id="138" name="TextShape 1"/>
          <p:cNvSpPr txBox="1"/>
          <p:nvPr/>
        </p:nvSpPr>
        <p:spPr>
          <a:xfrm>
            <a:off x="2589120" y="0"/>
            <a:ext cx="8915040" cy="1345632"/>
          </a:xfrm>
          <a:prstGeom prst="rect">
            <a:avLst/>
          </a:prstGeom>
          <a:noFill/>
          <a:ln>
            <a:noFill/>
          </a:ln>
        </p:spPr>
        <p:txBody>
          <a:bodyPr anchor="b">
            <a:normAutofit fontScale="98500"/>
          </a:bodyPr>
          <a:lstStyle/>
          <a:p>
            <a:pPr>
              <a:lnSpc>
                <a:spcPct val="100000"/>
              </a:lnSpc>
            </a:pPr>
            <a:r>
              <a:rPr lang="sr-Latn-RS" sz="5400" b="1" strike="noStrike" spc="-1" dirty="0">
                <a:solidFill>
                  <a:srgbClr val="993300"/>
                </a:solidFill>
                <a:latin typeface="Century Gothic"/>
              </a:rPr>
              <a:t>SAOBRAĆAJ I TURIZAM</a:t>
            </a:r>
            <a:endParaRPr lang="en-US" sz="5400" b="0" strike="noStrike" spc="-1" dirty="0">
              <a:solidFill>
                <a:srgbClr val="993300"/>
              </a:solidFill>
              <a:latin typeface="Century Gothic"/>
            </a:endParaRPr>
          </a:p>
        </p:txBody>
      </p:sp>
      <p:sp>
        <p:nvSpPr>
          <p:cNvPr id="139" name="TextShape 2"/>
          <p:cNvSpPr txBox="1"/>
          <p:nvPr/>
        </p:nvSpPr>
        <p:spPr>
          <a:xfrm>
            <a:off x="6657654" y="5424755"/>
            <a:ext cx="5072537" cy="1064152"/>
          </a:xfrm>
          <a:prstGeom prst="rect">
            <a:avLst/>
          </a:prstGeom>
          <a:noFill/>
          <a:ln>
            <a:noFill/>
          </a:ln>
        </p:spPr>
        <p:txBody>
          <a:bodyPr>
            <a:normAutofit fontScale="55000" lnSpcReduction="20000"/>
          </a:bodyPr>
          <a:lstStyle/>
          <a:p>
            <a:pPr algn="r">
              <a:lnSpc>
                <a:spcPct val="100000"/>
              </a:lnSpc>
              <a:spcBef>
                <a:spcPts val="1001"/>
              </a:spcBef>
            </a:pPr>
            <a:endParaRPr lang="en-US" sz="3200" b="0" strike="noStrike" spc="-1" dirty="0">
              <a:latin typeface="Arial"/>
            </a:endParaRPr>
          </a:p>
          <a:p>
            <a:pPr algn="r">
              <a:lnSpc>
                <a:spcPct val="100000"/>
              </a:lnSpc>
              <a:spcBef>
                <a:spcPts val="1001"/>
              </a:spcBef>
            </a:pPr>
            <a:endParaRPr lang="en-US" sz="3200" b="0" strike="noStrike" spc="-1" dirty="0">
              <a:latin typeface="Arial"/>
            </a:endParaRPr>
          </a:p>
          <a:p>
            <a:pPr algn="r">
              <a:lnSpc>
                <a:spcPct val="100000"/>
              </a:lnSpc>
              <a:spcBef>
                <a:spcPts val="1001"/>
              </a:spcBef>
            </a:pPr>
            <a:r>
              <a:rPr lang="en-US" sz="3800" b="1" strike="noStrike" spc="-1" dirty="0" err="1">
                <a:solidFill>
                  <a:schemeClr val="bg1"/>
                </a:solidFill>
                <a:latin typeface="Century Gothic"/>
              </a:rPr>
              <a:t>dr</a:t>
            </a:r>
            <a:r>
              <a:rPr lang="en-US" sz="3800" b="1" strike="noStrike" spc="-1" dirty="0">
                <a:solidFill>
                  <a:schemeClr val="bg1"/>
                </a:solidFill>
                <a:latin typeface="Century Gothic"/>
              </a:rPr>
              <a:t> Aleksandra </a:t>
            </a:r>
            <a:r>
              <a:rPr lang="en-US" sz="3800" b="1" spc="-1" dirty="0">
                <a:solidFill>
                  <a:schemeClr val="bg1"/>
                </a:solidFill>
                <a:latin typeface="Century Gothic"/>
              </a:rPr>
              <a:t>Tornjanski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1" name="TextShape 2"/>
          <p:cNvSpPr txBox="1"/>
          <p:nvPr/>
        </p:nvSpPr>
        <p:spPr>
          <a:xfrm>
            <a:off x="2589480" y="2319391"/>
            <a:ext cx="8915040" cy="2075379"/>
          </a:xfrm>
          <a:prstGeom prst="rect">
            <a:avLst/>
          </a:prstGeom>
          <a:noFill/>
          <a:ln>
            <a:noFill/>
          </a:ln>
        </p:spPr>
        <p:txBody>
          <a:bodyPr>
            <a:normAutofit/>
          </a:bodyPr>
          <a:lstStyle/>
          <a:p>
            <a:pPr algn="ctr">
              <a:lnSpc>
                <a:spcPct val="100000"/>
              </a:lnSpc>
              <a:spcBef>
                <a:spcPts val="1001"/>
              </a:spcBef>
            </a:pPr>
            <a:r>
              <a:rPr lang="sr-Latn-RS" sz="4400" spc="-1" dirty="0">
                <a:solidFill>
                  <a:srgbClr val="404040"/>
                </a:solidFill>
                <a:latin typeface="Century Gothic"/>
              </a:rPr>
              <a:t>VRSTE </a:t>
            </a:r>
            <a:r>
              <a:rPr lang="sr-Latn-RS" sz="4400" strike="noStrike" spc="-1" dirty="0">
                <a:solidFill>
                  <a:srgbClr val="404040"/>
                </a:solidFill>
                <a:latin typeface="Century Gothic"/>
              </a:rPr>
              <a:t>SAOBRAĆAJA </a:t>
            </a:r>
          </a:p>
          <a:p>
            <a:pPr algn="ctr">
              <a:lnSpc>
                <a:spcPct val="100000"/>
              </a:lnSpc>
              <a:spcBef>
                <a:spcPts val="1001"/>
              </a:spcBef>
            </a:pPr>
            <a:r>
              <a:rPr lang="sr-Latn-RS" sz="4400" b="1" spc="-1" dirty="0">
                <a:solidFill>
                  <a:srgbClr val="404040"/>
                </a:solidFill>
                <a:latin typeface="Century Gothic"/>
              </a:rPr>
              <a:t>- VODENI SAOBRAĆAJ - </a:t>
            </a:r>
            <a:endParaRPr lang="sr-Cyrl-RS" sz="4400" b="1" strike="noStrike" spc="-1" dirty="0">
              <a:solidFill>
                <a:srgbClr val="404040"/>
              </a:solidFill>
              <a:latin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Vodeni </a:t>
            </a:r>
            <a:r>
              <a:rPr lang="en-US" sz="3600" b="1" strike="noStrike" spc="-1" dirty="0">
                <a:solidFill>
                  <a:srgbClr val="000000"/>
                </a:solidFill>
                <a:latin typeface="Century Gothic"/>
              </a:rPr>
              <a:t>saobraćaj</a:t>
            </a: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p:txBody>
      </p:sp>
      <p:pic>
        <p:nvPicPr>
          <p:cNvPr id="3" name="Picture 2">
            <a:extLst>
              <a:ext uri="{FF2B5EF4-FFF2-40B4-BE49-F238E27FC236}">
                <a16:creationId xmlns:a16="http://schemas.microsoft.com/office/drawing/2014/main" id="{89B0FBAB-E4DB-4A81-8DE6-4718BC7E64A5}"/>
              </a:ext>
            </a:extLst>
          </p:cNvPr>
          <p:cNvPicPr>
            <a:picLocks noChangeAspect="1"/>
          </p:cNvPicPr>
          <p:nvPr/>
        </p:nvPicPr>
        <p:blipFill>
          <a:blip r:embed="rId2"/>
          <a:stretch>
            <a:fillRect/>
          </a:stretch>
        </p:blipFill>
        <p:spPr>
          <a:xfrm>
            <a:off x="3587620" y="1754740"/>
            <a:ext cx="6486525" cy="4191000"/>
          </a:xfrm>
          <a:prstGeom prst="rect">
            <a:avLst/>
          </a:prstGeom>
        </p:spPr>
      </p:pic>
    </p:spTree>
    <p:extLst>
      <p:ext uri="{BB962C8B-B14F-4D97-AF65-F5344CB8AC3E}">
        <p14:creationId xmlns:p14="http://schemas.microsoft.com/office/powerpoint/2010/main" val="3986820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Vodeni </a:t>
            </a:r>
            <a:r>
              <a:rPr lang="en-US" sz="3600" b="1" strike="noStrike" spc="-1" dirty="0">
                <a:solidFill>
                  <a:srgbClr val="000000"/>
                </a:solidFill>
                <a:latin typeface="Century Gothic"/>
              </a:rPr>
              <a:t>saobraćaj</a:t>
            </a:r>
          </a:p>
        </p:txBody>
      </p:sp>
      <p:sp>
        <p:nvSpPr>
          <p:cNvPr id="143" name="TextShape 2"/>
          <p:cNvSpPr txBox="1"/>
          <p:nvPr/>
        </p:nvSpPr>
        <p:spPr>
          <a:xfrm>
            <a:off x="2373363" y="1314000"/>
            <a:ext cx="8915040" cy="4919760"/>
          </a:xfrm>
          <a:prstGeom prst="rect">
            <a:avLst/>
          </a:prstGeom>
          <a:noFill/>
          <a:ln>
            <a:noFill/>
          </a:ln>
        </p:spPr>
        <p:txBody>
          <a:bodyPr>
            <a:normAutofit lnSpcReduction="10000"/>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Vodeni saobraćaj obuhvata celokupan saobraćaj koji se odvija na vodenim površinama</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Vrste vodenog saobraćaja:</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Rečni - na rekama, </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Kanalski – na kanalima,</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Jezerski – na jezerima,</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Pomorski – na morima i okeanima.</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Najveći značaj u turizmu imaju pomorski i rečni saobraćaj.</a:t>
            </a:r>
          </a:p>
        </p:txBody>
      </p:sp>
    </p:spTree>
    <p:extLst>
      <p:ext uri="{BB962C8B-B14F-4D97-AF65-F5344CB8AC3E}">
        <p14:creationId xmlns:p14="http://schemas.microsoft.com/office/powerpoint/2010/main" val="1540960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Pomorski saobraćaj</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Pomorski saobraćaj čine pomorski putevi - okeani i mora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Najveću gustinu pomorskih puteva ima Severni Atlantik, između istočnih obala Severne Amerike i zapadnih obala Evrope.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Na Atlantiku postoje još latinsko-američki, evropsko-zapadno-afrički i američko-zapadno-afrički pravac</a:t>
            </a:r>
          </a:p>
        </p:txBody>
      </p:sp>
    </p:spTree>
    <p:extLst>
      <p:ext uri="{BB962C8B-B14F-4D97-AF65-F5344CB8AC3E}">
        <p14:creationId xmlns:p14="http://schemas.microsoft.com/office/powerpoint/2010/main" val="1687432845"/>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Pomorski saobraćaj</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U Indijskom okeanu ističu se: </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južnoafrički (Persijski zaliv-rt Dobre nade),</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dalekoistočni (Crveno more-Cejlon-Singapur-Japan) </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i australijanski pravac. </a:t>
            </a:r>
          </a:p>
          <a:p>
            <a:pPr marL="800280" lvl="1" indent="-342720" algn="just">
              <a:spcBef>
                <a:spcPts val="1001"/>
              </a:spcBef>
              <a:buClr>
                <a:srgbClr val="A53010"/>
              </a:buClr>
              <a:buFont typeface="Wingdings 3" charset="2"/>
              <a:buChar char=""/>
            </a:pPr>
            <a:endParaRPr lang="sr-Latn-RS" sz="2400" b="1" spc="-1" dirty="0">
              <a:solidFill>
                <a:srgbClr val="404040"/>
              </a:solidFill>
              <a:latin typeface="Century Gothic"/>
            </a:endParaRPr>
          </a:p>
        </p:txBody>
      </p:sp>
    </p:spTree>
    <p:extLst>
      <p:ext uri="{BB962C8B-B14F-4D97-AF65-F5344CB8AC3E}">
        <p14:creationId xmlns:p14="http://schemas.microsoft.com/office/powerpoint/2010/main" val="4195784009"/>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Pomorski saobraćaj</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lvl="1" indent="-342720" algn="just">
              <a:spcBef>
                <a:spcPts val="1001"/>
              </a:spcBef>
              <a:buClr>
                <a:srgbClr val="A53010"/>
              </a:buClr>
              <a:buFont typeface="Wingdings 3" charset="2"/>
              <a:buChar char=""/>
            </a:pPr>
            <a:r>
              <a:rPr lang="sr-Latn-RS" sz="2400" b="1" spc="-1" dirty="0">
                <a:solidFill>
                  <a:srgbClr val="404040"/>
                </a:solidFill>
                <a:latin typeface="Century Gothic"/>
              </a:rPr>
              <a:t>Pacifički pomorski putevi mogu se svrstati u 3 osnovna smera: </a:t>
            </a:r>
          </a:p>
          <a:p>
            <a:pPr marL="800280" lvl="2" indent="-342720" algn="just">
              <a:spcBef>
                <a:spcPts val="1001"/>
              </a:spcBef>
              <a:buClr>
                <a:srgbClr val="A53010"/>
              </a:buClr>
              <a:buFont typeface="Wingdings 3" charset="2"/>
              <a:buChar char=""/>
            </a:pPr>
            <a:r>
              <a:rPr lang="sr-Latn-RS" sz="2400" b="1" spc="-1" dirty="0">
                <a:solidFill>
                  <a:srgbClr val="404040"/>
                </a:solidFill>
                <a:latin typeface="Century Gothic"/>
              </a:rPr>
              <a:t>američko-azijski, </a:t>
            </a:r>
          </a:p>
          <a:p>
            <a:pPr marL="800280" lvl="2" indent="-342720" algn="just">
              <a:spcBef>
                <a:spcPts val="1001"/>
              </a:spcBef>
              <a:buClr>
                <a:srgbClr val="A53010"/>
              </a:buClr>
              <a:buFont typeface="Wingdings 3" charset="2"/>
              <a:buChar char=""/>
            </a:pPr>
            <a:r>
              <a:rPr lang="sr-Latn-RS" sz="2400" b="1" spc="-1" dirty="0">
                <a:solidFill>
                  <a:srgbClr val="404040"/>
                </a:solidFill>
                <a:latin typeface="Century Gothic"/>
              </a:rPr>
              <a:t>američko-australijanski i</a:t>
            </a:r>
          </a:p>
          <a:p>
            <a:pPr marL="800280" lvl="2" indent="-342720" algn="just">
              <a:spcBef>
                <a:spcPts val="1001"/>
              </a:spcBef>
              <a:buClr>
                <a:srgbClr val="A53010"/>
              </a:buClr>
              <a:buFont typeface="Wingdings 3" charset="2"/>
              <a:buChar char=""/>
            </a:pPr>
            <a:r>
              <a:rPr lang="sr-Latn-RS" sz="2400" b="1" spc="-1" dirty="0">
                <a:solidFill>
                  <a:srgbClr val="404040"/>
                </a:solidFill>
                <a:latin typeface="Century Gothic"/>
              </a:rPr>
              <a:t>azijsko-australijanski.</a:t>
            </a:r>
          </a:p>
        </p:txBody>
      </p:sp>
    </p:spTree>
    <p:extLst>
      <p:ext uri="{BB962C8B-B14F-4D97-AF65-F5344CB8AC3E}">
        <p14:creationId xmlns:p14="http://schemas.microsoft.com/office/powerpoint/2010/main" val="1319721442"/>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383638"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Pomorski saobraćaj</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Luke su mesta na kojima počinje i na kojima se završava pomorski saobraćaj i na kojima se ostvaruje veza sa kopnenim i vazdušnim saobraćajem.</a:t>
            </a:r>
          </a:p>
        </p:txBody>
      </p:sp>
      <p:pic>
        <p:nvPicPr>
          <p:cNvPr id="2" name="Picture 1">
            <a:extLst>
              <a:ext uri="{FF2B5EF4-FFF2-40B4-BE49-F238E27FC236}">
                <a16:creationId xmlns:a16="http://schemas.microsoft.com/office/drawing/2014/main" id="{1B54634F-A21E-4B52-BA4B-37C46D472306}"/>
              </a:ext>
            </a:extLst>
          </p:cNvPr>
          <p:cNvPicPr>
            <a:picLocks noChangeAspect="1"/>
          </p:cNvPicPr>
          <p:nvPr/>
        </p:nvPicPr>
        <p:blipFill>
          <a:blip r:embed="rId2"/>
          <a:stretch>
            <a:fillRect/>
          </a:stretch>
        </p:blipFill>
        <p:spPr>
          <a:xfrm>
            <a:off x="3089988" y="3664338"/>
            <a:ext cx="6718374" cy="3085784"/>
          </a:xfrm>
          <a:prstGeom prst="rect">
            <a:avLst/>
          </a:prstGeom>
        </p:spPr>
      </p:pic>
    </p:spTree>
    <p:extLst>
      <p:ext uri="{BB962C8B-B14F-4D97-AF65-F5344CB8AC3E}">
        <p14:creationId xmlns:p14="http://schemas.microsoft.com/office/powerpoint/2010/main" val="899878100"/>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Jezerski saobraćaj</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Velike sličnosti sa pomorskim</a:t>
            </a: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Važan je element turističke ponude</a:t>
            </a: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Jezerski saobraćaj je razvijen na velikim jezerima</a:t>
            </a: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Ako su jezera spojena kanalom sa morem ili rekom, onda imaju veću važnost za turizam</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p:txBody>
      </p:sp>
    </p:spTree>
    <p:extLst>
      <p:ext uri="{BB962C8B-B14F-4D97-AF65-F5344CB8AC3E}">
        <p14:creationId xmlns:p14="http://schemas.microsoft.com/office/powerpoint/2010/main" val="3088061149"/>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373364"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Jezerski saobraćaj</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a:solidFill>
                  <a:srgbClr val="C00000"/>
                </a:solidFill>
                <a:latin typeface="Century Gothic"/>
              </a:rPr>
              <a:t>Na većim jezerima postoji flota namenjena:</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redovnim putničkim linijama, </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specijalno organizovanim izletničkim turama i</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čarter krstarenjima.</a:t>
            </a:r>
          </a:p>
        </p:txBody>
      </p:sp>
    </p:spTree>
    <p:extLst>
      <p:ext uri="{BB962C8B-B14F-4D97-AF65-F5344CB8AC3E}">
        <p14:creationId xmlns:p14="http://schemas.microsoft.com/office/powerpoint/2010/main" val="771092514"/>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Jezerski saobraćaj</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Neka od velikih jezera sa razvijenim saobraćajem su: </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Kaspijsko, </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Velika jezera u SAD,  </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Ženevsko, </a:t>
            </a:r>
          </a:p>
          <a:p>
            <a:pPr marL="800280" lvl="1" indent="-342720" algn="just">
              <a:spcBef>
                <a:spcPts val="1001"/>
              </a:spcBef>
              <a:buClr>
                <a:srgbClr val="A53010"/>
              </a:buClr>
              <a:buFont typeface="Wingdings 3" charset="2"/>
              <a:buChar char=""/>
            </a:pPr>
            <a:r>
              <a:rPr lang="sr-Latn-RS" sz="2800" b="1" spc="-1" dirty="0" err="1">
                <a:solidFill>
                  <a:srgbClr val="404040"/>
                </a:solidFill>
                <a:latin typeface="Century Gothic"/>
              </a:rPr>
              <a:t>Bodensko</a:t>
            </a:r>
            <a:r>
              <a:rPr lang="sr-Latn-RS" sz="2800" b="1" spc="-1" dirty="0">
                <a:solidFill>
                  <a:srgbClr val="404040"/>
                </a:solidFill>
                <a:latin typeface="Century Gothic"/>
              </a:rPr>
              <a:t>, </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Ciriško, i dr.</a:t>
            </a:r>
          </a:p>
        </p:txBody>
      </p:sp>
    </p:spTree>
    <p:extLst>
      <p:ext uri="{BB962C8B-B14F-4D97-AF65-F5344CB8AC3E}">
        <p14:creationId xmlns:p14="http://schemas.microsoft.com/office/powerpoint/2010/main" val="4063940660"/>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14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1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Rečni saobraćaj</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Veliki uticaj imaju prirodni uslovi - karakteristike samih plovnih tokova (nagib rečnog korita, rečni režim, režim leda, pojave magle, vetra i sl.)  </a:t>
            </a: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Razvoj turizma na plovnim rekama uslovljen je atraktivnošću rečnih tokova i njihovih dolina i ostalih objekata lociranih duž njihovog toka.</a:t>
            </a:r>
          </a:p>
        </p:txBody>
      </p:sp>
    </p:spTree>
    <p:extLst>
      <p:ext uri="{BB962C8B-B14F-4D97-AF65-F5344CB8AC3E}">
        <p14:creationId xmlns:p14="http://schemas.microsoft.com/office/powerpoint/2010/main" val="1587746510"/>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Rečni saobraćaj</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Uloga i značaj rečnog saobraćaja u turističkoj ponudi ogleda se u:</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organizovanju stalnih, sezonskih ili specijalnih višednevnih putovanja i</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krstarenja rečnim putničkim brodovima.</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p:txBody>
      </p:sp>
    </p:spTree>
    <p:extLst>
      <p:ext uri="{BB962C8B-B14F-4D97-AF65-F5344CB8AC3E}">
        <p14:creationId xmlns:p14="http://schemas.microsoft.com/office/powerpoint/2010/main" val="1439188309"/>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Rečni saobraćaj</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Neki od primera razvijenog rečnog saobraćaja:</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Evropa -  Dunav, </a:t>
            </a:r>
            <a:r>
              <a:rPr lang="sr-Latn-RS" sz="2800" b="1" spc="-1" dirty="0" err="1">
                <a:solidFill>
                  <a:srgbClr val="404040"/>
                </a:solidFill>
                <a:latin typeface="Century Gothic"/>
              </a:rPr>
              <a:t>Rajna</a:t>
            </a:r>
            <a:r>
              <a:rPr lang="sr-Latn-RS" sz="2800" b="1" spc="-1" dirty="0">
                <a:solidFill>
                  <a:srgbClr val="404040"/>
                </a:solidFill>
                <a:latin typeface="Century Gothic"/>
              </a:rPr>
              <a:t>, Volga, Don i Dnjepar, </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 SAD - Misisipi sa svojim plovnim pritokama, </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Afrika – Nil,</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Latinska </a:t>
            </a:r>
            <a:r>
              <a:rPr lang="sr-Latn-RS" sz="2800" b="1" spc="-1" dirty="0" err="1">
                <a:solidFill>
                  <a:srgbClr val="404040"/>
                </a:solidFill>
                <a:latin typeface="Century Gothic"/>
              </a:rPr>
              <a:t>Ameka</a:t>
            </a:r>
            <a:r>
              <a:rPr lang="sr-Latn-RS" sz="2800" b="1" spc="-1" dirty="0">
                <a:solidFill>
                  <a:srgbClr val="404040"/>
                </a:solidFill>
                <a:latin typeface="Century Gothic"/>
              </a:rPr>
              <a:t> - Amazon i La Plata.</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p:txBody>
      </p:sp>
    </p:spTree>
    <p:extLst>
      <p:ext uri="{BB962C8B-B14F-4D97-AF65-F5344CB8AC3E}">
        <p14:creationId xmlns:p14="http://schemas.microsoft.com/office/powerpoint/2010/main" val="69712610"/>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1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lnSpcReduction="10000"/>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Rečni saobraćaj</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U okviru infrastrukture rečnog saobraćaja nalaze se i plovni kanali i pristaništa</a:t>
            </a:r>
          </a:p>
          <a:p>
            <a:pPr marL="343080" indent="-342720" algn="just">
              <a:lnSpc>
                <a:spcPct val="100000"/>
              </a:lnSpc>
              <a:spcBef>
                <a:spcPts val="1001"/>
              </a:spcBef>
              <a:buClr>
                <a:srgbClr val="A53010"/>
              </a:buClr>
              <a:buFont typeface="Wingdings 3" charset="2"/>
              <a:buChar char=""/>
            </a:pPr>
            <a:r>
              <a:rPr lang="sr-Latn-RS" sz="2800" b="1" spc="-1" dirty="0">
                <a:solidFill>
                  <a:srgbClr val="FF0000"/>
                </a:solidFill>
                <a:latin typeface="Century Gothic"/>
              </a:rPr>
              <a:t>Plovni kanali </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su veštačke vodene saobraćajnice,</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služe za dopunu postojeće plovne mreže.</a:t>
            </a:r>
          </a:p>
          <a:p>
            <a:pPr marL="800280" lvl="1" indent="-342720" algn="just">
              <a:spcBef>
                <a:spcPts val="1001"/>
              </a:spcBef>
              <a:buClr>
                <a:srgbClr val="A53010"/>
              </a:buClr>
              <a:buFont typeface="Wingdings 3" charset="2"/>
              <a:buChar char=""/>
            </a:pPr>
            <a:r>
              <a:rPr lang="sr-Latn-RS" sz="2800" b="1" spc="-1" dirty="0">
                <a:solidFill>
                  <a:srgbClr val="404040"/>
                </a:solidFill>
                <a:latin typeface="Century Gothic"/>
              </a:rPr>
              <a:t> o</a:t>
            </a:r>
            <a:r>
              <a:rPr lang="pl-PL" sz="2800" b="1" spc="-1" dirty="0">
                <a:solidFill>
                  <a:srgbClr val="404040"/>
                </a:solidFill>
                <a:latin typeface="Century Gothic"/>
              </a:rPr>
              <a:t>d velike važnosti za turizam, posebno za </a:t>
            </a:r>
            <a:r>
              <a:rPr lang="sr-Latn-RS" sz="2800" b="1" spc="-1" dirty="0">
                <a:solidFill>
                  <a:srgbClr val="404040"/>
                </a:solidFill>
                <a:latin typeface="Century Gothic"/>
              </a:rPr>
              <a:t>destinacije u kojima plovna mreža ima stratešku ulogu.</a:t>
            </a:r>
          </a:p>
        </p:txBody>
      </p:sp>
    </p:spTree>
    <p:extLst>
      <p:ext uri="{BB962C8B-B14F-4D97-AF65-F5344CB8AC3E}">
        <p14:creationId xmlns:p14="http://schemas.microsoft.com/office/powerpoint/2010/main" val="4141474041"/>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1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044590" y="1314000"/>
            <a:ext cx="8915040" cy="4919760"/>
          </a:xfrm>
          <a:prstGeom prst="rect">
            <a:avLst/>
          </a:prstGeom>
          <a:noFill/>
          <a:ln>
            <a:noFill/>
          </a:ln>
        </p:spPr>
        <p:txBody>
          <a:bodyPr>
            <a:normAutofit fontScale="62500" lnSpcReduction="20000"/>
          </a:bodyPr>
          <a:lstStyle/>
          <a:p>
            <a:pPr marL="343080" indent="-342720" algn="just">
              <a:lnSpc>
                <a:spcPct val="100000"/>
              </a:lnSpc>
              <a:spcBef>
                <a:spcPts val="1001"/>
              </a:spcBef>
              <a:buClr>
                <a:srgbClr val="A53010"/>
              </a:buClr>
              <a:buFont typeface="Wingdings 3" charset="2"/>
              <a:buChar char=""/>
            </a:pPr>
            <a:r>
              <a:rPr lang="sr-Latn-RS" sz="4000" b="1" spc="-1" dirty="0">
                <a:solidFill>
                  <a:srgbClr val="404040"/>
                </a:solidFill>
                <a:latin typeface="Century Gothic"/>
              </a:rPr>
              <a:t>Rečni saobraćaj - </a:t>
            </a:r>
            <a:r>
              <a:rPr lang="sr-Latn-RS" sz="4000" b="1" spc="-1" dirty="0">
                <a:solidFill>
                  <a:srgbClr val="FF0000"/>
                </a:solidFill>
                <a:latin typeface="Century Gothic"/>
              </a:rPr>
              <a:t>Plovni kanali </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4000" b="1" spc="-1" dirty="0">
                <a:solidFill>
                  <a:srgbClr val="404040"/>
                </a:solidFill>
                <a:latin typeface="Century Gothic"/>
              </a:rPr>
              <a:t>Neki od važnih plovnih kanala:</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err="1">
                <a:solidFill>
                  <a:srgbClr val="404040"/>
                </a:solidFill>
                <a:latin typeface="Century Gothic"/>
              </a:rPr>
              <a:t>Korintski</a:t>
            </a:r>
            <a:r>
              <a:rPr lang="sr-Latn-RS" sz="2800" b="1" spc="-1" dirty="0">
                <a:solidFill>
                  <a:srgbClr val="404040"/>
                </a:solidFill>
                <a:latin typeface="Century Gothic"/>
              </a:rPr>
              <a:t>, Grčka </a:t>
            </a:r>
          </a:p>
          <a:p>
            <a:pPr marL="343080" indent="-342720" algn="just">
              <a:spcBef>
                <a:spcPts val="1001"/>
              </a:spcBef>
              <a:buClr>
                <a:srgbClr val="A53010"/>
              </a:buClr>
              <a:buFont typeface="Wingdings 3" charset="2"/>
              <a:buChar char=""/>
            </a:pPr>
            <a:r>
              <a:rPr lang="sr-Latn-RS" sz="2800" b="1" spc="-1" dirty="0" err="1">
                <a:solidFill>
                  <a:srgbClr val="404040"/>
                </a:solidFill>
                <a:latin typeface="Century Gothic"/>
              </a:rPr>
              <a:t>Suetski</a:t>
            </a:r>
            <a:r>
              <a:rPr lang="sr-Latn-RS" sz="2800" b="1" spc="-1" dirty="0">
                <a:solidFill>
                  <a:srgbClr val="404040"/>
                </a:solidFill>
                <a:latin typeface="Century Gothic"/>
              </a:rPr>
              <a:t>, Egipat</a:t>
            </a:r>
          </a:p>
          <a:p>
            <a:pPr marL="343080" indent="-342720" algn="just">
              <a:spcBef>
                <a:spcPts val="1001"/>
              </a:spcBef>
              <a:buClr>
                <a:srgbClr val="A53010"/>
              </a:buClr>
              <a:buFont typeface="Wingdings 3" charset="2"/>
              <a:buChar char=""/>
            </a:pPr>
            <a:r>
              <a:rPr lang="sr-Latn-RS" sz="2800" b="1" spc="-1" dirty="0">
                <a:solidFill>
                  <a:srgbClr val="404040"/>
                </a:solidFill>
                <a:latin typeface="Century Gothic"/>
              </a:rPr>
              <a:t>Staljinov kanal, Rusija</a:t>
            </a:r>
          </a:p>
          <a:p>
            <a:pPr marL="343080" indent="-342720" algn="just">
              <a:spcBef>
                <a:spcPts val="1001"/>
              </a:spcBef>
              <a:buClr>
                <a:srgbClr val="A53010"/>
              </a:buClr>
              <a:buFont typeface="Wingdings 3" charset="2"/>
              <a:buChar char=""/>
            </a:pPr>
            <a:r>
              <a:rPr lang="sr-Latn-RS" sz="2800" b="1" spc="-1" dirty="0">
                <a:solidFill>
                  <a:srgbClr val="404040"/>
                </a:solidFill>
                <a:latin typeface="Century Gothic"/>
              </a:rPr>
              <a:t>Panamski, Panama</a:t>
            </a:r>
          </a:p>
          <a:p>
            <a:pPr marL="343080" indent="-342720" algn="just">
              <a:spcBef>
                <a:spcPts val="1001"/>
              </a:spcBef>
              <a:buClr>
                <a:srgbClr val="A53010"/>
              </a:buClr>
              <a:buFont typeface="Wingdings 3" charset="2"/>
              <a:buChar char=""/>
            </a:pPr>
            <a:r>
              <a:rPr lang="sr-Latn-RS" sz="2800" b="1" spc="-1" dirty="0" err="1">
                <a:solidFill>
                  <a:srgbClr val="404040"/>
                </a:solidFill>
                <a:latin typeface="Century Gothic"/>
              </a:rPr>
              <a:t>Bridgewater</a:t>
            </a:r>
            <a:r>
              <a:rPr lang="sr-Latn-RS" sz="2800" b="1" spc="-1" dirty="0">
                <a:solidFill>
                  <a:srgbClr val="404040"/>
                </a:solidFill>
                <a:latin typeface="Century Gothic"/>
              </a:rPr>
              <a:t> kanal, Velika Britanija</a:t>
            </a:r>
          </a:p>
          <a:p>
            <a:pPr marL="343080" indent="-342720" algn="just">
              <a:lnSpc>
                <a:spcPct val="100000"/>
              </a:lnSpc>
              <a:spcBef>
                <a:spcPts val="1001"/>
              </a:spcBef>
              <a:buClr>
                <a:srgbClr val="A53010"/>
              </a:buClr>
              <a:buFont typeface="Wingdings 3" charset="2"/>
              <a:buChar char=""/>
            </a:pPr>
            <a:r>
              <a:rPr lang="sr-Latn-RS" sz="2800" b="1" spc="-1" dirty="0" err="1">
                <a:solidFill>
                  <a:srgbClr val="404040"/>
                </a:solidFill>
                <a:latin typeface="Century Gothic"/>
              </a:rPr>
              <a:t>Kielski</a:t>
            </a:r>
            <a:r>
              <a:rPr lang="sr-Latn-RS" sz="2800" b="1" spc="-1" dirty="0">
                <a:solidFill>
                  <a:srgbClr val="404040"/>
                </a:solidFill>
                <a:latin typeface="Century Gothic"/>
              </a:rPr>
              <a:t>, Nemačka</a:t>
            </a:r>
          </a:p>
          <a:p>
            <a:pPr marL="343080" indent="-342720" algn="just">
              <a:lnSpc>
                <a:spcPct val="100000"/>
              </a:lnSpc>
              <a:spcBef>
                <a:spcPts val="1001"/>
              </a:spcBef>
              <a:buClr>
                <a:srgbClr val="A53010"/>
              </a:buClr>
              <a:buFont typeface="Wingdings 3" charset="2"/>
              <a:buChar char=""/>
            </a:pPr>
            <a:r>
              <a:rPr lang="sr-Latn-RS" sz="2800" b="1" spc="-1" dirty="0" err="1">
                <a:solidFill>
                  <a:srgbClr val="404040"/>
                </a:solidFill>
                <a:latin typeface="Century Gothic"/>
              </a:rPr>
              <a:t>Rajna</a:t>
            </a:r>
            <a:r>
              <a:rPr lang="sr-Latn-RS" sz="2800" b="1" spc="-1" dirty="0">
                <a:solidFill>
                  <a:srgbClr val="404040"/>
                </a:solidFill>
                <a:latin typeface="Century Gothic"/>
              </a:rPr>
              <a:t>-</a:t>
            </a:r>
            <a:r>
              <a:rPr lang="sr-Latn-RS" sz="2800" b="1" spc="-1" dirty="0" err="1">
                <a:solidFill>
                  <a:srgbClr val="404040"/>
                </a:solidFill>
                <a:latin typeface="Century Gothic"/>
              </a:rPr>
              <a:t>Majna</a:t>
            </a:r>
            <a:r>
              <a:rPr lang="sr-Latn-RS" sz="2800" b="1" spc="-1" dirty="0">
                <a:solidFill>
                  <a:srgbClr val="404040"/>
                </a:solidFill>
                <a:latin typeface="Century Gothic"/>
              </a:rPr>
              <a:t>-Dunav, Nemačka </a:t>
            </a:r>
          </a:p>
          <a:p>
            <a:pPr marL="343080" indent="-342720" algn="just">
              <a:lnSpc>
                <a:spcPct val="100000"/>
              </a:lnSpc>
              <a:spcBef>
                <a:spcPts val="1001"/>
              </a:spcBef>
              <a:buClr>
                <a:srgbClr val="A53010"/>
              </a:buClr>
              <a:buFont typeface="Wingdings 3" charset="2"/>
              <a:buChar char=""/>
            </a:pPr>
            <a:r>
              <a:rPr lang="sr-Latn-RS" sz="2800" b="1" spc="-1" dirty="0" err="1">
                <a:solidFill>
                  <a:srgbClr val="404040"/>
                </a:solidFill>
                <a:latin typeface="Century Gothic"/>
              </a:rPr>
              <a:t>Canal</a:t>
            </a:r>
            <a:r>
              <a:rPr lang="sr-Latn-RS" sz="2800" b="1" spc="-1" dirty="0">
                <a:solidFill>
                  <a:srgbClr val="404040"/>
                </a:solidFill>
                <a:latin typeface="Century Gothic"/>
              </a:rPr>
              <a:t> </a:t>
            </a:r>
            <a:r>
              <a:rPr lang="sr-Latn-RS" sz="2800" b="1" spc="-1" dirty="0" err="1">
                <a:solidFill>
                  <a:srgbClr val="404040"/>
                </a:solidFill>
                <a:latin typeface="Century Gothic"/>
              </a:rPr>
              <a:t>du</a:t>
            </a:r>
            <a:r>
              <a:rPr lang="sr-Latn-RS" sz="2800" b="1" spc="-1" dirty="0">
                <a:solidFill>
                  <a:srgbClr val="404040"/>
                </a:solidFill>
                <a:latin typeface="Century Gothic"/>
              </a:rPr>
              <a:t> </a:t>
            </a:r>
            <a:r>
              <a:rPr lang="sr-Latn-RS" sz="2800" b="1" spc="-1" dirty="0" err="1">
                <a:solidFill>
                  <a:srgbClr val="404040"/>
                </a:solidFill>
                <a:latin typeface="Century Gothic"/>
              </a:rPr>
              <a:t>Midi</a:t>
            </a:r>
            <a:r>
              <a:rPr lang="sr-Latn-RS" sz="2800" b="1" spc="-1" dirty="0">
                <a:solidFill>
                  <a:srgbClr val="404040"/>
                </a:solidFill>
                <a:latin typeface="Century Gothic"/>
              </a:rPr>
              <a:t>, Francuska</a:t>
            </a: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Veliki (Carski) kanal, Kina</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p:txBody>
      </p:sp>
      <p:pic>
        <p:nvPicPr>
          <p:cNvPr id="3" name="Picture 2">
            <a:extLst>
              <a:ext uri="{FF2B5EF4-FFF2-40B4-BE49-F238E27FC236}">
                <a16:creationId xmlns:a16="http://schemas.microsoft.com/office/drawing/2014/main" id="{258D7FB1-FFE0-487A-9732-54F6F290B9CF}"/>
              </a:ext>
            </a:extLst>
          </p:cNvPr>
          <p:cNvPicPr>
            <a:picLocks noChangeAspect="1"/>
          </p:cNvPicPr>
          <p:nvPr/>
        </p:nvPicPr>
        <p:blipFill>
          <a:blip r:embed="rId2"/>
          <a:stretch>
            <a:fillRect/>
          </a:stretch>
        </p:blipFill>
        <p:spPr>
          <a:xfrm>
            <a:off x="7569304" y="3429000"/>
            <a:ext cx="4437020" cy="3160504"/>
          </a:xfrm>
          <a:prstGeom prst="rect">
            <a:avLst/>
          </a:prstGeom>
        </p:spPr>
      </p:pic>
    </p:spTree>
    <p:extLst>
      <p:ext uri="{BB962C8B-B14F-4D97-AF65-F5344CB8AC3E}">
        <p14:creationId xmlns:p14="http://schemas.microsoft.com/office/powerpoint/2010/main" val="2549796327"/>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14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14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14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14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14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93080" y="624240"/>
            <a:ext cx="8911440" cy="1280520"/>
          </a:xfrm>
          <a:prstGeom prst="rect">
            <a:avLst/>
          </a:prstGeom>
          <a:noFill/>
          <a:ln>
            <a:noFill/>
          </a:ln>
        </p:spPr>
        <p:txBody>
          <a:bodyPr>
            <a:noAutofit/>
          </a:bodyPr>
          <a:lstStyle/>
          <a:p>
            <a:endParaRPr lang="en-US" sz="1800" b="0" strike="noStrike" spc="-1">
              <a:solidFill>
                <a:srgbClr val="000000"/>
              </a:solidFill>
              <a:latin typeface="Century Gothic"/>
            </a:endParaRPr>
          </a:p>
        </p:txBody>
      </p:sp>
      <p:sp>
        <p:nvSpPr>
          <p:cNvPr id="143" name="TextShape 2"/>
          <p:cNvSpPr txBox="1"/>
          <p:nvPr/>
        </p:nvSpPr>
        <p:spPr>
          <a:xfrm>
            <a:off x="2404186" y="1314000"/>
            <a:ext cx="8915040" cy="4919760"/>
          </a:xfrm>
          <a:prstGeom prst="rect">
            <a:avLst/>
          </a:prstGeom>
          <a:noFill/>
          <a:ln>
            <a:noFill/>
          </a:ln>
        </p:spPr>
        <p:txBody>
          <a:bodyPr>
            <a:normAutofit fontScale="92500" lnSpcReduction="10000"/>
          </a:bodyPr>
          <a:lstStyle/>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Rečni saobraćaj </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3300" b="1" spc="-1" dirty="0">
                <a:solidFill>
                  <a:srgbClr val="FF0000"/>
                </a:solidFill>
                <a:latin typeface="Century Gothic"/>
              </a:rPr>
              <a:t>Pristaništa</a:t>
            </a:r>
            <a:r>
              <a:rPr lang="sr-Latn-RS" sz="2800" b="1" spc="-1" dirty="0">
                <a:solidFill>
                  <a:srgbClr val="404040"/>
                </a:solidFill>
                <a:latin typeface="Century Gothic"/>
              </a:rPr>
              <a:t> </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Predstavljaju manju manipulativnu površinu na kopnu  - saobraćajni čvor. </a:t>
            </a: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U pristaništu se sučeljavaju svi vidovi saobraćaja, u svrhu prevoza turista i drugih stvari .</a:t>
            </a:r>
          </a:p>
          <a:p>
            <a:pPr marL="343080" indent="-342720" algn="just">
              <a:lnSpc>
                <a:spcPct val="100000"/>
              </a:lnSpc>
              <a:spcBef>
                <a:spcPts val="1001"/>
              </a:spcBef>
              <a:buClr>
                <a:srgbClr val="A53010"/>
              </a:buClr>
              <a:buFont typeface="Wingdings 3" charset="2"/>
              <a:buChar char=""/>
            </a:pPr>
            <a:r>
              <a:rPr lang="sr-Latn-RS" sz="2800" b="1" spc="-1" dirty="0">
                <a:solidFill>
                  <a:srgbClr val="404040"/>
                </a:solidFill>
                <a:latin typeface="Century Gothic"/>
              </a:rPr>
              <a:t>Predstavljaju “destinacije u malom” sa svim infrastrukturnim elementima: kanalizacija, vodovod, saobraćajnice, energetika i sl. </a:t>
            </a: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800" b="1" spc="-1" dirty="0">
              <a:solidFill>
                <a:srgbClr val="404040"/>
              </a:solidFill>
              <a:latin typeface="Century Gothic"/>
            </a:endParaRPr>
          </a:p>
        </p:txBody>
      </p:sp>
    </p:spTree>
    <p:extLst>
      <p:ext uri="{BB962C8B-B14F-4D97-AF65-F5344CB8AC3E}">
        <p14:creationId xmlns:p14="http://schemas.microsoft.com/office/powerpoint/2010/main" val="1185591659"/>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4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Vodeni </a:t>
            </a:r>
            <a:r>
              <a:rPr lang="en-US" sz="3600" b="1" strike="noStrike" spc="-1" dirty="0">
                <a:solidFill>
                  <a:srgbClr val="000000"/>
                </a:solidFill>
                <a:latin typeface="Century Gothic"/>
              </a:rPr>
              <a:t>saobraćaj</a:t>
            </a: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Najveći udeo u turizmu imaju pomorski i rečni saobraćaj</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Najznačajniji za turizam je </a:t>
            </a:r>
            <a:r>
              <a:rPr lang="sr-Latn-RS" sz="2400" b="1" spc="-1" dirty="0" err="1">
                <a:solidFill>
                  <a:srgbClr val="FF0000"/>
                </a:solidFill>
                <a:latin typeface="Century Gothic"/>
              </a:rPr>
              <a:t>kruzing</a:t>
            </a:r>
            <a:r>
              <a:rPr lang="sr-Latn-RS" sz="2400" b="1" spc="-1" dirty="0">
                <a:solidFill>
                  <a:srgbClr val="FF0000"/>
                </a:solidFill>
                <a:latin typeface="Century Gothic"/>
              </a:rPr>
              <a:t> - krstarenje </a:t>
            </a:r>
            <a:r>
              <a:rPr lang="sr-Latn-RS" sz="2400" b="1" spc="-1" dirty="0">
                <a:solidFill>
                  <a:srgbClr val="404040"/>
                </a:solidFill>
                <a:latin typeface="Century Gothic"/>
              </a:rPr>
              <a:t> (</a:t>
            </a:r>
            <a:r>
              <a:rPr lang="sr-Latn-RS" sz="2400" b="1" spc="-1" dirty="0" err="1">
                <a:solidFill>
                  <a:srgbClr val="404040"/>
                </a:solidFill>
                <a:latin typeface="Century Gothic"/>
              </a:rPr>
              <a:t>eng</a:t>
            </a:r>
            <a:r>
              <a:rPr lang="sr-Latn-RS" sz="2400" b="1" spc="-1" dirty="0">
                <a:solidFill>
                  <a:srgbClr val="404040"/>
                </a:solidFill>
                <a:latin typeface="Century Gothic"/>
              </a:rPr>
              <a:t>. </a:t>
            </a:r>
            <a:r>
              <a:rPr lang="sr-Latn-RS" sz="2400" b="1" spc="-1" dirty="0" err="1">
                <a:solidFill>
                  <a:srgbClr val="404040"/>
                </a:solidFill>
                <a:latin typeface="Century Gothic"/>
              </a:rPr>
              <a:t>crusing</a:t>
            </a:r>
            <a:r>
              <a:rPr lang="sr-Latn-RS" sz="2400" b="1" spc="-1" dirty="0">
                <a:solidFill>
                  <a:srgbClr val="404040"/>
                </a:solidFill>
                <a:latin typeface="Century Gothic"/>
              </a:rPr>
              <a:t>)</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p:txBody>
      </p:sp>
    </p:spTree>
    <p:extLst>
      <p:ext uri="{BB962C8B-B14F-4D97-AF65-F5344CB8AC3E}">
        <p14:creationId xmlns:p14="http://schemas.microsoft.com/office/powerpoint/2010/main" val="420446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Vodeni </a:t>
            </a:r>
            <a:r>
              <a:rPr lang="en-US" sz="3600" b="1" strike="noStrike" spc="-1" dirty="0">
                <a:solidFill>
                  <a:srgbClr val="000000"/>
                </a:solidFill>
                <a:latin typeface="Century Gothic"/>
              </a:rPr>
              <a:t>saobraćaj</a:t>
            </a: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C00000"/>
                </a:solidFill>
                <a:latin typeface="Century Gothic"/>
              </a:rPr>
              <a:t>Vodeni saobraćaj sa stanovišta turizma možemo podeliti u 5 različitih kategorija</a:t>
            </a:r>
            <a:r>
              <a:rPr lang="sr-Latn-RS" sz="2400" b="1" spc="-1" dirty="0">
                <a:solidFill>
                  <a:srgbClr val="404040"/>
                </a:solidFill>
                <a:latin typeface="Century Gothic"/>
              </a:rPr>
              <a:t>:</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linijska plovidba</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krstarenje</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kratki pomorski prevoz -  trajekti</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plovila za unutrašnji plovni put i izletišta</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privatno iznajmljeno plovilo ili plovilo za razonodu.</a:t>
            </a:r>
          </a:p>
        </p:txBody>
      </p:sp>
    </p:spTree>
    <p:extLst>
      <p:ext uri="{BB962C8B-B14F-4D97-AF65-F5344CB8AC3E}">
        <p14:creationId xmlns:p14="http://schemas.microsoft.com/office/powerpoint/2010/main" val="826203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716370" y="624241"/>
            <a:ext cx="8911440" cy="947705"/>
          </a:xfrm>
          <a:prstGeom prst="rect">
            <a:avLst/>
          </a:prstGeom>
          <a:noFill/>
          <a:ln>
            <a:noFill/>
          </a:ln>
        </p:spPr>
        <p:txBody>
          <a:bodyPr>
            <a:noAutofit/>
          </a:bodyPr>
          <a:lstStyle/>
          <a:p>
            <a:pPr algn="ctr"/>
            <a:r>
              <a:rPr lang="sr-Latn-RS" sz="3600" b="1" spc="-1" dirty="0">
                <a:solidFill>
                  <a:srgbClr val="000000"/>
                </a:solidFill>
                <a:latin typeface="Century Gothic"/>
              </a:rPr>
              <a:t>Linijska plovidba</a:t>
            </a:r>
            <a:endParaRPr lang="en-US" sz="3600" b="1" strike="noStrike" spc="-1" dirty="0">
              <a:solidFill>
                <a:srgbClr val="000000"/>
              </a:solidFill>
              <a:latin typeface="Century Gothic"/>
            </a:endParaRPr>
          </a:p>
        </p:txBody>
      </p:sp>
      <p:sp>
        <p:nvSpPr>
          <p:cNvPr id="143" name="TextShape 2"/>
          <p:cNvSpPr txBox="1"/>
          <p:nvPr/>
        </p:nvSpPr>
        <p:spPr>
          <a:xfrm>
            <a:off x="2373363" y="1664412"/>
            <a:ext cx="8915040" cy="456934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Usluge linijskog putovanja su one koje nude prevoz putnika od luke do luke.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Brodovi koji plove na ovakav način zovu se linijski brodovi.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Ovaj oblik transporta je pojavom avio saobraćaja veoma opao.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Danas postoji vrlo malo ovakvih plovidbi i uglavnom su sezonskog karaktera.</a:t>
            </a:r>
          </a:p>
        </p:txBody>
      </p:sp>
    </p:spTree>
    <p:extLst>
      <p:ext uri="{BB962C8B-B14F-4D97-AF65-F5344CB8AC3E}">
        <p14:creationId xmlns:p14="http://schemas.microsoft.com/office/powerpoint/2010/main" val="3247750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716370" y="624241"/>
            <a:ext cx="8911440" cy="947705"/>
          </a:xfrm>
          <a:prstGeom prst="rect">
            <a:avLst/>
          </a:prstGeom>
          <a:noFill/>
          <a:ln>
            <a:noFill/>
          </a:ln>
        </p:spPr>
        <p:txBody>
          <a:bodyPr>
            <a:noAutofit/>
          </a:bodyPr>
          <a:lstStyle/>
          <a:p>
            <a:pPr algn="ctr"/>
            <a:r>
              <a:rPr lang="sr-Latn-RS" sz="3600" b="1" spc="-1" dirty="0">
                <a:solidFill>
                  <a:srgbClr val="000000"/>
                </a:solidFill>
                <a:latin typeface="Century Gothic"/>
              </a:rPr>
              <a:t>Linijska plovidba</a:t>
            </a:r>
            <a:endParaRPr lang="en-US" sz="3600" b="1" strike="noStrike" spc="-1" dirty="0">
              <a:solidFill>
                <a:srgbClr val="000000"/>
              </a:solidFill>
              <a:latin typeface="Century Gothic"/>
            </a:endParaRPr>
          </a:p>
        </p:txBody>
      </p:sp>
      <p:sp>
        <p:nvSpPr>
          <p:cNvPr id="143" name="TextShape 2"/>
          <p:cNvSpPr txBox="1"/>
          <p:nvPr/>
        </p:nvSpPr>
        <p:spPr>
          <a:xfrm>
            <a:off x="2373363" y="1664412"/>
            <a:ext cx="8915040" cy="4569347"/>
          </a:xfrm>
          <a:prstGeom prst="rect">
            <a:avLst/>
          </a:prstGeom>
          <a:noFill/>
          <a:ln>
            <a:noFill/>
          </a:ln>
        </p:spPr>
        <p:txBody>
          <a:bodyPr>
            <a:normAutofit lnSpcReduction="10000"/>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Razvoj vazdušnog saobraćaja omogućio je smanjenje cena karata, te je postalo jeftinije putovati avionom nego brodom.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Brodske linije, nisu mogle da budu konkurentne sa rastućim troškovima za gorivo i  cene rada radnika na samim plovilima.</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Smanjenje broja putnika dovelo je do  gubitaka u prihodima za obnavljanje zastarelih flota ili njihove zamene novim plovilima.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Danas samo određene kraće rute imaju mali broj prevezenih putnika, i to uglavnom u sezoni.</a:t>
            </a:r>
          </a:p>
        </p:txBody>
      </p:sp>
    </p:spTree>
    <p:extLst>
      <p:ext uri="{BB962C8B-B14F-4D97-AF65-F5344CB8AC3E}">
        <p14:creationId xmlns:p14="http://schemas.microsoft.com/office/powerpoint/2010/main" val="3114758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716370" y="624241"/>
            <a:ext cx="8911440" cy="947705"/>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en-US" sz="3600" b="1" strike="noStrike" spc="-1" dirty="0">
              <a:solidFill>
                <a:srgbClr val="000000"/>
              </a:solidFill>
              <a:latin typeface="Century Gothic"/>
            </a:endParaRPr>
          </a:p>
        </p:txBody>
      </p:sp>
      <p:sp>
        <p:nvSpPr>
          <p:cNvPr id="143" name="TextShape 2"/>
          <p:cNvSpPr txBox="1"/>
          <p:nvPr/>
        </p:nvSpPr>
        <p:spPr>
          <a:xfrm>
            <a:off x="2414459" y="1664412"/>
            <a:ext cx="8915040" cy="456934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Kruzing (</a:t>
            </a:r>
            <a:r>
              <a:rPr lang="sr-Latn-RS" sz="2400" b="1" spc="-1" dirty="0" err="1">
                <a:solidFill>
                  <a:srgbClr val="404040"/>
                </a:solidFill>
                <a:latin typeface="Century Gothic"/>
              </a:rPr>
              <a:t>eng</a:t>
            </a:r>
            <a:r>
              <a:rPr lang="sr-Latn-RS" sz="2400" b="1" spc="-1" dirty="0">
                <a:solidFill>
                  <a:srgbClr val="404040"/>
                </a:solidFill>
                <a:latin typeface="Century Gothic"/>
              </a:rPr>
              <a:t>. </a:t>
            </a:r>
            <a:r>
              <a:rPr lang="sr-Latn-RS" sz="2400" b="1" spc="-1" dirty="0" err="1">
                <a:solidFill>
                  <a:srgbClr val="404040"/>
                </a:solidFill>
                <a:latin typeface="Century Gothic"/>
              </a:rPr>
              <a:t>crusing</a:t>
            </a:r>
            <a:r>
              <a:rPr lang="sr-Latn-RS" sz="2400" b="1" spc="-1" dirty="0">
                <a:solidFill>
                  <a:srgbClr val="404040"/>
                </a:solidFill>
                <a:latin typeface="Century Gothic"/>
              </a:rPr>
              <a:t>)</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C00000"/>
                </a:solidFill>
                <a:latin typeface="Century Gothic"/>
              </a:rPr>
              <a:t>Kruzing je krstarenje </a:t>
            </a:r>
            <a:r>
              <a:rPr lang="sr-Latn-RS" sz="2400" b="1" spc="-1" dirty="0">
                <a:solidFill>
                  <a:srgbClr val="404040"/>
                </a:solidFill>
                <a:latin typeface="Century Gothic"/>
              </a:rPr>
              <a:t>velikim putničkim brodovima, morem, rekama i jezerima s ciljem turističkog doživljaja  plovidbe sa  posetom  atraktivnim destinacijama.</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Može se odvijati na moru, rekama i jezerima.</a:t>
            </a:r>
          </a:p>
        </p:txBody>
      </p:sp>
    </p:spTree>
    <p:extLst>
      <p:ext uri="{BB962C8B-B14F-4D97-AF65-F5344CB8AC3E}">
        <p14:creationId xmlns:p14="http://schemas.microsoft.com/office/powerpoint/2010/main" val="3922884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716370" y="624241"/>
            <a:ext cx="8911440" cy="947705"/>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en-US" sz="3600" b="1" strike="noStrike" spc="-1" dirty="0">
              <a:solidFill>
                <a:srgbClr val="000000"/>
              </a:solidFill>
              <a:latin typeface="Century Gothic"/>
            </a:endParaRPr>
          </a:p>
        </p:txBody>
      </p:sp>
      <p:sp>
        <p:nvSpPr>
          <p:cNvPr id="143" name="TextShape 2"/>
          <p:cNvSpPr txBox="1"/>
          <p:nvPr/>
        </p:nvSpPr>
        <p:spPr>
          <a:xfrm>
            <a:off x="2373363" y="1664412"/>
            <a:ext cx="8915040" cy="456934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Brod je zapravo plutajući hotel koji prevozi putnike  s  jednog mesta  na drugo (od luke do luke). </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Brodovi za krstarenja treba da budu namenski izgrađeni da budu sposobni za lagano krstarenje uz  manju potrošnju goriva kako bi uspeli da ostvare svoju maksimalnu operativnu efikasnost.</a:t>
            </a:r>
          </a:p>
        </p:txBody>
      </p:sp>
    </p:spTree>
    <p:extLst>
      <p:ext uri="{BB962C8B-B14F-4D97-AF65-F5344CB8AC3E}">
        <p14:creationId xmlns:p14="http://schemas.microsoft.com/office/powerpoint/2010/main" val="3343630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716370" y="624241"/>
            <a:ext cx="8911440" cy="947705"/>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en-US" sz="3600" b="1" strike="noStrike" spc="-1" dirty="0">
              <a:solidFill>
                <a:srgbClr val="000000"/>
              </a:solidFill>
              <a:latin typeface="Century Gothic"/>
            </a:endParaRPr>
          </a:p>
        </p:txBody>
      </p:sp>
      <p:sp>
        <p:nvSpPr>
          <p:cNvPr id="143" name="TextShape 2"/>
          <p:cNvSpPr txBox="1"/>
          <p:nvPr/>
        </p:nvSpPr>
        <p:spPr>
          <a:xfrm>
            <a:off x="2373363" y="1664412"/>
            <a:ext cx="8915040" cy="456934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C00000"/>
                </a:solidFill>
                <a:latin typeface="Century Gothic"/>
              </a:rPr>
              <a:t>Krstarenje danas se obavlja ili ogromnim </a:t>
            </a:r>
            <a:r>
              <a:rPr lang="sr-Latn-RS" sz="2400" b="1" spc="-1" dirty="0" err="1">
                <a:solidFill>
                  <a:srgbClr val="C00000"/>
                </a:solidFill>
                <a:latin typeface="Century Gothic"/>
              </a:rPr>
              <a:t>kruzerima</a:t>
            </a:r>
            <a:r>
              <a:rPr lang="sr-Latn-RS" sz="2400" b="1" spc="-1" dirty="0">
                <a:solidFill>
                  <a:srgbClr val="C00000"/>
                </a:solidFill>
                <a:latin typeface="Century Gothic"/>
              </a:rPr>
              <a:t> </a:t>
            </a:r>
            <a:r>
              <a:rPr lang="sr-Latn-RS" sz="2400" b="1" spc="-1" dirty="0">
                <a:solidFill>
                  <a:srgbClr val="404040"/>
                </a:solidFill>
                <a:latin typeface="Century Gothic"/>
              </a:rPr>
              <a:t>– </a:t>
            </a:r>
            <a:r>
              <a:rPr lang="sr-Latn-RS" sz="2400" b="1" spc="-1" dirty="0" err="1">
                <a:solidFill>
                  <a:srgbClr val="404040"/>
                </a:solidFill>
                <a:latin typeface="Century Gothic"/>
              </a:rPr>
              <a:t>tzv.hotelima</a:t>
            </a:r>
            <a:r>
              <a:rPr lang="sr-Latn-RS" sz="2400" b="1" spc="-1" dirty="0">
                <a:solidFill>
                  <a:srgbClr val="404040"/>
                </a:solidFill>
                <a:latin typeface="Century Gothic"/>
              </a:rPr>
              <a:t> na vodi ili </a:t>
            </a:r>
            <a:r>
              <a:rPr lang="sr-Latn-RS" sz="2400" b="1" spc="-1" dirty="0">
                <a:solidFill>
                  <a:srgbClr val="C00000"/>
                </a:solidFill>
                <a:latin typeface="Century Gothic"/>
              </a:rPr>
              <a:t>na manjim brodovima </a:t>
            </a:r>
            <a:r>
              <a:rPr lang="sr-Latn-RS" sz="2400" b="1" spc="-1" dirty="0">
                <a:solidFill>
                  <a:srgbClr val="404040"/>
                </a:solidFill>
                <a:latin typeface="Century Gothic"/>
              </a:rPr>
              <a:t>kojima upravljaju specijalizovane kompanije za </a:t>
            </a:r>
            <a:r>
              <a:rPr lang="sr-Latn-RS" sz="2400" b="1" spc="-1" dirty="0" err="1">
                <a:solidFill>
                  <a:srgbClr val="404040"/>
                </a:solidFill>
                <a:latin typeface="Century Gothic"/>
              </a:rPr>
              <a:t>kruzing</a:t>
            </a:r>
            <a:r>
              <a:rPr lang="sr-Latn-RS" sz="2400" b="1" spc="-1" dirty="0">
                <a:solidFill>
                  <a:srgbClr val="404040"/>
                </a:solidFill>
                <a:latin typeface="Century Gothic"/>
              </a:rPr>
              <a:t>.</a:t>
            </a:r>
          </a:p>
        </p:txBody>
      </p:sp>
    </p:spTree>
    <p:extLst>
      <p:ext uri="{BB962C8B-B14F-4D97-AF65-F5344CB8AC3E}">
        <p14:creationId xmlns:p14="http://schemas.microsoft.com/office/powerpoint/2010/main" val="3086266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716370" y="624241"/>
            <a:ext cx="8911440" cy="947705"/>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en-US" sz="3600" b="1" strike="noStrike" spc="-1" dirty="0">
              <a:solidFill>
                <a:srgbClr val="000000"/>
              </a:solidFill>
              <a:latin typeface="Century Gothic"/>
            </a:endParaRPr>
          </a:p>
        </p:txBody>
      </p:sp>
      <p:sp>
        <p:nvSpPr>
          <p:cNvPr id="143" name="TextShape 2"/>
          <p:cNvSpPr txBox="1"/>
          <p:nvPr/>
        </p:nvSpPr>
        <p:spPr>
          <a:xfrm>
            <a:off x="2373363" y="1664412"/>
            <a:ext cx="8915040" cy="456934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400" b="1" u="sng" spc="-1" dirty="0">
                <a:solidFill>
                  <a:srgbClr val="404040"/>
                </a:solidFill>
                <a:latin typeface="Century Gothic"/>
              </a:rPr>
              <a:t>Veliki brodovi </a:t>
            </a:r>
            <a:r>
              <a:rPr lang="sr-Latn-RS" sz="2400" b="1" spc="-1" dirty="0">
                <a:solidFill>
                  <a:srgbClr val="404040"/>
                </a:solidFill>
                <a:latin typeface="Century Gothic"/>
              </a:rPr>
              <a:t>za krstarenja ogromni kapital i napor su uloženi u cilju zadovoljenja potreba klijenata za odmorom i celodnevnom zabavom.</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Brodovi za krstarenja postaju hotelski kompleksi na vodi, nudeći ogromne površine za razonodu, odmor, i neprekidnu zabavu.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Kod velikih brodova, zbog raznolike ponude na brodu, brod ima karakteristike pokretne destinacije. </a:t>
            </a:r>
          </a:p>
        </p:txBody>
      </p:sp>
    </p:spTree>
    <p:extLst>
      <p:ext uri="{BB962C8B-B14F-4D97-AF65-F5344CB8AC3E}">
        <p14:creationId xmlns:p14="http://schemas.microsoft.com/office/powerpoint/2010/main" val="762506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716370" y="624241"/>
            <a:ext cx="8911440" cy="947705"/>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en-US" sz="3600" b="1" strike="noStrike" spc="-1" dirty="0">
              <a:solidFill>
                <a:srgbClr val="000000"/>
              </a:solidFill>
              <a:latin typeface="Century Gothic"/>
            </a:endParaRPr>
          </a:p>
        </p:txBody>
      </p:sp>
      <p:sp>
        <p:nvSpPr>
          <p:cNvPr id="143" name="TextShape 2"/>
          <p:cNvSpPr txBox="1"/>
          <p:nvPr/>
        </p:nvSpPr>
        <p:spPr>
          <a:xfrm>
            <a:off x="2373363" y="1664412"/>
            <a:ext cx="8915040" cy="456934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Danas najpoznatiji i najveći </a:t>
            </a:r>
            <a:r>
              <a:rPr lang="sr-Latn-RS" sz="2400" b="1" spc="-1" dirty="0" err="1">
                <a:solidFill>
                  <a:srgbClr val="404040"/>
                </a:solidFill>
                <a:latin typeface="Century Gothic"/>
              </a:rPr>
              <a:t>kruzeri</a:t>
            </a:r>
            <a:r>
              <a:rPr lang="sr-Latn-RS" sz="2400" b="1" spc="-1" dirty="0">
                <a:solidFill>
                  <a:srgbClr val="404040"/>
                </a:solidFill>
                <a:latin typeface="Century Gothic"/>
              </a:rPr>
              <a:t> imaju pored luksuznih soba i restorana, i parkove, klizališta, objekte za penjanje, bioskope, igrališta za decu i sl.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Najveći brod trenutno je </a:t>
            </a:r>
            <a:r>
              <a:rPr lang="sr-Latn-RS" sz="2400" b="1" spc="-1" dirty="0">
                <a:solidFill>
                  <a:srgbClr val="C00000"/>
                </a:solidFill>
                <a:latin typeface="Century Gothic"/>
              </a:rPr>
              <a:t>’’</a:t>
            </a:r>
            <a:r>
              <a:rPr lang="sr-Latn-RS" sz="2400" b="1" spc="-1" dirty="0" err="1">
                <a:solidFill>
                  <a:srgbClr val="C00000"/>
                </a:solidFill>
                <a:latin typeface="Century Gothic"/>
              </a:rPr>
              <a:t>Symphony</a:t>
            </a:r>
            <a:r>
              <a:rPr lang="sr-Latn-RS" sz="2400" b="1" spc="-1" dirty="0">
                <a:solidFill>
                  <a:srgbClr val="C00000"/>
                </a:solidFill>
                <a:latin typeface="Century Gothic"/>
              </a:rPr>
              <a:t> </a:t>
            </a:r>
            <a:r>
              <a:rPr lang="sr-Latn-RS" sz="2400" b="1" spc="-1" dirty="0" err="1">
                <a:solidFill>
                  <a:srgbClr val="C00000"/>
                </a:solidFill>
                <a:latin typeface="Century Gothic"/>
              </a:rPr>
              <a:t>of</a:t>
            </a:r>
            <a:r>
              <a:rPr lang="sr-Latn-RS" sz="2400" b="1" spc="-1" dirty="0">
                <a:solidFill>
                  <a:srgbClr val="C00000"/>
                </a:solidFill>
                <a:latin typeface="Century Gothic"/>
              </a:rPr>
              <a:t> </a:t>
            </a:r>
            <a:r>
              <a:rPr lang="sr-Latn-RS" sz="2400" b="1" spc="-1" dirty="0" err="1">
                <a:solidFill>
                  <a:srgbClr val="C00000"/>
                </a:solidFill>
                <a:latin typeface="Century Gothic"/>
              </a:rPr>
              <a:t>the</a:t>
            </a:r>
            <a:r>
              <a:rPr lang="sr-Latn-RS" sz="2400" b="1" spc="-1" dirty="0">
                <a:solidFill>
                  <a:srgbClr val="C00000"/>
                </a:solidFill>
                <a:latin typeface="Century Gothic"/>
              </a:rPr>
              <a:t> </a:t>
            </a:r>
            <a:r>
              <a:rPr lang="sr-Latn-RS" sz="2400" b="1" spc="-1" dirty="0" err="1">
                <a:solidFill>
                  <a:srgbClr val="C00000"/>
                </a:solidFill>
                <a:latin typeface="Century Gothic"/>
              </a:rPr>
              <a:t>Seas</a:t>
            </a:r>
            <a:r>
              <a:rPr lang="sr-Latn-RS" sz="2400" b="1" spc="-1" dirty="0">
                <a:solidFill>
                  <a:srgbClr val="C00000"/>
                </a:solidFill>
                <a:latin typeface="Century Gothic"/>
              </a:rPr>
              <a:t>’’ </a:t>
            </a:r>
            <a:r>
              <a:rPr lang="sr-Latn-RS" sz="2400" b="1" spc="-1" dirty="0">
                <a:solidFill>
                  <a:srgbClr val="404040"/>
                </a:solidFill>
                <a:latin typeface="Century Gothic"/>
              </a:rPr>
              <a:t>(</a:t>
            </a:r>
            <a:r>
              <a:rPr lang="sr-Latn-RS" sz="2400" b="1" spc="-1" dirty="0" err="1">
                <a:solidFill>
                  <a:srgbClr val="404040"/>
                </a:solidFill>
                <a:latin typeface="Century Gothic"/>
              </a:rPr>
              <a:t>Royal</a:t>
            </a:r>
            <a:r>
              <a:rPr lang="sr-Latn-RS" sz="2400" b="1" spc="-1" dirty="0">
                <a:solidFill>
                  <a:srgbClr val="404040"/>
                </a:solidFill>
                <a:latin typeface="Century Gothic"/>
              </a:rPr>
              <a:t> </a:t>
            </a:r>
            <a:r>
              <a:rPr lang="sr-Latn-RS" sz="2400" b="1" spc="-1" dirty="0" err="1">
                <a:solidFill>
                  <a:srgbClr val="404040"/>
                </a:solidFill>
                <a:latin typeface="Century Gothic"/>
              </a:rPr>
              <a:t>Caribbean</a:t>
            </a:r>
            <a:r>
              <a:rPr lang="sr-Latn-RS" sz="2400" b="1" spc="-1" dirty="0">
                <a:solidFill>
                  <a:srgbClr val="404040"/>
                </a:solidFill>
                <a:latin typeface="Century Gothic"/>
              </a:rPr>
              <a:t> </a:t>
            </a:r>
            <a:r>
              <a:rPr lang="sr-Latn-RS" sz="2400" b="1" spc="-1" dirty="0" err="1">
                <a:solidFill>
                  <a:srgbClr val="404040"/>
                </a:solidFill>
                <a:latin typeface="Century Gothic"/>
              </a:rPr>
              <a:t>International</a:t>
            </a:r>
            <a:r>
              <a:rPr lang="sr-Latn-RS" sz="2400" b="1" spc="-1" dirty="0">
                <a:solidFill>
                  <a:srgbClr val="404040"/>
                </a:solidFill>
                <a:latin typeface="Century Gothic"/>
              </a:rPr>
              <a:t>) sa 227.625 tona, sa kapacitetom za prevoz 5.400 putnika, napravljen 2018. g. sa dužinom od 362,1 metara.</a:t>
            </a:r>
          </a:p>
        </p:txBody>
      </p:sp>
      <p:pic>
        <p:nvPicPr>
          <p:cNvPr id="2" name="Picture 1">
            <a:extLst>
              <a:ext uri="{FF2B5EF4-FFF2-40B4-BE49-F238E27FC236}">
                <a16:creationId xmlns:a16="http://schemas.microsoft.com/office/drawing/2014/main" id="{5E10E32A-A340-4DEA-AA64-43C8FD476D5A}"/>
              </a:ext>
            </a:extLst>
          </p:cNvPr>
          <p:cNvPicPr>
            <a:picLocks noChangeAspect="1"/>
          </p:cNvPicPr>
          <p:nvPr/>
        </p:nvPicPr>
        <p:blipFill>
          <a:blip r:embed="rId2"/>
          <a:stretch>
            <a:fillRect/>
          </a:stretch>
        </p:blipFill>
        <p:spPr>
          <a:xfrm>
            <a:off x="3730447" y="4431582"/>
            <a:ext cx="5450296" cy="2318539"/>
          </a:xfrm>
          <a:prstGeom prst="rect">
            <a:avLst/>
          </a:prstGeom>
        </p:spPr>
      </p:pic>
    </p:spTree>
    <p:extLst>
      <p:ext uri="{BB962C8B-B14F-4D97-AF65-F5344CB8AC3E}">
        <p14:creationId xmlns:p14="http://schemas.microsoft.com/office/powerpoint/2010/main" val="3417102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716370" y="624241"/>
            <a:ext cx="8911440" cy="947705"/>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en-US" sz="3600" b="1" strike="noStrike" spc="-1" dirty="0">
              <a:solidFill>
                <a:srgbClr val="000000"/>
              </a:solidFill>
              <a:latin typeface="Century Gothic"/>
            </a:endParaRPr>
          </a:p>
        </p:txBody>
      </p:sp>
      <p:sp>
        <p:nvSpPr>
          <p:cNvPr id="143" name="TextShape 2"/>
          <p:cNvSpPr txBox="1"/>
          <p:nvPr/>
        </p:nvSpPr>
        <p:spPr>
          <a:xfrm>
            <a:off x="2373363" y="1664412"/>
            <a:ext cx="8915040" cy="456934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a:t>
            </a:r>
            <a:r>
              <a:rPr lang="sr-Latn-RS" sz="2400" b="1" spc="-1" dirty="0" err="1">
                <a:solidFill>
                  <a:srgbClr val="404040"/>
                </a:solidFill>
                <a:latin typeface="Century Gothic"/>
              </a:rPr>
              <a:t>Symphony</a:t>
            </a:r>
            <a:r>
              <a:rPr lang="sr-Latn-RS" sz="2400" b="1" spc="-1" dirty="0">
                <a:solidFill>
                  <a:srgbClr val="404040"/>
                </a:solidFill>
                <a:latin typeface="Century Gothic"/>
              </a:rPr>
              <a:t> </a:t>
            </a:r>
            <a:r>
              <a:rPr lang="sr-Latn-RS" sz="2400" b="1" spc="-1" dirty="0" err="1">
                <a:solidFill>
                  <a:srgbClr val="404040"/>
                </a:solidFill>
                <a:latin typeface="Century Gothic"/>
              </a:rPr>
              <a:t>of</a:t>
            </a:r>
            <a:r>
              <a:rPr lang="sr-Latn-RS" sz="2400" b="1" spc="-1" dirty="0">
                <a:solidFill>
                  <a:srgbClr val="404040"/>
                </a:solidFill>
                <a:latin typeface="Century Gothic"/>
              </a:rPr>
              <a:t> </a:t>
            </a:r>
            <a:r>
              <a:rPr lang="sr-Latn-RS" sz="2400" b="1" spc="-1" dirty="0" err="1">
                <a:solidFill>
                  <a:srgbClr val="404040"/>
                </a:solidFill>
                <a:latin typeface="Century Gothic"/>
              </a:rPr>
              <a:t>the</a:t>
            </a:r>
            <a:r>
              <a:rPr lang="sr-Latn-RS" sz="2400" b="1" spc="-1" dirty="0">
                <a:solidFill>
                  <a:srgbClr val="404040"/>
                </a:solidFill>
                <a:latin typeface="Century Gothic"/>
              </a:rPr>
              <a:t> </a:t>
            </a:r>
            <a:r>
              <a:rPr lang="sr-Latn-RS" sz="2400" b="1" spc="-1" dirty="0" err="1">
                <a:solidFill>
                  <a:srgbClr val="404040"/>
                </a:solidFill>
                <a:latin typeface="Century Gothic"/>
              </a:rPr>
              <a:t>Seas</a:t>
            </a:r>
            <a:r>
              <a:rPr lang="sr-Latn-RS" sz="2400" b="1" spc="-1" dirty="0">
                <a:solidFill>
                  <a:srgbClr val="404040"/>
                </a:solidFill>
                <a:latin typeface="Century Gothic"/>
              </a:rPr>
              <a:t>’’</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p:txBody>
      </p:sp>
      <p:pic>
        <p:nvPicPr>
          <p:cNvPr id="5" name="Picture 4">
            <a:extLst>
              <a:ext uri="{FF2B5EF4-FFF2-40B4-BE49-F238E27FC236}">
                <a16:creationId xmlns:a16="http://schemas.microsoft.com/office/drawing/2014/main" id="{16DEBA6C-F3A1-49CB-8C26-9E2B0DE259DC}"/>
              </a:ext>
            </a:extLst>
          </p:cNvPr>
          <p:cNvPicPr>
            <a:picLocks noChangeAspect="1"/>
          </p:cNvPicPr>
          <p:nvPr/>
        </p:nvPicPr>
        <p:blipFill>
          <a:blip r:embed="rId2"/>
          <a:stretch>
            <a:fillRect/>
          </a:stretch>
        </p:blipFill>
        <p:spPr>
          <a:xfrm>
            <a:off x="584766" y="2404153"/>
            <a:ext cx="5910208" cy="3606229"/>
          </a:xfrm>
          <a:prstGeom prst="rect">
            <a:avLst/>
          </a:prstGeom>
        </p:spPr>
      </p:pic>
      <p:pic>
        <p:nvPicPr>
          <p:cNvPr id="7" name="Picture 6">
            <a:extLst>
              <a:ext uri="{FF2B5EF4-FFF2-40B4-BE49-F238E27FC236}">
                <a16:creationId xmlns:a16="http://schemas.microsoft.com/office/drawing/2014/main" id="{20792057-219F-4849-BBBA-7DB0F4F9AA2F}"/>
              </a:ext>
            </a:extLst>
          </p:cNvPr>
          <p:cNvPicPr>
            <a:picLocks noChangeAspect="1"/>
          </p:cNvPicPr>
          <p:nvPr/>
        </p:nvPicPr>
        <p:blipFill>
          <a:blip r:embed="rId3"/>
          <a:stretch>
            <a:fillRect/>
          </a:stretch>
        </p:blipFill>
        <p:spPr>
          <a:xfrm>
            <a:off x="6666307" y="2404153"/>
            <a:ext cx="5453774" cy="3606228"/>
          </a:xfrm>
          <a:prstGeom prst="rect">
            <a:avLst/>
          </a:prstGeom>
        </p:spPr>
      </p:pic>
    </p:spTree>
    <p:extLst>
      <p:ext uri="{BB962C8B-B14F-4D97-AF65-F5344CB8AC3E}">
        <p14:creationId xmlns:p14="http://schemas.microsoft.com/office/powerpoint/2010/main" val="3460477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Vodeni </a:t>
            </a:r>
            <a:r>
              <a:rPr lang="en-US" sz="3600" b="1" strike="noStrike" spc="-1" dirty="0">
                <a:solidFill>
                  <a:srgbClr val="000000"/>
                </a:solidFill>
                <a:latin typeface="Century Gothic"/>
              </a:rPr>
              <a:t>saobraćaj</a:t>
            </a:r>
          </a:p>
        </p:txBody>
      </p:sp>
      <p:sp>
        <p:nvSpPr>
          <p:cNvPr id="143" name="TextShape 2"/>
          <p:cNvSpPr txBox="1"/>
          <p:nvPr/>
        </p:nvSpPr>
        <p:spPr>
          <a:xfrm>
            <a:off x="2291170"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"Symphony </a:t>
            </a:r>
            <a:r>
              <a:rPr lang="sr-Latn-RS" sz="2400" b="1" spc="-1" dirty="0" err="1">
                <a:solidFill>
                  <a:srgbClr val="404040"/>
                </a:solidFill>
                <a:latin typeface="Century Gothic"/>
              </a:rPr>
              <a:t>of</a:t>
            </a:r>
            <a:r>
              <a:rPr lang="sr-Latn-RS" sz="2400" b="1" spc="-1" dirty="0">
                <a:solidFill>
                  <a:srgbClr val="404040"/>
                </a:solidFill>
                <a:latin typeface="Century Gothic"/>
              </a:rPr>
              <a:t> </a:t>
            </a:r>
            <a:r>
              <a:rPr lang="sr-Latn-RS" sz="2400" b="1" spc="-1" dirty="0" err="1">
                <a:solidFill>
                  <a:srgbClr val="404040"/>
                </a:solidFill>
                <a:latin typeface="Century Gothic"/>
              </a:rPr>
              <a:t>the</a:t>
            </a:r>
            <a:r>
              <a:rPr lang="sr-Latn-RS" sz="2400" b="1" spc="-1" dirty="0">
                <a:solidFill>
                  <a:srgbClr val="404040"/>
                </a:solidFill>
                <a:latin typeface="Century Gothic"/>
              </a:rPr>
              <a:t> </a:t>
            </a:r>
            <a:r>
              <a:rPr lang="sr-Latn-RS" sz="2400" b="1" spc="-1" dirty="0" err="1">
                <a:solidFill>
                  <a:srgbClr val="404040"/>
                </a:solidFill>
                <a:latin typeface="Century Gothic"/>
              </a:rPr>
              <a:t>Seas</a:t>
            </a:r>
            <a:r>
              <a:rPr lang="sr-Latn-RS" sz="2400" b="1" spc="-1" dirty="0">
                <a:solidFill>
                  <a:srgbClr val="404040"/>
                </a:solidFill>
                <a:latin typeface="Century Gothic"/>
              </a:rPr>
              <a:t>"</a:t>
            </a:r>
          </a:p>
        </p:txBody>
      </p:sp>
      <p:pic>
        <p:nvPicPr>
          <p:cNvPr id="5" name="Picture 4">
            <a:extLst>
              <a:ext uri="{FF2B5EF4-FFF2-40B4-BE49-F238E27FC236}">
                <a16:creationId xmlns:a16="http://schemas.microsoft.com/office/drawing/2014/main" id="{ED6300BD-578A-45E2-BE8B-19712280793F}"/>
              </a:ext>
            </a:extLst>
          </p:cNvPr>
          <p:cNvPicPr>
            <a:picLocks noChangeAspect="1"/>
          </p:cNvPicPr>
          <p:nvPr/>
        </p:nvPicPr>
        <p:blipFill>
          <a:blip r:embed="rId2"/>
          <a:stretch>
            <a:fillRect/>
          </a:stretch>
        </p:blipFill>
        <p:spPr>
          <a:xfrm>
            <a:off x="2291170" y="1946562"/>
            <a:ext cx="8308370" cy="4287198"/>
          </a:xfrm>
          <a:prstGeom prst="rect">
            <a:avLst/>
          </a:prstGeom>
        </p:spPr>
      </p:pic>
    </p:spTree>
    <p:extLst>
      <p:ext uri="{BB962C8B-B14F-4D97-AF65-F5344CB8AC3E}">
        <p14:creationId xmlns:p14="http://schemas.microsoft.com/office/powerpoint/2010/main" val="2150981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sr-Latn-RS" sz="3600" b="1" spc="-1" dirty="0">
              <a:solidFill>
                <a:srgbClr val="000000"/>
              </a:solidFill>
              <a:latin typeface="Century Gothic"/>
            </a:endParaRP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400" b="1" u="sng" spc="-1" dirty="0">
                <a:solidFill>
                  <a:srgbClr val="404040"/>
                </a:solidFill>
                <a:latin typeface="Century Gothic"/>
              </a:rPr>
              <a:t>Manji </a:t>
            </a:r>
            <a:r>
              <a:rPr lang="sr-Latn-RS" sz="2400" b="1" u="sng" spc="-1" dirty="0" err="1">
                <a:solidFill>
                  <a:srgbClr val="404040"/>
                </a:solidFill>
                <a:latin typeface="Century Gothic"/>
              </a:rPr>
              <a:t>kruzeri</a:t>
            </a:r>
            <a:r>
              <a:rPr lang="sr-Latn-RS" sz="2400" b="1" u="sng" spc="-1" dirty="0">
                <a:solidFill>
                  <a:srgbClr val="404040"/>
                </a:solidFill>
                <a:latin typeface="Century Gothic"/>
              </a:rPr>
              <a:t> </a:t>
            </a:r>
            <a:r>
              <a:rPr lang="sr-Latn-RS" sz="2400" b="1" spc="-1" dirty="0">
                <a:solidFill>
                  <a:srgbClr val="404040"/>
                </a:solidFill>
                <a:latin typeface="Century Gothic"/>
              </a:rPr>
              <a:t>- prevoze od 60 do 250 putnika. </a:t>
            </a: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Mnogi od njih su usmereni na najluksuznije tržište, naplaćujući mnogo veću cenu za svoje </a:t>
            </a:r>
            <a:r>
              <a:rPr lang="sr-Latn-RS" sz="2400" b="1" spc="-1" dirty="0" err="1">
                <a:solidFill>
                  <a:srgbClr val="404040"/>
                </a:solidFill>
                <a:latin typeface="Century Gothic"/>
              </a:rPr>
              <a:t>kruzing</a:t>
            </a:r>
            <a:r>
              <a:rPr lang="sr-Latn-RS" sz="2400" b="1" spc="-1" dirty="0">
                <a:solidFill>
                  <a:srgbClr val="404040"/>
                </a:solidFill>
                <a:latin typeface="Century Gothic"/>
              </a:rPr>
              <a:t> ture.</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Enterijer ovih brodova je izuzetno luksuzan i potencira se na  vrhunskom kvalitetu svega na brodu, pružajući gostima mnogo prijatniju i intimniju atmosferu prilikom </a:t>
            </a:r>
            <a:r>
              <a:rPr lang="sr-Latn-RS" sz="2400" b="1" spc="-1" dirty="0" err="1">
                <a:solidFill>
                  <a:srgbClr val="404040"/>
                </a:solidFill>
                <a:latin typeface="Century Gothic"/>
              </a:rPr>
              <a:t>krsterenja</a:t>
            </a:r>
            <a:r>
              <a:rPr lang="sr-Latn-RS" sz="2400" b="1" spc="-1" dirty="0">
                <a:solidFill>
                  <a:srgbClr val="404040"/>
                </a:solidFill>
                <a:latin typeface="Century Gothic"/>
              </a:rPr>
              <a:t>, u odnosu na velike </a:t>
            </a:r>
            <a:r>
              <a:rPr lang="sr-Latn-RS" sz="2400" b="1" spc="-1" dirty="0" err="1">
                <a:solidFill>
                  <a:srgbClr val="404040"/>
                </a:solidFill>
                <a:latin typeface="Century Gothic"/>
              </a:rPr>
              <a:t>kruzere</a:t>
            </a:r>
            <a:r>
              <a:rPr lang="sr-Latn-RS" sz="2400" b="1" spc="-1" dirty="0">
                <a:solidFill>
                  <a:srgbClr val="404040"/>
                </a:solidFill>
                <a:latin typeface="Century Gothic"/>
              </a:rPr>
              <a:t>.</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Njihova ciljna grupa su turisti koji su veoma platežno sposobni, uglavnom stariji od 55 godina.</a:t>
            </a:r>
          </a:p>
        </p:txBody>
      </p:sp>
    </p:spTree>
    <p:extLst>
      <p:ext uri="{BB962C8B-B14F-4D97-AF65-F5344CB8AC3E}">
        <p14:creationId xmlns:p14="http://schemas.microsoft.com/office/powerpoint/2010/main" val="2140977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sr-Latn-RS" sz="3600" b="1" spc="-1" dirty="0">
              <a:solidFill>
                <a:srgbClr val="000000"/>
              </a:solidFill>
              <a:latin typeface="Century Gothic"/>
            </a:endParaRP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400" b="1" u="sng" spc="-1" dirty="0">
                <a:solidFill>
                  <a:srgbClr val="404040"/>
                </a:solidFill>
                <a:latin typeface="Century Gothic"/>
              </a:rPr>
              <a:t>Manji </a:t>
            </a:r>
            <a:r>
              <a:rPr lang="sr-Latn-RS" sz="2400" b="1" u="sng" spc="-1" dirty="0" err="1">
                <a:solidFill>
                  <a:srgbClr val="404040"/>
                </a:solidFill>
                <a:latin typeface="Century Gothic"/>
              </a:rPr>
              <a:t>kruzeri</a:t>
            </a:r>
            <a:r>
              <a:rPr lang="sr-Latn-RS" sz="2400" b="1" u="sng" spc="-1" dirty="0">
                <a:solidFill>
                  <a:srgbClr val="404040"/>
                </a:solidFill>
                <a:latin typeface="Century Gothic"/>
              </a:rPr>
              <a:t> </a:t>
            </a:r>
          </a:p>
          <a:p>
            <a:pPr marL="343080" indent="-342720" algn="just">
              <a:lnSpc>
                <a:spcPct val="100000"/>
              </a:lnSpc>
              <a:spcBef>
                <a:spcPts val="1001"/>
              </a:spcBef>
              <a:buClr>
                <a:srgbClr val="A53010"/>
              </a:buClr>
              <a:buFont typeface="Wingdings 3" charset="2"/>
              <a:buChar char=""/>
            </a:pPr>
            <a:endParaRPr lang="sr-Latn-RS" sz="2400" b="1" u="sng"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Najluksuznijih manji </a:t>
            </a:r>
            <a:r>
              <a:rPr lang="sr-Latn-RS" sz="2400" b="1" spc="-1" dirty="0" err="1">
                <a:solidFill>
                  <a:srgbClr val="404040"/>
                </a:solidFill>
                <a:latin typeface="Century Gothic"/>
              </a:rPr>
              <a:t>kruzing</a:t>
            </a:r>
            <a:r>
              <a:rPr lang="sr-Latn-RS" sz="2400" b="1" spc="-1" dirty="0">
                <a:solidFill>
                  <a:srgbClr val="404040"/>
                </a:solidFill>
                <a:latin typeface="Century Gothic"/>
              </a:rPr>
              <a:t> brodovi nudi i posebne usluge:</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celodnevna lična usluga konsijerža i batlera.</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potpuna privatnost i mir na brodu koji može biti zakupljen za grupu ali i za samo par ljudi. </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privatni bazen, </a:t>
            </a:r>
            <a:r>
              <a:rPr lang="sr-Latn-RS" sz="2400" b="1" spc="-1" dirty="0" err="1">
                <a:solidFill>
                  <a:srgbClr val="404040"/>
                </a:solidFill>
                <a:latin typeface="Century Gothic"/>
              </a:rPr>
              <a:t>sunčalište</a:t>
            </a:r>
            <a:r>
              <a:rPr lang="sr-Latn-RS" sz="2400" b="1" spc="-1" dirty="0">
                <a:solidFill>
                  <a:srgbClr val="404040"/>
                </a:solidFill>
                <a:latin typeface="Century Gothic"/>
              </a:rPr>
              <a:t>, </a:t>
            </a:r>
            <a:r>
              <a:rPr lang="sr-Latn-RS" sz="2400" b="1" spc="-1" dirty="0" err="1">
                <a:solidFill>
                  <a:srgbClr val="404040"/>
                </a:solidFill>
                <a:latin typeface="Century Gothic"/>
              </a:rPr>
              <a:t>hidromasažna</a:t>
            </a:r>
            <a:r>
              <a:rPr lang="sr-Latn-RS" sz="2400" b="1" spc="-1" dirty="0">
                <a:solidFill>
                  <a:srgbClr val="404040"/>
                </a:solidFill>
                <a:latin typeface="Century Gothic"/>
              </a:rPr>
              <a:t> kadom i </a:t>
            </a:r>
            <a:r>
              <a:rPr lang="sr-Latn-RS" sz="2400" b="1" spc="-1" dirty="0" err="1">
                <a:solidFill>
                  <a:srgbClr val="404040"/>
                </a:solidFill>
                <a:latin typeface="Century Gothic"/>
              </a:rPr>
              <a:t>fitnes</a:t>
            </a:r>
            <a:r>
              <a:rPr lang="sr-Latn-RS" sz="2400" b="1" spc="-1" dirty="0">
                <a:solidFill>
                  <a:srgbClr val="404040"/>
                </a:solidFill>
                <a:latin typeface="Century Gothic"/>
              </a:rPr>
              <a:t> zona ili mini barom i sl.</a:t>
            </a:r>
          </a:p>
        </p:txBody>
      </p:sp>
    </p:spTree>
    <p:extLst>
      <p:ext uri="{BB962C8B-B14F-4D97-AF65-F5344CB8AC3E}">
        <p14:creationId xmlns:p14="http://schemas.microsoft.com/office/powerpoint/2010/main" val="5277548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sr-Latn-RS" sz="3600" b="1" spc="-1" dirty="0">
              <a:solidFill>
                <a:srgbClr val="000000"/>
              </a:solidFill>
              <a:latin typeface="Century Gothic"/>
            </a:endParaRP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r>
              <a:rPr lang="sr-Latn-RS" sz="2400" b="1" u="sng" spc="-1" dirty="0">
                <a:solidFill>
                  <a:srgbClr val="404040"/>
                </a:solidFill>
                <a:latin typeface="Century Gothic"/>
              </a:rPr>
              <a:t>Manji </a:t>
            </a:r>
            <a:r>
              <a:rPr lang="sr-Latn-RS" sz="2400" b="1" u="sng" spc="-1" dirty="0" err="1">
                <a:solidFill>
                  <a:srgbClr val="404040"/>
                </a:solidFill>
                <a:latin typeface="Century Gothic"/>
              </a:rPr>
              <a:t>kruzeri</a:t>
            </a:r>
            <a:r>
              <a:rPr lang="sr-Latn-RS" sz="2400" b="1" u="sng" spc="-1" dirty="0">
                <a:solidFill>
                  <a:srgbClr val="404040"/>
                </a:solidFill>
                <a:latin typeface="Century Gothic"/>
              </a:rPr>
              <a:t> </a:t>
            </a:r>
          </a:p>
          <a:p>
            <a:pPr marL="800280" lvl="1" indent="-342720" algn="just">
              <a:spcBef>
                <a:spcPts val="1001"/>
              </a:spcBef>
              <a:buClr>
                <a:srgbClr val="A53010"/>
              </a:buClr>
              <a:buFont typeface="Wingdings 3" charset="2"/>
              <a:buChar char=""/>
            </a:pPr>
            <a:r>
              <a:rPr lang="sr-Latn-RS" sz="2400" b="1" spc="-1" dirty="0" err="1">
                <a:solidFill>
                  <a:srgbClr val="404040"/>
                </a:solidFill>
                <a:latin typeface="Century Gothic"/>
              </a:rPr>
              <a:t>The</a:t>
            </a:r>
            <a:r>
              <a:rPr lang="sr-Latn-RS" sz="2400" b="1" spc="-1" dirty="0">
                <a:solidFill>
                  <a:srgbClr val="404040"/>
                </a:solidFill>
                <a:latin typeface="Century Gothic"/>
              </a:rPr>
              <a:t> </a:t>
            </a:r>
            <a:r>
              <a:rPr lang="sr-Latn-RS" sz="2400" b="1" spc="-1" dirty="0" err="1">
                <a:solidFill>
                  <a:srgbClr val="404040"/>
                </a:solidFill>
                <a:latin typeface="Century Gothic"/>
              </a:rPr>
              <a:t>Haven</a:t>
            </a:r>
            <a:r>
              <a:rPr lang="sr-Latn-RS" sz="2400" b="1" spc="-1" dirty="0">
                <a:solidFill>
                  <a:srgbClr val="404040"/>
                </a:solidFill>
                <a:latin typeface="Century Gothic"/>
              </a:rPr>
              <a:t> </a:t>
            </a:r>
            <a:r>
              <a:rPr lang="sr-Latn-RS" sz="2400" b="1" spc="-1" dirty="0" err="1">
                <a:solidFill>
                  <a:srgbClr val="404040"/>
                </a:solidFill>
                <a:latin typeface="Century Gothic"/>
              </a:rPr>
              <a:t>by</a:t>
            </a:r>
            <a:r>
              <a:rPr lang="sr-Latn-RS" sz="2400" b="1" spc="-1" dirty="0">
                <a:solidFill>
                  <a:srgbClr val="404040"/>
                </a:solidFill>
                <a:latin typeface="Century Gothic"/>
              </a:rPr>
              <a:t> </a:t>
            </a:r>
            <a:r>
              <a:rPr lang="sr-Latn-RS" sz="2400" b="1" spc="-1" dirty="0" err="1">
                <a:solidFill>
                  <a:srgbClr val="404040"/>
                </a:solidFill>
                <a:latin typeface="Century Gothic"/>
              </a:rPr>
              <a:t>Norwegian</a:t>
            </a:r>
            <a:endParaRPr lang="sr-Latn-RS" sz="2400" b="1" spc="-1" dirty="0">
              <a:solidFill>
                <a:srgbClr val="404040"/>
              </a:solidFill>
              <a:latin typeface="Century Gothic"/>
            </a:endParaRPr>
          </a:p>
        </p:txBody>
      </p:sp>
      <p:pic>
        <p:nvPicPr>
          <p:cNvPr id="3" name="Picture 2">
            <a:extLst>
              <a:ext uri="{FF2B5EF4-FFF2-40B4-BE49-F238E27FC236}">
                <a16:creationId xmlns:a16="http://schemas.microsoft.com/office/drawing/2014/main" id="{05B3D2EA-C50D-48B9-BCCF-176379DCF8B4}"/>
              </a:ext>
            </a:extLst>
          </p:cNvPr>
          <p:cNvPicPr>
            <a:picLocks noChangeAspect="1"/>
          </p:cNvPicPr>
          <p:nvPr/>
        </p:nvPicPr>
        <p:blipFill>
          <a:blip r:embed="rId2"/>
          <a:stretch>
            <a:fillRect/>
          </a:stretch>
        </p:blipFill>
        <p:spPr>
          <a:xfrm>
            <a:off x="8099946" y="2911087"/>
            <a:ext cx="3705225" cy="2667000"/>
          </a:xfrm>
          <a:prstGeom prst="rect">
            <a:avLst/>
          </a:prstGeom>
        </p:spPr>
      </p:pic>
      <p:pic>
        <p:nvPicPr>
          <p:cNvPr id="5" name="Picture 4">
            <a:extLst>
              <a:ext uri="{FF2B5EF4-FFF2-40B4-BE49-F238E27FC236}">
                <a16:creationId xmlns:a16="http://schemas.microsoft.com/office/drawing/2014/main" id="{3FC81AD4-3E55-47A8-9D49-5D048C550FD8}"/>
              </a:ext>
            </a:extLst>
          </p:cNvPr>
          <p:cNvPicPr>
            <a:picLocks noChangeAspect="1"/>
          </p:cNvPicPr>
          <p:nvPr/>
        </p:nvPicPr>
        <p:blipFill>
          <a:blip r:embed="rId3"/>
          <a:stretch>
            <a:fillRect/>
          </a:stretch>
        </p:blipFill>
        <p:spPr>
          <a:xfrm>
            <a:off x="4232798" y="2877000"/>
            <a:ext cx="3829050" cy="2667000"/>
          </a:xfrm>
          <a:prstGeom prst="rect">
            <a:avLst/>
          </a:prstGeom>
        </p:spPr>
      </p:pic>
      <p:pic>
        <p:nvPicPr>
          <p:cNvPr id="7" name="Picture 6">
            <a:extLst>
              <a:ext uri="{FF2B5EF4-FFF2-40B4-BE49-F238E27FC236}">
                <a16:creationId xmlns:a16="http://schemas.microsoft.com/office/drawing/2014/main" id="{E208BB3C-8E97-4581-B7B5-28A33692DE83}"/>
              </a:ext>
            </a:extLst>
          </p:cNvPr>
          <p:cNvPicPr>
            <a:picLocks noChangeAspect="1"/>
          </p:cNvPicPr>
          <p:nvPr/>
        </p:nvPicPr>
        <p:blipFill>
          <a:blip r:embed="rId4"/>
          <a:stretch>
            <a:fillRect/>
          </a:stretch>
        </p:blipFill>
        <p:spPr>
          <a:xfrm>
            <a:off x="386829" y="2940395"/>
            <a:ext cx="3743325" cy="2603605"/>
          </a:xfrm>
          <a:prstGeom prst="rect">
            <a:avLst/>
          </a:prstGeom>
        </p:spPr>
      </p:pic>
    </p:spTree>
    <p:extLst>
      <p:ext uri="{BB962C8B-B14F-4D97-AF65-F5344CB8AC3E}">
        <p14:creationId xmlns:p14="http://schemas.microsoft.com/office/powerpoint/2010/main" val="2309269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sr-Latn-RS" sz="3600" b="1" spc="-1" dirty="0">
              <a:solidFill>
                <a:srgbClr val="000000"/>
              </a:solidFill>
              <a:latin typeface="Century Gothic"/>
            </a:endParaRPr>
          </a:p>
        </p:txBody>
      </p:sp>
      <p:sp>
        <p:nvSpPr>
          <p:cNvPr id="143" name="TextShape 2"/>
          <p:cNvSpPr txBox="1"/>
          <p:nvPr/>
        </p:nvSpPr>
        <p:spPr>
          <a:xfrm>
            <a:off x="2373363" y="1313999"/>
            <a:ext cx="8915040" cy="5179267"/>
          </a:xfrm>
          <a:prstGeom prst="rect">
            <a:avLst/>
          </a:prstGeom>
          <a:noFill/>
          <a:ln>
            <a:noFill/>
          </a:ln>
        </p:spPr>
        <p:txBody>
          <a:bodyPr>
            <a:normAutofit lnSpcReduction="10000"/>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C00000"/>
                </a:solidFill>
                <a:latin typeface="Century Gothic"/>
              </a:rPr>
              <a:t>Glavne svetske rute za krstarenje su</a:t>
            </a:r>
            <a:r>
              <a:rPr lang="sr-Latn-RS" sz="2400" b="1" spc="-1" dirty="0">
                <a:solidFill>
                  <a:srgbClr val="404040"/>
                </a:solidFill>
                <a:latin typeface="Century Gothic"/>
              </a:rPr>
              <a:t>:</a:t>
            </a:r>
          </a:p>
          <a:p>
            <a:pPr marL="800280" lvl="1" indent="-342720" algn="just">
              <a:spcBef>
                <a:spcPts val="1001"/>
              </a:spcBef>
              <a:buClr>
                <a:srgbClr val="A53010"/>
              </a:buClr>
              <a:buFont typeface="Wingdings 3" charset="2"/>
              <a:buChar char=""/>
            </a:pPr>
            <a:endParaRPr lang="sr-Latn-RS" sz="2000" b="1" spc="-1" dirty="0">
              <a:solidFill>
                <a:srgbClr val="404040"/>
              </a:solidFill>
              <a:latin typeface="Century Gothic"/>
            </a:endParaRP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Američki kontinent – </a:t>
            </a:r>
            <a:r>
              <a:rPr lang="sr-Latn-RS" sz="2000" b="1" spc="-1" dirty="0">
                <a:solidFill>
                  <a:srgbClr val="404040"/>
                </a:solidFill>
                <a:latin typeface="Century Gothic"/>
              </a:rPr>
              <a:t>najčešće posećeni - Florida, Karibi, Bermuda, Bahami, zapadna obala Meksika, Aljaska i Kanada;</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Mediteran;</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Pacifička ostrva i Daleki istok;</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Baltičko more – </a:t>
            </a:r>
            <a:r>
              <a:rPr lang="sr-Latn-RS" sz="2000" b="1" spc="-1" dirty="0">
                <a:solidFill>
                  <a:srgbClr val="404040"/>
                </a:solidFill>
                <a:latin typeface="Century Gothic"/>
              </a:rPr>
              <a:t>najčešće posećeni - zapadna obala Norveške, Island i Grenland</a:t>
            </a:r>
            <a:r>
              <a:rPr lang="sr-Latn-RS" sz="2400" b="1" spc="-1" dirty="0">
                <a:solidFill>
                  <a:srgbClr val="404040"/>
                </a:solidFill>
                <a:latin typeface="Century Gothic"/>
              </a:rPr>
              <a:t>;</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Zapadna Afrika </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Atlantska ostrva </a:t>
            </a:r>
            <a:r>
              <a:rPr lang="sr-Latn-RS" sz="2400" b="1" spc="-1" dirty="0" err="1">
                <a:solidFill>
                  <a:srgbClr val="404040"/>
                </a:solidFill>
                <a:latin typeface="Century Gothic"/>
              </a:rPr>
              <a:t>Kanari</a:t>
            </a:r>
            <a:r>
              <a:rPr lang="sr-Latn-RS" sz="2400" b="1" spc="-1" dirty="0">
                <a:solidFill>
                  <a:srgbClr val="404040"/>
                </a:solidFill>
                <a:latin typeface="Century Gothic"/>
              </a:rPr>
              <a:t>, Madeira;</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Krstarenje oko sveta. </a:t>
            </a:r>
          </a:p>
        </p:txBody>
      </p:sp>
    </p:spTree>
    <p:extLst>
      <p:ext uri="{BB962C8B-B14F-4D97-AF65-F5344CB8AC3E}">
        <p14:creationId xmlns:p14="http://schemas.microsoft.com/office/powerpoint/2010/main" val="2270682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sr-Latn-RS" sz="3600" b="1" spc="-1" dirty="0">
              <a:solidFill>
                <a:srgbClr val="000000"/>
              </a:solidFill>
              <a:latin typeface="Century Gothic"/>
            </a:endParaRPr>
          </a:p>
        </p:txBody>
      </p:sp>
      <p:sp>
        <p:nvSpPr>
          <p:cNvPr id="143" name="TextShape 2"/>
          <p:cNvSpPr txBox="1"/>
          <p:nvPr/>
        </p:nvSpPr>
        <p:spPr>
          <a:xfrm>
            <a:off x="2373363" y="1313999"/>
            <a:ext cx="8915040" cy="517926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Danas je jedan od najpopularnijih vidova </a:t>
            </a:r>
            <a:r>
              <a:rPr lang="sr-Latn-RS" sz="2400" b="1" spc="-1" dirty="0" err="1">
                <a:solidFill>
                  <a:srgbClr val="404040"/>
                </a:solidFill>
                <a:latin typeface="Century Gothic"/>
              </a:rPr>
              <a:t>kruzing</a:t>
            </a:r>
            <a:r>
              <a:rPr lang="sr-Latn-RS" sz="2400" b="1" spc="-1" dirty="0">
                <a:solidFill>
                  <a:srgbClr val="404040"/>
                </a:solidFill>
                <a:latin typeface="Century Gothic"/>
              </a:rPr>
              <a:t> putovanja tzv. ’</a:t>
            </a:r>
            <a:r>
              <a:rPr lang="sr-Latn-RS" sz="2400" b="1" u="sng" spc="-1" dirty="0" err="1">
                <a:solidFill>
                  <a:srgbClr val="404040"/>
                </a:solidFill>
                <a:latin typeface="Century Gothic"/>
              </a:rPr>
              <a:t>Fly-cruzing</a:t>
            </a:r>
            <a:r>
              <a:rPr lang="sr-Latn-RS" sz="2400" b="1" spc="-1" dirty="0">
                <a:solidFill>
                  <a:srgbClr val="404040"/>
                </a:solidFill>
                <a:latin typeface="Century Gothic"/>
              </a:rPr>
              <a:t>’ </a:t>
            </a:r>
          </a:p>
          <a:p>
            <a:pPr marL="343080" indent="-342720" algn="just">
              <a:lnSpc>
                <a:spcPct val="100000"/>
              </a:lnSpc>
              <a:spcBef>
                <a:spcPts val="1001"/>
              </a:spcBef>
              <a:buClr>
                <a:srgbClr val="A53010"/>
              </a:buClr>
              <a:buFont typeface="Wingdings 3" charset="2"/>
              <a:buChar char=""/>
            </a:pPr>
            <a:r>
              <a:rPr lang="sr-Latn-RS" sz="2400" b="1" i="1" spc="-1" dirty="0" err="1">
                <a:solidFill>
                  <a:srgbClr val="C00000"/>
                </a:solidFill>
                <a:latin typeface="Century Gothic"/>
              </a:rPr>
              <a:t>Fly-cruzing</a:t>
            </a:r>
            <a:r>
              <a:rPr lang="sr-Latn-RS" sz="2400" b="1" spc="-1" dirty="0">
                <a:solidFill>
                  <a:srgbClr val="404040"/>
                </a:solidFill>
                <a:latin typeface="Century Gothic"/>
              </a:rPr>
              <a:t> je putovanje i avionom i brodom, odnosno turista se avionom prevozi do svoje destinacije, od aerodroma ima organizovan transport do luke gde se ukrcava u </a:t>
            </a:r>
            <a:r>
              <a:rPr lang="sr-Latn-RS" sz="2400" b="1" spc="-1" dirty="0" err="1">
                <a:solidFill>
                  <a:srgbClr val="404040"/>
                </a:solidFill>
                <a:latin typeface="Century Gothic"/>
              </a:rPr>
              <a:t>kruzing</a:t>
            </a:r>
            <a:r>
              <a:rPr lang="sr-Latn-RS" sz="2400" b="1" spc="-1" dirty="0">
                <a:solidFill>
                  <a:srgbClr val="404040"/>
                </a:solidFill>
                <a:latin typeface="Century Gothic"/>
              </a:rPr>
              <a:t> brod, a nakon završetka </a:t>
            </a:r>
            <a:r>
              <a:rPr lang="sr-Latn-RS" sz="2400" b="1" spc="-1" dirty="0" err="1">
                <a:solidFill>
                  <a:srgbClr val="404040"/>
                </a:solidFill>
                <a:latin typeface="Century Gothic"/>
              </a:rPr>
              <a:t>kruzing</a:t>
            </a:r>
            <a:r>
              <a:rPr lang="sr-Latn-RS" sz="2400" b="1" spc="-1" dirty="0">
                <a:solidFill>
                  <a:srgbClr val="404040"/>
                </a:solidFill>
                <a:latin typeface="Century Gothic"/>
              </a:rPr>
              <a:t> ture turista se vraća na željenu destinaciju odakle se prevozi nazad do svog mesta boravka avionom.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Ovaj tip putovanja posebno je interesantan za turiste iz Evrope. </a:t>
            </a:r>
            <a:endParaRPr lang="sr-Latn-RS" sz="2000" b="1" spc="-1" dirty="0">
              <a:solidFill>
                <a:srgbClr val="404040"/>
              </a:solidFill>
              <a:latin typeface="Century Gothic"/>
            </a:endParaRPr>
          </a:p>
        </p:txBody>
      </p:sp>
    </p:spTree>
    <p:extLst>
      <p:ext uri="{BB962C8B-B14F-4D97-AF65-F5344CB8AC3E}">
        <p14:creationId xmlns:p14="http://schemas.microsoft.com/office/powerpoint/2010/main" val="3696129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sr-Latn-RS" sz="3600" b="1" spc="-1" dirty="0">
              <a:solidFill>
                <a:srgbClr val="000000"/>
              </a:solidFill>
              <a:latin typeface="Century Gothic"/>
            </a:endParaRPr>
          </a:p>
        </p:txBody>
      </p:sp>
      <p:sp>
        <p:nvSpPr>
          <p:cNvPr id="143" name="TextShape 2"/>
          <p:cNvSpPr txBox="1"/>
          <p:nvPr/>
        </p:nvSpPr>
        <p:spPr>
          <a:xfrm>
            <a:off x="2373363" y="1313999"/>
            <a:ext cx="8915040" cy="5179267"/>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Sve atraktivnije za turiste, posebno iz Evrope, postaje i tzv. </a:t>
            </a:r>
            <a:r>
              <a:rPr lang="sr-Latn-RS" sz="2400" b="1" u="sng" spc="-1" dirty="0">
                <a:solidFill>
                  <a:srgbClr val="404040"/>
                </a:solidFill>
                <a:latin typeface="Century Gothic"/>
              </a:rPr>
              <a:t>’</a:t>
            </a:r>
            <a:r>
              <a:rPr lang="sr-Latn-RS" sz="2400" b="1" u="sng" spc="-1" dirty="0" err="1">
                <a:solidFill>
                  <a:srgbClr val="404040"/>
                </a:solidFill>
                <a:latin typeface="Century Gothic"/>
              </a:rPr>
              <a:t>Cruze</a:t>
            </a:r>
            <a:r>
              <a:rPr lang="sr-Latn-RS" sz="2400" b="1" u="sng" spc="-1" dirty="0">
                <a:solidFill>
                  <a:srgbClr val="404040"/>
                </a:solidFill>
                <a:latin typeface="Century Gothic"/>
              </a:rPr>
              <a:t> </a:t>
            </a:r>
            <a:r>
              <a:rPr lang="sr-Latn-RS" sz="2400" b="1" u="sng" spc="-1" dirty="0" err="1">
                <a:solidFill>
                  <a:srgbClr val="404040"/>
                </a:solidFill>
                <a:latin typeface="Century Gothic"/>
              </a:rPr>
              <a:t>and</a:t>
            </a:r>
            <a:r>
              <a:rPr lang="sr-Latn-RS" sz="2400" b="1" u="sng" spc="-1" dirty="0">
                <a:solidFill>
                  <a:srgbClr val="404040"/>
                </a:solidFill>
                <a:latin typeface="Century Gothic"/>
              </a:rPr>
              <a:t> </a:t>
            </a:r>
            <a:r>
              <a:rPr lang="sr-Latn-RS" sz="2400" b="1" u="sng" spc="-1" dirty="0" err="1">
                <a:solidFill>
                  <a:srgbClr val="404040"/>
                </a:solidFill>
                <a:latin typeface="Century Gothic"/>
              </a:rPr>
              <a:t>stay</a:t>
            </a:r>
            <a:r>
              <a:rPr lang="sr-Latn-RS" sz="2400" b="1" spc="-1" dirty="0">
                <a:solidFill>
                  <a:srgbClr val="404040"/>
                </a:solidFill>
                <a:latin typeface="Century Gothic"/>
              </a:rPr>
              <a:t>’ </a:t>
            </a:r>
          </a:p>
          <a:p>
            <a:pPr marL="343080" indent="-342720" algn="just">
              <a:lnSpc>
                <a:spcPct val="100000"/>
              </a:lnSpc>
              <a:spcBef>
                <a:spcPts val="1001"/>
              </a:spcBef>
              <a:buClr>
                <a:srgbClr val="A53010"/>
              </a:buClr>
              <a:buFont typeface="Wingdings 3" charset="2"/>
              <a:buChar char=""/>
            </a:pPr>
            <a:r>
              <a:rPr lang="sr-Latn-RS" sz="2400" b="1" i="1" spc="-1" dirty="0">
                <a:solidFill>
                  <a:srgbClr val="C00000"/>
                </a:solidFill>
                <a:latin typeface="Century Gothic"/>
              </a:rPr>
              <a:t>’</a:t>
            </a:r>
            <a:r>
              <a:rPr lang="sr-Latn-RS" sz="2400" b="1" i="1" spc="-1" dirty="0" err="1">
                <a:solidFill>
                  <a:srgbClr val="C00000"/>
                </a:solidFill>
                <a:latin typeface="Century Gothic"/>
              </a:rPr>
              <a:t>Cruze</a:t>
            </a:r>
            <a:r>
              <a:rPr lang="sr-Latn-RS" sz="2400" b="1" i="1" spc="-1" dirty="0">
                <a:solidFill>
                  <a:srgbClr val="C00000"/>
                </a:solidFill>
                <a:latin typeface="Century Gothic"/>
              </a:rPr>
              <a:t> </a:t>
            </a:r>
            <a:r>
              <a:rPr lang="sr-Latn-RS" sz="2400" b="1" i="1" spc="-1" dirty="0" err="1">
                <a:solidFill>
                  <a:srgbClr val="C00000"/>
                </a:solidFill>
                <a:latin typeface="Century Gothic"/>
              </a:rPr>
              <a:t>and</a:t>
            </a:r>
            <a:r>
              <a:rPr lang="sr-Latn-RS" sz="2400" b="1" i="1" spc="-1" dirty="0">
                <a:solidFill>
                  <a:srgbClr val="C00000"/>
                </a:solidFill>
                <a:latin typeface="Century Gothic"/>
              </a:rPr>
              <a:t> </a:t>
            </a:r>
            <a:r>
              <a:rPr lang="sr-Latn-RS" sz="2400" b="1" i="1" spc="-1" dirty="0" err="1">
                <a:solidFill>
                  <a:srgbClr val="C00000"/>
                </a:solidFill>
                <a:latin typeface="Century Gothic"/>
              </a:rPr>
              <a:t>stay</a:t>
            </a:r>
            <a:r>
              <a:rPr lang="sr-Latn-RS" sz="2400" b="1" spc="-1" dirty="0">
                <a:solidFill>
                  <a:srgbClr val="404040"/>
                </a:solidFill>
                <a:latin typeface="Century Gothic"/>
              </a:rPr>
              <a:t>’ podrazumeva pakete sa organizovanim letovima, transferima, smeštajem u hotelu i </a:t>
            </a:r>
            <a:r>
              <a:rPr lang="sr-Latn-RS" sz="2400" b="1" spc="-1" dirty="0" err="1">
                <a:solidFill>
                  <a:srgbClr val="404040"/>
                </a:solidFill>
                <a:latin typeface="Century Gothic"/>
              </a:rPr>
              <a:t>krsternjem</a:t>
            </a:r>
            <a:r>
              <a:rPr lang="sr-Latn-RS" sz="2400" b="1" spc="-1" dirty="0">
                <a:solidFill>
                  <a:srgbClr val="404040"/>
                </a:solidFill>
                <a:latin typeface="Century Gothic"/>
              </a:rPr>
              <a:t> </a:t>
            </a:r>
            <a:r>
              <a:rPr lang="sr-Latn-RS" sz="2400" b="1" spc="-1" dirty="0" err="1">
                <a:solidFill>
                  <a:srgbClr val="404040"/>
                </a:solidFill>
                <a:latin typeface="Century Gothic"/>
              </a:rPr>
              <a:t>kruzing</a:t>
            </a:r>
            <a:r>
              <a:rPr lang="sr-Latn-RS" sz="2400" b="1" spc="-1" dirty="0">
                <a:solidFill>
                  <a:srgbClr val="404040"/>
                </a:solidFill>
                <a:latin typeface="Century Gothic"/>
              </a:rPr>
              <a:t> brodovima.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Putnike prevozi kompanija za krstarenje unajmljenim avionom do neke od atraktivnih destinacija, često poznatih letovališta, iz koje se mogu direktno ukrcati na brod za krstarenje ili provesti nekoliko dana na letovalištu,  pre ili posle krstarenja. </a:t>
            </a:r>
            <a:endParaRPr lang="sr-Latn-RS" sz="2000" b="1" spc="-1" dirty="0">
              <a:solidFill>
                <a:srgbClr val="404040"/>
              </a:solidFill>
              <a:latin typeface="Century Gothic"/>
            </a:endParaRPr>
          </a:p>
        </p:txBody>
      </p:sp>
    </p:spTree>
    <p:extLst>
      <p:ext uri="{BB962C8B-B14F-4D97-AF65-F5344CB8AC3E}">
        <p14:creationId xmlns:p14="http://schemas.microsoft.com/office/powerpoint/2010/main" val="1552030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Krstarenje - </a:t>
            </a:r>
            <a:r>
              <a:rPr lang="sr-Latn-RS" sz="3600" b="1" spc="-1" dirty="0" err="1">
                <a:solidFill>
                  <a:srgbClr val="000000"/>
                </a:solidFill>
                <a:latin typeface="Century Gothic"/>
              </a:rPr>
              <a:t>kruzing</a:t>
            </a:r>
            <a:endParaRPr lang="sr-Latn-RS" sz="3600" b="1" spc="-1" dirty="0">
              <a:solidFill>
                <a:srgbClr val="000000"/>
              </a:solidFill>
              <a:latin typeface="Century Gothic"/>
            </a:endParaRPr>
          </a:p>
        </p:txBody>
      </p:sp>
      <p:sp>
        <p:nvSpPr>
          <p:cNvPr id="143" name="TextShape 2"/>
          <p:cNvSpPr txBox="1"/>
          <p:nvPr/>
        </p:nvSpPr>
        <p:spPr>
          <a:xfrm>
            <a:off x="2363089"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Pojavljuje se i tzv. </a:t>
            </a:r>
            <a:r>
              <a:rPr lang="sr-Latn-RS" sz="2400" b="1" u="sng" spc="-1" dirty="0">
                <a:solidFill>
                  <a:srgbClr val="404040"/>
                </a:solidFill>
                <a:latin typeface="Century Gothic"/>
              </a:rPr>
              <a:t>’kratki </a:t>
            </a:r>
            <a:r>
              <a:rPr lang="sr-Latn-RS" sz="2400" b="1" u="sng" spc="-1" dirty="0" err="1">
                <a:solidFill>
                  <a:srgbClr val="404040"/>
                </a:solidFill>
                <a:latin typeface="Century Gothic"/>
              </a:rPr>
              <a:t>kruzing</a:t>
            </a:r>
            <a:r>
              <a:rPr lang="sr-Latn-RS" sz="2400" b="1" spc="-1" dirty="0">
                <a:solidFill>
                  <a:srgbClr val="404040"/>
                </a:solidFill>
                <a:latin typeface="Century Gothic"/>
              </a:rPr>
              <a:t>’ koji podrazumeva krstarenja brodovima koja su kratka i za koje ne mora da se izdvoji velika količina novca.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Jeftiniji i kraći </a:t>
            </a:r>
            <a:r>
              <a:rPr lang="sr-Latn-RS" sz="2400" b="1" spc="-1" dirty="0" err="1">
                <a:solidFill>
                  <a:srgbClr val="404040"/>
                </a:solidFill>
                <a:latin typeface="Century Gothic"/>
              </a:rPr>
              <a:t>kruzing</a:t>
            </a:r>
            <a:r>
              <a:rPr lang="sr-Latn-RS" sz="2400" b="1" spc="-1" dirty="0">
                <a:solidFill>
                  <a:srgbClr val="404040"/>
                </a:solidFill>
                <a:latin typeface="Century Gothic"/>
              </a:rPr>
              <a:t> izleti postaju sve popularniji. </a:t>
            </a:r>
          </a:p>
        </p:txBody>
      </p:sp>
    </p:spTree>
    <p:extLst>
      <p:ext uri="{BB962C8B-B14F-4D97-AF65-F5344CB8AC3E}">
        <p14:creationId xmlns:p14="http://schemas.microsoft.com/office/powerpoint/2010/main" val="4044054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Trajekti</a:t>
            </a: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Trajekti podrazumevaju različite oblike plovidbe na </a:t>
            </a:r>
            <a:r>
              <a:rPr lang="sr-Latn-RS" sz="2400" b="1" spc="-1" dirty="0">
                <a:solidFill>
                  <a:srgbClr val="C00000"/>
                </a:solidFill>
                <a:latin typeface="Century Gothic"/>
              </a:rPr>
              <a:t>kratkim </a:t>
            </a:r>
            <a:r>
              <a:rPr lang="sr-Latn-RS" sz="2400" b="1" spc="-1" dirty="0">
                <a:solidFill>
                  <a:srgbClr val="404040"/>
                </a:solidFill>
                <a:latin typeface="Century Gothic"/>
              </a:rPr>
              <a:t>udaljenostima.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Većina njih obezbeđuje bitne veze za lokalne stanovnike, ali, neizbežno, takođe pruža važne atrakcije za turiste koji ili žele da dobiju drugačiji pogled na grad ili planiraju da posete udaljenija područja zemlje, posebno tamo gde vazdušne veze nisu moguće.</a:t>
            </a:r>
          </a:p>
        </p:txBody>
      </p:sp>
    </p:spTree>
    <p:extLst>
      <p:ext uri="{BB962C8B-B14F-4D97-AF65-F5344CB8AC3E}">
        <p14:creationId xmlns:p14="http://schemas.microsoft.com/office/powerpoint/2010/main" val="24828510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Trajekti</a:t>
            </a: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Ključne trajektne rute za turiste su one koje predstavljaju glavne veze između zemalja koje su razdvojene vodom, kao što je:</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preko Lamanša, </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između zemalja u Baltičkom moru,</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između </a:t>
            </a:r>
            <a:r>
              <a:rPr lang="sr-Latn-RS" sz="2400" b="1" spc="-1" dirty="0" err="1">
                <a:solidFill>
                  <a:srgbClr val="404040"/>
                </a:solidFill>
                <a:latin typeface="Century Gothic"/>
              </a:rPr>
              <a:t>Korzike</a:t>
            </a:r>
            <a:r>
              <a:rPr lang="sr-Latn-RS" sz="2400" b="1" spc="-1" dirty="0">
                <a:solidFill>
                  <a:srgbClr val="404040"/>
                </a:solidFill>
                <a:latin typeface="Century Gothic"/>
              </a:rPr>
              <a:t> i Sardinije i </a:t>
            </a:r>
          </a:p>
          <a:p>
            <a:pPr marL="800280" lvl="1" indent="-342720" algn="just">
              <a:spcBef>
                <a:spcPts val="1001"/>
              </a:spcBef>
              <a:buClr>
                <a:srgbClr val="A53010"/>
              </a:buClr>
              <a:buFont typeface="Wingdings 3" charset="2"/>
              <a:buChar char=""/>
            </a:pPr>
            <a:r>
              <a:rPr lang="sr-Latn-RS" sz="2400" b="1" spc="-1" dirty="0">
                <a:solidFill>
                  <a:srgbClr val="404040"/>
                </a:solidFill>
                <a:latin typeface="Century Gothic"/>
              </a:rPr>
              <a:t>preko Jadrana između Italije, Grčke i balkanskih zemalja. </a:t>
            </a:r>
          </a:p>
        </p:txBody>
      </p:sp>
    </p:spTree>
    <p:extLst>
      <p:ext uri="{BB962C8B-B14F-4D97-AF65-F5344CB8AC3E}">
        <p14:creationId xmlns:p14="http://schemas.microsoft.com/office/powerpoint/2010/main" val="187859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664999" y="6242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Trajekti</a:t>
            </a:r>
          </a:p>
        </p:txBody>
      </p:sp>
      <p:sp>
        <p:nvSpPr>
          <p:cNvPr id="143" name="TextShape 2"/>
          <p:cNvSpPr txBox="1"/>
          <p:nvPr/>
        </p:nvSpPr>
        <p:spPr>
          <a:xfrm>
            <a:off x="2373363" y="1314000"/>
            <a:ext cx="8915040" cy="4919760"/>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Trajketi su posebno važni za drumski prevoz, odnosno nekada su od vitalnog značaja za povezivanje određenih destinacija kada se putuje automobilom ili autobusom.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Takođe, veliki broj turističkih mesta u svetu zavisi od nacionalne trajektne usluge, gde su mali gradovi odsečeni od kopnenih puteva i vazdušnih veza. </a:t>
            </a:r>
          </a:p>
        </p:txBody>
      </p:sp>
    </p:spTree>
    <p:extLst>
      <p:ext uri="{BB962C8B-B14F-4D97-AF65-F5344CB8AC3E}">
        <p14:creationId xmlns:p14="http://schemas.microsoft.com/office/powerpoint/2010/main" val="3199057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373363" y="6737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Plovila na unutrašnjim plovnim putevima i izletištima</a:t>
            </a:r>
          </a:p>
        </p:txBody>
      </p:sp>
      <p:sp>
        <p:nvSpPr>
          <p:cNvPr id="143" name="TextShape 2"/>
          <p:cNvSpPr txBox="1"/>
          <p:nvPr/>
        </p:nvSpPr>
        <p:spPr>
          <a:xfrm>
            <a:off x="2373363" y="1880170"/>
            <a:ext cx="8915040" cy="4353589"/>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Unutrašnji vodni putevi – posebno jezera, reke i kanali – pružaju izuzetne mogućnosti za rekreaciju i turizam.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Velike reke privlače veliki broj turista u svetu. </a:t>
            </a:r>
          </a:p>
        </p:txBody>
      </p:sp>
    </p:spTree>
    <p:extLst>
      <p:ext uri="{BB962C8B-B14F-4D97-AF65-F5344CB8AC3E}">
        <p14:creationId xmlns:p14="http://schemas.microsoft.com/office/powerpoint/2010/main" val="33821991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373363" y="6737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Plovila na unutrašnjim plovnim putevima i izletištima</a:t>
            </a:r>
          </a:p>
        </p:txBody>
      </p:sp>
      <p:sp>
        <p:nvSpPr>
          <p:cNvPr id="143" name="TextShape 2"/>
          <p:cNvSpPr txBox="1"/>
          <p:nvPr/>
        </p:nvSpPr>
        <p:spPr>
          <a:xfrm>
            <a:off x="2373363" y="1880170"/>
            <a:ext cx="8915040" cy="4353589"/>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Jedna od najpopularnijih reka za krstarenja je reka Nil u Egiptu.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Popularna evropska rečna krstarenja su reke </a:t>
            </a:r>
            <a:r>
              <a:rPr lang="sr-Latn-RS" sz="2400" b="1" spc="-1" dirty="0" err="1">
                <a:solidFill>
                  <a:srgbClr val="404040"/>
                </a:solidFill>
                <a:latin typeface="Century Gothic"/>
              </a:rPr>
              <a:t>Rajna</a:t>
            </a:r>
            <a:r>
              <a:rPr lang="sr-Latn-RS" sz="2400" b="1" spc="-1" dirty="0">
                <a:solidFill>
                  <a:srgbClr val="404040"/>
                </a:solidFill>
                <a:latin typeface="Century Gothic"/>
              </a:rPr>
              <a:t>/Dunav, </a:t>
            </a:r>
            <a:r>
              <a:rPr lang="sr-Latn-RS" sz="2400" b="1" spc="-1" dirty="0" err="1">
                <a:solidFill>
                  <a:srgbClr val="404040"/>
                </a:solidFill>
                <a:latin typeface="Century Gothic"/>
              </a:rPr>
              <a:t>Douro</a:t>
            </a:r>
            <a:r>
              <a:rPr lang="sr-Latn-RS" sz="2400" b="1" spc="-1" dirty="0">
                <a:solidFill>
                  <a:srgbClr val="404040"/>
                </a:solidFill>
                <a:latin typeface="Century Gothic"/>
              </a:rPr>
              <a:t> u Portugalu i francuske reke Sena i Rona.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Reke sa jakom turističkom privlačnošću su Misisipi u SAD i reke </a:t>
            </a:r>
            <a:r>
              <a:rPr lang="sr-Latn-RS" sz="2400" b="1" spc="-1" dirty="0" err="1">
                <a:solidFill>
                  <a:srgbClr val="404040"/>
                </a:solidFill>
                <a:latin typeface="Century Gothic"/>
              </a:rPr>
              <a:t>Jangce</a:t>
            </a:r>
            <a:r>
              <a:rPr lang="sr-Latn-RS" sz="2400" b="1" spc="-1" dirty="0">
                <a:solidFill>
                  <a:srgbClr val="404040"/>
                </a:solidFill>
                <a:latin typeface="Century Gothic"/>
              </a:rPr>
              <a:t> i Li u Kini, Volga i ruski vodeni putevi koji povezuju Sankt Peterburg sa Moskvom, italijanska reka Po i nemačka Elba. </a:t>
            </a:r>
          </a:p>
        </p:txBody>
      </p:sp>
    </p:spTree>
    <p:extLst>
      <p:ext uri="{BB962C8B-B14F-4D97-AF65-F5344CB8AC3E}">
        <p14:creationId xmlns:p14="http://schemas.microsoft.com/office/powerpoint/2010/main" val="1940311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373363" y="6737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Plovila na unutrašnjim plovnim putevima i izletištima</a:t>
            </a:r>
          </a:p>
        </p:txBody>
      </p:sp>
      <p:sp>
        <p:nvSpPr>
          <p:cNvPr id="143" name="TextShape 2"/>
          <p:cNvSpPr txBox="1"/>
          <p:nvPr/>
        </p:nvSpPr>
        <p:spPr>
          <a:xfrm>
            <a:off x="2373363" y="1880170"/>
            <a:ext cx="8915040" cy="4353589"/>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Veliku pažnju u rečnom i jezerskom krstarenju treba posvetiti upravo ekološkim pitanjima.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Najveće opasnosti su zagađenja usled curenja goriva i nafte u osetljivim slatkovodnim područjima, zatim erozije rečnih obala uzrokovane motornim čamcima i zagušenjima na popularnim delovima plovnih puteva. </a:t>
            </a:r>
          </a:p>
        </p:txBody>
      </p:sp>
    </p:spTree>
    <p:extLst>
      <p:ext uri="{BB962C8B-B14F-4D97-AF65-F5344CB8AC3E}">
        <p14:creationId xmlns:p14="http://schemas.microsoft.com/office/powerpoint/2010/main" val="595437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373363" y="6737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Privatno iznajmljeno plovilo ili </a:t>
            </a:r>
          </a:p>
          <a:p>
            <a:pPr algn="ctr"/>
            <a:r>
              <a:rPr lang="sr-Latn-RS" sz="3600" b="1" spc="-1" dirty="0">
                <a:solidFill>
                  <a:srgbClr val="000000"/>
                </a:solidFill>
                <a:latin typeface="Century Gothic"/>
              </a:rPr>
              <a:t>plovilo za razonodu </a:t>
            </a:r>
          </a:p>
        </p:txBody>
      </p:sp>
      <p:sp>
        <p:nvSpPr>
          <p:cNvPr id="143" name="TextShape 2"/>
          <p:cNvSpPr txBox="1"/>
          <p:nvPr/>
        </p:nvSpPr>
        <p:spPr>
          <a:xfrm>
            <a:off x="2373363" y="1880170"/>
            <a:ext cx="8915040" cy="4353589"/>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Specijalizovane kompanije za iznajmljivanje nude paket aranžmane na malim iznajmljenim jedrenjacima ili parobrodima, sa pogodnostima u rasponu od luksuznih, gde su putnici gosti, do jednostavnijih, gde putnici imaju aktivnu ulogu u posadi. </a:t>
            </a:r>
          </a:p>
        </p:txBody>
      </p:sp>
    </p:spTree>
    <p:extLst>
      <p:ext uri="{BB962C8B-B14F-4D97-AF65-F5344CB8AC3E}">
        <p14:creationId xmlns:p14="http://schemas.microsoft.com/office/powerpoint/2010/main" val="10270068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373363" y="6737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Privatno iznajmljeno plovilo ili </a:t>
            </a:r>
          </a:p>
          <a:p>
            <a:pPr algn="ctr"/>
            <a:r>
              <a:rPr lang="sr-Latn-RS" sz="3600" b="1" spc="-1" dirty="0">
                <a:solidFill>
                  <a:srgbClr val="000000"/>
                </a:solidFill>
                <a:latin typeface="Century Gothic"/>
              </a:rPr>
              <a:t>plovilo za razonodu </a:t>
            </a:r>
          </a:p>
        </p:txBody>
      </p:sp>
      <p:sp>
        <p:nvSpPr>
          <p:cNvPr id="143" name="TextShape 2"/>
          <p:cNvSpPr txBox="1"/>
          <p:nvPr/>
        </p:nvSpPr>
        <p:spPr>
          <a:xfrm>
            <a:off x="2373363" y="1880170"/>
            <a:ext cx="8915040" cy="4353589"/>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Rastuća potražnju za odmorima koji podrazumevaju krstarenjem čamcem/jedrenjacima/jahtama/brodovima.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Ova krstarenja su posebno interesantna u oblastima gde postoji mnogo malih ostrva gde mogu da se nađu zaštićena sidrišta i lepi vremenski uslovi.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Grčka ostrva, hrvatska ostrva i određena karipska ostrva, nude idealne uslove za ovakve vrste paketa, </a:t>
            </a:r>
          </a:p>
        </p:txBody>
      </p:sp>
    </p:spTree>
    <p:extLst>
      <p:ext uri="{BB962C8B-B14F-4D97-AF65-F5344CB8AC3E}">
        <p14:creationId xmlns:p14="http://schemas.microsoft.com/office/powerpoint/2010/main" val="3531871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373363" y="6737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Privatno iznajmljeno plovilo ili </a:t>
            </a:r>
          </a:p>
          <a:p>
            <a:pPr algn="ctr"/>
            <a:r>
              <a:rPr lang="sr-Latn-RS" sz="3600" b="1" spc="-1" dirty="0">
                <a:solidFill>
                  <a:srgbClr val="000000"/>
                </a:solidFill>
                <a:latin typeface="Century Gothic"/>
              </a:rPr>
              <a:t>plovilo za razonodu </a:t>
            </a:r>
          </a:p>
        </p:txBody>
      </p:sp>
      <p:sp>
        <p:nvSpPr>
          <p:cNvPr id="143" name="TextShape 2"/>
          <p:cNvSpPr txBox="1"/>
          <p:nvPr/>
        </p:nvSpPr>
        <p:spPr>
          <a:xfrm>
            <a:off x="2373363" y="1880170"/>
            <a:ext cx="8915040" cy="4353589"/>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Takođe, luksuzne jahte koje se koriste u turističkim krstarenjima koštaju mnogo i veoma su skupe za održavanje, pa se danas uvodi i opcija posedovanja jednog udela u jahtama, gde se dele troškovi kupovine jahte i održavanja na više vlasnika koji će imati za uzvrat mogućnost korišćenja jedne ili više nedelja svake godine na luksuznoj jahti sa celokupnom posadom. </a:t>
            </a:r>
          </a:p>
        </p:txBody>
      </p:sp>
    </p:spTree>
    <p:extLst>
      <p:ext uri="{BB962C8B-B14F-4D97-AF65-F5344CB8AC3E}">
        <p14:creationId xmlns:p14="http://schemas.microsoft.com/office/powerpoint/2010/main" val="40748946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373363" y="673740"/>
            <a:ext cx="8911440" cy="1280520"/>
          </a:xfrm>
          <a:prstGeom prst="rect">
            <a:avLst/>
          </a:prstGeom>
          <a:noFill/>
          <a:ln>
            <a:noFill/>
          </a:ln>
        </p:spPr>
        <p:txBody>
          <a:bodyPr>
            <a:noAutofit/>
          </a:bodyPr>
          <a:lstStyle/>
          <a:p>
            <a:pPr algn="ctr"/>
            <a:r>
              <a:rPr lang="sr-Latn-RS" sz="3600" b="1" spc="-1" dirty="0">
                <a:solidFill>
                  <a:srgbClr val="000000"/>
                </a:solidFill>
                <a:latin typeface="Century Gothic"/>
              </a:rPr>
              <a:t>Vodeni saobraćaj </a:t>
            </a:r>
          </a:p>
        </p:txBody>
      </p:sp>
      <p:sp>
        <p:nvSpPr>
          <p:cNvPr id="143" name="TextShape 2"/>
          <p:cNvSpPr txBox="1"/>
          <p:nvPr/>
        </p:nvSpPr>
        <p:spPr>
          <a:xfrm>
            <a:off x="2373363" y="1880170"/>
            <a:ext cx="8915040" cy="4353589"/>
          </a:xfrm>
          <a:prstGeom prst="rect">
            <a:avLst/>
          </a:prstGeom>
          <a:noFill/>
          <a:ln>
            <a:noFill/>
          </a:ln>
        </p:spPr>
        <p:txBody>
          <a:bodyPr>
            <a:normAutofit/>
          </a:bodyPr>
          <a:lstStyle/>
          <a:p>
            <a:pPr marL="343080" indent="-342720" algn="just">
              <a:lnSpc>
                <a:spcPct val="100000"/>
              </a:lnSpc>
              <a:spcBef>
                <a:spcPts val="1001"/>
              </a:spcBef>
              <a:buClr>
                <a:srgbClr val="A53010"/>
              </a:buClr>
              <a:buFont typeface="Wingdings 3" charset="2"/>
              <a:buChar char=""/>
            </a:pPr>
            <a:endParaRPr lang="sr-Latn-RS" sz="2400" b="1" spc="-1" dirty="0">
              <a:solidFill>
                <a:srgbClr val="404040"/>
              </a:solidFill>
              <a:latin typeface="Century Gothic"/>
            </a:endParaRP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Budućnost vodenog saobraćaja treba tražiti u primeni nauke i tehnologije u smislu fokusiranja na naprednijim oblicima pomorskog saobraćaja.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Dizajniranje brodova koji mogu ići velikom brzinom uz smanjenu potrošnju goriva doneće velike mogućnosti za dalji razvoj vodenog saobraćaja. </a:t>
            </a:r>
          </a:p>
          <a:p>
            <a:pPr marL="343080" indent="-342720" algn="just">
              <a:lnSpc>
                <a:spcPct val="100000"/>
              </a:lnSpc>
              <a:spcBef>
                <a:spcPts val="1001"/>
              </a:spcBef>
              <a:buClr>
                <a:srgbClr val="A53010"/>
              </a:buClr>
              <a:buFont typeface="Wingdings 3" charset="2"/>
              <a:buChar char=""/>
            </a:pPr>
            <a:r>
              <a:rPr lang="sr-Latn-RS" sz="2400" b="1" spc="-1" dirty="0">
                <a:solidFill>
                  <a:srgbClr val="404040"/>
                </a:solidFill>
                <a:latin typeface="Century Gothic"/>
              </a:rPr>
              <a:t>U budućnosti se očekuje dalji razvoj </a:t>
            </a:r>
            <a:r>
              <a:rPr lang="sr-Latn-RS" sz="2400" b="1" spc="-1" dirty="0" err="1">
                <a:solidFill>
                  <a:srgbClr val="404040"/>
                </a:solidFill>
                <a:latin typeface="Century Gothic"/>
              </a:rPr>
              <a:t>kruzinga</a:t>
            </a:r>
            <a:r>
              <a:rPr lang="sr-Latn-RS" sz="2400" b="1" spc="-1" dirty="0">
                <a:solidFill>
                  <a:srgbClr val="404040"/>
                </a:solidFill>
                <a:latin typeface="Century Gothic"/>
              </a:rPr>
              <a:t>.</a:t>
            </a:r>
          </a:p>
        </p:txBody>
      </p:sp>
    </p:spTree>
    <p:extLst>
      <p:ext uri="{BB962C8B-B14F-4D97-AF65-F5344CB8AC3E}">
        <p14:creationId xmlns:p14="http://schemas.microsoft.com/office/powerpoint/2010/main" val="19958476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079372" y="3172232"/>
            <a:ext cx="8911440" cy="1280520"/>
          </a:xfrm>
          <a:prstGeom prst="rect">
            <a:avLst/>
          </a:prstGeom>
          <a:noFill/>
          <a:ln>
            <a:noFill/>
          </a:ln>
        </p:spPr>
        <p:txBody>
          <a:bodyPr>
            <a:noAutofit/>
          </a:bodyPr>
          <a:lstStyle/>
          <a:p>
            <a:pPr algn="ctr"/>
            <a:r>
              <a:rPr lang="sr-Latn-RS" sz="3600" b="1" strike="noStrike" spc="-1" dirty="0">
                <a:solidFill>
                  <a:srgbClr val="000000"/>
                </a:solidFill>
                <a:latin typeface="Century Gothic"/>
              </a:rPr>
              <a:t>Hvala na pažnji</a:t>
            </a:r>
            <a:endParaRPr lang="en-US" sz="3600" b="1" strike="noStrike" spc="-1" dirty="0">
              <a:solidFill>
                <a:srgbClr val="000000"/>
              </a:solidFill>
              <a:latin typeface="Century Gothic"/>
            </a:endParaRPr>
          </a:p>
        </p:txBody>
      </p:sp>
    </p:spTree>
    <p:extLst>
      <p:ext uri="{BB962C8B-B14F-4D97-AF65-F5344CB8AC3E}">
        <p14:creationId xmlns:p14="http://schemas.microsoft.com/office/powerpoint/2010/main" val="3045582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2073</TotalTime>
  <Words>1918</Words>
  <Application>Microsoft Office PowerPoint</Application>
  <PresentationFormat>Widescreen</PresentationFormat>
  <Paragraphs>252</Paragraphs>
  <Slides>46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46</vt:i4>
      </vt:variant>
    </vt:vector>
  </HeadingPairs>
  <TitlesOfParts>
    <vt:vector size="54" baseType="lpstr">
      <vt:lpstr>Arial</vt:lpstr>
      <vt:lpstr>Century Gothic</vt:lpstr>
      <vt:lpstr>Symbol</vt:lpstr>
      <vt:lpstr>Times New Roman</vt:lpstr>
      <vt:lpstr>Wingdings</vt:lpstr>
      <vt:lpstr>Wingdings 3</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mina</dc:creator>
  <dc:description/>
  <cp:lastModifiedBy>Aleksandra</cp:lastModifiedBy>
  <cp:revision>378</cp:revision>
  <dcterms:created xsi:type="dcterms:W3CDTF">2019-10-10T15:18:30Z</dcterms:created>
  <dcterms:modified xsi:type="dcterms:W3CDTF">2022-04-01T09:34:33Z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HP</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Widescreen</vt:lpwstr>
  </property>
  <property fmtid="{D5CDD505-2E9C-101B-9397-08002B2CF9AE}" pid="10" name="ScaleCrop">
    <vt:bool>false</vt:bool>
  </property>
  <property fmtid="{D5CDD505-2E9C-101B-9397-08002B2CF9AE}" pid="11" name="ShareDoc">
    <vt:bool>false</vt:bool>
  </property>
  <property fmtid="{D5CDD505-2E9C-101B-9397-08002B2CF9AE}" pid="12" name="Slides">
    <vt:i4>77</vt:i4>
  </property>
</Properties>
</file>