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334" r:id="rId5"/>
    <p:sldId id="335" r:id="rId6"/>
    <p:sldId id="337" r:id="rId7"/>
    <p:sldId id="390" r:id="rId8"/>
    <p:sldId id="391" r:id="rId9"/>
    <p:sldId id="392" r:id="rId10"/>
    <p:sldId id="393" r:id="rId11"/>
    <p:sldId id="338" r:id="rId12"/>
    <p:sldId id="429" r:id="rId13"/>
    <p:sldId id="430" r:id="rId14"/>
    <p:sldId id="431" r:id="rId15"/>
    <p:sldId id="432" r:id="rId16"/>
    <p:sldId id="433" r:id="rId17"/>
    <p:sldId id="428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5" r:id="rId26"/>
    <p:sldId id="424" r:id="rId27"/>
    <p:sldId id="444" r:id="rId28"/>
    <p:sldId id="442" r:id="rId29"/>
    <p:sldId id="443" r:id="rId30"/>
    <p:sldId id="421" r:id="rId31"/>
    <p:sldId id="425" r:id="rId32"/>
    <p:sldId id="426" r:id="rId33"/>
    <p:sldId id="427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411" r:id="rId46"/>
    <p:sldId id="415" r:id="rId47"/>
    <p:sldId id="413" r:id="rId48"/>
    <p:sldId id="412" r:id="rId49"/>
    <p:sldId id="446" r:id="rId50"/>
    <p:sldId id="447" r:id="rId51"/>
    <p:sldId id="448" r:id="rId52"/>
    <p:sldId id="414" r:id="rId53"/>
    <p:sldId id="417" r:id="rId54"/>
    <p:sldId id="420" r:id="rId55"/>
    <p:sldId id="418" r:id="rId56"/>
    <p:sldId id="419" r:id="rId57"/>
    <p:sldId id="410" r:id="rId58"/>
    <p:sldId id="449" r:id="rId59"/>
    <p:sldId id="416" r:id="rId60"/>
  </p:sldIdLst>
  <p:sldSz cx="12192000" cy="6858000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A420FEB-BC2F-443B-8546-F363A0EF69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4/1/2022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0" name="CustomShape 31"/>
          <p:cNvSpPr/>
          <p:nvPr/>
        </p:nvSpPr>
        <p:spPr>
          <a:xfrm>
            <a:off x="0" y="4323960"/>
            <a:ext cx="1744200" cy="778320"/>
          </a:xfrm>
          <a:custGeom>
            <a:avLst/>
            <a:gdLst/>
            <a:ahLst/>
            <a:cxnLst/>
            <a:rect l="l" t="t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>
          <a:xfrm>
            <a:off x="531720" y="452952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FE99C33-B89B-4546-9FB4-AC2F2E4F4631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  <p:sp>
        <p:nvSpPr>
          <p:cNvPr id="32" name="PlaceHolder 3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2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5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" name="PlaceHolder 28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9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600" b="0" strike="noStrike" spc="-1">
                <a:solidFill>
                  <a:srgbClr val="404040"/>
                </a:solidFill>
                <a:latin typeface="Century Gothic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Fifth level</a:t>
            </a:r>
          </a:p>
        </p:txBody>
      </p:sp>
      <p:sp>
        <p:nvSpPr>
          <p:cNvPr id="98" name="PlaceHolder 30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58F17E7-133A-46C4-B637-B9F2A77580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4/1/2022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99" name="PlaceHolder 31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00" name="CustomShape 32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PlaceHolder 33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A0A6AA8-B0E8-4533-B765-B6E0128184FC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lane flying over a castle&#10;&#10;Description automatically generated with medium confidence">
            <a:extLst>
              <a:ext uri="{FF2B5EF4-FFF2-40B4-BE49-F238E27FC236}">
                <a16:creationId xmlns:a16="http://schemas.microsoft.com/office/drawing/2014/main" id="{895F570E-7B62-4DF2-8E40-6881AC322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16"/>
            <a:ext cx="12192000" cy="7079178"/>
          </a:xfrm>
          <a:prstGeom prst="rect">
            <a:avLst/>
          </a:prstGeom>
        </p:spPr>
      </p:pic>
      <p:sp>
        <p:nvSpPr>
          <p:cNvPr id="138" name="TextShape 1"/>
          <p:cNvSpPr txBox="1"/>
          <p:nvPr/>
        </p:nvSpPr>
        <p:spPr>
          <a:xfrm>
            <a:off x="2589120" y="0"/>
            <a:ext cx="8915040" cy="1345632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8500"/>
          </a:bodyPr>
          <a:lstStyle/>
          <a:p>
            <a:pPr>
              <a:lnSpc>
                <a:spcPct val="100000"/>
              </a:lnSpc>
            </a:pPr>
            <a:r>
              <a:rPr lang="sr-Latn-RS" sz="5400" b="1" strike="noStrike" spc="-1" dirty="0">
                <a:solidFill>
                  <a:srgbClr val="993300"/>
                </a:solidFill>
                <a:latin typeface="Century Gothic"/>
              </a:rPr>
              <a:t>SAOBRAĆAJ I TURIZAM</a:t>
            </a:r>
            <a:endParaRPr lang="en-US" sz="5400" b="0" strike="noStrike" spc="-1" dirty="0">
              <a:solidFill>
                <a:srgbClr val="993300"/>
              </a:solidFill>
              <a:latin typeface="Century Gothic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57654" y="5424755"/>
            <a:ext cx="5072537" cy="106415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en-US" sz="3800" b="1" strike="noStrike" spc="-1" dirty="0" err="1">
                <a:solidFill>
                  <a:schemeClr val="bg1"/>
                </a:solidFill>
                <a:latin typeface="Century Gothic"/>
              </a:rPr>
              <a:t>dr</a:t>
            </a:r>
            <a:r>
              <a:rPr lang="en-US" sz="3800" b="1" strike="noStrike" spc="-1" dirty="0">
                <a:solidFill>
                  <a:schemeClr val="bg1"/>
                </a:solidFill>
                <a:latin typeface="Century Gothic"/>
              </a:rPr>
              <a:t> Aleksandra </a:t>
            </a:r>
            <a:r>
              <a:rPr lang="en-US" sz="3800" b="1" spc="-1" dirty="0">
                <a:solidFill>
                  <a:schemeClr val="bg1"/>
                </a:solidFill>
                <a:latin typeface="Century Gothic"/>
              </a:rPr>
              <a:t>Tornjanski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19391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pc="-1" dirty="0">
                <a:solidFill>
                  <a:srgbClr val="404040"/>
                </a:solidFill>
                <a:latin typeface="Century Gothic"/>
              </a:rPr>
              <a:t>VRSTE </a:t>
            </a: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SAOBRAĆAJA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11718" y="1447564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Vidovi saobraćaja u turizmu: 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Kopneni saobraćaj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Vodeni saobraćaj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Vazdušni saobraćaj </a:t>
            </a:r>
          </a:p>
        </p:txBody>
      </p:sp>
    </p:spTree>
    <p:extLst>
      <p:ext uri="{BB962C8B-B14F-4D97-AF65-F5344CB8AC3E}">
        <p14:creationId xmlns:p14="http://schemas.microsoft.com/office/powerpoint/2010/main" val="145987288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50074" y="92467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Kopneni saobraćaj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Železnica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Automobili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Autobusi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Karavani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Vodeni saobraćaj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Brodovi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Trajekti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Jahte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Vazdušni saobraćaj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Avioni – redovni letovi</a:t>
            </a:r>
          </a:p>
          <a:p>
            <a:pPr marL="914760" lvl="1" indent="-457200" algn="just"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Avioni – čarter letovi</a:t>
            </a:r>
          </a:p>
        </p:txBody>
      </p:sp>
    </p:spTree>
    <p:extLst>
      <p:ext uri="{BB962C8B-B14F-4D97-AF65-F5344CB8AC3E}">
        <p14:creationId xmlns:p14="http://schemas.microsoft.com/office/powerpoint/2010/main" val="426821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Glavni vidovi transporta u međunarodnom turizmu su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saobraćaj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Drumski saobraćaj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Pomorski saobraćaj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Vazdušni saobraćaj </a:t>
            </a:r>
          </a:p>
        </p:txBody>
      </p:sp>
    </p:spTree>
    <p:extLst>
      <p:ext uri="{BB962C8B-B14F-4D97-AF65-F5344CB8AC3E}">
        <p14:creationId xmlns:p14="http://schemas.microsoft.com/office/powerpoint/2010/main" val="42283882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Železnički saobraćaj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važna uloga u domaćem turizmu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mala uloga u međunarodnom turizmu sa tendencijom pada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pl-PL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138478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404186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Drumski saobraćaj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važna uloga u domaćem i međunarodnom turizmu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dominantno mesto usled porasta stepena motorizacije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tendencija blagog smanjenja uloge u međunarodnom turizmu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572011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404186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Pomorski saobraćaj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zapažena </a:t>
            </a:r>
            <a:r>
              <a:rPr lang="sr-Latn-CS" altLang="sr-Latn-RS" sz="2400" b="1" dirty="0"/>
              <a:t>uloga u međunarodnom turizmu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CS" altLang="sr-Latn-RS" sz="2400" b="1" dirty="0"/>
              <a:t>blaga tendencija rasta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8743284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404186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Vazdušni saobraćaj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tendencija rasta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povećanje uloge organizovanog tur. prometa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veliki značaj za geografski udaljene destinacije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990204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3200" b="1" u="sng" spc="-1" dirty="0">
                <a:solidFill>
                  <a:srgbClr val="404040"/>
                </a:solidFill>
                <a:latin typeface="Century Gothic"/>
              </a:rPr>
              <a:t>Železnički saobraćaj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C7AC81-0381-46D3-B392-CEE3A74AD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773" y="2168557"/>
            <a:ext cx="6856287" cy="406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31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875787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Rani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razvoj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saobraćaj je odigrao pionirsku ulogu u razvoju turizma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1804.g. konstruisana prva parna lokomotiva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1825. g. izgrađena prva putnička železnica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26.9.1825. g. - rođendan železnice kada prva parna lokomotiva – ’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Locomotion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’, izrađena od strane Džordža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Stefensona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brzina 19 km/h.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1829.g. lokomotiva ’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Rocket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’, izrađena od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Stefensona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dostigla je brzinu od 56 km/h.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1841.god. prvo turističko organizovano putovanje vozom (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T.Cook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690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875787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Rani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razvoj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Gradnjom udobnijih vagona otpočinje putnički razvoj železnica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Posle parne i dizelske železnice, uvodi se moderna električna železnica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Ekspanziju železnice pratio je istovremeni rast smeštajnih kapaciteta u mestima do kojih je dolazila železnica.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Počinje period izgradnje hotela u kome su i same železničke kompanije bile lideri, osnivajući velike železničke terminalne hotele koji su imali značajnu ulogu u hotelijerstvu u narednih sto godina. </a:t>
            </a:r>
          </a:p>
        </p:txBody>
      </p:sp>
    </p:spTree>
    <p:extLst>
      <p:ext uri="{BB962C8B-B14F-4D97-AF65-F5344CB8AC3E}">
        <p14:creationId xmlns:p14="http://schemas.microsoft.com/office/powerpoint/2010/main" val="1119967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875787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Rani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razvoj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Železnica je na nekim trasama imala luksuzne vozove koji su pružali neprevaziđen nivo luksuza za putnike, kao što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Blue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Train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(Plavi Voz)  – Pariz, Azurna obala i Rim,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Voz ’Orijent ekspres’ -  Pariz – Crno more.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65631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875787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Rani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razvoj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Železnice doživljavaju intenzivan rast u periodu od kraja XIX i u prvim decenijama XX veka.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 kraja XX veka izgradnja železnice je bila najveća u 4  najrazvijenije zemlje sveta: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SAD, Engleska, Francuska i Nemačka.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Tokom XX veka izgrađena je velika železnička mreža u nerazvijenim zemljama i zemljama u razvoju. </a:t>
            </a:r>
          </a:p>
        </p:txBody>
      </p:sp>
    </p:spTree>
    <p:extLst>
      <p:ext uri="{BB962C8B-B14F-4D97-AF65-F5344CB8AC3E}">
        <p14:creationId xmlns:p14="http://schemas.microsoft.com/office/powerpoint/2010/main" val="2522018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875787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Rani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razvoj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Danas, železnička saobraćajna mreža u razvijenim zemljama sveta se više ne proširuje, već i opada dužina pruga, iako su većina železničkih mreža i preduzeća modernizovana. </a:t>
            </a:r>
          </a:p>
        </p:txBody>
      </p:sp>
    </p:spTree>
    <p:extLst>
      <p:ext uri="{BB962C8B-B14F-4D97-AF65-F5344CB8AC3E}">
        <p14:creationId xmlns:p14="http://schemas.microsoft.com/office/powerpoint/2010/main" val="1343282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3330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Pozitivne karakteristike: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Veliki kapacitet (količina) prevoza,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Velika bezbednost,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Mala zavisnost od klimatskih uslova,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Manja potrošnja energije,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Manja cena prevoza,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Ekološke prednosti,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Mali procenat učešća u eksternim troškovima,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Mogućnost automatizacije,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Veliki uticaj na razvoj privrede. </a:t>
            </a:r>
          </a:p>
        </p:txBody>
      </p:sp>
    </p:spTree>
    <p:extLst>
      <p:ext uri="{BB962C8B-B14F-4D97-AF65-F5344CB8AC3E}">
        <p14:creationId xmlns:p14="http://schemas.microsoft.com/office/powerpoint/2010/main" val="3921805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333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Negativne karakteristike: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Ograničen manevar,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Velika početna ulaganja,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Velika ulaganja u održavanje infrastrukture.</a:t>
            </a:r>
          </a:p>
          <a:p>
            <a:pPr marL="457560" lvl="1" algn="just"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63012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solidFill>
                  <a:srgbClr val="C00000"/>
                </a:solidFill>
                <a:latin typeface="Century Gothic"/>
              </a:rPr>
              <a:t>Razlozi za smanjenje prometa putnika u železničkom saobraćaju su: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Razvoj ostalih grana saobraćaja, pre svega drumski i vazdušni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Neprilagođavanje železnice tržišnim uslovima,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Ekspanzija drumskog saobraćaja,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Nedovoljan kvalitet i potpunost transportnih usluga,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Visoki troškovi poslovanja,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Veliki gubici,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Neadekvatna organizovanost sistema,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Zastarele železničke pruge,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Zastareli vozovi i dr.</a:t>
            </a:r>
          </a:p>
        </p:txBody>
      </p:sp>
    </p:spTree>
    <p:extLst>
      <p:ext uri="{BB962C8B-B14F-4D97-AF65-F5344CB8AC3E}">
        <p14:creationId xmlns:p14="http://schemas.microsoft.com/office/powerpoint/2010/main" val="212609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Značaj železnice se ponovo povećava, zbog problema u drumskom saobraćaju </a:t>
            </a:r>
            <a:r>
              <a:rPr lang="sr-Latn-RS" sz="3000" b="1" i="1" spc="-1" dirty="0">
                <a:latin typeface="Century Gothic"/>
              </a:rPr>
              <a:t>(zakrčenja, gužve, bezbednost, zagađenje i sl.)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Danas se zbog toga poklanja velika pažnja modernizaciji železničkog putnog saobraćaja.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solidFill>
                <a:srgbClr val="C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56214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solidFill>
                  <a:srgbClr val="C00000"/>
                </a:solidFill>
                <a:latin typeface="Century Gothic"/>
              </a:rPr>
              <a:t>Promene koje u železničkom saobraćaju pre svega treba uraditi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Redizajn organizacione strukture savremenih železničkih firmi; 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Primena savremenih marketing principa u poslovanju;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Primena informacionih i komunikacionih tehnologija u poslovanju;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Primena nauke i novih znanja u poslovanju.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solidFill>
                <a:srgbClr val="C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28487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Železnički saobraćaj je posebno interesantan za putnike koji putuju na duža odstojanja, posebno srednje duga rastojanja (oko 500 km) </a:t>
            </a:r>
          </a:p>
        </p:txBody>
      </p:sp>
    </p:spTree>
    <p:extLst>
      <p:ext uri="{BB962C8B-B14F-4D97-AF65-F5344CB8AC3E}">
        <p14:creationId xmlns:p14="http://schemas.microsoft.com/office/powerpoint/2010/main" val="1791329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Moderna železnica može pružiti</a:t>
            </a:r>
            <a:r>
              <a:rPr lang="sr-Cyrl-RS" sz="3000" b="1" spc="-1" dirty="0">
                <a:latin typeface="Century Gothic"/>
              </a:rPr>
              <a:t>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veći komfor: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latin typeface="Century Gothic"/>
              </a:rPr>
              <a:t>šira sedišta,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latin typeface="Century Gothic"/>
              </a:rPr>
              <a:t>restoran,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latin typeface="Century Gothic"/>
              </a:rPr>
              <a:t>toaleti,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latin typeface="Century Gothic"/>
              </a:rPr>
              <a:t>spavaća kola, i sl.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veliku udobnost putovanja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veću sigurnost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veću tačnost u odnosu na drumski saobraćaj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nižu cenu prevoza u odnosu na vazdušni saobraćaj. </a:t>
            </a:r>
          </a:p>
        </p:txBody>
      </p:sp>
    </p:spTree>
    <p:extLst>
      <p:ext uri="{BB962C8B-B14F-4D97-AF65-F5344CB8AC3E}">
        <p14:creationId xmlns:p14="http://schemas.microsoft.com/office/powerpoint/2010/main" val="1925651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solidFill>
                  <a:srgbClr val="C00000"/>
                </a:solidFill>
                <a:latin typeface="Century Gothic"/>
              </a:rPr>
              <a:t>Železnice koje su modernizovane karakteriše</a:t>
            </a:r>
            <a:r>
              <a:rPr lang="sr-Latn-RS" sz="3000" b="1" spc="-1" dirty="0">
                <a:latin typeface="Century Gothic"/>
              </a:rPr>
              <a:t>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usavršenost kapaciteta,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povećana propusna moć pruga,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povećana eksploatacija železnice,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osposobljenost pruga za elektrifikaciju i uvođenje savremenih sigurnosnih uređaja,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primena informatičkih sredstava na samim prugama,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osposobljavanje vučnih i prevoznih kapaciteta za velike brzine prevoza.</a:t>
            </a:r>
          </a:p>
        </p:txBody>
      </p:sp>
    </p:spTree>
    <p:extLst>
      <p:ext uri="{BB962C8B-B14F-4D97-AF65-F5344CB8AC3E}">
        <p14:creationId xmlns:p14="http://schemas.microsoft.com/office/powerpoint/2010/main" val="3950512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železničkog saobraćaja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24734" y="1892317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>
                <a:latin typeface="Century Gothic"/>
              </a:rPr>
              <a:t>Evropska železnička mreža, glavni koridori</a:t>
            </a:r>
            <a:endParaRPr lang="sr-Latn-RS" sz="3000" b="1" spc="-1" dirty="0">
              <a:latin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617AF4-0197-421E-8F10-253879C6B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980" y="2687643"/>
            <a:ext cx="8156224" cy="392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34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’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brzih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vozova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’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1962364" y="1273995"/>
            <a:ext cx="9811820" cy="530146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35E235-D7D7-4066-8B91-00BB654D1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317" y="2688260"/>
            <a:ext cx="4981575" cy="2819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133B3D-166E-4F92-B480-C736F5095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396" y="2688260"/>
            <a:ext cx="4952788" cy="280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53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’brzih vozova’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414460" y="1851220"/>
            <a:ext cx="8915040" cy="458040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solidFill>
                  <a:srgbClr val="C00000"/>
                </a:solidFill>
                <a:latin typeface="Century Gothic"/>
              </a:rPr>
              <a:t>Uvođenje tzv. ’brzih pruga’ koje su namenjene isključivo prevozu putnika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’Brzi vozovi’ se kreću od 300 – 500 km/h te postaju konkurent i  vazdušnom saobraćaju, na srednjim udaljenostima prevoza (oko 500 km).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2D9AC6-B521-4A08-B976-A5210A6C8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162" y="4425634"/>
            <a:ext cx="4145639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65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57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’brzih vozova’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414460" y="1664413"/>
            <a:ext cx="8915040" cy="4767209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800" b="1" spc="-1" dirty="0">
                <a:solidFill>
                  <a:srgbClr val="C00000"/>
                </a:solidFill>
                <a:latin typeface="Century Gothic"/>
              </a:rPr>
              <a:t>Brze železnice zadovoljavaju  potrebe za: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Povećanom  brzinom  prevoza; 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Kraćim vremenom putovanja;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Većim komforom;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Povećanjem pouzdanosti  - nikada ne kasne;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Povećanjem sigurnosti;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Primene energetske efikasnosti na sam sistem transporta;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000" b="1" spc="-1" dirty="0">
                <a:latin typeface="Century Gothic"/>
              </a:rPr>
              <a:t>Očuvanjem životne sredine, smanjujući emisiju štetnih gasova iz drugih vidova saobraćaja.</a:t>
            </a:r>
          </a:p>
        </p:txBody>
      </p:sp>
    </p:spTree>
    <p:extLst>
      <p:ext uri="{BB962C8B-B14F-4D97-AF65-F5344CB8AC3E}">
        <p14:creationId xmlns:p14="http://schemas.microsoft.com/office/powerpoint/2010/main" val="1304443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5772" y="673740"/>
            <a:ext cx="8911440" cy="108314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Osnovne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karakteristike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’brzih vozova’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414460" y="1664413"/>
            <a:ext cx="8915040" cy="476720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30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Najveća prepreka </a:t>
            </a:r>
            <a:r>
              <a:rPr lang="sr-Latn-RS" sz="2400" b="1" spc="-1" dirty="0">
                <a:latin typeface="Century Gothic"/>
              </a:rPr>
              <a:t>brzih železnica predstavljaju </a:t>
            </a:r>
            <a:r>
              <a:rPr lang="sr-Latn-RS" sz="2400" b="1" u="sng" spc="-1" dirty="0">
                <a:latin typeface="Century Gothic"/>
              </a:rPr>
              <a:t>ekstremno visoki troškovi infrastrukture</a:t>
            </a:r>
            <a:r>
              <a:rPr lang="sr-Latn-RS" sz="2400" b="1" spc="-1" dirty="0">
                <a:latin typeface="Century Gothic"/>
              </a:rPr>
              <a:t>, međutim, na duže staze su isplative, pre svega zbog snažnog uticaja i na osnaživanje turizma i same privrede zemlje i regiona u kojem se nalaze.</a:t>
            </a:r>
          </a:p>
        </p:txBody>
      </p:sp>
    </p:spTree>
    <p:extLst>
      <p:ext uri="{BB962C8B-B14F-4D97-AF65-F5344CB8AC3E}">
        <p14:creationId xmlns:p14="http://schemas.microsoft.com/office/powerpoint/2010/main" val="662275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Osnovne karakteristike ’brzih vozova’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1962364" y="1273995"/>
            <a:ext cx="9811820" cy="5301465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Najbrži vozovi na svetu: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Šinkansen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voz  - ’voz metak’ u Japanu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TGV voz u Francuskoj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’Šanghaj maglev’ – ’voz munja’ u Kini 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G 17 voz u Kini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Frecciarossa (“Crvena strela”) u Italiji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Thalys voz – između Belgije i Francuske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ICE3 voz u Nemačkoj 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pl-PL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Brzi vozovi danas razvijaju brizne i do 500 km/h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Brzi vozovi postaju konkurencija avionima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31247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Najatraktivnije železnice za turiste u svetu su 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CS" sz="2400" b="1" dirty="0"/>
              <a:t>Orient Express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19E98E-347E-47DF-9024-32F2D6A60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851" y="2751484"/>
            <a:ext cx="5916140" cy="389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08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Najatraktivnije železnice za turiste u svetu su 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CS" sz="2400" b="1" dirty="0"/>
              <a:t>Trans-</a:t>
            </a:r>
            <a:r>
              <a:rPr lang="sr-Latn-CS" sz="2400" b="1" dirty="0" err="1"/>
              <a:t>Siberian</a:t>
            </a:r>
            <a:r>
              <a:rPr lang="sr-Latn-CS" sz="2400" b="1" dirty="0"/>
              <a:t> </a:t>
            </a:r>
            <a:r>
              <a:rPr lang="sr-Latn-CS" sz="2400" b="1" dirty="0" err="1"/>
              <a:t>Railway</a:t>
            </a:r>
            <a:endParaRPr lang="sr-Latn-CS" sz="2400" b="1" dirty="0"/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6A23C-33B6-47B7-81FD-AA175A684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710" y="2868531"/>
            <a:ext cx="8911440" cy="375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57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Najatraktivnije železnice za turiste u svetu su 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CS" sz="2400" b="1" dirty="0"/>
              <a:t>South </a:t>
            </a:r>
            <a:r>
              <a:rPr lang="sr-Latn-CS" sz="2400" b="1" dirty="0" err="1"/>
              <a:t>African</a:t>
            </a:r>
            <a:r>
              <a:rPr lang="sr-Latn-CS" sz="2400" b="1" dirty="0"/>
              <a:t> </a:t>
            </a:r>
            <a:r>
              <a:rPr lang="sr-Latn-CS" sz="2400" b="1" dirty="0" err="1"/>
              <a:t>Blue</a:t>
            </a:r>
            <a:r>
              <a:rPr lang="sr-Latn-CS" sz="2400" b="1" dirty="0"/>
              <a:t> </a:t>
            </a:r>
            <a:r>
              <a:rPr lang="sr-Latn-CS" sz="2400" b="1" dirty="0" err="1"/>
              <a:t>Train</a:t>
            </a:r>
            <a:endParaRPr lang="sr-Latn-CS" sz="2400" b="1" dirty="0"/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659AB-9795-4E99-9C93-ED4E4E857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402" y="2977466"/>
            <a:ext cx="6918628" cy="356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71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2C559B-7136-4F9F-982B-4FAB84C94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15" y="1978508"/>
            <a:ext cx="7229549" cy="462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54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371039-60F0-4E38-BE17-B945A748D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693" y="1764049"/>
            <a:ext cx="6897386" cy="461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12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647411-FCB7-4A2F-82D9-7019EAC5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723" y="1904760"/>
            <a:ext cx="6980680" cy="47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488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54DC58-807A-493A-B549-0826E252E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195" y="1727445"/>
            <a:ext cx="7229078" cy="468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98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E78C62-57E5-440E-9ADB-F8029D877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134" y="1769078"/>
            <a:ext cx="6900546" cy="460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69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DB002A-2A4F-4218-8B56-1EDCCAD05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161" y="1953205"/>
            <a:ext cx="6403536" cy="448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20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CC726-34EC-47EC-B31A-2E7C7EB3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2" y="1904760"/>
            <a:ext cx="6155336" cy="456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8723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AB6543-F47C-455C-8D26-0B4C7657B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834" y="1739114"/>
            <a:ext cx="7003686" cy="462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95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A7D8F5-F48A-45CD-BAC4-45FC44992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441" y="1825538"/>
            <a:ext cx="7118196" cy="47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93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E2E00-46F7-484F-B1C6-C63BE7EEC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795" y="1796471"/>
            <a:ext cx="6916832" cy="483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53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73363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atraktivnih destinacije u železničkom turizmu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AAA2AE-3CAB-4957-AC86-412AC9248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837" y="1747837"/>
            <a:ext cx="6269232" cy="431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527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34177" y="634514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FF0000"/>
                </a:solidFill>
                <a:latin typeface="Century Gothic"/>
              </a:rPr>
              <a:t>Mreža železničkih pruga Srbije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AC2641-8BE3-4C6F-B3B5-D5D619CB4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36" y="1383267"/>
            <a:ext cx="4513782" cy="523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09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 u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08976" y="1519484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Redovni saobraćaj počeo 3.9.1884.g. – Dan železničara;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Preko 55% svih pruga izgrađeno je u 19. veku;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Prosečna starost koloseka je oko 48 godina;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Prosečna starost elektrotehničkih postrojenja od 30 do 40 godina;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Značajno se povećava dužina pruga na kojima je smanjena najveća dopuštena brzina vozova;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Građevinska dužina železničkih pruga u i Srbiji je 3.739 km, od čega je: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3.444 km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jednokolosečnih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i 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295 km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dvokolosečnih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pruga.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30322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141017" y="696160"/>
            <a:ext cx="8911440" cy="968253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Međunarodne magistralne pruge kroz Srbiju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E-85 (Budimpešta – Subotica – Beograd – Niš – Skoplje – Solun - Atina)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E-70 (Pariz – Milano – Trst – Ljubljana – Zagreb – Beograd – Niš – Sofija – Istambul - Ankara)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E-79 (Budimpešta – Subotica – Beograd - Bar)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E-66 (Beograd - Vršac - Temišvar)</a:t>
            </a:r>
          </a:p>
        </p:txBody>
      </p:sp>
    </p:spTree>
    <p:extLst>
      <p:ext uri="{BB962C8B-B14F-4D97-AF65-F5344CB8AC3E}">
        <p14:creationId xmlns:p14="http://schemas.microsoft.com/office/powerpoint/2010/main" val="1908987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Najvažnija železnička mreža kroz Srbiju je ’Koridor X’ </a:t>
            </a:r>
            <a:r>
              <a:rPr lang="sr-Latn-RS" sz="2400" b="1" spc="-1" dirty="0">
                <a:latin typeface="Century Gothic"/>
              </a:rPr>
              <a:t>(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 - 70 i E-85) duga 767 km, prosečna brzina oko 50 km/h, koja je zastarela.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Druga po važnosti je ’Koridor XI’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(E-79 i E-66), takođe zastarela.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908211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Glavni železnički čvorovi na „Koridoru X“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kroz Srbiju: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Subotica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Novi Sad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Beograd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Niš.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48948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Regionalne pruge kroz Srbiju su uglavnom umrežene sa međunarodnim Koridorom X i XI. Glavni regionalni železnički čvorovi kroz Srbiju: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Sombor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Zaječar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Zrenjanin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Železnički čvor Kraljevo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431074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Mreža železničkih pruga Srbije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B08CE7-378F-4A16-94FA-A504605EC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269" y="1284271"/>
            <a:ext cx="4679302" cy="543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269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70112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 u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Century Gothic"/>
              </a:rPr>
              <a:t>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Modernizacija infrastrukturnih kapaciteta u cilju unapređenja: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Bezbednosti saobraćaja;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Pouzdanosti infrastrukture i reda vožnje;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Nivoa i kvaliteta usluga;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Primene evropskih standarda interoperabilnosti železnice;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Pristupačnosti železničke infrastrukture; 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Zaštite životne sredine, 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Primene ekoloških standarda;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Energetske efikasnosti;</a:t>
            </a:r>
          </a:p>
          <a:p>
            <a:pPr marL="800280" lvl="1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Doprinosa železnice regionalnom i nacionalnom razvoju.</a:t>
            </a:r>
          </a:p>
        </p:txBody>
      </p:sp>
    </p:spTree>
    <p:extLst>
      <p:ext uri="{BB962C8B-B14F-4D97-AF65-F5344CB8AC3E}">
        <p14:creationId xmlns:p14="http://schemas.microsoft.com/office/powerpoint/2010/main" val="38485132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Muzejsko- turistički kompleks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’</a:t>
            </a:r>
            <a:r>
              <a:rPr lang="sr-Latn-RS" sz="2400" b="1" spc="-1" dirty="0" err="1">
                <a:solidFill>
                  <a:srgbClr val="C00000"/>
                </a:solidFill>
                <a:latin typeface="Century Gothic"/>
              </a:rPr>
              <a:t>Šarganska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osmica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jedinstveno graditeljsko remek delo u svetu među prugama uskog koloseka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turistička atrakcija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veza Evrope sa Jadranskim morem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deo ove pruge od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Šargana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do Mokre Gore je obnovljen i njime prolazi voz.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Voz ’Nostalgija’ - čine restaurirani vagoni, saobraća tokom letnje i zimske turističke sezone -  organizacija turističkih putovanja, izleta, ekskurzija, snimanje filmova, reklama i sl.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023944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Muzejsko- turistički kompleks ’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Šarganska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osmica’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615B2-55CD-440B-AB36-E10C94334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068" y="2924342"/>
            <a:ext cx="4876732" cy="3309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27B12E-83E7-4E09-87F7-4F19B741B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353" y="2944433"/>
            <a:ext cx="4478116" cy="326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843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095960" y="1428108"/>
            <a:ext cx="8915040" cy="511387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u="sng" spc="-1" dirty="0">
                <a:solidFill>
                  <a:srgbClr val="C00000"/>
                </a:solidFill>
                <a:latin typeface="Century Gothic"/>
              </a:rPr>
              <a:t>’Plavi voz’ – voz </a:t>
            </a:r>
            <a:r>
              <a:rPr lang="sr-Latn-RS" sz="2400" b="1" u="sng" spc="-1" dirty="0" err="1">
                <a:solidFill>
                  <a:srgbClr val="C00000"/>
                </a:solidFill>
                <a:latin typeface="Century Gothic"/>
              </a:rPr>
              <a:t>J.Broza</a:t>
            </a:r>
            <a:r>
              <a:rPr lang="sr-Latn-RS" sz="2400" b="1" u="sng" spc="-1" dirty="0">
                <a:solidFill>
                  <a:srgbClr val="C00000"/>
                </a:solidFill>
                <a:latin typeface="Century Gothic"/>
              </a:rPr>
              <a:t> Tita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Muzejsko-turistički voz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Izgrađen 1959.g. za prevoz J. Broza Tita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Od 2005. g. koristi se u komercijalne svrhe – zakup celog ili dela voza za  maksimalno 110 putnika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7D6D1-9EEB-4E4D-922E-66AAB1645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230" y="4917857"/>
            <a:ext cx="3363076" cy="1853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73D317-D802-4DB3-BCE4-22339350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274" y="4927642"/>
            <a:ext cx="3219236" cy="1885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B1179B-7D49-4112-80E6-192A7514D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997" y="4917857"/>
            <a:ext cx="3180086" cy="176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224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540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Turistički voz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’Romantika’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Od 1996.g. vraća putnike u 30. godine prošlog veka i vozi na romantična putovanja po Srbiji: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Sremski Karlovci – Palić – Vršac – Bela Crkva – Požarevac – Smederevo –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Despotovac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DDAB95-3052-4427-B3D7-565A8C07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994" y="4658099"/>
            <a:ext cx="2624554" cy="2124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BFE999-8063-4FCF-A08A-6BF42C41D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665" y="4708210"/>
            <a:ext cx="3016128" cy="2023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9D6A30-089B-46DD-92C2-826900046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840" y="4834900"/>
            <a:ext cx="2972332" cy="194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866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498935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Neophodnost modernizacije pruga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Neophodnost nabavke savremenijih vozova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Neophodnost orijentacije ka putniku – u cilju poboljšanja usluga i u cilju cenovne politike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Izgradnja nove infrastrukture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Rekonstrukcija i  održavanje postojeće železničke infrastrukture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Modernizacija železničkih čvorova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867574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Železnički saobraćaj</a:t>
            </a:r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 u Srbiji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70621" y="1498935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Modernizaciju saobraćajne infrastrukture neophodno je uraditi na glavnim železničkim pravcima, pre svega na Koridoru X (granica sa Mađarskom - Beograd - granica sa Bugarskom) i glavnim železničkim čvorovima. </a:t>
            </a:r>
          </a:p>
        </p:txBody>
      </p:sp>
    </p:spTree>
    <p:extLst>
      <p:ext uri="{BB962C8B-B14F-4D97-AF65-F5344CB8AC3E}">
        <p14:creationId xmlns:p14="http://schemas.microsoft.com/office/powerpoint/2010/main" val="34844442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3172232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Hvala na pažnji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4558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1722</TotalTime>
  <Words>1704</Words>
  <Application>Microsoft Office PowerPoint</Application>
  <PresentationFormat>Widescreen</PresentationFormat>
  <Paragraphs>304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mina</dc:creator>
  <dc:description/>
  <cp:lastModifiedBy>Aleksandra</cp:lastModifiedBy>
  <cp:revision>345</cp:revision>
  <dcterms:created xsi:type="dcterms:W3CDTF">2019-10-10T15:18:30Z</dcterms:created>
  <dcterms:modified xsi:type="dcterms:W3CDTF">2022-04-01T09:21:46Z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77</vt:i4>
  </property>
</Properties>
</file>