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342" r:id="rId4"/>
    <p:sldId id="336" r:id="rId5"/>
    <p:sldId id="372" r:id="rId6"/>
    <p:sldId id="337" r:id="rId7"/>
    <p:sldId id="338" r:id="rId8"/>
    <p:sldId id="373" r:id="rId9"/>
    <p:sldId id="374" r:id="rId10"/>
    <p:sldId id="257" r:id="rId11"/>
    <p:sldId id="335" r:id="rId12"/>
    <p:sldId id="371" r:id="rId13"/>
    <p:sldId id="376" r:id="rId14"/>
    <p:sldId id="377" r:id="rId15"/>
    <p:sldId id="375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32" r:id="rId24"/>
  </p:sldIdLst>
  <p:sldSz cx="12192000" cy="6858000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A420FEB-BC2F-443B-8546-F363A0EF69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2/27/2022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0" name="CustomShape 31"/>
          <p:cNvSpPr/>
          <p:nvPr/>
        </p:nvSpPr>
        <p:spPr>
          <a:xfrm>
            <a:off x="0" y="4323960"/>
            <a:ext cx="1744200" cy="778320"/>
          </a:xfrm>
          <a:custGeom>
            <a:avLst/>
            <a:gdLst/>
            <a:ahLst/>
            <a:cxnLst/>
            <a:rect l="l" t="t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>
          <a:xfrm>
            <a:off x="531720" y="452952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FE99C33-B89B-4546-9FB4-AC2F2E4F4631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  <p:sp>
        <p:nvSpPr>
          <p:cNvPr id="32" name="PlaceHolder 3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2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5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" name="PlaceHolder 28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9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600" b="0" strike="noStrike" spc="-1">
                <a:solidFill>
                  <a:srgbClr val="404040"/>
                </a:solidFill>
                <a:latin typeface="Century Gothic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Fifth level</a:t>
            </a:r>
          </a:p>
        </p:txBody>
      </p:sp>
      <p:sp>
        <p:nvSpPr>
          <p:cNvPr id="98" name="PlaceHolder 30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58F17E7-133A-46C4-B637-B9F2A77580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2/27/2022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99" name="PlaceHolder 31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00" name="CustomShape 32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PlaceHolder 33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A0A6AA8-B0E8-4533-B765-B6E0128184FC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lane flying over a castle&#10;&#10;Description automatically generated with medium confidence">
            <a:extLst>
              <a:ext uri="{FF2B5EF4-FFF2-40B4-BE49-F238E27FC236}">
                <a16:creationId xmlns:a16="http://schemas.microsoft.com/office/drawing/2014/main" id="{895F570E-7B62-4DF2-8E40-6881AC322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16"/>
            <a:ext cx="12192000" cy="7079178"/>
          </a:xfrm>
          <a:prstGeom prst="rect">
            <a:avLst/>
          </a:prstGeom>
        </p:spPr>
      </p:pic>
      <p:sp>
        <p:nvSpPr>
          <p:cNvPr id="138" name="TextShape 1"/>
          <p:cNvSpPr txBox="1"/>
          <p:nvPr/>
        </p:nvSpPr>
        <p:spPr>
          <a:xfrm>
            <a:off x="2589120" y="0"/>
            <a:ext cx="8915040" cy="1345632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8500"/>
          </a:bodyPr>
          <a:lstStyle/>
          <a:p>
            <a:pPr>
              <a:lnSpc>
                <a:spcPct val="100000"/>
              </a:lnSpc>
            </a:pPr>
            <a:r>
              <a:rPr lang="sr-Latn-RS" sz="5400" b="1" strike="noStrike" spc="-1" dirty="0">
                <a:solidFill>
                  <a:srgbClr val="993300"/>
                </a:solidFill>
                <a:latin typeface="Century Gothic"/>
              </a:rPr>
              <a:t>SAOBRAĆAJ I TURIZAM</a:t>
            </a:r>
            <a:endParaRPr lang="en-US" sz="5400" b="0" strike="noStrike" spc="-1" dirty="0">
              <a:solidFill>
                <a:srgbClr val="993300"/>
              </a:solidFill>
              <a:latin typeface="Century Gothic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57654" y="5424755"/>
            <a:ext cx="5072537" cy="106415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en-US" sz="3800" b="1" strike="noStrike" spc="-1" dirty="0" err="1">
                <a:solidFill>
                  <a:schemeClr val="bg1"/>
                </a:solidFill>
                <a:latin typeface="Century Gothic"/>
              </a:rPr>
              <a:t>dr</a:t>
            </a:r>
            <a:r>
              <a:rPr lang="en-US" sz="3800" b="1" strike="noStrike" spc="-1" dirty="0">
                <a:solidFill>
                  <a:schemeClr val="bg1"/>
                </a:solidFill>
                <a:latin typeface="Century Gothic"/>
              </a:rPr>
              <a:t> Aleksandra </a:t>
            </a:r>
            <a:r>
              <a:rPr lang="en-US" sz="3800" b="1" spc="-1" dirty="0">
                <a:solidFill>
                  <a:schemeClr val="bg1"/>
                </a:solidFill>
                <a:latin typeface="Century Gothic"/>
              </a:rPr>
              <a:t>Tornjanski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91310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1. SAOBRAĆAJ KAO ELEMENT TURISTIČKE DESTINACIJE</a:t>
            </a:r>
            <a:endParaRPr lang="en-US" sz="32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645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Saobraćaj omogućava ljudima da putuju, odnosno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saobraćaj je učinio dostupnim destinacije turistima i drugim putnicima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i primena tehničko-tehnoloških dostignuća  odigrale su veliku ulogu u povećavanju pristupačnosti destinacije velikom broju ljudi. </a:t>
            </a:r>
          </a:p>
        </p:txBody>
      </p:sp>
    </p:spTree>
    <p:extLst>
      <p:ext uri="{BB962C8B-B14F-4D97-AF65-F5344CB8AC3E}">
        <p14:creationId xmlns:p14="http://schemas.microsoft.com/office/powerpoint/2010/main" val="101028663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Turističke destinacije definišemo </a:t>
            </a:r>
            <a:r>
              <a:rPr lang="sr-Latn-RS" sz="2400" b="1" spc="-1" dirty="0">
                <a:latin typeface="Century Gothic"/>
              </a:rPr>
              <a:t>kao mesta koja turisti posećuju i na kojima borave. 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Turističke destinacije su mešavina: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turističkih proizvoda,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iskustava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drugih nematerijalnih stvari koje se promovišu ljudima.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33678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Pristupačnost turističke destinacije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 ishod </a:t>
            </a: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2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faktora: 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u="sng" spc="-1" dirty="0">
                <a:solidFill>
                  <a:srgbClr val="404040"/>
                </a:solidFill>
                <a:latin typeface="Century Gothic"/>
              </a:rPr>
              <a:t>cene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(u apsolutnom iznosu, kao i u poređenju sa konkurentskim destinacijama) i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u="sng" spc="-1" dirty="0">
                <a:solidFill>
                  <a:srgbClr val="404040"/>
                </a:solidFill>
                <a:latin typeface="Century Gothic"/>
              </a:rPr>
              <a:t>vremena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(stvarno ili pretpostavljeno vreme potrebno za putovanje između tačaka polaska i odredišta). </a:t>
            </a:r>
          </a:p>
        </p:txBody>
      </p:sp>
    </p:spTree>
    <p:extLst>
      <p:ext uri="{BB962C8B-B14F-4D97-AF65-F5344CB8AC3E}">
        <p14:creationId xmlns:p14="http://schemas.microsoft.com/office/powerpoint/2010/main" val="42283882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Turističku destinaciju čini veliki broj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elemenata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kao što su: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atraktivnost (prirodna i društvena),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pristupačnost (geografska i ekonomska),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uslovi za boravak (smeštaj, hrana, zabava).</a:t>
            </a:r>
          </a:p>
        </p:txBody>
      </p:sp>
    </p:spTree>
    <p:extLst>
      <p:ext uri="{BB962C8B-B14F-4D97-AF65-F5344CB8AC3E}">
        <p14:creationId xmlns:p14="http://schemas.microsoft.com/office/powerpoint/2010/main" val="151823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omogućava pre svega, </a:t>
            </a:r>
            <a:r>
              <a:rPr lang="sr-Latn-RS" sz="2400" b="1" u="sng" spc="-1" dirty="0">
                <a:solidFill>
                  <a:srgbClr val="404040"/>
                </a:solidFill>
                <a:latin typeface="Century Gothic"/>
              </a:rPr>
              <a:t>pristup tržištima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što dovodi do</a:t>
            </a: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porasta životnog standarda,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specijalizacije rada</a:t>
            </a: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masovne proizvodnje, 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korišćenja prirodnih bogatstava i 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razvoja privrede.</a:t>
            </a:r>
          </a:p>
        </p:txBody>
      </p:sp>
    </p:spTree>
    <p:extLst>
      <p:ext uri="{BB962C8B-B14F-4D97-AF65-F5344CB8AC3E}">
        <p14:creationId xmlns:p14="http://schemas.microsoft.com/office/powerpoint/2010/main" val="38580312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Dostupnost turističke destinacije nije moguća bez razvijene saobraćajne infrastrukture i saobraćaja.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Saobraćajna infrastruktura i pristupačnost su 2 kritična elementa razvoja destinacije.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2952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91310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3200" b="1" strike="noStrike" spc="-1" dirty="0">
                <a:solidFill>
                  <a:srgbClr val="404040"/>
                </a:solidFill>
                <a:latin typeface="Century Gothic"/>
              </a:rPr>
              <a:t>2.</a:t>
            </a: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3200" b="1" spc="-1" dirty="0">
                <a:solidFill>
                  <a:srgbClr val="404040"/>
                </a:solidFill>
                <a:latin typeface="Century Gothic"/>
              </a:rPr>
              <a:t>UTICAJ GLOBALIZACIJE I SAVREMENIH INFORMACIONIH TEHNOLOGIJA NA RAZVOJ TURIZMA I SAOBRAĆAJA</a:t>
            </a:r>
            <a:endParaRPr lang="en-US" sz="32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Turizam danas postaje globalni fenomen.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Globalizacijom svetskog tržišta turizam je doživeo svoj ogroman razvoj i rast.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bio ključni element u postizanju veće globalne među povezanosti različitih oblasti i regiona.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6821566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Turističko  tržište  postaje  globalno, u relativno kratkom razdoblju, tokom druge polovine XX veka do danas.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Turizam postaje svojevrsni društveno - ekonomski  fenomen koji je okosnica razvoja velikog broja zemalja.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535808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Globalizaciju možemo definisati kao savremeni proces koji podrazumeva povećanje društvene, ekonomske, političke i kulturne međuzavisnosti.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Globalizacija čini sve veću dostupnost, povezanost i zavisnost delova svetskog tržišta, čime snažno utiče na rast i razvoj turizma.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1243451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Glavne karakteristike globalizacije su velika mobilnost kapitala, ljudi i informacija u svetu.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Tehnologija i saobraćaj predstavljaju ključni faktor globalizacije tržišta, a posebno  za razvoj međunarodnog turizma. </a:t>
            </a:r>
          </a:p>
        </p:txBody>
      </p:sp>
    </p:spTree>
    <p:extLst>
      <p:ext uri="{BB962C8B-B14F-4D97-AF65-F5344CB8AC3E}">
        <p14:creationId xmlns:p14="http://schemas.microsoft.com/office/powerpoint/2010/main" val="231947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 nauke, tehnike, koncentracije proizvodnje i stanovništva, formiranje velikih industrijskih centara i gradova, demografski i ekonomski razvoj, kao i promene u kulturi, menjali su strukturu tražnje za saobraćajnim uslugama, a time uticali i na izmenu strukture saobraćajnog sistema.</a:t>
            </a:r>
          </a:p>
        </p:txBody>
      </p:sp>
    </p:spTree>
    <p:extLst>
      <p:ext uri="{BB962C8B-B14F-4D97-AF65-F5344CB8AC3E}">
        <p14:creationId xmlns:p14="http://schemas.microsoft.com/office/powerpoint/2010/main" val="287018212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Informacione tehnologije, a posebno Internet doprineli su značajnom razvoju turizma.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Internet omogućava da se globalno predstave sve zemlje sveta, sve destinacije i turističke atrakcije.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Turisti zahvaljujući Internetu raspolažu sa velikim brojem informacija, lako pretražuju informacije o destinacijama, načinima prevozima i cenama.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Takođe, turisti mogu sami da rezervišu prevoz i hotele do željenih destinacija. </a:t>
            </a:r>
          </a:p>
        </p:txBody>
      </p:sp>
    </p:spTree>
    <p:extLst>
      <p:ext uri="{BB962C8B-B14F-4D97-AF65-F5344CB8AC3E}">
        <p14:creationId xmlns:p14="http://schemas.microsoft.com/office/powerpoint/2010/main" val="1775414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Uvođenjem novih tehnologija u turizmu dolazi do krupnih promena u poslovanju avio kompanija i turističkih agencija i uvođenja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onlajn rezervacija i onlajn čekiranja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 avionska putovanja.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Tehničko-tehnološki razvoj u proizvodnji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novih tipova aviona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koji idu sve većom brzinom i sa sve više kapaciteta, doprinosi smanjenju vremenske i geografske razdaljine svetskog tržišta, što je doprinelo daljem razvoju globalizacije.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2159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 tehnologije doveo je do razvoja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snažnih softverskih rešenja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poslovanju avio kompanija, tur operatora i hotela.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Avio kompanije su 70-ih godina prošlog veka uvele kompjuterske sisteme za rezervaciju (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CRS - </a:t>
            </a:r>
            <a:r>
              <a:rPr lang="sr-Latn-RS" sz="2400" b="1" spc="-1" dirty="0" err="1">
                <a:solidFill>
                  <a:srgbClr val="C00000"/>
                </a:solidFill>
                <a:latin typeface="Century Gothic"/>
              </a:rPr>
              <a:t>Computer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C00000"/>
                </a:solidFill>
                <a:latin typeface="Century Gothic"/>
              </a:rPr>
              <a:t>Reservation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C00000"/>
                </a:solidFill>
                <a:latin typeface="Century Gothic"/>
              </a:rPr>
              <a:t>Systems</a:t>
            </a:r>
            <a:r>
              <a:rPr lang="sr-Latn-RS" sz="2400" b="1" spc="-1" dirty="0">
                <a:latin typeface="Century Gothic"/>
              </a:rPr>
              <a:t>).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8739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CRS sistemi su omogućili avio kompanijama da  raspolažu sa mnogo više informacija ključnih za poslovanje, kao što su: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praćenje raspoloživosti sedišta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praćenje cena u avionima.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CRS sistemi pružili su i mogućnost za dalji razvoj poslovanja kako avio kompanija tako i turističkih agencija, jer su do 80-ih godina prošlog veka avio kompanije prenele deo poslova oko rezervacije avio karata putničkim agencijama. </a:t>
            </a:r>
          </a:p>
        </p:txBody>
      </p:sp>
    </p:spTree>
    <p:extLst>
      <p:ext uri="{BB962C8B-B14F-4D97-AF65-F5344CB8AC3E}">
        <p14:creationId xmlns:p14="http://schemas.microsoft.com/office/powerpoint/2010/main" val="956262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Najbolji CRS sistemi u svetu su Amadeus, Sabre, Galileo i Worldspan (Galileo i Worldspan su se spojili 2007.godine).</a:t>
            </a:r>
          </a:p>
        </p:txBody>
      </p:sp>
    </p:spTree>
    <p:extLst>
      <p:ext uri="{BB962C8B-B14F-4D97-AF65-F5344CB8AC3E}">
        <p14:creationId xmlns:p14="http://schemas.microsoft.com/office/powerpoint/2010/main" val="1501144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 promenama tržišta menjaju se i sami turisti, njihove potrebe, želje za putovanjima.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Ljudi širom sveta sve više primenjuju informacione tehnologije prilikom, što preko računara, tableta i mobilnih telefona.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Danas su turisti veoma zahtevni, bolje informisani i više kritički nastrojeni. U fokusu poslovanja svih turističkih i saobraćajnih preduzeća postaje turista, njegove potrebe i želje.</a:t>
            </a:r>
          </a:p>
        </p:txBody>
      </p:sp>
    </p:spTree>
    <p:extLst>
      <p:ext uri="{BB962C8B-B14F-4D97-AF65-F5344CB8AC3E}">
        <p14:creationId xmlns:p14="http://schemas.microsoft.com/office/powerpoint/2010/main" val="1186154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Međunarodni turizam sa procesima globalizacije postaje sve značajniji.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Dostupnost svetskih destinacija postaje sve veća.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Turizam je doprineo da se iz ekonomski razvijenih zemalja preliva društveni proizvod u zemlje sa nižim ekonomskim razvojem.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Time su slabo razvijene zemlje i zemlje u razvoju koje imaju atraktivne turističke destinacije dobile priliku da kroz potrošnju turista povećaju svoj društveni proizvod i poboljšaju ekonomsko stanje svoje zemlje. </a:t>
            </a:r>
          </a:p>
        </p:txBody>
      </p:sp>
    </p:spTree>
    <p:extLst>
      <p:ext uri="{BB962C8B-B14F-4D97-AF65-F5344CB8AC3E}">
        <p14:creationId xmlns:p14="http://schemas.microsoft.com/office/powerpoint/2010/main" val="2456577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1811880" y="2657520"/>
            <a:ext cx="8911440" cy="1247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strike="noStrike" spc="-1">
                <a:solidFill>
                  <a:srgbClr val="262626"/>
                </a:solidFill>
                <a:latin typeface="Century Gothic"/>
              </a:rPr>
              <a:t>Hvala na pažnji!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1323</TotalTime>
  <Words>782</Words>
  <Application>Microsoft Office PowerPoint</Application>
  <PresentationFormat>Widescreen</PresentationFormat>
  <Paragraphs>106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mina</dc:creator>
  <dc:description/>
  <cp:lastModifiedBy>Aleksandra</cp:lastModifiedBy>
  <cp:revision>259</cp:revision>
  <dcterms:created xsi:type="dcterms:W3CDTF">2019-10-10T15:18:30Z</dcterms:created>
  <dcterms:modified xsi:type="dcterms:W3CDTF">2022-02-27T23:38:58Z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77</vt:i4>
  </property>
</Properties>
</file>