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334" r:id="rId6"/>
    <p:sldId id="390" r:id="rId7"/>
    <p:sldId id="391" r:id="rId8"/>
    <p:sldId id="336" r:id="rId9"/>
    <p:sldId id="395" r:id="rId10"/>
    <p:sldId id="394" r:id="rId11"/>
    <p:sldId id="339" r:id="rId12"/>
    <p:sldId id="342" r:id="rId13"/>
    <p:sldId id="343" r:id="rId14"/>
    <p:sldId id="345" r:id="rId15"/>
    <p:sldId id="346" r:id="rId16"/>
    <p:sldId id="347" r:id="rId17"/>
    <p:sldId id="349" r:id="rId18"/>
    <p:sldId id="350" r:id="rId19"/>
    <p:sldId id="351" r:id="rId20"/>
    <p:sldId id="352" r:id="rId21"/>
    <p:sldId id="354" r:id="rId22"/>
    <p:sldId id="353" r:id="rId23"/>
    <p:sldId id="355" r:id="rId24"/>
    <p:sldId id="335" r:id="rId25"/>
    <p:sldId id="357" r:id="rId26"/>
    <p:sldId id="363" r:id="rId27"/>
    <p:sldId id="365" r:id="rId28"/>
    <p:sldId id="364" r:id="rId29"/>
    <p:sldId id="366" r:id="rId30"/>
    <p:sldId id="367" r:id="rId31"/>
    <p:sldId id="373" r:id="rId32"/>
    <p:sldId id="348" r:id="rId33"/>
    <p:sldId id="368" r:id="rId34"/>
    <p:sldId id="369" r:id="rId35"/>
    <p:sldId id="370" r:id="rId36"/>
    <p:sldId id="358" r:id="rId37"/>
    <p:sldId id="374" r:id="rId38"/>
    <p:sldId id="376" r:id="rId39"/>
    <p:sldId id="379" r:id="rId40"/>
    <p:sldId id="380" r:id="rId41"/>
    <p:sldId id="381" r:id="rId42"/>
    <p:sldId id="382" r:id="rId43"/>
    <p:sldId id="383" r:id="rId44"/>
    <p:sldId id="384" r:id="rId45"/>
    <p:sldId id="385" r:id="rId46"/>
    <p:sldId id="386" r:id="rId47"/>
    <p:sldId id="387" r:id="rId48"/>
    <p:sldId id="388" r:id="rId49"/>
    <p:sldId id="332" r:id="rId50"/>
  </p:sldIdLst>
  <p:sldSz cx="12192000" cy="6858000"/>
  <p:notesSz cx="7772400" cy="100584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body"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body"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type="body"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 type="body"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 type="body"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1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34" name="CustomShape 2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/>
              <a:ahLst/>
              <a:cxn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/>
              <a:ahLst/>
              <a:cxn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/>
              <a:ahLst/>
              <a:cxn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/>
              <a:ahLst/>
              <a:cxn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/>
              <a:ahLst/>
              <a:cxn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/>
              <a:ahLst/>
              <a:cxn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" name="CustomShape 8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CustomShape 9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/>
              <a:ahLst/>
              <a:cxn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" name="CustomShape 10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/>
              <a:ahLst/>
              <a:cxn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/>
              <a:ahLst/>
              <a:cxn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" name="CustomShape 13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/>
              <a:ahLst/>
              <a:cxn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3" name="Group 14"/>
          <p:cNvGrpSpPr/>
          <p:nvPr/>
        </p:nvGrpSpPr>
        <p:grpSpPr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14" name="CustomShape 15"/>
            <p:cNvSpPr/>
            <p:nvPr/>
          </p:nvSpPr>
          <p:spPr>
            <a:xfrm>
              <a:off x="27360" y="-720"/>
              <a:ext cx="493920" cy="4400640"/>
            </a:xfrm>
            <a:custGeom>
              <a:avLst/>
              <a:gdLst/>
              <a:ahLst/>
              <a:cxn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" name="CustomShape 16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/>
              <a:ahLst/>
              <a:cxn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" name="CustomShape 17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/>
              <a:ahLst/>
              <a:cxn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" name="CustomShape 18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/>
              <a:ahLst/>
              <a:cxn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" name="CustomShape 19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/>
              <a:ahLst/>
              <a:cxn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" name="CustomShape 20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/>
              <a:ahLst/>
              <a:cxn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" name="CustomShape 21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" name="CustomShape 22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/>
              <a:ahLst/>
              <a:cxn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" name="CustomShape 23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/>
              <a:ahLst/>
              <a:cxn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" name="CustomShape 24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/>
              <a:ahLst/>
              <a:cxn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" name="CustomShape 25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" name="CustomShape 26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/>
              <a:ahLst/>
              <a:cxn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6" name="CustomShape 27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" name="PlaceHolder 28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5400" b="0" strike="noStrike" spc="-1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54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8" name="PlaceHolder 29"/>
          <p:cNvSpPr>
            <a:spLocks noGrp="1"/>
          </p:cNvSpPr>
          <p:nvPr>
            <p:ph type="dt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0A420FEB-BC2F-443B-8546-F363A0EF6969}" type="datetime">
              <a:rPr lang="en-US" sz="900" b="0" strike="noStrike" spc="-1">
                <a:solidFill>
                  <a:srgbClr val="8B8B8B"/>
                </a:solidFill>
                <a:latin typeface="Century Gothic"/>
              </a:rPr>
              <a:t>2/27/2022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29" name="PlaceHolder 30"/>
          <p:cNvSpPr>
            <a:spLocks noGrp="1"/>
          </p:cNvSpPr>
          <p:nvPr>
            <p:ph type="ftr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0" name="CustomShape 31"/>
          <p:cNvSpPr/>
          <p:nvPr/>
        </p:nvSpPr>
        <p:spPr>
          <a:xfrm>
            <a:off x="0" y="4323960"/>
            <a:ext cx="1744200" cy="778320"/>
          </a:xfrm>
          <a:custGeom>
            <a:avLst/>
            <a:gdLst/>
            <a:ahLst/>
            <a:cxnLst/>
            <a:rect l="l" t="t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" name="PlaceHolder 32"/>
          <p:cNvSpPr>
            <a:spLocks noGrp="1"/>
          </p:cNvSpPr>
          <p:nvPr>
            <p:ph type="sldNum"/>
          </p:nvPr>
        </p:nvSpPr>
        <p:spPr>
          <a:xfrm>
            <a:off x="531720" y="4529520"/>
            <a:ext cx="77940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FE99C33-B89B-4546-9FB4-AC2F2E4F4631}" type="slidenum">
              <a:rPr lang="en-US" sz="2000" b="0" strike="noStrike" spc="-1">
                <a:solidFill>
                  <a:srgbClr val="FEFFFF"/>
                </a:solidFill>
                <a:latin typeface="Century Gothic"/>
              </a:rPr>
              <a:t>‹#›</a:t>
            </a:fld>
            <a:endParaRPr lang="en-US" sz="2000" b="0" strike="noStrike" spc="-1">
              <a:latin typeface="Times New Roman"/>
            </a:endParaRPr>
          </a:p>
        </p:txBody>
      </p:sp>
      <p:sp>
        <p:nvSpPr>
          <p:cNvPr id="32" name="PlaceHolder 3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1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70" name="CustomShape 2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/>
              <a:ahLst/>
              <a:cxn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" name="CustomShape 3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/>
              <a:ahLst/>
              <a:cxn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" name="CustomShape 4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/>
              <a:ahLst/>
              <a:cxn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3" name="CustomShape 5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/>
              <a:ahLst/>
              <a:cxn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" name="CustomShape 6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/>
              <a:ahLst/>
              <a:cxn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" name="CustomShape 7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/>
              <a:ahLst/>
              <a:cxn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6" name="CustomShape 8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7" name="CustomShape 9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/>
              <a:ahLst/>
              <a:cxn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8" name="CustomShape 10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/>
              <a:ahLst/>
              <a:cxn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9" name="CustomShape 11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/>
              <a:ahLst/>
              <a:cxn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0" name="CustomShape 12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1" name="CustomShape 13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/>
              <a:ahLst/>
              <a:cxn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82" name="Group 14"/>
          <p:cNvGrpSpPr/>
          <p:nvPr/>
        </p:nvGrpSpPr>
        <p:grpSpPr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83" name="CustomShape 15"/>
            <p:cNvSpPr/>
            <p:nvPr/>
          </p:nvSpPr>
          <p:spPr>
            <a:xfrm>
              <a:off x="27360" y="-720"/>
              <a:ext cx="493920" cy="4400640"/>
            </a:xfrm>
            <a:custGeom>
              <a:avLst/>
              <a:gdLst/>
              <a:ahLst/>
              <a:cxn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4" name="CustomShape 16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/>
              <a:ahLst/>
              <a:cxn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5" name="CustomShape 17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/>
              <a:ahLst/>
              <a:cxn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" name="CustomShape 18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/>
              <a:ahLst/>
              <a:cxn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" name="CustomShape 19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/>
              <a:ahLst/>
              <a:cxn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8" name="CustomShape 20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/>
              <a:ahLst/>
              <a:cxn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9" name="CustomShape 21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0" name="CustomShape 22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/>
              <a:ahLst/>
              <a:cxn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1" name="CustomShape 23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/>
              <a:ahLst/>
              <a:cxn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" name="CustomShape 24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/>
              <a:ahLst/>
              <a:cxn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3" name="CustomShape 25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4" name="CustomShape 26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/>
              <a:ahLst/>
              <a:cxn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5" name="CustomShape 27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" name="PlaceHolder 28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7" name="PlaceHolder 29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Click to edit Master text styles</a:t>
            </a: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600" b="0" strike="noStrike" spc="-1">
                <a:solidFill>
                  <a:srgbClr val="404040"/>
                </a:solidFill>
                <a:latin typeface="Century Gothic"/>
              </a:rPr>
              <a:t>Second level</a:t>
            </a: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Third level</a:t>
            </a: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Fourth level</a:t>
            </a: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Fifth level</a:t>
            </a:r>
          </a:p>
        </p:txBody>
      </p:sp>
      <p:sp>
        <p:nvSpPr>
          <p:cNvPr id="98" name="PlaceHolder 30"/>
          <p:cNvSpPr>
            <a:spLocks noGrp="1"/>
          </p:cNvSpPr>
          <p:nvPr>
            <p:ph type="dt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58F17E7-133A-46C4-B637-B9F2A7758069}" type="datetime">
              <a:rPr lang="en-US" sz="900" b="0" strike="noStrike" spc="-1">
                <a:solidFill>
                  <a:srgbClr val="8B8B8B"/>
                </a:solidFill>
                <a:latin typeface="Century Gothic"/>
              </a:rPr>
              <a:t>2/27/2022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99" name="PlaceHolder 31"/>
          <p:cNvSpPr>
            <a:spLocks noGrp="1"/>
          </p:cNvSpPr>
          <p:nvPr>
            <p:ph type="ftr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100" name="CustomShape 32"/>
          <p:cNvSpPr/>
          <p:nvPr/>
        </p:nvSpPr>
        <p:spPr>
          <a:xfrm flipV="1">
            <a:off x="-3960" y="713880"/>
            <a:ext cx="1588320" cy="50688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PlaceHolder 33"/>
          <p:cNvSpPr>
            <a:spLocks noGrp="1"/>
          </p:cNvSpPr>
          <p:nvPr>
            <p:ph type="sldNum"/>
          </p:nvPr>
        </p:nvSpPr>
        <p:spPr>
          <a:xfrm>
            <a:off x="531720" y="787680"/>
            <a:ext cx="77940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A0A6AA8-B0E8-4533-B765-B6E0128184FC}" type="slidenum">
              <a:rPr lang="en-US" sz="2000" b="0" strike="noStrike" spc="-1">
                <a:solidFill>
                  <a:srgbClr val="FEFFFF"/>
                </a:solidFill>
                <a:latin typeface="Century Gothic"/>
              </a:rPr>
              <a:t>‹#›</a:t>
            </a:fld>
            <a:endParaRPr lang="en-US" sz="2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lane flying over a castle&#10;&#10;Description automatically generated with medium confidence">
            <a:extLst>
              <a:ext uri="{FF2B5EF4-FFF2-40B4-BE49-F238E27FC236}">
                <a16:creationId xmlns:a16="http://schemas.microsoft.com/office/drawing/2014/main" id="{895F570E-7B62-4DF2-8E40-6881AC322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016"/>
            <a:ext cx="12192000" cy="7079178"/>
          </a:xfrm>
          <a:prstGeom prst="rect">
            <a:avLst/>
          </a:prstGeom>
        </p:spPr>
      </p:pic>
      <p:sp>
        <p:nvSpPr>
          <p:cNvPr id="138" name="TextShape 1"/>
          <p:cNvSpPr txBox="1"/>
          <p:nvPr/>
        </p:nvSpPr>
        <p:spPr>
          <a:xfrm>
            <a:off x="2589120" y="0"/>
            <a:ext cx="8915040" cy="1345632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8500"/>
          </a:bodyPr>
          <a:lstStyle/>
          <a:p>
            <a:pPr>
              <a:lnSpc>
                <a:spcPct val="100000"/>
              </a:lnSpc>
            </a:pPr>
            <a:r>
              <a:rPr lang="sr-Latn-RS" sz="5400" b="1" strike="noStrike" spc="-1" dirty="0">
                <a:solidFill>
                  <a:srgbClr val="993300"/>
                </a:solidFill>
                <a:latin typeface="Century Gothic"/>
              </a:rPr>
              <a:t>SAOBRAĆAJ I TURIZAM</a:t>
            </a:r>
            <a:endParaRPr lang="en-US" sz="5400" b="0" strike="noStrike" spc="-1" dirty="0">
              <a:solidFill>
                <a:srgbClr val="993300"/>
              </a:solidFill>
              <a:latin typeface="Century Gothic"/>
            </a:endParaRPr>
          </a:p>
        </p:txBody>
      </p:sp>
      <p:sp>
        <p:nvSpPr>
          <p:cNvPr id="139" name="TextShape 2"/>
          <p:cNvSpPr txBox="1"/>
          <p:nvPr/>
        </p:nvSpPr>
        <p:spPr>
          <a:xfrm>
            <a:off x="6657654" y="5424755"/>
            <a:ext cx="5072537" cy="1064152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55000" lnSpcReduction="20000"/>
          </a:bodyPr>
          <a:lstStyle/>
          <a:p>
            <a:pPr algn="r">
              <a:lnSpc>
                <a:spcPct val="100000"/>
              </a:lnSpc>
              <a:spcBef>
                <a:spcPts val="1001"/>
              </a:spcBef>
            </a:pPr>
            <a:endParaRPr lang="en-US" sz="32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001"/>
              </a:spcBef>
            </a:pPr>
            <a:endParaRPr lang="en-US" sz="32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001"/>
              </a:spcBef>
            </a:pPr>
            <a:r>
              <a:rPr lang="en-US" sz="3800" b="1" strike="noStrike" spc="-1" dirty="0" err="1">
                <a:solidFill>
                  <a:schemeClr val="bg1"/>
                </a:solidFill>
                <a:latin typeface="Century Gothic"/>
              </a:rPr>
              <a:t>dr</a:t>
            </a:r>
            <a:r>
              <a:rPr lang="en-US" sz="3800" b="1" strike="noStrike" spc="-1" dirty="0">
                <a:solidFill>
                  <a:schemeClr val="bg1"/>
                </a:solidFill>
                <a:latin typeface="Century Gothic"/>
              </a:rPr>
              <a:t> Aleksandra </a:t>
            </a:r>
            <a:r>
              <a:rPr lang="en-US" sz="3800" b="1" spc="-1" dirty="0">
                <a:solidFill>
                  <a:schemeClr val="bg1"/>
                </a:solidFill>
                <a:latin typeface="Century Gothic"/>
              </a:rPr>
              <a:t>Tornjanski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2589480" y="2391310"/>
            <a:ext cx="8915040" cy="207537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sr-Latn-RS" sz="4400" b="1" strike="noStrike" spc="-1" dirty="0">
                <a:solidFill>
                  <a:srgbClr val="404040"/>
                </a:solidFill>
                <a:latin typeface="Century Gothic"/>
              </a:rPr>
              <a:t>1. SAOBRAĆAJ </a:t>
            </a: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sr-Latn-RS" sz="3200" b="1" spc="-1" dirty="0">
                <a:solidFill>
                  <a:srgbClr val="404040"/>
                </a:solidFill>
                <a:latin typeface="Century Gothic"/>
              </a:rPr>
              <a:t>DEFINISANJE I </a:t>
            </a:r>
            <a:r>
              <a:rPr lang="sr-Latn-RS" sz="3200" b="1" strike="noStrike" spc="-1" dirty="0">
                <a:solidFill>
                  <a:srgbClr val="404040"/>
                </a:solidFill>
                <a:latin typeface="Century Gothic"/>
              </a:rPr>
              <a:t>NJEGOV ZNAČAJ ZA RAZVOJ TURIZMA</a:t>
            </a:r>
            <a:endParaRPr lang="en-US" sz="3200" b="1" strike="noStrike" spc="-1" dirty="0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230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Saobraćaj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predstavlja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delatnost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koja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podrazumeva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tehnološke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procese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u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transportovanju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ljudi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robe.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Organizacijom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saobraćaja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obezbeđuje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se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njegova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transportna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funkcija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u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privredi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društvu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. 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Celokupna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delatnost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transportne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funkcije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saobraćaja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,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sa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stanovišta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sadržaja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organizacije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,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može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se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svrstati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u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dva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podsistema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organizaciju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C00000"/>
                </a:solidFill>
                <a:latin typeface="Century Gothic"/>
              </a:rPr>
              <a:t>robnog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saobraćaja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i</a:t>
            </a:r>
            <a:endParaRPr lang="en-U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organizaciju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C00000"/>
                </a:solidFill>
                <a:latin typeface="Century Gothic"/>
              </a:rPr>
              <a:t>putničkog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en-US" sz="2400" b="1" spc="-1" dirty="0" err="1">
                <a:solidFill>
                  <a:srgbClr val="404040"/>
                </a:solidFill>
                <a:latin typeface="Century Gothic"/>
              </a:rPr>
              <a:t>saobraćaja</a:t>
            </a:r>
            <a:r>
              <a:rPr lang="en-US" sz="2400" b="1" spc="-1" dirty="0">
                <a:solidFill>
                  <a:srgbClr val="404040"/>
                </a:solidFill>
                <a:latin typeface="Century Gothic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 je jedan od ključnih sektora privrede koji podržava socijalni i ekonomski razvoj, ne samo da bi se prevazišla fizička ograničenja kretanja na daljinu, već i da se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zadovolje ljudske potrebe za kretanje kroz vreme i prostor, uključujući putovanja u svrhu turizma. </a:t>
            </a:r>
          </a:p>
        </p:txBody>
      </p:sp>
    </p:spTree>
    <p:extLst>
      <p:ext uri="{BB962C8B-B14F-4D97-AF65-F5344CB8AC3E}">
        <p14:creationId xmlns:p14="http://schemas.microsoft.com/office/powerpoint/2010/main" val="145987288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Najsveobuhvatnija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definicija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saobraćaja definiše saobraćaj kao samostalnu granu privrede koja se bavi prenosom gotovih proizvoda, ljudi i vesti, sa jednog mesta na drugo, a u cilju omogućavanja prometa roba i zadovoljavanja društvenih potreba u prevozu, kao i međusobne razmene misli ljudi. </a:t>
            </a:r>
          </a:p>
        </p:txBody>
      </p:sp>
    </p:spTree>
    <p:extLst>
      <p:ext uri="{BB962C8B-B14F-4D97-AF65-F5344CB8AC3E}">
        <p14:creationId xmlns:p14="http://schemas.microsoft.com/office/powerpoint/2010/main" val="3633863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Osnovne karakteristike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saobraćaja su: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457560" indent="-4572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+mj-lt"/>
              <a:buAutoNum type="arabicPeriod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 je proizvodna delatnost;</a:t>
            </a:r>
          </a:p>
          <a:p>
            <a:pPr marL="457560" indent="-4572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+mj-lt"/>
              <a:buAutoNum type="arabicPeriod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 je logistička delatnost;</a:t>
            </a:r>
          </a:p>
          <a:p>
            <a:pPr marL="457560" indent="-4572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+mj-lt"/>
              <a:buAutoNum type="arabicPeriod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 je uslužna delatnost;</a:t>
            </a:r>
          </a:p>
          <a:p>
            <a:pPr marL="457560" indent="-4572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+mj-lt"/>
              <a:buAutoNum type="arabicPeriod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 je tercijalna delatnost;</a:t>
            </a:r>
          </a:p>
          <a:p>
            <a:pPr marL="457560" indent="-4572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+mj-lt"/>
              <a:buAutoNum type="arabicPeriod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 je infrastrukturna delatnost.</a:t>
            </a:r>
          </a:p>
        </p:txBody>
      </p:sp>
    </p:spTree>
    <p:extLst>
      <p:ext uri="{BB962C8B-B14F-4D97-AF65-F5344CB8AC3E}">
        <p14:creationId xmlns:p14="http://schemas.microsoft.com/office/powerpoint/2010/main" val="3047730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Proučavanje turizma se ne može uraditi bez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uključivanja saobraćaja kao kritičnog faktora za rast i razvoj turizma.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Bez saobraćaja i saobraćajne infrastrukture, ne bi postojala ljudska mobilnost u svrhu turističkih putovanja, a posebno ne u masovnim razmerama koje savremeni turizam danas beleži. </a:t>
            </a: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Pružanje adekvatne, sigurne, udobne, brze, pogodne i jeftine usluge prevoza predstavlja preduslov za masovni turizam. </a:t>
            </a:r>
          </a:p>
        </p:txBody>
      </p:sp>
    </p:spTree>
    <p:extLst>
      <p:ext uri="{BB962C8B-B14F-4D97-AF65-F5344CB8AC3E}">
        <p14:creationId xmlns:p14="http://schemas.microsoft.com/office/powerpoint/2010/main" val="101028663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 omogućava</a:t>
            </a:r>
            <a:r>
              <a:rPr lang="sr-Cyrl-RS" sz="2400" b="1" spc="-1" dirty="0">
                <a:solidFill>
                  <a:srgbClr val="404040"/>
                </a:solidFill>
                <a:latin typeface="Century Gothic"/>
              </a:rPr>
              <a:t>: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funkcionisanje svakodnevnog života stanovništva</a:t>
            </a: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kretanje ljudi od mesta stanovanja do radnog mesta,</a:t>
            </a: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kretanje ljudi do kulturnih centara i  tržišta. </a:t>
            </a:r>
          </a:p>
        </p:txBody>
      </p:sp>
    </p:spTree>
    <p:extLst>
      <p:ext uri="{BB962C8B-B14F-4D97-AF65-F5344CB8AC3E}">
        <p14:creationId xmlns:p14="http://schemas.microsoft.com/office/powerpoint/2010/main" val="11350574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Razvijen saobraćajni sistem omogućava: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socijalne kontakte između ljudi na velikim razdaljinama,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razvoj kulture i umetnosti,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u okviru jedne zemlje kao i u međunarodnim okvirima.</a:t>
            </a:r>
          </a:p>
        </p:txBody>
      </p:sp>
    </p:spTree>
    <p:extLst>
      <p:ext uri="{BB962C8B-B14F-4D97-AF65-F5344CB8AC3E}">
        <p14:creationId xmlns:p14="http://schemas.microsoft.com/office/powerpoint/2010/main" val="378055452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Saobraćaj, odnosno putnički saobraćaj omogućava prevoz turista od mesta stalnog boravka do turističkih mesta i nazad, odnosno svaku prostornu promenu mesta turista.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Zbog takve svoje uloge u realizovanju kretanja turista, smatra se da je saobraćaj neodvojivi deo turizma, odnosno da je turizam neodvojivi deo saobraćaja.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6776561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2589480" y="2391310"/>
            <a:ext cx="8915040" cy="207537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sr-Latn-RS" sz="4400" b="1" strike="noStrike" spc="-1" dirty="0">
                <a:solidFill>
                  <a:srgbClr val="404040"/>
                </a:solidFill>
                <a:latin typeface="Century Gothic"/>
              </a:rPr>
              <a:t>2. TURIZAM</a:t>
            </a: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sr-Latn-RS" sz="4400" b="1" spc="-1" dirty="0">
                <a:solidFill>
                  <a:srgbClr val="404040"/>
                </a:solidFill>
                <a:latin typeface="Century Gothic"/>
              </a:rPr>
              <a:t>DEFINISANJE I VRSTE TURIZMA </a:t>
            </a:r>
            <a:r>
              <a:rPr lang="sr-Latn-RS" sz="4400" b="1" strike="noStrike" spc="-1" dirty="0">
                <a:solidFill>
                  <a:srgbClr val="404040"/>
                </a:solidFill>
                <a:latin typeface="Century Gothic"/>
              </a:rPr>
              <a:t>  </a:t>
            </a:r>
            <a:endParaRPr lang="en-US" sz="3200" b="1" strike="noStrike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6450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Svetska turistička organizacija (UNWTO) daje definiciju turizma: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„Turizam obuhvata aktivnosti ljudi koji putuju i borave u mestima van njihovih uobičajenih okruženja, ne duže od jedne neprekidne godine, radi odmora, poslovanja i drugih svrha.’’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000" b="1" spc="-1" dirty="0">
                <a:solidFill>
                  <a:srgbClr val="404040"/>
                </a:solidFill>
                <a:latin typeface="Century Gothic"/>
              </a:rPr>
              <a:t>Ova definicija uključuje reč „borave“ što podrazumeva da turisti moraju da ostanu najmanje </a:t>
            </a:r>
            <a:r>
              <a:rPr lang="sr-Cyrl-RS" sz="2000" b="1" spc="-1" dirty="0">
                <a:solidFill>
                  <a:srgbClr val="404040"/>
                </a:solidFill>
                <a:latin typeface="Century Gothic"/>
              </a:rPr>
              <a:t>1</a:t>
            </a:r>
            <a:r>
              <a:rPr lang="sr-Latn-RS" sz="2000" b="1" spc="-1" dirty="0">
                <a:solidFill>
                  <a:srgbClr val="404040"/>
                </a:solidFill>
                <a:latin typeface="Century Gothic"/>
              </a:rPr>
              <a:t> noć. Međutim, postoji i veliki broj ’’jednodnevnih’’ turista koji dolaze na dnevnom nivou, a ne prespavaju na određenoj mestu, koji nisu obuhvaćeni ovom definicijom, a daju ogroman doprinos turističkoj industriji.  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69826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Sveobuhvatnija definicija turizma bi bila da je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turizam samostalna privredna delatnost, da je deo uslužnog (tercijalnog) sektora industrije, da predstavlja globalnu pojavu, koja se sastoji od većeg broja opipljivih i neopipljivih elemenata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U </a:t>
            </a:r>
            <a:r>
              <a:rPr lang="sr-Latn-RS" sz="2400" b="1" u="sng" spc="-1" dirty="0">
                <a:solidFill>
                  <a:srgbClr val="404040"/>
                </a:solidFill>
                <a:latin typeface="Century Gothic"/>
              </a:rPr>
              <a:t>opipljive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elemente spadaju: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transportni sistemi: vazdušni, železnički, putni, vodeni i u novije vreme, kosmički;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usluge ugostiteljstva: smeštaj, hrana i piće, obilasci, suveniri i sl.;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srodne usluge i delatnosti poput bezbednosti i sigurnosti. 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2778057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Turizam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je uslužna industrija, koja ne postoji kao samostalna privredna delatnost, već ga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čine sledeće delatnosti: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ugostiteljstvo,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putničke agencije i tur operatori,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trgovina na malo,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zanatstvo i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komunalne delatnosti.  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7879061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997179" y="590934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VRSTE TURISTA 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5" y="1469204"/>
            <a:ext cx="8915040" cy="476455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600" b="1" u="sng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Definisanje turiste u cilju izučavanja saobraćaja u kontekstu turizma je neophodno jer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svaki turista jeste putnik, ali svaki putnik nije turista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Turista je pre svega, potrošač turističkih usluga.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Osnovna razlika između putnika i turiste je u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motivu putovanja.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 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7058188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44451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VRSTE TURISTA 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5" y="1736333"/>
            <a:ext cx="8915040" cy="4497427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Prema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motivima putovanja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putnike možemo podeliti u 2 grupe: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Oni koji putuju u druga mesta ili zemlje iz želje za zadovoljstvom, odmorom, zabavom, razonodom, iz zdravstvenih razloga i sl. i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Oni koji putuju zbog službenih i ostalih poslovnih obaveza ili iz želje za zaposlenjem.  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22963007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865513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VRSTE TURISTA 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5" y="1613043"/>
            <a:ext cx="8915040" cy="4620718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600" b="1" u="sng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Turiste možemo podeliti prema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cilju njihove posete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 na: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Slobodne turiste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- putuju u svrhu razonode.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Poslovne turiste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-  putuju u poslovne svrhe, radi odlazaka na sastanke, konferencije ili događaje u vezi sa njihovim poslom. Ovi turisti postaju veoma značajni u turizmu, te je sve više hotela i odmarališta koji se uslužuju upravo ove turiste, nudeći razne konferencijske sadržaje.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Turiste u poseti prijateljima i rođacima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– putuju u svrhu posete porodici ili rođacima ili prijateljima. Ovi turisti manje troše u turističke svrhe, jer uglavnom ne koriste  smeštajne kapacitete.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2122970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182113" y="652579"/>
            <a:ext cx="8911440" cy="79359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VRSTE TURISTA 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5" y="1654139"/>
            <a:ext cx="8915040" cy="4579621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Podela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turista u odnosu na zemlju u koju putuju</a:t>
            </a:r>
            <a:r>
              <a:rPr lang="sr-Cyrl-RS" sz="2400" b="1" spc="-1" dirty="0">
                <a:solidFill>
                  <a:srgbClr val="404040"/>
                </a:solidFill>
                <a:latin typeface="Century Gothic"/>
              </a:rPr>
              <a:t>: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i="1" spc="-1" dirty="0">
              <a:solidFill>
                <a:srgbClr val="C0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Domaći turisti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su oni koji putuju u svojoj zemlji;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Međunarodni turisti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su oni koji putuju u zemlju koja nije njihova zemlja prebivališta, u turističke svrhe.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5888632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17727" y="642305"/>
            <a:ext cx="8911440" cy="721675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VRSTE TURISTA 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5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Turiste možemo i dalje deliti po različitim kriterijumima, pa tako imamo: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Avanturistički turisti,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Turisti sa paket aranžmanom i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Nezavisni turisti.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7052964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274581" y="624240"/>
            <a:ext cx="8911440" cy="64975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VRSTE TURISTA 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5" y="2075380"/>
            <a:ext cx="8915040" cy="41583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Avanturistički turisti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-  su oni koji učestvuju u sportskim ili avanturističkim aktivnostima dok su na odmoru.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Turisti sa paket aranžmanom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- su oni koji imaju rezervisan „paket proizvod“ kod tur operatora. Paket proizvod podrazumeva unapred definisan prevoz i transfer do odmarališta i smeštaj za odmor.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9274263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356415" y="621756"/>
            <a:ext cx="8911440" cy="875787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VRSTE TURISTA 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52815" y="1684962"/>
            <a:ext cx="8915040" cy="4548798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Nezavisni turisti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su oni ljudi koji samostalno organizuju svoje putovanje, odnosno sami pronalaze i rezervišu svoj prevoz, transfere i smeštaj bez korišćenja usluga putničkih agencija ili tur operatora.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Ova grupa turista je posebno interesantna za saobraćajna preduzeća, a ima tendenciju sve većeg rasta usled sve većeg korišćenja Interneta i savremenih tehnologija. 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3811474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2589480" y="2391310"/>
            <a:ext cx="8915040" cy="207537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sr-Latn-RS" sz="4400" b="1" strike="noStrike" spc="-1" dirty="0">
                <a:solidFill>
                  <a:srgbClr val="404040"/>
                </a:solidFill>
                <a:latin typeface="Century Gothic"/>
              </a:rPr>
              <a:t>3. UTICAJ SAOBRAĆAJA NA </a:t>
            </a:r>
            <a:r>
              <a:rPr lang="sr-Latn-RS" sz="4400" b="1" spc="-1" dirty="0">
                <a:solidFill>
                  <a:srgbClr val="404040"/>
                </a:solidFill>
                <a:latin typeface="Century Gothic"/>
              </a:rPr>
              <a:t>RAZVOJ TURIZMA </a:t>
            </a:r>
            <a:r>
              <a:rPr lang="sr-Latn-RS" sz="4400" b="1" strike="noStrike" spc="-1" dirty="0">
                <a:solidFill>
                  <a:srgbClr val="404040"/>
                </a:solidFill>
                <a:latin typeface="Century Gothic"/>
              </a:rPr>
              <a:t>  </a:t>
            </a:r>
            <a:endParaRPr lang="en-US" sz="3200" b="1" strike="noStrike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7216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801384"/>
            <a:ext cx="8915040" cy="543237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Čak i vrlo rani primeri turizma, koji datiraju iz rimskog i srednjovekovnog perioda, zahtevali su razvoj saobraćaja, posebno njegovu mehanizaciju i upotrebu tehnologije kako bi moglo doći do putovanja i turizma. </a:t>
            </a: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Cyrl-RS" sz="2400" b="1" spc="-1" dirty="0">
                <a:solidFill>
                  <a:srgbClr val="404040"/>
                </a:solidFill>
                <a:latin typeface="Century Gothic"/>
              </a:rPr>
              <a:t>Т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ok razvoja turizma se može podeliti u 2 epohe: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Epoha turizma privilegovanih klasa i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Epoha savremenog turizma.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6821566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U početku, turizam se odvijao samo sporadično, odnosno tada se osnovna masa turista sastojala od onih koji su </a:t>
            </a:r>
            <a:r>
              <a:rPr lang="sr-Latn-RS" sz="2400" b="1" spc="-1" dirty="0">
                <a:solidFill>
                  <a:srgbClr val="00B050"/>
                </a:solidFill>
                <a:latin typeface="Century Gothic"/>
              </a:rPr>
              <a:t>prisvajali rezultate tuđeg rada</a:t>
            </a:r>
            <a:r>
              <a:rPr lang="sr-Latn-RS" sz="2400" b="1" spc="-1" dirty="0">
                <a:latin typeface="Century Gothic"/>
              </a:rPr>
              <a:t>. To se smatra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epohom privilegovanih klasa </a:t>
            </a:r>
            <a:r>
              <a:rPr lang="sr-Latn-RS" sz="2400" b="1" spc="-1" dirty="0">
                <a:latin typeface="Century Gothic"/>
              </a:rPr>
              <a:t>u kojoj samo mali broj bogatih pojedinaca putuje. Ova epoha traje u vreme robovlasništva i feudalizma i jednim delom i u određenim stadijumima kapitalizma. 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Kada su najveću masu turista sačinjavali oni koji </a:t>
            </a:r>
            <a:r>
              <a:rPr lang="sr-Latn-RS" sz="2400" b="1" spc="-1" dirty="0">
                <a:solidFill>
                  <a:srgbClr val="00B050"/>
                </a:solidFill>
                <a:latin typeface="Century Gothic"/>
              </a:rPr>
              <a:t>sopstvenim</a:t>
            </a:r>
            <a:r>
              <a:rPr lang="sr-Latn-RS" sz="2400" b="1" spc="-1" dirty="0">
                <a:solidFill>
                  <a:srgbClr val="993300"/>
                </a:solidFill>
                <a:latin typeface="Century Gothic"/>
              </a:rPr>
              <a:t> </a:t>
            </a:r>
            <a:r>
              <a:rPr lang="sr-Latn-RS" sz="2400" b="1" spc="-1" dirty="0">
                <a:latin typeface="Century Gothic"/>
              </a:rPr>
              <a:t>radom stvaraju slobodno vreme i slobodna novčana sredstva za turistička putovanja počinje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epoha savremenog turizma</a:t>
            </a:r>
            <a:r>
              <a:rPr lang="sr-Latn-RS" sz="2400" b="1" spc="-1" dirty="0">
                <a:latin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58740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82806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Autor </a:t>
            </a:r>
            <a:r>
              <a:rPr lang="sr-Latn-RS" sz="2400" b="1" i="1" spc="-1" dirty="0" err="1">
                <a:solidFill>
                  <a:srgbClr val="C00000"/>
                </a:solidFill>
                <a:latin typeface="Century Gothic"/>
              </a:rPr>
              <a:t>Pegge</a:t>
            </a: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je prvi put definisao pojam turista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1800.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 godine, a pojam turizam  prvi  put  se pominje 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1811.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 godine  u  listu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Sporting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  Magazin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Za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početak razvoja savremenog turizma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se po većini autora smatra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1841.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godina, kada je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Thomas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Cook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sproveo prvo organizovano putovanje,  čime je odigrao pionirsku ulogu u stvaranju organizovanih grupnih putovanja. </a:t>
            </a:r>
          </a:p>
        </p:txBody>
      </p:sp>
    </p:spTree>
    <p:extLst>
      <p:ext uri="{BB962C8B-B14F-4D97-AF65-F5344CB8AC3E}">
        <p14:creationId xmlns:p14="http://schemas.microsoft.com/office/powerpoint/2010/main" val="1987997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82806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 err="1">
                <a:solidFill>
                  <a:srgbClr val="C00000"/>
                </a:solidFill>
                <a:latin typeface="Century Gothic"/>
              </a:rPr>
              <a:t>Thomas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C00000"/>
                </a:solidFill>
                <a:latin typeface="Century Gothic"/>
              </a:rPr>
              <a:t>Cook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je tada organizovao prvo grupno putovanje   železnicom  za članove   jednog antialkoholičarskog  društva,  kojima  je  organizovao putovanje vozom, sa zakupljenom  kompozicijom  voza za prevoz između dva grada u Engleskoj, uz organizovanu muziku i služenje čaja i to sve po jednoj ukupnoj ceni za ceo paket usluga. 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Nakon tog prvog uspešnog putovanja,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1845.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godine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Thomas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Cook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 osniva  prvu  putničku  agenciju.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1871.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godine putnička agencija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Thomas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Cook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organizuje prvo putovanje oko sveta.</a:t>
            </a:r>
          </a:p>
        </p:txBody>
      </p:sp>
    </p:spTree>
    <p:extLst>
      <p:ext uri="{BB962C8B-B14F-4D97-AF65-F5344CB8AC3E}">
        <p14:creationId xmlns:p14="http://schemas.microsoft.com/office/powerpoint/2010/main" val="2724027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82806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Najznačajniji datumi za razvoj turizma u dvadesetom i dvadeset prvom veku su: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1908. Ford je predstavio  automobil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1919. Počele su komercijalne vazdušne linije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1938. Uveden zakon o plaćenim odmorima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1939.–45. Drugi svetski rat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1949. Organizovan je prvi turistički paket sa avio prevozom - agencija Vladimir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Raitz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 je odvela avionom 32 putnika na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Korziku</a:t>
            </a: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140599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82806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Najznačajniji datumi za razvoj turizma u dvadesetom i dvadeset prvom veku su: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1954. Prvi put predstavljen putnički avion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Boeing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 707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1959.Putnički avion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Boeing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 707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prelazi u komercijalnu upotrebu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1963. Predstavljen putnički avion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Boeing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 727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1969. predstavljen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Boeing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 747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Jumbo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jet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 koji može da primi 500 putnika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1976. Predstavljen putnički avion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Concorde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kao rezultat saradnje avio kompanija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Air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France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 i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British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Airways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995029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82806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Najznačajniji datumi za razvoj turizma u dvadesetom i dvadeset prvom veku su: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1979.Ukinuta ograničenja devizne kontrole, dozvoljavajući turistima da iznose više novca iz zemlje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1993. Deregulacija evropskog neba – što je dovelo do razvoja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niskotarifnih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(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low-cost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)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avio kompanija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1994.  Otvoren železnički tunel ispod Lamanša –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Channel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Tunell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 dug 50,5 km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983578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82806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Najznačajniji datumi za razvoj turizma u dvadesetom i dvadeset prvom veku su: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2001. Prvi neprekidni let oko sveta bez punjenja goriva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2003. Putnički avion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Concorde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isključen iz upotrebe zbog sigurnosnih problema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2005. Predstavljanje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Airbusa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A380, sposoban da preveze do 800 putnika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2007. Prvi redovni putnički let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Airbusa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A380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021999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83637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Može se smatrati da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savremeni turizam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 koji karakteriše pre svega masovnost turističkih kretanja,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počinje  nakon Drugog svetskog rata.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Između dva svetska rata dolazi do poboljšanja položaja radničke klase i omasovljenja turističkih kretanja, pre svega usled razvoja saobraćajnih sredstava (naročito razvoj železničkog i drumskog saobraćaja). 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2683126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83637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Posle Drugog svetskog rata nacionalne ekonomije se oporavljaju što utiče da sredinom XX veka kreću ponovo turistička putovanja u većem obimu.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Dalji razvoj saobraćajnih sredstava, posebno avio saobraćaja, dovodi do ubrzanog razvoja turizma na globalnom nivou. 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2385411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83637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1960.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godina se smatra godina od koje je počeo savremeni turizam kao globalni fenomen, koji se ogleda kroz povećanje broja međunarodnih turista i rasta deviznog priliva u svetu.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Najznačajniji faktori koji su uticali na masovnost turizma na svetskom nivou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su mir, normalizacija političkih odnosa u svetu, povećanje zarada i fonda slobodnog vremena, podizanje kulturnog i opšte-obrazovnog nivoa stanovništva, i brz razvoj saobraćaja.  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1488748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83637" y="1089061"/>
            <a:ext cx="8915040" cy="514469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Cyrl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Saobraćaj je krenuo naglo da se razvija, pre svega se povećavao broj drumskih vozila, a zatim i snažan razvoj  avio industrije koji omogućava brža, duža i dalja putovanja. 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31537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82806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FAKTORI KOJI SU UTICALI NA RAZVOJ I RAST TURIZMA </a:t>
            </a:r>
            <a:endParaRPr kumimoji="0" lang="en-US" sz="36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808252"/>
            <a:ext cx="8915040" cy="4425508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Na razvoj savremenog turizma su dominantno uticali </a:t>
            </a:r>
            <a:r>
              <a:rPr lang="sr-Latn-RS" sz="2400" b="1" spc="-1" dirty="0">
                <a:latin typeface="Century Gothic"/>
              </a:rPr>
              <a:t>saobraćaj i saobraćajna infrastruktura, kao i sledeći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faktori</a:t>
            </a:r>
            <a:r>
              <a:rPr lang="sr-Latn-RS" sz="2400" b="1" spc="-1" dirty="0">
                <a:latin typeface="Century Gothic"/>
              </a:rPr>
              <a:t>: 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povećanje najamnina radničkoj klasi,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skraćenje radnog vremena,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uvođenje plaćenih godišnjih odmora,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podizanje kulturnog i opšte-obrazovnog nivoa stanovništva,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povećanje zdravstvene sposobnosti stanovništva,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politički značaj međunarodnih turističkih kretanja,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ekonomski značaj turizma kao delatnosti.</a:t>
            </a:r>
          </a:p>
        </p:txBody>
      </p:sp>
    </p:spTree>
    <p:extLst>
      <p:ext uri="{BB962C8B-B14F-4D97-AF65-F5344CB8AC3E}">
        <p14:creationId xmlns:p14="http://schemas.microsoft.com/office/powerpoint/2010/main" val="16629739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FAKTORI KOJI SU UTICALI NA RAZVOJ I RAST TURIZMA 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83637" y="2013734"/>
            <a:ext cx="8915040" cy="4220025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Motivacioni faktori: 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Ljudi imaju  veliku želja za putovanjem, a kao glavni faktori koji ih motivišu su: </a:t>
            </a:r>
          </a:p>
          <a:p>
            <a:pPr marL="343260" indent="-3429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opuštanje i promena svakodnevnice (posao/porodica/kuća,) </a:t>
            </a:r>
          </a:p>
          <a:p>
            <a:pPr marL="343260" indent="-3429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druženje sa prijateljima,</a:t>
            </a:r>
          </a:p>
          <a:p>
            <a:pPr marL="343260" indent="-3429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odmor,</a:t>
            </a:r>
          </a:p>
          <a:p>
            <a:pPr marL="343260" indent="-3429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prestiž,</a:t>
            </a:r>
          </a:p>
          <a:p>
            <a:pPr marL="343260" indent="-34290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upoznavanje drugih kultura i načina života i sl.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Ovi motivacioni faktori se zapravo nisu mnogo promenili tokom godina. Međutim, načini na koji smo u mogućnosti prepustiti im se su se promenili.</a:t>
            </a:r>
          </a:p>
        </p:txBody>
      </p:sp>
    </p:spTree>
    <p:extLst>
      <p:ext uri="{BB962C8B-B14F-4D97-AF65-F5344CB8AC3E}">
        <p14:creationId xmlns:p14="http://schemas.microsoft.com/office/powerpoint/2010/main" val="309895651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FAKTORI KOJI SU UTICALI NA RAZVOJ I RAST TURIZMA </a:t>
            </a:r>
            <a:endParaRPr kumimoji="0" lang="en-US" sz="36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83637" y="1767155"/>
            <a:ext cx="8915040" cy="4767209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i="1" spc="-1" dirty="0">
              <a:solidFill>
                <a:srgbClr val="C0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Faktori koji omogućavaju putovanja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Pored motivacionih faktora za putovanje, postoje i određeni faktori koji moraju biti ispunjeni da bi mogli zaista to putovanje i realizovati.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Pored osnovnih faktora koji nam omogućavaju putovanja – slobodno vreme i novac, postoje i drugi faktori: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Dostupnost putovanja - npr. letovi za različite lokacije, jeftini prevoz, jeftiniji letovi i sl.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Pogodni proizvodi - npr. niz različitih tipova odmora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Posedovanje automobila - za lakše putovanje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Marketing turističke destinacije – upoznavanje i stvaranje zainteresovanosti i želje za putovanjem na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odreženu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lokaciju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Jednostavnost rezervacije.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65495324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FAKTORI KOJI SU UTICALI NA RAZVOJ I RAST TURIZMA </a:t>
            </a:r>
            <a:endParaRPr kumimoji="0" lang="en-US" sz="36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83637" y="1818526"/>
            <a:ext cx="8915040" cy="4415234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i="1" spc="-1" dirty="0">
              <a:solidFill>
                <a:srgbClr val="C0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Neke od najznačajnijih promena koje su se desile u savremenom društvu su sledeće: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Socijalno-ekonomske promene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Tehnološki faktori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Razvoj proizvoda i inovacija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Promena u potrebama i očekivanjima potrošača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5225335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66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FAKTORI KOJI SU UTICALI NA RAZVOJ I RAST TURIZMA </a:t>
            </a:r>
            <a:endParaRPr kumimoji="0" lang="en-US" sz="36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83637" y="2178121"/>
            <a:ext cx="8915040" cy="405563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i="1" spc="-1" dirty="0">
              <a:solidFill>
                <a:srgbClr val="C0000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Socijalno-ekonomske promene su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Povećan broj automobila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Rast raspoloživog novca za putovanja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Rast tržišta penzionisanih ljudi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3373151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FAKTORI KOJI SU UTICALI NA RAZVOJ I RAST TURIZMA </a:t>
            </a:r>
            <a:endParaRPr kumimoji="0" lang="en-US" sz="36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83637" y="1541124"/>
            <a:ext cx="8915040" cy="4692636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i="1" spc="-1" dirty="0">
              <a:solidFill>
                <a:srgbClr val="C0000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Socijalno-ekonomske promene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u="sng" spc="-1" dirty="0">
                <a:solidFill>
                  <a:srgbClr val="404040"/>
                </a:solidFill>
                <a:latin typeface="Century Gothic"/>
              </a:rPr>
              <a:t>Povećan broj automobila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Vlasništvo nad automobilima i njihova upotreba se u poslednjih par decenija znatno povećala.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Vlasništvo automobila ima snažan uticaj na putovanja i turizam.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Automobil se koristi za vožnju do kuće do odredišta ili za transfer od i do aerodroma.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Trajekti za automobile su omogućili turistima da koriste svoje automobile skoro bez ograničenja kada su putovanja u pitanju.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9248352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FAKTORI KOJI SU UTICALI NA RAZVOJ I RAST TURIZMA </a:t>
            </a:r>
            <a:endParaRPr kumimoji="0" lang="en-US" sz="36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83637" y="1767155"/>
            <a:ext cx="8915040" cy="4466605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i="1" spc="-1" dirty="0">
              <a:solidFill>
                <a:srgbClr val="C0000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Socijalno-ekonomske promene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u="sng" spc="-1" dirty="0">
                <a:solidFill>
                  <a:srgbClr val="404040"/>
                </a:solidFill>
                <a:latin typeface="Century Gothic"/>
              </a:rPr>
              <a:t>Rast raspoloživog novca za putovanj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a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Rast raspoloživog dohotka, uz povećavanje dostupnosti potrošačkih kredita, te je novac za slobodno vreme u  poslednjih nekoliko decenija u stalnom porastu.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Rastu i očekivanja od putovanja i turizma.  Većina ljudi danas će, posebno u evropskim zemljama, barem 1. godišnje otputovati na turističko putovanje.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Nivo obrazovanja raste što dovodi do povećanja ličnih primanja, ali i razvoja kulture, što povećava želju ljudi za putovanjima i širenju svojih znanja i iskustava. 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2768529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644451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FAKTORI KOJI SU UTICALI NA RAZVOJ I RAST TURIZMA </a:t>
            </a:r>
            <a:endParaRPr kumimoji="0" lang="en-US" sz="36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83637" y="1904760"/>
            <a:ext cx="8915040" cy="432900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spc="-1" dirty="0">
                <a:solidFill>
                  <a:srgbClr val="C00000"/>
                </a:solidFill>
                <a:latin typeface="Century Gothic"/>
              </a:rPr>
              <a:t>Socijalno-ekonomske promene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i="1" u="sng" spc="-1" dirty="0">
                <a:solidFill>
                  <a:srgbClr val="404040"/>
                </a:solidFill>
                <a:latin typeface="Century Gothic"/>
              </a:rPr>
              <a:t>Rast tržišta penzionisanih ljudi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Postaju izuzetno važno tržište.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Promena u navikama, željama i ponašanju penzionisanih ljudi je dovela do njihovog sve većeg interesovanja za putovanja i upoznavanja različitih turističkih destinacija.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Razvojem zdravstvenog sistema i  privatnih penzionih fondova, stariji ljudi su danas u boljoj  formi i zdraviji su, imaju dosta vremena i raspoloživih sredstava za putovanja.  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3060311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6680" y="624240"/>
            <a:ext cx="8911440" cy="1060722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FAKTORI KOJI SU UTICALI NA RAZVOJ I RAST TURIZMA </a:t>
            </a:r>
            <a:endParaRPr kumimoji="0" lang="en-US" sz="36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83637" y="1767155"/>
            <a:ext cx="8915040" cy="4623371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Tehnološki faktori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Upotreba savremene tehnologije u industriji putovanja i turizma je izuzetno velika.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Najvažniji uticaj od primene nove tehnologije na turizam i saobraćaj je sve veće korišćenje </a:t>
            </a:r>
            <a:r>
              <a:rPr lang="sr-Latn-RS" sz="2400" b="1" spc="-1" dirty="0">
                <a:latin typeface="Century Gothic"/>
              </a:rPr>
              <a:t>Interneta.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Planiranje godišnjih odmora, odabir destinacije, načina prevoza, rezervacija prevoza, odabir i rezervacija smeštajnih jedinica danas je sa upotrebom Interneta izuzetno olakšana.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Tehnološki razvoj doveo je i do novih proizvoda i usluga u saobraćajnim preduzećima.</a:t>
            </a:r>
          </a:p>
        </p:txBody>
      </p:sp>
    </p:spTree>
    <p:extLst>
      <p:ext uri="{BB962C8B-B14F-4D97-AF65-F5344CB8AC3E}">
        <p14:creationId xmlns:p14="http://schemas.microsoft.com/office/powerpoint/2010/main" val="426312890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040173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FAKTORI KOJI SU UTICALI NA RAZVOJ I RAST TURIZMA </a:t>
            </a:r>
            <a:endParaRPr kumimoji="0" lang="en-US" sz="36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250073" y="1664413"/>
            <a:ext cx="8915040" cy="4795378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i="1" spc="-1" dirty="0">
              <a:solidFill>
                <a:srgbClr val="C0000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Razvoj proizvoda i inovacija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Proizvodi i usluge u turizmu i saobraćaju su napravljeni tako da na najbolji način zadovolje potrebe i očekivanje potrošača.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Danas je povećana potražnja za kraćim i  čestim odmorima, što je uslovilo povećane aranžmane za putovanja u gradove (’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city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break</a:t>
            </a:r>
            <a:r>
              <a:rPr lang="sr-Latn-RS" sz="2400" b="1" i="1" spc="-1" dirty="0">
                <a:solidFill>
                  <a:srgbClr val="404040"/>
                </a:solidFill>
                <a:latin typeface="Century Gothic"/>
              </a:rPr>
              <a:t>’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ture).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Odmor u ’banji’ i ’SPA’ vikendi su takođe postali sve popularniji vid odmora.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SPA vikendi danas dobijaju sve veću popularnost. Potrošači danas očekuju da u hotelu imaju masaže,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saune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, jogu i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spa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programe u okviru hotela, što je dovelo do povećavanja broja hotela sa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spa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ponudom.   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9164045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39"/>
            <a:ext cx="8911440" cy="1112093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FAKTORI KOJI SU UTICALI NA RAZVOJ I RAST TURIZMA </a:t>
            </a:r>
            <a:endParaRPr kumimoji="0" lang="en-US" sz="36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83637" y="1479479"/>
            <a:ext cx="8915040" cy="4754281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i="1" spc="-1" dirty="0">
              <a:solidFill>
                <a:srgbClr val="C0000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Razvoj proizvoda i inovacija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Povećanje broja automobila dovelo je do povećane potražnja za ovim vidom prevoza za kratka i prostorno bliža mesta.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Došlo je do velikog rasta potražnje za automobilima na samoj destinaciji, odnosno došlo je od ogromnog rasta industrije iznajmljivanja automobila.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Razvijeni su ’</a:t>
            </a:r>
            <a:r>
              <a:rPr lang="sr-Latn-RS" sz="2400" b="1" i="1" spc="-1" dirty="0" err="1">
                <a:solidFill>
                  <a:srgbClr val="404040"/>
                </a:solidFill>
                <a:latin typeface="Century Gothic"/>
              </a:rPr>
              <a:t>fly-drive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’ aranžmani - koji omogućavaju turistima da lete avionima do destinacija, a da ih na samim destinacijama čekaju iznajmljeni automobili, koji će im biti na raspolaganju.    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8997574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FAKTORI KOJI SU UTICALI NA RAZVOJ I RAST TURIZMA </a:t>
            </a:r>
            <a:endParaRPr kumimoji="0" lang="en-US" sz="36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83637" y="1904760"/>
            <a:ext cx="8915040" cy="4329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C0000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Razvoj proizvoda i inovacija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Dostupni su sve veći avioni koji mogu da prevoze veliki broj putnika širom sveta.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Rute brzih vozova, poput francuske mreže TGV, koji putuju brzinama preko 300 km / sat, omogućava se ponovo veće korišćenje ovog vida transporta.   </a:t>
            </a: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6837309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FAKTORI KOJI SU UTICALI NA RAZVOJ I RAST TURIZMA </a:t>
            </a:r>
            <a:endParaRPr kumimoji="0" lang="en-US" sz="36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147331" y="1993187"/>
            <a:ext cx="8915040" cy="4428161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Promena u potrebama i očekivanjima potrošača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Potrebe, želje i navike potrošača se stalno menjaju, turisti traže nove načine da zadovolje svoje potrebe za putovanjima, istraživanjima, avanturama, kao i lakše, sigurnije i jeftinije načine da se prevezu do destinacija.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Na saobraćajnim i turističkim preduzećima su veliki izazovi u smislu traženja načina da se što bolje odgovore na potrebe i očekivanja svojih gostiju. </a:t>
            </a:r>
          </a:p>
        </p:txBody>
      </p:sp>
    </p:spTree>
    <p:extLst>
      <p:ext uri="{BB962C8B-B14F-4D97-AF65-F5344CB8AC3E}">
        <p14:creationId xmlns:p14="http://schemas.microsoft.com/office/powerpoint/2010/main" val="297701976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Shape 1"/>
          <p:cNvSpPr txBox="1"/>
          <p:nvPr/>
        </p:nvSpPr>
        <p:spPr>
          <a:xfrm>
            <a:off x="1811880" y="2657520"/>
            <a:ext cx="8911440" cy="12474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strike="noStrike" spc="-1">
                <a:solidFill>
                  <a:srgbClr val="262626"/>
                </a:solidFill>
                <a:latin typeface="Century Gothic"/>
              </a:rPr>
              <a:t>Hvala na pažnji!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widt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width*sin(2.5*pi*$)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1316</TotalTime>
  <Words>2650</Words>
  <Application>Microsoft Office PowerPoint</Application>
  <PresentationFormat>Widescreen</PresentationFormat>
  <Paragraphs>262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Arial</vt:lpstr>
      <vt:lpstr>Century Gothic</vt:lpstr>
      <vt:lpstr>Symbol</vt:lpstr>
      <vt:lpstr>Times New Roman</vt:lpstr>
      <vt:lpstr>Wingdings</vt:lpstr>
      <vt:lpstr>Wingdings 3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mina</dc:creator>
  <dc:description/>
  <cp:lastModifiedBy>Aleksandra</cp:lastModifiedBy>
  <cp:revision>256</cp:revision>
  <dcterms:created xsi:type="dcterms:W3CDTF">2019-10-10T15:18:30Z</dcterms:created>
  <dcterms:modified xsi:type="dcterms:W3CDTF">2022-02-27T22:55:55Z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HP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Widescreen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77</vt:i4>
  </property>
</Properties>
</file>