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8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66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5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5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8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0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2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7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00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1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74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0181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2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2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42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45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7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2E36475-7152-4255-8EFF-AA75F2B1E955}" type="datetimeFigureOut">
              <a:rPr lang="en-US" smtClean="0"/>
              <a:t>15-Feb-21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E23FB-3928-44C2-80D3-03AF93EA0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785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Винительный падеж множественного числа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39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Категорија ЖИВО / НЕЖИВО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У зависности од тогда да ли именица која се користи у акузативу множине означава живо или неживо, наставак може да се подудара са:</a:t>
            </a:r>
          </a:p>
          <a:p>
            <a:pPr marL="457200" indent="-457200">
              <a:buAutoNum type="arabicPeriod"/>
            </a:pPr>
            <a:r>
              <a:rPr lang="sr-Cyrl-RS" dirty="0" smtClean="0"/>
              <a:t>ГЕНИТИВОМ МНОЖИНЕ уколико означава нешто живо;</a:t>
            </a:r>
          </a:p>
          <a:p>
            <a:pPr marL="457200" indent="-457200">
              <a:buAutoNum type="arabicPeriod"/>
            </a:pPr>
            <a:r>
              <a:rPr lang="sr-Cyrl-RS" dirty="0" smtClean="0"/>
              <a:t>НОМИНАТИВОМ МНОЖИНЕ уколико ознажава нешто неживо.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774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живо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–ОВ. </a:t>
            </a:r>
            <a:r>
              <a:rPr lang="sr-Cyrl-RS" dirty="0"/>
              <a:t>Наставак се појављује уколико се именица мушког рода завршава на тврд сугласник:</a:t>
            </a:r>
          </a:p>
          <a:p>
            <a:pPr marL="0" indent="0">
              <a:buNone/>
            </a:pPr>
            <a:r>
              <a:rPr lang="sr-Cyrl-RS" dirty="0"/>
              <a:t>Студент — студентов</a:t>
            </a:r>
          </a:p>
          <a:p>
            <a:pPr marL="0" indent="0">
              <a:buNone/>
            </a:pPr>
            <a:r>
              <a:rPr lang="sr-Cyrl-RS" dirty="0" smtClean="0"/>
              <a:t>Ученик </a:t>
            </a:r>
            <a:r>
              <a:rPr lang="sr-Cyrl-RS" dirty="0"/>
              <a:t>— учеников </a:t>
            </a:r>
            <a:endParaRPr lang="en-US" dirty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/>
              <a:t>2. –ЕВ. Наставак се појављује уколико се именица мушког рода завршава на –</a:t>
            </a:r>
            <a:r>
              <a:rPr lang="ru-RU" dirty="0"/>
              <a:t>Й.</a:t>
            </a:r>
          </a:p>
          <a:p>
            <a:pPr marL="0" indent="0">
              <a:buNone/>
            </a:pPr>
            <a:r>
              <a:rPr lang="ru-RU" dirty="0"/>
              <a:t>Герой — </a:t>
            </a:r>
            <a:r>
              <a:rPr lang="ru-RU" dirty="0" smtClean="0"/>
              <a:t>героев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987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живо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3. –ЕЙ. </a:t>
            </a:r>
            <a:r>
              <a:rPr lang="sr-Cyrl-RS" dirty="0"/>
              <a:t>Наставак се појављује уколико се именица завршава на меки знак, Ж, Ш, Щ, Ч</a:t>
            </a:r>
            <a:r>
              <a:rPr lang="sr-Cyrl-RS" dirty="0" smtClean="0"/>
              <a:t>.</a:t>
            </a:r>
            <a:endParaRPr lang="sr-Cyrl-RS" dirty="0"/>
          </a:p>
          <a:p>
            <a:pPr marL="0" indent="0">
              <a:buNone/>
            </a:pPr>
            <a:r>
              <a:rPr lang="sr-Cyrl-RS" dirty="0"/>
              <a:t>Учитель — учителей</a:t>
            </a:r>
          </a:p>
          <a:p>
            <a:pPr marL="0" indent="0">
              <a:buNone/>
            </a:pPr>
            <a:r>
              <a:rPr lang="sr-Cyrl-RS" dirty="0" smtClean="0"/>
              <a:t>Муж </a:t>
            </a:r>
            <a:r>
              <a:rPr lang="sr-Cyrl-RS" dirty="0"/>
              <a:t>— мужей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4</a:t>
            </a:r>
            <a:r>
              <a:rPr lang="ru-RU" dirty="0" smtClean="0"/>
              <a:t>. </a:t>
            </a:r>
            <a:r>
              <a:rPr lang="ru-RU" dirty="0"/>
              <a:t>–НУЛТИ НАСТАВАК. </a:t>
            </a:r>
            <a:r>
              <a:rPr lang="sr-Cyrl-RS" dirty="0"/>
              <a:t>Наставак се појављује уколико се именица завршава на –А или -Я</a:t>
            </a:r>
            <a:r>
              <a:rPr lang="sr-Cyrl-RS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Подруга — подруг</a:t>
            </a:r>
          </a:p>
          <a:p>
            <a:pPr marL="0" indent="0">
              <a:buNone/>
            </a:pPr>
            <a:r>
              <a:rPr lang="ru-RU" dirty="0"/>
              <a:t>Студентка — студенток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418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неживо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/>
              <a:t>Именице мушког рода имају наставке</a:t>
            </a:r>
          </a:p>
          <a:p>
            <a:pPr marL="0" indent="0">
              <a:buNone/>
            </a:pPr>
            <a:r>
              <a:rPr lang="sr-Cyrl-RS" dirty="0"/>
              <a:t>-</a:t>
            </a:r>
            <a:r>
              <a:rPr lang="ru-RU" dirty="0"/>
              <a:t>Ы</a:t>
            </a:r>
          </a:p>
          <a:p>
            <a:pPr marL="0" indent="0">
              <a:buNone/>
            </a:pPr>
            <a:r>
              <a:rPr lang="ru-RU" dirty="0"/>
              <a:t>-И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Наставак –И се појављује уколико се именица завршава на –Ь, Й или на сугласнике К, Г, Х, Ж, Ш, Щ, 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Стол — столы</a:t>
            </a:r>
          </a:p>
          <a:p>
            <a:pPr marL="0" indent="0">
              <a:buNone/>
            </a:pPr>
            <a:r>
              <a:rPr lang="ru-RU" dirty="0"/>
              <a:t>Шкаф — шкафы</a:t>
            </a:r>
          </a:p>
          <a:p>
            <a:pPr marL="0" indent="0">
              <a:buNone/>
            </a:pPr>
            <a:r>
              <a:rPr lang="ru-RU" dirty="0" smtClean="0"/>
              <a:t>Музей </a:t>
            </a:r>
            <a:r>
              <a:rPr lang="ru-RU" dirty="0"/>
              <a:t>— музеи</a:t>
            </a:r>
          </a:p>
          <a:p>
            <a:pPr marL="0" indent="0">
              <a:buNone/>
            </a:pPr>
            <a:r>
              <a:rPr lang="ru-RU" dirty="0" smtClean="0"/>
              <a:t>Нож </a:t>
            </a:r>
            <a:r>
              <a:rPr lang="ru-RU" dirty="0"/>
              <a:t>— ножи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53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неживо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/>
              <a:t>Именице женског рода имају наставке</a:t>
            </a:r>
          </a:p>
          <a:p>
            <a:pPr marL="0" indent="0">
              <a:buNone/>
            </a:pPr>
            <a:r>
              <a:rPr lang="sr-Cyrl-RS" dirty="0"/>
              <a:t>-</a:t>
            </a:r>
            <a:r>
              <a:rPr lang="ru-RU" dirty="0"/>
              <a:t>Ы</a:t>
            </a:r>
          </a:p>
          <a:p>
            <a:pPr marL="0" indent="0">
              <a:buNone/>
            </a:pPr>
            <a:r>
              <a:rPr lang="ru-RU" dirty="0"/>
              <a:t>-И.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Наставак –И се појављује уколико се именица завршава на –Ь, Я или на сугласнике К, Г, Х, Ж, Ш, Щ, Ч.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Кухня </a:t>
            </a:r>
            <a:r>
              <a:rPr lang="ru-RU" dirty="0"/>
              <a:t>— кухни</a:t>
            </a:r>
          </a:p>
          <a:p>
            <a:pPr marL="0" indent="0">
              <a:buNone/>
            </a:pPr>
            <a:r>
              <a:rPr lang="ru-RU" dirty="0"/>
              <a:t>Лабораторая — лаборатории</a:t>
            </a:r>
          </a:p>
          <a:p>
            <a:pPr marL="0" indent="0">
              <a:buNone/>
            </a:pPr>
            <a:r>
              <a:rPr lang="ru-RU" dirty="0"/>
              <a:t>Тетрадь — тетради</a:t>
            </a:r>
          </a:p>
          <a:p>
            <a:pPr marL="0" indent="0">
              <a:buNone/>
            </a:pPr>
            <a:r>
              <a:rPr lang="ru-RU" dirty="0" smtClean="0"/>
              <a:t>Книга </a:t>
            </a:r>
            <a:r>
              <a:rPr lang="ru-RU" dirty="0"/>
              <a:t>— книги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97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неживо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/>
              <a:t>Именице средњи рода имају наставке</a:t>
            </a:r>
          </a:p>
          <a:p>
            <a:pPr marL="0" indent="0">
              <a:buNone/>
            </a:pPr>
            <a:r>
              <a:rPr lang="sr-Cyrl-RS" dirty="0"/>
              <a:t>-А</a:t>
            </a:r>
          </a:p>
          <a:p>
            <a:pPr marL="0" indent="0">
              <a:buNone/>
            </a:pPr>
            <a:r>
              <a:rPr lang="sr-Cyrl-RS" dirty="0"/>
              <a:t>-</a:t>
            </a:r>
            <a:r>
              <a:rPr lang="ru-RU" dirty="0"/>
              <a:t>Я</a:t>
            </a:r>
          </a:p>
          <a:p>
            <a:pPr marL="0" indent="0">
              <a:buNone/>
            </a:pPr>
            <a:r>
              <a:rPr lang="sr-Cyrl-RS" dirty="0"/>
              <a:t>Уколико се именица средњег рода завршава на –О, наставак у множини ће бити –</a:t>
            </a:r>
            <a:r>
              <a:rPr lang="ru-RU" dirty="0"/>
              <a:t>А, а уколико се именица средњег рода завршава на –Е, наста</a:t>
            </a:r>
            <a:r>
              <a:rPr lang="sr-Cyrl-RS" dirty="0"/>
              <a:t>вак у множини ће бити –</a:t>
            </a:r>
            <a:r>
              <a:rPr lang="ru-RU" dirty="0"/>
              <a:t>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Село — село</a:t>
            </a:r>
          </a:p>
          <a:p>
            <a:pPr marL="0" indent="0">
              <a:buNone/>
            </a:pPr>
            <a:r>
              <a:rPr lang="ru-RU" dirty="0"/>
              <a:t>Место — места</a:t>
            </a:r>
          </a:p>
          <a:p>
            <a:pPr marL="0" indent="0">
              <a:buNone/>
            </a:pPr>
            <a:r>
              <a:rPr lang="ru-RU" dirty="0"/>
              <a:t>Море — моря</a:t>
            </a:r>
          </a:p>
          <a:p>
            <a:pPr marL="0" indent="0">
              <a:buNone/>
            </a:pPr>
            <a:r>
              <a:rPr lang="ru-RU" dirty="0"/>
              <a:t>Путешествие — </a:t>
            </a:r>
            <a:r>
              <a:rPr lang="ru-RU" dirty="0" smtClean="0"/>
              <a:t>путешествия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187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</TotalTime>
  <Words>326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Винительный падеж множественного числа</vt:lpstr>
      <vt:lpstr>Категорија ЖИВО / НЕЖИВО</vt:lpstr>
      <vt:lpstr>Акузатив — живо</vt:lpstr>
      <vt:lpstr>Акузатив — живо</vt:lpstr>
      <vt:lpstr>Акузатив — неживо</vt:lpstr>
      <vt:lpstr>Акузатив — неживо</vt:lpstr>
      <vt:lpstr>Акузатив — неживо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Винительный падеж множественного числа</dc:title>
  <dc:creator>Dell</dc:creator>
  <cp:lastModifiedBy>Dell</cp:lastModifiedBy>
  <cp:revision>2</cp:revision>
  <dcterms:created xsi:type="dcterms:W3CDTF">2021-02-15T12:10:19Z</dcterms:created>
  <dcterms:modified xsi:type="dcterms:W3CDTF">2021-02-15T12:20:22Z</dcterms:modified>
</cp:coreProperties>
</file>