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65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2" name="Freeform 11"/>
          <p:cNvSpPr/>
          <p:nvPr/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3"/>
          <p:cNvSpPr/>
          <p:nvPr/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Freeform 25"/>
          <p:cNvSpPr/>
          <p:nvPr/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14"/>
          <p:cNvSpPr/>
          <p:nvPr/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91201" y="662656"/>
            <a:ext cx="9755187" cy="2766528"/>
          </a:xfrm>
        </p:spPr>
        <p:txBody>
          <a:bodyPr anchor="b">
            <a:normAutofit/>
          </a:bodyPr>
          <a:lstStyle>
            <a:lvl1pPr algn="r">
              <a:defRPr sz="8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83062" y="3505209"/>
            <a:ext cx="9755187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4948541" y="4578463"/>
            <a:ext cx="6143653" cy="1163112"/>
          </a:xfrm>
        </p:spPr>
        <p:txBody>
          <a:bodyPr/>
          <a:lstStyle>
            <a:lvl1pPr algn="ctr">
              <a:defRPr sz="5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CC63FE1A-A410-4C27-8C61-044B739C1133}" type="datetimeFigureOut">
              <a:rPr lang="en-US" smtClean="0"/>
              <a:t>11/16/2020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5560" y="4883024"/>
            <a:ext cx="4047239" cy="1195538"/>
          </a:xfrm>
        </p:spPr>
        <p:txBody>
          <a:bodyPr vert="horz" lIns="91440" tIns="45720" rIns="91440" bIns="45720" rtlCol="0" anchor="ctr"/>
          <a:lstStyle>
            <a:lvl1pPr algn="r">
              <a:defRPr lang="en-US" sz="5400" dirty="0"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9851758" y="3832648"/>
            <a:ext cx="907186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EE26163-A262-4901-B551-2F1940CF9865}" type="slidenum">
              <a:rPr lang="en-US" smtClean="0"/>
              <a:t>‹#›</a:t>
            </a:fld>
            <a:endParaRPr lang="en-US"/>
          </a:p>
        </p:txBody>
      </p:sp>
      <p:sp>
        <p:nvSpPr>
          <p:cNvPr id="25" name="5-Point Star 24"/>
          <p:cNvSpPr/>
          <p:nvPr/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5362842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3FE1A-A410-4C27-8C61-044B739C1133}" type="datetimeFigureOut">
              <a:rPr lang="en-US" smtClean="0"/>
              <a:t>11/16/2020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26163-A262-4901-B551-2F1940CF98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5166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3742267"/>
            <a:ext cx="10394707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3FE1A-A410-4C27-8C61-044B739C1133}" type="datetimeFigureOut">
              <a:rPr lang="en-US" smtClean="0"/>
              <a:t>11/16/2020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26163-A262-4901-B551-2F1940CF98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30391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814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088714" cy="3311189"/>
          </a:xfrm>
        </p:spPr>
        <p:txBody>
          <a:bodyPr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5993971" y="2063396"/>
            <a:ext cx="5086538" cy="3311189"/>
          </a:xfrm>
        </p:spPr>
        <p:txBody>
          <a:bodyPr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3FE1A-A410-4C27-8C61-044B739C1133}" type="datetimeFigureOut">
              <a:rPr lang="en-US" smtClean="0"/>
              <a:t>11/16/2020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26163-A262-4901-B551-2F1940CF98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67449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115814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356" y="2063396"/>
            <a:ext cx="4856158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802" y="2861733"/>
            <a:ext cx="5088712" cy="2512852"/>
          </a:xfrm>
        </p:spPr>
        <p:txBody>
          <a:bodyPr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8191" y="2063396"/>
            <a:ext cx="486449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5993969" y="2861733"/>
            <a:ext cx="5088713" cy="2512852"/>
          </a:xfrm>
        </p:spPr>
        <p:txBody>
          <a:bodyPr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3FE1A-A410-4C27-8C61-044B739C1133}" type="datetimeFigureOut">
              <a:rPr lang="en-US" smtClean="0"/>
              <a:t>11/16/2020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26163-A262-4901-B551-2F1940CF98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38721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3FE1A-A410-4C27-8C61-044B739C1133}" type="datetimeFigureOut">
              <a:rPr lang="en-US" smtClean="0"/>
              <a:t>11/16/2020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26163-A262-4901-B551-2F1940CF98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56151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3FE1A-A410-4C27-8C61-044B739C1133}" type="datetimeFigureOut">
              <a:rPr lang="en-US" smtClean="0"/>
              <a:t>11/16/2020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26163-A262-4901-B551-2F1940CF98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14699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46132" y="685800"/>
            <a:ext cx="6034375" cy="4688785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2709052"/>
            <a:ext cx="4126861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3FE1A-A410-4C27-8C61-044B739C1133}" type="datetimeFigureOut">
              <a:rPr lang="en-US" smtClean="0"/>
              <a:t>11/16/2020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26163-A262-4901-B551-2F1940CF98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79766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634530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82362" y="0"/>
            <a:ext cx="3598146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2709052"/>
            <a:ext cx="634530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3FE1A-A410-4C27-8C61-044B739C1133}" type="datetimeFigureOut">
              <a:rPr lang="en-US" smtClean="0"/>
              <a:t>11/16/2020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26163-A262-4901-B551-2F1940CF98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37678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06333"/>
            <a:ext cx="10394708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1" y="685799"/>
            <a:ext cx="10392513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80" y="4702923"/>
            <a:ext cx="10394728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3FE1A-A410-4C27-8C61-044B739C1133}" type="datetimeFigureOut">
              <a:rPr lang="en-US" smtClean="0"/>
              <a:t>11/16/2020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26163-A262-4901-B551-2F1940CF98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73090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902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79" y="4106333"/>
            <a:ext cx="10394729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3FE1A-A410-4C27-8C61-044B739C1133}" type="datetimeFigureOut">
              <a:rPr lang="en-US" smtClean="0"/>
              <a:t>11/16/2020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26163-A262-4901-B551-2F1940CF98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91285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732" y="685800"/>
            <a:ext cx="9525020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550264" y="3610032"/>
            <a:ext cx="8667956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4106334"/>
            <a:ext cx="1039688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3FE1A-A410-4C27-8C61-044B739C1133}" type="datetimeFigureOut">
              <a:rPr lang="en-US" smtClean="0"/>
              <a:t>11/16/2020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26163-A262-4901-B551-2F1940CF9865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685801" y="89262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73083" y="292282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123961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23854"/>
            <a:ext cx="10394707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47468"/>
            <a:ext cx="10394707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3FE1A-A410-4C27-8C61-044B739C1133}" type="datetimeFigureOut">
              <a:rPr lang="en-US" smtClean="0"/>
              <a:t>11/16/2020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26163-A262-4901-B551-2F1940CF98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49383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2" y="685800"/>
            <a:ext cx="10394706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802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462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234621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70380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770380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3FE1A-A410-4C27-8C61-044B739C1133}" type="datetimeFigureOut">
              <a:rPr lang="en-US" smtClean="0"/>
              <a:t>11/16/2020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26163-A262-4901-B551-2F1940CF98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059287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9184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780" y="2063395"/>
            <a:ext cx="3310128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91840" y="4389287"/>
            <a:ext cx="3310128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741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235999" y="2063395"/>
            <a:ext cx="3310128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235999" y="4389286"/>
            <a:ext cx="3310128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68944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768819" y="2063394"/>
            <a:ext cx="3310128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768819" y="4389284"/>
            <a:ext cx="3310128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3FE1A-A410-4C27-8C61-044B739C1133}" type="datetimeFigureOut">
              <a:rPr lang="en-US" smtClean="0"/>
              <a:t>11/16/2020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26163-A262-4901-B551-2F1940CF98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8463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2063396"/>
            <a:ext cx="10394707" cy="3311190"/>
          </a:xfrm>
        </p:spPr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3FE1A-A410-4C27-8C61-044B739C1133}" type="datetimeFigureOut">
              <a:rPr lang="en-US" smtClean="0"/>
              <a:t>11/16/2020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26163-A262-4901-B551-2F1940CF98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611294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5862" y="685800"/>
            <a:ext cx="2264646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685800"/>
            <a:ext cx="7904431" cy="4688785"/>
          </a:xfrm>
        </p:spPr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3FE1A-A410-4C27-8C61-044B739C1133}" type="datetimeFigureOut">
              <a:rPr lang="en-US" smtClean="0"/>
              <a:t>11/16/2020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26163-A262-4901-B551-2F1940CF98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75350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CC63FE1A-A410-4C27-8C61-044B739C1133}" type="datetimeFigureOut">
              <a:rPr lang="en-US" smtClean="0"/>
              <a:t>11/16/2020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FEE26163-A262-4901-B551-2F1940CF98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14822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  <p:sldLayoutId id="2147483705" r:id="rId15"/>
    <p:sldLayoutId id="2147483706" r:id="rId16"/>
    <p:sldLayoutId id="2147483707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Творительный падеж</a:t>
            </a:r>
            <a:br>
              <a:rPr lang="ru-RU" dirty="0" smtClean="0"/>
            </a:br>
            <a:r>
              <a:rPr lang="ru-RU" dirty="0" smtClean="0"/>
              <a:t>Инструментал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м</a:t>
            </a:r>
            <a:r>
              <a:rPr lang="ru-RU" dirty="0" smtClean="0"/>
              <a:t>ср Милана Борко</a:t>
            </a:r>
            <a:r>
              <a:rPr lang="sr-Cyrl-RS" dirty="0" smtClean="0"/>
              <a:t>вић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92865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КЕМ? ЧЕМ?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С — са</a:t>
            </a:r>
          </a:p>
          <a:p>
            <a:pPr marL="0" indent="0">
              <a:buNone/>
            </a:pPr>
            <a:r>
              <a:rPr lang="ru-RU" dirty="0" smtClean="0"/>
              <a:t>Под — под</a:t>
            </a:r>
          </a:p>
          <a:p>
            <a:pPr marL="0" indent="0">
              <a:buNone/>
            </a:pPr>
            <a:r>
              <a:rPr lang="ru-RU" dirty="0" smtClean="0"/>
              <a:t>Над — над</a:t>
            </a:r>
          </a:p>
          <a:p>
            <a:pPr marL="0" indent="0">
              <a:buNone/>
            </a:pPr>
            <a:r>
              <a:rPr lang="ru-RU" dirty="0" smtClean="0"/>
              <a:t>Перед — пред</a:t>
            </a:r>
          </a:p>
          <a:p>
            <a:pPr marL="0" indent="0">
              <a:buNone/>
            </a:pPr>
            <a:r>
              <a:rPr lang="ru-RU" dirty="0" smtClean="0"/>
              <a:t>Между — међу</a:t>
            </a:r>
          </a:p>
          <a:p>
            <a:pPr marL="0" indent="0">
              <a:buNone/>
            </a:pPr>
            <a:r>
              <a:rPr lang="ru-RU" dirty="0" smtClean="0"/>
              <a:t>Рядом с — поред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51943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Мушки род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sr-Cyrl-RS" dirty="0" smtClean="0"/>
              <a:t>Наставак у средњем роду може бити –ОМ или </a:t>
            </a:r>
            <a:r>
              <a:rPr lang="ru-RU" dirty="0" smtClean="0"/>
              <a:t>–ЕМ. </a:t>
            </a:r>
          </a:p>
          <a:p>
            <a:r>
              <a:rPr lang="sr-Cyrl-RS" dirty="0" smtClean="0"/>
              <a:t>Наставак –ОМ се појављује у тврдој промени, док се –</a:t>
            </a:r>
            <a:r>
              <a:rPr lang="ru-RU" dirty="0" smtClean="0"/>
              <a:t>ЕМ</a:t>
            </a:r>
            <a:r>
              <a:rPr lang="ru-RU" dirty="0" smtClean="0"/>
              <a:t> </a:t>
            </a:r>
            <a:r>
              <a:rPr lang="sr-Cyrl-RS" dirty="0" smtClean="0"/>
              <a:t>појављује у мекој промени, односно када се у номинативу појављује </a:t>
            </a:r>
            <a:r>
              <a:rPr lang="ru-RU" dirty="0" smtClean="0"/>
              <a:t>–Ь или –Й.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41942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Мушки род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ТВРДА ПРОМЕНА</a:t>
            </a:r>
            <a:endParaRPr lang="en-US" dirty="0" smtClean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Брат — братом</a:t>
            </a:r>
          </a:p>
          <a:p>
            <a:pPr marL="0" indent="0">
              <a:buNone/>
            </a:pPr>
            <a:r>
              <a:rPr lang="ru-RU" dirty="0" smtClean="0"/>
              <a:t>Друг — другом</a:t>
            </a:r>
          </a:p>
          <a:p>
            <a:pPr marL="0" indent="0">
              <a:buNone/>
            </a:pPr>
            <a:r>
              <a:rPr lang="ru-RU" dirty="0" smtClean="0"/>
              <a:t>Стол — столом</a:t>
            </a:r>
          </a:p>
          <a:p>
            <a:pPr marL="0" indent="0">
              <a:buNone/>
            </a:pPr>
            <a:r>
              <a:rPr lang="ru-RU" dirty="0" smtClean="0"/>
              <a:t>Магазин — магазином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ru-RU" dirty="0" smtClean="0"/>
              <a:t>МЕКА ПРОМЕНА</a:t>
            </a:r>
            <a:endParaRPr lang="en-US" dirty="0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Учитель — учителем</a:t>
            </a:r>
          </a:p>
          <a:p>
            <a:pPr marL="0" indent="0">
              <a:buNone/>
            </a:pPr>
            <a:r>
              <a:rPr lang="ru-RU" dirty="0" smtClean="0"/>
              <a:t>Приятель — приятелем</a:t>
            </a:r>
          </a:p>
          <a:p>
            <a:pPr marL="0" indent="0">
              <a:buNone/>
            </a:pPr>
            <a:r>
              <a:rPr lang="ru-RU" dirty="0" smtClean="0"/>
              <a:t>Музей — музеем</a:t>
            </a:r>
          </a:p>
          <a:p>
            <a:pPr marL="0" indent="0">
              <a:buNone/>
            </a:pPr>
            <a:r>
              <a:rPr lang="ru-RU" dirty="0" smtClean="0"/>
              <a:t>Герой — героем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96989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Средњи род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sr-Cyrl-RS" dirty="0" smtClean="0"/>
              <a:t>Наставак у средњем роду може бити –ОМ или </a:t>
            </a:r>
            <a:r>
              <a:rPr lang="ru-RU" dirty="0" smtClean="0"/>
              <a:t>–ЕМ. </a:t>
            </a:r>
          </a:p>
          <a:p>
            <a:r>
              <a:rPr lang="sr-Cyrl-RS" dirty="0" smtClean="0"/>
              <a:t>Наставак –ОМ се појављује у тврдој промени, односно када се у номинативу појављује –О, док се –</a:t>
            </a:r>
            <a:r>
              <a:rPr lang="ru-RU" dirty="0" smtClean="0"/>
              <a:t>ЕМ</a:t>
            </a:r>
            <a:r>
              <a:rPr lang="ru-RU" dirty="0" smtClean="0"/>
              <a:t> </a:t>
            </a:r>
            <a:r>
              <a:rPr lang="sr-Cyrl-RS" dirty="0" smtClean="0"/>
              <a:t>појављује у мекој промени, односно када се у номинативу појављује </a:t>
            </a:r>
            <a:r>
              <a:rPr lang="ru-RU" dirty="0" smtClean="0"/>
              <a:t>–Е.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55216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Средњи род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ТВРДА ПРОМЕНА</a:t>
            </a:r>
            <a:endParaRPr lang="en-US" dirty="0" smtClean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sr-Cyrl-RS" dirty="0" smtClean="0"/>
              <a:t>Село — селом</a:t>
            </a:r>
          </a:p>
          <a:p>
            <a:pPr marL="0" indent="0">
              <a:buNone/>
            </a:pPr>
            <a:r>
              <a:rPr lang="sr-Cyrl-RS" dirty="0" smtClean="0"/>
              <a:t>Гнездо — гнездом</a:t>
            </a:r>
          </a:p>
          <a:p>
            <a:pPr marL="0" indent="0">
              <a:buNone/>
            </a:pPr>
            <a:r>
              <a:rPr lang="sr-Cyrl-RS" dirty="0" smtClean="0"/>
              <a:t>Место — местом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ru-RU" dirty="0" smtClean="0"/>
              <a:t>МЕКА ПРОМЕНА</a:t>
            </a:r>
            <a:endParaRPr lang="en-US" dirty="0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pPr marL="0" indent="0">
              <a:buNone/>
            </a:pPr>
            <a:r>
              <a:rPr lang="sr-Cyrl-RS" dirty="0" smtClean="0"/>
              <a:t>Море — мор</a:t>
            </a:r>
            <a:r>
              <a:rPr lang="ru-RU" dirty="0" smtClean="0"/>
              <a:t>ем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Путешествие — путешествием</a:t>
            </a:r>
          </a:p>
          <a:p>
            <a:pPr marL="0" indent="0">
              <a:buNone/>
            </a:pPr>
            <a:r>
              <a:rPr lang="ru-RU" dirty="0" smtClean="0"/>
              <a:t>Общежитие — общежитием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94278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Женски род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sr-Cyrl-RS" dirty="0" smtClean="0"/>
              <a:t>Наставак у женском роду може бити –О</a:t>
            </a:r>
            <a:r>
              <a:rPr lang="ru-RU" dirty="0"/>
              <a:t>Й</a:t>
            </a:r>
            <a:r>
              <a:rPr lang="sr-Cyrl-RS" dirty="0" smtClean="0"/>
              <a:t> или </a:t>
            </a:r>
            <a:r>
              <a:rPr lang="ru-RU" dirty="0" smtClean="0"/>
              <a:t>–ЕЙ. </a:t>
            </a:r>
          </a:p>
          <a:p>
            <a:r>
              <a:rPr lang="sr-Cyrl-RS" dirty="0" smtClean="0"/>
              <a:t>Наставак –ОЙ се појављује у тврдој промени, односно када се у номинативу појављује –А, док се –</a:t>
            </a:r>
            <a:r>
              <a:rPr lang="ru-RU" dirty="0" smtClean="0"/>
              <a:t>ЕЙ </a:t>
            </a:r>
            <a:r>
              <a:rPr lang="sr-Cyrl-RS" dirty="0" smtClean="0"/>
              <a:t>појављује у мекој промени, односно када се у номинативу појављује </a:t>
            </a:r>
            <a:r>
              <a:rPr lang="ru-RU" dirty="0" smtClean="0"/>
              <a:t>–Я или после сугласника Ж, Ш, Щ, Ч и Ц.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89812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Женски род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ТВРДА ПРОМЕНА</a:t>
            </a:r>
            <a:endParaRPr lang="en-US" dirty="0" smtClean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Мама — мамой</a:t>
            </a:r>
          </a:p>
          <a:p>
            <a:pPr marL="0" indent="0">
              <a:buNone/>
            </a:pPr>
            <a:r>
              <a:rPr lang="ru-RU" dirty="0" smtClean="0"/>
              <a:t>Школа — школой</a:t>
            </a:r>
          </a:p>
          <a:p>
            <a:pPr marL="0" indent="0">
              <a:buNone/>
            </a:pPr>
            <a:r>
              <a:rPr lang="ru-RU" dirty="0" smtClean="0"/>
              <a:t>Подруга — подругой</a:t>
            </a:r>
          </a:p>
          <a:p>
            <a:pPr marL="0" indent="0">
              <a:buNone/>
            </a:pPr>
            <a:r>
              <a:rPr lang="ru-RU" dirty="0" smtClean="0"/>
              <a:t>Ирина — Ириной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ru-RU" dirty="0" smtClean="0"/>
              <a:t>МЕКА ПРОМЕНА</a:t>
            </a:r>
            <a:endParaRPr lang="en-US" dirty="0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Кухня — кухней</a:t>
            </a:r>
          </a:p>
          <a:p>
            <a:pPr marL="0" indent="0">
              <a:buNone/>
            </a:pPr>
            <a:r>
              <a:rPr lang="ru-RU" dirty="0" smtClean="0"/>
              <a:t>Маша — Машей</a:t>
            </a:r>
          </a:p>
          <a:p>
            <a:pPr marL="0" indent="0">
              <a:buNone/>
            </a:pPr>
            <a:r>
              <a:rPr lang="ru-RU" dirty="0" smtClean="0"/>
              <a:t>Милица — Милицей</a:t>
            </a:r>
          </a:p>
          <a:p>
            <a:pPr marL="0" indent="0">
              <a:buNone/>
            </a:pPr>
            <a:r>
              <a:rPr lang="ru-RU" dirty="0" smtClean="0"/>
              <a:t>Учительница — учительницей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92556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Обрати пажњу!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20000"/>
          </a:bodyPr>
          <a:lstStyle/>
          <a:p>
            <a:r>
              <a:rPr lang="sr-Cyrl-RS" dirty="0" smtClean="0"/>
              <a:t>Инструментал се користи после глагола:</a:t>
            </a:r>
          </a:p>
          <a:p>
            <a:pPr marL="0" indent="0">
              <a:buNone/>
            </a:pPr>
            <a:r>
              <a:rPr lang="ru-RU" dirty="0" smtClean="0"/>
              <a:t>СТАТЬ — постати</a:t>
            </a:r>
          </a:p>
          <a:p>
            <a:pPr marL="0" indent="0">
              <a:buNone/>
            </a:pPr>
            <a:r>
              <a:rPr lang="ru-RU" dirty="0" smtClean="0"/>
              <a:t>ЗАНИМАТЬСЯ — бавити се</a:t>
            </a:r>
          </a:p>
          <a:p>
            <a:pPr marL="0" indent="0">
              <a:buNone/>
            </a:pPr>
            <a:r>
              <a:rPr lang="ru-RU" dirty="0" smtClean="0"/>
              <a:t>ИНТЕРЕСОВАТЬСЯ — занимати се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 smtClean="0"/>
              <a:t>Я хотела стать балериной.</a:t>
            </a:r>
          </a:p>
          <a:p>
            <a:pPr marL="0" indent="0">
              <a:buNone/>
            </a:pPr>
            <a:r>
              <a:rPr lang="ru-RU" dirty="0" smtClean="0"/>
              <a:t>Мы занимаемся футболом.</a:t>
            </a:r>
          </a:p>
          <a:p>
            <a:pPr marL="0" indent="0">
              <a:buNone/>
            </a:pPr>
            <a:r>
              <a:rPr lang="ru-RU" dirty="0" smtClean="0"/>
              <a:t>Они интересуются литературой.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850120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in Event">
  <a:themeElements>
    <a:clrScheme name="Main Event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B80E0F"/>
      </a:accent1>
      <a:accent2>
        <a:srgbClr val="A6987D"/>
      </a:accent2>
      <a:accent3>
        <a:srgbClr val="7F9A71"/>
      </a:accent3>
      <a:accent4>
        <a:srgbClr val="64969F"/>
      </a:accent4>
      <a:accent5>
        <a:srgbClr val="9B75B2"/>
      </a:accent5>
      <a:accent6>
        <a:srgbClr val="80737A"/>
      </a:accent6>
      <a:hlink>
        <a:srgbClr val="F21213"/>
      </a:hlink>
      <a:folHlink>
        <a:srgbClr val="B6A394"/>
      </a:folHlink>
    </a:clrScheme>
    <a:fontScheme name="Main Event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in Even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F1EFBDE3-1A95-4E3D-81AD-1F53D65BEA0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Main Event</Template>
  <TotalTime>15</TotalTime>
  <Words>304</Words>
  <Application>Microsoft Office PowerPoint</Application>
  <PresentationFormat>Widescreen</PresentationFormat>
  <Paragraphs>58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Impact</vt:lpstr>
      <vt:lpstr>Main Event</vt:lpstr>
      <vt:lpstr>Творительный падеж Инструментал</vt:lpstr>
      <vt:lpstr>КЕМ? ЧЕМ?</vt:lpstr>
      <vt:lpstr>Мушки род</vt:lpstr>
      <vt:lpstr>Мушки род</vt:lpstr>
      <vt:lpstr>Средњи род</vt:lpstr>
      <vt:lpstr>Средњи род</vt:lpstr>
      <vt:lpstr>Женски род</vt:lpstr>
      <vt:lpstr>Женски род</vt:lpstr>
      <vt:lpstr>Обрати пажњу!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Dell</dc:creator>
  <cp:lastModifiedBy>Dell</cp:lastModifiedBy>
  <cp:revision>2</cp:revision>
  <dcterms:created xsi:type="dcterms:W3CDTF">2020-11-16T14:22:45Z</dcterms:created>
  <dcterms:modified xsi:type="dcterms:W3CDTF">2020-11-16T14:38:43Z</dcterms:modified>
</cp:coreProperties>
</file>