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7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9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6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6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1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4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99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4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0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4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1796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05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70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8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02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08256-9CFD-452B-B156-7E11234043A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92014-99E3-47EB-93D0-94A9D862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30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Разлике међу акузативом и локативом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9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Зашто нам је ово потребно?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 smtClean="0"/>
              <a:t>Акузатив и локатив се користе са истим предлозима:</a:t>
            </a:r>
          </a:p>
          <a:p>
            <a:pPr marL="0" indent="0">
              <a:buNone/>
            </a:pPr>
            <a:r>
              <a:rPr lang="sr-Cyrl-RS" dirty="0" smtClean="0"/>
              <a:t>В</a:t>
            </a:r>
          </a:p>
          <a:p>
            <a:pPr marL="0" indent="0">
              <a:buNone/>
            </a:pPr>
            <a:r>
              <a:rPr lang="sr-Cyrl-RS" dirty="0" smtClean="0"/>
              <a:t>НА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Да бисмо их разликовали неопходно је постављати питања:</a:t>
            </a:r>
          </a:p>
          <a:p>
            <a:pPr marL="0" indent="0">
              <a:buNone/>
            </a:pPr>
            <a:r>
              <a:rPr lang="sr-Cyrl-RS" dirty="0" smtClean="0"/>
              <a:t>КУДА?</a:t>
            </a:r>
          </a:p>
          <a:p>
            <a:pPr marL="0" indent="0">
              <a:buNone/>
            </a:pPr>
            <a:r>
              <a:rPr lang="sr-Cyrl-RS" dirty="0" smtClean="0"/>
              <a:t>или</a:t>
            </a:r>
          </a:p>
          <a:p>
            <a:pPr marL="0" indent="0">
              <a:buNone/>
            </a:pPr>
            <a:r>
              <a:rPr lang="sr-Cyrl-RS" dirty="0" smtClean="0"/>
              <a:t>ГДЕ?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55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КУДА?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Када желимо да означимо кретање, користи се акузатив. Поредимо са српским језиком:</a:t>
            </a:r>
          </a:p>
          <a:p>
            <a:pPr marL="0" indent="0">
              <a:buNone/>
            </a:pPr>
            <a:r>
              <a:rPr lang="sr-Cyrl-RS" dirty="0" smtClean="0"/>
              <a:t>Идем у Београд.</a:t>
            </a:r>
          </a:p>
          <a:p>
            <a:pPr marL="0" indent="0">
              <a:buNone/>
            </a:pPr>
            <a:r>
              <a:rPr lang="sr-Cyrl-RS" dirty="0" smtClean="0"/>
              <a:t>Путујем на село.</a:t>
            </a:r>
          </a:p>
          <a:p>
            <a:pPr marL="0" indent="0">
              <a:buNone/>
            </a:pPr>
            <a:r>
              <a:rPr lang="sr-Cyrl-RS" dirty="0" smtClean="0"/>
              <a:t>Желим да идем у Москву.</a:t>
            </a:r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У руском језику се у оваквом контексту такође користи акузатив.</a:t>
            </a:r>
          </a:p>
        </p:txBody>
      </p:sp>
    </p:spTree>
    <p:extLst>
      <p:ext uri="{BB962C8B-B14F-4D97-AF65-F5344CB8AC3E}">
        <p14:creationId xmlns:p14="http://schemas.microsoft.com/office/powerpoint/2010/main" val="274000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КУДА?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У руском језику акузатив једнине има наставке:</a:t>
            </a:r>
          </a:p>
          <a:p>
            <a:pPr>
              <a:buFontTx/>
              <a:buChar char="-"/>
            </a:pPr>
            <a:r>
              <a:rPr lang="sr-Cyrl-RS" dirty="0" smtClean="0"/>
              <a:t>У / -Ю у женском роду</a:t>
            </a:r>
          </a:p>
          <a:p>
            <a:pPr>
              <a:buFontTx/>
              <a:buChar char="-"/>
            </a:pPr>
            <a:r>
              <a:rPr lang="sr-Cyrl-RS" dirty="0" smtClean="0"/>
              <a:t>-О / -Е у средњем роду</a:t>
            </a:r>
          </a:p>
          <a:p>
            <a:pPr>
              <a:buFontTx/>
              <a:buChar char="-"/>
            </a:pPr>
            <a:r>
              <a:rPr lang="sr-Cyrl-RS" dirty="0" smtClean="0"/>
              <a:t>Нулти наставак или –А / -Я у мушком роду.</a:t>
            </a:r>
          </a:p>
          <a:p>
            <a:pPr>
              <a:buFontTx/>
              <a:buChar char="-"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У мушком роду треба обратити пажњу на категорију живо / неживо. Уколико именица означава живо биће, наставак у акузативу ће бити –А. Уколико именица означава неживи предмет или појаву, не додају се никакви наставци.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26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АКУЗАТИВ — КУДА?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Я иду в школ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любим ездить в Москв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Она каждый день ходит в лаборатори</a:t>
            </a:r>
            <a:r>
              <a:rPr lang="ru-RU" b="1" dirty="0" smtClean="0">
                <a:solidFill>
                  <a:srgbClr val="FF0000"/>
                </a:solidFill>
              </a:rPr>
              <a:t>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в каждом году ездим на мор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Птицы летят в гнезд</a:t>
            </a:r>
            <a:r>
              <a:rPr lang="ru-RU" b="1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Они ездят в Белград.</a:t>
            </a:r>
          </a:p>
          <a:p>
            <a:pPr marL="0" indent="0">
              <a:buNone/>
            </a:pPr>
            <a:r>
              <a:rPr lang="ru-RU" dirty="0" smtClean="0"/>
              <a:t>Он хочет путешествовать в Санкт-Петербург.</a:t>
            </a:r>
          </a:p>
          <a:p>
            <a:pPr marL="0" indent="0">
              <a:buNone/>
            </a:pPr>
            <a:r>
              <a:rPr lang="ru-RU" dirty="0" smtClean="0"/>
              <a:t>Иван спешит на урок.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771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ЛОКАТИВ — ГДЕ?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/>
              <a:t>Када желимо да означимо </a:t>
            </a:r>
            <a:r>
              <a:rPr lang="sr-Cyrl-RS" dirty="0" smtClean="0"/>
              <a:t>локацију, </a:t>
            </a:r>
            <a:r>
              <a:rPr lang="sr-Cyrl-RS" dirty="0"/>
              <a:t>користи се </a:t>
            </a:r>
            <a:r>
              <a:rPr lang="sr-Cyrl-RS" dirty="0" smtClean="0"/>
              <a:t>локаив. </a:t>
            </a:r>
            <a:r>
              <a:rPr lang="sr-Cyrl-RS" dirty="0"/>
              <a:t>Поредимо са српским језиком:</a:t>
            </a:r>
          </a:p>
          <a:p>
            <a:pPr marL="0" indent="0">
              <a:buNone/>
            </a:pPr>
            <a:r>
              <a:rPr lang="sr-Cyrl-RS" dirty="0" smtClean="0"/>
              <a:t>Живим у Београду.</a:t>
            </a: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Одмарам се на селу.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Желим да </a:t>
            </a:r>
            <a:r>
              <a:rPr lang="sr-Cyrl-RS" dirty="0" smtClean="0"/>
              <a:t>пијем кафу </a:t>
            </a:r>
            <a:r>
              <a:rPr lang="sr-Cyrl-RS" dirty="0"/>
              <a:t>у </a:t>
            </a:r>
            <a:r>
              <a:rPr lang="sr-Cyrl-RS" dirty="0" smtClean="0"/>
              <a:t>Москви.</a:t>
            </a: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/>
              <a:t>У руском језику се у оваквом контексту такође користи </a:t>
            </a:r>
            <a:r>
              <a:rPr lang="sr-Cyrl-RS" dirty="0" smtClean="0"/>
              <a:t>локатив.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62061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ЛОКАТИВ — ГДЕ?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У руском језику локатив има наставак –Е.</a:t>
            </a:r>
          </a:p>
          <a:p>
            <a:pPr marL="0" indent="0">
              <a:buNone/>
            </a:pPr>
            <a:r>
              <a:rPr lang="ru-RU" dirty="0"/>
              <a:t>Я </a:t>
            </a:r>
            <a:r>
              <a:rPr lang="ru-RU" dirty="0" smtClean="0"/>
              <a:t>сижу </a:t>
            </a:r>
            <a:r>
              <a:rPr lang="ru-RU" dirty="0"/>
              <a:t>в </a:t>
            </a:r>
            <a:r>
              <a:rPr lang="ru-RU" dirty="0" smtClean="0"/>
              <a:t>школ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Мы любим </a:t>
            </a:r>
            <a:r>
              <a:rPr lang="ru-RU" dirty="0" smtClean="0"/>
              <a:t>отдыхать </a:t>
            </a:r>
            <a:r>
              <a:rPr lang="ru-RU" dirty="0"/>
              <a:t>в </a:t>
            </a:r>
            <a:r>
              <a:rPr lang="ru-RU" dirty="0" smtClean="0"/>
              <a:t>Москв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Мы </a:t>
            </a:r>
            <a:r>
              <a:rPr lang="ru-RU" dirty="0"/>
              <a:t>в каждом году </a:t>
            </a:r>
            <a:r>
              <a:rPr lang="ru-RU" dirty="0" smtClean="0"/>
              <a:t>плаваем </a:t>
            </a:r>
            <a:r>
              <a:rPr lang="ru-RU" dirty="0"/>
              <a:t>на мор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Птицы </a:t>
            </a:r>
            <a:r>
              <a:rPr lang="ru-RU" dirty="0" smtClean="0"/>
              <a:t>спят </a:t>
            </a:r>
            <a:r>
              <a:rPr lang="ru-RU" dirty="0"/>
              <a:t>в </a:t>
            </a:r>
            <a:r>
              <a:rPr lang="ru-RU" dirty="0" smtClean="0"/>
              <a:t>гнезд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Они живут </a:t>
            </a:r>
            <a:r>
              <a:rPr lang="ru-RU" dirty="0"/>
              <a:t>в </a:t>
            </a:r>
            <a:r>
              <a:rPr lang="ru-RU" dirty="0" smtClean="0"/>
              <a:t>Белград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Он хочет </a:t>
            </a:r>
            <a:r>
              <a:rPr lang="ru-RU" dirty="0" smtClean="0"/>
              <a:t>жить </a:t>
            </a:r>
            <a:r>
              <a:rPr lang="ru-RU" dirty="0"/>
              <a:t>в </a:t>
            </a:r>
            <a:r>
              <a:rPr lang="ru-RU" dirty="0" smtClean="0"/>
              <a:t>Санкт-Петербург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Иван </a:t>
            </a:r>
            <a:r>
              <a:rPr lang="ru-RU" dirty="0" smtClean="0"/>
              <a:t>на урок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19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ЛОКАТИВ — ГДЕ?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Именице женског рода које се завршавају на </a:t>
            </a:r>
            <a:r>
              <a:rPr lang="ru-RU" dirty="0" smtClean="0"/>
              <a:t>–ИЯ има</a:t>
            </a:r>
            <a:r>
              <a:rPr lang="sr-Cyrl-RS" dirty="0" smtClean="0"/>
              <a:t>ју наставак </a:t>
            </a:r>
            <a:r>
              <a:rPr lang="sr-Cyrl-RS" b="1" dirty="0" smtClean="0">
                <a:solidFill>
                  <a:srgbClr val="FF0000"/>
                </a:solidFill>
              </a:rPr>
              <a:t>–ИИ</a:t>
            </a:r>
            <a:r>
              <a:rPr lang="sr-Cyrl-RS" dirty="0" smtClean="0"/>
              <a:t>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Она </a:t>
            </a:r>
            <a:r>
              <a:rPr lang="ru-RU" dirty="0"/>
              <a:t>каждый день </a:t>
            </a:r>
            <a:r>
              <a:rPr lang="ru-RU" dirty="0" smtClean="0"/>
              <a:t>работает </a:t>
            </a:r>
            <a:r>
              <a:rPr lang="ru-RU" dirty="0"/>
              <a:t>в </a:t>
            </a:r>
            <a:r>
              <a:rPr lang="ru-RU" dirty="0" smtClean="0"/>
              <a:t>лаборатор</a:t>
            </a:r>
            <a:r>
              <a:rPr lang="ru-RU" b="1" dirty="0" smtClean="0">
                <a:solidFill>
                  <a:srgbClr val="FF0000"/>
                </a:solidFill>
              </a:rPr>
              <a:t>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Именице средњег рода које се завршавају на –ИЕ </a:t>
            </a:r>
            <a:r>
              <a:rPr lang="sr-Cyrl-RS" dirty="0" smtClean="0"/>
              <a:t>имају наставак –ИИ.</a:t>
            </a:r>
          </a:p>
          <a:p>
            <a:pPr marL="0" indent="0">
              <a:buNone/>
            </a:pPr>
            <a:r>
              <a:rPr lang="ru-RU" dirty="0" smtClean="0"/>
              <a:t>Студенты живут в общежит</a:t>
            </a:r>
            <a:r>
              <a:rPr lang="ru-RU" b="1" dirty="0">
                <a:solidFill>
                  <a:srgbClr val="FF0000"/>
                </a:solidFill>
              </a:rPr>
              <a:t>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sr-Cyrl-RS" dirty="0" smtClean="0"/>
              <a:t>Именице мужког рода које се завршавају на </a:t>
            </a:r>
            <a:r>
              <a:rPr lang="ru-RU" dirty="0" smtClean="0"/>
              <a:t>–ИЙ </a:t>
            </a:r>
            <a:r>
              <a:rPr lang="sr-Cyrl-RS" dirty="0" smtClean="0"/>
              <a:t>имају наставак –ИИ.</a:t>
            </a:r>
          </a:p>
          <a:p>
            <a:pPr marL="0" indent="0">
              <a:buNone/>
            </a:pPr>
            <a:r>
              <a:rPr lang="ru-RU" dirty="0" smtClean="0"/>
              <a:t>Так написано в сценар</a:t>
            </a:r>
            <a:r>
              <a:rPr lang="ru-RU" b="1" dirty="0">
                <a:solidFill>
                  <a:srgbClr val="FF0000"/>
                </a:solidFill>
              </a:rPr>
              <a:t>ИИ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55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ЛОКАТИВ — ГДЕ?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Cyrl-RS" dirty="0" smtClean="0"/>
              <a:t>Када говоримо о локативу, неопходно је запамтити примере у којима се појаљује наставак </a:t>
            </a:r>
            <a:r>
              <a:rPr lang="sr-Cyrl-RS" b="1" dirty="0" smtClean="0">
                <a:solidFill>
                  <a:srgbClr val="FF0000"/>
                </a:solidFill>
              </a:rPr>
              <a:t>–У </a:t>
            </a:r>
            <a:r>
              <a:rPr lang="sr-Cyrl-RS" dirty="0" smtClean="0"/>
              <a:t>када користимо предлоге В и НА за означавање места:</a:t>
            </a:r>
          </a:p>
          <a:p>
            <a:pPr marL="0" indent="0">
              <a:buNone/>
            </a:pPr>
            <a:r>
              <a:rPr lang="ru-RU" dirty="0" smtClean="0"/>
              <a:t>Мы отдыхаем в сад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гуляем в лес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сидим на берег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Мы стоим на мост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Наши места в первом ряд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Телевизор стоит в угл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Наши вещи висят в шкаф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В прошлом год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...</a:t>
            </a:r>
          </a:p>
          <a:p>
            <a:pPr marL="0" indent="0">
              <a:buNone/>
            </a:pPr>
            <a:r>
              <a:rPr lang="ru-RU" dirty="0" smtClean="0"/>
              <a:t>Туристы ждут в аэропорт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77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Обрати пажњу!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Я иду в школ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Я сижу в школ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Мы любим ездить в Москв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Мы любим отдыхать в Москв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Она каждый день ходит в лаборатори</a:t>
            </a:r>
            <a:r>
              <a:rPr lang="ru-RU" b="1" dirty="0">
                <a:solidFill>
                  <a:srgbClr val="FF0000"/>
                </a:solidFill>
              </a:rPr>
              <a:t>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Она каждый день работает в лаборатор</a:t>
            </a:r>
            <a:r>
              <a:rPr lang="ru-RU" b="1" dirty="0">
                <a:solidFill>
                  <a:srgbClr val="FF0000"/>
                </a:solidFill>
              </a:rPr>
              <a:t>ИИ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52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Обрати пажњу!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Птицы летят в гнезд</a:t>
            </a:r>
            <a:r>
              <a:rPr lang="ru-RU" b="1" dirty="0">
                <a:solidFill>
                  <a:srgbClr val="FF0000"/>
                </a:solidFill>
              </a:rPr>
              <a:t>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Птицы спят в гнезд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Они ездят в Белград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Они живут в Белград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Он хочет путешествовать в Санкт-Петербург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Он хочет жить в Санкт-Петербург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85687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32</TotalTime>
  <Words>525</Words>
  <Application>Microsoft Office PowerPoint</Application>
  <PresentationFormat>Widescreen</PresentationFormat>
  <Paragraphs>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Vapor Trail</vt:lpstr>
      <vt:lpstr>Разлике међу акузативом и локативом</vt:lpstr>
      <vt:lpstr>Зашто нам је ово потребно?</vt:lpstr>
      <vt:lpstr>АКУЗАТИВ — КУДА?</vt:lpstr>
      <vt:lpstr>АКУЗАТИВ — КУДА?</vt:lpstr>
      <vt:lpstr>АКУЗАТИВ — КУДА?</vt:lpstr>
      <vt:lpstr>ЛОКАТИВ — ГДЕ?</vt:lpstr>
      <vt:lpstr>ЛОКАТИВ — ГДЕ?</vt:lpstr>
      <vt:lpstr>ЛОКАТИВ — ГДЕ?</vt:lpstr>
      <vt:lpstr>ЛОКАТИВ — ГДЕ?</vt:lpstr>
      <vt:lpstr>Обрати пажњу!</vt:lpstr>
      <vt:lpstr>Обрати пажњу!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Разлике међу акузативом и локативом</dc:title>
  <dc:creator>Dell</dc:creator>
  <cp:lastModifiedBy>Dell</cp:lastModifiedBy>
  <cp:revision>4</cp:revision>
  <dcterms:created xsi:type="dcterms:W3CDTF">2020-10-21T14:14:01Z</dcterms:created>
  <dcterms:modified xsi:type="dcterms:W3CDTF">2020-10-21T14:46:06Z</dcterms:modified>
</cp:coreProperties>
</file>