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1" r:id="rId1"/>
  </p:sldMasterIdLst>
  <p:sldIdLst>
    <p:sldId id="256" r:id="rId2"/>
    <p:sldId id="290" r:id="rId3"/>
    <p:sldId id="409" r:id="rId4"/>
    <p:sldId id="602" r:id="rId5"/>
    <p:sldId id="294" r:id="rId6"/>
    <p:sldId id="603" r:id="rId7"/>
    <p:sldId id="604" r:id="rId8"/>
    <p:sldId id="612" r:id="rId9"/>
    <p:sldId id="614" r:id="rId10"/>
    <p:sldId id="615" r:id="rId11"/>
    <p:sldId id="617" r:id="rId12"/>
    <p:sldId id="618" r:id="rId13"/>
    <p:sldId id="620" r:id="rId14"/>
    <p:sldId id="621" r:id="rId15"/>
    <p:sldId id="622" r:id="rId16"/>
    <p:sldId id="623" r:id="rId17"/>
    <p:sldId id="625" r:id="rId18"/>
    <p:sldId id="624" r:id="rId19"/>
    <p:sldId id="626" r:id="rId20"/>
    <p:sldId id="627" r:id="rId21"/>
    <p:sldId id="628" r:id="rId22"/>
    <p:sldId id="629" r:id="rId23"/>
    <p:sldId id="630" r:id="rId24"/>
    <p:sldId id="631" r:id="rId25"/>
    <p:sldId id="632" r:id="rId26"/>
    <p:sldId id="633" r:id="rId27"/>
    <p:sldId id="647" r:id="rId28"/>
    <p:sldId id="634" r:id="rId29"/>
    <p:sldId id="635" r:id="rId30"/>
    <p:sldId id="636" r:id="rId31"/>
    <p:sldId id="638" r:id="rId32"/>
    <p:sldId id="637" r:id="rId33"/>
    <p:sldId id="639" r:id="rId34"/>
    <p:sldId id="641" r:id="rId35"/>
    <p:sldId id="648" r:id="rId36"/>
    <p:sldId id="643" r:id="rId37"/>
    <p:sldId id="644" r:id="rId38"/>
    <p:sldId id="645" r:id="rId39"/>
    <p:sldId id="646" r:id="rId40"/>
    <p:sldId id="649" r:id="rId41"/>
    <p:sldId id="650" r:id="rId42"/>
    <p:sldId id="651" r:id="rId43"/>
    <p:sldId id="654" r:id="rId44"/>
    <p:sldId id="653" r:id="rId45"/>
    <p:sldId id="656" r:id="rId46"/>
    <p:sldId id="657" r:id="rId47"/>
    <p:sldId id="659" r:id="rId48"/>
    <p:sldId id="658" r:id="rId49"/>
    <p:sldId id="660" r:id="rId50"/>
    <p:sldId id="661" r:id="rId51"/>
    <p:sldId id="662" r:id="rId52"/>
    <p:sldId id="663" r:id="rId53"/>
    <p:sldId id="664" r:id="rId54"/>
    <p:sldId id="666" r:id="rId55"/>
    <p:sldId id="667" r:id="rId56"/>
    <p:sldId id="672" r:id="rId57"/>
    <p:sldId id="668" r:id="rId58"/>
    <p:sldId id="669" r:id="rId59"/>
    <p:sldId id="670" r:id="rId60"/>
    <p:sldId id="671" r:id="rId6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326" autoAdjust="0"/>
    <p:restoredTop sz="94660"/>
  </p:normalViewPr>
  <p:slideViewPr>
    <p:cSldViewPr snapToGrid="0">
      <p:cViewPr varScale="1">
        <p:scale>
          <a:sx n="69" d="100"/>
          <a:sy n="69" d="100"/>
        </p:scale>
        <p:origin x="320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pPr/>
              <a:t>12/31/2019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392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12/31/2019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69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pPr/>
              <a:t>12/31/2019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820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pPr/>
              <a:t>12/31/2019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144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pPr/>
              <a:t>12/31/2019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388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12/31/2019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069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12/31/2019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665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12/31/2019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382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12/31/2019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09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12/31/2019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255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12/31/2019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269655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12/31/2019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6760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pPr/>
              <a:t>12/31/2019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2452484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pPr/>
              <a:t>12/31/2019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343435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12/31/2019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9064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12/31/2019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531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pPr/>
              <a:t>12/31/2019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505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PRODAJA I RECEPCIJSKO POSLOVANJE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							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97384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3965" y="2413410"/>
            <a:ext cx="7766936" cy="1935709"/>
          </a:xfrm>
        </p:spPr>
        <p:txBody>
          <a:bodyPr/>
          <a:lstStyle/>
          <a:p>
            <a:pPr algn="ctr"/>
            <a:r>
              <a:rPr lang="en-US" sz="4000" dirty="0"/>
              <a:t>UPRAVLJANJE POSLOVNIM REZULTATOM</a:t>
            </a:r>
            <a:br>
              <a:rPr lang="en-US" sz="4000" dirty="0"/>
            </a:br>
            <a:r>
              <a:rPr lang="en-US" sz="4000" dirty="0" smtClean="0"/>
              <a:t>PRIJEMNOG ODELJENJA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							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892541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x-none" sz="4400" dirty="0" smtClean="0"/>
              <a:t> </a:t>
            </a:r>
            <a:br>
              <a:rPr lang="x-none" sz="4400" dirty="0" smtClean="0"/>
            </a:br>
            <a:r>
              <a:rPr lang="en-US" sz="4400" dirty="0" smtClean="0"/>
              <a:t> </a:t>
            </a:r>
            <a:r>
              <a:rPr lang="en-US" sz="4000" dirty="0" smtClean="0"/>
              <a:t>1.</a:t>
            </a:r>
            <a:r>
              <a:rPr lang="pl-PL" sz="4000" dirty="0" smtClean="0"/>
              <a:t>DOKUMENTACIJA </a:t>
            </a:r>
            <a:r>
              <a:rPr lang="pl-PL" sz="4000" dirty="0"/>
              <a:t>U </a:t>
            </a:r>
            <a:r>
              <a:rPr lang="pl-PL" sz="4000" dirty="0" smtClean="0"/>
              <a:t>PRIJ</a:t>
            </a:r>
            <a:r>
              <a:rPr lang="en-US" sz="4000" dirty="0" smtClean="0"/>
              <a:t>E</a:t>
            </a:r>
            <a:r>
              <a:rPr lang="pl-PL" sz="4000" dirty="0" smtClean="0"/>
              <a:t>MNOM ODEL</a:t>
            </a:r>
            <a:r>
              <a:rPr lang="en-US" sz="4000" dirty="0" smtClean="0"/>
              <a:t>JENJ</a:t>
            </a:r>
            <a:r>
              <a:rPr lang="pl-PL" sz="4000" dirty="0" smtClean="0"/>
              <a:t>U</a:t>
            </a:r>
            <a:endParaRPr lang="en-US" sz="40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							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92508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1623"/>
          </a:xfrm>
        </p:spPr>
        <p:txBody>
          <a:bodyPr>
            <a:normAutofit/>
          </a:bodyPr>
          <a:lstStyle/>
          <a:p>
            <a:pPr algn="ctr"/>
            <a:r>
              <a:rPr lang="pl-PL" sz="3200" dirty="0"/>
              <a:t>DOKUMENTACIJA U PRIJ</a:t>
            </a:r>
            <a:r>
              <a:rPr lang="en-US" sz="3200" dirty="0"/>
              <a:t>E</a:t>
            </a:r>
            <a:r>
              <a:rPr lang="pl-PL" sz="3200" dirty="0"/>
              <a:t>MNOM ODEL</a:t>
            </a:r>
            <a:r>
              <a:rPr lang="en-US" sz="3200" dirty="0"/>
              <a:t>JENJ</a:t>
            </a:r>
            <a:r>
              <a:rPr lang="pl-PL" sz="3200" dirty="0"/>
              <a:t>U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5161"/>
            <a:ext cx="8596668" cy="4887858"/>
          </a:xfrm>
        </p:spPr>
        <p:txBody>
          <a:bodyPr>
            <a:normAutofit/>
          </a:bodyPr>
          <a:lstStyle/>
          <a:p>
            <a:endParaRPr lang="sr-Latn-RS" dirty="0" smtClean="0"/>
          </a:p>
          <a:p>
            <a:r>
              <a:rPr lang="en-US" sz="2000" dirty="0" err="1" smtClean="0"/>
              <a:t>Slede</a:t>
            </a:r>
            <a:r>
              <a:rPr lang="sr-Latn-RS" sz="2000" dirty="0" smtClean="0"/>
              <a:t>ć</a:t>
            </a:r>
            <a:r>
              <a:rPr lang="en-US" sz="2000" dirty="0" err="1" smtClean="0"/>
              <a:t>i</a:t>
            </a:r>
            <a:r>
              <a:rPr lang="en-US" sz="2000" dirty="0" smtClean="0"/>
              <a:t> </a:t>
            </a:r>
            <a:r>
              <a:rPr lang="en-US" sz="2000" dirty="0" err="1"/>
              <a:t>dokumenti</a:t>
            </a:r>
            <a:r>
              <a:rPr lang="en-US" sz="2000" dirty="0"/>
              <a:t> u </a:t>
            </a:r>
            <a:r>
              <a:rPr lang="en-US" sz="2000" dirty="0" err="1" smtClean="0"/>
              <a:t>hotelu</a:t>
            </a:r>
            <a:r>
              <a:rPr lang="en-US" sz="2000" dirty="0" smtClean="0"/>
              <a:t> </a:t>
            </a:r>
            <a:r>
              <a:rPr lang="en-US" sz="2000" dirty="0" err="1" smtClean="0"/>
              <a:t>olakšavaju</a:t>
            </a:r>
            <a:r>
              <a:rPr lang="en-US" sz="2000" dirty="0" smtClean="0"/>
              <a:t> </a:t>
            </a:r>
            <a:r>
              <a:rPr lang="en-US" sz="2000" dirty="0" err="1" smtClean="0"/>
              <a:t>komunikaciju</a:t>
            </a:r>
            <a:r>
              <a:rPr lang="en-US" sz="2000" dirty="0" smtClean="0"/>
              <a:t> </a:t>
            </a:r>
            <a:r>
              <a:rPr lang="en-US" sz="2000" dirty="0" err="1"/>
              <a:t>između</a:t>
            </a:r>
            <a:r>
              <a:rPr lang="en-US" sz="2000" dirty="0"/>
              <a:t> </a:t>
            </a:r>
            <a:r>
              <a:rPr lang="en-US" sz="2000" dirty="0" err="1" smtClean="0"/>
              <a:t>izvršioca</a:t>
            </a:r>
            <a:r>
              <a:rPr lang="en-US" sz="2000" dirty="0" smtClean="0"/>
              <a:t> </a:t>
            </a:r>
            <a:r>
              <a:rPr lang="en-US" sz="2000" dirty="0" err="1"/>
              <a:t>poslova</a:t>
            </a:r>
            <a:r>
              <a:rPr lang="en-US" sz="2000" dirty="0"/>
              <a:t>, </a:t>
            </a:r>
            <a:r>
              <a:rPr lang="en-US" sz="2000" dirty="0" err="1"/>
              <a:t>pojedinih</a:t>
            </a:r>
            <a:r>
              <a:rPr lang="en-US" sz="2000" dirty="0"/>
              <a:t> </a:t>
            </a:r>
            <a:r>
              <a:rPr lang="en-US" sz="2000" dirty="0" err="1"/>
              <a:t>hotelskih</a:t>
            </a:r>
            <a:r>
              <a:rPr lang="en-US" sz="2000" dirty="0"/>
              <a:t> </a:t>
            </a:r>
            <a:r>
              <a:rPr lang="en-US" sz="2000" dirty="0" err="1" smtClean="0"/>
              <a:t>odeljenja</a:t>
            </a:r>
            <a:r>
              <a:rPr lang="en-US" sz="2000" dirty="0" smtClean="0"/>
              <a:t>, </a:t>
            </a:r>
            <a:r>
              <a:rPr lang="en-US" sz="2000" dirty="0" err="1" smtClean="0"/>
              <a:t>kao</a:t>
            </a:r>
            <a:r>
              <a:rPr lang="en-US" sz="2000" dirty="0" smtClean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obračun</a:t>
            </a:r>
            <a:r>
              <a:rPr lang="en-US" sz="2000" dirty="0"/>
              <a:t> </a:t>
            </a:r>
            <a:r>
              <a:rPr lang="en-US" sz="2000" dirty="0" err="1"/>
              <a:t>usluga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 smtClean="0"/>
              <a:t>izveštaje</a:t>
            </a:r>
            <a:r>
              <a:rPr lang="en-US" sz="2000" dirty="0" smtClean="0"/>
              <a:t> </a:t>
            </a:r>
            <a:r>
              <a:rPr lang="en-US" sz="2000" dirty="0"/>
              <a:t>o </a:t>
            </a:r>
            <a:r>
              <a:rPr lang="en-US" sz="2000" dirty="0" err="1" smtClean="0"/>
              <a:t>poslovanju</a:t>
            </a:r>
            <a:r>
              <a:rPr lang="en-US" sz="2000" dirty="0" smtClean="0"/>
              <a:t>:</a:t>
            </a:r>
          </a:p>
          <a:p>
            <a:r>
              <a:rPr lang="pl-PL" sz="2000" b="1" i="1" dirty="0"/>
              <a:t>Lista rezervacija za traženi dan </a:t>
            </a:r>
            <a:endParaRPr lang="en-US" sz="2000" b="1" i="1" dirty="0" smtClean="0"/>
          </a:p>
          <a:p>
            <a:r>
              <a:rPr lang="en-US" sz="2000" b="1" i="1" dirty="0" err="1"/>
              <a:t>Lista</a:t>
            </a:r>
            <a:r>
              <a:rPr lang="en-US" sz="2000" b="1" i="1" dirty="0"/>
              <a:t> </a:t>
            </a:r>
            <a:r>
              <a:rPr lang="en-US" sz="2000" b="1" i="1" dirty="0" err="1"/>
              <a:t>rezervacija</a:t>
            </a:r>
            <a:r>
              <a:rPr lang="en-US" sz="2000" b="1" i="1" dirty="0"/>
              <a:t> </a:t>
            </a:r>
            <a:r>
              <a:rPr lang="en-US" sz="2000" b="1" i="1" dirty="0" err="1"/>
              <a:t>prema</a:t>
            </a:r>
            <a:r>
              <a:rPr lang="en-US" sz="2000" b="1" i="1" dirty="0"/>
              <a:t> </a:t>
            </a:r>
            <a:r>
              <a:rPr lang="en-US" sz="2000" b="1" i="1" dirty="0" err="1"/>
              <a:t>imenu</a:t>
            </a:r>
            <a:r>
              <a:rPr lang="en-US" sz="2000" b="1" i="1" dirty="0"/>
              <a:t> </a:t>
            </a:r>
            <a:r>
              <a:rPr lang="en-US" sz="2000" b="1" i="1" dirty="0" err="1"/>
              <a:t>gostiju</a:t>
            </a:r>
            <a:r>
              <a:rPr lang="en-US" sz="2000" b="1" i="1" dirty="0"/>
              <a:t> </a:t>
            </a:r>
            <a:endParaRPr lang="en-US" sz="2000" b="1" i="1" dirty="0" smtClean="0"/>
          </a:p>
          <a:p>
            <a:r>
              <a:rPr lang="en-US" sz="2000" b="1" i="1" dirty="0" err="1" smtClean="0"/>
              <a:t>Lista</a:t>
            </a:r>
            <a:r>
              <a:rPr lang="en-US" sz="2000" b="1" i="1" dirty="0" smtClean="0"/>
              <a:t> </a:t>
            </a:r>
            <a:r>
              <a:rPr lang="en-US" sz="2000" b="1" i="1" dirty="0" err="1"/>
              <a:t>slobodnih</a:t>
            </a:r>
            <a:r>
              <a:rPr lang="en-US" sz="2000" b="1" i="1" dirty="0"/>
              <a:t> soba </a:t>
            </a:r>
            <a:endParaRPr lang="en-US" sz="2000" b="1" i="1" dirty="0" smtClean="0"/>
          </a:p>
          <a:p>
            <a:r>
              <a:rPr lang="en-US" sz="2000" b="1" i="1" dirty="0" err="1"/>
              <a:t>Lista</a:t>
            </a:r>
            <a:r>
              <a:rPr lang="en-US" sz="2000" b="1" i="1" dirty="0"/>
              <a:t> </a:t>
            </a:r>
            <a:r>
              <a:rPr lang="en-US" sz="2000" b="1" i="1" dirty="0" err="1"/>
              <a:t>zauzetih</a:t>
            </a:r>
            <a:r>
              <a:rPr lang="en-US" sz="2000" b="1" i="1" dirty="0"/>
              <a:t> soba </a:t>
            </a:r>
            <a:endParaRPr lang="en-US" sz="2000" b="1" i="1" dirty="0" smtClean="0"/>
          </a:p>
          <a:p>
            <a:r>
              <a:rPr lang="en-US" sz="2000" b="1" i="1" dirty="0" err="1"/>
              <a:t>Lista</a:t>
            </a:r>
            <a:r>
              <a:rPr lang="en-US" sz="2000" b="1" i="1" dirty="0"/>
              <a:t> </a:t>
            </a:r>
            <a:r>
              <a:rPr lang="en-US" sz="2000" b="1" i="1" dirty="0" err="1" smtClean="0"/>
              <a:t>dolazaka</a:t>
            </a:r>
            <a:r>
              <a:rPr lang="en-US" sz="2000" b="1" i="1" dirty="0" smtClean="0"/>
              <a:t> </a:t>
            </a:r>
            <a:r>
              <a:rPr lang="en-US" sz="2000" b="1" i="1" dirty="0" err="1"/>
              <a:t>po</a:t>
            </a:r>
            <a:r>
              <a:rPr lang="en-US" sz="2000" b="1" i="1" dirty="0"/>
              <a:t> </a:t>
            </a:r>
            <a:r>
              <a:rPr lang="en-US" sz="2000" b="1" i="1" dirty="0" err="1"/>
              <a:t>rezervacijama</a:t>
            </a:r>
            <a:r>
              <a:rPr lang="en-US" sz="2000" b="1" i="1" dirty="0"/>
              <a:t> </a:t>
            </a:r>
            <a:endParaRPr lang="en-US" sz="2000" b="1" i="1" dirty="0" smtClean="0"/>
          </a:p>
          <a:p>
            <a:r>
              <a:rPr lang="en-US" sz="2000" b="1" i="1" dirty="0" err="1"/>
              <a:t>Lista</a:t>
            </a:r>
            <a:r>
              <a:rPr lang="en-US" sz="2000" b="1" i="1" dirty="0"/>
              <a:t> </a:t>
            </a:r>
            <a:r>
              <a:rPr lang="en-US" sz="2000" b="1" i="1" dirty="0" err="1"/>
              <a:t>stvarnih</a:t>
            </a:r>
            <a:r>
              <a:rPr lang="en-US" sz="2000" b="1" i="1" dirty="0"/>
              <a:t> </a:t>
            </a:r>
            <a:r>
              <a:rPr lang="en-US" sz="2000" b="1" i="1" dirty="0" err="1"/>
              <a:t>dolazaka</a:t>
            </a:r>
            <a:r>
              <a:rPr lang="en-US" sz="2000" b="1" i="1" dirty="0"/>
              <a:t> </a:t>
            </a:r>
            <a:endParaRPr lang="en-US" sz="2000" b="1" i="1" dirty="0" smtClean="0"/>
          </a:p>
          <a:p>
            <a:r>
              <a:rPr lang="en-US" sz="2000" b="1" i="1" dirty="0" err="1"/>
              <a:t>Lista</a:t>
            </a:r>
            <a:r>
              <a:rPr lang="en-US" sz="2000" b="1" i="1" dirty="0"/>
              <a:t> </a:t>
            </a:r>
            <a:r>
              <a:rPr lang="en-US" sz="2000" b="1" i="1" dirty="0" err="1"/>
              <a:t>predviđenih</a:t>
            </a:r>
            <a:r>
              <a:rPr lang="en-US" sz="2000" b="1" i="1" dirty="0"/>
              <a:t> </a:t>
            </a:r>
            <a:r>
              <a:rPr lang="en-US" sz="2000" b="1" i="1" dirty="0" err="1"/>
              <a:t>odlazaka</a:t>
            </a:r>
            <a:r>
              <a:rPr lang="en-US" sz="2000" b="1" i="1" dirty="0"/>
              <a:t> </a:t>
            </a:r>
            <a:endParaRPr lang="en-US" sz="2000" b="1" i="1" dirty="0" smtClean="0"/>
          </a:p>
          <a:p>
            <a:r>
              <a:rPr lang="en-US" sz="2000" b="1" i="1" dirty="0" err="1"/>
              <a:t>Lista</a:t>
            </a:r>
            <a:r>
              <a:rPr lang="en-US" sz="2000" b="1" i="1" dirty="0"/>
              <a:t> </a:t>
            </a:r>
            <a:r>
              <a:rPr lang="en-US" sz="2000" b="1" i="1" dirty="0" err="1"/>
              <a:t>stvarnih</a:t>
            </a:r>
            <a:r>
              <a:rPr lang="en-US" sz="2000" b="1" i="1" dirty="0"/>
              <a:t> </a:t>
            </a:r>
            <a:r>
              <a:rPr lang="en-US" sz="2000" b="1" i="1" dirty="0" err="1"/>
              <a:t>odlazaka</a:t>
            </a:r>
            <a:r>
              <a:rPr lang="en-US" sz="2000" b="1" i="1" dirty="0"/>
              <a:t> </a:t>
            </a:r>
            <a:endParaRPr lang="en-US" sz="2000" b="1" i="1" dirty="0" smtClean="0"/>
          </a:p>
          <a:p>
            <a:endParaRPr lang="en-US" sz="2000" b="1" i="1" dirty="0" smtClean="0"/>
          </a:p>
          <a:p>
            <a:endParaRPr lang="en-US" sz="2000" b="1" i="1" dirty="0" smtClean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0837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1623"/>
          </a:xfrm>
        </p:spPr>
        <p:txBody>
          <a:bodyPr>
            <a:normAutofit/>
          </a:bodyPr>
          <a:lstStyle/>
          <a:p>
            <a:pPr algn="ctr"/>
            <a:r>
              <a:rPr lang="pl-PL" sz="3200" dirty="0"/>
              <a:t>DOKUMENTACIJA U PRIJ</a:t>
            </a:r>
            <a:r>
              <a:rPr lang="en-US" sz="3200" dirty="0"/>
              <a:t>E</a:t>
            </a:r>
            <a:r>
              <a:rPr lang="pl-PL" sz="3200" dirty="0"/>
              <a:t>MNOM ODEL</a:t>
            </a:r>
            <a:r>
              <a:rPr lang="en-US" sz="3200" dirty="0"/>
              <a:t>JENJ</a:t>
            </a:r>
            <a:r>
              <a:rPr lang="pl-PL" sz="3200" dirty="0"/>
              <a:t>U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5161"/>
            <a:ext cx="8596668" cy="4887858"/>
          </a:xfrm>
        </p:spPr>
        <p:txBody>
          <a:bodyPr>
            <a:normAutofit/>
          </a:bodyPr>
          <a:lstStyle/>
          <a:p>
            <a:endParaRPr lang="sr-Latn-RS" dirty="0" smtClean="0"/>
          </a:p>
          <a:p>
            <a:r>
              <a:rPr lang="en-US" sz="2000" dirty="0" err="1" smtClean="0"/>
              <a:t>Sledeci</a:t>
            </a:r>
            <a:r>
              <a:rPr lang="en-US" sz="2000" dirty="0" smtClean="0"/>
              <a:t> </a:t>
            </a:r>
            <a:r>
              <a:rPr lang="en-US" sz="2000" dirty="0" err="1"/>
              <a:t>dokumenti</a:t>
            </a:r>
            <a:r>
              <a:rPr lang="en-US" sz="2000" dirty="0"/>
              <a:t> u </a:t>
            </a:r>
            <a:r>
              <a:rPr lang="en-US" sz="2000" dirty="0" err="1" smtClean="0"/>
              <a:t>hotelu</a:t>
            </a:r>
            <a:r>
              <a:rPr lang="en-US" sz="2000" dirty="0" smtClean="0"/>
              <a:t> </a:t>
            </a:r>
            <a:r>
              <a:rPr lang="en-US" sz="2000" dirty="0" err="1" smtClean="0"/>
              <a:t>olakšavaju</a:t>
            </a:r>
            <a:r>
              <a:rPr lang="en-US" sz="2000" dirty="0" smtClean="0"/>
              <a:t> </a:t>
            </a:r>
            <a:r>
              <a:rPr lang="en-US" sz="2000" dirty="0" err="1" smtClean="0"/>
              <a:t>komunikaciju</a:t>
            </a:r>
            <a:r>
              <a:rPr lang="en-US" sz="2000" dirty="0" smtClean="0"/>
              <a:t> </a:t>
            </a:r>
            <a:r>
              <a:rPr lang="en-US" sz="2000" dirty="0" err="1"/>
              <a:t>između</a:t>
            </a:r>
            <a:r>
              <a:rPr lang="en-US" sz="2000" dirty="0"/>
              <a:t> </a:t>
            </a:r>
            <a:r>
              <a:rPr lang="en-US" sz="2000" dirty="0" err="1" smtClean="0"/>
              <a:t>izvršioca</a:t>
            </a:r>
            <a:r>
              <a:rPr lang="en-US" sz="2000" dirty="0" smtClean="0"/>
              <a:t> </a:t>
            </a:r>
            <a:r>
              <a:rPr lang="en-US" sz="2000" dirty="0" err="1"/>
              <a:t>poslova</a:t>
            </a:r>
            <a:r>
              <a:rPr lang="en-US" sz="2000" dirty="0"/>
              <a:t>, </a:t>
            </a:r>
            <a:r>
              <a:rPr lang="en-US" sz="2000" dirty="0" err="1"/>
              <a:t>pojedinih</a:t>
            </a:r>
            <a:r>
              <a:rPr lang="en-US" sz="2000" dirty="0"/>
              <a:t> </a:t>
            </a:r>
            <a:r>
              <a:rPr lang="en-US" sz="2000" dirty="0" err="1"/>
              <a:t>hotelskih</a:t>
            </a:r>
            <a:r>
              <a:rPr lang="en-US" sz="2000" dirty="0"/>
              <a:t> </a:t>
            </a:r>
            <a:r>
              <a:rPr lang="en-US" sz="2000" dirty="0" err="1" smtClean="0"/>
              <a:t>odeljenja</a:t>
            </a:r>
            <a:r>
              <a:rPr lang="en-US" sz="2000" dirty="0" smtClean="0"/>
              <a:t>, </a:t>
            </a:r>
            <a:r>
              <a:rPr lang="en-US" sz="2000" dirty="0" err="1" smtClean="0"/>
              <a:t>kao</a:t>
            </a:r>
            <a:r>
              <a:rPr lang="en-US" sz="2000" dirty="0" smtClean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obračun</a:t>
            </a:r>
            <a:r>
              <a:rPr lang="en-US" sz="2000" dirty="0"/>
              <a:t> </a:t>
            </a:r>
            <a:r>
              <a:rPr lang="en-US" sz="2000" dirty="0" err="1"/>
              <a:t>usluga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 smtClean="0"/>
              <a:t>izveštaje</a:t>
            </a:r>
            <a:r>
              <a:rPr lang="en-US" sz="2000" dirty="0" smtClean="0"/>
              <a:t> </a:t>
            </a:r>
            <a:r>
              <a:rPr lang="en-US" sz="2000" dirty="0"/>
              <a:t>o </a:t>
            </a:r>
            <a:r>
              <a:rPr lang="en-US" sz="2000" dirty="0" err="1" smtClean="0"/>
              <a:t>poslovanju</a:t>
            </a:r>
            <a:r>
              <a:rPr lang="en-US" sz="2000" dirty="0" smtClean="0"/>
              <a:t>:</a:t>
            </a:r>
          </a:p>
          <a:p>
            <a:r>
              <a:rPr lang="en-US" sz="2000" b="1" i="1" dirty="0" err="1" smtClean="0"/>
              <a:t>Dnevna</a:t>
            </a:r>
            <a:r>
              <a:rPr lang="en-US" sz="2000" b="1" i="1" dirty="0" smtClean="0"/>
              <a:t> </a:t>
            </a:r>
            <a:r>
              <a:rPr lang="en-US" sz="2000" b="1" i="1" dirty="0" err="1"/>
              <a:t>lista</a:t>
            </a:r>
            <a:r>
              <a:rPr lang="en-US" sz="2000" b="1" i="1" dirty="0"/>
              <a:t> </a:t>
            </a:r>
            <a:r>
              <a:rPr lang="en-US" sz="2000" b="1" i="1" dirty="0" err="1"/>
              <a:t>pansionskih</a:t>
            </a:r>
            <a:r>
              <a:rPr lang="en-US" sz="2000" b="1" i="1" dirty="0"/>
              <a:t> </a:t>
            </a:r>
            <a:r>
              <a:rPr lang="en-US" sz="2000" b="1" i="1" dirty="0" err="1"/>
              <a:t>usluga</a:t>
            </a:r>
            <a:r>
              <a:rPr lang="en-US" sz="2000" b="1" i="1" dirty="0"/>
              <a:t> </a:t>
            </a:r>
            <a:endParaRPr lang="en-US" sz="2000" b="1" i="1" dirty="0" smtClean="0"/>
          </a:p>
          <a:p>
            <a:r>
              <a:rPr lang="en-US" sz="2000" b="1" i="1" dirty="0" err="1" smtClean="0"/>
              <a:t>Nedeljn</a:t>
            </a:r>
            <a:r>
              <a:rPr lang="pl-PL" sz="2000" b="1" i="1" dirty="0" smtClean="0"/>
              <a:t>a </a:t>
            </a:r>
            <a:r>
              <a:rPr lang="pl-PL" sz="2000" b="1" i="1" dirty="0"/>
              <a:t>lista dolazaka po rezervacijama </a:t>
            </a:r>
            <a:endParaRPr lang="en-US" sz="2000" b="1" i="1" dirty="0" smtClean="0"/>
          </a:p>
          <a:p>
            <a:r>
              <a:rPr lang="en-US" sz="2000" b="1" i="1" dirty="0" err="1"/>
              <a:t>Lista</a:t>
            </a:r>
            <a:r>
              <a:rPr lang="en-US" sz="2000" b="1" i="1" dirty="0"/>
              <a:t> </a:t>
            </a:r>
            <a:r>
              <a:rPr lang="en-US" sz="2000" b="1" i="1" dirty="0" err="1"/>
              <a:t>ekstra</a:t>
            </a:r>
            <a:r>
              <a:rPr lang="en-US" sz="2000" b="1" i="1" dirty="0"/>
              <a:t> </a:t>
            </a:r>
            <a:r>
              <a:rPr lang="en-US" sz="2000" b="1" i="1" dirty="0" err="1"/>
              <a:t>računa</a:t>
            </a:r>
            <a:r>
              <a:rPr lang="en-US" sz="2000" b="1" i="1" dirty="0"/>
              <a:t> </a:t>
            </a:r>
            <a:endParaRPr lang="en-US" sz="2000" b="1" i="1" dirty="0" smtClean="0"/>
          </a:p>
          <a:p>
            <a:r>
              <a:rPr lang="en-US" sz="2000" b="1" i="1" dirty="0" err="1"/>
              <a:t>Lista</a:t>
            </a:r>
            <a:r>
              <a:rPr lang="en-US" sz="2000" b="1" i="1" dirty="0"/>
              <a:t> </a:t>
            </a:r>
            <a:r>
              <a:rPr lang="en-US" sz="2000" b="1" i="1" dirty="0" err="1"/>
              <a:t>gostiju</a:t>
            </a:r>
            <a:r>
              <a:rPr lang="en-US" sz="2000" b="1" i="1" dirty="0"/>
              <a:t> </a:t>
            </a:r>
            <a:r>
              <a:rPr lang="en-US" sz="2000" b="1" i="1" dirty="0" err="1"/>
              <a:t>po</a:t>
            </a:r>
            <a:r>
              <a:rPr lang="en-US" sz="2000" b="1" i="1" dirty="0"/>
              <a:t> </a:t>
            </a:r>
            <a:r>
              <a:rPr lang="en-US" sz="2000" b="1" i="1" dirty="0" err="1"/>
              <a:t>abecedi</a:t>
            </a:r>
            <a:r>
              <a:rPr lang="en-US" sz="2000" b="1" i="1" dirty="0"/>
              <a:t> </a:t>
            </a:r>
            <a:endParaRPr lang="en-US" sz="2000" b="1" i="1" dirty="0" smtClean="0"/>
          </a:p>
          <a:p>
            <a:r>
              <a:rPr lang="en-US" sz="2000" b="1" i="1" dirty="0" err="1"/>
              <a:t>Lista</a:t>
            </a:r>
            <a:r>
              <a:rPr lang="en-US" sz="2000" b="1" i="1" dirty="0"/>
              <a:t> </a:t>
            </a:r>
            <a:r>
              <a:rPr lang="en-US" sz="2000" b="1" i="1" dirty="0" err="1"/>
              <a:t>obračuna</a:t>
            </a:r>
            <a:r>
              <a:rPr lang="en-US" sz="2000" b="1" i="1" dirty="0"/>
              <a:t> </a:t>
            </a:r>
            <a:r>
              <a:rPr lang="en-US" sz="2000" b="1" i="1" dirty="0" err="1"/>
              <a:t>recepcionara</a:t>
            </a:r>
            <a:r>
              <a:rPr lang="en-US" sz="2000" b="1" i="1" dirty="0"/>
              <a:t> </a:t>
            </a:r>
            <a:endParaRPr lang="en-US" sz="2000" b="1" i="1" dirty="0" smtClean="0"/>
          </a:p>
          <a:p>
            <a:r>
              <a:rPr lang="en-US" sz="2000" b="1" i="1" dirty="0" err="1"/>
              <a:t>Lista</a:t>
            </a:r>
            <a:r>
              <a:rPr lang="en-US" sz="2000" b="1" i="1" dirty="0"/>
              <a:t> </a:t>
            </a:r>
            <a:r>
              <a:rPr lang="en-US" sz="2000" b="1" i="1" dirty="0" err="1"/>
              <a:t>stanja</a:t>
            </a:r>
            <a:r>
              <a:rPr lang="en-US" sz="2000" b="1" i="1" dirty="0"/>
              <a:t> </a:t>
            </a:r>
            <a:r>
              <a:rPr lang="en-US" sz="2000" b="1" i="1" dirty="0" err="1"/>
              <a:t>ekstra</a:t>
            </a:r>
            <a:r>
              <a:rPr lang="en-US" sz="2000" b="1" i="1" dirty="0"/>
              <a:t> </a:t>
            </a:r>
            <a:r>
              <a:rPr lang="en-US" sz="2000" b="1" i="1" dirty="0" err="1"/>
              <a:t>računa</a:t>
            </a:r>
            <a:r>
              <a:rPr lang="en-US" sz="2000" b="1" i="1" dirty="0"/>
              <a:t> </a:t>
            </a:r>
            <a:endParaRPr lang="en-US" sz="2000" b="1" i="1" dirty="0" smtClean="0"/>
          </a:p>
          <a:p>
            <a:r>
              <a:rPr lang="en-US" sz="2000" b="1" i="1" dirty="0" err="1"/>
              <a:t>Knjiga</a:t>
            </a:r>
            <a:r>
              <a:rPr lang="en-US" sz="2000" b="1" i="1" dirty="0"/>
              <a:t> </a:t>
            </a:r>
            <a:r>
              <a:rPr lang="en-US" sz="2000" b="1" i="1" dirty="0" err="1"/>
              <a:t>domaćih</a:t>
            </a:r>
            <a:r>
              <a:rPr lang="en-US" sz="2000" b="1" i="1" dirty="0"/>
              <a:t> </a:t>
            </a:r>
            <a:r>
              <a:rPr lang="en-US" sz="2000" b="1" i="1" dirty="0" err="1"/>
              <a:t>i</a:t>
            </a:r>
            <a:r>
              <a:rPr lang="en-US" sz="2000" b="1" i="1" dirty="0"/>
              <a:t> </a:t>
            </a:r>
            <a:r>
              <a:rPr lang="en-US" sz="2000" b="1" i="1" dirty="0" err="1"/>
              <a:t>stranih</a:t>
            </a:r>
            <a:r>
              <a:rPr lang="en-US" sz="2000" b="1" i="1" dirty="0"/>
              <a:t> </a:t>
            </a:r>
            <a:r>
              <a:rPr lang="en-US" sz="2000" b="1" i="1" dirty="0" err="1"/>
              <a:t>gostiju</a:t>
            </a:r>
            <a:r>
              <a:rPr lang="en-US" sz="2000" b="1" i="1" dirty="0"/>
              <a:t> </a:t>
            </a:r>
            <a:endParaRPr lang="en-US" sz="2000" b="1" i="1" dirty="0" smtClean="0"/>
          </a:p>
          <a:p>
            <a:endParaRPr lang="en-US" sz="2000" b="1" i="1" dirty="0" smtClean="0"/>
          </a:p>
          <a:p>
            <a:endParaRPr lang="en-US" sz="2000" b="1" i="1" dirty="0" smtClean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724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1623"/>
          </a:xfrm>
        </p:spPr>
        <p:txBody>
          <a:bodyPr>
            <a:normAutofit/>
          </a:bodyPr>
          <a:lstStyle/>
          <a:p>
            <a:pPr algn="ctr"/>
            <a:r>
              <a:rPr lang="pl-PL" sz="3200" dirty="0"/>
              <a:t>DOKUMENTACIJA U PRIJ</a:t>
            </a:r>
            <a:r>
              <a:rPr lang="en-US" sz="3200" dirty="0"/>
              <a:t>E</a:t>
            </a:r>
            <a:r>
              <a:rPr lang="pl-PL" sz="3200" dirty="0"/>
              <a:t>MNOM ODEL</a:t>
            </a:r>
            <a:r>
              <a:rPr lang="en-US" sz="3200" dirty="0"/>
              <a:t>JENJ</a:t>
            </a:r>
            <a:r>
              <a:rPr lang="pl-PL" sz="3200" dirty="0"/>
              <a:t>U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5161"/>
            <a:ext cx="8596668" cy="4887858"/>
          </a:xfrm>
        </p:spPr>
        <p:txBody>
          <a:bodyPr>
            <a:normAutofit/>
          </a:bodyPr>
          <a:lstStyle/>
          <a:p>
            <a:endParaRPr lang="sr-Latn-RS" dirty="0" smtClean="0"/>
          </a:p>
          <a:p>
            <a:r>
              <a:rPr lang="en-US" sz="2000" dirty="0" err="1" smtClean="0"/>
              <a:t>Sledeci</a:t>
            </a:r>
            <a:r>
              <a:rPr lang="en-US" sz="2000" dirty="0" smtClean="0"/>
              <a:t> </a:t>
            </a:r>
            <a:r>
              <a:rPr lang="en-US" sz="2000" dirty="0" err="1"/>
              <a:t>dokumenti</a:t>
            </a:r>
            <a:r>
              <a:rPr lang="en-US" sz="2000" dirty="0"/>
              <a:t> u </a:t>
            </a:r>
            <a:r>
              <a:rPr lang="en-US" sz="2000" dirty="0" err="1" smtClean="0"/>
              <a:t>hotelu</a:t>
            </a:r>
            <a:r>
              <a:rPr lang="en-US" sz="2000" dirty="0" smtClean="0"/>
              <a:t> </a:t>
            </a:r>
            <a:r>
              <a:rPr lang="en-US" sz="2000" dirty="0" err="1" smtClean="0"/>
              <a:t>olakšavaju</a:t>
            </a:r>
            <a:r>
              <a:rPr lang="en-US" sz="2000" dirty="0" smtClean="0"/>
              <a:t> </a:t>
            </a:r>
            <a:r>
              <a:rPr lang="en-US" sz="2000" dirty="0" err="1" smtClean="0"/>
              <a:t>komunikaciju</a:t>
            </a:r>
            <a:r>
              <a:rPr lang="en-US" sz="2000" dirty="0" smtClean="0"/>
              <a:t> </a:t>
            </a:r>
            <a:r>
              <a:rPr lang="en-US" sz="2000" dirty="0" err="1"/>
              <a:t>između</a:t>
            </a:r>
            <a:r>
              <a:rPr lang="en-US" sz="2000" dirty="0"/>
              <a:t> </a:t>
            </a:r>
            <a:r>
              <a:rPr lang="en-US" sz="2000" dirty="0" err="1" smtClean="0"/>
              <a:t>izvršioca</a:t>
            </a:r>
            <a:r>
              <a:rPr lang="en-US" sz="2000" dirty="0" smtClean="0"/>
              <a:t> </a:t>
            </a:r>
            <a:r>
              <a:rPr lang="en-US" sz="2000" dirty="0" err="1"/>
              <a:t>poslova</a:t>
            </a:r>
            <a:r>
              <a:rPr lang="en-US" sz="2000" dirty="0"/>
              <a:t>, </a:t>
            </a:r>
            <a:r>
              <a:rPr lang="en-US" sz="2000" dirty="0" err="1"/>
              <a:t>pojedinih</a:t>
            </a:r>
            <a:r>
              <a:rPr lang="en-US" sz="2000" dirty="0"/>
              <a:t> </a:t>
            </a:r>
            <a:r>
              <a:rPr lang="en-US" sz="2000" dirty="0" err="1"/>
              <a:t>hotelskih</a:t>
            </a:r>
            <a:r>
              <a:rPr lang="en-US" sz="2000" dirty="0"/>
              <a:t> </a:t>
            </a:r>
            <a:r>
              <a:rPr lang="en-US" sz="2000" dirty="0" err="1" smtClean="0"/>
              <a:t>odeljenja</a:t>
            </a:r>
            <a:r>
              <a:rPr lang="en-US" sz="2000" dirty="0" smtClean="0"/>
              <a:t>, </a:t>
            </a:r>
            <a:r>
              <a:rPr lang="en-US" sz="2000" dirty="0" err="1" smtClean="0"/>
              <a:t>kao</a:t>
            </a:r>
            <a:r>
              <a:rPr lang="en-US" sz="2000" dirty="0" smtClean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obračun</a:t>
            </a:r>
            <a:r>
              <a:rPr lang="en-US" sz="2000" dirty="0"/>
              <a:t> </a:t>
            </a:r>
            <a:r>
              <a:rPr lang="en-US" sz="2000" dirty="0" err="1"/>
              <a:t>usluga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 smtClean="0"/>
              <a:t>izveštaje</a:t>
            </a:r>
            <a:r>
              <a:rPr lang="en-US" sz="2000" dirty="0" smtClean="0"/>
              <a:t> </a:t>
            </a:r>
            <a:r>
              <a:rPr lang="en-US" sz="2000" dirty="0"/>
              <a:t>o </a:t>
            </a:r>
            <a:r>
              <a:rPr lang="en-US" sz="2000" dirty="0" err="1" smtClean="0"/>
              <a:t>poslovanju</a:t>
            </a:r>
            <a:r>
              <a:rPr lang="en-US" sz="2000" dirty="0" smtClean="0"/>
              <a:t>:</a:t>
            </a:r>
          </a:p>
          <a:p>
            <a:r>
              <a:rPr lang="en-US" sz="2000" b="1" i="1" dirty="0" err="1" smtClean="0"/>
              <a:t>Izveštaji</a:t>
            </a:r>
            <a:r>
              <a:rPr lang="en-US" sz="2000" b="1" i="1" dirty="0" smtClean="0"/>
              <a:t> </a:t>
            </a:r>
            <a:r>
              <a:rPr lang="en-US" sz="2000" b="1" i="1" dirty="0" err="1"/>
              <a:t>žurnala</a:t>
            </a:r>
            <a:r>
              <a:rPr lang="en-US" sz="2000" b="1" i="1" dirty="0"/>
              <a:t> </a:t>
            </a:r>
            <a:endParaRPr lang="en-US" sz="2000" b="1" i="1" dirty="0" smtClean="0"/>
          </a:p>
          <a:p>
            <a:r>
              <a:rPr lang="en-US" sz="2000" b="1" i="1" dirty="0" err="1"/>
              <a:t>Lista</a:t>
            </a:r>
            <a:r>
              <a:rPr lang="en-US" sz="2000" b="1" i="1" dirty="0"/>
              <a:t> </a:t>
            </a:r>
            <a:r>
              <a:rPr lang="en-US" sz="2000" b="1" i="1" dirty="0" err="1"/>
              <a:t>nenaplaćenih</a:t>
            </a:r>
            <a:r>
              <a:rPr lang="en-US" sz="2000" b="1" i="1" dirty="0"/>
              <a:t> </a:t>
            </a:r>
            <a:r>
              <a:rPr lang="en-US" sz="2000" b="1" i="1" dirty="0" err="1"/>
              <a:t>računa</a:t>
            </a:r>
            <a:r>
              <a:rPr lang="en-US" sz="2000" b="1" i="1" dirty="0"/>
              <a:t> </a:t>
            </a:r>
            <a:endParaRPr lang="en-US" sz="2000" b="1" i="1" dirty="0" smtClean="0"/>
          </a:p>
          <a:p>
            <a:r>
              <a:rPr lang="en-US" sz="2000" b="1" i="1" dirty="0" err="1"/>
              <a:t>Lista</a:t>
            </a:r>
            <a:r>
              <a:rPr lang="en-US" sz="2000" b="1" i="1" dirty="0"/>
              <a:t> </a:t>
            </a:r>
            <a:r>
              <a:rPr lang="en-US" sz="2000" b="1" i="1" dirty="0" err="1"/>
              <a:t>naplaćenih</a:t>
            </a:r>
            <a:r>
              <a:rPr lang="en-US" sz="2000" b="1" i="1" dirty="0"/>
              <a:t> </a:t>
            </a:r>
            <a:r>
              <a:rPr lang="en-US" sz="2000" b="1" i="1" dirty="0" err="1"/>
              <a:t>računa</a:t>
            </a:r>
            <a:r>
              <a:rPr lang="en-US" sz="2000" b="1" i="1" dirty="0"/>
              <a:t> </a:t>
            </a:r>
            <a:endParaRPr lang="en-US" sz="2000" b="1" i="1" dirty="0" smtClean="0"/>
          </a:p>
          <a:p>
            <a:r>
              <a:rPr lang="en-US" sz="2000" b="1" i="1" dirty="0" err="1"/>
              <a:t>Lista</a:t>
            </a:r>
            <a:r>
              <a:rPr lang="en-US" sz="2000" b="1" i="1" dirty="0"/>
              <a:t> </a:t>
            </a:r>
            <a:r>
              <a:rPr lang="en-US" sz="2000" b="1" i="1" dirty="0" err="1"/>
              <a:t>faktura</a:t>
            </a:r>
            <a:r>
              <a:rPr lang="en-US" sz="2000" b="1" i="1" dirty="0"/>
              <a:t> </a:t>
            </a:r>
            <a:endParaRPr lang="en-US" sz="2000" b="1" i="1" dirty="0" smtClean="0"/>
          </a:p>
          <a:p>
            <a:r>
              <a:rPr lang="en-US" sz="2000" b="1" i="1" dirty="0" err="1" smtClean="0"/>
              <a:t>Lista</a:t>
            </a:r>
            <a:r>
              <a:rPr lang="en-US" sz="2000" b="1" i="1" dirty="0" smtClean="0"/>
              <a:t> </a:t>
            </a:r>
            <a:r>
              <a:rPr lang="en-US" sz="2000" b="1" i="1" dirty="0" err="1"/>
              <a:t>akontacija</a:t>
            </a:r>
            <a:r>
              <a:rPr lang="en-US" sz="2000" b="1" i="1" dirty="0"/>
              <a:t> </a:t>
            </a:r>
            <a:endParaRPr lang="en-US" sz="2000" b="1" i="1" dirty="0" smtClean="0"/>
          </a:p>
          <a:p>
            <a:r>
              <a:rPr lang="en-US" sz="2000" b="1" i="1" dirty="0" err="1"/>
              <a:t>Lista</a:t>
            </a:r>
            <a:r>
              <a:rPr lang="en-US" sz="2000" b="1" i="1" dirty="0"/>
              <a:t> </a:t>
            </a:r>
            <a:r>
              <a:rPr lang="en-US" sz="2000" b="1" i="1" dirty="0" err="1"/>
              <a:t>slobodnih</a:t>
            </a:r>
            <a:r>
              <a:rPr lang="en-US" sz="2000" b="1" i="1" dirty="0"/>
              <a:t> </a:t>
            </a:r>
            <a:r>
              <a:rPr lang="en-US" sz="2000" b="1" i="1" dirty="0" err="1" smtClean="0"/>
              <a:t>mesta</a:t>
            </a:r>
            <a:r>
              <a:rPr lang="en-US" sz="2000" b="1" i="1" dirty="0" smtClean="0"/>
              <a:t> </a:t>
            </a:r>
            <a:r>
              <a:rPr lang="en-US" sz="2000" b="1" i="1" dirty="0"/>
              <a:t>(</a:t>
            </a:r>
            <a:r>
              <a:rPr lang="en-US" sz="2000" b="1" i="1" dirty="0" err="1"/>
              <a:t>gratisa</a:t>
            </a:r>
            <a:r>
              <a:rPr lang="en-US" sz="2000" b="1" i="1" dirty="0"/>
              <a:t>), </a:t>
            </a:r>
            <a:r>
              <a:rPr lang="en-US" sz="2000" b="1" i="1" dirty="0" err="1"/>
              <a:t>popusta</a:t>
            </a:r>
            <a:r>
              <a:rPr lang="en-US" sz="2000" b="1" i="1" dirty="0"/>
              <a:t> </a:t>
            </a:r>
            <a:r>
              <a:rPr lang="en-US" sz="2000" b="1" i="1" dirty="0" err="1"/>
              <a:t>i</a:t>
            </a:r>
            <a:r>
              <a:rPr lang="en-US" sz="2000" b="1" i="1" dirty="0"/>
              <a:t> </a:t>
            </a:r>
            <a:r>
              <a:rPr lang="en-US" sz="2000" b="1" i="1" dirty="0" err="1"/>
              <a:t>provizija</a:t>
            </a:r>
            <a:r>
              <a:rPr lang="en-US" sz="2000" b="1" i="1" dirty="0"/>
              <a:t> </a:t>
            </a:r>
            <a:endParaRPr lang="en-US" sz="2000" b="1" i="1" dirty="0" smtClean="0"/>
          </a:p>
          <a:p>
            <a:r>
              <a:rPr lang="en-US" sz="2000" b="1" i="1" dirty="0" err="1"/>
              <a:t>Lista</a:t>
            </a:r>
            <a:r>
              <a:rPr lang="en-US" sz="2000" b="1" i="1" dirty="0"/>
              <a:t> </a:t>
            </a:r>
            <a:r>
              <a:rPr lang="en-US" sz="2000" b="1" i="1" dirty="0" err="1"/>
              <a:t>preknjiženja</a:t>
            </a:r>
            <a:r>
              <a:rPr lang="en-US" sz="2000" b="1" i="1" dirty="0"/>
              <a:t> </a:t>
            </a:r>
            <a:endParaRPr lang="en-US" sz="2000" b="1" i="1" dirty="0" smtClean="0"/>
          </a:p>
          <a:p>
            <a:r>
              <a:rPr lang="en-US" sz="2000" b="1" i="1" dirty="0" err="1"/>
              <a:t>Lista</a:t>
            </a:r>
            <a:r>
              <a:rPr lang="en-US" sz="2000" b="1" i="1" dirty="0"/>
              <a:t> </a:t>
            </a:r>
            <a:r>
              <a:rPr lang="en-US" sz="2000" b="1" i="1" dirty="0" err="1"/>
              <a:t>ekstra</a:t>
            </a:r>
            <a:r>
              <a:rPr lang="en-US" sz="2000" b="1" i="1" dirty="0"/>
              <a:t> </a:t>
            </a:r>
            <a:r>
              <a:rPr lang="en-US" sz="2000" b="1" i="1" dirty="0" err="1"/>
              <a:t>usluga</a:t>
            </a:r>
            <a:r>
              <a:rPr lang="en-US" sz="2000" b="1" i="1" dirty="0"/>
              <a:t> </a:t>
            </a:r>
            <a:endParaRPr lang="en-US" sz="2000" b="1" i="1" dirty="0" smtClean="0"/>
          </a:p>
          <a:p>
            <a:endParaRPr lang="en-US" sz="2000" b="1" i="1" dirty="0" smtClean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347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1623"/>
          </a:xfrm>
        </p:spPr>
        <p:txBody>
          <a:bodyPr>
            <a:normAutofit/>
          </a:bodyPr>
          <a:lstStyle/>
          <a:p>
            <a:pPr algn="ctr"/>
            <a:r>
              <a:rPr lang="pl-PL" sz="3200" dirty="0"/>
              <a:t>DOKUMENTACIJA U PRIJ</a:t>
            </a:r>
            <a:r>
              <a:rPr lang="en-US" sz="3200" dirty="0"/>
              <a:t>E</a:t>
            </a:r>
            <a:r>
              <a:rPr lang="pl-PL" sz="3200" dirty="0"/>
              <a:t>MNOM ODEL</a:t>
            </a:r>
            <a:r>
              <a:rPr lang="en-US" sz="3200" dirty="0"/>
              <a:t>JENJ</a:t>
            </a:r>
            <a:r>
              <a:rPr lang="pl-PL" sz="3200" dirty="0"/>
              <a:t>U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5161"/>
            <a:ext cx="8596668" cy="4887858"/>
          </a:xfrm>
        </p:spPr>
        <p:txBody>
          <a:bodyPr>
            <a:normAutofit/>
          </a:bodyPr>
          <a:lstStyle/>
          <a:p>
            <a:endParaRPr lang="sr-Latn-RS" dirty="0" smtClean="0"/>
          </a:p>
          <a:p>
            <a:r>
              <a:rPr lang="en-US" sz="2000" dirty="0" err="1" smtClean="0"/>
              <a:t>Sledeci</a:t>
            </a:r>
            <a:r>
              <a:rPr lang="en-US" sz="2000" dirty="0" smtClean="0"/>
              <a:t> </a:t>
            </a:r>
            <a:r>
              <a:rPr lang="en-US" sz="2000" dirty="0" err="1"/>
              <a:t>dokumenti</a:t>
            </a:r>
            <a:r>
              <a:rPr lang="en-US" sz="2000" dirty="0"/>
              <a:t> u </a:t>
            </a:r>
            <a:r>
              <a:rPr lang="en-US" sz="2000" dirty="0" err="1" smtClean="0"/>
              <a:t>hotelu</a:t>
            </a:r>
            <a:r>
              <a:rPr lang="en-US" sz="2000" dirty="0" smtClean="0"/>
              <a:t> </a:t>
            </a:r>
            <a:r>
              <a:rPr lang="en-US" sz="2000" dirty="0" err="1" smtClean="0"/>
              <a:t>olakšavaju</a:t>
            </a:r>
            <a:r>
              <a:rPr lang="en-US" sz="2000" dirty="0" smtClean="0"/>
              <a:t> </a:t>
            </a:r>
            <a:r>
              <a:rPr lang="en-US" sz="2000" dirty="0" err="1" smtClean="0"/>
              <a:t>komunikaciju</a:t>
            </a:r>
            <a:r>
              <a:rPr lang="en-US" sz="2000" dirty="0" smtClean="0"/>
              <a:t> </a:t>
            </a:r>
            <a:r>
              <a:rPr lang="en-US" sz="2000" dirty="0" err="1"/>
              <a:t>između</a:t>
            </a:r>
            <a:r>
              <a:rPr lang="en-US" sz="2000" dirty="0"/>
              <a:t> </a:t>
            </a:r>
            <a:r>
              <a:rPr lang="en-US" sz="2000" dirty="0" err="1" smtClean="0"/>
              <a:t>izvršioca</a:t>
            </a:r>
            <a:r>
              <a:rPr lang="en-US" sz="2000" dirty="0" smtClean="0"/>
              <a:t> </a:t>
            </a:r>
            <a:r>
              <a:rPr lang="en-US" sz="2000" dirty="0" err="1"/>
              <a:t>poslova</a:t>
            </a:r>
            <a:r>
              <a:rPr lang="en-US" sz="2000" dirty="0"/>
              <a:t>, </a:t>
            </a:r>
            <a:r>
              <a:rPr lang="en-US" sz="2000" dirty="0" err="1"/>
              <a:t>pojedinih</a:t>
            </a:r>
            <a:r>
              <a:rPr lang="en-US" sz="2000" dirty="0"/>
              <a:t> </a:t>
            </a:r>
            <a:r>
              <a:rPr lang="en-US" sz="2000" dirty="0" err="1"/>
              <a:t>hotelskih</a:t>
            </a:r>
            <a:r>
              <a:rPr lang="en-US" sz="2000" dirty="0"/>
              <a:t> </a:t>
            </a:r>
            <a:r>
              <a:rPr lang="en-US" sz="2000" dirty="0" err="1" smtClean="0"/>
              <a:t>odeljenja</a:t>
            </a:r>
            <a:r>
              <a:rPr lang="en-US" sz="2000" dirty="0" smtClean="0"/>
              <a:t>, </a:t>
            </a:r>
            <a:r>
              <a:rPr lang="en-US" sz="2000" dirty="0" err="1" smtClean="0"/>
              <a:t>kao</a:t>
            </a:r>
            <a:r>
              <a:rPr lang="en-US" sz="2000" dirty="0" smtClean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obračun</a:t>
            </a:r>
            <a:r>
              <a:rPr lang="en-US" sz="2000" dirty="0"/>
              <a:t> </a:t>
            </a:r>
            <a:r>
              <a:rPr lang="en-US" sz="2000" dirty="0" err="1"/>
              <a:t>usluga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 smtClean="0"/>
              <a:t>izveštaje</a:t>
            </a:r>
            <a:r>
              <a:rPr lang="en-US" sz="2000" dirty="0" smtClean="0"/>
              <a:t> </a:t>
            </a:r>
            <a:r>
              <a:rPr lang="en-US" sz="2000" dirty="0"/>
              <a:t>o </a:t>
            </a:r>
            <a:r>
              <a:rPr lang="en-US" sz="2000" dirty="0" err="1" smtClean="0"/>
              <a:t>poslovanju</a:t>
            </a:r>
            <a:r>
              <a:rPr lang="en-US" sz="2000" dirty="0" smtClean="0"/>
              <a:t>:</a:t>
            </a:r>
          </a:p>
          <a:p>
            <a:r>
              <a:rPr lang="en-US" sz="2000" b="1" i="1" dirty="0" err="1"/>
              <a:t>Lista</a:t>
            </a:r>
            <a:r>
              <a:rPr lang="en-US" sz="2000" b="1" i="1" dirty="0"/>
              <a:t> </a:t>
            </a:r>
            <a:r>
              <a:rPr lang="en-US" sz="2000" b="1" i="1" dirty="0" err="1"/>
              <a:t>za</a:t>
            </a:r>
            <a:r>
              <a:rPr lang="en-US" sz="2000" b="1" i="1" dirty="0"/>
              <a:t> </a:t>
            </a:r>
            <a:r>
              <a:rPr lang="en-US" sz="2000" b="1" i="1" dirty="0" err="1"/>
              <a:t>restoran</a:t>
            </a:r>
            <a:r>
              <a:rPr lang="en-US" sz="2000" b="1" i="1" dirty="0"/>
              <a:t> </a:t>
            </a:r>
            <a:endParaRPr lang="en-US" sz="2000" b="1" i="1" dirty="0" smtClean="0"/>
          </a:p>
          <a:p>
            <a:r>
              <a:rPr lang="en-US" sz="2000" b="1" i="1" dirty="0"/>
              <a:t>List </a:t>
            </a:r>
            <a:r>
              <a:rPr lang="en-US" sz="2000" b="1" i="1" dirty="0" err="1"/>
              <a:t>recepcije</a:t>
            </a:r>
            <a:r>
              <a:rPr lang="en-US" sz="2000" b="1" i="1" dirty="0"/>
              <a:t> </a:t>
            </a:r>
            <a:endParaRPr lang="en-US" sz="2000" b="1" i="1" dirty="0" smtClean="0"/>
          </a:p>
          <a:p>
            <a:r>
              <a:rPr lang="en-US" sz="2000" b="1" i="1" dirty="0" err="1"/>
              <a:t>Hotelski</a:t>
            </a:r>
            <a:r>
              <a:rPr lang="en-US" sz="2000" b="1" i="1" dirty="0"/>
              <a:t> </a:t>
            </a:r>
            <a:r>
              <a:rPr lang="en-US" sz="2000" b="1" i="1" dirty="0" err="1"/>
              <a:t>račun</a:t>
            </a:r>
            <a:r>
              <a:rPr lang="en-US" sz="2000" b="1" i="1" dirty="0"/>
              <a:t> </a:t>
            </a:r>
            <a:endParaRPr lang="en-US" sz="2000" b="1" i="1" dirty="0" smtClean="0"/>
          </a:p>
          <a:p>
            <a:r>
              <a:rPr lang="en-US" sz="2000" b="1" i="1" dirty="0" err="1"/>
              <a:t>Hotelski</a:t>
            </a:r>
            <a:r>
              <a:rPr lang="en-US" sz="2000" b="1" i="1" dirty="0"/>
              <a:t> </a:t>
            </a:r>
            <a:r>
              <a:rPr lang="en-US" sz="2000" b="1" i="1" dirty="0" err="1"/>
              <a:t>dnevnik</a:t>
            </a:r>
            <a:r>
              <a:rPr lang="en-US" sz="2000" b="1" i="1" dirty="0"/>
              <a:t> – </a:t>
            </a:r>
            <a:r>
              <a:rPr lang="en-US" sz="2000" b="1" i="1" dirty="0" err="1"/>
              <a:t>žurnal</a:t>
            </a:r>
            <a:r>
              <a:rPr lang="en-US" sz="2000" b="1" i="1" dirty="0"/>
              <a:t> </a:t>
            </a:r>
            <a:endParaRPr lang="en-US" sz="2000" b="1" i="1" dirty="0" smtClean="0"/>
          </a:p>
          <a:p>
            <a:endParaRPr lang="en-US" sz="2000" b="1" i="1" dirty="0" smtClean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900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1623"/>
          </a:xfrm>
        </p:spPr>
        <p:txBody>
          <a:bodyPr>
            <a:normAutofit/>
          </a:bodyPr>
          <a:lstStyle/>
          <a:p>
            <a:pPr algn="ctr"/>
            <a:r>
              <a:rPr lang="pl-PL" sz="3200" dirty="0"/>
              <a:t>DOKUMENTACIJA U PRIJ</a:t>
            </a:r>
            <a:r>
              <a:rPr lang="en-US" sz="3200" dirty="0"/>
              <a:t>E</a:t>
            </a:r>
            <a:r>
              <a:rPr lang="pl-PL" sz="3200" dirty="0"/>
              <a:t>MNOM ODEL</a:t>
            </a:r>
            <a:r>
              <a:rPr lang="en-US" sz="3200" dirty="0"/>
              <a:t>JENJ</a:t>
            </a:r>
            <a:r>
              <a:rPr lang="pl-PL" sz="3200" dirty="0"/>
              <a:t>U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5161"/>
            <a:ext cx="8596668" cy="4887858"/>
          </a:xfrm>
        </p:spPr>
        <p:txBody>
          <a:bodyPr>
            <a:normAutofit/>
          </a:bodyPr>
          <a:lstStyle/>
          <a:p>
            <a:r>
              <a:rPr lang="sr-Latn-RS" b="1" i="1" dirty="0" smtClean="0"/>
              <a:t>Neki od najznačajnijih su:</a:t>
            </a:r>
          </a:p>
          <a:p>
            <a:endParaRPr lang="en-US" sz="1800" dirty="0" smtClean="0"/>
          </a:p>
          <a:p>
            <a:r>
              <a:rPr lang="en-US" b="1" i="1" dirty="0" err="1"/>
              <a:t>Lista</a:t>
            </a:r>
            <a:r>
              <a:rPr lang="en-US" b="1" i="1" dirty="0"/>
              <a:t> </a:t>
            </a:r>
            <a:r>
              <a:rPr lang="en-US" b="1" i="1" dirty="0" err="1"/>
              <a:t>obračuna</a:t>
            </a:r>
            <a:r>
              <a:rPr lang="en-US" b="1" i="1" dirty="0"/>
              <a:t> </a:t>
            </a:r>
            <a:r>
              <a:rPr lang="en-US" b="1" i="1" dirty="0" err="1"/>
              <a:t>recepcionara</a:t>
            </a:r>
            <a:r>
              <a:rPr lang="en-US" b="1" i="1" dirty="0"/>
              <a:t> </a:t>
            </a:r>
            <a:endParaRPr lang="en-US" dirty="0"/>
          </a:p>
          <a:p>
            <a:r>
              <a:rPr lang="en-US" dirty="0" err="1"/>
              <a:t>Ovu</a:t>
            </a:r>
            <a:r>
              <a:rPr lang="en-US" dirty="0"/>
              <a:t> </a:t>
            </a:r>
            <a:r>
              <a:rPr lang="en-US" dirty="0" err="1"/>
              <a:t>listu-obračun</a:t>
            </a:r>
            <a:r>
              <a:rPr lang="en-US" dirty="0"/>
              <a:t>, </a:t>
            </a:r>
            <a:r>
              <a:rPr lang="en-US" dirty="0" err="1"/>
              <a:t>svaki</a:t>
            </a:r>
            <a:r>
              <a:rPr lang="en-US" dirty="0"/>
              <a:t> </a:t>
            </a:r>
            <a:r>
              <a:rPr lang="en-US" dirty="0" err="1"/>
              <a:t>recepcionar</a:t>
            </a:r>
            <a:r>
              <a:rPr lang="en-US" dirty="0"/>
              <a:t> je </a:t>
            </a:r>
            <a:r>
              <a:rPr lang="en-US" dirty="0" err="1"/>
              <a:t>dužan</a:t>
            </a:r>
            <a:r>
              <a:rPr lang="en-US" dirty="0"/>
              <a:t> </a:t>
            </a:r>
            <a:r>
              <a:rPr lang="en-US" dirty="0" err="1"/>
              <a:t>izlistati</a:t>
            </a:r>
            <a:r>
              <a:rPr lang="en-US" dirty="0"/>
              <a:t> </a:t>
            </a:r>
            <a:r>
              <a:rPr lang="en-US" dirty="0" smtClean="0"/>
              <a:t>pre </a:t>
            </a:r>
            <a:r>
              <a:rPr lang="en-US" dirty="0" err="1"/>
              <a:t>nego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završi</a:t>
            </a:r>
            <a:r>
              <a:rPr lang="en-US" dirty="0"/>
              <a:t> </a:t>
            </a:r>
            <a:r>
              <a:rPr lang="en-US" dirty="0" err="1"/>
              <a:t>svoju</a:t>
            </a:r>
            <a:r>
              <a:rPr lang="en-US" dirty="0"/>
              <a:t> </a:t>
            </a:r>
            <a:r>
              <a:rPr lang="en-US" dirty="0" err="1" smtClean="0"/>
              <a:t>smenu</a:t>
            </a:r>
            <a:r>
              <a:rPr lang="en-US" dirty="0"/>
              <a:t>, </a:t>
            </a:r>
            <a:r>
              <a:rPr lang="en-US" dirty="0" err="1"/>
              <a:t>odnosno</a:t>
            </a:r>
            <a:r>
              <a:rPr lang="en-US" dirty="0"/>
              <a:t> </a:t>
            </a:r>
            <a:r>
              <a:rPr lang="en-US" dirty="0" smtClean="0"/>
              <a:t>pre </a:t>
            </a:r>
            <a:r>
              <a:rPr lang="en-US" dirty="0" err="1"/>
              <a:t>nego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napusti</a:t>
            </a:r>
            <a:r>
              <a:rPr lang="en-US" dirty="0"/>
              <a:t> </a:t>
            </a:r>
            <a:r>
              <a:rPr lang="en-US" dirty="0" err="1"/>
              <a:t>radno</a:t>
            </a:r>
            <a:r>
              <a:rPr lang="en-US" dirty="0"/>
              <a:t> </a:t>
            </a:r>
            <a:r>
              <a:rPr lang="en-US" dirty="0" err="1" smtClean="0"/>
              <a:t>mesto</a:t>
            </a:r>
            <a:r>
              <a:rPr lang="en-US" dirty="0"/>
              <a:t>. To je </a:t>
            </a:r>
            <a:r>
              <a:rPr lang="en-US" dirty="0" err="1" smtClean="0"/>
              <a:t>izveštaj</a:t>
            </a:r>
            <a:r>
              <a:rPr lang="en-US" dirty="0" smtClean="0"/>
              <a:t> </a:t>
            </a:r>
            <a:r>
              <a:rPr lang="en-US" dirty="0"/>
              <a:t>o </a:t>
            </a:r>
            <a:r>
              <a:rPr lang="en-US" dirty="0" err="1"/>
              <a:t>radu</a:t>
            </a:r>
            <a:r>
              <a:rPr lang="en-US" dirty="0"/>
              <a:t> </a:t>
            </a:r>
            <a:r>
              <a:rPr lang="en-US" dirty="0" err="1" smtClean="0"/>
              <a:t>tokom</a:t>
            </a:r>
            <a:r>
              <a:rPr lang="en-US" dirty="0" smtClean="0"/>
              <a:t> </a:t>
            </a:r>
            <a:r>
              <a:rPr lang="en-US" dirty="0" err="1" smtClean="0"/>
              <a:t>cele</a:t>
            </a:r>
            <a:r>
              <a:rPr lang="en-US" dirty="0" smtClean="0"/>
              <a:t> </a:t>
            </a:r>
            <a:r>
              <a:rPr lang="en-US" dirty="0" err="1" smtClean="0"/>
              <a:t>smene</a:t>
            </a:r>
            <a:r>
              <a:rPr lang="en-US" dirty="0" smtClean="0"/>
              <a:t> </a:t>
            </a:r>
            <a:r>
              <a:rPr lang="en-US" dirty="0" err="1"/>
              <a:t>svakog</a:t>
            </a:r>
            <a:r>
              <a:rPr lang="en-US" dirty="0"/>
              <a:t> od </a:t>
            </a:r>
            <a:r>
              <a:rPr lang="en-US" dirty="0" err="1" smtClean="0"/>
              <a:t>recepcion</a:t>
            </a:r>
            <a:r>
              <a:rPr lang="sr-Latn-RS" dirty="0" smtClean="0"/>
              <a:t>e</a:t>
            </a:r>
            <a:r>
              <a:rPr lang="en-US" dirty="0" err="1" smtClean="0"/>
              <a:t>ra</a:t>
            </a:r>
            <a:r>
              <a:rPr lang="en-US" dirty="0"/>
              <a:t>, a </a:t>
            </a:r>
            <a:r>
              <a:rPr lang="en-US" dirty="0" err="1"/>
              <a:t>izlistava</a:t>
            </a:r>
            <a:r>
              <a:rPr lang="en-US" dirty="0"/>
              <a:t> se u </a:t>
            </a:r>
            <a:r>
              <a:rPr lang="en-US" dirty="0" err="1"/>
              <a:t>dva</a:t>
            </a:r>
            <a:r>
              <a:rPr lang="en-US" dirty="0"/>
              <a:t> </a:t>
            </a:r>
            <a:r>
              <a:rPr lang="en-US" dirty="0" err="1" smtClean="0"/>
              <a:t>primerka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err="1"/>
              <a:t>jedan</a:t>
            </a:r>
            <a:r>
              <a:rPr lang="en-US" dirty="0"/>
              <a:t> se </a:t>
            </a:r>
            <a:r>
              <a:rPr lang="en-US" dirty="0" err="1" smtClean="0"/>
              <a:t>primerak</a:t>
            </a:r>
            <a:r>
              <a:rPr lang="en-US" dirty="0" smtClean="0"/>
              <a:t> </a:t>
            </a:r>
            <a:r>
              <a:rPr lang="en-US" dirty="0" err="1"/>
              <a:t>prilaže</a:t>
            </a:r>
            <a:r>
              <a:rPr lang="en-US" dirty="0"/>
              <a:t> </a:t>
            </a:r>
            <a:r>
              <a:rPr lang="en-US" dirty="0" err="1"/>
              <a:t>uz</a:t>
            </a:r>
            <a:r>
              <a:rPr lang="en-US" dirty="0"/>
              <a:t> </a:t>
            </a:r>
            <a:r>
              <a:rPr lang="en-US" dirty="0" err="1"/>
              <a:t>naplaćene</a:t>
            </a:r>
            <a:r>
              <a:rPr lang="en-US" dirty="0"/>
              <a:t> </a:t>
            </a:r>
            <a:r>
              <a:rPr lang="en-US" dirty="0" err="1"/>
              <a:t>račune</a:t>
            </a:r>
            <a:r>
              <a:rPr lang="en-US" dirty="0"/>
              <a:t> od toga dana, </a:t>
            </a:r>
            <a:r>
              <a:rPr lang="en-US" dirty="0" err="1"/>
              <a:t>odnosno</a:t>
            </a:r>
            <a:r>
              <a:rPr lang="en-US" dirty="0"/>
              <a:t> </a:t>
            </a:r>
            <a:r>
              <a:rPr lang="en-US" dirty="0" err="1" smtClean="0"/>
              <a:t>smene</a:t>
            </a:r>
            <a:r>
              <a:rPr lang="en-US" dirty="0"/>
              <a:t>, a </a:t>
            </a:r>
            <a:r>
              <a:rPr lang="en-US" dirty="0" err="1"/>
              <a:t>jedan</a:t>
            </a:r>
            <a:r>
              <a:rPr lang="en-US" dirty="0"/>
              <a:t> </a:t>
            </a:r>
            <a:r>
              <a:rPr lang="en-US" dirty="0" err="1"/>
              <a:t>uz</a:t>
            </a:r>
            <a:r>
              <a:rPr lang="en-US" dirty="0"/>
              <a:t> </a:t>
            </a:r>
            <a:r>
              <a:rPr lang="en-US" dirty="0" err="1"/>
              <a:t>polog</a:t>
            </a:r>
            <a:r>
              <a:rPr lang="en-US" dirty="0"/>
              <a:t> </a:t>
            </a:r>
            <a:r>
              <a:rPr lang="en-US" dirty="0" err="1"/>
              <a:t>novčanih</a:t>
            </a:r>
            <a:r>
              <a:rPr lang="en-US" dirty="0"/>
              <a:t> </a:t>
            </a:r>
            <a:r>
              <a:rPr lang="en-US" dirty="0" err="1"/>
              <a:t>sredstava</a:t>
            </a:r>
            <a:r>
              <a:rPr lang="en-US" dirty="0"/>
              <a:t>). </a:t>
            </a:r>
            <a:endParaRPr lang="sr-Latn-RS" dirty="0" smtClean="0"/>
          </a:p>
          <a:p>
            <a:r>
              <a:rPr lang="en-US" dirty="0" err="1" smtClean="0"/>
              <a:t>Iz</a:t>
            </a:r>
            <a:r>
              <a:rPr lang="en-US" dirty="0" smtClean="0"/>
              <a:t> </a:t>
            </a:r>
            <a:r>
              <a:rPr lang="en-US" dirty="0" err="1"/>
              <a:t>ove</a:t>
            </a:r>
            <a:r>
              <a:rPr lang="en-US" dirty="0"/>
              <a:t> </a:t>
            </a:r>
            <a:r>
              <a:rPr lang="en-US" dirty="0" err="1"/>
              <a:t>liste</a:t>
            </a:r>
            <a:r>
              <a:rPr lang="en-US" dirty="0"/>
              <a:t> </a:t>
            </a:r>
            <a:r>
              <a:rPr lang="en-US" dirty="0" err="1"/>
              <a:t>vidljive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operacije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je </a:t>
            </a:r>
            <a:r>
              <a:rPr lang="en-US" dirty="0" err="1"/>
              <a:t>određeni</a:t>
            </a:r>
            <a:r>
              <a:rPr lang="en-US" dirty="0"/>
              <a:t> </a:t>
            </a:r>
            <a:r>
              <a:rPr lang="en-US" dirty="0" err="1"/>
              <a:t>recepcionar</a:t>
            </a:r>
            <a:r>
              <a:rPr lang="en-US" dirty="0"/>
              <a:t> </a:t>
            </a:r>
            <a:r>
              <a:rPr lang="en-US" dirty="0" err="1"/>
              <a:t>izvršavao</a:t>
            </a:r>
            <a:r>
              <a:rPr lang="en-US" dirty="0"/>
              <a:t> </a:t>
            </a:r>
            <a:r>
              <a:rPr lang="en-US" dirty="0" err="1" smtClean="0"/>
              <a:t>tokom</a:t>
            </a:r>
            <a:r>
              <a:rPr lang="en-US" dirty="0" smtClean="0"/>
              <a:t> </a:t>
            </a:r>
            <a:r>
              <a:rPr lang="en-US" dirty="0" err="1"/>
              <a:t>svoje</a:t>
            </a:r>
            <a:r>
              <a:rPr lang="en-US" dirty="0"/>
              <a:t> </a:t>
            </a:r>
            <a:r>
              <a:rPr lang="en-US" dirty="0" err="1" smtClean="0"/>
              <a:t>smene</a:t>
            </a:r>
            <a:r>
              <a:rPr lang="en-US" dirty="0"/>
              <a:t>, pa je </a:t>
            </a:r>
            <a:r>
              <a:rPr lang="en-US" dirty="0" err="1"/>
              <a:t>tako</a:t>
            </a:r>
            <a:r>
              <a:rPr lang="en-US" dirty="0"/>
              <a:t> </a:t>
            </a:r>
            <a:r>
              <a:rPr lang="en-US" dirty="0" err="1"/>
              <a:t>osim</a:t>
            </a:r>
            <a:r>
              <a:rPr lang="en-US" dirty="0"/>
              <a:t> </a:t>
            </a:r>
            <a:r>
              <a:rPr lang="en-US" dirty="0" err="1"/>
              <a:t>podataka</a:t>
            </a:r>
            <a:r>
              <a:rPr lang="en-US" dirty="0"/>
              <a:t> o </a:t>
            </a:r>
            <a:r>
              <a:rPr lang="en-US" dirty="0" err="1"/>
              <a:t>naplaćenim</a:t>
            </a:r>
            <a:r>
              <a:rPr lang="en-US" dirty="0"/>
              <a:t> </a:t>
            </a:r>
            <a:r>
              <a:rPr lang="en-US" dirty="0" err="1"/>
              <a:t>računima</a:t>
            </a:r>
            <a:r>
              <a:rPr lang="en-US" dirty="0"/>
              <a:t> </a:t>
            </a:r>
            <a:r>
              <a:rPr lang="en-US" dirty="0" err="1"/>
              <a:t>moguće</a:t>
            </a:r>
            <a:r>
              <a:rPr lang="en-US" dirty="0"/>
              <a:t> </a:t>
            </a:r>
            <a:r>
              <a:rPr lang="en-US" dirty="0" err="1" smtClean="0"/>
              <a:t>videti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druge</a:t>
            </a:r>
            <a:r>
              <a:rPr lang="en-US" dirty="0"/>
              <a:t> </a:t>
            </a:r>
            <a:r>
              <a:rPr lang="en-US" dirty="0" err="1"/>
              <a:t>transakcije</a:t>
            </a:r>
            <a:r>
              <a:rPr lang="en-US" dirty="0"/>
              <a:t>,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npr</a:t>
            </a:r>
            <a:r>
              <a:rPr lang="en-US" dirty="0"/>
              <a:t>. </a:t>
            </a:r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prijavljene</a:t>
            </a:r>
            <a:r>
              <a:rPr lang="en-US" dirty="0"/>
              <a:t> </a:t>
            </a:r>
            <a:r>
              <a:rPr lang="en-US" dirty="0" err="1"/>
              <a:t>goste</a:t>
            </a:r>
            <a:r>
              <a:rPr lang="en-US" dirty="0"/>
              <a:t>, </a:t>
            </a:r>
            <a:r>
              <a:rPr lang="en-US" dirty="0" err="1"/>
              <a:t>preseljenja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je </a:t>
            </a:r>
            <a:r>
              <a:rPr lang="en-US" dirty="0" err="1"/>
              <a:t>recepcionar</a:t>
            </a:r>
            <a:r>
              <a:rPr lang="en-US" dirty="0"/>
              <a:t> </a:t>
            </a:r>
            <a:r>
              <a:rPr lang="en-US" dirty="0" err="1"/>
              <a:t>izvršio</a:t>
            </a:r>
            <a:r>
              <a:rPr lang="en-US" dirty="0"/>
              <a:t>, </a:t>
            </a:r>
            <a:r>
              <a:rPr lang="en-US" dirty="0" err="1"/>
              <a:t>preknjiženja</a:t>
            </a:r>
            <a:r>
              <a:rPr lang="en-US" dirty="0"/>
              <a:t> </a:t>
            </a:r>
            <a:r>
              <a:rPr lang="en-US" dirty="0" err="1"/>
              <a:t>usluga</a:t>
            </a:r>
            <a:r>
              <a:rPr lang="en-US" dirty="0"/>
              <a:t>, </a:t>
            </a:r>
            <a:r>
              <a:rPr lang="en-US" dirty="0" err="1"/>
              <a:t>storniranja</a:t>
            </a:r>
            <a:r>
              <a:rPr lang="en-US" dirty="0"/>
              <a:t> </a:t>
            </a:r>
            <a:r>
              <a:rPr lang="en-US" dirty="0" err="1"/>
              <a:t>usluga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dr. 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80646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1623"/>
          </a:xfrm>
        </p:spPr>
        <p:txBody>
          <a:bodyPr>
            <a:normAutofit/>
          </a:bodyPr>
          <a:lstStyle/>
          <a:p>
            <a:pPr algn="ctr"/>
            <a:r>
              <a:rPr lang="pl-PL" sz="3200" dirty="0"/>
              <a:t>DOKUMENTACIJA U PRIJ</a:t>
            </a:r>
            <a:r>
              <a:rPr lang="en-US" sz="3200" dirty="0"/>
              <a:t>E</a:t>
            </a:r>
            <a:r>
              <a:rPr lang="pl-PL" sz="3200" dirty="0"/>
              <a:t>MNOM ODEL</a:t>
            </a:r>
            <a:r>
              <a:rPr lang="en-US" sz="3200" dirty="0"/>
              <a:t>JENJ</a:t>
            </a:r>
            <a:r>
              <a:rPr lang="pl-PL" sz="3200" dirty="0"/>
              <a:t>U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5161"/>
            <a:ext cx="8596668" cy="4887858"/>
          </a:xfrm>
        </p:spPr>
        <p:txBody>
          <a:bodyPr>
            <a:normAutofit/>
          </a:bodyPr>
          <a:lstStyle/>
          <a:p>
            <a:endParaRPr lang="sr-Latn-RS" b="1" i="1" dirty="0" smtClean="0"/>
          </a:p>
          <a:p>
            <a:endParaRPr lang="sr-Latn-RS" b="1" i="1" dirty="0"/>
          </a:p>
          <a:p>
            <a:endParaRPr lang="sr-Latn-RS" b="1" i="1" dirty="0" smtClean="0"/>
          </a:p>
          <a:p>
            <a:r>
              <a:rPr lang="en-US" b="1" i="1" dirty="0" err="1" smtClean="0"/>
              <a:t>Lista</a:t>
            </a:r>
            <a:r>
              <a:rPr lang="en-US" b="1" i="1" dirty="0" smtClean="0"/>
              <a:t> </a:t>
            </a:r>
            <a:r>
              <a:rPr lang="en-US" b="1" i="1" dirty="0" err="1"/>
              <a:t>nenaplaćenih</a:t>
            </a:r>
            <a:r>
              <a:rPr lang="en-US" b="1" i="1" dirty="0"/>
              <a:t> </a:t>
            </a:r>
            <a:r>
              <a:rPr lang="en-US" b="1" i="1" dirty="0" err="1"/>
              <a:t>računa</a:t>
            </a:r>
            <a:r>
              <a:rPr lang="en-US" b="1" i="1" dirty="0"/>
              <a:t> </a:t>
            </a:r>
            <a:endParaRPr lang="en-US" dirty="0"/>
          </a:p>
          <a:p>
            <a:r>
              <a:rPr lang="en-US" dirty="0" err="1"/>
              <a:t>Ovu</a:t>
            </a:r>
            <a:r>
              <a:rPr lang="en-US" dirty="0"/>
              <a:t> </a:t>
            </a:r>
            <a:r>
              <a:rPr lang="en-US" dirty="0" err="1"/>
              <a:t>listu</a:t>
            </a:r>
            <a:r>
              <a:rPr lang="en-US" dirty="0"/>
              <a:t> </a:t>
            </a:r>
            <a:r>
              <a:rPr lang="en-US" dirty="0" err="1" smtClean="0"/>
              <a:t>periodicno</a:t>
            </a:r>
            <a:r>
              <a:rPr lang="en-US" dirty="0" smtClean="0"/>
              <a:t> </a:t>
            </a:r>
            <a:r>
              <a:rPr lang="en-US" dirty="0" err="1"/>
              <a:t>izlistava</a:t>
            </a:r>
            <a:r>
              <a:rPr lang="en-US" dirty="0"/>
              <a:t> </a:t>
            </a:r>
            <a:r>
              <a:rPr lang="en-US" dirty="0" err="1"/>
              <a:t>šef</a:t>
            </a:r>
            <a:r>
              <a:rPr lang="en-US" dirty="0"/>
              <a:t> </a:t>
            </a:r>
            <a:r>
              <a:rPr lang="en-US" dirty="0" err="1"/>
              <a:t>recepcije</a:t>
            </a:r>
            <a:r>
              <a:rPr lang="en-US" dirty="0"/>
              <a:t>, u </a:t>
            </a:r>
            <a:r>
              <a:rPr lang="en-US" dirty="0" err="1" smtClean="0"/>
              <a:t>zavisnosti</a:t>
            </a:r>
            <a:r>
              <a:rPr lang="en-US" dirty="0" smtClean="0"/>
              <a:t> </a:t>
            </a:r>
            <a:r>
              <a:rPr lang="en-US" dirty="0"/>
              <a:t>da li se </a:t>
            </a:r>
            <a:r>
              <a:rPr lang="en-US" dirty="0" err="1" smtClean="0"/>
              <a:t>promenilo</a:t>
            </a:r>
            <a:r>
              <a:rPr lang="en-US" dirty="0" smtClean="0"/>
              <a:t> </a:t>
            </a:r>
            <a:r>
              <a:rPr lang="en-US" dirty="0" err="1"/>
              <a:t>stanje</a:t>
            </a:r>
            <a:r>
              <a:rPr lang="en-US" dirty="0"/>
              <a:t> </a:t>
            </a:r>
            <a:r>
              <a:rPr lang="en-US" dirty="0" err="1"/>
              <a:t>po</a:t>
            </a:r>
            <a:r>
              <a:rPr lang="en-US" dirty="0"/>
              <a:t> </a:t>
            </a:r>
            <a:r>
              <a:rPr lang="en-US" dirty="0" err="1"/>
              <a:t>saldu</a:t>
            </a:r>
            <a:r>
              <a:rPr lang="en-US" dirty="0"/>
              <a:t> </a:t>
            </a:r>
            <a:r>
              <a:rPr lang="en-US" dirty="0" err="1"/>
              <a:t>određenog</a:t>
            </a:r>
            <a:r>
              <a:rPr lang="en-US" dirty="0"/>
              <a:t> </a:t>
            </a:r>
            <a:r>
              <a:rPr lang="en-US" dirty="0" err="1"/>
              <a:t>računa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nije</a:t>
            </a:r>
            <a:r>
              <a:rPr lang="en-US" dirty="0"/>
              <a:t> </a:t>
            </a:r>
            <a:r>
              <a:rPr lang="en-US" dirty="0" err="1"/>
              <a:t>naplaćen</a:t>
            </a:r>
            <a:r>
              <a:rPr lang="en-US" dirty="0"/>
              <a:t>. </a:t>
            </a:r>
            <a:r>
              <a:rPr lang="en-US" dirty="0" err="1"/>
              <a:t>Radi</a:t>
            </a:r>
            <a:r>
              <a:rPr lang="en-US" dirty="0"/>
              <a:t> se o </a:t>
            </a:r>
            <a:r>
              <a:rPr lang="en-US" dirty="0" err="1"/>
              <a:t>listanju</a:t>
            </a:r>
            <a:r>
              <a:rPr lang="en-US" dirty="0"/>
              <a:t> </a:t>
            </a:r>
            <a:r>
              <a:rPr lang="en-US" dirty="0" err="1"/>
              <a:t>računa</a:t>
            </a:r>
            <a:r>
              <a:rPr lang="en-US" dirty="0"/>
              <a:t> </a:t>
            </a:r>
            <a:r>
              <a:rPr lang="en-US" dirty="0" err="1"/>
              <a:t>čiji</a:t>
            </a:r>
            <a:r>
              <a:rPr lang="en-US" dirty="0"/>
              <a:t> se </a:t>
            </a:r>
            <a:r>
              <a:rPr lang="en-US" dirty="0" err="1"/>
              <a:t>saldo</a:t>
            </a:r>
            <a:r>
              <a:rPr lang="en-US" dirty="0"/>
              <a:t> </a:t>
            </a:r>
            <a:r>
              <a:rPr lang="en-US" dirty="0" err="1"/>
              <a:t>vodi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potražni</a:t>
            </a:r>
            <a:r>
              <a:rPr lang="en-US" dirty="0"/>
              <a:t>, </a:t>
            </a:r>
            <a:r>
              <a:rPr lang="en-US" dirty="0" err="1"/>
              <a:t>dok</a:t>
            </a:r>
            <a:r>
              <a:rPr lang="en-US" dirty="0"/>
              <a:t> se ne </a:t>
            </a:r>
            <a:r>
              <a:rPr lang="en-US" dirty="0" err="1"/>
              <a:t>odredi</a:t>
            </a:r>
            <a:r>
              <a:rPr lang="en-US" dirty="0"/>
              <a:t> </a:t>
            </a:r>
            <a:r>
              <a:rPr lang="en-US" dirty="0" err="1"/>
              <a:t>način</a:t>
            </a:r>
            <a:r>
              <a:rPr lang="en-US" dirty="0"/>
              <a:t> </a:t>
            </a:r>
            <a:r>
              <a:rPr lang="en-US" dirty="0" err="1"/>
              <a:t>kako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se </a:t>
            </a:r>
            <a:r>
              <a:rPr lang="en-US" dirty="0" err="1"/>
              <a:t>taj</a:t>
            </a:r>
            <a:r>
              <a:rPr lang="en-US" dirty="0"/>
              <a:t> </a:t>
            </a:r>
            <a:r>
              <a:rPr lang="en-US" dirty="0" err="1"/>
              <a:t>saldo</a:t>
            </a:r>
            <a:r>
              <a:rPr lang="en-US" dirty="0"/>
              <a:t> </a:t>
            </a:r>
            <a:r>
              <a:rPr lang="en-US" dirty="0" err="1"/>
              <a:t>zaključiti</a:t>
            </a:r>
            <a:r>
              <a:rPr lang="en-US" dirty="0"/>
              <a:t> (</a:t>
            </a:r>
            <a:r>
              <a:rPr lang="en-US" dirty="0" err="1"/>
              <a:t>naplatom</a:t>
            </a:r>
            <a:r>
              <a:rPr lang="en-US" dirty="0"/>
              <a:t>, </a:t>
            </a:r>
            <a:r>
              <a:rPr lang="en-US" dirty="0" err="1"/>
              <a:t>otpisom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utuživanjem</a:t>
            </a:r>
            <a:r>
              <a:rPr lang="en-US" dirty="0"/>
              <a:t> </a:t>
            </a:r>
            <a:r>
              <a:rPr lang="en-US" dirty="0" err="1"/>
              <a:t>osobe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</a:t>
            </a:r>
            <a:r>
              <a:rPr lang="en-US" dirty="0" err="1"/>
              <a:t>račun</a:t>
            </a:r>
            <a:r>
              <a:rPr lang="en-US" dirty="0"/>
              <a:t> </a:t>
            </a:r>
            <a:r>
              <a:rPr lang="en-US" dirty="0" err="1"/>
              <a:t>nije</a:t>
            </a:r>
            <a:r>
              <a:rPr lang="en-US" dirty="0"/>
              <a:t> </a:t>
            </a:r>
            <a:r>
              <a:rPr lang="en-US" dirty="0" err="1"/>
              <a:t>platila</a:t>
            </a:r>
            <a:r>
              <a:rPr lang="en-US" dirty="0"/>
              <a:t> </a:t>
            </a:r>
            <a:r>
              <a:rPr lang="en-US" dirty="0" err="1"/>
              <a:t>prilikom</a:t>
            </a:r>
            <a:r>
              <a:rPr lang="en-US" dirty="0"/>
              <a:t> </a:t>
            </a:r>
            <a:r>
              <a:rPr lang="en-US" dirty="0" err="1"/>
              <a:t>odlaska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hotela</a:t>
            </a:r>
            <a:r>
              <a:rPr lang="en-US" dirty="0"/>
              <a:t>). </a:t>
            </a:r>
            <a:r>
              <a:rPr lang="en-US" dirty="0" smtClean="0"/>
              <a:t> 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718746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1623"/>
          </a:xfrm>
        </p:spPr>
        <p:txBody>
          <a:bodyPr>
            <a:normAutofit/>
          </a:bodyPr>
          <a:lstStyle/>
          <a:p>
            <a:pPr algn="ctr"/>
            <a:r>
              <a:rPr lang="pl-PL" sz="3200" dirty="0"/>
              <a:t>DOKUMENTACIJA U PRIJ</a:t>
            </a:r>
            <a:r>
              <a:rPr lang="en-US" sz="3200" dirty="0"/>
              <a:t>E</a:t>
            </a:r>
            <a:r>
              <a:rPr lang="pl-PL" sz="3200" dirty="0"/>
              <a:t>MNOM ODEL</a:t>
            </a:r>
            <a:r>
              <a:rPr lang="en-US" sz="3200" dirty="0"/>
              <a:t>JENJ</a:t>
            </a:r>
            <a:r>
              <a:rPr lang="pl-PL" sz="3200" dirty="0"/>
              <a:t>U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5161"/>
            <a:ext cx="8596668" cy="4887858"/>
          </a:xfrm>
        </p:spPr>
        <p:txBody>
          <a:bodyPr>
            <a:normAutofit/>
          </a:bodyPr>
          <a:lstStyle/>
          <a:p>
            <a:endParaRPr lang="sr-Latn-RS" b="1" i="1" dirty="0" smtClean="0"/>
          </a:p>
          <a:p>
            <a:endParaRPr lang="sr-Latn-RS" b="1" i="1" dirty="0"/>
          </a:p>
          <a:p>
            <a:endParaRPr lang="sr-Latn-RS" b="1" i="1" dirty="0" smtClean="0"/>
          </a:p>
          <a:p>
            <a:r>
              <a:rPr lang="en-US" b="1" i="1" dirty="0" err="1" smtClean="0"/>
              <a:t>Lista</a:t>
            </a:r>
            <a:r>
              <a:rPr lang="en-US" b="1" i="1" dirty="0" smtClean="0"/>
              <a:t> </a:t>
            </a:r>
            <a:r>
              <a:rPr lang="en-US" b="1" i="1" dirty="0" err="1"/>
              <a:t>slobodnih</a:t>
            </a:r>
            <a:r>
              <a:rPr lang="en-US" b="1" i="1" dirty="0"/>
              <a:t> </a:t>
            </a:r>
            <a:r>
              <a:rPr lang="en-US" b="1" i="1" dirty="0" err="1" smtClean="0"/>
              <a:t>mesta</a:t>
            </a:r>
            <a:r>
              <a:rPr lang="en-US" b="1" i="1" dirty="0" smtClean="0"/>
              <a:t> </a:t>
            </a:r>
            <a:r>
              <a:rPr lang="en-US" b="1" i="1" dirty="0"/>
              <a:t>(</a:t>
            </a:r>
            <a:r>
              <a:rPr lang="en-US" b="1" i="1" dirty="0" err="1"/>
              <a:t>gratisa</a:t>
            </a:r>
            <a:r>
              <a:rPr lang="en-US" b="1" i="1" dirty="0"/>
              <a:t>), </a:t>
            </a:r>
            <a:r>
              <a:rPr lang="en-US" b="1" i="1" dirty="0" err="1"/>
              <a:t>popusta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provizija</a:t>
            </a:r>
            <a:r>
              <a:rPr lang="en-US" b="1" i="1" dirty="0"/>
              <a:t> </a:t>
            </a:r>
            <a:endParaRPr lang="en-US" dirty="0"/>
          </a:p>
          <a:p>
            <a:r>
              <a:rPr lang="en-US" dirty="0" err="1"/>
              <a:t>Listu</a:t>
            </a:r>
            <a:r>
              <a:rPr lang="en-US" dirty="0"/>
              <a:t> </a:t>
            </a:r>
            <a:r>
              <a:rPr lang="en-US" dirty="0" err="1"/>
              <a:t>svakodnevno</a:t>
            </a:r>
            <a:r>
              <a:rPr lang="en-US" dirty="0"/>
              <a:t> </a:t>
            </a:r>
            <a:r>
              <a:rPr lang="en-US" dirty="0" err="1"/>
              <a:t>izlistava</a:t>
            </a:r>
            <a:r>
              <a:rPr lang="en-US" dirty="0"/>
              <a:t> </a:t>
            </a:r>
            <a:r>
              <a:rPr lang="en-US" dirty="0" err="1"/>
              <a:t>šef</a:t>
            </a:r>
            <a:r>
              <a:rPr lang="en-US" dirty="0"/>
              <a:t> </a:t>
            </a:r>
            <a:r>
              <a:rPr lang="en-US" dirty="0" err="1"/>
              <a:t>recepcije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hotelski</a:t>
            </a:r>
            <a:r>
              <a:rPr lang="en-US" dirty="0"/>
              <a:t> administrator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potrebe</a:t>
            </a:r>
            <a:r>
              <a:rPr lang="en-US" dirty="0"/>
              <a:t> </a:t>
            </a:r>
            <a:r>
              <a:rPr lang="en-US" dirty="0" err="1"/>
              <a:t>analize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podnošenja</a:t>
            </a:r>
            <a:r>
              <a:rPr lang="en-US" dirty="0"/>
              <a:t> </a:t>
            </a:r>
            <a:r>
              <a:rPr lang="en-US" dirty="0" err="1" smtClean="0"/>
              <a:t>izveštaja</a:t>
            </a:r>
            <a:r>
              <a:rPr lang="en-US" dirty="0" smtClean="0"/>
              <a:t> </a:t>
            </a:r>
            <a:r>
              <a:rPr lang="en-US" dirty="0" err="1"/>
              <a:t>direktoru</a:t>
            </a:r>
            <a:r>
              <a:rPr lang="en-US" dirty="0"/>
              <a:t> </a:t>
            </a:r>
            <a:r>
              <a:rPr lang="en-US" dirty="0" err="1"/>
              <a:t>hotela</a:t>
            </a:r>
            <a:r>
              <a:rPr lang="en-US" dirty="0"/>
              <a:t> o </a:t>
            </a:r>
            <a:r>
              <a:rPr lang="en-US" dirty="0" err="1"/>
              <a:t>ostvarenim</a:t>
            </a:r>
            <a:r>
              <a:rPr lang="en-US" dirty="0"/>
              <a:t> </a:t>
            </a:r>
            <a:r>
              <a:rPr lang="en-US" dirty="0" err="1"/>
              <a:t>iznosima</a:t>
            </a:r>
            <a:r>
              <a:rPr lang="en-US" dirty="0"/>
              <a:t> </a:t>
            </a:r>
            <a:r>
              <a:rPr lang="en-US" dirty="0" err="1"/>
              <a:t>odobrenih</a:t>
            </a:r>
            <a:r>
              <a:rPr lang="en-US" dirty="0"/>
              <a:t> </a:t>
            </a:r>
            <a:r>
              <a:rPr lang="en-US" dirty="0" err="1"/>
              <a:t>provizija</a:t>
            </a:r>
            <a:r>
              <a:rPr lang="en-US" dirty="0"/>
              <a:t> (</a:t>
            </a:r>
            <a:r>
              <a:rPr lang="en-US" dirty="0" err="1"/>
              <a:t>putničkim</a:t>
            </a:r>
            <a:r>
              <a:rPr lang="en-US" dirty="0"/>
              <a:t> </a:t>
            </a:r>
            <a:r>
              <a:rPr lang="en-US" dirty="0" err="1"/>
              <a:t>agencijama</a:t>
            </a:r>
            <a:r>
              <a:rPr lang="en-US" dirty="0"/>
              <a:t>, </a:t>
            </a:r>
            <a:r>
              <a:rPr lang="en-US" dirty="0" err="1"/>
              <a:t>izdavačima</a:t>
            </a:r>
            <a:r>
              <a:rPr lang="en-US" dirty="0"/>
              <a:t> </a:t>
            </a:r>
            <a:r>
              <a:rPr lang="en-US" dirty="0" err="1" smtClean="0"/>
              <a:t>platnih</a:t>
            </a:r>
            <a:r>
              <a:rPr lang="en-US" dirty="0" smtClean="0"/>
              <a:t> </a:t>
            </a:r>
            <a:r>
              <a:rPr lang="en-US" dirty="0" err="1" smtClean="0"/>
              <a:t>kartica</a:t>
            </a:r>
            <a:r>
              <a:rPr lang="en-US" dirty="0"/>
              <a:t>), </a:t>
            </a:r>
            <a:r>
              <a:rPr lang="en-US" dirty="0" err="1"/>
              <a:t>popusta</a:t>
            </a:r>
            <a:r>
              <a:rPr lang="en-US" dirty="0"/>
              <a:t> (</a:t>
            </a:r>
            <a:r>
              <a:rPr lang="en-US" dirty="0" err="1"/>
              <a:t>određenim</a:t>
            </a:r>
            <a:r>
              <a:rPr lang="en-US" dirty="0"/>
              <a:t> </a:t>
            </a:r>
            <a:r>
              <a:rPr lang="en-US" dirty="0" err="1"/>
              <a:t>kategorijama</a:t>
            </a:r>
            <a:r>
              <a:rPr lang="en-US" dirty="0"/>
              <a:t> </a:t>
            </a:r>
            <a:r>
              <a:rPr lang="en-US" dirty="0" err="1"/>
              <a:t>osoba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razne</a:t>
            </a:r>
            <a:r>
              <a:rPr lang="en-US" dirty="0"/>
              <a:t> </a:t>
            </a:r>
            <a:r>
              <a:rPr lang="en-US" dirty="0" err="1"/>
              <a:t>vrste</a:t>
            </a:r>
            <a:r>
              <a:rPr lang="en-US" dirty="0"/>
              <a:t> </a:t>
            </a:r>
            <a:r>
              <a:rPr lang="en-US" dirty="0" err="1"/>
              <a:t>usluga</a:t>
            </a:r>
            <a:r>
              <a:rPr lang="en-US" dirty="0"/>
              <a:t>, </a:t>
            </a:r>
            <a:r>
              <a:rPr lang="en-US" dirty="0" err="1"/>
              <a:t>boravišnu</a:t>
            </a:r>
            <a:r>
              <a:rPr lang="en-US" dirty="0"/>
              <a:t> </a:t>
            </a:r>
            <a:r>
              <a:rPr lang="en-US" dirty="0" err="1" smtClean="0"/>
              <a:t>taksu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/>
              <a:t> dr.),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 smtClean="0"/>
              <a:t>slobodnih</a:t>
            </a:r>
            <a:r>
              <a:rPr lang="en-US" dirty="0" smtClean="0"/>
              <a:t> </a:t>
            </a:r>
            <a:r>
              <a:rPr lang="en-US" dirty="0" err="1" smtClean="0"/>
              <a:t>mesta</a:t>
            </a:r>
            <a:r>
              <a:rPr lang="en-US" dirty="0" smtClean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gratisa</a:t>
            </a:r>
            <a:r>
              <a:rPr lang="en-US" dirty="0"/>
              <a:t>. 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366855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1623"/>
          </a:xfrm>
        </p:spPr>
        <p:txBody>
          <a:bodyPr>
            <a:normAutofit/>
          </a:bodyPr>
          <a:lstStyle/>
          <a:p>
            <a:pPr algn="ctr"/>
            <a:r>
              <a:rPr lang="pl-PL" sz="3200" dirty="0"/>
              <a:t>DOKUMENTACIJA U PRIJ</a:t>
            </a:r>
            <a:r>
              <a:rPr lang="en-US" sz="3200" dirty="0"/>
              <a:t>E</a:t>
            </a:r>
            <a:r>
              <a:rPr lang="pl-PL" sz="3200" dirty="0"/>
              <a:t>MNOM ODEL</a:t>
            </a:r>
            <a:r>
              <a:rPr lang="en-US" sz="3200" dirty="0"/>
              <a:t>JENJ</a:t>
            </a:r>
            <a:r>
              <a:rPr lang="pl-PL" sz="3200" dirty="0"/>
              <a:t>U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5161"/>
            <a:ext cx="8596668" cy="4887858"/>
          </a:xfrm>
        </p:spPr>
        <p:txBody>
          <a:bodyPr>
            <a:normAutofit/>
          </a:bodyPr>
          <a:lstStyle/>
          <a:p>
            <a:r>
              <a:rPr lang="en-US" b="1" i="1" dirty="0" err="1"/>
              <a:t>Lista</a:t>
            </a:r>
            <a:r>
              <a:rPr lang="en-US" b="1" i="1" dirty="0"/>
              <a:t> </a:t>
            </a:r>
            <a:r>
              <a:rPr lang="en-US" b="1" i="1" dirty="0" err="1"/>
              <a:t>za</a:t>
            </a:r>
            <a:r>
              <a:rPr lang="en-US" b="1" i="1" dirty="0"/>
              <a:t> </a:t>
            </a:r>
            <a:r>
              <a:rPr lang="en-US" b="1" i="1" dirty="0" err="1"/>
              <a:t>restoran</a:t>
            </a:r>
            <a:r>
              <a:rPr lang="en-US" b="1" i="1" dirty="0"/>
              <a:t> </a:t>
            </a:r>
            <a:endParaRPr lang="sr-Latn-RS" b="1" i="1" dirty="0" smtClean="0"/>
          </a:p>
          <a:p>
            <a:endParaRPr lang="en-US" dirty="0"/>
          </a:p>
          <a:p>
            <a:r>
              <a:rPr lang="en-US" sz="2000" dirty="0" err="1"/>
              <a:t>Lista</a:t>
            </a:r>
            <a:r>
              <a:rPr lang="en-US" sz="2000" dirty="0"/>
              <a:t> se </a:t>
            </a:r>
            <a:r>
              <a:rPr lang="en-US" sz="2000" dirty="0" err="1"/>
              <a:t>kreira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izlistava</a:t>
            </a:r>
            <a:r>
              <a:rPr lang="en-US" sz="2000" dirty="0"/>
              <a:t> </a:t>
            </a:r>
            <a:r>
              <a:rPr lang="en-US" sz="2000" dirty="0" err="1"/>
              <a:t>neposredno</a:t>
            </a:r>
            <a:r>
              <a:rPr lang="en-US" sz="2000" dirty="0"/>
              <a:t> </a:t>
            </a:r>
            <a:r>
              <a:rPr lang="en-US" sz="2000" dirty="0" smtClean="0"/>
              <a:t>pre </a:t>
            </a:r>
            <a:r>
              <a:rPr lang="en-US" sz="2000" dirty="0" err="1"/>
              <a:t>početka</a:t>
            </a:r>
            <a:r>
              <a:rPr lang="en-US" sz="2000" dirty="0"/>
              <a:t> </a:t>
            </a:r>
            <a:r>
              <a:rPr lang="en-US" sz="2000" dirty="0" err="1"/>
              <a:t>služenja</a:t>
            </a:r>
            <a:r>
              <a:rPr lang="en-US" sz="2000" dirty="0"/>
              <a:t> </a:t>
            </a:r>
            <a:r>
              <a:rPr lang="en-US" sz="2000" dirty="0" err="1"/>
              <a:t>obroka</a:t>
            </a:r>
            <a:r>
              <a:rPr lang="en-US" sz="2000" dirty="0"/>
              <a:t> u </a:t>
            </a:r>
            <a:r>
              <a:rPr lang="en-US" sz="2000" dirty="0" err="1"/>
              <a:t>hotelu</a:t>
            </a:r>
            <a:r>
              <a:rPr lang="en-US" sz="2000" dirty="0"/>
              <a:t>. To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 smtClean="0"/>
              <a:t>sledeće</a:t>
            </a:r>
            <a:r>
              <a:rPr lang="en-US" sz="2000" dirty="0" smtClean="0"/>
              <a:t> </a:t>
            </a:r>
            <a:r>
              <a:rPr lang="en-US" sz="2000" dirty="0" err="1"/>
              <a:t>liste</a:t>
            </a:r>
            <a:r>
              <a:rPr lang="en-US" sz="2000" dirty="0"/>
              <a:t>: </a:t>
            </a:r>
          </a:p>
          <a:p>
            <a:r>
              <a:rPr lang="en-US" sz="2000" dirty="0" err="1" smtClean="0"/>
              <a:t>lista</a:t>
            </a:r>
            <a:r>
              <a:rPr lang="en-US" sz="2000" dirty="0" smtClean="0"/>
              <a:t> </a:t>
            </a:r>
            <a:r>
              <a:rPr lang="en-US" sz="2000" dirty="0" err="1"/>
              <a:t>dolazaka</a:t>
            </a:r>
            <a:r>
              <a:rPr lang="en-US" sz="2000" dirty="0"/>
              <a:t> </a:t>
            </a:r>
            <a:r>
              <a:rPr lang="en-US" sz="2000" dirty="0" err="1"/>
              <a:t>po</a:t>
            </a:r>
            <a:r>
              <a:rPr lang="en-US" sz="2000" dirty="0"/>
              <a:t> </a:t>
            </a:r>
            <a:r>
              <a:rPr lang="en-US" sz="2000" dirty="0" err="1"/>
              <a:t>rezervaciji</a:t>
            </a:r>
            <a:r>
              <a:rPr lang="en-US" sz="2000" dirty="0"/>
              <a:t> (ova </a:t>
            </a:r>
            <a:r>
              <a:rPr lang="en-US" sz="2000" dirty="0" err="1"/>
              <a:t>lista</a:t>
            </a:r>
            <a:r>
              <a:rPr lang="en-US" sz="2000" dirty="0"/>
              <a:t> </a:t>
            </a:r>
            <a:r>
              <a:rPr lang="en-US" sz="2000" dirty="0" err="1"/>
              <a:t>daje</a:t>
            </a:r>
            <a:r>
              <a:rPr lang="en-US" sz="2000" dirty="0"/>
              <a:t> </a:t>
            </a:r>
            <a:r>
              <a:rPr lang="en-US" sz="2000" dirty="0" err="1"/>
              <a:t>uvid</a:t>
            </a:r>
            <a:r>
              <a:rPr lang="en-US" sz="2000" dirty="0"/>
              <a:t> u </a:t>
            </a:r>
            <a:r>
              <a:rPr lang="en-US" sz="2000" dirty="0" err="1"/>
              <a:t>predviđeni</a:t>
            </a:r>
            <a:r>
              <a:rPr lang="en-US" sz="2000" dirty="0"/>
              <a:t> </a:t>
            </a:r>
            <a:r>
              <a:rPr lang="en-US" sz="2000" dirty="0" err="1"/>
              <a:t>broj</a:t>
            </a:r>
            <a:r>
              <a:rPr lang="en-US" sz="2000" dirty="0"/>
              <a:t> </a:t>
            </a:r>
            <a:r>
              <a:rPr lang="en-US" sz="2000" dirty="0" err="1"/>
              <a:t>osoba</a:t>
            </a:r>
            <a:r>
              <a:rPr lang="en-US" sz="2000" dirty="0"/>
              <a:t> </a:t>
            </a:r>
            <a:r>
              <a:rPr lang="en-US" sz="2000" dirty="0" err="1"/>
              <a:t>koje</a:t>
            </a:r>
            <a:r>
              <a:rPr lang="en-US" sz="2000" dirty="0"/>
              <a:t> </a:t>
            </a:r>
            <a:r>
              <a:rPr lang="en-US" sz="2000" dirty="0" err="1"/>
              <a:t>dolaze</a:t>
            </a:r>
            <a:r>
              <a:rPr lang="en-US" sz="2000" dirty="0"/>
              <a:t> </a:t>
            </a:r>
            <a:r>
              <a:rPr lang="en-US" sz="2000" dirty="0" err="1"/>
              <a:t>po</a:t>
            </a:r>
            <a:r>
              <a:rPr lang="en-US" sz="2000" dirty="0"/>
              <a:t> </a:t>
            </a:r>
            <a:r>
              <a:rPr lang="en-US" sz="2000" dirty="0" err="1"/>
              <a:t>rezervaciji</a:t>
            </a:r>
            <a:r>
              <a:rPr lang="en-US" sz="2000" dirty="0"/>
              <a:t>, </a:t>
            </a:r>
            <a:r>
              <a:rPr lang="en-US" sz="2000" dirty="0" err="1"/>
              <a:t>te</a:t>
            </a:r>
            <a:r>
              <a:rPr lang="en-US" sz="2000" dirty="0"/>
              <a:t> </a:t>
            </a:r>
            <a:r>
              <a:rPr lang="en-US" sz="2000" dirty="0" err="1"/>
              <a:t>broju</a:t>
            </a:r>
            <a:r>
              <a:rPr lang="en-US" sz="2000" dirty="0"/>
              <a:t> </a:t>
            </a:r>
            <a:r>
              <a:rPr lang="en-US" sz="2000" dirty="0" err="1"/>
              <a:t>obroka</a:t>
            </a:r>
            <a:r>
              <a:rPr lang="en-US" sz="2000" dirty="0"/>
              <a:t> </a:t>
            </a:r>
            <a:r>
              <a:rPr lang="en-US" sz="2000" dirty="0" err="1"/>
              <a:t>koje</a:t>
            </a:r>
            <a:r>
              <a:rPr lang="en-US" sz="2000" dirty="0"/>
              <a:t> </a:t>
            </a:r>
            <a:r>
              <a:rPr lang="en-US" sz="2000" dirty="0" err="1"/>
              <a:t>će</a:t>
            </a:r>
            <a:r>
              <a:rPr lang="en-US" sz="2000" dirty="0"/>
              <a:t> </a:t>
            </a:r>
            <a:r>
              <a:rPr lang="en-US" sz="2000" dirty="0" err="1"/>
              <a:t>koristiti</a:t>
            </a:r>
            <a:r>
              <a:rPr lang="en-US" sz="2000" dirty="0"/>
              <a:t>, a </a:t>
            </a:r>
            <a:r>
              <a:rPr lang="en-US" sz="2000" dirty="0" err="1"/>
              <a:t>obroci</a:t>
            </a:r>
            <a:r>
              <a:rPr lang="en-US" sz="2000" dirty="0"/>
              <a:t> se </a:t>
            </a:r>
            <a:r>
              <a:rPr lang="en-US" sz="2000" dirty="0" err="1"/>
              <a:t>računaju</a:t>
            </a:r>
            <a:r>
              <a:rPr lang="en-US" sz="2000" dirty="0"/>
              <a:t> </a:t>
            </a:r>
            <a:r>
              <a:rPr lang="en-US" sz="2000" dirty="0" err="1"/>
              <a:t>počevši</a:t>
            </a:r>
            <a:r>
              <a:rPr lang="en-US" sz="2000" dirty="0"/>
              <a:t> od </a:t>
            </a:r>
            <a:r>
              <a:rPr lang="en-US" sz="2000" dirty="0" err="1"/>
              <a:t>početne</a:t>
            </a:r>
            <a:r>
              <a:rPr lang="en-US" sz="2000" dirty="0"/>
              <a:t> </a:t>
            </a:r>
            <a:r>
              <a:rPr lang="en-US" sz="2000" dirty="0" err="1"/>
              <a:t>usluge</a:t>
            </a:r>
            <a:r>
              <a:rPr lang="en-US" sz="2000" dirty="0"/>
              <a:t> </a:t>
            </a:r>
            <a:r>
              <a:rPr lang="en-US" sz="2000" dirty="0" err="1"/>
              <a:t>unijete</a:t>
            </a:r>
            <a:r>
              <a:rPr lang="en-US" sz="2000" dirty="0"/>
              <a:t> u </a:t>
            </a:r>
            <a:r>
              <a:rPr lang="en-US" sz="2000" dirty="0" err="1"/>
              <a:t>rezervaciju</a:t>
            </a:r>
            <a:r>
              <a:rPr lang="en-US" sz="2000" dirty="0"/>
              <a:t>), </a:t>
            </a:r>
          </a:p>
          <a:p>
            <a:pPr lvl="1"/>
            <a:r>
              <a:rPr lang="en-US" sz="2000" dirty="0" err="1" smtClean="0"/>
              <a:t>lista</a:t>
            </a:r>
            <a:r>
              <a:rPr lang="en-US" sz="2000" dirty="0" smtClean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doručak</a:t>
            </a:r>
            <a:r>
              <a:rPr lang="en-US" sz="2000" dirty="0"/>
              <a:t>, </a:t>
            </a:r>
          </a:p>
          <a:p>
            <a:pPr lvl="1"/>
            <a:r>
              <a:rPr lang="en-US" sz="2000" dirty="0" err="1" smtClean="0"/>
              <a:t>lista</a:t>
            </a:r>
            <a:r>
              <a:rPr lang="en-US" sz="2000" dirty="0" smtClean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ručak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</a:p>
          <a:p>
            <a:pPr lvl="1"/>
            <a:r>
              <a:rPr lang="en-US" sz="2000" dirty="0" err="1" smtClean="0"/>
              <a:t>lista</a:t>
            </a:r>
            <a:r>
              <a:rPr lang="en-US" sz="2000" dirty="0" smtClean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večeru</a:t>
            </a:r>
            <a:r>
              <a:rPr lang="en-US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503426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1623"/>
          </a:xfrm>
        </p:spPr>
        <p:txBody>
          <a:bodyPr>
            <a:normAutofit/>
          </a:bodyPr>
          <a:lstStyle/>
          <a:p>
            <a:pPr algn="ctr"/>
            <a:r>
              <a:rPr lang="pl-PL" sz="3200" dirty="0"/>
              <a:t>DOKUMENTACIJA U PRIJ</a:t>
            </a:r>
            <a:r>
              <a:rPr lang="en-US" sz="3200" dirty="0"/>
              <a:t>E</a:t>
            </a:r>
            <a:r>
              <a:rPr lang="pl-PL" sz="3200" dirty="0"/>
              <a:t>MNOM ODEL</a:t>
            </a:r>
            <a:r>
              <a:rPr lang="en-US" sz="3200" dirty="0"/>
              <a:t>JENJ</a:t>
            </a:r>
            <a:r>
              <a:rPr lang="pl-PL" sz="3200" dirty="0"/>
              <a:t>U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5117" y="1466760"/>
            <a:ext cx="8596668" cy="4887858"/>
          </a:xfrm>
        </p:spPr>
        <p:txBody>
          <a:bodyPr>
            <a:normAutofit/>
          </a:bodyPr>
          <a:lstStyle/>
          <a:p>
            <a:r>
              <a:rPr lang="en-US" b="1" i="1" dirty="0"/>
              <a:t>List </a:t>
            </a:r>
            <a:r>
              <a:rPr lang="en-US" b="1" i="1" dirty="0" err="1"/>
              <a:t>recepcije</a:t>
            </a:r>
            <a:r>
              <a:rPr lang="en-US" b="1" i="1" dirty="0"/>
              <a:t> </a:t>
            </a:r>
            <a:endParaRPr lang="sr-Latn-RS" b="1" i="1" dirty="0" smtClean="0"/>
          </a:p>
          <a:p>
            <a:endParaRPr lang="en-US" dirty="0"/>
          </a:p>
          <a:p>
            <a:r>
              <a:rPr lang="en-US" sz="2000" dirty="0" err="1" smtClean="0"/>
              <a:t>Recepcion</a:t>
            </a:r>
            <a:r>
              <a:rPr lang="sr-Latn-RS" sz="2000" dirty="0" smtClean="0"/>
              <a:t>e</a:t>
            </a:r>
            <a:r>
              <a:rPr lang="en-US" sz="2000" dirty="0" smtClean="0"/>
              <a:t>r </a:t>
            </a:r>
            <a:r>
              <a:rPr lang="en-US" sz="2000" dirty="0" err="1"/>
              <a:t>recepcijski</a:t>
            </a:r>
            <a:r>
              <a:rPr lang="en-US" sz="2000" dirty="0"/>
              <a:t> list </a:t>
            </a:r>
            <a:r>
              <a:rPr lang="en-US" sz="2000" dirty="0" err="1"/>
              <a:t>popunjava</a:t>
            </a:r>
            <a:r>
              <a:rPr lang="en-US" sz="2000" dirty="0"/>
              <a:t> </a:t>
            </a:r>
            <a:r>
              <a:rPr lang="en-US" sz="2000" dirty="0" err="1"/>
              <a:t>svaki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, a </a:t>
            </a:r>
            <a:r>
              <a:rPr lang="en-US" sz="2000" dirty="0" err="1"/>
              <a:t>svi</a:t>
            </a:r>
            <a:r>
              <a:rPr lang="en-US" sz="2000" dirty="0"/>
              <a:t> </a:t>
            </a:r>
            <a:r>
              <a:rPr lang="en-US" sz="2000" dirty="0" err="1"/>
              <a:t>listovi</a:t>
            </a:r>
            <a:r>
              <a:rPr lang="en-US" sz="2000" dirty="0"/>
              <a:t> </a:t>
            </a:r>
            <a:r>
              <a:rPr lang="en-US" sz="2000" dirty="0" err="1"/>
              <a:t>zajedno</a:t>
            </a:r>
            <a:r>
              <a:rPr lang="en-US" sz="2000" dirty="0"/>
              <a:t> </a:t>
            </a:r>
            <a:r>
              <a:rPr lang="en-US" sz="2000" dirty="0" err="1"/>
              <a:t>čine</a:t>
            </a:r>
            <a:r>
              <a:rPr lang="en-US" sz="2000" dirty="0"/>
              <a:t> «</a:t>
            </a:r>
            <a:r>
              <a:rPr lang="en-US" sz="2000" dirty="0" err="1"/>
              <a:t>Knjigu</a:t>
            </a:r>
            <a:r>
              <a:rPr lang="en-US" sz="2000" dirty="0"/>
              <a:t> </a:t>
            </a:r>
            <a:r>
              <a:rPr lang="en-US" sz="2000" dirty="0" err="1"/>
              <a:t>recepcije</a:t>
            </a:r>
            <a:r>
              <a:rPr lang="en-US" sz="2000" dirty="0"/>
              <a:t>». Na </a:t>
            </a:r>
            <a:r>
              <a:rPr lang="en-US" sz="2000" dirty="0" err="1"/>
              <a:t>levoj</a:t>
            </a:r>
            <a:r>
              <a:rPr lang="en-US" sz="2000" dirty="0"/>
              <a:t> </a:t>
            </a:r>
            <a:r>
              <a:rPr lang="en-US" sz="2000" dirty="0" err="1"/>
              <a:t>strani</a:t>
            </a:r>
            <a:r>
              <a:rPr lang="en-US" sz="2000" dirty="0"/>
              <a:t> </a:t>
            </a:r>
            <a:r>
              <a:rPr lang="en-US" sz="2000" dirty="0" err="1"/>
              <a:t>lista</a:t>
            </a:r>
            <a:r>
              <a:rPr lang="en-US" sz="2000" dirty="0"/>
              <a:t> je </a:t>
            </a:r>
            <a:r>
              <a:rPr lang="en-US" sz="2000" dirty="0" err="1"/>
              <a:t>popis</a:t>
            </a:r>
            <a:r>
              <a:rPr lang="en-US" sz="2000" dirty="0"/>
              <a:t> </a:t>
            </a:r>
            <a:r>
              <a:rPr lang="en-US" sz="2000" dirty="0" err="1"/>
              <a:t>gostiju</a:t>
            </a:r>
            <a:r>
              <a:rPr lang="en-US" sz="2000" dirty="0"/>
              <a:t> </a:t>
            </a:r>
            <a:r>
              <a:rPr lang="en-US" sz="2000" dirty="0" err="1"/>
              <a:t>koji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b="1" dirty="0" err="1"/>
              <a:t>stigli</a:t>
            </a:r>
            <a:r>
              <a:rPr lang="en-US" sz="2000" b="1" dirty="0"/>
              <a:t> </a:t>
            </a:r>
            <a:r>
              <a:rPr lang="en-US" sz="2000" dirty="0"/>
              <a:t>u hotel, a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desnoj</a:t>
            </a:r>
            <a:r>
              <a:rPr lang="en-US" sz="2000" dirty="0"/>
              <a:t> </a:t>
            </a:r>
            <a:r>
              <a:rPr lang="en-US" sz="2000" dirty="0" err="1"/>
              <a:t>strani</a:t>
            </a:r>
            <a:r>
              <a:rPr lang="en-US" sz="2000" dirty="0"/>
              <a:t> je </a:t>
            </a:r>
            <a:r>
              <a:rPr lang="en-US" sz="2000" dirty="0" err="1"/>
              <a:t>popis</a:t>
            </a:r>
            <a:r>
              <a:rPr lang="en-US" sz="2000" dirty="0"/>
              <a:t> </a:t>
            </a:r>
            <a:r>
              <a:rPr lang="en-US" sz="2000" dirty="0" err="1"/>
              <a:t>gostiju</a:t>
            </a:r>
            <a:r>
              <a:rPr lang="en-US" sz="2000" dirty="0"/>
              <a:t> </a:t>
            </a:r>
            <a:r>
              <a:rPr lang="en-US" sz="2000" dirty="0" err="1"/>
              <a:t>koji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b="1" dirty="0" err="1"/>
              <a:t>otputovali</a:t>
            </a:r>
            <a:r>
              <a:rPr lang="en-US" sz="2000" b="1" dirty="0"/>
              <a:t> </a:t>
            </a:r>
            <a:r>
              <a:rPr lang="en-US" sz="2000" b="1" dirty="0" err="1"/>
              <a:t>iz</a:t>
            </a:r>
            <a:r>
              <a:rPr lang="en-US" sz="2000" b="1" dirty="0"/>
              <a:t> </a:t>
            </a:r>
            <a:r>
              <a:rPr lang="en-US" sz="2000" dirty="0" err="1"/>
              <a:t>hotela</a:t>
            </a:r>
            <a:r>
              <a:rPr lang="en-US" sz="2000" dirty="0"/>
              <a:t> toga dana. </a:t>
            </a:r>
          </a:p>
          <a:p>
            <a:r>
              <a:rPr lang="en-US" sz="2000" dirty="0" err="1" smtClean="0"/>
              <a:t>Dužnost</a:t>
            </a:r>
            <a:r>
              <a:rPr lang="en-US" sz="2000" dirty="0" smtClean="0"/>
              <a:t> </a:t>
            </a:r>
            <a:r>
              <a:rPr lang="en-US" sz="2000" dirty="0"/>
              <a:t>je </a:t>
            </a:r>
            <a:r>
              <a:rPr lang="en-US" sz="2000" dirty="0" err="1" smtClean="0"/>
              <a:t>recepcion</a:t>
            </a:r>
            <a:r>
              <a:rPr lang="sr-Latn-RS" sz="2000" dirty="0" smtClean="0"/>
              <a:t>e</a:t>
            </a:r>
            <a:r>
              <a:rPr lang="en-US" sz="2000" dirty="0" err="1" smtClean="0"/>
              <a:t>ra</a:t>
            </a:r>
            <a:r>
              <a:rPr lang="en-US" sz="2000" dirty="0" smtClean="0"/>
              <a:t> </a:t>
            </a:r>
            <a:r>
              <a:rPr lang="en-US" sz="2000" dirty="0"/>
              <a:t>u </a:t>
            </a:r>
            <a:r>
              <a:rPr lang="en-US" sz="2000" dirty="0" err="1"/>
              <a:t>noćnoj</a:t>
            </a:r>
            <a:r>
              <a:rPr lang="en-US" sz="2000" dirty="0"/>
              <a:t> </a:t>
            </a:r>
            <a:r>
              <a:rPr lang="en-US" sz="2000" dirty="0" err="1" smtClean="0"/>
              <a:t>smeni</a:t>
            </a:r>
            <a:r>
              <a:rPr lang="en-US" sz="2000" dirty="0" smtClean="0"/>
              <a:t> </a:t>
            </a:r>
            <a:r>
              <a:rPr lang="en-US" sz="2000" dirty="0"/>
              <a:t>da </a:t>
            </a:r>
            <a:r>
              <a:rPr lang="en-US" sz="2000" dirty="0" err="1"/>
              <a:t>zaključi</a:t>
            </a:r>
            <a:r>
              <a:rPr lang="en-US" sz="2000" dirty="0"/>
              <a:t> list </a:t>
            </a:r>
            <a:r>
              <a:rPr lang="en-US" sz="2000" dirty="0" err="1"/>
              <a:t>recepcije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prethodni</a:t>
            </a:r>
            <a:r>
              <a:rPr lang="en-US" sz="2000" dirty="0"/>
              <a:t> </a:t>
            </a:r>
            <a:r>
              <a:rPr lang="en-US" sz="2000" dirty="0" err="1"/>
              <a:t>radni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, </a:t>
            </a:r>
            <a:r>
              <a:rPr lang="en-US" sz="2000" dirty="0" err="1"/>
              <a:t>kako</a:t>
            </a:r>
            <a:r>
              <a:rPr lang="en-US" sz="2000" dirty="0"/>
              <a:t> bi se </a:t>
            </a:r>
            <a:r>
              <a:rPr lang="en-US" sz="2000" dirty="0" err="1"/>
              <a:t>utvrdilo</a:t>
            </a:r>
            <a:r>
              <a:rPr lang="en-US" sz="2000" dirty="0"/>
              <a:t> </a:t>
            </a:r>
            <a:r>
              <a:rPr lang="en-US" sz="2000" dirty="0" err="1"/>
              <a:t>brojno</a:t>
            </a:r>
            <a:r>
              <a:rPr lang="en-US" sz="2000" dirty="0"/>
              <a:t> </a:t>
            </a:r>
            <a:r>
              <a:rPr lang="en-US" sz="2000" dirty="0" err="1"/>
              <a:t>stanje</a:t>
            </a:r>
            <a:r>
              <a:rPr lang="en-US" sz="2000" dirty="0"/>
              <a:t> </a:t>
            </a:r>
            <a:r>
              <a:rPr lang="en-US" sz="2000" dirty="0" err="1"/>
              <a:t>gostiju</a:t>
            </a:r>
            <a:r>
              <a:rPr lang="en-US" sz="2000" dirty="0"/>
              <a:t> u </a:t>
            </a:r>
            <a:r>
              <a:rPr lang="en-US" sz="2000" dirty="0" err="1"/>
              <a:t>hotelu</a:t>
            </a:r>
            <a:r>
              <a:rPr lang="en-US" sz="2000" dirty="0"/>
              <a:t>. 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115147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1623"/>
          </a:xfrm>
        </p:spPr>
        <p:txBody>
          <a:bodyPr>
            <a:normAutofit/>
          </a:bodyPr>
          <a:lstStyle/>
          <a:p>
            <a:pPr algn="ctr"/>
            <a:r>
              <a:rPr lang="pl-PL" sz="3200" dirty="0"/>
              <a:t>DOKUMENTACIJA U PRIJ</a:t>
            </a:r>
            <a:r>
              <a:rPr lang="en-US" sz="3200" dirty="0"/>
              <a:t>E</a:t>
            </a:r>
            <a:r>
              <a:rPr lang="pl-PL" sz="3200" dirty="0"/>
              <a:t>MNOM ODEL</a:t>
            </a:r>
            <a:r>
              <a:rPr lang="en-US" sz="3200" dirty="0"/>
              <a:t>JENJ</a:t>
            </a:r>
            <a:r>
              <a:rPr lang="pl-PL" sz="3200" dirty="0"/>
              <a:t>U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5161"/>
            <a:ext cx="8596668" cy="4887858"/>
          </a:xfrm>
        </p:spPr>
        <p:txBody>
          <a:bodyPr>
            <a:normAutofit/>
          </a:bodyPr>
          <a:lstStyle/>
          <a:p>
            <a:r>
              <a:rPr lang="en-US" b="1" i="1" dirty="0" err="1"/>
              <a:t>Hotelski</a:t>
            </a:r>
            <a:r>
              <a:rPr lang="en-US" b="1" i="1" dirty="0"/>
              <a:t> </a:t>
            </a:r>
            <a:r>
              <a:rPr lang="en-US" b="1" i="1" dirty="0" err="1"/>
              <a:t>dnevnik</a:t>
            </a:r>
            <a:r>
              <a:rPr lang="en-US" b="1" i="1" dirty="0"/>
              <a:t> – </a:t>
            </a:r>
            <a:r>
              <a:rPr lang="en-US" b="1" i="1" dirty="0" err="1"/>
              <a:t>žurnal</a:t>
            </a:r>
            <a:r>
              <a:rPr lang="en-US" b="1" i="1" dirty="0"/>
              <a:t> </a:t>
            </a:r>
            <a:endParaRPr lang="en-US" dirty="0"/>
          </a:p>
          <a:p>
            <a:endParaRPr lang="sr-Latn-RS" dirty="0" smtClean="0"/>
          </a:p>
          <a:p>
            <a:r>
              <a:rPr lang="sr-Latn-RS" dirty="0" smtClean="0"/>
              <a:t>H</a:t>
            </a:r>
            <a:r>
              <a:rPr lang="en-US" dirty="0" err="1" smtClean="0"/>
              <a:t>otelski</a:t>
            </a:r>
            <a:r>
              <a:rPr lang="en-US" dirty="0" smtClean="0"/>
              <a:t> </a:t>
            </a:r>
            <a:r>
              <a:rPr lang="en-US" dirty="0" err="1"/>
              <a:t>dnevnik</a:t>
            </a:r>
            <a:r>
              <a:rPr lang="en-US" dirty="0"/>
              <a:t> (</a:t>
            </a:r>
            <a:r>
              <a:rPr lang="en-US" dirty="0" err="1"/>
              <a:t>žurnal</a:t>
            </a:r>
            <a:r>
              <a:rPr lang="en-US" dirty="0"/>
              <a:t>) </a:t>
            </a:r>
            <a:r>
              <a:rPr lang="en-US" dirty="0" err="1" smtClean="0"/>
              <a:t>predstavlja</a:t>
            </a:r>
            <a:r>
              <a:rPr lang="en-US" dirty="0" smtClean="0"/>
              <a:t> </a:t>
            </a:r>
            <a:r>
              <a:rPr lang="en-US" dirty="0" err="1"/>
              <a:t>raščlanjeni</a:t>
            </a:r>
            <a:r>
              <a:rPr lang="en-US" dirty="0"/>
              <a:t> </a:t>
            </a:r>
            <a:r>
              <a:rPr lang="en-US" dirty="0" err="1"/>
              <a:t>iskaz</a:t>
            </a:r>
            <a:r>
              <a:rPr lang="en-US" dirty="0"/>
              <a:t> </a:t>
            </a:r>
            <a:r>
              <a:rPr lang="en-US" dirty="0" err="1"/>
              <a:t>svih</a:t>
            </a:r>
            <a:r>
              <a:rPr lang="en-US" dirty="0"/>
              <a:t> </a:t>
            </a:r>
            <a:r>
              <a:rPr lang="en-US" dirty="0" err="1"/>
              <a:t>hotelskih</a:t>
            </a:r>
            <a:r>
              <a:rPr lang="en-US" dirty="0"/>
              <a:t> </a:t>
            </a:r>
            <a:r>
              <a:rPr lang="en-US" dirty="0" err="1"/>
              <a:t>dužnika</a:t>
            </a:r>
            <a:r>
              <a:rPr lang="en-US" dirty="0"/>
              <a:t>, </a:t>
            </a:r>
            <a:r>
              <a:rPr lang="en-US" dirty="0" err="1"/>
              <a:t>prihvaćen</a:t>
            </a:r>
            <a:r>
              <a:rPr lang="en-US" dirty="0"/>
              <a:t> je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sr-Latn-RS" dirty="0" smtClean="0"/>
              <a:t>osnovna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najdelotvornija</a:t>
            </a:r>
            <a:r>
              <a:rPr lang="en-US" dirty="0" smtClean="0"/>
              <a:t> </a:t>
            </a:r>
            <a:r>
              <a:rPr lang="en-US" dirty="0" err="1"/>
              <a:t>metoda</a:t>
            </a:r>
            <a:r>
              <a:rPr lang="en-US" dirty="0"/>
              <a:t> </a:t>
            </a:r>
            <a:r>
              <a:rPr lang="en-US" dirty="0" err="1"/>
              <a:t>obračuna</a:t>
            </a:r>
            <a:r>
              <a:rPr lang="en-US" dirty="0"/>
              <a:t> </a:t>
            </a:r>
            <a:r>
              <a:rPr lang="en-US" dirty="0" err="1"/>
              <a:t>usluga</a:t>
            </a:r>
            <a:r>
              <a:rPr lang="en-US" dirty="0"/>
              <a:t> u </a:t>
            </a:r>
            <a:r>
              <a:rPr lang="en-US" dirty="0" err="1"/>
              <a:t>hotelu</a:t>
            </a:r>
            <a:r>
              <a:rPr lang="en-US" dirty="0"/>
              <a:t>. </a:t>
            </a:r>
          </a:p>
          <a:p>
            <a:r>
              <a:rPr lang="en-US" dirty="0" smtClean="0"/>
              <a:t>U </a:t>
            </a:r>
            <a:r>
              <a:rPr lang="en-US" dirty="0" err="1"/>
              <a:t>poslovanju</a:t>
            </a:r>
            <a:r>
              <a:rPr lang="en-US" dirty="0"/>
              <a:t> </a:t>
            </a:r>
            <a:r>
              <a:rPr lang="en-US" dirty="0" err="1"/>
              <a:t>svakog</a:t>
            </a:r>
            <a:r>
              <a:rPr lang="en-US" dirty="0"/>
              <a:t> </a:t>
            </a:r>
            <a:r>
              <a:rPr lang="en-US" dirty="0" err="1"/>
              <a:t>hotela</a:t>
            </a:r>
            <a:r>
              <a:rPr lang="en-US" dirty="0"/>
              <a:t> </a:t>
            </a:r>
            <a:r>
              <a:rPr lang="en-US" dirty="0" err="1"/>
              <a:t>nedopustivo</a:t>
            </a:r>
            <a:r>
              <a:rPr lang="en-US" dirty="0"/>
              <a:t> je da se ne </a:t>
            </a:r>
            <a:r>
              <a:rPr lang="en-US" dirty="0" err="1"/>
              <a:t>vodi</a:t>
            </a:r>
            <a:r>
              <a:rPr lang="en-US" dirty="0"/>
              <a:t> </a:t>
            </a:r>
            <a:r>
              <a:rPr lang="en-US" dirty="0" err="1"/>
              <a:t>hotelski</a:t>
            </a:r>
            <a:r>
              <a:rPr lang="en-US" dirty="0"/>
              <a:t> </a:t>
            </a:r>
            <a:r>
              <a:rPr lang="en-US" dirty="0" err="1"/>
              <a:t>dnevnik</a:t>
            </a:r>
            <a:r>
              <a:rPr lang="en-US" dirty="0"/>
              <a:t>, a </a:t>
            </a:r>
            <a:r>
              <a:rPr lang="en-US" dirty="0" err="1" smtClean="0"/>
              <a:t>temeljno</a:t>
            </a:r>
            <a:r>
              <a:rPr lang="en-US" dirty="0" smtClean="0"/>
              <a:t> </a:t>
            </a:r>
            <a:r>
              <a:rPr lang="en-US" dirty="0" err="1"/>
              <a:t>poznavanje</a:t>
            </a:r>
            <a:r>
              <a:rPr lang="en-US" dirty="0"/>
              <a:t> «</a:t>
            </a:r>
            <a:r>
              <a:rPr lang="en-US" dirty="0" err="1"/>
              <a:t>klasične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» </a:t>
            </a:r>
            <a:r>
              <a:rPr lang="en-US" dirty="0" err="1"/>
              <a:t>izrade</a:t>
            </a:r>
            <a:r>
              <a:rPr lang="en-US" dirty="0"/>
              <a:t> </a:t>
            </a:r>
            <a:r>
              <a:rPr lang="en-US" dirty="0" err="1"/>
              <a:t>hotelskog</a:t>
            </a:r>
            <a:r>
              <a:rPr lang="en-US" dirty="0"/>
              <a:t> </a:t>
            </a:r>
            <a:r>
              <a:rPr lang="en-US" dirty="0" err="1"/>
              <a:t>dnevnika</a:t>
            </a:r>
            <a:r>
              <a:rPr lang="en-US" dirty="0"/>
              <a:t> </a:t>
            </a:r>
            <a:r>
              <a:rPr lang="en-US" dirty="0" err="1"/>
              <a:t>olakšava</a:t>
            </a:r>
            <a:r>
              <a:rPr lang="en-US" dirty="0"/>
              <a:t> </a:t>
            </a:r>
            <a:r>
              <a:rPr lang="en-US" dirty="0" err="1" smtClean="0"/>
              <a:t>razumevanje</a:t>
            </a:r>
            <a:r>
              <a:rPr lang="en-US" dirty="0" smtClean="0"/>
              <a:t> </a:t>
            </a:r>
            <a:r>
              <a:rPr lang="en-US" dirty="0" err="1" smtClean="0"/>
              <a:t>računarske</a:t>
            </a:r>
            <a:r>
              <a:rPr lang="en-US" dirty="0" smtClean="0"/>
              <a:t> </a:t>
            </a:r>
            <a:r>
              <a:rPr lang="en-US" dirty="0" err="1"/>
              <a:t>metode</a:t>
            </a:r>
            <a:r>
              <a:rPr lang="en-US" dirty="0"/>
              <a:t>. </a:t>
            </a:r>
          </a:p>
          <a:p>
            <a:r>
              <a:rPr lang="en-US" dirty="0" err="1" smtClean="0"/>
              <a:t>Osnovni</a:t>
            </a:r>
            <a:r>
              <a:rPr lang="en-US" dirty="0" smtClean="0"/>
              <a:t> </a:t>
            </a:r>
            <a:r>
              <a:rPr lang="en-US" dirty="0" err="1"/>
              <a:t>dokument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«</a:t>
            </a:r>
            <a:r>
              <a:rPr lang="en-US" dirty="0" err="1"/>
              <a:t>otvaranje</a:t>
            </a:r>
            <a:r>
              <a:rPr lang="en-US" dirty="0"/>
              <a:t>» </a:t>
            </a:r>
            <a:r>
              <a:rPr lang="en-US" dirty="0" err="1"/>
              <a:t>hotelskog</a:t>
            </a:r>
            <a:r>
              <a:rPr lang="en-US" dirty="0"/>
              <a:t> </a:t>
            </a:r>
            <a:r>
              <a:rPr lang="en-US" dirty="0" err="1"/>
              <a:t>dnevnika</a:t>
            </a:r>
            <a:r>
              <a:rPr lang="en-US" dirty="0"/>
              <a:t> </a:t>
            </a:r>
            <a:r>
              <a:rPr lang="en-US" dirty="0" smtClean="0"/>
              <a:t>je </a:t>
            </a:r>
            <a:r>
              <a:rPr lang="en-US" dirty="0" err="1"/>
              <a:t>recepcijski</a:t>
            </a:r>
            <a:r>
              <a:rPr lang="en-US" dirty="0"/>
              <a:t> list </a:t>
            </a:r>
            <a:r>
              <a:rPr lang="en-US" dirty="0" err="1"/>
              <a:t>ili</a:t>
            </a:r>
            <a:r>
              <a:rPr lang="en-US" dirty="0"/>
              <a:t> «</a:t>
            </a:r>
            <a:r>
              <a:rPr lang="en-US" dirty="0" err="1"/>
              <a:t>knjiga</a:t>
            </a:r>
            <a:r>
              <a:rPr lang="en-US" dirty="0"/>
              <a:t> </a:t>
            </a:r>
            <a:r>
              <a:rPr lang="en-US" dirty="0" err="1"/>
              <a:t>recepcije</a:t>
            </a:r>
            <a:r>
              <a:rPr lang="en-US" dirty="0"/>
              <a:t>». U </a:t>
            </a:r>
            <a:r>
              <a:rPr lang="en-US" dirty="0" err="1"/>
              <a:t>hotelski</a:t>
            </a:r>
            <a:r>
              <a:rPr lang="en-US" dirty="0"/>
              <a:t> </a:t>
            </a:r>
            <a:r>
              <a:rPr lang="en-US" dirty="0" err="1"/>
              <a:t>dnevnik</a:t>
            </a:r>
            <a:r>
              <a:rPr lang="en-US" dirty="0"/>
              <a:t> se </a:t>
            </a:r>
            <a:r>
              <a:rPr lang="en-US" dirty="0" err="1"/>
              <a:t>knjiže</a:t>
            </a:r>
            <a:r>
              <a:rPr lang="en-US" dirty="0"/>
              <a:t> </a:t>
            </a:r>
            <a:r>
              <a:rPr lang="en-US" dirty="0" err="1"/>
              <a:t>svi</a:t>
            </a:r>
            <a:r>
              <a:rPr lang="en-US" dirty="0"/>
              <a:t> </a:t>
            </a:r>
            <a:r>
              <a:rPr lang="en-US" dirty="0" err="1"/>
              <a:t>računi</a:t>
            </a:r>
            <a:r>
              <a:rPr lang="en-US" dirty="0"/>
              <a:t> </a:t>
            </a:r>
            <a:r>
              <a:rPr lang="en-US" dirty="0" err="1"/>
              <a:t>usluga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teret</a:t>
            </a:r>
            <a:r>
              <a:rPr lang="en-US" dirty="0"/>
              <a:t> </a:t>
            </a:r>
            <a:r>
              <a:rPr lang="en-US" dirty="0" err="1"/>
              <a:t>sobnog</a:t>
            </a:r>
            <a:r>
              <a:rPr lang="en-US" dirty="0"/>
              <a:t> </a:t>
            </a:r>
            <a:r>
              <a:rPr lang="en-US" dirty="0" err="1"/>
              <a:t>računa</a:t>
            </a:r>
            <a:r>
              <a:rPr lang="en-US" dirty="0"/>
              <a:t>, a </a:t>
            </a:r>
            <a:r>
              <a:rPr lang="en-US" dirty="0" err="1"/>
              <a:t>zaključuje</a:t>
            </a:r>
            <a:r>
              <a:rPr lang="en-US" dirty="0"/>
              <a:t> se </a:t>
            </a:r>
            <a:r>
              <a:rPr lang="en-US" dirty="0" err="1" smtClean="0"/>
              <a:t>tokom</a:t>
            </a:r>
            <a:r>
              <a:rPr lang="en-US" dirty="0" smtClean="0"/>
              <a:t> </a:t>
            </a:r>
            <a:r>
              <a:rPr lang="en-US" dirty="0" err="1"/>
              <a:t>noći</a:t>
            </a:r>
            <a:r>
              <a:rPr lang="en-US" dirty="0"/>
              <a:t>. </a:t>
            </a:r>
            <a:r>
              <a:rPr lang="en-US" dirty="0" err="1"/>
              <a:t>Hotelski</a:t>
            </a:r>
            <a:r>
              <a:rPr lang="en-US" dirty="0"/>
              <a:t> </a:t>
            </a:r>
            <a:r>
              <a:rPr lang="en-US" dirty="0" err="1"/>
              <a:t>računi</a:t>
            </a:r>
            <a:r>
              <a:rPr lang="en-US" dirty="0"/>
              <a:t> se </a:t>
            </a:r>
            <a:r>
              <a:rPr lang="en-US" dirty="0" err="1"/>
              <a:t>ispisuju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 smtClean="0"/>
              <a:t>bazi</a:t>
            </a:r>
            <a:r>
              <a:rPr lang="en-US" dirty="0" smtClean="0"/>
              <a:t> </a:t>
            </a:r>
            <a:r>
              <a:rPr lang="en-US" dirty="0" err="1"/>
              <a:t>zaključenog</a:t>
            </a:r>
            <a:r>
              <a:rPr lang="en-US" dirty="0"/>
              <a:t> </a:t>
            </a:r>
            <a:r>
              <a:rPr lang="en-US" dirty="0" err="1"/>
              <a:t>hotelskog</a:t>
            </a:r>
            <a:r>
              <a:rPr lang="en-US" dirty="0"/>
              <a:t> </a:t>
            </a:r>
            <a:r>
              <a:rPr lang="en-US" dirty="0" err="1"/>
              <a:t>dnevnika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12948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1623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/>
              <a:t>STATISTIKA SME</a:t>
            </a:r>
            <a:r>
              <a:rPr lang="sr-Latn-RS" sz="3200" dirty="0" smtClean="0"/>
              <a:t>Š</a:t>
            </a:r>
            <a:r>
              <a:rPr lang="en-US" sz="3200" dirty="0" smtClean="0"/>
              <a:t>TAJA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71223"/>
            <a:ext cx="8596668" cy="4681796"/>
          </a:xfrm>
        </p:spPr>
        <p:txBody>
          <a:bodyPr>
            <a:normAutofit/>
          </a:bodyPr>
          <a:lstStyle/>
          <a:p>
            <a:r>
              <a:rPr lang="en-US" b="1" i="1" dirty="0" err="1" smtClean="0"/>
              <a:t>Statistika</a:t>
            </a:r>
            <a:r>
              <a:rPr lang="en-US" b="1" i="1" dirty="0" smtClean="0"/>
              <a:t> </a:t>
            </a:r>
            <a:r>
              <a:rPr lang="en-US" b="1" i="1" dirty="0" err="1" smtClean="0"/>
              <a:t>smeštaja</a:t>
            </a:r>
            <a:r>
              <a:rPr lang="en-US" b="1" i="1" dirty="0" smtClean="0"/>
              <a:t> </a:t>
            </a:r>
            <a:endParaRPr lang="en-US" dirty="0"/>
          </a:p>
          <a:p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kvalitetnije</a:t>
            </a:r>
            <a:r>
              <a:rPr lang="en-US" dirty="0"/>
              <a:t> </a:t>
            </a:r>
            <a:r>
              <a:rPr lang="en-US" dirty="0" err="1"/>
              <a:t>upravljanje</a:t>
            </a:r>
            <a:r>
              <a:rPr lang="en-US" dirty="0"/>
              <a:t> </a:t>
            </a:r>
            <a:r>
              <a:rPr lang="en-US" dirty="0" err="1"/>
              <a:t>poslovanjem</a:t>
            </a:r>
            <a:r>
              <a:rPr lang="en-US" dirty="0"/>
              <a:t> </a:t>
            </a:r>
            <a:r>
              <a:rPr lang="en-US" dirty="0" err="1" smtClean="0"/>
              <a:t>prijemnog</a:t>
            </a:r>
            <a:r>
              <a:rPr lang="en-US" dirty="0" smtClean="0"/>
              <a:t> </a:t>
            </a:r>
            <a:r>
              <a:rPr lang="en-US" dirty="0" err="1" smtClean="0"/>
              <a:t>odeljenja</a:t>
            </a:r>
            <a:r>
              <a:rPr lang="en-US" dirty="0" smtClean="0"/>
              <a:t> </a:t>
            </a:r>
            <a:r>
              <a:rPr lang="en-US" dirty="0"/>
              <a:t>u </a:t>
            </a:r>
            <a:r>
              <a:rPr lang="en-US" dirty="0" err="1"/>
              <a:t>hotelu</a:t>
            </a:r>
            <a:r>
              <a:rPr lang="en-US" dirty="0"/>
              <a:t>, a </a:t>
            </a:r>
            <a:r>
              <a:rPr lang="en-US" dirty="0" err="1"/>
              <a:t>naročito</a:t>
            </a:r>
            <a:r>
              <a:rPr lang="en-US" dirty="0"/>
              <a:t> </a:t>
            </a:r>
            <a:r>
              <a:rPr lang="en-US" dirty="0" err="1"/>
              <a:t>recepcijskog</a:t>
            </a:r>
            <a:r>
              <a:rPr lang="en-US" dirty="0"/>
              <a:t> </a:t>
            </a:r>
            <a:r>
              <a:rPr lang="en-US" dirty="0" err="1"/>
              <a:t>poslovanja</a:t>
            </a:r>
            <a:r>
              <a:rPr lang="en-US" dirty="0"/>
              <a:t>, </a:t>
            </a:r>
            <a:r>
              <a:rPr lang="en-US" dirty="0" err="1"/>
              <a:t>odnosno</a:t>
            </a:r>
            <a:r>
              <a:rPr lang="en-US" dirty="0"/>
              <a:t> </a:t>
            </a:r>
            <a:r>
              <a:rPr lang="en-US" dirty="0" err="1" smtClean="0"/>
              <a:t>odeljenja</a:t>
            </a:r>
            <a:r>
              <a:rPr lang="en-US" dirty="0" smtClean="0"/>
              <a:t> </a:t>
            </a:r>
            <a:r>
              <a:rPr lang="en-US" dirty="0" err="1" smtClean="0"/>
              <a:t>smeštaja</a:t>
            </a:r>
            <a:r>
              <a:rPr lang="en-US" dirty="0" smtClean="0"/>
              <a:t> </a:t>
            </a:r>
            <a:r>
              <a:rPr lang="en-US" dirty="0"/>
              <a:t>u </a:t>
            </a:r>
            <a:r>
              <a:rPr lang="en-US" dirty="0" err="1"/>
              <a:t>najširem</a:t>
            </a:r>
            <a:r>
              <a:rPr lang="en-US" dirty="0"/>
              <a:t> </a:t>
            </a:r>
            <a:r>
              <a:rPr lang="en-US" dirty="0" err="1"/>
              <a:t>smislu</a:t>
            </a:r>
            <a:r>
              <a:rPr lang="en-US" dirty="0"/>
              <a:t>, </a:t>
            </a:r>
            <a:r>
              <a:rPr lang="en-US" dirty="0" err="1"/>
              <a:t>danas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razvijene</a:t>
            </a:r>
            <a:r>
              <a:rPr lang="en-US" dirty="0"/>
              <a:t> </a:t>
            </a:r>
            <a:r>
              <a:rPr lang="en-US" dirty="0" err="1"/>
              <a:t>posebne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vođenja</a:t>
            </a:r>
            <a:r>
              <a:rPr lang="en-US" dirty="0"/>
              <a:t> </a:t>
            </a:r>
            <a:r>
              <a:rPr lang="en-US" dirty="0" err="1"/>
              <a:t>prihoda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rashoda</a:t>
            </a:r>
            <a:r>
              <a:rPr lang="en-US" dirty="0"/>
              <a:t> </a:t>
            </a:r>
            <a:r>
              <a:rPr lang="en-US" dirty="0" err="1"/>
              <a:t>nastalih</a:t>
            </a:r>
            <a:r>
              <a:rPr lang="en-US" dirty="0"/>
              <a:t> </a:t>
            </a:r>
            <a:r>
              <a:rPr lang="en-US" dirty="0" err="1"/>
              <a:t>aktivnošću</a:t>
            </a:r>
            <a:r>
              <a:rPr lang="en-US" dirty="0"/>
              <a:t> </a:t>
            </a:r>
            <a:r>
              <a:rPr lang="en-US" dirty="0" err="1" smtClean="0"/>
              <a:t>odeljenja</a:t>
            </a:r>
            <a:r>
              <a:rPr lang="en-US" dirty="0" smtClean="0"/>
              <a:t> </a:t>
            </a:r>
            <a:r>
              <a:rPr lang="en-US" dirty="0" err="1" smtClean="0"/>
              <a:t>smeštaja</a:t>
            </a:r>
            <a:r>
              <a:rPr lang="en-US" dirty="0"/>
              <a:t>. </a:t>
            </a:r>
            <a:r>
              <a:rPr lang="en-US" dirty="0" smtClean="0"/>
              <a:t>S </a:t>
            </a:r>
            <a:r>
              <a:rPr lang="en-US" dirty="0" err="1"/>
              <a:t>ciljem</a:t>
            </a:r>
            <a:r>
              <a:rPr lang="en-US" dirty="0"/>
              <a:t> </a:t>
            </a:r>
            <a:r>
              <a:rPr lang="en-US" dirty="0" err="1"/>
              <a:t>utvrđivanja</a:t>
            </a:r>
            <a:r>
              <a:rPr lang="en-US" dirty="0"/>
              <a:t> da li je </a:t>
            </a:r>
            <a:r>
              <a:rPr lang="en-US" dirty="0" err="1" smtClean="0"/>
              <a:t>smeštajno</a:t>
            </a:r>
            <a:r>
              <a:rPr lang="en-US" dirty="0" smtClean="0"/>
              <a:t> </a:t>
            </a:r>
            <a:r>
              <a:rPr lang="en-US" dirty="0" err="1" smtClean="0"/>
              <a:t>odeljenje</a:t>
            </a:r>
            <a:r>
              <a:rPr lang="en-US" dirty="0" smtClean="0"/>
              <a:t> </a:t>
            </a:r>
            <a:r>
              <a:rPr lang="en-US" dirty="0" err="1"/>
              <a:t>hotela</a:t>
            </a:r>
            <a:r>
              <a:rPr lang="en-US" dirty="0"/>
              <a:t> </a:t>
            </a:r>
            <a:r>
              <a:rPr lang="en-US" dirty="0" err="1" smtClean="0"/>
              <a:t>poslovalo</a:t>
            </a:r>
            <a:r>
              <a:rPr lang="en-US" dirty="0" smtClean="0"/>
              <a:t> </a:t>
            </a:r>
            <a:r>
              <a:rPr lang="en-US" dirty="0" err="1"/>
              <a:t>rentabilno</a:t>
            </a:r>
            <a:r>
              <a:rPr lang="en-US" dirty="0"/>
              <a:t> (</a:t>
            </a:r>
            <a:r>
              <a:rPr lang="en-US" dirty="0" err="1"/>
              <a:t>ostvarenje</a:t>
            </a:r>
            <a:r>
              <a:rPr lang="en-US" dirty="0"/>
              <a:t> </a:t>
            </a:r>
            <a:r>
              <a:rPr lang="en-US" dirty="0" err="1"/>
              <a:t>profita</a:t>
            </a:r>
            <a:r>
              <a:rPr lang="en-US" dirty="0"/>
              <a:t>), </a:t>
            </a:r>
            <a:r>
              <a:rPr lang="en-US" dirty="0" err="1"/>
              <a:t>predlaže</a:t>
            </a:r>
            <a:r>
              <a:rPr lang="en-US" dirty="0"/>
              <a:t> se </a:t>
            </a:r>
            <a:r>
              <a:rPr lang="en-US" dirty="0" err="1"/>
              <a:t>hotelijerima</a:t>
            </a:r>
            <a:r>
              <a:rPr lang="en-US" dirty="0"/>
              <a:t> da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taj</a:t>
            </a:r>
            <a:r>
              <a:rPr lang="en-US" dirty="0"/>
              <a:t> </a:t>
            </a:r>
            <a:r>
              <a:rPr lang="en-US" dirty="0" err="1"/>
              <a:t>način</a:t>
            </a:r>
            <a:r>
              <a:rPr lang="en-US" dirty="0"/>
              <a:t> </a:t>
            </a:r>
            <a:r>
              <a:rPr lang="en-US" dirty="0" err="1"/>
              <a:t>vode</a:t>
            </a:r>
            <a:r>
              <a:rPr lang="en-US" dirty="0"/>
              <a:t> </a:t>
            </a:r>
            <a:r>
              <a:rPr lang="en-US" dirty="0" err="1"/>
              <a:t>evidenciju</a:t>
            </a:r>
            <a:r>
              <a:rPr lang="en-US" dirty="0"/>
              <a:t> </a:t>
            </a:r>
            <a:r>
              <a:rPr lang="en-US" dirty="0" err="1"/>
              <a:t>prihoda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rashoda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070623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365161" y="4765183"/>
            <a:ext cx="7083380" cy="4378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365161" y="3129566"/>
            <a:ext cx="7083380" cy="14553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1623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/>
              <a:t>STATISTIKA </a:t>
            </a:r>
            <a:r>
              <a:rPr lang="en-US" sz="3200" dirty="0" smtClean="0"/>
              <a:t>SME</a:t>
            </a:r>
            <a:r>
              <a:rPr lang="sr-Latn-RS" sz="3200" dirty="0" smtClean="0"/>
              <a:t>Š</a:t>
            </a:r>
            <a:r>
              <a:rPr lang="en-US" sz="3200" dirty="0" smtClean="0"/>
              <a:t>TAJA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5161"/>
            <a:ext cx="8596668" cy="4887858"/>
          </a:xfrm>
        </p:spPr>
        <p:txBody>
          <a:bodyPr>
            <a:normAutofit/>
          </a:bodyPr>
          <a:lstStyle/>
          <a:p>
            <a:r>
              <a:rPr lang="en-US" sz="2000" dirty="0"/>
              <a:t>U </a:t>
            </a:r>
            <a:r>
              <a:rPr lang="en-US" sz="2000" dirty="0" err="1"/>
              <a:t>adekvatnijoj</a:t>
            </a:r>
            <a:r>
              <a:rPr lang="en-US" sz="2000" dirty="0"/>
              <a:t> </a:t>
            </a:r>
            <a:r>
              <a:rPr lang="en-US" sz="2000" dirty="0" err="1" smtClean="0"/>
              <a:t>oceni</a:t>
            </a:r>
            <a:r>
              <a:rPr lang="en-US" sz="2000" dirty="0" smtClean="0"/>
              <a:t> </a:t>
            </a:r>
            <a:r>
              <a:rPr lang="en-US" sz="2000" dirty="0" err="1"/>
              <a:t>poslovanja</a:t>
            </a:r>
            <a:r>
              <a:rPr lang="en-US" sz="2000" dirty="0"/>
              <a:t> </a:t>
            </a:r>
            <a:r>
              <a:rPr lang="en-US" sz="2000" dirty="0" err="1" smtClean="0"/>
              <a:t>odeljenja</a:t>
            </a:r>
            <a:r>
              <a:rPr lang="en-US" sz="2000" dirty="0" smtClean="0"/>
              <a:t> </a:t>
            </a:r>
            <a:r>
              <a:rPr lang="en-US" sz="2000" dirty="0" err="1" smtClean="0"/>
              <a:t>smeštaja</a:t>
            </a:r>
            <a:r>
              <a:rPr lang="en-US" sz="2000" dirty="0" smtClean="0"/>
              <a:t> </a:t>
            </a:r>
            <a:r>
              <a:rPr lang="en-US" sz="2000" dirty="0"/>
              <a:t>u </a:t>
            </a:r>
            <a:r>
              <a:rPr lang="en-US" sz="2000" dirty="0" err="1"/>
              <a:t>hotelu</a:t>
            </a:r>
            <a:r>
              <a:rPr lang="en-US" sz="2000" dirty="0"/>
              <a:t>, </a:t>
            </a:r>
            <a:r>
              <a:rPr lang="en-US" sz="2000" dirty="0" err="1"/>
              <a:t>svakodnevno</a:t>
            </a:r>
            <a:r>
              <a:rPr lang="en-US" sz="2000" dirty="0"/>
              <a:t> se </a:t>
            </a:r>
            <a:r>
              <a:rPr lang="en-US" sz="2000" dirty="0" err="1"/>
              <a:t>koriste</a:t>
            </a:r>
            <a:r>
              <a:rPr lang="en-US" sz="2000" dirty="0"/>
              <a:t> </a:t>
            </a:r>
            <a:r>
              <a:rPr lang="en-US" sz="2000" dirty="0" err="1" smtClean="0"/>
              <a:t>razli</a:t>
            </a:r>
            <a:r>
              <a:rPr lang="sr-Latn-RS" sz="2000" dirty="0" smtClean="0"/>
              <a:t>č</a:t>
            </a:r>
            <a:r>
              <a:rPr lang="en-US" sz="2000" dirty="0" err="1" smtClean="0"/>
              <a:t>iti</a:t>
            </a:r>
            <a:r>
              <a:rPr lang="en-US" sz="2000" dirty="0" smtClean="0"/>
              <a:t> </a:t>
            </a:r>
            <a:r>
              <a:rPr lang="en-US" sz="2000" dirty="0" err="1" smtClean="0"/>
              <a:t>statistički</a:t>
            </a:r>
            <a:r>
              <a:rPr lang="en-US" sz="2000" dirty="0" smtClean="0"/>
              <a:t> </a:t>
            </a:r>
            <a:r>
              <a:rPr lang="en-US" sz="2000" dirty="0" err="1" smtClean="0"/>
              <a:t>izveštaji</a:t>
            </a:r>
            <a:r>
              <a:rPr lang="en-US" sz="2000" dirty="0" smtClean="0"/>
              <a:t> </a:t>
            </a:r>
            <a:r>
              <a:rPr lang="en-US" sz="2000" dirty="0" err="1" smtClean="0"/>
              <a:t>i</a:t>
            </a:r>
            <a:r>
              <a:rPr lang="en-US" sz="2000" dirty="0" smtClean="0"/>
              <a:t> </a:t>
            </a:r>
            <a:r>
              <a:rPr lang="en-US" sz="2000" dirty="0" err="1" smtClean="0"/>
              <a:t>dokumenti</a:t>
            </a:r>
            <a:r>
              <a:rPr lang="en-US" sz="2000" dirty="0" smtClean="0"/>
              <a:t>. </a:t>
            </a:r>
          </a:p>
          <a:p>
            <a:r>
              <a:rPr lang="en-US" sz="2000" dirty="0" err="1" smtClean="0"/>
              <a:t>Hotelijeri</a:t>
            </a:r>
            <a:r>
              <a:rPr lang="en-US" sz="2000" dirty="0" smtClean="0"/>
              <a:t> </a:t>
            </a:r>
            <a:r>
              <a:rPr lang="en-US" sz="2000" dirty="0" err="1" smtClean="0"/>
              <a:t>naj</a:t>
            </a:r>
            <a:r>
              <a:rPr lang="sr-Latn-RS" sz="2000" dirty="0" smtClean="0"/>
              <a:t>č</a:t>
            </a:r>
            <a:r>
              <a:rPr lang="en-US" sz="2000" dirty="0" smtClean="0"/>
              <a:t>e</a:t>
            </a:r>
            <a:r>
              <a:rPr lang="sr-Latn-RS" sz="2000" dirty="0" smtClean="0"/>
              <a:t>šć</a:t>
            </a:r>
            <a:r>
              <a:rPr lang="en-US" sz="2000" dirty="0" smtClean="0"/>
              <a:t>e </a:t>
            </a:r>
            <a:r>
              <a:rPr lang="en-US" sz="2000" dirty="0" err="1" smtClean="0"/>
              <a:t>koriste</a:t>
            </a:r>
            <a:r>
              <a:rPr lang="en-US" sz="2000" dirty="0" smtClean="0"/>
              <a:t> </a:t>
            </a:r>
            <a:r>
              <a:rPr lang="en-US" sz="2000" dirty="0" err="1" smtClean="0"/>
              <a:t>slede</a:t>
            </a:r>
            <a:r>
              <a:rPr lang="sr-Latn-RS" sz="2000" dirty="0" smtClean="0"/>
              <a:t>ć</a:t>
            </a:r>
            <a:r>
              <a:rPr lang="en-US" sz="2000" dirty="0" smtClean="0"/>
              <a:t>e </a:t>
            </a:r>
            <a:r>
              <a:rPr lang="en-US" sz="2000" dirty="0" err="1" smtClean="0"/>
              <a:t>pokazatelje</a:t>
            </a:r>
            <a:r>
              <a:rPr lang="en-US" sz="2000" dirty="0" smtClean="0"/>
              <a:t>, </a:t>
            </a:r>
            <a:r>
              <a:rPr lang="en-US" sz="2000" dirty="0" err="1" smtClean="0"/>
              <a:t>koji</a:t>
            </a:r>
            <a:r>
              <a:rPr lang="en-US" sz="2000" dirty="0" smtClean="0"/>
              <a:t> </a:t>
            </a:r>
            <a:r>
              <a:rPr lang="en-US" sz="2000" dirty="0" err="1" smtClean="0"/>
              <a:t>im</a:t>
            </a:r>
            <a:r>
              <a:rPr lang="en-US" sz="2000" dirty="0" smtClean="0"/>
              <a:t> </a:t>
            </a:r>
            <a:r>
              <a:rPr lang="en-US" sz="2000" dirty="0" err="1" smtClean="0"/>
              <a:t>slu</a:t>
            </a:r>
            <a:r>
              <a:rPr lang="sr-Latn-RS" sz="2000" dirty="0" smtClean="0"/>
              <a:t>ž</a:t>
            </a:r>
            <a:r>
              <a:rPr lang="en-US" sz="2000" dirty="0" smtClean="0"/>
              <a:t>e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 smtClean="0"/>
              <a:t>ocenu</a:t>
            </a:r>
            <a:r>
              <a:rPr lang="en-US" sz="2000" dirty="0" smtClean="0"/>
              <a:t> </a:t>
            </a:r>
            <a:r>
              <a:rPr lang="en-US" sz="2000" dirty="0" err="1"/>
              <a:t>boniteta</a:t>
            </a:r>
            <a:r>
              <a:rPr lang="en-US" sz="2000" dirty="0"/>
              <a:t> </a:t>
            </a:r>
            <a:r>
              <a:rPr lang="en-US" sz="2000" dirty="0" err="1"/>
              <a:t>poslovanja</a:t>
            </a:r>
            <a:r>
              <a:rPr lang="en-US" sz="2000" dirty="0"/>
              <a:t> </a:t>
            </a:r>
            <a:r>
              <a:rPr lang="en-US" sz="2000" dirty="0" err="1" smtClean="0"/>
              <a:t>odeljenja</a:t>
            </a:r>
            <a:r>
              <a:rPr lang="en-US" sz="2000" dirty="0" smtClean="0"/>
              <a:t> </a:t>
            </a:r>
            <a:r>
              <a:rPr lang="en-US" sz="2000" dirty="0" err="1" smtClean="0"/>
              <a:t>smeštaja</a:t>
            </a:r>
            <a:r>
              <a:rPr lang="en-US" sz="2000" dirty="0"/>
              <a:t>. </a:t>
            </a:r>
            <a:r>
              <a:rPr lang="en-US" sz="2000" dirty="0" err="1"/>
              <a:t>Navode</a:t>
            </a:r>
            <a:r>
              <a:rPr lang="en-US" sz="2000" dirty="0"/>
              <a:t> se </a:t>
            </a:r>
            <a:r>
              <a:rPr lang="en-US" sz="2000" dirty="0" err="1"/>
              <a:t>neki</a:t>
            </a:r>
            <a:r>
              <a:rPr lang="en-US" sz="2000" dirty="0"/>
              <a:t> </a:t>
            </a:r>
            <a:r>
              <a:rPr lang="en-US" sz="2000" dirty="0" err="1"/>
              <a:t>značajniji</a:t>
            </a:r>
            <a:r>
              <a:rPr lang="en-US" sz="2000" dirty="0"/>
              <a:t> </a:t>
            </a:r>
            <a:r>
              <a:rPr lang="en-US" sz="2000" dirty="0" err="1"/>
              <a:t>pokazatelji</a:t>
            </a:r>
            <a:r>
              <a:rPr lang="en-US" sz="2000" dirty="0"/>
              <a:t>: </a:t>
            </a:r>
          </a:p>
          <a:p>
            <a:pPr marL="800100" lvl="2" indent="0">
              <a:buNone/>
            </a:pPr>
            <a:r>
              <a:rPr lang="en-US" sz="1800" b="1" i="1" dirty="0" smtClean="0"/>
              <a:t>									</a:t>
            </a:r>
            <a:r>
              <a:rPr lang="en-US" sz="1800" b="1" i="1" dirty="0" err="1" smtClean="0"/>
              <a:t>broj</a:t>
            </a:r>
            <a:r>
              <a:rPr lang="en-US" sz="1800" b="1" i="1" dirty="0" smtClean="0"/>
              <a:t> </a:t>
            </a:r>
            <a:r>
              <a:rPr lang="en-US" sz="1800" b="1" i="1" dirty="0" err="1"/>
              <a:t>ostvarenih</a:t>
            </a:r>
            <a:r>
              <a:rPr lang="en-US" sz="1800" b="1" i="1" dirty="0"/>
              <a:t> </a:t>
            </a:r>
            <a:r>
              <a:rPr lang="en-US" sz="1800" b="1" i="1" dirty="0" err="1"/>
              <a:t>noćenja</a:t>
            </a:r>
            <a:r>
              <a:rPr lang="en-US" sz="1800" b="1" i="1" dirty="0"/>
              <a:t> </a:t>
            </a:r>
            <a:endParaRPr lang="en-US" sz="1800" dirty="0"/>
          </a:p>
          <a:p>
            <a:pPr marL="800100" lvl="2" indent="0">
              <a:buNone/>
            </a:pPr>
            <a:r>
              <a:rPr lang="fi-FI" sz="1800" b="1" i="1" dirty="0"/>
              <a:t>a) % </a:t>
            </a:r>
            <a:r>
              <a:rPr lang="fi-FI" sz="1800" b="1" i="1" dirty="0" smtClean="0"/>
              <a:t>iskorišcenosti </a:t>
            </a:r>
            <a:r>
              <a:rPr lang="fi-FI" sz="1800" b="1" i="1" dirty="0"/>
              <a:t>kapaciteta = ----------------------------- x 100 </a:t>
            </a:r>
            <a:endParaRPr lang="fi-FI" sz="1800" dirty="0"/>
          </a:p>
          <a:p>
            <a:pPr marL="800100" lvl="2" indent="0">
              <a:buNone/>
            </a:pPr>
            <a:r>
              <a:rPr lang="en-US" sz="1800" b="1" i="1" dirty="0" smtClean="0"/>
              <a:t>									</a:t>
            </a:r>
            <a:r>
              <a:rPr lang="en-US" sz="1800" b="1" i="1" dirty="0" err="1" smtClean="0"/>
              <a:t>broj</a:t>
            </a:r>
            <a:r>
              <a:rPr lang="en-US" sz="1800" b="1" i="1" dirty="0" smtClean="0"/>
              <a:t> </a:t>
            </a:r>
            <a:r>
              <a:rPr lang="en-US" sz="1800" b="1" i="1" dirty="0" err="1"/>
              <a:t>mogućih</a:t>
            </a:r>
            <a:r>
              <a:rPr lang="en-US" sz="1800" b="1" i="1" dirty="0"/>
              <a:t> </a:t>
            </a:r>
            <a:r>
              <a:rPr lang="en-US" sz="1800" b="1" i="1" dirty="0" err="1"/>
              <a:t>noćenja</a:t>
            </a:r>
            <a:r>
              <a:rPr lang="en-US" sz="1800" b="1" i="1" dirty="0"/>
              <a:t> </a:t>
            </a:r>
            <a:endParaRPr lang="en-US" sz="1800" dirty="0"/>
          </a:p>
          <a:p>
            <a:pPr marL="800100" lvl="2" indent="0">
              <a:buNone/>
            </a:pPr>
            <a:endParaRPr lang="en-US" sz="1800" b="1" i="1" dirty="0" smtClean="0"/>
          </a:p>
          <a:p>
            <a:pPr marL="800100" lvl="2" indent="0">
              <a:buNone/>
            </a:pPr>
            <a:r>
              <a:rPr lang="en-US" sz="1800" b="1" i="1" dirty="0" smtClean="0"/>
              <a:t>b</a:t>
            </a:r>
            <a:r>
              <a:rPr lang="en-US" sz="1800" b="1" i="1" dirty="0"/>
              <a:t>) </a:t>
            </a:r>
            <a:r>
              <a:rPr lang="en-US" sz="1800" b="1" i="1" dirty="0" err="1"/>
              <a:t>broj</a:t>
            </a:r>
            <a:r>
              <a:rPr lang="en-US" sz="1800" b="1" i="1" dirty="0"/>
              <a:t> </a:t>
            </a:r>
            <a:r>
              <a:rPr lang="en-US" sz="1800" b="1" i="1" dirty="0" err="1"/>
              <a:t>mogućih</a:t>
            </a:r>
            <a:r>
              <a:rPr lang="en-US" sz="1800" b="1" i="1" dirty="0"/>
              <a:t> </a:t>
            </a:r>
            <a:r>
              <a:rPr lang="en-US" sz="1800" b="1" i="1" dirty="0" err="1"/>
              <a:t>noćenja</a:t>
            </a:r>
            <a:r>
              <a:rPr lang="en-US" sz="1800" b="1" i="1" dirty="0"/>
              <a:t> = </a:t>
            </a:r>
            <a:r>
              <a:rPr lang="en-US" sz="1800" b="1" i="1" dirty="0" err="1"/>
              <a:t>broj</a:t>
            </a:r>
            <a:r>
              <a:rPr lang="en-US" sz="1800" b="1" i="1" dirty="0"/>
              <a:t> </a:t>
            </a:r>
            <a:r>
              <a:rPr lang="en-US" sz="1800" b="1" i="1" dirty="0" err="1"/>
              <a:t>kreveta</a:t>
            </a:r>
            <a:r>
              <a:rPr lang="en-US" sz="1800" b="1" i="1" dirty="0"/>
              <a:t> x 365 </a:t>
            </a: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348490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455313" y="4829577"/>
            <a:ext cx="6993228" cy="12492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365161" y="3232597"/>
            <a:ext cx="7083380" cy="13651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365161" y="1854558"/>
            <a:ext cx="7083380" cy="11075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1623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/>
              <a:t>STATISTIKA </a:t>
            </a:r>
            <a:r>
              <a:rPr lang="en-US" sz="3200" dirty="0" smtClean="0"/>
              <a:t>SME</a:t>
            </a:r>
            <a:r>
              <a:rPr lang="sr-Latn-RS" sz="3200" dirty="0" smtClean="0"/>
              <a:t>Š</a:t>
            </a:r>
            <a:r>
              <a:rPr lang="en-US" sz="3200" dirty="0" smtClean="0"/>
              <a:t>TAJA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5161"/>
            <a:ext cx="8596668" cy="4887858"/>
          </a:xfrm>
        </p:spPr>
        <p:txBody>
          <a:bodyPr>
            <a:normAutofit/>
          </a:bodyPr>
          <a:lstStyle/>
          <a:p>
            <a:r>
              <a:rPr lang="en-US" sz="2000" dirty="0" err="1" smtClean="0"/>
              <a:t>Navode</a:t>
            </a:r>
            <a:r>
              <a:rPr lang="en-US" sz="2000" dirty="0" smtClean="0"/>
              <a:t> se </a:t>
            </a:r>
            <a:r>
              <a:rPr lang="en-US" sz="2000" dirty="0" err="1" smtClean="0"/>
              <a:t>neki</a:t>
            </a:r>
            <a:r>
              <a:rPr lang="en-US" sz="2000" dirty="0" smtClean="0"/>
              <a:t> </a:t>
            </a:r>
            <a:r>
              <a:rPr lang="en-US" sz="2000" dirty="0" err="1" smtClean="0"/>
              <a:t>značajniji</a:t>
            </a:r>
            <a:r>
              <a:rPr lang="en-US" sz="2000" dirty="0" smtClean="0"/>
              <a:t> </a:t>
            </a:r>
            <a:r>
              <a:rPr lang="en-US" sz="2000" dirty="0" err="1" smtClean="0"/>
              <a:t>pokazatelji</a:t>
            </a:r>
            <a:r>
              <a:rPr lang="en-US" sz="2000" dirty="0" smtClean="0"/>
              <a:t> (</a:t>
            </a:r>
            <a:r>
              <a:rPr lang="en-US" sz="2000" dirty="0" err="1" smtClean="0"/>
              <a:t>nastavak</a:t>
            </a:r>
            <a:r>
              <a:rPr lang="en-US" sz="2000" dirty="0" smtClean="0"/>
              <a:t>): </a:t>
            </a:r>
          </a:p>
          <a:p>
            <a:pPr marL="800100" lvl="2" indent="0">
              <a:buNone/>
            </a:pPr>
            <a:r>
              <a:rPr lang="en-US" sz="1800" b="1" i="1" dirty="0" smtClean="0"/>
              <a:t>								  % </a:t>
            </a:r>
            <a:r>
              <a:rPr lang="en-US" sz="1800" b="1" i="1" dirty="0" err="1" smtClean="0"/>
              <a:t>iskori</a:t>
            </a:r>
            <a:r>
              <a:rPr lang="en-US" sz="1800" b="1" i="1" dirty="0" err="1"/>
              <a:t>š</a:t>
            </a:r>
            <a:r>
              <a:rPr lang="en-US" sz="1800" b="1" i="1" dirty="0" err="1" smtClean="0"/>
              <a:t>ćenosti</a:t>
            </a:r>
            <a:r>
              <a:rPr lang="en-US" sz="1800" b="1" i="1" dirty="0" smtClean="0"/>
              <a:t> x 365 </a:t>
            </a:r>
            <a:endParaRPr lang="en-US" sz="1800" dirty="0"/>
          </a:p>
          <a:p>
            <a:pPr marL="800100" lvl="2" indent="0">
              <a:buNone/>
            </a:pPr>
            <a:r>
              <a:rPr lang="fi-FI" sz="1800" b="1" i="1" dirty="0" smtClean="0"/>
              <a:t>c) Dani zauzetosti kapaciteta </a:t>
            </a:r>
            <a:r>
              <a:rPr lang="fi-FI" sz="1800" b="1" i="1" dirty="0"/>
              <a:t>= ----------------------------- </a:t>
            </a:r>
            <a:r>
              <a:rPr lang="en-US" sz="1800" b="1" i="1" dirty="0" smtClean="0"/>
              <a:t>															100</a:t>
            </a:r>
            <a:endParaRPr lang="en-US" sz="1800" dirty="0"/>
          </a:p>
          <a:p>
            <a:pPr marL="800100" lvl="2" indent="0">
              <a:buNone/>
            </a:pPr>
            <a:endParaRPr lang="en-US" sz="1800" b="1" i="1" dirty="0" smtClean="0"/>
          </a:p>
          <a:p>
            <a:pPr marL="800100" lvl="2" indent="0">
              <a:buNone/>
            </a:pPr>
            <a:r>
              <a:rPr lang="en-US" sz="1800" b="1" i="1" dirty="0" smtClean="0"/>
              <a:t>								</a:t>
            </a:r>
            <a:r>
              <a:rPr lang="en-US" sz="1800" b="1" i="1" dirty="0" err="1" smtClean="0"/>
              <a:t>broj</a:t>
            </a:r>
            <a:r>
              <a:rPr lang="en-US" sz="1800" b="1" i="1" dirty="0" smtClean="0"/>
              <a:t> </a:t>
            </a:r>
            <a:r>
              <a:rPr lang="en-US" sz="1800" b="1" i="1" dirty="0" err="1"/>
              <a:t>ostvarenih</a:t>
            </a:r>
            <a:r>
              <a:rPr lang="en-US" sz="1800" b="1" i="1" dirty="0"/>
              <a:t> </a:t>
            </a:r>
            <a:r>
              <a:rPr lang="en-US" sz="1800" b="1" i="1" dirty="0" err="1"/>
              <a:t>noćenja</a:t>
            </a:r>
            <a:endParaRPr lang="en-US" sz="1800" b="1" i="1" dirty="0"/>
          </a:p>
          <a:p>
            <a:pPr marL="800100" lvl="2" indent="0">
              <a:buNone/>
            </a:pPr>
            <a:r>
              <a:rPr lang="en-US" sz="1800" b="1" i="1" dirty="0" smtClean="0"/>
              <a:t>d) </a:t>
            </a:r>
            <a:r>
              <a:rPr lang="en-US" sz="1800" b="1" i="1" dirty="0" err="1" smtClean="0"/>
              <a:t>prosečan</a:t>
            </a:r>
            <a:r>
              <a:rPr lang="en-US" sz="1800" b="1" i="1" dirty="0" smtClean="0"/>
              <a:t> </a:t>
            </a:r>
            <a:r>
              <a:rPr lang="en-US" sz="1800" b="1" i="1" dirty="0" err="1"/>
              <a:t>boravak</a:t>
            </a:r>
            <a:r>
              <a:rPr lang="en-US" sz="1800" b="1" i="1" dirty="0"/>
              <a:t> </a:t>
            </a:r>
            <a:r>
              <a:rPr lang="en-US" sz="1800" b="1" i="1" dirty="0" err="1"/>
              <a:t>gostiju</a:t>
            </a:r>
            <a:r>
              <a:rPr lang="en-US" sz="1800" b="1" i="1" dirty="0"/>
              <a:t> </a:t>
            </a:r>
            <a:r>
              <a:rPr lang="en-US" sz="1800" b="1" i="1" dirty="0" smtClean="0"/>
              <a:t>= </a:t>
            </a:r>
            <a:r>
              <a:rPr lang="fi-FI" sz="1800" b="1" i="1" dirty="0" smtClean="0"/>
              <a:t>----------------------------- </a:t>
            </a:r>
          </a:p>
          <a:p>
            <a:pPr marL="800100" lvl="2" indent="0">
              <a:buNone/>
            </a:pPr>
            <a:r>
              <a:rPr lang="en-US" sz="1800" b="1" i="1" dirty="0" smtClean="0"/>
              <a:t>								</a:t>
            </a:r>
            <a:r>
              <a:rPr lang="en-US" sz="1800" b="1" i="1" dirty="0" err="1" smtClean="0"/>
              <a:t>broj</a:t>
            </a:r>
            <a:r>
              <a:rPr lang="en-US" sz="1800" b="1" i="1" dirty="0" smtClean="0"/>
              <a:t> </a:t>
            </a:r>
            <a:r>
              <a:rPr lang="en-US" sz="1800" b="1" i="1" dirty="0" err="1"/>
              <a:t>dolazaka</a:t>
            </a:r>
            <a:r>
              <a:rPr lang="en-US" sz="1800" b="1" i="1" dirty="0"/>
              <a:t> </a:t>
            </a:r>
            <a:r>
              <a:rPr lang="en-US" sz="1800" b="1" i="1" dirty="0" err="1" smtClean="0"/>
              <a:t>gostiju</a:t>
            </a:r>
            <a:endParaRPr lang="en-US" sz="1800" b="1" i="1" dirty="0" smtClean="0"/>
          </a:p>
          <a:p>
            <a:pPr marL="800100" lvl="2" indent="0">
              <a:buNone/>
            </a:pPr>
            <a:endParaRPr lang="en-US" sz="1800" b="1" i="1" dirty="0" smtClean="0"/>
          </a:p>
          <a:p>
            <a:pPr marL="800100" lvl="2" indent="0">
              <a:buNone/>
            </a:pPr>
            <a:r>
              <a:rPr lang="en-US" sz="1800" b="1" i="1" dirty="0"/>
              <a:t>	</a:t>
            </a:r>
            <a:r>
              <a:rPr lang="en-US" sz="1800" b="1" i="1" dirty="0" smtClean="0"/>
              <a:t>							</a:t>
            </a:r>
            <a:r>
              <a:rPr lang="en-US" sz="1800" b="1" i="1" dirty="0" err="1" smtClean="0"/>
              <a:t>prihod</a:t>
            </a:r>
            <a:r>
              <a:rPr lang="en-US" sz="1800" b="1" i="1" dirty="0" smtClean="0"/>
              <a:t> </a:t>
            </a:r>
            <a:r>
              <a:rPr lang="en-US" sz="1800" b="1" i="1" dirty="0"/>
              <a:t>od </a:t>
            </a:r>
            <a:r>
              <a:rPr lang="en-US" sz="1800" b="1" i="1" dirty="0" err="1" smtClean="0"/>
              <a:t>smeštaja</a:t>
            </a:r>
            <a:endParaRPr lang="en-US" sz="1800" b="1" i="1" dirty="0"/>
          </a:p>
          <a:p>
            <a:pPr marL="800100" lvl="2" indent="0">
              <a:buNone/>
            </a:pPr>
            <a:r>
              <a:rPr lang="en-US" sz="1800" b="1" i="1" dirty="0" smtClean="0"/>
              <a:t>e) </a:t>
            </a:r>
            <a:r>
              <a:rPr lang="en-US" sz="1800" b="1" i="1" dirty="0" err="1" smtClean="0"/>
              <a:t>prosečna</a:t>
            </a:r>
            <a:r>
              <a:rPr lang="en-US" sz="1800" b="1" i="1" dirty="0" smtClean="0"/>
              <a:t> </a:t>
            </a:r>
            <a:r>
              <a:rPr lang="en-US" sz="1800" b="1" i="1" dirty="0" err="1" smtClean="0"/>
              <a:t>cena</a:t>
            </a:r>
            <a:r>
              <a:rPr lang="en-US" sz="1800" b="1" i="1" dirty="0" smtClean="0"/>
              <a:t> </a:t>
            </a:r>
            <a:r>
              <a:rPr lang="en-US" sz="1800" b="1" i="1" dirty="0" err="1"/>
              <a:t>noćenja</a:t>
            </a:r>
            <a:r>
              <a:rPr lang="en-US" sz="1800" b="1" i="1" dirty="0"/>
              <a:t> </a:t>
            </a:r>
            <a:r>
              <a:rPr lang="en-US" sz="1800" b="1" i="1" dirty="0" smtClean="0"/>
              <a:t>=  </a:t>
            </a:r>
            <a:r>
              <a:rPr lang="fi-FI" sz="1800" b="1" i="1" dirty="0"/>
              <a:t>----------------------------- </a:t>
            </a:r>
            <a:r>
              <a:rPr lang="fi-FI" sz="1800" b="1" i="1" dirty="0" smtClean="0"/>
              <a:t> </a:t>
            </a:r>
          </a:p>
          <a:p>
            <a:pPr marL="800100" lvl="2" indent="0">
              <a:buNone/>
            </a:pPr>
            <a:r>
              <a:rPr lang="en-US" sz="1800" b="1" i="1" dirty="0" smtClean="0"/>
              <a:t>								</a:t>
            </a:r>
            <a:r>
              <a:rPr lang="en-US" sz="1800" b="1" i="1" dirty="0" err="1" smtClean="0"/>
              <a:t>broj</a:t>
            </a:r>
            <a:r>
              <a:rPr lang="en-US" sz="1800" b="1" i="1" dirty="0" smtClean="0"/>
              <a:t> </a:t>
            </a:r>
            <a:r>
              <a:rPr lang="en-US" sz="1800" b="1" i="1" dirty="0" err="1"/>
              <a:t>ostvarenih</a:t>
            </a:r>
            <a:r>
              <a:rPr lang="en-US" sz="1800" b="1" i="1" dirty="0"/>
              <a:t> </a:t>
            </a:r>
            <a:r>
              <a:rPr lang="en-US" sz="1800" b="1" i="1" dirty="0" err="1"/>
              <a:t>noćenja</a:t>
            </a:r>
            <a:endParaRPr lang="en-US" sz="1800" b="1" i="1" dirty="0" smtClean="0"/>
          </a:p>
        </p:txBody>
      </p:sp>
    </p:spTree>
    <p:extLst>
      <p:ext uri="{BB962C8B-B14F-4D97-AF65-F5344CB8AC3E}">
        <p14:creationId xmlns:p14="http://schemas.microsoft.com/office/powerpoint/2010/main" val="1973272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57827" y="2404531"/>
            <a:ext cx="7766936" cy="1646302"/>
          </a:xfrm>
        </p:spPr>
        <p:txBody>
          <a:bodyPr/>
          <a:lstStyle/>
          <a:p>
            <a:pPr algn="ctr"/>
            <a:r>
              <a:rPr lang="x-none" sz="4400" dirty="0" smtClean="0"/>
              <a:t> </a:t>
            </a:r>
            <a:br>
              <a:rPr lang="x-none" sz="4400" dirty="0" smtClean="0"/>
            </a:br>
            <a:r>
              <a:rPr lang="en-US" sz="4400" dirty="0" smtClean="0"/>
              <a:t> </a:t>
            </a:r>
            <a:r>
              <a:rPr lang="en-US" sz="4000" dirty="0" smtClean="0"/>
              <a:t>2</a:t>
            </a:r>
            <a:r>
              <a:rPr lang="en-US" sz="4000" dirty="0"/>
              <a:t>. FUNKCIJE ŠEFA RECEPCIJE U UPRAVLJANJU POSLOVNIM</a:t>
            </a:r>
            <a:br>
              <a:rPr lang="en-US" sz="4000" dirty="0"/>
            </a:br>
            <a:r>
              <a:rPr lang="en-US" sz="4000" dirty="0"/>
              <a:t>REZULTATOM</a:t>
            </a:r>
            <a:endParaRPr lang="en-US" sz="40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							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36186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162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 smtClean="0"/>
              <a:t>FUNKCIJE </a:t>
            </a:r>
            <a:r>
              <a:rPr lang="en-US" sz="3200" dirty="0"/>
              <a:t>ŠEFA RECEPCIJE U UPRAVLJANJU </a:t>
            </a:r>
            <a:r>
              <a:rPr lang="en-US" sz="3200" dirty="0" smtClean="0"/>
              <a:t>POSLOVNIM REZULTATOM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41679"/>
            <a:ext cx="8596668" cy="4411340"/>
          </a:xfrm>
        </p:spPr>
        <p:txBody>
          <a:bodyPr>
            <a:normAutofit/>
          </a:bodyPr>
          <a:lstStyle/>
          <a:p>
            <a:r>
              <a:rPr lang="en-US" sz="2000" dirty="0" err="1" smtClean="0"/>
              <a:t>Upravljanje</a:t>
            </a:r>
            <a:r>
              <a:rPr lang="en-US" sz="2000" dirty="0" smtClean="0"/>
              <a:t> u </a:t>
            </a:r>
            <a:r>
              <a:rPr lang="en-US" sz="2000" dirty="0" err="1" smtClean="0"/>
              <a:t>hotelu</a:t>
            </a:r>
            <a:r>
              <a:rPr lang="en-US" sz="2000" dirty="0"/>
              <a:t> </a:t>
            </a:r>
            <a:r>
              <a:rPr lang="en-US" sz="2000" dirty="0" smtClean="0"/>
              <a:t>se </a:t>
            </a:r>
            <a:r>
              <a:rPr lang="en-US" sz="2000" dirty="0" err="1" smtClean="0"/>
              <a:t>mo</a:t>
            </a:r>
            <a:r>
              <a:rPr lang="sr-Latn-RS" sz="2000" dirty="0" smtClean="0"/>
              <a:t>ž</a:t>
            </a:r>
            <a:r>
              <a:rPr lang="en-US" sz="2000" dirty="0" smtClean="0"/>
              <a:t>e </a:t>
            </a:r>
            <a:r>
              <a:rPr lang="en-US" sz="2000" dirty="0" err="1" smtClean="0"/>
              <a:t>predstaviti</a:t>
            </a:r>
            <a:r>
              <a:rPr lang="en-US" sz="2000" dirty="0" smtClean="0"/>
              <a:t> </a:t>
            </a:r>
            <a:r>
              <a:rPr lang="en-US" sz="2000" dirty="0" err="1" smtClean="0"/>
              <a:t>na</a:t>
            </a:r>
            <a:r>
              <a:rPr lang="en-US" sz="2000" dirty="0" smtClean="0"/>
              <a:t> </a:t>
            </a:r>
            <a:r>
              <a:rPr lang="en-US" sz="2000" dirty="0" err="1" smtClean="0"/>
              <a:t>slede</a:t>
            </a:r>
            <a:r>
              <a:rPr lang="sr-Latn-RS" sz="2000" dirty="0" smtClean="0"/>
              <a:t>ć</a:t>
            </a:r>
            <a:r>
              <a:rPr lang="en-US" sz="2000" dirty="0" err="1" smtClean="0"/>
              <a:t>i</a:t>
            </a:r>
            <a:r>
              <a:rPr lang="en-US" sz="2000" dirty="0" smtClean="0"/>
              <a:t> </a:t>
            </a:r>
            <a:r>
              <a:rPr lang="en-US" sz="2000" dirty="0" err="1" smtClean="0"/>
              <a:t>na</a:t>
            </a:r>
            <a:r>
              <a:rPr lang="sr-Latn-RS" sz="2000" dirty="0" smtClean="0"/>
              <a:t>č</a:t>
            </a:r>
            <a:r>
              <a:rPr lang="en-US" sz="2000" dirty="0" smtClean="0"/>
              <a:t>in:</a:t>
            </a:r>
          </a:p>
          <a:p>
            <a:endParaRPr lang="en-US" sz="20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2955" y="2374583"/>
            <a:ext cx="6640579" cy="4148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001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162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 smtClean="0"/>
              <a:t>FUNKCIJE </a:t>
            </a:r>
            <a:r>
              <a:rPr lang="en-US" sz="3200" dirty="0"/>
              <a:t>ŠEFA RECEPCIJE U UPRAVLJANJU </a:t>
            </a:r>
            <a:r>
              <a:rPr lang="en-US" sz="3200" dirty="0" smtClean="0"/>
              <a:t>POSLOVNIM REZULTATOM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41679"/>
            <a:ext cx="8596668" cy="4411340"/>
          </a:xfrm>
        </p:spPr>
        <p:txBody>
          <a:bodyPr>
            <a:normAutofit/>
          </a:bodyPr>
          <a:lstStyle/>
          <a:p>
            <a:endParaRPr lang="sr-Latn-RS" sz="2000" dirty="0" smtClean="0"/>
          </a:p>
          <a:p>
            <a:r>
              <a:rPr lang="en-US" sz="2000" dirty="0" smtClean="0"/>
              <a:t>Na </a:t>
            </a:r>
            <a:r>
              <a:rPr lang="en-US" sz="2000" dirty="0" err="1"/>
              <a:t>najvišoj</a:t>
            </a:r>
            <a:r>
              <a:rPr lang="en-US" sz="2000" dirty="0"/>
              <a:t> </a:t>
            </a:r>
            <a:r>
              <a:rPr lang="en-US" sz="2000" dirty="0" err="1" smtClean="0"/>
              <a:t>lestvici</a:t>
            </a:r>
            <a:r>
              <a:rPr lang="en-US" sz="2000" dirty="0" smtClean="0"/>
              <a:t> </a:t>
            </a:r>
            <a:r>
              <a:rPr lang="en-US" sz="2000" dirty="0" err="1" smtClean="0"/>
              <a:t>menadžmenta</a:t>
            </a:r>
            <a:r>
              <a:rPr lang="en-US" sz="2000" dirty="0" smtClean="0"/>
              <a:t> </a:t>
            </a:r>
            <a:r>
              <a:rPr lang="en-US" sz="2000" dirty="0" err="1" smtClean="0"/>
              <a:t>hotela</a:t>
            </a:r>
            <a:r>
              <a:rPr lang="en-US" sz="2000" dirty="0"/>
              <a:t> </a:t>
            </a:r>
            <a:r>
              <a:rPr lang="en-US" sz="2000" dirty="0" smtClean="0"/>
              <a:t>je </a:t>
            </a:r>
            <a:r>
              <a:rPr lang="en-US" sz="2000" dirty="0" err="1"/>
              <a:t>direktor</a:t>
            </a:r>
            <a:r>
              <a:rPr lang="en-US" sz="2000" dirty="0"/>
              <a:t> </a:t>
            </a:r>
            <a:r>
              <a:rPr lang="en-US" sz="2000" dirty="0" err="1"/>
              <a:t>hotela</a:t>
            </a:r>
            <a:r>
              <a:rPr lang="en-US" sz="2000" dirty="0"/>
              <a:t> (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eventualno</a:t>
            </a:r>
            <a:r>
              <a:rPr lang="en-US" sz="2000" dirty="0"/>
              <a:t> </a:t>
            </a:r>
            <a:r>
              <a:rPr lang="en-US" sz="2000" dirty="0" err="1"/>
              <a:t>njegovi</a:t>
            </a:r>
            <a:r>
              <a:rPr lang="en-US" sz="2000" dirty="0"/>
              <a:t> </a:t>
            </a:r>
            <a:r>
              <a:rPr lang="en-US" sz="2000" dirty="0" err="1"/>
              <a:t>pomoćnici</a:t>
            </a:r>
            <a:r>
              <a:rPr lang="en-US" sz="2000" dirty="0"/>
              <a:t>),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srednjoj</a:t>
            </a:r>
            <a:r>
              <a:rPr lang="en-US" sz="2000" dirty="0"/>
              <a:t> </a:t>
            </a:r>
            <a:r>
              <a:rPr lang="en-US" sz="2000" dirty="0" smtClean="0"/>
              <a:t>se </a:t>
            </a:r>
            <a:r>
              <a:rPr lang="en-US" sz="2000" dirty="0" err="1" smtClean="0"/>
              <a:t>nalazi</a:t>
            </a:r>
            <a:r>
              <a:rPr lang="en-US" sz="2000" dirty="0" smtClean="0"/>
              <a:t> </a:t>
            </a:r>
            <a:r>
              <a:rPr lang="en-US" sz="2000" dirty="0" err="1" smtClean="0"/>
              <a:t>šef</a:t>
            </a:r>
            <a:r>
              <a:rPr lang="en-US" sz="2000" dirty="0" smtClean="0"/>
              <a:t> </a:t>
            </a:r>
            <a:r>
              <a:rPr lang="en-US" sz="2000" dirty="0" err="1"/>
              <a:t>recepcije</a:t>
            </a:r>
            <a:r>
              <a:rPr lang="en-US" sz="2000" dirty="0"/>
              <a:t> (</a:t>
            </a:r>
            <a:r>
              <a:rPr lang="en-US" sz="2000" dirty="0" err="1"/>
              <a:t>kao</a:t>
            </a:r>
            <a:r>
              <a:rPr lang="en-US" sz="2000" dirty="0"/>
              <a:t> </a:t>
            </a:r>
            <a:r>
              <a:rPr lang="en-US" sz="2000" dirty="0" err="1"/>
              <a:t>izvršni</a:t>
            </a:r>
            <a:r>
              <a:rPr lang="en-US" sz="2000" dirty="0"/>
              <a:t> </a:t>
            </a:r>
            <a:r>
              <a:rPr lang="en-US" sz="2000" dirty="0" err="1"/>
              <a:t>voditelj</a:t>
            </a:r>
            <a:r>
              <a:rPr lang="en-US" sz="2000" dirty="0"/>
              <a:t> </a:t>
            </a:r>
            <a:r>
              <a:rPr lang="en-US" sz="2000" dirty="0" err="1" smtClean="0"/>
              <a:t>prijemnog</a:t>
            </a:r>
            <a:r>
              <a:rPr lang="en-US" sz="2000" dirty="0" smtClean="0"/>
              <a:t> </a:t>
            </a:r>
            <a:r>
              <a:rPr lang="en-US" sz="2000" dirty="0" err="1" smtClean="0"/>
              <a:t>odeljenja</a:t>
            </a:r>
            <a:r>
              <a:rPr lang="en-US" sz="2000" dirty="0" smtClean="0"/>
              <a:t> </a:t>
            </a:r>
            <a:r>
              <a:rPr lang="en-US" sz="2000" dirty="0" err="1"/>
              <a:t>hotela</a:t>
            </a:r>
            <a:r>
              <a:rPr lang="en-US" sz="2000" dirty="0"/>
              <a:t>), a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operativnoj</a:t>
            </a:r>
            <a:r>
              <a:rPr lang="en-US" sz="2000" dirty="0"/>
              <a:t> </a:t>
            </a:r>
            <a:r>
              <a:rPr lang="en-US" sz="2000" dirty="0" err="1" smtClean="0"/>
              <a:t>lestvici</a:t>
            </a:r>
            <a:r>
              <a:rPr lang="en-US" sz="2000" dirty="0" smtClean="0"/>
              <a:t>, </a:t>
            </a:r>
            <a:r>
              <a:rPr lang="en-US" sz="2000" dirty="0" err="1" smtClean="0"/>
              <a:t>nalazi</a:t>
            </a:r>
            <a:r>
              <a:rPr lang="en-US" sz="2000" dirty="0" smtClean="0"/>
              <a:t> </a:t>
            </a:r>
            <a:r>
              <a:rPr lang="en-US" sz="2000" dirty="0"/>
              <a:t>se </a:t>
            </a:r>
            <a:r>
              <a:rPr lang="en-US" sz="2000" dirty="0" err="1"/>
              <a:t>pomoćnik</a:t>
            </a:r>
            <a:r>
              <a:rPr lang="en-US" sz="2000" dirty="0"/>
              <a:t> </a:t>
            </a:r>
            <a:r>
              <a:rPr lang="en-US" sz="2000" dirty="0" err="1"/>
              <a:t>šefa</a:t>
            </a:r>
            <a:r>
              <a:rPr lang="en-US" sz="2000" dirty="0"/>
              <a:t> </a:t>
            </a:r>
            <a:r>
              <a:rPr lang="en-US" sz="2000" dirty="0" err="1"/>
              <a:t>recepcije</a:t>
            </a:r>
            <a:r>
              <a:rPr lang="en-US" sz="2000" dirty="0"/>
              <a:t>, </a:t>
            </a:r>
            <a:r>
              <a:rPr lang="en-US" sz="2000" dirty="0" err="1"/>
              <a:t>kao</a:t>
            </a:r>
            <a:r>
              <a:rPr lang="en-US" sz="2000" dirty="0"/>
              <a:t> </a:t>
            </a:r>
            <a:r>
              <a:rPr lang="en-US" sz="2000" dirty="0" err="1"/>
              <a:t>menadžer</a:t>
            </a:r>
            <a:r>
              <a:rPr lang="en-US" sz="2000" dirty="0"/>
              <a:t> </a:t>
            </a:r>
            <a:r>
              <a:rPr lang="en-US" sz="2000" dirty="0" err="1" smtClean="0"/>
              <a:t>najnižeg</a:t>
            </a:r>
            <a:r>
              <a:rPr lang="en-US" sz="2000" dirty="0" smtClean="0"/>
              <a:t> </a:t>
            </a:r>
            <a:r>
              <a:rPr lang="en-US" sz="2000" dirty="0" err="1" smtClean="0"/>
              <a:t>nivoa</a:t>
            </a:r>
            <a:r>
              <a:rPr lang="en-US" sz="2000" dirty="0" smtClean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41293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162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 smtClean="0"/>
              <a:t>FUNKCIJE </a:t>
            </a:r>
            <a:r>
              <a:rPr lang="en-US" sz="3200" dirty="0"/>
              <a:t>ŠEFA RECEPCIJE U UPRAVLJANJU </a:t>
            </a:r>
            <a:r>
              <a:rPr lang="en-US" sz="3200" dirty="0" smtClean="0"/>
              <a:t>POSLOVNIM REZULTATOM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41679"/>
            <a:ext cx="8596668" cy="4411340"/>
          </a:xfrm>
        </p:spPr>
        <p:txBody>
          <a:bodyPr>
            <a:normAutofit/>
          </a:bodyPr>
          <a:lstStyle/>
          <a:p>
            <a:r>
              <a:rPr lang="en-US" sz="2000" dirty="0" err="1" smtClean="0"/>
              <a:t>Posmatrajući</a:t>
            </a:r>
            <a:r>
              <a:rPr lang="en-US" sz="2000" dirty="0" smtClean="0"/>
              <a:t> </a:t>
            </a:r>
            <a:r>
              <a:rPr lang="en-US" sz="2000" dirty="0" err="1"/>
              <a:t>menadžment</a:t>
            </a:r>
            <a:r>
              <a:rPr lang="en-US" sz="2000" dirty="0"/>
              <a:t> </a:t>
            </a:r>
            <a:r>
              <a:rPr lang="en-US" sz="2000" dirty="0" err="1"/>
              <a:t>hotela</a:t>
            </a:r>
            <a:r>
              <a:rPr lang="en-US" sz="2000" dirty="0"/>
              <a:t>, </a:t>
            </a:r>
            <a:r>
              <a:rPr lang="en-US" sz="2000" dirty="0" err="1"/>
              <a:t>treba</a:t>
            </a:r>
            <a:r>
              <a:rPr lang="en-US" sz="2000" dirty="0"/>
              <a:t> </a:t>
            </a:r>
            <a:r>
              <a:rPr lang="en-US" sz="2000" dirty="0" err="1"/>
              <a:t>spomenuti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konceptualni</a:t>
            </a:r>
            <a:r>
              <a:rPr lang="en-US" sz="2000" dirty="0"/>
              <a:t> </a:t>
            </a:r>
            <a:r>
              <a:rPr lang="en-US" sz="2000" dirty="0" err="1" smtClean="0"/>
              <a:t>sistem</a:t>
            </a:r>
            <a:r>
              <a:rPr lang="en-US" sz="2000" dirty="0" smtClean="0"/>
              <a:t> </a:t>
            </a:r>
            <a:r>
              <a:rPr lang="en-US" sz="2000" dirty="0" err="1"/>
              <a:t>odlučivanja</a:t>
            </a:r>
            <a:r>
              <a:rPr lang="en-US" sz="2000" dirty="0"/>
              <a:t>, </a:t>
            </a:r>
            <a:r>
              <a:rPr lang="en-US" sz="2000" dirty="0" err="1" smtClean="0"/>
              <a:t>posebno</a:t>
            </a:r>
            <a:r>
              <a:rPr lang="en-US" sz="2000" dirty="0" smtClean="0"/>
              <a:t> </a:t>
            </a:r>
            <a:r>
              <a:rPr lang="en-US" sz="2000" dirty="0" err="1" smtClean="0"/>
              <a:t>sa</a:t>
            </a:r>
            <a:r>
              <a:rPr lang="en-US" sz="2000" dirty="0" smtClean="0"/>
              <a:t> </a:t>
            </a:r>
            <a:r>
              <a:rPr lang="en-US" sz="2000" dirty="0" err="1"/>
              <a:t>vremenskog</a:t>
            </a:r>
            <a:r>
              <a:rPr lang="en-US" sz="2000" dirty="0"/>
              <a:t> </a:t>
            </a:r>
            <a:r>
              <a:rPr lang="en-US" sz="2000" dirty="0" err="1"/>
              <a:t>aspekta</a:t>
            </a:r>
            <a:r>
              <a:rPr lang="en-US" sz="2000" dirty="0"/>
              <a:t>, pa se </a:t>
            </a:r>
            <a:r>
              <a:rPr lang="en-US" sz="2000" dirty="0" err="1"/>
              <a:t>mogu</a:t>
            </a:r>
            <a:r>
              <a:rPr lang="en-US" sz="2000" dirty="0"/>
              <a:t> </a:t>
            </a:r>
            <a:r>
              <a:rPr lang="en-US" sz="2000" dirty="0" err="1"/>
              <a:t>razlikovati</a:t>
            </a:r>
            <a:r>
              <a:rPr lang="en-US" sz="2000" dirty="0"/>
              <a:t>: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err="1" smtClean="0"/>
              <a:t>dugoročne</a:t>
            </a:r>
            <a:r>
              <a:rPr lang="en-US" sz="2000" dirty="0" smtClean="0"/>
              <a:t> </a:t>
            </a:r>
            <a:r>
              <a:rPr lang="en-US" sz="2000" dirty="0"/>
              <a:t>(</a:t>
            </a:r>
            <a:r>
              <a:rPr lang="en-US" sz="2000" dirty="0" err="1"/>
              <a:t>strateške</a:t>
            </a:r>
            <a:r>
              <a:rPr lang="en-US" sz="2000" dirty="0"/>
              <a:t>) </a:t>
            </a:r>
            <a:r>
              <a:rPr lang="en-US" sz="2000" dirty="0" err="1"/>
              <a:t>odluke</a:t>
            </a:r>
            <a:r>
              <a:rPr lang="en-US" sz="2000" dirty="0"/>
              <a:t>, </a:t>
            </a:r>
            <a:r>
              <a:rPr lang="en-US" sz="2000" dirty="0" err="1"/>
              <a:t>koje</a:t>
            </a:r>
            <a:r>
              <a:rPr lang="en-US" sz="2000" dirty="0"/>
              <a:t> se </a:t>
            </a:r>
            <a:r>
              <a:rPr lang="en-US" sz="2000" dirty="0" err="1"/>
              <a:t>donose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 smtClean="0"/>
              <a:t>najvišem</a:t>
            </a:r>
            <a:r>
              <a:rPr lang="en-US" sz="2000" dirty="0" smtClean="0"/>
              <a:t> </a:t>
            </a:r>
            <a:r>
              <a:rPr lang="en-US" sz="2000" dirty="0" err="1" smtClean="0"/>
              <a:t>nivou</a:t>
            </a:r>
            <a:r>
              <a:rPr lang="en-US" sz="2000" dirty="0" smtClean="0"/>
              <a:t>  </a:t>
            </a:r>
            <a:r>
              <a:rPr lang="en-US" sz="2000" dirty="0" err="1"/>
              <a:t>menadžmenta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u </a:t>
            </a:r>
            <a:r>
              <a:rPr lang="en-US" sz="2000" dirty="0" err="1"/>
              <a:t>praksi</a:t>
            </a:r>
            <a:r>
              <a:rPr lang="en-US" sz="2000" dirty="0"/>
              <a:t> se </a:t>
            </a:r>
            <a:r>
              <a:rPr lang="en-US" sz="2000" dirty="0" err="1"/>
              <a:t>obično</a:t>
            </a:r>
            <a:r>
              <a:rPr lang="en-US" sz="2000" dirty="0"/>
              <a:t> </a:t>
            </a:r>
            <a:r>
              <a:rPr lang="en-US" sz="2000" dirty="0" err="1"/>
              <a:t>odnose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razdoblje</a:t>
            </a:r>
            <a:r>
              <a:rPr lang="en-US" sz="2000" dirty="0"/>
              <a:t> od </a:t>
            </a:r>
            <a:r>
              <a:rPr lang="en-US" sz="2000" dirty="0" err="1"/>
              <a:t>nekoliko</a:t>
            </a:r>
            <a:r>
              <a:rPr lang="en-US" sz="2000" dirty="0"/>
              <a:t> </a:t>
            </a:r>
            <a:r>
              <a:rPr lang="en-US" sz="2000" dirty="0" err="1"/>
              <a:t>godina</a:t>
            </a:r>
            <a:r>
              <a:rPr lang="en-US" sz="2000" dirty="0"/>
              <a:t>. </a:t>
            </a:r>
            <a:r>
              <a:rPr lang="en-US" sz="2000" dirty="0" smtClean="0"/>
              <a:t>To </a:t>
            </a:r>
            <a:r>
              <a:rPr lang="en-US" sz="2000" dirty="0" err="1" smtClean="0"/>
              <a:t>su</a:t>
            </a:r>
            <a:r>
              <a:rPr lang="en-US" sz="2000" dirty="0" smtClean="0"/>
              <a:t> </a:t>
            </a:r>
            <a:r>
              <a:rPr lang="en-US" sz="2000" dirty="0" err="1" smtClean="0"/>
              <a:t>odluke</a:t>
            </a:r>
            <a:r>
              <a:rPr lang="en-US" sz="2000" dirty="0" smtClean="0"/>
              <a:t> </a:t>
            </a:r>
            <a:r>
              <a:rPr lang="en-US" sz="2000" dirty="0"/>
              <a:t>o </a:t>
            </a:r>
            <a:r>
              <a:rPr lang="en-US" sz="2000" dirty="0" err="1" smtClean="0"/>
              <a:t>usmeravanju</a:t>
            </a:r>
            <a:r>
              <a:rPr lang="en-US" sz="2000" dirty="0" smtClean="0"/>
              <a:t> </a:t>
            </a:r>
            <a:r>
              <a:rPr lang="en-US" sz="2000" dirty="0" err="1"/>
              <a:t>poslovne</a:t>
            </a:r>
            <a:r>
              <a:rPr lang="en-US" sz="2000" dirty="0"/>
              <a:t> </a:t>
            </a:r>
            <a:r>
              <a:rPr lang="en-US" sz="2000" dirty="0" err="1"/>
              <a:t>politike</a:t>
            </a:r>
            <a:r>
              <a:rPr lang="en-US" sz="2000" dirty="0"/>
              <a:t> </a:t>
            </a:r>
            <a:r>
              <a:rPr lang="en-US" sz="2000" dirty="0" err="1"/>
              <a:t>hotela</a:t>
            </a:r>
            <a:r>
              <a:rPr lang="en-US" sz="2000" dirty="0"/>
              <a:t>, </a:t>
            </a:r>
            <a:r>
              <a:rPr lang="en-US" sz="2000" dirty="0" err="1"/>
              <a:t>odluke</a:t>
            </a:r>
            <a:r>
              <a:rPr lang="en-US" sz="2000" dirty="0"/>
              <a:t> o </a:t>
            </a:r>
            <a:r>
              <a:rPr lang="en-US" sz="2000" dirty="0" err="1"/>
              <a:t>usvajanju</a:t>
            </a:r>
            <a:r>
              <a:rPr lang="en-US" sz="2000" dirty="0"/>
              <a:t> </a:t>
            </a:r>
            <a:r>
              <a:rPr lang="en-US" sz="2000" dirty="0" err="1"/>
              <a:t>novih</a:t>
            </a:r>
            <a:r>
              <a:rPr lang="en-US" sz="2000" dirty="0"/>
              <a:t> </a:t>
            </a:r>
            <a:r>
              <a:rPr lang="en-US" sz="2000" dirty="0" err="1"/>
              <a:t>tehnologija</a:t>
            </a:r>
            <a:r>
              <a:rPr lang="en-US" sz="2000" dirty="0"/>
              <a:t>, </a:t>
            </a:r>
            <a:r>
              <a:rPr lang="en-US" sz="2000" dirty="0" err="1"/>
              <a:t>odluke</a:t>
            </a:r>
            <a:r>
              <a:rPr lang="en-US" sz="2000" dirty="0"/>
              <a:t> o </a:t>
            </a:r>
            <a:r>
              <a:rPr lang="en-US" sz="2000" dirty="0" err="1"/>
              <a:t>reorganizaciji</a:t>
            </a:r>
            <a:r>
              <a:rPr lang="en-US" sz="2000" dirty="0"/>
              <a:t> </a:t>
            </a:r>
            <a:r>
              <a:rPr lang="en-US" sz="2000" dirty="0" err="1"/>
              <a:t>poslovanja</a:t>
            </a:r>
            <a:r>
              <a:rPr lang="en-US" sz="2000" dirty="0"/>
              <a:t>, </a:t>
            </a:r>
            <a:r>
              <a:rPr lang="en-US" sz="2000" dirty="0" err="1"/>
              <a:t>odluke</a:t>
            </a:r>
            <a:r>
              <a:rPr lang="en-US" sz="2000" dirty="0"/>
              <a:t> o </a:t>
            </a:r>
            <a:r>
              <a:rPr lang="en-US" sz="2000" dirty="0" err="1"/>
              <a:t>aktiviranju</a:t>
            </a:r>
            <a:r>
              <a:rPr lang="en-US" sz="2000" dirty="0"/>
              <a:t> </a:t>
            </a:r>
            <a:r>
              <a:rPr lang="en-US" sz="2000" dirty="0" err="1"/>
              <a:t>novih</a:t>
            </a:r>
            <a:r>
              <a:rPr lang="en-US" sz="2000" dirty="0"/>
              <a:t> </a:t>
            </a:r>
            <a:r>
              <a:rPr lang="en-US" sz="2000" dirty="0" err="1"/>
              <a:t>selektivnih</a:t>
            </a:r>
            <a:r>
              <a:rPr lang="en-US" sz="2000" dirty="0"/>
              <a:t> </a:t>
            </a:r>
            <a:r>
              <a:rPr lang="en-US" sz="2000" dirty="0" err="1"/>
              <a:t>oblika</a:t>
            </a:r>
            <a:r>
              <a:rPr lang="en-US" sz="2000" dirty="0"/>
              <a:t> </a:t>
            </a:r>
            <a:r>
              <a:rPr lang="en-US" sz="2000" dirty="0" err="1"/>
              <a:t>ponude</a:t>
            </a:r>
            <a:r>
              <a:rPr lang="en-US" sz="2000" dirty="0"/>
              <a:t>, </a:t>
            </a:r>
            <a:r>
              <a:rPr lang="en-US" sz="2000" dirty="0" err="1"/>
              <a:t>odluke</a:t>
            </a:r>
            <a:r>
              <a:rPr lang="en-US" sz="2000" dirty="0"/>
              <a:t> o </a:t>
            </a:r>
            <a:r>
              <a:rPr lang="en-US" sz="2000" dirty="0" err="1"/>
              <a:t>prodoru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nova </a:t>
            </a:r>
            <a:r>
              <a:rPr lang="en-US" sz="2000" dirty="0" err="1"/>
              <a:t>turistička</a:t>
            </a:r>
            <a:r>
              <a:rPr lang="en-US" sz="2000" dirty="0"/>
              <a:t> </a:t>
            </a:r>
            <a:r>
              <a:rPr lang="en-US" sz="2000" dirty="0" err="1"/>
              <a:t>tržišta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dr</a:t>
            </a:r>
            <a:r>
              <a:rPr lang="en-US" sz="2000" dirty="0" smtClean="0"/>
              <a:t>.; </a:t>
            </a:r>
            <a:endParaRPr lang="en-US" sz="2000" dirty="0"/>
          </a:p>
          <a:p>
            <a:pPr marL="457200" indent="-457200">
              <a:buFont typeface="+mj-lt"/>
              <a:buAutoNum type="arabicPeriod"/>
            </a:pPr>
            <a:r>
              <a:rPr lang="en-US" sz="2000" dirty="0" err="1" smtClean="0"/>
              <a:t>srednjoročne</a:t>
            </a:r>
            <a:r>
              <a:rPr lang="en-US" sz="2000" dirty="0" smtClean="0"/>
              <a:t> </a:t>
            </a:r>
            <a:r>
              <a:rPr lang="en-US" sz="2000" dirty="0"/>
              <a:t>(</a:t>
            </a:r>
            <a:r>
              <a:rPr lang="en-US" sz="2000" dirty="0" err="1"/>
              <a:t>taktičke</a:t>
            </a:r>
            <a:r>
              <a:rPr lang="en-US" sz="2000" dirty="0"/>
              <a:t>) </a:t>
            </a:r>
            <a:r>
              <a:rPr lang="en-US" sz="2000" dirty="0" err="1"/>
              <a:t>odluke</a:t>
            </a:r>
            <a:r>
              <a:rPr lang="en-US" sz="2000" dirty="0"/>
              <a:t>, </a:t>
            </a:r>
            <a:r>
              <a:rPr lang="en-US" sz="2000" dirty="0" err="1"/>
              <a:t>donose</a:t>
            </a:r>
            <a:r>
              <a:rPr lang="en-US" sz="2000" dirty="0"/>
              <a:t> se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srednjim</a:t>
            </a:r>
            <a:r>
              <a:rPr lang="en-US" sz="2000" dirty="0"/>
              <a:t> </a:t>
            </a:r>
            <a:r>
              <a:rPr lang="en-US" sz="2000" dirty="0" err="1" smtClean="0"/>
              <a:t>nivoima</a:t>
            </a:r>
            <a:r>
              <a:rPr lang="en-US" sz="2000" dirty="0" smtClean="0"/>
              <a:t> </a:t>
            </a:r>
            <a:r>
              <a:rPr lang="en-US" sz="2000" dirty="0" err="1"/>
              <a:t>menadžmenta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njihov</a:t>
            </a:r>
            <a:r>
              <a:rPr lang="en-US" sz="2000" dirty="0"/>
              <a:t> je </a:t>
            </a:r>
            <a:r>
              <a:rPr lang="en-US" sz="2000" dirty="0" err="1"/>
              <a:t>vremenski</a:t>
            </a:r>
            <a:r>
              <a:rPr lang="en-US" sz="2000" dirty="0"/>
              <a:t> </a:t>
            </a:r>
            <a:r>
              <a:rPr lang="en-US" sz="2000" dirty="0" err="1"/>
              <a:t>doseg</a:t>
            </a:r>
            <a:r>
              <a:rPr lang="en-US" sz="2000" dirty="0"/>
              <a:t> </a:t>
            </a:r>
            <a:r>
              <a:rPr lang="en-US" sz="2000" dirty="0" err="1"/>
              <a:t>obično</a:t>
            </a:r>
            <a:r>
              <a:rPr lang="en-US" sz="2000" dirty="0"/>
              <a:t> od </a:t>
            </a:r>
            <a:r>
              <a:rPr lang="en-US" sz="2000" dirty="0" err="1"/>
              <a:t>nekoliko</a:t>
            </a:r>
            <a:r>
              <a:rPr lang="en-US" sz="2000" dirty="0"/>
              <a:t> </a:t>
            </a:r>
            <a:r>
              <a:rPr lang="en-US" sz="2000" dirty="0" err="1"/>
              <a:t>dana</a:t>
            </a:r>
            <a:r>
              <a:rPr lang="en-US" sz="2000" dirty="0"/>
              <a:t> do </a:t>
            </a:r>
            <a:r>
              <a:rPr lang="en-US" sz="2000" dirty="0" err="1"/>
              <a:t>nekoliko</a:t>
            </a:r>
            <a:r>
              <a:rPr lang="en-US" sz="2000" dirty="0"/>
              <a:t> (</a:t>
            </a:r>
            <a:r>
              <a:rPr lang="en-US" sz="2000" dirty="0" err="1"/>
              <a:t>manji</a:t>
            </a:r>
            <a:r>
              <a:rPr lang="en-US" sz="2000" dirty="0"/>
              <a:t> </a:t>
            </a:r>
            <a:r>
              <a:rPr lang="en-US" sz="2000" dirty="0" err="1"/>
              <a:t>broj</a:t>
            </a:r>
            <a:r>
              <a:rPr lang="en-US" sz="2000" dirty="0"/>
              <a:t>) </a:t>
            </a:r>
            <a:r>
              <a:rPr lang="en-US" sz="2000" dirty="0" err="1"/>
              <a:t>godina</a:t>
            </a:r>
            <a:r>
              <a:rPr lang="en-US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87431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162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 smtClean="0"/>
              <a:t>FUNKCIJE </a:t>
            </a:r>
            <a:r>
              <a:rPr lang="en-US" sz="3200" dirty="0"/>
              <a:t>ŠEFA RECEPCIJE U UPRAVLJANJU </a:t>
            </a:r>
            <a:r>
              <a:rPr lang="en-US" sz="3200" dirty="0" smtClean="0"/>
              <a:t>POSLOVNIM REZULTATOM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41679"/>
            <a:ext cx="8596668" cy="4411340"/>
          </a:xfrm>
        </p:spPr>
        <p:txBody>
          <a:bodyPr>
            <a:normAutofit/>
          </a:bodyPr>
          <a:lstStyle/>
          <a:p>
            <a:r>
              <a:rPr lang="en-US" sz="2000" dirty="0" err="1" smtClean="0"/>
              <a:t>Posmatrajući</a:t>
            </a:r>
            <a:r>
              <a:rPr lang="en-US" sz="2000" dirty="0" smtClean="0"/>
              <a:t> </a:t>
            </a:r>
            <a:r>
              <a:rPr lang="en-US" sz="2000" dirty="0" err="1"/>
              <a:t>menadžment</a:t>
            </a:r>
            <a:r>
              <a:rPr lang="en-US" sz="2000" dirty="0"/>
              <a:t> </a:t>
            </a:r>
            <a:r>
              <a:rPr lang="en-US" sz="2000" dirty="0" err="1"/>
              <a:t>hotela</a:t>
            </a:r>
            <a:r>
              <a:rPr lang="en-US" sz="2000" dirty="0"/>
              <a:t>, </a:t>
            </a:r>
            <a:r>
              <a:rPr lang="en-US" sz="2000" dirty="0" err="1"/>
              <a:t>treba</a:t>
            </a:r>
            <a:r>
              <a:rPr lang="en-US" sz="2000" dirty="0"/>
              <a:t> </a:t>
            </a:r>
            <a:r>
              <a:rPr lang="en-US" sz="2000" dirty="0" err="1"/>
              <a:t>spomenuti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konceptualni</a:t>
            </a:r>
            <a:r>
              <a:rPr lang="en-US" sz="2000" dirty="0"/>
              <a:t> </a:t>
            </a:r>
            <a:r>
              <a:rPr lang="en-US" sz="2000" dirty="0" err="1" smtClean="0"/>
              <a:t>sistem</a:t>
            </a:r>
            <a:r>
              <a:rPr lang="en-US" sz="2000" dirty="0" smtClean="0"/>
              <a:t> </a:t>
            </a:r>
            <a:r>
              <a:rPr lang="en-US" sz="2000" dirty="0" err="1"/>
              <a:t>odlučivanja</a:t>
            </a:r>
            <a:r>
              <a:rPr lang="en-US" sz="2000" dirty="0"/>
              <a:t>, </a:t>
            </a:r>
            <a:r>
              <a:rPr lang="en-US" sz="2000" dirty="0" err="1" smtClean="0"/>
              <a:t>posebno</a:t>
            </a:r>
            <a:r>
              <a:rPr lang="en-US" sz="2000" dirty="0" smtClean="0"/>
              <a:t> </a:t>
            </a:r>
            <a:r>
              <a:rPr lang="en-US" sz="2000" dirty="0" err="1" smtClean="0"/>
              <a:t>sa</a:t>
            </a:r>
            <a:r>
              <a:rPr lang="en-US" sz="2000" dirty="0" smtClean="0"/>
              <a:t> </a:t>
            </a:r>
            <a:r>
              <a:rPr lang="en-US" sz="2000" dirty="0" err="1"/>
              <a:t>vremenskog</a:t>
            </a:r>
            <a:r>
              <a:rPr lang="en-US" sz="2000" dirty="0"/>
              <a:t> </a:t>
            </a:r>
            <a:r>
              <a:rPr lang="en-US" sz="2000" dirty="0" err="1"/>
              <a:t>aspekta</a:t>
            </a:r>
            <a:r>
              <a:rPr lang="en-US" sz="2000" dirty="0"/>
              <a:t>, pa se </a:t>
            </a:r>
            <a:r>
              <a:rPr lang="en-US" sz="2000" dirty="0" err="1"/>
              <a:t>mogu</a:t>
            </a:r>
            <a:r>
              <a:rPr lang="en-US" sz="2000" dirty="0"/>
              <a:t> </a:t>
            </a:r>
            <a:r>
              <a:rPr lang="en-US" sz="2000" dirty="0" err="1"/>
              <a:t>razlikovati</a:t>
            </a:r>
            <a:r>
              <a:rPr lang="en-US" sz="2000" dirty="0"/>
              <a:t>: </a:t>
            </a:r>
          </a:p>
          <a:p>
            <a:endParaRPr lang="en-US" sz="2000" dirty="0"/>
          </a:p>
          <a:p>
            <a:pPr marL="457200" indent="-457200">
              <a:buFont typeface="+mj-lt"/>
              <a:buAutoNum type="arabicPeriod" startAt="3"/>
            </a:pPr>
            <a:r>
              <a:rPr lang="en-US" sz="2000" dirty="0" err="1"/>
              <a:t>kratkoročne</a:t>
            </a:r>
            <a:r>
              <a:rPr lang="en-US" sz="2000" dirty="0"/>
              <a:t> (</a:t>
            </a:r>
            <a:r>
              <a:rPr lang="en-US" sz="2000" dirty="0" err="1"/>
              <a:t>operativne</a:t>
            </a:r>
            <a:r>
              <a:rPr lang="en-US" sz="2000" dirty="0"/>
              <a:t>) </a:t>
            </a:r>
            <a:r>
              <a:rPr lang="en-US" sz="2000" dirty="0" err="1"/>
              <a:t>odluke</a:t>
            </a:r>
            <a:r>
              <a:rPr lang="en-US" sz="2000" dirty="0"/>
              <a:t>, u </a:t>
            </a:r>
            <a:r>
              <a:rPr lang="en-US" sz="2000" dirty="0" err="1"/>
              <a:t>praksi</a:t>
            </a:r>
            <a:r>
              <a:rPr lang="en-US" sz="2000" dirty="0"/>
              <a:t> se </a:t>
            </a:r>
            <a:r>
              <a:rPr lang="en-US" sz="2000" dirty="0" err="1"/>
              <a:t>odnose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 smtClean="0"/>
              <a:t>vreme</a:t>
            </a:r>
            <a:r>
              <a:rPr lang="en-US" sz="2000" dirty="0" smtClean="0"/>
              <a:t> </a:t>
            </a:r>
            <a:r>
              <a:rPr lang="en-US" sz="2000" dirty="0"/>
              <a:t>od </a:t>
            </a:r>
            <a:r>
              <a:rPr lang="en-US" sz="2000" dirty="0" err="1"/>
              <a:t>nekoliko</a:t>
            </a:r>
            <a:r>
              <a:rPr lang="en-US" sz="2000" dirty="0"/>
              <a:t> </a:t>
            </a:r>
            <a:r>
              <a:rPr lang="en-US" sz="2000" dirty="0" err="1"/>
              <a:t>dana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donose</a:t>
            </a:r>
            <a:r>
              <a:rPr lang="en-US" sz="2000" dirty="0"/>
              <a:t> se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najnižim</a:t>
            </a:r>
            <a:r>
              <a:rPr lang="en-US" sz="2000" dirty="0"/>
              <a:t> </a:t>
            </a:r>
            <a:r>
              <a:rPr lang="en-US" sz="2000" dirty="0" err="1" smtClean="0"/>
              <a:t>nivoima</a:t>
            </a:r>
            <a:r>
              <a:rPr lang="en-US" sz="2000" dirty="0" smtClean="0"/>
              <a:t> </a:t>
            </a:r>
            <a:r>
              <a:rPr lang="en-US" sz="2000" dirty="0" err="1"/>
              <a:t>menadžmenta</a:t>
            </a:r>
            <a:r>
              <a:rPr lang="en-US" sz="2000" dirty="0"/>
              <a:t>. </a:t>
            </a:r>
            <a:r>
              <a:rPr lang="en-US" sz="2000" dirty="0" err="1"/>
              <a:t>Njima</a:t>
            </a:r>
            <a:r>
              <a:rPr lang="en-US" sz="2000" dirty="0"/>
              <a:t> se </a:t>
            </a:r>
            <a:r>
              <a:rPr lang="en-US" sz="2000" dirty="0" err="1"/>
              <a:t>potpomaže</a:t>
            </a:r>
            <a:r>
              <a:rPr lang="en-US" sz="2000" dirty="0"/>
              <a:t> </a:t>
            </a:r>
            <a:r>
              <a:rPr lang="en-US" sz="2000" dirty="0" err="1" smtClean="0"/>
              <a:t>sprovođenje</a:t>
            </a:r>
            <a:r>
              <a:rPr lang="en-US" sz="2000" dirty="0" smtClean="0"/>
              <a:t> </a:t>
            </a:r>
            <a:r>
              <a:rPr lang="en-US" sz="2000" dirty="0"/>
              <a:t>u </a:t>
            </a:r>
            <a:r>
              <a:rPr lang="en-US" sz="2000" dirty="0" err="1" smtClean="0"/>
              <a:t>delo</a:t>
            </a:r>
            <a:r>
              <a:rPr lang="en-US" sz="2000" dirty="0" smtClean="0"/>
              <a:t> </a:t>
            </a:r>
            <a:r>
              <a:rPr lang="en-US" sz="2000" dirty="0" err="1"/>
              <a:t>odluka</a:t>
            </a:r>
            <a:r>
              <a:rPr lang="en-US" sz="2000" dirty="0"/>
              <a:t> </a:t>
            </a:r>
            <a:r>
              <a:rPr lang="en-US" sz="2000" dirty="0" err="1"/>
              <a:t>donesenih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višim</a:t>
            </a:r>
            <a:r>
              <a:rPr lang="en-US" sz="2000" dirty="0"/>
              <a:t> </a:t>
            </a:r>
            <a:r>
              <a:rPr lang="en-US" sz="2000" dirty="0" err="1" smtClean="0"/>
              <a:t>nivoima</a:t>
            </a:r>
            <a:r>
              <a:rPr lang="en-US" sz="2000" dirty="0" smtClean="0"/>
              <a:t>, </a:t>
            </a:r>
            <a:r>
              <a:rPr lang="en-US" sz="2000" dirty="0"/>
              <a:t>a </a:t>
            </a:r>
            <a:r>
              <a:rPr lang="en-US" sz="2000" dirty="0" err="1"/>
              <a:t>cilj</a:t>
            </a:r>
            <a:r>
              <a:rPr lang="en-US" sz="2000" dirty="0"/>
              <a:t> </a:t>
            </a:r>
            <a:r>
              <a:rPr lang="en-US" sz="2000" dirty="0" err="1"/>
              <a:t>im</a:t>
            </a:r>
            <a:r>
              <a:rPr lang="en-US" sz="2000" dirty="0"/>
              <a:t> je </a:t>
            </a:r>
            <a:r>
              <a:rPr lang="en-US" sz="2000" dirty="0" err="1" smtClean="0"/>
              <a:t>sprovođenje</a:t>
            </a:r>
            <a:r>
              <a:rPr lang="en-US" sz="2000" dirty="0" smtClean="0"/>
              <a:t> </a:t>
            </a:r>
            <a:r>
              <a:rPr lang="en-US" sz="2000" dirty="0" err="1"/>
              <a:t>poslovnih</a:t>
            </a:r>
            <a:r>
              <a:rPr lang="en-US" sz="2000" dirty="0"/>
              <a:t> </a:t>
            </a:r>
            <a:r>
              <a:rPr lang="en-US" sz="2000" dirty="0" err="1"/>
              <a:t>procesa</a:t>
            </a:r>
            <a:r>
              <a:rPr lang="en-US" sz="2000" dirty="0" smtClean="0"/>
              <a:t>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28427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162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 smtClean="0"/>
              <a:t>FUNKCIJE </a:t>
            </a:r>
            <a:r>
              <a:rPr lang="en-US" sz="3200" dirty="0"/>
              <a:t>ŠEFA RECEPCIJE U UPRAVLJANJU </a:t>
            </a:r>
            <a:r>
              <a:rPr lang="en-US" sz="3200" dirty="0" smtClean="0"/>
              <a:t>POSLOVNIM REZULTATOM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41679"/>
            <a:ext cx="8596668" cy="4411340"/>
          </a:xfrm>
        </p:spPr>
        <p:txBody>
          <a:bodyPr>
            <a:normAutofit/>
          </a:bodyPr>
          <a:lstStyle/>
          <a:p>
            <a:r>
              <a:rPr lang="en-US" sz="2000" dirty="0" err="1" smtClean="0"/>
              <a:t>Posmatrajući</a:t>
            </a:r>
            <a:r>
              <a:rPr lang="en-US" sz="2000" dirty="0" smtClean="0"/>
              <a:t> </a:t>
            </a:r>
            <a:r>
              <a:rPr lang="en-US" sz="2000" dirty="0" err="1"/>
              <a:t>ulogu</a:t>
            </a:r>
            <a:r>
              <a:rPr lang="en-US" sz="2000" dirty="0"/>
              <a:t> </a:t>
            </a:r>
            <a:r>
              <a:rPr lang="en-US" sz="2000" dirty="0" err="1"/>
              <a:t>šefa</a:t>
            </a:r>
            <a:r>
              <a:rPr lang="en-US" sz="2000" dirty="0"/>
              <a:t> </a:t>
            </a:r>
            <a:r>
              <a:rPr lang="en-US" sz="2000" dirty="0" err="1"/>
              <a:t>recepcije</a:t>
            </a:r>
            <a:r>
              <a:rPr lang="en-US" sz="2000" dirty="0"/>
              <a:t> s </a:t>
            </a:r>
            <a:r>
              <a:rPr lang="en-US" sz="2000" dirty="0" err="1"/>
              <a:t>menadžerskog</a:t>
            </a:r>
            <a:r>
              <a:rPr lang="en-US" sz="2000" dirty="0"/>
              <a:t> </a:t>
            </a:r>
            <a:r>
              <a:rPr lang="en-US" sz="2000" dirty="0" err="1"/>
              <a:t>aspekta</a:t>
            </a:r>
            <a:r>
              <a:rPr lang="en-US" sz="2000" dirty="0"/>
              <a:t>, </a:t>
            </a:r>
            <a:r>
              <a:rPr lang="en-US" sz="2000" dirty="0" err="1"/>
              <a:t>njegove</a:t>
            </a:r>
            <a:r>
              <a:rPr lang="en-US" sz="2000" dirty="0"/>
              <a:t> </a:t>
            </a:r>
            <a:r>
              <a:rPr lang="en-US" sz="2000" dirty="0" err="1" smtClean="0"/>
              <a:t>osnovne</a:t>
            </a:r>
            <a:r>
              <a:rPr lang="en-US" sz="2000" dirty="0" smtClean="0"/>
              <a:t> </a:t>
            </a:r>
            <a:r>
              <a:rPr lang="en-US" sz="2000" dirty="0" err="1"/>
              <a:t>funkcije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 smtClean="0"/>
              <a:t>sledeće</a:t>
            </a:r>
            <a:r>
              <a:rPr lang="en-US" sz="2000" dirty="0"/>
              <a:t>: </a:t>
            </a:r>
          </a:p>
          <a:p>
            <a:r>
              <a:rPr lang="en-US" sz="2000" b="1" dirty="0" err="1"/>
              <a:t>Planiranje</a:t>
            </a:r>
            <a:r>
              <a:rPr lang="en-US" sz="2000" b="1" dirty="0"/>
              <a:t>. </a:t>
            </a:r>
            <a:r>
              <a:rPr lang="en-US" sz="2000" dirty="0" err="1"/>
              <a:t>Planiranje</a:t>
            </a:r>
            <a:r>
              <a:rPr lang="en-US" sz="2000" dirty="0"/>
              <a:t> je </a:t>
            </a:r>
            <a:r>
              <a:rPr lang="en-US" sz="2000" dirty="0" err="1"/>
              <a:t>najosnovnija</a:t>
            </a:r>
            <a:r>
              <a:rPr lang="en-US" sz="2000" dirty="0"/>
              <a:t> od </a:t>
            </a:r>
            <a:r>
              <a:rPr lang="en-US" sz="2000" dirty="0" err="1"/>
              <a:t>svih</a:t>
            </a:r>
            <a:r>
              <a:rPr lang="en-US" sz="2000" dirty="0"/>
              <a:t> </a:t>
            </a:r>
            <a:r>
              <a:rPr lang="en-US" sz="2000" dirty="0" err="1"/>
              <a:t>menadžerskih</a:t>
            </a:r>
            <a:r>
              <a:rPr lang="en-US" sz="2000" dirty="0"/>
              <a:t> </a:t>
            </a:r>
            <a:r>
              <a:rPr lang="en-US" sz="2000" dirty="0" err="1"/>
              <a:t>funkcija</a:t>
            </a:r>
            <a:r>
              <a:rPr lang="en-US" sz="2000" dirty="0"/>
              <a:t>, </a:t>
            </a:r>
            <a:r>
              <a:rPr lang="en-US" sz="2000" dirty="0" err="1"/>
              <a:t>kojom</a:t>
            </a:r>
            <a:r>
              <a:rPr lang="en-US" sz="2000" dirty="0"/>
              <a:t> se </a:t>
            </a:r>
            <a:r>
              <a:rPr lang="en-US" sz="2000" dirty="0" err="1" smtClean="0"/>
              <a:t>konkretizuju</a:t>
            </a:r>
            <a:r>
              <a:rPr lang="en-US" sz="2000" dirty="0" smtClean="0"/>
              <a:t> </a:t>
            </a:r>
            <a:r>
              <a:rPr lang="en-US" sz="2000" dirty="0" err="1"/>
              <a:t>ciljevi</a:t>
            </a:r>
            <a:r>
              <a:rPr lang="en-US" sz="2000" dirty="0"/>
              <a:t> </a:t>
            </a:r>
            <a:r>
              <a:rPr lang="en-US" sz="2000" dirty="0" err="1"/>
              <a:t>poslovne</a:t>
            </a:r>
            <a:r>
              <a:rPr lang="en-US" sz="2000" dirty="0"/>
              <a:t> </a:t>
            </a:r>
            <a:r>
              <a:rPr lang="en-US" sz="2000" dirty="0" err="1"/>
              <a:t>politike</a:t>
            </a:r>
            <a:r>
              <a:rPr lang="en-US" sz="2000" dirty="0"/>
              <a:t> </a:t>
            </a:r>
            <a:r>
              <a:rPr lang="en-US" sz="2000" dirty="0" err="1" smtClean="0"/>
              <a:t>hotela</a:t>
            </a:r>
            <a:r>
              <a:rPr lang="en-US" sz="2000" dirty="0" smtClean="0"/>
              <a:t>, </a:t>
            </a:r>
            <a:r>
              <a:rPr lang="en-US" sz="2000" dirty="0" err="1" smtClean="0"/>
              <a:t>unapred</a:t>
            </a:r>
            <a:r>
              <a:rPr lang="en-US" sz="2000" dirty="0" smtClean="0"/>
              <a:t> </a:t>
            </a:r>
            <a:r>
              <a:rPr lang="en-US" sz="2000" dirty="0" err="1"/>
              <a:t>utvrđuju</a:t>
            </a:r>
            <a:r>
              <a:rPr lang="en-US" sz="2000" dirty="0"/>
              <a:t> </a:t>
            </a:r>
            <a:r>
              <a:rPr lang="en-US" sz="2000" dirty="0" err="1"/>
              <a:t>ciljevi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zadaci</a:t>
            </a:r>
            <a:r>
              <a:rPr lang="en-US" sz="2000" dirty="0"/>
              <a:t> </a:t>
            </a:r>
            <a:r>
              <a:rPr lang="en-US" sz="2000" dirty="0" err="1"/>
              <a:t>koje</a:t>
            </a:r>
            <a:r>
              <a:rPr lang="en-US" sz="2000" dirty="0"/>
              <a:t> </a:t>
            </a:r>
            <a:r>
              <a:rPr lang="en-US" sz="2000" dirty="0" err="1"/>
              <a:t>hotelska</a:t>
            </a:r>
            <a:r>
              <a:rPr lang="en-US" sz="2000" dirty="0"/>
              <a:t> </a:t>
            </a:r>
            <a:r>
              <a:rPr lang="en-US" sz="2000" dirty="0" err="1"/>
              <a:t>organizacija</a:t>
            </a:r>
            <a:r>
              <a:rPr lang="en-US" sz="2000" dirty="0"/>
              <a:t> </a:t>
            </a:r>
            <a:r>
              <a:rPr lang="en-US" sz="2000" dirty="0" err="1" smtClean="0"/>
              <a:t>namerava</a:t>
            </a:r>
            <a:r>
              <a:rPr lang="en-US" sz="2000" dirty="0" smtClean="0"/>
              <a:t> </a:t>
            </a:r>
            <a:r>
              <a:rPr lang="en-US" sz="2000" dirty="0" err="1"/>
              <a:t>ostvariti</a:t>
            </a:r>
            <a:r>
              <a:rPr lang="en-US" sz="2000" dirty="0"/>
              <a:t> u </a:t>
            </a:r>
            <a:r>
              <a:rPr lang="en-US" sz="2000" dirty="0" err="1"/>
              <a:t>određenom</a:t>
            </a:r>
            <a:r>
              <a:rPr lang="en-US" sz="2000" dirty="0"/>
              <a:t> </a:t>
            </a:r>
            <a:r>
              <a:rPr lang="en-US" sz="2000" dirty="0" err="1"/>
              <a:t>vremenskom</a:t>
            </a:r>
            <a:r>
              <a:rPr lang="en-US" sz="2000" dirty="0"/>
              <a:t> </a:t>
            </a:r>
            <a:r>
              <a:rPr lang="en-US" sz="2000" dirty="0" err="1"/>
              <a:t>razdoblju</a:t>
            </a:r>
            <a:r>
              <a:rPr lang="en-US" sz="2000" dirty="0"/>
              <a:t>, a </a:t>
            </a:r>
            <a:r>
              <a:rPr lang="en-US" sz="2000" dirty="0" err="1"/>
              <a:t>uz</a:t>
            </a:r>
            <a:r>
              <a:rPr lang="en-US" sz="2000" dirty="0"/>
              <a:t> </a:t>
            </a:r>
            <a:r>
              <a:rPr lang="en-US" sz="2000" dirty="0" err="1"/>
              <a:t>ciljeve</a:t>
            </a:r>
            <a:r>
              <a:rPr lang="en-US" sz="2000" dirty="0"/>
              <a:t> se </a:t>
            </a:r>
            <a:r>
              <a:rPr lang="en-US" sz="2000" dirty="0" err="1"/>
              <a:t>planiraju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akcije</a:t>
            </a:r>
            <a:r>
              <a:rPr lang="en-US" sz="2000" dirty="0"/>
              <a:t> </a:t>
            </a:r>
            <a:r>
              <a:rPr lang="en-US" sz="2000" dirty="0" err="1"/>
              <a:t>koje</a:t>
            </a:r>
            <a:r>
              <a:rPr lang="en-US" sz="2000" dirty="0"/>
              <a:t> </a:t>
            </a:r>
            <a:r>
              <a:rPr lang="en-US" sz="2000" dirty="0" err="1"/>
              <a:t>organizacija</a:t>
            </a:r>
            <a:r>
              <a:rPr lang="en-US" sz="2000" dirty="0"/>
              <a:t> </a:t>
            </a:r>
            <a:r>
              <a:rPr lang="en-US" sz="2000" dirty="0" err="1"/>
              <a:t>treba</a:t>
            </a:r>
            <a:r>
              <a:rPr lang="en-US" sz="2000" dirty="0"/>
              <a:t> </a:t>
            </a:r>
            <a:r>
              <a:rPr lang="en-US" sz="2000" dirty="0" err="1"/>
              <a:t>pokrenuti</a:t>
            </a:r>
            <a:r>
              <a:rPr lang="en-US" sz="2000" dirty="0"/>
              <a:t> da bi se </a:t>
            </a:r>
            <a:r>
              <a:rPr lang="en-US" sz="2000" dirty="0" err="1"/>
              <a:t>ciljevi</a:t>
            </a:r>
            <a:r>
              <a:rPr lang="en-US" sz="2000" dirty="0"/>
              <a:t> </a:t>
            </a:r>
            <a:r>
              <a:rPr lang="en-US" sz="2000" dirty="0" err="1" smtClean="0"/>
              <a:t>ostvarili</a:t>
            </a:r>
            <a:r>
              <a:rPr lang="en-US" sz="2000" dirty="0" smtClean="0"/>
              <a:t>.</a:t>
            </a:r>
          </a:p>
          <a:p>
            <a:r>
              <a:rPr lang="en-US" sz="2000" dirty="0" err="1" smtClean="0"/>
              <a:t>Prvi</a:t>
            </a:r>
            <a:r>
              <a:rPr lang="en-US" sz="2000" dirty="0" smtClean="0"/>
              <a:t> </a:t>
            </a:r>
            <a:r>
              <a:rPr lang="en-US" sz="2000" dirty="0" err="1"/>
              <a:t>korak</a:t>
            </a:r>
            <a:r>
              <a:rPr lang="en-US" sz="2000" dirty="0"/>
              <a:t> </a:t>
            </a:r>
            <a:r>
              <a:rPr lang="en-US" sz="2000" dirty="0" err="1"/>
              <a:t>šefa</a:t>
            </a:r>
            <a:r>
              <a:rPr lang="en-US" sz="2000" dirty="0"/>
              <a:t> </a:t>
            </a:r>
            <a:r>
              <a:rPr lang="en-US" sz="2000" dirty="0" err="1"/>
              <a:t>recepcije</a:t>
            </a:r>
            <a:r>
              <a:rPr lang="en-US" sz="2000" dirty="0"/>
              <a:t> u </a:t>
            </a:r>
            <a:r>
              <a:rPr lang="en-US" sz="2000" dirty="0" err="1"/>
              <a:t>planiranju</a:t>
            </a:r>
            <a:r>
              <a:rPr lang="en-US" sz="2000" dirty="0"/>
              <a:t> </a:t>
            </a:r>
            <a:r>
              <a:rPr lang="en-US" sz="2000" dirty="0" err="1" smtClean="0"/>
              <a:t>jeste</a:t>
            </a:r>
            <a:r>
              <a:rPr lang="en-US" sz="2000" dirty="0" smtClean="0"/>
              <a:t> </a:t>
            </a:r>
            <a:r>
              <a:rPr lang="en-US" sz="2000" dirty="0" err="1" smtClean="0"/>
              <a:t>definisane</a:t>
            </a:r>
            <a:r>
              <a:rPr lang="en-US" sz="2000" dirty="0" smtClean="0"/>
              <a:t> </a:t>
            </a:r>
            <a:r>
              <a:rPr lang="en-US" sz="2000" dirty="0" err="1" smtClean="0"/>
              <a:t>ciljeva</a:t>
            </a:r>
            <a:r>
              <a:rPr lang="en-US" sz="2000" dirty="0" smtClean="0"/>
              <a:t> </a:t>
            </a:r>
            <a:r>
              <a:rPr lang="en-US" sz="2000" dirty="0" err="1" smtClean="0"/>
              <a:t>prijemnog</a:t>
            </a:r>
            <a:r>
              <a:rPr lang="en-US" sz="2000" dirty="0" smtClean="0"/>
              <a:t> </a:t>
            </a:r>
            <a:r>
              <a:rPr lang="en-US" sz="2000" dirty="0" err="1" smtClean="0"/>
              <a:t>odeljenja</a:t>
            </a:r>
            <a:r>
              <a:rPr lang="en-US" sz="2000" dirty="0" smtClean="0"/>
              <a:t>. </a:t>
            </a:r>
            <a:r>
              <a:rPr lang="en-US" sz="2000" dirty="0" err="1"/>
              <a:t>Šef</a:t>
            </a:r>
            <a:r>
              <a:rPr lang="en-US" sz="2000" dirty="0"/>
              <a:t> </a:t>
            </a:r>
            <a:r>
              <a:rPr lang="en-US" sz="2000" dirty="0" err="1"/>
              <a:t>recepcije</a:t>
            </a:r>
            <a:r>
              <a:rPr lang="en-US" sz="2000" dirty="0"/>
              <a:t> </a:t>
            </a:r>
            <a:r>
              <a:rPr lang="en-US" sz="2000" dirty="0" err="1"/>
              <a:t>ove</a:t>
            </a:r>
            <a:r>
              <a:rPr lang="en-US" sz="2000" dirty="0"/>
              <a:t> </a:t>
            </a:r>
            <a:r>
              <a:rPr lang="en-US" sz="2000" dirty="0" err="1" smtClean="0"/>
              <a:t>opste</a:t>
            </a:r>
            <a:r>
              <a:rPr lang="en-US" sz="2000" dirty="0" smtClean="0"/>
              <a:t> </a:t>
            </a:r>
            <a:r>
              <a:rPr lang="en-US" sz="2000" dirty="0" err="1"/>
              <a:t>ciljeve</a:t>
            </a:r>
            <a:r>
              <a:rPr lang="en-US" sz="2000" dirty="0"/>
              <a:t> </a:t>
            </a:r>
            <a:r>
              <a:rPr lang="en-US" sz="2000" dirty="0" err="1"/>
              <a:t>koristi</a:t>
            </a:r>
            <a:r>
              <a:rPr lang="en-US" sz="2000" dirty="0"/>
              <a:t> </a:t>
            </a:r>
            <a:r>
              <a:rPr lang="en-US" sz="2000" dirty="0" err="1"/>
              <a:t>kao</a:t>
            </a:r>
            <a:r>
              <a:rPr lang="en-US" sz="2000" dirty="0"/>
              <a:t> </a:t>
            </a:r>
            <a:r>
              <a:rPr lang="en-US" sz="2000" dirty="0" err="1"/>
              <a:t>putokaz</a:t>
            </a:r>
            <a:r>
              <a:rPr lang="en-US" sz="2000" dirty="0"/>
              <a:t> u </a:t>
            </a:r>
            <a:r>
              <a:rPr lang="en-US" sz="2000" dirty="0" err="1"/>
              <a:t>planiranju</a:t>
            </a:r>
            <a:r>
              <a:rPr lang="en-US" sz="2000" dirty="0"/>
              <a:t> </a:t>
            </a:r>
            <a:r>
              <a:rPr lang="en-US" sz="2000" dirty="0" err="1"/>
              <a:t>specifičnih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 smtClean="0"/>
              <a:t>merljivih</a:t>
            </a:r>
            <a:r>
              <a:rPr lang="en-US" sz="2000" dirty="0" smtClean="0"/>
              <a:t> </a:t>
            </a:r>
            <a:r>
              <a:rPr lang="en-US" sz="2000" dirty="0" err="1"/>
              <a:t>radnji</a:t>
            </a:r>
            <a:r>
              <a:rPr lang="en-US" sz="2000" dirty="0"/>
              <a:t> </a:t>
            </a:r>
            <a:r>
              <a:rPr lang="en-US" sz="2000" dirty="0" err="1"/>
              <a:t>te</a:t>
            </a:r>
            <a:r>
              <a:rPr lang="en-US" sz="2000" dirty="0"/>
              <a:t> </a:t>
            </a:r>
            <a:r>
              <a:rPr lang="en-US" sz="2000" dirty="0" err="1"/>
              <a:t>strategiju</a:t>
            </a:r>
            <a:r>
              <a:rPr lang="en-US" sz="2000" dirty="0"/>
              <a:t> </a:t>
            </a:r>
            <a:r>
              <a:rPr lang="en-US" sz="2000" dirty="0" err="1"/>
              <a:t>kako</a:t>
            </a:r>
            <a:r>
              <a:rPr lang="en-US" sz="2000" dirty="0"/>
              <a:t> to </a:t>
            </a:r>
            <a:r>
              <a:rPr lang="en-US" sz="2000" dirty="0" err="1"/>
              <a:t>ostvariti</a:t>
            </a:r>
            <a:r>
              <a:rPr lang="en-US" sz="2000" dirty="0"/>
              <a:t>. </a:t>
            </a:r>
            <a:r>
              <a:rPr lang="en-US" sz="2000" dirty="0" smtClean="0"/>
              <a:t>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38425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162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 smtClean="0"/>
              <a:t>FUNKCIJE </a:t>
            </a:r>
            <a:r>
              <a:rPr lang="en-US" sz="3200" dirty="0"/>
              <a:t>ŠEFA RECEPCIJE U UPRAVLJANJU </a:t>
            </a:r>
            <a:r>
              <a:rPr lang="en-US" sz="3200" dirty="0" smtClean="0"/>
              <a:t>POSLOVNIM REZULTATOM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41679"/>
            <a:ext cx="8596668" cy="4411340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 err="1" smtClean="0"/>
              <a:t>Posmatrajući</a:t>
            </a:r>
            <a:r>
              <a:rPr lang="en-US" sz="2000" dirty="0" smtClean="0"/>
              <a:t> </a:t>
            </a:r>
            <a:r>
              <a:rPr lang="en-US" sz="2000" dirty="0" err="1"/>
              <a:t>ulogu</a:t>
            </a:r>
            <a:r>
              <a:rPr lang="en-US" sz="2000" dirty="0"/>
              <a:t> </a:t>
            </a:r>
            <a:r>
              <a:rPr lang="en-US" sz="2000" dirty="0" err="1"/>
              <a:t>šefa</a:t>
            </a:r>
            <a:r>
              <a:rPr lang="en-US" sz="2000" dirty="0"/>
              <a:t> </a:t>
            </a:r>
            <a:r>
              <a:rPr lang="en-US" sz="2000" dirty="0" err="1"/>
              <a:t>recepcije</a:t>
            </a:r>
            <a:r>
              <a:rPr lang="en-US" sz="2000" dirty="0"/>
              <a:t> s </a:t>
            </a:r>
            <a:r>
              <a:rPr lang="en-US" sz="2000" dirty="0" err="1"/>
              <a:t>menadžerskog</a:t>
            </a:r>
            <a:r>
              <a:rPr lang="en-US" sz="2000" dirty="0"/>
              <a:t> </a:t>
            </a:r>
            <a:r>
              <a:rPr lang="en-US" sz="2000" dirty="0" err="1"/>
              <a:t>aspekta</a:t>
            </a:r>
            <a:r>
              <a:rPr lang="en-US" sz="2000" dirty="0"/>
              <a:t>, </a:t>
            </a:r>
            <a:r>
              <a:rPr lang="en-US" sz="2000" dirty="0" err="1"/>
              <a:t>njegove</a:t>
            </a:r>
            <a:r>
              <a:rPr lang="en-US" sz="2000" dirty="0"/>
              <a:t> </a:t>
            </a:r>
            <a:r>
              <a:rPr lang="en-US" sz="2000" dirty="0" err="1" smtClean="0"/>
              <a:t>osnovne</a:t>
            </a:r>
            <a:r>
              <a:rPr lang="en-US" sz="2000" dirty="0" smtClean="0"/>
              <a:t> </a:t>
            </a:r>
            <a:r>
              <a:rPr lang="en-US" sz="2000" dirty="0" err="1"/>
              <a:t>funkcije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 smtClean="0"/>
              <a:t>sledeće</a:t>
            </a:r>
            <a:r>
              <a:rPr lang="en-US" sz="2000" dirty="0" smtClean="0"/>
              <a:t> (</a:t>
            </a:r>
            <a:r>
              <a:rPr lang="en-US" sz="2000" dirty="0" err="1" smtClean="0"/>
              <a:t>nastavak</a:t>
            </a:r>
            <a:r>
              <a:rPr lang="en-US" sz="2000" dirty="0" smtClean="0"/>
              <a:t>): </a:t>
            </a:r>
            <a:endParaRPr lang="en-US" sz="2000" dirty="0"/>
          </a:p>
          <a:p>
            <a:r>
              <a:rPr lang="en-US" sz="2000" b="1" dirty="0" err="1"/>
              <a:t>Organizacija</a:t>
            </a:r>
            <a:r>
              <a:rPr lang="en-US" sz="2000" b="1" dirty="0"/>
              <a:t>. </a:t>
            </a:r>
            <a:r>
              <a:rPr lang="en-US" sz="2000" dirty="0" err="1"/>
              <a:t>Šef</a:t>
            </a:r>
            <a:r>
              <a:rPr lang="en-US" sz="2000" dirty="0"/>
              <a:t> </a:t>
            </a:r>
            <a:r>
              <a:rPr lang="en-US" sz="2000" dirty="0" err="1"/>
              <a:t>recepcije</a:t>
            </a:r>
            <a:r>
              <a:rPr lang="en-US" sz="2000" dirty="0"/>
              <a:t> </a:t>
            </a:r>
            <a:r>
              <a:rPr lang="en-US" sz="2000" dirty="0" err="1" smtClean="0"/>
              <a:t>organizuje</a:t>
            </a:r>
            <a:r>
              <a:rPr lang="en-US" sz="2000" dirty="0" smtClean="0"/>
              <a:t> </a:t>
            </a:r>
            <a:r>
              <a:rPr lang="en-US" sz="2000" dirty="0" err="1" smtClean="0"/>
              <a:t>prijemno</a:t>
            </a:r>
            <a:r>
              <a:rPr lang="en-US" sz="2000" dirty="0" smtClean="0"/>
              <a:t> </a:t>
            </a:r>
            <a:r>
              <a:rPr lang="en-US" sz="2000" dirty="0" err="1" smtClean="0"/>
              <a:t>odeljenje</a:t>
            </a:r>
            <a:r>
              <a:rPr lang="en-US" sz="2000" dirty="0" smtClean="0"/>
              <a:t> </a:t>
            </a:r>
            <a:r>
              <a:rPr lang="en-US" sz="2000" dirty="0" err="1" smtClean="0"/>
              <a:t>podelom</a:t>
            </a:r>
            <a:r>
              <a:rPr lang="en-US" sz="2000" dirty="0" smtClean="0"/>
              <a:t> </a:t>
            </a:r>
            <a:r>
              <a:rPr lang="en-US" sz="2000" dirty="0" err="1"/>
              <a:t>radnih</a:t>
            </a:r>
            <a:r>
              <a:rPr lang="en-US" sz="2000" dirty="0"/>
              <a:t> </a:t>
            </a:r>
            <a:r>
              <a:rPr lang="en-US" sz="2000" dirty="0" err="1"/>
              <a:t>zadataka</a:t>
            </a:r>
            <a:r>
              <a:rPr lang="en-US" sz="2000" dirty="0"/>
              <a:t> </a:t>
            </a:r>
            <a:r>
              <a:rPr lang="en-US" sz="2000" dirty="0" err="1" smtClean="0"/>
              <a:t>zaposlenima</a:t>
            </a:r>
            <a:r>
              <a:rPr lang="en-US" sz="2000" dirty="0" smtClean="0"/>
              <a:t> </a:t>
            </a:r>
            <a:r>
              <a:rPr lang="en-US" sz="2000" dirty="0" err="1"/>
              <a:t>koji</a:t>
            </a:r>
            <a:r>
              <a:rPr lang="en-US" sz="2000" dirty="0"/>
              <a:t> </a:t>
            </a:r>
            <a:r>
              <a:rPr lang="en-US" sz="2000" dirty="0" err="1"/>
              <a:t>mogu</a:t>
            </a:r>
            <a:r>
              <a:rPr lang="en-US" sz="2000" dirty="0"/>
              <a:t> </a:t>
            </a:r>
            <a:r>
              <a:rPr lang="en-US" sz="2000" dirty="0" err="1"/>
              <a:t>te</a:t>
            </a:r>
            <a:r>
              <a:rPr lang="en-US" sz="2000" dirty="0"/>
              <a:t> </a:t>
            </a:r>
            <a:r>
              <a:rPr lang="en-US" sz="2000" dirty="0" err="1"/>
              <a:t>poslove</a:t>
            </a:r>
            <a:r>
              <a:rPr lang="en-US" sz="2000" dirty="0"/>
              <a:t> </a:t>
            </a:r>
            <a:r>
              <a:rPr lang="en-US" sz="2000" dirty="0" err="1"/>
              <a:t>obaviti</a:t>
            </a:r>
            <a:r>
              <a:rPr lang="en-US" sz="2000" dirty="0"/>
              <a:t> u </a:t>
            </a:r>
            <a:r>
              <a:rPr lang="en-US" sz="2000" dirty="0" err="1"/>
              <a:t>određenom</a:t>
            </a:r>
            <a:r>
              <a:rPr lang="en-US" sz="2000" dirty="0"/>
              <a:t> </a:t>
            </a:r>
            <a:r>
              <a:rPr lang="en-US" sz="2000" dirty="0" err="1"/>
              <a:t>vremenu</a:t>
            </a:r>
            <a:r>
              <a:rPr lang="en-US" sz="2000" dirty="0"/>
              <a:t>. </a:t>
            </a:r>
            <a:r>
              <a:rPr lang="en-US" sz="2000" dirty="0" err="1"/>
              <a:t>Organizacija</a:t>
            </a:r>
            <a:r>
              <a:rPr lang="en-US" sz="2000" dirty="0"/>
              <a:t> </a:t>
            </a:r>
            <a:r>
              <a:rPr lang="en-US" sz="2000" dirty="0" err="1"/>
              <a:t>uključuje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određivanje</a:t>
            </a:r>
            <a:r>
              <a:rPr lang="en-US" sz="2000" dirty="0"/>
              <a:t> </a:t>
            </a:r>
            <a:r>
              <a:rPr lang="en-US" sz="2000" dirty="0" err="1" smtClean="0"/>
              <a:t>redosleda</a:t>
            </a:r>
            <a:r>
              <a:rPr lang="en-US" sz="2000" dirty="0" smtClean="0"/>
              <a:t> </a:t>
            </a:r>
            <a:r>
              <a:rPr lang="en-US" sz="2000" dirty="0" err="1"/>
              <a:t>kojim</a:t>
            </a:r>
            <a:r>
              <a:rPr lang="en-US" sz="2000" dirty="0"/>
              <a:t> </a:t>
            </a:r>
            <a:r>
              <a:rPr lang="en-US" sz="2000" dirty="0" err="1"/>
              <a:t>će</a:t>
            </a:r>
            <a:r>
              <a:rPr lang="en-US" sz="2000" dirty="0"/>
              <a:t> se </a:t>
            </a:r>
            <a:r>
              <a:rPr lang="en-US" sz="2000" dirty="0" err="1"/>
              <a:t>ti</a:t>
            </a:r>
            <a:r>
              <a:rPr lang="en-US" sz="2000" dirty="0"/>
              <a:t> </a:t>
            </a:r>
            <a:r>
              <a:rPr lang="en-US" sz="2000" dirty="0" err="1"/>
              <a:t>poslovi</a:t>
            </a:r>
            <a:r>
              <a:rPr lang="en-US" sz="2000" dirty="0"/>
              <a:t> </a:t>
            </a:r>
            <a:r>
              <a:rPr lang="en-US" sz="2000" dirty="0" err="1"/>
              <a:t>obavljati</a:t>
            </a:r>
            <a:r>
              <a:rPr lang="en-US" sz="2000" dirty="0"/>
              <a:t>. </a:t>
            </a:r>
          </a:p>
          <a:p>
            <a:r>
              <a:rPr lang="en-US" sz="2000" b="1" dirty="0" err="1"/>
              <a:t>Koordinacija</a:t>
            </a:r>
            <a:r>
              <a:rPr lang="en-US" sz="2000" b="1" dirty="0"/>
              <a:t>. </a:t>
            </a:r>
            <a:r>
              <a:rPr lang="en-US" sz="2000" dirty="0" err="1"/>
              <a:t>Koordinacija</a:t>
            </a:r>
            <a:r>
              <a:rPr lang="en-US" sz="2000" dirty="0"/>
              <a:t> je </a:t>
            </a:r>
            <a:r>
              <a:rPr lang="en-US" sz="2000" dirty="0" err="1"/>
              <a:t>objedinjavanje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 smtClean="0"/>
              <a:t>upotreba</a:t>
            </a:r>
            <a:r>
              <a:rPr lang="en-US" sz="2000" dirty="0" smtClean="0"/>
              <a:t> </a:t>
            </a:r>
            <a:r>
              <a:rPr lang="en-US" sz="2000" dirty="0" err="1"/>
              <a:t>raspoloživih</a:t>
            </a:r>
            <a:r>
              <a:rPr lang="en-US" sz="2000" dirty="0"/>
              <a:t> </a:t>
            </a:r>
            <a:r>
              <a:rPr lang="en-US" sz="2000" dirty="0" err="1"/>
              <a:t>sredstava</a:t>
            </a:r>
            <a:r>
              <a:rPr lang="en-US" sz="2000" dirty="0"/>
              <a:t> </a:t>
            </a:r>
            <a:r>
              <a:rPr lang="en-US" sz="2000" dirty="0" err="1"/>
              <a:t>kojim</a:t>
            </a:r>
            <a:r>
              <a:rPr lang="en-US" sz="2000" dirty="0"/>
              <a:t> se </a:t>
            </a:r>
            <a:r>
              <a:rPr lang="en-US" sz="2000" dirty="0" err="1"/>
              <a:t>trebaju</a:t>
            </a:r>
            <a:r>
              <a:rPr lang="en-US" sz="2000" dirty="0"/>
              <a:t> </a:t>
            </a:r>
            <a:r>
              <a:rPr lang="en-US" sz="2000" dirty="0" err="1"/>
              <a:t>ostvariti</a:t>
            </a:r>
            <a:r>
              <a:rPr lang="en-US" sz="2000" dirty="0"/>
              <a:t> </a:t>
            </a:r>
            <a:r>
              <a:rPr lang="en-US" sz="2000" dirty="0" err="1"/>
              <a:t>planirani</a:t>
            </a:r>
            <a:r>
              <a:rPr lang="en-US" sz="2000" dirty="0"/>
              <a:t> </a:t>
            </a:r>
            <a:r>
              <a:rPr lang="en-US" sz="2000" dirty="0" err="1"/>
              <a:t>ciljevi</a:t>
            </a:r>
            <a:r>
              <a:rPr lang="en-US" sz="2000" dirty="0"/>
              <a:t>. </a:t>
            </a:r>
            <a:r>
              <a:rPr lang="en-US" sz="2000" dirty="0" err="1"/>
              <a:t>Šef</a:t>
            </a:r>
            <a:r>
              <a:rPr lang="en-US" sz="2000" dirty="0"/>
              <a:t> </a:t>
            </a:r>
            <a:r>
              <a:rPr lang="en-US" sz="2000" dirty="0" err="1"/>
              <a:t>recepcije</a:t>
            </a:r>
            <a:r>
              <a:rPr lang="en-US" sz="2000" dirty="0"/>
              <a:t> </a:t>
            </a:r>
            <a:r>
              <a:rPr lang="en-US" sz="2000" dirty="0" err="1"/>
              <a:t>koordinira</a:t>
            </a:r>
            <a:r>
              <a:rPr lang="en-US" sz="2000" dirty="0"/>
              <a:t> u </a:t>
            </a:r>
            <a:r>
              <a:rPr lang="en-US" sz="2000" dirty="0" err="1"/>
              <a:t>naporima</a:t>
            </a:r>
            <a:r>
              <a:rPr lang="en-US" sz="2000" dirty="0"/>
              <a:t> </a:t>
            </a:r>
            <a:r>
              <a:rPr lang="en-US" sz="2000" dirty="0" err="1"/>
              <a:t>mnogih</a:t>
            </a:r>
            <a:r>
              <a:rPr lang="en-US" sz="2000" dirty="0"/>
              <a:t> </a:t>
            </a:r>
            <a:r>
              <a:rPr lang="en-US" sz="2000" dirty="0" err="1"/>
              <a:t>pojedinaca</a:t>
            </a:r>
            <a:r>
              <a:rPr lang="en-US" sz="2000" dirty="0"/>
              <a:t> da se </a:t>
            </a:r>
            <a:r>
              <a:rPr lang="en-US" sz="2000" dirty="0" err="1"/>
              <a:t>poslovi</a:t>
            </a:r>
            <a:r>
              <a:rPr lang="en-US" sz="2000" dirty="0"/>
              <a:t> </a:t>
            </a:r>
            <a:r>
              <a:rPr lang="en-US" sz="2000" dirty="0" err="1"/>
              <a:t>obavljaju</a:t>
            </a:r>
            <a:r>
              <a:rPr lang="en-US" sz="2000" dirty="0"/>
              <a:t> </a:t>
            </a:r>
            <a:r>
              <a:rPr lang="en-US" sz="2000" dirty="0" err="1"/>
              <a:t>efikasno</a:t>
            </a:r>
            <a:r>
              <a:rPr lang="en-US" sz="2000" dirty="0"/>
              <a:t>, </a:t>
            </a:r>
            <a:r>
              <a:rPr lang="en-US" sz="2000" dirty="0" err="1"/>
              <a:t>efektivno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 smtClean="0"/>
              <a:t>vreme</a:t>
            </a:r>
            <a:r>
              <a:rPr lang="en-US" sz="2000" dirty="0"/>
              <a:t>. </a:t>
            </a:r>
            <a:endParaRPr lang="en-US" sz="2000" dirty="0" smtClean="0"/>
          </a:p>
          <a:p>
            <a:r>
              <a:rPr lang="en-US" sz="2000" b="1" dirty="0" err="1"/>
              <a:t>Zapošljavanje</a:t>
            </a:r>
            <a:r>
              <a:rPr lang="en-US" sz="2000" b="1" dirty="0"/>
              <a:t>. </a:t>
            </a:r>
            <a:r>
              <a:rPr lang="en-US" sz="2000" dirty="0" err="1"/>
              <a:t>Zapošljavanje</a:t>
            </a:r>
            <a:r>
              <a:rPr lang="en-US" sz="2000" dirty="0"/>
              <a:t> </a:t>
            </a:r>
            <a:r>
              <a:rPr lang="en-US" sz="2000" dirty="0" err="1" smtClean="0"/>
              <a:t>podazumeva</a:t>
            </a:r>
            <a:r>
              <a:rPr lang="en-US" sz="2000" dirty="0" smtClean="0"/>
              <a:t> </a:t>
            </a:r>
            <a:r>
              <a:rPr lang="en-US" sz="2000" dirty="0" err="1"/>
              <a:t>pronalaženje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odabir</a:t>
            </a:r>
            <a:r>
              <a:rPr lang="en-US" sz="2000" dirty="0"/>
              <a:t> </a:t>
            </a:r>
            <a:r>
              <a:rPr lang="en-US" sz="2000" dirty="0" err="1" smtClean="0"/>
              <a:t>najkvalifikovanijih</a:t>
            </a:r>
            <a:r>
              <a:rPr lang="en-US" sz="2000" dirty="0" smtClean="0"/>
              <a:t> </a:t>
            </a:r>
            <a:r>
              <a:rPr lang="en-US" sz="2000" dirty="0" err="1" smtClean="0"/>
              <a:t>zaposlenih</a:t>
            </a:r>
            <a:r>
              <a:rPr lang="en-US" sz="2000" dirty="0" smtClean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određena</a:t>
            </a:r>
            <a:r>
              <a:rPr lang="en-US" sz="2000" dirty="0"/>
              <a:t> </a:t>
            </a:r>
            <a:r>
              <a:rPr lang="en-US" sz="2000" dirty="0" err="1"/>
              <a:t>radna</a:t>
            </a:r>
            <a:r>
              <a:rPr lang="en-US" sz="2000" dirty="0"/>
              <a:t> </a:t>
            </a:r>
            <a:r>
              <a:rPr lang="en-US" sz="2000" dirty="0" err="1" smtClean="0"/>
              <a:t>mesta</a:t>
            </a:r>
            <a:r>
              <a:rPr lang="en-US" sz="2000" dirty="0" smtClean="0"/>
              <a:t>. </a:t>
            </a:r>
            <a:r>
              <a:rPr lang="en-US" sz="2000" dirty="0"/>
              <a:t>U </a:t>
            </a:r>
            <a:r>
              <a:rPr lang="en-US" sz="2000" dirty="0" err="1"/>
              <a:t>ovu</a:t>
            </a:r>
            <a:r>
              <a:rPr lang="en-US" sz="2000" dirty="0"/>
              <a:t> </a:t>
            </a:r>
            <a:r>
              <a:rPr lang="en-US" sz="2000" dirty="0" err="1"/>
              <a:t>funkciju</a:t>
            </a:r>
            <a:r>
              <a:rPr lang="en-US" sz="2000" dirty="0"/>
              <a:t> </a:t>
            </a:r>
            <a:r>
              <a:rPr lang="en-US" sz="2000" dirty="0" err="1"/>
              <a:t>spada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raspored</a:t>
            </a:r>
            <a:r>
              <a:rPr lang="en-US" sz="2000" dirty="0"/>
              <a:t> </a:t>
            </a:r>
            <a:r>
              <a:rPr lang="en-US" sz="2000" dirty="0" err="1"/>
              <a:t>rada</a:t>
            </a:r>
            <a:r>
              <a:rPr lang="en-US" sz="2000" dirty="0"/>
              <a:t> </a:t>
            </a:r>
            <a:r>
              <a:rPr lang="en-US" sz="2000" dirty="0" err="1" smtClean="0"/>
              <a:t>zaposlenih</a:t>
            </a:r>
            <a:r>
              <a:rPr lang="en-US" sz="2000" dirty="0" smtClean="0"/>
              <a:t>. </a:t>
            </a:r>
            <a:r>
              <a:rPr lang="en-US" sz="2000" dirty="0" err="1"/>
              <a:t>Šef</a:t>
            </a:r>
            <a:r>
              <a:rPr lang="en-US" sz="2000" dirty="0"/>
              <a:t> </a:t>
            </a:r>
            <a:r>
              <a:rPr lang="en-US" sz="2000" dirty="0" err="1"/>
              <a:t>recepcije</a:t>
            </a:r>
            <a:r>
              <a:rPr lang="en-US" sz="2000" dirty="0"/>
              <a:t> </a:t>
            </a:r>
            <a:r>
              <a:rPr lang="en-US" sz="2000" dirty="0" err="1"/>
              <a:t>koristi</a:t>
            </a:r>
            <a:r>
              <a:rPr lang="en-US" sz="2000" dirty="0"/>
              <a:t> </a:t>
            </a:r>
            <a:r>
              <a:rPr lang="en-US" sz="2000" dirty="0" err="1"/>
              <a:t>formulu</a:t>
            </a:r>
            <a:r>
              <a:rPr lang="en-US" sz="2000" dirty="0"/>
              <a:t> </a:t>
            </a:r>
            <a:r>
              <a:rPr lang="en-US" sz="2000" dirty="0" err="1"/>
              <a:t>kojom</a:t>
            </a:r>
            <a:r>
              <a:rPr lang="en-US" sz="2000" dirty="0"/>
              <a:t> </a:t>
            </a:r>
            <a:r>
              <a:rPr lang="en-US" sz="2000" dirty="0" err="1"/>
              <a:t>izračunava</a:t>
            </a:r>
            <a:r>
              <a:rPr lang="en-US" sz="2000" dirty="0"/>
              <a:t> </a:t>
            </a:r>
            <a:r>
              <a:rPr lang="en-US" sz="2000" dirty="0" err="1"/>
              <a:t>broj</a:t>
            </a:r>
            <a:r>
              <a:rPr lang="en-US" sz="2000" dirty="0"/>
              <a:t> </a:t>
            </a:r>
            <a:r>
              <a:rPr lang="en-US" sz="2000" dirty="0" err="1" smtClean="0"/>
              <a:t>zaposlenih</a:t>
            </a:r>
            <a:r>
              <a:rPr lang="en-US" sz="2000" dirty="0" smtClean="0"/>
              <a:t> </a:t>
            </a:r>
            <a:r>
              <a:rPr lang="en-US" sz="2000" dirty="0" err="1"/>
              <a:t>koji</a:t>
            </a:r>
            <a:r>
              <a:rPr lang="en-US" sz="2000" dirty="0"/>
              <a:t> </a:t>
            </a:r>
            <a:r>
              <a:rPr lang="en-US" sz="2000" dirty="0" err="1"/>
              <a:t>će</a:t>
            </a:r>
            <a:r>
              <a:rPr lang="en-US" sz="2000" dirty="0"/>
              <a:t> </a:t>
            </a:r>
            <a:r>
              <a:rPr lang="en-US" sz="2000" dirty="0" err="1"/>
              <a:t>moći</a:t>
            </a:r>
            <a:r>
              <a:rPr lang="en-US" sz="2000" dirty="0"/>
              <a:t> </a:t>
            </a:r>
            <a:r>
              <a:rPr lang="en-US" sz="2000" dirty="0" err="1"/>
              <a:t>udovoljiti</a:t>
            </a:r>
            <a:r>
              <a:rPr lang="en-US" sz="2000" dirty="0"/>
              <a:t> </a:t>
            </a:r>
            <a:r>
              <a:rPr lang="en-US" sz="2000" dirty="0" err="1"/>
              <a:t>potrebama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željama</a:t>
            </a:r>
            <a:r>
              <a:rPr lang="en-US" sz="2000" dirty="0"/>
              <a:t> </a:t>
            </a:r>
            <a:r>
              <a:rPr lang="en-US" sz="2000" dirty="0" err="1"/>
              <a:t>gostiju</a:t>
            </a:r>
            <a:r>
              <a:rPr lang="en-US" sz="2000" dirty="0"/>
              <a:t> </a:t>
            </a:r>
            <a:r>
              <a:rPr lang="en-US" sz="2000" dirty="0" err="1"/>
              <a:t>te</a:t>
            </a:r>
            <a:r>
              <a:rPr lang="en-US" sz="2000" dirty="0"/>
              <a:t> </a:t>
            </a:r>
            <a:r>
              <a:rPr lang="en-US" sz="2000" dirty="0" err="1"/>
              <a:t>operacijskim</a:t>
            </a:r>
            <a:r>
              <a:rPr lang="en-US" sz="2000" dirty="0"/>
              <a:t> </a:t>
            </a:r>
            <a:r>
              <a:rPr lang="en-US" sz="2000" dirty="0" err="1"/>
              <a:t>potrebama</a:t>
            </a:r>
            <a:r>
              <a:rPr lang="en-US" sz="2000" dirty="0"/>
              <a:t> </a:t>
            </a:r>
            <a:r>
              <a:rPr lang="en-US" sz="2000" dirty="0" err="1"/>
              <a:t>uz</a:t>
            </a:r>
            <a:r>
              <a:rPr lang="en-US" sz="2000" dirty="0"/>
              <a:t> </a:t>
            </a:r>
            <a:r>
              <a:rPr lang="en-US" sz="2000" dirty="0" err="1"/>
              <a:t>specifične</a:t>
            </a:r>
            <a:r>
              <a:rPr lang="en-US" sz="2000" dirty="0"/>
              <a:t> </a:t>
            </a:r>
            <a:r>
              <a:rPr lang="en-US" sz="2000" dirty="0" err="1" smtClean="0"/>
              <a:t>uslove</a:t>
            </a:r>
            <a:r>
              <a:rPr lang="en-US" sz="2000" dirty="0" smtClean="0"/>
              <a:t>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9373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162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 smtClean="0"/>
              <a:t>FUNKCIJE </a:t>
            </a:r>
            <a:r>
              <a:rPr lang="en-US" sz="3200" dirty="0"/>
              <a:t>ŠEFA RECEPCIJE U UPRAVLJANJU </a:t>
            </a:r>
            <a:r>
              <a:rPr lang="en-US" sz="3200" dirty="0" smtClean="0"/>
              <a:t>POSLOVNIM REZULTATOM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41679"/>
            <a:ext cx="8596668" cy="4411340"/>
          </a:xfrm>
        </p:spPr>
        <p:txBody>
          <a:bodyPr>
            <a:normAutofit/>
          </a:bodyPr>
          <a:lstStyle/>
          <a:p>
            <a:r>
              <a:rPr lang="en-US" sz="2000" dirty="0" err="1" smtClean="0"/>
              <a:t>Posmatrajući</a:t>
            </a:r>
            <a:r>
              <a:rPr lang="en-US" sz="2000" dirty="0" smtClean="0"/>
              <a:t> </a:t>
            </a:r>
            <a:r>
              <a:rPr lang="en-US" sz="2000" dirty="0" err="1"/>
              <a:t>ulogu</a:t>
            </a:r>
            <a:r>
              <a:rPr lang="en-US" sz="2000" dirty="0"/>
              <a:t> </a:t>
            </a:r>
            <a:r>
              <a:rPr lang="en-US" sz="2000" dirty="0" err="1"/>
              <a:t>šefa</a:t>
            </a:r>
            <a:r>
              <a:rPr lang="en-US" sz="2000" dirty="0"/>
              <a:t> </a:t>
            </a:r>
            <a:r>
              <a:rPr lang="en-US" sz="2000" dirty="0" err="1"/>
              <a:t>recepcije</a:t>
            </a:r>
            <a:r>
              <a:rPr lang="en-US" sz="2000" dirty="0"/>
              <a:t> s </a:t>
            </a:r>
            <a:r>
              <a:rPr lang="en-US" sz="2000" dirty="0" err="1"/>
              <a:t>menadžerskog</a:t>
            </a:r>
            <a:r>
              <a:rPr lang="en-US" sz="2000" dirty="0"/>
              <a:t> </a:t>
            </a:r>
            <a:r>
              <a:rPr lang="en-US" sz="2000" dirty="0" err="1"/>
              <a:t>aspekta</a:t>
            </a:r>
            <a:r>
              <a:rPr lang="en-US" sz="2000" dirty="0"/>
              <a:t>, </a:t>
            </a:r>
            <a:r>
              <a:rPr lang="en-US" sz="2000" dirty="0" err="1"/>
              <a:t>njegove</a:t>
            </a:r>
            <a:r>
              <a:rPr lang="en-US" sz="2000" dirty="0"/>
              <a:t> </a:t>
            </a:r>
            <a:r>
              <a:rPr lang="en-US" sz="2000" dirty="0" err="1" smtClean="0"/>
              <a:t>osnovne</a:t>
            </a:r>
            <a:r>
              <a:rPr lang="en-US" sz="2000" dirty="0" smtClean="0"/>
              <a:t> </a:t>
            </a:r>
            <a:r>
              <a:rPr lang="en-US" sz="2000" dirty="0" err="1"/>
              <a:t>funkcije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 smtClean="0"/>
              <a:t>sledeće</a:t>
            </a:r>
            <a:r>
              <a:rPr lang="en-US" sz="2000" dirty="0" smtClean="0"/>
              <a:t> (</a:t>
            </a:r>
            <a:r>
              <a:rPr lang="en-US" sz="2000" dirty="0" err="1" smtClean="0"/>
              <a:t>nastavak</a:t>
            </a:r>
            <a:r>
              <a:rPr lang="en-US" sz="2000" dirty="0" smtClean="0"/>
              <a:t>):</a:t>
            </a:r>
          </a:p>
          <a:p>
            <a:r>
              <a:rPr lang="en-US" sz="2000" b="1" dirty="0" err="1"/>
              <a:t>Rukovođenje</a:t>
            </a:r>
            <a:r>
              <a:rPr lang="en-US" sz="2000" b="1" dirty="0"/>
              <a:t>. </a:t>
            </a:r>
            <a:r>
              <a:rPr lang="en-US" sz="2000" dirty="0" err="1"/>
              <a:t>Rukovođenje</a:t>
            </a:r>
            <a:r>
              <a:rPr lang="en-US" sz="2000" dirty="0"/>
              <a:t> je </a:t>
            </a:r>
            <a:r>
              <a:rPr lang="en-US" sz="2000" dirty="0" err="1" smtClean="0"/>
              <a:t>komplkovana</a:t>
            </a:r>
            <a:r>
              <a:rPr lang="en-US" sz="2000" dirty="0" smtClean="0"/>
              <a:t> </a:t>
            </a:r>
            <a:r>
              <a:rPr lang="en-US" sz="2000" dirty="0" err="1" smtClean="0"/>
              <a:t>veština</a:t>
            </a:r>
            <a:r>
              <a:rPr lang="en-US" sz="2000" dirty="0" smtClean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usko</a:t>
            </a:r>
            <a:r>
              <a:rPr lang="en-US" sz="2000" dirty="0"/>
              <a:t> je </a:t>
            </a:r>
            <a:r>
              <a:rPr lang="en-US" sz="2000" dirty="0" err="1"/>
              <a:t>vezana</a:t>
            </a:r>
            <a:r>
              <a:rPr lang="en-US" sz="2000" dirty="0"/>
              <a:t> </a:t>
            </a:r>
            <a:r>
              <a:rPr lang="en-US" sz="2000" dirty="0" err="1" smtClean="0"/>
              <a:t>sa</a:t>
            </a:r>
            <a:r>
              <a:rPr lang="en-US" sz="2000" dirty="0" smtClean="0"/>
              <a:t> </a:t>
            </a:r>
            <a:r>
              <a:rPr lang="en-US" sz="2000" dirty="0" err="1" smtClean="0"/>
              <a:t>organiziovanjem</a:t>
            </a:r>
            <a:r>
              <a:rPr lang="en-US" sz="2000" dirty="0"/>
              <a:t>, </a:t>
            </a:r>
            <a:r>
              <a:rPr lang="en-US" sz="2000" dirty="0" err="1"/>
              <a:t>koordinacijom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zapošljavanjem</a:t>
            </a:r>
            <a:r>
              <a:rPr lang="en-US" sz="2000" dirty="0"/>
              <a:t>. </a:t>
            </a:r>
            <a:r>
              <a:rPr lang="en-US" sz="2000" dirty="0" err="1"/>
              <a:t>Šef</a:t>
            </a:r>
            <a:r>
              <a:rPr lang="en-US" sz="2000" dirty="0"/>
              <a:t> </a:t>
            </a:r>
            <a:r>
              <a:rPr lang="en-US" sz="2000" dirty="0" err="1"/>
              <a:t>recepcije</a:t>
            </a:r>
            <a:r>
              <a:rPr lang="en-US" sz="2000" dirty="0"/>
              <a:t> </a:t>
            </a:r>
            <a:r>
              <a:rPr lang="en-US" sz="2000" dirty="0" err="1"/>
              <a:t>rukovođenjem</a:t>
            </a:r>
            <a:r>
              <a:rPr lang="en-US" sz="2000" dirty="0"/>
              <a:t> </a:t>
            </a:r>
            <a:r>
              <a:rPr lang="en-US" sz="2000" dirty="0" err="1"/>
              <a:t>nadgleda</a:t>
            </a:r>
            <a:r>
              <a:rPr lang="en-US" sz="2000" dirty="0"/>
              <a:t>, </a:t>
            </a:r>
            <a:r>
              <a:rPr lang="en-US" sz="2000" dirty="0" err="1" smtClean="0"/>
              <a:t>motivise</a:t>
            </a:r>
            <a:r>
              <a:rPr lang="en-US" sz="2000" dirty="0" smtClean="0"/>
              <a:t>, </a:t>
            </a:r>
            <a:r>
              <a:rPr lang="en-US" sz="2000" dirty="0" err="1" smtClean="0"/>
              <a:t>uvežbava</a:t>
            </a:r>
            <a:r>
              <a:rPr lang="en-US" sz="2000" dirty="0"/>
              <a:t>, </a:t>
            </a:r>
            <a:r>
              <a:rPr lang="en-US" sz="2000" dirty="0" err="1"/>
              <a:t>podučava</a:t>
            </a:r>
            <a:r>
              <a:rPr lang="en-US" sz="2000" dirty="0"/>
              <a:t> </a:t>
            </a:r>
            <a:r>
              <a:rPr lang="en-US" sz="2000" dirty="0" err="1"/>
              <a:t>svakog</a:t>
            </a:r>
            <a:r>
              <a:rPr lang="en-US" sz="2000" dirty="0"/>
              <a:t> </a:t>
            </a:r>
            <a:r>
              <a:rPr lang="en-US" sz="2000" dirty="0" err="1" smtClean="0"/>
              <a:t>zaposlenog</a:t>
            </a:r>
            <a:r>
              <a:rPr lang="en-US" sz="2000" dirty="0" smtClean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posao</a:t>
            </a:r>
            <a:r>
              <a:rPr lang="en-US" sz="2000" dirty="0"/>
              <a:t> </a:t>
            </a:r>
            <a:r>
              <a:rPr lang="en-US" sz="2000" dirty="0" err="1" smtClean="0"/>
              <a:t>koji</a:t>
            </a:r>
            <a:r>
              <a:rPr lang="en-US" sz="2000" dirty="0" smtClean="0"/>
              <a:t> </a:t>
            </a:r>
            <a:r>
              <a:rPr lang="en-US" sz="2000" dirty="0"/>
              <a:t>se </a:t>
            </a:r>
            <a:r>
              <a:rPr lang="en-US" sz="2000" dirty="0" err="1"/>
              <a:t>mora</a:t>
            </a:r>
            <a:r>
              <a:rPr lang="en-US" sz="2000" dirty="0"/>
              <a:t> </a:t>
            </a:r>
            <a:r>
              <a:rPr lang="en-US" sz="2000" dirty="0" err="1"/>
              <a:t>obaviti</a:t>
            </a:r>
            <a:r>
              <a:rPr lang="en-US" sz="2000" dirty="0"/>
              <a:t>. To </a:t>
            </a:r>
            <a:r>
              <a:rPr lang="en-US" sz="2000" dirty="0" err="1"/>
              <a:t>znači</a:t>
            </a:r>
            <a:r>
              <a:rPr lang="en-US" sz="2000" dirty="0"/>
              <a:t> da bi </a:t>
            </a:r>
            <a:r>
              <a:rPr lang="en-US" sz="2000" dirty="0" err="1"/>
              <a:t>šef</a:t>
            </a:r>
            <a:r>
              <a:rPr lang="en-US" sz="2000" dirty="0"/>
              <a:t> </a:t>
            </a:r>
            <a:r>
              <a:rPr lang="en-US" sz="2000" dirty="0" err="1"/>
              <a:t>recepcije</a:t>
            </a:r>
            <a:r>
              <a:rPr lang="en-US" sz="2000" dirty="0"/>
              <a:t> </a:t>
            </a:r>
            <a:r>
              <a:rPr lang="en-US" sz="2000" dirty="0" err="1"/>
              <a:t>mogao</a:t>
            </a:r>
            <a:r>
              <a:rPr lang="en-US" sz="2000" dirty="0"/>
              <a:t> </a:t>
            </a:r>
            <a:r>
              <a:rPr lang="en-US" sz="2000" dirty="0" err="1"/>
              <a:t>davati</a:t>
            </a:r>
            <a:r>
              <a:rPr lang="en-US" sz="2000" dirty="0"/>
              <a:t> </a:t>
            </a:r>
            <a:r>
              <a:rPr lang="en-US" sz="2000" dirty="0" err="1"/>
              <a:t>radne</a:t>
            </a:r>
            <a:r>
              <a:rPr lang="en-US" sz="2000" dirty="0"/>
              <a:t> </a:t>
            </a:r>
            <a:r>
              <a:rPr lang="en-US" sz="2000" dirty="0" err="1" smtClean="0"/>
              <a:t>zadatke</a:t>
            </a:r>
            <a:r>
              <a:rPr lang="en-US" sz="2000" dirty="0" smtClean="0"/>
              <a:t> </a:t>
            </a:r>
            <a:r>
              <a:rPr lang="en-US" sz="2000" dirty="0"/>
              <a:t>on </a:t>
            </a:r>
            <a:r>
              <a:rPr lang="en-US" sz="2000" dirty="0" err="1"/>
              <a:t>mora</a:t>
            </a:r>
            <a:r>
              <a:rPr lang="en-US" sz="2000" dirty="0"/>
              <a:t> </a:t>
            </a:r>
            <a:r>
              <a:rPr lang="en-US" sz="2000" dirty="0" err="1" smtClean="0"/>
              <a:t>najpre</a:t>
            </a:r>
            <a:r>
              <a:rPr lang="en-US" sz="2000" dirty="0" smtClean="0"/>
              <a:t> </a:t>
            </a:r>
            <a:r>
              <a:rPr lang="en-US" sz="2000" dirty="0" err="1" smtClean="0"/>
              <a:t>zadatke</a:t>
            </a:r>
            <a:r>
              <a:rPr lang="en-US" sz="2000" dirty="0" smtClean="0"/>
              <a:t> </a:t>
            </a:r>
            <a:r>
              <a:rPr lang="en-US" sz="2000" dirty="0" err="1" smtClean="0"/>
              <a:t>analizirati</a:t>
            </a:r>
            <a:r>
              <a:rPr lang="en-US" sz="2000" dirty="0"/>
              <a:t>, </a:t>
            </a:r>
            <a:r>
              <a:rPr lang="en-US" sz="2000" dirty="0" err="1" smtClean="0"/>
              <a:t>uspostaviti</a:t>
            </a:r>
            <a:r>
              <a:rPr lang="en-US" sz="2000" dirty="0" smtClean="0"/>
              <a:t> </a:t>
            </a:r>
            <a:r>
              <a:rPr lang="en-US" sz="2000" dirty="0" err="1"/>
              <a:t>logični</a:t>
            </a:r>
            <a:r>
              <a:rPr lang="en-US" sz="2000" dirty="0"/>
              <a:t> </a:t>
            </a:r>
            <a:r>
              <a:rPr lang="en-US" sz="2000" dirty="0" smtClean="0"/>
              <a:t>sled </a:t>
            </a:r>
            <a:r>
              <a:rPr lang="en-US" sz="2000" dirty="0" err="1"/>
              <a:t>izvršenja</a:t>
            </a:r>
            <a:r>
              <a:rPr lang="en-US" sz="2000" dirty="0"/>
              <a:t> </a:t>
            </a:r>
            <a:r>
              <a:rPr lang="en-US" sz="2000" dirty="0" err="1" smtClean="0"/>
              <a:t>zadataka</a:t>
            </a:r>
            <a:r>
              <a:rPr lang="en-US" sz="2000" dirty="0" smtClean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uzeti</a:t>
            </a:r>
            <a:r>
              <a:rPr lang="en-US" sz="2000" dirty="0"/>
              <a:t> u </a:t>
            </a:r>
            <a:r>
              <a:rPr lang="en-US" sz="2000" dirty="0" err="1"/>
              <a:t>obzir</a:t>
            </a:r>
            <a:r>
              <a:rPr lang="en-US" sz="2000" dirty="0"/>
              <a:t> </a:t>
            </a:r>
            <a:r>
              <a:rPr lang="en-US" sz="2000" dirty="0" err="1" smtClean="0"/>
              <a:t>okruženje</a:t>
            </a:r>
            <a:r>
              <a:rPr lang="en-US" sz="2000" dirty="0" smtClean="0"/>
              <a:t> </a:t>
            </a:r>
            <a:r>
              <a:rPr lang="en-US" sz="2000" dirty="0"/>
              <a:t>u </a:t>
            </a:r>
            <a:r>
              <a:rPr lang="en-US" sz="2000" dirty="0" err="1"/>
              <a:t>kojem</a:t>
            </a:r>
            <a:r>
              <a:rPr lang="en-US" sz="2000" dirty="0"/>
              <a:t> se </a:t>
            </a:r>
            <a:r>
              <a:rPr lang="en-US" sz="2000" dirty="0" err="1" smtClean="0"/>
              <a:t>zadaci</a:t>
            </a:r>
            <a:r>
              <a:rPr lang="en-US" sz="2000" dirty="0" smtClean="0"/>
              <a:t> </a:t>
            </a:r>
            <a:r>
              <a:rPr lang="en-US" sz="2000" dirty="0" err="1" smtClean="0"/>
              <a:t>moraju</a:t>
            </a:r>
            <a:r>
              <a:rPr lang="en-US" sz="2000" dirty="0" smtClean="0"/>
              <a:t> </a:t>
            </a:r>
            <a:r>
              <a:rPr lang="en-US" sz="2000" dirty="0" err="1"/>
              <a:t>izvršiti</a:t>
            </a:r>
            <a:r>
              <a:rPr lang="en-US" sz="2000" dirty="0"/>
              <a:t>. To </a:t>
            </a:r>
            <a:r>
              <a:rPr lang="en-US" sz="2000" dirty="0" err="1"/>
              <a:t>znači</a:t>
            </a:r>
            <a:r>
              <a:rPr lang="en-US" sz="2000" dirty="0"/>
              <a:t> da </a:t>
            </a:r>
            <a:r>
              <a:rPr lang="en-US" sz="2000" dirty="0" err="1"/>
              <a:t>mora</a:t>
            </a:r>
            <a:r>
              <a:rPr lang="en-US" sz="2000" dirty="0"/>
              <a:t> </a:t>
            </a:r>
            <a:r>
              <a:rPr lang="en-US" sz="2000" dirty="0" err="1"/>
              <a:t>znati</a:t>
            </a:r>
            <a:r>
              <a:rPr lang="en-US" sz="2000" dirty="0"/>
              <a:t> </a:t>
            </a:r>
            <a:r>
              <a:rPr lang="en-US" sz="2000" dirty="0" err="1"/>
              <a:t>kako</a:t>
            </a:r>
            <a:r>
              <a:rPr lang="en-US" sz="2000" dirty="0"/>
              <a:t> </a:t>
            </a:r>
            <a:r>
              <a:rPr lang="en-US" sz="2000" dirty="0" err="1"/>
              <a:t>svaki</a:t>
            </a:r>
            <a:r>
              <a:rPr lang="en-US" sz="2000" dirty="0"/>
              <a:t> </a:t>
            </a:r>
            <a:r>
              <a:rPr lang="en-US" sz="2000" dirty="0" err="1"/>
              <a:t>posao</a:t>
            </a:r>
            <a:r>
              <a:rPr lang="en-US" sz="2000" dirty="0"/>
              <a:t> </a:t>
            </a:r>
            <a:r>
              <a:rPr lang="en-US" sz="2000" dirty="0" err="1"/>
              <a:t>treba</a:t>
            </a:r>
            <a:r>
              <a:rPr lang="en-US" sz="2000" dirty="0"/>
              <a:t> </a:t>
            </a:r>
            <a:r>
              <a:rPr lang="en-US" sz="2000" dirty="0" err="1"/>
              <a:t>biti</a:t>
            </a:r>
            <a:r>
              <a:rPr lang="en-US" sz="2000" dirty="0"/>
              <a:t> </a:t>
            </a:r>
            <a:r>
              <a:rPr lang="en-US" sz="2000" dirty="0" err="1"/>
              <a:t>obavljen</a:t>
            </a:r>
            <a:r>
              <a:rPr lang="en-US" sz="2000" dirty="0"/>
              <a:t>. </a:t>
            </a:r>
            <a:r>
              <a:rPr lang="en-US" sz="2000" dirty="0" err="1"/>
              <a:t>Kako</a:t>
            </a:r>
            <a:r>
              <a:rPr lang="en-US" sz="2000" dirty="0"/>
              <a:t> se </a:t>
            </a:r>
            <a:r>
              <a:rPr lang="en-US" sz="2000" dirty="0" err="1"/>
              <a:t>veliki</a:t>
            </a:r>
            <a:r>
              <a:rPr lang="en-US" sz="2000" dirty="0"/>
              <a:t> </a:t>
            </a:r>
            <a:r>
              <a:rPr lang="en-US" sz="2000" dirty="0" err="1" smtClean="0"/>
              <a:t>deo</a:t>
            </a:r>
            <a:r>
              <a:rPr lang="en-US" sz="2000" dirty="0" smtClean="0"/>
              <a:t> </a:t>
            </a:r>
            <a:r>
              <a:rPr lang="en-US" sz="2000" dirty="0" err="1"/>
              <a:t>poslova</a:t>
            </a:r>
            <a:r>
              <a:rPr lang="en-US" sz="2000" dirty="0"/>
              <a:t> </a:t>
            </a:r>
            <a:r>
              <a:rPr lang="en-US" sz="2000" dirty="0" err="1"/>
              <a:t>odvija</a:t>
            </a:r>
            <a:r>
              <a:rPr lang="en-US" sz="2000" dirty="0"/>
              <a:t> u </a:t>
            </a:r>
            <a:r>
              <a:rPr lang="en-US" sz="2000" dirty="0" err="1" smtClean="0"/>
              <a:t>prijemnom</a:t>
            </a:r>
            <a:r>
              <a:rPr lang="en-US" sz="2000" dirty="0" smtClean="0"/>
              <a:t> </a:t>
            </a:r>
            <a:r>
              <a:rPr lang="en-US" sz="2000" dirty="0" err="1" smtClean="0"/>
              <a:t>odeljenju</a:t>
            </a:r>
            <a:r>
              <a:rPr lang="en-US" sz="2000" dirty="0"/>
              <a:t>, </a:t>
            </a:r>
            <a:r>
              <a:rPr lang="en-US" sz="2000" dirty="0" err="1"/>
              <a:t>šefovi</a:t>
            </a:r>
            <a:r>
              <a:rPr lang="en-US" sz="2000" dirty="0"/>
              <a:t> </a:t>
            </a:r>
            <a:r>
              <a:rPr lang="en-US" sz="2000" dirty="0" err="1"/>
              <a:t>drugih</a:t>
            </a:r>
            <a:r>
              <a:rPr lang="en-US" sz="2000" dirty="0"/>
              <a:t> </a:t>
            </a:r>
            <a:r>
              <a:rPr lang="en-US" sz="2000" dirty="0" err="1" smtClean="0"/>
              <a:t>odeljenja</a:t>
            </a:r>
            <a:r>
              <a:rPr lang="en-US" sz="2000" dirty="0" smtClean="0"/>
              <a:t> </a:t>
            </a:r>
            <a:r>
              <a:rPr lang="en-US" sz="2000" dirty="0" err="1"/>
              <a:t>očekuju</a:t>
            </a:r>
            <a:r>
              <a:rPr lang="en-US" sz="2000" dirty="0"/>
              <a:t> od </a:t>
            </a:r>
            <a:r>
              <a:rPr lang="en-US" sz="2000" dirty="0" err="1"/>
              <a:t>šefa</a:t>
            </a:r>
            <a:r>
              <a:rPr lang="en-US" sz="2000" dirty="0"/>
              <a:t> </a:t>
            </a:r>
            <a:r>
              <a:rPr lang="en-US" sz="2000" dirty="0" err="1"/>
              <a:t>recepcije</a:t>
            </a:r>
            <a:r>
              <a:rPr lang="en-US" sz="2000" dirty="0"/>
              <a:t> </a:t>
            </a:r>
            <a:r>
              <a:rPr lang="en-US" sz="2000" dirty="0" err="1"/>
              <a:t>sposobnost</a:t>
            </a:r>
            <a:r>
              <a:rPr lang="en-US" sz="2000" dirty="0"/>
              <a:t> </a:t>
            </a:r>
            <a:r>
              <a:rPr lang="en-US" sz="2000" dirty="0" err="1"/>
              <a:t>dobrog</a:t>
            </a:r>
            <a:r>
              <a:rPr lang="en-US" sz="2000" dirty="0"/>
              <a:t> </a:t>
            </a:r>
            <a:r>
              <a:rPr lang="en-US" sz="2000" dirty="0" err="1"/>
              <a:t>rukovođenja</a:t>
            </a:r>
            <a:r>
              <a:rPr lang="en-US" sz="2000" dirty="0" smtClean="0"/>
              <a:t>. 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71160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162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 smtClean="0"/>
              <a:t>FUNKCIJE </a:t>
            </a:r>
            <a:r>
              <a:rPr lang="en-US" sz="3200" dirty="0"/>
              <a:t>ŠEFA RECEPCIJE U UPRAVLJANJU </a:t>
            </a:r>
            <a:r>
              <a:rPr lang="en-US" sz="3200" dirty="0" smtClean="0"/>
              <a:t>POSLOVNIM REZULTATOM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41679"/>
            <a:ext cx="8596668" cy="4411340"/>
          </a:xfrm>
        </p:spPr>
        <p:txBody>
          <a:bodyPr>
            <a:normAutofit/>
          </a:bodyPr>
          <a:lstStyle/>
          <a:p>
            <a:r>
              <a:rPr lang="en-US" sz="2000" dirty="0" err="1" smtClean="0"/>
              <a:t>Posmatrajući</a:t>
            </a:r>
            <a:r>
              <a:rPr lang="en-US" sz="2000" dirty="0" smtClean="0"/>
              <a:t> </a:t>
            </a:r>
            <a:r>
              <a:rPr lang="en-US" sz="2000" dirty="0" err="1"/>
              <a:t>ulogu</a:t>
            </a:r>
            <a:r>
              <a:rPr lang="en-US" sz="2000" dirty="0"/>
              <a:t> </a:t>
            </a:r>
            <a:r>
              <a:rPr lang="en-US" sz="2000" dirty="0" err="1"/>
              <a:t>šefa</a:t>
            </a:r>
            <a:r>
              <a:rPr lang="en-US" sz="2000" dirty="0"/>
              <a:t> </a:t>
            </a:r>
            <a:r>
              <a:rPr lang="en-US" sz="2000" dirty="0" err="1"/>
              <a:t>recepcije</a:t>
            </a:r>
            <a:r>
              <a:rPr lang="en-US" sz="2000" dirty="0"/>
              <a:t> s </a:t>
            </a:r>
            <a:r>
              <a:rPr lang="en-US" sz="2000" dirty="0" err="1"/>
              <a:t>menadžerskog</a:t>
            </a:r>
            <a:r>
              <a:rPr lang="en-US" sz="2000" dirty="0"/>
              <a:t> </a:t>
            </a:r>
            <a:r>
              <a:rPr lang="en-US" sz="2000" dirty="0" err="1"/>
              <a:t>aspekta</a:t>
            </a:r>
            <a:r>
              <a:rPr lang="en-US" sz="2000" dirty="0"/>
              <a:t>, </a:t>
            </a:r>
            <a:r>
              <a:rPr lang="en-US" sz="2000" dirty="0" err="1"/>
              <a:t>njegove</a:t>
            </a:r>
            <a:r>
              <a:rPr lang="en-US" sz="2000" dirty="0"/>
              <a:t> </a:t>
            </a:r>
            <a:r>
              <a:rPr lang="en-US" sz="2000" dirty="0" err="1" smtClean="0"/>
              <a:t>osnovne</a:t>
            </a:r>
            <a:r>
              <a:rPr lang="en-US" sz="2000" dirty="0" smtClean="0"/>
              <a:t> </a:t>
            </a:r>
            <a:r>
              <a:rPr lang="en-US" sz="2000" dirty="0" err="1"/>
              <a:t>funkcije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 smtClean="0"/>
              <a:t>sledeće</a:t>
            </a:r>
            <a:r>
              <a:rPr lang="en-US" sz="2000" dirty="0" smtClean="0"/>
              <a:t> (</a:t>
            </a:r>
            <a:r>
              <a:rPr lang="en-US" sz="2000" dirty="0" err="1" smtClean="0"/>
              <a:t>nastavak</a:t>
            </a:r>
            <a:r>
              <a:rPr lang="en-US" sz="2000" dirty="0" smtClean="0"/>
              <a:t>):</a:t>
            </a:r>
          </a:p>
          <a:p>
            <a:r>
              <a:rPr lang="en-US" sz="2000" b="1" dirty="0" err="1"/>
              <a:t>Kontrola</a:t>
            </a:r>
            <a:r>
              <a:rPr lang="en-US" sz="2000" b="1" dirty="0"/>
              <a:t>. </a:t>
            </a:r>
            <a:r>
              <a:rPr lang="en-US" sz="2000" dirty="0" err="1" smtClean="0"/>
              <a:t>Svako</a:t>
            </a:r>
            <a:r>
              <a:rPr lang="en-US" sz="2000" dirty="0" smtClean="0"/>
              <a:t> </a:t>
            </a:r>
            <a:r>
              <a:rPr lang="en-US" sz="2000" dirty="0" err="1" smtClean="0"/>
              <a:t>prijemno</a:t>
            </a:r>
            <a:r>
              <a:rPr lang="en-US" sz="2000" dirty="0" smtClean="0"/>
              <a:t> </a:t>
            </a:r>
            <a:r>
              <a:rPr lang="en-US" sz="2000" dirty="0" err="1" smtClean="0"/>
              <a:t>odeljenje</a:t>
            </a:r>
            <a:r>
              <a:rPr lang="en-US" sz="2000" dirty="0" smtClean="0"/>
              <a:t> </a:t>
            </a:r>
            <a:r>
              <a:rPr lang="en-US" sz="2000" dirty="0" err="1"/>
              <a:t>ima</a:t>
            </a:r>
            <a:r>
              <a:rPr lang="en-US" sz="2000" dirty="0"/>
              <a:t> </a:t>
            </a:r>
            <a:r>
              <a:rPr lang="en-US" sz="2000" dirty="0" err="1" smtClean="0"/>
              <a:t>sistem</a:t>
            </a:r>
            <a:r>
              <a:rPr lang="en-US" sz="2000" dirty="0" smtClean="0"/>
              <a:t> </a:t>
            </a:r>
            <a:r>
              <a:rPr lang="en-US" sz="2000" dirty="0"/>
              <a:t>interne </a:t>
            </a:r>
            <a:r>
              <a:rPr lang="en-US" sz="2000" dirty="0" err="1"/>
              <a:t>kontrole</a:t>
            </a:r>
            <a:r>
              <a:rPr lang="en-US" sz="2000" dirty="0"/>
              <a:t>. </a:t>
            </a:r>
            <a:r>
              <a:rPr lang="en-US" sz="2000" dirty="0" err="1"/>
              <a:t>Međutim</a:t>
            </a:r>
            <a:r>
              <a:rPr lang="en-US" sz="2000" dirty="0"/>
              <a:t>, </a:t>
            </a:r>
            <a:r>
              <a:rPr lang="en-US" sz="2000" dirty="0" err="1"/>
              <a:t>interna</a:t>
            </a:r>
            <a:r>
              <a:rPr lang="en-US" sz="2000" dirty="0"/>
              <a:t> </a:t>
            </a:r>
            <a:r>
              <a:rPr lang="en-US" sz="2000" dirty="0" err="1"/>
              <a:t>kontrola</a:t>
            </a:r>
            <a:r>
              <a:rPr lang="en-US" sz="2000" dirty="0"/>
              <a:t> </a:t>
            </a:r>
            <a:r>
              <a:rPr lang="en-US" sz="2000" dirty="0" err="1"/>
              <a:t>radi</a:t>
            </a:r>
            <a:r>
              <a:rPr lang="en-US" sz="2000" dirty="0"/>
              <a:t> </a:t>
            </a:r>
            <a:r>
              <a:rPr lang="en-US" sz="2000" dirty="0" err="1"/>
              <a:t>onoliko</a:t>
            </a:r>
            <a:r>
              <a:rPr lang="en-US" sz="2000" dirty="0"/>
              <a:t> </a:t>
            </a:r>
            <a:r>
              <a:rPr lang="en-US" sz="2000" dirty="0" err="1"/>
              <a:t>koliko</a:t>
            </a:r>
            <a:r>
              <a:rPr lang="en-US" sz="2000" dirty="0"/>
              <a:t> </a:t>
            </a:r>
            <a:r>
              <a:rPr lang="en-US" sz="2000" dirty="0" err="1"/>
              <a:t>šef</a:t>
            </a:r>
            <a:r>
              <a:rPr lang="en-US" sz="2000" dirty="0"/>
              <a:t> </a:t>
            </a:r>
            <a:r>
              <a:rPr lang="en-US" sz="2000" dirty="0" err="1"/>
              <a:t>recepcije</a:t>
            </a:r>
            <a:r>
              <a:rPr lang="en-US" sz="2000" dirty="0"/>
              <a:t> </a:t>
            </a:r>
            <a:r>
              <a:rPr lang="en-US" sz="2000" dirty="0" err="1"/>
              <a:t>sam</a:t>
            </a:r>
            <a:r>
              <a:rPr lang="en-US" sz="2000" dirty="0"/>
              <a:t> </a:t>
            </a:r>
            <a:r>
              <a:rPr lang="en-US" sz="2000" dirty="0" err="1" smtClean="0"/>
              <a:t>veruje</a:t>
            </a:r>
            <a:r>
              <a:rPr lang="en-US" sz="2000" dirty="0" smtClean="0"/>
              <a:t> </a:t>
            </a:r>
            <a:r>
              <a:rPr lang="en-US" sz="2000" dirty="0"/>
              <a:t>u </a:t>
            </a:r>
            <a:r>
              <a:rPr lang="en-US" sz="2000" dirty="0" err="1"/>
              <a:t>važnost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značaj</a:t>
            </a:r>
            <a:r>
              <a:rPr lang="en-US" sz="2000" dirty="0"/>
              <a:t> </a:t>
            </a:r>
            <a:r>
              <a:rPr lang="en-US" sz="2000" dirty="0" err="1" smtClean="0"/>
              <a:t>sistema</a:t>
            </a:r>
            <a:r>
              <a:rPr lang="en-US" sz="2000" dirty="0" smtClean="0"/>
              <a:t>. </a:t>
            </a:r>
            <a:r>
              <a:rPr lang="en-US" sz="2000" dirty="0" err="1"/>
              <a:t>Kontrolom</a:t>
            </a:r>
            <a:r>
              <a:rPr lang="en-US" sz="2000" dirty="0"/>
              <a:t> se </a:t>
            </a:r>
            <a:r>
              <a:rPr lang="en-US" sz="2000" dirty="0" err="1"/>
              <a:t>osigurava</a:t>
            </a:r>
            <a:r>
              <a:rPr lang="en-US" sz="2000" dirty="0"/>
              <a:t> da </a:t>
            </a:r>
            <a:r>
              <a:rPr lang="en-US" sz="2000" dirty="0" err="1"/>
              <a:t>stvarni</a:t>
            </a:r>
            <a:r>
              <a:rPr lang="en-US" sz="2000" dirty="0"/>
              <a:t> </a:t>
            </a:r>
            <a:r>
              <a:rPr lang="en-US" sz="2000" dirty="0" err="1"/>
              <a:t>rezultati</a:t>
            </a:r>
            <a:r>
              <a:rPr lang="en-US" sz="2000" dirty="0"/>
              <a:t> </a:t>
            </a:r>
            <a:r>
              <a:rPr lang="en-US" sz="2000" dirty="0" err="1"/>
              <a:t>poslovanja</a:t>
            </a:r>
            <a:r>
              <a:rPr lang="en-US" sz="2000" dirty="0"/>
              <a:t> </a:t>
            </a:r>
            <a:r>
              <a:rPr lang="en-US" sz="2000" dirty="0" err="1"/>
              <a:t>budu</a:t>
            </a:r>
            <a:r>
              <a:rPr lang="en-US" sz="2000" dirty="0"/>
              <a:t> </a:t>
            </a:r>
            <a:r>
              <a:rPr lang="en-US" sz="2000" dirty="0" err="1"/>
              <a:t>bliski</a:t>
            </a:r>
            <a:r>
              <a:rPr lang="en-US" sz="2000" dirty="0"/>
              <a:t> </a:t>
            </a:r>
            <a:r>
              <a:rPr lang="en-US" sz="2000" dirty="0" err="1"/>
              <a:t>onim</a:t>
            </a:r>
            <a:r>
              <a:rPr lang="en-US" sz="2000" dirty="0"/>
              <a:t> </a:t>
            </a:r>
            <a:r>
              <a:rPr lang="en-US" sz="2000" dirty="0" err="1"/>
              <a:t>planiranim</a:t>
            </a:r>
            <a:r>
              <a:rPr lang="en-US" sz="2000" dirty="0"/>
              <a:t>. </a:t>
            </a:r>
            <a:r>
              <a:rPr lang="en-US" sz="2000" dirty="0" err="1"/>
              <a:t>Šef</a:t>
            </a:r>
            <a:r>
              <a:rPr lang="en-US" sz="2000" dirty="0"/>
              <a:t> </a:t>
            </a:r>
            <a:r>
              <a:rPr lang="en-US" sz="2000" dirty="0" err="1"/>
              <a:t>recepcije</a:t>
            </a:r>
            <a:r>
              <a:rPr lang="en-US" sz="2000" dirty="0"/>
              <a:t> </a:t>
            </a:r>
            <a:r>
              <a:rPr lang="en-US" sz="2000" dirty="0" err="1" smtClean="0"/>
              <a:t>takođe</a:t>
            </a:r>
            <a:r>
              <a:rPr lang="en-US" sz="2000" dirty="0" smtClean="0"/>
              <a:t> </a:t>
            </a:r>
            <a:r>
              <a:rPr lang="en-US" sz="2000" dirty="0" err="1"/>
              <a:t>vrši</a:t>
            </a:r>
            <a:r>
              <a:rPr lang="en-US" sz="2000" dirty="0"/>
              <a:t> </a:t>
            </a:r>
            <a:r>
              <a:rPr lang="en-US" sz="2000" dirty="0" err="1"/>
              <a:t>kontrolnu</a:t>
            </a:r>
            <a:r>
              <a:rPr lang="en-US" sz="2000" dirty="0"/>
              <a:t> </a:t>
            </a:r>
            <a:r>
              <a:rPr lang="en-US" sz="2000" dirty="0" err="1"/>
              <a:t>funkciju</a:t>
            </a:r>
            <a:r>
              <a:rPr lang="en-US" sz="2000" dirty="0"/>
              <a:t> </a:t>
            </a:r>
            <a:r>
              <a:rPr lang="en-US" sz="2000" dirty="0" err="1"/>
              <a:t>ako</a:t>
            </a:r>
            <a:r>
              <a:rPr lang="en-US" sz="2000" dirty="0"/>
              <a:t> </a:t>
            </a:r>
            <a:r>
              <a:rPr lang="en-US" sz="2000" dirty="0" err="1"/>
              <a:t>nastoji</a:t>
            </a:r>
            <a:r>
              <a:rPr lang="en-US" sz="2000" dirty="0"/>
              <a:t> «</a:t>
            </a:r>
            <a:r>
              <a:rPr lang="en-US" sz="2000" dirty="0" err="1"/>
              <a:t>držati</a:t>
            </a:r>
            <a:r>
              <a:rPr lang="en-US" sz="2000" dirty="0"/>
              <a:t> u </a:t>
            </a:r>
            <a:r>
              <a:rPr lang="en-US" sz="2000" dirty="0" err="1"/>
              <a:t>rukama</a:t>
            </a:r>
            <a:r>
              <a:rPr lang="en-US" sz="2000" dirty="0"/>
              <a:t>» </a:t>
            </a:r>
            <a:r>
              <a:rPr lang="en-US" sz="2000" dirty="0" err="1"/>
              <a:t>utvrđenu</a:t>
            </a:r>
            <a:r>
              <a:rPr lang="en-US" sz="2000" dirty="0"/>
              <a:t> </a:t>
            </a:r>
            <a:r>
              <a:rPr lang="en-US" sz="2000" dirty="0" err="1"/>
              <a:t>proceduru</a:t>
            </a:r>
            <a:r>
              <a:rPr lang="en-US" sz="2000" dirty="0"/>
              <a:t> </a:t>
            </a:r>
            <a:r>
              <a:rPr lang="en-US" sz="2000" dirty="0" err="1"/>
              <a:t>rada</a:t>
            </a:r>
            <a:r>
              <a:rPr lang="en-US" sz="2000" dirty="0"/>
              <a:t>. </a:t>
            </a:r>
          </a:p>
          <a:p>
            <a:r>
              <a:rPr lang="en-US" sz="2000" b="1" dirty="0" err="1" smtClean="0"/>
              <a:t>Ocenjivanje</a:t>
            </a:r>
            <a:r>
              <a:rPr lang="en-US" sz="2000" b="1" dirty="0"/>
              <a:t>. </a:t>
            </a:r>
            <a:r>
              <a:rPr lang="en-US" sz="2000" dirty="0" err="1" smtClean="0"/>
              <a:t>Ocenjivanjem</a:t>
            </a:r>
            <a:r>
              <a:rPr lang="en-US" sz="2000" dirty="0" smtClean="0"/>
              <a:t> </a:t>
            </a:r>
            <a:r>
              <a:rPr lang="en-US" sz="2000" dirty="0"/>
              <a:t>se </a:t>
            </a:r>
            <a:r>
              <a:rPr lang="en-US" sz="2000" dirty="0" err="1"/>
              <a:t>određuje</a:t>
            </a:r>
            <a:r>
              <a:rPr lang="en-US" sz="2000" dirty="0"/>
              <a:t> </a:t>
            </a:r>
            <a:r>
              <a:rPr lang="en-US" sz="2000" dirty="0" err="1"/>
              <a:t>koliko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se </a:t>
            </a:r>
            <a:r>
              <a:rPr lang="en-US" sz="2000" dirty="0" err="1"/>
              <a:t>utvrđeni</a:t>
            </a:r>
            <a:r>
              <a:rPr lang="en-US" sz="2000" dirty="0"/>
              <a:t> </a:t>
            </a:r>
            <a:r>
              <a:rPr lang="en-US" sz="2000" dirty="0" err="1"/>
              <a:t>ciljevi</a:t>
            </a:r>
            <a:r>
              <a:rPr lang="en-US" sz="2000" dirty="0"/>
              <a:t> </a:t>
            </a:r>
            <a:r>
              <a:rPr lang="en-US" sz="2000" dirty="0" err="1"/>
              <a:t>ostvarili</a:t>
            </a:r>
            <a:r>
              <a:rPr lang="en-US" sz="2000" dirty="0"/>
              <a:t>. </a:t>
            </a:r>
            <a:r>
              <a:rPr lang="en-US" sz="2000" dirty="0" err="1" smtClean="0"/>
              <a:t>Ocenjivanje</a:t>
            </a:r>
            <a:r>
              <a:rPr lang="en-US" sz="2000" dirty="0" smtClean="0"/>
              <a:t> </a:t>
            </a:r>
            <a:r>
              <a:rPr lang="en-US" sz="2000" dirty="0" err="1"/>
              <a:t>uključuje</a:t>
            </a:r>
            <a:r>
              <a:rPr lang="en-US" sz="2000" dirty="0"/>
              <a:t> </a:t>
            </a:r>
            <a:r>
              <a:rPr lang="en-US" sz="2000" dirty="0" err="1"/>
              <a:t>razmatranje</a:t>
            </a:r>
            <a:r>
              <a:rPr lang="en-US" sz="2000" dirty="0"/>
              <a:t>, pa </a:t>
            </a:r>
            <a:r>
              <a:rPr lang="en-US" sz="2000" dirty="0" err="1"/>
              <a:t>ako</a:t>
            </a:r>
            <a:r>
              <a:rPr lang="en-US" sz="2000" dirty="0"/>
              <a:t> je </a:t>
            </a:r>
            <a:r>
              <a:rPr lang="en-US" sz="2000" dirty="0" err="1" smtClean="0"/>
              <a:t>potrebno</a:t>
            </a:r>
            <a:r>
              <a:rPr lang="en-US" sz="2000" dirty="0" smtClean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revidiranje</a:t>
            </a:r>
            <a:r>
              <a:rPr lang="en-US" sz="2000" dirty="0"/>
              <a:t>, </a:t>
            </a:r>
            <a:r>
              <a:rPr lang="en-US" sz="2000" dirty="0" err="1"/>
              <a:t>postavljenih</a:t>
            </a:r>
            <a:r>
              <a:rPr lang="en-US" sz="2000" dirty="0"/>
              <a:t> </a:t>
            </a:r>
            <a:r>
              <a:rPr lang="en-US" sz="2000" dirty="0" err="1"/>
              <a:t>ciljeva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 smtClean="0"/>
              <a:t>odeljenje</a:t>
            </a:r>
            <a:r>
              <a:rPr lang="en-US" sz="2000" dirty="0" smtClean="0"/>
              <a:t>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475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162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 smtClean="0"/>
              <a:t>FUNKCIJE </a:t>
            </a:r>
            <a:r>
              <a:rPr lang="en-US" sz="3200" dirty="0"/>
              <a:t>ŠEFA RECEPCIJE U UPRAVLJANJU </a:t>
            </a:r>
            <a:r>
              <a:rPr lang="en-US" sz="3200" dirty="0" smtClean="0"/>
              <a:t>POSLOVNIM REZULTATOM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41679"/>
            <a:ext cx="8596668" cy="4411340"/>
          </a:xfrm>
        </p:spPr>
        <p:txBody>
          <a:bodyPr>
            <a:normAutofit lnSpcReduction="10000"/>
          </a:bodyPr>
          <a:lstStyle/>
          <a:p>
            <a:r>
              <a:rPr lang="en-US" sz="2000" dirty="0" err="1" smtClean="0"/>
              <a:t>Posmatrajući</a:t>
            </a:r>
            <a:r>
              <a:rPr lang="en-US" sz="2000" dirty="0" smtClean="0"/>
              <a:t> </a:t>
            </a:r>
            <a:r>
              <a:rPr lang="en-US" sz="2000" dirty="0" err="1"/>
              <a:t>ulogu</a:t>
            </a:r>
            <a:r>
              <a:rPr lang="en-US" sz="2000" dirty="0"/>
              <a:t> </a:t>
            </a:r>
            <a:r>
              <a:rPr lang="en-US" sz="2000" dirty="0" err="1"/>
              <a:t>šefa</a:t>
            </a:r>
            <a:r>
              <a:rPr lang="en-US" sz="2000" dirty="0"/>
              <a:t> </a:t>
            </a:r>
            <a:r>
              <a:rPr lang="en-US" sz="2000" dirty="0" err="1"/>
              <a:t>recepcije</a:t>
            </a:r>
            <a:r>
              <a:rPr lang="en-US" sz="2000" dirty="0"/>
              <a:t> s </a:t>
            </a:r>
            <a:r>
              <a:rPr lang="en-US" sz="2000" dirty="0" err="1"/>
              <a:t>menadžerskog</a:t>
            </a:r>
            <a:r>
              <a:rPr lang="en-US" sz="2000" dirty="0"/>
              <a:t> </a:t>
            </a:r>
            <a:r>
              <a:rPr lang="en-US" sz="2000" dirty="0" err="1"/>
              <a:t>aspekta</a:t>
            </a:r>
            <a:r>
              <a:rPr lang="en-US" sz="2000" dirty="0"/>
              <a:t>, </a:t>
            </a:r>
            <a:r>
              <a:rPr lang="en-US" sz="2000" dirty="0" err="1"/>
              <a:t>njegove</a:t>
            </a:r>
            <a:r>
              <a:rPr lang="en-US" sz="2000" dirty="0"/>
              <a:t> </a:t>
            </a:r>
            <a:r>
              <a:rPr lang="en-US" sz="2000" dirty="0" err="1" smtClean="0"/>
              <a:t>osnovne</a:t>
            </a:r>
            <a:r>
              <a:rPr lang="en-US" sz="2000" dirty="0" smtClean="0"/>
              <a:t> </a:t>
            </a:r>
            <a:r>
              <a:rPr lang="en-US" sz="2000" dirty="0" err="1"/>
              <a:t>funkcije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 smtClean="0"/>
              <a:t>sledeće</a:t>
            </a:r>
            <a:r>
              <a:rPr lang="en-US" sz="2000" dirty="0" smtClean="0"/>
              <a:t> (</a:t>
            </a:r>
            <a:r>
              <a:rPr lang="en-US" sz="2000" dirty="0" err="1" smtClean="0"/>
              <a:t>nastavak</a:t>
            </a:r>
            <a:r>
              <a:rPr lang="en-US" sz="2000" dirty="0" smtClean="0"/>
              <a:t>):</a:t>
            </a:r>
          </a:p>
          <a:p>
            <a:r>
              <a:rPr lang="en-US" sz="2000" dirty="0" err="1"/>
              <a:t>Osim</a:t>
            </a:r>
            <a:r>
              <a:rPr lang="en-US" sz="2000" dirty="0"/>
              <a:t> </a:t>
            </a:r>
            <a:r>
              <a:rPr lang="en-US" sz="2000" dirty="0" err="1"/>
              <a:t>navedenih</a:t>
            </a:r>
            <a:r>
              <a:rPr lang="en-US" sz="2000" dirty="0"/>
              <a:t> </a:t>
            </a:r>
            <a:r>
              <a:rPr lang="en-US" sz="2000" dirty="0" err="1"/>
              <a:t>menadžerskih</a:t>
            </a:r>
            <a:r>
              <a:rPr lang="en-US" sz="2000" dirty="0"/>
              <a:t> </a:t>
            </a:r>
            <a:r>
              <a:rPr lang="en-US" sz="2000" dirty="0" err="1"/>
              <a:t>funkcija</a:t>
            </a:r>
            <a:r>
              <a:rPr lang="en-US" sz="2000" dirty="0"/>
              <a:t>, </a:t>
            </a:r>
            <a:r>
              <a:rPr lang="en-US" sz="2000" dirty="0" err="1"/>
              <a:t>šef</a:t>
            </a:r>
            <a:r>
              <a:rPr lang="en-US" sz="2000" dirty="0"/>
              <a:t> </a:t>
            </a:r>
            <a:r>
              <a:rPr lang="en-US" sz="2000" dirty="0" err="1"/>
              <a:t>recepcije</a:t>
            </a:r>
            <a:r>
              <a:rPr lang="en-US" sz="2000" dirty="0"/>
              <a:t> </a:t>
            </a:r>
            <a:r>
              <a:rPr lang="en-US" sz="2000" dirty="0" err="1"/>
              <a:t>kao</a:t>
            </a:r>
            <a:r>
              <a:rPr lang="en-US" sz="2000" dirty="0"/>
              <a:t> </a:t>
            </a:r>
            <a:r>
              <a:rPr lang="en-US" sz="2000" dirty="0" err="1"/>
              <a:t>odgovorna</a:t>
            </a:r>
            <a:r>
              <a:rPr lang="en-US" sz="2000" dirty="0"/>
              <a:t> </a:t>
            </a:r>
            <a:r>
              <a:rPr lang="en-US" sz="2000" dirty="0" err="1"/>
              <a:t>osoba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poslovanje</a:t>
            </a:r>
            <a:r>
              <a:rPr lang="en-US" sz="2000" dirty="0"/>
              <a:t> </a:t>
            </a:r>
            <a:r>
              <a:rPr lang="en-US" sz="2000" dirty="0" err="1" smtClean="0"/>
              <a:t>prijemnog</a:t>
            </a:r>
            <a:r>
              <a:rPr lang="en-US" sz="2000" dirty="0" smtClean="0"/>
              <a:t> </a:t>
            </a:r>
            <a:r>
              <a:rPr lang="en-US" sz="2000" dirty="0" err="1" smtClean="0"/>
              <a:t>odeljenja</a:t>
            </a:r>
            <a:r>
              <a:rPr lang="en-US" sz="2000" dirty="0" smtClean="0"/>
              <a:t>, </a:t>
            </a:r>
            <a:r>
              <a:rPr lang="en-US" sz="2000" dirty="0" err="1"/>
              <a:t>operativno</a:t>
            </a:r>
            <a:r>
              <a:rPr lang="en-US" sz="2000" dirty="0"/>
              <a:t> </a:t>
            </a:r>
            <a:r>
              <a:rPr lang="en-US" sz="2000" dirty="0" err="1"/>
              <a:t>odrađuje</a:t>
            </a:r>
            <a:r>
              <a:rPr lang="en-US" sz="2000" dirty="0"/>
              <a:t> </a:t>
            </a:r>
            <a:r>
              <a:rPr lang="en-US" sz="2000" dirty="0" err="1"/>
              <a:t>još</a:t>
            </a:r>
            <a:r>
              <a:rPr lang="en-US" sz="2000" dirty="0"/>
              <a:t> </a:t>
            </a:r>
            <a:r>
              <a:rPr lang="en-US" sz="2000" dirty="0" err="1"/>
              <a:t>nekoliko</a:t>
            </a:r>
            <a:r>
              <a:rPr lang="en-US" sz="2000" dirty="0"/>
              <a:t> </a:t>
            </a:r>
            <a:r>
              <a:rPr lang="en-US" sz="2000" dirty="0" err="1" smtClean="0"/>
              <a:t>značajnih</a:t>
            </a:r>
            <a:r>
              <a:rPr lang="en-US" sz="2000" dirty="0" smtClean="0"/>
              <a:t> </a:t>
            </a:r>
            <a:r>
              <a:rPr lang="en-US" sz="2000" dirty="0" err="1" smtClean="0"/>
              <a:t>funkcija</a:t>
            </a:r>
            <a:r>
              <a:rPr lang="en-US" sz="2000" dirty="0" smtClean="0"/>
              <a:t>: </a:t>
            </a:r>
          </a:p>
          <a:p>
            <a:endParaRPr lang="en-US" sz="2000" dirty="0"/>
          </a:p>
          <a:p>
            <a:pPr marL="800100" lvl="2" indent="0">
              <a:buNone/>
            </a:pPr>
            <a:r>
              <a:rPr lang="en-US" sz="2000" dirty="0"/>
              <a:t>1. </a:t>
            </a:r>
            <a:r>
              <a:rPr lang="en-US" sz="2000" dirty="0" err="1"/>
              <a:t>određivanje</a:t>
            </a:r>
            <a:r>
              <a:rPr lang="en-US" sz="2000" dirty="0"/>
              <a:t> </a:t>
            </a:r>
            <a:r>
              <a:rPr lang="en-US" sz="2000" dirty="0" err="1" smtClean="0"/>
              <a:t>cene</a:t>
            </a:r>
            <a:r>
              <a:rPr lang="en-US" sz="2000" dirty="0" smtClean="0"/>
              <a:t> </a:t>
            </a:r>
            <a:r>
              <a:rPr lang="en-US" sz="2000" dirty="0" err="1" smtClean="0"/>
              <a:t>smeštaja</a:t>
            </a:r>
            <a:r>
              <a:rPr lang="en-US" sz="2000" dirty="0"/>
              <a:t>, </a:t>
            </a:r>
          </a:p>
          <a:p>
            <a:pPr marL="800100" lvl="2" indent="0">
              <a:buNone/>
            </a:pPr>
            <a:r>
              <a:rPr lang="en-US" sz="2000" dirty="0"/>
              <a:t>2. </a:t>
            </a:r>
            <a:r>
              <a:rPr lang="en-US" sz="2000" dirty="0" err="1"/>
              <a:t>prognoza</a:t>
            </a:r>
            <a:r>
              <a:rPr lang="en-US" sz="2000" dirty="0"/>
              <a:t> </a:t>
            </a:r>
            <a:r>
              <a:rPr lang="en-US" sz="2000" dirty="0" err="1"/>
              <a:t>zauzetosti</a:t>
            </a:r>
            <a:r>
              <a:rPr lang="en-US" sz="2000" dirty="0"/>
              <a:t> soba, </a:t>
            </a:r>
          </a:p>
          <a:p>
            <a:pPr marL="800100" lvl="2" indent="0">
              <a:buNone/>
            </a:pPr>
            <a:r>
              <a:rPr lang="pl-PL" sz="2000" dirty="0"/>
              <a:t>3. prognoza prihoda od soba, </a:t>
            </a:r>
          </a:p>
          <a:p>
            <a:pPr marL="800100" lvl="2" indent="0">
              <a:buNone/>
            </a:pPr>
            <a:r>
              <a:rPr lang="pl-PL" sz="2000" dirty="0"/>
              <a:t>4. analiza i </a:t>
            </a:r>
            <a:r>
              <a:rPr lang="pl-PL" sz="2000" dirty="0" smtClean="0"/>
              <a:t>ocena </a:t>
            </a:r>
            <a:r>
              <a:rPr lang="pl-PL" sz="2000" dirty="0"/>
              <a:t>rada </a:t>
            </a:r>
            <a:r>
              <a:rPr lang="pl-PL" sz="2000" dirty="0" smtClean="0"/>
              <a:t>prij</a:t>
            </a:r>
            <a:r>
              <a:rPr lang="en-US" sz="2000" dirty="0" smtClean="0"/>
              <a:t>e</a:t>
            </a:r>
            <a:r>
              <a:rPr lang="pl-PL" sz="2000" dirty="0" smtClean="0"/>
              <a:t>mnog ode</a:t>
            </a:r>
            <a:r>
              <a:rPr lang="en-US" sz="2000" dirty="0" err="1" smtClean="0"/>
              <a:t>ljenja</a:t>
            </a:r>
            <a:r>
              <a:rPr lang="pl-PL" sz="2000" dirty="0" smtClean="0"/>
              <a:t>, </a:t>
            </a:r>
            <a:endParaRPr lang="pl-PL" sz="2000" dirty="0"/>
          </a:p>
          <a:p>
            <a:pPr marL="800100" lvl="2" indent="0">
              <a:buNone/>
            </a:pPr>
            <a:r>
              <a:rPr lang="en-US" sz="2000" dirty="0"/>
              <a:t>5. </a:t>
            </a:r>
            <a:r>
              <a:rPr lang="en-US" sz="2000" dirty="0" err="1"/>
              <a:t>odabir</a:t>
            </a:r>
            <a:r>
              <a:rPr lang="en-US" sz="2000" dirty="0"/>
              <a:t> </a:t>
            </a:r>
            <a:r>
              <a:rPr lang="en-US" sz="2000" dirty="0" err="1" smtClean="0"/>
              <a:t>zaposlenih</a:t>
            </a:r>
            <a:r>
              <a:rPr lang="en-US" sz="2000" dirty="0" smtClean="0"/>
              <a:t>, </a:t>
            </a:r>
            <a:endParaRPr lang="en-US" sz="2000" dirty="0"/>
          </a:p>
          <a:p>
            <a:pPr marL="800100" lvl="2" indent="0">
              <a:buNone/>
            </a:pPr>
            <a:r>
              <a:rPr lang="en-US" sz="2000" dirty="0"/>
              <a:t>6. </a:t>
            </a:r>
            <a:r>
              <a:rPr lang="en-US" sz="2000" dirty="0" err="1" smtClean="0"/>
              <a:t>uvežbavanje</a:t>
            </a:r>
            <a:r>
              <a:rPr lang="en-US" sz="2000" dirty="0"/>
              <a:t>. 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77373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67064" y="2570785"/>
            <a:ext cx="7766936" cy="1646302"/>
          </a:xfrm>
        </p:spPr>
        <p:txBody>
          <a:bodyPr/>
          <a:lstStyle/>
          <a:p>
            <a:pPr algn="ctr"/>
            <a:r>
              <a:rPr lang="x-none" sz="4400" dirty="0" smtClean="0"/>
              <a:t> </a:t>
            </a:r>
            <a:br>
              <a:rPr lang="x-none" sz="4400" dirty="0" smtClean="0"/>
            </a:br>
            <a:r>
              <a:rPr lang="en-US" sz="4400" dirty="0" smtClean="0"/>
              <a:t> </a:t>
            </a:r>
            <a:r>
              <a:rPr lang="en-US" sz="4000" dirty="0" smtClean="0"/>
              <a:t>2.1.  ODRE</a:t>
            </a:r>
            <a:r>
              <a:rPr lang="sr-Latn-RS" sz="4000" dirty="0" smtClean="0"/>
              <a:t>ĐIVANJE CENE SMEŠTAJA</a:t>
            </a:r>
            <a:endParaRPr lang="en-US" sz="40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							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47878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1623"/>
          </a:xfrm>
        </p:spPr>
        <p:txBody>
          <a:bodyPr>
            <a:normAutofit/>
          </a:bodyPr>
          <a:lstStyle/>
          <a:p>
            <a:pPr algn="ctr"/>
            <a:r>
              <a:rPr lang="sr-Latn-RS" sz="3200" dirty="0" smtClean="0"/>
              <a:t>2.1. ODREĐIVANJE CENE SMEŠTAJA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71222"/>
            <a:ext cx="8596668" cy="4971245"/>
          </a:xfrm>
        </p:spPr>
        <p:txBody>
          <a:bodyPr>
            <a:normAutofit fontScale="77500" lnSpcReduction="20000"/>
          </a:bodyPr>
          <a:lstStyle/>
          <a:p>
            <a:r>
              <a:rPr lang="en-US" sz="2000" b="1" i="1" dirty="0" smtClean="0"/>
              <a:t>1</a:t>
            </a:r>
            <a:r>
              <a:rPr lang="en-US" sz="2000" b="1" i="1" dirty="0"/>
              <a:t>. </a:t>
            </a:r>
            <a:r>
              <a:rPr lang="en-US" sz="2000" b="1" i="1" dirty="0" err="1"/>
              <a:t>Određivanje</a:t>
            </a:r>
            <a:r>
              <a:rPr lang="en-US" sz="2000" b="1" i="1" dirty="0"/>
              <a:t> </a:t>
            </a:r>
            <a:r>
              <a:rPr lang="en-US" sz="2000" b="1" i="1" dirty="0" err="1" smtClean="0"/>
              <a:t>cene</a:t>
            </a:r>
            <a:r>
              <a:rPr lang="en-US" sz="2000" b="1" i="1" dirty="0" smtClean="0"/>
              <a:t> </a:t>
            </a:r>
            <a:r>
              <a:rPr lang="en-US" sz="2000" b="1" i="1" dirty="0" err="1" smtClean="0"/>
              <a:t>smeštaja</a:t>
            </a:r>
            <a:r>
              <a:rPr lang="en-US" sz="2000" b="1" i="1" dirty="0" smtClean="0"/>
              <a:t> </a:t>
            </a:r>
          </a:p>
          <a:p>
            <a:r>
              <a:rPr lang="en-US" sz="2000" dirty="0" err="1"/>
              <a:t>Veličina</a:t>
            </a:r>
            <a:r>
              <a:rPr lang="en-US" sz="2000" dirty="0"/>
              <a:t> </a:t>
            </a:r>
            <a:r>
              <a:rPr lang="en-US" sz="2000" dirty="0" err="1"/>
              <a:t>sobe</a:t>
            </a:r>
            <a:r>
              <a:rPr lang="en-US" sz="2000" dirty="0"/>
              <a:t>, </a:t>
            </a:r>
            <a:r>
              <a:rPr lang="en-US" sz="2000" dirty="0" err="1" smtClean="0"/>
              <a:t>njen</a:t>
            </a:r>
            <a:r>
              <a:rPr lang="en-US" sz="2000" dirty="0" smtClean="0"/>
              <a:t> </a:t>
            </a:r>
            <a:r>
              <a:rPr lang="en-US" sz="2000" dirty="0" err="1"/>
              <a:t>položaj</a:t>
            </a:r>
            <a:r>
              <a:rPr lang="en-US" sz="2000" dirty="0"/>
              <a:t>, </a:t>
            </a:r>
            <a:r>
              <a:rPr lang="en-US" sz="2000" dirty="0" err="1"/>
              <a:t>pogled</a:t>
            </a:r>
            <a:r>
              <a:rPr lang="en-US" sz="2000" dirty="0"/>
              <a:t>, </a:t>
            </a:r>
            <a:r>
              <a:rPr lang="en-US" sz="2000" dirty="0" err="1"/>
              <a:t>opremljenost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dr., </a:t>
            </a:r>
            <a:r>
              <a:rPr lang="en-US" sz="2000" dirty="0" err="1" smtClean="0"/>
              <a:t>odredjuje</a:t>
            </a:r>
            <a:r>
              <a:rPr lang="en-US" sz="2000" dirty="0" smtClean="0"/>
              <a:t> </a:t>
            </a:r>
            <a:r>
              <a:rPr lang="en-US" sz="2000" dirty="0" err="1" smtClean="0"/>
              <a:t>cenu</a:t>
            </a:r>
            <a:r>
              <a:rPr lang="en-US" sz="2000" dirty="0" smtClean="0"/>
              <a:t> </a:t>
            </a:r>
            <a:r>
              <a:rPr lang="en-US" sz="2000" dirty="0" err="1"/>
              <a:t>sobe</a:t>
            </a:r>
            <a:r>
              <a:rPr lang="en-US" sz="2000" dirty="0"/>
              <a:t> </a:t>
            </a:r>
            <a:r>
              <a:rPr lang="en-US" sz="2000" dirty="0" err="1"/>
              <a:t>koja</a:t>
            </a:r>
            <a:r>
              <a:rPr lang="en-US" sz="2000" dirty="0"/>
              <a:t> se </a:t>
            </a:r>
            <a:r>
              <a:rPr lang="en-US" sz="2000" dirty="0" err="1" smtClean="0"/>
              <a:t>primenjuje</a:t>
            </a:r>
            <a:r>
              <a:rPr lang="en-US" sz="2000" dirty="0" smtClean="0"/>
              <a:t> </a:t>
            </a:r>
            <a:r>
              <a:rPr lang="en-US" sz="2000" dirty="0" err="1"/>
              <a:t>najčešće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nenajavljene</a:t>
            </a:r>
            <a:r>
              <a:rPr lang="en-US" sz="2000" dirty="0"/>
              <a:t> </a:t>
            </a:r>
            <a:r>
              <a:rPr lang="en-US" sz="2000" dirty="0" err="1"/>
              <a:t>individualne</a:t>
            </a:r>
            <a:r>
              <a:rPr lang="en-US" sz="2000" dirty="0"/>
              <a:t> </a:t>
            </a:r>
            <a:r>
              <a:rPr lang="en-US" sz="2000" dirty="0" err="1"/>
              <a:t>goste</a:t>
            </a:r>
            <a:r>
              <a:rPr lang="en-US" sz="2000" dirty="0"/>
              <a:t>. To je </a:t>
            </a:r>
            <a:r>
              <a:rPr lang="en-US" sz="2000" dirty="0" err="1"/>
              <a:t>hotelski</a:t>
            </a:r>
            <a:r>
              <a:rPr lang="en-US" sz="2000" dirty="0"/>
              <a:t> </a:t>
            </a:r>
            <a:r>
              <a:rPr lang="en-US" sz="2000" dirty="0" err="1" smtClean="0"/>
              <a:t>cenovnik</a:t>
            </a:r>
            <a:r>
              <a:rPr lang="en-US" sz="2000" dirty="0" smtClean="0"/>
              <a:t> </a:t>
            </a:r>
            <a:r>
              <a:rPr lang="en-US" sz="2000" dirty="0" err="1"/>
              <a:t>ili</a:t>
            </a:r>
            <a:r>
              <a:rPr lang="en-US" sz="2000" dirty="0"/>
              <a:t> </a:t>
            </a:r>
            <a:r>
              <a:rPr lang="en-US" sz="2000" dirty="0" err="1"/>
              <a:t>službena</a:t>
            </a:r>
            <a:r>
              <a:rPr lang="en-US" sz="2000" dirty="0"/>
              <a:t> </a:t>
            </a:r>
            <a:r>
              <a:rPr lang="en-US" sz="2000" dirty="0" err="1" smtClean="0"/>
              <a:t>cena</a:t>
            </a:r>
            <a:r>
              <a:rPr lang="en-US" sz="2000" dirty="0"/>
              <a:t>, </a:t>
            </a:r>
            <a:r>
              <a:rPr lang="en-US" sz="2000" dirty="0" err="1"/>
              <a:t>koju</a:t>
            </a:r>
            <a:r>
              <a:rPr lang="en-US" sz="2000" dirty="0"/>
              <a:t> </a:t>
            </a:r>
            <a:r>
              <a:rPr lang="en-US" sz="2000" dirty="0" err="1" smtClean="0"/>
              <a:t>verifikuje</a:t>
            </a:r>
            <a:r>
              <a:rPr lang="en-US" sz="2000" dirty="0" smtClean="0"/>
              <a:t> </a:t>
            </a:r>
            <a:r>
              <a:rPr lang="en-US" sz="2000" dirty="0" err="1"/>
              <a:t>nadležni</a:t>
            </a:r>
            <a:r>
              <a:rPr lang="en-US" sz="2000" dirty="0"/>
              <a:t> organ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poslove</a:t>
            </a:r>
            <a:r>
              <a:rPr lang="en-US" sz="2000" dirty="0"/>
              <a:t> </a:t>
            </a:r>
            <a:r>
              <a:rPr lang="en-US" sz="2000" dirty="0" err="1"/>
              <a:t>turizma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području</a:t>
            </a:r>
            <a:r>
              <a:rPr lang="en-US" sz="2000" dirty="0"/>
              <a:t> </a:t>
            </a:r>
            <a:r>
              <a:rPr lang="en-US" sz="2000" dirty="0" err="1"/>
              <a:t>lokalne</a:t>
            </a:r>
            <a:r>
              <a:rPr lang="en-US" sz="2000" dirty="0"/>
              <a:t> </a:t>
            </a:r>
            <a:r>
              <a:rPr lang="en-US" sz="2000" dirty="0" err="1"/>
              <a:t>samouprave</a:t>
            </a:r>
            <a:r>
              <a:rPr lang="en-US" sz="2000" dirty="0"/>
              <a:t>. </a:t>
            </a:r>
            <a:endParaRPr lang="en-US" sz="2000" dirty="0" smtClean="0"/>
          </a:p>
          <a:p>
            <a:r>
              <a:rPr lang="en-US" sz="2000" dirty="0" err="1"/>
              <a:t>Osim</a:t>
            </a:r>
            <a:r>
              <a:rPr lang="en-US" sz="2000" dirty="0"/>
              <a:t> </a:t>
            </a:r>
            <a:r>
              <a:rPr lang="en-US" sz="2000" dirty="0" err="1"/>
              <a:t>službene</a:t>
            </a:r>
            <a:r>
              <a:rPr lang="en-US" sz="2000" dirty="0"/>
              <a:t> </a:t>
            </a:r>
            <a:r>
              <a:rPr lang="en-US" sz="2000" dirty="0" err="1" smtClean="0"/>
              <a:t>cene</a:t>
            </a:r>
            <a:r>
              <a:rPr lang="en-US" sz="2000" dirty="0"/>
              <a:t>, </a:t>
            </a:r>
            <a:r>
              <a:rPr lang="en-US" sz="2000" dirty="0" err="1"/>
              <a:t>određuju</a:t>
            </a:r>
            <a:r>
              <a:rPr lang="en-US" sz="2000" dirty="0"/>
              <a:t> se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tzv</a:t>
            </a:r>
            <a:r>
              <a:rPr lang="en-US" sz="2000" dirty="0"/>
              <a:t>. </a:t>
            </a:r>
            <a:r>
              <a:rPr lang="en-US" sz="2000" b="1" dirty="0" err="1"/>
              <a:t>specijalne</a:t>
            </a:r>
            <a:r>
              <a:rPr lang="en-US" sz="2000" b="1" dirty="0"/>
              <a:t> </a:t>
            </a:r>
            <a:r>
              <a:rPr lang="en-US" sz="2000" b="1" dirty="0" err="1" smtClean="0"/>
              <a:t>cene</a:t>
            </a:r>
            <a:r>
              <a:rPr lang="en-US" sz="2000" dirty="0"/>
              <a:t>, a to </a:t>
            </a:r>
            <a:r>
              <a:rPr lang="en-US" sz="2000" dirty="0" err="1"/>
              <a:t>su</a:t>
            </a:r>
            <a:r>
              <a:rPr lang="en-US" sz="2000" dirty="0"/>
              <a:t>: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i="1" dirty="0" err="1" smtClean="0"/>
              <a:t>cena</a:t>
            </a:r>
            <a:r>
              <a:rPr lang="en-US" sz="2000" b="1" i="1" dirty="0" smtClean="0"/>
              <a:t> </a:t>
            </a:r>
            <a:r>
              <a:rPr lang="en-US" sz="2000" b="1" i="1" dirty="0" err="1"/>
              <a:t>za</a:t>
            </a:r>
            <a:r>
              <a:rPr lang="en-US" sz="2000" b="1" i="1" dirty="0"/>
              <a:t> </a:t>
            </a:r>
            <a:r>
              <a:rPr lang="en-US" sz="2000" b="1" i="1" dirty="0" err="1"/>
              <a:t>stalne</a:t>
            </a:r>
            <a:r>
              <a:rPr lang="en-US" sz="2000" b="1" i="1" dirty="0"/>
              <a:t> </a:t>
            </a:r>
            <a:r>
              <a:rPr lang="en-US" sz="2000" b="1" i="1" dirty="0" err="1"/>
              <a:t>goste</a:t>
            </a:r>
            <a:r>
              <a:rPr lang="en-US" sz="2000" dirty="0" smtClean="0"/>
              <a:t>, </a:t>
            </a:r>
            <a:endParaRPr lang="en-US" sz="2000" dirty="0"/>
          </a:p>
          <a:p>
            <a:pPr marL="457200" indent="-457200">
              <a:buFont typeface="+mj-lt"/>
              <a:buAutoNum type="arabicPeriod"/>
            </a:pPr>
            <a:r>
              <a:rPr lang="en-US" sz="2000" b="1" i="1" dirty="0" err="1"/>
              <a:t>cena</a:t>
            </a:r>
            <a:r>
              <a:rPr lang="en-US" sz="2000" b="1" i="1" dirty="0" smtClean="0"/>
              <a:t> </a:t>
            </a:r>
            <a:r>
              <a:rPr lang="en-US" sz="2000" b="1" i="1" dirty="0" err="1"/>
              <a:t>za</a:t>
            </a:r>
            <a:r>
              <a:rPr lang="en-US" sz="2000" b="1" i="1" dirty="0"/>
              <a:t> </a:t>
            </a:r>
            <a:r>
              <a:rPr lang="en-US" sz="2000" b="1" i="1" dirty="0" err="1"/>
              <a:t>duži</a:t>
            </a:r>
            <a:r>
              <a:rPr lang="en-US" sz="2000" b="1" i="1" dirty="0"/>
              <a:t> </a:t>
            </a:r>
            <a:r>
              <a:rPr lang="en-US" sz="2000" b="1" i="1" dirty="0" err="1"/>
              <a:t>boravak</a:t>
            </a:r>
            <a:r>
              <a:rPr lang="en-US" sz="2000" i="1" dirty="0"/>
              <a:t>, </a:t>
            </a:r>
            <a:endParaRPr lang="en-US" sz="2000" i="1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000" b="1" i="1" dirty="0" err="1"/>
              <a:t>cena</a:t>
            </a:r>
            <a:r>
              <a:rPr lang="en-US" sz="2000" b="1" i="1" dirty="0"/>
              <a:t> </a:t>
            </a:r>
            <a:r>
              <a:rPr lang="pl-PL" sz="2000" b="1" i="1" dirty="0" smtClean="0"/>
              <a:t>za </a:t>
            </a:r>
            <a:r>
              <a:rPr lang="en-US" sz="2000" b="1" i="1" dirty="0" err="1" smtClean="0"/>
              <a:t>grup</a:t>
            </a:r>
            <a:r>
              <a:rPr lang="pl-PL" sz="2000" b="1" i="1" dirty="0" smtClean="0"/>
              <a:t>e</a:t>
            </a:r>
            <a:r>
              <a:rPr lang="pl-PL" sz="2000" dirty="0" smtClean="0"/>
              <a:t>, </a:t>
            </a:r>
            <a:endParaRPr lang="pl-PL" sz="2000" dirty="0"/>
          </a:p>
          <a:p>
            <a:pPr marL="457200" indent="-457200">
              <a:buFont typeface="+mj-lt"/>
              <a:buAutoNum type="arabicPeriod"/>
            </a:pPr>
            <a:r>
              <a:rPr lang="en-US" sz="2000" b="1" i="1" dirty="0" err="1" smtClean="0"/>
              <a:t>porodicna</a:t>
            </a:r>
            <a:r>
              <a:rPr lang="en-US" sz="2000" dirty="0" smtClean="0"/>
              <a:t> </a:t>
            </a:r>
            <a:r>
              <a:rPr lang="en-US" sz="2000" b="1" i="1" dirty="0" err="1"/>
              <a:t>cena</a:t>
            </a:r>
            <a:r>
              <a:rPr lang="pl-PL" sz="2000" i="1" dirty="0" smtClean="0"/>
              <a:t>,</a:t>
            </a:r>
            <a:r>
              <a:rPr lang="pl-PL" sz="2000" dirty="0" smtClean="0"/>
              <a:t> </a:t>
            </a:r>
            <a:endParaRPr lang="pl-PL" sz="2000" dirty="0"/>
          </a:p>
          <a:p>
            <a:pPr marL="457200" indent="-457200">
              <a:buFont typeface="+mj-lt"/>
              <a:buAutoNum type="arabicPeriod"/>
            </a:pPr>
            <a:r>
              <a:rPr lang="en-US" sz="2000" b="1" i="1" dirty="0" err="1" smtClean="0"/>
              <a:t>paket</a:t>
            </a:r>
            <a:r>
              <a:rPr lang="en-US" sz="2000" b="1" i="1" dirty="0" smtClean="0"/>
              <a:t> </a:t>
            </a:r>
            <a:r>
              <a:rPr lang="en-US" sz="2000" b="1" i="1" dirty="0" err="1" smtClean="0"/>
              <a:t>cena</a:t>
            </a:r>
            <a:r>
              <a:rPr lang="en-US" sz="2000" i="1" dirty="0" smtClean="0"/>
              <a:t>,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i="1" dirty="0" err="1" smtClean="0"/>
              <a:t>komercijalna</a:t>
            </a:r>
            <a:r>
              <a:rPr lang="en-US" sz="2000" b="1" i="1" dirty="0" smtClean="0"/>
              <a:t> </a:t>
            </a:r>
            <a:r>
              <a:rPr lang="en-US" sz="2000" b="1" i="1" dirty="0"/>
              <a:t>(</a:t>
            </a:r>
            <a:r>
              <a:rPr lang="en-US" sz="2000" b="1" i="1" dirty="0" err="1"/>
              <a:t>korporacijska</a:t>
            </a:r>
            <a:r>
              <a:rPr lang="en-US" sz="2000" b="1" i="1" dirty="0"/>
              <a:t>) </a:t>
            </a:r>
            <a:r>
              <a:rPr lang="en-US" sz="2000" b="1" i="1" dirty="0" err="1"/>
              <a:t>cena</a:t>
            </a:r>
            <a:r>
              <a:rPr lang="en-US" sz="2000" i="1" dirty="0" smtClean="0"/>
              <a:t>,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i="1" dirty="0" err="1" smtClean="0"/>
              <a:t>promotivna</a:t>
            </a:r>
            <a:r>
              <a:rPr lang="en-US" sz="2000" b="1" i="1" dirty="0" smtClean="0"/>
              <a:t> </a:t>
            </a:r>
            <a:r>
              <a:rPr lang="en-US" sz="2000" b="1" i="1" dirty="0" err="1" smtClean="0"/>
              <a:t>cena</a:t>
            </a:r>
            <a:endParaRPr lang="en-US" sz="2000" b="1" i="1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000" b="1" i="1" dirty="0" smtClean="0"/>
              <a:t>incentive </a:t>
            </a:r>
            <a:r>
              <a:rPr lang="en-US" sz="2000" b="1" i="1" dirty="0" err="1" smtClean="0"/>
              <a:t>cena</a:t>
            </a:r>
            <a:r>
              <a:rPr lang="en-US" sz="2000" b="1" i="1" dirty="0" smtClean="0"/>
              <a:t> (</a:t>
            </a:r>
            <a:r>
              <a:rPr lang="en-US" sz="2000" i="1" dirty="0" smtClean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putničke</a:t>
            </a:r>
            <a:r>
              <a:rPr lang="en-US" sz="2000" dirty="0"/>
              <a:t> </a:t>
            </a:r>
            <a:r>
              <a:rPr lang="en-US" sz="2000" dirty="0" err="1"/>
              <a:t>agencije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organizatore</a:t>
            </a:r>
            <a:r>
              <a:rPr lang="en-US" sz="2000" dirty="0"/>
              <a:t> </a:t>
            </a:r>
            <a:r>
              <a:rPr lang="en-US" sz="2000" dirty="0" err="1"/>
              <a:t>putovanja</a:t>
            </a:r>
            <a:r>
              <a:rPr lang="en-US" sz="2000" dirty="0"/>
              <a:t>, </a:t>
            </a:r>
            <a:r>
              <a:rPr lang="en-US" sz="2000" dirty="0" err="1"/>
              <a:t>te</a:t>
            </a:r>
            <a:r>
              <a:rPr lang="en-US" sz="2000" dirty="0"/>
              <a:t> </a:t>
            </a:r>
            <a:r>
              <a:rPr lang="en-US" sz="2000" dirty="0" err="1"/>
              <a:t>poslovne</a:t>
            </a:r>
            <a:r>
              <a:rPr lang="en-US" sz="2000" dirty="0"/>
              <a:t> </a:t>
            </a:r>
            <a:r>
              <a:rPr lang="en-US" sz="2000" dirty="0" err="1"/>
              <a:t>partnere</a:t>
            </a:r>
            <a:r>
              <a:rPr lang="en-US" sz="2000" dirty="0"/>
              <a:t> </a:t>
            </a:r>
            <a:r>
              <a:rPr lang="en-US" sz="2000" dirty="0" err="1"/>
              <a:t>koji</a:t>
            </a:r>
            <a:r>
              <a:rPr lang="en-US" sz="2000" dirty="0"/>
              <a:t> </a:t>
            </a:r>
            <a:r>
              <a:rPr lang="en-US" sz="2000" dirty="0" err="1"/>
              <a:t>će</a:t>
            </a:r>
            <a:r>
              <a:rPr lang="en-US" sz="2000" dirty="0"/>
              <a:t> </a:t>
            </a:r>
            <a:r>
              <a:rPr lang="en-US" sz="2000" dirty="0" err="1"/>
              <a:t>ubuduće</a:t>
            </a:r>
            <a:r>
              <a:rPr lang="en-US" sz="2000" dirty="0"/>
              <a:t> </a:t>
            </a:r>
            <a:r>
              <a:rPr lang="en-US" sz="2000" dirty="0" err="1"/>
              <a:t>poslovati</a:t>
            </a:r>
            <a:r>
              <a:rPr lang="en-US" sz="2000" dirty="0"/>
              <a:t> s </a:t>
            </a:r>
            <a:r>
              <a:rPr lang="en-US" sz="2000" dirty="0" err="1"/>
              <a:t>hotelom</a:t>
            </a:r>
            <a:r>
              <a:rPr lang="en-US" sz="2000" dirty="0"/>
              <a:t>, </a:t>
            </a:r>
            <a:r>
              <a:rPr lang="en-US" sz="2000" dirty="0" err="1"/>
              <a:t>te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vodiče</a:t>
            </a:r>
            <a:r>
              <a:rPr lang="en-US" sz="2000" dirty="0"/>
              <a:t> </a:t>
            </a:r>
            <a:r>
              <a:rPr lang="en-US" sz="2000" dirty="0" err="1"/>
              <a:t>skupina</a:t>
            </a:r>
            <a:r>
              <a:rPr lang="en-US" sz="2000" dirty="0"/>
              <a:t>, </a:t>
            </a:r>
            <a:r>
              <a:rPr lang="en-US" sz="2000" dirty="0" err="1"/>
              <a:t>organizatore</a:t>
            </a:r>
            <a:r>
              <a:rPr lang="en-US" sz="2000" dirty="0"/>
              <a:t> </a:t>
            </a:r>
            <a:r>
              <a:rPr lang="en-US" sz="2000" dirty="0" err="1"/>
              <a:t>seminara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 smtClean="0"/>
              <a:t>kongresa</a:t>
            </a:r>
            <a:r>
              <a:rPr lang="en-US" sz="2000" dirty="0" smtClean="0"/>
              <a:t>), </a:t>
            </a:r>
            <a:endParaRPr lang="en-US" sz="2000" dirty="0"/>
          </a:p>
          <a:p>
            <a:pPr marL="457200" indent="-457200">
              <a:buFont typeface="+mj-lt"/>
              <a:buAutoNum type="arabicPeriod"/>
            </a:pPr>
            <a:r>
              <a:rPr lang="en-US" sz="2000" b="1" i="1" dirty="0" err="1"/>
              <a:t>cena</a:t>
            </a:r>
            <a:r>
              <a:rPr lang="pl-PL" sz="2000" b="1" i="1" dirty="0" smtClean="0"/>
              <a:t> </a:t>
            </a:r>
            <a:r>
              <a:rPr lang="pl-PL" sz="2000" b="1" i="1" dirty="0"/>
              <a:t>za besplatni </a:t>
            </a:r>
            <a:r>
              <a:rPr lang="pl-PL" sz="2000" b="1" i="1" dirty="0" smtClean="0"/>
              <a:t>boravak</a:t>
            </a:r>
            <a:r>
              <a:rPr lang="en-US" sz="2000" i="1" dirty="0" smtClean="0"/>
              <a:t>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52362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1623"/>
          </a:xfrm>
        </p:spPr>
        <p:txBody>
          <a:bodyPr>
            <a:normAutofit/>
          </a:bodyPr>
          <a:lstStyle/>
          <a:p>
            <a:pPr algn="ctr"/>
            <a:r>
              <a:rPr lang="sr-Latn-RS" sz="3200" dirty="0"/>
              <a:t>2.1. ODREĐIVANJE CENE SMEŠTAJA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71222"/>
            <a:ext cx="8596668" cy="4971245"/>
          </a:xfrm>
        </p:spPr>
        <p:txBody>
          <a:bodyPr>
            <a:normAutofit/>
          </a:bodyPr>
          <a:lstStyle/>
          <a:p>
            <a:endParaRPr lang="en-US" sz="2000" b="1" i="1" dirty="0" smtClean="0"/>
          </a:p>
          <a:p>
            <a:r>
              <a:rPr lang="en-US" sz="1600" dirty="0" err="1"/>
              <a:t>Utvrđivanje</a:t>
            </a:r>
            <a:r>
              <a:rPr lang="en-US" sz="1600" dirty="0"/>
              <a:t> </a:t>
            </a:r>
            <a:r>
              <a:rPr lang="en-US" sz="1600" dirty="0" err="1" smtClean="0"/>
              <a:t>cene</a:t>
            </a:r>
            <a:r>
              <a:rPr lang="en-US" sz="1600" dirty="0" smtClean="0"/>
              <a:t> </a:t>
            </a:r>
            <a:r>
              <a:rPr lang="en-US" sz="1600" dirty="0" err="1" smtClean="0"/>
              <a:t>smeštaja</a:t>
            </a:r>
            <a:r>
              <a:rPr lang="en-US" sz="1600" dirty="0" smtClean="0"/>
              <a:t> 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specijalnih</a:t>
            </a:r>
            <a:r>
              <a:rPr lang="en-US" sz="1600" dirty="0"/>
              <a:t> </a:t>
            </a:r>
            <a:r>
              <a:rPr lang="en-US" sz="1600" dirty="0" err="1" smtClean="0"/>
              <a:t>cena</a:t>
            </a:r>
            <a:r>
              <a:rPr lang="en-US" sz="1600" dirty="0"/>
              <a:t>, </a:t>
            </a:r>
            <a:r>
              <a:rPr lang="en-US" sz="1600" dirty="0" err="1"/>
              <a:t>najvažnija</a:t>
            </a:r>
            <a:r>
              <a:rPr lang="en-US" sz="1600" dirty="0"/>
              <a:t> je </a:t>
            </a:r>
            <a:r>
              <a:rPr lang="en-US" sz="1600" dirty="0" err="1"/>
              <a:t>funkcija</a:t>
            </a:r>
            <a:r>
              <a:rPr lang="en-US" sz="1600" dirty="0"/>
              <a:t> </a:t>
            </a:r>
            <a:r>
              <a:rPr lang="en-US" sz="1600" dirty="0" err="1"/>
              <a:t>menadžmenta</a:t>
            </a:r>
            <a:r>
              <a:rPr lang="en-US" sz="1600" dirty="0"/>
              <a:t>, </a:t>
            </a:r>
            <a:r>
              <a:rPr lang="en-US" sz="1600" dirty="0" err="1"/>
              <a:t>jer</a:t>
            </a:r>
            <a:r>
              <a:rPr lang="en-US" sz="1600" dirty="0"/>
              <a:t> </a:t>
            </a:r>
            <a:r>
              <a:rPr lang="en-US" sz="1600" dirty="0" err="1" smtClean="0"/>
              <a:t>uspešnost</a:t>
            </a:r>
            <a:r>
              <a:rPr lang="en-US" sz="1600" dirty="0" smtClean="0"/>
              <a:t> </a:t>
            </a:r>
            <a:r>
              <a:rPr lang="en-US" sz="1600" dirty="0" err="1"/>
              <a:t>poslovanja</a:t>
            </a:r>
            <a:r>
              <a:rPr lang="en-US" sz="1600" dirty="0"/>
              <a:t> </a:t>
            </a:r>
            <a:r>
              <a:rPr lang="en-US" sz="1600" dirty="0" err="1"/>
              <a:t>hotela</a:t>
            </a:r>
            <a:r>
              <a:rPr lang="en-US" sz="1600" dirty="0"/>
              <a:t> </a:t>
            </a:r>
            <a:r>
              <a:rPr lang="en-US" sz="1600" dirty="0" err="1" smtClean="0"/>
              <a:t>zavisi</a:t>
            </a:r>
            <a:r>
              <a:rPr lang="en-US" sz="1600" dirty="0" smtClean="0"/>
              <a:t> od </a:t>
            </a:r>
            <a:r>
              <a:rPr lang="en-US" sz="1600" dirty="0" err="1" smtClean="0"/>
              <a:t>cene</a:t>
            </a:r>
            <a:r>
              <a:rPr lang="en-US" sz="1600" dirty="0" smtClean="0"/>
              <a:t>! </a:t>
            </a:r>
            <a:r>
              <a:rPr lang="en-US" sz="1600" dirty="0" err="1"/>
              <a:t>Za</a:t>
            </a:r>
            <a:r>
              <a:rPr lang="en-US" sz="1600" dirty="0"/>
              <a:t> </a:t>
            </a:r>
            <a:r>
              <a:rPr lang="en-US" sz="1600" dirty="0" err="1"/>
              <a:t>utrđivanje</a:t>
            </a:r>
            <a:r>
              <a:rPr lang="en-US" sz="1600" dirty="0"/>
              <a:t> </a:t>
            </a:r>
            <a:r>
              <a:rPr lang="en-US" sz="1600" dirty="0" err="1" smtClean="0"/>
              <a:t>prosečne</a:t>
            </a:r>
            <a:r>
              <a:rPr lang="en-US" sz="1600" dirty="0" smtClean="0"/>
              <a:t> </a:t>
            </a:r>
            <a:r>
              <a:rPr lang="en-US" sz="1600" dirty="0" err="1" smtClean="0"/>
              <a:t>cene</a:t>
            </a:r>
            <a:r>
              <a:rPr lang="en-US" sz="1600" dirty="0" smtClean="0"/>
              <a:t> </a:t>
            </a:r>
            <a:r>
              <a:rPr lang="en-US" sz="1600" dirty="0" err="1"/>
              <a:t>sobe</a:t>
            </a:r>
            <a:r>
              <a:rPr lang="en-US" sz="1600" dirty="0"/>
              <a:t>, </a:t>
            </a:r>
            <a:r>
              <a:rPr lang="en-US" sz="1600" dirty="0" err="1"/>
              <a:t>hotelijeri</a:t>
            </a:r>
            <a:r>
              <a:rPr lang="en-US" sz="1600" dirty="0"/>
              <a:t> </a:t>
            </a:r>
            <a:r>
              <a:rPr lang="en-US" sz="1600" dirty="0" err="1"/>
              <a:t>još</a:t>
            </a:r>
            <a:r>
              <a:rPr lang="en-US" sz="1600" dirty="0"/>
              <a:t> </a:t>
            </a:r>
            <a:r>
              <a:rPr lang="en-US" sz="1600" dirty="0" err="1" smtClean="0"/>
              <a:t>uvek</a:t>
            </a:r>
            <a:r>
              <a:rPr lang="en-US" sz="1600" dirty="0" smtClean="0"/>
              <a:t> </a:t>
            </a:r>
            <a:r>
              <a:rPr lang="en-US" sz="1600" dirty="0" err="1"/>
              <a:t>koriste</a:t>
            </a:r>
            <a:r>
              <a:rPr lang="en-US" sz="1600" dirty="0"/>
              <a:t> </a:t>
            </a:r>
            <a:r>
              <a:rPr lang="en-US" sz="1600" dirty="0" smtClean="0"/>
              <a:t>3 </a:t>
            </a:r>
            <a:r>
              <a:rPr lang="en-US" sz="1600" dirty="0" err="1"/>
              <a:t>omiljena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tradicionalna</a:t>
            </a:r>
            <a:r>
              <a:rPr lang="en-US" sz="1600" dirty="0"/>
              <a:t> </a:t>
            </a:r>
            <a:r>
              <a:rPr lang="en-US" sz="1600" dirty="0" err="1"/>
              <a:t>pristupa</a:t>
            </a:r>
            <a:r>
              <a:rPr lang="en-US" sz="1600" dirty="0"/>
              <a:t>: </a:t>
            </a:r>
          </a:p>
          <a:p>
            <a:pPr marL="800100" lvl="2" indent="0">
              <a:buNone/>
            </a:pPr>
            <a:r>
              <a:rPr lang="en-US" sz="1800" i="1" dirty="0"/>
              <a:t>1. </a:t>
            </a:r>
            <a:r>
              <a:rPr lang="en-US" sz="1800" i="1" dirty="0" err="1" smtClean="0"/>
              <a:t>uslovi</a:t>
            </a:r>
            <a:r>
              <a:rPr lang="en-US" sz="1800" i="1" dirty="0" smtClean="0"/>
              <a:t> </a:t>
            </a:r>
            <a:r>
              <a:rPr lang="en-US" sz="1800" i="1" dirty="0" err="1"/>
              <a:t>na</a:t>
            </a:r>
            <a:r>
              <a:rPr lang="en-US" sz="1800" i="1" dirty="0"/>
              <a:t> </a:t>
            </a:r>
            <a:r>
              <a:rPr lang="en-US" sz="1800" i="1" dirty="0" err="1"/>
              <a:t>tržištu</a:t>
            </a:r>
            <a:r>
              <a:rPr lang="en-US" sz="1800" i="1" dirty="0"/>
              <a:t>, </a:t>
            </a:r>
            <a:endParaRPr lang="en-US" sz="1800" dirty="0"/>
          </a:p>
          <a:p>
            <a:pPr marL="800100" lvl="2" indent="0">
              <a:buNone/>
            </a:pPr>
            <a:r>
              <a:rPr lang="en-US" sz="1800" dirty="0"/>
              <a:t>2. </a:t>
            </a:r>
            <a:r>
              <a:rPr lang="en-US" sz="1800" i="1" dirty="0" err="1"/>
              <a:t>pravilo</a:t>
            </a:r>
            <a:r>
              <a:rPr lang="en-US" sz="1800" i="1" dirty="0"/>
              <a:t> </a:t>
            </a:r>
            <a:r>
              <a:rPr lang="en-US" sz="1800" dirty="0"/>
              <a:t>« </a:t>
            </a:r>
            <a:r>
              <a:rPr lang="en-US" sz="1800" i="1" dirty="0" err="1"/>
              <a:t>palca</a:t>
            </a:r>
            <a:r>
              <a:rPr lang="en-US" sz="1800" i="1" dirty="0"/>
              <a:t>», </a:t>
            </a:r>
            <a:endParaRPr lang="en-US" sz="1800" dirty="0"/>
          </a:p>
          <a:p>
            <a:pPr marL="800100" lvl="2" indent="0">
              <a:buNone/>
            </a:pPr>
            <a:r>
              <a:rPr lang="en-US" sz="1800" dirty="0"/>
              <a:t>3. </a:t>
            </a:r>
            <a:r>
              <a:rPr lang="en-US" sz="1800" i="1" dirty="0" err="1"/>
              <a:t>Hubbartova</a:t>
            </a:r>
            <a:r>
              <a:rPr lang="en-US" sz="1800" i="1" dirty="0"/>
              <a:t> formula. 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5424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1623"/>
          </a:xfrm>
        </p:spPr>
        <p:txBody>
          <a:bodyPr>
            <a:normAutofit/>
          </a:bodyPr>
          <a:lstStyle/>
          <a:p>
            <a:pPr algn="ctr"/>
            <a:r>
              <a:rPr lang="sr-Latn-RS" sz="3200" dirty="0"/>
              <a:t>2.1. ODREĐIVANJE CENE SMEŠTAJA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71222"/>
            <a:ext cx="8596668" cy="4971245"/>
          </a:xfrm>
        </p:spPr>
        <p:txBody>
          <a:bodyPr>
            <a:normAutofit/>
          </a:bodyPr>
          <a:lstStyle/>
          <a:p>
            <a:pPr marL="800100" lvl="2" indent="0">
              <a:buNone/>
            </a:pPr>
            <a:endParaRPr lang="en-US" b="1" i="1" dirty="0" smtClean="0"/>
          </a:p>
          <a:p>
            <a:pPr marL="800100" lvl="2" indent="0">
              <a:buNone/>
            </a:pPr>
            <a:r>
              <a:rPr lang="en-US" sz="2000" b="1" i="1" dirty="0" smtClean="0"/>
              <a:t>1.1</a:t>
            </a:r>
            <a:r>
              <a:rPr lang="en-US" sz="2000" b="1" i="1" dirty="0"/>
              <a:t>. </a:t>
            </a:r>
            <a:r>
              <a:rPr lang="en-US" sz="2000" b="1" i="1" dirty="0" err="1" smtClean="0"/>
              <a:t>Uslovi</a:t>
            </a:r>
            <a:r>
              <a:rPr lang="en-US" sz="2000" b="1" i="1" dirty="0" smtClean="0"/>
              <a:t> </a:t>
            </a:r>
            <a:r>
              <a:rPr lang="en-US" sz="2000" b="1" i="1" dirty="0" err="1"/>
              <a:t>na</a:t>
            </a:r>
            <a:r>
              <a:rPr lang="en-US" sz="2000" b="1" i="1" dirty="0"/>
              <a:t> </a:t>
            </a:r>
            <a:r>
              <a:rPr lang="en-US" sz="2000" b="1" i="1" dirty="0" err="1"/>
              <a:t>tržištu</a:t>
            </a:r>
            <a:r>
              <a:rPr lang="en-US" b="1" i="1" dirty="0"/>
              <a:t> </a:t>
            </a:r>
            <a:endParaRPr lang="en-US" dirty="0"/>
          </a:p>
          <a:p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pristup</a:t>
            </a:r>
            <a:r>
              <a:rPr lang="en-US" dirty="0"/>
              <a:t> </a:t>
            </a:r>
            <a:r>
              <a:rPr lang="en-US" dirty="0" err="1"/>
              <a:t>određivanja</a:t>
            </a:r>
            <a:r>
              <a:rPr lang="en-US" dirty="0"/>
              <a:t> </a:t>
            </a:r>
            <a:r>
              <a:rPr lang="en-US" dirty="0" err="1" smtClean="0"/>
              <a:t>cene</a:t>
            </a:r>
            <a:r>
              <a:rPr lang="en-US" dirty="0" smtClean="0"/>
              <a:t> </a:t>
            </a:r>
            <a:r>
              <a:rPr lang="en-US" dirty="0" err="1" smtClean="0"/>
              <a:t>bazira</a:t>
            </a:r>
            <a:r>
              <a:rPr lang="en-US" dirty="0" smtClean="0"/>
              <a:t> </a:t>
            </a:r>
            <a:r>
              <a:rPr lang="en-US" dirty="0"/>
              <a:t>se </a:t>
            </a:r>
            <a:r>
              <a:rPr lang="en-US" dirty="0" err="1"/>
              <a:t>na</a:t>
            </a:r>
            <a:r>
              <a:rPr lang="en-US" dirty="0"/>
              <a:t> «</a:t>
            </a:r>
            <a:r>
              <a:rPr lang="en-US" dirty="0" err="1"/>
              <a:t>zdravom</a:t>
            </a:r>
            <a:r>
              <a:rPr lang="en-US" dirty="0"/>
              <a:t> </a:t>
            </a:r>
            <a:r>
              <a:rPr lang="en-US" dirty="0" err="1"/>
              <a:t>razumu</a:t>
            </a:r>
            <a:r>
              <a:rPr lang="en-US" dirty="0"/>
              <a:t>». </a:t>
            </a:r>
            <a:r>
              <a:rPr lang="en-US" dirty="0" err="1"/>
              <a:t>Hotelijer</a:t>
            </a:r>
            <a:r>
              <a:rPr lang="en-US" dirty="0"/>
              <a:t> </a:t>
            </a:r>
            <a:r>
              <a:rPr lang="en-US" dirty="0" err="1" smtClean="0"/>
              <a:t>upoređuje</a:t>
            </a:r>
            <a:r>
              <a:rPr lang="en-US" dirty="0" smtClean="0"/>
              <a:t> </a:t>
            </a:r>
            <a:r>
              <a:rPr lang="en-US" dirty="0" err="1" smtClean="0"/>
              <a:t>cene</a:t>
            </a:r>
            <a:r>
              <a:rPr lang="en-US" dirty="0" smtClean="0"/>
              <a:t> </a:t>
            </a:r>
            <a:r>
              <a:rPr lang="en-US" dirty="0" err="1"/>
              <a:t>svog</a:t>
            </a:r>
            <a:r>
              <a:rPr lang="en-US" dirty="0"/>
              <a:t> </a:t>
            </a:r>
            <a:r>
              <a:rPr lang="en-US" dirty="0" err="1"/>
              <a:t>hotela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sličnim</a:t>
            </a:r>
            <a:r>
              <a:rPr lang="en-US" dirty="0"/>
              <a:t> </a:t>
            </a:r>
            <a:r>
              <a:rPr lang="en-US" dirty="0" err="1"/>
              <a:t>hotelima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određenom</a:t>
            </a:r>
            <a:r>
              <a:rPr lang="en-US" dirty="0"/>
              <a:t> </a:t>
            </a:r>
            <a:r>
              <a:rPr lang="en-US" dirty="0" err="1" smtClean="0"/>
              <a:t>geografskom</a:t>
            </a:r>
            <a:r>
              <a:rPr lang="en-US" dirty="0" smtClean="0"/>
              <a:t> </a:t>
            </a:r>
            <a:r>
              <a:rPr lang="en-US" dirty="0" err="1"/>
              <a:t>području</a:t>
            </a:r>
            <a:r>
              <a:rPr lang="en-US" dirty="0"/>
              <a:t> (</a:t>
            </a:r>
            <a:r>
              <a:rPr lang="en-US" dirty="0" err="1" smtClean="0"/>
              <a:t>mesto</a:t>
            </a:r>
            <a:r>
              <a:rPr lang="en-US" dirty="0"/>
              <a:t>, grad</a:t>
            </a:r>
            <a:r>
              <a:rPr lang="en-US" dirty="0" smtClean="0"/>
              <a:t>, </a:t>
            </a:r>
            <a:r>
              <a:rPr lang="en-US" dirty="0" err="1"/>
              <a:t>država</a:t>
            </a:r>
            <a:r>
              <a:rPr lang="en-US" dirty="0"/>
              <a:t>). </a:t>
            </a:r>
            <a:r>
              <a:rPr lang="en-US" dirty="0" err="1"/>
              <a:t>Ovim</a:t>
            </a:r>
            <a:r>
              <a:rPr lang="en-US" dirty="0"/>
              <a:t> </a:t>
            </a:r>
            <a:r>
              <a:rPr lang="en-US" dirty="0" err="1"/>
              <a:t>pristupom</a:t>
            </a:r>
            <a:r>
              <a:rPr lang="en-US" dirty="0"/>
              <a:t> se </a:t>
            </a:r>
            <a:r>
              <a:rPr lang="en-US" dirty="0" err="1"/>
              <a:t>misli</a:t>
            </a:r>
            <a:r>
              <a:rPr lang="en-US" dirty="0"/>
              <a:t> </a:t>
            </a:r>
            <a:r>
              <a:rPr lang="en-US" dirty="0" err="1"/>
              <a:t>samo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 smtClean="0"/>
              <a:t>cenu</a:t>
            </a:r>
            <a:r>
              <a:rPr lang="en-US" dirty="0" smtClean="0"/>
              <a:t> </a:t>
            </a:r>
            <a:r>
              <a:rPr lang="en-US" dirty="0" err="1"/>
              <a:t>koju</a:t>
            </a:r>
            <a:r>
              <a:rPr lang="en-US" dirty="0"/>
              <a:t> </a:t>
            </a:r>
            <a:r>
              <a:rPr lang="en-US" dirty="0" err="1"/>
              <a:t>tržište</a:t>
            </a:r>
            <a:r>
              <a:rPr lang="en-US" dirty="0"/>
              <a:t>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prihvatiti</a:t>
            </a:r>
            <a:r>
              <a:rPr lang="en-US" dirty="0"/>
              <a:t>. </a:t>
            </a:r>
          </a:p>
          <a:p>
            <a:r>
              <a:rPr lang="en-US" dirty="0" err="1"/>
              <a:t>Iako</a:t>
            </a:r>
            <a:r>
              <a:rPr lang="en-US" dirty="0"/>
              <a:t> se </a:t>
            </a:r>
            <a:r>
              <a:rPr lang="en-US" dirty="0" err="1" smtClean="0"/>
              <a:t>primenjuje</a:t>
            </a:r>
            <a:r>
              <a:rPr lang="en-US" dirty="0" smtClean="0"/>
              <a:t> </a:t>
            </a:r>
            <a:r>
              <a:rPr lang="en-US" dirty="0" err="1"/>
              <a:t>vrlo</a:t>
            </a:r>
            <a:r>
              <a:rPr lang="en-US" dirty="0"/>
              <a:t> </a:t>
            </a:r>
            <a:r>
              <a:rPr lang="en-US" dirty="0" err="1"/>
              <a:t>često</a:t>
            </a:r>
            <a:r>
              <a:rPr lang="en-US" dirty="0"/>
              <a:t>,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pristup</a:t>
            </a:r>
            <a:r>
              <a:rPr lang="en-US" dirty="0"/>
              <a:t>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 smtClean="0"/>
              <a:t>prouzrokovati</a:t>
            </a:r>
            <a:r>
              <a:rPr lang="en-US" dirty="0" smtClean="0"/>
              <a:t> </a:t>
            </a:r>
            <a:r>
              <a:rPr lang="en-US" dirty="0" err="1"/>
              <a:t>mnoge</a:t>
            </a:r>
            <a:r>
              <a:rPr lang="en-US" dirty="0"/>
              <a:t> </a:t>
            </a:r>
            <a:r>
              <a:rPr lang="en-US" dirty="0" err="1"/>
              <a:t>probleme</a:t>
            </a:r>
            <a:r>
              <a:rPr lang="en-US" dirty="0"/>
              <a:t>, </a:t>
            </a:r>
            <a:r>
              <a:rPr lang="en-US" dirty="0" err="1" smtClean="0"/>
              <a:t>posebno</a:t>
            </a:r>
            <a:r>
              <a:rPr lang="en-US" dirty="0" smtClean="0"/>
              <a:t> </a:t>
            </a:r>
            <a:r>
              <a:rPr lang="en-US" dirty="0" err="1"/>
              <a:t>ako</a:t>
            </a:r>
            <a:r>
              <a:rPr lang="en-US" dirty="0"/>
              <a:t> se </a:t>
            </a:r>
            <a:r>
              <a:rPr lang="en-US" dirty="0" err="1"/>
              <a:t>zanemare</a:t>
            </a:r>
            <a:r>
              <a:rPr lang="en-US" dirty="0"/>
              <a:t> </a:t>
            </a:r>
            <a:r>
              <a:rPr lang="en-US" dirty="0" err="1"/>
              <a:t>specifičnosti</a:t>
            </a:r>
            <a:r>
              <a:rPr lang="en-US" dirty="0"/>
              <a:t> </a:t>
            </a:r>
            <a:r>
              <a:rPr lang="en-US" dirty="0" err="1"/>
              <a:t>ponude</a:t>
            </a:r>
            <a:r>
              <a:rPr lang="en-US" dirty="0"/>
              <a:t> (</a:t>
            </a:r>
            <a:r>
              <a:rPr lang="en-US" dirty="0" err="1"/>
              <a:t>ako</a:t>
            </a:r>
            <a:r>
              <a:rPr lang="en-US" dirty="0"/>
              <a:t> se, </a:t>
            </a:r>
            <a:r>
              <a:rPr lang="en-US" dirty="0" err="1" smtClean="0"/>
              <a:t>na</a:t>
            </a:r>
            <a:r>
              <a:rPr lang="en-US" dirty="0" smtClean="0"/>
              <a:t> primer </a:t>
            </a:r>
            <a:r>
              <a:rPr lang="en-US" dirty="0" err="1"/>
              <a:t>radi</a:t>
            </a:r>
            <a:r>
              <a:rPr lang="en-US" dirty="0"/>
              <a:t> o </a:t>
            </a:r>
            <a:r>
              <a:rPr lang="en-US" dirty="0" err="1"/>
              <a:t>novosagrađenom</a:t>
            </a:r>
            <a:r>
              <a:rPr lang="en-US" dirty="0"/>
              <a:t> </a:t>
            </a:r>
            <a:r>
              <a:rPr lang="en-US" dirty="0" err="1"/>
              <a:t>hotelu</a:t>
            </a:r>
            <a:r>
              <a:rPr lang="en-US" dirty="0"/>
              <a:t>,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/>
              <a:t>novim</a:t>
            </a:r>
            <a:r>
              <a:rPr lang="en-US" dirty="0"/>
              <a:t> </a:t>
            </a:r>
            <a:r>
              <a:rPr lang="en-US" dirty="0" err="1"/>
              <a:t>sadržajima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opremom</a:t>
            </a:r>
            <a:r>
              <a:rPr lang="en-US" dirty="0"/>
              <a:t>, </a:t>
            </a:r>
            <a:r>
              <a:rPr lang="en-US" dirty="0" err="1"/>
              <a:t>itd</a:t>
            </a:r>
            <a:r>
              <a:rPr lang="en-US" dirty="0"/>
              <a:t>.). </a:t>
            </a:r>
          </a:p>
          <a:p>
            <a:r>
              <a:rPr lang="en-US" dirty="0"/>
              <a:t>Bez </a:t>
            </a:r>
            <a:r>
              <a:rPr lang="en-US" dirty="0" err="1"/>
              <a:t>obzira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se </a:t>
            </a:r>
            <a:r>
              <a:rPr lang="en-US" dirty="0" err="1"/>
              <a:t>službene</a:t>
            </a:r>
            <a:r>
              <a:rPr lang="en-US" dirty="0"/>
              <a:t> </a:t>
            </a:r>
            <a:r>
              <a:rPr lang="en-US" dirty="0" err="1" smtClean="0"/>
              <a:t>cene</a:t>
            </a:r>
            <a:r>
              <a:rPr lang="en-US" dirty="0" smtClean="0"/>
              <a:t> </a:t>
            </a:r>
            <a:r>
              <a:rPr lang="en-US" dirty="0" err="1"/>
              <a:t>hotela</a:t>
            </a:r>
            <a:r>
              <a:rPr lang="en-US" dirty="0"/>
              <a:t>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naći</a:t>
            </a:r>
            <a:r>
              <a:rPr lang="en-US" dirty="0"/>
              <a:t> u </a:t>
            </a:r>
            <a:r>
              <a:rPr lang="en-US" dirty="0" err="1"/>
              <a:t>brošurama</a:t>
            </a:r>
            <a:r>
              <a:rPr lang="en-US" dirty="0"/>
              <a:t>, </a:t>
            </a:r>
            <a:r>
              <a:rPr lang="en-US" dirty="0" smtClean="0"/>
              <a:t>web </a:t>
            </a:r>
            <a:r>
              <a:rPr lang="en-US" dirty="0" err="1"/>
              <a:t>stranicama</a:t>
            </a:r>
            <a:r>
              <a:rPr lang="en-US" dirty="0"/>
              <a:t> </a:t>
            </a:r>
            <a:r>
              <a:rPr lang="en-US" dirty="0" err="1"/>
              <a:t>itd</a:t>
            </a:r>
            <a:r>
              <a:rPr lang="en-US" dirty="0"/>
              <a:t>., u </a:t>
            </a:r>
            <a:r>
              <a:rPr lang="en-US" dirty="0" err="1"/>
              <a:t>mnogim</a:t>
            </a:r>
            <a:r>
              <a:rPr lang="en-US" dirty="0"/>
              <a:t> </a:t>
            </a:r>
            <a:r>
              <a:rPr lang="en-US" dirty="0" err="1"/>
              <a:t>zemljama</a:t>
            </a:r>
            <a:r>
              <a:rPr lang="en-US" dirty="0"/>
              <a:t>, </a:t>
            </a:r>
            <a:r>
              <a:rPr lang="en-US" dirty="0" err="1"/>
              <a:t>nije</a:t>
            </a:r>
            <a:r>
              <a:rPr lang="en-US" dirty="0"/>
              <a:t> </a:t>
            </a:r>
            <a:r>
              <a:rPr lang="en-US" dirty="0" err="1"/>
              <a:t>zakonski</a:t>
            </a:r>
            <a:r>
              <a:rPr lang="en-US" dirty="0"/>
              <a:t> </a:t>
            </a:r>
            <a:r>
              <a:rPr lang="en-US" dirty="0" err="1"/>
              <a:t>dopušteno</a:t>
            </a:r>
            <a:r>
              <a:rPr lang="en-US" dirty="0"/>
              <a:t> </a:t>
            </a:r>
            <a:r>
              <a:rPr lang="en-US" dirty="0" err="1" smtClean="0"/>
              <a:t>međusobno</a:t>
            </a:r>
            <a:r>
              <a:rPr lang="en-US" dirty="0"/>
              <a:t> </a:t>
            </a:r>
            <a:r>
              <a:rPr lang="en-US" dirty="0" err="1" smtClean="0"/>
              <a:t>dogovaranje</a:t>
            </a:r>
            <a:r>
              <a:rPr lang="en-US" dirty="0" smtClean="0"/>
              <a:t> </a:t>
            </a:r>
            <a:r>
              <a:rPr lang="en-US" dirty="0" err="1" smtClean="0"/>
              <a:t>cena</a:t>
            </a:r>
            <a:r>
              <a:rPr lang="en-US" dirty="0" smtClean="0"/>
              <a:t>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38368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1623"/>
          </a:xfrm>
        </p:spPr>
        <p:txBody>
          <a:bodyPr>
            <a:normAutofit/>
          </a:bodyPr>
          <a:lstStyle/>
          <a:p>
            <a:pPr algn="ctr"/>
            <a:r>
              <a:rPr lang="sr-Latn-RS" sz="3200" dirty="0"/>
              <a:t>2.1. ODREĐIVANJE CENE SMEŠTAJA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71222"/>
            <a:ext cx="8596668" cy="4971245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sr-Latn-RS" b="1" i="1" dirty="0" smtClean="0"/>
          </a:p>
          <a:p>
            <a:pPr marL="0" indent="0">
              <a:buNone/>
            </a:pPr>
            <a:r>
              <a:rPr lang="en-US" b="1" i="1" dirty="0" smtClean="0"/>
              <a:t>	1.2</a:t>
            </a:r>
            <a:r>
              <a:rPr lang="en-US" b="1" i="1" dirty="0"/>
              <a:t>. </a:t>
            </a:r>
            <a:r>
              <a:rPr lang="en-US" b="1" i="1" dirty="0" err="1"/>
              <a:t>Pravilo</a:t>
            </a:r>
            <a:r>
              <a:rPr lang="en-US" b="1" i="1" dirty="0"/>
              <a:t> «</a:t>
            </a:r>
            <a:r>
              <a:rPr lang="en-US" b="1" i="1" dirty="0" err="1"/>
              <a:t>palca</a:t>
            </a:r>
            <a:r>
              <a:rPr lang="en-US" b="1" i="1" dirty="0"/>
              <a:t>» </a:t>
            </a:r>
            <a:endParaRPr lang="en-US" dirty="0"/>
          </a:p>
          <a:p>
            <a:r>
              <a:rPr lang="en-US" dirty="0" err="1"/>
              <a:t>Ovim</a:t>
            </a:r>
            <a:r>
              <a:rPr lang="en-US" dirty="0"/>
              <a:t> se </a:t>
            </a:r>
            <a:r>
              <a:rPr lang="en-US" dirty="0" err="1"/>
              <a:t>pristupom</a:t>
            </a:r>
            <a:r>
              <a:rPr lang="en-US" dirty="0"/>
              <a:t> </a:t>
            </a:r>
            <a:r>
              <a:rPr lang="en-US" dirty="0" err="1"/>
              <a:t>utvrđuje</a:t>
            </a:r>
            <a:r>
              <a:rPr lang="en-US" dirty="0"/>
              <a:t> </a:t>
            </a:r>
            <a:r>
              <a:rPr lang="en-US" dirty="0" err="1" smtClean="0"/>
              <a:t>cena</a:t>
            </a:r>
            <a:r>
              <a:rPr lang="en-US" dirty="0" smtClean="0"/>
              <a:t> </a:t>
            </a:r>
            <a:r>
              <a:rPr lang="en-US" dirty="0" err="1"/>
              <a:t>sobe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način</a:t>
            </a:r>
            <a:r>
              <a:rPr lang="en-US" dirty="0"/>
              <a:t> da se 1,00€ </a:t>
            </a:r>
            <a:r>
              <a:rPr lang="en-US" dirty="0" err="1"/>
              <a:t>računa</a:t>
            </a:r>
            <a:r>
              <a:rPr lang="en-US" dirty="0"/>
              <a:t> </a:t>
            </a:r>
            <a:r>
              <a:rPr lang="en-US" dirty="0" err="1"/>
              <a:t>po</a:t>
            </a:r>
            <a:r>
              <a:rPr lang="en-US" dirty="0"/>
              <a:t> </a:t>
            </a:r>
            <a:r>
              <a:rPr lang="en-US" dirty="0" err="1"/>
              <a:t>svakoj</a:t>
            </a:r>
            <a:r>
              <a:rPr lang="en-US" dirty="0"/>
              <a:t> 1.000,00€ </a:t>
            </a:r>
            <a:r>
              <a:rPr lang="en-US" dirty="0" err="1"/>
              <a:t>troška</a:t>
            </a:r>
            <a:r>
              <a:rPr lang="en-US" dirty="0"/>
              <a:t> </a:t>
            </a:r>
            <a:r>
              <a:rPr lang="en-US" dirty="0" err="1"/>
              <a:t>izgradnje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uređenja</a:t>
            </a:r>
            <a:r>
              <a:rPr lang="en-US" dirty="0"/>
              <a:t> </a:t>
            </a:r>
            <a:r>
              <a:rPr lang="en-US" dirty="0" err="1"/>
              <a:t>jedne</a:t>
            </a:r>
            <a:r>
              <a:rPr lang="en-US" dirty="0"/>
              <a:t> </a:t>
            </a:r>
            <a:r>
              <a:rPr lang="en-US" dirty="0" err="1"/>
              <a:t>sobe</a:t>
            </a:r>
            <a:r>
              <a:rPr lang="en-US" dirty="0"/>
              <a:t>, </a:t>
            </a:r>
            <a:r>
              <a:rPr lang="en-US" dirty="0" err="1"/>
              <a:t>uz</a:t>
            </a:r>
            <a:r>
              <a:rPr lang="en-US" dirty="0"/>
              <a:t> </a:t>
            </a:r>
            <a:r>
              <a:rPr lang="en-US" dirty="0" err="1"/>
              <a:t>pretpostavku</a:t>
            </a:r>
            <a:r>
              <a:rPr lang="en-US" dirty="0"/>
              <a:t> da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popunjenost</a:t>
            </a:r>
            <a:r>
              <a:rPr lang="en-US" dirty="0"/>
              <a:t> </a:t>
            </a:r>
            <a:r>
              <a:rPr lang="en-US" dirty="0" err="1"/>
              <a:t>hotela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70%. </a:t>
            </a:r>
            <a:endParaRPr lang="en-US" dirty="0" smtClean="0"/>
          </a:p>
          <a:p>
            <a:r>
              <a:rPr lang="en-US" dirty="0" smtClean="0"/>
              <a:t>Na primer</a:t>
            </a:r>
            <a:r>
              <a:rPr lang="en-US" dirty="0"/>
              <a:t>, </a:t>
            </a:r>
            <a:r>
              <a:rPr lang="en-US" dirty="0" err="1"/>
              <a:t>ako</a:t>
            </a:r>
            <a:r>
              <a:rPr lang="en-US" dirty="0"/>
              <a:t> </a:t>
            </a:r>
            <a:r>
              <a:rPr lang="en-US" dirty="0" err="1"/>
              <a:t>trošak</a:t>
            </a:r>
            <a:r>
              <a:rPr lang="en-US" dirty="0"/>
              <a:t> </a:t>
            </a:r>
            <a:r>
              <a:rPr lang="en-US" dirty="0" err="1"/>
              <a:t>izgradnje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uređenja</a:t>
            </a:r>
            <a:r>
              <a:rPr lang="en-US" dirty="0"/>
              <a:t> </a:t>
            </a:r>
            <a:r>
              <a:rPr lang="en-US" dirty="0" err="1"/>
              <a:t>jedne</a:t>
            </a:r>
            <a:r>
              <a:rPr lang="en-US" dirty="0"/>
              <a:t> </a:t>
            </a:r>
            <a:r>
              <a:rPr lang="en-US" dirty="0" err="1"/>
              <a:t>sobe</a:t>
            </a:r>
            <a:r>
              <a:rPr lang="en-US" dirty="0"/>
              <a:t> u </a:t>
            </a:r>
            <a:r>
              <a:rPr lang="en-US" dirty="0" err="1"/>
              <a:t>hotelu</a:t>
            </a:r>
            <a:r>
              <a:rPr lang="en-US" dirty="0"/>
              <a:t> </a:t>
            </a:r>
            <a:r>
              <a:rPr lang="en-US" dirty="0" err="1"/>
              <a:t>iznosi</a:t>
            </a:r>
            <a:r>
              <a:rPr lang="en-US" dirty="0"/>
              <a:t> </a:t>
            </a:r>
            <a:r>
              <a:rPr lang="en-US" dirty="0" smtClean="0"/>
              <a:t>80.000,00 €</a:t>
            </a:r>
            <a:r>
              <a:rPr lang="en-US" dirty="0"/>
              <a:t>, </a:t>
            </a:r>
            <a:r>
              <a:rPr lang="en-US" dirty="0" err="1"/>
              <a:t>onda</a:t>
            </a:r>
            <a:r>
              <a:rPr lang="en-US" dirty="0"/>
              <a:t> bi </a:t>
            </a:r>
            <a:r>
              <a:rPr lang="en-US" dirty="0" err="1" smtClean="0"/>
              <a:t>prosečna</a:t>
            </a:r>
            <a:r>
              <a:rPr lang="en-US" dirty="0" smtClean="0"/>
              <a:t> </a:t>
            </a:r>
            <a:r>
              <a:rPr lang="en-US" dirty="0" err="1" smtClean="0"/>
              <a:t>cena</a:t>
            </a:r>
            <a:r>
              <a:rPr lang="en-US" dirty="0" smtClean="0"/>
              <a:t> </a:t>
            </a:r>
            <a:r>
              <a:rPr lang="en-US" dirty="0" err="1"/>
              <a:t>sobe</a:t>
            </a:r>
            <a:r>
              <a:rPr lang="en-US" dirty="0"/>
              <a:t> </a:t>
            </a:r>
            <a:r>
              <a:rPr lang="en-US" dirty="0" err="1"/>
              <a:t>trebala</a:t>
            </a:r>
            <a:r>
              <a:rPr lang="en-US" dirty="0"/>
              <a:t> </a:t>
            </a:r>
            <a:r>
              <a:rPr lang="en-US" dirty="0" err="1"/>
              <a:t>iznositi</a:t>
            </a:r>
            <a:r>
              <a:rPr lang="en-US" dirty="0"/>
              <a:t> 80,00€ </a:t>
            </a:r>
            <a:r>
              <a:rPr lang="en-US" dirty="0" err="1"/>
              <a:t>dnevno</a:t>
            </a:r>
            <a:r>
              <a:rPr lang="en-US" dirty="0"/>
              <a:t>. </a:t>
            </a:r>
            <a:r>
              <a:rPr lang="en-US" dirty="0" err="1" smtClean="0"/>
              <a:t>Cene</a:t>
            </a:r>
            <a:r>
              <a:rPr lang="en-US" dirty="0" smtClean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 smtClean="0"/>
              <a:t>jednokrevetnu</a:t>
            </a:r>
            <a:r>
              <a:rPr lang="en-US" dirty="0" smtClean="0"/>
              <a:t> </a:t>
            </a:r>
            <a:r>
              <a:rPr lang="en-US" dirty="0" err="1"/>
              <a:t>sobu</a:t>
            </a:r>
            <a:r>
              <a:rPr lang="en-US" dirty="0"/>
              <a:t>, mali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veliki</a:t>
            </a:r>
            <a:r>
              <a:rPr lang="en-US" dirty="0"/>
              <a:t> </a:t>
            </a:r>
            <a:r>
              <a:rPr lang="en-US" dirty="0" err="1"/>
              <a:t>apartman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dr., bile bi </a:t>
            </a:r>
            <a:r>
              <a:rPr lang="en-US" dirty="0" err="1"/>
              <a:t>različite</a:t>
            </a:r>
            <a:r>
              <a:rPr lang="en-US" dirty="0"/>
              <a:t>, </a:t>
            </a:r>
            <a:r>
              <a:rPr lang="en-US" dirty="0" err="1"/>
              <a:t>ali</a:t>
            </a:r>
            <a:r>
              <a:rPr lang="en-US" dirty="0"/>
              <a:t> </a:t>
            </a:r>
            <a:r>
              <a:rPr lang="en-US" dirty="0" err="1"/>
              <a:t>minimalna</a:t>
            </a:r>
            <a:r>
              <a:rPr lang="en-US" dirty="0"/>
              <a:t> </a:t>
            </a:r>
            <a:r>
              <a:rPr lang="en-US" dirty="0" err="1" smtClean="0"/>
              <a:t>prosečna</a:t>
            </a:r>
            <a:r>
              <a:rPr lang="en-US" dirty="0" smtClean="0"/>
              <a:t> </a:t>
            </a:r>
            <a:r>
              <a:rPr lang="en-US" dirty="0" err="1" smtClean="0"/>
              <a:t>cena</a:t>
            </a:r>
            <a:r>
              <a:rPr lang="en-US" dirty="0" smtClean="0"/>
              <a:t> </a:t>
            </a:r>
            <a:r>
              <a:rPr lang="en-US" dirty="0" err="1"/>
              <a:t>trebala</a:t>
            </a:r>
            <a:r>
              <a:rPr lang="en-US" dirty="0"/>
              <a:t> bi </a:t>
            </a:r>
            <a:r>
              <a:rPr lang="en-US" dirty="0" err="1"/>
              <a:t>biti</a:t>
            </a:r>
            <a:r>
              <a:rPr lang="en-US" dirty="0"/>
              <a:t> 80,00€. </a:t>
            </a:r>
          </a:p>
          <a:p>
            <a:r>
              <a:rPr lang="en-US" dirty="0" err="1"/>
              <a:t>Naravno</a:t>
            </a:r>
            <a:r>
              <a:rPr lang="en-US" dirty="0"/>
              <a:t> da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pristup</a:t>
            </a:r>
            <a:r>
              <a:rPr lang="en-US" dirty="0"/>
              <a:t> </a:t>
            </a:r>
            <a:r>
              <a:rPr lang="en-US" dirty="0" err="1"/>
              <a:t>nije</a:t>
            </a:r>
            <a:r>
              <a:rPr lang="en-US" dirty="0"/>
              <a:t> </a:t>
            </a:r>
            <a:r>
              <a:rPr lang="en-US" dirty="0" err="1" smtClean="0"/>
              <a:t>primenljiv</a:t>
            </a:r>
            <a:r>
              <a:rPr lang="en-US" dirty="0" smtClean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hotele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bili</a:t>
            </a:r>
            <a:r>
              <a:rPr lang="en-US" dirty="0"/>
              <a:t> </a:t>
            </a:r>
            <a:r>
              <a:rPr lang="en-US" dirty="0" err="1"/>
              <a:t>izgrađeni</a:t>
            </a:r>
            <a:r>
              <a:rPr lang="en-US" dirty="0"/>
              <a:t> </a:t>
            </a:r>
            <a:r>
              <a:rPr lang="en-US" dirty="0" smtClean="0"/>
              <a:t>pre </a:t>
            </a:r>
            <a:r>
              <a:rPr lang="en-US" dirty="0" err="1"/>
              <a:t>više</a:t>
            </a:r>
            <a:r>
              <a:rPr lang="en-US" dirty="0"/>
              <a:t> </a:t>
            </a:r>
            <a:r>
              <a:rPr lang="en-US" dirty="0" err="1"/>
              <a:t>godina</a:t>
            </a:r>
            <a:r>
              <a:rPr lang="en-US" dirty="0"/>
              <a:t>. U tom </a:t>
            </a:r>
            <a:r>
              <a:rPr lang="en-US" dirty="0" err="1"/>
              <a:t>slučaju</a:t>
            </a:r>
            <a:r>
              <a:rPr lang="en-US" dirty="0"/>
              <a:t> </a:t>
            </a:r>
            <a:r>
              <a:rPr lang="en-US" dirty="0" err="1"/>
              <a:t>hotelijer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izračunati</a:t>
            </a:r>
            <a:r>
              <a:rPr lang="en-US" dirty="0"/>
              <a:t> </a:t>
            </a:r>
            <a:r>
              <a:rPr lang="en-US" dirty="0" err="1"/>
              <a:t>visinu</a:t>
            </a:r>
            <a:r>
              <a:rPr lang="en-US" dirty="0"/>
              <a:t> </a:t>
            </a:r>
            <a:r>
              <a:rPr lang="en-US" dirty="0" err="1"/>
              <a:t>inflacije</a:t>
            </a:r>
            <a:r>
              <a:rPr lang="en-US" dirty="0"/>
              <a:t>, </a:t>
            </a:r>
            <a:r>
              <a:rPr lang="en-US" dirty="0" err="1"/>
              <a:t>odnosno</a:t>
            </a:r>
            <a:r>
              <a:rPr lang="en-US" dirty="0"/>
              <a:t> </a:t>
            </a:r>
            <a:r>
              <a:rPr lang="en-US" dirty="0" err="1"/>
              <a:t>koliki</a:t>
            </a:r>
            <a:r>
              <a:rPr lang="en-US" dirty="0"/>
              <a:t> bi </a:t>
            </a:r>
            <a:r>
              <a:rPr lang="en-US" dirty="0" err="1"/>
              <a:t>stvarno</a:t>
            </a:r>
            <a:r>
              <a:rPr lang="en-US" dirty="0"/>
              <a:t> </a:t>
            </a:r>
            <a:r>
              <a:rPr lang="en-US" dirty="0" err="1"/>
              <a:t>iznosio</a:t>
            </a:r>
            <a:r>
              <a:rPr lang="en-US" dirty="0"/>
              <a:t> </a:t>
            </a:r>
            <a:r>
              <a:rPr lang="en-US" dirty="0" err="1"/>
              <a:t>trošak</a:t>
            </a:r>
            <a:r>
              <a:rPr lang="en-US" dirty="0"/>
              <a:t> </a:t>
            </a:r>
            <a:r>
              <a:rPr lang="en-US" dirty="0" err="1"/>
              <a:t>gradnje</a:t>
            </a:r>
            <a:r>
              <a:rPr lang="en-US" dirty="0"/>
              <a:t> </a:t>
            </a:r>
            <a:r>
              <a:rPr lang="en-US" dirty="0" err="1"/>
              <a:t>postojećeg</a:t>
            </a:r>
            <a:r>
              <a:rPr lang="en-US" dirty="0"/>
              <a:t> </a:t>
            </a:r>
            <a:r>
              <a:rPr lang="en-US" dirty="0" err="1"/>
              <a:t>hotela</a:t>
            </a:r>
            <a:r>
              <a:rPr lang="en-US" dirty="0"/>
              <a:t>, da bi </a:t>
            </a:r>
            <a:r>
              <a:rPr lang="en-US" dirty="0" err="1"/>
              <a:t>onda</a:t>
            </a:r>
            <a:r>
              <a:rPr lang="en-US" dirty="0"/>
              <a:t> </a:t>
            </a:r>
            <a:r>
              <a:rPr lang="en-US" dirty="0" err="1"/>
              <a:t>mogao</a:t>
            </a:r>
            <a:r>
              <a:rPr lang="en-US" dirty="0"/>
              <a:t> </a:t>
            </a:r>
            <a:r>
              <a:rPr lang="en-US" dirty="0" err="1" smtClean="0"/>
              <a:t>primeniti</a:t>
            </a:r>
            <a:r>
              <a:rPr lang="en-US" dirty="0" smtClean="0"/>
              <a:t> </a:t>
            </a:r>
            <a:r>
              <a:rPr lang="en-US" dirty="0" err="1"/>
              <a:t>pristup</a:t>
            </a:r>
            <a:r>
              <a:rPr lang="en-US" dirty="0"/>
              <a:t> </a:t>
            </a:r>
            <a:r>
              <a:rPr lang="en-US" dirty="0" err="1"/>
              <a:t>izračuna</a:t>
            </a:r>
            <a:r>
              <a:rPr lang="en-US" dirty="0"/>
              <a:t> </a:t>
            </a:r>
            <a:r>
              <a:rPr lang="en-US" dirty="0" err="1" smtClean="0"/>
              <a:t>cene</a:t>
            </a:r>
            <a:r>
              <a:rPr lang="en-US" dirty="0" smtClean="0"/>
              <a:t> </a:t>
            </a:r>
            <a:r>
              <a:rPr lang="en-US" dirty="0" err="1"/>
              <a:t>sobe</a:t>
            </a:r>
            <a:r>
              <a:rPr lang="en-US" dirty="0"/>
              <a:t>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ovom</a:t>
            </a:r>
            <a:r>
              <a:rPr lang="en-US" dirty="0"/>
              <a:t> </a:t>
            </a:r>
            <a:r>
              <a:rPr lang="en-US" dirty="0" err="1"/>
              <a:t>pravilu</a:t>
            </a:r>
            <a:r>
              <a:rPr lang="en-US" i="1" dirty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875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1623"/>
          </a:xfrm>
        </p:spPr>
        <p:txBody>
          <a:bodyPr>
            <a:normAutofit/>
          </a:bodyPr>
          <a:lstStyle/>
          <a:p>
            <a:pPr algn="ctr"/>
            <a:r>
              <a:rPr lang="sr-Latn-RS" sz="3200" dirty="0"/>
              <a:t>2.1. ODREĐIVANJE CENE SMEŠTAJA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71222"/>
            <a:ext cx="8596668" cy="4971245"/>
          </a:xfrm>
        </p:spPr>
        <p:txBody>
          <a:bodyPr>
            <a:noAutofit/>
          </a:bodyPr>
          <a:lstStyle/>
          <a:p>
            <a:pPr marL="800100" lvl="2" indent="0">
              <a:buNone/>
            </a:pPr>
            <a:endParaRPr lang="en-US" sz="1800" b="1" i="1" dirty="0" smtClean="0"/>
          </a:p>
          <a:p>
            <a:pPr marL="0" indent="0">
              <a:buNone/>
            </a:pPr>
            <a:r>
              <a:rPr lang="en-US" b="1" i="1" dirty="0" smtClean="0"/>
              <a:t>	1.2</a:t>
            </a:r>
            <a:r>
              <a:rPr lang="en-US" b="1" i="1" dirty="0"/>
              <a:t>. </a:t>
            </a:r>
            <a:r>
              <a:rPr lang="en-US" b="1" i="1" dirty="0" err="1"/>
              <a:t>Pravilo</a:t>
            </a:r>
            <a:r>
              <a:rPr lang="en-US" b="1" i="1" dirty="0"/>
              <a:t> «</a:t>
            </a:r>
            <a:r>
              <a:rPr lang="en-US" b="1" i="1" dirty="0" err="1"/>
              <a:t>palca</a:t>
            </a:r>
            <a:r>
              <a:rPr lang="en-US" b="1" i="1" dirty="0"/>
              <a:t>» </a:t>
            </a:r>
            <a:endParaRPr lang="en-US" dirty="0"/>
          </a:p>
          <a:p>
            <a:endParaRPr lang="en-US" dirty="0" smtClean="0"/>
          </a:p>
          <a:p>
            <a:r>
              <a:rPr lang="en-US" dirty="0" err="1" smtClean="0"/>
              <a:t>Ovaj</a:t>
            </a:r>
            <a:r>
              <a:rPr lang="en-US" dirty="0" smtClean="0"/>
              <a:t> </a:t>
            </a:r>
            <a:r>
              <a:rPr lang="en-US" dirty="0" err="1"/>
              <a:t>pristup</a:t>
            </a:r>
            <a:r>
              <a:rPr lang="en-US" dirty="0"/>
              <a:t> </a:t>
            </a:r>
            <a:r>
              <a:rPr lang="en-US" dirty="0" err="1"/>
              <a:t>neprimjenjiv</a:t>
            </a:r>
            <a:r>
              <a:rPr lang="en-US" dirty="0"/>
              <a:t> je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hotele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imaju</a:t>
            </a:r>
            <a:r>
              <a:rPr lang="en-US" dirty="0"/>
              <a:t> </a:t>
            </a:r>
            <a:r>
              <a:rPr lang="en-US" dirty="0" err="1"/>
              <a:t>raznovrsne</a:t>
            </a:r>
            <a:r>
              <a:rPr lang="en-US" dirty="0"/>
              <a:t> </a:t>
            </a:r>
            <a:r>
              <a:rPr lang="en-US" dirty="0" err="1"/>
              <a:t>sadržaje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 smtClean="0"/>
              <a:t>kvalitetan</a:t>
            </a:r>
            <a:r>
              <a:rPr lang="en-US" dirty="0" smtClean="0"/>
              <a:t> </a:t>
            </a:r>
            <a:r>
              <a:rPr lang="en-US" dirty="0" err="1" smtClean="0"/>
              <a:t>nivo</a:t>
            </a:r>
            <a:r>
              <a:rPr lang="en-US" dirty="0" smtClean="0"/>
              <a:t> </a:t>
            </a:r>
            <a:r>
              <a:rPr lang="en-US" dirty="0" err="1"/>
              <a:t>usluge</a:t>
            </a:r>
            <a:r>
              <a:rPr lang="en-US" dirty="0" smtClean="0"/>
              <a:t>.</a:t>
            </a:r>
          </a:p>
          <a:p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i="1" dirty="0" err="1"/>
              <a:t>pravilo</a:t>
            </a:r>
            <a:r>
              <a:rPr lang="en-US" i="1" dirty="0"/>
              <a:t> «</a:t>
            </a:r>
            <a:r>
              <a:rPr lang="en-US" i="1" dirty="0" err="1"/>
              <a:t>palca</a:t>
            </a:r>
            <a:r>
              <a:rPr lang="en-US" i="1" dirty="0"/>
              <a:t>» </a:t>
            </a:r>
            <a:r>
              <a:rPr lang="en-US" dirty="0" err="1"/>
              <a:t>pretpostavka</a:t>
            </a:r>
            <a:r>
              <a:rPr lang="en-US" dirty="0"/>
              <a:t> je da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popunjenost</a:t>
            </a:r>
            <a:r>
              <a:rPr lang="en-US" dirty="0"/>
              <a:t> </a:t>
            </a:r>
            <a:r>
              <a:rPr lang="en-US" dirty="0" err="1"/>
              <a:t>hotela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70%, </a:t>
            </a:r>
            <a:r>
              <a:rPr lang="en-US" dirty="0" err="1"/>
              <a:t>međutim</a:t>
            </a:r>
            <a:r>
              <a:rPr lang="en-US" dirty="0"/>
              <a:t>, </a:t>
            </a:r>
            <a:r>
              <a:rPr lang="en-US" dirty="0" err="1"/>
              <a:t>ako</a:t>
            </a:r>
            <a:r>
              <a:rPr lang="en-US" dirty="0"/>
              <a:t> je </a:t>
            </a:r>
            <a:r>
              <a:rPr lang="en-US" dirty="0" smtClean="0"/>
              <a:t>% </a:t>
            </a:r>
            <a:r>
              <a:rPr lang="en-US" dirty="0" err="1"/>
              <a:t>zauzetosti</a:t>
            </a:r>
            <a:r>
              <a:rPr lang="en-US" dirty="0"/>
              <a:t> </a:t>
            </a:r>
            <a:r>
              <a:rPr lang="en-US" dirty="0" err="1"/>
              <a:t>manji</a:t>
            </a:r>
            <a:r>
              <a:rPr lang="en-US" dirty="0"/>
              <a:t>, </a:t>
            </a:r>
            <a:r>
              <a:rPr lang="en-US" dirty="0" err="1" smtClean="0"/>
              <a:t>prosečna</a:t>
            </a:r>
            <a:r>
              <a:rPr lang="en-US" dirty="0" smtClean="0"/>
              <a:t> </a:t>
            </a:r>
            <a:r>
              <a:rPr lang="en-US" dirty="0" err="1" smtClean="0"/>
              <a:t>cena</a:t>
            </a:r>
            <a:r>
              <a:rPr lang="en-US" dirty="0" smtClean="0"/>
              <a:t> </a:t>
            </a:r>
            <a:r>
              <a:rPr lang="en-US" dirty="0" err="1"/>
              <a:t>sobe</a:t>
            </a:r>
            <a:r>
              <a:rPr lang="en-US" dirty="0"/>
              <a:t> </a:t>
            </a:r>
            <a:r>
              <a:rPr lang="en-US" dirty="0" err="1"/>
              <a:t>morala</a:t>
            </a:r>
            <a:r>
              <a:rPr lang="en-US" dirty="0"/>
              <a:t> bi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veća</a:t>
            </a:r>
            <a:r>
              <a:rPr lang="en-US" dirty="0"/>
              <a:t>. </a:t>
            </a:r>
          </a:p>
          <a:p>
            <a:r>
              <a:rPr lang="en-US" dirty="0" err="1"/>
              <a:t>Zato</a:t>
            </a:r>
            <a:r>
              <a:rPr lang="en-US" dirty="0"/>
              <a:t> </a:t>
            </a:r>
            <a:r>
              <a:rPr lang="en-US" dirty="0" err="1"/>
              <a:t>šef</a:t>
            </a:r>
            <a:r>
              <a:rPr lang="en-US" dirty="0"/>
              <a:t> </a:t>
            </a:r>
            <a:r>
              <a:rPr lang="en-US" dirty="0" err="1"/>
              <a:t>recepcije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 smtClean="0"/>
              <a:t>razumeti</a:t>
            </a:r>
            <a:r>
              <a:rPr lang="en-US" dirty="0" smtClean="0"/>
              <a:t> </a:t>
            </a:r>
            <a:r>
              <a:rPr lang="en-US" dirty="0" err="1" smtClean="0"/>
              <a:t>efekte</a:t>
            </a:r>
            <a:r>
              <a:rPr lang="en-US" dirty="0" smtClean="0"/>
              <a:t> </a:t>
            </a:r>
            <a:r>
              <a:rPr lang="en-US" dirty="0" err="1" smtClean="0"/>
              <a:t>cene</a:t>
            </a:r>
            <a:r>
              <a:rPr lang="en-US" dirty="0" smtClean="0"/>
              <a:t> </a:t>
            </a:r>
            <a:r>
              <a:rPr lang="en-US" dirty="0" err="1"/>
              <a:t>sobe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smtClean="0"/>
              <a:t>% </a:t>
            </a:r>
            <a:r>
              <a:rPr lang="en-US" dirty="0" err="1"/>
              <a:t>zauzetosti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promet</a:t>
            </a:r>
            <a:r>
              <a:rPr lang="en-US" dirty="0"/>
              <a:t> od soba, </a:t>
            </a:r>
            <a:r>
              <a:rPr lang="en-US" dirty="0" err="1"/>
              <a:t>jer</a:t>
            </a:r>
            <a:r>
              <a:rPr lang="en-US" dirty="0"/>
              <a:t> je to </a:t>
            </a:r>
            <a:r>
              <a:rPr lang="en-US" dirty="0" err="1"/>
              <a:t>glavni</a:t>
            </a:r>
            <a:r>
              <a:rPr lang="en-US" dirty="0"/>
              <a:t> </a:t>
            </a:r>
            <a:r>
              <a:rPr lang="en-US" dirty="0" err="1"/>
              <a:t>izvor</a:t>
            </a:r>
            <a:r>
              <a:rPr lang="en-US" dirty="0"/>
              <a:t> </a:t>
            </a:r>
            <a:r>
              <a:rPr lang="en-US" dirty="0" err="1"/>
              <a:t>prihoda</a:t>
            </a:r>
            <a:r>
              <a:rPr lang="en-US" dirty="0"/>
              <a:t> </a:t>
            </a:r>
            <a:r>
              <a:rPr lang="en-US" dirty="0" err="1"/>
              <a:t>hotela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66731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1623"/>
          </a:xfrm>
        </p:spPr>
        <p:txBody>
          <a:bodyPr>
            <a:normAutofit/>
          </a:bodyPr>
          <a:lstStyle/>
          <a:p>
            <a:pPr algn="ctr"/>
            <a:r>
              <a:rPr lang="sr-Latn-RS" sz="3200" dirty="0"/>
              <a:t>2.1. ODREĐIVANJE CENE SMEŠTAJA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71222"/>
            <a:ext cx="8596668" cy="4971245"/>
          </a:xfrm>
        </p:spPr>
        <p:txBody>
          <a:bodyPr>
            <a:noAutofit/>
          </a:bodyPr>
          <a:lstStyle/>
          <a:p>
            <a:pPr marL="800100" lvl="2" indent="0">
              <a:buNone/>
            </a:pPr>
            <a:endParaRPr lang="en-US" sz="1800" b="1" i="1" dirty="0" smtClean="0"/>
          </a:p>
          <a:p>
            <a:pPr marL="0" indent="0">
              <a:buNone/>
            </a:pPr>
            <a:r>
              <a:rPr lang="en-US" b="1" i="1" dirty="0" smtClean="0"/>
              <a:t>	1.3</a:t>
            </a:r>
            <a:r>
              <a:rPr lang="en-US" b="1" i="1" dirty="0"/>
              <a:t>. </a:t>
            </a:r>
            <a:r>
              <a:rPr lang="en-US" b="1" i="1" dirty="0" err="1"/>
              <a:t>Hubbartova</a:t>
            </a:r>
            <a:r>
              <a:rPr lang="en-US" b="1" i="1" dirty="0"/>
              <a:t> formula </a:t>
            </a:r>
            <a:endParaRPr lang="en-US" dirty="0"/>
          </a:p>
          <a:p>
            <a:endParaRPr lang="en-US" dirty="0" smtClean="0"/>
          </a:p>
          <a:p>
            <a:r>
              <a:rPr lang="en-US" dirty="0" err="1" smtClean="0"/>
              <a:t>Ovim</a:t>
            </a:r>
            <a:r>
              <a:rPr lang="en-US" dirty="0" smtClean="0"/>
              <a:t> </a:t>
            </a:r>
            <a:r>
              <a:rPr lang="en-US" dirty="0" err="1" smtClean="0"/>
              <a:t>pristupom</a:t>
            </a:r>
            <a:r>
              <a:rPr lang="en-US" dirty="0" smtClean="0"/>
              <a:t>, </a:t>
            </a:r>
            <a:r>
              <a:rPr lang="en-US" dirty="0" err="1" smtClean="0"/>
              <a:t>prosečna</a:t>
            </a:r>
            <a:r>
              <a:rPr lang="en-US" dirty="0" smtClean="0"/>
              <a:t> </a:t>
            </a:r>
            <a:r>
              <a:rPr lang="en-US" dirty="0" err="1" smtClean="0"/>
              <a:t>cena</a:t>
            </a:r>
            <a:r>
              <a:rPr lang="en-US" dirty="0" smtClean="0"/>
              <a:t> </a:t>
            </a:r>
            <a:r>
              <a:rPr lang="en-US" dirty="0" err="1"/>
              <a:t>sobe</a:t>
            </a:r>
            <a:r>
              <a:rPr lang="en-US" dirty="0"/>
              <a:t> </a:t>
            </a:r>
            <a:r>
              <a:rPr lang="en-US" dirty="0" smtClean="0"/>
              <a:t>se </a:t>
            </a:r>
            <a:r>
              <a:rPr lang="en-US" dirty="0" err="1" smtClean="0"/>
              <a:t>određuje</a:t>
            </a:r>
            <a:r>
              <a:rPr lang="en-US" dirty="0" smtClean="0"/>
              <a:t> </a:t>
            </a:r>
            <a:r>
              <a:rPr lang="en-US" dirty="0" err="1"/>
              <a:t>uzimanjem</a:t>
            </a:r>
            <a:r>
              <a:rPr lang="en-US" dirty="0"/>
              <a:t> u </a:t>
            </a:r>
            <a:r>
              <a:rPr lang="en-US" dirty="0" err="1"/>
              <a:t>obzir</a:t>
            </a:r>
            <a:r>
              <a:rPr lang="en-US" dirty="0"/>
              <a:t> </a:t>
            </a:r>
            <a:r>
              <a:rPr lang="en-US" dirty="0" smtClean="0"/>
              <a:t>3 </a:t>
            </a:r>
            <a:r>
              <a:rPr lang="en-US" dirty="0" err="1"/>
              <a:t>elementa</a:t>
            </a:r>
            <a:r>
              <a:rPr lang="en-US" dirty="0"/>
              <a:t>: </a:t>
            </a:r>
          </a:p>
          <a:p>
            <a:pPr lvl="1"/>
            <a:r>
              <a:rPr lang="en-US" sz="1800" dirty="0" err="1" smtClean="0"/>
              <a:t>troškove</a:t>
            </a:r>
            <a:r>
              <a:rPr lang="en-US" sz="1800" dirty="0" smtClean="0"/>
              <a:t> </a:t>
            </a:r>
            <a:r>
              <a:rPr lang="en-US" sz="1800" dirty="0" err="1"/>
              <a:t>poslovanja</a:t>
            </a:r>
            <a:r>
              <a:rPr lang="en-US" sz="1800" dirty="0"/>
              <a:t>, </a:t>
            </a:r>
          </a:p>
          <a:p>
            <a:pPr lvl="1"/>
            <a:r>
              <a:rPr lang="en-US" sz="1800" dirty="0" err="1" smtClean="0"/>
              <a:t>željeni</a:t>
            </a:r>
            <a:r>
              <a:rPr lang="en-US" sz="1800" dirty="0" smtClean="0"/>
              <a:t> </a:t>
            </a:r>
            <a:r>
              <a:rPr lang="en-US" sz="1800" dirty="0"/>
              <a:t>profit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</a:p>
          <a:p>
            <a:pPr lvl="1"/>
            <a:r>
              <a:rPr lang="en-US" sz="1800" dirty="0" err="1" smtClean="0"/>
              <a:t>očekivni</a:t>
            </a:r>
            <a:r>
              <a:rPr lang="en-US" sz="1800" dirty="0" smtClean="0"/>
              <a:t> </a:t>
            </a:r>
            <a:r>
              <a:rPr lang="en-US" sz="1800" dirty="0" err="1"/>
              <a:t>broj</a:t>
            </a:r>
            <a:r>
              <a:rPr lang="en-US" sz="1800" dirty="0"/>
              <a:t> </a:t>
            </a:r>
            <a:r>
              <a:rPr lang="en-US" sz="1800" dirty="0" err="1" smtClean="0"/>
              <a:t>prodatih</a:t>
            </a:r>
            <a:r>
              <a:rPr lang="en-US" sz="1800" dirty="0" smtClean="0"/>
              <a:t> soba. 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010400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1623"/>
          </a:xfrm>
        </p:spPr>
        <p:txBody>
          <a:bodyPr>
            <a:normAutofit/>
          </a:bodyPr>
          <a:lstStyle/>
          <a:p>
            <a:pPr algn="ctr"/>
            <a:r>
              <a:rPr lang="sr-Latn-RS" sz="3200" dirty="0"/>
              <a:t>2.1. ODREĐIVANJE CENE SMEŠTAJA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71222"/>
            <a:ext cx="8596668" cy="4971245"/>
          </a:xfrm>
        </p:spPr>
        <p:txBody>
          <a:bodyPr>
            <a:noAutofit/>
          </a:bodyPr>
          <a:lstStyle/>
          <a:p>
            <a:pPr marL="800100" lvl="2" indent="0">
              <a:buNone/>
            </a:pPr>
            <a:endParaRPr lang="en-US" sz="1800" b="1" i="1" dirty="0" smtClean="0"/>
          </a:p>
          <a:p>
            <a:pPr marL="0" indent="0">
              <a:buNone/>
            </a:pPr>
            <a:r>
              <a:rPr lang="en-US" b="1" i="1" dirty="0" smtClean="0"/>
              <a:t>	1.3</a:t>
            </a:r>
            <a:r>
              <a:rPr lang="en-US" b="1" i="1" dirty="0"/>
              <a:t>. </a:t>
            </a:r>
            <a:r>
              <a:rPr lang="en-US" b="1" i="1" dirty="0" err="1"/>
              <a:t>Hubbartova</a:t>
            </a:r>
            <a:r>
              <a:rPr lang="en-US" b="1" i="1" dirty="0"/>
              <a:t> formula </a:t>
            </a:r>
            <a:endParaRPr lang="en-US" dirty="0"/>
          </a:p>
          <a:p>
            <a:endParaRPr lang="en-US" dirty="0" smtClean="0"/>
          </a:p>
          <a:p>
            <a:r>
              <a:rPr lang="en-US" b="1" i="1" dirty="0" err="1" smtClean="0"/>
              <a:t>Cena</a:t>
            </a:r>
            <a:r>
              <a:rPr lang="en-US" b="1" i="1" dirty="0" smtClean="0"/>
              <a:t> </a:t>
            </a:r>
            <a:r>
              <a:rPr lang="en-US" b="1" i="1" dirty="0" err="1"/>
              <a:t>za</a:t>
            </a:r>
            <a:r>
              <a:rPr lang="en-US" b="1" i="1" dirty="0"/>
              <a:t> </a:t>
            </a:r>
            <a:r>
              <a:rPr lang="en-US" b="1" i="1" dirty="0" err="1"/>
              <a:t>jednokrevetnu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dvokrevetnu</a:t>
            </a:r>
            <a:r>
              <a:rPr lang="en-US" b="1" i="1" dirty="0"/>
              <a:t> </a:t>
            </a:r>
            <a:r>
              <a:rPr lang="en-US" dirty="0" err="1"/>
              <a:t>sobu</a:t>
            </a:r>
            <a:r>
              <a:rPr lang="en-US" dirty="0"/>
              <a:t>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 smtClean="0"/>
              <a:t>prosečnoj</a:t>
            </a:r>
            <a:r>
              <a:rPr lang="en-US" dirty="0" smtClean="0"/>
              <a:t> </a:t>
            </a:r>
            <a:r>
              <a:rPr lang="en-US" dirty="0" err="1" smtClean="0"/>
              <a:t>ceni</a:t>
            </a:r>
            <a:r>
              <a:rPr lang="en-US" dirty="0" smtClean="0"/>
              <a:t> </a:t>
            </a:r>
            <a:r>
              <a:rPr lang="en-US" dirty="0" err="1"/>
              <a:t>sobe</a:t>
            </a:r>
            <a:r>
              <a:rPr lang="en-US" dirty="0"/>
              <a:t> </a:t>
            </a:r>
            <a:r>
              <a:rPr lang="en-US" dirty="0" err="1" smtClean="0"/>
              <a:t>izračunava</a:t>
            </a:r>
            <a:r>
              <a:rPr lang="en-US" dirty="0" smtClean="0"/>
              <a:t> </a:t>
            </a:r>
            <a:r>
              <a:rPr lang="en-US" dirty="0"/>
              <a:t>se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 smtClean="0"/>
              <a:t>bazi</a:t>
            </a:r>
            <a:r>
              <a:rPr lang="en-US" dirty="0" smtClean="0"/>
              <a:t> </a:t>
            </a:r>
            <a:r>
              <a:rPr lang="en-US" dirty="0" err="1"/>
              <a:t>pretpostavljenog</a:t>
            </a:r>
            <a:r>
              <a:rPr lang="en-US" dirty="0"/>
              <a:t> </a:t>
            </a:r>
            <a:r>
              <a:rPr lang="en-US" dirty="0" smtClean="0"/>
              <a:t>% </a:t>
            </a:r>
            <a:r>
              <a:rPr lang="en-US" dirty="0" err="1"/>
              <a:t>prodaje</a:t>
            </a:r>
            <a:r>
              <a:rPr lang="en-US" dirty="0"/>
              <a:t> </a:t>
            </a:r>
            <a:r>
              <a:rPr lang="en-US" dirty="0" err="1"/>
              <a:t>jednokrevetnih</a:t>
            </a:r>
            <a:r>
              <a:rPr lang="en-US" dirty="0"/>
              <a:t> soba u </a:t>
            </a:r>
            <a:r>
              <a:rPr lang="en-US" dirty="0" err="1"/>
              <a:t>odnosu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dvokrevetne</a:t>
            </a:r>
            <a:r>
              <a:rPr lang="en-US" dirty="0"/>
              <a:t>. </a:t>
            </a:r>
          </a:p>
          <a:p>
            <a:r>
              <a:rPr lang="en-US" i="1" dirty="0" err="1"/>
              <a:t>Hubbartova</a:t>
            </a:r>
            <a:r>
              <a:rPr lang="en-US" i="1" dirty="0"/>
              <a:t> formula </a:t>
            </a:r>
            <a:r>
              <a:rPr lang="en-US" dirty="0"/>
              <a:t>se </a:t>
            </a:r>
            <a:r>
              <a:rPr lang="en-US" dirty="0" err="1"/>
              <a:t>koristi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određivanje</a:t>
            </a:r>
            <a:r>
              <a:rPr lang="en-US" dirty="0"/>
              <a:t> </a:t>
            </a:r>
            <a:r>
              <a:rPr lang="en-US" dirty="0" err="1"/>
              <a:t>tzv</a:t>
            </a:r>
            <a:r>
              <a:rPr lang="en-US" dirty="0"/>
              <a:t>. </a:t>
            </a:r>
            <a:r>
              <a:rPr lang="en-US" i="1" dirty="0" err="1"/>
              <a:t>ciljane</a:t>
            </a:r>
            <a:r>
              <a:rPr lang="en-US" i="1" dirty="0"/>
              <a:t> </a:t>
            </a:r>
            <a:r>
              <a:rPr lang="en-US" dirty="0" err="1" smtClean="0"/>
              <a:t>prosečne</a:t>
            </a:r>
            <a:r>
              <a:rPr lang="en-US" dirty="0" smtClean="0"/>
              <a:t> </a:t>
            </a:r>
            <a:r>
              <a:rPr lang="en-US" dirty="0" err="1" smtClean="0"/>
              <a:t>cene</a:t>
            </a:r>
            <a:r>
              <a:rPr lang="en-US" dirty="0"/>
              <a:t>. Sa </a:t>
            </a:r>
            <a:r>
              <a:rPr lang="en-US" dirty="0" err="1"/>
              <a:t>stanovišta</a:t>
            </a:r>
            <a:r>
              <a:rPr lang="en-US" dirty="0"/>
              <a:t> </a:t>
            </a:r>
            <a:r>
              <a:rPr lang="en-US" dirty="0" err="1"/>
              <a:t>profitabilnosti</a:t>
            </a:r>
            <a:r>
              <a:rPr lang="en-US" dirty="0"/>
              <a:t>, ova </a:t>
            </a:r>
            <a:r>
              <a:rPr lang="en-US" dirty="0" err="1" smtClean="0"/>
              <a:t>prosečna</a:t>
            </a:r>
            <a:r>
              <a:rPr lang="en-US" dirty="0" smtClean="0"/>
              <a:t> </a:t>
            </a:r>
            <a:r>
              <a:rPr lang="en-US" dirty="0" err="1" smtClean="0"/>
              <a:t>cena</a:t>
            </a:r>
            <a:r>
              <a:rPr lang="en-US" dirty="0" smtClean="0"/>
              <a:t>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poslužiti</a:t>
            </a:r>
            <a:r>
              <a:rPr lang="en-US" dirty="0"/>
              <a:t> </a:t>
            </a:r>
            <a:r>
              <a:rPr lang="en-US" dirty="0" err="1"/>
              <a:t>menadžmentu</a:t>
            </a:r>
            <a:r>
              <a:rPr lang="en-US" dirty="0"/>
              <a:t> </a:t>
            </a:r>
            <a:r>
              <a:rPr lang="en-US" dirty="0" err="1"/>
              <a:t>samo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orijentir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određivanje</a:t>
            </a:r>
            <a:r>
              <a:rPr lang="en-US" dirty="0"/>
              <a:t> </a:t>
            </a:r>
            <a:r>
              <a:rPr lang="en-US" i="1" dirty="0" err="1"/>
              <a:t>stvarne</a:t>
            </a:r>
            <a:r>
              <a:rPr lang="en-US" i="1" dirty="0"/>
              <a:t> </a:t>
            </a:r>
            <a:r>
              <a:rPr lang="en-US" dirty="0" err="1" smtClean="0"/>
              <a:t>prosečne</a:t>
            </a:r>
            <a:r>
              <a:rPr lang="en-US" dirty="0" smtClean="0"/>
              <a:t> </a:t>
            </a:r>
            <a:r>
              <a:rPr lang="en-US" dirty="0" err="1" smtClean="0"/>
              <a:t>cene</a:t>
            </a:r>
            <a:r>
              <a:rPr lang="en-US" dirty="0"/>
              <a:t>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865811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67064" y="2570785"/>
            <a:ext cx="7766936" cy="1646302"/>
          </a:xfrm>
        </p:spPr>
        <p:txBody>
          <a:bodyPr/>
          <a:lstStyle/>
          <a:p>
            <a:pPr algn="ctr"/>
            <a:r>
              <a:rPr lang="x-none" sz="4400" dirty="0" smtClean="0"/>
              <a:t> </a:t>
            </a:r>
            <a:br>
              <a:rPr lang="x-none" sz="4400" dirty="0" smtClean="0"/>
            </a:br>
            <a:r>
              <a:rPr lang="en-US" sz="4400" dirty="0" smtClean="0"/>
              <a:t> </a:t>
            </a:r>
            <a:r>
              <a:rPr lang="en-US" sz="4000" dirty="0" smtClean="0"/>
              <a:t>2.</a:t>
            </a:r>
            <a:r>
              <a:rPr lang="sr-Latn-RS" sz="4000" dirty="0" smtClean="0"/>
              <a:t>2</a:t>
            </a:r>
            <a:r>
              <a:rPr lang="en-US" sz="4000" dirty="0" smtClean="0"/>
              <a:t>.  </a:t>
            </a:r>
            <a:r>
              <a:rPr lang="sr-Latn-RS" sz="4000" dirty="0" smtClean="0"/>
              <a:t>PROGNOZA ZAUZETOSTI SOBA</a:t>
            </a:r>
            <a:endParaRPr lang="en-US" sz="40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34776" y="4050833"/>
            <a:ext cx="7766936" cy="1096899"/>
          </a:xfrm>
        </p:spPr>
        <p:txBody>
          <a:bodyPr/>
          <a:lstStyle/>
          <a:p>
            <a:r>
              <a:rPr lang="en-US" dirty="0" smtClean="0"/>
              <a:t>							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852338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1623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2.</a:t>
            </a:r>
            <a:r>
              <a:rPr lang="sr-Latn-RS" sz="3200" dirty="0"/>
              <a:t>2</a:t>
            </a:r>
            <a:r>
              <a:rPr lang="en-US" sz="3200" dirty="0"/>
              <a:t>.  </a:t>
            </a:r>
            <a:r>
              <a:rPr lang="sr-Latn-RS" sz="3200" dirty="0"/>
              <a:t>PROGNOZA ZAUZETOSTI SOBA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71222"/>
            <a:ext cx="8596668" cy="5199033"/>
          </a:xfrm>
        </p:spPr>
        <p:txBody>
          <a:bodyPr>
            <a:noAutofit/>
          </a:bodyPr>
          <a:lstStyle/>
          <a:p>
            <a:r>
              <a:rPr lang="en-US" sz="2000" b="1" i="1" u="sng" dirty="0" err="1"/>
              <a:t>Prognoza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zauzetosti</a:t>
            </a:r>
            <a:r>
              <a:rPr lang="en-US" sz="2000" b="1" i="1" u="sng" dirty="0"/>
              <a:t> soba </a:t>
            </a:r>
            <a:endParaRPr lang="en-US" sz="2000" u="sng" dirty="0"/>
          </a:p>
          <a:p>
            <a:r>
              <a:rPr lang="en-US" dirty="0" err="1" smtClean="0"/>
              <a:t>Najvažniji</a:t>
            </a:r>
            <a:r>
              <a:rPr lang="en-US" dirty="0" smtClean="0"/>
              <a:t> </a:t>
            </a:r>
            <a:r>
              <a:rPr lang="en-US" dirty="0" err="1" smtClean="0"/>
              <a:t>zadata</a:t>
            </a:r>
            <a:r>
              <a:rPr lang="sr-Latn-RS" dirty="0"/>
              <a:t>k</a:t>
            </a:r>
            <a:r>
              <a:rPr lang="en-US" dirty="0" smtClean="0"/>
              <a:t> </a:t>
            </a:r>
            <a:r>
              <a:rPr lang="en-US" dirty="0" err="1" smtClean="0"/>
              <a:t>šefa</a:t>
            </a:r>
            <a:r>
              <a:rPr lang="en-US" dirty="0" smtClean="0"/>
              <a:t> </a:t>
            </a:r>
            <a:r>
              <a:rPr lang="en-US" dirty="0" err="1" smtClean="0"/>
              <a:t>recepcije</a:t>
            </a:r>
            <a:r>
              <a:rPr lang="en-US" dirty="0" smtClean="0"/>
              <a:t> je </a:t>
            </a:r>
            <a:r>
              <a:rPr lang="en-US" dirty="0" err="1" smtClean="0"/>
              <a:t>unapred</a:t>
            </a:r>
            <a:r>
              <a:rPr lang="en-US" dirty="0" smtClean="0"/>
              <a:t> </a:t>
            </a:r>
            <a:r>
              <a:rPr lang="en-US" dirty="0" err="1" smtClean="0"/>
              <a:t>prognozirati</a:t>
            </a:r>
            <a:r>
              <a:rPr lang="en-US" dirty="0" smtClean="0"/>
              <a:t> </a:t>
            </a:r>
            <a:r>
              <a:rPr lang="en-US" dirty="0" err="1" smtClean="0"/>
              <a:t>zauzetost</a:t>
            </a:r>
            <a:r>
              <a:rPr lang="en-US" dirty="0" smtClean="0"/>
              <a:t> </a:t>
            </a:r>
            <a:r>
              <a:rPr lang="en-US" dirty="0" err="1" smtClean="0"/>
              <a:t>hotelskih</a:t>
            </a:r>
            <a:r>
              <a:rPr lang="en-US" dirty="0" smtClean="0"/>
              <a:t> soba. O </a:t>
            </a:r>
            <a:r>
              <a:rPr lang="en-US" dirty="0" err="1" smtClean="0"/>
              <a:t>broju</a:t>
            </a:r>
            <a:r>
              <a:rPr lang="en-US" dirty="0" smtClean="0"/>
              <a:t> </a:t>
            </a:r>
            <a:r>
              <a:rPr lang="en-US" dirty="0" err="1" smtClean="0"/>
              <a:t>proda</a:t>
            </a:r>
            <a:r>
              <a:rPr lang="sr-Latn-RS" dirty="0" smtClean="0"/>
              <a:t>t</a:t>
            </a:r>
            <a:r>
              <a:rPr lang="en-US" dirty="0" err="1" smtClean="0"/>
              <a:t>ih</a:t>
            </a:r>
            <a:r>
              <a:rPr lang="en-US" dirty="0" smtClean="0"/>
              <a:t> soba </a:t>
            </a:r>
            <a:r>
              <a:rPr lang="sr-Latn-RS" dirty="0" smtClean="0"/>
              <a:t>za</a:t>
            </a:r>
            <a:r>
              <a:rPr lang="en-US" dirty="0" err="1" smtClean="0"/>
              <a:t>visi</a:t>
            </a:r>
            <a:r>
              <a:rPr lang="en-US" dirty="0" smtClean="0"/>
              <a:t> </a:t>
            </a:r>
            <a:r>
              <a:rPr lang="en-US" dirty="0" err="1" smtClean="0"/>
              <a:t>organizacija</a:t>
            </a:r>
            <a:r>
              <a:rPr lang="en-US" dirty="0" smtClean="0"/>
              <a:t> </a:t>
            </a:r>
            <a:r>
              <a:rPr lang="en-US" dirty="0" err="1" smtClean="0"/>
              <a:t>rada</a:t>
            </a:r>
            <a:r>
              <a:rPr lang="en-US" dirty="0" smtClean="0"/>
              <a:t> u </a:t>
            </a:r>
            <a:r>
              <a:rPr lang="en-US" dirty="0" err="1" smtClean="0"/>
              <a:t>svim</a:t>
            </a:r>
            <a:r>
              <a:rPr lang="en-US" dirty="0" smtClean="0"/>
              <a:t> ode</a:t>
            </a:r>
            <a:r>
              <a:rPr lang="sr-Latn-RS" dirty="0" smtClean="0"/>
              <a:t>ljenjima</a:t>
            </a:r>
            <a:r>
              <a:rPr lang="en-US" dirty="0" smtClean="0"/>
              <a:t> </a:t>
            </a:r>
            <a:r>
              <a:rPr lang="en-US" dirty="0" err="1" smtClean="0"/>
              <a:t>hotela</a:t>
            </a:r>
            <a:r>
              <a:rPr lang="en-US" dirty="0" smtClean="0"/>
              <a:t>. </a:t>
            </a:r>
            <a:r>
              <a:rPr lang="sr-Latn-RS" dirty="0" smtClean="0"/>
              <a:t>Zbog toga </a:t>
            </a:r>
            <a:r>
              <a:rPr lang="en-US" dirty="0" err="1" smtClean="0"/>
              <a:t>prognoza</a:t>
            </a:r>
            <a:r>
              <a:rPr lang="en-US" dirty="0" smtClean="0"/>
              <a:t> </a:t>
            </a:r>
            <a:r>
              <a:rPr lang="en-US" dirty="0" err="1" smtClean="0"/>
              <a:t>zauzetosti</a:t>
            </a:r>
            <a:r>
              <a:rPr lang="en-US" dirty="0" smtClean="0"/>
              <a:t> mora </a:t>
            </a:r>
            <a:r>
              <a:rPr lang="en-US" dirty="0" err="1" smtClean="0"/>
              <a:t>biti</a:t>
            </a:r>
            <a:r>
              <a:rPr lang="en-US" dirty="0" smtClean="0"/>
              <a:t> </a:t>
            </a:r>
            <a:r>
              <a:rPr lang="sr-Latn-RS" dirty="0" smtClean="0"/>
              <a:t>što tačnija</a:t>
            </a:r>
            <a:r>
              <a:rPr lang="en-US" dirty="0" smtClean="0"/>
              <a:t>. Da </a:t>
            </a:r>
            <a:r>
              <a:rPr lang="en-US" dirty="0"/>
              <a:t>bi se to </a:t>
            </a:r>
            <a:r>
              <a:rPr lang="en-US" dirty="0" err="1"/>
              <a:t>postiglo</a:t>
            </a:r>
            <a:r>
              <a:rPr lang="en-US" dirty="0"/>
              <a:t>, </a:t>
            </a:r>
            <a:r>
              <a:rPr lang="sr-Latn-RS" dirty="0" smtClean="0"/>
              <a:t>neophodno</a:t>
            </a:r>
            <a:r>
              <a:rPr lang="en-US" dirty="0" smtClean="0"/>
              <a:t> </a:t>
            </a:r>
            <a:r>
              <a:rPr lang="sr-Latn-RS" dirty="0" smtClean="0"/>
              <a:t>je </a:t>
            </a:r>
            <a:r>
              <a:rPr lang="en-US" dirty="0" err="1" smtClean="0"/>
              <a:t>programski</a:t>
            </a:r>
            <a:r>
              <a:rPr lang="en-US" dirty="0" smtClean="0"/>
              <a:t> </a:t>
            </a:r>
            <a:r>
              <a:rPr lang="sr-Latn-RS" dirty="0" smtClean="0"/>
              <a:t>uvesti</a:t>
            </a:r>
            <a:r>
              <a:rPr lang="en-US" dirty="0" smtClean="0"/>
              <a:t> </a:t>
            </a:r>
            <a:r>
              <a:rPr lang="en-US" dirty="0" err="1"/>
              <a:t>potrebne</a:t>
            </a:r>
            <a:r>
              <a:rPr lang="en-US" dirty="0"/>
              <a:t> </a:t>
            </a:r>
            <a:r>
              <a:rPr lang="en-US" dirty="0" err="1"/>
              <a:t>podatke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broj</a:t>
            </a:r>
            <a:r>
              <a:rPr lang="en-US" dirty="0"/>
              <a:t> soba </a:t>
            </a:r>
            <a:r>
              <a:rPr lang="en-US" dirty="0" err="1"/>
              <a:t>za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1. </a:t>
            </a:r>
            <a:r>
              <a:rPr lang="en-US" dirty="0" err="1"/>
              <a:t>očekivane</a:t>
            </a:r>
            <a:r>
              <a:rPr lang="en-US" dirty="0"/>
              <a:t> </a:t>
            </a:r>
            <a:r>
              <a:rPr lang="en-US" dirty="0" err="1"/>
              <a:t>dolaske</a:t>
            </a:r>
            <a:r>
              <a:rPr lang="en-US" dirty="0"/>
              <a:t>; </a:t>
            </a:r>
          </a:p>
          <a:p>
            <a:pPr lvl="1"/>
            <a:r>
              <a:rPr lang="en-US" dirty="0"/>
              <a:t>2. </a:t>
            </a:r>
            <a:r>
              <a:rPr lang="en-US" dirty="0" err="1"/>
              <a:t>očekivane</a:t>
            </a:r>
            <a:r>
              <a:rPr lang="en-US" dirty="0"/>
              <a:t> </a:t>
            </a:r>
            <a:r>
              <a:rPr lang="en-US" dirty="0" err="1"/>
              <a:t>nenajavljene</a:t>
            </a:r>
            <a:r>
              <a:rPr lang="en-US" dirty="0"/>
              <a:t> </a:t>
            </a:r>
            <a:r>
              <a:rPr lang="en-US" dirty="0" err="1"/>
              <a:t>goste</a:t>
            </a:r>
            <a:r>
              <a:rPr lang="en-US" dirty="0"/>
              <a:t>; </a:t>
            </a:r>
          </a:p>
          <a:p>
            <a:pPr lvl="1"/>
            <a:r>
              <a:rPr lang="en-US" dirty="0"/>
              <a:t>3. </a:t>
            </a:r>
            <a:r>
              <a:rPr lang="en-US" dirty="0" err="1"/>
              <a:t>očekivane</a:t>
            </a:r>
            <a:r>
              <a:rPr lang="en-US" dirty="0"/>
              <a:t> </a:t>
            </a:r>
            <a:r>
              <a:rPr lang="en-US" dirty="0" err="1"/>
              <a:t>produžetke</a:t>
            </a:r>
            <a:r>
              <a:rPr lang="en-US" dirty="0"/>
              <a:t> </a:t>
            </a:r>
            <a:r>
              <a:rPr lang="en-US" dirty="0" err="1"/>
              <a:t>boravka</a:t>
            </a:r>
            <a:r>
              <a:rPr lang="en-US" dirty="0"/>
              <a:t>; </a:t>
            </a:r>
          </a:p>
          <a:p>
            <a:pPr lvl="1"/>
            <a:r>
              <a:rPr lang="en-US" dirty="0"/>
              <a:t>4. </a:t>
            </a:r>
            <a:r>
              <a:rPr lang="en-US" dirty="0" err="1"/>
              <a:t>očekivane</a:t>
            </a:r>
            <a:r>
              <a:rPr lang="en-US" dirty="0"/>
              <a:t> </a:t>
            </a:r>
            <a:r>
              <a:rPr lang="en-US" dirty="0" err="1"/>
              <a:t>nedolaske</a:t>
            </a:r>
            <a:r>
              <a:rPr lang="en-US" dirty="0"/>
              <a:t>; </a:t>
            </a:r>
          </a:p>
          <a:p>
            <a:pPr lvl="1"/>
            <a:r>
              <a:rPr lang="en-US" dirty="0"/>
              <a:t>5. </a:t>
            </a:r>
            <a:r>
              <a:rPr lang="en-US" dirty="0" smtClean="0"/>
              <a:t>p</a:t>
            </a:r>
            <a:r>
              <a:rPr lang="sr-Latn-RS" dirty="0" smtClean="0"/>
              <a:t>r</a:t>
            </a:r>
            <a:r>
              <a:rPr lang="en-US" dirty="0" err="1" smtClean="0"/>
              <a:t>evremene</a:t>
            </a:r>
            <a:r>
              <a:rPr lang="en-US" dirty="0" smtClean="0"/>
              <a:t> </a:t>
            </a:r>
            <a:r>
              <a:rPr lang="en-US" dirty="0" err="1"/>
              <a:t>odlaske</a:t>
            </a:r>
            <a:r>
              <a:rPr lang="en-US" dirty="0"/>
              <a:t>; </a:t>
            </a:r>
          </a:p>
          <a:p>
            <a:pPr lvl="1"/>
            <a:r>
              <a:rPr lang="en-US" dirty="0"/>
              <a:t>6. </a:t>
            </a:r>
            <a:r>
              <a:rPr lang="en-US" dirty="0" err="1"/>
              <a:t>očekivane</a:t>
            </a:r>
            <a:r>
              <a:rPr lang="en-US" dirty="0"/>
              <a:t> </a:t>
            </a:r>
            <a:r>
              <a:rPr lang="en-US" dirty="0" err="1"/>
              <a:t>odlaske</a:t>
            </a:r>
            <a:r>
              <a:rPr lang="en-US" dirty="0"/>
              <a:t>; </a:t>
            </a:r>
          </a:p>
          <a:p>
            <a:pPr lvl="1"/>
            <a:r>
              <a:rPr lang="en-US" dirty="0"/>
              <a:t>7. </a:t>
            </a:r>
            <a:r>
              <a:rPr lang="en-US" dirty="0" err="1"/>
              <a:t>neočekivane</a:t>
            </a:r>
            <a:r>
              <a:rPr lang="en-US" dirty="0"/>
              <a:t> </a:t>
            </a:r>
            <a:r>
              <a:rPr lang="en-US" dirty="0" err="1"/>
              <a:t>produžetke</a:t>
            </a:r>
            <a:r>
              <a:rPr lang="en-US" dirty="0"/>
              <a:t> </a:t>
            </a:r>
            <a:r>
              <a:rPr lang="en-US" dirty="0" err="1"/>
              <a:t>boravka</a:t>
            </a:r>
            <a:r>
              <a:rPr lang="en-US" dirty="0"/>
              <a:t>. </a:t>
            </a:r>
          </a:p>
          <a:p>
            <a:r>
              <a:rPr lang="en-US" dirty="0" err="1" smtClean="0"/>
              <a:t>Ovi</a:t>
            </a:r>
            <a:r>
              <a:rPr lang="en-US" dirty="0" smtClean="0"/>
              <a:t> </a:t>
            </a:r>
            <a:r>
              <a:rPr lang="en-US" dirty="0" err="1"/>
              <a:t>podaci</a:t>
            </a:r>
            <a:r>
              <a:rPr lang="en-US" dirty="0"/>
              <a:t> se </a:t>
            </a:r>
            <a:r>
              <a:rPr lang="en-US" dirty="0" err="1"/>
              <a:t>evidentiraju</a:t>
            </a:r>
            <a:r>
              <a:rPr lang="en-US" dirty="0"/>
              <a:t> </a:t>
            </a:r>
            <a:r>
              <a:rPr lang="en-US" dirty="0" err="1"/>
              <a:t>svakodnevno</a:t>
            </a:r>
            <a:r>
              <a:rPr lang="en-US" dirty="0"/>
              <a:t> </a:t>
            </a:r>
            <a:r>
              <a:rPr lang="en-US" dirty="0" smtClean="0"/>
              <a:t>t</a:t>
            </a:r>
            <a:r>
              <a:rPr lang="sr-Latn-RS" dirty="0" smtClean="0"/>
              <a:t>o</a:t>
            </a:r>
            <a:r>
              <a:rPr lang="en-US" dirty="0" err="1" smtClean="0"/>
              <a:t>kom</a:t>
            </a:r>
            <a:r>
              <a:rPr lang="en-US" dirty="0" smtClean="0"/>
              <a:t> </a:t>
            </a:r>
            <a:r>
              <a:rPr lang="en-US" dirty="0" err="1" smtClean="0"/>
              <a:t>celog</a:t>
            </a:r>
            <a:r>
              <a:rPr lang="en-US" dirty="0" smtClean="0"/>
              <a:t> </a:t>
            </a:r>
            <a:r>
              <a:rPr lang="en-US" dirty="0" err="1"/>
              <a:t>razdoblja</a:t>
            </a:r>
            <a:r>
              <a:rPr lang="en-US" dirty="0"/>
              <a:t> </a:t>
            </a:r>
            <a:r>
              <a:rPr lang="en-US" dirty="0" err="1"/>
              <a:t>poslovanja</a:t>
            </a:r>
            <a:r>
              <a:rPr lang="en-US" dirty="0"/>
              <a:t> </a:t>
            </a:r>
            <a:r>
              <a:rPr lang="en-US" dirty="0" err="1"/>
              <a:t>hotela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nazivaju</a:t>
            </a:r>
            <a:r>
              <a:rPr lang="en-US" dirty="0"/>
              <a:t> se </a:t>
            </a:r>
            <a:r>
              <a:rPr lang="sr-Latn-RS" b="1" i="1" dirty="0" smtClean="0"/>
              <a:t>Istorija zauzetosti soba</a:t>
            </a:r>
            <a:r>
              <a:rPr lang="sr-Latn-RS" dirty="0" smtClean="0"/>
              <a:t>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995187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1623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2.</a:t>
            </a:r>
            <a:r>
              <a:rPr lang="sr-Latn-RS" sz="3200" dirty="0"/>
              <a:t>2</a:t>
            </a:r>
            <a:r>
              <a:rPr lang="en-US" sz="3200" dirty="0"/>
              <a:t>.  </a:t>
            </a:r>
            <a:r>
              <a:rPr lang="sr-Latn-RS" sz="3200" dirty="0"/>
              <a:t>PROGNOZA ZAUZETOSTI SOBA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71222"/>
            <a:ext cx="8596668" cy="5199033"/>
          </a:xfrm>
        </p:spPr>
        <p:txBody>
          <a:bodyPr>
            <a:noAutofit/>
          </a:bodyPr>
          <a:lstStyle/>
          <a:p>
            <a:endParaRPr lang="sr-Latn-RS" dirty="0" smtClean="0"/>
          </a:p>
          <a:p>
            <a:r>
              <a:rPr lang="sr-Latn-RS" dirty="0" smtClean="0"/>
              <a:t>Izveštaj</a:t>
            </a:r>
            <a:r>
              <a:rPr lang="sr-Latn-RS" b="1" i="1" dirty="0" smtClean="0"/>
              <a:t> Istorija zauzetosti soba</a:t>
            </a:r>
            <a:r>
              <a:rPr lang="sr-Latn-RS" dirty="0"/>
              <a:t> </a:t>
            </a:r>
            <a:r>
              <a:rPr lang="sr-Latn-RS" dirty="0" smtClean="0"/>
              <a:t>izgleda ovako: </a:t>
            </a:r>
          </a:p>
          <a:p>
            <a:endParaRPr lang="en-US" sz="18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1650521"/>
              </p:ext>
            </p:extLst>
          </p:nvPr>
        </p:nvGraphicFramePr>
        <p:xfrm>
          <a:off x="840510" y="2788611"/>
          <a:ext cx="8128001" cy="369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4545">
                  <a:extLst>
                    <a:ext uri="{9D8B030D-6E8A-4147-A177-3AD203B41FA5}">
                      <a16:colId xmlns:a16="http://schemas.microsoft.com/office/drawing/2014/main" val="1428638532"/>
                    </a:ext>
                  </a:extLst>
                </a:gridCol>
                <a:gridCol w="757381">
                  <a:extLst>
                    <a:ext uri="{9D8B030D-6E8A-4147-A177-3AD203B41FA5}">
                      <a16:colId xmlns:a16="http://schemas.microsoft.com/office/drawing/2014/main" val="3361603977"/>
                    </a:ext>
                  </a:extLst>
                </a:gridCol>
                <a:gridCol w="858982">
                  <a:extLst>
                    <a:ext uri="{9D8B030D-6E8A-4147-A177-3AD203B41FA5}">
                      <a16:colId xmlns:a16="http://schemas.microsoft.com/office/drawing/2014/main" val="1489225406"/>
                    </a:ext>
                  </a:extLst>
                </a:gridCol>
                <a:gridCol w="997527">
                  <a:extLst>
                    <a:ext uri="{9D8B030D-6E8A-4147-A177-3AD203B41FA5}">
                      <a16:colId xmlns:a16="http://schemas.microsoft.com/office/drawing/2014/main" val="2195966070"/>
                    </a:ext>
                  </a:extLst>
                </a:gridCol>
                <a:gridCol w="1366982">
                  <a:extLst>
                    <a:ext uri="{9D8B030D-6E8A-4147-A177-3AD203B41FA5}">
                      <a16:colId xmlns:a16="http://schemas.microsoft.com/office/drawing/2014/main" val="2734641539"/>
                    </a:ext>
                  </a:extLst>
                </a:gridCol>
                <a:gridCol w="1597891">
                  <a:extLst>
                    <a:ext uri="{9D8B030D-6E8A-4147-A177-3AD203B41FA5}">
                      <a16:colId xmlns:a16="http://schemas.microsoft.com/office/drawing/2014/main" val="4227495492"/>
                    </a:ext>
                  </a:extLst>
                </a:gridCol>
                <a:gridCol w="1394693">
                  <a:extLst>
                    <a:ext uri="{9D8B030D-6E8A-4147-A177-3AD203B41FA5}">
                      <a16:colId xmlns:a16="http://schemas.microsoft.com/office/drawing/2014/main" val="25740729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r-Latn-RS" sz="1400" dirty="0" smtClean="0"/>
                        <a:t>Dan u nedelji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1400" dirty="0" smtClean="0"/>
                        <a:t>Datum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1400" dirty="0" smtClean="0"/>
                        <a:t>Broj gostiju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1400" dirty="0" smtClean="0"/>
                        <a:t>Broj soba</a:t>
                      </a:r>
                      <a:r>
                        <a:rPr lang="sr-Latn-RS" sz="1400" baseline="0" dirty="0" smtClean="0"/>
                        <a:t> (dolasci)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1400" dirty="0" smtClean="0"/>
                        <a:t>Broj soba (nenajavljeni</a:t>
                      </a:r>
                      <a:r>
                        <a:rPr lang="sr-Latn-RS" sz="1400" baseline="0" dirty="0" smtClean="0"/>
                        <a:t> dolasci</a:t>
                      </a:r>
                      <a:r>
                        <a:rPr lang="sr-Latn-RS" sz="1400" dirty="0" smtClean="0"/>
                        <a:t>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1400" dirty="0" smtClean="0"/>
                        <a:t>Broj soba (po rezervacijama)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1400" dirty="0" smtClean="0"/>
                        <a:t>Broj soba (nedolasci)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142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Latn-RS" sz="1400" dirty="0" smtClean="0"/>
                        <a:t>Ponedeljak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146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Latn-RS" sz="1400" dirty="0" smtClean="0"/>
                        <a:t>Utorak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3620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Latn-RS" sz="1400" dirty="0" smtClean="0"/>
                        <a:t>Sreda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049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Latn-RS" sz="1400" dirty="0" smtClean="0"/>
                        <a:t>Četvrtak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2077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Latn-RS" sz="1400" dirty="0" smtClean="0"/>
                        <a:t>Petak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993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Latn-RS" sz="1400" dirty="0" smtClean="0"/>
                        <a:t>Subota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922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Latn-RS" sz="1400" dirty="0" smtClean="0"/>
                        <a:t>Nedelja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3139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Latn-RS" sz="1400" dirty="0" smtClean="0"/>
                        <a:t>UKUPNO: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6527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8565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443" y="609599"/>
            <a:ext cx="8596668" cy="961623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2.</a:t>
            </a:r>
            <a:r>
              <a:rPr lang="sr-Latn-RS" sz="3200" dirty="0"/>
              <a:t>2</a:t>
            </a:r>
            <a:r>
              <a:rPr lang="en-US" sz="3200" dirty="0"/>
              <a:t>.  </a:t>
            </a:r>
            <a:r>
              <a:rPr lang="sr-Latn-RS" sz="3200" dirty="0"/>
              <a:t>PROGNOZA ZAUZETOSTI SOBA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71222"/>
            <a:ext cx="8596668" cy="5199033"/>
          </a:xfrm>
        </p:spPr>
        <p:txBody>
          <a:bodyPr>
            <a:noAutofit/>
          </a:bodyPr>
          <a:lstStyle/>
          <a:p>
            <a:endParaRPr lang="sr-Latn-RS" dirty="0" smtClean="0"/>
          </a:p>
          <a:p>
            <a:r>
              <a:rPr lang="sr-Latn-RS" dirty="0" smtClean="0"/>
              <a:t>Izveštaj</a:t>
            </a:r>
            <a:r>
              <a:rPr lang="sr-Latn-RS" b="1" i="1" dirty="0" smtClean="0"/>
              <a:t> Istorija zauzetosti soba</a:t>
            </a:r>
            <a:r>
              <a:rPr lang="sr-Latn-RS" dirty="0"/>
              <a:t> </a:t>
            </a:r>
            <a:r>
              <a:rPr lang="sr-Latn-RS" dirty="0" smtClean="0"/>
              <a:t>izgleda ovako:</a:t>
            </a:r>
          </a:p>
          <a:p>
            <a:pPr marL="0" indent="0">
              <a:buNone/>
            </a:pPr>
            <a:r>
              <a:rPr lang="sr-Latn-RS" dirty="0"/>
              <a:t> </a:t>
            </a:r>
            <a:r>
              <a:rPr lang="sr-Latn-RS" dirty="0" smtClean="0"/>
              <a:t>                                                                                 </a:t>
            </a:r>
            <a:r>
              <a:rPr lang="sr-Latn-RS" sz="1400" dirty="0" smtClean="0"/>
              <a:t>(nastavak tabele)</a:t>
            </a:r>
          </a:p>
          <a:p>
            <a:endParaRPr lang="en-US" sz="18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7204431"/>
              </p:ext>
            </p:extLst>
          </p:nvPr>
        </p:nvGraphicFramePr>
        <p:xfrm>
          <a:off x="840510" y="2788611"/>
          <a:ext cx="6973456" cy="369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4545">
                  <a:extLst>
                    <a:ext uri="{9D8B030D-6E8A-4147-A177-3AD203B41FA5}">
                      <a16:colId xmlns:a16="http://schemas.microsoft.com/office/drawing/2014/main" val="1428638532"/>
                    </a:ext>
                  </a:extLst>
                </a:gridCol>
                <a:gridCol w="757381">
                  <a:extLst>
                    <a:ext uri="{9D8B030D-6E8A-4147-A177-3AD203B41FA5}">
                      <a16:colId xmlns:a16="http://schemas.microsoft.com/office/drawing/2014/main" val="336160397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489225406"/>
                    </a:ext>
                  </a:extLst>
                </a:gridCol>
                <a:gridCol w="1514764">
                  <a:extLst>
                    <a:ext uri="{9D8B030D-6E8A-4147-A177-3AD203B41FA5}">
                      <a16:colId xmlns:a16="http://schemas.microsoft.com/office/drawing/2014/main" val="2195966070"/>
                    </a:ext>
                  </a:extLst>
                </a:gridCol>
                <a:gridCol w="1533236">
                  <a:extLst>
                    <a:ext uri="{9D8B030D-6E8A-4147-A177-3AD203B41FA5}">
                      <a16:colId xmlns:a16="http://schemas.microsoft.com/office/drawing/2014/main" val="2734641539"/>
                    </a:ext>
                  </a:extLst>
                </a:gridCol>
                <a:gridCol w="997530">
                  <a:extLst>
                    <a:ext uri="{9D8B030D-6E8A-4147-A177-3AD203B41FA5}">
                      <a16:colId xmlns:a16="http://schemas.microsoft.com/office/drawing/2014/main" val="25740729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r-Latn-RS" sz="1400" dirty="0" smtClean="0"/>
                        <a:t>Dan u nedelji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1400" dirty="0" smtClean="0"/>
                        <a:t>Datum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1400" dirty="0" smtClean="0"/>
                        <a:t>Broj zauzetih</a:t>
                      </a:r>
                      <a:r>
                        <a:rPr lang="sr-Latn-RS" sz="1400" baseline="0" dirty="0" smtClean="0"/>
                        <a:t> soba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1400" dirty="0" smtClean="0"/>
                        <a:t>Broj</a:t>
                      </a:r>
                      <a:r>
                        <a:rPr lang="sr-Latn-RS" sz="1400" baseline="0" dirty="0" smtClean="0"/>
                        <a:t> soba (produžeci boravka)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1400" dirty="0" smtClean="0"/>
                        <a:t>Broj soba</a:t>
                      </a:r>
                      <a:r>
                        <a:rPr lang="sr-Latn-RS" sz="1400" baseline="0" dirty="0" smtClean="0"/>
                        <a:t> (prevremeni odlasci)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1400" dirty="0" smtClean="0"/>
                        <a:t>Broj soba</a:t>
                      </a:r>
                      <a:r>
                        <a:rPr lang="sr-Latn-RS" sz="1400" baseline="0" dirty="0" smtClean="0"/>
                        <a:t> (odlasci)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142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Latn-RS" sz="1400" dirty="0" smtClean="0"/>
                        <a:t>Ponedeljak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146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Latn-RS" sz="1400" dirty="0" smtClean="0"/>
                        <a:t>Utorak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3620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Latn-RS" sz="1400" dirty="0" smtClean="0"/>
                        <a:t>Sreda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049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Latn-RS" sz="1400" dirty="0" smtClean="0"/>
                        <a:t>Četvrtak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2077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Latn-RS" sz="1400" dirty="0" smtClean="0"/>
                        <a:t>Petak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993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Latn-RS" sz="1400" dirty="0" smtClean="0"/>
                        <a:t>Subota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922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Latn-RS" sz="1400" dirty="0" smtClean="0"/>
                        <a:t>Nedelja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3139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Latn-RS" sz="1400" dirty="0" smtClean="0"/>
                        <a:t>UKUPNO: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6527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9682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1623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2.</a:t>
            </a:r>
            <a:r>
              <a:rPr lang="sr-Latn-RS" sz="3200" dirty="0"/>
              <a:t>2</a:t>
            </a:r>
            <a:r>
              <a:rPr lang="en-US" sz="3200" dirty="0"/>
              <a:t>.  </a:t>
            </a:r>
            <a:r>
              <a:rPr lang="sr-Latn-RS" sz="3200" dirty="0"/>
              <a:t>PROGNOZA ZAUZETOSTI SOBA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71222"/>
            <a:ext cx="8596668" cy="5199033"/>
          </a:xfrm>
        </p:spPr>
        <p:txBody>
          <a:bodyPr>
            <a:noAutofit/>
          </a:bodyPr>
          <a:lstStyle/>
          <a:p>
            <a:endParaRPr lang="sr-Latn-RS" dirty="0" smtClean="0"/>
          </a:p>
          <a:p>
            <a:r>
              <a:rPr lang="en-US" dirty="0" err="1" smtClean="0"/>
              <a:t>Prema</a:t>
            </a:r>
            <a:r>
              <a:rPr lang="en-US" dirty="0" smtClean="0"/>
              <a:t> </a:t>
            </a:r>
            <a:r>
              <a:rPr lang="en-US" dirty="0" err="1"/>
              <a:t>prethodno</a:t>
            </a:r>
            <a:r>
              <a:rPr lang="en-US" dirty="0"/>
              <a:t> </a:t>
            </a:r>
            <a:r>
              <a:rPr lang="en-US" dirty="0" err="1"/>
              <a:t>navedenoj</a:t>
            </a:r>
            <a:r>
              <a:rPr lang="en-US" dirty="0"/>
              <a:t> </a:t>
            </a:r>
            <a:r>
              <a:rPr lang="en-US" dirty="0" err="1"/>
              <a:t>evidenciji</a:t>
            </a:r>
            <a:r>
              <a:rPr lang="en-US" dirty="0"/>
              <a:t>, </a:t>
            </a:r>
            <a:r>
              <a:rPr lang="en-US" dirty="0" err="1" smtClean="0"/>
              <a:t>slede</a:t>
            </a:r>
            <a:r>
              <a:rPr lang="en-US" dirty="0" smtClean="0"/>
              <a:t> </a:t>
            </a:r>
            <a:r>
              <a:rPr lang="en-US" dirty="0" err="1"/>
              <a:t>izračuni</a:t>
            </a:r>
            <a:r>
              <a:rPr lang="en-US" dirty="0"/>
              <a:t> </a:t>
            </a:r>
            <a:r>
              <a:rPr lang="en-US" dirty="0" smtClean="0"/>
              <a:t>p</a:t>
            </a:r>
            <a:r>
              <a:rPr lang="sr-Latn-RS" dirty="0" smtClean="0"/>
              <a:t>rocenata</a:t>
            </a:r>
            <a:r>
              <a:rPr lang="en-US" dirty="0" smtClean="0"/>
              <a:t>, </a:t>
            </a:r>
            <a:r>
              <a:rPr lang="en-US" dirty="0" err="1" smtClean="0"/>
              <a:t>npr</a:t>
            </a:r>
            <a:r>
              <a:rPr lang="en-US" dirty="0"/>
              <a:t>.: </a:t>
            </a:r>
          </a:p>
          <a:p>
            <a:pPr marL="400050" lvl="1" indent="0">
              <a:buNone/>
            </a:pPr>
            <a:endParaRPr lang="pl-PL" sz="1800" dirty="0" smtClean="0"/>
          </a:p>
          <a:p>
            <a:pPr marL="400050" lvl="1" indent="0">
              <a:buNone/>
            </a:pPr>
            <a:r>
              <a:rPr lang="pl-PL" sz="1800" dirty="0" smtClean="0"/>
              <a:t>A</a:t>
            </a:r>
            <a:r>
              <a:rPr lang="pl-PL" sz="1800" dirty="0"/>
              <a:t>) </a:t>
            </a:r>
            <a:r>
              <a:rPr lang="pl-PL" sz="1800" dirty="0" smtClean="0"/>
              <a:t>Procenat </a:t>
            </a:r>
            <a:r>
              <a:rPr lang="pl-PL" sz="1800" b="1" dirty="0"/>
              <a:t>nedolazaka </a:t>
            </a:r>
            <a:r>
              <a:rPr lang="pl-PL" sz="1800" dirty="0"/>
              <a:t>= </a:t>
            </a:r>
            <a:r>
              <a:rPr lang="pl-PL" sz="1800" u="sng" dirty="0"/>
              <a:t>Broj soba (nedolasci)______ </a:t>
            </a:r>
          </a:p>
          <a:p>
            <a:pPr marL="3086100" lvl="7" indent="0">
              <a:buNone/>
            </a:pPr>
            <a:r>
              <a:rPr lang="en-US" sz="1800" dirty="0" err="1"/>
              <a:t>Broj</a:t>
            </a:r>
            <a:r>
              <a:rPr lang="en-US" sz="1800" dirty="0"/>
              <a:t> soba (</a:t>
            </a:r>
            <a:r>
              <a:rPr lang="en-US" sz="1800" dirty="0" err="1"/>
              <a:t>po</a:t>
            </a:r>
            <a:r>
              <a:rPr lang="en-US" sz="1800" dirty="0"/>
              <a:t> </a:t>
            </a:r>
            <a:r>
              <a:rPr lang="en-US" sz="1800" dirty="0" err="1" smtClean="0"/>
              <a:t>rezervacijama</a:t>
            </a:r>
            <a:r>
              <a:rPr lang="en-US" sz="1800" dirty="0"/>
              <a:t>) </a:t>
            </a:r>
            <a:endParaRPr lang="sr-Latn-RS" sz="1800" dirty="0" smtClean="0"/>
          </a:p>
          <a:p>
            <a:pPr marL="3086100" lvl="7" indent="0">
              <a:buNone/>
            </a:pPr>
            <a:endParaRPr lang="sr-Latn-RS" sz="1800" dirty="0"/>
          </a:p>
          <a:p>
            <a:endParaRPr lang="sr-Latn-RS" dirty="0" smtClean="0"/>
          </a:p>
          <a:p>
            <a:r>
              <a:rPr lang="en-US" dirty="0" err="1" smtClean="0"/>
              <a:t>Uvidom</a:t>
            </a:r>
            <a:r>
              <a:rPr lang="en-US" dirty="0" smtClean="0"/>
              <a:t> </a:t>
            </a:r>
            <a:r>
              <a:rPr lang="en-US" dirty="0"/>
              <a:t>u </a:t>
            </a:r>
            <a:r>
              <a:rPr lang="sr-Latn-RS" dirty="0" smtClean="0"/>
              <a:t>procenat</a:t>
            </a:r>
            <a:r>
              <a:rPr lang="en-US" dirty="0" smtClean="0"/>
              <a:t> </a:t>
            </a:r>
            <a:r>
              <a:rPr lang="en-US" dirty="0" err="1"/>
              <a:t>nedolazaka</a:t>
            </a:r>
            <a:r>
              <a:rPr lang="en-US" dirty="0"/>
              <a:t> </a:t>
            </a:r>
            <a:r>
              <a:rPr lang="en-US" dirty="0" err="1"/>
              <a:t>prošle</a:t>
            </a:r>
            <a:r>
              <a:rPr lang="en-US" dirty="0"/>
              <a:t> </a:t>
            </a:r>
            <a:r>
              <a:rPr lang="en-US" dirty="0" err="1"/>
              <a:t>godine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isti</a:t>
            </a:r>
            <a:r>
              <a:rPr lang="en-US" dirty="0"/>
              <a:t> datum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, </a:t>
            </a:r>
            <a:r>
              <a:rPr lang="en-US" dirty="0" err="1"/>
              <a:t>šef</a:t>
            </a:r>
            <a:r>
              <a:rPr lang="en-US" dirty="0"/>
              <a:t> </a:t>
            </a:r>
            <a:r>
              <a:rPr lang="en-US" dirty="0" err="1"/>
              <a:t>recepcije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isti</a:t>
            </a:r>
            <a:r>
              <a:rPr lang="en-US" dirty="0"/>
              <a:t> datum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u </a:t>
            </a:r>
            <a:r>
              <a:rPr lang="en-US" dirty="0" err="1"/>
              <a:t>tekućoj</a:t>
            </a:r>
            <a:r>
              <a:rPr lang="en-US" dirty="0"/>
              <a:t> </a:t>
            </a:r>
            <a:r>
              <a:rPr lang="en-US" dirty="0" err="1"/>
              <a:t>godini</a:t>
            </a:r>
            <a:r>
              <a:rPr lang="en-US" dirty="0"/>
              <a:t>, </a:t>
            </a:r>
            <a:r>
              <a:rPr lang="en-US" dirty="0" err="1" smtClean="0"/>
              <a:t>proceniti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dati</a:t>
            </a:r>
            <a:r>
              <a:rPr lang="en-US" dirty="0"/>
              <a:t> </a:t>
            </a:r>
            <a:r>
              <a:rPr lang="en-US" dirty="0" err="1"/>
              <a:t>nalog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 smtClean="0"/>
              <a:t>prij</a:t>
            </a:r>
            <a:r>
              <a:rPr lang="sr-Latn-RS" dirty="0" smtClean="0"/>
              <a:t>e</a:t>
            </a:r>
            <a:r>
              <a:rPr lang="en-US" dirty="0" smtClean="0"/>
              <a:t>m </a:t>
            </a:r>
            <a:r>
              <a:rPr lang="en-US" dirty="0" err="1"/>
              <a:t>dodatnog</a:t>
            </a:r>
            <a:r>
              <a:rPr lang="en-US" dirty="0"/>
              <a:t> </a:t>
            </a:r>
            <a:r>
              <a:rPr lang="en-US" dirty="0" err="1"/>
              <a:t>broja</a:t>
            </a:r>
            <a:r>
              <a:rPr lang="en-US" dirty="0"/>
              <a:t> </a:t>
            </a:r>
            <a:r>
              <a:rPr lang="en-US" dirty="0" err="1"/>
              <a:t>nenajavljenih</a:t>
            </a:r>
            <a:r>
              <a:rPr lang="en-US" dirty="0"/>
              <a:t> </a:t>
            </a:r>
            <a:r>
              <a:rPr lang="en-US" dirty="0" err="1"/>
              <a:t>gostiju</a:t>
            </a:r>
            <a:r>
              <a:rPr lang="en-US" dirty="0"/>
              <a:t>. </a:t>
            </a:r>
          </a:p>
          <a:p>
            <a:r>
              <a:rPr lang="pl-PL" dirty="0" smtClean="0"/>
              <a:t>Procenat </a:t>
            </a:r>
            <a:r>
              <a:rPr lang="pl-PL" dirty="0"/>
              <a:t>«nedolazaka» za </a:t>
            </a:r>
            <a:r>
              <a:rPr lang="pl-PL" dirty="0" smtClean="0"/>
              <a:t>grupe </a:t>
            </a:r>
            <a:r>
              <a:rPr lang="pl-PL" dirty="0"/>
              <a:t>gostiju prati se odvojeno od </a:t>
            </a:r>
            <a:r>
              <a:rPr lang="pl-PL" dirty="0" smtClean="0"/>
              <a:t>procenta </a:t>
            </a:r>
            <a:r>
              <a:rPr lang="pl-PL" dirty="0"/>
              <a:t>nedolazaka za individualne goste. </a:t>
            </a:r>
          </a:p>
          <a:p>
            <a:r>
              <a:rPr lang="en-US" dirty="0" smtClean="0"/>
              <a:t>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57071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1623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2.</a:t>
            </a:r>
            <a:r>
              <a:rPr lang="sr-Latn-RS" sz="3200" dirty="0"/>
              <a:t>2</a:t>
            </a:r>
            <a:r>
              <a:rPr lang="en-US" sz="3200" dirty="0"/>
              <a:t>.  </a:t>
            </a:r>
            <a:r>
              <a:rPr lang="sr-Latn-RS" sz="3200" dirty="0"/>
              <a:t>PROGNOZA ZAUZETOSTI SOBA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71222"/>
            <a:ext cx="8596668" cy="5199033"/>
          </a:xfrm>
        </p:spPr>
        <p:txBody>
          <a:bodyPr>
            <a:noAutofit/>
          </a:bodyPr>
          <a:lstStyle/>
          <a:p>
            <a:endParaRPr lang="sr-Latn-RS" dirty="0" smtClean="0"/>
          </a:p>
          <a:p>
            <a:r>
              <a:rPr lang="en-US" dirty="0" err="1" smtClean="0"/>
              <a:t>Prema</a:t>
            </a:r>
            <a:r>
              <a:rPr lang="en-US" dirty="0" smtClean="0"/>
              <a:t> </a:t>
            </a:r>
            <a:r>
              <a:rPr lang="en-US" dirty="0" err="1"/>
              <a:t>prethodno</a:t>
            </a:r>
            <a:r>
              <a:rPr lang="en-US" dirty="0"/>
              <a:t> </a:t>
            </a:r>
            <a:r>
              <a:rPr lang="en-US" dirty="0" err="1"/>
              <a:t>navedenoj</a:t>
            </a:r>
            <a:r>
              <a:rPr lang="en-US" dirty="0"/>
              <a:t> </a:t>
            </a:r>
            <a:r>
              <a:rPr lang="en-US" dirty="0" err="1"/>
              <a:t>evidenciji</a:t>
            </a:r>
            <a:r>
              <a:rPr lang="en-US" dirty="0"/>
              <a:t>, </a:t>
            </a:r>
            <a:r>
              <a:rPr lang="en-US" dirty="0" err="1" smtClean="0"/>
              <a:t>slede</a:t>
            </a:r>
            <a:r>
              <a:rPr lang="en-US" dirty="0" smtClean="0"/>
              <a:t> </a:t>
            </a:r>
            <a:r>
              <a:rPr lang="en-US" dirty="0" err="1"/>
              <a:t>izračuni</a:t>
            </a:r>
            <a:r>
              <a:rPr lang="en-US" dirty="0"/>
              <a:t> </a:t>
            </a:r>
            <a:r>
              <a:rPr lang="en-US" dirty="0" smtClean="0"/>
              <a:t>p</a:t>
            </a:r>
            <a:r>
              <a:rPr lang="sr-Latn-RS" dirty="0" smtClean="0"/>
              <a:t>rocenata</a:t>
            </a:r>
            <a:r>
              <a:rPr lang="en-US" dirty="0" smtClean="0"/>
              <a:t>, </a:t>
            </a:r>
            <a:r>
              <a:rPr lang="en-US" dirty="0" err="1" smtClean="0"/>
              <a:t>npr</a:t>
            </a:r>
            <a:r>
              <a:rPr lang="en-US" dirty="0"/>
              <a:t>.: </a:t>
            </a:r>
          </a:p>
          <a:p>
            <a:pPr marL="400050" lvl="1" indent="0">
              <a:buNone/>
            </a:pPr>
            <a:endParaRPr lang="pl-PL" sz="1800" dirty="0" smtClean="0"/>
          </a:p>
          <a:p>
            <a:r>
              <a:rPr lang="en-US" dirty="0"/>
              <a:t>B) </a:t>
            </a:r>
            <a:r>
              <a:rPr lang="en-US" dirty="0" smtClean="0"/>
              <a:t>P</a:t>
            </a:r>
            <a:r>
              <a:rPr lang="sr-Latn-RS" dirty="0" smtClean="0"/>
              <a:t>rocenat</a:t>
            </a:r>
            <a:r>
              <a:rPr lang="en-US" dirty="0" smtClean="0"/>
              <a:t> </a:t>
            </a:r>
            <a:r>
              <a:rPr lang="en-US" b="1" dirty="0" err="1"/>
              <a:t>nenajavljenih</a:t>
            </a:r>
            <a:r>
              <a:rPr lang="en-US" b="1" dirty="0"/>
              <a:t> </a:t>
            </a:r>
            <a:r>
              <a:rPr lang="en-US" b="1" dirty="0" err="1"/>
              <a:t>dolazaka</a:t>
            </a:r>
            <a:r>
              <a:rPr lang="en-US" b="1" dirty="0"/>
              <a:t> </a:t>
            </a:r>
            <a:r>
              <a:rPr lang="en-US" dirty="0"/>
              <a:t>= </a:t>
            </a:r>
            <a:r>
              <a:rPr lang="en-US" u="sng" dirty="0" err="1"/>
              <a:t>Broj</a:t>
            </a:r>
            <a:r>
              <a:rPr lang="en-US" u="sng" dirty="0"/>
              <a:t> soba (</a:t>
            </a:r>
            <a:r>
              <a:rPr lang="en-US" u="sng" dirty="0" err="1"/>
              <a:t>za</a:t>
            </a:r>
            <a:r>
              <a:rPr lang="en-US" u="sng" dirty="0"/>
              <a:t> </a:t>
            </a:r>
            <a:r>
              <a:rPr lang="en-US" u="sng" dirty="0" err="1"/>
              <a:t>nenajavljene</a:t>
            </a:r>
            <a:r>
              <a:rPr lang="en-US" u="sng" dirty="0"/>
              <a:t> </a:t>
            </a:r>
            <a:r>
              <a:rPr lang="en-US" u="sng" dirty="0" err="1"/>
              <a:t>dolaske</a:t>
            </a:r>
            <a:r>
              <a:rPr lang="en-US" u="sng" dirty="0"/>
              <a:t>) </a:t>
            </a:r>
          </a:p>
          <a:p>
            <a:pPr marL="0" indent="0">
              <a:buNone/>
            </a:pPr>
            <a:r>
              <a:rPr lang="sr-Latn-RS" dirty="0" smtClean="0"/>
              <a:t>										      </a:t>
            </a:r>
            <a:r>
              <a:rPr lang="en-US" dirty="0" err="1" smtClean="0"/>
              <a:t>Broj</a:t>
            </a:r>
            <a:r>
              <a:rPr lang="en-US" dirty="0" smtClean="0"/>
              <a:t> </a:t>
            </a:r>
            <a:r>
              <a:rPr lang="en-US" dirty="0"/>
              <a:t>soba (</a:t>
            </a:r>
            <a:r>
              <a:rPr lang="en-US" dirty="0" err="1"/>
              <a:t>odlasci</a:t>
            </a:r>
            <a:r>
              <a:rPr lang="en-US" dirty="0"/>
              <a:t>) </a:t>
            </a:r>
            <a:endParaRPr lang="sr-Latn-RS" dirty="0" smtClean="0"/>
          </a:p>
          <a:p>
            <a:endParaRPr lang="sr-Latn-RS" dirty="0" smtClean="0"/>
          </a:p>
          <a:p>
            <a:r>
              <a:rPr lang="en-US" dirty="0" err="1" smtClean="0"/>
              <a:t>Nenajavljene</a:t>
            </a:r>
            <a:r>
              <a:rPr lang="en-US" dirty="0" smtClean="0"/>
              <a:t> </a:t>
            </a:r>
            <a:r>
              <a:rPr lang="en-US" dirty="0" err="1"/>
              <a:t>goste</a:t>
            </a:r>
            <a:r>
              <a:rPr lang="en-US" dirty="0"/>
              <a:t> </a:t>
            </a:r>
            <a:r>
              <a:rPr lang="en-US" dirty="0" err="1"/>
              <a:t>recepcija</a:t>
            </a:r>
            <a:r>
              <a:rPr lang="en-US" dirty="0"/>
              <a:t> </a:t>
            </a:r>
            <a:r>
              <a:rPr lang="en-US" dirty="0" err="1" smtClean="0"/>
              <a:t>smešta</a:t>
            </a:r>
            <a:r>
              <a:rPr lang="en-US" dirty="0" smtClean="0"/>
              <a:t> </a:t>
            </a:r>
            <a:r>
              <a:rPr lang="en-US" dirty="0"/>
              <a:t>u </a:t>
            </a:r>
            <a:r>
              <a:rPr lang="en-US" dirty="0" err="1"/>
              <a:t>slobodne</a:t>
            </a:r>
            <a:r>
              <a:rPr lang="en-US" dirty="0"/>
              <a:t> </a:t>
            </a:r>
            <a:r>
              <a:rPr lang="en-US" dirty="0" err="1"/>
              <a:t>sobe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nisu</a:t>
            </a:r>
            <a:r>
              <a:rPr lang="en-US" dirty="0"/>
              <a:t> </a:t>
            </a:r>
            <a:r>
              <a:rPr lang="en-US" dirty="0" err="1"/>
              <a:t>predviđene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potvrđene</a:t>
            </a:r>
            <a:r>
              <a:rPr lang="en-US" dirty="0"/>
              <a:t> </a:t>
            </a:r>
            <a:r>
              <a:rPr lang="en-US" dirty="0" err="1"/>
              <a:t>rezervacije</a:t>
            </a:r>
            <a:r>
              <a:rPr lang="en-US" dirty="0"/>
              <a:t>. </a:t>
            </a:r>
            <a:r>
              <a:rPr lang="en-US" dirty="0" err="1"/>
              <a:t>Nenajavljenim</a:t>
            </a:r>
            <a:r>
              <a:rPr lang="en-US" dirty="0"/>
              <a:t> </a:t>
            </a:r>
            <a:r>
              <a:rPr lang="en-US" dirty="0" err="1"/>
              <a:t>gostima</a:t>
            </a:r>
            <a:r>
              <a:rPr lang="en-US" dirty="0"/>
              <a:t> se u </a:t>
            </a:r>
            <a:r>
              <a:rPr lang="en-US" dirty="0" err="1"/>
              <a:t>pravilu</a:t>
            </a:r>
            <a:r>
              <a:rPr lang="en-US" dirty="0"/>
              <a:t> </a:t>
            </a:r>
            <a:r>
              <a:rPr lang="en-US" dirty="0" err="1"/>
              <a:t>nudi</a:t>
            </a:r>
            <a:r>
              <a:rPr lang="en-US" dirty="0"/>
              <a:t> </a:t>
            </a:r>
            <a:r>
              <a:rPr lang="en-US" dirty="0" err="1"/>
              <a:t>odabir</a:t>
            </a:r>
            <a:r>
              <a:rPr lang="en-US" dirty="0"/>
              <a:t> soba </a:t>
            </a:r>
            <a:r>
              <a:rPr lang="en-US" dirty="0" err="1"/>
              <a:t>pokazivanjem</a:t>
            </a:r>
            <a:r>
              <a:rPr lang="en-US" dirty="0"/>
              <a:t>, pa je </a:t>
            </a:r>
            <a:r>
              <a:rPr lang="en-US" dirty="0" err="1"/>
              <a:t>takva</a:t>
            </a:r>
            <a:r>
              <a:rPr lang="en-US" dirty="0"/>
              <a:t> </a:t>
            </a:r>
            <a:r>
              <a:rPr lang="en-US" dirty="0" err="1"/>
              <a:t>prodaja</a:t>
            </a:r>
            <a:r>
              <a:rPr lang="en-US" dirty="0"/>
              <a:t> </a:t>
            </a:r>
            <a:r>
              <a:rPr lang="en-US" dirty="0" err="1"/>
              <a:t>lakša</a:t>
            </a:r>
            <a:r>
              <a:rPr lang="en-US" dirty="0"/>
              <a:t> od </a:t>
            </a:r>
            <a:r>
              <a:rPr lang="en-US" dirty="0" err="1"/>
              <a:t>prodaje</a:t>
            </a:r>
            <a:r>
              <a:rPr lang="en-US" dirty="0"/>
              <a:t> </a:t>
            </a:r>
            <a:r>
              <a:rPr lang="en-US" dirty="0" err="1"/>
              <a:t>telefonom</a:t>
            </a:r>
            <a:r>
              <a:rPr lang="en-US" dirty="0"/>
              <a:t>, a </a:t>
            </a:r>
            <a:r>
              <a:rPr lang="en-US" dirty="0" err="1"/>
              <a:t>može</a:t>
            </a:r>
            <a:r>
              <a:rPr lang="en-US" dirty="0"/>
              <a:t> se </a:t>
            </a:r>
            <a:r>
              <a:rPr lang="en-US" dirty="0" err="1"/>
              <a:t>postići</a:t>
            </a:r>
            <a:r>
              <a:rPr lang="en-US" dirty="0"/>
              <a:t> </a:t>
            </a:r>
            <a:r>
              <a:rPr lang="en-US" dirty="0" err="1"/>
              <a:t>veća</a:t>
            </a:r>
            <a:r>
              <a:rPr lang="en-US" dirty="0"/>
              <a:t> </a:t>
            </a:r>
            <a:r>
              <a:rPr lang="en-US" dirty="0" err="1" smtClean="0"/>
              <a:t>cena</a:t>
            </a:r>
            <a:r>
              <a:rPr lang="en-US" dirty="0"/>
              <a:t>. </a:t>
            </a:r>
            <a:r>
              <a:rPr lang="en-US" dirty="0" err="1"/>
              <a:t>Ipak</a:t>
            </a:r>
            <a:r>
              <a:rPr lang="en-US" dirty="0"/>
              <a:t>, </a:t>
            </a:r>
            <a:r>
              <a:rPr lang="en-US" dirty="0" err="1"/>
              <a:t>bolje</a:t>
            </a:r>
            <a:r>
              <a:rPr lang="en-US" dirty="0"/>
              <a:t> je </a:t>
            </a:r>
            <a:r>
              <a:rPr lang="en-US" dirty="0" err="1"/>
              <a:t>razvijati</a:t>
            </a:r>
            <a:r>
              <a:rPr lang="en-US" dirty="0"/>
              <a:t> </a:t>
            </a:r>
            <a:r>
              <a:rPr lang="en-US" dirty="0" err="1"/>
              <a:t>proceduru</a:t>
            </a:r>
            <a:r>
              <a:rPr lang="en-US" dirty="0"/>
              <a:t> </a:t>
            </a:r>
            <a:r>
              <a:rPr lang="en-US" dirty="0" err="1"/>
              <a:t>rezervacija</a:t>
            </a:r>
            <a:r>
              <a:rPr lang="en-US" dirty="0"/>
              <a:t>, a ne </a:t>
            </a:r>
            <a:r>
              <a:rPr lang="en-US" dirty="0" err="1"/>
              <a:t>očekivanja</a:t>
            </a:r>
            <a:r>
              <a:rPr lang="en-US" dirty="0"/>
              <a:t> </a:t>
            </a:r>
            <a:r>
              <a:rPr lang="en-US" dirty="0" err="1"/>
              <a:t>nenajavljenih</a:t>
            </a:r>
            <a:r>
              <a:rPr lang="en-US" dirty="0"/>
              <a:t> </a:t>
            </a:r>
            <a:r>
              <a:rPr lang="en-US" dirty="0" err="1"/>
              <a:t>dolazaka</a:t>
            </a:r>
            <a:r>
              <a:rPr lang="en-US" dirty="0"/>
              <a:t>.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89589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1623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2.</a:t>
            </a:r>
            <a:r>
              <a:rPr lang="sr-Latn-RS" sz="3200" dirty="0"/>
              <a:t>2</a:t>
            </a:r>
            <a:r>
              <a:rPr lang="en-US" sz="3200" dirty="0"/>
              <a:t>.  </a:t>
            </a:r>
            <a:r>
              <a:rPr lang="sr-Latn-RS" sz="3200" dirty="0"/>
              <a:t>PROGNOZA ZAUZETOSTI SOBA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71223"/>
            <a:ext cx="9067030" cy="5199033"/>
          </a:xfrm>
        </p:spPr>
        <p:txBody>
          <a:bodyPr>
            <a:noAutofit/>
          </a:bodyPr>
          <a:lstStyle/>
          <a:p>
            <a:endParaRPr lang="sr-Latn-RS" dirty="0" smtClean="0"/>
          </a:p>
          <a:p>
            <a:r>
              <a:rPr lang="en-US" dirty="0" err="1" smtClean="0"/>
              <a:t>Prema</a:t>
            </a:r>
            <a:r>
              <a:rPr lang="en-US" dirty="0" smtClean="0"/>
              <a:t> </a:t>
            </a:r>
            <a:r>
              <a:rPr lang="en-US" dirty="0" err="1"/>
              <a:t>prethodno</a:t>
            </a:r>
            <a:r>
              <a:rPr lang="en-US" dirty="0"/>
              <a:t> </a:t>
            </a:r>
            <a:r>
              <a:rPr lang="en-US" dirty="0" err="1"/>
              <a:t>navedenoj</a:t>
            </a:r>
            <a:r>
              <a:rPr lang="en-US" dirty="0"/>
              <a:t> </a:t>
            </a:r>
            <a:r>
              <a:rPr lang="en-US" dirty="0" err="1"/>
              <a:t>evidenciji</a:t>
            </a:r>
            <a:r>
              <a:rPr lang="en-US" dirty="0"/>
              <a:t>, </a:t>
            </a:r>
            <a:r>
              <a:rPr lang="en-US" dirty="0" err="1" smtClean="0"/>
              <a:t>slede</a:t>
            </a:r>
            <a:r>
              <a:rPr lang="en-US" dirty="0" smtClean="0"/>
              <a:t> </a:t>
            </a:r>
            <a:r>
              <a:rPr lang="en-US" dirty="0" err="1"/>
              <a:t>izračuni</a:t>
            </a:r>
            <a:r>
              <a:rPr lang="en-US" dirty="0"/>
              <a:t> </a:t>
            </a:r>
            <a:r>
              <a:rPr lang="en-US" dirty="0" smtClean="0"/>
              <a:t>p</a:t>
            </a:r>
            <a:r>
              <a:rPr lang="sr-Latn-RS" dirty="0" smtClean="0"/>
              <a:t>rocenata</a:t>
            </a:r>
            <a:r>
              <a:rPr lang="en-US" dirty="0" smtClean="0"/>
              <a:t>, </a:t>
            </a:r>
            <a:r>
              <a:rPr lang="en-US" dirty="0" err="1" smtClean="0"/>
              <a:t>npr</a:t>
            </a:r>
            <a:r>
              <a:rPr lang="en-US" dirty="0"/>
              <a:t>.: </a:t>
            </a:r>
          </a:p>
          <a:p>
            <a:pPr marL="400050" lvl="1" indent="0">
              <a:buNone/>
            </a:pPr>
            <a:endParaRPr lang="pl-PL" sz="1800" dirty="0" smtClean="0"/>
          </a:p>
          <a:p>
            <a:r>
              <a:rPr lang="en-US" dirty="0"/>
              <a:t>C) </a:t>
            </a:r>
            <a:r>
              <a:rPr lang="en-US" dirty="0" smtClean="0"/>
              <a:t>P</a:t>
            </a:r>
            <a:r>
              <a:rPr lang="sr-Latn-RS" dirty="0" smtClean="0"/>
              <a:t>rocenat</a:t>
            </a:r>
            <a:r>
              <a:rPr lang="en-US" dirty="0" smtClean="0"/>
              <a:t> </a:t>
            </a:r>
            <a:r>
              <a:rPr lang="en-US" b="1" dirty="0" err="1"/>
              <a:t>produžetaka</a:t>
            </a:r>
            <a:r>
              <a:rPr lang="en-US" b="1" dirty="0"/>
              <a:t> </a:t>
            </a:r>
            <a:r>
              <a:rPr lang="en-US" b="1" dirty="0" err="1"/>
              <a:t>boravka</a:t>
            </a:r>
            <a:r>
              <a:rPr lang="en-US" b="1" dirty="0"/>
              <a:t> </a:t>
            </a:r>
            <a:r>
              <a:rPr lang="en-US" dirty="0"/>
              <a:t>= </a:t>
            </a:r>
            <a:r>
              <a:rPr lang="en-US" u="sng" dirty="0" err="1"/>
              <a:t>Broj</a:t>
            </a:r>
            <a:r>
              <a:rPr lang="en-US" u="sng" dirty="0"/>
              <a:t> soba (</a:t>
            </a:r>
            <a:r>
              <a:rPr lang="en-US" u="sng" dirty="0" err="1"/>
              <a:t>produžetci</a:t>
            </a:r>
            <a:r>
              <a:rPr lang="en-US" u="sng" dirty="0"/>
              <a:t> </a:t>
            </a:r>
            <a:r>
              <a:rPr lang="en-US" u="sng" dirty="0" err="1"/>
              <a:t>boravka</a:t>
            </a:r>
            <a:r>
              <a:rPr lang="en-US" u="sng" dirty="0"/>
              <a:t>) </a:t>
            </a:r>
          </a:p>
          <a:p>
            <a:pPr marL="0" indent="0">
              <a:buNone/>
            </a:pPr>
            <a:r>
              <a:rPr lang="sr-Latn-RS" dirty="0" smtClean="0"/>
              <a:t>					                 </a:t>
            </a:r>
            <a:r>
              <a:rPr lang="en-US" dirty="0" err="1" smtClean="0"/>
              <a:t>Broj</a:t>
            </a:r>
            <a:r>
              <a:rPr lang="en-US" dirty="0" smtClean="0"/>
              <a:t> </a:t>
            </a:r>
            <a:r>
              <a:rPr lang="en-US" dirty="0"/>
              <a:t>soba (</a:t>
            </a:r>
            <a:r>
              <a:rPr lang="en-US" dirty="0" err="1"/>
              <a:t>odlasci</a:t>
            </a:r>
            <a:r>
              <a:rPr lang="en-US" dirty="0"/>
              <a:t> – </a:t>
            </a:r>
            <a:r>
              <a:rPr lang="en-US" dirty="0" err="1" smtClean="0"/>
              <a:t>prevremeni</a:t>
            </a:r>
            <a:r>
              <a:rPr lang="en-US" dirty="0" smtClean="0"/>
              <a:t> </a:t>
            </a:r>
            <a:r>
              <a:rPr lang="en-US" dirty="0" err="1"/>
              <a:t>odlasci</a:t>
            </a:r>
            <a:r>
              <a:rPr lang="en-US" dirty="0"/>
              <a:t> + </a:t>
            </a:r>
            <a:r>
              <a:rPr lang="en-US" dirty="0" err="1"/>
              <a:t>produžetci</a:t>
            </a:r>
            <a:r>
              <a:rPr lang="en-US" dirty="0" smtClean="0"/>
              <a:t>)</a:t>
            </a:r>
            <a:endParaRPr lang="sr-Latn-RS" dirty="0" smtClean="0"/>
          </a:p>
          <a:p>
            <a:r>
              <a:rPr lang="en-US" dirty="0" err="1"/>
              <a:t>Produžetak</a:t>
            </a:r>
            <a:r>
              <a:rPr lang="en-US" dirty="0"/>
              <a:t> </a:t>
            </a:r>
            <a:r>
              <a:rPr lang="en-US" dirty="0" err="1"/>
              <a:t>boravka</a:t>
            </a:r>
            <a:r>
              <a:rPr lang="en-US" dirty="0"/>
              <a:t> </a:t>
            </a:r>
            <a:r>
              <a:rPr lang="en-US" dirty="0" err="1"/>
              <a:t>hotelijer</a:t>
            </a:r>
            <a:r>
              <a:rPr lang="en-US" dirty="0"/>
              <a:t> </a:t>
            </a:r>
            <a:r>
              <a:rPr lang="en-US" dirty="0" err="1" smtClean="0"/>
              <a:t>prihva</a:t>
            </a:r>
            <a:r>
              <a:rPr lang="sr-Latn-RS" dirty="0" smtClean="0"/>
              <a:t>t</a:t>
            </a:r>
            <a:r>
              <a:rPr lang="en-US" dirty="0" smtClean="0"/>
              <a:t>a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znak</a:t>
            </a:r>
            <a:r>
              <a:rPr lang="en-US" dirty="0"/>
              <a:t> da je </a:t>
            </a:r>
            <a:r>
              <a:rPr lang="en-US" dirty="0" err="1"/>
              <a:t>gost</a:t>
            </a:r>
            <a:r>
              <a:rPr lang="en-US" dirty="0"/>
              <a:t> </a:t>
            </a:r>
            <a:r>
              <a:rPr lang="en-US" dirty="0" err="1"/>
              <a:t>zadovoljan</a:t>
            </a:r>
            <a:r>
              <a:rPr lang="en-US" dirty="0"/>
              <a:t>. </a:t>
            </a:r>
            <a:endParaRPr lang="sr-Latn-RS" dirty="0" smtClean="0"/>
          </a:p>
          <a:p>
            <a:r>
              <a:rPr lang="sr-Latn-RS" dirty="0" smtClean="0"/>
              <a:t>Međutim</a:t>
            </a:r>
            <a:r>
              <a:rPr lang="en-US" dirty="0" smtClean="0"/>
              <a:t>, </a:t>
            </a:r>
            <a:r>
              <a:rPr lang="en-US" dirty="0" err="1"/>
              <a:t>kada</a:t>
            </a:r>
            <a:r>
              <a:rPr lang="en-US" dirty="0"/>
              <a:t> je hotel 100% </a:t>
            </a:r>
            <a:r>
              <a:rPr lang="en-US" dirty="0" err="1"/>
              <a:t>popunjen</a:t>
            </a:r>
            <a:r>
              <a:rPr lang="en-US" dirty="0"/>
              <a:t>, </a:t>
            </a:r>
            <a:r>
              <a:rPr lang="en-US" dirty="0" err="1"/>
              <a:t>tada</a:t>
            </a:r>
            <a:r>
              <a:rPr lang="en-US" dirty="0"/>
              <a:t> </a:t>
            </a:r>
            <a:r>
              <a:rPr lang="en-US" dirty="0" err="1"/>
              <a:t>neočekivani</a:t>
            </a:r>
            <a:r>
              <a:rPr lang="en-US" dirty="0"/>
              <a:t> </a:t>
            </a:r>
            <a:r>
              <a:rPr lang="en-US" dirty="0" err="1"/>
              <a:t>produžetak</a:t>
            </a:r>
            <a:r>
              <a:rPr lang="en-US" dirty="0"/>
              <a:t> </a:t>
            </a:r>
            <a:r>
              <a:rPr lang="en-US" dirty="0" err="1"/>
              <a:t>boravka</a:t>
            </a:r>
            <a:r>
              <a:rPr lang="en-US" dirty="0"/>
              <a:t>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izazvati</a:t>
            </a:r>
            <a:r>
              <a:rPr lang="en-US" dirty="0"/>
              <a:t> </a:t>
            </a:r>
            <a:r>
              <a:rPr lang="sr-Latn-RS" dirty="0" smtClean="0"/>
              <a:t>neprijatnosti</a:t>
            </a:r>
            <a:r>
              <a:rPr lang="en-US" dirty="0" smtClean="0"/>
              <a:t>. Da </a:t>
            </a:r>
            <a:r>
              <a:rPr lang="en-US" dirty="0"/>
              <a:t>bi se to </a:t>
            </a:r>
            <a:r>
              <a:rPr lang="en-US" dirty="0" err="1"/>
              <a:t>izbjeglo</a:t>
            </a:r>
            <a:r>
              <a:rPr lang="en-US" dirty="0"/>
              <a:t>, </a:t>
            </a:r>
            <a:r>
              <a:rPr lang="en-US" dirty="0" err="1"/>
              <a:t>recepcionar</a:t>
            </a:r>
            <a:r>
              <a:rPr lang="en-US" dirty="0"/>
              <a:t> je </a:t>
            </a:r>
            <a:r>
              <a:rPr lang="en-US" dirty="0" err="1"/>
              <a:t>dužan</a:t>
            </a:r>
            <a:r>
              <a:rPr lang="en-US" dirty="0"/>
              <a:t> </a:t>
            </a:r>
            <a:r>
              <a:rPr lang="en-US" dirty="0" err="1"/>
              <a:t>pri</a:t>
            </a:r>
            <a:r>
              <a:rPr lang="en-US" dirty="0"/>
              <a:t> </a:t>
            </a:r>
            <a:r>
              <a:rPr lang="en-US" dirty="0" err="1"/>
              <a:t>dolasku</a:t>
            </a:r>
            <a:r>
              <a:rPr lang="en-US" dirty="0"/>
              <a:t> </a:t>
            </a:r>
            <a:r>
              <a:rPr lang="en-US" dirty="0" err="1"/>
              <a:t>gosta</a:t>
            </a:r>
            <a:r>
              <a:rPr lang="en-US" dirty="0"/>
              <a:t> </a:t>
            </a:r>
            <a:r>
              <a:rPr lang="en-US" dirty="0" err="1"/>
              <a:t>utvrditi</a:t>
            </a:r>
            <a:r>
              <a:rPr lang="en-US" dirty="0"/>
              <a:t> </a:t>
            </a:r>
            <a:r>
              <a:rPr lang="en-US" dirty="0" smtClean="0"/>
              <a:t>t</a:t>
            </a:r>
            <a:r>
              <a:rPr lang="sr-Latn-RS" dirty="0" smtClean="0"/>
              <a:t>a</a:t>
            </a:r>
            <a:r>
              <a:rPr lang="en-US" dirty="0" err="1" smtClean="0"/>
              <a:t>čan</a:t>
            </a:r>
            <a:r>
              <a:rPr lang="en-US" dirty="0" smtClean="0"/>
              <a:t> </a:t>
            </a:r>
            <a:r>
              <a:rPr lang="en-US" dirty="0"/>
              <a:t>datum </a:t>
            </a:r>
            <a:r>
              <a:rPr lang="en-US" dirty="0" err="1"/>
              <a:t>odlaska</a:t>
            </a:r>
            <a:r>
              <a:rPr lang="en-US" dirty="0"/>
              <a:t>. </a:t>
            </a:r>
            <a:r>
              <a:rPr lang="en-US" dirty="0" err="1"/>
              <a:t>Osim</a:t>
            </a:r>
            <a:r>
              <a:rPr lang="en-US" dirty="0"/>
              <a:t> toga, </a:t>
            </a:r>
            <a:r>
              <a:rPr lang="sr-Latn-RS" dirty="0" smtClean="0"/>
              <a:t>odeljenje</a:t>
            </a:r>
            <a:r>
              <a:rPr lang="en-US" dirty="0" smtClean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rezervacije</a:t>
            </a:r>
            <a:r>
              <a:rPr lang="en-US" dirty="0"/>
              <a:t> </a:t>
            </a:r>
            <a:r>
              <a:rPr lang="en-US" dirty="0" err="1"/>
              <a:t>jedan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dva</a:t>
            </a:r>
            <a:r>
              <a:rPr lang="en-US" dirty="0"/>
              <a:t> dana </a:t>
            </a:r>
            <a:r>
              <a:rPr lang="en-US" dirty="0" err="1"/>
              <a:t>ranije</a:t>
            </a:r>
            <a:r>
              <a:rPr lang="en-US" dirty="0"/>
              <a:t> </a:t>
            </a:r>
            <a:r>
              <a:rPr lang="en-US" dirty="0" smtClean="0"/>
              <a:t>pro</a:t>
            </a:r>
            <a:r>
              <a:rPr lang="sr-Latn-RS" dirty="0" smtClean="0"/>
              <a:t>v</a:t>
            </a:r>
            <a:r>
              <a:rPr lang="en-US" dirty="0" err="1" smtClean="0"/>
              <a:t>erava</a:t>
            </a:r>
            <a:r>
              <a:rPr lang="en-US" dirty="0" smtClean="0"/>
              <a:t> </a:t>
            </a:r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predviđene</a:t>
            </a:r>
            <a:r>
              <a:rPr lang="en-US" dirty="0"/>
              <a:t> </a:t>
            </a:r>
            <a:r>
              <a:rPr lang="en-US" dirty="0" err="1"/>
              <a:t>odlaske</a:t>
            </a:r>
            <a:r>
              <a:rPr lang="en-US" dirty="0"/>
              <a:t>. </a:t>
            </a:r>
          </a:p>
          <a:p>
            <a:r>
              <a:rPr lang="en-US" dirty="0" err="1"/>
              <a:t>Ako</a:t>
            </a:r>
            <a:r>
              <a:rPr lang="en-US" dirty="0"/>
              <a:t> </a:t>
            </a:r>
            <a:r>
              <a:rPr lang="en-US" dirty="0" err="1"/>
              <a:t>produžetak</a:t>
            </a:r>
            <a:r>
              <a:rPr lang="en-US" dirty="0"/>
              <a:t> </a:t>
            </a:r>
            <a:r>
              <a:rPr lang="en-US" dirty="0" err="1"/>
              <a:t>nije</a:t>
            </a:r>
            <a:r>
              <a:rPr lang="en-US" dirty="0"/>
              <a:t> </a:t>
            </a:r>
            <a:r>
              <a:rPr lang="en-US" dirty="0" err="1"/>
              <a:t>moguć</a:t>
            </a:r>
            <a:r>
              <a:rPr lang="en-US" dirty="0"/>
              <a:t>, </a:t>
            </a:r>
            <a:r>
              <a:rPr lang="en-US" dirty="0" err="1"/>
              <a:t>recepcionar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gosta</a:t>
            </a:r>
            <a:r>
              <a:rPr lang="en-US" dirty="0"/>
              <a:t> </a:t>
            </a:r>
            <a:r>
              <a:rPr lang="en-US" dirty="0" err="1"/>
              <a:t>uputiti</a:t>
            </a:r>
            <a:r>
              <a:rPr lang="en-US" dirty="0"/>
              <a:t> </a:t>
            </a:r>
            <a:r>
              <a:rPr lang="en-US" dirty="0" err="1"/>
              <a:t>šefu</a:t>
            </a:r>
            <a:r>
              <a:rPr lang="en-US" dirty="0"/>
              <a:t> </a:t>
            </a:r>
            <a:r>
              <a:rPr lang="en-US" dirty="0" err="1"/>
              <a:t>recepcije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, </a:t>
            </a:r>
            <a:r>
              <a:rPr lang="en-US" dirty="0" err="1" smtClean="0"/>
              <a:t>odlučiti</a:t>
            </a:r>
            <a:r>
              <a:rPr lang="en-US" dirty="0" smtClean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pronaći</a:t>
            </a:r>
            <a:r>
              <a:rPr lang="en-US" dirty="0"/>
              <a:t> </a:t>
            </a:r>
            <a:r>
              <a:rPr lang="en-US" dirty="0" err="1" smtClean="0"/>
              <a:t>smeštaj</a:t>
            </a:r>
            <a:r>
              <a:rPr lang="en-US" dirty="0" smtClean="0"/>
              <a:t> </a:t>
            </a:r>
            <a:r>
              <a:rPr lang="en-US" dirty="0"/>
              <a:t>u </a:t>
            </a:r>
            <a:r>
              <a:rPr lang="en-US" dirty="0" err="1"/>
              <a:t>nekom</a:t>
            </a:r>
            <a:r>
              <a:rPr lang="en-US" dirty="0"/>
              <a:t> </a:t>
            </a:r>
            <a:r>
              <a:rPr lang="en-US" dirty="0" err="1"/>
              <a:t>drugom</a:t>
            </a:r>
            <a:r>
              <a:rPr lang="en-US" dirty="0"/>
              <a:t> </a:t>
            </a:r>
            <a:r>
              <a:rPr lang="en-US" dirty="0" err="1" smtClean="0"/>
              <a:t>hotelu</a:t>
            </a:r>
            <a:r>
              <a:rPr lang="sr-Latn-RS" dirty="0"/>
              <a:t>.</a:t>
            </a:r>
            <a:r>
              <a:rPr lang="en-US" dirty="0" smtClean="0"/>
              <a:t> 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53875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1623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2.</a:t>
            </a:r>
            <a:r>
              <a:rPr lang="sr-Latn-RS" sz="3200" dirty="0"/>
              <a:t>2</a:t>
            </a:r>
            <a:r>
              <a:rPr lang="en-US" sz="3200" dirty="0"/>
              <a:t>.  </a:t>
            </a:r>
            <a:r>
              <a:rPr lang="sr-Latn-RS" sz="3200" dirty="0"/>
              <a:t>PROGNOZA ZAUZETOSTI SOBA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8789" y="1478859"/>
            <a:ext cx="9067030" cy="5199033"/>
          </a:xfrm>
        </p:spPr>
        <p:txBody>
          <a:bodyPr>
            <a:noAutofit/>
          </a:bodyPr>
          <a:lstStyle/>
          <a:p>
            <a:endParaRPr lang="sr-Latn-RS" dirty="0" smtClean="0"/>
          </a:p>
          <a:p>
            <a:r>
              <a:rPr lang="en-US" dirty="0" err="1" smtClean="0"/>
              <a:t>Prema</a:t>
            </a:r>
            <a:r>
              <a:rPr lang="en-US" dirty="0" smtClean="0"/>
              <a:t> </a:t>
            </a:r>
            <a:r>
              <a:rPr lang="en-US" dirty="0" err="1"/>
              <a:t>prethodno</a:t>
            </a:r>
            <a:r>
              <a:rPr lang="en-US" dirty="0"/>
              <a:t> </a:t>
            </a:r>
            <a:r>
              <a:rPr lang="en-US" dirty="0" err="1"/>
              <a:t>navedenoj</a:t>
            </a:r>
            <a:r>
              <a:rPr lang="en-US" dirty="0"/>
              <a:t> </a:t>
            </a:r>
            <a:r>
              <a:rPr lang="en-US" dirty="0" err="1"/>
              <a:t>evidenciji</a:t>
            </a:r>
            <a:r>
              <a:rPr lang="en-US" dirty="0"/>
              <a:t>, </a:t>
            </a:r>
            <a:r>
              <a:rPr lang="en-US" dirty="0" err="1" smtClean="0"/>
              <a:t>slede</a:t>
            </a:r>
            <a:r>
              <a:rPr lang="en-US" dirty="0" smtClean="0"/>
              <a:t> </a:t>
            </a:r>
            <a:r>
              <a:rPr lang="en-US" dirty="0" err="1"/>
              <a:t>izračuni</a:t>
            </a:r>
            <a:r>
              <a:rPr lang="en-US" dirty="0"/>
              <a:t> </a:t>
            </a:r>
            <a:r>
              <a:rPr lang="en-US" dirty="0" smtClean="0"/>
              <a:t>p</a:t>
            </a:r>
            <a:r>
              <a:rPr lang="sr-Latn-RS" dirty="0" smtClean="0"/>
              <a:t>rocenata</a:t>
            </a:r>
            <a:r>
              <a:rPr lang="en-US" dirty="0" smtClean="0"/>
              <a:t>, </a:t>
            </a:r>
            <a:r>
              <a:rPr lang="en-US" dirty="0" err="1" smtClean="0"/>
              <a:t>npr</a:t>
            </a:r>
            <a:r>
              <a:rPr lang="en-US" dirty="0"/>
              <a:t>.: </a:t>
            </a:r>
          </a:p>
          <a:p>
            <a:endParaRPr lang="sr-Latn-RS" dirty="0" smtClean="0"/>
          </a:p>
          <a:p>
            <a:r>
              <a:rPr lang="en-US" dirty="0" smtClean="0"/>
              <a:t>D</a:t>
            </a:r>
            <a:r>
              <a:rPr lang="en-US" dirty="0"/>
              <a:t>) </a:t>
            </a:r>
            <a:r>
              <a:rPr lang="en-US" dirty="0" smtClean="0"/>
              <a:t>P</a:t>
            </a:r>
            <a:r>
              <a:rPr lang="sr-Latn-RS" dirty="0" smtClean="0"/>
              <a:t>rocenat</a:t>
            </a:r>
            <a:r>
              <a:rPr lang="en-US" dirty="0" smtClean="0"/>
              <a:t> </a:t>
            </a:r>
            <a:r>
              <a:rPr lang="en-US" b="1" dirty="0" err="1" smtClean="0"/>
              <a:t>prevremenih</a:t>
            </a:r>
            <a:r>
              <a:rPr lang="en-US" b="1" dirty="0" smtClean="0"/>
              <a:t> </a:t>
            </a:r>
            <a:r>
              <a:rPr lang="en-US" b="1" dirty="0" err="1"/>
              <a:t>odlazaka</a:t>
            </a:r>
            <a:r>
              <a:rPr lang="en-US" b="1" dirty="0"/>
              <a:t> </a:t>
            </a:r>
            <a:r>
              <a:rPr lang="en-US" dirty="0"/>
              <a:t>= </a:t>
            </a:r>
            <a:r>
              <a:rPr lang="en-US" u="sng" dirty="0" err="1"/>
              <a:t>Broj</a:t>
            </a:r>
            <a:r>
              <a:rPr lang="en-US" u="sng" dirty="0"/>
              <a:t> </a:t>
            </a:r>
            <a:r>
              <a:rPr lang="en-US" u="sng" dirty="0" err="1" smtClean="0"/>
              <a:t>prevremenih</a:t>
            </a:r>
            <a:r>
              <a:rPr lang="en-US" u="sng" dirty="0" smtClean="0"/>
              <a:t> </a:t>
            </a:r>
            <a:r>
              <a:rPr lang="en-US" u="sng" dirty="0" err="1"/>
              <a:t>odlazaka</a:t>
            </a:r>
            <a:r>
              <a:rPr lang="en-US" u="sng" dirty="0"/>
              <a:t> </a:t>
            </a:r>
          </a:p>
          <a:p>
            <a:pPr marL="0" indent="0">
              <a:buNone/>
            </a:pPr>
            <a:r>
              <a:rPr lang="sr-Latn-RS" dirty="0" smtClean="0"/>
              <a:t>							       </a:t>
            </a:r>
            <a:r>
              <a:rPr lang="en-US" dirty="0" err="1" smtClean="0"/>
              <a:t>Broj</a:t>
            </a:r>
            <a:r>
              <a:rPr lang="en-US" dirty="0" smtClean="0"/>
              <a:t> </a:t>
            </a:r>
            <a:r>
              <a:rPr lang="en-US" dirty="0"/>
              <a:t>soba </a:t>
            </a:r>
            <a:r>
              <a:rPr lang="en-US" dirty="0" err="1"/>
              <a:t>odlasci</a:t>
            </a:r>
            <a:r>
              <a:rPr lang="en-US" dirty="0"/>
              <a:t> – </a:t>
            </a:r>
            <a:r>
              <a:rPr lang="en-US" dirty="0" err="1" smtClean="0"/>
              <a:t>prevremeni</a:t>
            </a:r>
            <a:r>
              <a:rPr lang="en-US" dirty="0" smtClean="0"/>
              <a:t> </a:t>
            </a:r>
            <a:r>
              <a:rPr lang="en-US" dirty="0" err="1"/>
              <a:t>odlasci</a:t>
            </a:r>
            <a:r>
              <a:rPr lang="en-US" dirty="0"/>
              <a:t> + </a:t>
            </a:r>
            <a:r>
              <a:rPr lang="en-US" dirty="0" err="1" smtClean="0"/>
              <a:t>produžeci</a:t>
            </a:r>
            <a:endParaRPr lang="sr-Latn-RS" dirty="0" smtClean="0"/>
          </a:p>
          <a:p>
            <a:pPr marL="0" indent="0">
              <a:buNone/>
            </a:pPr>
            <a:endParaRPr lang="sr-Latn-RS" dirty="0"/>
          </a:p>
          <a:p>
            <a:r>
              <a:rPr lang="en-US" dirty="0" err="1"/>
              <a:t>Sobe</a:t>
            </a:r>
            <a:r>
              <a:rPr lang="en-US" dirty="0"/>
              <a:t>,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kojih</a:t>
            </a:r>
            <a:r>
              <a:rPr lang="en-US" dirty="0"/>
              <a:t> </a:t>
            </a:r>
            <a:r>
              <a:rPr lang="en-US" dirty="0" err="1"/>
              <a:t>gosti</a:t>
            </a:r>
            <a:r>
              <a:rPr lang="en-US" dirty="0"/>
              <a:t> </a:t>
            </a:r>
            <a:r>
              <a:rPr lang="en-US" dirty="0" err="1"/>
              <a:t>neočekivano</a:t>
            </a:r>
            <a:r>
              <a:rPr lang="en-US" dirty="0"/>
              <a:t> </a:t>
            </a:r>
            <a:r>
              <a:rPr lang="en-US" dirty="0" err="1" smtClean="0"/>
              <a:t>prevremeno</a:t>
            </a:r>
            <a:r>
              <a:rPr lang="en-US" dirty="0" smtClean="0"/>
              <a:t> </a:t>
            </a:r>
            <a:r>
              <a:rPr lang="en-US" dirty="0" err="1"/>
              <a:t>otputuju</a:t>
            </a:r>
            <a:r>
              <a:rPr lang="en-US" dirty="0"/>
              <a:t>, </a:t>
            </a:r>
            <a:r>
              <a:rPr lang="sr-Latn-RS" dirty="0" smtClean="0"/>
              <a:t>po</a:t>
            </a:r>
            <a:r>
              <a:rPr lang="en-US" dirty="0" smtClean="0"/>
              <a:t> </a:t>
            </a:r>
            <a:r>
              <a:rPr lang="en-US" dirty="0" err="1"/>
              <a:t>pravilu</a:t>
            </a:r>
            <a:r>
              <a:rPr lang="en-US" dirty="0"/>
              <a:t>, </a:t>
            </a:r>
            <a:r>
              <a:rPr lang="en-US" dirty="0" err="1"/>
              <a:t>ostaju</a:t>
            </a:r>
            <a:r>
              <a:rPr lang="en-US" dirty="0"/>
              <a:t> toga dana </a:t>
            </a:r>
            <a:r>
              <a:rPr lang="en-US" dirty="0" err="1" smtClean="0"/>
              <a:t>neproda</a:t>
            </a:r>
            <a:r>
              <a:rPr lang="sr-Latn-RS" dirty="0" smtClean="0"/>
              <a:t>t</a:t>
            </a:r>
            <a:r>
              <a:rPr lang="en-US" dirty="0" smtClean="0"/>
              <a:t>e</a:t>
            </a:r>
            <a:r>
              <a:rPr lang="en-US" dirty="0"/>
              <a:t>. </a:t>
            </a:r>
            <a:r>
              <a:rPr lang="en-US" dirty="0" err="1"/>
              <a:t>Razlozi</a:t>
            </a:r>
            <a:r>
              <a:rPr lang="en-US" dirty="0"/>
              <a:t> </a:t>
            </a:r>
            <a:r>
              <a:rPr lang="en-US" dirty="0" err="1"/>
              <a:t>takvom</a:t>
            </a:r>
            <a:r>
              <a:rPr lang="en-US" dirty="0"/>
              <a:t> </a:t>
            </a:r>
            <a:r>
              <a:rPr lang="en-US" dirty="0" err="1"/>
              <a:t>stanju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 smtClean="0"/>
              <a:t>sledeći</a:t>
            </a:r>
            <a:r>
              <a:rPr lang="en-US" dirty="0"/>
              <a:t>: </a:t>
            </a:r>
          </a:p>
          <a:p>
            <a:pPr lvl="1"/>
            <a:r>
              <a:rPr lang="en-US" dirty="0" err="1" smtClean="0"/>
              <a:t>greška</a:t>
            </a:r>
            <a:r>
              <a:rPr lang="en-US" dirty="0" smtClean="0"/>
              <a:t> </a:t>
            </a:r>
            <a:r>
              <a:rPr lang="sr-Latn-RS" dirty="0" smtClean="0"/>
              <a:t>odeljenja</a:t>
            </a:r>
            <a:r>
              <a:rPr lang="en-US" dirty="0" smtClean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rezervacije</a:t>
            </a:r>
            <a:r>
              <a:rPr lang="en-US" dirty="0"/>
              <a:t>, </a:t>
            </a:r>
          </a:p>
          <a:p>
            <a:pPr lvl="1"/>
            <a:r>
              <a:rPr lang="en-US" dirty="0" err="1" smtClean="0"/>
              <a:t>recepcionar</a:t>
            </a:r>
            <a:r>
              <a:rPr lang="en-US" dirty="0" smtClean="0"/>
              <a:t> </a:t>
            </a:r>
            <a:r>
              <a:rPr lang="en-US" dirty="0" err="1"/>
              <a:t>nije</a:t>
            </a:r>
            <a:r>
              <a:rPr lang="en-US" dirty="0"/>
              <a:t> </a:t>
            </a:r>
            <a:r>
              <a:rPr lang="en-US" dirty="0" err="1"/>
              <a:t>utvrdio</a:t>
            </a:r>
            <a:r>
              <a:rPr lang="en-US" dirty="0"/>
              <a:t> </a:t>
            </a:r>
            <a:r>
              <a:rPr lang="en-US" dirty="0" smtClean="0"/>
              <a:t>t</a:t>
            </a:r>
            <a:r>
              <a:rPr lang="sr-Latn-RS" dirty="0" smtClean="0"/>
              <a:t>a</a:t>
            </a:r>
            <a:r>
              <a:rPr lang="en-US" dirty="0" err="1" smtClean="0"/>
              <a:t>čan</a:t>
            </a:r>
            <a:r>
              <a:rPr lang="en-US" dirty="0" smtClean="0"/>
              <a:t> </a:t>
            </a:r>
            <a:r>
              <a:rPr lang="en-US" dirty="0"/>
              <a:t>datum </a:t>
            </a:r>
            <a:r>
              <a:rPr lang="en-US" dirty="0" err="1"/>
              <a:t>odlaska</a:t>
            </a:r>
            <a:r>
              <a:rPr lang="en-US" dirty="0"/>
              <a:t> </a:t>
            </a:r>
            <a:r>
              <a:rPr lang="en-US" dirty="0" err="1"/>
              <a:t>prilikom</a:t>
            </a:r>
            <a:r>
              <a:rPr lang="en-US" dirty="0"/>
              <a:t> </a:t>
            </a:r>
            <a:r>
              <a:rPr lang="en-US" dirty="0" err="1" smtClean="0"/>
              <a:t>gostov</a:t>
            </a:r>
            <a:r>
              <a:rPr lang="sr-Latn-RS" dirty="0" smtClean="0"/>
              <a:t>og</a:t>
            </a:r>
            <a:r>
              <a:rPr lang="en-US" dirty="0" smtClean="0"/>
              <a:t> </a:t>
            </a:r>
            <a:r>
              <a:rPr lang="en-US" dirty="0" err="1"/>
              <a:t>dolaska</a:t>
            </a:r>
            <a:r>
              <a:rPr lang="en-US" dirty="0"/>
              <a:t> u hotel, </a:t>
            </a:r>
          </a:p>
          <a:p>
            <a:pPr lvl="1"/>
            <a:r>
              <a:rPr lang="en-US" dirty="0" err="1" smtClean="0"/>
              <a:t>iznenadna</a:t>
            </a:r>
            <a:r>
              <a:rPr lang="en-US" dirty="0" smtClean="0"/>
              <a:t> </a:t>
            </a:r>
            <a:r>
              <a:rPr lang="en-US" dirty="0" err="1" smtClean="0"/>
              <a:t>promjna</a:t>
            </a:r>
            <a:r>
              <a:rPr lang="en-US" dirty="0" smtClean="0"/>
              <a:t> </a:t>
            </a:r>
            <a:r>
              <a:rPr lang="en-US" dirty="0" err="1"/>
              <a:t>plana</a:t>
            </a:r>
            <a:r>
              <a:rPr lang="en-US" dirty="0"/>
              <a:t> </a:t>
            </a:r>
            <a:r>
              <a:rPr lang="en-US" dirty="0" err="1"/>
              <a:t>gosta</a:t>
            </a:r>
            <a:r>
              <a:rPr lang="en-US" dirty="0"/>
              <a:t>, </a:t>
            </a:r>
          </a:p>
          <a:p>
            <a:pPr lvl="1"/>
            <a:r>
              <a:rPr lang="en-US" dirty="0" err="1" smtClean="0"/>
              <a:t>gost</a:t>
            </a:r>
            <a:r>
              <a:rPr lang="en-US" dirty="0" smtClean="0"/>
              <a:t> </a:t>
            </a:r>
            <a:r>
              <a:rPr lang="en-US" dirty="0" err="1"/>
              <a:t>nije</a:t>
            </a:r>
            <a:r>
              <a:rPr lang="en-US" dirty="0"/>
              <a:t> </a:t>
            </a:r>
            <a:r>
              <a:rPr lang="en-US" dirty="0" err="1"/>
              <a:t>zadovoljan</a:t>
            </a:r>
            <a:r>
              <a:rPr lang="en-US" dirty="0"/>
              <a:t> </a:t>
            </a:r>
            <a:r>
              <a:rPr lang="en-US" dirty="0" err="1"/>
              <a:t>uslugama</a:t>
            </a:r>
            <a:r>
              <a:rPr lang="en-US" dirty="0"/>
              <a:t>. </a:t>
            </a:r>
          </a:p>
          <a:p>
            <a:r>
              <a:rPr lang="sr-Latn-RS" dirty="0" smtClean="0"/>
              <a:t>P</a:t>
            </a:r>
            <a:r>
              <a:rPr lang="en-US" dirty="0" err="1" smtClean="0"/>
              <a:t>rognoze</a:t>
            </a:r>
            <a:r>
              <a:rPr lang="en-US" dirty="0" smtClean="0"/>
              <a:t> </a:t>
            </a:r>
            <a:r>
              <a:rPr lang="en-US" dirty="0" err="1"/>
              <a:t>zauzetosti</a:t>
            </a:r>
            <a:r>
              <a:rPr lang="en-US" dirty="0"/>
              <a:t> </a:t>
            </a:r>
            <a:r>
              <a:rPr lang="en-US" dirty="0" err="1"/>
              <a:t>hotela</a:t>
            </a:r>
            <a:r>
              <a:rPr lang="en-US" dirty="0"/>
              <a:t> </a:t>
            </a:r>
            <a:r>
              <a:rPr lang="en-US" dirty="0" smtClean="0"/>
              <a:t>od </a:t>
            </a:r>
            <a:r>
              <a:rPr lang="en-US" dirty="0" err="1"/>
              <a:t>izuzetne</a:t>
            </a:r>
            <a:r>
              <a:rPr lang="en-US" dirty="0"/>
              <a:t> je </a:t>
            </a:r>
            <a:r>
              <a:rPr lang="en-US" dirty="0" err="1"/>
              <a:t>važnosti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kvalitetnu</a:t>
            </a:r>
            <a:r>
              <a:rPr lang="en-US" dirty="0"/>
              <a:t> </a:t>
            </a:r>
            <a:r>
              <a:rPr lang="en-US" dirty="0" err="1"/>
              <a:t>prognozu</a:t>
            </a:r>
            <a:r>
              <a:rPr lang="en-US" dirty="0"/>
              <a:t> u </a:t>
            </a:r>
            <a:r>
              <a:rPr lang="en-US" dirty="0" err="1"/>
              <a:t>planiranju</a:t>
            </a:r>
            <a:r>
              <a:rPr lang="en-US" dirty="0"/>
              <a:t> </a:t>
            </a:r>
            <a:r>
              <a:rPr lang="en-US" dirty="0" err="1"/>
              <a:t>zauzetosti</a:t>
            </a:r>
            <a:r>
              <a:rPr lang="en-US" dirty="0"/>
              <a:t> </a:t>
            </a:r>
            <a:r>
              <a:rPr lang="en-US" dirty="0" err="1" smtClean="0"/>
              <a:t>hotela</a:t>
            </a:r>
            <a:r>
              <a:rPr lang="sr-Latn-RS" dirty="0"/>
              <a:t>.</a:t>
            </a: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80903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1623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/>
              <a:t>2.</a:t>
            </a:r>
            <a:r>
              <a:rPr lang="sr-Latn-RS" sz="3200" dirty="0" smtClean="0"/>
              <a:t>2</a:t>
            </a:r>
            <a:r>
              <a:rPr lang="en-US" sz="3200" dirty="0" smtClean="0"/>
              <a:t>.</a:t>
            </a:r>
            <a:r>
              <a:rPr lang="sr-Latn-RS" sz="3200" dirty="0" smtClean="0"/>
              <a:t>a</a:t>
            </a:r>
            <a:r>
              <a:rPr lang="en-US" sz="3200" dirty="0" smtClean="0"/>
              <a:t>  </a:t>
            </a:r>
            <a:r>
              <a:rPr lang="sr-Latn-RS" sz="3200" dirty="0"/>
              <a:t>PROGNOZA </a:t>
            </a:r>
            <a:r>
              <a:rPr lang="sr-Latn-RS" sz="3200" dirty="0" smtClean="0"/>
              <a:t>PRIHODA OD SOBA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8789" y="1478859"/>
            <a:ext cx="9067030" cy="5199033"/>
          </a:xfrm>
        </p:spPr>
        <p:txBody>
          <a:bodyPr>
            <a:noAutofit/>
          </a:bodyPr>
          <a:lstStyle/>
          <a:p>
            <a:endParaRPr lang="sr-Latn-RS" dirty="0" smtClean="0"/>
          </a:p>
          <a:p>
            <a:r>
              <a:rPr lang="en-US" dirty="0" err="1"/>
              <a:t>Značajno</a:t>
            </a:r>
            <a:r>
              <a:rPr lang="en-US" dirty="0"/>
              <a:t> </a:t>
            </a:r>
            <a:r>
              <a:rPr lang="en-US" dirty="0" err="1"/>
              <a:t>zaduženje</a:t>
            </a:r>
            <a:r>
              <a:rPr lang="en-US" dirty="0"/>
              <a:t> </a:t>
            </a:r>
            <a:r>
              <a:rPr lang="en-US" dirty="0" err="1" smtClean="0"/>
              <a:t>rukovodi</a:t>
            </a:r>
            <a:r>
              <a:rPr lang="sr-Latn-RS" dirty="0" smtClean="0"/>
              <a:t>oca</a:t>
            </a:r>
            <a:r>
              <a:rPr lang="en-US" dirty="0" smtClean="0"/>
              <a:t> </a:t>
            </a:r>
            <a:r>
              <a:rPr lang="en-US" dirty="0" err="1" smtClean="0"/>
              <a:t>prij</a:t>
            </a:r>
            <a:r>
              <a:rPr lang="sr-Latn-RS" dirty="0" smtClean="0"/>
              <a:t>e</a:t>
            </a:r>
            <a:r>
              <a:rPr lang="en-US" dirty="0" err="1" smtClean="0"/>
              <a:t>mnog</a:t>
            </a:r>
            <a:r>
              <a:rPr lang="en-US" dirty="0" smtClean="0"/>
              <a:t> </a:t>
            </a:r>
            <a:r>
              <a:rPr lang="en-US" dirty="0" err="1" smtClean="0"/>
              <a:t>odel</a:t>
            </a:r>
            <a:r>
              <a:rPr lang="sr-Latn-RS" dirty="0" smtClean="0"/>
              <a:t>jenj</a:t>
            </a:r>
            <a:r>
              <a:rPr lang="en-US" dirty="0" smtClean="0"/>
              <a:t>a </a:t>
            </a:r>
            <a:r>
              <a:rPr lang="en-US" dirty="0" err="1"/>
              <a:t>kod</a:t>
            </a:r>
            <a:r>
              <a:rPr lang="en-US" dirty="0"/>
              <a:t> </a:t>
            </a:r>
            <a:r>
              <a:rPr lang="en-US" dirty="0" err="1"/>
              <a:t>planiranja</a:t>
            </a:r>
            <a:r>
              <a:rPr lang="en-US" dirty="0"/>
              <a:t> je </a:t>
            </a:r>
            <a:r>
              <a:rPr lang="en-US" dirty="0" err="1"/>
              <a:t>prognoza</a:t>
            </a:r>
            <a:r>
              <a:rPr lang="en-US" dirty="0"/>
              <a:t> </a:t>
            </a:r>
            <a:r>
              <a:rPr lang="en-US" dirty="0" err="1"/>
              <a:t>prihoda</a:t>
            </a:r>
            <a:r>
              <a:rPr lang="en-US" dirty="0"/>
              <a:t> od soba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 smtClean="0"/>
              <a:t>procena</a:t>
            </a:r>
            <a:r>
              <a:rPr lang="en-US" dirty="0" smtClean="0"/>
              <a:t> </a:t>
            </a:r>
            <a:r>
              <a:rPr lang="en-US" dirty="0" err="1"/>
              <a:t>troškova</a:t>
            </a:r>
            <a:r>
              <a:rPr lang="en-US" dirty="0"/>
              <a:t> </a:t>
            </a:r>
            <a:r>
              <a:rPr lang="en-US" dirty="0" err="1" smtClean="0"/>
              <a:t>odel</a:t>
            </a:r>
            <a:r>
              <a:rPr lang="sr-Latn-RS" dirty="0" smtClean="0"/>
              <a:t>jenj</a:t>
            </a:r>
            <a:r>
              <a:rPr lang="en-US" dirty="0" smtClean="0"/>
              <a:t>a</a:t>
            </a:r>
            <a:r>
              <a:rPr lang="en-US" dirty="0"/>
              <a:t>. </a:t>
            </a:r>
          </a:p>
          <a:p>
            <a:r>
              <a:rPr lang="en-US" dirty="0" err="1"/>
              <a:t>Godišnji</a:t>
            </a:r>
            <a:r>
              <a:rPr lang="en-US" dirty="0"/>
              <a:t> </a:t>
            </a:r>
            <a:r>
              <a:rPr lang="en-US" dirty="0" err="1" smtClean="0"/>
              <a:t>finan</a:t>
            </a:r>
            <a:r>
              <a:rPr lang="sr-Latn-RS" dirty="0" smtClean="0"/>
              <a:t>s</a:t>
            </a:r>
            <a:r>
              <a:rPr lang="en-US" dirty="0" err="1" smtClean="0"/>
              <a:t>ijski</a:t>
            </a:r>
            <a:r>
              <a:rPr lang="en-US" dirty="0" smtClean="0"/>
              <a:t> plan</a:t>
            </a:r>
            <a:r>
              <a:rPr lang="sr-Latn-RS" dirty="0" smtClean="0"/>
              <a:t> se podeli</a:t>
            </a:r>
            <a:r>
              <a:rPr lang="en-US" dirty="0" smtClean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 smtClean="0"/>
              <a:t>mesece</a:t>
            </a:r>
            <a:r>
              <a:rPr lang="en-US" dirty="0"/>
              <a:t>, </a:t>
            </a:r>
            <a:r>
              <a:rPr lang="en-US" dirty="0" err="1"/>
              <a:t>dekade</a:t>
            </a:r>
            <a:r>
              <a:rPr lang="en-US" dirty="0"/>
              <a:t> u </a:t>
            </a:r>
            <a:r>
              <a:rPr lang="en-US" dirty="0" err="1" smtClean="0"/>
              <a:t>mesecu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pojedinačne</a:t>
            </a:r>
            <a:r>
              <a:rPr lang="en-US" dirty="0"/>
              <a:t> </a:t>
            </a:r>
            <a:r>
              <a:rPr lang="en-US" dirty="0" err="1"/>
              <a:t>dane</a:t>
            </a:r>
            <a:r>
              <a:rPr lang="en-US" dirty="0"/>
              <a:t>.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izračun</a:t>
            </a:r>
            <a:r>
              <a:rPr lang="en-US" dirty="0"/>
              <a:t> </a:t>
            </a:r>
            <a:r>
              <a:rPr lang="en-US" dirty="0" err="1"/>
              <a:t>prihoda</a:t>
            </a:r>
            <a:r>
              <a:rPr lang="en-US" dirty="0"/>
              <a:t> od soba </a:t>
            </a:r>
            <a:r>
              <a:rPr lang="en-US" dirty="0" err="1"/>
              <a:t>koriste</a:t>
            </a:r>
            <a:r>
              <a:rPr lang="en-US" dirty="0"/>
              <a:t> se </a:t>
            </a:r>
            <a:r>
              <a:rPr lang="en-US" dirty="0" err="1"/>
              <a:t>postignuti</a:t>
            </a:r>
            <a:r>
              <a:rPr lang="en-US" dirty="0"/>
              <a:t> </a:t>
            </a:r>
            <a:r>
              <a:rPr lang="en-US" dirty="0" err="1"/>
              <a:t>rezultati</a:t>
            </a:r>
            <a:r>
              <a:rPr lang="en-US" dirty="0"/>
              <a:t> u </a:t>
            </a:r>
            <a:r>
              <a:rPr lang="en-US" dirty="0" err="1"/>
              <a:t>proteklim</a:t>
            </a:r>
            <a:r>
              <a:rPr lang="en-US" dirty="0"/>
              <a:t> </a:t>
            </a:r>
            <a:r>
              <a:rPr lang="en-US" dirty="0" err="1"/>
              <a:t>godinama</a:t>
            </a:r>
            <a:r>
              <a:rPr lang="en-US" dirty="0" smtClean="0"/>
              <a:t>.</a:t>
            </a:r>
            <a:endParaRPr lang="sr-Latn-RS" dirty="0" smtClean="0"/>
          </a:p>
          <a:p>
            <a:endParaRPr lang="sr-Latn-RS" dirty="0"/>
          </a:p>
          <a:p>
            <a:pPr marL="0" indent="0">
              <a:buNone/>
            </a:pPr>
            <a:endParaRPr lang="pl-PL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1263605"/>
              </p:ext>
            </p:extLst>
          </p:nvPr>
        </p:nvGraphicFramePr>
        <p:xfrm>
          <a:off x="982135" y="3804611"/>
          <a:ext cx="7524556" cy="1559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5720">
                  <a:extLst>
                    <a:ext uri="{9D8B030D-6E8A-4147-A177-3AD203B41FA5}">
                      <a16:colId xmlns:a16="http://schemas.microsoft.com/office/drawing/2014/main" val="1338949834"/>
                    </a:ext>
                  </a:extLst>
                </a:gridCol>
                <a:gridCol w="323273">
                  <a:extLst>
                    <a:ext uri="{9D8B030D-6E8A-4147-A177-3AD203B41FA5}">
                      <a16:colId xmlns:a16="http://schemas.microsoft.com/office/drawing/2014/main" val="1762972121"/>
                    </a:ext>
                  </a:extLst>
                </a:gridCol>
                <a:gridCol w="1459345">
                  <a:extLst>
                    <a:ext uri="{9D8B030D-6E8A-4147-A177-3AD203B41FA5}">
                      <a16:colId xmlns:a16="http://schemas.microsoft.com/office/drawing/2014/main" val="1413816170"/>
                    </a:ext>
                  </a:extLst>
                </a:gridCol>
                <a:gridCol w="286328">
                  <a:extLst>
                    <a:ext uri="{9D8B030D-6E8A-4147-A177-3AD203B41FA5}">
                      <a16:colId xmlns:a16="http://schemas.microsoft.com/office/drawing/2014/main" val="3930054464"/>
                    </a:ext>
                  </a:extLst>
                </a:gridCol>
                <a:gridCol w="1893454">
                  <a:extLst>
                    <a:ext uri="{9D8B030D-6E8A-4147-A177-3AD203B41FA5}">
                      <a16:colId xmlns:a16="http://schemas.microsoft.com/office/drawing/2014/main" val="507597873"/>
                    </a:ext>
                  </a:extLst>
                </a:gridCol>
                <a:gridCol w="323273">
                  <a:extLst>
                    <a:ext uri="{9D8B030D-6E8A-4147-A177-3AD203B41FA5}">
                      <a16:colId xmlns:a16="http://schemas.microsoft.com/office/drawing/2014/main" val="2173577322"/>
                    </a:ext>
                  </a:extLst>
                </a:gridCol>
                <a:gridCol w="1413163">
                  <a:extLst>
                    <a:ext uri="{9D8B030D-6E8A-4147-A177-3AD203B41FA5}">
                      <a16:colId xmlns:a16="http://schemas.microsoft.com/office/drawing/2014/main" val="1482894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i="1" dirty="0" err="1" smtClean="0"/>
                        <a:t>Ukupni</a:t>
                      </a:r>
                      <a:r>
                        <a:rPr lang="en-US" i="1" dirty="0" smtClean="0"/>
                        <a:t> </a:t>
                      </a:r>
                      <a:r>
                        <a:rPr lang="en-US" i="1" dirty="0" err="1" smtClean="0"/>
                        <a:t>mogući</a:t>
                      </a:r>
                      <a:r>
                        <a:rPr lang="en-US" i="1" dirty="0" smtClean="0"/>
                        <a:t> </a:t>
                      </a:r>
                      <a:r>
                        <a:rPr lang="en-US" i="1" dirty="0" err="1" smtClean="0"/>
                        <a:t>broj</a:t>
                      </a:r>
                      <a:r>
                        <a:rPr lang="en-US" i="1" dirty="0" smtClean="0"/>
                        <a:t> </a:t>
                      </a:r>
                      <a:r>
                        <a:rPr lang="en-US" i="1" dirty="0" err="1" smtClean="0"/>
                        <a:t>prodatih</a:t>
                      </a:r>
                      <a:r>
                        <a:rPr lang="en-US" i="1" dirty="0" smtClean="0"/>
                        <a:t> </a:t>
                      </a:r>
                      <a:endParaRPr lang="en-US" dirty="0" smtClean="0"/>
                    </a:p>
                    <a:p>
                      <a:pPr marL="0" indent="0">
                        <a:buNone/>
                      </a:pPr>
                      <a:r>
                        <a:rPr lang="en-US" i="1" dirty="0" smtClean="0"/>
                        <a:t>soba, </a:t>
                      </a:r>
                      <a:r>
                        <a:rPr lang="en-US" i="1" dirty="0" err="1" smtClean="0"/>
                        <a:t>godišnje</a:t>
                      </a:r>
                      <a:r>
                        <a:rPr lang="en-US" i="1" dirty="0" smtClean="0"/>
                        <a:t> 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dirty="0" smtClean="0"/>
                        <a:t>Procenat zauzetosti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dirty="0" smtClean="0"/>
                        <a:t>Prosečna dnevna</a:t>
                      </a:r>
                      <a:r>
                        <a:rPr lang="sr-Latn-RS" baseline="0" dirty="0" smtClean="0"/>
                        <a:t> cena 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b="1" dirty="0" smtClean="0"/>
                        <a:t>=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dirty="0" smtClean="0"/>
                        <a:t>Prognoza prihoda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231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0251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1840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67064" y="2570785"/>
            <a:ext cx="7766936" cy="1646302"/>
          </a:xfrm>
        </p:spPr>
        <p:txBody>
          <a:bodyPr/>
          <a:lstStyle/>
          <a:p>
            <a:pPr algn="ctr"/>
            <a:r>
              <a:rPr lang="x-none" sz="4400" dirty="0" smtClean="0"/>
              <a:t> </a:t>
            </a:r>
            <a:br>
              <a:rPr lang="x-none" sz="4400" dirty="0" smtClean="0"/>
            </a:br>
            <a:r>
              <a:rPr lang="en-US" sz="4400" dirty="0" smtClean="0"/>
              <a:t> </a:t>
            </a:r>
            <a:r>
              <a:rPr lang="en-US" sz="4000" dirty="0" smtClean="0"/>
              <a:t>2.</a:t>
            </a:r>
            <a:r>
              <a:rPr lang="sr-Latn-RS" sz="4000" dirty="0" smtClean="0"/>
              <a:t>3</a:t>
            </a:r>
            <a:r>
              <a:rPr lang="en-US" sz="4000" dirty="0" smtClean="0"/>
              <a:t>. </a:t>
            </a:r>
            <a:r>
              <a:rPr lang="sr-Latn-RS" sz="4000" dirty="0" smtClean="0"/>
              <a:t>ANALIZA I PROCENA RADA PRIJEMNOG ODELJENJA</a:t>
            </a:r>
            <a:endParaRPr lang="en-US" sz="40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34776" y="4050833"/>
            <a:ext cx="7766936" cy="1096899"/>
          </a:xfrm>
        </p:spPr>
        <p:txBody>
          <a:bodyPr/>
          <a:lstStyle/>
          <a:p>
            <a:r>
              <a:rPr lang="en-US" dirty="0" smtClean="0"/>
              <a:t>							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894438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162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 smtClean="0"/>
              <a:t>2.</a:t>
            </a:r>
            <a:r>
              <a:rPr lang="sr-Latn-RS" sz="3200" dirty="0" smtClean="0"/>
              <a:t>3</a:t>
            </a:r>
            <a:r>
              <a:rPr lang="en-US" sz="3200" dirty="0" smtClean="0"/>
              <a:t>. </a:t>
            </a:r>
            <a:r>
              <a:rPr lang="sr-Latn-RS" sz="3200" dirty="0" smtClean="0"/>
              <a:t>ANALIZA I OCENA RADA PRIJEMNOG ODELJENJA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8789" y="1646154"/>
            <a:ext cx="9067030" cy="5031738"/>
          </a:xfrm>
        </p:spPr>
        <p:txBody>
          <a:bodyPr>
            <a:noAutofit/>
          </a:bodyPr>
          <a:lstStyle/>
          <a:p>
            <a:endParaRPr lang="sr-Latn-RS" dirty="0" smtClean="0"/>
          </a:p>
          <a:p>
            <a:r>
              <a:rPr lang="en-US" dirty="0" err="1" smtClean="0"/>
              <a:t>Ocena</a:t>
            </a:r>
            <a:r>
              <a:rPr lang="en-US" dirty="0" smtClean="0"/>
              <a:t> </a:t>
            </a:r>
            <a:r>
              <a:rPr lang="en-US" dirty="0" err="1"/>
              <a:t>rada</a:t>
            </a:r>
            <a:r>
              <a:rPr lang="en-US" dirty="0"/>
              <a:t> </a:t>
            </a:r>
            <a:r>
              <a:rPr lang="en-US" dirty="0" err="1" smtClean="0"/>
              <a:t>prij</a:t>
            </a:r>
            <a:r>
              <a:rPr lang="sr-Latn-RS" dirty="0" smtClean="0"/>
              <a:t>e</a:t>
            </a:r>
            <a:r>
              <a:rPr lang="en-US" dirty="0" err="1" smtClean="0"/>
              <a:t>mnog</a:t>
            </a:r>
            <a:r>
              <a:rPr lang="en-US" dirty="0" smtClean="0"/>
              <a:t> </a:t>
            </a:r>
            <a:r>
              <a:rPr lang="en-US" dirty="0" err="1" smtClean="0"/>
              <a:t>odel</a:t>
            </a:r>
            <a:r>
              <a:rPr lang="sr-Latn-RS" dirty="0" smtClean="0"/>
              <a:t>jenja</a:t>
            </a:r>
            <a:r>
              <a:rPr lang="en-US" dirty="0" smtClean="0"/>
              <a:t> </a:t>
            </a:r>
            <a:r>
              <a:rPr lang="en-US" dirty="0" err="1"/>
              <a:t>važna</a:t>
            </a:r>
            <a:r>
              <a:rPr lang="en-US" dirty="0"/>
              <a:t> je </a:t>
            </a:r>
            <a:r>
              <a:rPr lang="en-US" dirty="0" err="1" smtClean="0"/>
              <a:t>ob</a:t>
            </a:r>
            <a:r>
              <a:rPr lang="sr-Latn-RS" dirty="0" smtClean="0"/>
              <a:t>a</a:t>
            </a:r>
            <a:r>
              <a:rPr lang="en-US" dirty="0" err="1" smtClean="0"/>
              <a:t>veza</a:t>
            </a:r>
            <a:r>
              <a:rPr lang="en-US" dirty="0" smtClean="0"/>
              <a:t> </a:t>
            </a:r>
            <a:r>
              <a:rPr lang="en-US" dirty="0" err="1" smtClean="0"/>
              <a:t>rukovodi</a:t>
            </a:r>
            <a:r>
              <a:rPr lang="sr-Latn-RS" dirty="0" smtClean="0"/>
              <a:t>oca</a:t>
            </a:r>
            <a:r>
              <a:rPr lang="en-US" dirty="0" smtClean="0"/>
              <a:t> </a:t>
            </a:r>
            <a:r>
              <a:rPr lang="en-US" dirty="0" err="1" smtClean="0"/>
              <a:t>prij</a:t>
            </a:r>
            <a:r>
              <a:rPr lang="sr-Latn-RS" dirty="0" smtClean="0"/>
              <a:t>e</a:t>
            </a:r>
            <a:r>
              <a:rPr lang="en-US" dirty="0" err="1" smtClean="0"/>
              <a:t>mnog</a:t>
            </a:r>
            <a:r>
              <a:rPr lang="en-US" dirty="0" smtClean="0"/>
              <a:t> </a:t>
            </a:r>
            <a:r>
              <a:rPr lang="en-US" dirty="0" err="1" smtClean="0"/>
              <a:t>odel</a:t>
            </a:r>
            <a:r>
              <a:rPr lang="sr-Latn-RS" dirty="0" smtClean="0"/>
              <a:t>jenj</a:t>
            </a:r>
            <a:r>
              <a:rPr lang="en-US" dirty="0" smtClean="0"/>
              <a:t>a</a:t>
            </a:r>
            <a:r>
              <a:rPr lang="en-US" dirty="0"/>
              <a:t>. </a:t>
            </a:r>
            <a:r>
              <a:rPr lang="en-US" dirty="0" err="1" smtClean="0"/>
              <a:t>Uspešni</a:t>
            </a:r>
            <a:r>
              <a:rPr lang="en-US" dirty="0" smtClean="0"/>
              <a:t> </a:t>
            </a:r>
            <a:r>
              <a:rPr lang="en-US" dirty="0" err="1" smtClean="0"/>
              <a:t>rukovodi</a:t>
            </a:r>
            <a:r>
              <a:rPr lang="sr-Latn-RS" dirty="0" smtClean="0"/>
              <a:t>oci </a:t>
            </a:r>
            <a:r>
              <a:rPr lang="en-US" dirty="0" err="1" smtClean="0"/>
              <a:t>analiziraju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 smtClean="0"/>
              <a:t>ocenjuju</a:t>
            </a:r>
            <a:r>
              <a:rPr lang="en-US" dirty="0" smtClean="0"/>
              <a:t> </a:t>
            </a:r>
            <a:r>
              <a:rPr lang="en-US" dirty="0" err="1"/>
              <a:t>poslovanje</a:t>
            </a:r>
            <a:r>
              <a:rPr lang="en-US" dirty="0"/>
              <a:t> </a:t>
            </a:r>
            <a:r>
              <a:rPr lang="en-US" dirty="0" err="1" smtClean="0"/>
              <a:t>odel</a:t>
            </a:r>
            <a:r>
              <a:rPr lang="sr-Latn-RS" dirty="0" smtClean="0"/>
              <a:t>jenj</a:t>
            </a:r>
            <a:r>
              <a:rPr lang="en-US" dirty="0" smtClean="0"/>
              <a:t>a </a:t>
            </a:r>
            <a:r>
              <a:rPr lang="en-US" dirty="0" err="1"/>
              <a:t>dnevno</a:t>
            </a:r>
            <a:r>
              <a:rPr lang="en-US" dirty="0"/>
              <a:t>, </a:t>
            </a:r>
            <a:r>
              <a:rPr lang="sr-Latn-RS" dirty="0" smtClean="0"/>
              <a:t>kvartalno,</a:t>
            </a:r>
            <a:r>
              <a:rPr lang="en-US" dirty="0" smtClean="0"/>
              <a:t> </a:t>
            </a:r>
            <a:r>
              <a:rPr lang="en-US" dirty="0" err="1" smtClean="0"/>
              <a:t>mesečno</a:t>
            </a:r>
            <a:r>
              <a:rPr lang="en-US" dirty="0"/>
              <a:t>, </a:t>
            </a:r>
            <a:r>
              <a:rPr lang="en-US" dirty="0" err="1" smtClean="0"/>
              <a:t>tromesečno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godišnje</a:t>
            </a:r>
            <a:r>
              <a:rPr lang="en-US" dirty="0"/>
              <a:t>.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tu</a:t>
            </a:r>
            <a:r>
              <a:rPr lang="en-US" dirty="0"/>
              <a:t> </a:t>
            </a:r>
            <a:r>
              <a:rPr lang="en-US" dirty="0" err="1" smtClean="0"/>
              <a:t>procenu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 smtClean="0"/>
              <a:t>ocenu</a:t>
            </a:r>
            <a:r>
              <a:rPr lang="en-US" dirty="0" smtClean="0"/>
              <a:t> </a:t>
            </a:r>
            <a:r>
              <a:rPr lang="en-US" dirty="0" err="1"/>
              <a:t>koriste</a:t>
            </a:r>
            <a:r>
              <a:rPr lang="en-US" dirty="0"/>
              <a:t> </a:t>
            </a:r>
            <a:r>
              <a:rPr lang="en-US" dirty="0" err="1" smtClean="0"/>
              <a:t>sledeće</a:t>
            </a:r>
            <a:r>
              <a:rPr lang="en-US" dirty="0" smtClean="0"/>
              <a:t> </a:t>
            </a:r>
            <a:r>
              <a:rPr lang="en-US" dirty="0"/>
              <a:t>procedure: </a:t>
            </a:r>
          </a:p>
          <a:p>
            <a:r>
              <a:rPr lang="en-US" dirty="0"/>
              <a:t>1. </a:t>
            </a:r>
            <a:r>
              <a:rPr lang="en-US" dirty="0" err="1"/>
              <a:t>dnevni</a:t>
            </a:r>
            <a:r>
              <a:rPr lang="en-US" dirty="0"/>
              <a:t> </a:t>
            </a:r>
            <a:r>
              <a:rPr lang="en-US" dirty="0" err="1" smtClean="0"/>
              <a:t>izveštaj</a:t>
            </a:r>
            <a:r>
              <a:rPr lang="en-US" dirty="0"/>
              <a:t>, </a:t>
            </a:r>
          </a:p>
          <a:p>
            <a:r>
              <a:rPr lang="en-US" dirty="0"/>
              <a:t>2. </a:t>
            </a:r>
            <a:r>
              <a:rPr lang="sr-Latn-RS" dirty="0" smtClean="0"/>
              <a:t>izračunavanje </a:t>
            </a:r>
            <a:r>
              <a:rPr lang="en-US" dirty="0" err="1" smtClean="0"/>
              <a:t>zauzetosti</a:t>
            </a:r>
            <a:r>
              <a:rPr lang="en-US" dirty="0"/>
              <a:t>, </a:t>
            </a:r>
          </a:p>
          <a:p>
            <a:r>
              <a:rPr lang="pl-PL" dirty="0"/>
              <a:t>3. analiza prihoda od soba, </a:t>
            </a:r>
          </a:p>
          <a:p>
            <a:r>
              <a:rPr lang="en-US" dirty="0"/>
              <a:t>4. </a:t>
            </a:r>
            <a:r>
              <a:rPr lang="sr-Latn-RS" dirty="0" smtClean="0"/>
              <a:t>analiza</a:t>
            </a:r>
            <a:r>
              <a:rPr lang="en-US" dirty="0" smtClean="0"/>
              <a:t> </a:t>
            </a:r>
            <a:r>
              <a:rPr lang="en-US" dirty="0" err="1"/>
              <a:t>prihoda</a:t>
            </a:r>
            <a:r>
              <a:rPr lang="en-US" dirty="0"/>
              <a:t> </a:t>
            </a:r>
            <a:r>
              <a:rPr lang="en-US" dirty="0" err="1"/>
              <a:t>hotela</a:t>
            </a:r>
            <a:r>
              <a:rPr lang="en-US" dirty="0"/>
              <a:t>, </a:t>
            </a:r>
          </a:p>
          <a:p>
            <a:r>
              <a:rPr lang="pl-PL" dirty="0"/>
              <a:t>5. </a:t>
            </a:r>
            <a:r>
              <a:rPr lang="pl-PL" dirty="0" smtClean="0"/>
              <a:t>izračunavanje prihoda </a:t>
            </a:r>
            <a:r>
              <a:rPr lang="pl-PL" dirty="0"/>
              <a:t>od soba, </a:t>
            </a:r>
          </a:p>
          <a:p>
            <a:r>
              <a:rPr lang="en-US" dirty="0"/>
              <a:t>6. </a:t>
            </a:r>
            <a:r>
              <a:rPr lang="en-US" dirty="0" err="1" smtClean="0"/>
              <a:t>izveštaj</a:t>
            </a:r>
            <a:r>
              <a:rPr lang="en-US" dirty="0" smtClean="0"/>
              <a:t> </a:t>
            </a:r>
            <a:r>
              <a:rPr lang="en-US" dirty="0"/>
              <a:t>o </a:t>
            </a:r>
            <a:r>
              <a:rPr lang="en-US" dirty="0" err="1"/>
              <a:t>proračunu</a:t>
            </a:r>
            <a:r>
              <a:rPr lang="en-US" dirty="0"/>
              <a:t> </a:t>
            </a:r>
            <a:r>
              <a:rPr lang="en-US" dirty="0" err="1" smtClean="0"/>
              <a:t>odel</a:t>
            </a:r>
            <a:r>
              <a:rPr lang="sr-Latn-RS" dirty="0" smtClean="0"/>
              <a:t>jenj</a:t>
            </a:r>
            <a:r>
              <a:rPr lang="en-US" dirty="0" smtClean="0"/>
              <a:t>a</a:t>
            </a:r>
            <a:r>
              <a:rPr lang="en-US" dirty="0"/>
              <a:t>, </a:t>
            </a:r>
          </a:p>
          <a:p>
            <a:r>
              <a:rPr lang="en-US" dirty="0"/>
              <a:t>7. </a:t>
            </a:r>
            <a:r>
              <a:rPr lang="sr-Latn-RS" dirty="0" smtClean="0"/>
              <a:t>izračunavanje </a:t>
            </a:r>
            <a:r>
              <a:rPr lang="en-US" dirty="0" smtClean="0"/>
              <a:t>p</a:t>
            </a:r>
            <a:r>
              <a:rPr lang="sr-Latn-RS" dirty="0" smtClean="0"/>
              <a:t>rocenata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standardi</a:t>
            </a:r>
            <a:r>
              <a:rPr lang="en-US" dirty="0"/>
              <a:t>. 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42153" y="684531"/>
            <a:ext cx="9067030" cy="51990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1355948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162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 smtClean="0"/>
              <a:t>2.</a:t>
            </a:r>
            <a:r>
              <a:rPr lang="sr-Latn-RS" sz="3200" dirty="0" smtClean="0"/>
              <a:t>3</a:t>
            </a:r>
            <a:r>
              <a:rPr lang="en-US" sz="3200" dirty="0" smtClean="0"/>
              <a:t>. </a:t>
            </a:r>
            <a:r>
              <a:rPr lang="sr-Latn-RS" sz="3200" dirty="0" smtClean="0"/>
              <a:t>ANALIZA I OCENA RADA PRIJEMNOG ODELJENJA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8789" y="1646154"/>
            <a:ext cx="9067030" cy="5031738"/>
          </a:xfrm>
        </p:spPr>
        <p:txBody>
          <a:bodyPr>
            <a:noAutofit/>
          </a:bodyPr>
          <a:lstStyle/>
          <a:p>
            <a:endParaRPr lang="sr-Latn-RS" dirty="0" smtClean="0"/>
          </a:p>
          <a:p>
            <a:r>
              <a:rPr lang="en-US" b="1" i="1" dirty="0"/>
              <a:t>1. </a:t>
            </a:r>
            <a:r>
              <a:rPr lang="en-US" b="1" i="1" dirty="0" err="1"/>
              <a:t>Dnevni</a:t>
            </a:r>
            <a:r>
              <a:rPr lang="en-US" b="1" i="1" dirty="0"/>
              <a:t> </a:t>
            </a:r>
            <a:r>
              <a:rPr lang="en-US" b="1" i="1" dirty="0" err="1" smtClean="0"/>
              <a:t>izveštaj</a:t>
            </a:r>
            <a:r>
              <a:rPr lang="en-US" b="1" i="1" dirty="0" smtClean="0"/>
              <a:t> </a:t>
            </a:r>
            <a:endParaRPr lang="en-US" dirty="0"/>
          </a:p>
          <a:p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 smtClean="0"/>
              <a:t>izveštaj</a:t>
            </a:r>
            <a:r>
              <a:rPr lang="en-US" dirty="0" smtClean="0"/>
              <a:t> </a:t>
            </a:r>
            <a:r>
              <a:rPr lang="en-US" dirty="0" err="1"/>
              <a:t>naziva</a:t>
            </a:r>
            <a:r>
              <a:rPr lang="en-US" dirty="0"/>
              <a:t> se </a:t>
            </a:r>
            <a:r>
              <a:rPr lang="en-US" dirty="0" err="1"/>
              <a:t>još</a:t>
            </a:r>
            <a:r>
              <a:rPr lang="en-US" dirty="0"/>
              <a:t> </a:t>
            </a:r>
            <a:r>
              <a:rPr lang="en-US" b="1" i="1" dirty="0" err="1" smtClean="0"/>
              <a:t>Izveštaj</a:t>
            </a:r>
            <a:r>
              <a:rPr lang="en-US" b="1" i="1" dirty="0" smtClean="0"/>
              <a:t> </a:t>
            </a:r>
            <a:r>
              <a:rPr lang="en-US" b="1" i="1" dirty="0" err="1"/>
              <a:t>za</a:t>
            </a:r>
            <a:r>
              <a:rPr lang="en-US" b="1" i="1" dirty="0"/>
              <a:t> </a:t>
            </a:r>
            <a:r>
              <a:rPr lang="en-US" b="1" i="1" dirty="0" err="1"/>
              <a:t>direktora</a:t>
            </a:r>
            <a:r>
              <a:rPr lang="en-US" b="1" i="1" dirty="0"/>
              <a:t> </a:t>
            </a:r>
            <a:r>
              <a:rPr lang="en-US" b="1" dirty="0" err="1"/>
              <a:t>ili</a:t>
            </a:r>
            <a:r>
              <a:rPr lang="en-US" b="1" dirty="0"/>
              <a:t> </a:t>
            </a:r>
            <a:r>
              <a:rPr lang="en-US" b="1" i="1" dirty="0" err="1" smtClean="0"/>
              <a:t>Izveštaj</a:t>
            </a:r>
            <a:r>
              <a:rPr lang="en-US" b="1" i="1" dirty="0" smtClean="0"/>
              <a:t> </a:t>
            </a:r>
            <a:r>
              <a:rPr lang="en-US" b="1" i="1" dirty="0"/>
              <a:t>o </a:t>
            </a:r>
            <a:r>
              <a:rPr lang="en-US" b="1" i="1" dirty="0" err="1"/>
              <a:t>dnevnom</a:t>
            </a:r>
            <a:r>
              <a:rPr lang="en-US" b="1" i="1" dirty="0"/>
              <a:t> </a:t>
            </a:r>
            <a:r>
              <a:rPr lang="en-US" b="1" i="1" dirty="0" err="1"/>
              <a:t>prometu</a:t>
            </a:r>
            <a:r>
              <a:rPr lang="en-US" dirty="0"/>
              <a:t>, a </a:t>
            </a:r>
            <a:r>
              <a:rPr lang="en-US" dirty="0" err="1"/>
              <a:t>predstavlja</a:t>
            </a:r>
            <a:r>
              <a:rPr lang="en-US" dirty="0"/>
              <a:t> </a:t>
            </a:r>
            <a:r>
              <a:rPr lang="en-US" dirty="0" err="1"/>
              <a:t>ukupni</a:t>
            </a:r>
            <a:r>
              <a:rPr lang="en-US" dirty="0"/>
              <a:t> </a:t>
            </a:r>
            <a:r>
              <a:rPr lang="en-US" dirty="0" err="1" smtClean="0"/>
              <a:t>finan</a:t>
            </a:r>
            <a:r>
              <a:rPr lang="sr-Latn-RS" dirty="0" smtClean="0"/>
              <a:t>s</a:t>
            </a:r>
            <a:r>
              <a:rPr lang="en-US" dirty="0" err="1" smtClean="0"/>
              <a:t>ijski</a:t>
            </a:r>
            <a:r>
              <a:rPr lang="en-US" dirty="0" smtClean="0"/>
              <a:t> </a:t>
            </a:r>
            <a:r>
              <a:rPr lang="en-US" dirty="0" err="1" smtClean="0"/>
              <a:t>izveštaj</a:t>
            </a:r>
            <a:r>
              <a:rPr lang="en-US" dirty="0" smtClean="0"/>
              <a:t> </a:t>
            </a:r>
            <a:r>
              <a:rPr lang="en-US" dirty="0"/>
              <a:t>o </a:t>
            </a:r>
            <a:r>
              <a:rPr lang="en-US" dirty="0" err="1"/>
              <a:t>aktivnostima</a:t>
            </a:r>
            <a:r>
              <a:rPr lang="en-US" dirty="0"/>
              <a:t> </a:t>
            </a:r>
            <a:r>
              <a:rPr lang="en-US" dirty="0" err="1"/>
              <a:t>hotela</a:t>
            </a:r>
            <a:r>
              <a:rPr lang="en-US" dirty="0"/>
              <a:t> </a:t>
            </a:r>
            <a:r>
              <a:rPr lang="en-US" dirty="0" smtClean="0"/>
              <a:t>t</a:t>
            </a:r>
            <a:r>
              <a:rPr lang="sr-Latn-RS" dirty="0" smtClean="0"/>
              <a:t>o</a:t>
            </a:r>
            <a:r>
              <a:rPr lang="en-US" dirty="0" err="1" smtClean="0"/>
              <a:t>kom</a:t>
            </a:r>
            <a:r>
              <a:rPr lang="en-US" dirty="0" smtClean="0"/>
              <a:t> </a:t>
            </a:r>
            <a:r>
              <a:rPr lang="en-US" dirty="0" err="1" smtClean="0"/>
              <a:t>jednog</a:t>
            </a:r>
            <a:r>
              <a:rPr lang="en-US" dirty="0" smtClean="0"/>
              <a:t> </a:t>
            </a:r>
            <a:r>
              <a:rPr lang="en-US" dirty="0"/>
              <a:t>dana </a:t>
            </a:r>
            <a:r>
              <a:rPr lang="en-US" dirty="0" err="1"/>
              <a:t>odnosno</a:t>
            </a:r>
            <a:r>
              <a:rPr lang="en-US" dirty="0"/>
              <a:t> </a:t>
            </a:r>
            <a:r>
              <a:rPr lang="en-US" dirty="0" smtClean="0"/>
              <a:t>t</a:t>
            </a:r>
            <a:r>
              <a:rPr lang="sr-Latn-RS" dirty="0" smtClean="0"/>
              <a:t>o</a:t>
            </a:r>
            <a:r>
              <a:rPr lang="en-US" dirty="0" err="1" smtClean="0"/>
              <a:t>kom</a:t>
            </a:r>
            <a:r>
              <a:rPr lang="en-US" dirty="0" smtClean="0"/>
              <a:t> </a:t>
            </a:r>
            <a:r>
              <a:rPr lang="en-US" dirty="0"/>
              <a:t>24 </a:t>
            </a:r>
            <a:r>
              <a:rPr lang="en-US" dirty="0" err="1"/>
              <a:t>sata</a:t>
            </a:r>
            <a:r>
              <a:rPr lang="en-US" dirty="0"/>
              <a:t>. </a:t>
            </a:r>
            <a:r>
              <a:rPr lang="en-US" dirty="0" err="1" smtClean="0"/>
              <a:t>Izveštaj</a:t>
            </a:r>
            <a:r>
              <a:rPr lang="en-US" dirty="0" smtClean="0"/>
              <a:t> </a:t>
            </a:r>
            <a:r>
              <a:rPr lang="en-US" dirty="0"/>
              <a:t>se </a:t>
            </a:r>
            <a:r>
              <a:rPr lang="en-US" dirty="0" err="1"/>
              <a:t>dostavlja</a:t>
            </a:r>
            <a:r>
              <a:rPr lang="en-US" dirty="0"/>
              <a:t> </a:t>
            </a:r>
            <a:r>
              <a:rPr lang="en-US" dirty="0" err="1" smtClean="0"/>
              <a:t>rukovodi</a:t>
            </a:r>
            <a:r>
              <a:rPr lang="sr-Latn-RS" dirty="0" smtClean="0"/>
              <a:t>ocima</a:t>
            </a:r>
            <a:r>
              <a:rPr lang="en-US" dirty="0" smtClean="0"/>
              <a:t> </a:t>
            </a:r>
            <a:r>
              <a:rPr lang="en-US" dirty="0" err="1" smtClean="0"/>
              <a:t>svih</a:t>
            </a:r>
            <a:r>
              <a:rPr lang="sr-Latn-RS" dirty="0" smtClean="0"/>
              <a:t> </a:t>
            </a:r>
            <a:r>
              <a:rPr lang="en-US" dirty="0" err="1" smtClean="0"/>
              <a:t>odel</a:t>
            </a:r>
            <a:r>
              <a:rPr lang="sr-Latn-RS" dirty="0" smtClean="0"/>
              <a:t>jenja</a:t>
            </a:r>
            <a:r>
              <a:rPr lang="en-US" dirty="0" smtClean="0"/>
              <a:t> </a:t>
            </a:r>
            <a:r>
              <a:rPr lang="en-US" dirty="0"/>
              <a:t>u </a:t>
            </a:r>
            <a:r>
              <a:rPr lang="en-US" dirty="0" err="1"/>
              <a:t>hotelu</a:t>
            </a:r>
            <a:r>
              <a:rPr lang="en-US" dirty="0"/>
              <a:t>. </a:t>
            </a:r>
            <a:endParaRPr lang="sr-Latn-RS" dirty="0" smtClean="0"/>
          </a:p>
          <a:p>
            <a:r>
              <a:rPr lang="en-US" dirty="0" err="1" smtClean="0"/>
              <a:t>Svaki</a:t>
            </a:r>
            <a:r>
              <a:rPr lang="en-US" dirty="0" smtClean="0"/>
              <a:t> </a:t>
            </a:r>
            <a:r>
              <a:rPr lang="en-US" dirty="0" err="1" smtClean="0"/>
              <a:t>rukovodi</a:t>
            </a:r>
            <a:r>
              <a:rPr lang="sr-Latn-RS" dirty="0" smtClean="0"/>
              <a:t>lac</a:t>
            </a:r>
            <a:r>
              <a:rPr lang="en-US" dirty="0" smtClean="0"/>
              <a:t> </a:t>
            </a:r>
            <a:r>
              <a:rPr lang="en-US" dirty="0" err="1" smtClean="0"/>
              <a:t>upoređuje</a:t>
            </a:r>
            <a:r>
              <a:rPr lang="en-US" dirty="0" smtClean="0"/>
              <a:t> </a:t>
            </a:r>
            <a:r>
              <a:rPr lang="en-US" dirty="0" err="1"/>
              <a:t>rezultat</a:t>
            </a:r>
            <a:r>
              <a:rPr lang="en-US" dirty="0"/>
              <a:t> u </a:t>
            </a:r>
            <a:r>
              <a:rPr lang="en-US" dirty="0" err="1" smtClean="0"/>
              <a:t>i</a:t>
            </a:r>
            <a:r>
              <a:rPr lang="sr-Latn-RS" dirty="0" smtClean="0"/>
              <a:t>zveštaju</a:t>
            </a:r>
            <a:r>
              <a:rPr lang="en-US" dirty="0" smtClean="0"/>
              <a:t> </a:t>
            </a:r>
            <a:r>
              <a:rPr lang="en-US" dirty="0" err="1"/>
              <a:t>svog</a:t>
            </a:r>
            <a:r>
              <a:rPr lang="en-US" dirty="0"/>
              <a:t> </a:t>
            </a:r>
            <a:r>
              <a:rPr lang="en-US" dirty="0" err="1" smtClean="0"/>
              <a:t>odel</a:t>
            </a:r>
            <a:r>
              <a:rPr lang="sr-Latn-RS" dirty="0" smtClean="0"/>
              <a:t>jenj</a:t>
            </a:r>
            <a:r>
              <a:rPr lang="en-US" dirty="0" smtClean="0"/>
              <a:t>a s</a:t>
            </a:r>
            <a:r>
              <a:rPr lang="sr-Latn-RS" dirty="0" smtClean="0"/>
              <a:t>a</a:t>
            </a:r>
            <a:r>
              <a:rPr lang="en-US" dirty="0" smtClean="0"/>
              <a:t> </a:t>
            </a:r>
            <a:r>
              <a:rPr lang="en-US" dirty="0" err="1"/>
              <a:t>planiranim</a:t>
            </a:r>
            <a:r>
              <a:rPr lang="en-US" dirty="0"/>
              <a:t> </a:t>
            </a:r>
            <a:r>
              <a:rPr lang="en-US" dirty="0" err="1"/>
              <a:t>odnosno</a:t>
            </a:r>
            <a:r>
              <a:rPr lang="en-US" dirty="0"/>
              <a:t> </a:t>
            </a:r>
            <a:r>
              <a:rPr lang="en-US" dirty="0" err="1"/>
              <a:t>prognoziranim</a:t>
            </a:r>
            <a:r>
              <a:rPr lang="en-US" dirty="0"/>
              <a:t> </a:t>
            </a:r>
            <a:r>
              <a:rPr lang="en-US" dirty="0" err="1"/>
              <a:t>budžetom</a:t>
            </a:r>
            <a:r>
              <a:rPr lang="en-US" dirty="0"/>
              <a:t>. </a:t>
            </a:r>
            <a:endParaRPr lang="sr-Latn-RS" dirty="0" smtClean="0"/>
          </a:p>
          <a:p>
            <a:r>
              <a:rPr lang="en-US" i="1" dirty="0" err="1" smtClean="0"/>
              <a:t>Dnevni</a:t>
            </a:r>
            <a:r>
              <a:rPr lang="en-US" i="1" dirty="0" smtClean="0"/>
              <a:t> </a:t>
            </a:r>
            <a:r>
              <a:rPr lang="en-US" i="1" dirty="0" err="1" smtClean="0"/>
              <a:t>izveštaj</a:t>
            </a:r>
            <a:r>
              <a:rPr lang="en-US" i="1" dirty="0" smtClean="0"/>
              <a:t> </a:t>
            </a:r>
            <a:r>
              <a:rPr lang="en-US" dirty="0" err="1"/>
              <a:t>sastavlja</a:t>
            </a:r>
            <a:r>
              <a:rPr lang="en-US" dirty="0"/>
              <a:t> </a:t>
            </a:r>
            <a:r>
              <a:rPr lang="en-US" dirty="0" err="1"/>
              <a:t>noćni</a:t>
            </a:r>
            <a:r>
              <a:rPr lang="en-US" dirty="0"/>
              <a:t> </a:t>
            </a:r>
            <a:r>
              <a:rPr lang="en-US" dirty="0" err="1" smtClean="0"/>
              <a:t>kontrolor</a:t>
            </a:r>
            <a:r>
              <a:rPr lang="sr-Latn-RS" dirty="0" smtClean="0"/>
              <a:t>.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42153" y="684531"/>
            <a:ext cx="9067030" cy="51990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149522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162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 smtClean="0"/>
              <a:t>2.</a:t>
            </a:r>
            <a:r>
              <a:rPr lang="sr-Latn-RS" sz="3200" dirty="0" smtClean="0"/>
              <a:t>3</a:t>
            </a:r>
            <a:r>
              <a:rPr lang="en-US" sz="3200" dirty="0" smtClean="0"/>
              <a:t>. </a:t>
            </a:r>
            <a:r>
              <a:rPr lang="sr-Latn-RS" sz="3200" dirty="0" smtClean="0"/>
              <a:t>ANALIZA I OCENA RADA PRIJEMNOG ODELJENJA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8789" y="1646154"/>
            <a:ext cx="9067030" cy="5031738"/>
          </a:xfrm>
        </p:spPr>
        <p:txBody>
          <a:bodyPr>
            <a:noAutofit/>
          </a:bodyPr>
          <a:lstStyle/>
          <a:p>
            <a:endParaRPr lang="sr-Latn-RS" dirty="0" smtClean="0"/>
          </a:p>
          <a:p>
            <a:r>
              <a:rPr lang="en-US" b="1" i="1" dirty="0"/>
              <a:t>2. </a:t>
            </a:r>
            <a:r>
              <a:rPr lang="sr-Latn-RS" b="1" i="1" dirty="0" smtClean="0"/>
              <a:t>Izračunavanje </a:t>
            </a:r>
            <a:r>
              <a:rPr lang="en-US" b="1" i="1" dirty="0" err="1" smtClean="0"/>
              <a:t>zauzetosti</a:t>
            </a:r>
            <a:r>
              <a:rPr lang="en-US" b="1" i="1" dirty="0" smtClean="0"/>
              <a:t> </a:t>
            </a:r>
            <a:r>
              <a:rPr lang="en-US" b="1" i="1" dirty="0"/>
              <a:t>soba </a:t>
            </a:r>
            <a:endParaRPr lang="en-US" dirty="0"/>
          </a:p>
          <a:p>
            <a:r>
              <a:rPr lang="en-US" dirty="0"/>
              <a:t>To je </a:t>
            </a:r>
            <a:r>
              <a:rPr lang="en-US" dirty="0" err="1" smtClean="0"/>
              <a:t>merenje</a:t>
            </a:r>
            <a:r>
              <a:rPr lang="en-US" dirty="0" smtClean="0"/>
              <a:t> </a:t>
            </a:r>
            <a:r>
              <a:rPr lang="en-US" dirty="0" err="1"/>
              <a:t>prodaje</a:t>
            </a:r>
            <a:r>
              <a:rPr lang="en-US" dirty="0"/>
              <a:t> </a:t>
            </a:r>
            <a:r>
              <a:rPr lang="en-US" dirty="0" err="1"/>
              <a:t>najvažnijeg</a:t>
            </a:r>
            <a:r>
              <a:rPr lang="en-US" dirty="0"/>
              <a:t> </a:t>
            </a:r>
            <a:r>
              <a:rPr lang="en-US" dirty="0" err="1"/>
              <a:t>proizvoda</a:t>
            </a:r>
            <a:r>
              <a:rPr lang="en-US" dirty="0"/>
              <a:t> - soba, a ono </a:t>
            </a:r>
            <a:r>
              <a:rPr lang="en-US" dirty="0" err="1"/>
              <a:t>uključuje</a:t>
            </a:r>
            <a:r>
              <a:rPr lang="en-US" dirty="0"/>
              <a:t>: </a:t>
            </a:r>
          </a:p>
          <a:p>
            <a:pPr lvl="1"/>
            <a:r>
              <a:rPr lang="en-US" sz="1800" dirty="0" err="1" smtClean="0"/>
              <a:t>broj</a:t>
            </a:r>
            <a:r>
              <a:rPr lang="en-US" sz="1800" dirty="0" smtClean="0"/>
              <a:t> </a:t>
            </a:r>
            <a:r>
              <a:rPr lang="en-US" sz="1800" dirty="0"/>
              <a:t>soba </a:t>
            </a:r>
            <a:r>
              <a:rPr lang="en-US" sz="1800" dirty="0" err="1"/>
              <a:t>za</a:t>
            </a:r>
            <a:r>
              <a:rPr lang="en-US" sz="1800" dirty="0"/>
              <a:t> </a:t>
            </a:r>
            <a:r>
              <a:rPr lang="en-US" sz="1800" dirty="0" err="1"/>
              <a:t>prodaju</a:t>
            </a:r>
            <a:r>
              <a:rPr lang="en-US" sz="1800" dirty="0"/>
              <a:t>, </a:t>
            </a:r>
          </a:p>
          <a:p>
            <a:pPr lvl="1"/>
            <a:r>
              <a:rPr lang="en-US" sz="1800" dirty="0" err="1" smtClean="0"/>
              <a:t>broj</a:t>
            </a:r>
            <a:r>
              <a:rPr lang="en-US" sz="1800" dirty="0" smtClean="0"/>
              <a:t> </a:t>
            </a:r>
            <a:r>
              <a:rPr lang="en-US" sz="1800" dirty="0" err="1"/>
              <a:t>prodatih</a:t>
            </a:r>
            <a:r>
              <a:rPr lang="en-US" sz="1800" dirty="0"/>
              <a:t> soba, </a:t>
            </a:r>
          </a:p>
          <a:p>
            <a:pPr lvl="1"/>
            <a:r>
              <a:rPr lang="en-US" sz="1800" dirty="0" err="1" smtClean="0"/>
              <a:t>broj</a:t>
            </a:r>
            <a:r>
              <a:rPr lang="en-US" sz="1800" dirty="0" smtClean="0"/>
              <a:t> </a:t>
            </a:r>
            <a:r>
              <a:rPr lang="en-US" sz="1800" dirty="0" err="1"/>
              <a:t>gostiju</a:t>
            </a:r>
            <a:r>
              <a:rPr lang="en-US" sz="1800" dirty="0"/>
              <a:t>, </a:t>
            </a:r>
          </a:p>
          <a:p>
            <a:pPr lvl="1"/>
            <a:r>
              <a:rPr lang="en-US" sz="1800" dirty="0" err="1" smtClean="0"/>
              <a:t>broj</a:t>
            </a:r>
            <a:r>
              <a:rPr lang="en-US" sz="1800" dirty="0" smtClean="0"/>
              <a:t> </a:t>
            </a:r>
            <a:r>
              <a:rPr lang="en-US" sz="1800" dirty="0" err="1"/>
              <a:t>gostiju</a:t>
            </a:r>
            <a:r>
              <a:rPr lang="en-US" sz="1800" dirty="0"/>
              <a:t> </a:t>
            </a:r>
            <a:r>
              <a:rPr lang="en-US" sz="1800" dirty="0" err="1"/>
              <a:t>po</a:t>
            </a:r>
            <a:r>
              <a:rPr lang="en-US" sz="1800" dirty="0"/>
              <a:t> </a:t>
            </a:r>
            <a:r>
              <a:rPr lang="en-US" sz="1800" dirty="0" err="1"/>
              <a:t>sobi</a:t>
            </a:r>
            <a:r>
              <a:rPr lang="en-US" sz="1800" dirty="0"/>
              <a:t>, </a:t>
            </a:r>
          </a:p>
          <a:p>
            <a:pPr lvl="1"/>
            <a:r>
              <a:rPr lang="en-US" sz="1800" dirty="0" err="1" smtClean="0"/>
              <a:t>prihod</a:t>
            </a:r>
            <a:r>
              <a:rPr lang="en-US" sz="1800" dirty="0" smtClean="0"/>
              <a:t> </a:t>
            </a:r>
            <a:r>
              <a:rPr lang="en-US" sz="1800" dirty="0"/>
              <a:t>od soba. </a:t>
            </a:r>
          </a:p>
          <a:p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ovo</a:t>
            </a:r>
            <a:r>
              <a:rPr lang="en-US" dirty="0"/>
              <a:t> </a:t>
            </a:r>
            <a:r>
              <a:rPr lang="en-US" dirty="0" err="1"/>
              <a:t>sadržano</a:t>
            </a:r>
            <a:r>
              <a:rPr lang="en-US" dirty="0"/>
              <a:t> je u </a:t>
            </a:r>
            <a:r>
              <a:rPr lang="en-US" dirty="0" err="1"/>
              <a:t>dnevnom</a:t>
            </a:r>
            <a:r>
              <a:rPr lang="en-US" dirty="0"/>
              <a:t> </a:t>
            </a:r>
            <a:r>
              <a:rPr lang="en-US" dirty="0" err="1" smtClean="0"/>
              <a:t>izveštaju</a:t>
            </a:r>
            <a:r>
              <a:rPr lang="en-US" dirty="0"/>
              <a:t>.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42153" y="684531"/>
            <a:ext cx="9067030" cy="51990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205248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162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 smtClean="0"/>
              <a:t>2.</a:t>
            </a:r>
            <a:r>
              <a:rPr lang="sr-Latn-RS" sz="3200" dirty="0" smtClean="0"/>
              <a:t>3</a:t>
            </a:r>
            <a:r>
              <a:rPr lang="en-US" sz="3200" dirty="0" smtClean="0"/>
              <a:t>. </a:t>
            </a:r>
            <a:r>
              <a:rPr lang="sr-Latn-RS" sz="3200" dirty="0" smtClean="0"/>
              <a:t>ANALIZA I OCENA RADA PRIJEMNOG ODELJENJA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8789" y="1646154"/>
            <a:ext cx="9067030" cy="5031738"/>
          </a:xfrm>
        </p:spPr>
        <p:txBody>
          <a:bodyPr>
            <a:noAutofit/>
          </a:bodyPr>
          <a:lstStyle/>
          <a:p>
            <a:endParaRPr lang="sr-Latn-RS" dirty="0" smtClean="0"/>
          </a:p>
          <a:p>
            <a:r>
              <a:rPr lang="sr-Latn-RS" b="1" i="1" dirty="0" smtClean="0"/>
              <a:t>3</a:t>
            </a:r>
            <a:r>
              <a:rPr lang="en-US" b="1" i="1" dirty="0" smtClean="0"/>
              <a:t>. </a:t>
            </a:r>
            <a:r>
              <a:rPr lang="sr-Latn-RS" b="1" i="1" dirty="0" smtClean="0"/>
              <a:t>Analiza</a:t>
            </a:r>
            <a:r>
              <a:rPr lang="en-US" b="1" i="1" dirty="0" smtClean="0"/>
              <a:t> </a:t>
            </a:r>
            <a:r>
              <a:rPr lang="en-US" b="1" i="1" dirty="0" err="1"/>
              <a:t>zauzetosti</a:t>
            </a:r>
            <a:r>
              <a:rPr lang="en-US" b="1" i="1" dirty="0"/>
              <a:t> soba </a:t>
            </a:r>
            <a:endParaRPr lang="en-US" dirty="0"/>
          </a:p>
          <a:p>
            <a:endParaRPr lang="en-US" dirty="0"/>
          </a:p>
          <a:p>
            <a:r>
              <a:rPr lang="en-US" dirty="0" err="1" smtClean="0"/>
              <a:t>Zauzetost</a:t>
            </a:r>
            <a:r>
              <a:rPr lang="en-US" dirty="0" smtClean="0"/>
              <a:t> </a:t>
            </a:r>
            <a:r>
              <a:rPr lang="en-US" dirty="0" err="1"/>
              <a:t>uključuje</a:t>
            </a:r>
            <a:r>
              <a:rPr lang="en-US" dirty="0"/>
              <a:t>: </a:t>
            </a:r>
          </a:p>
          <a:p>
            <a:r>
              <a:rPr lang="en-US" dirty="0" smtClean="0"/>
              <a:t>p</a:t>
            </a:r>
            <a:r>
              <a:rPr lang="sr-Latn-RS" dirty="0" smtClean="0"/>
              <a:t>rocenat</a:t>
            </a:r>
            <a:r>
              <a:rPr lang="en-US" dirty="0" smtClean="0"/>
              <a:t>, </a:t>
            </a:r>
            <a:endParaRPr lang="en-US" dirty="0"/>
          </a:p>
          <a:p>
            <a:r>
              <a:rPr lang="en-US" dirty="0" err="1" smtClean="0"/>
              <a:t>prosečnu</a:t>
            </a:r>
            <a:r>
              <a:rPr lang="en-US" dirty="0" smtClean="0"/>
              <a:t> </a:t>
            </a:r>
            <a:r>
              <a:rPr lang="en-US" dirty="0" err="1"/>
              <a:t>dnevnu</a:t>
            </a:r>
            <a:r>
              <a:rPr lang="en-US" dirty="0"/>
              <a:t> </a:t>
            </a:r>
            <a:r>
              <a:rPr lang="en-US" dirty="0" err="1" smtClean="0"/>
              <a:t>cenu</a:t>
            </a:r>
            <a:r>
              <a:rPr lang="en-US" dirty="0"/>
              <a:t>, </a:t>
            </a:r>
          </a:p>
          <a:p>
            <a:r>
              <a:rPr lang="en-US" dirty="0" err="1" smtClean="0"/>
              <a:t>promet</a:t>
            </a:r>
            <a:r>
              <a:rPr lang="en-US" dirty="0" smtClean="0"/>
              <a:t> </a:t>
            </a:r>
            <a:r>
              <a:rPr lang="en-US" dirty="0" err="1"/>
              <a:t>po</a:t>
            </a:r>
            <a:r>
              <a:rPr lang="en-US" dirty="0"/>
              <a:t> </a:t>
            </a:r>
            <a:r>
              <a:rPr lang="en-US" dirty="0" err="1"/>
              <a:t>sobi</a:t>
            </a:r>
            <a:r>
              <a:rPr lang="en-US" dirty="0"/>
              <a:t>, </a:t>
            </a:r>
          </a:p>
          <a:p>
            <a:r>
              <a:rPr lang="pl-PL" dirty="0" smtClean="0"/>
              <a:t>broj </a:t>
            </a:r>
            <a:r>
              <a:rPr lang="pl-PL" dirty="0"/>
              <a:t>gostiju po sobi i </a:t>
            </a:r>
            <a:r>
              <a:rPr lang="pl-PL" dirty="0" smtClean="0"/>
              <a:t>prosečnu cenu </a:t>
            </a:r>
            <a:r>
              <a:rPr lang="pl-PL" dirty="0"/>
              <a:t>po gostu. </a:t>
            </a:r>
          </a:p>
          <a:p>
            <a:endParaRPr lang="en-US" dirty="0"/>
          </a:p>
          <a:p>
            <a:r>
              <a:rPr lang="en-US" dirty="0"/>
              <a:t>Ove </a:t>
            </a:r>
            <a:r>
              <a:rPr lang="en-US" dirty="0" err="1"/>
              <a:t>podatke</a:t>
            </a:r>
            <a:r>
              <a:rPr lang="en-US" dirty="0"/>
              <a:t> </a:t>
            </a:r>
            <a:r>
              <a:rPr lang="en-US" dirty="0" err="1"/>
              <a:t>izračunava</a:t>
            </a:r>
            <a:r>
              <a:rPr lang="en-US" dirty="0"/>
              <a:t> </a:t>
            </a:r>
            <a:r>
              <a:rPr lang="en-US" dirty="0" err="1"/>
              <a:t>noćni</a:t>
            </a:r>
            <a:r>
              <a:rPr lang="en-US" dirty="0"/>
              <a:t> </a:t>
            </a:r>
            <a:r>
              <a:rPr lang="en-US" dirty="0" err="1"/>
              <a:t>kontrolor</a:t>
            </a:r>
            <a:r>
              <a:rPr lang="en-US" dirty="0"/>
              <a:t> (</a:t>
            </a:r>
            <a:r>
              <a:rPr lang="en-US" dirty="0" err="1"/>
              <a:t>dnevno</a:t>
            </a:r>
            <a:r>
              <a:rPr lang="en-US" dirty="0"/>
              <a:t>, </a:t>
            </a:r>
            <a:r>
              <a:rPr lang="sr-Latn-RS" dirty="0" smtClean="0"/>
              <a:t>nedeljn</a:t>
            </a:r>
            <a:r>
              <a:rPr lang="en-US" dirty="0" smtClean="0"/>
              <a:t>o</a:t>
            </a:r>
            <a:r>
              <a:rPr lang="en-US" dirty="0"/>
              <a:t>, </a:t>
            </a:r>
            <a:r>
              <a:rPr lang="en-US" dirty="0" err="1" smtClean="0"/>
              <a:t>mesečno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godišnje</a:t>
            </a:r>
            <a:r>
              <a:rPr lang="en-US" dirty="0"/>
              <a:t>), a </a:t>
            </a:r>
            <a:r>
              <a:rPr lang="en-US" dirty="0" err="1" smtClean="0"/>
              <a:t>rukovodi</a:t>
            </a:r>
            <a:r>
              <a:rPr lang="sr-Latn-RS" dirty="0" smtClean="0"/>
              <a:t>lac </a:t>
            </a:r>
            <a:r>
              <a:rPr lang="en-US" dirty="0" err="1" smtClean="0"/>
              <a:t>prij</a:t>
            </a:r>
            <a:r>
              <a:rPr lang="sr-Latn-RS" dirty="0" smtClean="0"/>
              <a:t>e</a:t>
            </a:r>
            <a:r>
              <a:rPr lang="en-US" dirty="0" err="1" smtClean="0"/>
              <a:t>mnog</a:t>
            </a:r>
            <a:r>
              <a:rPr lang="en-US" dirty="0" smtClean="0"/>
              <a:t> </a:t>
            </a:r>
            <a:r>
              <a:rPr lang="en-US" dirty="0" err="1" smtClean="0"/>
              <a:t>odel</a:t>
            </a:r>
            <a:r>
              <a:rPr lang="sr-Latn-RS" dirty="0" smtClean="0"/>
              <a:t>jenja</a:t>
            </a:r>
            <a:r>
              <a:rPr lang="en-US" dirty="0" smtClean="0"/>
              <a:t> </a:t>
            </a:r>
            <a:r>
              <a:rPr lang="en-US" dirty="0" err="1"/>
              <a:t>analizira</a:t>
            </a:r>
            <a:r>
              <a:rPr lang="en-US" dirty="0"/>
              <a:t> </a:t>
            </a:r>
            <a:r>
              <a:rPr lang="en-US" dirty="0" err="1"/>
              <a:t>podatke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razmatra</a:t>
            </a:r>
            <a:r>
              <a:rPr lang="en-US" dirty="0"/>
              <a:t> </a:t>
            </a:r>
            <a:r>
              <a:rPr lang="en-US" dirty="0" err="1"/>
              <a:t>mogućnosti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korake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sr-Latn-RS" dirty="0" smtClean="0"/>
              <a:t>poboljšanje </a:t>
            </a:r>
            <a:r>
              <a:rPr lang="en-US" dirty="0" err="1" smtClean="0"/>
              <a:t>rezultata</a:t>
            </a:r>
            <a:r>
              <a:rPr lang="en-US" dirty="0" smtClean="0"/>
              <a:t> </a:t>
            </a:r>
            <a:r>
              <a:rPr lang="en-US" dirty="0" err="1"/>
              <a:t>poslovanja</a:t>
            </a:r>
            <a:r>
              <a:rPr lang="en-US" dirty="0"/>
              <a:t>. 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42153" y="684531"/>
            <a:ext cx="9067030" cy="51990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1514812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162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 smtClean="0"/>
              <a:t>2.</a:t>
            </a:r>
            <a:r>
              <a:rPr lang="sr-Latn-RS" sz="3200" dirty="0" smtClean="0"/>
              <a:t>3</a:t>
            </a:r>
            <a:r>
              <a:rPr lang="en-US" sz="3200" dirty="0" smtClean="0"/>
              <a:t>. </a:t>
            </a:r>
            <a:r>
              <a:rPr lang="sr-Latn-RS" sz="3200" dirty="0" smtClean="0"/>
              <a:t>ANALIZA I OCENA RADA PRIJEMNOG ODELJENJA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8789" y="1646154"/>
            <a:ext cx="9067030" cy="5031738"/>
          </a:xfrm>
        </p:spPr>
        <p:txBody>
          <a:bodyPr>
            <a:noAutofit/>
          </a:bodyPr>
          <a:lstStyle/>
          <a:p>
            <a:endParaRPr lang="sr-Latn-RS" dirty="0" smtClean="0"/>
          </a:p>
          <a:p>
            <a:r>
              <a:rPr lang="sr-Latn-RS" b="1" i="1" dirty="0" smtClean="0"/>
              <a:t>3</a:t>
            </a:r>
            <a:r>
              <a:rPr lang="en-US" b="1" i="1" dirty="0" smtClean="0"/>
              <a:t>. </a:t>
            </a:r>
            <a:r>
              <a:rPr lang="sr-Latn-RS" b="1" i="1" dirty="0" smtClean="0"/>
              <a:t>Analiza</a:t>
            </a:r>
            <a:r>
              <a:rPr lang="en-US" b="1" i="1" dirty="0" smtClean="0"/>
              <a:t> </a:t>
            </a:r>
            <a:r>
              <a:rPr lang="en-US" b="1" i="1" dirty="0" err="1"/>
              <a:t>zauzetosti</a:t>
            </a:r>
            <a:r>
              <a:rPr lang="en-US" b="1" i="1" dirty="0"/>
              <a:t> soba </a:t>
            </a:r>
            <a:endParaRPr lang="en-US" dirty="0"/>
          </a:p>
          <a:p>
            <a:endParaRPr lang="sr-Latn-RS" b="1" i="1" dirty="0" smtClean="0"/>
          </a:p>
          <a:p>
            <a:r>
              <a:rPr lang="en-US" b="1" i="1" dirty="0" smtClean="0"/>
              <a:t>a</a:t>
            </a:r>
            <a:r>
              <a:rPr lang="en-US" b="1" i="1" dirty="0"/>
              <a:t>) </a:t>
            </a:r>
            <a:r>
              <a:rPr lang="en-US" b="1" i="1" dirty="0" smtClean="0"/>
              <a:t>P</a:t>
            </a:r>
            <a:r>
              <a:rPr lang="sr-Latn-RS" b="1" i="1" dirty="0" smtClean="0"/>
              <a:t>rocenat </a:t>
            </a:r>
            <a:r>
              <a:rPr lang="en-US" b="1" i="1" dirty="0" err="1" smtClean="0"/>
              <a:t>zauzetosti</a:t>
            </a:r>
            <a:r>
              <a:rPr lang="en-US" b="1" i="1" dirty="0" smtClean="0"/>
              <a:t> </a:t>
            </a:r>
            <a:r>
              <a:rPr lang="en-US" dirty="0" err="1"/>
              <a:t>izračunava</a:t>
            </a:r>
            <a:r>
              <a:rPr lang="en-US" dirty="0"/>
              <a:t> se </a:t>
            </a:r>
            <a:r>
              <a:rPr lang="sr-Latn-RS" dirty="0" smtClean="0"/>
              <a:t>d</a:t>
            </a:r>
            <a:r>
              <a:rPr lang="en-US" dirty="0" err="1" smtClean="0"/>
              <a:t>eljenjem</a:t>
            </a:r>
            <a:r>
              <a:rPr lang="en-US" dirty="0" smtClean="0"/>
              <a:t> </a:t>
            </a:r>
            <a:r>
              <a:rPr lang="en-US" dirty="0" err="1"/>
              <a:t>zauzetih</a:t>
            </a:r>
            <a:r>
              <a:rPr lang="en-US" dirty="0"/>
              <a:t> soba </a:t>
            </a:r>
            <a:r>
              <a:rPr lang="en-US" dirty="0" smtClean="0"/>
              <a:t>s</a:t>
            </a:r>
            <a:r>
              <a:rPr lang="sr-Latn-RS" dirty="0" smtClean="0"/>
              <a:t>a</a:t>
            </a:r>
            <a:r>
              <a:rPr lang="en-US" dirty="0" smtClean="0"/>
              <a:t> </a:t>
            </a:r>
            <a:r>
              <a:rPr lang="en-US" dirty="0" err="1"/>
              <a:t>ukupnim</a:t>
            </a:r>
            <a:r>
              <a:rPr lang="en-US" dirty="0"/>
              <a:t> </a:t>
            </a:r>
            <a:r>
              <a:rPr lang="en-US" dirty="0" err="1"/>
              <a:t>brojem</a:t>
            </a:r>
            <a:r>
              <a:rPr lang="en-US" dirty="0"/>
              <a:t> soba: </a:t>
            </a:r>
            <a:endParaRPr lang="sr-Latn-RS" dirty="0" smtClean="0"/>
          </a:p>
          <a:p>
            <a:pPr lvl="1"/>
            <a:r>
              <a:rPr lang="sr-Latn-RS" dirty="0" smtClean="0"/>
              <a:t>Npr. </a:t>
            </a:r>
            <a:r>
              <a:rPr lang="pl-PL" dirty="0" smtClean="0"/>
              <a:t>85 </a:t>
            </a:r>
            <a:r>
              <a:rPr lang="pl-PL" dirty="0"/>
              <a:t>zauzetih soba : 120 ukupnih soba = 70,8% </a:t>
            </a:r>
          </a:p>
          <a:p>
            <a:endParaRPr lang="sr-Latn-RS" b="1" i="1" dirty="0" smtClean="0"/>
          </a:p>
          <a:p>
            <a:r>
              <a:rPr lang="en-US" b="1" i="1" dirty="0" smtClean="0"/>
              <a:t>b</a:t>
            </a:r>
            <a:r>
              <a:rPr lang="en-US" b="1" i="1" dirty="0"/>
              <a:t>) </a:t>
            </a:r>
            <a:r>
              <a:rPr lang="en-US" b="1" i="1" dirty="0" err="1"/>
              <a:t>Broj</a:t>
            </a:r>
            <a:r>
              <a:rPr lang="en-US" b="1" i="1" dirty="0"/>
              <a:t> </a:t>
            </a:r>
            <a:r>
              <a:rPr lang="en-US" b="1" i="1" dirty="0" err="1"/>
              <a:t>gostiju</a:t>
            </a:r>
            <a:r>
              <a:rPr lang="en-US" b="1" i="1" dirty="0"/>
              <a:t> </a:t>
            </a:r>
            <a:r>
              <a:rPr lang="en-US" b="1" i="1" dirty="0" err="1"/>
              <a:t>po</a:t>
            </a:r>
            <a:r>
              <a:rPr lang="en-US" b="1" i="1" dirty="0"/>
              <a:t> </a:t>
            </a:r>
            <a:r>
              <a:rPr lang="en-US" b="1" i="1" dirty="0" err="1"/>
              <a:t>sobi</a:t>
            </a:r>
            <a:r>
              <a:rPr lang="en-US" b="1" i="1" dirty="0"/>
              <a:t> </a:t>
            </a:r>
            <a:r>
              <a:rPr lang="en-US" dirty="0" err="1"/>
              <a:t>izračunava</a:t>
            </a:r>
            <a:r>
              <a:rPr lang="en-US" dirty="0"/>
              <a:t> se </a:t>
            </a:r>
            <a:r>
              <a:rPr lang="en-US" dirty="0" err="1" smtClean="0"/>
              <a:t>deljenjem</a:t>
            </a:r>
            <a:r>
              <a:rPr lang="en-US" dirty="0" smtClean="0"/>
              <a:t> </a:t>
            </a:r>
            <a:r>
              <a:rPr lang="en-US" dirty="0" err="1"/>
              <a:t>broja</a:t>
            </a:r>
            <a:r>
              <a:rPr lang="en-US" dirty="0"/>
              <a:t> soba u </a:t>
            </a:r>
            <a:r>
              <a:rPr lang="en-US" dirty="0" err="1"/>
              <a:t>kojima</a:t>
            </a:r>
            <a:r>
              <a:rPr lang="en-US" dirty="0"/>
              <a:t> </a:t>
            </a:r>
            <a:r>
              <a:rPr lang="en-US" dirty="0" err="1"/>
              <a:t>boravi</a:t>
            </a:r>
            <a:r>
              <a:rPr lang="en-US" dirty="0"/>
              <a:t> </a:t>
            </a:r>
            <a:r>
              <a:rPr lang="en-US" dirty="0" err="1"/>
              <a:t>više</a:t>
            </a:r>
            <a:r>
              <a:rPr lang="en-US" dirty="0"/>
              <a:t> od </a:t>
            </a:r>
            <a:r>
              <a:rPr lang="en-US" dirty="0" err="1" smtClean="0"/>
              <a:t>jedn</a:t>
            </a:r>
            <a:r>
              <a:rPr lang="sr-Latn-RS" dirty="0" smtClean="0"/>
              <a:t>e</a:t>
            </a:r>
            <a:r>
              <a:rPr lang="en-US" dirty="0" smtClean="0"/>
              <a:t> </a:t>
            </a:r>
            <a:r>
              <a:rPr lang="en-US" dirty="0" err="1" smtClean="0"/>
              <a:t>osob</a:t>
            </a:r>
            <a:r>
              <a:rPr lang="sr-Latn-RS" dirty="0" smtClean="0"/>
              <a:t>e</a:t>
            </a:r>
            <a:r>
              <a:rPr lang="en-US" dirty="0" smtClean="0"/>
              <a:t> s</a:t>
            </a:r>
            <a:r>
              <a:rPr lang="sr-Latn-RS" dirty="0" smtClean="0"/>
              <a:t>a</a:t>
            </a:r>
            <a:r>
              <a:rPr lang="en-US" dirty="0" smtClean="0"/>
              <a:t> </a:t>
            </a:r>
            <a:r>
              <a:rPr lang="en-US" dirty="0" err="1"/>
              <a:t>ukupnim</a:t>
            </a:r>
            <a:r>
              <a:rPr lang="en-US" dirty="0"/>
              <a:t> </a:t>
            </a:r>
            <a:r>
              <a:rPr lang="en-US" dirty="0" err="1"/>
              <a:t>brojem</a:t>
            </a:r>
            <a:r>
              <a:rPr lang="en-US" dirty="0"/>
              <a:t> </a:t>
            </a:r>
            <a:r>
              <a:rPr lang="en-US" dirty="0" err="1" smtClean="0"/>
              <a:t>zauzet</a:t>
            </a:r>
            <a:r>
              <a:rPr lang="sr-Latn-RS" dirty="0" smtClean="0"/>
              <a:t>i</a:t>
            </a:r>
            <a:r>
              <a:rPr lang="en-US" dirty="0" smtClean="0"/>
              <a:t>h </a:t>
            </a:r>
            <a:r>
              <a:rPr lang="en-US" dirty="0"/>
              <a:t>soba: </a:t>
            </a:r>
          </a:p>
          <a:p>
            <a:pPr lvl="1"/>
            <a:r>
              <a:rPr lang="sr-Latn-RS" dirty="0" smtClean="0"/>
              <a:t>Npr. </a:t>
            </a:r>
            <a:r>
              <a:rPr lang="en-US" dirty="0" smtClean="0"/>
              <a:t>10 </a:t>
            </a:r>
            <a:r>
              <a:rPr lang="en-US" dirty="0"/>
              <a:t>: 85 = 11,8%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42153" y="684531"/>
            <a:ext cx="9067030" cy="51990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4086495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162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 smtClean="0"/>
              <a:t>2.</a:t>
            </a:r>
            <a:r>
              <a:rPr lang="sr-Latn-RS" sz="3200" dirty="0" smtClean="0"/>
              <a:t>3</a:t>
            </a:r>
            <a:r>
              <a:rPr lang="en-US" sz="3200" dirty="0" smtClean="0"/>
              <a:t>. </a:t>
            </a:r>
            <a:r>
              <a:rPr lang="sr-Latn-RS" sz="3200" dirty="0" smtClean="0"/>
              <a:t>ANALIZA I OCENA RADA PRIJEMNOG ODELJENJA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8789" y="1646154"/>
            <a:ext cx="9067030" cy="5031738"/>
          </a:xfrm>
        </p:spPr>
        <p:txBody>
          <a:bodyPr>
            <a:noAutofit/>
          </a:bodyPr>
          <a:lstStyle/>
          <a:p>
            <a:endParaRPr lang="sr-Latn-RS" dirty="0" smtClean="0"/>
          </a:p>
          <a:p>
            <a:r>
              <a:rPr lang="sr-Latn-RS" b="1" i="1" dirty="0" smtClean="0"/>
              <a:t>3</a:t>
            </a:r>
            <a:r>
              <a:rPr lang="en-US" b="1" i="1" dirty="0" smtClean="0"/>
              <a:t>. </a:t>
            </a:r>
            <a:r>
              <a:rPr lang="sr-Latn-RS" b="1" i="1" dirty="0" smtClean="0"/>
              <a:t>Analiza </a:t>
            </a:r>
            <a:r>
              <a:rPr lang="en-US" b="1" i="1" dirty="0" err="1" smtClean="0"/>
              <a:t>zauzetosti</a:t>
            </a:r>
            <a:r>
              <a:rPr lang="en-US" b="1" i="1" dirty="0" smtClean="0"/>
              <a:t> </a:t>
            </a:r>
            <a:r>
              <a:rPr lang="en-US" b="1" i="1" dirty="0"/>
              <a:t>soba </a:t>
            </a:r>
            <a:endParaRPr lang="en-US" dirty="0"/>
          </a:p>
          <a:p>
            <a:endParaRPr lang="sr-Latn-RS" b="1" i="1" dirty="0" smtClean="0"/>
          </a:p>
          <a:p>
            <a:r>
              <a:rPr lang="en-US" b="1" i="1" dirty="0"/>
              <a:t>c) </a:t>
            </a:r>
            <a:r>
              <a:rPr lang="en-US" b="1" i="1" dirty="0" smtClean="0"/>
              <a:t>Pros</a:t>
            </a:r>
            <a:r>
              <a:rPr lang="sr-Latn-RS" b="1" i="1" dirty="0"/>
              <a:t>e</a:t>
            </a:r>
            <a:r>
              <a:rPr lang="en-US" b="1" i="1" dirty="0" smtClean="0"/>
              <a:t>č</a:t>
            </a:r>
            <a:r>
              <a:rPr lang="sr-Latn-RS" b="1" i="1" dirty="0" smtClean="0"/>
              <a:t>a</a:t>
            </a:r>
            <a:r>
              <a:rPr lang="en-US" b="1" i="1" dirty="0" smtClean="0"/>
              <a:t>n </a:t>
            </a:r>
            <a:r>
              <a:rPr lang="en-US" b="1" i="1" dirty="0" err="1"/>
              <a:t>broj</a:t>
            </a:r>
            <a:r>
              <a:rPr lang="en-US" b="1" i="1" dirty="0"/>
              <a:t> </a:t>
            </a:r>
            <a:r>
              <a:rPr lang="en-US" b="1" i="1" dirty="0" err="1"/>
              <a:t>gostiju</a:t>
            </a:r>
            <a:r>
              <a:rPr lang="en-US" b="1" i="1" dirty="0"/>
              <a:t> </a:t>
            </a:r>
            <a:r>
              <a:rPr lang="en-US" b="1" i="1" dirty="0" err="1"/>
              <a:t>po</a:t>
            </a:r>
            <a:r>
              <a:rPr lang="en-US" b="1" i="1" dirty="0"/>
              <a:t> </a:t>
            </a:r>
            <a:r>
              <a:rPr lang="en-US" b="1" i="1" dirty="0" err="1"/>
              <a:t>sobi</a:t>
            </a:r>
            <a:r>
              <a:rPr lang="en-US" b="1" i="1" dirty="0"/>
              <a:t> </a:t>
            </a:r>
            <a:r>
              <a:rPr lang="en-US" dirty="0"/>
              <a:t>se </a:t>
            </a:r>
            <a:r>
              <a:rPr lang="en-US" dirty="0" err="1"/>
              <a:t>izračunava</a:t>
            </a:r>
            <a:r>
              <a:rPr lang="en-US" dirty="0"/>
              <a:t> </a:t>
            </a:r>
            <a:r>
              <a:rPr lang="en-US" dirty="0" smtClean="0"/>
              <a:t>d</a:t>
            </a:r>
            <a:r>
              <a:rPr lang="sr-Latn-RS" dirty="0" smtClean="0"/>
              <a:t>e</a:t>
            </a:r>
            <a:r>
              <a:rPr lang="en-US" dirty="0" err="1" smtClean="0"/>
              <a:t>ljenjem</a:t>
            </a:r>
            <a:r>
              <a:rPr lang="en-US" dirty="0" smtClean="0"/>
              <a:t> </a:t>
            </a:r>
            <a:r>
              <a:rPr lang="en-US" dirty="0" err="1"/>
              <a:t>broja</a:t>
            </a:r>
            <a:r>
              <a:rPr lang="en-US" dirty="0"/>
              <a:t> </a:t>
            </a:r>
            <a:r>
              <a:rPr lang="en-US" dirty="0" err="1"/>
              <a:t>gostiju</a:t>
            </a:r>
            <a:r>
              <a:rPr lang="en-US" dirty="0"/>
              <a:t> </a:t>
            </a:r>
            <a:r>
              <a:rPr lang="en-US" dirty="0" smtClean="0"/>
              <a:t>s</a:t>
            </a:r>
            <a:r>
              <a:rPr lang="sr-Latn-RS" dirty="0" smtClean="0"/>
              <a:t>a</a:t>
            </a:r>
            <a:r>
              <a:rPr lang="en-US" dirty="0" smtClean="0"/>
              <a:t> </a:t>
            </a:r>
            <a:r>
              <a:rPr lang="en-US" dirty="0" err="1"/>
              <a:t>brojem</a:t>
            </a:r>
            <a:r>
              <a:rPr lang="en-US" dirty="0"/>
              <a:t> </a:t>
            </a:r>
            <a:r>
              <a:rPr lang="en-US" dirty="0" err="1"/>
              <a:t>prodatih</a:t>
            </a:r>
            <a:r>
              <a:rPr lang="en-US" dirty="0"/>
              <a:t> soba: </a:t>
            </a:r>
          </a:p>
          <a:p>
            <a:pPr lvl="1"/>
            <a:r>
              <a:rPr lang="sr-Latn-RS" dirty="0" smtClean="0"/>
              <a:t>Npr. </a:t>
            </a:r>
            <a:r>
              <a:rPr lang="en-US" dirty="0" smtClean="0"/>
              <a:t>95 </a:t>
            </a:r>
            <a:r>
              <a:rPr lang="en-US" dirty="0"/>
              <a:t>: 83 = 1,14 </a:t>
            </a:r>
          </a:p>
          <a:p>
            <a:r>
              <a:rPr lang="en-US" b="1" i="1" dirty="0"/>
              <a:t>d) </a:t>
            </a:r>
            <a:r>
              <a:rPr lang="en-US" b="1" i="1" dirty="0" err="1" smtClean="0"/>
              <a:t>Prosečna</a:t>
            </a:r>
            <a:r>
              <a:rPr lang="en-US" b="1" i="1" dirty="0" smtClean="0"/>
              <a:t> </a:t>
            </a:r>
            <a:r>
              <a:rPr lang="en-US" b="1" i="1" dirty="0" err="1"/>
              <a:t>dnevna</a:t>
            </a:r>
            <a:r>
              <a:rPr lang="en-US" b="1" i="1" dirty="0"/>
              <a:t> </a:t>
            </a:r>
            <a:r>
              <a:rPr lang="en-US" b="1" i="1" dirty="0" err="1" smtClean="0"/>
              <a:t>cena</a:t>
            </a:r>
            <a:r>
              <a:rPr lang="en-US" b="1" i="1" dirty="0" smtClean="0"/>
              <a:t> </a:t>
            </a:r>
            <a:r>
              <a:rPr lang="en-US" b="1" dirty="0" err="1"/>
              <a:t>i</a:t>
            </a:r>
            <a:r>
              <a:rPr lang="en-US" dirty="0" err="1"/>
              <a:t>zračunava</a:t>
            </a:r>
            <a:r>
              <a:rPr lang="en-US" dirty="0"/>
              <a:t> se </a:t>
            </a:r>
            <a:r>
              <a:rPr lang="en-US" dirty="0" err="1" smtClean="0"/>
              <a:t>deljenjem</a:t>
            </a:r>
            <a:r>
              <a:rPr lang="en-US" dirty="0" smtClean="0"/>
              <a:t> </a:t>
            </a:r>
            <a:r>
              <a:rPr lang="en-US" dirty="0" err="1"/>
              <a:t>ukupnog</a:t>
            </a:r>
            <a:r>
              <a:rPr lang="en-US" dirty="0"/>
              <a:t> </a:t>
            </a:r>
            <a:r>
              <a:rPr lang="en-US" dirty="0" err="1"/>
              <a:t>prometa</a:t>
            </a:r>
            <a:r>
              <a:rPr lang="en-US" dirty="0"/>
              <a:t> s </a:t>
            </a:r>
            <a:r>
              <a:rPr lang="en-US" dirty="0" err="1"/>
              <a:t>brojem</a:t>
            </a:r>
            <a:r>
              <a:rPr lang="en-US" dirty="0"/>
              <a:t> </a:t>
            </a:r>
            <a:r>
              <a:rPr lang="en-US" dirty="0" err="1" smtClean="0"/>
              <a:t>proda</a:t>
            </a:r>
            <a:r>
              <a:rPr lang="sr-Latn-RS" dirty="0"/>
              <a:t>t</a:t>
            </a:r>
            <a:r>
              <a:rPr lang="en-US" dirty="0" err="1" smtClean="0"/>
              <a:t>ih</a:t>
            </a:r>
            <a:r>
              <a:rPr lang="en-US" dirty="0" smtClean="0"/>
              <a:t> </a:t>
            </a:r>
            <a:r>
              <a:rPr lang="en-US" dirty="0"/>
              <a:t>soba: </a:t>
            </a:r>
          </a:p>
          <a:p>
            <a:pPr lvl="1"/>
            <a:r>
              <a:rPr lang="sr-Latn-RS" dirty="0" smtClean="0"/>
              <a:t>Npr. </a:t>
            </a:r>
            <a:r>
              <a:rPr lang="en-US" dirty="0" smtClean="0"/>
              <a:t>6.960,00</a:t>
            </a:r>
            <a:r>
              <a:rPr lang="en-US" dirty="0"/>
              <a:t>€ : 83 = 83,85€ </a:t>
            </a:r>
          </a:p>
          <a:p>
            <a:r>
              <a:rPr lang="en-US" dirty="0" err="1"/>
              <a:t>Neki</a:t>
            </a:r>
            <a:r>
              <a:rPr lang="en-US" dirty="0"/>
              <a:t> </a:t>
            </a:r>
            <a:r>
              <a:rPr lang="en-US" dirty="0" err="1"/>
              <a:t>hoteli</a:t>
            </a:r>
            <a:r>
              <a:rPr lang="en-US" dirty="0"/>
              <a:t> </a:t>
            </a:r>
            <a:r>
              <a:rPr lang="en-US" dirty="0" err="1"/>
              <a:t>uključuju</a:t>
            </a:r>
            <a:r>
              <a:rPr lang="en-US" dirty="0"/>
              <a:t> </a:t>
            </a:r>
            <a:r>
              <a:rPr lang="en-US" dirty="0" err="1"/>
              <a:t>besplatne</a:t>
            </a:r>
            <a:r>
              <a:rPr lang="en-US" dirty="0"/>
              <a:t> </a:t>
            </a:r>
            <a:r>
              <a:rPr lang="en-US" dirty="0" err="1"/>
              <a:t>sobe</a:t>
            </a:r>
            <a:r>
              <a:rPr lang="en-US" dirty="0"/>
              <a:t> pa </a:t>
            </a:r>
            <a:r>
              <a:rPr lang="en-US" dirty="0" err="1"/>
              <a:t>tako</a:t>
            </a:r>
            <a:r>
              <a:rPr lang="en-US" dirty="0"/>
              <a:t> </a:t>
            </a:r>
            <a:r>
              <a:rPr lang="en-US" dirty="0" err="1"/>
              <a:t>znaju</a:t>
            </a:r>
            <a:r>
              <a:rPr lang="en-US" dirty="0"/>
              <a:t> </a:t>
            </a:r>
            <a:r>
              <a:rPr lang="en-US" dirty="0" err="1"/>
              <a:t>koliko</a:t>
            </a:r>
            <a:r>
              <a:rPr lang="en-US" dirty="0"/>
              <a:t> one </a:t>
            </a:r>
            <a:r>
              <a:rPr lang="en-US" dirty="0" err="1" smtClean="0"/>
              <a:t>ut</a:t>
            </a:r>
            <a:r>
              <a:rPr lang="sr-Latn-RS" dirty="0" smtClean="0"/>
              <a:t>i</a:t>
            </a:r>
            <a:r>
              <a:rPr lang="en-US" dirty="0" err="1" smtClean="0"/>
              <a:t>ču</a:t>
            </a:r>
            <a:r>
              <a:rPr lang="en-US" dirty="0" smtClean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 smtClean="0"/>
              <a:t>prosečnu</a:t>
            </a:r>
            <a:r>
              <a:rPr lang="en-US" dirty="0" smtClean="0"/>
              <a:t> </a:t>
            </a:r>
            <a:r>
              <a:rPr lang="en-US" dirty="0" err="1" smtClean="0"/>
              <a:t>cenu</a:t>
            </a:r>
            <a:r>
              <a:rPr lang="en-US" dirty="0"/>
              <a:t>.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42153" y="684531"/>
            <a:ext cx="9067030" cy="51990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2250868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162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 smtClean="0"/>
              <a:t>2.</a:t>
            </a:r>
            <a:r>
              <a:rPr lang="sr-Latn-RS" sz="3200" dirty="0" smtClean="0"/>
              <a:t>3</a:t>
            </a:r>
            <a:r>
              <a:rPr lang="en-US" sz="3200" dirty="0" smtClean="0"/>
              <a:t>. </a:t>
            </a:r>
            <a:r>
              <a:rPr lang="sr-Latn-RS" sz="3200" dirty="0" smtClean="0"/>
              <a:t>ANALIZA I OCENA RADA PRIJEMNOG ODELJENJA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8789" y="1646154"/>
            <a:ext cx="9067030" cy="5031738"/>
          </a:xfrm>
        </p:spPr>
        <p:txBody>
          <a:bodyPr>
            <a:noAutofit/>
          </a:bodyPr>
          <a:lstStyle/>
          <a:p>
            <a:endParaRPr lang="sr-Latn-RS" dirty="0" smtClean="0"/>
          </a:p>
          <a:p>
            <a:r>
              <a:rPr lang="sr-Latn-RS" b="1" i="1" dirty="0" smtClean="0"/>
              <a:t>3</a:t>
            </a:r>
            <a:r>
              <a:rPr lang="en-US" b="1" i="1" dirty="0" smtClean="0"/>
              <a:t>. </a:t>
            </a:r>
            <a:r>
              <a:rPr lang="sr-Latn-RS" b="1" i="1" dirty="0" smtClean="0"/>
              <a:t>Analiza </a:t>
            </a:r>
            <a:r>
              <a:rPr lang="en-US" b="1" i="1" dirty="0" err="1" smtClean="0"/>
              <a:t>zauzetosti</a:t>
            </a:r>
            <a:r>
              <a:rPr lang="en-US" b="1" i="1" dirty="0" smtClean="0"/>
              <a:t> </a:t>
            </a:r>
            <a:r>
              <a:rPr lang="en-US" b="1" i="1" dirty="0"/>
              <a:t>soba </a:t>
            </a:r>
            <a:endParaRPr lang="en-US" dirty="0"/>
          </a:p>
          <a:p>
            <a:endParaRPr lang="sr-Latn-RS" b="1" i="1" dirty="0" smtClean="0"/>
          </a:p>
          <a:p>
            <a:r>
              <a:rPr lang="en-US" b="1" i="1" dirty="0"/>
              <a:t>e) </a:t>
            </a:r>
            <a:r>
              <a:rPr lang="en-US" b="1" i="1" dirty="0" err="1"/>
              <a:t>Prihod</a:t>
            </a:r>
            <a:r>
              <a:rPr lang="en-US" b="1" i="1" dirty="0"/>
              <a:t> </a:t>
            </a:r>
            <a:r>
              <a:rPr lang="en-US" b="1" i="1" dirty="0" err="1"/>
              <a:t>po</a:t>
            </a:r>
            <a:r>
              <a:rPr lang="en-US" b="1" i="1" dirty="0"/>
              <a:t> </a:t>
            </a:r>
            <a:r>
              <a:rPr lang="en-US" b="1" i="1" dirty="0" err="1" smtClean="0"/>
              <a:t>sobi</a:t>
            </a:r>
            <a:r>
              <a:rPr lang="sr-Latn-RS" b="1" i="1" dirty="0" smtClean="0"/>
              <a:t> - </a:t>
            </a:r>
            <a:r>
              <a:rPr lang="sr-Latn-RS" dirty="0" smtClean="0"/>
              <a:t>o</a:t>
            </a:r>
            <a:r>
              <a:rPr lang="en-US" dirty="0" err="1" smtClean="0"/>
              <a:t>stvareni</a:t>
            </a:r>
            <a:r>
              <a:rPr lang="en-US" dirty="0" smtClean="0"/>
              <a:t> </a:t>
            </a:r>
            <a:r>
              <a:rPr lang="en-US" dirty="0" err="1"/>
              <a:t>prihod</a:t>
            </a:r>
            <a:r>
              <a:rPr lang="en-US" dirty="0"/>
              <a:t> od soba </a:t>
            </a:r>
            <a:r>
              <a:rPr lang="en-US" dirty="0" smtClean="0"/>
              <a:t>deli </a:t>
            </a:r>
            <a:r>
              <a:rPr lang="en-US" dirty="0"/>
              <a:t>se </a:t>
            </a:r>
            <a:r>
              <a:rPr lang="en-US" dirty="0" smtClean="0"/>
              <a:t>s</a:t>
            </a:r>
            <a:r>
              <a:rPr lang="sr-Latn-RS" dirty="0" smtClean="0"/>
              <a:t>a</a:t>
            </a:r>
            <a:r>
              <a:rPr lang="en-US" dirty="0" smtClean="0"/>
              <a:t> </a:t>
            </a:r>
            <a:r>
              <a:rPr lang="en-US" dirty="0" err="1"/>
              <a:t>brojem</a:t>
            </a:r>
            <a:r>
              <a:rPr lang="en-US" dirty="0"/>
              <a:t> soba u </a:t>
            </a:r>
            <a:r>
              <a:rPr lang="en-US" dirty="0" err="1"/>
              <a:t>hotelu</a:t>
            </a:r>
            <a:r>
              <a:rPr lang="en-US" dirty="0"/>
              <a:t>: </a:t>
            </a:r>
          </a:p>
          <a:p>
            <a:pPr lvl="1"/>
            <a:r>
              <a:rPr lang="sr-Latn-RS" dirty="0" smtClean="0"/>
              <a:t>Npr. 	</a:t>
            </a:r>
            <a:r>
              <a:rPr lang="en-US" dirty="0" smtClean="0"/>
              <a:t>6.960,00</a:t>
            </a:r>
            <a:r>
              <a:rPr lang="en-US" dirty="0"/>
              <a:t>€:120 = 58,00€ </a:t>
            </a:r>
          </a:p>
          <a:p>
            <a:r>
              <a:rPr lang="en-US" b="1" i="1" dirty="0"/>
              <a:t>f) </a:t>
            </a:r>
            <a:r>
              <a:rPr lang="en-US" b="1" i="1" dirty="0" err="1" smtClean="0"/>
              <a:t>Prosečna</a:t>
            </a:r>
            <a:r>
              <a:rPr lang="en-US" b="1" i="1" dirty="0" smtClean="0"/>
              <a:t> </a:t>
            </a:r>
            <a:r>
              <a:rPr lang="en-US" b="1" i="1" dirty="0" err="1" smtClean="0"/>
              <a:t>cena</a:t>
            </a:r>
            <a:r>
              <a:rPr lang="en-US" b="1" i="1" dirty="0" smtClean="0"/>
              <a:t> </a:t>
            </a:r>
            <a:r>
              <a:rPr lang="en-US" b="1" i="1" dirty="0" err="1"/>
              <a:t>po</a:t>
            </a:r>
            <a:r>
              <a:rPr lang="en-US" b="1" i="1" dirty="0"/>
              <a:t> </a:t>
            </a:r>
            <a:r>
              <a:rPr lang="en-US" b="1" i="1" dirty="0" err="1"/>
              <a:t>gostu</a:t>
            </a:r>
            <a:r>
              <a:rPr lang="en-US" b="1" i="1" dirty="0"/>
              <a:t> </a:t>
            </a:r>
            <a:r>
              <a:rPr lang="sr-Latn-RS" dirty="0" smtClean="0"/>
              <a:t>- p</a:t>
            </a:r>
            <a:r>
              <a:rPr lang="en-US" dirty="0" err="1" smtClean="0"/>
              <a:t>rihod</a:t>
            </a:r>
            <a:r>
              <a:rPr lang="en-US" dirty="0" smtClean="0"/>
              <a:t> </a:t>
            </a:r>
            <a:r>
              <a:rPr lang="en-US" dirty="0"/>
              <a:t>od soba </a:t>
            </a:r>
            <a:r>
              <a:rPr lang="en-US" dirty="0" smtClean="0"/>
              <a:t>deli </a:t>
            </a:r>
            <a:r>
              <a:rPr lang="en-US" dirty="0"/>
              <a:t>se </a:t>
            </a:r>
            <a:r>
              <a:rPr lang="en-US" dirty="0" smtClean="0"/>
              <a:t>s </a:t>
            </a:r>
            <a:r>
              <a:rPr lang="en-US" dirty="0" err="1"/>
              <a:t>brojem</a:t>
            </a:r>
            <a:r>
              <a:rPr lang="en-US" dirty="0"/>
              <a:t> </a:t>
            </a:r>
            <a:r>
              <a:rPr lang="en-US" dirty="0" err="1"/>
              <a:t>gostiju</a:t>
            </a:r>
            <a:r>
              <a:rPr lang="en-US" dirty="0"/>
              <a:t>: </a:t>
            </a:r>
          </a:p>
          <a:p>
            <a:pPr lvl="1"/>
            <a:r>
              <a:rPr lang="sr-Latn-RS" dirty="0" smtClean="0"/>
              <a:t>Npr. </a:t>
            </a:r>
            <a:r>
              <a:rPr lang="en-US" dirty="0" smtClean="0"/>
              <a:t>6.960,00 </a:t>
            </a:r>
            <a:r>
              <a:rPr lang="en-US" dirty="0"/>
              <a:t>: 95€ = 73,26€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42153" y="684531"/>
            <a:ext cx="9067030" cy="51990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1720394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162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 smtClean="0"/>
              <a:t>2.</a:t>
            </a:r>
            <a:r>
              <a:rPr lang="sr-Latn-RS" sz="3200" dirty="0" smtClean="0"/>
              <a:t>3</a:t>
            </a:r>
            <a:r>
              <a:rPr lang="en-US" sz="3200" dirty="0" smtClean="0"/>
              <a:t>. </a:t>
            </a:r>
            <a:r>
              <a:rPr lang="sr-Latn-RS" sz="3200" dirty="0" smtClean="0"/>
              <a:t>ANALIZA I OCENA RADA PRIJEMNOG ODELJENJA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8789" y="1646154"/>
            <a:ext cx="9067030" cy="5031738"/>
          </a:xfrm>
        </p:spPr>
        <p:txBody>
          <a:bodyPr>
            <a:noAutofit/>
          </a:bodyPr>
          <a:lstStyle/>
          <a:p>
            <a:endParaRPr lang="sr-Latn-RS" dirty="0" smtClean="0"/>
          </a:p>
          <a:p>
            <a:r>
              <a:rPr lang="sr-Latn-RS" b="1" i="1" dirty="0" smtClean="0"/>
              <a:t>4</a:t>
            </a:r>
            <a:r>
              <a:rPr lang="en-US" b="1" i="1" dirty="0" smtClean="0"/>
              <a:t>. </a:t>
            </a:r>
            <a:r>
              <a:rPr lang="en-US" b="1" i="1" dirty="0" err="1"/>
              <a:t>Analiza</a:t>
            </a:r>
            <a:r>
              <a:rPr lang="en-US" b="1" i="1" dirty="0"/>
              <a:t> </a:t>
            </a:r>
            <a:r>
              <a:rPr lang="en-US" b="1" i="1" dirty="0" err="1"/>
              <a:t>prihoda</a:t>
            </a:r>
            <a:r>
              <a:rPr lang="en-US" b="1" i="1" dirty="0"/>
              <a:t> od soba </a:t>
            </a:r>
            <a:endParaRPr lang="sr-Latn-RS" b="1" i="1" dirty="0" smtClean="0"/>
          </a:p>
          <a:p>
            <a:endParaRPr lang="en-US" dirty="0"/>
          </a:p>
          <a:p>
            <a:r>
              <a:rPr lang="en-US" dirty="0" err="1" smtClean="0"/>
              <a:t>Recepcion</a:t>
            </a:r>
            <a:r>
              <a:rPr lang="sr-Latn-RS" dirty="0" smtClean="0"/>
              <a:t>e</a:t>
            </a:r>
            <a:r>
              <a:rPr lang="en-US" dirty="0" err="1" smtClean="0"/>
              <a:t>ri</a:t>
            </a:r>
            <a:r>
              <a:rPr lang="en-US" dirty="0" smtClean="0"/>
              <a:t> </a:t>
            </a:r>
            <a:r>
              <a:rPr lang="sr-Latn-RS" dirty="0" smtClean="0"/>
              <a:t>po</a:t>
            </a:r>
            <a:r>
              <a:rPr lang="en-US" dirty="0" smtClean="0"/>
              <a:t> </a:t>
            </a:r>
            <a:r>
              <a:rPr lang="en-US" dirty="0" err="1"/>
              <a:t>pravilu</a:t>
            </a:r>
            <a:r>
              <a:rPr lang="en-US" dirty="0"/>
              <a:t> </a:t>
            </a:r>
            <a:r>
              <a:rPr lang="en-US" dirty="0" err="1"/>
              <a:t>koriste</a:t>
            </a:r>
            <a:r>
              <a:rPr lang="en-US" dirty="0"/>
              <a:t> </a:t>
            </a:r>
            <a:r>
              <a:rPr lang="en-US" dirty="0" err="1"/>
              <a:t>tzv</a:t>
            </a:r>
            <a:r>
              <a:rPr lang="en-US" dirty="0"/>
              <a:t>. </a:t>
            </a:r>
            <a:r>
              <a:rPr lang="en-US" i="1" dirty="0"/>
              <a:t>rack </a:t>
            </a:r>
            <a:r>
              <a:rPr lang="en-US" dirty="0" err="1" smtClean="0"/>
              <a:t>cenu</a:t>
            </a:r>
            <a:r>
              <a:rPr lang="en-US" dirty="0"/>
              <a:t>. </a:t>
            </a:r>
            <a:r>
              <a:rPr lang="sr-Latn-RS" dirty="0" smtClean="0"/>
              <a:t>I</a:t>
            </a:r>
            <a:r>
              <a:rPr lang="en-US" dirty="0" err="1" smtClean="0"/>
              <a:t>zlistava</a:t>
            </a:r>
            <a:r>
              <a:rPr lang="en-US" dirty="0" smtClean="0"/>
              <a:t> </a:t>
            </a:r>
            <a:r>
              <a:rPr lang="en-US" dirty="0"/>
              <a:t>se </a:t>
            </a:r>
            <a:r>
              <a:rPr lang="en-US" dirty="0" err="1" smtClean="0"/>
              <a:t>izveštaj</a:t>
            </a:r>
            <a:r>
              <a:rPr lang="en-US" dirty="0" smtClean="0"/>
              <a:t> </a:t>
            </a:r>
            <a:r>
              <a:rPr lang="en-US" dirty="0"/>
              <a:t>o </a:t>
            </a:r>
            <a:r>
              <a:rPr lang="en-US" dirty="0" err="1"/>
              <a:t>svim</a:t>
            </a:r>
            <a:r>
              <a:rPr lang="en-US" dirty="0"/>
              <a:t> «</a:t>
            </a:r>
            <a:r>
              <a:rPr lang="en-US" dirty="0" err="1"/>
              <a:t>nižim</a:t>
            </a:r>
            <a:r>
              <a:rPr lang="en-US" dirty="0"/>
              <a:t>» </a:t>
            </a:r>
            <a:r>
              <a:rPr lang="en-US" dirty="0" err="1" smtClean="0"/>
              <a:t>cenama</a:t>
            </a:r>
            <a:r>
              <a:rPr lang="en-US" dirty="0" smtClean="0"/>
              <a:t> </a:t>
            </a:r>
            <a:r>
              <a:rPr lang="en-US" dirty="0"/>
              <a:t>od «rack </a:t>
            </a:r>
            <a:r>
              <a:rPr lang="en-US" dirty="0" err="1" smtClean="0"/>
              <a:t>cen</a:t>
            </a:r>
            <a:r>
              <a:rPr lang="sr-Latn-RS" dirty="0" smtClean="0"/>
              <a:t>ovn</a:t>
            </a:r>
            <a:r>
              <a:rPr lang="en-US" dirty="0" err="1" smtClean="0"/>
              <a:t>ika</a:t>
            </a:r>
            <a:r>
              <a:rPr lang="en-US" dirty="0"/>
              <a:t>». </a:t>
            </a:r>
            <a:r>
              <a:rPr lang="en-US" dirty="0" err="1" smtClean="0"/>
              <a:t>Rukovodi</a:t>
            </a:r>
            <a:r>
              <a:rPr lang="sr-Latn-RS" dirty="0" smtClean="0"/>
              <a:t>lac</a:t>
            </a:r>
            <a:r>
              <a:rPr lang="en-US" dirty="0" smtClean="0"/>
              <a:t> </a:t>
            </a:r>
            <a:r>
              <a:rPr lang="en-US" dirty="0" err="1" smtClean="0"/>
              <a:t>prij</a:t>
            </a:r>
            <a:r>
              <a:rPr lang="sr-Latn-RS" dirty="0" smtClean="0"/>
              <a:t>e</a:t>
            </a:r>
            <a:r>
              <a:rPr lang="en-US" dirty="0" err="1" smtClean="0"/>
              <a:t>mnog</a:t>
            </a:r>
            <a:r>
              <a:rPr lang="en-US" dirty="0" smtClean="0"/>
              <a:t> od</a:t>
            </a:r>
            <a:r>
              <a:rPr lang="sr-Latn-RS" dirty="0" smtClean="0"/>
              <a:t>eljenja</a:t>
            </a:r>
            <a:r>
              <a:rPr lang="en-US" dirty="0" smtClean="0"/>
              <a:t> </a:t>
            </a:r>
            <a:r>
              <a:rPr lang="en-US" dirty="0" err="1"/>
              <a:t>svakodnevno</a:t>
            </a:r>
            <a:r>
              <a:rPr lang="en-US" dirty="0"/>
              <a:t> </a:t>
            </a:r>
            <a:r>
              <a:rPr lang="en-US" dirty="0" err="1" smtClean="0"/>
              <a:t>kontroli</a:t>
            </a:r>
            <a:r>
              <a:rPr lang="sr-Latn-RS" dirty="0" smtClean="0"/>
              <a:t>še</a:t>
            </a:r>
            <a:r>
              <a:rPr lang="en-US" dirty="0" smtClean="0"/>
              <a:t> </a:t>
            </a:r>
            <a:r>
              <a:rPr lang="en-US" dirty="0" err="1"/>
              <a:t>niže</a:t>
            </a:r>
            <a:r>
              <a:rPr lang="en-US" dirty="0"/>
              <a:t> </a:t>
            </a:r>
            <a:r>
              <a:rPr lang="en-US" dirty="0" err="1" smtClean="0"/>
              <a:t>cene</a:t>
            </a:r>
            <a:r>
              <a:rPr lang="en-US" dirty="0"/>
              <a:t>, </a:t>
            </a:r>
            <a:r>
              <a:rPr lang="en-US" dirty="0" err="1"/>
              <a:t>motri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pridržavanje</a:t>
            </a:r>
            <a:r>
              <a:rPr lang="en-US" dirty="0"/>
              <a:t> </a:t>
            </a:r>
            <a:r>
              <a:rPr lang="en-US" dirty="0" err="1"/>
              <a:t>utvrđene</a:t>
            </a:r>
            <a:r>
              <a:rPr lang="en-US" dirty="0"/>
              <a:t> procedure,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smtClean="0"/>
              <a:t>p</a:t>
            </a:r>
            <a:r>
              <a:rPr lang="sr-Latn-RS" dirty="0" smtClean="0"/>
              <a:t>re</a:t>
            </a:r>
            <a:r>
              <a:rPr lang="en-US" dirty="0" err="1" smtClean="0"/>
              <a:t>duzima</a:t>
            </a:r>
            <a:r>
              <a:rPr lang="en-US" dirty="0" smtClean="0"/>
              <a:t> </a:t>
            </a:r>
            <a:r>
              <a:rPr lang="en-US" dirty="0" err="1"/>
              <a:t>korake</a:t>
            </a:r>
            <a:r>
              <a:rPr lang="en-US" dirty="0"/>
              <a:t> </a:t>
            </a:r>
            <a:r>
              <a:rPr lang="en-US" dirty="0" err="1"/>
              <a:t>kako</a:t>
            </a:r>
            <a:r>
              <a:rPr lang="en-US" dirty="0"/>
              <a:t> bi se </a:t>
            </a:r>
            <a:r>
              <a:rPr lang="en-US" dirty="0" err="1"/>
              <a:t>ostvarila</a:t>
            </a:r>
            <a:r>
              <a:rPr lang="en-US" dirty="0"/>
              <a:t> </a:t>
            </a:r>
            <a:r>
              <a:rPr lang="en-US" dirty="0" err="1"/>
              <a:t>planirana</a:t>
            </a:r>
            <a:r>
              <a:rPr lang="en-US" dirty="0"/>
              <a:t> </a:t>
            </a:r>
            <a:r>
              <a:rPr lang="en-US" dirty="0" err="1" smtClean="0"/>
              <a:t>prosečna</a:t>
            </a:r>
            <a:r>
              <a:rPr lang="en-US" dirty="0" smtClean="0"/>
              <a:t> </a:t>
            </a:r>
            <a:r>
              <a:rPr lang="en-US" dirty="0" err="1" smtClean="0"/>
              <a:t>cena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prihod</a:t>
            </a:r>
            <a:r>
              <a:rPr lang="en-US" dirty="0"/>
              <a:t> od </a:t>
            </a:r>
            <a:r>
              <a:rPr lang="en-US" dirty="0" smtClean="0"/>
              <a:t>soba</a:t>
            </a:r>
            <a:r>
              <a:rPr lang="sr-Latn-RS" dirty="0" smtClean="0"/>
              <a:t>.</a:t>
            </a:r>
            <a:endParaRPr lang="en-US" dirty="0"/>
          </a:p>
          <a:p>
            <a:endParaRPr lang="sr-Latn-RS" b="1" i="1" dirty="0" smtClean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42153" y="684531"/>
            <a:ext cx="9067030" cy="51990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1589156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162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 smtClean="0"/>
              <a:t>2.</a:t>
            </a:r>
            <a:r>
              <a:rPr lang="sr-Latn-RS" sz="3200" dirty="0" smtClean="0"/>
              <a:t>3</a:t>
            </a:r>
            <a:r>
              <a:rPr lang="en-US" sz="3200" dirty="0" smtClean="0"/>
              <a:t>. </a:t>
            </a:r>
            <a:r>
              <a:rPr lang="sr-Latn-RS" sz="3200" dirty="0" smtClean="0"/>
              <a:t>ANALIZA I OCENA RADA PRIJEMNOG ODELJENJA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8789" y="1646154"/>
            <a:ext cx="9067030" cy="5031738"/>
          </a:xfrm>
        </p:spPr>
        <p:txBody>
          <a:bodyPr>
            <a:noAutofit/>
          </a:bodyPr>
          <a:lstStyle/>
          <a:p>
            <a:endParaRPr lang="sr-Latn-RS" dirty="0" smtClean="0"/>
          </a:p>
          <a:p>
            <a:r>
              <a:rPr lang="sr-Latn-RS" b="1" i="1" dirty="0" smtClean="0"/>
              <a:t>4</a:t>
            </a:r>
            <a:r>
              <a:rPr lang="en-US" b="1" i="1" dirty="0" smtClean="0"/>
              <a:t>. </a:t>
            </a:r>
            <a:r>
              <a:rPr lang="en-US" b="1" i="1" dirty="0" err="1"/>
              <a:t>Analiza</a:t>
            </a:r>
            <a:r>
              <a:rPr lang="en-US" b="1" i="1" dirty="0"/>
              <a:t> </a:t>
            </a:r>
            <a:r>
              <a:rPr lang="en-US" b="1" i="1" dirty="0" err="1"/>
              <a:t>prihoda</a:t>
            </a:r>
            <a:r>
              <a:rPr lang="en-US" b="1" i="1" dirty="0"/>
              <a:t> od soba </a:t>
            </a:r>
            <a:endParaRPr lang="sr-Latn-RS" b="1" i="1" dirty="0" smtClean="0"/>
          </a:p>
          <a:p>
            <a:r>
              <a:rPr lang="en-US" b="1" i="1" dirty="0"/>
              <a:t>Yield </a:t>
            </a:r>
            <a:r>
              <a:rPr lang="en-US" b="1" i="1" dirty="0" err="1"/>
              <a:t>statistika</a:t>
            </a:r>
            <a:r>
              <a:rPr lang="en-US" b="1" i="1" dirty="0"/>
              <a:t> </a:t>
            </a:r>
            <a:endParaRPr lang="en-US" dirty="0"/>
          </a:p>
          <a:p>
            <a:r>
              <a:rPr lang="en-US" dirty="0" err="1"/>
              <a:t>Efikasnost</a:t>
            </a:r>
            <a:r>
              <a:rPr lang="en-US" dirty="0"/>
              <a:t> </a:t>
            </a:r>
            <a:r>
              <a:rPr lang="en-US" dirty="0" err="1"/>
              <a:t>osoblja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prodaju</a:t>
            </a:r>
            <a:r>
              <a:rPr lang="en-US" dirty="0"/>
              <a:t> soba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recepciji</a:t>
            </a:r>
            <a:r>
              <a:rPr lang="en-US" dirty="0"/>
              <a:t>, u </a:t>
            </a:r>
            <a:r>
              <a:rPr lang="sr-Latn-RS" dirty="0" smtClean="0"/>
              <a:t>odeljenju</a:t>
            </a:r>
            <a:r>
              <a:rPr lang="en-US" dirty="0" smtClean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rezervacije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hotelskoj</a:t>
            </a:r>
            <a:r>
              <a:rPr lang="en-US" dirty="0"/>
              <a:t> </a:t>
            </a:r>
            <a:r>
              <a:rPr lang="en-US" dirty="0" err="1"/>
              <a:t>prodaji</a:t>
            </a:r>
            <a:r>
              <a:rPr lang="en-US" dirty="0"/>
              <a:t>, </a:t>
            </a:r>
            <a:r>
              <a:rPr lang="en-US" dirty="0" err="1" smtClean="0"/>
              <a:t>rukovod</a:t>
            </a:r>
            <a:r>
              <a:rPr lang="sr-Latn-RS" dirty="0" smtClean="0"/>
              <a:t>ioci</a:t>
            </a:r>
            <a:r>
              <a:rPr lang="en-US" dirty="0" smtClean="0"/>
              <a:t> </a:t>
            </a:r>
            <a:r>
              <a:rPr lang="en-US" dirty="0" err="1" smtClean="0"/>
              <a:t>prij</a:t>
            </a:r>
            <a:r>
              <a:rPr lang="sr-Latn-RS" dirty="0" smtClean="0"/>
              <a:t>e</a:t>
            </a:r>
            <a:r>
              <a:rPr lang="en-US" dirty="0" err="1" smtClean="0"/>
              <a:t>mnih</a:t>
            </a:r>
            <a:r>
              <a:rPr lang="en-US" dirty="0" smtClean="0"/>
              <a:t> o</a:t>
            </a:r>
            <a:r>
              <a:rPr lang="sr-Latn-RS" dirty="0" smtClean="0"/>
              <a:t>deljenja</a:t>
            </a:r>
            <a:r>
              <a:rPr lang="en-US" dirty="0" smtClean="0"/>
              <a:t> </a:t>
            </a:r>
            <a:r>
              <a:rPr lang="en-US" dirty="0" err="1" smtClean="0"/>
              <a:t>ocenjuju</a:t>
            </a:r>
            <a:r>
              <a:rPr lang="en-US" dirty="0" smtClean="0"/>
              <a:t> </a:t>
            </a:r>
            <a:r>
              <a:rPr lang="en-US" i="1" dirty="0"/>
              <a:t>Yield </a:t>
            </a:r>
            <a:r>
              <a:rPr lang="en-US" i="1" dirty="0" err="1"/>
              <a:t>statistikom</a:t>
            </a:r>
            <a:r>
              <a:rPr lang="en-US" i="1" dirty="0"/>
              <a:t>. </a:t>
            </a:r>
            <a:r>
              <a:rPr lang="en-US" dirty="0" err="1"/>
              <a:t>Ostvareni</a:t>
            </a:r>
            <a:r>
              <a:rPr lang="en-US" dirty="0"/>
              <a:t> </a:t>
            </a:r>
            <a:r>
              <a:rPr lang="en-US" dirty="0" err="1"/>
              <a:t>promet</a:t>
            </a:r>
            <a:r>
              <a:rPr lang="en-US" dirty="0"/>
              <a:t> </a:t>
            </a:r>
            <a:r>
              <a:rPr lang="en-US" dirty="0" smtClean="0"/>
              <a:t>deli </a:t>
            </a:r>
            <a:r>
              <a:rPr lang="en-US" dirty="0"/>
              <a:t>se s </a:t>
            </a:r>
            <a:r>
              <a:rPr lang="en-US" dirty="0" err="1"/>
              <a:t>ukupnim</a:t>
            </a:r>
            <a:r>
              <a:rPr lang="en-US" dirty="0"/>
              <a:t>, </a:t>
            </a:r>
            <a:r>
              <a:rPr lang="en-US" dirty="0" err="1"/>
              <a:t>moguće</a:t>
            </a:r>
            <a:r>
              <a:rPr lang="en-US" dirty="0"/>
              <a:t> </a:t>
            </a:r>
            <a:r>
              <a:rPr lang="en-US" dirty="0" err="1"/>
              <a:t>ostvarljivim</a:t>
            </a:r>
            <a:r>
              <a:rPr lang="en-US" dirty="0"/>
              <a:t> </a:t>
            </a:r>
            <a:r>
              <a:rPr lang="en-US" dirty="0" err="1"/>
              <a:t>prometom</a:t>
            </a:r>
            <a:r>
              <a:rPr lang="en-US" dirty="0"/>
              <a:t> </a:t>
            </a:r>
            <a:r>
              <a:rPr lang="en-US" dirty="0" err="1"/>
              <a:t>tj</a:t>
            </a:r>
            <a:r>
              <a:rPr lang="en-US" dirty="0"/>
              <a:t>. </a:t>
            </a:r>
            <a:r>
              <a:rPr lang="en-US" dirty="0" err="1"/>
              <a:t>prometom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bi se </a:t>
            </a:r>
            <a:r>
              <a:rPr lang="en-US" dirty="0" err="1"/>
              <a:t>dobio</a:t>
            </a:r>
            <a:r>
              <a:rPr lang="en-US" dirty="0"/>
              <a:t> od </a:t>
            </a:r>
            <a:r>
              <a:rPr lang="en-US" dirty="0" err="1"/>
              <a:t>svih</a:t>
            </a:r>
            <a:r>
              <a:rPr lang="en-US" dirty="0"/>
              <a:t> soba u </a:t>
            </a:r>
            <a:r>
              <a:rPr lang="en-US" dirty="0" err="1"/>
              <a:t>hotelu</a:t>
            </a:r>
            <a:r>
              <a:rPr lang="en-US" dirty="0"/>
              <a:t>: </a:t>
            </a:r>
          </a:p>
          <a:p>
            <a:r>
              <a:rPr lang="sr-Latn-RS" dirty="0" smtClean="0"/>
              <a:t>Npr. </a:t>
            </a:r>
            <a:r>
              <a:rPr lang="en-US" dirty="0" smtClean="0"/>
              <a:t>6.960,00</a:t>
            </a:r>
            <a:r>
              <a:rPr lang="en-US" dirty="0"/>
              <a:t>€ : 11.760,00€ x 100 = 59,18% </a:t>
            </a:r>
          </a:p>
          <a:p>
            <a:r>
              <a:rPr lang="en-US" dirty="0" err="1"/>
              <a:t>Rezultat</a:t>
            </a:r>
            <a:r>
              <a:rPr lang="en-US" dirty="0"/>
              <a:t> </a:t>
            </a:r>
            <a:r>
              <a:rPr lang="en-US" dirty="0" err="1"/>
              <a:t>pokazuje</a:t>
            </a:r>
            <a:r>
              <a:rPr lang="en-US" dirty="0"/>
              <a:t> da </a:t>
            </a:r>
            <a:r>
              <a:rPr lang="en-US" dirty="0" err="1"/>
              <a:t>stvarni</a:t>
            </a:r>
            <a:r>
              <a:rPr lang="en-US" dirty="0"/>
              <a:t> </a:t>
            </a:r>
            <a:r>
              <a:rPr lang="en-US" dirty="0" err="1"/>
              <a:t>prihod</a:t>
            </a:r>
            <a:r>
              <a:rPr lang="en-US" dirty="0"/>
              <a:t> od soba </a:t>
            </a:r>
            <a:r>
              <a:rPr lang="en-US" dirty="0" err="1"/>
              <a:t>iznosi</a:t>
            </a:r>
            <a:r>
              <a:rPr lang="en-US" dirty="0"/>
              <a:t> 59,18% od </a:t>
            </a:r>
            <a:r>
              <a:rPr lang="en-US" dirty="0" err="1"/>
              <a:t>mogućeg</a:t>
            </a:r>
            <a:r>
              <a:rPr lang="en-US" dirty="0"/>
              <a:t> </a:t>
            </a:r>
            <a:r>
              <a:rPr lang="en-US" dirty="0" err="1"/>
              <a:t>iznosa</a:t>
            </a:r>
            <a:r>
              <a:rPr lang="en-US" dirty="0"/>
              <a:t> </a:t>
            </a:r>
            <a:r>
              <a:rPr lang="en-US" dirty="0" err="1"/>
              <a:t>prihoda</a:t>
            </a:r>
            <a:r>
              <a:rPr lang="en-US" dirty="0"/>
              <a:t> </a:t>
            </a:r>
            <a:r>
              <a:rPr lang="en-US" dirty="0" err="1"/>
              <a:t>kada</a:t>
            </a:r>
            <a:r>
              <a:rPr lang="en-US" dirty="0"/>
              <a:t> bi se </a:t>
            </a:r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sobe</a:t>
            </a:r>
            <a:r>
              <a:rPr lang="en-US" dirty="0"/>
              <a:t> </a:t>
            </a:r>
            <a:r>
              <a:rPr lang="en-US" dirty="0" err="1"/>
              <a:t>prodale</a:t>
            </a:r>
            <a:r>
              <a:rPr lang="en-US" dirty="0"/>
              <a:t> </a:t>
            </a:r>
            <a:r>
              <a:rPr lang="en-US" dirty="0" err="1"/>
              <a:t>po</a:t>
            </a:r>
            <a:r>
              <a:rPr lang="en-US" dirty="0"/>
              <a:t> </a:t>
            </a:r>
            <a:r>
              <a:rPr lang="en-US" i="1" dirty="0"/>
              <a:t>rack </a:t>
            </a:r>
            <a:r>
              <a:rPr lang="en-US" dirty="0" err="1" smtClean="0"/>
              <a:t>ceni</a:t>
            </a:r>
            <a:r>
              <a:rPr lang="en-US" dirty="0" smtClean="0"/>
              <a:t> </a:t>
            </a:r>
            <a:r>
              <a:rPr lang="en-US" dirty="0"/>
              <a:t>od 98,00€. 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42153" y="684531"/>
            <a:ext cx="9067030" cy="51990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2365851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162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 smtClean="0"/>
              <a:t>2.</a:t>
            </a:r>
            <a:r>
              <a:rPr lang="sr-Latn-RS" sz="3200" dirty="0" smtClean="0"/>
              <a:t>3</a:t>
            </a:r>
            <a:r>
              <a:rPr lang="en-US" sz="3200" dirty="0" smtClean="0"/>
              <a:t>. </a:t>
            </a:r>
            <a:r>
              <a:rPr lang="sr-Latn-RS" sz="3200" dirty="0" smtClean="0"/>
              <a:t>ANALIZA I OCENA RADA PRIJEMNOG ODELJENJA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8789" y="1646154"/>
            <a:ext cx="9067030" cy="5031738"/>
          </a:xfrm>
        </p:spPr>
        <p:txBody>
          <a:bodyPr>
            <a:noAutofit/>
          </a:bodyPr>
          <a:lstStyle/>
          <a:p>
            <a:endParaRPr lang="sr-Latn-RS" dirty="0" smtClean="0"/>
          </a:p>
          <a:p>
            <a:r>
              <a:rPr lang="sr-Latn-RS" b="1" i="1" dirty="0" smtClean="0"/>
              <a:t>5</a:t>
            </a:r>
            <a:r>
              <a:rPr lang="en-US" b="1" i="1" dirty="0" smtClean="0"/>
              <a:t>. </a:t>
            </a:r>
            <a:r>
              <a:rPr lang="en-US" b="1" i="1" dirty="0" err="1" smtClean="0"/>
              <a:t>Izračun</a:t>
            </a:r>
            <a:r>
              <a:rPr lang="sr-Latn-RS" b="1" i="1" dirty="0" smtClean="0"/>
              <a:t>avanje</a:t>
            </a:r>
            <a:r>
              <a:rPr lang="en-US" b="1" i="1" dirty="0" smtClean="0"/>
              <a:t> </a:t>
            </a:r>
            <a:r>
              <a:rPr lang="en-US" b="1" i="1" dirty="0" err="1"/>
              <a:t>godišnjeg</a:t>
            </a:r>
            <a:r>
              <a:rPr lang="en-US" b="1" i="1" dirty="0"/>
              <a:t> </a:t>
            </a:r>
            <a:r>
              <a:rPr lang="en-US" b="1" i="1" dirty="0" err="1"/>
              <a:t>prihoda</a:t>
            </a:r>
            <a:r>
              <a:rPr lang="en-US" b="1" i="1" dirty="0"/>
              <a:t> od soba </a:t>
            </a:r>
            <a:endParaRPr lang="en-US" dirty="0"/>
          </a:p>
          <a:p>
            <a:endParaRPr lang="sr-Latn-RS" dirty="0" smtClean="0"/>
          </a:p>
          <a:p>
            <a:r>
              <a:rPr lang="en-US" dirty="0" err="1" smtClean="0"/>
              <a:t>Prihod</a:t>
            </a:r>
            <a:r>
              <a:rPr lang="en-US" dirty="0" smtClean="0"/>
              <a:t> </a:t>
            </a:r>
            <a:r>
              <a:rPr lang="en-US" dirty="0" err="1"/>
              <a:t>hotela</a:t>
            </a:r>
            <a:r>
              <a:rPr lang="en-US" dirty="0"/>
              <a:t> se </a:t>
            </a:r>
            <a:r>
              <a:rPr lang="en-US" dirty="0" err="1"/>
              <a:t>obračunava</a:t>
            </a:r>
            <a:r>
              <a:rPr lang="en-US" dirty="0"/>
              <a:t> </a:t>
            </a:r>
            <a:r>
              <a:rPr lang="en-US" dirty="0" err="1"/>
              <a:t>godišnje</a:t>
            </a:r>
            <a:r>
              <a:rPr lang="en-US" dirty="0"/>
              <a:t>, </a:t>
            </a:r>
            <a:r>
              <a:rPr lang="en-US" dirty="0" err="1"/>
              <a:t>pojedinačno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 smtClean="0"/>
              <a:t>svak</a:t>
            </a:r>
            <a:r>
              <a:rPr lang="sr-Latn-RS" dirty="0" smtClean="0"/>
              <a:t>o</a:t>
            </a:r>
            <a:r>
              <a:rPr lang="en-US" dirty="0" smtClean="0"/>
              <a:t> od</a:t>
            </a:r>
            <a:r>
              <a:rPr lang="sr-Latn-RS" dirty="0" smtClean="0"/>
              <a:t>eljenje</a:t>
            </a:r>
            <a:r>
              <a:rPr lang="en-US" dirty="0" smtClean="0"/>
              <a:t> </a:t>
            </a:r>
            <a:r>
              <a:rPr lang="en-US" dirty="0" err="1"/>
              <a:t>hotela</a:t>
            </a:r>
            <a:r>
              <a:rPr lang="en-US" dirty="0"/>
              <a:t>. </a:t>
            </a:r>
            <a:r>
              <a:rPr lang="en-US" dirty="0" err="1"/>
              <a:t>Objedinjavanjem</a:t>
            </a:r>
            <a:r>
              <a:rPr lang="en-US" dirty="0"/>
              <a:t> </a:t>
            </a:r>
            <a:r>
              <a:rPr lang="en-US" dirty="0" err="1"/>
              <a:t>prihoda</a:t>
            </a:r>
            <a:r>
              <a:rPr lang="en-US" dirty="0"/>
              <a:t> </a:t>
            </a:r>
            <a:r>
              <a:rPr lang="en-US" dirty="0" err="1"/>
              <a:t>svih</a:t>
            </a:r>
            <a:r>
              <a:rPr lang="en-US" dirty="0"/>
              <a:t> </a:t>
            </a:r>
            <a:r>
              <a:rPr lang="en-US" dirty="0" smtClean="0"/>
              <a:t>od</a:t>
            </a:r>
            <a:r>
              <a:rPr lang="sr-Latn-RS" dirty="0" smtClean="0"/>
              <a:t>eljenja</a:t>
            </a:r>
            <a:r>
              <a:rPr lang="en-US" dirty="0" smtClean="0"/>
              <a:t> </a:t>
            </a:r>
            <a:r>
              <a:rPr lang="en-US" dirty="0" err="1" smtClean="0"/>
              <a:t>dobij</a:t>
            </a:r>
            <a:r>
              <a:rPr lang="sr-Latn-RS" dirty="0" smtClean="0"/>
              <a:t>a</a:t>
            </a:r>
            <a:r>
              <a:rPr lang="en-US" dirty="0" smtClean="0"/>
              <a:t> </a:t>
            </a:r>
            <a:r>
              <a:rPr lang="en-US" dirty="0"/>
              <a:t>se </a:t>
            </a:r>
            <a:r>
              <a:rPr lang="en-US" dirty="0" err="1"/>
              <a:t>ukupni</a:t>
            </a:r>
            <a:r>
              <a:rPr lang="en-US" dirty="0"/>
              <a:t> </a:t>
            </a:r>
            <a:r>
              <a:rPr lang="en-US" dirty="0" err="1"/>
              <a:t>godišnji</a:t>
            </a:r>
            <a:r>
              <a:rPr lang="en-US" dirty="0"/>
              <a:t> </a:t>
            </a:r>
            <a:r>
              <a:rPr lang="en-US" dirty="0" err="1"/>
              <a:t>prihod</a:t>
            </a:r>
            <a:r>
              <a:rPr lang="en-US" dirty="0"/>
              <a:t> </a:t>
            </a:r>
            <a:r>
              <a:rPr lang="en-US" dirty="0" err="1"/>
              <a:t>hotela</a:t>
            </a:r>
            <a:r>
              <a:rPr lang="en-US" dirty="0"/>
              <a:t>. </a:t>
            </a:r>
          </a:p>
          <a:p>
            <a:r>
              <a:rPr lang="en-US" dirty="0" err="1" smtClean="0"/>
              <a:t>Izračun</a:t>
            </a:r>
            <a:r>
              <a:rPr lang="sr-Latn-RS" dirty="0" smtClean="0"/>
              <a:t>avanje</a:t>
            </a:r>
            <a:r>
              <a:rPr lang="en-US" dirty="0" smtClean="0"/>
              <a:t> </a:t>
            </a:r>
            <a:r>
              <a:rPr lang="en-US" dirty="0" err="1"/>
              <a:t>prihoda</a:t>
            </a:r>
            <a:r>
              <a:rPr lang="en-US" dirty="0"/>
              <a:t> </a:t>
            </a:r>
            <a:r>
              <a:rPr lang="en-US" dirty="0" err="1"/>
              <a:t>obavlja</a:t>
            </a:r>
            <a:r>
              <a:rPr lang="en-US" dirty="0"/>
              <a:t> </a:t>
            </a:r>
            <a:r>
              <a:rPr lang="en-US" dirty="0" err="1"/>
              <a:t>obračunska</a:t>
            </a:r>
            <a:r>
              <a:rPr lang="en-US" dirty="0"/>
              <a:t> </a:t>
            </a:r>
            <a:r>
              <a:rPr lang="en-US" dirty="0" err="1"/>
              <a:t>služba</a:t>
            </a:r>
            <a:r>
              <a:rPr lang="en-US" dirty="0"/>
              <a:t> u </a:t>
            </a:r>
            <a:r>
              <a:rPr lang="en-US" dirty="0" err="1"/>
              <a:t>hotelu</a:t>
            </a:r>
            <a:r>
              <a:rPr lang="en-US" dirty="0"/>
              <a:t>, a </a:t>
            </a:r>
            <a:r>
              <a:rPr lang="en-US" dirty="0" err="1" smtClean="0"/>
              <a:t>rukovodi</a:t>
            </a:r>
            <a:r>
              <a:rPr lang="sr-Latn-RS" dirty="0" smtClean="0"/>
              <a:t>lac </a:t>
            </a:r>
            <a:r>
              <a:rPr lang="en-US" dirty="0" err="1" smtClean="0"/>
              <a:t>prij</a:t>
            </a:r>
            <a:r>
              <a:rPr lang="sr-Latn-RS" dirty="0" smtClean="0"/>
              <a:t>e</a:t>
            </a:r>
            <a:r>
              <a:rPr lang="en-US" dirty="0" err="1" smtClean="0"/>
              <a:t>mnog</a:t>
            </a:r>
            <a:r>
              <a:rPr lang="en-US" dirty="0" smtClean="0"/>
              <a:t> </a:t>
            </a:r>
            <a:r>
              <a:rPr lang="en-US" dirty="0" err="1" smtClean="0"/>
              <a:t>odel</a:t>
            </a:r>
            <a:r>
              <a:rPr lang="sr-Latn-RS" dirty="0" smtClean="0"/>
              <a:t>jenj</a:t>
            </a:r>
            <a:r>
              <a:rPr lang="en-US" dirty="0" smtClean="0"/>
              <a:t>a </a:t>
            </a:r>
            <a:r>
              <a:rPr lang="en-US" dirty="0" err="1" smtClean="0"/>
              <a:t>analizira</a:t>
            </a:r>
            <a:r>
              <a:rPr lang="en-US" dirty="0" smtClean="0"/>
              <a:t> </a:t>
            </a:r>
            <a:r>
              <a:rPr lang="en-US" dirty="0" err="1" smtClean="0"/>
              <a:t>prihod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p</a:t>
            </a:r>
            <a:r>
              <a:rPr lang="sr-Latn-RS" dirty="0" smtClean="0"/>
              <a:t>re</a:t>
            </a:r>
            <a:r>
              <a:rPr lang="en-US" dirty="0" err="1" smtClean="0"/>
              <a:t>duzima</a:t>
            </a:r>
            <a:r>
              <a:rPr lang="en-US" dirty="0" smtClean="0"/>
              <a:t> </a:t>
            </a:r>
            <a:r>
              <a:rPr lang="en-US" dirty="0" err="1" smtClean="0"/>
              <a:t>radnje</a:t>
            </a:r>
            <a:r>
              <a:rPr lang="en-US" dirty="0" smtClean="0"/>
              <a:t> </a:t>
            </a:r>
            <a:r>
              <a:rPr lang="en-US" dirty="0" err="1" smtClean="0"/>
              <a:t>kojima</a:t>
            </a:r>
            <a:r>
              <a:rPr lang="en-US" dirty="0" smtClean="0"/>
              <a:t> </a:t>
            </a:r>
            <a:r>
              <a:rPr lang="en-US" dirty="0" err="1" smtClean="0"/>
              <a:t>će</a:t>
            </a:r>
            <a:r>
              <a:rPr lang="en-US" dirty="0" smtClean="0"/>
              <a:t> se </a:t>
            </a:r>
            <a:r>
              <a:rPr lang="en-US" dirty="0" err="1" smtClean="0"/>
              <a:t>pospešiti</a:t>
            </a:r>
            <a:r>
              <a:rPr lang="en-US" dirty="0" smtClean="0"/>
              <a:t> </a:t>
            </a:r>
            <a:r>
              <a:rPr lang="en-US" dirty="0" err="1" smtClean="0"/>
              <a:t>financ</a:t>
            </a:r>
            <a:r>
              <a:rPr lang="sr-Latn-RS" dirty="0" smtClean="0"/>
              <a:t>s</a:t>
            </a:r>
            <a:r>
              <a:rPr lang="en-US" dirty="0" err="1" smtClean="0"/>
              <a:t>ijska</a:t>
            </a:r>
            <a:r>
              <a:rPr lang="en-US" dirty="0" smtClean="0"/>
              <a:t> </a:t>
            </a:r>
            <a:r>
              <a:rPr lang="en-US" dirty="0" err="1" smtClean="0"/>
              <a:t>situacija</a:t>
            </a:r>
            <a:r>
              <a:rPr lang="en-US" dirty="0" smtClean="0"/>
              <a:t> </a:t>
            </a:r>
            <a:r>
              <a:rPr lang="en-US" dirty="0"/>
              <a:t>u </a:t>
            </a:r>
            <a:r>
              <a:rPr lang="en-US" dirty="0" err="1" smtClean="0"/>
              <a:t>odel</a:t>
            </a:r>
            <a:r>
              <a:rPr lang="sr-Latn-RS" dirty="0" smtClean="0"/>
              <a:t>jenj</a:t>
            </a:r>
            <a:r>
              <a:rPr lang="en-US" dirty="0" smtClean="0"/>
              <a:t>u.</a:t>
            </a:r>
            <a:endParaRPr lang="sr-Latn-RS" dirty="0" smtClean="0"/>
          </a:p>
          <a:p>
            <a:r>
              <a:rPr lang="en-US" dirty="0" err="1" smtClean="0"/>
              <a:t>Isto</a:t>
            </a:r>
            <a:r>
              <a:rPr lang="en-US" dirty="0" smtClean="0"/>
              <a:t> </a:t>
            </a:r>
            <a:r>
              <a:rPr lang="en-US" dirty="0" err="1"/>
              <a:t>tako</a:t>
            </a:r>
            <a:r>
              <a:rPr lang="en-US" dirty="0"/>
              <a:t> </a:t>
            </a:r>
            <a:r>
              <a:rPr lang="en-US" dirty="0" err="1"/>
              <a:t>obračunska</a:t>
            </a:r>
            <a:r>
              <a:rPr lang="en-US" dirty="0"/>
              <a:t> </a:t>
            </a:r>
            <a:r>
              <a:rPr lang="en-US" dirty="0" err="1"/>
              <a:t>služba</a:t>
            </a:r>
            <a:r>
              <a:rPr lang="en-US" dirty="0"/>
              <a:t> </a:t>
            </a:r>
            <a:r>
              <a:rPr lang="en-US" dirty="0" err="1"/>
              <a:t>hotela</a:t>
            </a:r>
            <a:r>
              <a:rPr lang="en-US" dirty="0"/>
              <a:t> </a:t>
            </a:r>
            <a:r>
              <a:rPr lang="en-US" dirty="0" err="1"/>
              <a:t>priprema</a:t>
            </a:r>
            <a:r>
              <a:rPr lang="en-US" dirty="0"/>
              <a:t> </a:t>
            </a:r>
            <a:r>
              <a:rPr lang="en-US" b="1" dirty="0" err="1" smtClean="0"/>
              <a:t>mesečni</a:t>
            </a:r>
            <a:r>
              <a:rPr lang="en-US" b="1" dirty="0" smtClean="0"/>
              <a:t> </a:t>
            </a:r>
            <a:r>
              <a:rPr lang="en-US" b="1" dirty="0"/>
              <a:t>plan (</a:t>
            </a:r>
            <a:r>
              <a:rPr lang="en-US" b="1" dirty="0" err="1"/>
              <a:t>budžet</a:t>
            </a:r>
            <a:r>
              <a:rPr lang="en-US" b="1" dirty="0"/>
              <a:t>), </a:t>
            </a:r>
            <a:r>
              <a:rPr lang="en-US" dirty="0" err="1"/>
              <a:t>realizaciju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razlike</a:t>
            </a:r>
            <a:r>
              <a:rPr lang="en-US" dirty="0"/>
              <a:t>,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 smtClean="0"/>
              <a:t>svak</a:t>
            </a:r>
            <a:r>
              <a:rPr lang="sr-Latn-RS" dirty="0" smtClean="0"/>
              <a:t>o </a:t>
            </a:r>
            <a:r>
              <a:rPr lang="en-US" dirty="0" err="1" smtClean="0"/>
              <a:t>odel</a:t>
            </a:r>
            <a:r>
              <a:rPr lang="sr-Latn-RS" dirty="0" smtClean="0"/>
              <a:t>jenje</a:t>
            </a:r>
            <a:r>
              <a:rPr lang="en-US" dirty="0" smtClean="0"/>
              <a:t> </a:t>
            </a:r>
            <a:r>
              <a:rPr lang="en-US" dirty="0" err="1"/>
              <a:t>pojedinačno</a:t>
            </a:r>
            <a:r>
              <a:rPr lang="en-US" dirty="0"/>
              <a:t>. </a:t>
            </a:r>
            <a:endParaRPr lang="sr-Latn-RS" dirty="0" smtClean="0"/>
          </a:p>
          <a:p>
            <a:r>
              <a:rPr lang="en-US" dirty="0" err="1"/>
              <a:t>Svaku</a:t>
            </a:r>
            <a:r>
              <a:rPr lang="en-US" dirty="0"/>
              <a:t> </a:t>
            </a:r>
            <a:r>
              <a:rPr lang="en-US" dirty="0" err="1"/>
              <a:t>razliku</a:t>
            </a:r>
            <a:r>
              <a:rPr lang="en-US" dirty="0"/>
              <a:t> </a:t>
            </a:r>
            <a:r>
              <a:rPr lang="en-US" dirty="0" err="1"/>
              <a:t>između</a:t>
            </a:r>
            <a:r>
              <a:rPr lang="en-US" dirty="0"/>
              <a:t> </a:t>
            </a:r>
            <a:r>
              <a:rPr lang="en-US" dirty="0" err="1"/>
              <a:t>ostavarenog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planiranog</a:t>
            </a:r>
            <a:r>
              <a:rPr lang="en-US" dirty="0"/>
              <a:t> </a:t>
            </a:r>
            <a:r>
              <a:rPr lang="en-US" dirty="0" err="1"/>
              <a:t>prihoda</a:t>
            </a:r>
            <a:r>
              <a:rPr lang="en-US" dirty="0"/>
              <a:t>, </a:t>
            </a:r>
            <a:r>
              <a:rPr lang="en-US" dirty="0" err="1" smtClean="0"/>
              <a:t>rukovod</a:t>
            </a:r>
            <a:r>
              <a:rPr lang="sr-Latn-RS" dirty="0" smtClean="0"/>
              <a:t>ilac</a:t>
            </a:r>
            <a:r>
              <a:rPr lang="en-US" dirty="0" smtClean="0"/>
              <a:t> </a:t>
            </a:r>
            <a:r>
              <a:rPr lang="en-US" dirty="0" err="1" smtClean="0"/>
              <a:t>prij</a:t>
            </a:r>
            <a:r>
              <a:rPr lang="sr-Latn-RS" dirty="0" smtClean="0"/>
              <a:t>e</a:t>
            </a:r>
            <a:r>
              <a:rPr lang="en-US" dirty="0" smtClean="0"/>
              <a:t>m</a:t>
            </a:r>
            <a:r>
              <a:rPr lang="sr-Latn-RS" dirty="0" smtClean="0"/>
              <a:t>n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odel</a:t>
            </a:r>
            <a:r>
              <a:rPr lang="sr-Latn-RS" dirty="0" smtClean="0"/>
              <a:t>jenj</a:t>
            </a:r>
            <a:r>
              <a:rPr lang="en-US" dirty="0" smtClean="0"/>
              <a:t>a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domaćica</a:t>
            </a:r>
            <a:r>
              <a:rPr lang="en-US" dirty="0"/>
              <a:t> </a:t>
            </a:r>
            <a:r>
              <a:rPr lang="en-US" dirty="0" err="1"/>
              <a:t>hotela</a:t>
            </a:r>
            <a:r>
              <a:rPr lang="en-US" dirty="0"/>
              <a:t>,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odgovorni</a:t>
            </a:r>
            <a:r>
              <a:rPr lang="en-US" dirty="0"/>
              <a:t> </a:t>
            </a:r>
            <a:r>
              <a:rPr lang="en-US" dirty="0" err="1"/>
              <a:t>menadžeri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ta </a:t>
            </a:r>
            <a:r>
              <a:rPr lang="en-US" dirty="0" err="1" smtClean="0"/>
              <a:t>odeljenja</a:t>
            </a:r>
            <a:r>
              <a:rPr lang="en-US" dirty="0"/>
              <a:t>, </a:t>
            </a:r>
            <a:r>
              <a:rPr lang="en-US" dirty="0" err="1"/>
              <a:t>dužni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obrazložiti</a:t>
            </a:r>
            <a:r>
              <a:rPr lang="en-US" dirty="0"/>
              <a:t> </a:t>
            </a:r>
            <a:r>
              <a:rPr lang="en-US" dirty="0" err="1"/>
              <a:t>posebnim</a:t>
            </a:r>
            <a:r>
              <a:rPr lang="en-US" dirty="0"/>
              <a:t> </a:t>
            </a:r>
            <a:r>
              <a:rPr lang="en-US" dirty="0" err="1" smtClean="0"/>
              <a:t>izveš</a:t>
            </a:r>
            <a:r>
              <a:rPr lang="sr-Latn-RS" dirty="0" smtClean="0"/>
              <a:t>taj</a:t>
            </a:r>
            <a:r>
              <a:rPr lang="en-US" dirty="0" err="1" smtClean="0"/>
              <a:t>em</a:t>
            </a:r>
            <a:r>
              <a:rPr lang="en-US" dirty="0"/>
              <a:t>. </a:t>
            </a:r>
            <a:endParaRPr lang="sr-Latn-R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42153" y="684531"/>
            <a:ext cx="9067030" cy="51990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585448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162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 smtClean="0"/>
              <a:t>2.</a:t>
            </a:r>
            <a:r>
              <a:rPr lang="sr-Latn-RS" sz="3200" dirty="0" smtClean="0"/>
              <a:t>3</a:t>
            </a:r>
            <a:r>
              <a:rPr lang="en-US" sz="3200" dirty="0" smtClean="0"/>
              <a:t>. </a:t>
            </a:r>
            <a:r>
              <a:rPr lang="sr-Latn-RS" sz="3200" dirty="0" smtClean="0"/>
              <a:t>ANALIZA I OCENA RADA PRIJEMNOG ODELJENJA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8789" y="1646154"/>
            <a:ext cx="9067030" cy="5031738"/>
          </a:xfrm>
        </p:spPr>
        <p:txBody>
          <a:bodyPr>
            <a:noAutofit/>
          </a:bodyPr>
          <a:lstStyle/>
          <a:p>
            <a:endParaRPr lang="sr-Latn-RS" dirty="0" smtClean="0"/>
          </a:p>
          <a:p>
            <a:r>
              <a:rPr lang="sr-Latn-RS" b="1" i="1" dirty="0" smtClean="0"/>
              <a:t>5</a:t>
            </a:r>
            <a:r>
              <a:rPr lang="en-US" b="1" i="1" dirty="0" smtClean="0"/>
              <a:t>. </a:t>
            </a:r>
            <a:r>
              <a:rPr lang="en-US" b="1" i="1" dirty="0" err="1" smtClean="0"/>
              <a:t>Izračun</a:t>
            </a:r>
            <a:r>
              <a:rPr lang="sr-Latn-RS" b="1" i="1" dirty="0" smtClean="0"/>
              <a:t>avanje</a:t>
            </a:r>
            <a:r>
              <a:rPr lang="en-US" b="1" i="1" dirty="0" smtClean="0"/>
              <a:t> </a:t>
            </a:r>
            <a:r>
              <a:rPr lang="en-US" b="1" i="1" dirty="0" err="1"/>
              <a:t>godišnjeg</a:t>
            </a:r>
            <a:r>
              <a:rPr lang="en-US" b="1" i="1" dirty="0"/>
              <a:t> </a:t>
            </a:r>
            <a:r>
              <a:rPr lang="en-US" b="1" i="1" dirty="0" err="1"/>
              <a:t>prihoda</a:t>
            </a:r>
            <a:r>
              <a:rPr lang="en-US" b="1" i="1" dirty="0"/>
              <a:t> od soba </a:t>
            </a:r>
            <a:endParaRPr lang="en-US" dirty="0"/>
          </a:p>
          <a:p>
            <a:endParaRPr lang="sr-Latn-RS" dirty="0" smtClean="0"/>
          </a:p>
          <a:p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razloga</a:t>
            </a:r>
            <a:r>
              <a:rPr lang="en-US" dirty="0"/>
              <a:t> </a:t>
            </a:r>
            <a:r>
              <a:rPr lang="en-US" dirty="0" err="1"/>
              <a:t>uštede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vremenu</a:t>
            </a:r>
            <a:r>
              <a:rPr lang="en-US" dirty="0"/>
              <a:t>, </a:t>
            </a:r>
            <a:r>
              <a:rPr lang="en-US" dirty="0" err="1"/>
              <a:t>rukovodi</a:t>
            </a:r>
            <a:r>
              <a:rPr lang="sr-Latn-RS" dirty="0"/>
              <a:t>lac</a:t>
            </a:r>
            <a:r>
              <a:rPr lang="en-US" dirty="0"/>
              <a:t> </a:t>
            </a:r>
            <a:r>
              <a:rPr lang="en-US" dirty="0" err="1"/>
              <a:t>prij</a:t>
            </a:r>
            <a:r>
              <a:rPr lang="sr-Latn-RS" dirty="0"/>
              <a:t>e</a:t>
            </a:r>
            <a:r>
              <a:rPr lang="en-US" dirty="0" err="1"/>
              <a:t>mnog</a:t>
            </a:r>
            <a:r>
              <a:rPr lang="en-US" dirty="0"/>
              <a:t> od</a:t>
            </a:r>
            <a:r>
              <a:rPr lang="sr-Latn-RS" dirty="0"/>
              <a:t>eljenj</a:t>
            </a:r>
            <a:r>
              <a:rPr lang="en-US" dirty="0"/>
              <a:t>a </a:t>
            </a:r>
            <a:r>
              <a:rPr lang="en-US" dirty="0" err="1"/>
              <a:t>oblikuje</a:t>
            </a:r>
            <a:r>
              <a:rPr lang="en-US" dirty="0"/>
              <a:t> </a:t>
            </a:r>
            <a:r>
              <a:rPr lang="en-US" dirty="0" err="1"/>
              <a:t>tzv</a:t>
            </a:r>
            <a:r>
              <a:rPr lang="en-US" dirty="0"/>
              <a:t>. </a:t>
            </a:r>
            <a:r>
              <a:rPr lang="sr-Latn-RS" i="1" dirty="0"/>
              <a:t>Š</a:t>
            </a:r>
            <a:r>
              <a:rPr lang="en-US" i="1" dirty="0"/>
              <a:t>emu </a:t>
            </a:r>
            <a:r>
              <a:rPr lang="en-US" i="1" dirty="0" err="1"/>
              <a:t>kombinacija</a:t>
            </a:r>
            <a:r>
              <a:rPr lang="en-US" i="1" dirty="0"/>
              <a:t> </a:t>
            </a:r>
            <a:r>
              <a:rPr lang="en-US" i="1" dirty="0" err="1"/>
              <a:t>za</a:t>
            </a:r>
            <a:r>
              <a:rPr lang="en-US" i="1" dirty="0"/>
              <a:t> </a:t>
            </a:r>
            <a:r>
              <a:rPr lang="en-US" i="1" dirty="0" err="1"/>
              <a:t>popust</a:t>
            </a:r>
            <a:r>
              <a:rPr lang="en-US" dirty="0"/>
              <a:t>. </a:t>
            </a:r>
            <a:r>
              <a:rPr lang="sr-Latn-RS" dirty="0"/>
              <a:t>Š</a:t>
            </a:r>
            <a:r>
              <a:rPr lang="en-US" dirty="0"/>
              <a:t>emu </a:t>
            </a:r>
            <a:r>
              <a:rPr lang="en-US" dirty="0" err="1"/>
              <a:t>koristi</a:t>
            </a:r>
            <a:r>
              <a:rPr lang="en-US" dirty="0"/>
              <a:t> </a:t>
            </a:r>
            <a:r>
              <a:rPr lang="en-US" dirty="0" err="1"/>
              <a:t>menadžment</a:t>
            </a:r>
            <a:r>
              <a:rPr lang="en-US" dirty="0"/>
              <a:t> </a:t>
            </a:r>
            <a:r>
              <a:rPr lang="en-US" dirty="0" err="1"/>
              <a:t>kada</a:t>
            </a:r>
            <a:r>
              <a:rPr lang="en-US" dirty="0"/>
              <a:t> </a:t>
            </a:r>
            <a:r>
              <a:rPr lang="en-US" dirty="0" err="1"/>
              <a:t>želi</a:t>
            </a:r>
            <a:r>
              <a:rPr lang="en-US" dirty="0"/>
              <a:t> </a:t>
            </a:r>
            <a:r>
              <a:rPr lang="en-US" dirty="0" err="1"/>
              <a:t>znati</a:t>
            </a:r>
            <a:r>
              <a:rPr lang="en-US" dirty="0"/>
              <a:t> </a:t>
            </a:r>
            <a:r>
              <a:rPr lang="en-US" dirty="0" err="1"/>
              <a:t>kombinacije</a:t>
            </a:r>
            <a:r>
              <a:rPr lang="en-US" dirty="0"/>
              <a:t> </a:t>
            </a:r>
            <a:r>
              <a:rPr lang="en-US" dirty="0" err="1"/>
              <a:t>visine</a:t>
            </a:r>
            <a:r>
              <a:rPr lang="en-US" dirty="0"/>
              <a:t> </a:t>
            </a:r>
            <a:r>
              <a:rPr lang="en-US" dirty="0" err="1"/>
              <a:t>prosečne</a:t>
            </a:r>
            <a:r>
              <a:rPr lang="en-US" dirty="0"/>
              <a:t> </a:t>
            </a:r>
            <a:r>
              <a:rPr lang="en-US" dirty="0" err="1"/>
              <a:t>cene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istovredni</a:t>
            </a:r>
            <a:r>
              <a:rPr lang="en-US" dirty="0"/>
              <a:t> p</a:t>
            </a:r>
            <a:r>
              <a:rPr lang="sr-Latn-RS" dirty="0"/>
              <a:t>rocenat</a:t>
            </a:r>
            <a:r>
              <a:rPr lang="en-US" dirty="0"/>
              <a:t> </a:t>
            </a:r>
            <a:r>
              <a:rPr lang="en-US" dirty="0" err="1"/>
              <a:t>zauzetosti</a:t>
            </a:r>
            <a:r>
              <a:rPr lang="en-US" dirty="0"/>
              <a:t> da bi se </a:t>
            </a:r>
            <a:r>
              <a:rPr lang="en-US" dirty="0" err="1"/>
              <a:t>ostvario</a:t>
            </a:r>
            <a:r>
              <a:rPr lang="en-US" dirty="0"/>
              <a:t> </a:t>
            </a:r>
            <a:r>
              <a:rPr lang="en-US" dirty="0" err="1"/>
              <a:t>isti</a:t>
            </a:r>
            <a:r>
              <a:rPr lang="en-US" dirty="0"/>
              <a:t> </a:t>
            </a:r>
            <a:r>
              <a:rPr lang="en-US" dirty="0" err="1"/>
              <a:t>neto</a:t>
            </a:r>
            <a:r>
              <a:rPr lang="en-US" dirty="0"/>
              <a:t> </a:t>
            </a:r>
            <a:r>
              <a:rPr lang="en-US" dirty="0" err="1"/>
              <a:t>prihod</a:t>
            </a:r>
            <a:r>
              <a:rPr lang="en-US" dirty="0"/>
              <a:t> od soba.  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42153" y="684531"/>
            <a:ext cx="9067030" cy="51990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2825973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67064" y="2570785"/>
            <a:ext cx="7766936" cy="1646302"/>
          </a:xfrm>
        </p:spPr>
        <p:txBody>
          <a:bodyPr/>
          <a:lstStyle/>
          <a:p>
            <a:pPr algn="ctr"/>
            <a:r>
              <a:rPr lang="x-none" sz="4400" dirty="0" smtClean="0"/>
              <a:t> </a:t>
            </a:r>
            <a:br>
              <a:rPr lang="x-none" sz="4400" dirty="0" smtClean="0"/>
            </a:br>
            <a:r>
              <a:rPr lang="en-US" sz="4400" dirty="0" smtClean="0"/>
              <a:t> </a:t>
            </a:r>
            <a:r>
              <a:rPr lang="en-US" sz="4000" dirty="0" smtClean="0"/>
              <a:t>2.</a:t>
            </a:r>
            <a:r>
              <a:rPr lang="sr-Latn-RS" sz="4000" dirty="0" smtClean="0"/>
              <a:t>4</a:t>
            </a:r>
            <a:r>
              <a:rPr lang="en-US" sz="4000" dirty="0" smtClean="0"/>
              <a:t>. </a:t>
            </a:r>
            <a:r>
              <a:rPr lang="sr-Latn-RS" sz="4000" dirty="0" smtClean="0"/>
              <a:t>OBUKA ZAPOSLENIH</a:t>
            </a:r>
            <a:endParaRPr lang="en-US" sz="40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34776" y="4050833"/>
            <a:ext cx="7766936" cy="1096899"/>
          </a:xfrm>
        </p:spPr>
        <p:txBody>
          <a:bodyPr/>
          <a:lstStyle/>
          <a:p>
            <a:r>
              <a:rPr lang="en-US" dirty="0" smtClean="0"/>
              <a:t>							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029723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1623"/>
          </a:xfrm>
        </p:spPr>
        <p:txBody>
          <a:bodyPr>
            <a:normAutofit/>
          </a:bodyPr>
          <a:lstStyle/>
          <a:p>
            <a:pPr algn="ctr"/>
            <a:r>
              <a:rPr lang="sr-Latn-RS" sz="3200" dirty="0" smtClean="0"/>
              <a:t>OBUKA ZAPOSLENIH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8789" y="1646154"/>
            <a:ext cx="9067030" cy="5031738"/>
          </a:xfrm>
        </p:spPr>
        <p:txBody>
          <a:bodyPr>
            <a:noAutofit/>
          </a:bodyPr>
          <a:lstStyle/>
          <a:p>
            <a:endParaRPr lang="sr-Latn-RS" dirty="0" smtClean="0"/>
          </a:p>
          <a:p>
            <a:r>
              <a:rPr lang="en-US" dirty="0" err="1" smtClean="0"/>
              <a:t>Jedna</a:t>
            </a:r>
            <a:r>
              <a:rPr lang="en-US" dirty="0" smtClean="0"/>
              <a:t> </a:t>
            </a:r>
            <a:r>
              <a:rPr lang="en-US" dirty="0"/>
              <a:t>od </a:t>
            </a:r>
            <a:r>
              <a:rPr lang="en-US" dirty="0" err="1"/>
              <a:t>najznačajnijih</a:t>
            </a:r>
            <a:r>
              <a:rPr lang="en-US" dirty="0"/>
              <a:t> </a:t>
            </a:r>
            <a:r>
              <a:rPr lang="en-US" dirty="0" err="1"/>
              <a:t>dužnosti</a:t>
            </a:r>
            <a:r>
              <a:rPr lang="en-US" dirty="0"/>
              <a:t> </a:t>
            </a:r>
            <a:r>
              <a:rPr lang="en-US" dirty="0" err="1" smtClean="0"/>
              <a:t>rukovodi</a:t>
            </a:r>
            <a:r>
              <a:rPr lang="sr-Latn-RS" dirty="0" smtClean="0"/>
              <a:t>oca</a:t>
            </a:r>
            <a:r>
              <a:rPr lang="en-US" dirty="0" smtClean="0"/>
              <a:t> </a:t>
            </a:r>
            <a:r>
              <a:rPr lang="en-US" dirty="0" err="1" smtClean="0"/>
              <a:t>prij</a:t>
            </a:r>
            <a:r>
              <a:rPr lang="sr-Latn-RS" dirty="0" smtClean="0"/>
              <a:t>e</a:t>
            </a:r>
            <a:r>
              <a:rPr lang="en-US" dirty="0" err="1" smtClean="0"/>
              <a:t>mnog</a:t>
            </a:r>
            <a:r>
              <a:rPr lang="en-US" dirty="0" smtClean="0"/>
              <a:t> o</a:t>
            </a:r>
            <a:r>
              <a:rPr lang="sr-Latn-RS" dirty="0" smtClean="0"/>
              <a:t>deljenja</a:t>
            </a:r>
            <a:r>
              <a:rPr lang="en-US" dirty="0" smtClean="0"/>
              <a:t> </a:t>
            </a:r>
            <a:r>
              <a:rPr lang="en-US" dirty="0"/>
              <a:t>je </a:t>
            </a:r>
            <a:r>
              <a:rPr lang="sr-Latn-RS" dirty="0" smtClean="0"/>
              <a:t>dobro </a:t>
            </a:r>
            <a:r>
              <a:rPr lang="en-US" dirty="0" err="1" smtClean="0"/>
              <a:t>organiz</a:t>
            </a:r>
            <a:r>
              <a:rPr lang="sr-Latn-RS" dirty="0" smtClean="0"/>
              <a:t>ova</a:t>
            </a:r>
            <a:r>
              <a:rPr lang="en-US" dirty="0" smtClean="0"/>
              <a:t>n</a:t>
            </a:r>
            <a:r>
              <a:rPr lang="sr-Latn-RS" dirty="0" smtClean="0"/>
              <a:t>a</a:t>
            </a:r>
            <a:r>
              <a:rPr lang="en-US" dirty="0" smtClean="0"/>
              <a:t> </a:t>
            </a:r>
            <a:r>
              <a:rPr lang="sr-Latn-RS" dirty="0" smtClean="0"/>
              <a:t>adekvatna obuka</a:t>
            </a:r>
            <a:r>
              <a:rPr lang="en-US" dirty="0" smtClean="0"/>
              <a:t>. </a:t>
            </a:r>
            <a:r>
              <a:rPr lang="sr-Latn-RS" dirty="0" smtClean="0"/>
              <a:t>R</a:t>
            </a:r>
            <a:r>
              <a:rPr lang="en-US" dirty="0" err="1" smtClean="0"/>
              <a:t>ukovodi</a:t>
            </a:r>
            <a:r>
              <a:rPr lang="sr-Latn-RS" dirty="0" smtClean="0"/>
              <a:t>lac</a:t>
            </a:r>
            <a:r>
              <a:rPr lang="en-US" dirty="0" smtClean="0"/>
              <a:t> </a:t>
            </a:r>
            <a:r>
              <a:rPr lang="en-US" dirty="0" err="1"/>
              <a:t>prij</a:t>
            </a:r>
            <a:r>
              <a:rPr lang="sr-Latn-RS" dirty="0"/>
              <a:t>e</a:t>
            </a:r>
            <a:r>
              <a:rPr lang="en-US" dirty="0" err="1"/>
              <a:t>mnog</a:t>
            </a:r>
            <a:r>
              <a:rPr lang="en-US" dirty="0"/>
              <a:t> o</a:t>
            </a:r>
            <a:r>
              <a:rPr lang="sr-Latn-RS" dirty="0"/>
              <a:t>deljenja</a:t>
            </a:r>
            <a:r>
              <a:rPr lang="en-US" dirty="0"/>
              <a:t> </a:t>
            </a:r>
            <a:r>
              <a:rPr lang="en-US" dirty="0" err="1" smtClean="0"/>
              <a:t>odgovoran</a:t>
            </a:r>
            <a:r>
              <a:rPr lang="en-US" dirty="0" smtClean="0"/>
              <a:t> </a:t>
            </a:r>
            <a:r>
              <a:rPr lang="en-US" dirty="0"/>
              <a:t>je da </a:t>
            </a:r>
            <a:r>
              <a:rPr lang="en-US" dirty="0" err="1"/>
              <a:t>obučavanje</a:t>
            </a:r>
            <a:r>
              <a:rPr lang="en-US" dirty="0"/>
              <a:t> </a:t>
            </a:r>
            <a:r>
              <a:rPr lang="sr-Latn-RS" dirty="0" smtClean="0"/>
              <a:t>zaposlenih </a:t>
            </a:r>
            <a:r>
              <a:rPr lang="en-US" dirty="0" smtClean="0"/>
              <a:t>u </a:t>
            </a:r>
            <a:r>
              <a:rPr lang="en-US" dirty="0"/>
              <a:t>o</a:t>
            </a:r>
            <a:r>
              <a:rPr lang="sr-Latn-RS" dirty="0" smtClean="0"/>
              <a:t>deljenju</a:t>
            </a:r>
            <a:r>
              <a:rPr lang="en-US" dirty="0" smtClean="0"/>
              <a:t> </a:t>
            </a:r>
            <a:r>
              <a:rPr lang="en-US" dirty="0" err="1"/>
              <a:t>bude</a:t>
            </a:r>
            <a:r>
              <a:rPr lang="en-US" dirty="0"/>
              <a:t> </a:t>
            </a:r>
            <a:r>
              <a:rPr lang="en-US" dirty="0" err="1"/>
              <a:t>stalna</a:t>
            </a:r>
            <a:r>
              <a:rPr lang="en-US" dirty="0"/>
              <a:t> </a:t>
            </a:r>
            <a:r>
              <a:rPr lang="en-US" dirty="0" err="1"/>
              <a:t>procedura</a:t>
            </a:r>
            <a:r>
              <a:rPr lang="en-US" dirty="0"/>
              <a:t>. </a:t>
            </a:r>
          </a:p>
          <a:p>
            <a:r>
              <a:rPr lang="en-US" dirty="0"/>
              <a:t>Da bi se </a:t>
            </a:r>
            <a:r>
              <a:rPr lang="sr-Latn-RS" dirty="0" smtClean="0"/>
              <a:t>obuka </a:t>
            </a:r>
            <a:r>
              <a:rPr lang="en-US" dirty="0" err="1" smtClean="0"/>
              <a:t>kvalitetno</a:t>
            </a:r>
            <a:r>
              <a:rPr lang="en-US" dirty="0" smtClean="0"/>
              <a:t> </a:t>
            </a:r>
            <a:r>
              <a:rPr lang="en-US" dirty="0" err="1" smtClean="0"/>
              <a:t>odvijal</a:t>
            </a:r>
            <a:r>
              <a:rPr lang="sr-Latn-RS" dirty="0" smtClean="0"/>
              <a:t>a</a:t>
            </a:r>
            <a:r>
              <a:rPr lang="en-US" dirty="0" smtClean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sr-Latn-RS" dirty="0" smtClean="0"/>
              <a:t>obezbediti</a:t>
            </a:r>
            <a:r>
              <a:rPr lang="en-US" dirty="0" smtClean="0"/>
              <a:t> </a:t>
            </a:r>
            <a:r>
              <a:rPr lang="en-US" dirty="0" err="1" smtClean="0"/>
              <a:t>sl</a:t>
            </a:r>
            <a:r>
              <a:rPr lang="sr-Latn-RS" dirty="0" smtClean="0"/>
              <a:t>e</a:t>
            </a:r>
            <a:r>
              <a:rPr lang="en-US" dirty="0" err="1" smtClean="0"/>
              <a:t>deće</a:t>
            </a:r>
            <a:r>
              <a:rPr lang="en-US" dirty="0" smtClean="0"/>
              <a:t> </a:t>
            </a:r>
            <a:r>
              <a:rPr lang="en-US" dirty="0" err="1"/>
              <a:t>postupke</a:t>
            </a:r>
            <a:r>
              <a:rPr lang="en-US" dirty="0"/>
              <a:t>: </a:t>
            </a:r>
          </a:p>
          <a:p>
            <a:r>
              <a:rPr lang="en-US" dirty="0"/>
              <a:t>1. </a:t>
            </a:r>
            <a:r>
              <a:rPr lang="en-US" b="1" dirty="0"/>
              <a:t>Dobro se </a:t>
            </a:r>
            <a:r>
              <a:rPr lang="en-US" b="1" dirty="0" err="1"/>
              <a:t>pripremiti</a:t>
            </a:r>
            <a:r>
              <a:rPr lang="en-US" b="1" dirty="0"/>
              <a:t> </a:t>
            </a:r>
            <a:r>
              <a:rPr lang="en-US" b="1" dirty="0" err="1"/>
              <a:t>za</a:t>
            </a:r>
            <a:r>
              <a:rPr lang="en-US" b="1" dirty="0"/>
              <a:t> </a:t>
            </a:r>
            <a:r>
              <a:rPr lang="sr-Latn-RS" b="1" dirty="0" smtClean="0"/>
              <a:t>obučavanje</a:t>
            </a:r>
            <a:endParaRPr lang="en-US" dirty="0"/>
          </a:p>
          <a:p>
            <a:r>
              <a:rPr lang="en-US" dirty="0"/>
              <a:t> </a:t>
            </a:r>
            <a:r>
              <a:rPr lang="en-US" dirty="0" err="1"/>
              <a:t>analizirati</a:t>
            </a:r>
            <a:r>
              <a:rPr lang="en-US" dirty="0"/>
              <a:t> </a:t>
            </a:r>
            <a:r>
              <a:rPr lang="en-US" dirty="0" err="1"/>
              <a:t>poslove</a:t>
            </a:r>
            <a:r>
              <a:rPr lang="en-US" dirty="0"/>
              <a:t>, </a:t>
            </a:r>
          </a:p>
          <a:p>
            <a:r>
              <a:rPr lang="en-US" dirty="0"/>
              <a:t> </a:t>
            </a:r>
            <a:r>
              <a:rPr lang="en-US" dirty="0" err="1"/>
              <a:t>upoznati</a:t>
            </a:r>
            <a:r>
              <a:rPr lang="en-US" dirty="0"/>
              <a:t> </a:t>
            </a:r>
            <a:r>
              <a:rPr lang="en-US" dirty="0" err="1"/>
              <a:t>poslove</a:t>
            </a:r>
            <a:r>
              <a:rPr lang="en-US" dirty="0"/>
              <a:t>, </a:t>
            </a:r>
          </a:p>
          <a:p>
            <a:r>
              <a:rPr lang="en-US" dirty="0"/>
              <a:t> </a:t>
            </a:r>
            <a:r>
              <a:rPr lang="en-US" dirty="0" err="1"/>
              <a:t>sastaviti</a:t>
            </a:r>
            <a:r>
              <a:rPr lang="en-US" dirty="0"/>
              <a:t> </a:t>
            </a:r>
            <a:r>
              <a:rPr lang="en-US" dirty="0" err="1"/>
              <a:t>popis</a:t>
            </a:r>
            <a:r>
              <a:rPr lang="en-US" dirty="0"/>
              <a:t> </a:t>
            </a:r>
            <a:r>
              <a:rPr lang="en-US" dirty="0" err="1"/>
              <a:t>poslova</a:t>
            </a:r>
            <a:r>
              <a:rPr lang="en-US" dirty="0"/>
              <a:t>, </a:t>
            </a:r>
          </a:p>
          <a:p>
            <a:r>
              <a:rPr lang="en-US" dirty="0"/>
              <a:t> </a:t>
            </a:r>
            <a:r>
              <a:rPr lang="en-US" dirty="0" err="1"/>
              <a:t>svaki</a:t>
            </a:r>
            <a:r>
              <a:rPr lang="en-US" dirty="0"/>
              <a:t> </a:t>
            </a:r>
            <a:r>
              <a:rPr lang="en-US" dirty="0" err="1"/>
              <a:t>pojedinačni</a:t>
            </a:r>
            <a:r>
              <a:rPr lang="en-US" dirty="0"/>
              <a:t> </a:t>
            </a:r>
            <a:r>
              <a:rPr lang="en-US" dirty="0" err="1"/>
              <a:t>posao</a:t>
            </a:r>
            <a:r>
              <a:rPr lang="en-US" dirty="0"/>
              <a:t> </a:t>
            </a:r>
            <a:r>
              <a:rPr lang="en-US" dirty="0" err="1"/>
              <a:t>detaljno</a:t>
            </a:r>
            <a:r>
              <a:rPr lang="en-US" dirty="0"/>
              <a:t> </a:t>
            </a:r>
            <a:r>
              <a:rPr lang="en-US" dirty="0" err="1"/>
              <a:t>opisati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42153" y="684531"/>
            <a:ext cx="9067030" cy="51990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651649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1623"/>
          </a:xfrm>
        </p:spPr>
        <p:txBody>
          <a:bodyPr>
            <a:normAutofit/>
          </a:bodyPr>
          <a:lstStyle/>
          <a:p>
            <a:pPr algn="ctr"/>
            <a:r>
              <a:rPr lang="sr-Latn-RS" sz="3200" dirty="0"/>
              <a:t>OBUKA ZAPOSLENIH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8789" y="1646154"/>
            <a:ext cx="9067030" cy="5031738"/>
          </a:xfrm>
        </p:spPr>
        <p:txBody>
          <a:bodyPr>
            <a:noAutofit/>
          </a:bodyPr>
          <a:lstStyle/>
          <a:p>
            <a:endParaRPr lang="sr-Latn-RS" dirty="0" smtClean="0"/>
          </a:p>
          <a:p>
            <a:r>
              <a:rPr lang="en-US" dirty="0" smtClean="0"/>
              <a:t>Da </a:t>
            </a:r>
            <a:r>
              <a:rPr lang="en-US" dirty="0"/>
              <a:t>bi se </a:t>
            </a:r>
            <a:r>
              <a:rPr lang="sr-Latn-RS" dirty="0" smtClean="0"/>
              <a:t>obuka </a:t>
            </a:r>
            <a:r>
              <a:rPr lang="en-US" dirty="0" err="1" smtClean="0"/>
              <a:t>kvalitetno</a:t>
            </a:r>
            <a:r>
              <a:rPr lang="en-US" dirty="0" smtClean="0"/>
              <a:t> </a:t>
            </a:r>
            <a:r>
              <a:rPr lang="en-US" dirty="0" err="1" smtClean="0"/>
              <a:t>odvijal</a:t>
            </a:r>
            <a:r>
              <a:rPr lang="sr-Latn-RS" dirty="0" smtClean="0"/>
              <a:t>a</a:t>
            </a:r>
            <a:r>
              <a:rPr lang="en-US" dirty="0" smtClean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sr-Latn-RS" dirty="0" smtClean="0"/>
              <a:t>obezbediti</a:t>
            </a:r>
            <a:r>
              <a:rPr lang="en-US" dirty="0" smtClean="0"/>
              <a:t> </a:t>
            </a:r>
            <a:r>
              <a:rPr lang="en-US" dirty="0" err="1" smtClean="0"/>
              <a:t>sl</a:t>
            </a:r>
            <a:r>
              <a:rPr lang="sr-Latn-RS" dirty="0" smtClean="0"/>
              <a:t>e</a:t>
            </a:r>
            <a:r>
              <a:rPr lang="en-US" dirty="0" err="1" smtClean="0"/>
              <a:t>deće</a:t>
            </a:r>
            <a:r>
              <a:rPr lang="en-US" dirty="0" smtClean="0"/>
              <a:t> </a:t>
            </a:r>
            <a:r>
              <a:rPr lang="en-US" dirty="0" err="1"/>
              <a:t>postupke</a:t>
            </a:r>
            <a:r>
              <a:rPr lang="en-US" dirty="0"/>
              <a:t>: </a:t>
            </a:r>
          </a:p>
          <a:p>
            <a:endParaRPr lang="sr-Latn-RS" dirty="0" smtClean="0"/>
          </a:p>
          <a:p>
            <a:r>
              <a:rPr lang="en-US" dirty="0" smtClean="0"/>
              <a:t>2</a:t>
            </a:r>
            <a:r>
              <a:rPr lang="en-US" dirty="0"/>
              <a:t>. </a:t>
            </a:r>
            <a:r>
              <a:rPr lang="en-US" b="1" dirty="0" err="1"/>
              <a:t>Znati</a:t>
            </a:r>
            <a:r>
              <a:rPr lang="en-US" b="1" dirty="0"/>
              <a:t> </a:t>
            </a:r>
            <a:r>
              <a:rPr lang="en-US" b="1" dirty="0" err="1"/>
              <a:t>pokazati</a:t>
            </a:r>
            <a:r>
              <a:rPr lang="en-US" b="1" dirty="0"/>
              <a:t> </a:t>
            </a:r>
            <a:r>
              <a:rPr lang="en-US" b="1" dirty="0" err="1" smtClean="0"/>
              <a:t>vežbu</a:t>
            </a:r>
            <a:r>
              <a:rPr lang="en-US" b="1" dirty="0" smtClean="0"/>
              <a:t> </a:t>
            </a:r>
            <a:endParaRPr lang="en-US" dirty="0"/>
          </a:p>
          <a:p>
            <a:r>
              <a:rPr lang="en-US" dirty="0"/>
              <a:t> </a:t>
            </a:r>
            <a:r>
              <a:rPr lang="en-US" dirty="0" err="1"/>
              <a:t>demonstrirati</a:t>
            </a:r>
            <a:r>
              <a:rPr lang="en-US" dirty="0"/>
              <a:t> </a:t>
            </a:r>
            <a:r>
              <a:rPr lang="en-US" dirty="0" err="1"/>
              <a:t>obavljanje</a:t>
            </a:r>
            <a:r>
              <a:rPr lang="en-US" dirty="0"/>
              <a:t> </a:t>
            </a:r>
            <a:r>
              <a:rPr lang="en-US" dirty="0" err="1"/>
              <a:t>radnje</a:t>
            </a:r>
            <a:r>
              <a:rPr lang="en-US" dirty="0"/>
              <a:t> </a:t>
            </a:r>
            <a:r>
              <a:rPr lang="en-US" dirty="0" err="1"/>
              <a:t>tako</a:t>
            </a:r>
            <a:r>
              <a:rPr lang="en-US" dirty="0"/>
              <a:t> da </a:t>
            </a:r>
            <a:r>
              <a:rPr lang="en-US" dirty="0" err="1"/>
              <a:t>svi</a:t>
            </a:r>
            <a:r>
              <a:rPr lang="en-US" dirty="0"/>
              <a:t> to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 smtClean="0"/>
              <a:t>videti</a:t>
            </a:r>
            <a:r>
              <a:rPr lang="en-US" dirty="0"/>
              <a:t>, </a:t>
            </a:r>
          </a:p>
          <a:p>
            <a:r>
              <a:rPr lang="en-US" dirty="0"/>
              <a:t> </a:t>
            </a:r>
            <a:r>
              <a:rPr lang="en-US" dirty="0" err="1" smtClean="0"/>
              <a:t>po</a:t>
            </a:r>
            <a:r>
              <a:rPr lang="sr-Latn-RS" dirty="0" smtClean="0"/>
              <a:t>ds</a:t>
            </a:r>
            <a:r>
              <a:rPr lang="en-US" dirty="0" err="1" smtClean="0"/>
              <a:t>ticati</a:t>
            </a:r>
            <a:r>
              <a:rPr lang="en-US" dirty="0" smtClean="0"/>
              <a:t> </a:t>
            </a:r>
            <a:r>
              <a:rPr lang="sr-Latn-RS" dirty="0" smtClean="0"/>
              <a:t>zaposlen</a:t>
            </a:r>
            <a:r>
              <a:rPr lang="en-US" dirty="0" smtClean="0"/>
              <a:t>e </a:t>
            </a:r>
            <a:r>
              <a:rPr lang="en-US" dirty="0"/>
              <a:t>da </a:t>
            </a:r>
            <a:r>
              <a:rPr lang="en-US" dirty="0" err="1"/>
              <a:t>postavljaju</a:t>
            </a:r>
            <a:r>
              <a:rPr lang="en-US" dirty="0"/>
              <a:t> </a:t>
            </a:r>
            <a:r>
              <a:rPr lang="en-US" dirty="0" err="1"/>
              <a:t>pitanja</a:t>
            </a:r>
            <a:r>
              <a:rPr lang="en-US" dirty="0"/>
              <a:t>, </a:t>
            </a:r>
          </a:p>
          <a:p>
            <a:r>
              <a:rPr lang="en-US" dirty="0"/>
              <a:t>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strpljiv</a:t>
            </a:r>
            <a:r>
              <a:rPr lang="en-US" dirty="0"/>
              <a:t> </a:t>
            </a:r>
            <a:r>
              <a:rPr lang="en-US" dirty="0" err="1" smtClean="0"/>
              <a:t>sa</a:t>
            </a:r>
            <a:r>
              <a:rPr lang="sr-Latn-RS" dirty="0" smtClean="0"/>
              <a:t> zaposlenima</a:t>
            </a:r>
            <a:r>
              <a:rPr lang="en-US" dirty="0" smtClean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smtClean="0"/>
              <a:t>ne </a:t>
            </a:r>
            <a:r>
              <a:rPr lang="en-US" dirty="0" err="1" smtClean="0"/>
              <a:t>razum</a:t>
            </a:r>
            <a:r>
              <a:rPr lang="sr-Latn-RS" dirty="0" smtClean="0"/>
              <a:t>eju</a:t>
            </a:r>
            <a:r>
              <a:rPr lang="en-US" dirty="0" smtClean="0"/>
              <a:t> </a:t>
            </a:r>
            <a:r>
              <a:rPr lang="en-US" dirty="0" err="1" smtClean="0"/>
              <a:t>sve</a:t>
            </a:r>
            <a:r>
              <a:rPr lang="sr-Latn-RS" dirty="0" smtClean="0"/>
              <a:t> u početku</a:t>
            </a:r>
            <a:r>
              <a:rPr lang="en-US" dirty="0" smtClean="0"/>
              <a:t>, </a:t>
            </a:r>
            <a:endParaRPr lang="en-US" dirty="0"/>
          </a:p>
          <a:p>
            <a:r>
              <a:rPr lang="en-US" dirty="0" smtClean="0"/>
              <a:t> </a:t>
            </a:r>
            <a:r>
              <a:rPr lang="en-US" dirty="0" err="1"/>
              <a:t>ponoviti</a:t>
            </a:r>
            <a:r>
              <a:rPr lang="en-US" dirty="0"/>
              <a:t> </a:t>
            </a:r>
            <a:r>
              <a:rPr lang="en-US" dirty="0" err="1"/>
              <a:t>radnju</a:t>
            </a:r>
            <a:r>
              <a:rPr lang="en-US" dirty="0"/>
              <a:t> </a:t>
            </a:r>
            <a:r>
              <a:rPr lang="en-US" dirty="0" err="1"/>
              <a:t>onoliko</a:t>
            </a:r>
            <a:r>
              <a:rPr lang="en-US" dirty="0"/>
              <a:t> puta </a:t>
            </a:r>
            <a:r>
              <a:rPr lang="en-US" dirty="0" err="1"/>
              <a:t>koliko</a:t>
            </a:r>
            <a:r>
              <a:rPr lang="en-US" dirty="0"/>
              <a:t> </a:t>
            </a:r>
            <a:r>
              <a:rPr lang="en-US" dirty="0" err="1"/>
              <a:t>bude</a:t>
            </a:r>
            <a:r>
              <a:rPr lang="en-US" dirty="0"/>
              <a:t> </a:t>
            </a:r>
            <a:r>
              <a:rPr lang="en-US" dirty="0" err="1"/>
              <a:t>potrebno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42153" y="684531"/>
            <a:ext cx="9067030" cy="51990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2479362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1623"/>
          </a:xfrm>
        </p:spPr>
        <p:txBody>
          <a:bodyPr>
            <a:normAutofit/>
          </a:bodyPr>
          <a:lstStyle/>
          <a:p>
            <a:pPr algn="ctr"/>
            <a:r>
              <a:rPr lang="sr-Latn-RS" sz="3200" dirty="0"/>
              <a:t>OBUKA ZAPOSLENIH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8789" y="1646154"/>
            <a:ext cx="9067030" cy="5031738"/>
          </a:xfrm>
        </p:spPr>
        <p:txBody>
          <a:bodyPr>
            <a:noAutofit/>
          </a:bodyPr>
          <a:lstStyle/>
          <a:p>
            <a:endParaRPr lang="sr-Latn-RS" dirty="0" smtClean="0"/>
          </a:p>
          <a:p>
            <a:r>
              <a:rPr lang="en-US" dirty="0" smtClean="0"/>
              <a:t>Da </a:t>
            </a:r>
            <a:r>
              <a:rPr lang="en-US" dirty="0"/>
              <a:t>bi se </a:t>
            </a:r>
            <a:r>
              <a:rPr lang="sr-Latn-RS" dirty="0" smtClean="0"/>
              <a:t>obuka </a:t>
            </a:r>
            <a:r>
              <a:rPr lang="en-US" dirty="0" err="1" smtClean="0"/>
              <a:t>kvalitetno</a:t>
            </a:r>
            <a:r>
              <a:rPr lang="en-US" dirty="0" smtClean="0"/>
              <a:t> </a:t>
            </a:r>
            <a:r>
              <a:rPr lang="en-US" dirty="0" err="1" smtClean="0"/>
              <a:t>odvijal</a:t>
            </a:r>
            <a:r>
              <a:rPr lang="sr-Latn-RS" dirty="0" smtClean="0"/>
              <a:t>a</a:t>
            </a:r>
            <a:r>
              <a:rPr lang="en-US" dirty="0" smtClean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sr-Latn-RS" dirty="0" smtClean="0"/>
              <a:t>obezbediti</a:t>
            </a:r>
            <a:r>
              <a:rPr lang="en-US" dirty="0" smtClean="0"/>
              <a:t> </a:t>
            </a:r>
            <a:r>
              <a:rPr lang="en-US" dirty="0" err="1" smtClean="0"/>
              <a:t>sl</a:t>
            </a:r>
            <a:r>
              <a:rPr lang="sr-Latn-RS" dirty="0" smtClean="0"/>
              <a:t>e</a:t>
            </a:r>
            <a:r>
              <a:rPr lang="en-US" dirty="0" err="1" smtClean="0"/>
              <a:t>deće</a:t>
            </a:r>
            <a:r>
              <a:rPr lang="en-US" dirty="0" smtClean="0"/>
              <a:t> </a:t>
            </a:r>
            <a:r>
              <a:rPr lang="en-US" dirty="0" err="1"/>
              <a:t>postupke</a:t>
            </a:r>
            <a:r>
              <a:rPr lang="en-US" dirty="0"/>
              <a:t>: </a:t>
            </a:r>
          </a:p>
          <a:p>
            <a:endParaRPr lang="sr-Latn-RS" dirty="0" smtClean="0"/>
          </a:p>
          <a:p>
            <a:r>
              <a:rPr lang="en-US" dirty="0" smtClean="0"/>
              <a:t>3</a:t>
            </a:r>
            <a:r>
              <a:rPr lang="en-US" dirty="0"/>
              <a:t>. </a:t>
            </a:r>
            <a:r>
              <a:rPr lang="en-US" b="1" dirty="0" err="1"/>
              <a:t>Izvoditi</a:t>
            </a:r>
            <a:r>
              <a:rPr lang="en-US" b="1" dirty="0"/>
              <a:t> </a:t>
            </a:r>
            <a:r>
              <a:rPr lang="en-US" b="1" dirty="0" err="1" smtClean="0"/>
              <a:t>vežbu</a:t>
            </a:r>
            <a:r>
              <a:rPr lang="en-US" b="1" dirty="0" smtClean="0"/>
              <a:t> </a:t>
            </a:r>
            <a:endParaRPr lang="en-US" dirty="0"/>
          </a:p>
          <a:p>
            <a:r>
              <a:rPr lang="en-US" dirty="0"/>
              <a:t> </a:t>
            </a:r>
            <a:r>
              <a:rPr lang="en-US" dirty="0" err="1"/>
              <a:t>prepustiti</a:t>
            </a:r>
            <a:r>
              <a:rPr lang="en-US" dirty="0"/>
              <a:t> </a:t>
            </a:r>
            <a:r>
              <a:rPr lang="sr-Latn-RS" dirty="0" smtClean="0"/>
              <a:t>zaposlenim</a:t>
            </a:r>
            <a:r>
              <a:rPr lang="en-US" dirty="0" smtClean="0"/>
              <a:t>a </a:t>
            </a:r>
            <a:r>
              <a:rPr lang="en-US" dirty="0"/>
              <a:t>da </a:t>
            </a:r>
            <a:r>
              <a:rPr lang="en-US" dirty="0" err="1"/>
              <a:t>sami</a:t>
            </a:r>
            <a:r>
              <a:rPr lang="en-US" dirty="0"/>
              <a:t> </a:t>
            </a:r>
            <a:r>
              <a:rPr lang="en-US" dirty="0" err="1"/>
              <a:t>izvedu</a:t>
            </a:r>
            <a:r>
              <a:rPr lang="en-US" dirty="0"/>
              <a:t> </a:t>
            </a:r>
            <a:r>
              <a:rPr lang="en-US" dirty="0" err="1"/>
              <a:t>radnju</a:t>
            </a:r>
            <a:r>
              <a:rPr lang="en-US" dirty="0"/>
              <a:t>, </a:t>
            </a:r>
          </a:p>
          <a:p>
            <a:r>
              <a:rPr lang="it-IT" dirty="0"/>
              <a:t> pripomagati da bi </a:t>
            </a:r>
            <a:r>
              <a:rPr lang="sr-Latn-RS" dirty="0" smtClean="0"/>
              <a:t>zaposleni</a:t>
            </a:r>
            <a:r>
              <a:rPr lang="it-IT" dirty="0" smtClean="0"/>
              <a:t> </a:t>
            </a:r>
            <a:r>
              <a:rPr lang="it-IT" dirty="0"/>
              <a:t>stekli pouzdanost, </a:t>
            </a:r>
          </a:p>
          <a:p>
            <a:r>
              <a:rPr lang="en-US" dirty="0"/>
              <a:t> </a:t>
            </a:r>
            <a:r>
              <a:rPr lang="en-US" dirty="0" err="1"/>
              <a:t>brižljivo</a:t>
            </a:r>
            <a:r>
              <a:rPr lang="en-US" dirty="0"/>
              <a:t> </a:t>
            </a:r>
            <a:r>
              <a:rPr lang="en-US" dirty="0" err="1"/>
              <a:t>ispravljati</a:t>
            </a:r>
            <a:r>
              <a:rPr lang="en-US" dirty="0"/>
              <a:t> </a:t>
            </a:r>
            <a:r>
              <a:rPr lang="en-US" dirty="0" err="1"/>
              <a:t>kad</a:t>
            </a:r>
            <a:r>
              <a:rPr lang="en-US" dirty="0"/>
              <a:t> se </a:t>
            </a:r>
            <a:r>
              <a:rPr lang="en-US" dirty="0" err="1" smtClean="0"/>
              <a:t>primete</a:t>
            </a:r>
            <a:r>
              <a:rPr lang="en-US" dirty="0" smtClean="0"/>
              <a:t> </a:t>
            </a:r>
            <a:r>
              <a:rPr lang="en-US" dirty="0" err="1"/>
              <a:t>greške</a:t>
            </a:r>
            <a:r>
              <a:rPr lang="en-US" dirty="0"/>
              <a:t>, </a:t>
            </a:r>
          </a:p>
          <a:p>
            <a:r>
              <a:rPr lang="en-US" dirty="0"/>
              <a:t> </a:t>
            </a:r>
            <a:r>
              <a:rPr lang="en-US" dirty="0" err="1"/>
              <a:t>pohvaliti</a:t>
            </a:r>
            <a:r>
              <a:rPr lang="en-US" dirty="0"/>
              <a:t> </a:t>
            </a:r>
            <a:r>
              <a:rPr lang="sr-Latn-RS" dirty="0" smtClean="0"/>
              <a:t>zaposlenog</a:t>
            </a:r>
            <a:r>
              <a:rPr lang="en-US" dirty="0" smtClean="0"/>
              <a:t> </a:t>
            </a:r>
            <a:r>
              <a:rPr lang="en-US" dirty="0" err="1" smtClean="0"/>
              <a:t>kad</a:t>
            </a:r>
            <a:r>
              <a:rPr lang="sr-Latn-RS" dirty="0" smtClean="0"/>
              <a:t>a </a:t>
            </a:r>
            <a:r>
              <a:rPr lang="en-US" dirty="0" err="1" smtClean="0"/>
              <a:t>obavi</a:t>
            </a:r>
            <a:r>
              <a:rPr lang="en-US" dirty="0" smtClean="0"/>
              <a:t> </a:t>
            </a:r>
            <a:r>
              <a:rPr lang="en-US" dirty="0" err="1"/>
              <a:t>radnju</a:t>
            </a:r>
            <a:r>
              <a:rPr lang="en-US" dirty="0"/>
              <a:t> </a:t>
            </a:r>
            <a:r>
              <a:rPr lang="en-US" dirty="0" err="1"/>
              <a:t>ispravno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42153" y="684531"/>
            <a:ext cx="9067030" cy="51990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3126463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1623"/>
          </a:xfrm>
        </p:spPr>
        <p:txBody>
          <a:bodyPr>
            <a:normAutofit/>
          </a:bodyPr>
          <a:lstStyle/>
          <a:p>
            <a:pPr algn="ctr"/>
            <a:r>
              <a:rPr lang="sr-Latn-RS" sz="3200" dirty="0"/>
              <a:t>OBUKA ZAPOSLENIH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8789" y="1646154"/>
            <a:ext cx="9067030" cy="5031738"/>
          </a:xfrm>
        </p:spPr>
        <p:txBody>
          <a:bodyPr>
            <a:noAutofit/>
          </a:bodyPr>
          <a:lstStyle/>
          <a:p>
            <a:endParaRPr lang="sr-Latn-RS" dirty="0" smtClean="0"/>
          </a:p>
          <a:p>
            <a:r>
              <a:rPr lang="en-US" smtClean="0"/>
              <a:t>Da </a:t>
            </a:r>
            <a:r>
              <a:rPr lang="en-US" dirty="0"/>
              <a:t>bi se </a:t>
            </a:r>
            <a:r>
              <a:rPr lang="sr-Latn-RS" dirty="0" smtClean="0"/>
              <a:t>obuka </a:t>
            </a:r>
            <a:r>
              <a:rPr lang="en-US" dirty="0" err="1" smtClean="0"/>
              <a:t>kvalitetno</a:t>
            </a:r>
            <a:r>
              <a:rPr lang="en-US" dirty="0" smtClean="0"/>
              <a:t> </a:t>
            </a:r>
            <a:r>
              <a:rPr lang="en-US" dirty="0" err="1" smtClean="0"/>
              <a:t>odvijal</a:t>
            </a:r>
            <a:r>
              <a:rPr lang="sr-Latn-RS" dirty="0" smtClean="0"/>
              <a:t>a</a:t>
            </a:r>
            <a:r>
              <a:rPr lang="en-US" dirty="0" smtClean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sr-Latn-RS" dirty="0" smtClean="0"/>
              <a:t>obezbediti</a:t>
            </a:r>
            <a:r>
              <a:rPr lang="en-US" dirty="0" smtClean="0"/>
              <a:t> </a:t>
            </a:r>
            <a:r>
              <a:rPr lang="en-US" dirty="0" err="1" smtClean="0"/>
              <a:t>sl</a:t>
            </a:r>
            <a:r>
              <a:rPr lang="sr-Latn-RS" dirty="0" smtClean="0"/>
              <a:t>e</a:t>
            </a:r>
            <a:r>
              <a:rPr lang="en-US" dirty="0" err="1" smtClean="0"/>
              <a:t>deće</a:t>
            </a:r>
            <a:r>
              <a:rPr lang="en-US" dirty="0" smtClean="0"/>
              <a:t> </a:t>
            </a:r>
            <a:r>
              <a:rPr lang="en-US" dirty="0" err="1"/>
              <a:t>postupke</a:t>
            </a:r>
            <a:r>
              <a:rPr lang="en-US" dirty="0"/>
              <a:t>: </a:t>
            </a:r>
          </a:p>
          <a:p>
            <a:endParaRPr lang="sr-Latn-RS" dirty="0" smtClean="0"/>
          </a:p>
          <a:p>
            <a:r>
              <a:rPr lang="en-US" dirty="0" smtClean="0"/>
              <a:t>4</a:t>
            </a:r>
            <a:r>
              <a:rPr lang="en-US" dirty="0"/>
              <a:t>. </a:t>
            </a:r>
            <a:r>
              <a:rPr lang="en-US" b="1" dirty="0" err="1" smtClean="0"/>
              <a:t>Kontroli</a:t>
            </a:r>
            <a:r>
              <a:rPr lang="sr-Latn-RS" b="1" dirty="0" smtClean="0"/>
              <a:t>s</a:t>
            </a:r>
            <a:r>
              <a:rPr lang="en-US" b="1" dirty="0" err="1" smtClean="0"/>
              <a:t>ati</a:t>
            </a:r>
            <a:r>
              <a:rPr lang="en-US" b="1" dirty="0" smtClean="0"/>
              <a:t> </a:t>
            </a:r>
            <a:endParaRPr lang="en-US" dirty="0"/>
          </a:p>
          <a:p>
            <a:r>
              <a:rPr lang="en-US" dirty="0"/>
              <a:t> </a:t>
            </a:r>
            <a:r>
              <a:rPr lang="en-US" dirty="0" err="1"/>
              <a:t>nastaviti</a:t>
            </a:r>
            <a:r>
              <a:rPr lang="en-US" dirty="0"/>
              <a:t> </a:t>
            </a:r>
            <a:r>
              <a:rPr lang="en-US" dirty="0" err="1" smtClean="0"/>
              <a:t>uvežbavanje</a:t>
            </a:r>
            <a:r>
              <a:rPr lang="en-US" dirty="0" smtClean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radnom</a:t>
            </a:r>
            <a:r>
              <a:rPr lang="en-US" dirty="0"/>
              <a:t> </a:t>
            </a:r>
            <a:r>
              <a:rPr lang="en-US" dirty="0" err="1" smtClean="0"/>
              <a:t>mestu</a:t>
            </a:r>
            <a:r>
              <a:rPr lang="en-US" dirty="0"/>
              <a:t>, </a:t>
            </a:r>
          </a:p>
          <a:p>
            <a:r>
              <a:rPr lang="en-US" dirty="0"/>
              <a:t> </a:t>
            </a:r>
            <a:r>
              <a:rPr lang="en-US" dirty="0" err="1"/>
              <a:t>pohvaliti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dobro </a:t>
            </a:r>
            <a:r>
              <a:rPr lang="en-US" dirty="0" err="1"/>
              <a:t>obavljeni</a:t>
            </a:r>
            <a:r>
              <a:rPr lang="en-US" dirty="0"/>
              <a:t> </a:t>
            </a:r>
            <a:r>
              <a:rPr lang="en-US" dirty="0" err="1"/>
              <a:t>posao</a:t>
            </a:r>
            <a:r>
              <a:rPr lang="en-US" dirty="0"/>
              <a:t> a </a:t>
            </a:r>
            <a:r>
              <a:rPr lang="en-US" dirty="0" err="1"/>
              <a:t>biranim</a:t>
            </a:r>
            <a:r>
              <a:rPr lang="en-US" dirty="0"/>
              <a:t> </a:t>
            </a:r>
            <a:r>
              <a:rPr lang="en-US" dirty="0" err="1" smtClean="0"/>
              <a:t>rečima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tiho</a:t>
            </a:r>
            <a:r>
              <a:rPr lang="en-US" dirty="0"/>
              <a:t> </a:t>
            </a:r>
            <a:r>
              <a:rPr lang="en-US" dirty="0" err="1"/>
              <a:t>ukoriti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loše</a:t>
            </a:r>
            <a:r>
              <a:rPr lang="en-US" dirty="0"/>
              <a:t> </a:t>
            </a:r>
            <a:r>
              <a:rPr lang="en-US" dirty="0" err="1"/>
              <a:t>obavljeni</a:t>
            </a:r>
            <a:r>
              <a:rPr lang="en-US" dirty="0"/>
              <a:t> </a:t>
            </a:r>
            <a:r>
              <a:rPr lang="en-US" dirty="0" err="1"/>
              <a:t>posao</a:t>
            </a:r>
            <a:r>
              <a:rPr lang="en-US" dirty="0"/>
              <a:t>, </a:t>
            </a:r>
          </a:p>
          <a:p>
            <a:r>
              <a:rPr lang="en-US" dirty="0"/>
              <a:t> </a:t>
            </a:r>
            <a:r>
              <a:rPr lang="en-US" dirty="0" err="1"/>
              <a:t>stalno</a:t>
            </a:r>
            <a:r>
              <a:rPr lang="en-US" dirty="0"/>
              <a:t> </a:t>
            </a:r>
            <a:r>
              <a:rPr lang="en-US" dirty="0" err="1" smtClean="0"/>
              <a:t>procenjivati</a:t>
            </a:r>
            <a:r>
              <a:rPr lang="en-US" dirty="0" smtClean="0"/>
              <a:t> </a:t>
            </a:r>
            <a:r>
              <a:rPr lang="en-US" dirty="0" err="1" smtClean="0"/>
              <a:t>uvežbanost</a:t>
            </a:r>
            <a:r>
              <a:rPr lang="en-US" dirty="0"/>
              <a:t>, </a:t>
            </a:r>
          </a:p>
          <a:p>
            <a:r>
              <a:rPr lang="en-US" dirty="0"/>
              <a:t> </a:t>
            </a:r>
            <a:r>
              <a:rPr lang="en-US" dirty="0" err="1"/>
              <a:t>voditi</a:t>
            </a:r>
            <a:r>
              <a:rPr lang="en-US" dirty="0"/>
              <a:t> </a:t>
            </a:r>
            <a:r>
              <a:rPr lang="en-US" dirty="0" smtClean="0"/>
              <a:t>«</a:t>
            </a:r>
            <a:r>
              <a:rPr lang="en-US" dirty="0" err="1" smtClean="0"/>
              <a:t>karton</a:t>
            </a:r>
            <a:r>
              <a:rPr lang="en-US" dirty="0"/>
              <a:t>»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svakog</a:t>
            </a:r>
            <a:r>
              <a:rPr lang="en-US" dirty="0"/>
              <a:t> </a:t>
            </a:r>
            <a:r>
              <a:rPr lang="sr-Latn-RS" dirty="0" smtClean="0"/>
              <a:t>zaposlenog</a:t>
            </a:r>
            <a:r>
              <a:rPr lang="en-US" dirty="0" smtClean="0"/>
              <a:t>. </a:t>
            </a:r>
            <a:endParaRPr lang="en-US" dirty="0"/>
          </a:p>
          <a:p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42153" y="684531"/>
            <a:ext cx="9067030" cy="51990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1107875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4749570</TotalTime>
  <Words>3722</Words>
  <Application>Microsoft Office PowerPoint</Application>
  <PresentationFormat>Widescreen</PresentationFormat>
  <Paragraphs>441</Paragraphs>
  <Slides>60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4" baseType="lpstr">
      <vt:lpstr>Arial</vt:lpstr>
      <vt:lpstr>Trebuchet MS</vt:lpstr>
      <vt:lpstr>Wingdings 3</vt:lpstr>
      <vt:lpstr>Facet</vt:lpstr>
      <vt:lpstr>PRODAJA I RECEPCIJSKO POSLOVANJE </vt:lpstr>
      <vt:lpstr>UPRAVLJANJE POSLOVNIM REZULTATOM PRIJEMNOG ODELJENJA</vt:lpstr>
      <vt:lpstr>   1.DOKUMENTACIJA U PRIJEMNOM ODELJENJU</vt:lpstr>
      <vt:lpstr>DOKUMENTACIJA U PRIJEMNOM ODELJENJU</vt:lpstr>
      <vt:lpstr>DOKUMENTACIJA U PRIJEMNOM ODELJENJU</vt:lpstr>
      <vt:lpstr>DOKUMENTACIJA U PRIJEMNOM ODELJENJU</vt:lpstr>
      <vt:lpstr>DOKUMENTACIJA U PRIJEMNOM ODELJENJU</vt:lpstr>
      <vt:lpstr>DOKUMENTACIJA U PRIJEMNOM ODELJENJU</vt:lpstr>
      <vt:lpstr>DOKUMENTACIJA U PRIJEMNOM ODELJENJU</vt:lpstr>
      <vt:lpstr>DOKUMENTACIJA U PRIJEMNOM ODELJENJU</vt:lpstr>
      <vt:lpstr>DOKUMENTACIJA U PRIJEMNOM ODELJENJU</vt:lpstr>
      <vt:lpstr>DOKUMENTACIJA U PRIJEMNOM ODELJENJU</vt:lpstr>
      <vt:lpstr>DOKUMENTACIJA U PRIJEMNOM ODELJENJU</vt:lpstr>
      <vt:lpstr>STATISTIKA SMEŠTAJA</vt:lpstr>
      <vt:lpstr>STATISTIKA SMEŠTAJA</vt:lpstr>
      <vt:lpstr>STATISTIKA SMEŠTAJA</vt:lpstr>
      <vt:lpstr>   2. FUNKCIJE ŠEFA RECEPCIJE U UPRAVLJANJU POSLOVNIM REZULTATOM</vt:lpstr>
      <vt:lpstr>FUNKCIJE ŠEFA RECEPCIJE U UPRAVLJANJU POSLOVNIM REZULTATOM</vt:lpstr>
      <vt:lpstr>FUNKCIJE ŠEFA RECEPCIJE U UPRAVLJANJU POSLOVNIM REZULTATOM</vt:lpstr>
      <vt:lpstr>FUNKCIJE ŠEFA RECEPCIJE U UPRAVLJANJU POSLOVNIM REZULTATOM</vt:lpstr>
      <vt:lpstr>FUNKCIJE ŠEFA RECEPCIJE U UPRAVLJANJU POSLOVNIM REZULTATOM</vt:lpstr>
      <vt:lpstr>FUNKCIJE ŠEFA RECEPCIJE U UPRAVLJANJU POSLOVNIM REZULTATOM</vt:lpstr>
      <vt:lpstr>FUNKCIJE ŠEFA RECEPCIJE U UPRAVLJANJU POSLOVNIM REZULTATOM</vt:lpstr>
      <vt:lpstr>FUNKCIJE ŠEFA RECEPCIJE U UPRAVLJANJU POSLOVNIM REZULTATOM</vt:lpstr>
      <vt:lpstr>FUNKCIJE ŠEFA RECEPCIJE U UPRAVLJANJU POSLOVNIM REZULTATOM</vt:lpstr>
      <vt:lpstr>FUNKCIJE ŠEFA RECEPCIJE U UPRAVLJANJU POSLOVNIM REZULTATOM</vt:lpstr>
      <vt:lpstr>   2.1.  ODREĐIVANJE CENE SMEŠTAJA</vt:lpstr>
      <vt:lpstr>2.1. ODREĐIVANJE CENE SMEŠTAJA</vt:lpstr>
      <vt:lpstr>2.1. ODREĐIVANJE CENE SMEŠTAJA</vt:lpstr>
      <vt:lpstr>2.1. ODREĐIVANJE CENE SMEŠTAJA</vt:lpstr>
      <vt:lpstr>2.1. ODREĐIVANJE CENE SMEŠTAJA</vt:lpstr>
      <vt:lpstr>2.1. ODREĐIVANJE CENE SMEŠTAJA</vt:lpstr>
      <vt:lpstr>2.1. ODREĐIVANJE CENE SMEŠTAJA</vt:lpstr>
      <vt:lpstr>2.1. ODREĐIVANJE CENE SMEŠTAJA</vt:lpstr>
      <vt:lpstr>   2.2.  PROGNOZA ZAUZETOSTI SOBA</vt:lpstr>
      <vt:lpstr>2.2.  PROGNOZA ZAUZETOSTI SOBA</vt:lpstr>
      <vt:lpstr>2.2.  PROGNOZA ZAUZETOSTI SOBA</vt:lpstr>
      <vt:lpstr>2.2.  PROGNOZA ZAUZETOSTI SOBA</vt:lpstr>
      <vt:lpstr>2.2.  PROGNOZA ZAUZETOSTI SOBA</vt:lpstr>
      <vt:lpstr>2.2.  PROGNOZA ZAUZETOSTI SOBA</vt:lpstr>
      <vt:lpstr>2.2.  PROGNOZA ZAUZETOSTI SOBA</vt:lpstr>
      <vt:lpstr>2.2.  PROGNOZA ZAUZETOSTI SOBA</vt:lpstr>
      <vt:lpstr>2.2.a  PROGNOZA PRIHODA OD SOBA</vt:lpstr>
      <vt:lpstr>   2.3. ANALIZA I PROCENA RADA PRIJEMNOG ODELJENJA</vt:lpstr>
      <vt:lpstr>2.3. ANALIZA I OCENA RADA PRIJEMNOG ODELJENJA</vt:lpstr>
      <vt:lpstr>2.3. ANALIZA I OCENA RADA PRIJEMNOG ODELJENJA</vt:lpstr>
      <vt:lpstr>2.3. ANALIZA I OCENA RADA PRIJEMNOG ODELJENJA</vt:lpstr>
      <vt:lpstr>2.3. ANALIZA I OCENA RADA PRIJEMNOG ODELJENJA</vt:lpstr>
      <vt:lpstr>2.3. ANALIZA I OCENA RADA PRIJEMNOG ODELJENJA</vt:lpstr>
      <vt:lpstr>2.3. ANALIZA I OCENA RADA PRIJEMNOG ODELJENJA</vt:lpstr>
      <vt:lpstr>2.3. ANALIZA I OCENA RADA PRIJEMNOG ODELJENJA</vt:lpstr>
      <vt:lpstr>2.3. ANALIZA I OCENA RADA PRIJEMNOG ODELJENJA</vt:lpstr>
      <vt:lpstr>2.3. ANALIZA I OCENA RADA PRIJEMNOG ODELJENJA</vt:lpstr>
      <vt:lpstr>2.3. ANALIZA I OCENA RADA PRIJEMNOG ODELJENJA</vt:lpstr>
      <vt:lpstr>2.3. ANALIZA I OCENA RADA PRIJEMNOG ODELJENJA</vt:lpstr>
      <vt:lpstr>   2.4. OBUKA ZAPOSLENIH</vt:lpstr>
      <vt:lpstr>OBUKA ZAPOSLENIH</vt:lpstr>
      <vt:lpstr>OBUKA ZAPOSLENIH</vt:lpstr>
      <vt:lpstr>OBUKA ZAPOSLENIH</vt:lpstr>
      <vt:lpstr>OBUKA ZAPOSLENIH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PRODAJA I RECEPCIJSKO POSLOVANJE</dc:title>
  <dc:creator>Momcilo</dc:creator>
  <cp:lastModifiedBy>Momcilo</cp:lastModifiedBy>
  <cp:revision>398</cp:revision>
  <dcterms:created xsi:type="dcterms:W3CDTF">2019-10-15T20:47:43Z</dcterms:created>
  <dcterms:modified xsi:type="dcterms:W3CDTF">2019-12-31T01:39:25Z</dcterms:modified>
</cp:coreProperties>
</file>