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90" r:id="rId3"/>
    <p:sldId id="409" r:id="rId4"/>
    <p:sldId id="294" r:id="rId5"/>
    <p:sldId id="333" r:id="rId6"/>
    <p:sldId id="334" r:id="rId7"/>
    <p:sldId id="341" r:id="rId8"/>
    <p:sldId id="342" r:id="rId9"/>
    <p:sldId id="410" r:id="rId10"/>
    <p:sldId id="411" r:id="rId11"/>
    <p:sldId id="335" r:id="rId12"/>
    <p:sldId id="338" r:id="rId13"/>
    <p:sldId id="336" r:id="rId14"/>
    <p:sldId id="339" r:id="rId15"/>
    <p:sldId id="340" r:id="rId16"/>
    <p:sldId id="412" r:id="rId17"/>
    <p:sldId id="343" r:id="rId18"/>
    <p:sldId id="344" r:id="rId19"/>
    <p:sldId id="345" r:id="rId20"/>
    <p:sldId id="346" r:id="rId21"/>
    <p:sldId id="347" r:id="rId22"/>
    <p:sldId id="413" r:id="rId23"/>
    <p:sldId id="348" r:id="rId24"/>
    <p:sldId id="349" r:id="rId25"/>
    <p:sldId id="414" r:id="rId26"/>
    <p:sldId id="350" r:id="rId27"/>
    <p:sldId id="351" r:id="rId28"/>
    <p:sldId id="352" r:id="rId29"/>
    <p:sldId id="354" r:id="rId30"/>
    <p:sldId id="355" r:id="rId31"/>
    <p:sldId id="356" r:id="rId32"/>
    <p:sldId id="357" r:id="rId33"/>
    <p:sldId id="415" r:id="rId34"/>
    <p:sldId id="358" r:id="rId35"/>
    <p:sldId id="360" r:id="rId36"/>
    <p:sldId id="359" r:id="rId37"/>
    <p:sldId id="361" r:id="rId38"/>
    <p:sldId id="362" r:id="rId39"/>
    <p:sldId id="363" r:id="rId40"/>
    <p:sldId id="364" r:id="rId41"/>
    <p:sldId id="416" r:id="rId42"/>
    <p:sldId id="365" r:id="rId43"/>
    <p:sldId id="366" r:id="rId44"/>
    <p:sldId id="367" r:id="rId45"/>
    <p:sldId id="368" r:id="rId46"/>
    <p:sldId id="369" r:id="rId47"/>
    <p:sldId id="370" r:id="rId48"/>
    <p:sldId id="371" r:id="rId49"/>
    <p:sldId id="372" r:id="rId50"/>
    <p:sldId id="374" r:id="rId51"/>
    <p:sldId id="375" r:id="rId52"/>
    <p:sldId id="376" r:id="rId53"/>
    <p:sldId id="377" r:id="rId54"/>
    <p:sldId id="378" r:id="rId55"/>
    <p:sldId id="379" r:id="rId56"/>
    <p:sldId id="380" r:id="rId57"/>
    <p:sldId id="417" r:id="rId58"/>
    <p:sldId id="381" r:id="rId59"/>
    <p:sldId id="382" r:id="rId60"/>
    <p:sldId id="383" r:id="rId61"/>
    <p:sldId id="384" r:id="rId62"/>
    <p:sldId id="385" r:id="rId63"/>
    <p:sldId id="386" r:id="rId64"/>
    <p:sldId id="387" r:id="rId65"/>
    <p:sldId id="388" r:id="rId66"/>
    <p:sldId id="418" r:id="rId67"/>
    <p:sldId id="389" r:id="rId68"/>
    <p:sldId id="390" r:id="rId69"/>
    <p:sldId id="391" r:id="rId70"/>
    <p:sldId id="392" r:id="rId71"/>
    <p:sldId id="393" r:id="rId72"/>
    <p:sldId id="395" r:id="rId73"/>
    <p:sldId id="396" r:id="rId74"/>
    <p:sldId id="397" r:id="rId75"/>
    <p:sldId id="398" r:id="rId76"/>
    <p:sldId id="419" r:id="rId77"/>
    <p:sldId id="399" r:id="rId78"/>
    <p:sldId id="400" r:id="rId79"/>
    <p:sldId id="402" r:id="rId80"/>
    <p:sldId id="403" r:id="rId81"/>
    <p:sldId id="404" r:id="rId82"/>
    <p:sldId id="405" r:id="rId83"/>
    <p:sldId id="406" r:id="rId84"/>
    <p:sldId id="407" r:id="rId85"/>
    <p:sldId id="408" r:id="rId8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26" autoAdjust="0"/>
    <p:restoredTop sz="94660"/>
  </p:normalViewPr>
  <p:slideViewPr>
    <p:cSldViewPr snapToGrid="0">
      <p:cViewPr varScale="1">
        <p:scale>
          <a:sx n="69" d="100"/>
          <a:sy n="69" d="100"/>
        </p:scale>
        <p:origin x="32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9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2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4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38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6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6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8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5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96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7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5248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343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0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3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PRODAJA I RECEPCIJSKO POSLOVANJE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384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i="1" dirty="0" smtClean="0"/>
              <a:t>REZERVACIJE</a:t>
            </a:r>
            <a:r>
              <a:rPr lang="en-US" sz="4000" i="1" dirty="0" smtClean="0"/>
              <a:t>	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9254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x-none" sz="4400" dirty="0" smtClean="0"/>
              <a:t> </a:t>
            </a:r>
            <a:br>
              <a:rPr lang="x-none" sz="4400" dirty="0" smtClean="0"/>
            </a:br>
            <a:r>
              <a:rPr lang="en-US" sz="4400" dirty="0" smtClean="0"/>
              <a:t> </a:t>
            </a:r>
            <a:r>
              <a:rPr lang="en-US" sz="4000" dirty="0" smtClean="0"/>
              <a:t>1.</a:t>
            </a:r>
            <a:r>
              <a:rPr lang="en-US" sz="4000" dirty="0"/>
              <a:t> POSLOVI RE</a:t>
            </a:r>
            <a:r>
              <a:rPr lang="sr-Latn-RS" sz="4000" dirty="0"/>
              <a:t>Z</a:t>
            </a:r>
            <a:r>
              <a:rPr lang="en-US" sz="4000" dirty="0"/>
              <a:t>E</a:t>
            </a:r>
            <a:r>
              <a:rPr lang="sr-Latn-RS" sz="4000" dirty="0"/>
              <a:t>R</a:t>
            </a:r>
            <a:r>
              <a:rPr lang="en-US" sz="4000" dirty="0"/>
              <a:t>VISANJA H</a:t>
            </a:r>
            <a:r>
              <a:rPr lang="sr-Latn-RS" sz="4000" dirty="0"/>
              <a:t>OTELSKIH USLUGA</a:t>
            </a:r>
            <a:r>
              <a:rPr lang="en-US" sz="4000" i="1" dirty="0" smtClean="0"/>
              <a:t> 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				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250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POSLOVI 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29295"/>
            <a:ext cx="8596668" cy="3923723"/>
          </a:xfrm>
        </p:spPr>
        <p:txBody>
          <a:bodyPr>
            <a:normAutofit/>
          </a:bodyPr>
          <a:lstStyle/>
          <a:p>
            <a:r>
              <a:rPr lang="sr-Latn-RS" sz="2000" dirty="0" smtClean="0"/>
              <a:t>R</a:t>
            </a:r>
            <a:r>
              <a:rPr lang="en-US" sz="2000" dirty="0" err="1" smtClean="0"/>
              <a:t>ezervacija</a:t>
            </a:r>
            <a:r>
              <a:rPr lang="en-US" sz="2000" dirty="0" smtClean="0"/>
              <a:t> </a:t>
            </a:r>
            <a:r>
              <a:rPr lang="en-US" sz="2000" dirty="0" err="1"/>
              <a:t>predstavlja</a:t>
            </a:r>
            <a:r>
              <a:rPr lang="en-US" sz="2000" dirty="0"/>
              <a:t> </a:t>
            </a:r>
            <a:r>
              <a:rPr lang="en-US" sz="2000" dirty="0" err="1" smtClean="0"/>
              <a:t>prelaznu</a:t>
            </a:r>
            <a:r>
              <a:rPr lang="en-US" sz="2000" dirty="0" smtClean="0"/>
              <a:t> </a:t>
            </a:r>
            <a:r>
              <a:rPr lang="en-US" sz="2000" dirty="0" err="1"/>
              <a:t>fazu</a:t>
            </a:r>
            <a:r>
              <a:rPr lang="en-US" sz="2000" dirty="0"/>
              <a:t> od </a:t>
            </a:r>
            <a:r>
              <a:rPr lang="en-US" sz="2000" dirty="0" err="1"/>
              <a:t>prodaje</a:t>
            </a:r>
            <a:r>
              <a:rPr lang="en-US" sz="2000" dirty="0"/>
              <a:t> </a:t>
            </a:r>
            <a:r>
              <a:rPr lang="en-US" sz="2000" dirty="0" err="1"/>
              <a:t>prema</a:t>
            </a:r>
            <a:r>
              <a:rPr lang="en-US" sz="2000" dirty="0"/>
              <a:t> </a:t>
            </a:r>
            <a:r>
              <a:rPr lang="en-US" sz="2000" dirty="0" err="1" smtClean="0"/>
              <a:t>recepcijskom</a:t>
            </a:r>
            <a:r>
              <a:rPr lang="en-US" sz="2000" dirty="0" smtClean="0"/>
              <a:t> </a:t>
            </a:r>
            <a:r>
              <a:rPr lang="sr-Latn-RS" sz="2000" dirty="0" smtClean="0"/>
              <a:t>p</a:t>
            </a:r>
            <a:r>
              <a:rPr lang="en-US" sz="2000" dirty="0" err="1" smtClean="0"/>
              <a:t>oslovanju</a:t>
            </a:r>
            <a:r>
              <a:rPr lang="sr-Latn-RS" sz="2000" dirty="0" smtClean="0"/>
              <a:t>.</a:t>
            </a:r>
          </a:p>
          <a:p>
            <a:r>
              <a:rPr lang="en-US" sz="2000" dirty="0" err="1"/>
              <a:t>Bezbroj</a:t>
            </a:r>
            <a:r>
              <a:rPr lang="en-US" sz="2000" dirty="0"/>
              <a:t> </a:t>
            </a:r>
            <a:r>
              <a:rPr lang="en-US" sz="2000" dirty="0" err="1"/>
              <a:t>faktora</a:t>
            </a:r>
            <a:r>
              <a:rPr lang="en-US" sz="2000" dirty="0"/>
              <a:t>, </a:t>
            </a:r>
            <a:r>
              <a:rPr lang="en-US" sz="2000" dirty="0" err="1"/>
              <a:t>uključujući</a:t>
            </a:r>
            <a:r>
              <a:rPr lang="en-US" sz="2000" dirty="0"/>
              <a:t> </a:t>
            </a:r>
            <a:r>
              <a:rPr lang="en-US" sz="2000" dirty="0" err="1" smtClean="0"/>
              <a:t>pr</a:t>
            </a:r>
            <a:r>
              <a:rPr lang="sr-Latn-RS" sz="2000" dirty="0" smtClean="0"/>
              <a:t>ethodno lično </a:t>
            </a:r>
            <a:r>
              <a:rPr lang="en-US" sz="2000" dirty="0" err="1" smtClean="0"/>
              <a:t>iskustvo</a:t>
            </a:r>
            <a:r>
              <a:rPr lang="sr-Latn-RS" sz="2000" dirty="0" smtClean="0"/>
              <a:t> </a:t>
            </a:r>
            <a:r>
              <a:rPr lang="en-US" sz="2000" dirty="0" err="1" smtClean="0"/>
              <a:t>gosta</a:t>
            </a:r>
            <a:r>
              <a:rPr lang="sr-Latn-RS" sz="2000" dirty="0" smtClean="0"/>
              <a:t> </a:t>
            </a:r>
            <a:r>
              <a:rPr lang="en-US" sz="2000" dirty="0" smtClean="0"/>
              <a:t>s</a:t>
            </a:r>
            <a:r>
              <a:rPr lang="sr-Latn-RS" sz="2000" dirty="0" smtClean="0"/>
              <a:t>a</a:t>
            </a:r>
            <a:r>
              <a:rPr lang="en-US" sz="2000" dirty="0" smtClean="0"/>
              <a:t> </a:t>
            </a:r>
            <a:r>
              <a:rPr lang="en-US" sz="2000" dirty="0" err="1"/>
              <a:t>hotelom</a:t>
            </a:r>
            <a:r>
              <a:rPr lang="en-US" sz="2000" dirty="0"/>
              <a:t>,  </a:t>
            </a:r>
            <a:r>
              <a:rPr lang="en-US" sz="2000" dirty="0" err="1" smtClean="0"/>
              <a:t>oglas</a:t>
            </a:r>
            <a:r>
              <a:rPr lang="sr-Latn-RS" sz="2000" dirty="0" smtClean="0"/>
              <a:t>i</a:t>
            </a:r>
            <a:r>
              <a:rPr lang="en-US" sz="2000" dirty="0" smtClean="0"/>
              <a:t> </a:t>
            </a:r>
            <a:r>
              <a:rPr lang="en-US" sz="2000" dirty="0" err="1"/>
              <a:t>putničke</a:t>
            </a:r>
            <a:r>
              <a:rPr lang="en-US" sz="2000" dirty="0"/>
              <a:t> </a:t>
            </a:r>
            <a:r>
              <a:rPr lang="en-US" sz="2000" dirty="0" err="1"/>
              <a:t>agencije</a:t>
            </a:r>
            <a:r>
              <a:rPr lang="en-US" sz="2000" dirty="0"/>
              <a:t>,  </a:t>
            </a:r>
            <a:r>
              <a:rPr lang="en-US" sz="2000" dirty="0" err="1"/>
              <a:t>preporuke</a:t>
            </a:r>
            <a:r>
              <a:rPr lang="en-US" sz="2000" dirty="0"/>
              <a:t>  </a:t>
            </a:r>
            <a:r>
              <a:rPr lang="en-US" sz="2000" dirty="0" err="1"/>
              <a:t>prijatelja</a:t>
            </a:r>
            <a:r>
              <a:rPr lang="en-US" sz="2000" dirty="0"/>
              <a:t>  </a:t>
            </a:r>
            <a:r>
              <a:rPr lang="en-US" sz="2000" dirty="0" err="1"/>
              <a:t>ili</a:t>
            </a:r>
            <a:r>
              <a:rPr lang="en-US" sz="2000" dirty="0"/>
              <a:t>  </a:t>
            </a:r>
            <a:r>
              <a:rPr lang="en-US" sz="2000" dirty="0" err="1"/>
              <a:t>poslovnih</a:t>
            </a:r>
            <a:r>
              <a:rPr lang="en-US" sz="2000" dirty="0"/>
              <a:t>  </a:t>
            </a:r>
            <a:r>
              <a:rPr lang="en-US" sz="2000" dirty="0" err="1"/>
              <a:t>ljudi</a:t>
            </a:r>
            <a:r>
              <a:rPr lang="en-US" sz="2000" dirty="0"/>
              <a:t>,  </a:t>
            </a:r>
            <a:r>
              <a:rPr lang="en-US" sz="2000" dirty="0" err="1"/>
              <a:t>lokacija</a:t>
            </a:r>
            <a:r>
              <a:rPr lang="en-US" sz="2000" dirty="0"/>
              <a:t>  </a:t>
            </a:r>
            <a:r>
              <a:rPr lang="en-US" sz="2000" dirty="0" err="1"/>
              <a:t>hotela</a:t>
            </a:r>
            <a:r>
              <a:rPr lang="en-US" sz="2000" dirty="0"/>
              <a:t>,  </a:t>
            </a:r>
            <a:r>
              <a:rPr lang="en-US" sz="2000" dirty="0" err="1"/>
              <a:t>reputacija</a:t>
            </a:r>
            <a:r>
              <a:rPr lang="en-US" sz="2000" dirty="0"/>
              <a:t> 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kvalitet</a:t>
            </a:r>
            <a:r>
              <a:rPr lang="en-US" sz="2000" dirty="0" smtClean="0"/>
              <a:t> </a:t>
            </a:r>
            <a:r>
              <a:rPr lang="en-US" sz="2000" dirty="0" err="1"/>
              <a:t>usluga</a:t>
            </a:r>
            <a:r>
              <a:rPr lang="en-US" sz="2000" dirty="0"/>
              <a:t>,  program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stalne</a:t>
            </a:r>
            <a:r>
              <a:rPr lang="en-US" sz="2000" dirty="0"/>
              <a:t> </a:t>
            </a:r>
            <a:r>
              <a:rPr lang="en-US" sz="2000" dirty="0" err="1"/>
              <a:t>goste</a:t>
            </a:r>
            <a:r>
              <a:rPr lang="en-US" sz="2000" dirty="0"/>
              <a:t>, </a:t>
            </a:r>
            <a:r>
              <a:rPr lang="en-US" sz="2000" dirty="0" err="1"/>
              <a:t>sadržaji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/>
              <a:t>, </a:t>
            </a:r>
            <a:r>
              <a:rPr lang="en-US" sz="2000" dirty="0" err="1"/>
              <a:t>opremljenost</a:t>
            </a:r>
            <a:r>
              <a:rPr lang="en-US" sz="2000" dirty="0"/>
              <a:t> soba, </a:t>
            </a:r>
            <a:r>
              <a:rPr lang="en-US" sz="2000" dirty="0" err="1" smtClean="0"/>
              <a:t>cene</a:t>
            </a:r>
            <a:r>
              <a:rPr lang="en-US" sz="2000" dirty="0" smtClean="0"/>
              <a:t> </a:t>
            </a:r>
            <a:r>
              <a:rPr lang="en-US" sz="2000" dirty="0" err="1"/>
              <a:t>itd</a:t>
            </a:r>
            <a:r>
              <a:rPr lang="en-US" sz="2000" dirty="0"/>
              <a:t>.  </a:t>
            </a:r>
            <a:r>
              <a:rPr lang="en-US" sz="2000" dirty="0" err="1"/>
              <a:t>mogu</a:t>
            </a:r>
            <a:r>
              <a:rPr lang="en-US" sz="2000" dirty="0"/>
              <a:t> </a:t>
            </a:r>
            <a:r>
              <a:rPr lang="en-US" sz="2000" dirty="0" err="1" smtClean="0"/>
              <a:t>ut</a:t>
            </a:r>
            <a:r>
              <a:rPr lang="sr-Latn-RS" sz="2000" dirty="0" smtClean="0"/>
              <a:t>i</a:t>
            </a:r>
            <a:r>
              <a:rPr lang="en-US" sz="2000" dirty="0" err="1" smtClean="0"/>
              <a:t>cati</a:t>
            </a:r>
            <a:r>
              <a:rPr lang="en-US" sz="2000" dirty="0" smtClean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gosta</a:t>
            </a:r>
            <a:r>
              <a:rPr lang="en-US" sz="2000" dirty="0"/>
              <a:t> </a:t>
            </a:r>
            <a:r>
              <a:rPr lang="en-US" sz="2000" dirty="0" err="1"/>
              <a:t>kada</a:t>
            </a:r>
            <a:r>
              <a:rPr lang="en-US" sz="2000" dirty="0"/>
              <a:t> </a:t>
            </a:r>
            <a:r>
              <a:rPr lang="en-US" sz="2000" dirty="0" err="1"/>
              <a:t>odlučuje</a:t>
            </a:r>
            <a:r>
              <a:rPr lang="en-US" sz="2000" dirty="0"/>
              <a:t> o </a:t>
            </a:r>
            <a:r>
              <a:rPr lang="en-US" sz="2000" dirty="0" err="1"/>
              <a:t>odabiru</a:t>
            </a:r>
            <a:r>
              <a:rPr lang="en-US" sz="2000" dirty="0"/>
              <a:t> </a:t>
            </a:r>
            <a:r>
              <a:rPr lang="en-US" sz="2000" dirty="0" err="1"/>
              <a:t>destinacije</a:t>
            </a:r>
            <a:r>
              <a:rPr lang="en-US" sz="2000" dirty="0"/>
              <a:t> 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hotela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r>
              <a:rPr lang="en-US" sz="2000" dirty="0" err="1"/>
              <a:t>Način</a:t>
            </a:r>
            <a:r>
              <a:rPr lang="en-US" sz="2000" dirty="0"/>
              <a:t> </a:t>
            </a:r>
            <a:r>
              <a:rPr lang="en-US" sz="2000" dirty="0" err="1"/>
              <a:t>pristupa</a:t>
            </a:r>
            <a:r>
              <a:rPr lang="en-US" sz="2000" dirty="0"/>
              <a:t>,  </a:t>
            </a:r>
            <a:r>
              <a:rPr lang="en-US" sz="2000" dirty="0" err="1"/>
              <a:t>efikasnost</a:t>
            </a:r>
            <a:r>
              <a:rPr lang="en-US" sz="2000" dirty="0"/>
              <a:t>  </a:t>
            </a:r>
            <a:r>
              <a:rPr lang="en-US" sz="2000" dirty="0" err="1"/>
              <a:t>i</a:t>
            </a:r>
            <a:r>
              <a:rPr lang="en-US" sz="2000" dirty="0"/>
              <a:t>  </a:t>
            </a:r>
            <a:r>
              <a:rPr lang="en-US" sz="2000" dirty="0" err="1"/>
              <a:t>znanje</a:t>
            </a:r>
            <a:r>
              <a:rPr lang="en-US" sz="2000" dirty="0"/>
              <a:t>  </a:t>
            </a:r>
            <a:r>
              <a:rPr lang="en-US" sz="2000" dirty="0" err="1"/>
              <a:t>osoblja</a:t>
            </a:r>
            <a:r>
              <a:rPr lang="en-US" sz="2000" dirty="0"/>
              <a:t>  </a:t>
            </a:r>
            <a:r>
              <a:rPr lang="en-US" sz="2000" dirty="0" err="1"/>
              <a:t>zaposlenog</a:t>
            </a:r>
            <a:r>
              <a:rPr lang="en-US" sz="2000" dirty="0"/>
              <a:t>  u  </a:t>
            </a:r>
            <a:r>
              <a:rPr lang="sr-Latn-RS" sz="2000" dirty="0" smtClean="0"/>
              <a:t>odeljenju</a:t>
            </a:r>
            <a:r>
              <a:rPr lang="en-US" sz="2000" dirty="0" smtClean="0"/>
              <a:t>  </a:t>
            </a:r>
            <a:r>
              <a:rPr lang="en-US" sz="2000" dirty="0" err="1"/>
              <a:t>za</a:t>
            </a:r>
            <a:r>
              <a:rPr lang="en-US" sz="2000" dirty="0"/>
              <a:t>  </a:t>
            </a:r>
            <a:r>
              <a:rPr lang="en-US" sz="2000" dirty="0" err="1"/>
              <a:t>rezervacije</a:t>
            </a:r>
            <a:r>
              <a:rPr lang="en-US" sz="2000" dirty="0"/>
              <a:t>, </a:t>
            </a:r>
            <a:r>
              <a:rPr lang="en-US" sz="2000" dirty="0" err="1" smtClean="0"/>
              <a:t>takođe</a:t>
            </a:r>
            <a:r>
              <a:rPr lang="en-US" sz="2000" dirty="0" smtClean="0"/>
              <a:t>  </a:t>
            </a:r>
            <a:r>
              <a:rPr lang="en-US" sz="2000" dirty="0" err="1"/>
              <a:t>može</a:t>
            </a:r>
            <a:r>
              <a:rPr lang="en-US" sz="2000" dirty="0"/>
              <a:t>  </a:t>
            </a:r>
            <a:r>
              <a:rPr lang="en-US" sz="2000" dirty="0" err="1" smtClean="0"/>
              <a:t>ut</a:t>
            </a:r>
            <a:r>
              <a:rPr lang="sr-Latn-RS" sz="2000" dirty="0" smtClean="0"/>
              <a:t>i</a:t>
            </a:r>
            <a:r>
              <a:rPr lang="en-US" sz="2000" dirty="0" err="1" smtClean="0"/>
              <a:t>cati</a:t>
            </a:r>
            <a:r>
              <a:rPr lang="en-US" sz="2000" dirty="0" smtClean="0"/>
              <a:t>  </a:t>
            </a:r>
            <a:r>
              <a:rPr lang="en-US" sz="2000" dirty="0" err="1"/>
              <a:t>na</a:t>
            </a:r>
            <a:r>
              <a:rPr lang="en-US" sz="2000" dirty="0"/>
              <a:t>  </a:t>
            </a:r>
            <a:r>
              <a:rPr lang="en-US" sz="2000" dirty="0" err="1"/>
              <a:t>odluku</a:t>
            </a:r>
            <a:r>
              <a:rPr lang="en-US" sz="2000" dirty="0"/>
              <a:t>  </a:t>
            </a:r>
            <a:r>
              <a:rPr lang="en-US" sz="2000" dirty="0" err="1"/>
              <a:t>gosta</a:t>
            </a:r>
            <a:r>
              <a:rPr lang="en-US" sz="2000" dirty="0"/>
              <a:t>.</a:t>
            </a:r>
          </a:p>
          <a:p>
            <a:pPr algn="just"/>
            <a:endParaRPr lang="x-none" sz="20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326672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POSLOVI 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r>
              <a:rPr lang="sr-Latn-RS" dirty="0" smtClean="0"/>
              <a:t>P</a:t>
            </a:r>
            <a:r>
              <a:rPr lang="en-US" dirty="0" err="1" smtClean="0"/>
              <a:t>ravilan</a:t>
            </a:r>
            <a:r>
              <a:rPr lang="en-US" dirty="0" smtClean="0"/>
              <a:t>  </a:t>
            </a:r>
            <a:r>
              <a:rPr lang="en-US" dirty="0" err="1"/>
              <a:t>odnos</a:t>
            </a:r>
            <a:r>
              <a:rPr lang="en-US" dirty="0"/>
              <a:t>  </a:t>
            </a:r>
            <a:r>
              <a:rPr lang="sr-Latn-RS" dirty="0" smtClean="0"/>
              <a:t>zaposlenog</a:t>
            </a:r>
            <a:r>
              <a:rPr lang="en-US" dirty="0" smtClean="0"/>
              <a:t> </a:t>
            </a:r>
            <a:r>
              <a:rPr lang="en-US" dirty="0"/>
              <a:t>u  </a:t>
            </a:r>
            <a:r>
              <a:rPr lang="sr-Latn-RS" dirty="0" smtClean="0"/>
              <a:t>odeljenju</a:t>
            </a:r>
            <a:r>
              <a:rPr lang="en-US" dirty="0" smtClean="0"/>
              <a:t>  </a:t>
            </a:r>
            <a:r>
              <a:rPr lang="en-US" dirty="0" err="1"/>
              <a:t>za</a:t>
            </a:r>
            <a:r>
              <a:rPr lang="en-US" dirty="0"/>
              <a:t>  </a:t>
            </a:r>
            <a:r>
              <a:rPr lang="en-US" dirty="0" err="1"/>
              <a:t>rezervacije</a:t>
            </a:r>
            <a:r>
              <a:rPr lang="en-US" dirty="0"/>
              <a:t>  </a:t>
            </a:r>
            <a:r>
              <a:rPr lang="en-US" dirty="0" err="1"/>
              <a:t>prema</a:t>
            </a:r>
            <a:r>
              <a:rPr lang="en-US" dirty="0"/>
              <a:t>  </a:t>
            </a:r>
            <a:r>
              <a:rPr lang="en-US" dirty="0" err="1"/>
              <a:t>informacijama</a:t>
            </a:r>
            <a:r>
              <a:rPr lang="en-US" dirty="0"/>
              <a:t>  o  </a:t>
            </a:r>
            <a:r>
              <a:rPr lang="en-US" dirty="0" err="1"/>
              <a:t>rezervacijama</a:t>
            </a:r>
            <a:r>
              <a:rPr lang="en-US" dirty="0"/>
              <a:t> </a:t>
            </a:r>
            <a:r>
              <a:rPr lang="en-US" dirty="0" err="1" smtClean="0"/>
              <a:t>takođe</a:t>
            </a:r>
            <a:r>
              <a:rPr lang="en-US" dirty="0" smtClean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 smtClean="0"/>
              <a:t>ut</a:t>
            </a:r>
            <a:r>
              <a:rPr lang="sr-Latn-RS" dirty="0" smtClean="0"/>
              <a:t>i</a:t>
            </a:r>
            <a:r>
              <a:rPr lang="en-US" dirty="0" err="1" smtClean="0"/>
              <a:t>caj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uspeh</a:t>
            </a:r>
            <a:r>
              <a:rPr lang="en-US" dirty="0" smtClean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pl-PL" dirty="0" smtClean="0"/>
              <a:t>Odeljenje </a:t>
            </a:r>
            <a:r>
              <a:rPr lang="pl-PL" dirty="0"/>
              <a:t>za  rezervacije  </a:t>
            </a:r>
            <a:r>
              <a:rPr lang="pl-PL" dirty="0" smtClean="0"/>
              <a:t>zaduženo  </a:t>
            </a:r>
            <a:r>
              <a:rPr lang="pl-PL" dirty="0"/>
              <a:t>je  </a:t>
            </a:r>
            <a:r>
              <a:rPr lang="pl-PL" dirty="0" smtClean="0"/>
              <a:t>najvećim  delom za </a:t>
            </a:r>
            <a:r>
              <a:rPr lang="pl-PL" dirty="0"/>
              <a:t>individualne  rezervacije</a:t>
            </a:r>
            <a:r>
              <a:rPr lang="pl-PL" dirty="0" smtClean="0"/>
              <a:t>.</a:t>
            </a:r>
          </a:p>
          <a:p>
            <a:r>
              <a:rPr lang="sr-Latn-RS" dirty="0" smtClean="0"/>
              <a:t>R</a:t>
            </a:r>
            <a:r>
              <a:rPr lang="en-US" dirty="0" err="1" smtClean="0"/>
              <a:t>eferent</a:t>
            </a:r>
            <a:r>
              <a:rPr lang="en-US" dirty="0" smtClean="0"/>
              <a:t>  </a:t>
            </a:r>
            <a:r>
              <a:rPr lang="en-US" dirty="0" err="1"/>
              <a:t>za</a:t>
            </a:r>
            <a:r>
              <a:rPr lang="en-US" dirty="0"/>
              <a:t> 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oblikuje</a:t>
            </a:r>
            <a:r>
              <a:rPr lang="en-US" dirty="0"/>
              <a:t> </a:t>
            </a:r>
            <a:r>
              <a:rPr lang="en-US" dirty="0" err="1"/>
              <a:t>evidenciju</a:t>
            </a:r>
            <a:r>
              <a:rPr lang="en-US" dirty="0"/>
              <a:t> o </a:t>
            </a:r>
            <a:r>
              <a:rPr lang="en-US" dirty="0" err="1" smtClean="0"/>
              <a:t>rezervaciji</a:t>
            </a:r>
            <a:r>
              <a:rPr lang="sr-Latn-RS" dirty="0" smtClean="0"/>
              <a:t>, čime </a:t>
            </a:r>
            <a:r>
              <a:rPr lang="en-US" dirty="0" smtClean="0"/>
              <a:t> </a:t>
            </a:r>
            <a:r>
              <a:rPr lang="en-US" dirty="0" err="1" smtClean="0"/>
              <a:t>započinju</a:t>
            </a:r>
            <a:r>
              <a:rPr lang="en-US" dirty="0" smtClean="0"/>
              <a:t> </a:t>
            </a:r>
            <a:r>
              <a:rPr lang="en-US" dirty="0" err="1"/>
              <a:t>poslovi</a:t>
            </a:r>
            <a:r>
              <a:rPr lang="en-US" dirty="0"/>
              <a:t>  «</a:t>
            </a:r>
            <a:r>
              <a:rPr lang="en-US" dirty="0" err="1"/>
              <a:t>ciklusa</a:t>
            </a:r>
            <a:r>
              <a:rPr lang="en-US" dirty="0"/>
              <a:t> o </a:t>
            </a:r>
            <a:r>
              <a:rPr lang="en-US" dirty="0" err="1"/>
              <a:t>gostu</a:t>
            </a:r>
            <a:r>
              <a:rPr lang="en-US" dirty="0"/>
              <a:t>» (Guest Cycle</a:t>
            </a:r>
            <a:r>
              <a:rPr lang="en-US" dirty="0" smtClean="0"/>
              <a:t>).</a:t>
            </a:r>
            <a:endParaRPr lang="sr-Latn-RS" dirty="0" smtClean="0"/>
          </a:p>
          <a:p>
            <a:r>
              <a:rPr lang="en-US" dirty="0" err="1" smtClean="0"/>
              <a:t>Međutim</a:t>
            </a:r>
            <a:r>
              <a:rPr lang="en-US" dirty="0"/>
              <a:t>, </a:t>
            </a:r>
            <a:r>
              <a:rPr lang="en-US" dirty="0" err="1" smtClean="0"/>
              <a:t>najvažniji</a:t>
            </a:r>
            <a:r>
              <a:rPr lang="en-US" dirty="0" smtClean="0"/>
              <a:t> </a:t>
            </a:r>
            <a:r>
              <a:rPr lang="en-US" dirty="0" err="1"/>
              <a:t>rezultat</a:t>
            </a:r>
            <a:r>
              <a:rPr lang="en-US" dirty="0"/>
              <a:t> </a:t>
            </a:r>
            <a:r>
              <a:rPr lang="en-US" dirty="0" err="1"/>
              <a:t>efikasnog</a:t>
            </a:r>
            <a:r>
              <a:rPr lang="en-US" dirty="0"/>
              <a:t> </a:t>
            </a:r>
            <a:r>
              <a:rPr lang="en-US" dirty="0" err="1"/>
              <a:t>procesa</a:t>
            </a:r>
            <a:r>
              <a:rPr lang="en-US" dirty="0"/>
              <a:t> </a:t>
            </a:r>
            <a:r>
              <a:rPr lang="en-US" dirty="0" err="1"/>
              <a:t>rezervacija</a:t>
            </a:r>
            <a:r>
              <a:rPr lang="en-US" dirty="0"/>
              <a:t> </a:t>
            </a:r>
            <a:r>
              <a:rPr lang="sr-Latn-RS" dirty="0" smtClean="0"/>
              <a:t>je</a:t>
            </a:r>
            <a:r>
              <a:rPr lang="en-US" dirty="0" smtClean="0"/>
              <a:t> </a:t>
            </a:r>
            <a:r>
              <a:rPr lang="en-US" dirty="0"/>
              <a:t>da se </a:t>
            </a:r>
            <a:r>
              <a:rPr lang="en-US" dirty="0" err="1"/>
              <a:t>gostu</a:t>
            </a:r>
            <a:r>
              <a:rPr lang="en-US" dirty="0"/>
              <a:t>  </a:t>
            </a:r>
            <a:r>
              <a:rPr lang="en-US" dirty="0" err="1" smtClean="0"/>
              <a:t>dodeli</a:t>
            </a:r>
            <a:r>
              <a:rPr lang="en-US" dirty="0" smtClean="0"/>
              <a:t> </a:t>
            </a:r>
            <a:r>
              <a:rPr lang="en-US" dirty="0"/>
              <a:t>soba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stigne</a:t>
            </a:r>
            <a:r>
              <a:rPr lang="en-US" dirty="0"/>
              <a:t> </a:t>
            </a:r>
            <a:r>
              <a:rPr lang="en-US" dirty="0" smtClean="0"/>
              <a:t>u  </a:t>
            </a:r>
            <a:r>
              <a:rPr lang="en-US" dirty="0"/>
              <a:t>hotel.    </a:t>
            </a:r>
            <a:endParaRPr lang="sr-Latn-RS" dirty="0" smtClean="0"/>
          </a:p>
          <a:p>
            <a:r>
              <a:rPr lang="sr-Latn-RS" dirty="0" smtClean="0"/>
              <a:t>Pritom, treba da se dodeli </a:t>
            </a:r>
            <a:r>
              <a:rPr lang="en-US" dirty="0" smtClean="0"/>
              <a:t>soba</a:t>
            </a:r>
            <a:r>
              <a:rPr lang="sr-Latn-R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odgovarati</a:t>
            </a:r>
            <a:r>
              <a:rPr lang="en-US" dirty="0"/>
              <a:t> </a:t>
            </a:r>
            <a:r>
              <a:rPr lang="en-US" dirty="0" err="1"/>
              <a:t>njegovim</a:t>
            </a:r>
            <a:r>
              <a:rPr lang="en-US" dirty="0"/>
              <a:t> </a:t>
            </a:r>
            <a:r>
              <a:rPr lang="en-US" dirty="0" err="1"/>
              <a:t>željama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smtClean="0"/>
              <a:t>je  </a:t>
            </a:r>
            <a:r>
              <a:rPr lang="en-US" dirty="0" err="1"/>
              <a:t>iskazao</a:t>
            </a:r>
            <a:r>
              <a:rPr lang="en-US" dirty="0"/>
              <a:t>  </a:t>
            </a:r>
            <a:r>
              <a:rPr lang="en-US" dirty="0" err="1"/>
              <a:t>kada</a:t>
            </a:r>
            <a:r>
              <a:rPr lang="en-US" dirty="0"/>
              <a:t>  je  </a:t>
            </a:r>
            <a:r>
              <a:rPr lang="en-US" dirty="0" err="1"/>
              <a:t>izvršio</a:t>
            </a:r>
            <a:r>
              <a:rPr lang="en-US" dirty="0"/>
              <a:t>  </a:t>
            </a:r>
            <a:r>
              <a:rPr lang="en-US" dirty="0" err="1"/>
              <a:t>rezervaciju</a:t>
            </a:r>
            <a:r>
              <a:rPr lang="en-US" dirty="0"/>
              <a:t>.  </a:t>
            </a:r>
            <a:r>
              <a:rPr lang="en-US" dirty="0" err="1"/>
              <a:t>Zato</a:t>
            </a:r>
            <a:r>
              <a:rPr lang="en-US" dirty="0"/>
              <a:t>  referent  </a:t>
            </a:r>
            <a:r>
              <a:rPr lang="en-US" dirty="0" err="1"/>
              <a:t>za</a:t>
            </a:r>
            <a:r>
              <a:rPr lang="en-US" dirty="0"/>
              <a:t>  </a:t>
            </a:r>
            <a:r>
              <a:rPr lang="en-US" dirty="0" err="1"/>
              <a:t>rezervacije</a:t>
            </a:r>
            <a:r>
              <a:rPr lang="en-US" dirty="0"/>
              <a:t>  </a:t>
            </a:r>
            <a:r>
              <a:rPr lang="en-US" dirty="0" err="1"/>
              <a:t>zajedno</a:t>
            </a:r>
            <a:r>
              <a:rPr lang="en-US" dirty="0"/>
              <a:t>  s </a:t>
            </a:r>
            <a:r>
              <a:rPr lang="en-US" dirty="0" err="1"/>
              <a:t>osobljem</a:t>
            </a:r>
            <a:r>
              <a:rPr lang="en-US" dirty="0"/>
              <a:t> </a:t>
            </a:r>
            <a:r>
              <a:rPr lang="en-US" dirty="0" err="1"/>
              <a:t>recepcije</a:t>
            </a:r>
            <a:r>
              <a:rPr lang="en-US" dirty="0"/>
              <a:t> «</a:t>
            </a:r>
            <a:r>
              <a:rPr lang="en-US" dirty="0" err="1"/>
              <a:t>prati»rezervaciju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do  </a:t>
            </a:r>
            <a:r>
              <a:rPr lang="en-US" dirty="0" err="1"/>
              <a:t>dolaska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.</a:t>
            </a:r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123778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POSLOVI 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r>
              <a:rPr lang="sr-Latn-RS" dirty="0" smtClean="0"/>
              <a:t>P</a:t>
            </a:r>
            <a:r>
              <a:rPr lang="en-US" dirty="0" err="1" smtClean="0"/>
              <a:t>oslovi</a:t>
            </a:r>
            <a:r>
              <a:rPr lang="en-US" dirty="0" smtClean="0"/>
              <a:t> </a:t>
            </a:r>
            <a:r>
              <a:rPr lang="en-US" dirty="0" err="1"/>
              <a:t>rezervacija</a:t>
            </a:r>
            <a:r>
              <a:rPr lang="en-US" dirty="0"/>
              <a:t> </a:t>
            </a:r>
            <a:r>
              <a:rPr lang="sr-Latn-RS" dirty="0" smtClean="0"/>
              <a:t>se </a:t>
            </a:r>
            <a:r>
              <a:rPr lang="en-US" dirty="0" err="1" smtClean="0"/>
              <a:t>moraju</a:t>
            </a:r>
            <a:r>
              <a:rPr lang="en-US" dirty="0" smtClean="0"/>
              <a:t> </a:t>
            </a:r>
            <a:r>
              <a:rPr lang="en-US" dirty="0" err="1" smtClean="0"/>
              <a:t>obavljati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 smtClean="0"/>
              <a:t>hotelu</a:t>
            </a:r>
            <a:r>
              <a:rPr lang="sr-Latn-RS" dirty="0" smtClean="0"/>
              <a:t>. </a:t>
            </a:r>
          </a:p>
          <a:p>
            <a:r>
              <a:rPr lang="en-US" dirty="0" err="1" smtClean="0"/>
              <a:t>Prodajna</a:t>
            </a:r>
            <a:r>
              <a:rPr lang="en-US" dirty="0" smtClean="0"/>
              <a:t> </a:t>
            </a:r>
            <a:r>
              <a:rPr lang="en-US" dirty="0" err="1"/>
              <a:t>služba</a:t>
            </a:r>
            <a:r>
              <a:rPr lang="en-US" dirty="0"/>
              <a:t> mora </a:t>
            </a:r>
            <a:r>
              <a:rPr lang="en-US" dirty="0" err="1"/>
              <a:t>biti</a:t>
            </a:r>
            <a:r>
              <a:rPr lang="en-US" dirty="0"/>
              <a:t> u </a:t>
            </a:r>
            <a:r>
              <a:rPr lang="en-US" dirty="0" err="1"/>
              <a:t>hotelu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stalnoj</a:t>
            </a:r>
            <a:r>
              <a:rPr lang="en-US" dirty="0"/>
              <a:t> </a:t>
            </a:r>
            <a:r>
              <a:rPr lang="en-US" dirty="0" err="1"/>
              <a:t>vezi</a:t>
            </a:r>
            <a:r>
              <a:rPr lang="en-US" dirty="0"/>
              <a:t> s </a:t>
            </a:r>
            <a:r>
              <a:rPr lang="sr-Latn-RS" dirty="0" smtClean="0"/>
              <a:t>odeljenjem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rezervacije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/>
              <a:t>Pravilo</a:t>
            </a:r>
            <a:r>
              <a:rPr lang="en-US" dirty="0"/>
              <a:t> je da </a:t>
            </a:r>
            <a:r>
              <a:rPr lang="sr-Latn-RS" dirty="0" smtClean="0"/>
              <a:t>odeljenje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rezervacije</a:t>
            </a:r>
            <a:r>
              <a:rPr lang="en-US" dirty="0" smtClean="0"/>
              <a:t>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sr-Latn-RS" dirty="0" smtClean="0"/>
              <a:t>vezano</a:t>
            </a:r>
            <a:r>
              <a:rPr lang="en-US" dirty="0" smtClean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recepciju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/>
              <a:t>U </a:t>
            </a:r>
            <a:r>
              <a:rPr lang="en-US" dirty="0" err="1"/>
              <a:t>najširem</a:t>
            </a:r>
            <a:r>
              <a:rPr lang="en-US" dirty="0"/>
              <a:t> </a:t>
            </a:r>
            <a:r>
              <a:rPr lang="en-US" dirty="0" err="1"/>
              <a:t>smislu</a:t>
            </a:r>
            <a:r>
              <a:rPr lang="en-US" dirty="0"/>
              <a:t> </a:t>
            </a:r>
            <a:r>
              <a:rPr lang="sr-Latn-RS" dirty="0" smtClean="0"/>
              <a:t>r</a:t>
            </a:r>
            <a:r>
              <a:rPr lang="en-US" dirty="0" err="1" smtClean="0"/>
              <a:t>eči</a:t>
            </a:r>
            <a:r>
              <a:rPr lang="en-US" dirty="0"/>
              <a:t>, </a:t>
            </a:r>
            <a:r>
              <a:rPr lang="en-US" dirty="0" smtClean="0"/>
              <a:t>pod </a:t>
            </a:r>
            <a:r>
              <a:rPr lang="en-US" u="sng" dirty="0" err="1"/>
              <a:t>rezervacijom</a:t>
            </a:r>
            <a:r>
              <a:rPr lang="en-US" u="sng" dirty="0"/>
              <a:t> se </a:t>
            </a:r>
            <a:r>
              <a:rPr lang="en-US" u="sng" dirty="0" err="1" smtClean="0"/>
              <a:t>podrazumeva</a:t>
            </a:r>
            <a:r>
              <a:rPr lang="en-US" u="sng" dirty="0" smtClean="0"/>
              <a:t> </a:t>
            </a:r>
            <a:r>
              <a:rPr lang="en-US" u="sng" dirty="0" err="1"/>
              <a:t>prethodno</a:t>
            </a:r>
            <a:r>
              <a:rPr lang="en-US" u="sng" dirty="0"/>
              <a:t> </a:t>
            </a:r>
            <a:r>
              <a:rPr lang="en-US" u="sng" dirty="0" err="1" smtClean="0"/>
              <a:t>osiguranje</a:t>
            </a:r>
            <a:r>
              <a:rPr lang="en-US" u="sng" dirty="0" smtClean="0"/>
              <a:t> </a:t>
            </a:r>
            <a:r>
              <a:rPr lang="en-US" u="sng" dirty="0" err="1"/>
              <a:t>buduće</a:t>
            </a:r>
            <a:r>
              <a:rPr lang="en-US" u="sng" dirty="0"/>
              <a:t> </a:t>
            </a:r>
            <a:r>
              <a:rPr lang="en-US" u="sng" dirty="0" err="1"/>
              <a:t>upotrebe</a:t>
            </a:r>
            <a:r>
              <a:rPr lang="en-US" u="sng" dirty="0"/>
              <a:t> </a:t>
            </a:r>
            <a:r>
              <a:rPr lang="en-US" u="sng" dirty="0" err="1"/>
              <a:t>neke</a:t>
            </a:r>
            <a:r>
              <a:rPr lang="en-US" u="sng" dirty="0"/>
              <a:t> </a:t>
            </a:r>
            <a:r>
              <a:rPr lang="en-US" u="sng" dirty="0" err="1"/>
              <a:t>usluge</a:t>
            </a:r>
            <a:r>
              <a:rPr lang="en-US" u="sng" dirty="0"/>
              <a:t> u </a:t>
            </a:r>
            <a:r>
              <a:rPr lang="en-US" u="sng" dirty="0" err="1"/>
              <a:t>hotelu</a:t>
            </a:r>
            <a:r>
              <a:rPr lang="en-US" u="sng" dirty="0"/>
              <a:t> (</a:t>
            </a:r>
            <a:r>
              <a:rPr lang="en-US" u="sng" dirty="0" err="1"/>
              <a:t>usluge</a:t>
            </a:r>
            <a:r>
              <a:rPr lang="en-US" u="sng" dirty="0"/>
              <a:t> </a:t>
            </a:r>
            <a:r>
              <a:rPr lang="en-US" u="sng" dirty="0" err="1" smtClean="0"/>
              <a:t>smeštaja</a:t>
            </a:r>
            <a:r>
              <a:rPr lang="en-US" u="sng" dirty="0"/>
              <a:t>, </a:t>
            </a:r>
            <a:r>
              <a:rPr lang="sr-Latn-RS" u="sng" dirty="0" smtClean="0"/>
              <a:t>is</a:t>
            </a:r>
            <a:r>
              <a:rPr lang="en-US" u="sng" dirty="0" err="1" smtClean="0"/>
              <a:t>hrane</a:t>
            </a:r>
            <a:r>
              <a:rPr lang="en-US" u="sng" dirty="0" smtClean="0"/>
              <a:t>,</a:t>
            </a:r>
            <a:r>
              <a:rPr lang="sr-Latn-RS" u="sng" dirty="0" smtClean="0"/>
              <a:t> </a:t>
            </a:r>
            <a:r>
              <a:rPr lang="en-US" u="sng" dirty="0" err="1" smtClean="0"/>
              <a:t>točenja</a:t>
            </a:r>
            <a:r>
              <a:rPr lang="en-US" u="sng" dirty="0" smtClean="0"/>
              <a:t> </a:t>
            </a:r>
            <a:r>
              <a:rPr lang="en-US" u="sng" dirty="0" err="1"/>
              <a:t>pića</a:t>
            </a:r>
            <a:r>
              <a:rPr lang="en-US" u="sng" dirty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drugih</a:t>
            </a:r>
            <a:r>
              <a:rPr lang="en-US" u="sng" dirty="0"/>
              <a:t> </a:t>
            </a:r>
            <a:r>
              <a:rPr lang="en-US" u="sng" dirty="0" err="1"/>
              <a:t>dodatnih</a:t>
            </a:r>
            <a:r>
              <a:rPr lang="en-US" u="sng" dirty="0"/>
              <a:t> </a:t>
            </a:r>
            <a:r>
              <a:rPr lang="en-US" u="sng" dirty="0" err="1"/>
              <a:t>usluga</a:t>
            </a:r>
            <a:r>
              <a:rPr lang="en-US" u="sng" dirty="0" smtClean="0"/>
              <a:t>)</a:t>
            </a:r>
            <a:r>
              <a:rPr lang="sr-Latn-RS" dirty="0" smtClean="0"/>
              <a:t>.</a:t>
            </a:r>
          </a:p>
          <a:p>
            <a:r>
              <a:rPr lang="nl-NL" dirty="0"/>
              <a:t>U </a:t>
            </a:r>
            <a:r>
              <a:rPr lang="nl-NL" dirty="0" smtClean="0"/>
              <a:t>s</a:t>
            </a:r>
            <a:r>
              <a:rPr lang="sr-Latn-RS" dirty="0" smtClean="0"/>
              <a:t>a</a:t>
            </a:r>
            <a:r>
              <a:rPr lang="nl-NL" dirty="0" smtClean="0"/>
              <a:t>vremenom hotelijerstvu </a:t>
            </a:r>
            <a:r>
              <a:rPr lang="nl-NL" dirty="0"/>
              <a:t>sve rezervacije se mogu svrstati u </a:t>
            </a:r>
            <a:r>
              <a:rPr lang="sr-Latn-RS" dirty="0"/>
              <a:t>2</a:t>
            </a:r>
            <a:r>
              <a:rPr lang="nl-NL" dirty="0" smtClean="0"/>
              <a:t> </a:t>
            </a:r>
            <a:r>
              <a:rPr lang="nl-NL" dirty="0"/>
              <a:t>kategorije:</a:t>
            </a:r>
          </a:p>
          <a:p>
            <a:pPr>
              <a:buFont typeface="+mj-lt"/>
              <a:buAutoNum type="arabicPeriod"/>
            </a:pPr>
            <a:r>
              <a:rPr lang="sr-Latn-RS" dirty="0" smtClean="0"/>
              <a:t>Garantovane </a:t>
            </a:r>
          </a:p>
          <a:p>
            <a:pPr>
              <a:buFont typeface="+mj-lt"/>
              <a:buAutoNum type="arabicPeriod"/>
            </a:pPr>
            <a:r>
              <a:rPr lang="sr-Latn-RS" dirty="0" smtClean="0"/>
              <a:t>Negarantovane</a:t>
            </a:r>
            <a:endParaRPr lang="nl-NL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66122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POSLOVI 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r>
              <a:rPr lang="sr-Latn-RS" dirty="0" smtClean="0"/>
              <a:t>Kod </a:t>
            </a:r>
            <a:r>
              <a:rPr lang="sr-Latn-RS" dirty="0"/>
              <a:t>postupka rezervacije </a:t>
            </a:r>
            <a:r>
              <a:rPr lang="sr-Latn-RS" dirty="0" smtClean="0"/>
              <a:t>smeštaja </a:t>
            </a:r>
            <a:r>
              <a:rPr lang="sr-Latn-RS" dirty="0"/>
              <a:t>moguće </a:t>
            </a:r>
            <a:r>
              <a:rPr lang="sr-Latn-RS" dirty="0" smtClean="0"/>
              <a:t>je prepoznati sledeće aktivnosti:</a:t>
            </a:r>
          </a:p>
          <a:p>
            <a:pPr lvl="1"/>
            <a:r>
              <a:rPr lang="sr-Latn-RS" sz="1800" dirty="0" smtClean="0"/>
              <a:t>upit</a:t>
            </a:r>
            <a:r>
              <a:rPr lang="sr-Latn-RS" sz="1800" dirty="0"/>
              <a:t>, </a:t>
            </a:r>
            <a:endParaRPr lang="sr-Latn-RS" sz="1800" dirty="0" smtClean="0"/>
          </a:p>
          <a:p>
            <a:pPr lvl="1"/>
            <a:r>
              <a:rPr lang="sr-Latn-RS" sz="1800" dirty="0" smtClean="0"/>
              <a:t>ponuda,</a:t>
            </a:r>
          </a:p>
          <a:p>
            <a:pPr lvl="1"/>
            <a:r>
              <a:rPr lang="sr-Latn-RS" sz="1800" dirty="0" smtClean="0"/>
              <a:t>opcija,</a:t>
            </a:r>
          </a:p>
          <a:p>
            <a:pPr lvl="1"/>
            <a:r>
              <a:rPr lang="sr-Latn-RS" sz="1800" dirty="0" smtClean="0"/>
              <a:t>potvrda rezervacije,</a:t>
            </a:r>
          </a:p>
          <a:p>
            <a:pPr lvl="1"/>
            <a:r>
              <a:rPr lang="sr-Latn-RS" sz="1800" dirty="0" smtClean="0"/>
              <a:t>dostava </a:t>
            </a:r>
            <a:r>
              <a:rPr lang="sr-Latn-RS" sz="1800" dirty="0"/>
              <a:t>liste gostiju (</a:t>
            </a:r>
            <a:r>
              <a:rPr lang="sr-Latn-RS" sz="1800" i="1" dirty="0"/>
              <a:t>rooming list</a:t>
            </a:r>
            <a:r>
              <a:rPr lang="sr-Latn-RS" sz="1800" dirty="0" smtClean="0"/>
              <a:t>) za </a:t>
            </a:r>
            <a:r>
              <a:rPr lang="sr-Latn-RS" sz="1800" dirty="0"/>
              <a:t>alotmansku i </a:t>
            </a:r>
            <a:r>
              <a:rPr lang="sr-Latn-RS" sz="1800" dirty="0" smtClean="0"/>
              <a:t>grupnu </a:t>
            </a:r>
            <a:r>
              <a:rPr lang="sr-Latn-RS" sz="1800" dirty="0"/>
              <a:t>prodaju</a:t>
            </a:r>
            <a:r>
              <a:rPr lang="sr-Latn-RS" sz="1800" dirty="0" smtClean="0"/>
              <a:t>.</a:t>
            </a:r>
          </a:p>
          <a:p>
            <a:r>
              <a:rPr lang="sr-Latn-RS" dirty="0" smtClean="0"/>
              <a:t>Opcija  </a:t>
            </a:r>
            <a:r>
              <a:rPr lang="sr-Latn-RS" dirty="0"/>
              <a:t>se može definirati  kao  </a:t>
            </a:r>
            <a:r>
              <a:rPr lang="sr-Latn-RS" dirty="0" smtClean="0"/>
              <a:t>prelazni  </a:t>
            </a:r>
            <a:r>
              <a:rPr lang="sr-Latn-RS" dirty="0"/>
              <a:t>oblik   između  preliminarne  potvrde gostu o izvršenoj  rezervaciji  i  stvarno  potvrđene </a:t>
            </a:r>
            <a:r>
              <a:rPr lang="sr-Latn-RS" dirty="0" smtClean="0"/>
              <a:t>rezervacije.</a:t>
            </a:r>
          </a:p>
          <a:p>
            <a:r>
              <a:rPr lang="sr-Latn-RS" dirty="0" smtClean="0"/>
              <a:t>O</a:t>
            </a:r>
            <a:r>
              <a:rPr lang="en-US" dirty="0" err="1" smtClean="0"/>
              <a:t>pcija</a:t>
            </a:r>
            <a:r>
              <a:rPr lang="en-US" dirty="0" smtClean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smtClean="0"/>
              <a:t>status</a:t>
            </a:r>
            <a:r>
              <a:rPr lang="sr-Latn-RS" dirty="0" smtClean="0"/>
              <a:t> </a:t>
            </a:r>
            <a:r>
              <a:rPr lang="en-US" dirty="0" err="1" smtClean="0"/>
              <a:t>predrezervacije</a:t>
            </a:r>
            <a:r>
              <a:rPr lang="en-US" dirty="0"/>
              <a:t>,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ne mora </a:t>
            </a:r>
            <a:r>
              <a:rPr lang="en-US" dirty="0" err="1"/>
              <a:t>pretvoriti</a:t>
            </a:r>
            <a:r>
              <a:rPr lang="en-US" dirty="0"/>
              <a:t> u </a:t>
            </a:r>
            <a:r>
              <a:rPr lang="en-US" dirty="0" err="1"/>
              <a:t>pravu</a:t>
            </a:r>
            <a:r>
              <a:rPr lang="en-US" dirty="0"/>
              <a:t> </a:t>
            </a:r>
            <a:r>
              <a:rPr lang="en-US" dirty="0" err="1" smtClean="0"/>
              <a:t>rezervaciju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245932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POSLOVI 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95056"/>
            <a:ext cx="8596668" cy="4565650"/>
          </a:xfrm>
        </p:spPr>
        <p:txBody>
          <a:bodyPr>
            <a:normAutofit/>
          </a:bodyPr>
          <a:lstStyle/>
          <a:p>
            <a:r>
              <a:rPr lang="en-US" dirty="0" smtClean="0"/>
              <a:t>Referent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rezervacije</a:t>
            </a:r>
            <a:r>
              <a:rPr lang="en-US" dirty="0" smtClean="0"/>
              <a:t> </a:t>
            </a:r>
            <a:r>
              <a:rPr lang="en-US" dirty="0" err="1" smtClean="0"/>
              <a:t>obavlja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/>
              <a:t>poslove</a:t>
            </a:r>
            <a:r>
              <a:rPr lang="en-US" dirty="0"/>
              <a:t> u </a:t>
            </a:r>
            <a:r>
              <a:rPr lang="en-US" dirty="0" err="1"/>
              <a:t>vezi</a:t>
            </a:r>
            <a:r>
              <a:rPr lang="en-US" dirty="0"/>
              <a:t> s </a:t>
            </a:r>
            <a:r>
              <a:rPr lang="en-US" dirty="0" err="1" smtClean="0"/>
              <a:t>rezervacijama</a:t>
            </a:r>
            <a:r>
              <a:rPr lang="en-US" dirty="0" smtClean="0"/>
              <a:t>, </a:t>
            </a:r>
            <a:r>
              <a:rPr lang="sr-Latn-RS" dirty="0" smtClean="0"/>
              <a:t>i</a:t>
            </a:r>
            <a:r>
              <a:rPr lang="en-US" dirty="0" smtClean="0"/>
              <a:t> to</a:t>
            </a:r>
            <a:r>
              <a:rPr lang="sr-Latn-RS" dirty="0" smtClean="0"/>
              <a:t>: </a:t>
            </a:r>
          </a:p>
          <a:p>
            <a:pPr lvl="1"/>
            <a:r>
              <a:rPr lang="en-US" sz="1800" dirty="0" err="1" smtClean="0"/>
              <a:t>odgovaranje</a:t>
            </a:r>
            <a:r>
              <a:rPr lang="en-US" sz="1800" dirty="0" smtClean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upite</a:t>
            </a:r>
            <a:r>
              <a:rPr lang="en-US" sz="1800" dirty="0"/>
              <a:t> (</a:t>
            </a:r>
            <a:r>
              <a:rPr lang="en-US" sz="1800" dirty="0" err="1"/>
              <a:t>poslovi</a:t>
            </a:r>
            <a:r>
              <a:rPr lang="en-US" sz="1800" dirty="0"/>
              <a:t> </a:t>
            </a:r>
            <a:r>
              <a:rPr lang="en-US" sz="1800" dirty="0" err="1"/>
              <a:t>korespondencije</a:t>
            </a:r>
            <a:r>
              <a:rPr lang="en-US" sz="1800" dirty="0" smtClean="0"/>
              <a:t>),</a:t>
            </a:r>
            <a:endParaRPr lang="sr-Latn-RS" sz="1800" dirty="0" smtClean="0"/>
          </a:p>
          <a:p>
            <a:pPr lvl="1"/>
            <a:r>
              <a:rPr lang="en-US" sz="1800" dirty="0" err="1" smtClean="0"/>
              <a:t>potvrđivanje</a:t>
            </a:r>
            <a:r>
              <a:rPr lang="en-US" sz="1800" dirty="0" smtClean="0"/>
              <a:t> </a:t>
            </a:r>
            <a:r>
              <a:rPr lang="en-US" sz="1800" dirty="0" err="1" smtClean="0"/>
              <a:t>rezervacija</a:t>
            </a:r>
            <a:r>
              <a:rPr lang="en-US" sz="1800" dirty="0" smtClean="0"/>
              <a:t>,</a:t>
            </a:r>
            <a:endParaRPr lang="sr-Latn-RS" sz="1800" dirty="0" smtClean="0"/>
          </a:p>
          <a:p>
            <a:pPr lvl="1"/>
            <a:r>
              <a:rPr lang="en-US" sz="1800" dirty="0" err="1" smtClean="0"/>
              <a:t>evidentiranje</a:t>
            </a:r>
            <a:r>
              <a:rPr lang="en-US" sz="1800" dirty="0" smtClean="0"/>
              <a:t> </a:t>
            </a:r>
            <a:r>
              <a:rPr lang="en-US" sz="1800" dirty="0" err="1" smtClean="0"/>
              <a:t>rezervacija</a:t>
            </a:r>
            <a:r>
              <a:rPr lang="en-US" sz="1800" dirty="0" smtClean="0"/>
              <a:t>,</a:t>
            </a:r>
            <a:endParaRPr lang="sr-Latn-RS" sz="1800" dirty="0" smtClean="0"/>
          </a:p>
          <a:p>
            <a:pPr lvl="1"/>
            <a:r>
              <a:rPr lang="en-US" sz="1800" dirty="0" err="1" smtClean="0"/>
              <a:t>arhiviranje</a:t>
            </a:r>
            <a:r>
              <a:rPr lang="en-US" sz="1800" dirty="0" smtClean="0"/>
              <a:t> </a:t>
            </a:r>
            <a:r>
              <a:rPr lang="en-US" sz="1800" dirty="0" err="1"/>
              <a:t>dokumentacije</a:t>
            </a:r>
            <a:r>
              <a:rPr lang="en-US" sz="1800" dirty="0" smtClean="0"/>
              <a:t>,</a:t>
            </a:r>
            <a:endParaRPr lang="sr-Latn-RS" sz="1800" dirty="0" smtClean="0"/>
          </a:p>
          <a:p>
            <a:pPr lvl="1"/>
            <a:r>
              <a:rPr lang="en-US" sz="1800" dirty="0" err="1" smtClean="0"/>
              <a:t>vođenje</a:t>
            </a:r>
            <a:r>
              <a:rPr lang="en-US" sz="1800" dirty="0" smtClean="0"/>
              <a:t> </a:t>
            </a:r>
            <a:r>
              <a:rPr lang="en-US" sz="1800" dirty="0" err="1"/>
              <a:t>kartoteke</a:t>
            </a:r>
            <a:r>
              <a:rPr lang="en-US" sz="1800" dirty="0"/>
              <a:t> </a:t>
            </a:r>
            <a:r>
              <a:rPr lang="en-US" sz="1800" dirty="0" err="1"/>
              <a:t>gostiju</a:t>
            </a:r>
            <a:r>
              <a:rPr lang="en-US" sz="1800" dirty="0"/>
              <a:t> (</a:t>
            </a:r>
            <a:r>
              <a:rPr lang="en-US" sz="1800" i="1" dirty="0"/>
              <a:t>History Cards</a:t>
            </a:r>
            <a:r>
              <a:rPr lang="en-US" sz="1800" dirty="0"/>
              <a:t>).</a:t>
            </a:r>
            <a:endParaRPr lang="en-US" sz="1800" dirty="0" smtClean="0"/>
          </a:p>
          <a:p>
            <a:r>
              <a:rPr lang="pl-PL" dirty="0"/>
              <a:t>Referent za </a:t>
            </a:r>
            <a:r>
              <a:rPr lang="pl-PL" dirty="0" smtClean="0"/>
              <a:t>rezervacije odgovoran </a:t>
            </a:r>
            <a:r>
              <a:rPr lang="pl-PL" dirty="0"/>
              <a:t>je za svoj posao šefu </a:t>
            </a:r>
            <a:r>
              <a:rPr lang="pl-PL" dirty="0" smtClean="0"/>
              <a:t>recepcije</a:t>
            </a:r>
            <a:r>
              <a:rPr lang="pl-PL" dirty="0"/>
              <a:t> </a:t>
            </a:r>
            <a:r>
              <a:rPr lang="pl-PL" dirty="0" smtClean="0"/>
              <a:t>i obavlja veoma veliki broj poslova od komunikacije sa gostima, preko pripreme evidencija i izvešaja o rezervisanim i prodatim sobama, do svih različitih poslova vezanih za tok same rezervacije.</a:t>
            </a:r>
            <a:endParaRPr lang="pl-PL" dirty="0"/>
          </a:p>
          <a:p>
            <a:pPr lvl="1" algn="just"/>
            <a:endParaRPr lang="x-none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25200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025" y="3001818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2. </a:t>
            </a:r>
            <a:r>
              <a:rPr lang="en-US" dirty="0" smtClean="0"/>
              <a:t>VRSTE REZERVACIJA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55488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VRSTE REZERVACIJA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endParaRPr lang="nl-NL" dirty="0" smtClean="0"/>
          </a:p>
          <a:p>
            <a:endParaRPr lang="nl-NL" dirty="0"/>
          </a:p>
          <a:p>
            <a:r>
              <a:rPr lang="nl-NL" sz="2400" dirty="0" smtClean="0"/>
              <a:t>U </a:t>
            </a:r>
            <a:r>
              <a:rPr lang="nl-NL" sz="2400" dirty="0" smtClean="0"/>
              <a:t>s</a:t>
            </a:r>
            <a:r>
              <a:rPr lang="sr-Latn-RS" sz="2400" dirty="0" smtClean="0"/>
              <a:t>a</a:t>
            </a:r>
            <a:r>
              <a:rPr lang="nl-NL" sz="2400" dirty="0" smtClean="0"/>
              <a:t>vremenom hotelijerstvu </a:t>
            </a:r>
            <a:r>
              <a:rPr lang="nl-NL" sz="2400" dirty="0"/>
              <a:t>sve rezervacije se mogu svrstati u </a:t>
            </a:r>
            <a:r>
              <a:rPr lang="sr-Latn-RS" sz="2400" dirty="0"/>
              <a:t>2</a:t>
            </a:r>
            <a:r>
              <a:rPr lang="nl-NL" sz="2400" dirty="0" smtClean="0"/>
              <a:t> </a:t>
            </a:r>
            <a:r>
              <a:rPr lang="nl-NL" sz="2400" dirty="0"/>
              <a:t>kategorije:</a:t>
            </a:r>
          </a:p>
          <a:p>
            <a:pPr>
              <a:buFont typeface="+mj-lt"/>
              <a:buAutoNum type="arabicPeriod"/>
            </a:pPr>
            <a:r>
              <a:rPr lang="sr-Latn-RS" sz="2400" dirty="0" smtClean="0"/>
              <a:t>Garantovane </a:t>
            </a:r>
          </a:p>
          <a:p>
            <a:pPr>
              <a:buFont typeface="+mj-lt"/>
              <a:buAutoNum type="arabicPeriod"/>
            </a:pPr>
            <a:r>
              <a:rPr lang="sr-Latn-RS" sz="2400" dirty="0" smtClean="0"/>
              <a:t>Negarantovane</a:t>
            </a:r>
            <a:endParaRPr lang="nl-NL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353145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VRSTE REZERVACIJA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 lnSpcReduction="10000"/>
          </a:bodyPr>
          <a:lstStyle/>
          <a:p>
            <a:pPr algn="just">
              <a:buFont typeface="+mj-lt"/>
              <a:buAutoNum type="arabicPeriod"/>
            </a:pPr>
            <a:r>
              <a:rPr lang="sr-Latn-RS" b="1" u="sng" dirty="0"/>
              <a:t>Garantovane </a:t>
            </a:r>
            <a:r>
              <a:rPr lang="sr-Latn-RS" b="1" u="sng" dirty="0" smtClean="0"/>
              <a:t>rezervacije </a:t>
            </a:r>
            <a:r>
              <a:rPr lang="sr-Latn-RS" dirty="0" smtClean="0"/>
              <a:t>su one </a:t>
            </a:r>
            <a:r>
              <a:rPr lang="sr-Latn-RS" dirty="0"/>
              <a:t>kojima hotelijer </a:t>
            </a:r>
            <a:r>
              <a:rPr lang="sr-Latn-RS" dirty="0" smtClean="0"/>
              <a:t>garantuje gostu </a:t>
            </a:r>
            <a:r>
              <a:rPr lang="sr-Latn-RS" dirty="0"/>
              <a:t>da će čuvati sobu do zaključenja prethodnog dana, odnosno do kasnih noćnih sati tekućeg dana ili ranih jutarnjih  sati  idućeg  dana. </a:t>
            </a:r>
            <a:r>
              <a:rPr lang="sr-Latn-RS" dirty="0" smtClean="0"/>
              <a:t>U  </a:t>
            </a:r>
            <a:r>
              <a:rPr lang="sr-Latn-RS" dirty="0"/>
              <a:t>mnogim  </a:t>
            </a:r>
            <a:r>
              <a:rPr lang="sr-Latn-RS" dirty="0" smtClean="0"/>
              <a:t>zemljama, ova </a:t>
            </a:r>
            <a:r>
              <a:rPr lang="sr-Latn-RS" dirty="0" smtClean="0"/>
              <a:t>rezervacija</a:t>
            </a:r>
            <a:r>
              <a:rPr lang="en-US" dirty="0" smtClean="0"/>
              <a:t> </a:t>
            </a:r>
            <a:r>
              <a:rPr lang="sr-Latn-RS" dirty="0" smtClean="0"/>
              <a:t>predstavlja </a:t>
            </a:r>
            <a:r>
              <a:rPr lang="sr-Latn-RS" dirty="0"/>
              <a:t>ugovor između gosta i </a:t>
            </a:r>
            <a:r>
              <a:rPr lang="sr-Latn-RS" dirty="0" smtClean="0"/>
              <a:t>hotela,</a:t>
            </a:r>
            <a:r>
              <a:rPr lang="en-US" dirty="0" smtClean="0"/>
              <a:t> </a:t>
            </a:r>
            <a:r>
              <a:rPr lang="sr-Latn-RS" dirty="0" smtClean="0"/>
              <a:t>a za </a:t>
            </a:r>
            <a:r>
              <a:rPr lang="sr-Latn-RS" dirty="0" smtClean="0"/>
              <a:t>nepridržavanje</a:t>
            </a:r>
            <a:r>
              <a:rPr lang="sr-Latn-RS" dirty="0" smtClean="0"/>
              <a:t>,</a:t>
            </a:r>
            <a:r>
              <a:rPr lang="en-US" dirty="0" smtClean="0"/>
              <a:t> </a:t>
            </a:r>
            <a:r>
              <a:rPr lang="sr-Latn-RS" dirty="0" smtClean="0"/>
              <a:t>hotelijeru </a:t>
            </a:r>
            <a:r>
              <a:rPr lang="sr-Latn-RS" dirty="0" smtClean="0"/>
              <a:t>može uslediti  </a:t>
            </a:r>
            <a:r>
              <a:rPr lang="sr-Latn-RS" dirty="0"/>
              <a:t>zakonska kazna, ako gost pokrene žalbeni postupak. U  tako  </a:t>
            </a:r>
            <a:r>
              <a:rPr lang="sr-Latn-RS" dirty="0" smtClean="0"/>
              <a:t>defini</a:t>
            </a:r>
            <a:r>
              <a:rPr lang="en-US" dirty="0" smtClean="0"/>
              <a:t>s</a:t>
            </a:r>
            <a:r>
              <a:rPr lang="sr-Latn-RS" dirty="0" smtClean="0"/>
              <a:t>anom  </a:t>
            </a:r>
            <a:r>
              <a:rPr lang="sr-Latn-RS" dirty="0"/>
              <a:t>odnosu,  hotelijer može osigurati naplatu naručene, a neiskorištene usluge jednim od </a:t>
            </a:r>
            <a:r>
              <a:rPr lang="sr-Latn-RS" dirty="0" smtClean="0"/>
              <a:t>sledećih načina:</a:t>
            </a:r>
          </a:p>
          <a:p>
            <a:pPr algn="just"/>
            <a:r>
              <a:rPr lang="sr-Latn-RS" b="1" dirty="0" smtClean="0"/>
              <a:t>Plaćanjem unapred</a:t>
            </a:r>
            <a:r>
              <a:rPr lang="sr-Latn-RS" dirty="0" smtClean="0"/>
              <a:t>,kada </a:t>
            </a:r>
            <a:r>
              <a:rPr lang="sr-Latn-RS" dirty="0"/>
              <a:t>uplatu dogovorenog iznosa usluge hotelijer </a:t>
            </a:r>
            <a:r>
              <a:rPr lang="sr-Latn-RS" dirty="0" smtClean="0"/>
              <a:t>mora primiti  pre  </a:t>
            </a:r>
            <a:r>
              <a:rPr lang="sr-Latn-RS" dirty="0"/>
              <a:t>dolaska  gosta  u  hotel.  Ovo  je  hotelijeru  najpoželjniji  oblik  </a:t>
            </a:r>
            <a:r>
              <a:rPr lang="en-US" dirty="0" err="1" smtClean="0"/>
              <a:t>garantovane</a:t>
            </a:r>
            <a:r>
              <a:rPr lang="sr-Latn-RS" dirty="0" smtClean="0"/>
              <a:t> </a:t>
            </a:r>
            <a:r>
              <a:rPr lang="sr-Latn-RS" dirty="0"/>
              <a:t>rezervacije</a:t>
            </a:r>
            <a:r>
              <a:rPr lang="sr-Latn-RS" dirty="0" smtClean="0"/>
              <a:t>.</a:t>
            </a:r>
          </a:p>
          <a:p>
            <a:pPr algn="just"/>
            <a:r>
              <a:rPr lang="sr-Latn-RS" b="1" dirty="0" smtClean="0"/>
              <a:t>Kreditn</a:t>
            </a:r>
            <a:r>
              <a:rPr lang="en-US" b="1" dirty="0" smtClean="0"/>
              <a:t>om</a:t>
            </a:r>
            <a:r>
              <a:rPr lang="sr-Latn-RS" b="1" dirty="0" smtClean="0"/>
              <a:t> kartic</a:t>
            </a:r>
            <a:r>
              <a:rPr lang="en-US" b="1" dirty="0" smtClean="0"/>
              <a:t>om</a:t>
            </a:r>
            <a:r>
              <a:rPr lang="sr-Latn-RS" b="1" dirty="0" smtClean="0"/>
              <a:t> </a:t>
            </a:r>
            <a:r>
              <a:rPr lang="sr-Latn-RS" dirty="0" smtClean="0"/>
              <a:t>hotelijer prihva</a:t>
            </a:r>
            <a:r>
              <a:rPr lang="en-US" dirty="0" smtClean="0"/>
              <a:t>t</a:t>
            </a:r>
            <a:r>
              <a:rPr lang="sr-Latn-RS" dirty="0" smtClean="0"/>
              <a:t>a garantovanu </a:t>
            </a:r>
            <a:r>
              <a:rPr lang="sr-Latn-RS" dirty="0"/>
              <a:t>rezervaciju na način da </a:t>
            </a:r>
            <a:r>
              <a:rPr lang="sr-Latn-RS" dirty="0" smtClean="0"/>
              <a:t>gost obavesti </a:t>
            </a:r>
            <a:r>
              <a:rPr lang="sr-Latn-RS" dirty="0"/>
              <a:t>hotelijera o broju svoje kreditne </a:t>
            </a:r>
            <a:r>
              <a:rPr lang="sr-Latn-RS" dirty="0" smtClean="0"/>
              <a:t>kartice, </a:t>
            </a:r>
            <a:r>
              <a:rPr lang="sr-Latn-RS" dirty="0"/>
              <a:t>pa ukoliko ne otkaže  rezervaciju  do  dogovorenog  termina  ili  ne  iskoristi  naručenu,  a  neiskorištenu uslugu,  hotelijer će gosta teretiti posredstvom institucije kreditne kartice i to za iznos jednog noćenja uključujući sve takse ili za više </a:t>
            </a:r>
            <a:r>
              <a:rPr lang="sr-Latn-RS" dirty="0" smtClean="0"/>
              <a:t>noćenja zavisno od vrste hotela.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17161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VRSTE REZERVACIJA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r>
              <a:rPr lang="sr-Latn-RS" b="1" dirty="0" smtClean="0"/>
              <a:t>Depozit  unapred</a:t>
            </a:r>
            <a:r>
              <a:rPr lang="sr-Latn-RS" dirty="0" smtClean="0"/>
              <a:t> predstavlja  </a:t>
            </a:r>
            <a:r>
              <a:rPr lang="sr-Latn-RS" dirty="0"/>
              <a:t>plaćanje  samo  </a:t>
            </a:r>
            <a:r>
              <a:rPr lang="sr-Latn-RS" dirty="0" smtClean="0"/>
              <a:t>dela  </a:t>
            </a:r>
            <a:r>
              <a:rPr lang="sr-Latn-RS" dirty="0"/>
              <a:t>ukupnog  iznosa  za </a:t>
            </a:r>
            <a:r>
              <a:rPr lang="sr-Latn-RS" dirty="0" smtClean="0"/>
              <a:t>boravak u </a:t>
            </a:r>
            <a:r>
              <a:rPr lang="sr-Latn-RS" dirty="0"/>
              <a:t>hotelu. To je </a:t>
            </a:r>
            <a:r>
              <a:rPr lang="sr-Latn-RS" dirty="0" smtClean="0"/>
              <a:t>po </a:t>
            </a:r>
            <a:r>
              <a:rPr lang="sr-Latn-RS" dirty="0"/>
              <a:t>pravilu iznos usluge za jedno ili više noćenja </a:t>
            </a:r>
            <a:r>
              <a:rPr lang="sr-Latn-RS" dirty="0" smtClean="0"/>
              <a:t>zavisno od vrste hotela</a:t>
            </a:r>
            <a:r>
              <a:rPr lang="sr-Latn-RS" dirty="0"/>
              <a:t>. Ukoliko gost na </a:t>
            </a:r>
            <a:r>
              <a:rPr lang="sr-Latn-RS" dirty="0" smtClean="0"/>
              <a:t>vreme </a:t>
            </a:r>
            <a:r>
              <a:rPr lang="sr-Latn-RS" dirty="0"/>
              <a:t>ne otkaže naručenu uslugu hotelijer zadržava depozit. </a:t>
            </a:r>
          </a:p>
          <a:p>
            <a:r>
              <a:rPr lang="sr-Latn-RS" b="1" dirty="0" smtClean="0"/>
              <a:t>Putnička agencija </a:t>
            </a:r>
            <a:r>
              <a:rPr lang="sr-Latn-RS" dirty="0" smtClean="0"/>
              <a:t>može  rezervisati  garantovanu  </a:t>
            </a:r>
            <a:r>
              <a:rPr lang="sr-Latn-RS" dirty="0"/>
              <a:t>rezervaciju  za  gosta,  ali </a:t>
            </a:r>
            <a:r>
              <a:rPr lang="sr-Latn-RS" dirty="0" smtClean="0"/>
              <a:t>mora doznačiti </a:t>
            </a:r>
            <a:r>
              <a:rPr lang="sr-Latn-RS" dirty="0"/>
              <a:t>hotelijeru ukupan iznos naručene usluge </a:t>
            </a:r>
            <a:r>
              <a:rPr lang="sr-Latn-RS" dirty="0" smtClean="0"/>
              <a:t>pre </a:t>
            </a:r>
            <a:r>
              <a:rPr lang="sr-Latn-RS" dirty="0"/>
              <a:t>dolaska </a:t>
            </a:r>
            <a:r>
              <a:rPr lang="sr-Latn-RS" dirty="0" smtClean="0"/>
              <a:t>gosta u </a:t>
            </a:r>
            <a:r>
              <a:rPr lang="sr-Latn-RS" dirty="0"/>
              <a:t>hotel</a:t>
            </a:r>
            <a:r>
              <a:rPr lang="sr-Latn-RS" dirty="0" smtClean="0"/>
              <a:t>.</a:t>
            </a:r>
          </a:p>
          <a:p>
            <a:r>
              <a:rPr lang="sr-Latn-RS" b="1" dirty="0" smtClean="0"/>
              <a:t>Vaučer </a:t>
            </a:r>
            <a:r>
              <a:rPr lang="sr-Latn-RS" dirty="0" smtClean="0"/>
              <a:t> </a:t>
            </a:r>
            <a:r>
              <a:rPr lang="sr-Latn-RS" dirty="0"/>
              <a:t>za hotelijere ne predstavlja instrument plaćanja i ne </a:t>
            </a:r>
            <a:r>
              <a:rPr lang="sr-Latn-RS" dirty="0" smtClean="0"/>
              <a:t>prihvata </a:t>
            </a:r>
            <a:r>
              <a:rPr lang="sr-Latn-RS" dirty="0"/>
              <a:t>se za </a:t>
            </a:r>
            <a:r>
              <a:rPr lang="sr-Latn-RS" dirty="0" smtClean="0"/>
              <a:t>garantovane </a:t>
            </a:r>
            <a:r>
              <a:rPr lang="sr-Latn-RS" dirty="0"/>
              <a:t>rezervacije,  osim  ako  se  prethodno  ne  utvrdi  ugovor  o  zajedničkom poslovanju za određeno </a:t>
            </a:r>
            <a:r>
              <a:rPr lang="sr-Latn-RS" dirty="0" smtClean="0"/>
              <a:t>razdoblje.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1782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VRSTE REZERVACIJA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2"/>
            </a:pPr>
            <a:endParaRPr lang="sr-Latn-RS" b="1" u="sng" dirty="0" smtClean="0"/>
          </a:p>
          <a:p>
            <a:pPr>
              <a:buFont typeface="+mj-lt"/>
              <a:buAutoNum type="arabicPeriod" startAt="2"/>
            </a:pPr>
            <a:r>
              <a:rPr lang="sr-Latn-RS" b="1" u="sng" dirty="0" smtClean="0"/>
              <a:t>Negarantovane </a:t>
            </a:r>
            <a:r>
              <a:rPr lang="sr-Latn-RS" b="1" u="sng" dirty="0"/>
              <a:t>rezervacije </a:t>
            </a:r>
            <a:r>
              <a:rPr lang="sr-Latn-RS" dirty="0"/>
              <a:t>su one koje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hotelijer</a:t>
            </a:r>
            <a:r>
              <a:rPr lang="en-US" dirty="0"/>
              <a:t> </a:t>
            </a:r>
            <a:r>
              <a:rPr lang="en-US" dirty="0" err="1"/>
              <a:t>držati</a:t>
            </a:r>
            <a:r>
              <a:rPr lang="en-US" dirty="0"/>
              <a:t> do </a:t>
            </a:r>
            <a:r>
              <a:rPr lang="en-US" dirty="0" err="1"/>
              <a:t>tzv</a:t>
            </a:r>
            <a:r>
              <a:rPr lang="en-US" dirty="0"/>
              <a:t>. «</a:t>
            </a:r>
            <a:r>
              <a:rPr lang="en-US" dirty="0" err="1"/>
              <a:t>sata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sr-Latn-RS" dirty="0"/>
              <a:t> </a:t>
            </a:r>
            <a:r>
              <a:rPr lang="en-US" dirty="0" err="1"/>
              <a:t>otkaz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» (</a:t>
            </a:r>
            <a:r>
              <a:rPr lang="en-US" dirty="0" err="1"/>
              <a:t>najčešće</a:t>
            </a:r>
            <a:r>
              <a:rPr lang="en-US" dirty="0"/>
              <a:t> je to do 18:00 sati)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dolaska</a:t>
            </a:r>
            <a:r>
              <a:rPr lang="en-US" dirty="0"/>
              <a:t>.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gost</a:t>
            </a:r>
            <a:r>
              <a:rPr lang="en-US" dirty="0"/>
              <a:t> ne </a:t>
            </a:r>
            <a:r>
              <a:rPr lang="en-US" dirty="0" err="1"/>
              <a:t>stigne</a:t>
            </a:r>
            <a:r>
              <a:rPr lang="en-US" dirty="0"/>
              <a:t> u hotel </a:t>
            </a:r>
            <a:r>
              <a:rPr lang="en-US" dirty="0" err="1"/>
              <a:t>hotelijer</a:t>
            </a:r>
            <a:r>
              <a:rPr lang="en-US" dirty="0"/>
              <a:t> ne </a:t>
            </a:r>
            <a:r>
              <a:rPr lang="en-US" dirty="0" err="1"/>
              <a:t>zaračunava</a:t>
            </a:r>
            <a:r>
              <a:rPr lang="en-US" dirty="0"/>
              <a:t> </a:t>
            </a:r>
            <a:r>
              <a:rPr lang="en-US" dirty="0" err="1"/>
              <a:t>gostu</a:t>
            </a:r>
            <a:r>
              <a:rPr lang="en-US" dirty="0"/>
              <a:t> </a:t>
            </a:r>
            <a:r>
              <a:rPr lang="en-US" dirty="0" err="1"/>
              <a:t>ništa</a:t>
            </a:r>
            <a:r>
              <a:rPr lang="en-US" dirty="0"/>
              <a:t>. </a:t>
            </a:r>
            <a:r>
              <a:rPr lang="sr-Latn-RS" dirty="0"/>
              <a:t>Hotelijer, nakon 18:00 sati, takve sobe daje na  «slobodnu prodaju»,  pa gostu ne zaračunava nikakav iznos, ako ne dođe u hotel. U slučaju da gost s negarantovanom  rezervacijom stigne u hotel nakon 18:00 sati,  hotelijer će gosta smestiti samo ako bude imao sobu na raspolaganju.</a:t>
            </a:r>
            <a:endParaRPr lang="en-US" dirty="0"/>
          </a:p>
          <a:p>
            <a:pPr>
              <a:buFont typeface="+mj-lt"/>
              <a:buAutoNum type="arabicPeriod" startAt="2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217541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VRSTE REZERVACIJA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r>
              <a:rPr lang="sr-Latn-RS" dirty="0" smtClean="0"/>
              <a:t>Osim </a:t>
            </a:r>
            <a:r>
              <a:rPr lang="sr-Latn-RS" dirty="0"/>
              <a:t>navedenih </a:t>
            </a:r>
            <a:r>
              <a:rPr lang="sr-Latn-RS" dirty="0" smtClean="0"/>
              <a:t>garantovanih i negarantovanih rezervacija</a:t>
            </a:r>
            <a:r>
              <a:rPr lang="sr-Latn-RS" dirty="0"/>
              <a:t>, one se mogu </a:t>
            </a:r>
            <a:r>
              <a:rPr lang="sr-Latn-RS" dirty="0" smtClean="0"/>
              <a:t>podeliti </a:t>
            </a:r>
            <a:r>
              <a:rPr lang="sr-Latn-RS" dirty="0"/>
              <a:t>i prema nekoliko dodatnih kriterija: </a:t>
            </a:r>
            <a:endParaRPr lang="sr-Latn-RS" dirty="0" smtClean="0"/>
          </a:p>
          <a:p>
            <a:r>
              <a:rPr lang="sr-Latn-RS" b="1" dirty="0" smtClean="0"/>
              <a:t>prema </a:t>
            </a:r>
            <a:r>
              <a:rPr lang="sr-Latn-RS" b="1" dirty="0"/>
              <a:t>predmetu poslovanja</a:t>
            </a:r>
            <a:r>
              <a:rPr lang="sr-Latn-RS" b="1" dirty="0" smtClean="0"/>
              <a:t>:</a:t>
            </a:r>
          </a:p>
          <a:p>
            <a:pPr lvl="1"/>
            <a:r>
              <a:rPr lang="sr-Latn-RS" dirty="0" smtClean="0"/>
              <a:t>rezervacije </a:t>
            </a:r>
            <a:r>
              <a:rPr lang="sr-Latn-RS" dirty="0"/>
              <a:t>usluga </a:t>
            </a:r>
            <a:r>
              <a:rPr lang="sr-Latn-RS" dirty="0" smtClean="0"/>
              <a:t>smeštaja,</a:t>
            </a:r>
          </a:p>
          <a:p>
            <a:pPr lvl="1"/>
            <a:r>
              <a:rPr lang="sr-Latn-RS" dirty="0" smtClean="0"/>
              <a:t>rezervacije </a:t>
            </a:r>
            <a:r>
              <a:rPr lang="sr-Latn-RS" dirty="0"/>
              <a:t>usluga prehrane i točenja pića</a:t>
            </a:r>
            <a:r>
              <a:rPr lang="sr-Latn-RS" dirty="0" smtClean="0"/>
              <a:t>,</a:t>
            </a:r>
          </a:p>
          <a:p>
            <a:pPr lvl="1"/>
            <a:r>
              <a:rPr lang="sr-Latn-RS" dirty="0" smtClean="0"/>
              <a:t>rezervacije </a:t>
            </a:r>
            <a:r>
              <a:rPr lang="sr-Latn-RS" dirty="0"/>
              <a:t>dopunskih usluga (sporta, rekreacije, kulture i sl.)</a:t>
            </a:r>
            <a:endParaRPr lang="sr-Latn-RS" dirty="0" smtClean="0"/>
          </a:p>
          <a:p>
            <a:pPr>
              <a:buFont typeface="+mj-lt"/>
              <a:buAutoNum type="arabicPeriod" startAt="2"/>
            </a:pPr>
            <a:endParaRPr lang="en-US" dirty="0" smtClean="0"/>
          </a:p>
          <a:p>
            <a:r>
              <a:rPr lang="en-US" b="1" dirty="0" err="1"/>
              <a:t>prema</a:t>
            </a:r>
            <a:r>
              <a:rPr lang="en-US" b="1" dirty="0"/>
              <a:t> </a:t>
            </a:r>
            <a:r>
              <a:rPr lang="en-US" b="1" dirty="0" err="1"/>
              <a:t>vremenu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kada</a:t>
            </a:r>
            <a:r>
              <a:rPr lang="en-US" b="1" dirty="0"/>
              <a:t> se </a:t>
            </a:r>
            <a:r>
              <a:rPr lang="en-US" b="1" dirty="0" err="1"/>
              <a:t>rezervacija</a:t>
            </a:r>
            <a:r>
              <a:rPr lang="en-US" b="1" dirty="0"/>
              <a:t> </a:t>
            </a:r>
            <a:r>
              <a:rPr lang="en-US" b="1" dirty="0" err="1" smtClean="0"/>
              <a:t>vrši</a:t>
            </a:r>
            <a:r>
              <a:rPr lang="en-US" dirty="0" smtClean="0"/>
              <a:t>:</a:t>
            </a:r>
            <a:endParaRPr lang="sr-Latn-RS" dirty="0" smtClean="0"/>
          </a:p>
          <a:p>
            <a:pPr lvl="1"/>
            <a:r>
              <a:rPr lang="en-US" dirty="0" err="1" smtClean="0"/>
              <a:t>dugoročne</a:t>
            </a:r>
            <a:r>
              <a:rPr lang="en-US" dirty="0" smtClean="0"/>
              <a:t> </a:t>
            </a:r>
            <a:r>
              <a:rPr lang="en-US" dirty="0" err="1"/>
              <a:t>rezervacije</a:t>
            </a:r>
            <a:r>
              <a:rPr lang="en-US" dirty="0"/>
              <a:t> (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sr-Latn-RS" dirty="0" smtClean="0"/>
              <a:t>pojedinac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putnička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dirty="0" err="1"/>
              <a:t>traži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 smtClean="0"/>
              <a:t>meseci</a:t>
            </a:r>
            <a:r>
              <a:rPr lang="en-US" dirty="0" smtClean="0"/>
              <a:t> </a:t>
            </a:r>
            <a:r>
              <a:rPr lang="en-US" dirty="0" err="1" smtClean="0"/>
              <a:t>unapred</a:t>
            </a:r>
            <a:r>
              <a:rPr lang="en-US" dirty="0" smtClean="0"/>
              <a:t>),</a:t>
            </a:r>
            <a:endParaRPr lang="sr-Latn-RS" dirty="0" smtClean="0"/>
          </a:p>
          <a:p>
            <a:pPr lvl="1"/>
            <a:r>
              <a:rPr lang="en-US" dirty="0" err="1" smtClean="0"/>
              <a:t>kratkoročne</a:t>
            </a:r>
            <a:r>
              <a:rPr lang="en-US" dirty="0" smtClean="0"/>
              <a:t>  </a:t>
            </a:r>
            <a:r>
              <a:rPr lang="en-US" dirty="0" err="1"/>
              <a:t>rezervacije</a:t>
            </a:r>
            <a:r>
              <a:rPr lang="en-US" dirty="0"/>
              <a:t>  (</a:t>
            </a:r>
            <a:r>
              <a:rPr lang="en-US" dirty="0" err="1"/>
              <a:t>kada</a:t>
            </a:r>
            <a:r>
              <a:rPr lang="en-US" dirty="0"/>
              <a:t>  je  </a:t>
            </a:r>
            <a:r>
              <a:rPr lang="en-US" dirty="0" err="1" smtClean="0"/>
              <a:t>zahtev</a:t>
            </a:r>
            <a:r>
              <a:rPr lang="en-US" dirty="0" smtClean="0"/>
              <a:t>  </a:t>
            </a:r>
            <a:r>
              <a:rPr lang="en-US" dirty="0" err="1"/>
              <a:t>za</a:t>
            </a:r>
            <a:r>
              <a:rPr lang="en-US" dirty="0"/>
              <a:t>  </a:t>
            </a:r>
            <a:r>
              <a:rPr lang="en-US" dirty="0" err="1"/>
              <a:t>rezervaciju</a:t>
            </a:r>
            <a:r>
              <a:rPr lang="en-US" dirty="0"/>
              <a:t>   </a:t>
            </a:r>
            <a:r>
              <a:rPr lang="en-US" dirty="0" err="1"/>
              <a:t>postavljen</a:t>
            </a:r>
            <a:r>
              <a:rPr lang="en-US" dirty="0"/>
              <a:t>  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dana </a:t>
            </a:r>
            <a:r>
              <a:rPr lang="en-US" dirty="0" err="1" smtClean="0"/>
              <a:t>pr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/>
              <a:t>nastupa</a:t>
            </a:r>
            <a:r>
              <a:rPr lang="en-US" dirty="0"/>
              <a:t> </a:t>
            </a:r>
            <a:r>
              <a:rPr lang="en-US" dirty="0" err="1" smtClean="0"/>
              <a:t>koriš</a:t>
            </a:r>
            <a:r>
              <a:rPr lang="sr-Latn-RS" dirty="0" smtClean="0"/>
              <a:t>ć</a:t>
            </a:r>
            <a:r>
              <a:rPr lang="en-US" dirty="0" err="1" smtClean="0"/>
              <a:t>enja</a:t>
            </a:r>
            <a:r>
              <a:rPr lang="en-US" dirty="0" smtClean="0"/>
              <a:t> </a:t>
            </a:r>
            <a:r>
              <a:rPr lang="en-US" dirty="0" err="1"/>
              <a:t>usluge</a:t>
            </a:r>
            <a:r>
              <a:rPr lang="en-US" dirty="0"/>
              <a:t>)</a:t>
            </a:r>
            <a:endParaRPr lang="en-US" dirty="0" smtClean="0"/>
          </a:p>
          <a:p>
            <a:endParaRPr lang="en-US" dirty="0"/>
          </a:p>
          <a:p>
            <a:pPr lvl="1"/>
            <a:endParaRPr lang="en-US" dirty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34261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VRSTE REZERVACIJA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r>
              <a:rPr lang="sr-Latn-RS" dirty="0" smtClean="0"/>
              <a:t>Osim </a:t>
            </a:r>
            <a:r>
              <a:rPr lang="sr-Latn-RS" dirty="0"/>
              <a:t>navedenih </a:t>
            </a:r>
            <a:r>
              <a:rPr lang="sr-Latn-RS" dirty="0" smtClean="0"/>
              <a:t>garantovanih i negarantovanih rezervacija</a:t>
            </a:r>
            <a:r>
              <a:rPr lang="sr-Latn-RS" dirty="0"/>
              <a:t>, one se mogu </a:t>
            </a:r>
            <a:r>
              <a:rPr lang="sr-Latn-RS" dirty="0" smtClean="0"/>
              <a:t>podeliti </a:t>
            </a:r>
            <a:r>
              <a:rPr lang="sr-Latn-RS" dirty="0"/>
              <a:t>i prema nekoliko dodatnih </a:t>
            </a:r>
            <a:r>
              <a:rPr lang="sr-Latn-RS" dirty="0" smtClean="0"/>
              <a:t>kriterij</a:t>
            </a:r>
            <a:r>
              <a:rPr lang="en-US" dirty="0" smtClean="0"/>
              <a:t>um</a:t>
            </a:r>
            <a:r>
              <a:rPr lang="sr-Latn-RS" dirty="0" smtClean="0"/>
              <a:t>a</a:t>
            </a:r>
            <a:r>
              <a:rPr lang="sr-Latn-RS" dirty="0"/>
              <a:t>: </a:t>
            </a:r>
            <a:endParaRPr lang="sr-Latn-RS" dirty="0" smtClean="0"/>
          </a:p>
          <a:p>
            <a:r>
              <a:rPr lang="sr-Latn-RS" b="1" dirty="0"/>
              <a:t>prema broju korisnika usluga</a:t>
            </a:r>
            <a:r>
              <a:rPr lang="sr-Latn-RS" b="1" dirty="0" smtClean="0"/>
              <a:t>:</a:t>
            </a:r>
          </a:p>
          <a:p>
            <a:pPr lvl="1"/>
            <a:r>
              <a:rPr lang="sr-Latn-RS" dirty="0" smtClean="0"/>
              <a:t>individualne </a:t>
            </a:r>
            <a:r>
              <a:rPr lang="sr-Latn-RS" dirty="0"/>
              <a:t>(rezervacija usluga koje će koristiti 1-15 gostiju</a:t>
            </a:r>
            <a:r>
              <a:rPr lang="sr-Latn-RS" dirty="0" smtClean="0"/>
              <a:t>),</a:t>
            </a:r>
          </a:p>
          <a:p>
            <a:pPr lvl="1"/>
            <a:r>
              <a:rPr lang="sr-Latn-RS" dirty="0" smtClean="0"/>
              <a:t>grupne </a:t>
            </a:r>
            <a:r>
              <a:rPr lang="sr-Latn-RS" dirty="0"/>
              <a:t>(rezervacija usluge koje će koristiti </a:t>
            </a:r>
            <a:r>
              <a:rPr lang="sr-Latn-RS" dirty="0" smtClean="0"/>
              <a:t>grupa gostiju</a:t>
            </a:r>
            <a:r>
              <a:rPr lang="sr-Latn-RS" dirty="0"/>
              <a:t>,  odnosno  najmanje 15 gostiju</a:t>
            </a:r>
            <a:r>
              <a:rPr lang="sr-Latn-RS" dirty="0" smtClean="0"/>
              <a:t>).</a:t>
            </a:r>
          </a:p>
          <a:p>
            <a:r>
              <a:rPr lang="sr-Latn-RS" b="1" dirty="0" smtClean="0"/>
              <a:t>prema </a:t>
            </a:r>
            <a:r>
              <a:rPr lang="sr-Latn-RS" b="1" dirty="0"/>
              <a:t>kanalima </a:t>
            </a:r>
            <a:r>
              <a:rPr lang="sr-Latn-RS" b="1" dirty="0" smtClean="0"/>
              <a:t>rezervisanja</a:t>
            </a:r>
            <a:r>
              <a:rPr lang="sr-Latn-RS" dirty="0" smtClean="0"/>
              <a:t>:</a:t>
            </a:r>
          </a:p>
          <a:p>
            <a:pPr lvl="1"/>
            <a:r>
              <a:rPr lang="sr-Latn-RS" dirty="0" smtClean="0"/>
              <a:t>direktne  </a:t>
            </a:r>
            <a:r>
              <a:rPr lang="sr-Latn-RS" dirty="0"/>
              <a:t>rezervacije  (rezervacije  usluga  koje  je  pojedinac  izvršio  </a:t>
            </a:r>
            <a:r>
              <a:rPr lang="sr-Latn-RS" dirty="0" smtClean="0"/>
              <a:t>direktno  </a:t>
            </a:r>
            <a:r>
              <a:rPr lang="sr-Latn-RS" dirty="0"/>
              <a:t>u hotelu, bez posrednika</a:t>
            </a:r>
            <a:r>
              <a:rPr lang="sr-Latn-RS" dirty="0" smtClean="0"/>
              <a:t>),</a:t>
            </a:r>
          </a:p>
          <a:p>
            <a:pPr lvl="1"/>
            <a:r>
              <a:rPr lang="en-US" dirty="0" smtClean="0"/>
              <a:t>in</a:t>
            </a:r>
            <a:r>
              <a:rPr lang="sr-Latn-RS" dirty="0" smtClean="0"/>
              <a:t>direktne  </a:t>
            </a:r>
            <a:r>
              <a:rPr lang="sr-Latn-RS" dirty="0"/>
              <a:t>rezervacije  (rezervacije  usluga  u  obliku  ugovora  s  putničkom agencijom)</a:t>
            </a:r>
            <a:endParaRPr lang="en-US" dirty="0"/>
          </a:p>
          <a:p>
            <a:pPr lvl="1"/>
            <a:endParaRPr lang="en-US" dirty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137580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61" y="2844800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3. </a:t>
            </a:r>
            <a:r>
              <a:rPr lang="sr-Latn-RS" dirty="0"/>
              <a:t>NAČINI </a:t>
            </a:r>
            <a:r>
              <a:rPr lang="en-US" dirty="0"/>
              <a:t>RE</a:t>
            </a:r>
            <a:r>
              <a:rPr lang="sr-Latn-RS" dirty="0"/>
              <a:t>Z</a:t>
            </a:r>
            <a:r>
              <a:rPr lang="en-US" dirty="0"/>
              <a:t>E</a:t>
            </a:r>
            <a:r>
              <a:rPr lang="sr-Latn-RS" dirty="0"/>
              <a:t>R</a:t>
            </a:r>
            <a:r>
              <a:rPr lang="en-US" dirty="0"/>
              <a:t>VISANJA H</a:t>
            </a:r>
            <a:r>
              <a:rPr lang="sr-Latn-RS" dirty="0"/>
              <a:t>OTELSKIH USLUGA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46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NAČINI </a:t>
            </a:r>
            <a:r>
              <a:rPr lang="en-US" dirty="0" smtClean="0"/>
              <a:t>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lvl="1"/>
            <a:r>
              <a:rPr lang="sr-Latn-RS" sz="1800" dirty="0"/>
              <a:t>S</a:t>
            </a:r>
            <a:r>
              <a:rPr lang="en-US" sz="1800" dirty="0" err="1"/>
              <a:t>meštajne</a:t>
            </a:r>
            <a:r>
              <a:rPr lang="en-US" sz="1800" dirty="0"/>
              <a:t> </a:t>
            </a:r>
            <a:r>
              <a:rPr lang="en-US" sz="1800" dirty="0" err="1"/>
              <a:t>jedinice</a:t>
            </a:r>
            <a:r>
              <a:rPr lang="en-US" sz="1800" dirty="0"/>
              <a:t> u </a:t>
            </a:r>
            <a:r>
              <a:rPr lang="en-US" sz="1800" dirty="0" err="1"/>
              <a:t>hotelu</a:t>
            </a:r>
            <a:r>
              <a:rPr lang="en-US" sz="1800" dirty="0"/>
              <a:t> </a:t>
            </a:r>
            <a:r>
              <a:rPr lang="en-US" sz="1800" dirty="0" err="1"/>
              <a:t>mogu</a:t>
            </a:r>
            <a:r>
              <a:rPr lang="en-US" sz="1800" dirty="0"/>
              <a:t> se </a:t>
            </a:r>
            <a:r>
              <a:rPr lang="en-US" sz="1800" dirty="0" err="1"/>
              <a:t>rezervi</a:t>
            </a:r>
            <a:r>
              <a:rPr lang="sr-Latn-RS" sz="1800" dirty="0"/>
              <a:t>s</a:t>
            </a:r>
            <a:r>
              <a:rPr lang="en-US" sz="1800" dirty="0" err="1"/>
              <a:t>ati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nekoliko</a:t>
            </a:r>
            <a:r>
              <a:rPr lang="en-US" sz="1800" dirty="0"/>
              <a:t> </a:t>
            </a:r>
            <a:r>
              <a:rPr lang="en-US" sz="1800" dirty="0" err="1"/>
              <a:t>načina</a:t>
            </a:r>
            <a:r>
              <a:rPr lang="en-US" sz="1800" dirty="0"/>
              <a:t>, od </a:t>
            </a:r>
            <a:r>
              <a:rPr lang="en-US" sz="1800" dirty="0" err="1"/>
              <a:t>kojih</a:t>
            </a:r>
            <a:r>
              <a:rPr lang="en-US" sz="1800" dirty="0"/>
              <a:t>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najčešći</a:t>
            </a:r>
            <a:r>
              <a:rPr lang="en-US" sz="1800" dirty="0"/>
              <a:t>:</a:t>
            </a:r>
            <a:endParaRPr lang="sr-Latn-RS" sz="1800" dirty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/>
              <a:t>pismom</a:t>
            </a:r>
            <a:r>
              <a:rPr lang="en-US" sz="1800" dirty="0" smtClean="0"/>
              <a:t>,</a:t>
            </a:r>
            <a:endParaRPr lang="sr-Latn-R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/>
              <a:t>telefaksom</a:t>
            </a:r>
            <a:r>
              <a:rPr lang="en-US" sz="1800" dirty="0" smtClean="0"/>
              <a:t>,</a:t>
            </a:r>
            <a:endParaRPr lang="sr-Latn-R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/>
              <a:t>telefonom</a:t>
            </a:r>
            <a:r>
              <a:rPr lang="en-US" sz="1800" dirty="0" smtClean="0"/>
              <a:t>,</a:t>
            </a:r>
            <a:r>
              <a:rPr lang="sr-Latn-RS" sz="1800" dirty="0" smtClean="0"/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sr-Latn-RS" sz="1800" dirty="0" smtClean="0"/>
              <a:t>direktno (lično),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 smtClean="0"/>
              <a:t>elektron</a:t>
            </a:r>
            <a:r>
              <a:rPr lang="sr-Latn-RS" sz="1800" dirty="0" smtClean="0"/>
              <a:t>s</a:t>
            </a:r>
            <a:r>
              <a:rPr lang="en-US" sz="1800" dirty="0" err="1" smtClean="0"/>
              <a:t>kom</a:t>
            </a:r>
            <a:r>
              <a:rPr lang="en-US" sz="1800" dirty="0" smtClean="0"/>
              <a:t> </a:t>
            </a:r>
            <a:r>
              <a:rPr lang="en-US" sz="1800" dirty="0" err="1"/>
              <a:t>poštom</a:t>
            </a:r>
            <a:r>
              <a:rPr lang="en-US" sz="1800" dirty="0"/>
              <a:t> (e-</a:t>
            </a:r>
            <a:r>
              <a:rPr lang="en-US" sz="1800" dirty="0" err="1"/>
              <a:t>mailom</a:t>
            </a:r>
            <a:r>
              <a:rPr lang="en-US" sz="1800" dirty="0" smtClean="0"/>
              <a:t>)</a:t>
            </a:r>
            <a:r>
              <a:rPr lang="sr-Latn-RS" sz="1800" dirty="0" smtClean="0"/>
              <a:t>.</a:t>
            </a:r>
            <a:endParaRPr lang="x-none" sz="1800" dirty="0"/>
          </a:p>
        </p:txBody>
      </p:sp>
    </p:spTree>
    <p:extLst>
      <p:ext uri="{BB962C8B-B14F-4D97-AF65-F5344CB8AC3E}">
        <p14:creationId xmlns:p14="http://schemas.microsoft.com/office/powerpoint/2010/main" val="190532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NAČINI </a:t>
            </a:r>
            <a:r>
              <a:rPr lang="en-US" dirty="0" smtClean="0"/>
              <a:t>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lvl="1"/>
            <a:r>
              <a:rPr lang="en-US" sz="1800" b="1" dirty="0" smtClean="0"/>
              <a:t>Rezervacija </a:t>
            </a:r>
            <a:r>
              <a:rPr lang="en-US" sz="1800" b="1" dirty="0" err="1" smtClean="0"/>
              <a:t>pismom</a:t>
            </a:r>
            <a:r>
              <a:rPr lang="sr-Latn-RS" sz="1800" b="1" dirty="0"/>
              <a:t> </a:t>
            </a:r>
            <a:endParaRPr lang="sr-Latn-RS" sz="1800" b="1" dirty="0" smtClean="0"/>
          </a:p>
          <a:p>
            <a:pPr lvl="1"/>
            <a:r>
              <a:rPr lang="sr-Latn-RS" sz="1800" dirty="0" smtClean="0"/>
              <a:t>Na upit za </a:t>
            </a:r>
            <a:r>
              <a:rPr lang="sr-Latn-RS" sz="1800" dirty="0"/>
              <a:t>rezervaciju </a:t>
            </a:r>
            <a:r>
              <a:rPr lang="sr-Latn-RS" sz="1800" dirty="0" smtClean="0"/>
              <a:t>smeštaja </a:t>
            </a:r>
            <a:r>
              <a:rPr lang="sr-Latn-RS" sz="1800" dirty="0"/>
              <a:t>(ili neke druge usluge u hotelu), šalje se ponuda, dok se na </a:t>
            </a:r>
            <a:r>
              <a:rPr lang="sr-Latn-RS" sz="1800" dirty="0" smtClean="0"/>
              <a:t>zahtev za </a:t>
            </a:r>
            <a:r>
              <a:rPr lang="sr-Latn-RS" sz="1800" dirty="0"/>
              <a:t>rezervaciju šalje </a:t>
            </a:r>
            <a:r>
              <a:rPr lang="sr-Latn-RS" sz="1800" dirty="0" smtClean="0"/>
              <a:t>potvrda rezervacije</a:t>
            </a:r>
            <a:r>
              <a:rPr lang="sr-Latn-RS" sz="1800" dirty="0"/>
              <a:t>. </a:t>
            </a:r>
            <a:r>
              <a:rPr lang="sr-Latn-RS" sz="1800" dirty="0" smtClean="0"/>
              <a:t>Danas se sve ređe koristi.</a:t>
            </a:r>
          </a:p>
          <a:p>
            <a:pPr lvl="1"/>
            <a:endParaRPr lang="sr-Latn-RS" sz="1800" dirty="0" smtClean="0"/>
          </a:p>
          <a:p>
            <a:pPr lvl="1"/>
            <a:r>
              <a:rPr lang="en-US" sz="1800" b="1" dirty="0"/>
              <a:t>Rezervacija </a:t>
            </a:r>
            <a:r>
              <a:rPr lang="en-US" sz="1800" b="1" dirty="0" err="1"/>
              <a:t>telefakso</a:t>
            </a:r>
            <a:r>
              <a:rPr lang="sr-Latn-RS" sz="1800" b="1" dirty="0"/>
              <a:t>m</a:t>
            </a:r>
          </a:p>
          <a:p>
            <a:pPr lvl="1"/>
            <a:r>
              <a:rPr lang="sr-Latn-RS" sz="1800" dirty="0" smtClean="0"/>
              <a:t>Za  svaki  poslat  telefaks, automatski  se ispisuje potvrda </a:t>
            </a:r>
            <a:r>
              <a:rPr lang="sr-Latn-RS" sz="1800" dirty="0"/>
              <a:t>sa </a:t>
            </a:r>
            <a:r>
              <a:rPr lang="sr-Latn-RS" sz="1800" dirty="0" smtClean="0"/>
              <a:t>sledećim podacima:</a:t>
            </a:r>
          </a:p>
          <a:p>
            <a:pPr lvl="1"/>
            <a:r>
              <a:rPr lang="sr-Latn-RS" sz="1800" dirty="0" smtClean="0"/>
              <a:t>broj </a:t>
            </a:r>
            <a:r>
              <a:rPr lang="sr-Latn-RS" sz="1800" dirty="0"/>
              <a:t>telefaksa na koji se poruka </a:t>
            </a:r>
            <a:r>
              <a:rPr lang="sr-Latn-RS" sz="1800" dirty="0" smtClean="0"/>
              <a:t>poslala,</a:t>
            </a:r>
          </a:p>
          <a:p>
            <a:pPr lvl="1"/>
            <a:r>
              <a:rPr lang="sr-Latn-RS" sz="1800" dirty="0" smtClean="0"/>
              <a:t>datum </a:t>
            </a:r>
            <a:r>
              <a:rPr lang="sr-Latn-RS" sz="1800" dirty="0"/>
              <a:t>i </a:t>
            </a:r>
            <a:r>
              <a:rPr lang="sr-Latn-RS" sz="1800" dirty="0" smtClean="0"/>
              <a:t>vreme </a:t>
            </a:r>
            <a:r>
              <a:rPr lang="sr-Latn-RS" sz="1800" dirty="0"/>
              <a:t>slanja </a:t>
            </a:r>
            <a:r>
              <a:rPr lang="sr-Latn-RS" sz="1800" dirty="0" smtClean="0"/>
              <a:t>poruke,</a:t>
            </a:r>
          </a:p>
          <a:p>
            <a:pPr lvl="1"/>
            <a:r>
              <a:rPr lang="sr-Latn-RS" sz="1800" dirty="0" smtClean="0"/>
              <a:t>vreme </a:t>
            </a:r>
            <a:r>
              <a:rPr lang="sr-Latn-RS" sz="1800" dirty="0"/>
              <a:t>trajanja slanja </a:t>
            </a:r>
            <a:r>
              <a:rPr lang="sr-Latn-RS" sz="1800" dirty="0" smtClean="0"/>
              <a:t>poruke.</a:t>
            </a:r>
            <a:endParaRPr lang="x-none" sz="1800" dirty="0"/>
          </a:p>
        </p:txBody>
      </p:sp>
    </p:spTree>
    <p:extLst>
      <p:ext uri="{BB962C8B-B14F-4D97-AF65-F5344CB8AC3E}">
        <p14:creationId xmlns:p14="http://schemas.microsoft.com/office/powerpoint/2010/main" val="29864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NAČINI </a:t>
            </a:r>
            <a:r>
              <a:rPr lang="en-US" dirty="0" smtClean="0"/>
              <a:t>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lvl="1"/>
            <a:endParaRPr lang="sr-Latn-RS" sz="1800" b="1" dirty="0" smtClean="0"/>
          </a:p>
          <a:p>
            <a:pPr lvl="1"/>
            <a:endParaRPr lang="sr-Latn-RS" sz="1800" b="1" dirty="0"/>
          </a:p>
          <a:p>
            <a:pPr lvl="1"/>
            <a:r>
              <a:rPr lang="sr-Latn-RS" sz="1800" b="1" dirty="0" smtClean="0"/>
              <a:t>Rezervacija </a:t>
            </a:r>
            <a:r>
              <a:rPr lang="sr-Latn-RS" sz="1800" b="1" dirty="0"/>
              <a:t>telefonom </a:t>
            </a:r>
            <a:r>
              <a:rPr lang="sr-Latn-RS" sz="1800" b="1" dirty="0" smtClean="0"/>
              <a:t> </a:t>
            </a:r>
            <a:endParaRPr lang="sr-Latn-RS" sz="1800" b="1" dirty="0"/>
          </a:p>
          <a:p>
            <a:r>
              <a:rPr lang="sr-Latn-RS" dirty="0" smtClean="0"/>
              <a:t>P</a:t>
            </a:r>
            <a:r>
              <a:rPr lang="en-US" dirty="0" err="1" smtClean="0"/>
              <a:t>rodaja</a:t>
            </a:r>
            <a:r>
              <a:rPr lang="en-US" dirty="0" smtClean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telefona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lagana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osoblje</a:t>
            </a:r>
            <a:r>
              <a:rPr lang="en-US" dirty="0"/>
              <a:t> mora </a:t>
            </a:r>
            <a:r>
              <a:rPr lang="en-US" dirty="0" err="1"/>
              <a:t>kupcu</a:t>
            </a:r>
            <a:r>
              <a:rPr lang="en-US" dirty="0"/>
              <a:t> «</a:t>
            </a:r>
            <a:r>
              <a:rPr lang="en-US" dirty="0" err="1"/>
              <a:t>stvoriti</a:t>
            </a:r>
            <a:r>
              <a:rPr lang="en-US" dirty="0"/>
              <a:t> </a:t>
            </a:r>
            <a:r>
              <a:rPr lang="en-US" dirty="0" err="1" smtClean="0"/>
              <a:t>sliku</a:t>
            </a:r>
            <a:r>
              <a:rPr lang="en-US" dirty="0"/>
              <a:t>» </a:t>
            </a:r>
            <a:r>
              <a:rPr lang="en-US" dirty="0" err="1"/>
              <a:t>hotela</a:t>
            </a:r>
            <a:r>
              <a:rPr lang="en-US" dirty="0" smtClean="0"/>
              <a:t>.</a:t>
            </a:r>
            <a:r>
              <a:rPr lang="sr-Latn-RS" dirty="0" smtClean="0"/>
              <a:t> </a:t>
            </a:r>
          </a:p>
          <a:p>
            <a:r>
              <a:rPr lang="pl-PL" dirty="0"/>
              <a:t>Na  telefonski  poziv  u  </a:t>
            </a:r>
            <a:r>
              <a:rPr lang="pl-PL" dirty="0" smtClean="0"/>
              <a:t>vezi  sa  </a:t>
            </a:r>
            <a:r>
              <a:rPr lang="pl-PL" dirty="0"/>
              <a:t>rezervacijom  odgovara  referent  za  rezervacije  ili </a:t>
            </a:r>
            <a:r>
              <a:rPr lang="pl-PL" dirty="0" smtClean="0"/>
              <a:t>recepcionar.</a:t>
            </a:r>
          </a:p>
          <a:p>
            <a:r>
              <a:rPr lang="sr-Latn-RS" dirty="0" smtClean="0"/>
              <a:t>Telefonske </a:t>
            </a:r>
            <a:r>
              <a:rPr lang="sr-Latn-RS" dirty="0"/>
              <a:t>rezervacije </a:t>
            </a:r>
            <a:r>
              <a:rPr lang="sr-Latn-RS" dirty="0" smtClean="0"/>
              <a:t>treba primati </a:t>
            </a:r>
            <a:r>
              <a:rPr lang="sr-Latn-RS" dirty="0"/>
              <a:t>vrlo pažljivo i </a:t>
            </a:r>
            <a:r>
              <a:rPr lang="sr-Latn-RS" dirty="0" smtClean="0"/>
              <a:t>ljubazno. </a:t>
            </a:r>
          </a:p>
        </p:txBody>
      </p:sp>
    </p:spTree>
    <p:extLst>
      <p:ext uri="{BB962C8B-B14F-4D97-AF65-F5344CB8AC3E}">
        <p14:creationId xmlns:p14="http://schemas.microsoft.com/office/powerpoint/2010/main" val="11935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NAČINI </a:t>
            </a:r>
            <a:r>
              <a:rPr lang="en-US" dirty="0" smtClean="0"/>
              <a:t>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lvl="1"/>
            <a:r>
              <a:rPr lang="sr-Latn-RS" sz="1800" b="1" dirty="0" smtClean="0"/>
              <a:t>Direktna </a:t>
            </a:r>
            <a:r>
              <a:rPr lang="sr-Latn-RS" sz="1800" b="1" dirty="0"/>
              <a:t>(</a:t>
            </a:r>
            <a:r>
              <a:rPr lang="sr-Latn-RS" sz="1800" b="1" dirty="0" smtClean="0"/>
              <a:t>lična</a:t>
            </a:r>
            <a:r>
              <a:rPr lang="sr-Latn-RS" sz="1800" b="1" dirty="0"/>
              <a:t>) </a:t>
            </a:r>
            <a:r>
              <a:rPr lang="sr-Latn-RS" sz="1800" b="1" dirty="0" smtClean="0"/>
              <a:t>rezervacija</a:t>
            </a:r>
            <a:endParaRPr lang="sr-Latn-RS" sz="1800" b="1" dirty="0"/>
          </a:p>
          <a:p>
            <a:pPr marL="342900" lvl="1" indent="-342900"/>
            <a:r>
              <a:rPr lang="pl-PL" sz="1800" dirty="0"/>
              <a:t>Važna je  izuzetna </a:t>
            </a:r>
            <a:r>
              <a:rPr lang="pl-PL" sz="1800" dirty="0" smtClean="0"/>
              <a:t>ljubaznost prema kupcu.</a:t>
            </a:r>
          </a:p>
          <a:p>
            <a:pPr marL="342900" lvl="1" indent="-342900"/>
            <a:r>
              <a:rPr lang="sr-Latn-RS" sz="1800" dirty="0" smtClean="0"/>
              <a:t>Odeljenje </a:t>
            </a:r>
            <a:r>
              <a:rPr lang="sr-Latn-RS" sz="1800" dirty="0"/>
              <a:t>za rezervacije </a:t>
            </a:r>
            <a:r>
              <a:rPr lang="sr-Latn-RS" sz="1800" dirty="0" smtClean="0"/>
              <a:t>po </a:t>
            </a:r>
            <a:r>
              <a:rPr lang="sr-Latn-RS" sz="1800" dirty="0"/>
              <a:t>pravilu, gostima koji još nisu bili u hotelu, nudi  najbolje i najskuplje  sobe.  Goste  koji  su  već  bili  u  hotelu  treba  pitati  jesu  li  bili  zadovoljni </a:t>
            </a:r>
            <a:r>
              <a:rPr lang="sr-Latn-RS" sz="1800" dirty="0" smtClean="0"/>
              <a:t>smeštajem </a:t>
            </a:r>
            <a:r>
              <a:rPr lang="sr-Latn-RS" sz="1800" dirty="0"/>
              <a:t>i žele li </a:t>
            </a:r>
            <a:r>
              <a:rPr lang="sr-Latn-RS" sz="1800" dirty="0" smtClean="0"/>
              <a:t>rezervisati </a:t>
            </a:r>
            <a:r>
              <a:rPr lang="sr-Latn-RS" sz="1800" dirty="0"/>
              <a:t>istu </a:t>
            </a:r>
            <a:r>
              <a:rPr lang="sr-Latn-RS" sz="1800" dirty="0" smtClean="0"/>
              <a:t>kategoriju.</a:t>
            </a:r>
          </a:p>
          <a:p>
            <a:pPr marL="342900" lvl="1" indent="-342900"/>
            <a:r>
              <a:rPr lang="sr-Latn-RS" sz="1800" dirty="0" smtClean="0"/>
              <a:t>Od </a:t>
            </a:r>
            <a:r>
              <a:rPr lang="sr-Latn-RS" sz="1800" dirty="0"/>
              <a:t>osoblja se očekuje da</a:t>
            </a:r>
            <a:r>
              <a:rPr lang="sr-Latn-RS" sz="1800" dirty="0" smtClean="0"/>
              <a:t>:</a:t>
            </a:r>
          </a:p>
          <a:p>
            <a:pPr marL="742950" lvl="2" indent="-342900"/>
            <a:r>
              <a:rPr lang="sr-Latn-RS" sz="1800" b="1" dirty="0" smtClean="0"/>
              <a:t>zna </a:t>
            </a:r>
            <a:r>
              <a:rPr lang="sr-Latn-RS" sz="1800" b="1" dirty="0"/>
              <a:t>raspored</a:t>
            </a:r>
            <a:r>
              <a:rPr lang="sr-Latn-RS" sz="1800" dirty="0"/>
              <a:t>, položaj, opremljenost i kategorije soba koje </a:t>
            </a:r>
            <a:r>
              <a:rPr lang="sr-Latn-RS" sz="1800" dirty="0" smtClean="0"/>
              <a:t>prodaju, sve  </a:t>
            </a:r>
            <a:r>
              <a:rPr lang="sr-Latn-RS" sz="1800" dirty="0"/>
              <a:t>vrste  i  </a:t>
            </a:r>
            <a:r>
              <a:rPr lang="sr-Latn-RS" sz="1800" dirty="0" smtClean="0"/>
              <a:t>cene  </a:t>
            </a:r>
            <a:r>
              <a:rPr lang="sr-Latn-RS" sz="1800" dirty="0"/>
              <a:t>usluga  koje  hotel  pruža  kao  i  tehniku  korištenja </a:t>
            </a:r>
            <a:r>
              <a:rPr lang="sr-Latn-RS" sz="1800" dirty="0" smtClean="0"/>
              <a:t>izveštaja </a:t>
            </a:r>
            <a:r>
              <a:rPr lang="sr-Latn-RS" sz="1800" dirty="0"/>
              <a:t>o prodaji</a:t>
            </a:r>
            <a:r>
              <a:rPr lang="sr-Latn-RS" sz="1800" dirty="0" smtClean="0"/>
              <a:t>;</a:t>
            </a:r>
          </a:p>
          <a:p>
            <a:pPr marL="742950" lvl="2" indent="-342900"/>
            <a:r>
              <a:rPr lang="sr-Latn-RS" sz="1800" b="1" dirty="0" smtClean="0"/>
              <a:t>ima </a:t>
            </a:r>
            <a:r>
              <a:rPr lang="sr-Latn-RS" sz="1800" b="1" dirty="0"/>
              <a:t>formular </a:t>
            </a:r>
            <a:r>
              <a:rPr lang="sr-Latn-RS" sz="1800" dirty="0"/>
              <a:t>za potvrdu, </a:t>
            </a:r>
            <a:r>
              <a:rPr lang="sr-Latn-RS" sz="1800" dirty="0" smtClean="0"/>
              <a:t>promenu </a:t>
            </a:r>
            <a:r>
              <a:rPr lang="sr-Latn-RS" sz="1800" dirty="0"/>
              <a:t>i </a:t>
            </a:r>
            <a:r>
              <a:rPr lang="sr-Latn-RS" sz="1800" dirty="0" smtClean="0"/>
              <a:t>otkaz rezervacije</a:t>
            </a:r>
            <a:r>
              <a:rPr lang="sr-Latn-RS" sz="1800" dirty="0"/>
              <a:t>, </a:t>
            </a:r>
            <a:r>
              <a:rPr lang="sr-Latn-RS" sz="1800" dirty="0" smtClean="0"/>
              <a:t>cenovnik </a:t>
            </a:r>
            <a:r>
              <a:rPr lang="sr-Latn-RS" sz="1800" dirty="0"/>
              <a:t>za individualne goste i </a:t>
            </a:r>
            <a:r>
              <a:rPr lang="sr-Latn-RS" sz="1800" dirty="0" smtClean="0"/>
              <a:t>grupe  </a:t>
            </a:r>
            <a:r>
              <a:rPr lang="sr-Latn-RS" sz="1800" dirty="0"/>
              <a:t>gostiju  (s  maksimalnim,  srednjim  i  minimalnim  </a:t>
            </a:r>
            <a:r>
              <a:rPr lang="sr-Latn-RS" sz="1800" dirty="0" smtClean="0"/>
              <a:t>cenama</a:t>
            </a:r>
            <a:r>
              <a:rPr lang="sr-Latn-RS" sz="1800" dirty="0"/>
              <a:t>),  kompletan  </a:t>
            </a:r>
            <a:r>
              <a:rPr lang="sr-Latn-RS" sz="1800" dirty="0" smtClean="0"/>
              <a:t>promotivni </a:t>
            </a:r>
            <a:r>
              <a:rPr lang="sr-Latn-RS" sz="1800" dirty="0"/>
              <a:t>i drugi </a:t>
            </a:r>
            <a:r>
              <a:rPr lang="sr-Latn-RS" sz="1800" dirty="0" smtClean="0"/>
              <a:t>materijal.</a:t>
            </a:r>
            <a:endParaRPr lang="sr-Latn-RS" sz="1800" dirty="0"/>
          </a:p>
        </p:txBody>
      </p:sp>
    </p:spTree>
    <p:extLst>
      <p:ext uri="{BB962C8B-B14F-4D97-AF65-F5344CB8AC3E}">
        <p14:creationId xmlns:p14="http://schemas.microsoft.com/office/powerpoint/2010/main" val="426967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NAČINI </a:t>
            </a:r>
            <a:r>
              <a:rPr lang="en-US" dirty="0" smtClean="0"/>
              <a:t>RE</a:t>
            </a:r>
            <a:r>
              <a:rPr lang="sr-Latn-RS" dirty="0" smtClean="0"/>
              <a:t>Z</a:t>
            </a:r>
            <a:r>
              <a:rPr lang="en-US" dirty="0" smtClean="0"/>
              <a:t>E</a:t>
            </a:r>
            <a:r>
              <a:rPr lang="sr-Latn-RS" dirty="0" smtClean="0"/>
              <a:t>R</a:t>
            </a:r>
            <a:r>
              <a:rPr lang="en-US" dirty="0" smtClean="0"/>
              <a:t>VISANJA H</a:t>
            </a:r>
            <a:r>
              <a:rPr lang="sr-Latn-RS" dirty="0" smtClean="0"/>
              <a:t>OTELSKIH USLUGA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lvl="1"/>
            <a:r>
              <a:rPr lang="sr-Latn-RS" sz="2000" b="1" dirty="0" smtClean="0"/>
              <a:t>Rezervacija elektronskom </a:t>
            </a:r>
            <a:r>
              <a:rPr lang="sr-Latn-RS" sz="2000" b="1" dirty="0"/>
              <a:t>poštom (</a:t>
            </a:r>
            <a:r>
              <a:rPr lang="sr-Latn-RS" sz="2000" b="1" dirty="0" smtClean="0"/>
              <a:t>e-mail)</a:t>
            </a:r>
          </a:p>
          <a:p>
            <a:pPr marL="342900" lvl="1" indent="-342900"/>
            <a:endParaRPr lang="en-US" sz="2000" dirty="0" smtClean="0"/>
          </a:p>
          <a:p>
            <a:pPr marL="342900" lvl="1" indent="-342900"/>
            <a:r>
              <a:rPr lang="pl-PL" sz="2000" dirty="0" smtClean="0"/>
              <a:t>Referent </a:t>
            </a:r>
            <a:r>
              <a:rPr lang="pl-PL" sz="2000" dirty="0"/>
              <a:t>za rezervacije ima  stalni uvid  u  pristigle e-mail-ove  i  odgovara  odmah  ili  najkasnije  u  roku  od  jednog radnog  dana. </a:t>
            </a:r>
          </a:p>
          <a:p>
            <a:pPr marL="342900" lvl="1" indent="-342900"/>
            <a:r>
              <a:rPr lang="sr-Latn-RS" sz="2000" dirty="0"/>
              <a:t>Mnogi hoteli (veliki i mali) nude danas mogućnost direktnog  rezervisanja usluga putem interneta. Na web (World  Wide  Web) stranicama, turistima različitih segmenata nude se usluge i sadržaji, slikom i rečju. Upotrebom  svojih računara  turisti  «vide  hotel  i njegove  sadržaje»  i  mogu  direktno  rezervisati  hotelsku  sobu  ili  neku  drugu  uslugu. Važno je da se potencijalnim kupcima omogući brza i jednostavna rezervacija.</a:t>
            </a:r>
          </a:p>
          <a:p>
            <a:pPr marL="342900" lvl="1" indent="-342900"/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36104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025" y="3177309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4. </a:t>
            </a:r>
            <a:r>
              <a:rPr lang="sr-Latn-RS" dirty="0"/>
              <a:t>I</a:t>
            </a:r>
            <a:r>
              <a:rPr lang="en-US" dirty="0"/>
              <a:t>ZVEŠTAJ O PRODAJI KAPACITETA </a:t>
            </a:r>
            <a:r>
              <a:rPr lang="sr-Latn-RS" dirty="0"/>
              <a:t>PUTEM</a:t>
            </a:r>
            <a:r>
              <a:rPr lang="en-US" dirty="0"/>
              <a:t> REZERVACIJA</a:t>
            </a:r>
          </a:p>
        </p:txBody>
      </p:sp>
    </p:spTree>
    <p:extLst>
      <p:ext uri="{BB962C8B-B14F-4D97-AF65-F5344CB8AC3E}">
        <p14:creationId xmlns:p14="http://schemas.microsoft.com/office/powerpoint/2010/main" val="3757372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I</a:t>
            </a:r>
            <a:r>
              <a:rPr lang="en-US" dirty="0" smtClean="0"/>
              <a:t>ZVEŠTAJ </a:t>
            </a:r>
            <a:r>
              <a:rPr lang="en-US" dirty="0"/>
              <a:t>O PRODAJI KAPACITETA </a:t>
            </a:r>
            <a:r>
              <a:rPr lang="sr-Latn-RS" dirty="0" smtClean="0"/>
              <a:t>PUTEM</a:t>
            </a:r>
            <a:r>
              <a:rPr lang="en-US" dirty="0" smtClean="0"/>
              <a:t> </a:t>
            </a:r>
            <a:r>
              <a:rPr lang="en-US" dirty="0"/>
              <a:t>REZERVACIJA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marL="342900" lvl="1" indent="-342900"/>
            <a:endParaRPr lang="sr-Latn-RS" sz="2000" dirty="0" smtClean="0"/>
          </a:p>
          <a:p>
            <a:pPr marL="342900" lvl="1" indent="-342900"/>
            <a:endParaRPr lang="sr-Latn-RS" sz="2000" dirty="0"/>
          </a:p>
          <a:p>
            <a:pPr marL="342900" lvl="1" indent="-342900"/>
            <a:r>
              <a:rPr lang="sr-Latn-RS" sz="2000" dirty="0" smtClean="0"/>
              <a:t>Izveštaj  </a:t>
            </a:r>
            <a:r>
              <a:rPr lang="sr-Latn-RS" sz="2000" dirty="0"/>
              <a:t>o  prodaji  predviđa  zauzetost  hotela  </a:t>
            </a:r>
            <a:r>
              <a:rPr lang="sr-Latn-RS" sz="2000" dirty="0" smtClean="0"/>
              <a:t>tokom  </a:t>
            </a:r>
            <a:r>
              <a:rPr lang="sr-Latn-RS" sz="2000" dirty="0"/>
              <a:t>jednog  </a:t>
            </a:r>
            <a:r>
              <a:rPr lang="sr-Latn-RS" sz="2000" dirty="0" smtClean="0"/>
              <a:t>meseca</a:t>
            </a:r>
            <a:r>
              <a:rPr lang="sr-Latn-RS" sz="2000" dirty="0"/>
              <a:t>, </a:t>
            </a:r>
            <a:r>
              <a:rPr lang="sr-Latn-RS" sz="2000" dirty="0" smtClean="0"/>
              <a:t>tromesečja </a:t>
            </a:r>
            <a:r>
              <a:rPr lang="sr-Latn-RS" sz="2000" dirty="0"/>
              <a:t>ili godine. </a:t>
            </a:r>
            <a:endParaRPr lang="sr-Latn-RS" sz="2000" dirty="0" smtClean="0"/>
          </a:p>
          <a:p>
            <a:pPr marL="342900" lvl="1" indent="-342900"/>
            <a:r>
              <a:rPr lang="sr-Latn-RS" sz="2000" dirty="0" smtClean="0"/>
              <a:t>Kreira se sledećom </a:t>
            </a:r>
            <a:r>
              <a:rPr lang="sr-Latn-RS" sz="2000" dirty="0"/>
              <a:t>dinamikom</a:t>
            </a:r>
            <a:r>
              <a:rPr lang="sr-Latn-RS" sz="2000" dirty="0" smtClean="0"/>
              <a:t>:</a:t>
            </a:r>
          </a:p>
          <a:p>
            <a:pPr marL="742950" lvl="2" indent="-342900"/>
            <a:r>
              <a:rPr lang="sr-Latn-RS" sz="2000" dirty="0" smtClean="0"/>
              <a:t>jedanput </a:t>
            </a:r>
            <a:r>
              <a:rPr lang="sr-Latn-RS" sz="2000" dirty="0"/>
              <a:t>ili  više puta </a:t>
            </a:r>
            <a:r>
              <a:rPr lang="sr-Latn-RS" sz="2000" dirty="0" smtClean="0"/>
              <a:t>nedeljno </a:t>
            </a:r>
            <a:r>
              <a:rPr lang="sr-Latn-RS" sz="2000" dirty="0"/>
              <a:t>za tekući </a:t>
            </a:r>
            <a:r>
              <a:rPr lang="sr-Latn-RS" sz="2000" dirty="0" smtClean="0"/>
              <a:t>mesec,</a:t>
            </a:r>
          </a:p>
          <a:p>
            <a:pPr marL="742950" lvl="2" indent="-342900"/>
            <a:r>
              <a:rPr lang="en-US" sz="2000" dirty="0"/>
              <a:t>j</a:t>
            </a:r>
            <a:r>
              <a:rPr lang="sr-Latn-RS" sz="2000" dirty="0" smtClean="0"/>
              <a:t>ednom nedeljno za sledeći mesec</a:t>
            </a:r>
            <a:r>
              <a:rPr lang="sr-Latn-RS" sz="2000" dirty="0"/>
              <a:t>, a </a:t>
            </a:r>
            <a:endParaRPr lang="sr-Latn-RS" sz="2000" dirty="0" smtClean="0"/>
          </a:p>
          <a:p>
            <a:pPr marL="742950" lvl="2" indent="-342900"/>
            <a:r>
              <a:rPr lang="sr-Latn-RS" sz="2000" dirty="0" smtClean="0"/>
              <a:t>jedanput mesečno </a:t>
            </a:r>
            <a:r>
              <a:rPr lang="sr-Latn-RS" sz="2000" dirty="0"/>
              <a:t>za </a:t>
            </a:r>
            <a:r>
              <a:rPr lang="sr-Latn-RS" sz="2000" dirty="0" smtClean="0"/>
              <a:t>vreme dalje </a:t>
            </a:r>
            <a:r>
              <a:rPr lang="sr-Latn-RS" sz="2000" dirty="0"/>
              <a:t>od dva </a:t>
            </a:r>
            <a:r>
              <a:rPr lang="sr-Latn-RS" sz="2000" dirty="0" smtClean="0"/>
              <a:t>meseca. 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26222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I</a:t>
            </a:r>
            <a:r>
              <a:rPr lang="en-US" dirty="0" smtClean="0"/>
              <a:t>ZVEŠTAJ </a:t>
            </a:r>
            <a:r>
              <a:rPr lang="en-US" dirty="0"/>
              <a:t>O PRODAJI KAPACITETA </a:t>
            </a:r>
            <a:r>
              <a:rPr lang="sr-Latn-RS" dirty="0" smtClean="0"/>
              <a:t>PUTEM</a:t>
            </a:r>
            <a:r>
              <a:rPr lang="en-US" dirty="0" smtClean="0"/>
              <a:t> </a:t>
            </a:r>
            <a:r>
              <a:rPr lang="en-US" dirty="0"/>
              <a:t>REZERVACIJA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marL="342900" lvl="1" indent="-342900"/>
            <a:endParaRPr lang="sr-Latn-RS" sz="2000" dirty="0" smtClean="0"/>
          </a:p>
          <a:p>
            <a:pPr marL="342900" lvl="1" indent="-342900"/>
            <a:r>
              <a:rPr lang="sr-Latn-RS" sz="2000" dirty="0" smtClean="0"/>
              <a:t>Izveštaj </a:t>
            </a:r>
            <a:r>
              <a:rPr lang="sr-Latn-RS" sz="2000" dirty="0"/>
              <a:t>se kreira na način da se koristi </a:t>
            </a:r>
            <a:r>
              <a:rPr lang="sr-Latn-RS" sz="2000" i="1" dirty="0" smtClean="0"/>
              <a:t>cod-sastavom</a:t>
            </a:r>
            <a:r>
              <a:rPr lang="sr-Latn-RS" sz="2000" dirty="0"/>
              <a:t>, i to </a:t>
            </a:r>
            <a:r>
              <a:rPr lang="sr-Latn-RS" sz="2000" dirty="0" smtClean="0"/>
              <a:t> oznakama«1</a:t>
            </a:r>
            <a:r>
              <a:rPr lang="sr-Latn-RS" sz="2000" dirty="0"/>
              <a:t>», «2», «3», «X», «0», koje znače </a:t>
            </a:r>
            <a:r>
              <a:rPr lang="sr-Latn-RS" sz="2000" dirty="0" smtClean="0"/>
              <a:t>sledeće:</a:t>
            </a:r>
          </a:p>
          <a:p>
            <a:pPr marL="342900" lvl="1" indent="-342900"/>
            <a:r>
              <a:rPr lang="sr-Latn-RS" sz="2000" dirty="0" smtClean="0"/>
              <a:t>«</a:t>
            </a:r>
            <a:r>
              <a:rPr lang="sr-Latn-RS" sz="2000" dirty="0"/>
              <a:t>1»-prihvat rezervacije moguć je bez ograničenja</a:t>
            </a:r>
            <a:r>
              <a:rPr lang="sr-Latn-RS" sz="2000" dirty="0" smtClean="0"/>
              <a:t>,</a:t>
            </a:r>
          </a:p>
          <a:p>
            <a:pPr marL="342900" lvl="1" indent="-342900"/>
            <a:r>
              <a:rPr lang="sr-Latn-RS" sz="2000" dirty="0" smtClean="0"/>
              <a:t>«</a:t>
            </a:r>
            <a:r>
              <a:rPr lang="sr-Latn-RS" sz="2000" dirty="0"/>
              <a:t>2»-nuditi sobe samo maksimalnih i srednjih </a:t>
            </a:r>
            <a:r>
              <a:rPr lang="sr-Latn-RS" sz="2000" dirty="0" smtClean="0"/>
              <a:t>cena,</a:t>
            </a:r>
          </a:p>
          <a:p>
            <a:pPr marL="342900" lvl="1" indent="-342900"/>
            <a:r>
              <a:rPr lang="sr-Latn-RS" sz="2000" dirty="0" smtClean="0"/>
              <a:t>«</a:t>
            </a:r>
            <a:r>
              <a:rPr lang="sr-Latn-RS" sz="2000" dirty="0"/>
              <a:t>3»-nuditi sobe samo maksimalnih </a:t>
            </a:r>
            <a:r>
              <a:rPr lang="sr-Latn-RS" sz="2000" dirty="0" smtClean="0"/>
              <a:t>cena,</a:t>
            </a:r>
          </a:p>
          <a:p>
            <a:pPr marL="342900" lvl="1" indent="-342900"/>
            <a:r>
              <a:rPr lang="sr-Latn-RS" sz="2000" dirty="0" smtClean="0"/>
              <a:t>«</a:t>
            </a:r>
            <a:r>
              <a:rPr lang="sr-Latn-RS" sz="2000" dirty="0"/>
              <a:t>X»-stopiranje  rezervacija  za  određeni  </a:t>
            </a:r>
            <a:r>
              <a:rPr lang="sr-Latn-RS" sz="2000" dirty="0" smtClean="0"/>
              <a:t>dan,</a:t>
            </a:r>
          </a:p>
          <a:p>
            <a:pPr marL="342900" lvl="1" indent="-342900"/>
            <a:r>
              <a:rPr lang="sr-Latn-RS" sz="2000" dirty="0"/>
              <a:t>«0»-označava potpunu zauzetost </a:t>
            </a:r>
            <a:r>
              <a:rPr lang="sr-Latn-RS" sz="2000" dirty="0" smtClean="0"/>
              <a:t>hotela.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170580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79" y="3269673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5. </a:t>
            </a:r>
            <a:r>
              <a:rPr lang="sr-Latn-RS" dirty="0"/>
              <a:t>CENOVNIK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865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CENOVNIK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marL="342900" lvl="1" indent="-342900"/>
            <a:r>
              <a:rPr lang="sr-Latn-RS" sz="2000" dirty="0"/>
              <a:t>C</a:t>
            </a:r>
            <a:r>
              <a:rPr lang="sr-Latn-RS" sz="2000" dirty="0" smtClean="0"/>
              <a:t>ena  </a:t>
            </a:r>
            <a:r>
              <a:rPr lang="sr-Latn-RS" sz="2000" dirty="0"/>
              <a:t>za  </a:t>
            </a:r>
            <a:r>
              <a:rPr lang="sr-Latn-RS" sz="2000" dirty="0" smtClean="0"/>
              <a:t>smeštaj  </a:t>
            </a:r>
            <a:r>
              <a:rPr lang="sr-Latn-RS" sz="2000" dirty="0"/>
              <a:t>u  hotelu  je  </a:t>
            </a:r>
            <a:r>
              <a:rPr lang="sr-Latn-RS" sz="2000" dirty="0" smtClean="0"/>
              <a:t>cena  </a:t>
            </a:r>
            <a:r>
              <a:rPr lang="sr-Latn-RS" sz="2000" dirty="0"/>
              <a:t>noćenja.  Visina  </a:t>
            </a:r>
            <a:r>
              <a:rPr lang="sr-Latn-RS" sz="2000" dirty="0" smtClean="0"/>
              <a:t>cene  zavisi od razlike </a:t>
            </a:r>
            <a:r>
              <a:rPr lang="sr-Latn-RS" sz="2000" dirty="0"/>
              <a:t>u </a:t>
            </a:r>
            <a:r>
              <a:rPr lang="sr-Latn-RS" sz="2000" dirty="0" smtClean="0"/>
              <a:t>ceni </a:t>
            </a:r>
            <a:r>
              <a:rPr lang="sr-Latn-RS" sz="2000" dirty="0"/>
              <a:t>između minimalne i maksimalne, a hotel određuje tzv. standardnu </a:t>
            </a:r>
            <a:r>
              <a:rPr lang="sr-Latn-RS" sz="2000" dirty="0" smtClean="0"/>
              <a:t>cenu </a:t>
            </a:r>
            <a:r>
              <a:rPr lang="sr-Latn-RS" sz="2000" dirty="0"/>
              <a:t>za svaku sobu. </a:t>
            </a:r>
            <a:endParaRPr lang="sr-Latn-RS" sz="2000" dirty="0" smtClean="0"/>
          </a:p>
          <a:p>
            <a:pPr marL="342900" lvl="1" indent="-342900"/>
            <a:r>
              <a:rPr lang="sr-Latn-RS" sz="2000" dirty="0" smtClean="0"/>
              <a:t>U </a:t>
            </a:r>
            <a:r>
              <a:rPr lang="sr-Latn-RS" sz="2000" dirty="0"/>
              <a:t>hotelskoj terminologiji ta </a:t>
            </a:r>
            <a:r>
              <a:rPr lang="sr-Latn-RS" sz="2000" dirty="0" smtClean="0"/>
              <a:t>cena </a:t>
            </a:r>
            <a:r>
              <a:rPr lang="sr-Latn-RS" sz="2000" dirty="0"/>
              <a:t>se </a:t>
            </a:r>
            <a:r>
              <a:rPr lang="sr-Latn-RS" sz="2000" dirty="0" smtClean="0"/>
              <a:t>naziva </a:t>
            </a:r>
            <a:r>
              <a:rPr lang="sr-Latn-RS" sz="2000" b="1" i="1" dirty="0" smtClean="0"/>
              <a:t>rack </a:t>
            </a:r>
            <a:r>
              <a:rPr lang="sr-Latn-RS" sz="2000" b="1" i="1" dirty="0"/>
              <a:t>rate</a:t>
            </a:r>
            <a:r>
              <a:rPr lang="sr-Latn-RS" sz="2000" dirty="0" smtClean="0"/>
              <a:t>,</a:t>
            </a:r>
            <a:r>
              <a:rPr lang="en-US" sz="2000" dirty="0" smtClean="0"/>
              <a:t> </a:t>
            </a:r>
            <a:r>
              <a:rPr lang="sr-Latn-RS" sz="2000" dirty="0" smtClean="0"/>
              <a:t>jer  </a:t>
            </a:r>
            <a:r>
              <a:rPr lang="sr-Latn-RS" sz="2000" dirty="0"/>
              <a:t>se </a:t>
            </a:r>
            <a:r>
              <a:rPr lang="sr-Latn-RS" sz="2000" dirty="0" smtClean="0"/>
              <a:t>cenovnik </a:t>
            </a:r>
            <a:r>
              <a:rPr lang="sr-Latn-RS" sz="2000" dirty="0"/>
              <a:t>soba postavlja </a:t>
            </a:r>
            <a:r>
              <a:rPr lang="en-US" sz="2000" dirty="0" err="1" smtClean="0"/>
              <a:t>po</a:t>
            </a:r>
            <a:r>
              <a:rPr lang="sr-Latn-RS" sz="2000" dirty="0" smtClean="0"/>
              <a:t>kraj </a:t>
            </a:r>
            <a:r>
              <a:rPr lang="sr-Latn-RS" sz="2000" dirty="0"/>
              <a:t>recepcijske ploče (reception rack</a:t>
            </a:r>
            <a:r>
              <a:rPr lang="sr-Latn-RS" sz="2000" dirty="0" smtClean="0"/>
              <a:t>).</a:t>
            </a:r>
          </a:p>
          <a:p>
            <a:pPr marL="342900" lvl="1" indent="-342900"/>
            <a:r>
              <a:rPr lang="pl-PL" sz="2000" dirty="0" smtClean="0"/>
              <a:t>Rack rate koristi </a:t>
            </a:r>
            <a:r>
              <a:rPr lang="pl-PL" sz="2000" dirty="0"/>
              <a:t>recepcionar za goste bez </a:t>
            </a:r>
            <a:r>
              <a:rPr lang="pl-PL" sz="2000" dirty="0" smtClean="0"/>
              <a:t>rezervacije.</a:t>
            </a:r>
          </a:p>
          <a:p>
            <a:pPr marL="342900" lvl="1" indent="-342900"/>
            <a:r>
              <a:rPr lang="sr-Latn-RS" sz="2000" b="1" dirty="0" smtClean="0"/>
              <a:t>Cene </a:t>
            </a:r>
            <a:r>
              <a:rPr lang="sr-Latn-RS" sz="2000" b="1" dirty="0"/>
              <a:t>hotelskih usluga formiraju se za</a:t>
            </a:r>
            <a:r>
              <a:rPr lang="sr-Latn-RS" sz="2000" b="1" dirty="0" smtClean="0"/>
              <a:t>:</a:t>
            </a:r>
          </a:p>
          <a:p>
            <a:pPr marL="457200" lvl="1" indent="-457200">
              <a:buFont typeface="+mj-lt"/>
              <a:buAutoNum type="arabicPeriod"/>
            </a:pPr>
            <a:r>
              <a:rPr lang="sr-Latn-RS" sz="2000" dirty="0" smtClean="0"/>
              <a:t>individualnu prodaju,</a:t>
            </a:r>
          </a:p>
          <a:p>
            <a:pPr marL="457200" lvl="1" indent="-457200">
              <a:buFont typeface="+mj-lt"/>
              <a:buAutoNum type="arabicPeriod"/>
            </a:pPr>
            <a:r>
              <a:rPr lang="sr-Latn-RS" sz="2000" dirty="0" smtClean="0"/>
              <a:t>grupne </a:t>
            </a:r>
            <a:r>
              <a:rPr lang="sr-Latn-RS" sz="2000" dirty="0"/>
              <a:t>aranžmane</a:t>
            </a:r>
            <a:r>
              <a:rPr lang="sr-Latn-RS" sz="2000" dirty="0" smtClean="0"/>
              <a:t>,</a:t>
            </a:r>
          </a:p>
          <a:p>
            <a:pPr marL="457200" lvl="1" indent="-457200">
              <a:buFont typeface="+mj-lt"/>
              <a:buAutoNum type="arabicPeriod"/>
            </a:pPr>
            <a:r>
              <a:rPr lang="sr-Latn-RS" sz="2000" dirty="0" smtClean="0"/>
              <a:t>agencijsku </a:t>
            </a:r>
            <a:r>
              <a:rPr lang="sr-Latn-RS" sz="2000" dirty="0"/>
              <a:t>(alotmansku) </a:t>
            </a:r>
            <a:r>
              <a:rPr lang="sr-Latn-RS" sz="2000" dirty="0" smtClean="0"/>
              <a:t>prodaju.</a:t>
            </a:r>
          </a:p>
        </p:txBody>
      </p:sp>
    </p:spTree>
    <p:extLst>
      <p:ext uri="{BB962C8B-B14F-4D97-AF65-F5344CB8AC3E}">
        <p14:creationId xmlns:p14="http://schemas.microsoft.com/office/powerpoint/2010/main" val="64136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CENOVNIK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marL="342900" lvl="1" indent="-342900"/>
            <a:r>
              <a:rPr lang="sr-Latn-RS" sz="2000" dirty="0"/>
              <a:t>U  </a:t>
            </a:r>
            <a:r>
              <a:rPr lang="sr-Latn-RS" sz="2000" dirty="0" smtClean="0"/>
              <a:t>cenovnicima  se navode </a:t>
            </a:r>
            <a:r>
              <a:rPr lang="sr-Latn-RS" sz="2000" dirty="0"/>
              <a:t>vrste i </a:t>
            </a:r>
            <a:r>
              <a:rPr lang="sr-Latn-RS" sz="2000" dirty="0" smtClean="0"/>
              <a:t>kategorije soba:</a:t>
            </a:r>
          </a:p>
          <a:p>
            <a:pPr marL="342900" lvl="1" indent="-342900"/>
            <a:r>
              <a:rPr lang="sr-Latn-RS" sz="2000" dirty="0" smtClean="0"/>
              <a:t>jednokrevetna,</a:t>
            </a:r>
          </a:p>
          <a:p>
            <a:pPr marL="342900" lvl="1" indent="-342900"/>
            <a:r>
              <a:rPr lang="sr-Latn-RS" sz="2000" dirty="0" smtClean="0"/>
              <a:t>dvokrevetna  </a:t>
            </a:r>
            <a:r>
              <a:rPr lang="sr-Latn-RS" sz="2000" dirty="0"/>
              <a:t>(</a:t>
            </a:r>
            <a:r>
              <a:rPr lang="sr-Latn-RS" sz="2000" dirty="0" smtClean="0"/>
              <a:t>double ili </a:t>
            </a:r>
            <a:r>
              <a:rPr lang="sr-Latn-RS" sz="2000" dirty="0"/>
              <a:t>twin s odvojenim krevetima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dvokrevetna </a:t>
            </a:r>
            <a:r>
              <a:rPr lang="sr-Latn-RS" sz="2000" dirty="0"/>
              <a:t>s pomoćnim </a:t>
            </a:r>
            <a:r>
              <a:rPr lang="sr-Latn-RS" sz="2000" dirty="0" smtClean="0"/>
              <a:t>krevetom,</a:t>
            </a:r>
          </a:p>
          <a:p>
            <a:pPr marL="342900" lvl="1" indent="-342900"/>
            <a:r>
              <a:rPr lang="sr-Latn-RS" sz="2000" dirty="0" smtClean="0"/>
              <a:t>trokrevetna,</a:t>
            </a:r>
          </a:p>
          <a:p>
            <a:pPr marL="342900" lvl="1" indent="-342900"/>
            <a:r>
              <a:rPr lang="sr-Latn-RS" sz="2000" dirty="0" smtClean="0"/>
              <a:t>mali </a:t>
            </a:r>
            <a:r>
              <a:rPr lang="sr-Latn-RS" sz="2000" dirty="0"/>
              <a:t>apartman (Small Suite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veliki </a:t>
            </a:r>
            <a:r>
              <a:rPr lang="sr-Latn-RS" sz="2000" dirty="0"/>
              <a:t>apartman  (Large Suite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predsednički </a:t>
            </a:r>
            <a:r>
              <a:rPr lang="sr-Latn-RS" sz="2000" dirty="0"/>
              <a:t>apartman (Presidential Suite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dvokrevetna </a:t>
            </a:r>
            <a:r>
              <a:rPr lang="sr-Latn-RS" sz="2000" dirty="0"/>
              <a:t>za jednu osobu (Double for Single)i </a:t>
            </a:r>
            <a:r>
              <a:rPr lang="sr-Latn-RS" sz="2000" dirty="0" smtClean="0"/>
              <a:t>dr.</a:t>
            </a:r>
          </a:p>
        </p:txBody>
      </p:sp>
    </p:spTree>
    <p:extLst>
      <p:ext uri="{BB962C8B-B14F-4D97-AF65-F5344CB8AC3E}">
        <p14:creationId xmlns:p14="http://schemas.microsoft.com/office/powerpoint/2010/main" val="4037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CENOVNIK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 lnSpcReduction="10000"/>
          </a:bodyPr>
          <a:lstStyle/>
          <a:p>
            <a:pPr marL="342900" lvl="1" indent="-342900"/>
            <a:r>
              <a:rPr lang="sr-Latn-RS" sz="2000" dirty="0"/>
              <a:t>U hotelima se mogu ponuditi i </a:t>
            </a:r>
            <a:r>
              <a:rPr lang="sr-Latn-RS" sz="2000" dirty="0" smtClean="0"/>
              <a:t>sledeće </a:t>
            </a:r>
            <a:r>
              <a:rPr lang="sr-Latn-RS" sz="2000" dirty="0"/>
              <a:t>vrste </a:t>
            </a:r>
            <a:r>
              <a:rPr lang="sr-Latn-RS" sz="2000" dirty="0" smtClean="0"/>
              <a:t>soba:</a:t>
            </a:r>
          </a:p>
          <a:p>
            <a:pPr marL="342900" lvl="1" indent="-342900"/>
            <a:r>
              <a:rPr lang="sr-Latn-RS" sz="2000" dirty="0" smtClean="0"/>
              <a:t>četvorokrevetna,</a:t>
            </a:r>
          </a:p>
          <a:p>
            <a:pPr marL="342900" lvl="1" indent="-342900"/>
            <a:r>
              <a:rPr lang="sr-Latn-RS" sz="2000" dirty="0" smtClean="0"/>
              <a:t>jednokrevetna </a:t>
            </a:r>
            <a:r>
              <a:rPr lang="sr-Latn-RS" sz="2000" dirty="0"/>
              <a:t>soba veća od standardne </a:t>
            </a:r>
            <a:r>
              <a:rPr lang="sr-Latn-RS" sz="2000" dirty="0" smtClean="0"/>
              <a:t>jednokrevetne </a:t>
            </a:r>
            <a:r>
              <a:rPr lang="sr-Latn-RS" sz="2000" dirty="0"/>
              <a:t>sobe (Queen Size Bed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dvokrevetna </a:t>
            </a:r>
            <a:r>
              <a:rPr lang="sr-Latn-RS" sz="2000" dirty="0"/>
              <a:t>soba veća od standardne dvokrevetne sobe s jednim velikim krevetom (King Size Bed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dvokrevetna </a:t>
            </a:r>
            <a:r>
              <a:rPr lang="sr-Latn-RS" sz="2000" dirty="0"/>
              <a:t>soba veća od standardne </a:t>
            </a:r>
            <a:r>
              <a:rPr lang="sr-Latn-RS" sz="2000" dirty="0" smtClean="0"/>
              <a:t>sa </a:t>
            </a:r>
            <a:r>
              <a:rPr lang="sr-Latn-RS" sz="2000" dirty="0"/>
              <a:t>po dva 2</a:t>
            </a:r>
            <a:r>
              <a:rPr lang="sr-Latn-RS" sz="2000" dirty="0" smtClean="0"/>
              <a:t> </a:t>
            </a:r>
            <a:r>
              <a:rPr lang="sr-Latn-RS" sz="2000" dirty="0"/>
              <a:t>kreveta (Double-Double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kauč </a:t>
            </a:r>
            <a:r>
              <a:rPr lang="sr-Latn-RS" sz="2000" dirty="0"/>
              <a:t>koji se može podesiti za spavanje (Studio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povezane </a:t>
            </a:r>
            <a:r>
              <a:rPr lang="sr-Latn-RS" sz="2000" dirty="0"/>
              <a:t>sobe (Connecting Rooms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jedna </a:t>
            </a:r>
            <a:r>
              <a:rPr lang="sr-Latn-RS" sz="2000" dirty="0"/>
              <a:t>soba do druge (Adjoining Rooms</a:t>
            </a:r>
            <a:r>
              <a:rPr lang="sr-Latn-RS" sz="2000" dirty="0" smtClean="0"/>
              <a:t>),</a:t>
            </a:r>
          </a:p>
          <a:p>
            <a:pPr marL="342900" lvl="1" indent="-342900"/>
            <a:r>
              <a:rPr lang="sr-Latn-RS" sz="2000" dirty="0" smtClean="0"/>
              <a:t>sobe </a:t>
            </a:r>
            <a:r>
              <a:rPr lang="sr-Latn-RS" sz="2000" dirty="0"/>
              <a:t>u blizini «preko puta» (Adjacent Rooms</a:t>
            </a:r>
            <a:r>
              <a:rPr lang="sr-Latn-RS" sz="20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0897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CENOVNIK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marL="342900" lvl="1" indent="-342900"/>
            <a:r>
              <a:rPr lang="sr-Latn-RS" sz="2000" dirty="0" smtClean="0"/>
              <a:t>Kada je reč </a:t>
            </a:r>
            <a:r>
              <a:rPr lang="sr-Latn-RS" sz="2000" dirty="0"/>
              <a:t>o hotelima koji posluju isključivo sezonski, </a:t>
            </a:r>
            <a:r>
              <a:rPr lang="sr-Latn-RS" sz="2000" dirty="0" smtClean="0"/>
              <a:t>cene </a:t>
            </a:r>
            <a:r>
              <a:rPr lang="sr-Latn-RS" sz="2000" dirty="0"/>
              <a:t>se ističu za više razdoblja, a različite su  za svako </a:t>
            </a:r>
            <a:r>
              <a:rPr lang="sr-Latn-RS" sz="2000" dirty="0" smtClean="0"/>
              <a:t>razdoblje.</a:t>
            </a:r>
          </a:p>
          <a:p>
            <a:pPr marL="342900" lvl="1" indent="-342900"/>
            <a:r>
              <a:rPr lang="sr-Latn-RS" sz="2000" dirty="0"/>
              <a:t>U </a:t>
            </a:r>
            <a:r>
              <a:rPr lang="sr-Latn-RS" sz="2000" dirty="0" smtClean="0"/>
              <a:t>cenovnicima </a:t>
            </a:r>
            <a:r>
              <a:rPr lang="sr-Latn-RS" sz="2000" dirty="0"/>
              <a:t>je osim vrste </a:t>
            </a:r>
            <a:r>
              <a:rPr lang="sr-Latn-RS" sz="2000" dirty="0" smtClean="0"/>
              <a:t>smeštajne </a:t>
            </a:r>
            <a:r>
              <a:rPr lang="sr-Latn-RS" sz="2000" dirty="0"/>
              <a:t>jedinice, potrebno </a:t>
            </a:r>
            <a:r>
              <a:rPr lang="sr-Latn-RS" sz="2000" dirty="0" smtClean="0"/>
              <a:t>istaći </a:t>
            </a:r>
            <a:r>
              <a:rPr lang="sr-Latn-RS" sz="2000" dirty="0"/>
              <a:t>i </a:t>
            </a:r>
            <a:r>
              <a:rPr lang="sr-Latn-RS" sz="2000" dirty="0" smtClean="0"/>
              <a:t>njen </a:t>
            </a:r>
            <a:r>
              <a:rPr lang="sr-Latn-RS" sz="2000" dirty="0"/>
              <a:t>sadržaj, odnosno kategoriju jer je svaki od navedenih elemenata važan i ima </a:t>
            </a:r>
            <a:r>
              <a:rPr lang="sr-Latn-RS" sz="2000" dirty="0" smtClean="0"/>
              <a:t>uticaja </a:t>
            </a:r>
            <a:r>
              <a:rPr lang="sr-Latn-RS" sz="2000" dirty="0"/>
              <a:t>na </a:t>
            </a:r>
            <a:r>
              <a:rPr lang="sr-Latn-RS" sz="2000" dirty="0" smtClean="0"/>
              <a:t>cenu smeštajne </a:t>
            </a:r>
            <a:r>
              <a:rPr lang="sr-Latn-RS" sz="2000" dirty="0"/>
              <a:t>jedinice</a:t>
            </a:r>
            <a:r>
              <a:rPr lang="sr-Latn-RS" sz="2000" dirty="0" smtClean="0"/>
              <a:t>:</a:t>
            </a:r>
          </a:p>
          <a:p>
            <a:pPr marL="742950" lvl="2" indent="-342900"/>
            <a:r>
              <a:rPr lang="sr-Latn-RS" sz="1800" dirty="0" smtClean="0"/>
              <a:t>da </a:t>
            </a:r>
            <a:r>
              <a:rPr lang="sr-Latn-RS" sz="1800" dirty="0"/>
              <a:t>li je soba s </a:t>
            </a:r>
            <a:r>
              <a:rPr lang="sr-Latn-RS" sz="1800" dirty="0" smtClean="0"/>
              <a:t>kupatilom ili bez,</a:t>
            </a:r>
          </a:p>
          <a:p>
            <a:pPr marL="742950" lvl="2" indent="-342900"/>
            <a:r>
              <a:rPr lang="sr-Latn-RS" sz="1800" dirty="0" smtClean="0"/>
              <a:t>da </a:t>
            </a:r>
            <a:r>
              <a:rPr lang="sr-Latn-RS" sz="1800" dirty="0"/>
              <a:t>li soba ima visoku kadu ili tuš (nisku) </a:t>
            </a:r>
            <a:r>
              <a:rPr lang="sr-Latn-RS" sz="1800" dirty="0" smtClean="0"/>
              <a:t>kadu,</a:t>
            </a:r>
          </a:p>
          <a:p>
            <a:pPr marL="742950" lvl="2" indent="-342900"/>
            <a:r>
              <a:rPr lang="sr-Latn-RS" sz="1800" dirty="0" smtClean="0"/>
              <a:t>ima </a:t>
            </a:r>
            <a:r>
              <a:rPr lang="sr-Latn-RS" sz="1800" dirty="0"/>
              <a:t>li soba balkon ili </a:t>
            </a:r>
            <a:r>
              <a:rPr lang="sr-Latn-RS" sz="1800" dirty="0" smtClean="0"/>
              <a:t>ne,</a:t>
            </a:r>
          </a:p>
          <a:p>
            <a:pPr marL="742950" lvl="2" indent="-342900"/>
            <a:r>
              <a:rPr lang="sr-Latn-RS" sz="1800" dirty="0" smtClean="0"/>
              <a:t>da </a:t>
            </a:r>
            <a:r>
              <a:rPr lang="sr-Latn-RS" sz="1800" dirty="0"/>
              <a:t>li je soba s pogledom na more, park, jezero, parkiralište </a:t>
            </a:r>
            <a:r>
              <a:rPr lang="sr-Latn-RS" sz="1800" dirty="0" smtClean="0"/>
              <a:t>itd.</a:t>
            </a:r>
          </a:p>
        </p:txBody>
      </p:sp>
    </p:spTree>
    <p:extLst>
      <p:ext uri="{BB962C8B-B14F-4D97-AF65-F5344CB8AC3E}">
        <p14:creationId xmlns:p14="http://schemas.microsoft.com/office/powerpoint/2010/main" val="165633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CENOVNIK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0036"/>
            <a:ext cx="8596668" cy="5166015"/>
          </a:xfrm>
        </p:spPr>
        <p:txBody>
          <a:bodyPr>
            <a:normAutofit/>
          </a:bodyPr>
          <a:lstStyle/>
          <a:p>
            <a:pPr marL="342900" lvl="1" indent="-342900"/>
            <a:r>
              <a:rPr lang="sr-Latn-RS" sz="2000" dirty="0"/>
              <a:t>U hotelskom </a:t>
            </a:r>
            <a:r>
              <a:rPr lang="sr-Latn-RS" sz="2000" dirty="0" smtClean="0"/>
              <a:t>cenovniku </a:t>
            </a:r>
            <a:r>
              <a:rPr lang="sr-Latn-RS" sz="2000" dirty="0"/>
              <a:t>navode se i usluge koje hotel pruža, a one su </a:t>
            </a:r>
            <a:r>
              <a:rPr lang="sr-Latn-RS" sz="2000" dirty="0" smtClean="0"/>
              <a:t>sledeće:</a:t>
            </a:r>
          </a:p>
          <a:p>
            <a:pPr marL="742950" lvl="2" indent="-342900"/>
            <a:r>
              <a:rPr lang="sr-Latn-RS" sz="1800" dirty="0" smtClean="0"/>
              <a:t>noćenje </a:t>
            </a:r>
            <a:r>
              <a:rPr lang="sr-Latn-RS" sz="1800" dirty="0"/>
              <a:t>i doručak   =  (B&amp;B) Bed and Breakfastili (EP)  European </a:t>
            </a:r>
            <a:r>
              <a:rPr lang="sr-Latn-RS" sz="1800" dirty="0" smtClean="0"/>
              <a:t>Plan</a:t>
            </a:r>
          </a:p>
          <a:p>
            <a:pPr marL="742950" lvl="2" indent="-342900"/>
            <a:r>
              <a:rPr lang="sr-Latn-RS" sz="1800" dirty="0" smtClean="0"/>
              <a:t>polupansion      </a:t>
            </a:r>
            <a:r>
              <a:rPr lang="sr-Latn-RS" sz="1800" dirty="0"/>
              <a:t>=  (MAP) Modified American </a:t>
            </a:r>
            <a:r>
              <a:rPr lang="sr-Latn-RS" sz="1800" dirty="0" smtClean="0"/>
              <a:t>Plan</a:t>
            </a:r>
          </a:p>
          <a:p>
            <a:pPr marL="742950" lvl="2" indent="-342900"/>
            <a:r>
              <a:rPr lang="sr-Latn-RS" sz="1800" dirty="0" smtClean="0"/>
              <a:t>puni </a:t>
            </a:r>
            <a:r>
              <a:rPr lang="sr-Latn-RS" sz="1800" dirty="0"/>
              <a:t>pansion    =  (AP) American </a:t>
            </a:r>
            <a:r>
              <a:rPr lang="sr-Latn-RS" sz="1800" dirty="0" smtClean="0"/>
              <a:t>Plan</a:t>
            </a:r>
          </a:p>
          <a:p>
            <a:pPr marL="342900" lvl="1" indent="-342900"/>
            <a:endParaRPr lang="sr-Latn-RS" sz="2000" dirty="0"/>
          </a:p>
          <a:p>
            <a:pPr marL="342900" lvl="1" indent="-342900"/>
            <a:r>
              <a:rPr lang="sr-Latn-RS" sz="2000" dirty="0" smtClean="0"/>
              <a:t>Cenovnik </a:t>
            </a:r>
            <a:r>
              <a:rPr lang="sr-Latn-RS" sz="2000" dirty="0"/>
              <a:t>sadrži još i posebne popuste za </a:t>
            </a:r>
            <a:r>
              <a:rPr lang="sr-Latn-RS" sz="2000" dirty="0" smtClean="0"/>
              <a:t>decu </a:t>
            </a:r>
            <a:r>
              <a:rPr lang="sr-Latn-RS" sz="2000" dirty="0"/>
              <a:t>s roditeljima, za dodatni </a:t>
            </a:r>
            <a:r>
              <a:rPr lang="sr-Latn-RS" sz="2000" dirty="0" smtClean="0"/>
              <a:t>krevet. </a:t>
            </a:r>
            <a:r>
              <a:rPr lang="sr-Latn-RS" sz="2000" dirty="0"/>
              <a:t>Nije uobičajeno navoditi </a:t>
            </a:r>
            <a:r>
              <a:rPr lang="sr-Latn-RS" sz="2000" dirty="0" smtClean="0"/>
              <a:t>cene </a:t>
            </a:r>
            <a:r>
              <a:rPr lang="sr-Latn-RS" sz="2000" dirty="0"/>
              <a:t>u iznosima od...........do, već je pravilno formirati </a:t>
            </a:r>
            <a:r>
              <a:rPr lang="sr-Latn-RS" sz="2000" dirty="0" smtClean="0"/>
              <a:t>cenovnik sa:</a:t>
            </a:r>
          </a:p>
          <a:p>
            <a:r>
              <a:rPr lang="en-US" dirty="0" err="1"/>
              <a:t>minimalnom</a:t>
            </a:r>
            <a:r>
              <a:rPr lang="en-US" dirty="0"/>
              <a:t>,</a:t>
            </a:r>
          </a:p>
          <a:p>
            <a:r>
              <a:rPr lang="en-US" dirty="0" err="1" smtClean="0"/>
              <a:t>srednjom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</a:p>
          <a:p>
            <a:r>
              <a:rPr lang="en-US" dirty="0" err="1" smtClean="0"/>
              <a:t>maksimalnom</a:t>
            </a:r>
            <a:r>
              <a:rPr lang="en-US" dirty="0" smtClean="0"/>
              <a:t> </a:t>
            </a:r>
            <a:r>
              <a:rPr lang="en-US" dirty="0" err="1" smtClean="0"/>
              <a:t>cenom</a:t>
            </a:r>
            <a:r>
              <a:rPr lang="sr-Latn-RS" dirty="0"/>
              <a:t>.</a:t>
            </a:r>
            <a:endParaRPr lang="en-US" dirty="0"/>
          </a:p>
          <a:p>
            <a:pPr marL="342900" lvl="1" indent="-342900"/>
            <a:endParaRPr lang="sr-Latn-RS" sz="2000" dirty="0" smtClean="0"/>
          </a:p>
          <a:p>
            <a:pPr marL="342900" lvl="1" indent="-342900"/>
            <a:endParaRPr lang="sr-Latn-RS" sz="2000" dirty="0" smtClean="0"/>
          </a:p>
          <a:p>
            <a:pPr marL="342900" lvl="1" indent="-342900"/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92816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CENOVNIK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0036"/>
            <a:ext cx="8596668" cy="5166015"/>
          </a:xfrm>
        </p:spPr>
        <p:txBody>
          <a:bodyPr>
            <a:normAutofit/>
          </a:bodyPr>
          <a:lstStyle/>
          <a:p>
            <a:pPr marL="342900" lvl="1" indent="-342900"/>
            <a:endParaRPr lang="sr-Latn-RS" sz="2000" dirty="0" smtClean="0"/>
          </a:p>
          <a:p>
            <a:pPr marL="342900" lvl="1" indent="-342900"/>
            <a:r>
              <a:rPr lang="sr-Latn-RS" sz="2000" dirty="0" smtClean="0"/>
              <a:t>Temeljna  </a:t>
            </a:r>
            <a:r>
              <a:rPr lang="sr-Latn-RS" sz="2000" dirty="0"/>
              <a:t>pravila  u  </a:t>
            </a:r>
            <a:r>
              <a:rPr lang="sr-Latn-RS" sz="2000" dirty="0" smtClean="0"/>
              <a:t>vezi  </a:t>
            </a:r>
            <a:r>
              <a:rPr lang="sr-Latn-RS" sz="2000" dirty="0"/>
              <a:t>s  </a:t>
            </a:r>
            <a:r>
              <a:rPr lang="sr-Latn-RS" sz="2000" dirty="0" smtClean="0"/>
              <a:t>cenama</a:t>
            </a:r>
            <a:r>
              <a:rPr lang="sr-Latn-RS" sz="2000" dirty="0"/>
              <a:t>,  koja mogu  poslužiti  za  donošenje poslovnih </a:t>
            </a:r>
            <a:r>
              <a:rPr lang="sr-Latn-RS" sz="2000" dirty="0" smtClean="0"/>
              <a:t>odluka su sledeća:</a:t>
            </a:r>
          </a:p>
          <a:p>
            <a:pPr marL="342900" lvl="1" indent="-342900"/>
            <a:r>
              <a:rPr lang="sr-Latn-RS" sz="2000" dirty="0" smtClean="0"/>
              <a:t>Cene </a:t>
            </a:r>
            <a:r>
              <a:rPr lang="sr-Latn-RS" sz="2000" dirty="0"/>
              <a:t>trebaju biti konkurentne, ali  </a:t>
            </a:r>
            <a:r>
              <a:rPr lang="sr-Latn-RS" sz="2000" dirty="0" smtClean="0"/>
              <a:t>istoveremeno </a:t>
            </a:r>
            <a:r>
              <a:rPr lang="sr-Latn-RS" sz="2000" dirty="0"/>
              <a:t>moraju omogućavati adekvatni prihod za plaćanje fiksnih obveza poslovanja</a:t>
            </a:r>
            <a:r>
              <a:rPr lang="sr-Latn-RS" sz="2000" dirty="0" smtClean="0"/>
              <a:t>;</a:t>
            </a:r>
          </a:p>
          <a:p>
            <a:pPr marL="742950" lvl="2" indent="-342900"/>
            <a:r>
              <a:rPr lang="sr-Latn-RS" sz="2000" dirty="0" smtClean="0"/>
              <a:t>ne preporučuje </a:t>
            </a:r>
            <a:r>
              <a:rPr lang="sr-Latn-RS" sz="2000" dirty="0"/>
              <a:t>se učestalo  </a:t>
            </a:r>
            <a:r>
              <a:rPr lang="sr-Latn-RS" sz="2000" dirty="0" smtClean="0"/>
              <a:t>smanjenje cena;</a:t>
            </a:r>
          </a:p>
          <a:p>
            <a:pPr marL="742950" lvl="2" indent="-342900"/>
            <a:r>
              <a:rPr lang="sr-Latn-RS" sz="2000" dirty="0" smtClean="0"/>
              <a:t>smanjenje cena </a:t>
            </a:r>
            <a:r>
              <a:rPr lang="sr-Latn-RS" sz="2000" dirty="0"/>
              <a:t>za pojedine </a:t>
            </a:r>
            <a:r>
              <a:rPr lang="sr-Latn-RS" sz="2000" dirty="0" smtClean="0"/>
              <a:t>poslove.</a:t>
            </a:r>
          </a:p>
        </p:txBody>
      </p:sp>
    </p:spTree>
    <p:extLst>
      <p:ext uri="{BB962C8B-B14F-4D97-AF65-F5344CB8AC3E}">
        <p14:creationId xmlns:p14="http://schemas.microsoft.com/office/powerpoint/2010/main" val="424457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CENOVNIK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0036"/>
            <a:ext cx="8596668" cy="5166015"/>
          </a:xfrm>
        </p:spPr>
        <p:txBody>
          <a:bodyPr>
            <a:normAutofit/>
          </a:bodyPr>
          <a:lstStyle/>
          <a:p>
            <a:pPr marL="342900" lvl="1" indent="-342900"/>
            <a:endParaRPr lang="sr-Latn-RS" sz="2000" dirty="0" smtClean="0"/>
          </a:p>
          <a:p>
            <a:pPr marL="742950" lvl="2" indent="-342900"/>
            <a:r>
              <a:rPr lang="sr-Latn-RS" sz="2200" dirty="0" smtClean="0"/>
              <a:t>Smanjenje </a:t>
            </a:r>
            <a:r>
              <a:rPr lang="sr-Latn-RS" sz="2200" dirty="0"/>
              <a:t>cena za pojedine poslove ima smisla samo ako se:</a:t>
            </a:r>
          </a:p>
          <a:p>
            <a:pPr marL="742950" lvl="2" indent="-342900"/>
            <a:r>
              <a:rPr lang="sr-Latn-RS" sz="2000" dirty="0" smtClean="0"/>
              <a:t>smanjenjem cene </a:t>
            </a:r>
            <a:r>
              <a:rPr lang="sr-Latn-RS" sz="2000" dirty="0"/>
              <a:t>osigurava dodatni </a:t>
            </a:r>
            <a:r>
              <a:rPr lang="sr-Latn-RS" sz="2000" dirty="0" smtClean="0"/>
              <a:t>posao;</a:t>
            </a:r>
          </a:p>
          <a:p>
            <a:pPr marL="742950" lvl="2" indent="-342900"/>
            <a:r>
              <a:rPr lang="sr-Latn-RS" sz="2000" dirty="0" smtClean="0"/>
              <a:t>osigurava </a:t>
            </a:r>
            <a:r>
              <a:rPr lang="sr-Latn-RS" sz="2000" dirty="0"/>
              <a:t>prihod koji bi inače </a:t>
            </a:r>
            <a:r>
              <a:rPr lang="sr-Latn-RS" sz="2000" dirty="0" smtClean="0"/>
              <a:t>izostao;</a:t>
            </a:r>
          </a:p>
          <a:p>
            <a:pPr marL="742950" lvl="2" indent="-342900"/>
            <a:r>
              <a:rPr lang="sr-Latn-RS" sz="2000" dirty="0" smtClean="0"/>
              <a:t>očekuje </a:t>
            </a:r>
            <a:r>
              <a:rPr lang="sr-Latn-RS" sz="2000" dirty="0"/>
              <a:t>tradicionalno  slabo poslovanje u određeno </a:t>
            </a:r>
            <a:r>
              <a:rPr lang="sr-Latn-RS" sz="2000" dirty="0" smtClean="0"/>
              <a:t>vreme  </a:t>
            </a:r>
            <a:r>
              <a:rPr lang="sr-Latn-RS" sz="2000" dirty="0"/>
              <a:t>godine ili  dana u </a:t>
            </a:r>
            <a:r>
              <a:rPr lang="sr-Latn-RS" sz="2000" dirty="0" smtClean="0"/>
              <a:t>sedmici;</a:t>
            </a:r>
          </a:p>
          <a:p>
            <a:pPr marL="742950" lvl="2" indent="-342900"/>
            <a:r>
              <a:rPr lang="sr-Latn-RS" sz="2000" dirty="0" smtClean="0"/>
              <a:t>bolje </a:t>
            </a:r>
            <a:r>
              <a:rPr lang="sr-Latn-RS" sz="2000" dirty="0"/>
              <a:t>i profitabilnije poslovanje ne može se </a:t>
            </a:r>
            <a:r>
              <a:rPr lang="sr-Latn-RS" sz="2000" dirty="0" smtClean="0"/>
              <a:t>nadomestiti;</a:t>
            </a:r>
          </a:p>
          <a:p>
            <a:pPr marL="742950" lvl="2" indent="-342900"/>
            <a:r>
              <a:rPr lang="sr-Latn-RS" sz="2000" dirty="0" smtClean="0"/>
              <a:t>novim </a:t>
            </a:r>
            <a:r>
              <a:rPr lang="sr-Latn-RS" sz="2000" dirty="0"/>
              <a:t>poslom se ostvaruje dobit. </a:t>
            </a:r>
            <a:endParaRPr lang="sr-Latn-RS" sz="2000" dirty="0" smtClean="0"/>
          </a:p>
          <a:p>
            <a:pPr marL="742950" lvl="2" indent="-342900"/>
            <a:endParaRPr lang="sr-Latn-RS" sz="2000" dirty="0"/>
          </a:p>
          <a:p>
            <a:pPr marL="742950" lvl="2" indent="-342900"/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19576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781" y="2964873"/>
            <a:ext cx="7497541" cy="1320800"/>
          </a:xfrm>
        </p:spPr>
        <p:txBody>
          <a:bodyPr/>
          <a:lstStyle/>
          <a:p>
            <a:pPr algn="ctr"/>
            <a:r>
              <a:rPr lang="en-US" dirty="0" smtClean="0"/>
              <a:t>6. </a:t>
            </a:r>
            <a:r>
              <a:rPr lang="sr-Latn-RS" dirty="0" smtClean="0"/>
              <a:t>INDIVIDUALNE</a:t>
            </a:r>
            <a:r>
              <a:rPr lang="en-US" dirty="0" smtClean="0"/>
              <a:t> </a:t>
            </a:r>
            <a:r>
              <a:rPr lang="sr-Latn-RS" dirty="0" smtClean="0"/>
              <a:t>REZERVACIJE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891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INDIVIDUALNE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0036"/>
            <a:ext cx="8596668" cy="5166015"/>
          </a:xfrm>
        </p:spPr>
        <p:txBody>
          <a:bodyPr>
            <a:normAutofit fontScale="92500" lnSpcReduction="10000"/>
          </a:bodyPr>
          <a:lstStyle/>
          <a:p>
            <a:pPr marL="342900" lvl="1" indent="-342900"/>
            <a:endParaRPr lang="sr-Latn-RS" sz="2000" dirty="0" smtClean="0"/>
          </a:p>
          <a:p>
            <a:pPr marL="742950" lvl="2" indent="-342900"/>
            <a:r>
              <a:rPr lang="sr-Latn-RS" sz="2000" dirty="0"/>
              <a:t>Prilikom  prihvata  individualne  rezervacije,  potrebno  je  obaviti  poslove  koji  se h</a:t>
            </a:r>
            <a:r>
              <a:rPr lang="sr-Latn-RS" sz="2000" dirty="0" smtClean="0"/>
              <a:t>ronološki </a:t>
            </a:r>
            <a:r>
              <a:rPr lang="sr-Latn-RS" sz="2000" dirty="0"/>
              <a:t>mogu </a:t>
            </a:r>
            <a:r>
              <a:rPr lang="sr-Latn-RS" sz="2000" dirty="0" smtClean="0"/>
              <a:t>poređati </a:t>
            </a:r>
            <a:r>
              <a:rPr lang="sr-Latn-RS" sz="2000" dirty="0"/>
              <a:t>na </a:t>
            </a:r>
            <a:r>
              <a:rPr lang="sr-Latn-RS" sz="2000" dirty="0" smtClean="0"/>
              <a:t>sledeći </a:t>
            </a:r>
            <a:r>
              <a:rPr lang="sr-Latn-RS" sz="2000" dirty="0"/>
              <a:t>način</a:t>
            </a:r>
            <a:r>
              <a:rPr lang="sr-Latn-RS" sz="2000" dirty="0" smtClean="0"/>
              <a:t>:</a:t>
            </a:r>
          </a:p>
          <a:p>
            <a:pPr marL="1200150" lvl="3" indent="-342900">
              <a:buFont typeface="+mj-lt"/>
              <a:buAutoNum type="arabicPeriod"/>
            </a:pPr>
            <a:r>
              <a:rPr lang="sr-Latn-RS" sz="1800" dirty="0" smtClean="0"/>
              <a:t>Veza (kontakt) gosta </a:t>
            </a:r>
            <a:r>
              <a:rPr lang="sr-Latn-RS" sz="1800" dirty="0"/>
              <a:t>s hotelom može biti </a:t>
            </a:r>
            <a:r>
              <a:rPr lang="sr-Latn-RS" sz="1800" dirty="0" smtClean="0"/>
              <a:t>lična</a:t>
            </a:r>
            <a:r>
              <a:rPr lang="sr-Latn-RS" sz="1800" dirty="0"/>
              <a:t>, preko putničke </a:t>
            </a:r>
            <a:r>
              <a:rPr lang="sr-Latn-RS" sz="1800" dirty="0" smtClean="0"/>
              <a:t>agencije ili  </a:t>
            </a:r>
            <a:r>
              <a:rPr lang="sr-Latn-RS" sz="1800" dirty="0"/>
              <a:t>neke druge </a:t>
            </a:r>
            <a:r>
              <a:rPr lang="sr-Latn-RS" sz="1800" dirty="0" smtClean="0"/>
              <a:t>organizacije.</a:t>
            </a:r>
          </a:p>
          <a:p>
            <a:pPr marL="1200150" lvl="3" indent="-342900">
              <a:buFont typeface="+mj-lt"/>
              <a:buAutoNum type="arabicPeriod"/>
            </a:pPr>
            <a:r>
              <a:rPr lang="sr-Latn-RS" sz="1800" dirty="0" smtClean="0"/>
              <a:t>Veza </a:t>
            </a:r>
            <a:r>
              <a:rPr lang="sr-Latn-RS" sz="1800" dirty="0"/>
              <a:t>se može </a:t>
            </a:r>
            <a:r>
              <a:rPr lang="sr-Latn-RS" sz="1800" dirty="0" smtClean="0"/>
              <a:t>ostvariti:</a:t>
            </a:r>
          </a:p>
          <a:p>
            <a:pPr marL="1657350" lvl="4" indent="-342900">
              <a:buFont typeface="+mj-lt"/>
              <a:buAutoNum type="arabicPeriod"/>
            </a:pPr>
            <a:r>
              <a:rPr lang="sr-Latn-RS" sz="1800" dirty="0" smtClean="0"/>
              <a:t>usmeno </a:t>
            </a:r>
            <a:r>
              <a:rPr lang="sr-Latn-RS" sz="1800" dirty="0"/>
              <a:t>(telefonom ili </a:t>
            </a:r>
            <a:r>
              <a:rPr lang="sr-Latn-RS" sz="1800" dirty="0" smtClean="0"/>
              <a:t>lično),</a:t>
            </a:r>
          </a:p>
          <a:p>
            <a:pPr marL="1657350" lvl="4" indent="-342900">
              <a:buFont typeface="+mj-lt"/>
              <a:buAutoNum type="arabicPeriod"/>
            </a:pPr>
            <a:r>
              <a:rPr lang="sr-Latn-RS" sz="1800" dirty="0" smtClean="0"/>
              <a:t>pismeno </a:t>
            </a:r>
            <a:r>
              <a:rPr lang="sr-Latn-RS" sz="1800" dirty="0"/>
              <a:t>(telefaksom, </a:t>
            </a:r>
            <a:r>
              <a:rPr lang="sr-Latn-RS" sz="1800" dirty="0" smtClean="0"/>
              <a:t>pismom</a:t>
            </a:r>
            <a:r>
              <a:rPr lang="sr-Latn-RS" sz="1800" dirty="0"/>
              <a:t>, </a:t>
            </a:r>
            <a:r>
              <a:rPr lang="sr-Latn-RS" sz="1800" dirty="0" smtClean="0"/>
              <a:t>e-mailom)</a:t>
            </a:r>
          </a:p>
          <a:p>
            <a:pPr marL="1200150" lvl="3" indent="-342900">
              <a:buFont typeface="+mj-lt"/>
              <a:buAutoNum type="arabicPeriod"/>
            </a:pPr>
            <a:r>
              <a:rPr lang="sr-Latn-RS" sz="1800" dirty="0" smtClean="0"/>
              <a:t>Saznati </a:t>
            </a:r>
            <a:r>
              <a:rPr lang="sr-Latn-RS" sz="1800" dirty="0"/>
              <a:t>želju gosta, </a:t>
            </a:r>
            <a:r>
              <a:rPr lang="sr-Latn-RS" sz="1800" dirty="0" smtClean="0"/>
              <a:t>tj. znati odgovor </a:t>
            </a:r>
            <a:r>
              <a:rPr lang="sr-Latn-RS" sz="1800" dirty="0"/>
              <a:t>na nekoliko </a:t>
            </a:r>
            <a:r>
              <a:rPr lang="sr-Latn-RS" sz="1800" dirty="0" smtClean="0"/>
              <a:t>pitanja </a:t>
            </a:r>
            <a:r>
              <a:rPr lang="sr-Latn-RS" sz="1800" dirty="0"/>
              <a:t>kao npr</a:t>
            </a:r>
            <a:r>
              <a:rPr lang="sr-Latn-RS" sz="1800" dirty="0" smtClean="0"/>
              <a:t>.:</a:t>
            </a:r>
          </a:p>
          <a:p>
            <a:pPr marL="1657350" lvl="4" indent="-342900">
              <a:buFont typeface="+mj-lt"/>
              <a:buAutoNum type="arabicPeriod"/>
            </a:pPr>
            <a:r>
              <a:rPr lang="sr-Latn-RS" sz="1800" dirty="0" smtClean="0"/>
              <a:t>Šta? </a:t>
            </a:r>
            <a:r>
              <a:rPr lang="sr-Latn-RS" sz="1800" dirty="0"/>
              <a:t>(vrstu, broj soba i aranžman</a:t>
            </a:r>
            <a:r>
              <a:rPr lang="sr-Latn-RS" sz="1800" dirty="0" smtClean="0"/>
              <a:t>).</a:t>
            </a:r>
          </a:p>
          <a:p>
            <a:pPr marL="1657350" lvl="4" indent="-342900">
              <a:buFont typeface="+mj-lt"/>
              <a:buAutoNum type="arabicPeriod"/>
            </a:pPr>
            <a:r>
              <a:rPr lang="sr-Latn-RS" sz="1800" dirty="0" smtClean="0"/>
              <a:t>Kada</a:t>
            </a:r>
            <a:r>
              <a:rPr lang="sr-Latn-RS" sz="1800" dirty="0"/>
              <a:t>? (datum dolaska i odlaska</a:t>
            </a:r>
            <a:r>
              <a:rPr lang="sr-Latn-RS" sz="1800" dirty="0" smtClean="0"/>
              <a:t>).</a:t>
            </a:r>
          </a:p>
          <a:p>
            <a:pPr marL="1200150" lvl="3" indent="-342900">
              <a:buFont typeface="+mj-lt"/>
              <a:buAutoNum type="arabicPeriod"/>
            </a:pPr>
            <a:r>
              <a:rPr lang="sr-Latn-RS" sz="1800" dirty="0" smtClean="0"/>
              <a:t>Proveriti izveštaj </a:t>
            </a:r>
            <a:r>
              <a:rPr lang="sr-Latn-RS" sz="1800" dirty="0"/>
              <a:t>o prodaji i odlučiti može li se rezervacija prihvatiti ili ne može, te </a:t>
            </a:r>
            <a:r>
              <a:rPr lang="sr-Latn-RS" sz="1800" dirty="0" smtClean="0"/>
              <a:t>započeti </a:t>
            </a:r>
            <a:r>
              <a:rPr lang="sr-Latn-RS" sz="1800" dirty="0"/>
              <a:t>razgovor o rezervaciji sobe</a:t>
            </a:r>
            <a:r>
              <a:rPr lang="sr-Latn-RS" sz="1800" dirty="0" smtClean="0"/>
              <a:t>.</a:t>
            </a:r>
          </a:p>
          <a:p>
            <a:pPr marL="1200150" lvl="3" indent="-342900">
              <a:buFont typeface="+mj-lt"/>
              <a:buAutoNum type="arabicPeriod"/>
            </a:pPr>
            <a:r>
              <a:rPr lang="sr-Latn-RS" sz="1800" dirty="0" smtClean="0"/>
              <a:t>U </a:t>
            </a:r>
            <a:r>
              <a:rPr lang="sr-Latn-RS" sz="1800" dirty="0"/>
              <a:t>dijalogu za rezervaciju sobe, treba ponuditi nekoliko mogućih izbora, počevši od </a:t>
            </a:r>
            <a:r>
              <a:rPr lang="sr-Latn-RS" sz="1800" dirty="0" smtClean="0"/>
              <a:t>najboljeg </a:t>
            </a:r>
            <a:r>
              <a:rPr lang="sr-Latn-RS" sz="1800" dirty="0"/>
              <a:t>i </a:t>
            </a:r>
            <a:r>
              <a:rPr lang="sr-Latn-RS" sz="1800" dirty="0" smtClean="0"/>
              <a:t>najskupljeg.</a:t>
            </a:r>
            <a:endParaRPr lang="sr-Latn-RS" sz="1800" dirty="0"/>
          </a:p>
          <a:p>
            <a:pPr marL="742950" lvl="2" indent="-342900"/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314706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INDIVIDUALNE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0036"/>
            <a:ext cx="8596668" cy="5166015"/>
          </a:xfrm>
        </p:spPr>
        <p:txBody>
          <a:bodyPr>
            <a:normAutofit/>
          </a:bodyPr>
          <a:lstStyle/>
          <a:p>
            <a:pPr marL="342900" lvl="1" indent="-342900"/>
            <a:endParaRPr lang="sr-Latn-RS" sz="2000" dirty="0" smtClean="0"/>
          </a:p>
          <a:p>
            <a:pPr marL="857250" lvl="2" indent="-457200">
              <a:buFont typeface="+mj-lt"/>
              <a:buAutoNum type="arabicPeriod"/>
            </a:pPr>
            <a:r>
              <a:rPr lang="sr-Latn-RS" sz="2000" dirty="0"/>
              <a:t>Popuniti  formular  za  rezervaciju,  pa  ako  je </a:t>
            </a:r>
            <a:r>
              <a:rPr lang="sr-Latn-RS" sz="2000" dirty="0" smtClean="0"/>
              <a:t>potrebno,  </a:t>
            </a:r>
            <a:r>
              <a:rPr lang="sr-Latn-RS" sz="2000" dirty="0"/>
              <a:t>poslati potvrdu rezervacije</a:t>
            </a:r>
            <a:r>
              <a:rPr lang="sr-Latn-RS" sz="2000" dirty="0" smtClean="0"/>
              <a:t>.</a:t>
            </a:r>
          </a:p>
          <a:p>
            <a:pPr marL="857250" lvl="2" indent="-457200">
              <a:buFont typeface="+mj-lt"/>
              <a:buAutoNum type="arabicPeriod"/>
            </a:pPr>
            <a:r>
              <a:rPr lang="sr-Latn-RS" sz="2000" dirty="0" smtClean="0"/>
              <a:t>Na bazi </a:t>
            </a:r>
            <a:r>
              <a:rPr lang="sr-Latn-RS" sz="2000" dirty="0"/>
              <a:t>formulara za rezervaciju,evidentirati rezervaciju u pregledu rezervacija</a:t>
            </a:r>
            <a:r>
              <a:rPr lang="sr-Latn-RS" sz="2000" dirty="0" smtClean="0"/>
              <a:t>.</a:t>
            </a:r>
          </a:p>
          <a:p>
            <a:pPr marL="857250" lvl="2" indent="-457200">
              <a:buFont typeface="+mj-lt"/>
              <a:buAutoNum type="arabicPeriod"/>
            </a:pPr>
            <a:r>
              <a:rPr lang="sr-Latn-RS" sz="2000" dirty="0" smtClean="0"/>
              <a:t>Dokument  </a:t>
            </a:r>
            <a:r>
              <a:rPr lang="sr-Latn-RS" sz="2000" dirty="0"/>
              <a:t>o  prihvatu  rezervacije  </a:t>
            </a:r>
            <a:r>
              <a:rPr lang="sr-Latn-RS" sz="2000" dirty="0" smtClean="0"/>
              <a:t>odložiti  </a:t>
            </a:r>
            <a:r>
              <a:rPr lang="sr-Latn-RS" sz="2000" dirty="0"/>
              <a:t>u  «terminsku  mapu»  prema datumu dolaska gosta i po abecednom </a:t>
            </a:r>
            <a:r>
              <a:rPr lang="sr-Latn-RS" sz="2000" dirty="0" smtClean="0"/>
              <a:t>redu.</a:t>
            </a:r>
          </a:p>
        </p:txBody>
      </p:sp>
    </p:spTree>
    <p:extLst>
      <p:ext uri="{BB962C8B-B14F-4D97-AF65-F5344CB8AC3E}">
        <p14:creationId xmlns:p14="http://schemas.microsoft.com/office/powerpoint/2010/main" val="234408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FORMULAR ZA REZERVACIJU I IZMENU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0036"/>
            <a:ext cx="8596668" cy="5166015"/>
          </a:xfrm>
        </p:spPr>
        <p:txBody>
          <a:bodyPr>
            <a:normAutofit/>
          </a:bodyPr>
          <a:lstStyle/>
          <a:p>
            <a:pPr marL="342900" lvl="1" indent="-342900"/>
            <a:endParaRPr lang="sr-Latn-RS" sz="2000" dirty="0" smtClean="0"/>
          </a:p>
          <a:p>
            <a:pPr marL="742950" lvl="2" indent="-342900"/>
            <a:endParaRPr lang="sr-Latn-RS" sz="2000" dirty="0" smtClean="0"/>
          </a:p>
          <a:p>
            <a:pPr marL="742950" lvl="2" indent="-342900"/>
            <a:r>
              <a:rPr lang="sr-Latn-RS" sz="2000" dirty="0" smtClean="0"/>
              <a:t>Počet</a:t>
            </a:r>
            <a:r>
              <a:rPr lang="en-US" sz="2000" dirty="0" smtClean="0"/>
              <a:t>a</a:t>
            </a:r>
            <a:r>
              <a:rPr lang="sr-Latn-RS" sz="2000" dirty="0" smtClean="0"/>
              <a:t>k  </a:t>
            </a:r>
            <a:r>
              <a:rPr lang="sr-Latn-RS" sz="2000" dirty="0"/>
              <a:t>radnji  u  </a:t>
            </a:r>
            <a:r>
              <a:rPr lang="sr-Latn-RS" sz="2000" dirty="0" smtClean="0"/>
              <a:t>vezi  </a:t>
            </a:r>
            <a:r>
              <a:rPr lang="sr-Latn-RS" sz="2000" dirty="0"/>
              <a:t>sa  svakom  rezervacijom  mora  se  imati    uvid  u ažurno  stanje  zauzetosti   </a:t>
            </a:r>
            <a:r>
              <a:rPr lang="sr-Latn-RS" sz="2000" dirty="0" smtClean="0"/>
              <a:t>hotela.</a:t>
            </a:r>
          </a:p>
          <a:p>
            <a:pPr marL="742950" lvl="2" indent="-342900"/>
            <a:endParaRPr lang="sr-Latn-RS" sz="2000" dirty="0" smtClean="0"/>
          </a:p>
          <a:p>
            <a:pPr marL="742950" lvl="2" indent="-342900"/>
            <a:r>
              <a:rPr lang="sr-Latn-RS" sz="2000" dirty="0"/>
              <a:t>Formular se popunjava</a:t>
            </a:r>
            <a:r>
              <a:rPr lang="sr-Latn-RS" sz="2000" dirty="0" smtClean="0"/>
              <a:t>:</a:t>
            </a:r>
            <a:endParaRPr lang="en-US" sz="2000" dirty="0" smtClean="0"/>
          </a:p>
          <a:p>
            <a:pPr marL="857250" lvl="2" indent="-457200">
              <a:buFont typeface="+mj-lt"/>
              <a:buAutoNum type="arabicPeriod"/>
            </a:pPr>
            <a:r>
              <a:rPr lang="sr-Latn-RS" sz="2000" dirty="0" smtClean="0"/>
              <a:t>Čitljivo</a:t>
            </a:r>
            <a:r>
              <a:rPr lang="en-US" sz="2000" dirty="0" smtClean="0"/>
              <a:t> </a:t>
            </a:r>
            <a:r>
              <a:rPr lang="sr-Latn-RS" sz="2000" dirty="0" smtClean="0"/>
              <a:t>(svaki </a:t>
            </a:r>
            <a:r>
              <a:rPr lang="sr-Latn-RS" sz="2000" dirty="0"/>
              <a:t>podatak mora biti razumljiv osobi koja </a:t>
            </a:r>
            <a:r>
              <a:rPr lang="sr-Latn-RS" sz="2000" dirty="0" smtClean="0"/>
              <a:t>će</a:t>
            </a:r>
            <a:r>
              <a:rPr lang="en-US" sz="2000" dirty="0" smtClean="0"/>
              <a:t> </a:t>
            </a:r>
            <a:r>
              <a:rPr lang="sr-Latn-RS" sz="2000" dirty="0" smtClean="0"/>
              <a:t>podatak </a:t>
            </a:r>
            <a:r>
              <a:rPr lang="sr-Latn-RS" sz="2000" dirty="0"/>
              <a:t>koristiti</a:t>
            </a:r>
            <a:r>
              <a:rPr lang="sr-Latn-RS" sz="2000" dirty="0" smtClean="0"/>
              <a:t>),</a:t>
            </a:r>
            <a:endParaRPr lang="en-US" sz="2000" dirty="0" smtClean="0"/>
          </a:p>
          <a:p>
            <a:pPr marL="857250" lvl="2" indent="-457200">
              <a:buFont typeface="+mj-lt"/>
              <a:buAutoNum type="arabicPeriod"/>
            </a:pPr>
            <a:r>
              <a:rPr lang="sr-Latn-RS" sz="2000" dirty="0" smtClean="0"/>
              <a:t>Potpuno(svi </a:t>
            </a:r>
            <a:r>
              <a:rPr lang="sr-Latn-RS" sz="2000" dirty="0"/>
              <a:t>predviđeni podaci iz formulara moraju se ispuniti</a:t>
            </a:r>
            <a:r>
              <a:rPr lang="sr-Latn-RS" sz="2000" dirty="0" smtClean="0"/>
              <a:t>),</a:t>
            </a:r>
            <a:endParaRPr lang="en-US" sz="2000" dirty="0" smtClean="0"/>
          </a:p>
          <a:p>
            <a:pPr marL="857250" lvl="2" indent="-457200">
              <a:buFont typeface="+mj-lt"/>
              <a:buAutoNum type="arabicPeriod"/>
            </a:pPr>
            <a:r>
              <a:rPr lang="sr-Latn-RS" sz="2000" dirty="0" smtClean="0"/>
              <a:t>T</a:t>
            </a:r>
            <a:r>
              <a:rPr lang="en-US" sz="2000" dirty="0" smtClean="0"/>
              <a:t>a</a:t>
            </a:r>
            <a:r>
              <a:rPr lang="sr-Latn-RS" sz="2000" dirty="0" smtClean="0"/>
              <a:t>čno(podaci </a:t>
            </a:r>
            <a:r>
              <a:rPr lang="sr-Latn-RS" sz="2000" dirty="0"/>
              <a:t>moraju biti </a:t>
            </a:r>
            <a:r>
              <a:rPr lang="sr-Latn-RS" sz="2000" dirty="0" smtClean="0"/>
              <a:t>verodostojni </a:t>
            </a:r>
            <a:r>
              <a:rPr lang="sr-Latn-RS" sz="2000" dirty="0"/>
              <a:t>i odgovarati činjeničnom stanju</a:t>
            </a:r>
            <a:r>
              <a:rPr lang="sr-Latn-RS" sz="2000" dirty="0" smtClean="0"/>
              <a:t>)</a:t>
            </a:r>
            <a:r>
              <a:rPr lang="en-US" sz="2000" dirty="0" smtClean="0"/>
              <a:t>.</a:t>
            </a: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199642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FORMULAR ZA REZERVACIJU, PROMENU ILI OTKAZ REZERVACIJE 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 fontScale="62500" lnSpcReduction="20000"/>
          </a:bodyPr>
          <a:lstStyle/>
          <a:p>
            <a:r>
              <a:rPr lang="en-US" sz="2900" dirty="0" err="1"/>
              <a:t>Pisanu</a:t>
            </a:r>
            <a:r>
              <a:rPr lang="en-US" sz="2900" dirty="0"/>
              <a:t> </a:t>
            </a:r>
            <a:r>
              <a:rPr lang="en-US" sz="2900" dirty="0" err="1"/>
              <a:t>rezervaciju</a:t>
            </a:r>
            <a:r>
              <a:rPr lang="en-US" sz="2900" dirty="0"/>
              <a:t> </a:t>
            </a:r>
            <a:r>
              <a:rPr lang="en-US" sz="2900" dirty="0" err="1"/>
              <a:t>potrebno</a:t>
            </a:r>
            <a:r>
              <a:rPr lang="en-US" sz="2900" dirty="0"/>
              <a:t> </a:t>
            </a:r>
            <a:r>
              <a:rPr lang="en-US" sz="2900" dirty="0" err="1"/>
              <a:t>tražiti</a:t>
            </a:r>
            <a:r>
              <a:rPr lang="en-US" sz="2900" dirty="0"/>
              <a:t> </a:t>
            </a:r>
            <a:r>
              <a:rPr lang="en-US" sz="2900" dirty="0" err="1"/>
              <a:t>uvek</a:t>
            </a:r>
            <a:r>
              <a:rPr lang="en-US" sz="2900" dirty="0"/>
              <a:t> </a:t>
            </a:r>
            <a:r>
              <a:rPr lang="en-US" sz="2900" dirty="0" err="1"/>
              <a:t>kada</a:t>
            </a:r>
            <a:r>
              <a:rPr lang="en-US" sz="2900" dirty="0"/>
              <a:t> je u </a:t>
            </a:r>
            <a:r>
              <a:rPr lang="en-US" sz="2900" dirty="0" err="1"/>
              <a:t>pitanju</a:t>
            </a:r>
            <a:r>
              <a:rPr lang="en-US" sz="2900" dirty="0"/>
              <a:t>:</a:t>
            </a:r>
          </a:p>
          <a:p>
            <a:r>
              <a:rPr lang="en-US" sz="2900" dirty="0" err="1"/>
              <a:t>rezervacija</a:t>
            </a:r>
            <a:r>
              <a:rPr lang="en-US" sz="2900" dirty="0"/>
              <a:t> </a:t>
            </a:r>
            <a:r>
              <a:rPr lang="en-US" sz="2900" dirty="0" err="1"/>
              <a:t>za</a:t>
            </a:r>
            <a:r>
              <a:rPr lang="en-US" sz="2900" dirty="0"/>
              <a:t> </a:t>
            </a:r>
            <a:r>
              <a:rPr lang="en-US" sz="2900" dirty="0" err="1"/>
              <a:t>više</a:t>
            </a:r>
            <a:r>
              <a:rPr lang="en-US" sz="2900" dirty="0"/>
              <a:t> </a:t>
            </a:r>
            <a:r>
              <a:rPr lang="en-US" sz="2900" dirty="0" err="1"/>
              <a:t>od</a:t>
            </a:r>
            <a:r>
              <a:rPr lang="en-US" sz="2900" dirty="0"/>
              <a:t> 5 </a:t>
            </a:r>
            <a:r>
              <a:rPr lang="en-US" sz="2900" dirty="0" err="1"/>
              <a:t>osoba</a:t>
            </a:r>
            <a:r>
              <a:rPr lang="en-US" sz="2900" dirty="0"/>
              <a:t>,</a:t>
            </a:r>
          </a:p>
          <a:p>
            <a:r>
              <a:rPr lang="en-US" sz="2900" dirty="0" err="1"/>
              <a:t>procenat</a:t>
            </a:r>
            <a:r>
              <a:rPr lang="en-US" sz="2900" dirty="0"/>
              <a:t> </a:t>
            </a:r>
            <a:r>
              <a:rPr lang="en-US" sz="2900" dirty="0" err="1"/>
              <a:t>zauzetosti</a:t>
            </a:r>
            <a:r>
              <a:rPr lang="en-US" sz="2900" dirty="0"/>
              <a:t> </a:t>
            </a:r>
            <a:r>
              <a:rPr lang="en-US" sz="2900" dirty="0" err="1"/>
              <a:t>hotela</a:t>
            </a:r>
            <a:r>
              <a:rPr lang="en-US" sz="2900" dirty="0"/>
              <a:t> </a:t>
            </a:r>
            <a:r>
              <a:rPr lang="en-US" sz="2900" dirty="0" err="1"/>
              <a:t>veći</a:t>
            </a:r>
            <a:r>
              <a:rPr lang="en-US" sz="2900" dirty="0"/>
              <a:t> </a:t>
            </a:r>
            <a:r>
              <a:rPr lang="en-US" sz="2900" dirty="0" err="1"/>
              <a:t>od</a:t>
            </a:r>
            <a:r>
              <a:rPr lang="en-US" sz="2900" dirty="0"/>
              <a:t> 80%,</a:t>
            </a:r>
          </a:p>
          <a:p>
            <a:r>
              <a:rPr lang="en-US" sz="2900" dirty="0" err="1"/>
              <a:t>dolazak</a:t>
            </a:r>
            <a:r>
              <a:rPr lang="en-US" sz="2900" dirty="0"/>
              <a:t> </a:t>
            </a:r>
            <a:r>
              <a:rPr lang="en-US" sz="2900" dirty="0" err="1"/>
              <a:t>gostiju</a:t>
            </a:r>
            <a:r>
              <a:rPr lang="en-US" sz="2900" dirty="0"/>
              <a:t> u hotel </a:t>
            </a:r>
            <a:r>
              <a:rPr lang="en-US" sz="2900" dirty="0" err="1"/>
              <a:t>posle</a:t>
            </a:r>
            <a:r>
              <a:rPr lang="en-US" sz="2900" dirty="0"/>
              <a:t> 18:00 sati,</a:t>
            </a:r>
          </a:p>
          <a:p>
            <a:r>
              <a:rPr lang="en-US" sz="2900" dirty="0" err="1"/>
              <a:t>gost</a:t>
            </a:r>
            <a:r>
              <a:rPr lang="en-US" sz="2900" dirty="0"/>
              <a:t> </a:t>
            </a:r>
            <a:r>
              <a:rPr lang="en-US" sz="2900" dirty="0" err="1"/>
              <a:t>za</a:t>
            </a:r>
            <a:r>
              <a:rPr lang="en-US" sz="2900" dirty="0"/>
              <a:t> </a:t>
            </a:r>
            <a:r>
              <a:rPr lang="en-US" sz="2900" dirty="0" err="1"/>
              <a:t>kojeg</a:t>
            </a:r>
            <a:r>
              <a:rPr lang="en-US" sz="2900" dirty="0"/>
              <a:t> </a:t>
            </a:r>
            <a:r>
              <a:rPr lang="en-US" sz="2900" dirty="0" err="1"/>
              <a:t>plaća</a:t>
            </a:r>
            <a:r>
              <a:rPr lang="en-US" sz="2900" dirty="0"/>
              <a:t> </a:t>
            </a:r>
            <a:r>
              <a:rPr lang="en-US" sz="2900" dirty="0" err="1"/>
              <a:t>neka</a:t>
            </a:r>
            <a:r>
              <a:rPr lang="en-US" sz="2900" dirty="0"/>
              <a:t> </a:t>
            </a:r>
            <a:r>
              <a:rPr lang="en-US" sz="2900" dirty="0" err="1"/>
              <a:t>druga</a:t>
            </a:r>
            <a:r>
              <a:rPr lang="en-US" sz="2900" dirty="0"/>
              <a:t> </a:t>
            </a:r>
            <a:r>
              <a:rPr lang="en-US" sz="2900" dirty="0" err="1"/>
              <a:t>osoba</a:t>
            </a:r>
            <a:r>
              <a:rPr lang="en-US" sz="2900" dirty="0"/>
              <a:t>, </a:t>
            </a:r>
            <a:r>
              <a:rPr lang="en-US" sz="2900" dirty="0" err="1"/>
              <a:t>preduzeće</a:t>
            </a:r>
            <a:r>
              <a:rPr lang="en-US" sz="2900" dirty="0"/>
              <a:t> </a:t>
            </a:r>
            <a:r>
              <a:rPr lang="en-US" sz="2900" dirty="0" err="1"/>
              <a:t>ili</a:t>
            </a:r>
            <a:r>
              <a:rPr lang="en-US" sz="2900" dirty="0"/>
              <a:t> </a:t>
            </a:r>
            <a:r>
              <a:rPr lang="en-US" sz="2900" dirty="0" err="1"/>
              <a:t>organizacija</a:t>
            </a:r>
            <a:r>
              <a:rPr lang="en-US" sz="2900" dirty="0"/>
              <a:t>.</a:t>
            </a:r>
          </a:p>
          <a:p>
            <a:pPr algn="just"/>
            <a:endParaRPr lang="en-US" sz="2900" dirty="0"/>
          </a:p>
          <a:p>
            <a:r>
              <a:rPr lang="en-US" sz="2900" dirty="0"/>
              <a:t>U m</a:t>
            </a:r>
            <a:r>
              <a:rPr lang="vi-VN" sz="2900" dirty="0"/>
              <a:t>nogim se hotelima formulari za:</a:t>
            </a:r>
            <a:r>
              <a:rPr lang="en-US" sz="2900" dirty="0"/>
              <a:t> </a:t>
            </a:r>
            <a:endParaRPr lang="vi-VN" sz="2900" dirty="0"/>
          </a:p>
          <a:p>
            <a:r>
              <a:rPr lang="vi-VN" sz="2900" dirty="0"/>
              <a:t>potvrdu rezervacije,</a:t>
            </a:r>
            <a:r>
              <a:rPr lang="en-US" sz="2900" dirty="0"/>
              <a:t> </a:t>
            </a:r>
            <a:endParaRPr lang="vi-VN" sz="2900" dirty="0"/>
          </a:p>
          <a:p>
            <a:r>
              <a:rPr lang="vi-VN" sz="2900" dirty="0"/>
              <a:t>izmenu rezervacije,</a:t>
            </a:r>
          </a:p>
          <a:p>
            <a:r>
              <a:rPr lang="vi-VN" sz="2900" dirty="0"/>
              <a:t>otkaz </a:t>
            </a:r>
            <a:r>
              <a:rPr lang="vi-VN" sz="2900" dirty="0" smtClean="0"/>
              <a:t>rezervacije</a:t>
            </a:r>
            <a:r>
              <a:rPr lang="en-US" sz="2900" dirty="0" smtClean="0"/>
              <a:t>,</a:t>
            </a:r>
            <a:endParaRPr lang="vi-VN" sz="2900" dirty="0"/>
          </a:p>
          <a:p>
            <a:r>
              <a:rPr lang="vi-VN" sz="2900" dirty="0"/>
              <a:t>izrađuju u različitim bojama, radi preglednosti i lakšeg snalaženja korisnika tih formulara.</a:t>
            </a:r>
          </a:p>
          <a:p>
            <a:r>
              <a:rPr lang="vi-VN" sz="2900" dirty="0"/>
              <a:t>U izvršavanju poslova rezervacija </a:t>
            </a:r>
            <a:r>
              <a:rPr lang="vi-VN" sz="2900" dirty="0" smtClean="0"/>
              <a:t>smeštaja </a:t>
            </a:r>
            <a:r>
              <a:rPr lang="vi-VN" sz="2900" dirty="0"/>
              <a:t>u hotelu, često se koriste </a:t>
            </a:r>
            <a:r>
              <a:rPr lang="vi-VN" sz="2900" dirty="0" smtClean="0"/>
              <a:t>međunarodne </a:t>
            </a:r>
            <a:r>
              <a:rPr lang="vi-VN" sz="2900" dirty="0"/>
              <a:t>cod-kratice</a:t>
            </a:r>
          </a:p>
          <a:p>
            <a:pPr algn="just"/>
            <a:endParaRPr lang="x-none" dirty="0" smtClean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9720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FORMULAR ZA REZERVACIJU, PROMENU ILI OTKAZ REZERVACIJE 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Me</a:t>
            </a:r>
            <a:r>
              <a:rPr lang="sr-Latn-RS" dirty="0" smtClean="0"/>
              <a:t>đ</a:t>
            </a:r>
            <a:r>
              <a:rPr lang="en-US" dirty="0" err="1" smtClean="0"/>
              <a:t>unarodne</a:t>
            </a:r>
            <a:r>
              <a:rPr lang="en-US" dirty="0" smtClean="0"/>
              <a:t> cod-</a:t>
            </a:r>
            <a:r>
              <a:rPr lang="en-US" dirty="0" err="1" smtClean="0"/>
              <a:t>kartice</a:t>
            </a:r>
            <a:r>
              <a:rPr lang="en-US" dirty="0" smtClean="0"/>
              <a:t>:</a:t>
            </a:r>
          </a:p>
          <a:p>
            <a:pPr algn="just"/>
            <a:endParaRPr lang="x-none" dirty="0" smtClean="0"/>
          </a:p>
          <a:p>
            <a:pPr algn="just"/>
            <a:endParaRPr lang="x-none" sz="1800" b="1" i="1" u="sng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573" y="2286961"/>
            <a:ext cx="6360082" cy="444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7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OTKAZ REZERVACIJE 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U  </a:t>
            </a:r>
            <a:r>
              <a:rPr lang="en-US" dirty="0" err="1"/>
              <a:t>postupku</a:t>
            </a:r>
            <a:r>
              <a:rPr lang="en-US" dirty="0"/>
              <a:t>  </a:t>
            </a:r>
            <a:r>
              <a:rPr lang="en-US" dirty="0" err="1"/>
              <a:t>otkaza</a:t>
            </a:r>
            <a:r>
              <a:rPr lang="en-US" dirty="0"/>
              <a:t>  </a:t>
            </a:r>
            <a:r>
              <a:rPr lang="en-US" dirty="0" err="1"/>
              <a:t>rezervacije</a:t>
            </a:r>
            <a:r>
              <a:rPr lang="en-US" dirty="0"/>
              <a:t>,  </a:t>
            </a:r>
            <a:r>
              <a:rPr lang="en-US" dirty="0" err="1" smtClean="0"/>
              <a:t>najpre</a:t>
            </a:r>
            <a:r>
              <a:rPr lang="en-US" dirty="0" smtClean="0"/>
              <a:t> </a:t>
            </a:r>
            <a:r>
              <a:rPr lang="en-US" dirty="0"/>
              <a:t>je  </a:t>
            </a:r>
            <a:r>
              <a:rPr lang="en-US" dirty="0" err="1"/>
              <a:t>potrebno</a:t>
            </a:r>
            <a:r>
              <a:rPr lang="en-US" dirty="0"/>
              <a:t>  u </a:t>
            </a:r>
            <a:r>
              <a:rPr lang="en-US" dirty="0" err="1"/>
              <a:t>terminskoj</a:t>
            </a:r>
            <a:r>
              <a:rPr lang="en-US" dirty="0"/>
              <a:t> </a:t>
            </a:r>
            <a:r>
              <a:rPr lang="en-US" dirty="0" err="1"/>
              <a:t>mapi</a:t>
            </a:r>
            <a:r>
              <a:rPr lang="en-US" dirty="0"/>
              <a:t> </a:t>
            </a:r>
            <a:r>
              <a:rPr lang="en-US" dirty="0" err="1"/>
              <a:t>pronaći</a:t>
            </a:r>
            <a:r>
              <a:rPr lang="en-US" dirty="0"/>
              <a:t> </a:t>
            </a:r>
            <a:r>
              <a:rPr lang="en-US" dirty="0" err="1"/>
              <a:t>izvorni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  o  </a:t>
            </a:r>
            <a:r>
              <a:rPr lang="en-US" dirty="0" err="1"/>
              <a:t>rezervaciji</a:t>
            </a:r>
            <a:r>
              <a:rPr lang="en-US" dirty="0"/>
              <a:t>.  </a:t>
            </a:r>
            <a:endParaRPr lang="sr-Latn-RS" dirty="0" smtClean="0"/>
          </a:p>
          <a:p>
            <a:pPr algn="just"/>
            <a:r>
              <a:rPr lang="en-US" dirty="0" err="1" smtClean="0"/>
              <a:t>Za</a:t>
            </a:r>
            <a:r>
              <a:rPr lang="en-US" dirty="0" smtClean="0"/>
              <a:t>  </a:t>
            </a:r>
            <a:r>
              <a:rPr lang="en-US" dirty="0" err="1"/>
              <a:t>svaki</a:t>
            </a:r>
            <a:r>
              <a:rPr lang="en-US" dirty="0"/>
              <a:t>  </a:t>
            </a:r>
            <a:r>
              <a:rPr lang="en-US" dirty="0" err="1"/>
              <a:t>otkaz</a:t>
            </a:r>
            <a:r>
              <a:rPr lang="en-US" dirty="0"/>
              <a:t>  </a:t>
            </a:r>
            <a:r>
              <a:rPr lang="en-US" dirty="0" err="1"/>
              <a:t>rezervacije</a:t>
            </a:r>
            <a:r>
              <a:rPr lang="en-US" dirty="0"/>
              <a:t>  mora  se  </a:t>
            </a:r>
            <a:r>
              <a:rPr lang="en-US" dirty="0" err="1"/>
              <a:t>popuniti</a:t>
            </a:r>
            <a:r>
              <a:rPr lang="en-US" dirty="0"/>
              <a:t>  </a:t>
            </a:r>
            <a:r>
              <a:rPr lang="en-US" dirty="0" err="1"/>
              <a:t>posebni</a:t>
            </a:r>
            <a:r>
              <a:rPr lang="en-US" dirty="0"/>
              <a:t> </a:t>
            </a:r>
            <a:r>
              <a:rPr lang="en-US" dirty="0" err="1"/>
              <a:t>formular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otkaz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,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 smtClean="0"/>
              <a:t>sledeće</a:t>
            </a:r>
            <a:r>
              <a:rPr lang="en-US" dirty="0" smtClean="0"/>
              <a:t> </a:t>
            </a:r>
            <a:r>
              <a:rPr lang="en-US" dirty="0" err="1"/>
              <a:t>elemente</a:t>
            </a:r>
            <a:r>
              <a:rPr lang="en-US" dirty="0" smtClean="0"/>
              <a:t>:</a:t>
            </a:r>
            <a:endParaRPr lang="sr-Latn-RS" dirty="0" smtClean="0"/>
          </a:p>
          <a:p>
            <a:pPr lvl="1" algn="just"/>
            <a:r>
              <a:rPr lang="en-US" dirty="0" smtClean="0"/>
              <a:t>datum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otkaz</a:t>
            </a:r>
            <a:r>
              <a:rPr lang="en-US" dirty="0"/>
              <a:t> </a:t>
            </a:r>
            <a:r>
              <a:rPr lang="en-US" dirty="0" err="1" smtClean="0"/>
              <a:t>prijavljen</a:t>
            </a:r>
            <a:r>
              <a:rPr lang="en-US" dirty="0" smtClean="0"/>
              <a:t>,</a:t>
            </a:r>
            <a:endParaRPr lang="sr-Latn-RS" dirty="0" smtClean="0"/>
          </a:p>
          <a:p>
            <a:pPr lvl="1" algn="just"/>
            <a:r>
              <a:rPr lang="en-US" dirty="0" err="1" smtClean="0"/>
              <a:t>inicijali</a:t>
            </a:r>
            <a:r>
              <a:rPr lang="en-US" dirty="0" smtClean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otkaz</a:t>
            </a:r>
            <a:r>
              <a:rPr lang="en-US" dirty="0"/>
              <a:t> </a:t>
            </a:r>
            <a:r>
              <a:rPr lang="en-US" dirty="0" err="1"/>
              <a:t>primila</a:t>
            </a:r>
            <a:r>
              <a:rPr lang="en-US" dirty="0" smtClean="0"/>
              <a:t>,</a:t>
            </a:r>
            <a:endParaRPr lang="sr-Latn-RS" dirty="0" smtClean="0"/>
          </a:p>
          <a:p>
            <a:pPr lvl="1" algn="just"/>
            <a:r>
              <a:rPr lang="en-US" dirty="0" err="1" smtClean="0"/>
              <a:t>prezime</a:t>
            </a:r>
            <a:r>
              <a:rPr lang="en-US" dirty="0" smtClean="0"/>
              <a:t> </a:t>
            </a:r>
            <a:r>
              <a:rPr lang="en-US" dirty="0" err="1"/>
              <a:t>gosta</a:t>
            </a:r>
            <a:r>
              <a:rPr lang="en-US" dirty="0" smtClean="0"/>
              <a:t>,</a:t>
            </a:r>
            <a:endParaRPr lang="sr-Latn-RS" dirty="0" smtClean="0"/>
          </a:p>
          <a:p>
            <a:pPr lvl="1" algn="just"/>
            <a:r>
              <a:rPr lang="sr-Latn-RS" dirty="0" smtClean="0"/>
              <a:t>u</a:t>
            </a:r>
            <a:r>
              <a:rPr lang="en-US" dirty="0" err="1" smtClean="0"/>
              <a:t>govoreni</a:t>
            </a:r>
            <a:r>
              <a:rPr lang="sr-Latn-RS" dirty="0" smtClean="0"/>
              <a:t> </a:t>
            </a:r>
            <a:r>
              <a:rPr lang="en-US" dirty="0" err="1" smtClean="0"/>
              <a:t>aranžman</a:t>
            </a:r>
            <a:r>
              <a:rPr lang="en-US" dirty="0" smtClean="0"/>
              <a:t>,</a:t>
            </a:r>
            <a:endParaRPr lang="sr-Latn-RS" dirty="0" smtClean="0"/>
          </a:p>
          <a:p>
            <a:pPr lvl="1" algn="just"/>
            <a:r>
              <a:rPr lang="en-US" dirty="0" smtClean="0"/>
              <a:t>datum </a:t>
            </a:r>
            <a:r>
              <a:rPr lang="en-US" dirty="0" err="1" smtClean="0"/>
              <a:t>dolaska</a:t>
            </a:r>
            <a:r>
              <a:rPr lang="en-US" dirty="0" smtClean="0"/>
              <a:t>,</a:t>
            </a:r>
            <a:endParaRPr lang="sr-Latn-RS" dirty="0" smtClean="0"/>
          </a:p>
          <a:p>
            <a:pPr lvl="1" algn="just"/>
            <a:r>
              <a:rPr lang="en-US" dirty="0" smtClean="0"/>
              <a:t>datum </a:t>
            </a:r>
            <a:r>
              <a:rPr lang="en-US" dirty="0" err="1" smtClean="0"/>
              <a:t>odlaska</a:t>
            </a:r>
            <a:r>
              <a:rPr lang="en-US" dirty="0" smtClean="0"/>
              <a:t>,</a:t>
            </a:r>
            <a:endParaRPr lang="sr-Latn-RS" dirty="0" smtClean="0"/>
          </a:p>
          <a:p>
            <a:pPr lvl="1" algn="just"/>
            <a:r>
              <a:rPr lang="en-US" dirty="0" err="1" smtClean="0"/>
              <a:t>adresa</a:t>
            </a:r>
            <a:r>
              <a:rPr lang="en-US" dirty="0" smtClean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 smtClean="0"/>
              <a:t>otkazuje</a:t>
            </a:r>
            <a:r>
              <a:rPr lang="en-US" dirty="0" smtClean="0"/>
              <a:t>,</a:t>
            </a:r>
            <a:endParaRPr lang="sr-Latn-RS" dirty="0" smtClean="0"/>
          </a:p>
          <a:p>
            <a:pPr lvl="1" algn="just"/>
            <a:r>
              <a:rPr lang="sr-Latn-RS" dirty="0"/>
              <a:t>r</a:t>
            </a:r>
            <a:r>
              <a:rPr lang="en-US" dirty="0" err="1" smtClean="0"/>
              <a:t>azlog</a:t>
            </a:r>
            <a:r>
              <a:rPr lang="en-US" dirty="0" smtClean="0"/>
              <a:t> </a:t>
            </a:r>
            <a:r>
              <a:rPr lang="en-US" dirty="0" err="1" smtClean="0"/>
              <a:t>otkaza</a:t>
            </a:r>
            <a:r>
              <a:rPr lang="sr-Latn-RS" dirty="0" smtClean="0"/>
              <a:t>.</a:t>
            </a:r>
            <a:endParaRPr lang="x-none" dirty="0" smtClean="0"/>
          </a:p>
          <a:p>
            <a:pPr algn="just"/>
            <a:endParaRPr lang="x-none" sz="1800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341476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OTKAZ REZERVACIJE 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/>
              <a:t>toga,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smtClean="0"/>
              <a:t>je</a:t>
            </a:r>
            <a:r>
              <a:rPr lang="sr-Latn-RS" dirty="0" smtClean="0"/>
              <a:t>:</a:t>
            </a:r>
          </a:p>
          <a:p>
            <a:pPr algn="just"/>
            <a:r>
              <a:rPr lang="en-US" dirty="0" err="1" smtClean="0"/>
              <a:t>spojiti</a:t>
            </a:r>
            <a:r>
              <a:rPr lang="en-US" dirty="0" smtClean="0"/>
              <a:t> </a:t>
            </a:r>
            <a:r>
              <a:rPr lang="en-US" dirty="0" err="1"/>
              <a:t>otkaz</a:t>
            </a:r>
            <a:r>
              <a:rPr lang="en-US" dirty="0"/>
              <a:t> </a:t>
            </a:r>
            <a:r>
              <a:rPr lang="en-US" dirty="0" err="1"/>
              <a:t>rezervacije</a:t>
            </a:r>
            <a:r>
              <a:rPr lang="en-US" dirty="0"/>
              <a:t> </a:t>
            </a:r>
            <a:r>
              <a:rPr lang="en-US" dirty="0" smtClean="0"/>
              <a:t>s</a:t>
            </a:r>
            <a:r>
              <a:rPr lang="sr-Latn-RS" dirty="0" smtClean="0"/>
              <a:t>a </a:t>
            </a:r>
            <a:r>
              <a:rPr lang="en-US" dirty="0" smtClean="0"/>
              <a:t> </a:t>
            </a:r>
            <a:r>
              <a:rPr lang="en-US" dirty="0" err="1" smtClean="0"/>
              <a:t>celovitom</a:t>
            </a:r>
            <a:r>
              <a:rPr lang="sr-Latn-RS" dirty="0" smtClean="0"/>
              <a:t> </a:t>
            </a:r>
            <a:r>
              <a:rPr lang="en-US" dirty="0" err="1" smtClean="0"/>
              <a:t>dokumentacijom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toj</a:t>
            </a:r>
            <a:r>
              <a:rPr lang="en-US" dirty="0"/>
              <a:t>  </a:t>
            </a:r>
            <a:r>
              <a:rPr lang="en-US" dirty="0" err="1"/>
              <a:t>rezervaciji</a:t>
            </a:r>
            <a:r>
              <a:rPr lang="en-US" dirty="0" smtClean="0"/>
              <a:t>,</a:t>
            </a:r>
            <a:endParaRPr lang="sr-Latn-RS" dirty="0" smtClean="0"/>
          </a:p>
          <a:p>
            <a:pPr algn="just"/>
            <a:r>
              <a:rPr lang="en-US" dirty="0" err="1" smtClean="0"/>
              <a:t>evidentirati</a:t>
            </a:r>
            <a:r>
              <a:rPr lang="en-US" dirty="0" smtClean="0"/>
              <a:t>  </a:t>
            </a:r>
            <a:r>
              <a:rPr lang="en-US" dirty="0" err="1"/>
              <a:t>otkaz</a:t>
            </a:r>
            <a:r>
              <a:rPr lang="en-US" dirty="0"/>
              <a:t>  u </a:t>
            </a:r>
            <a:r>
              <a:rPr lang="en-US" dirty="0" err="1" smtClean="0"/>
              <a:t>računa</a:t>
            </a:r>
            <a:r>
              <a:rPr lang="sr-Latn-RS" dirty="0" smtClean="0"/>
              <a:t>r</a:t>
            </a:r>
            <a:r>
              <a:rPr lang="en-US" dirty="0" smtClean="0"/>
              <a:t>u</a:t>
            </a:r>
            <a:r>
              <a:rPr lang="en-US" dirty="0"/>
              <a:t>, </a:t>
            </a:r>
            <a:endParaRPr lang="sr-Latn-RS" dirty="0" smtClean="0"/>
          </a:p>
          <a:p>
            <a:pPr algn="just"/>
            <a:r>
              <a:rPr lang="en-US" dirty="0" err="1" smtClean="0"/>
              <a:t>obrazloženje</a:t>
            </a:r>
            <a:r>
              <a:rPr lang="en-US" dirty="0" smtClean="0"/>
              <a:t>  </a:t>
            </a:r>
            <a:r>
              <a:rPr lang="en-US" dirty="0" err="1"/>
              <a:t>dnevnih</a:t>
            </a:r>
            <a:r>
              <a:rPr lang="en-US" dirty="0"/>
              <a:t>  </a:t>
            </a:r>
            <a:r>
              <a:rPr lang="en-US" dirty="0" err="1"/>
              <a:t>otkaza</a:t>
            </a:r>
            <a:r>
              <a:rPr lang="en-US" dirty="0"/>
              <a:t>  </a:t>
            </a:r>
            <a:r>
              <a:rPr lang="en-US" dirty="0" err="1"/>
              <a:t>dostaviti</a:t>
            </a:r>
            <a:r>
              <a:rPr lang="en-US" dirty="0"/>
              <a:t> </a:t>
            </a:r>
            <a:r>
              <a:rPr lang="en-US" dirty="0" err="1"/>
              <a:t>direktoru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službi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hotelske</a:t>
            </a:r>
            <a:r>
              <a:rPr lang="sr-Latn-RS" dirty="0" smtClean="0"/>
              <a:t> </a:t>
            </a:r>
            <a:r>
              <a:rPr lang="en-US" dirty="0" err="1" smtClean="0"/>
              <a:t>prodaje</a:t>
            </a:r>
            <a:r>
              <a:rPr lang="sr-Latn-RS" dirty="0" smtClean="0"/>
              <a:t>.</a:t>
            </a:r>
            <a:endParaRPr lang="x-none" sz="1800" dirty="0" smtClean="0"/>
          </a:p>
        </p:txBody>
      </p:sp>
    </p:spTree>
    <p:extLst>
      <p:ext uri="{BB962C8B-B14F-4D97-AF65-F5344CB8AC3E}">
        <p14:creationId xmlns:p14="http://schemas.microsoft.com/office/powerpoint/2010/main" val="354741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570" y="3537527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7. GRUPN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sr-Latn-RS" dirty="0" smtClean="0"/>
              <a:t>REZERVACIJE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674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sz="2000" dirty="0" smtClean="0"/>
              <a:t>Ugovaranje </a:t>
            </a:r>
            <a:r>
              <a:rPr lang="sr-Latn-RS" sz="2000" dirty="0"/>
              <a:t>aranžmana za </a:t>
            </a:r>
            <a:r>
              <a:rPr lang="sr-Latn-RS" sz="2000" dirty="0" smtClean="0"/>
              <a:t>grupe </a:t>
            </a:r>
            <a:r>
              <a:rPr lang="sr-Latn-RS" sz="2000" dirty="0"/>
              <a:t>gostiju obavlja hotelska prodaja, ali u </a:t>
            </a:r>
            <a:r>
              <a:rPr lang="sr-Latn-RS" sz="2000" dirty="0" smtClean="0"/>
              <a:t>saradnji  sa  šefom </a:t>
            </a:r>
            <a:r>
              <a:rPr lang="sr-Latn-RS" sz="2000" dirty="0"/>
              <a:t>recepcije</a:t>
            </a:r>
            <a:r>
              <a:rPr lang="sr-Latn-RS" sz="2000" dirty="0" smtClean="0"/>
              <a:t>.</a:t>
            </a:r>
          </a:p>
          <a:p>
            <a:pPr algn="just"/>
            <a:r>
              <a:rPr lang="sr-Latn-RS" sz="2000" dirty="0" smtClean="0"/>
              <a:t>Grupe </a:t>
            </a:r>
            <a:r>
              <a:rPr lang="sr-Latn-RS" sz="2000" dirty="0"/>
              <a:t>gostiju mogu biti: </a:t>
            </a:r>
            <a:endParaRPr lang="sr-Latn-RS" sz="2000" dirty="0" smtClean="0"/>
          </a:p>
          <a:p>
            <a:pPr lvl="1" algn="just"/>
            <a:r>
              <a:rPr lang="sr-Latn-RS" sz="2000" dirty="0" smtClean="0"/>
              <a:t>Grupe individualnih </a:t>
            </a:r>
            <a:r>
              <a:rPr lang="sr-Latn-RS" sz="2000" dirty="0"/>
              <a:t>gostiju koji zajedno putuju</a:t>
            </a:r>
            <a:r>
              <a:rPr lang="sr-Latn-RS" sz="2000" dirty="0" smtClean="0"/>
              <a:t>,</a:t>
            </a:r>
          </a:p>
          <a:p>
            <a:pPr lvl="1" algn="just"/>
            <a:r>
              <a:rPr lang="sr-Latn-RS" sz="2000" dirty="0" smtClean="0"/>
              <a:t>Gosti </a:t>
            </a:r>
            <a:r>
              <a:rPr lang="sr-Latn-RS" sz="2000" dirty="0"/>
              <a:t>tour </a:t>
            </a:r>
            <a:r>
              <a:rPr lang="sr-Latn-RS" sz="2000" dirty="0" smtClean="0"/>
              <a:t>operatora,</a:t>
            </a:r>
          </a:p>
          <a:p>
            <a:pPr lvl="1" algn="just"/>
            <a:r>
              <a:rPr lang="sr-Latn-RS" sz="2000" dirty="0" smtClean="0"/>
              <a:t>Gosti </a:t>
            </a:r>
            <a:r>
              <a:rPr lang="sr-Latn-RS" sz="2000" dirty="0"/>
              <a:t>putničkih </a:t>
            </a:r>
            <a:r>
              <a:rPr lang="sr-Latn-RS" sz="2000" dirty="0" smtClean="0"/>
              <a:t>agencija.</a:t>
            </a:r>
          </a:p>
        </p:txBody>
      </p:sp>
    </p:spTree>
    <p:extLst>
      <p:ext uri="{BB962C8B-B14F-4D97-AF65-F5344CB8AC3E}">
        <p14:creationId xmlns:p14="http://schemas.microsoft.com/office/powerpoint/2010/main" val="188059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sz="2000" dirty="0" smtClean="0"/>
              <a:t>Ugovor </a:t>
            </a:r>
            <a:r>
              <a:rPr lang="sr-Latn-RS" sz="2000" dirty="0"/>
              <a:t>za </a:t>
            </a:r>
            <a:r>
              <a:rPr lang="sr-Latn-RS" sz="2000" dirty="0" smtClean="0"/>
              <a:t>smeštaj grupe </a:t>
            </a:r>
            <a:r>
              <a:rPr lang="sr-Latn-RS" sz="2000" dirty="0"/>
              <a:t>gostiju sadrži najmanje </a:t>
            </a:r>
            <a:r>
              <a:rPr lang="sr-Latn-RS" sz="2000" dirty="0" smtClean="0"/>
              <a:t>3 </a:t>
            </a:r>
            <a:r>
              <a:rPr lang="sr-Latn-RS" sz="2000" dirty="0"/>
              <a:t>važne odrednice</a:t>
            </a:r>
            <a:r>
              <a:rPr lang="sr-Latn-RS" dirty="0" smtClean="0"/>
              <a:t>:</a:t>
            </a:r>
          </a:p>
          <a:p>
            <a:pPr algn="just"/>
            <a:r>
              <a:rPr lang="sr-Latn-RS" b="1" dirty="0" smtClean="0"/>
              <a:t>preliminarna rezervacija </a:t>
            </a:r>
            <a:r>
              <a:rPr lang="sr-Latn-RS" b="1" dirty="0"/>
              <a:t>«blokirano</a:t>
            </a:r>
            <a:r>
              <a:rPr lang="sr-Latn-RS" dirty="0"/>
              <a:t>»(</a:t>
            </a:r>
            <a:r>
              <a:rPr lang="sr-Latn-RS" dirty="0" smtClean="0"/>
              <a:t>u računaru </a:t>
            </a:r>
            <a:r>
              <a:rPr lang="sr-Latn-RS" dirty="0"/>
              <a:t>se  evidentira  rezervacija  i «blokira» ukupni zatraženi broj soba sve do 60-og  dana </a:t>
            </a:r>
            <a:r>
              <a:rPr lang="sr-Latn-RS" dirty="0" smtClean="0"/>
              <a:t>pre </a:t>
            </a:r>
            <a:r>
              <a:rPr lang="sr-Latn-RS" dirty="0"/>
              <a:t>dolaska </a:t>
            </a:r>
            <a:r>
              <a:rPr lang="sr-Latn-RS" dirty="0" smtClean="0"/>
              <a:t>grupe),</a:t>
            </a:r>
          </a:p>
          <a:p>
            <a:pPr algn="just"/>
            <a:r>
              <a:rPr lang="sr-Latn-RS" b="1" dirty="0" smtClean="0"/>
              <a:t>definitivna rezervacija se </a:t>
            </a:r>
            <a:r>
              <a:rPr lang="sr-Latn-RS" dirty="0"/>
              <a:t>označava sa «rezervirano»(</a:t>
            </a:r>
            <a:r>
              <a:rPr lang="sr-Latn-RS" dirty="0" smtClean="0"/>
              <a:t>konačni broj </a:t>
            </a:r>
            <a:r>
              <a:rPr lang="sr-Latn-RS" dirty="0"/>
              <a:t>soba utvrđuje se 60-og dana prije dolaska), </a:t>
            </a:r>
            <a:endParaRPr lang="sr-Latn-RS" dirty="0" smtClean="0"/>
          </a:p>
          <a:p>
            <a:pPr algn="just"/>
            <a:r>
              <a:rPr lang="sr-Latn-RS" b="1" dirty="0" smtClean="0"/>
              <a:t>konačni </a:t>
            </a:r>
            <a:r>
              <a:rPr lang="sr-Latn-RS" b="1" dirty="0"/>
              <a:t>datum opcije,</a:t>
            </a:r>
            <a:r>
              <a:rPr lang="sr-Latn-RS" dirty="0"/>
              <a:t>tzv. cut-off  </a:t>
            </a:r>
            <a:r>
              <a:rPr lang="sr-Latn-RS" dirty="0" smtClean="0"/>
              <a:t>date</a:t>
            </a:r>
            <a:r>
              <a:rPr lang="en-US" dirty="0" smtClean="0"/>
              <a:t> </a:t>
            </a:r>
            <a:r>
              <a:rPr lang="sr-Latn-RS" dirty="0" smtClean="0"/>
              <a:t>(</a:t>
            </a:r>
            <a:r>
              <a:rPr lang="sr-Latn-RS" dirty="0"/>
              <a:t>hotelijer  zahtijeva  30  dana  </a:t>
            </a:r>
            <a:r>
              <a:rPr lang="sr-Latn-RS" dirty="0" smtClean="0"/>
              <a:t>pre  </a:t>
            </a:r>
            <a:r>
              <a:rPr lang="sr-Latn-RS" dirty="0"/>
              <a:t>dolaska </a:t>
            </a:r>
            <a:r>
              <a:rPr lang="sr-Latn-RS" dirty="0" smtClean="0"/>
              <a:t>grupe </a:t>
            </a:r>
            <a:r>
              <a:rPr lang="sr-Latn-RS" dirty="0"/>
              <a:t>dostavu rooming liste, čime se zaključuje stanje rezerviranih soba, a daljnje rezervacije soba,ako hotel ima slobodnih soba,moguće su «na upit»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8769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sz="2000" dirty="0" smtClean="0"/>
              <a:t>Služba hotelske prodaje i  </a:t>
            </a:r>
            <a:r>
              <a:rPr lang="sr-Latn-RS" sz="2000" dirty="0"/>
              <a:t>šef  recepcije  moraju  paziti  da  ugovor  </a:t>
            </a:r>
            <a:r>
              <a:rPr lang="sr-Latn-RS" sz="2000" dirty="0" smtClean="0"/>
              <a:t>sadrži sledeće </a:t>
            </a:r>
            <a:r>
              <a:rPr lang="sr-Latn-RS" sz="2000" dirty="0"/>
              <a:t>elemente</a:t>
            </a:r>
            <a:r>
              <a:rPr lang="sr-Latn-RS" sz="2000" dirty="0" smtClean="0"/>
              <a:t>: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tačno </a:t>
            </a:r>
            <a:r>
              <a:rPr lang="sr-Latn-RS" dirty="0"/>
              <a:t>naznačenu </a:t>
            </a:r>
            <a:r>
              <a:rPr lang="sr-Latn-RS" dirty="0" smtClean="0"/>
              <a:t>vrstu (</a:t>
            </a:r>
            <a:r>
              <a:rPr lang="sr-Latn-RS" dirty="0"/>
              <a:t>kategoriju) i ukupni broj soba</a:t>
            </a:r>
            <a:r>
              <a:rPr lang="sr-Latn-RS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aranžman </a:t>
            </a:r>
            <a:r>
              <a:rPr lang="sr-Latn-RS" dirty="0"/>
              <a:t>i </a:t>
            </a:r>
            <a:r>
              <a:rPr lang="sr-Latn-RS" dirty="0" smtClean="0"/>
              <a:t>cene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datum dolaska s predviđenim </a:t>
            </a:r>
            <a:r>
              <a:rPr lang="sr-Latn-RS" dirty="0"/>
              <a:t>vremenom dolaska</a:t>
            </a:r>
            <a:r>
              <a:rPr lang="sr-Latn-RS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početna </a:t>
            </a:r>
            <a:r>
              <a:rPr lang="sr-Latn-RS" dirty="0"/>
              <a:t>usluga</a:t>
            </a:r>
            <a:r>
              <a:rPr lang="sr-Latn-RS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datum </a:t>
            </a:r>
            <a:r>
              <a:rPr lang="sr-Latn-RS" dirty="0"/>
              <a:t>odlaska</a:t>
            </a:r>
            <a:r>
              <a:rPr lang="sr-Latn-RS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završna </a:t>
            </a:r>
            <a:r>
              <a:rPr lang="sr-Latn-RS" dirty="0"/>
              <a:t>usluga</a:t>
            </a:r>
            <a:r>
              <a:rPr lang="sr-Latn-RS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gratis mesta,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uslove, </a:t>
            </a:r>
            <a:r>
              <a:rPr lang="sr-Latn-RS" dirty="0"/>
              <a:t>način i rokove plaćanja</a:t>
            </a:r>
            <a:r>
              <a:rPr lang="sr-Latn-RS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konačni </a:t>
            </a:r>
            <a:r>
              <a:rPr lang="sr-Latn-RS" dirty="0"/>
              <a:t>datum opcije cut-off </a:t>
            </a:r>
            <a:r>
              <a:rPr lang="sr-Latn-RS" dirty="0" smtClean="0"/>
              <a:t>date.</a:t>
            </a:r>
          </a:p>
        </p:txBody>
      </p:sp>
    </p:spTree>
    <p:extLst>
      <p:ext uri="{BB962C8B-B14F-4D97-AF65-F5344CB8AC3E}">
        <p14:creationId xmlns:p14="http://schemas.microsoft.com/office/powerpoint/2010/main" val="40214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  <a:p>
            <a:r>
              <a:rPr lang="pl-PL" sz="2000" dirty="0" smtClean="0"/>
              <a:t>Za </a:t>
            </a:r>
            <a:r>
              <a:rPr lang="pl-PL" sz="2000" dirty="0"/>
              <a:t>proces rada u svezi s rezervacijom za skupine gostiju, odgovoran je šef </a:t>
            </a:r>
            <a:r>
              <a:rPr lang="pl-PL" sz="2000" dirty="0" smtClean="0"/>
              <a:t>recepcije.</a:t>
            </a:r>
          </a:p>
          <a:p>
            <a:endParaRPr lang="pl-PL" sz="2000" dirty="0"/>
          </a:p>
          <a:p>
            <a:r>
              <a:rPr lang="pl-PL" sz="2000" dirty="0" smtClean="0"/>
              <a:t>Kod  </a:t>
            </a:r>
            <a:r>
              <a:rPr lang="pl-PL" sz="2000" dirty="0"/>
              <a:t>velikih  poslovnih  skupova  (konferencija,  kongresa)  problemi  mogu  nastati ako je izostala dobra </a:t>
            </a:r>
            <a:r>
              <a:rPr lang="pl-PL" sz="2000" dirty="0" smtClean="0"/>
              <a:t>saradnja </a:t>
            </a:r>
            <a:r>
              <a:rPr lang="pl-PL" sz="2000" dirty="0"/>
              <a:t>između hotelske prodaje i organizatora poslovnog skupa. </a:t>
            </a:r>
          </a:p>
          <a:p>
            <a:pPr algn="just"/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02402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en-US" sz="2400" b="1" i="1" dirty="0" smtClean="0"/>
              <a:t>V</a:t>
            </a:r>
            <a:r>
              <a:rPr lang="sr-Latn-RS" sz="2400" b="1" i="1" dirty="0" smtClean="0"/>
              <a:t>a</a:t>
            </a:r>
            <a:r>
              <a:rPr lang="en-US" sz="2400" b="1" i="1" dirty="0" smtClean="0"/>
              <a:t>u</a:t>
            </a:r>
            <a:r>
              <a:rPr lang="sr-Latn-RS" sz="2400" b="1" i="1" dirty="0" smtClean="0"/>
              <a:t>č</a:t>
            </a:r>
            <a:r>
              <a:rPr lang="en-US" sz="2400" b="1" i="1" dirty="0" err="1" smtClean="0"/>
              <a:t>eri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putničkih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agencija</a:t>
            </a:r>
            <a:endParaRPr lang="sr-Latn-RS" sz="2400" b="1" i="1" dirty="0" smtClean="0"/>
          </a:p>
          <a:p>
            <a:pPr algn="just"/>
            <a:r>
              <a:rPr lang="sr-Latn-RS" dirty="0" smtClean="0"/>
              <a:t>Reč vaučer </a:t>
            </a:r>
            <a:r>
              <a:rPr lang="sr-Latn-RS" dirty="0"/>
              <a:t>dolazi od engleske </a:t>
            </a:r>
            <a:r>
              <a:rPr lang="sr-Latn-RS" dirty="0" smtClean="0"/>
              <a:t>reči </a:t>
            </a:r>
            <a:r>
              <a:rPr lang="sr-Latn-RS" dirty="0"/>
              <a:t>to  vouch, </a:t>
            </a:r>
            <a:r>
              <a:rPr lang="sr-Latn-RS" dirty="0" smtClean="0"/>
              <a:t>što znači garnatovati, svedočiti.</a:t>
            </a:r>
          </a:p>
          <a:p>
            <a:pPr algn="just"/>
            <a:r>
              <a:rPr lang="sr-Latn-RS" dirty="0" smtClean="0"/>
              <a:t>Vaučer je </a:t>
            </a:r>
            <a:r>
              <a:rPr lang="sr-Latn-RS" dirty="0"/>
              <a:t>u našem zakonodavstvu poznat kao «posebna pismena isprava» kojom se plaćaju  neke  ugostiteljske  ili  prometne  usluge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Vaučer ima 2 osnovna </a:t>
            </a:r>
            <a:r>
              <a:rPr lang="sr-Latn-RS" dirty="0" smtClean="0"/>
              <a:t>oblik</a:t>
            </a:r>
            <a:r>
              <a:rPr lang="en-US" dirty="0"/>
              <a:t>a</a:t>
            </a:r>
            <a:r>
              <a:rPr lang="sr-Latn-RS" dirty="0" smtClean="0"/>
              <a:t>:</a:t>
            </a:r>
            <a:endParaRPr lang="sr-Latn-RS" dirty="0" smtClean="0"/>
          </a:p>
          <a:p>
            <a:pPr algn="just"/>
            <a:r>
              <a:rPr lang="sr-Latn-RS" b="1" dirty="0"/>
              <a:t>običan  </a:t>
            </a:r>
            <a:r>
              <a:rPr lang="sr-Latn-RS" b="1" dirty="0" smtClean="0"/>
              <a:t>vaučer </a:t>
            </a:r>
            <a:r>
              <a:rPr lang="sr-Latn-RS" dirty="0"/>
              <a:t>-kad su  usluge  klasičnog  hotelskog  tipa (</a:t>
            </a:r>
            <a:r>
              <a:rPr lang="sr-Latn-RS" dirty="0" smtClean="0"/>
              <a:t>smeštaj</a:t>
            </a:r>
            <a:r>
              <a:rPr lang="sr-Latn-RS" dirty="0"/>
              <a:t>, </a:t>
            </a:r>
            <a:r>
              <a:rPr lang="sr-Latn-RS" dirty="0" smtClean="0"/>
              <a:t>hrana</a:t>
            </a:r>
            <a:r>
              <a:rPr lang="sr-Latn-RS" dirty="0"/>
              <a:t>) i treba ih detaljno opisati i  specificirati i  s naznakom datuma na koji usluga ili usluge počinju  i  datuma kada završavaju i </a:t>
            </a:r>
            <a:endParaRPr lang="sr-Latn-RS" dirty="0" smtClean="0"/>
          </a:p>
          <a:p>
            <a:pPr algn="just"/>
            <a:r>
              <a:rPr lang="sr-Latn-RS" b="1" dirty="0" smtClean="0"/>
              <a:t>full  </a:t>
            </a:r>
            <a:r>
              <a:rPr lang="sr-Latn-RS" b="1" dirty="0"/>
              <a:t>credit  voucher-</a:t>
            </a:r>
            <a:r>
              <a:rPr lang="sr-Latn-RS" dirty="0"/>
              <a:t>koji </a:t>
            </a:r>
            <a:r>
              <a:rPr lang="sr-Latn-RS" b="1" dirty="0"/>
              <a:t> </a:t>
            </a:r>
            <a:r>
              <a:rPr lang="sr-Latn-RS" dirty="0"/>
              <a:t>se  izdaje </a:t>
            </a:r>
            <a:r>
              <a:rPr lang="sr-Latn-RS" dirty="0" smtClean="0"/>
              <a:t>tek  </a:t>
            </a:r>
            <a:r>
              <a:rPr lang="sr-Latn-RS" dirty="0"/>
              <a:t>ako  o  tome  postoji poseban ugovor između  hotela i putničke agencije.  On može  </a:t>
            </a:r>
            <a:r>
              <a:rPr lang="sr-Latn-RS" dirty="0" smtClean="0"/>
              <a:t>da sadrži</a:t>
            </a:r>
            <a:r>
              <a:rPr lang="sr-Latn-RS" dirty="0"/>
              <a:t>, proširene usluge,  osim  onih uobičajenih za hotelijera. </a:t>
            </a:r>
            <a:endParaRPr lang="sr-Latn-RS" dirty="0" smtClean="0"/>
          </a:p>
          <a:p>
            <a:pPr algn="just"/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0126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sz="2000" dirty="0" smtClean="0"/>
              <a:t>Vaučer </a:t>
            </a:r>
            <a:r>
              <a:rPr lang="sr-Latn-RS" sz="2000" dirty="0"/>
              <a:t>mora </a:t>
            </a:r>
            <a:r>
              <a:rPr lang="sr-Latn-RS" sz="2000" dirty="0" smtClean="0"/>
              <a:t>sadržati </a:t>
            </a:r>
            <a:r>
              <a:rPr lang="sr-Latn-RS" sz="2000" dirty="0"/>
              <a:t>najmanje</a:t>
            </a:r>
            <a:r>
              <a:rPr lang="sr-Latn-RS" sz="2000" dirty="0" smtClean="0"/>
              <a:t>:</a:t>
            </a:r>
          </a:p>
          <a:p>
            <a:pPr algn="just"/>
            <a:endParaRPr lang="sr-Latn-RS" dirty="0" smtClean="0"/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broj,datum </a:t>
            </a:r>
            <a:r>
              <a:rPr lang="sr-Latn-RS" dirty="0"/>
              <a:t>i </a:t>
            </a:r>
            <a:r>
              <a:rPr lang="sr-Latn-RS" dirty="0" smtClean="0"/>
              <a:t>mesto </a:t>
            </a:r>
            <a:r>
              <a:rPr lang="sr-Latn-RS" dirty="0"/>
              <a:t>izdavanja, </a:t>
            </a:r>
            <a:endParaRPr lang="sr-Latn-RS" dirty="0" smtClean="0"/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naziv </a:t>
            </a:r>
            <a:r>
              <a:rPr lang="sr-Latn-RS" dirty="0"/>
              <a:t>naručitelja, </a:t>
            </a:r>
            <a:endParaRPr lang="sr-Latn-RS" dirty="0" smtClean="0"/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naziv </a:t>
            </a:r>
            <a:r>
              <a:rPr lang="sr-Latn-RS" dirty="0"/>
              <a:t>ugostitelja, 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naznaku </a:t>
            </a:r>
            <a:r>
              <a:rPr lang="sr-Latn-RS" dirty="0"/>
              <a:t>gosta, </a:t>
            </a:r>
            <a:endParaRPr lang="sr-Latn-RS" dirty="0" smtClean="0"/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vrstu,opseg </a:t>
            </a:r>
            <a:r>
              <a:rPr lang="sr-Latn-RS" dirty="0"/>
              <a:t>i vrijeme </a:t>
            </a:r>
            <a:r>
              <a:rPr lang="sr-Latn-RS" dirty="0" smtClean="0"/>
              <a:t>usluge,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potpis </a:t>
            </a:r>
            <a:r>
              <a:rPr lang="sr-Latn-RS" dirty="0"/>
              <a:t>naručitelja. </a:t>
            </a:r>
            <a:endParaRPr lang="sr-Latn-RS" dirty="0" smtClean="0"/>
          </a:p>
          <a:p>
            <a:pPr marL="0" indent="0" algn="just">
              <a:buNone/>
            </a:pPr>
            <a:endParaRPr lang="sr-Latn-RS" dirty="0" smtClean="0"/>
          </a:p>
          <a:p>
            <a:pPr algn="just"/>
            <a:r>
              <a:rPr lang="sr-Latn-RS" dirty="0" smtClean="0"/>
              <a:t>Osim </a:t>
            </a:r>
            <a:r>
              <a:rPr lang="sr-Latn-RS" dirty="0"/>
              <a:t>toga, može </a:t>
            </a:r>
            <a:r>
              <a:rPr lang="sr-Latn-RS" dirty="0" smtClean="0"/>
              <a:t>sadržati </a:t>
            </a:r>
            <a:r>
              <a:rPr lang="sr-Latn-RS" dirty="0"/>
              <a:t>i podatke </a:t>
            </a:r>
            <a:r>
              <a:rPr lang="sr-Latn-RS" dirty="0" smtClean="0"/>
              <a:t>o:</a:t>
            </a:r>
          </a:p>
          <a:p>
            <a:pPr algn="just"/>
            <a:r>
              <a:rPr lang="sr-Latn-RS" dirty="0" smtClean="0"/>
              <a:t>primljenom </a:t>
            </a:r>
            <a:r>
              <a:rPr lang="sr-Latn-RS" dirty="0"/>
              <a:t>iznosu </a:t>
            </a:r>
            <a:r>
              <a:rPr lang="sr-Latn-RS" dirty="0" smtClean="0"/>
              <a:t>depozita </a:t>
            </a:r>
            <a:r>
              <a:rPr lang="sr-Latn-RS" dirty="0"/>
              <a:t>na ime usluga koje će se </a:t>
            </a:r>
            <a:r>
              <a:rPr lang="sr-Latn-RS" dirty="0" smtClean="0"/>
              <a:t>pružiti</a:t>
            </a:r>
            <a:endParaRPr lang="sr-Latn-RS" dirty="0"/>
          </a:p>
          <a:p>
            <a:pPr algn="just"/>
            <a:r>
              <a:rPr lang="en-US" dirty="0" err="1"/>
              <a:t>naplaćenom</a:t>
            </a:r>
            <a:r>
              <a:rPr lang="en-US" dirty="0"/>
              <a:t> </a:t>
            </a:r>
            <a:r>
              <a:rPr lang="en-US" dirty="0" err="1"/>
              <a:t>iznosu</a:t>
            </a:r>
            <a:r>
              <a:rPr lang="en-US" dirty="0"/>
              <a:t> </a:t>
            </a:r>
            <a:r>
              <a:rPr lang="en-US" dirty="0" err="1"/>
              <a:t>unutar</a:t>
            </a:r>
            <a:r>
              <a:rPr lang="en-US" dirty="0"/>
              <a:t> </a:t>
            </a:r>
            <a:r>
              <a:rPr lang="en-US" dirty="0" err="1" smtClean="0"/>
              <a:t>koga</a:t>
            </a:r>
            <a:r>
              <a:rPr lang="en-US" dirty="0" smtClean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smtClean="0"/>
              <a:t>v</a:t>
            </a:r>
            <a:r>
              <a:rPr lang="sr-Latn-RS" dirty="0" smtClean="0"/>
              <a:t>r</a:t>
            </a:r>
            <a:r>
              <a:rPr lang="en-US" dirty="0" err="1" smtClean="0"/>
              <a:t>ednost</a:t>
            </a:r>
            <a:r>
              <a:rPr lang="en-US" dirty="0" smtClean="0"/>
              <a:t> </a:t>
            </a:r>
            <a:r>
              <a:rPr lang="en-US" dirty="0" err="1"/>
              <a:t>pruženih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21378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sz="2000" dirty="0" smtClean="0"/>
              <a:t>Vrste vaučera:</a:t>
            </a:r>
          </a:p>
          <a:p>
            <a:pPr algn="just"/>
            <a:r>
              <a:rPr lang="sr-Latn-RS" b="1" dirty="0" smtClean="0"/>
              <a:t>Credit vaučer </a:t>
            </a:r>
            <a:r>
              <a:rPr lang="sr-Latn-RS" dirty="0" smtClean="0"/>
              <a:t>koji  </a:t>
            </a:r>
            <a:r>
              <a:rPr lang="sr-Latn-RS" dirty="0"/>
              <a:t>predstavlja  potvrdu  o  </a:t>
            </a:r>
            <a:r>
              <a:rPr lang="sr-Latn-RS" dirty="0" smtClean="0"/>
              <a:t>primljenom depozitu  </a:t>
            </a:r>
            <a:r>
              <a:rPr lang="sr-Latn-RS" dirty="0"/>
              <a:t>za  hotelsku uslugu. Izdavač je putnička agencija i daje ga klijentu  tek kad od njega  primi polog ili akontaciju</a:t>
            </a:r>
            <a:r>
              <a:rPr lang="sr-Latn-RS" dirty="0" smtClean="0"/>
              <a:t>. </a:t>
            </a:r>
          </a:p>
          <a:p>
            <a:pPr algn="just"/>
            <a:r>
              <a:rPr lang="sr-Latn-RS" b="1" dirty="0" smtClean="0"/>
              <a:t>XO</a:t>
            </a:r>
            <a:r>
              <a:rPr lang="sr-Latn-RS" dirty="0" smtClean="0"/>
              <a:t>  </a:t>
            </a:r>
            <a:r>
              <a:rPr lang="sr-Latn-RS" dirty="0"/>
              <a:t>voucher(Exchange  Order), što  predstavlja  </a:t>
            </a:r>
            <a:r>
              <a:rPr lang="sr-Latn-RS" dirty="0" smtClean="0"/>
              <a:t>oznaku za  vaučer  </a:t>
            </a:r>
            <a:r>
              <a:rPr lang="sr-Latn-RS" dirty="0"/>
              <a:t>kojim  se  naručuje  određena  zemaljska  usluga  u </a:t>
            </a:r>
            <a:r>
              <a:rPr lang="sr-Latn-RS" dirty="0" smtClean="0"/>
              <a:t>vazdušnim lukama </a:t>
            </a:r>
            <a:r>
              <a:rPr lang="sr-Latn-RS" dirty="0"/>
              <a:t>i  kojim   </a:t>
            </a:r>
            <a:r>
              <a:rPr lang="sr-Latn-RS" dirty="0" smtClean="0"/>
              <a:t>vazduhoplovne kompanije </a:t>
            </a:r>
            <a:r>
              <a:rPr lang="sr-Latn-RS" dirty="0"/>
              <a:t>naručuju određene usluge za svoje putnike u </a:t>
            </a:r>
            <a:r>
              <a:rPr lang="sr-Latn-RS" dirty="0" smtClean="0"/>
              <a:t>vazdušnim lukama</a:t>
            </a:r>
            <a:r>
              <a:rPr lang="sr-Latn-RS" dirty="0"/>
              <a:t>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27464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/>
              <a:t>Vaučer </a:t>
            </a:r>
            <a:r>
              <a:rPr lang="sr-Latn-RS" dirty="0"/>
              <a:t>je za recepciju važan kao i gotov novac, pa se s njime postupa kao i s novcem.  </a:t>
            </a:r>
            <a:endParaRPr lang="sr-Latn-RS" dirty="0" smtClean="0"/>
          </a:p>
          <a:p>
            <a:pPr algn="just"/>
            <a:r>
              <a:rPr lang="sr-Latn-RS" dirty="0" smtClean="0"/>
              <a:t>Vaučer  </a:t>
            </a:r>
            <a:r>
              <a:rPr lang="sr-Latn-RS" dirty="0"/>
              <a:t>se  piše  u  originalu  i  više  kopija.  Original  </a:t>
            </a:r>
            <a:r>
              <a:rPr lang="sr-Latn-RS" dirty="0" smtClean="0"/>
              <a:t>uvek  </a:t>
            </a:r>
            <a:r>
              <a:rPr lang="sr-Latn-RS" dirty="0"/>
              <a:t>donosi  gost  ili predstavnik </a:t>
            </a:r>
            <a:r>
              <a:rPr lang="sr-Latn-RS" dirty="0" smtClean="0"/>
              <a:t>grupe pri </a:t>
            </a:r>
            <a:r>
              <a:rPr lang="sr-Latn-RS" dirty="0"/>
              <a:t>dolasku u </a:t>
            </a:r>
            <a:r>
              <a:rPr lang="sr-Latn-RS" dirty="0" smtClean="0"/>
              <a:t>hotel. </a:t>
            </a:r>
            <a:r>
              <a:rPr lang="sr-Latn-RS" dirty="0"/>
              <a:t>Aviso </a:t>
            </a:r>
            <a:r>
              <a:rPr lang="sr-Latn-RS" dirty="0" smtClean="0"/>
              <a:t>vaučer je kopija </a:t>
            </a:r>
            <a:r>
              <a:rPr lang="sr-Latn-RS" dirty="0"/>
              <a:t>koju agencija upućuje hotelu kad gost uplati aranžman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/>
              <a:t>Gost  plaća  usluge  putničkoj  agenciji.  Agencija  daje  gostu  originalni  </a:t>
            </a:r>
            <a:r>
              <a:rPr lang="sr-Latn-RS" dirty="0" smtClean="0"/>
              <a:t>vaučer</a:t>
            </a:r>
            <a:r>
              <a:rPr lang="sr-Latn-RS" dirty="0"/>
              <a:t>. </a:t>
            </a:r>
            <a:endParaRPr lang="sr-Latn-RS" dirty="0" smtClean="0"/>
          </a:p>
          <a:p>
            <a:pPr algn="just"/>
            <a:r>
              <a:rPr lang="sr-Latn-RS" dirty="0" smtClean="0"/>
              <a:t>2 </a:t>
            </a:r>
            <a:r>
              <a:rPr lang="sr-Latn-RS" dirty="0"/>
              <a:t>kopije vouchera agencija šalje hotelijeru na potvrdu. Hotel agenciji vraća jednu potvrđenu  kopiju,  a  sebi  zadržava  drugu. Prilikom  </a:t>
            </a:r>
            <a:r>
              <a:rPr lang="sr-Latn-RS" dirty="0" smtClean="0"/>
              <a:t>dolaska  </a:t>
            </a:r>
            <a:r>
              <a:rPr lang="sr-Latn-RS" dirty="0"/>
              <a:t>u  hotel,gost  predaje originalni </a:t>
            </a:r>
            <a:r>
              <a:rPr lang="sr-Latn-RS" dirty="0" smtClean="0"/>
              <a:t>vaučer recepcionaru.</a:t>
            </a:r>
          </a:p>
        </p:txBody>
      </p:sp>
    </p:spTree>
    <p:extLst>
      <p:ext uri="{BB962C8B-B14F-4D97-AF65-F5344CB8AC3E}">
        <p14:creationId xmlns:p14="http://schemas.microsoft.com/office/powerpoint/2010/main" val="135558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/>
              <a:t>Promet </a:t>
            </a:r>
            <a:r>
              <a:rPr lang="sr-Latn-RS" dirty="0" smtClean="0"/>
              <a:t>vaučera </a:t>
            </a:r>
            <a:r>
              <a:rPr lang="sr-Latn-RS" dirty="0"/>
              <a:t>u odnosu </a:t>
            </a:r>
            <a:r>
              <a:rPr lang="sr-Latn-RS" dirty="0" smtClean="0"/>
              <a:t>agencija-gost-hotel: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4" y="2292352"/>
            <a:ext cx="8754418" cy="456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6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sr-Latn-RS" sz="2000" dirty="0" smtClean="0"/>
              <a:t>Vrlo </a:t>
            </a:r>
            <a:r>
              <a:rPr lang="sr-Latn-RS" sz="2000" dirty="0"/>
              <a:t>često </a:t>
            </a:r>
            <a:r>
              <a:rPr lang="sr-Latn-RS" sz="2000" dirty="0" smtClean="0"/>
              <a:t>vaučer </a:t>
            </a:r>
            <a:r>
              <a:rPr lang="sr-Latn-RS" sz="2000" dirty="0"/>
              <a:t>ne predstavlja hotelijeru sigurni instrument plaćanja, pa se hotelska prodaja zadužuje stalno </a:t>
            </a:r>
            <a:r>
              <a:rPr lang="sr-Latn-RS" sz="2000" dirty="0" smtClean="0"/>
              <a:t>proveravati </a:t>
            </a:r>
            <a:r>
              <a:rPr lang="sr-Latn-RS" sz="2000" dirty="0"/>
              <a:t>bonitet partnera i osiguravati alternativne instrumente plaćanja, </a:t>
            </a:r>
            <a:r>
              <a:rPr lang="sr-Latn-RS" sz="2000" dirty="0" smtClean="0"/>
              <a:t>pogotovo </a:t>
            </a:r>
            <a:r>
              <a:rPr lang="sr-Latn-RS" sz="2000" dirty="0"/>
              <a:t>za male ili nepoznate putničke </a:t>
            </a:r>
            <a:r>
              <a:rPr lang="sr-Latn-RS" sz="2000" dirty="0" smtClean="0"/>
              <a:t>agencije.</a:t>
            </a:r>
          </a:p>
        </p:txBody>
      </p:sp>
    </p:spTree>
    <p:extLst>
      <p:ext uri="{BB962C8B-B14F-4D97-AF65-F5344CB8AC3E}">
        <p14:creationId xmlns:p14="http://schemas.microsoft.com/office/powerpoint/2010/main" val="96015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sz="2000" b="1" i="1" dirty="0" smtClean="0"/>
              <a:t>Akontacija ili depozit</a:t>
            </a:r>
          </a:p>
          <a:p>
            <a:pPr algn="just"/>
            <a:r>
              <a:rPr lang="sr-Latn-RS" sz="2000" dirty="0"/>
              <a:t>Na </a:t>
            </a:r>
            <a:r>
              <a:rPr lang="sr-Latn-RS" sz="2000" dirty="0" smtClean="0"/>
              <a:t>zahtev </a:t>
            </a:r>
            <a:r>
              <a:rPr lang="sr-Latn-RS" sz="2000" dirty="0"/>
              <a:t>hotela ili prema želji gosta, hotelu se može poslati  </a:t>
            </a:r>
            <a:r>
              <a:rPr lang="sr-Latn-RS" sz="2000" dirty="0" smtClean="0"/>
              <a:t>akontacija za </a:t>
            </a:r>
            <a:r>
              <a:rPr lang="sr-Latn-RS" sz="2000" dirty="0"/>
              <a:t>siguran dolazak ili ostaviti depozit</a:t>
            </a:r>
            <a:r>
              <a:rPr lang="sr-Latn-RS" sz="2000" dirty="0" smtClean="0"/>
              <a:t>.</a:t>
            </a:r>
          </a:p>
          <a:p>
            <a:pPr algn="just"/>
            <a:r>
              <a:rPr lang="sr-Latn-RS" sz="2000" dirty="0" smtClean="0"/>
              <a:t>Procedurom </a:t>
            </a:r>
            <a:r>
              <a:rPr lang="sr-Latn-RS" sz="2000" dirty="0"/>
              <a:t>rada o akontacijama i depozitima bave se  osobe  </a:t>
            </a:r>
            <a:r>
              <a:rPr lang="sr-Latn-RS" sz="2000" dirty="0" smtClean="0"/>
              <a:t>koje u  </a:t>
            </a:r>
            <a:r>
              <a:rPr lang="sr-Latn-RS" sz="2000" dirty="0"/>
              <a:t>pravilu  </a:t>
            </a:r>
            <a:r>
              <a:rPr lang="sr-Latn-RS" sz="2000" b="1" i="1" dirty="0"/>
              <a:t>nemaju  pristupa  </a:t>
            </a:r>
            <a:r>
              <a:rPr lang="sr-Latn-RS" sz="2000" dirty="0"/>
              <a:t>poslovima  rezervacija. </a:t>
            </a:r>
            <a:endParaRPr lang="sr-Latn-RS" sz="2000" dirty="0" smtClean="0"/>
          </a:p>
          <a:p>
            <a:pPr algn="just"/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46351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sz="2000" b="1" i="1" dirty="0" smtClean="0"/>
              <a:t>Akontacija ili depozit</a:t>
            </a:r>
          </a:p>
          <a:p>
            <a:pPr algn="just"/>
            <a:r>
              <a:rPr lang="sr-Latn-RS" sz="2000" dirty="0"/>
              <a:t>Po  </a:t>
            </a:r>
            <a:r>
              <a:rPr lang="sr-Latn-RS" sz="2000" dirty="0" smtClean="0"/>
              <a:t>primanju </a:t>
            </a:r>
            <a:r>
              <a:rPr lang="sr-Latn-RS" sz="2000" dirty="0"/>
              <a:t>akontacije, odmah treba evidentirati </a:t>
            </a:r>
            <a:r>
              <a:rPr lang="sr-Latn-RS" sz="2000" dirty="0" smtClean="0"/>
              <a:t>sledeće </a:t>
            </a:r>
            <a:r>
              <a:rPr lang="sr-Latn-RS" sz="2000" dirty="0"/>
              <a:t>podatke: </a:t>
            </a:r>
            <a:endParaRPr lang="sr-Latn-RS" sz="2000" dirty="0" smtClean="0"/>
          </a:p>
          <a:p>
            <a:pPr lvl="1" algn="just"/>
            <a:r>
              <a:rPr lang="sr-Latn-RS" sz="2000" dirty="0" smtClean="0"/>
              <a:t>datum primitka akontacije,</a:t>
            </a:r>
          </a:p>
          <a:p>
            <a:pPr lvl="1" algn="just"/>
            <a:r>
              <a:rPr lang="sr-Latn-RS" sz="2000" dirty="0" smtClean="0"/>
              <a:t>vrsta akontacije,</a:t>
            </a:r>
            <a:endParaRPr lang="sr-Latn-RS" sz="2000" dirty="0"/>
          </a:p>
          <a:p>
            <a:pPr lvl="1" algn="just"/>
            <a:r>
              <a:rPr lang="sr-Latn-RS" sz="2000" dirty="0" smtClean="0"/>
              <a:t>ime </a:t>
            </a:r>
            <a:r>
              <a:rPr lang="sr-Latn-RS" sz="2000" dirty="0"/>
              <a:t>gosta –naziv rezervacije</a:t>
            </a:r>
            <a:r>
              <a:rPr lang="sr-Latn-RS" sz="2000" dirty="0" smtClean="0"/>
              <a:t>,</a:t>
            </a:r>
          </a:p>
          <a:p>
            <a:pPr lvl="1" algn="just"/>
            <a:r>
              <a:rPr lang="sr-Latn-RS" sz="2000" dirty="0" smtClean="0"/>
              <a:t>datum </a:t>
            </a:r>
            <a:r>
              <a:rPr lang="sr-Latn-RS" sz="2000" dirty="0"/>
              <a:t>dolaska</a:t>
            </a:r>
            <a:r>
              <a:rPr lang="sr-Latn-RS" sz="2000" dirty="0" smtClean="0"/>
              <a:t>,</a:t>
            </a:r>
          </a:p>
          <a:p>
            <a:pPr lvl="1" algn="just"/>
            <a:r>
              <a:rPr lang="sr-Latn-RS" sz="2000" dirty="0" smtClean="0"/>
              <a:t>broj rezervacije,</a:t>
            </a:r>
          </a:p>
          <a:p>
            <a:pPr lvl="1" algn="just"/>
            <a:r>
              <a:rPr lang="sr-Latn-RS" sz="2000" dirty="0"/>
              <a:t>naziv banke koja je izdala ček (ako se takvim načinom prosleđuje akontacija).</a:t>
            </a:r>
          </a:p>
        </p:txBody>
      </p:sp>
    </p:spTree>
    <p:extLst>
      <p:ext uri="{BB962C8B-B14F-4D97-AF65-F5344CB8AC3E}">
        <p14:creationId xmlns:p14="http://schemas.microsoft.com/office/powerpoint/2010/main" val="289678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sz="2000" b="1" i="1" dirty="0" smtClean="0"/>
              <a:t>Akontacija ili depozit</a:t>
            </a:r>
          </a:p>
          <a:p>
            <a:pPr algn="just"/>
            <a:endParaRPr lang="sr-Latn-RS" sz="2000" b="1" i="1" dirty="0" smtClean="0"/>
          </a:p>
          <a:p>
            <a:pPr algn="just"/>
            <a:r>
              <a:rPr lang="sr-Latn-RS" sz="2000" dirty="0" smtClean="0"/>
              <a:t>Ispunjeni  izveštaj </a:t>
            </a:r>
            <a:r>
              <a:rPr lang="sr-Latn-RS" sz="2000" dirty="0"/>
              <a:t>dostavlja se </a:t>
            </a:r>
            <a:r>
              <a:rPr lang="sr-Latn-RS" sz="2000" dirty="0" smtClean="0"/>
              <a:t>odeljenju za rezervacije, gde se </a:t>
            </a:r>
            <a:r>
              <a:rPr lang="sr-Latn-RS" sz="2000" dirty="0"/>
              <a:t>sve </a:t>
            </a:r>
            <a:r>
              <a:rPr lang="sr-Latn-RS" sz="2000" dirty="0" smtClean="0"/>
              <a:t>evidentira  </a:t>
            </a:r>
            <a:r>
              <a:rPr lang="sr-Latn-RS" sz="2000" dirty="0"/>
              <a:t>uz odgovarajuću  rezervaciju</a:t>
            </a:r>
            <a:r>
              <a:rPr lang="sr-Latn-RS" sz="2000" dirty="0" smtClean="0"/>
              <a:t>.</a:t>
            </a:r>
          </a:p>
          <a:p>
            <a:pPr algn="just"/>
            <a:endParaRPr lang="sr-Latn-RS" sz="2000" dirty="0" smtClean="0"/>
          </a:p>
          <a:p>
            <a:pPr algn="just"/>
            <a:r>
              <a:rPr lang="sr-Latn-RS" sz="2000" dirty="0"/>
              <a:t>Po  dolasku  gosta  u  hotel,iznos  njegove  akontacije knjiži   se na njegovom sobnom računu. Nakon odlaska gosta fakturista ispostavlja fakturu primatelju akontacije za iznos akontacije, i tako svodi sobni račun na </a:t>
            </a:r>
            <a:r>
              <a:rPr lang="sr-Latn-RS" sz="2000" dirty="0" smtClean="0"/>
              <a:t>nulu.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162464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sz="2000" b="1" dirty="0"/>
              <a:t>Akontacije s odbijenom </a:t>
            </a:r>
            <a:r>
              <a:rPr lang="sr-Latn-RS" sz="2000" b="1" dirty="0" smtClean="0"/>
              <a:t>provizijom</a:t>
            </a:r>
          </a:p>
          <a:p>
            <a:pPr algn="just"/>
            <a:endParaRPr lang="sr-Latn-RS" sz="2000" b="1" dirty="0" smtClean="0"/>
          </a:p>
          <a:p>
            <a:pPr algn="just"/>
            <a:r>
              <a:rPr lang="sr-Latn-RS" sz="2000" dirty="0" smtClean="0"/>
              <a:t>Putničke</a:t>
            </a:r>
            <a:r>
              <a:rPr lang="sr-Latn-RS" sz="2000" b="1" dirty="0" smtClean="0"/>
              <a:t>  </a:t>
            </a:r>
            <a:r>
              <a:rPr lang="sr-Latn-RS" sz="2000" dirty="0"/>
              <a:t>agencije  akontaciju  ili  ukupnu  uplatu  mogu  poslati  </a:t>
            </a:r>
            <a:r>
              <a:rPr lang="sr-Latn-RS" sz="2000" dirty="0" smtClean="0"/>
              <a:t>unapred</a:t>
            </a:r>
            <a:r>
              <a:rPr lang="sr-Latn-RS" sz="2000" dirty="0"/>
              <a:t>,  s odbitkom svoje provizije. </a:t>
            </a:r>
            <a:endParaRPr lang="sr-Latn-RS" sz="2000" dirty="0" smtClean="0"/>
          </a:p>
          <a:p>
            <a:pPr algn="just"/>
            <a:r>
              <a:rPr lang="sr-Latn-RS" sz="2000" dirty="0" smtClean="0"/>
              <a:t>Provizija </a:t>
            </a:r>
            <a:r>
              <a:rPr lang="sr-Latn-RS" sz="2000" dirty="0"/>
              <a:t>se ne odobrava na boravišnu </a:t>
            </a:r>
            <a:r>
              <a:rPr lang="sr-Latn-RS" sz="2000" dirty="0" smtClean="0"/>
              <a:t>taksu </a:t>
            </a:r>
            <a:r>
              <a:rPr lang="sr-Latn-RS" sz="2000" dirty="0"/>
              <a:t>ili  dodatne (ekstra)  usluge</a:t>
            </a:r>
            <a:r>
              <a:rPr lang="sr-Latn-RS" sz="2000" dirty="0" smtClean="0"/>
              <a:t>.</a:t>
            </a:r>
          </a:p>
          <a:p>
            <a:pPr algn="just"/>
            <a:r>
              <a:rPr lang="sr-Latn-RS" sz="2000" dirty="0" smtClean="0"/>
              <a:t>Pojedinosti  </a:t>
            </a:r>
            <a:r>
              <a:rPr lang="sr-Latn-RS" sz="2000" dirty="0"/>
              <a:t>akontacije  utvrđuju  se  dopisivanjem,  a </a:t>
            </a:r>
            <a:r>
              <a:rPr lang="sr-Latn-RS" sz="2000" dirty="0" smtClean="0"/>
              <a:t>sve  </a:t>
            </a:r>
            <a:r>
              <a:rPr lang="sr-Latn-RS" sz="2000" dirty="0"/>
              <a:t>se  mora evidentirati na hotelskom računu prilikom dolaska gosta u </a:t>
            </a:r>
            <a:r>
              <a:rPr lang="sr-Latn-RS" sz="2000" dirty="0" smtClean="0"/>
              <a:t>hotel.</a:t>
            </a:r>
          </a:p>
        </p:txBody>
      </p:sp>
    </p:spTree>
    <p:extLst>
      <p:ext uri="{BB962C8B-B14F-4D97-AF65-F5344CB8AC3E}">
        <p14:creationId xmlns:p14="http://schemas.microsoft.com/office/powerpoint/2010/main" val="157413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PROCEDURA RADA S REZERVACIJAMA ZA </a:t>
            </a:r>
            <a:r>
              <a:rPr lang="pl-PL" dirty="0" smtClean="0"/>
              <a:t>GRUPE </a:t>
            </a:r>
            <a:r>
              <a:rPr lang="pl-PL" dirty="0"/>
              <a:t>GOSTIJU</a:t>
            </a:r>
            <a:r>
              <a:rPr lang="x-none" dirty="0" smtClean="0"/>
              <a:t/>
            </a:r>
            <a:br>
              <a:rPr lang="x-non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b="1" i="1" dirty="0" smtClean="0"/>
          </a:p>
          <a:p>
            <a:pPr algn="just"/>
            <a:r>
              <a:rPr lang="en-US" sz="2000" b="1" i="1" dirty="0" err="1"/>
              <a:t>Otkaz</a:t>
            </a:r>
            <a:r>
              <a:rPr lang="en-US" sz="2000" b="1" i="1" dirty="0"/>
              <a:t> </a:t>
            </a:r>
            <a:r>
              <a:rPr lang="en-US" sz="2000" b="1" i="1" dirty="0" err="1"/>
              <a:t>rezervacije</a:t>
            </a:r>
            <a:r>
              <a:rPr lang="en-US" sz="2000" b="1" i="1" dirty="0"/>
              <a:t> s </a:t>
            </a:r>
            <a:r>
              <a:rPr lang="en-US" sz="2000" b="1" i="1" dirty="0" err="1"/>
              <a:t>akontacijom</a:t>
            </a:r>
            <a:endParaRPr lang="sr-Latn-RS" sz="2000" b="1" i="1" dirty="0" smtClean="0"/>
          </a:p>
          <a:p>
            <a:pPr algn="just"/>
            <a:endParaRPr lang="sr-Latn-RS" sz="2000" dirty="0" smtClean="0"/>
          </a:p>
          <a:p>
            <a:pPr algn="just"/>
            <a:r>
              <a:rPr lang="sr-Latn-RS" sz="2000" dirty="0"/>
              <a:t>Akontacije se </a:t>
            </a:r>
            <a:r>
              <a:rPr lang="sr-Latn-RS" sz="2000" dirty="0" smtClean="0"/>
              <a:t>po </a:t>
            </a:r>
            <a:r>
              <a:rPr lang="sr-Latn-RS" sz="2000" dirty="0"/>
              <a:t>pravilu vraćaju u punom iznosu ako </a:t>
            </a:r>
            <a:r>
              <a:rPr lang="sr-Latn-RS" sz="2000" dirty="0" smtClean="0"/>
              <a:t>gost otkaže </a:t>
            </a:r>
            <a:r>
              <a:rPr lang="sr-Latn-RS" sz="2000" dirty="0"/>
              <a:t>rezervaciju </a:t>
            </a:r>
            <a:r>
              <a:rPr lang="sr-Latn-RS" sz="2000" dirty="0" smtClean="0"/>
              <a:t>pre </a:t>
            </a:r>
            <a:r>
              <a:rPr lang="sr-Latn-RS" sz="2000" dirty="0"/>
              <a:t>18,00 sati onoga dana kada je trebao stići u hotel, jer je običaj da se čuvaju i one sobe za koje je izvršena </a:t>
            </a:r>
            <a:r>
              <a:rPr lang="sr-Latn-RS" sz="2000" dirty="0" smtClean="0"/>
              <a:t>rezervacija, </a:t>
            </a:r>
            <a:r>
              <a:rPr lang="sr-Latn-RS" sz="2000" dirty="0"/>
              <a:t>a za koje nije primljena akontacija do 18,00 sati. </a:t>
            </a:r>
            <a:endParaRPr lang="sr-Latn-RS" sz="2000" dirty="0" smtClean="0"/>
          </a:p>
          <a:p>
            <a:pPr algn="just"/>
            <a:r>
              <a:rPr lang="sr-Latn-RS" sz="2000" dirty="0" smtClean="0"/>
              <a:t>Za grupe gostiju </a:t>
            </a:r>
            <a:r>
              <a:rPr lang="sr-Latn-RS" sz="2000" dirty="0"/>
              <a:t>je postupak </a:t>
            </a:r>
            <a:r>
              <a:rPr lang="sr-Latn-RS" sz="2000" dirty="0" smtClean="0"/>
              <a:t>drugačiji</a:t>
            </a:r>
            <a:r>
              <a:rPr lang="sr-Latn-RS" sz="2000" dirty="0"/>
              <a:t>, jer hotel ne može prodati te sobe u tako kratko </a:t>
            </a:r>
            <a:r>
              <a:rPr lang="sr-Latn-RS" sz="2000" dirty="0" smtClean="0"/>
              <a:t>vreme. Akontacija </a:t>
            </a:r>
            <a:r>
              <a:rPr lang="sr-Latn-RS" sz="2000" dirty="0"/>
              <a:t>se </a:t>
            </a:r>
            <a:r>
              <a:rPr lang="sr-Latn-RS" sz="2000" dirty="0" smtClean="0"/>
              <a:t>grupi </a:t>
            </a:r>
            <a:r>
              <a:rPr lang="sr-Latn-RS" sz="2000" dirty="0"/>
              <a:t>gostiju većinom vraća u punom iznosu, ako je  rezervacija otkazana 30 dana </a:t>
            </a:r>
            <a:r>
              <a:rPr lang="sr-Latn-RS" sz="2000" dirty="0" smtClean="0"/>
              <a:t>pre dolaska.</a:t>
            </a:r>
          </a:p>
        </p:txBody>
      </p:sp>
    </p:spTree>
    <p:extLst>
      <p:ext uri="{BB962C8B-B14F-4D97-AF65-F5344CB8AC3E}">
        <p14:creationId xmlns:p14="http://schemas.microsoft.com/office/powerpoint/2010/main" val="78047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171" y="2826327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8. </a:t>
            </a:r>
            <a:r>
              <a:rPr lang="pl-PL" dirty="0"/>
              <a:t>ISTORIJSKE KARTICE O REZERVACIJAMA </a:t>
            </a:r>
            <a:br>
              <a:rPr lang="pl-PL" dirty="0"/>
            </a:br>
            <a:r>
              <a:rPr lang="pl-PL" dirty="0"/>
              <a:t>I </a:t>
            </a:r>
            <a:r>
              <a:rPr lang="pl-PL" dirty="0" smtClean="0"/>
              <a:t>GOSTIMA</a:t>
            </a:r>
            <a:r>
              <a:rPr lang="en-US" dirty="0" smtClean="0"/>
              <a:t>, LISTA </a:t>
            </a:r>
            <a:r>
              <a:rPr lang="sr-Latn-RS" dirty="0" smtClean="0"/>
              <a:t>ČEKANJA I VIP OSOBE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7020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ISTORIJSKE </a:t>
            </a:r>
            <a:r>
              <a:rPr lang="pl-PL" dirty="0"/>
              <a:t>KARTICE O REZERVACIJAMA </a:t>
            </a:r>
            <a:br>
              <a:rPr lang="pl-PL" dirty="0"/>
            </a:br>
            <a:r>
              <a:rPr lang="pl-PL" dirty="0"/>
              <a:t>I GOSTIMA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b="1" i="1" dirty="0" smtClean="0"/>
              <a:t>Istorijske kartice </a:t>
            </a:r>
            <a:r>
              <a:rPr lang="sr-Latn-RS" b="1" i="1" dirty="0"/>
              <a:t>o rezervacijama </a:t>
            </a:r>
            <a:endParaRPr lang="sr-Latn-RS" b="1" i="1" dirty="0" smtClean="0"/>
          </a:p>
          <a:p>
            <a:pPr algn="just"/>
            <a:r>
              <a:rPr lang="sr-Latn-RS" dirty="0" smtClean="0"/>
              <a:t>Ured </a:t>
            </a:r>
            <a:r>
              <a:rPr lang="sr-Latn-RS" dirty="0"/>
              <a:t>za rezervacije vodi svakodnevne statističke pokazatelje koje potom koristi za  donošenje  poslovnih  odluka  kada  je  hotel  dobro  popunjen. </a:t>
            </a:r>
            <a:endParaRPr lang="sr-Latn-RS" dirty="0" smtClean="0"/>
          </a:p>
          <a:p>
            <a:pPr algn="just"/>
            <a:r>
              <a:rPr lang="sr-Latn-RS" dirty="0" smtClean="0"/>
              <a:t>U  istorijske </a:t>
            </a:r>
            <a:r>
              <a:rPr lang="sr-Latn-RS" dirty="0"/>
              <a:t>kartice  o rezervacijama </a:t>
            </a:r>
            <a:r>
              <a:rPr lang="sr-Latn-RS" dirty="0" smtClean="0"/>
              <a:t>beleži </a:t>
            </a:r>
            <a:r>
              <a:rPr lang="sr-Latn-RS" dirty="0"/>
              <a:t>se</a:t>
            </a:r>
            <a:r>
              <a:rPr lang="sr-Latn-RS" dirty="0" smtClean="0"/>
              <a:t>:</a:t>
            </a:r>
          </a:p>
          <a:p>
            <a:pPr lvl="1" algn="just"/>
            <a:r>
              <a:rPr lang="sr-Latn-RS" dirty="0" smtClean="0"/>
              <a:t>broj </a:t>
            </a:r>
            <a:r>
              <a:rPr lang="sr-Latn-RS" dirty="0"/>
              <a:t>gostiju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broj </a:t>
            </a:r>
            <a:r>
              <a:rPr lang="sr-Latn-RS" dirty="0"/>
              <a:t>zauzetih soba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izvori </a:t>
            </a:r>
            <a:r>
              <a:rPr lang="sr-Latn-RS" dirty="0"/>
              <a:t>rezervacija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broj nedolazaka (No </a:t>
            </a:r>
            <a:r>
              <a:rPr lang="sr-Latn-RS" dirty="0"/>
              <a:t>Show</a:t>
            </a:r>
            <a:r>
              <a:rPr lang="sr-Latn-RS" dirty="0" smtClean="0"/>
              <a:t>),</a:t>
            </a:r>
          </a:p>
          <a:p>
            <a:pPr lvl="1" algn="just"/>
            <a:r>
              <a:rPr lang="sr-Latn-RS" dirty="0" smtClean="0"/>
              <a:t>dolasci </a:t>
            </a:r>
            <a:r>
              <a:rPr lang="sr-Latn-RS" dirty="0"/>
              <a:t>bez rezervacije (Walk-In</a:t>
            </a:r>
            <a:r>
              <a:rPr lang="sr-Latn-RS" dirty="0" smtClean="0"/>
              <a:t>),</a:t>
            </a:r>
          </a:p>
          <a:p>
            <a:pPr lvl="1" algn="just"/>
            <a:r>
              <a:rPr lang="sr-Latn-RS" dirty="0" smtClean="0"/>
              <a:t>produžeci </a:t>
            </a:r>
            <a:r>
              <a:rPr lang="sr-Latn-RS" dirty="0"/>
              <a:t>boravka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raniji </a:t>
            </a:r>
            <a:r>
              <a:rPr lang="sr-Latn-RS" dirty="0"/>
              <a:t>odlasci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razlika </a:t>
            </a:r>
            <a:r>
              <a:rPr lang="sr-Latn-RS" dirty="0"/>
              <a:t>broja «blokiranih» i </a:t>
            </a:r>
            <a:r>
              <a:rPr lang="sr-Latn-RS" dirty="0" smtClean="0"/>
              <a:t>korišćenih </a:t>
            </a:r>
            <a:r>
              <a:rPr lang="sr-Latn-RS" dirty="0"/>
              <a:t>soba za </a:t>
            </a:r>
            <a:r>
              <a:rPr lang="sr-Latn-RS" dirty="0" smtClean="0"/>
              <a:t>grupe</a:t>
            </a:r>
            <a:r>
              <a:rPr lang="sr-Latn-RS" dirty="0"/>
              <a:t>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401217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ISTORIJSKE </a:t>
            </a:r>
            <a:r>
              <a:rPr lang="pl-PL" dirty="0"/>
              <a:t>KARTICE O REZERVACIJAMA </a:t>
            </a:r>
            <a:br>
              <a:rPr lang="pl-PL" dirty="0"/>
            </a:br>
            <a:r>
              <a:rPr lang="pl-PL" dirty="0"/>
              <a:t>I GOSTIMA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b="1" i="1" dirty="0" smtClean="0"/>
              <a:t>Istorijske kartice </a:t>
            </a:r>
            <a:r>
              <a:rPr lang="sr-Latn-RS" b="1" i="1" dirty="0"/>
              <a:t>o </a:t>
            </a:r>
            <a:r>
              <a:rPr lang="sr-Latn-RS" b="1" i="1" dirty="0" smtClean="0"/>
              <a:t>gostima (History Cards )</a:t>
            </a:r>
          </a:p>
          <a:p>
            <a:pPr algn="just"/>
            <a:endParaRPr lang="sr-Latn-RS" b="1" i="1" dirty="0" smtClean="0"/>
          </a:p>
          <a:p>
            <a:pPr algn="just"/>
            <a:r>
              <a:rPr lang="sr-Latn-RS" dirty="0" smtClean="0"/>
              <a:t>Gotovo </a:t>
            </a:r>
            <a:r>
              <a:rPr lang="sr-Latn-RS" dirty="0"/>
              <a:t>svaki  </a:t>
            </a:r>
            <a:r>
              <a:rPr lang="sr-Latn-RS" dirty="0" smtClean="0"/>
              <a:t>savremeni  </a:t>
            </a:r>
            <a:r>
              <a:rPr lang="sr-Latn-RS" dirty="0"/>
              <a:t>hotel  ima  </a:t>
            </a:r>
            <a:r>
              <a:rPr lang="sr-Latn-RS" dirty="0" smtClean="0"/>
              <a:t>uveden  sastav  istorijskih  </a:t>
            </a:r>
            <a:r>
              <a:rPr lang="sr-Latn-RS" dirty="0"/>
              <a:t>kartica  o  svojim gostima. </a:t>
            </a:r>
            <a:endParaRPr lang="sr-Latn-RS" dirty="0" smtClean="0"/>
          </a:p>
          <a:p>
            <a:pPr algn="just"/>
            <a:r>
              <a:rPr lang="sr-Latn-RS" dirty="0" smtClean="0"/>
              <a:t>Procedura </a:t>
            </a:r>
            <a:r>
              <a:rPr lang="sr-Latn-RS" dirty="0"/>
              <a:t>započinje na pultu recepcije pri dolasku gosta, a nastavlja se u </a:t>
            </a:r>
            <a:r>
              <a:rPr lang="sr-Latn-RS" dirty="0" smtClean="0"/>
              <a:t>odeljenju </a:t>
            </a:r>
            <a:r>
              <a:rPr lang="sr-Latn-RS" dirty="0"/>
              <a:t>za rezervacije nakon odlaska gosta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Svakom  </a:t>
            </a:r>
            <a:r>
              <a:rPr lang="sr-Latn-RS" dirty="0"/>
              <a:t>gostu koji  dođe na recepciju, recepcionar uručuje formular i olovku, a gost na prednjoj strani </a:t>
            </a:r>
            <a:r>
              <a:rPr lang="sr-Latn-RS" dirty="0" smtClean="0"/>
              <a:t>kartice </a:t>
            </a:r>
            <a:r>
              <a:rPr lang="sr-Latn-RS" dirty="0"/>
              <a:t>(kartonske) ispisuje samo</a:t>
            </a:r>
            <a:r>
              <a:rPr lang="sr-Latn-RS" dirty="0" smtClean="0"/>
              <a:t>:</a:t>
            </a:r>
          </a:p>
          <a:p>
            <a:pPr lvl="1" algn="just"/>
            <a:r>
              <a:rPr lang="sr-Latn-RS" dirty="0" smtClean="0"/>
              <a:t>ime </a:t>
            </a:r>
            <a:r>
              <a:rPr lang="sr-Latn-RS" dirty="0"/>
              <a:t>i prezime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svoju </a:t>
            </a:r>
            <a:r>
              <a:rPr lang="sr-Latn-RS" dirty="0"/>
              <a:t>adresu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potpis,</a:t>
            </a:r>
          </a:p>
          <a:p>
            <a:pPr lvl="1" algn="just"/>
            <a:r>
              <a:rPr lang="sr-Latn-RS" dirty="0" smtClean="0"/>
              <a:t>broj telefona.</a:t>
            </a:r>
          </a:p>
        </p:txBody>
      </p:sp>
    </p:spTree>
    <p:extLst>
      <p:ext uri="{BB962C8B-B14F-4D97-AF65-F5344CB8AC3E}">
        <p14:creationId xmlns:p14="http://schemas.microsoft.com/office/powerpoint/2010/main" val="195954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ISTORIJSKE </a:t>
            </a:r>
            <a:r>
              <a:rPr lang="pl-PL" dirty="0"/>
              <a:t>KARTICE O REZERVACIJAMA </a:t>
            </a:r>
            <a:br>
              <a:rPr lang="pl-PL" dirty="0"/>
            </a:br>
            <a:r>
              <a:rPr lang="pl-PL" dirty="0"/>
              <a:t>I GOSTIMA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b="1" i="1" dirty="0" smtClean="0"/>
              <a:t>Istorijske kartice </a:t>
            </a:r>
            <a:r>
              <a:rPr lang="sr-Latn-RS" b="1" i="1" dirty="0"/>
              <a:t>o </a:t>
            </a:r>
            <a:r>
              <a:rPr lang="sr-Latn-RS" b="1" i="1" dirty="0" smtClean="0"/>
              <a:t>gostima (History Cards )</a:t>
            </a:r>
          </a:p>
          <a:p>
            <a:pPr algn="just"/>
            <a:endParaRPr lang="sr-Latn-RS" b="1" i="1" dirty="0" smtClean="0"/>
          </a:p>
          <a:p>
            <a:pPr algn="just"/>
            <a:r>
              <a:rPr lang="sr-Latn-RS" dirty="0"/>
              <a:t>Na poleđini </a:t>
            </a:r>
            <a:r>
              <a:rPr lang="sr-Latn-RS" dirty="0" smtClean="0"/>
              <a:t>kartice </a:t>
            </a:r>
            <a:r>
              <a:rPr lang="pt-BR" dirty="0" smtClean="0"/>
              <a:t>recepcionar popunjava</a:t>
            </a:r>
            <a:r>
              <a:rPr lang="sr-Latn-RS" dirty="0" smtClean="0"/>
              <a:t> </a:t>
            </a:r>
            <a:r>
              <a:rPr lang="pt-BR" dirty="0" smtClean="0"/>
              <a:t>nakon </a:t>
            </a:r>
            <a:r>
              <a:rPr lang="pt-BR" dirty="0"/>
              <a:t>što se gost </a:t>
            </a:r>
            <a:r>
              <a:rPr lang="pt-BR" dirty="0" smtClean="0"/>
              <a:t>smesti </a:t>
            </a:r>
            <a:r>
              <a:rPr lang="pt-BR" dirty="0"/>
              <a:t>u </a:t>
            </a:r>
            <a:r>
              <a:rPr lang="pt-BR" dirty="0" smtClean="0"/>
              <a:t>sobu</a:t>
            </a:r>
            <a:r>
              <a:rPr lang="sr-Latn-RS" dirty="0" smtClean="0"/>
              <a:t>:</a:t>
            </a:r>
          </a:p>
          <a:p>
            <a:pPr lvl="1" algn="just"/>
            <a:r>
              <a:rPr lang="sr-Latn-RS" dirty="0" smtClean="0"/>
              <a:t>vreme </a:t>
            </a:r>
            <a:r>
              <a:rPr lang="sr-Latn-RS" dirty="0"/>
              <a:t>boravka, </a:t>
            </a:r>
            <a:endParaRPr lang="sr-Latn-RS" dirty="0" smtClean="0"/>
          </a:p>
          <a:p>
            <a:pPr lvl="1" algn="just"/>
            <a:r>
              <a:rPr lang="sr-Latn-RS" dirty="0" smtClean="0"/>
              <a:t>broj </a:t>
            </a:r>
            <a:r>
              <a:rPr lang="sr-Latn-RS" dirty="0"/>
              <a:t>sobe, </a:t>
            </a:r>
            <a:endParaRPr lang="sr-Latn-RS" dirty="0" smtClean="0"/>
          </a:p>
          <a:p>
            <a:pPr lvl="1" algn="just"/>
            <a:r>
              <a:rPr lang="sr-Latn-RS" dirty="0" smtClean="0"/>
              <a:t>vrsta </a:t>
            </a:r>
            <a:r>
              <a:rPr lang="sr-Latn-RS" dirty="0"/>
              <a:t>aranžmana i </a:t>
            </a:r>
            <a:endParaRPr lang="sr-Latn-RS" dirty="0" smtClean="0"/>
          </a:p>
          <a:p>
            <a:pPr lvl="1" algn="just"/>
            <a:r>
              <a:rPr lang="sr-Latn-RS" dirty="0" smtClean="0"/>
              <a:t>cenu.</a:t>
            </a:r>
          </a:p>
          <a:p>
            <a:pPr algn="just"/>
            <a:r>
              <a:rPr lang="sr-Latn-RS" dirty="0" smtClean="0"/>
              <a:t>Nakon  </a:t>
            </a:r>
            <a:r>
              <a:rPr lang="sr-Latn-RS" dirty="0"/>
              <a:t>odlaska  gosta,  formular  se dostavlja  </a:t>
            </a:r>
            <a:r>
              <a:rPr lang="sr-Latn-RS" dirty="0" smtClean="0"/>
              <a:t>odeljenju </a:t>
            </a:r>
            <a:r>
              <a:rPr lang="sr-Latn-RS" dirty="0"/>
              <a:t>za rezervacije</a:t>
            </a:r>
            <a:r>
              <a:rPr lang="sr-Latn-RS" dirty="0" smtClean="0"/>
              <a:t>, gde </a:t>
            </a:r>
            <a:r>
              <a:rPr lang="sr-Latn-RS" dirty="0"/>
              <a:t>se </a:t>
            </a:r>
            <a:r>
              <a:rPr lang="sr-Latn-RS" dirty="0" smtClean="0"/>
              <a:t>odlaže po  </a:t>
            </a:r>
            <a:r>
              <a:rPr lang="sr-Latn-RS" dirty="0"/>
              <a:t>abecednom redu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Iako </a:t>
            </a:r>
            <a:r>
              <a:rPr lang="sr-Latn-RS" dirty="0"/>
              <a:t>se ova procedura vodi </a:t>
            </a:r>
            <a:r>
              <a:rPr lang="sr-Latn-RS" dirty="0" smtClean="0"/>
              <a:t>u računaru, ipak  </a:t>
            </a:r>
            <a:r>
              <a:rPr lang="sr-Latn-RS" dirty="0"/>
              <a:t>mnogi  hotelijeri  zbog  efikasnosti  rada  zadržavaju </a:t>
            </a:r>
            <a:r>
              <a:rPr lang="sr-Latn-RS" dirty="0" smtClean="0"/>
              <a:t>klasično vođenje  istorijskih kartica.</a:t>
            </a:r>
          </a:p>
          <a:p>
            <a:pPr algn="just"/>
            <a:r>
              <a:rPr lang="sr-Latn-RS" dirty="0" smtClean="0"/>
              <a:t>Svaki  </a:t>
            </a:r>
            <a:r>
              <a:rPr lang="sr-Latn-RS" dirty="0"/>
              <a:t>ponovni  dolazak  gosta  u  hotel  evidentira  se  u  njegovoj  osnovnoj  kartici.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6943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ISTORIJSKE </a:t>
            </a:r>
            <a:r>
              <a:rPr lang="pl-PL" dirty="0"/>
              <a:t>KARTICE O REZERVACIJAMA </a:t>
            </a:r>
            <a:br>
              <a:rPr lang="pl-PL" dirty="0"/>
            </a:br>
            <a:r>
              <a:rPr lang="pl-PL" dirty="0"/>
              <a:t>I GOSTIMA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b="1" i="1" dirty="0" smtClean="0"/>
              <a:t>Istorijske kartice </a:t>
            </a:r>
            <a:r>
              <a:rPr lang="sr-Latn-RS" b="1" i="1" dirty="0"/>
              <a:t>o </a:t>
            </a:r>
            <a:r>
              <a:rPr lang="sr-Latn-RS" b="1" i="1" dirty="0" smtClean="0"/>
              <a:t>gostima (History Cards )</a:t>
            </a:r>
          </a:p>
          <a:p>
            <a:pPr algn="just"/>
            <a:endParaRPr lang="sr-Latn-RS" b="1" i="1" dirty="0" smtClean="0"/>
          </a:p>
          <a:p>
            <a:pPr algn="just"/>
            <a:r>
              <a:rPr lang="sr-Latn-RS" dirty="0" smtClean="0"/>
              <a:t>Osoblju u  odeljenju </a:t>
            </a:r>
            <a:r>
              <a:rPr lang="sr-Latn-RS" dirty="0"/>
              <a:t>za </a:t>
            </a:r>
            <a:r>
              <a:rPr lang="sr-Latn-RS" dirty="0" smtClean="0"/>
              <a:t>rezervacije, istorijske  </a:t>
            </a:r>
            <a:r>
              <a:rPr lang="sr-Latn-RS" dirty="0"/>
              <a:t>kartice  služe  za  «prepoznavanje» stalnih gostiju </a:t>
            </a:r>
            <a:r>
              <a:rPr lang="sr-Latn-RS" dirty="0" smtClean="0"/>
              <a:t>prilikom </a:t>
            </a:r>
            <a:r>
              <a:rPr lang="sr-Latn-RS" dirty="0"/>
              <a:t>njihovog ponovnog javljanja </a:t>
            </a:r>
            <a:r>
              <a:rPr lang="sr-Latn-RS" dirty="0" smtClean="0"/>
              <a:t>hotelu.</a:t>
            </a:r>
          </a:p>
          <a:p>
            <a:pPr algn="just"/>
            <a:r>
              <a:rPr lang="sr-Latn-RS" dirty="0" smtClean="0"/>
              <a:t>Hotelskoj  </a:t>
            </a:r>
            <a:r>
              <a:rPr lang="sr-Latn-RS" dirty="0"/>
              <a:t>prodaji  </a:t>
            </a:r>
            <a:r>
              <a:rPr lang="sr-Latn-RS" dirty="0" smtClean="0"/>
              <a:t>istorijske  </a:t>
            </a:r>
            <a:r>
              <a:rPr lang="sr-Latn-RS" dirty="0"/>
              <a:t>kartice  služe  za  tzv.  </a:t>
            </a:r>
            <a:r>
              <a:rPr lang="sr-Latn-RS" dirty="0" smtClean="0"/>
              <a:t>«direktnu </a:t>
            </a:r>
            <a:r>
              <a:rPr lang="sr-Latn-RS" dirty="0"/>
              <a:t>prodaju»  pri </a:t>
            </a:r>
            <a:r>
              <a:rPr lang="sr-Latn-RS" dirty="0" smtClean="0"/>
              <a:t>organizovanju  kampanje  </a:t>
            </a:r>
            <a:r>
              <a:rPr lang="sr-Latn-RS" dirty="0"/>
              <a:t>prodaje. </a:t>
            </a:r>
            <a:endParaRPr lang="sr-Latn-RS" dirty="0" smtClean="0"/>
          </a:p>
          <a:p>
            <a:pPr algn="just"/>
            <a:r>
              <a:rPr lang="sr-Latn-RS" dirty="0" smtClean="0"/>
              <a:t>Pored toga</a:t>
            </a:r>
            <a:r>
              <a:rPr lang="sr-Latn-RS" dirty="0"/>
              <a:t>, na taj način prikupljeni podaci pružaju mogućnost ponude boravka u hotelu  individualnim  gostima </a:t>
            </a:r>
            <a:r>
              <a:rPr lang="sr-Latn-RS" dirty="0" smtClean="0"/>
              <a:t>prema    </a:t>
            </a:r>
            <a:r>
              <a:rPr lang="sr-Latn-RS" dirty="0"/>
              <a:t>kojima  hotel    </a:t>
            </a:r>
            <a:r>
              <a:rPr lang="sr-Latn-RS" dirty="0" smtClean="0"/>
              <a:t>namerava  usmeriti  </a:t>
            </a:r>
            <a:r>
              <a:rPr lang="sr-Latn-RS" dirty="0"/>
              <a:t>najveću pažnju. </a:t>
            </a:r>
            <a:endParaRPr lang="sr-Latn-RS" dirty="0" smtClean="0"/>
          </a:p>
          <a:p>
            <a:pPr algn="just"/>
            <a:r>
              <a:rPr lang="sr-Latn-RS" dirty="0" smtClean="0"/>
              <a:t>Stalni </a:t>
            </a:r>
            <a:r>
              <a:rPr lang="sr-Latn-RS" dirty="0"/>
              <a:t>gosti su gosti koji se vraćaju, a za takve goste predviđeni su uobičajeni </a:t>
            </a:r>
            <a:r>
              <a:rPr lang="sr-Latn-RS" dirty="0" smtClean="0"/>
              <a:t>popusti. </a:t>
            </a:r>
          </a:p>
          <a:p>
            <a:pPr algn="just"/>
            <a:r>
              <a:rPr lang="sr-Latn-RS" dirty="0" smtClean="0"/>
              <a:t>Posebni </a:t>
            </a:r>
            <a:r>
              <a:rPr lang="sr-Latn-RS" dirty="0"/>
              <a:t>pokloni takvim gostima uručuju se prema uputstvu direktora hotela ili šefa recepcije, a treba voditi računa da služba prodaje takvim gostima čestita </a:t>
            </a:r>
            <a:r>
              <a:rPr lang="sr-Latn-RS" dirty="0" smtClean="0"/>
              <a:t>rođendan, praznike i sl.</a:t>
            </a:r>
          </a:p>
        </p:txBody>
      </p:sp>
    </p:spTree>
    <p:extLst>
      <p:ext uri="{BB962C8B-B14F-4D97-AF65-F5344CB8AC3E}">
        <p14:creationId xmlns:p14="http://schemas.microsoft.com/office/powerpoint/2010/main" val="363529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CUSTOMER </a:t>
            </a:r>
            <a:r>
              <a:rPr lang="en-US" dirty="0"/>
              <a:t>RELATIONSHIP </a:t>
            </a:r>
            <a:r>
              <a:rPr lang="en-US" dirty="0" smtClean="0"/>
              <a:t>MANAGEMENT-CRM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/>
              <a:t>U</a:t>
            </a:r>
            <a:r>
              <a:rPr lang="sr-Latn-RS" dirty="0" smtClean="0"/>
              <a:t>pravljanje </a:t>
            </a:r>
            <a:r>
              <a:rPr lang="sr-Latn-RS" dirty="0"/>
              <a:t>odnosima s ključnim kupcima (Customer Relationship Management –</a:t>
            </a:r>
            <a:r>
              <a:rPr lang="sr-Latn-RS" dirty="0" smtClean="0"/>
              <a:t>CRM) je </a:t>
            </a:r>
            <a:r>
              <a:rPr lang="sr-Latn-RS" dirty="0"/>
              <a:t>koncept koji je izrastao iz marketinške orijentacije hotela, tj. poslovne filozofije </a:t>
            </a:r>
            <a:r>
              <a:rPr lang="sr-Latn-RS" dirty="0" smtClean="0"/>
              <a:t>usmerene </a:t>
            </a:r>
            <a:r>
              <a:rPr lang="sr-Latn-RS" dirty="0"/>
              <a:t>na što bolje upoznavanje  gostiju, kako bi se što bolje zadovoljile njihove želje i potrebe. </a:t>
            </a:r>
            <a:endParaRPr lang="sr-Latn-RS" dirty="0" smtClean="0"/>
          </a:p>
          <a:p>
            <a:pPr algn="just"/>
            <a:r>
              <a:rPr lang="sr-Latn-RS" dirty="0" smtClean="0"/>
              <a:t>Marketing </a:t>
            </a:r>
            <a:r>
              <a:rPr lang="sr-Latn-RS" dirty="0"/>
              <a:t>hotela </a:t>
            </a:r>
            <a:r>
              <a:rPr lang="sr-Latn-RS" dirty="0" smtClean="0"/>
              <a:t>oduvek </a:t>
            </a:r>
            <a:r>
              <a:rPr lang="sr-Latn-RS" dirty="0"/>
              <a:t>stavlja u centar svoje pažnje izgradnju dugotrajnih i «prisnih» odnosa sa svojim gostima, a marketinški stručnjaci  sugeriraju  kako  je  takva  orijentacija  nužni  </a:t>
            </a:r>
            <a:r>
              <a:rPr lang="sr-Latn-RS" dirty="0" smtClean="0"/>
              <a:t>uslov  </a:t>
            </a:r>
            <a:r>
              <a:rPr lang="sr-Latn-RS" dirty="0"/>
              <a:t>opstanka  hotela. </a:t>
            </a:r>
            <a:endParaRPr lang="sr-Latn-RS" dirty="0" smtClean="0"/>
          </a:p>
          <a:p>
            <a:pPr algn="just"/>
            <a:r>
              <a:rPr lang="sr-Latn-RS" dirty="0" smtClean="0"/>
              <a:t>CRM </a:t>
            </a:r>
            <a:r>
              <a:rPr lang="sr-Latn-RS" dirty="0"/>
              <a:t>pripada razvoju sveobuhvatne  baze  podataka,  koje  sadrže  apsolutno  sve  podatke  o  gostima  koji  onda  predstavljaju izvanrednu  informacijsku  podlogu  za  analizu  ponašanja  i  želja  gostiju</a:t>
            </a:r>
            <a:r>
              <a:rPr lang="sr-Latn-RS" dirty="0" smtClean="0"/>
              <a:t>. </a:t>
            </a:r>
          </a:p>
          <a:p>
            <a:pPr algn="just"/>
            <a:r>
              <a:rPr lang="sr-Latn-RS" dirty="0" smtClean="0"/>
              <a:t>Svi zaposleni koji </a:t>
            </a:r>
            <a:r>
              <a:rPr lang="sr-Latn-RS" dirty="0"/>
              <a:t>dolaze u kontakt s gostom </a:t>
            </a:r>
            <a:r>
              <a:rPr lang="sr-Latn-RS" dirty="0" smtClean="0"/>
              <a:t>moraju da znaju da upotrebe </a:t>
            </a:r>
            <a:r>
              <a:rPr lang="sr-Latn-RS" dirty="0"/>
              <a:t>dostupne podatke u svakodnevnom </a:t>
            </a:r>
            <a:r>
              <a:rPr lang="sr-Latn-RS" dirty="0" smtClean="0"/>
              <a:t>poslovanju.</a:t>
            </a:r>
          </a:p>
        </p:txBody>
      </p:sp>
    </p:spTree>
    <p:extLst>
      <p:ext uri="{BB962C8B-B14F-4D97-AF65-F5344CB8AC3E}">
        <p14:creationId xmlns:p14="http://schemas.microsoft.com/office/powerpoint/2010/main" val="9493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LISTA ČEKANJA </a:t>
            </a:r>
            <a:br>
              <a:rPr lang="en-US" dirty="0"/>
            </a:br>
            <a:r>
              <a:rPr lang="en-US" dirty="0"/>
              <a:t>(Waiting List)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/>
              <a:t>Kad </a:t>
            </a:r>
            <a:r>
              <a:rPr lang="sr-Latn-RS" dirty="0"/>
              <a:t>su svi </a:t>
            </a:r>
            <a:r>
              <a:rPr lang="sr-Latn-RS" dirty="0" smtClean="0"/>
              <a:t>smeštajni </a:t>
            </a:r>
            <a:r>
              <a:rPr lang="sr-Latn-RS" dirty="0"/>
              <a:t>kapaciteti hotela zauzeti,  referent  za  rezervacije  mora odbiti </a:t>
            </a:r>
            <a:r>
              <a:rPr lang="sr-Latn-RS" dirty="0" smtClean="0"/>
              <a:t>zahtev </a:t>
            </a:r>
            <a:r>
              <a:rPr lang="sr-Latn-RS" dirty="0"/>
              <a:t>za dodatnu </a:t>
            </a:r>
            <a:r>
              <a:rPr lang="sr-Latn-RS" dirty="0" smtClean="0"/>
              <a:t>rezervaciju smeštaja</a:t>
            </a:r>
            <a:r>
              <a:rPr lang="sr-Latn-RS" dirty="0"/>
              <a:t>. </a:t>
            </a:r>
            <a:endParaRPr lang="sr-Latn-RS" dirty="0" smtClean="0"/>
          </a:p>
          <a:p>
            <a:pPr algn="just"/>
            <a:r>
              <a:rPr lang="sr-Latn-RS" dirty="0" smtClean="0"/>
              <a:t>Referent za </a:t>
            </a:r>
            <a:r>
              <a:rPr lang="sr-Latn-RS" dirty="0"/>
              <a:t>rezervacije oblikuje tzv. «listu čekanja». Pri </a:t>
            </a:r>
            <a:r>
              <a:rPr lang="sr-Latn-RS" dirty="0" smtClean="0"/>
              <a:t>tome </a:t>
            </a:r>
            <a:r>
              <a:rPr lang="sr-Latn-RS" dirty="0"/>
              <a:t>se mora pridržavati </a:t>
            </a:r>
            <a:r>
              <a:rPr lang="sr-Latn-RS" dirty="0" smtClean="0"/>
              <a:t>sledećih </a:t>
            </a:r>
            <a:r>
              <a:rPr lang="sr-Latn-RS" dirty="0"/>
              <a:t>uputa</a:t>
            </a:r>
            <a:r>
              <a:rPr lang="sr-Latn-RS" dirty="0" smtClean="0"/>
              <a:t>:</a:t>
            </a:r>
          </a:p>
          <a:p>
            <a:pPr lvl="1" algn="just"/>
            <a:r>
              <a:rPr lang="sr-Latn-RS" dirty="0" smtClean="0"/>
              <a:t>obavestiti </a:t>
            </a:r>
            <a:r>
              <a:rPr lang="sr-Latn-RS" dirty="0"/>
              <a:t>gosta da </a:t>
            </a:r>
            <a:r>
              <a:rPr lang="sr-Latn-RS" dirty="0" smtClean="0"/>
              <a:t>trenutno </a:t>
            </a:r>
            <a:r>
              <a:rPr lang="sr-Latn-RS" dirty="0"/>
              <a:t>nema slobodnih soba za </a:t>
            </a:r>
            <a:r>
              <a:rPr lang="sr-Latn-RS" dirty="0" smtClean="0"/>
              <a:t>traženo razdoblje,</a:t>
            </a:r>
          </a:p>
          <a:p>
            <a:pPr lvl="1" algn="just"/>
            <a:r>
              <a:rPr lang="sr-Latn-RS" dirty="0" smtClean="0"/>
              <a:t>zamoliti gosta za ime,prezime i telefonski broj,</a:t>
            </a:r>
          </a:p>
          <a:p>
            <a:pPr lvl="1" algn="just"/>
            <a:r>
              <a:rPr lang="sr-Latn-RS" dirty="0" smtClean="0"/>
              <a:t>uveriti </a:t>
            </a:r>
            <a:r>
              <a:rPr lang="sr-Latn-RS" dirty="0"/>
              <a:t>gosta da će biti  </a:t>
            </a:r>
            <a:r>
              <a:rPr lang="sr-Latn-RS" dirty="0" smtClean="0"/>
              <a:t>obavešten </a:t>
            </a:r>
            <a:r>
              <a:rPr lang="sr-Latn-RS" dirty="0"/>
              <a:t>odmah čim se pojavi mogućnost za rezervaciju sobe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ponuditi </a:t>
            </a:r>
            <a:r>
              <a:rPr lang="sr-Latn-RS" dirty="0"/>
              <a:t>gostu drugo razdoblje ili mu pomoći u </a:t>
            </a:r>
            <a:r>
              <a:rPr lang="sr-Latn-RS" dirty="0" smtClean="0"/>
              <a:t>pronalaženju </a:t>
            </a:r>
            <a:r>
              <a:rPr lang="sr-Latn-RS" dirty="0"/>
              <a:t>sobe </a:t>
            </a:r>
            <a:r>
              <a:rPr lang="sr-Latn-RS" dirty="0" smtClean="0"/>
              <a:t>negde drugo, </a:t>
            </a:r>
            <a:r>
              <a:rPr lang="sr-Latn-RS" dirty="0"/>
              <a:t>ako se ne pojavi mogućnost za </a:t>
            </a:r>
            <a:r>
              <a:rPr lang="sr-Latn-RS" dirty="0" smtClean="0"/>
              <a:t>smeštaj.</a:t>
            </a:r>
          </a:p>
          <a:p>
            <a:pPr algn="just"/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5954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dirty="0" smtClean="0"/>
              <a:t>V</a:t>
            </a:r>
            <a:r>
              <a:rPr lang="en-US" dirty="0" smtClean="0"/>
              <a:t>RLO </a:t>
            </a:r>
            <a:r>
              <a:rPr lang="en-US" dirty="0"/>
              <a:t>VAŽNA OSOBA 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en-US" dirty="0" smtClean="0"/>
              <a:t>(</a:t>
            </a:r>
            <a:r>
              <a:rPr lang="en-US" dirty="0"/>
              <a:t>VIP –Very Important Person)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/>
              <a:t>Menadžment hotela  prema nekim svojim gostima želi biti osobito pažljiv i želi im osigurati poseban tretman (VIP tretman</a:t>
            </a:r>
            <a:r>
              <a:rPr lang="sr-Latn-RS" dirty="0" smtClean="0"/>
              <a:t>).</a:t>
            </a:r>
          </a:p>
          <a:p>
            <a:pPr algn="just"/>
            <a:r>
              <a:rPr lang="sr-Latn-RS" dirty="0" smtClean="0"/>
              <a:t>Najčešće </a:t>
            </a:r>
            <a:r>
              <a:rPr lang="sr-Latn-RS" dirty="0"/>
              <a:t>su to gosti na visokim pozicijama u društvenom, političkom, sportskom, estradnom, znanstvenom ili kulturnom životu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/>
              <a:t> </a:t>
            </a:r>
            <a:r>
              <a:rPr lang="sr-Latn-RS" dirty="0" smtClean="0"/>
              <a:t>U slučaju  zahteva  </a:t>
            </a:r>
            <a:r>
              <a:rPr lang="sr-Latn-RS" dirty="0"/>
              <a:t>za  rezervaciju,  osoblje  u  </a:t>
            </a:r>
            <a:r>
              <a:rPr lang="sr-Latn-RS" dirty="0" smtClean="0"/>
              <a:t>odeljenju </a:t>
            </a:r>
            <a:r>
              <a:rPr lang="sr-Latn-RS" dirty="0"/>
              <a:t>za  rezervacije  ispisuje poseban formular za rezervaciju VIP osobe. </a:t>
            </a:r>
            <a:endParaRPr lang="sr-Latn-RS" dirty="0" smtClean="0"/>
          </a:p>
          <a:p>
            <a:pPr algn="just"/>
            <a:r>
              <a:rPr lang="sr-Latn-RS" dirty="0" smtClean="0"/>
              <a:t>Kopiju </a:t>
            </a:r>
            <a:r>
              <a:rPr lang="sr-Latn-RS" dirty="0"/>
              <a:t>formulara dostavlja direktoru hotela i šefu recepcije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Informaciju o  </a:t>
            </a:r>
            <a:r>
              <a:rPr lang="sr-Latn-RS" dirty="0"/>
              <a:t>dolasku  VIP  osobe </a:t>
            </a:r>
            <a:r>
              <a:rPr lang="sr-Latn-RS" dirty="0" smtClean="0"/>
              <a:t>referent  </a:t>
            </a:r>
            <a:r>
              <a:rPr lang="sr-Latn-RS" dirty="0"/>
              <a:t>za  rezervacije  dostavlja  ujutro  na  dan dolaska: </a:t>
            </a:r>
            <a:endParaRPr lang="sr-Latn-RS" dirty="0" smtClean="0"/>
          </a:p>
          <a:p>
            <a:pPr lvl="1" algn="just"/>
            <a:r>
              <a:rPr lang="sr-Latn-RS" dirty="0" smtClean="0"/>
              <a:t>direktoru </a:t>
            </a:r>
            <a:r>
              <a:rPr lang="sr-Latn-RS" dirty="0"/>
              <a:t>hotela, </a:t>
            </a:r>
            <a:endParaRPr lang="sr-Latn-RS" dirty="0" smtClean="0"/>
          </a:p>
          <a:p>
            <a:pPr lvl="1" algn="just"/>
            <a:r>
              <a:rPr lang="sr-Latn-RS" dirty="0" smtClean="0"/>
              <a:t>šefu </a:t>
            </a:r>
            <a:r>
              <a:rPr lang="sr-Latn-RS" dirty="0"/>
              <a:t>recepcije i </a:t>
            </a:r>
            <a:endParaRPr lang="sr-Latn-RS" dirty="0" smtClean="0"/>
          </a:p>
          <a:p>
            <a:pPr lvl="1" algn="just"/>
            <a:r>
              <a:rPr lang="sr-Latn-RS" dirty="0" smtClean="0"/>
              <a:t>svim rukovodiocima </a:t>
            </a:r>
            <a:r>
              <a:rPr lang="sr-Latn-RS" dirty="0"/>
              <a:t>ostalih hotelskih </a:t>
            </a:r>
            <a:r>
              <a:rPr lang="sr-Latn-RS" dirty="0" smtClean="0"/>
              <a:t>odeljenja.</a:t>
            </a:r>
            <a:endParaRPr lang="sr-Latn-RS" dirty="0"/>
          </a:p>
          <a:p>
            <a:pPr lvl="1" algn="just"/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53105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dirty="0" smtClean="0"/>
              <a:t>V</a:t>
            </a:r>
            <a:r>
              <a:rPr lang="en-US" dirty="0" smtClean="0"/>
              <a:t>RLO </a:t>
            </a:r>
            <a:r>
              <a:rPr lang="en-US" dirty="0"/>
              <a:t>VAŽNA OSOBA 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en-US" dirty="0" smtClean="0"/>
              <a:t>(</a:t>
            </a:r>
            <a:r>
              <a:rPr lang="en-US" dirty="0"/>
              <a:t>VIP –Very Important Person)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dirty="0" smtClean="0"/>
              <a:t>Svaki rukovodilac odeljenja sledi uputstva o </a:t>
            </a:r>
            <a:r>
              <a:rPr lang="sr-Latn-RS" dirty="0"/>
              <a:t>proceduri rada za dolazak  VIP osobe u hotel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Nakon </a:t>
            </a:r>
            <a:r>
              <a:rPr lang="sr-Latn-RS" dirty="0"/>
              <a:t>toga, šef recepcije, zajedno s domaćicom hotela i </a:t>
            </a:r>
            <a:r>
              <a:rPr lang="sr-Latn-RS" dirty="0" smtClean="0"/>
              <a:t>rukovodiocem odeljenja za </a:t>
            </a:r>
            <a:r>
              <a:rPr lang="sr-Latn-RS" dirty="0"/>
              <a:t>održavanje (šefom tehničke službe) </a:t>
            </a:r>
            <a:r>
              <a:rPr lang="sr-Latn-RS" dirty="0" smtClean="0"/>
              <a:t>pregledaju </a:t>
            </a:r>
            <a:r>
              <a:rPr lang="sr-Latn-RS" dirty="0"/>
              <a:t>sobu. </a:t>
            </a:r>
            <a:endParaRPr lang="sr-Latn-RS" dirty="0" smtClean="0"/>
          </a:p>
          <a:p>
            <a:pPr algn="just"/>
            <a:r>
              <a:rPr lang="sr-Latn-RS" dirty="0" smtClean="0"/>
              <a:t>Ponekad </a:t>
            </a:r>
            <a:r>
              <a:rPr lang="sr-Latn-RS" dirty="0"/>
              <a:t>kontrolu sobe obavi i </a:t>
            </a:r>
            <a:r>
              <a:rPr lang="sr-Latn-RS" dirty="0" smtClean="0"/>
              <a:t>direktor hotela lično.</a:t>
            </a:r>
          </a:p>
          <a:p>
            <a:pPr algn="just"/>
            <a:r>
              <a:rPr lang="sr-Latn-RS" dirty="0" smtClean="0"/>
              <a:t>VIP </a:t>
            </a:r>
            <a:r>
              <a:rPr lang="sr-Latn-RS" dirty="0"/>
              <a:t>osobu dočekuje direktor hotela, a do sobe je prati šef recepcije. Pravilo je da svi rukovoditelji odjela budu nazočni u hotelu u vrijeme dolaska VIP osobe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42805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734" y="279861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/>
              <a:t>9. </a:t>
            </a:r>
            <a:r>
              <a:rPr lang="en-US" dirty="0"/>
              <a:t>IZVEŠTAJ O OČEKIVANOJ </a:t>
            </a:r>
            <a:r>
              <a:rPr lang="en-US" dirty="0" smtClean="0"/>
              <a:t>ZAUZETOSTI</a:t>
            </a:r>
            <a:r>
              <a:rPr lang="sr-Latn-RS" dirty="0" smtClean="0"/>
              <a:t>, </a:t>
            </a:r>
            <a:r>
              <a:rPr lang="en-US" dirty="0" smtClean="0"/>
              <a:t>PREGLEDI REZERVACIJA</a:t>
            </a:r>
            <a:r>
              <a:rPr lang="sr-Latn-RS" dirty="0" smtClean="0"/>
              <a:t> I ODLAGANJE DOKUMENTACIJE REZERVACIJA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861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IZVEŠTAJ </a:t>
            </a:r>
            <a:r>
              <a:rPr lang="en-US" dirty="0"/>
              <a:t>O OČEKIVANOJ </a:t>
            </a:r>
            <a:r>
              <a:rPr lang="en-US" dirty="0" smtClean="0"/>
              <a:t>ZAUZETOSTI</a:t>
            </a:r>
            <a:r>
              <a:rPr lang="sr-Latn-RS" dirty="0" smtClean="0"/>
              <a:t> </a:t>
            </a:r>
            <a:br>
              <a:rPr lang="sr-Latn-RS" dirty="0" smtClean="0"/>
            </a:br>
            <a:r>
              <a:rPr lang="en-US" dirty="0" smtClean="0"/>
              <a:t>I </a:t>
            </a:r>
            <a:r>
              <a:rPr lang="en-US" dirty="0"/>
              <a:t>PREGLEDI REZERVACIJA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sz="2000" b="1" dirty="0" smtClean="0"/>
              <a:t>Izveštaj </a:t>
            </a:r>
            <a:r>
              <a:rPr lang="sr-Latn-RS" sz="2000" b="1" dirty="0"/>
              <a:t>o očekivanoj </a:t>
            </a:r>
            <a:r>
              <a:rPr lang="sr-Latn-RS" sz="2000" b="1" dirty="0" smtClean="0"/>
              <a:t>zauzetosti</a:t>
            </a:r>
          </a:p>
          <a:p>
            <a:pPr algn="just"/>
            <a:r>
              <a:rPr lang="sr-Latn-RS" dirty="0" smtClean="0"/>
              <a:t>Odeljenje  </a:t>
            </a:r>
            <a:r>
              <a:rPr lang="sr-Latn-RS" dirty="0"/>
              <a:t>za </a:t>
            </a:r>
            <a:r>
              <a:rPr lang="sr-Latn-RS" dirty="0" smtClean="0"/>
              <a:t>rezervacije ispostavlja  </a:t>
            </a:r>
            <a:r>
              <a:rPr lang="sr-Latn-RS" dirty="0"/>
              <a:t>izvještaj  o očekivanoj zauzetosti hotela. </a:t>
            </a:r>
            <a:endParaRPr lang="sr-Latn-RS" dirty="0" smtClean="0"/>
          </a:p>
          <a:p>
            <a:pPr algn="just"/>
            <a:r>
              <a:rPr lang="sr-Latn-RS" dirty="0" smtClean="0"/>
              <a:t>Ovaj izveštaj sadrži sledeće </a:t>
            </a:r>
            <a:r>
              <a:rPr lang="sr-Latn-RS" dirty="0"/>
              <a:t>elemente</a:t>
            </a:r>
            <a:r>
              <a:rPr lang="sr-Latn-RS" dirty="0" smtClean="0"/>
              <a:t>:</a:t>
            </a:r>
          </a:p>
          <a:p>
            <a:pPr algn="just"/>
            <a:r>
              <a:rPr lang="sr-Latn-RS" dirty="0" smtClean="0"/>
              <a:t>datum </a:t>
            </a:r>
            <a:r>
              <a:rPr lang="sr-Latn-RS" dirty="0"/>
              <a:t>za koji se kreira </a:t>
            </a:r>
            <a:r>
              <a:rPr lang="sr-Latn-RS" dirty="0" smtClean="0"/>
              <a:t>izveštaj,</a:t>
            </a:r>
          </a:p>
          <a:p>
            <a:pPr algn="just"/>
            <a:r>
              <a:rPr lang="sr-Latn-RS" dirty="0" smtClean="0"/>
              <a:t>procenat </a:t>
            </a:r>
            <a:r>
              <a:rPr lang="sr-Latn-RS" dirty="0"/>
              <a:t>očekivane zauzetosti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broj </a:t>
            </a:r>
            <a:r>
              <a:rPr lang="sr-Latn-RS" dirty="0"/>
              <a:t>zauzetih soba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broj gostiju.</a:t>
            </a:r>
          </a:p>
          <a:p>
            <a:pPr algn="just"/>
            <a:r>
              <a:rPr lang="sr-Latn-RS" dirty="0" smtClean="0"/>
              <a:t>Izveštaj  </a:t>
            </a:r>
            <a:r>
              <a:rPr lang="sr-Latn-RS" dirty="0"/>
              <a:t>se  dostavlja  svim  </a:t>
            </a:r>
            <a:r>
              <a:rPr lang="sr-Latn-RS" dirty="0" smtClean="0"/>
              <a:t>odeljenjima  </a:t>
            </a:r>
            <a:r>
              <a:rPr lang="sr-Latn-RS" dirty="0"/>
              <a:t>u  hotelu  (</a:t>
            </a:r>
            <a:r>
              <a:rPr lang="sr-Latn-RS" dirty="0" smtClean="0"/>
              <a:t>odeljenje  </a:t>
            </a:r>
            <a:r>
              <a:rPr lang="sr-Latn-RS" dirty="0"/>
              <a:t>hrane  i  pića,  hotelsko domaćinstvo, recepcija, služba održavanja i dr.), a uz njega se popisuju sve predviđene skupine, broj soba, broj gostiju, datum dolaska i datum </a:t>
            </a:r>
            <a:r>
              <a:rPr lang="sr-Latn-RS" dirty="0" smtClean="0"/>
              <a:t>odlaska.</a:t>
            </a:r>
          </a:p>
        </p:txBody>
      </p:sp>
    </p:spTree>
    <p:extLst>
      <p:ext uri="{BB962C8B-B14F-4D97-AF65-F5344CB8AC3E}">
        <p14:creationId xmlns:p14="http://schemas.microsoft.com/office/powerpoint/2010/main" val="11840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IZVEŠTAJ </a:t>
            </a:r>
            <a:r>
              <a:rPr lang="en-US" dirty="0"/>
              <a:t>O OČEKIVANOJ </a:t>
            </a:r>
            <a:r>
              <a:rPr lang="en-US" dirty="0" smtClean="0"/>
              <a:t>ZAUZETOSTI</a:t>
            </a:r>
            <a:r>
              <a:rPr lang="sr-Latn-RS" dirty="0" smtClean="0"/>
              <a:t> </a:t>
            </a:r>
            <a:br>
              <a:rPr lang="sr-Latn-RS" dirty="0" smtClean="0"/>
            </a:br>
            <a:r>
              <a:rPr lang="en-US" dirty="0" smtClean="0"/>
              <a:t>I </a:t>
            </a:r>
            <a:r>
              <a:rPr lang="en-US" dirty="0"/>
              <a:t>PREGLEDI REZERVACIJA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sz="2000" b="1" dirty="0"/>
              <a:t>Pregledi </a:t>
            </a:r>
            <a:r>
              <a:rPr lang="sr-Latn-RS" sz="2000" b="1" dirty="0" smtClean="0"/>
              <a:t>rezervacija </a:t>
            </a:r>
          </a:p>
          <a:p>
            <a:pPr algn="just"/>
            <a:endParaRPr lang="sr-Latn-RS" dirty="0" smtClean="0"/>
          </a:p>
          <a:p>
            <a:pPr algn="just"/>
            <a:endParaRPr lang="sr-Latn-RS" dirty="0"/>
          </a:p>
          <a:p>
            <a:pPr algn="just"/>
            <a:r>
              <a:rPr lang="sr-Latn-RS" dirty="0" smtClean="0"/>
              <a:t>Pregledi </a:t>
            </a:r>
            <a:r>
              <a:rPr lang="sr-Latn-RS" dirty="0"/>
              <a:t>rezervacija su pregledi svih </a:t>
            </a:r>
            <a:r>
              <a:rPr lang="sr-Latn-RS" dirty="0" smtClean="0"/>
              <a:t>potvrđenih rezervacija </a:t>
            </a:r>
            <a:r>
              <a:rPr lang="sr-Latn-RS" dirty="0"/>
              <a:t>po sobama, danima i  </a:t>
            </a:r>
            <a:r>
              <a:rPr lang="sr-Latn-RS" dirty="0" smtClean="0"/>
              <a:t>mesecima  tokom  </a:t>
            </a:r>
            <a:r>
              <a:rPr lang="sr-Latn-RS" dirty="0"/>
              <a:t>poslovne  godine.  </a:t>
            </a:r>
            <a:endParaRPr lang="sr-Latn-RS" dirty="0" smtClean="0"/>
          </a:p>
          <a:p>
            <a:pPr algn="just"/>
            <a:r>
              <a:rPr lang="sr-Latn-RS" dirty="0" smtClean="0"/>
              <a:t>To  </a:t>
            </a:r>
            <a:r>
              <a:rPr lang="sr-Latn-RS" dirty="0"/>
              <a:t>je  stalni  uvid  u  broj  </a:t>
            </a:r>
            <a:r>
              <a:rPr lang="sr-Latn-RS" dirty="0" smtClean="0"/>
              <a:t>rezervisanih  </a:t>
            </a:r>
            <a:r>
              <a:rPr lang="sr-Latn-RS" dirty="0"/>
              <a:t>i  slobodnih soba. </a:t>
            </a:r>
            <a:endParaRPr lang="sr-Latn-RS" dirty="0" smtClean="0"/>
          </a:p>
          <a:p>
            <a:pPr algn="just"/>
            <a:r>
              <a:rPr lang="sr-Latn-RS" dirty="0" smtClean="0"/>
              <a:t>Uspešni </a:t>
            </a:r>
            <a:r>
              <a:rPr lang="sr-Latn-RS" dirty="0"/>
              <a:t>hotelijeri shvatili su svu važnost </a:t>
            </a:r>
            <a:r>
              <a:rPr lang="sr-Latn-RS" dirty="0" smtClean="0"/>
              <a:t>tačnosti i ažurnosti baš </a:t>
            </a:r>
            <a:r>
              <a:rPr lang="sr-Latn-RS" dirty="0"/>
              <a:t>tog poslovnog događaja, pa se </a:t>
            </a:r>
            <a:r>
              <a:rPr lang="sr-Latn-RS" dirty="0" smtClean="0"/>
              <a:t>prvi računar </a:t>
            </a:r>
            <a:r>
              <a:rPr lang="sr-Latn-RS" dirty="0"/>
              <a:t>u hotelu pojavio </a:t>
            </a:r>
            <a:r>
              <a:rPr lang="sr-Latn-RS" dirty="0" smtClean="0"/>
              <a:t>najpre </a:t>
            </a:r>
            <a:r>
              <a:rPr lang="sr-Latn-RS" dirty="0"/>
              <a:t>u </a:t>
            </a:r>
            <a:r>
              <a:rPr lang="sr-Latn-RS" dirty="0" smtClean="0"/>
              <a:t>odeljenju za </a:t>
            </a:r>
            <a:r>
              <a:rPr lang="sr-Latn-RS" dirty="0"/>
              <a:t>rezervacije. 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4247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IZVEŠTAJ </a:t>
            </a:r>
            <a:r>
              <a:rPr lang="en-US" dirty="0"/>
              <a:t>O OČEKIVANOJ </a:t>
            </a:r>
            <a:r>
              <a:rPr lang="en-US" dirty="0" smtClean="0"/>
              <a:t>ZAUZETOSTI</a:t>
            </a:r>
            <a:r>
              <a:rPr lang="sr-Latn-RS" dirty="0" smtClean="0"/>
              <a:t> </a:t>
            </a:r>
            <a:br>
              <a:rPr lang="sr-Latn-RS" dirty="0" smtClean="0"/>
            </a:br>
            <a:r>
              <a:rPr lang="en-US" dirty="0" smtClean="0"/>
              <a:t>I </a:t>
            </a:r>
            <a:r>
              <a:rPr lang="en-US" dirty="0"/>
              <a:t>PREGLEDI REZERVACIJA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sz="2000" b="1" dirty="0"/>
              <a:t>Pregledi </a:t>
            </a:r>
            <a:r>
              <a:rPr lang="sr-Latn-RS" sz="2000" b="1" dirty="0" smtClean="0"/>
              <a:t>rezervacija </a:t>
            </a:r>
          </a:p>
          <a:p>
            <a:pPr algn="just"/>
            <a:endParaRPr lang="sr-Latn-RS" sz="2000" b="1" dirty="0" smtClean="0"/>
          </a:p>
          <a:p>
            <a:pPr algn="just"/>
            <a:r>
              <a:rPr lang="sr-Latn-RS" dirty="0" smtClean="0"/>
              <a:t>Dva </a:t>
            </a:r>
            <a:r>
              <a:rPr lang="sr-Latn-RS" dirty="0"/>
              <a:t>su temeljna načina vođenja pregleda </a:t>
            </a:r>
            <a:r>
              <a:rPr lang="sr-Latn-RS" dirty="0" smtClean="0"/>
              <a:t>rezervacija:</a:t>
            </a:r>
          </a:p>
          <a:p>
            <a:pPr algn="just"/>
            <a:r>
              <a:rPr lang="sr-Latn-RS" b="1" dirty="0" smtClean="0"/>
              <a:t>Imenički  </a:t>
            </a:r>
            <a:r>
              <a:rPr lang="sr-Latn-RS" b="1" dirty="0"/>
              <a:t>način  vođenja  </a:t>
            </a:r>
            <a:r>
              <a:rPr lang="sr-Latn-RS" dirty="0"/>
              <a:t>pregleda  </a:t>
            </a:r>
            <a:r>
              <a:rPr lang="sr-Latn-RS" dirty="0" smtClean="0"/>
              <a:t>rezervacija (vodi se  </a:t>
            </a:r>
            <a:r>
              <a:rPr lang="sr-Latn-RS" dirty="0"/>
              <a:t>u  malim  hotelima  i  u hotelima s različitim vrstama soba i sadržaja. </a:t>
            </a:r>
            <a:r>
              <a:rPr lang="sr-Latn-RS" dirty="0" smtClean="0"/>
              <a:t>Prezime </a:t>
            </a:r>
            <a:r>
              <a:rPr lang="sr-Latn-RS" dirty="0"/>
              <a:t>gosta ispisuje se u pregledu pod brojem sobe i datumom boravka</a:t>
            </a:r>
            <a:r>
              <a:rPr lang="sr-Latn-RS" dirty="0" smtClean="0"/>
              <a:t>. Nakon </a:t>
            </a:r>
            <a:r>
              <a:rPr lang="sr-Latn-RS" dirty="0"/>
              <a:t>dolaska u hotel, gost se mora </a:t>
            </a:r>
            <a:r>
              <a:rPr lang="sr-Latn-RS" dirty="0" smtClean="0"/>
              <a:t>smestiti </a:t>
            </a:r>
            <a:r>
              <a:rPr lang="sr-Latn-RS" dirty="0"/>
              <a:t>u  </a:t>
            </a:r>
            <a:r>
              <a:rPr lang="sr-Latn-RS" dirty="0" smtClean="0"/>
              <a:t>rezervisanu  </a:t>
            </a:r>
            <a:r>
              <a:rPr lang="sr-Latn-RS" dirty="0"/>
              <a:t>sobu,  a  ako  je  soba  </a:t>
            </a:r>
            <a:r>
              <a:rPr lang="sr-Latn-RS" dirty="0" smtClean="0"/>
              <a:t>promenjena</a:t>
            </a:r>
            <a:r>
              <a:rPr lang="sr-Latn-RS" dirty="0"/>
              <a:t>, na  pregledu  se  </a:t>
            </a:r>
            <a:r>
              <a:rPr lang="sr-Latn-RS" dirty="0" smtClean="0"/>
              <a:t>istovremeno </a:t>
            </a:r>
            <a:r>
              <a:rPr lang="sr-Latn-RS" dirty="0"/>
              <a:t>upiše i </a:t>
            </a:r>
            <a:r>
              <a:rPr lang="sr-Latn-RS" dirty="0" smtClean="0"/>
              <a:t>korekcija.</a:t>
            </a:r>
          </a:p>
          <a:p>
            <a:pPr algn="just"/>
            <a:r>
              <a:rPr lang="sr-Latn-RS" b="1" dirty="0"/>
              <a:t>Fiktivni način vođenja </a:t>
            </a:r>
            <a:r>
              <a:rPr lang="sr-Latn-RS" dirty="0"/>
              <a:t>pregleda </a:t>
            </a:r>
            <a:r>
              <a:rPr lang="sr-Latn-RS" dirty="0" smtClean="0"/>
              <a:t>rezervacija (taj način obeležavanja </a:t>
            </a:r>
            <a:r>
              <a:rPr lang="sr-Latn-RS" dirty="0"/>
              <a:t>rezervacija naziva  se  fiktivni,jer se njime utvrđuje samo ukupan </a:t>
            </a:r>
            <a:r>
              <a:rPr lang="sr-Latn-RS" dirty="0" smtClean="0"/>
              <a:t>broj </a:t>
            </a:r>
            <a:r>
              <a:rPr lang="sr-Latn-RS" dirty="0"/>
              <a:t>rezerviranih soba, a ne brojevi soba u koje će se gosti </a:t>
            </a:r>
            <a:r>
              <a:rPr lang="sr-Latn-RS" dirty="0" smtClean="0"/>
              <a:t>smestiti</a:t>
            </a:r>
            <a:r>
              <a:rPr lang="sr-Latn-RS" dirty="0"/>
              <a:t>). 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39072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PREBUKIRANJE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endParaRPr lang="sr-Latn-RS" dirty="0"/>
          </a:p>
          <a:p>
            <a:pPr algn="just"/>
            <a:r>
              <a:rPr lang="sr-Latn-RS" dirty="0" smtClean="0"/>
              <a:t>Karakteristika  </a:t>
            </a:r>
            <a:r>
              <a:rPr lang="sr-Latn-RS" dirty="0"/>
              <a:t>hotelskog  poslovanja  su  sezonske  «špice»  i  velika  dinamika </a:t>
            </a:r>
            <a:r>
              <a:rPr lang="sr-Latn-RS" dirty="0" smtClean="0"/>
              <a:t>promena  </a:t>
            </a:r>
            <a:r>
              <a:rPr lang="sr-Latn-RS" dirty="0"/>
              <a:t>koje  je  teško  ažurno  pratiti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Zbog  </a:t>
            </a:r>
            <a:r>
              <a:rPr lang="sr-Latn-RS" dirty="0"/>
              <a:t>toga,  višestruko  se  </a:t>
            </a:r>
            <a:r>
              <a:rPr lang="sr-Latn-RS" dirty="0" smtClean="0"/>
              <a:t>rezervišaju  </a:t>
            </a:r>
            <a:r>
              <a:rPr lang="sr-Latn-RS" dirty="0"/>
              <a:t>isti kapaciteti,  tj.  dolazi  do    tzv.  prebukiranja (Overbooking). </a:t>
            </a:r>
            <a:endParaRPr lang="sr-Latn-RS" dirty="0" smtClean="0"/>
          </a:p>
          <a:p>
            <a:pPr algn="just"/>
            <a:r>
              <a:rPr lang="sr-Latn-RS" dirty="0" smtClean="0"/>
              <a:t>Prebukiranje  je dakle </a:t>
            </a:r>
            <a:r>
              <a:rPr lang="sr-Latn-RS" dirty="0"/>
              <a:t>potvrđivanje više rezervacija od stvarno raspoloživog </a:t>
            </a:r>
            <a:r>
              <a:rPr lang="sr-Latn-RS" dirty="0" smtClean="0"/>
              <a:t>kapaciteta hotela.</a:t>
            </a:r>
          </a:p>
        </p:txBody>
      </p:sp>
    </p:spTree>
    <p:extLst>
      <p:ext uri="{BB962C8B-B14F-4D97-AF65-F5344CB8AC3E}">
        <p14:creationId xmlns:p14="http://schemas.microsoft.com/office/powerpoint/2010/main" val="114153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PREBUKIRANJE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/>
              <a:t>U  slučaju  prebukiranja,  gost  ima  pravo  </a:t>
            </a:r>
            <a:r>
              <a:rPr lang="sr-Latn-RS" dirty="0" smtClean="0"/>
              <a:t>pokrenuti  </a:t>
            </a:r>
            <a:r>
              <a:rPr lang="sr-Latn-RS" dirty="0"/>
              <a:t>sudski  postupak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Hotelijer </a:t>
            </a:r>
            <a:r>
              <a:rPr lang="sr-Latn-RS" dirty="0"/>
              <a:t>je ponekad dužan isplatiti vrlo visoku naknadu,zato što nije mogao prihvatiti potvrđene rezervacije. </a:t>
            </a:r>
            <a:endParaRPr lang="sr-Latn-RS" dirty="0" smtClean="0"/>
          </a:p>
          <a:p>
            <a:pPr algn="just"/>
            <a:r>
              <a:rPr lang="sr-Latn-RS" dirty="0" smtClean="0"/>
              <a:t>Ako </a:t>
            </a:r>
            <a:r>
              <a:rPr lang="sr-Latn-RS" dirty="0"/>
              <a:t>je prebukiranje češće,hotelijer će pouzdano imati štetu u </a:t>
            </a:r>
            <a:r>
              <a:rPr lang="sr-Latn-RS" dirty="0" smtClean="0"/>
              <a:t>poslovanju.</a:t>
            </a:r>
          </a:p>
          <a:p>
            <a:pPr algn="just"/>
            <a:r>
              <a:rPr lang="sr-Latn-RS" dirty="0"/>
              <a:t>Najčešći su uzroci prebukiranja u hotelima sa sezonskim poslovanjem ugovori o alotmanskom zakupu. Naime, </a:t>
            </a:r>
            <a:r>
              <a:rPr lang="sr-Latn-RS" dirty="0" smtClean="0"/>
              <a:t>putničke  </a:t>
            </a:r>
            <a:r>
              <a:rPr lang="sr-Latn-RS" dirty="0"/>
              <a:t>agencije  </a:t>
            </a:r>
            <a:r>
              <a:rPr lang="sr-Latn-RS" dirty="0" smtClean="0"/>
              <a:t>po  </a:t>
            </a:r>
            <a:r>
              <a:rPr lang="sr-Latn-RS" dirty="0"/>
              <a:t>pravilu  realiziraju  svoj  alotman  u  malom  postotku, pa </a:t>
            </a:r>
            <a:r>
              <a:rPr lang="sr-Latn-RS" dirty="0" smtClean="0"/>
              <a:t>prodajna </a:t>
            </a:r>
            <a:r>
              <a:rPr lang="sr-Latn-RS" dirty="0"/>
              <a:t>služba hotela </a:t>
            </a:r>
            <a:r>
              <a:rPr lang="sr-Latn-RS" dirty="0" smtClean="0"/>
              <a:t>povećava </a:t>
            </a:r>
            <a:r>
              <a:rPr lang="sr-Latn-RS" dirty="0"/>
              <a:t>slobodnu prodaju soba. A onda se dogodi da agencije prodaju </a:t>
            </a:r>
            <a:r>
              <a:rPr lang="sr-Latn-RS" dirty="0" smtClean="0"/>
              <a:t>celi alotman</a:t>
            </a:r>
            <a:r>
              <a:rPr lang="sr-Latn-RS" dirty="0"/>
              <a:t> </a:t>
            </a:r>
            <a:r>
              <a:rPr lang="sr-Latn-RS" dirty="0" smtClean="0"/>
              <a:t>i desi se prebukiranje.</a:t>
            </a:r>
          </a:p>
          <a:p>
            <a:pPr algn="just"/>
            <a:r>
              <a:rPr lang="sr-Latn-RS" dirty="0"/>
              <a:t>Zbog stanja na tržištu, prodajna služba potvrđuje </a:t>
            </a:r>
            <a:r>
              <a:rPr lang="sr-Latn-RS" dirty="0" smtClean="0"/>
              <a:t>rezervacije soba </a:t>
            </a:r>
            <a:r>
              <a:rPr lang="sr-Latn-RS" dirty="0"/>
              <a:t>većem  broju  organizatora  </a:t>
            </a:r>
            <a:r>
              <a:rPr lang="sr-Latn-RS" dirty="0" smtClean="0"/>
              <a:t>grupnih  </a:t>
            </a:r>
            <a:r>
              <a:rPr lang="sr-Latn-RS" dirty="0"/>
              <a:t>putovanja,  očekujući  uobičajeni  </a:t>
            </a:r>
            <a:r>
              <a:rPr lang="sr-Latn-RS" dirty="0" smtClean="0"/>
              <a:t>procenat  </a:t>
            </a:r>
            <a:r>
              <a:rPr lang="sr-Latn-RS" dirty="0"/>
              <a:t>otkaza. Događa se, međutim, da </a:t>
            </a:r>
            <a:r>
              <a:rPr lang="sr-Latn-RS" dirty="0" smtClean="0"/>
              <a:t>procenat </a:t>
            </a:r>
            <a:r>
              <a:rPr lang="sr-Latn-RS" dirty="0"/>
              <a:t>otkaza bude manji od </a:t>
            </a:r>
            <a:r>
              <a:rPr lang="sr-Latn-RS" dirty="0" smtClean="0"/>
              <a:t>očekivanog, </a:t>
            </a:r>
            <a:r>
              <a:rPr lang="sr-Latn-RS" dirty="0"/>
              <a:t>pa je prebukiranje </a:t>
            </a:r>
            <a:r>
              <a:rPr lang="sr-Latn-RS" dirty="0" smtClean="0"/>
              <a:t>neizbežno</a:t>
            </a:r>
            <a:r>
              <a:rPr lang="sr-Latn-RS" dirty="0"/>
              <a:t>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41839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PREBUKIRANJE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sz="2000" dirty="0" smtClean="0"/>
              <a:t>Kada se prebukiranje dogodi</a:t>
            </a:r>
            <a:r>
              <a:rPr lang="sr-Latn-RS" sz="2000" dirty="0"/>
              <a:t>, hotelijer mora</a:t>
            </a:r>
            <a:r>
              <a:rPr lang="sr-Latn-RS" sz="2000" dirty="0" smtClean="0"/>
              <a:t>:</a:t>
            </a:r>
          </a:p>
          <a:p>
            <a:pPr algn="just">
              <a:buFont typeface="+mj-lt"/>
              <a:buAutoNum type="arabicPeriod"/>
            </a:pPr>
            <a:r>
              <a:rPr lang="sr-Latn-RS" sz="2000" dirty="0" smtClean="0"/>
              <a:t>na vreme rezervisati </a:t>
            </a:r>
            <a:r>
              <a:rPr lang="sr-Latn-RS" sz="2000" dirty="0"/>
              <a:t>sobe u drugom hotelu</a:t>
            </a:r>
            <a:r>
              <a:rPr lang="sr-Latn-RS" sz="2000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sz="2000" dirty="0" smtClean="0"/>
              <a:t>obavestiti </a:t>
            </a:r>
            <a:r>
              <a:rPr lang="sr-Latn-RS" sz="2000" dirty="0"/>
              <a:t>o tome goste </a:t>
            </a:r>
            <a:r>
              <a:rPr lang="sr-Latn-RS" sz="2000" dirty="0" smtClean="0"/>
              <a:t>pre njihovog </a:t>
            </a:r>
            <a:r>
              <a:rPr lang="sr-Latn-RS" sz="2000" dirty="0"/>
              <a:t>dolaska u hotel</a:t>
            </a:r>
            <a:r>
              <a:rPr lang="sr-Latn-RS" sz="2000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sz="2000" dirty="0" smtClean="0"/>
              <a:t>očekivati </a:t>
            </a:r>
            <a:r>
              <a:rPr lang="sr-Latn-RS" sz="2000" dirty="0"/>
              <a:t>sudski spor i biti spreman isplatiti naknadu</a:t>
            </a:r>
            <a:r>
              <a:rPr lang="sr-Latn-RS" sz="2000" dirty="0" smtClean="0"/>
              <a:t>,</a:t>
            </a:r>
          </a:p>
          <a:p>
            <a:pPr algn="just">
              <a:buFont typeface="+mj-lt"/>
              <a:buAutoNum type="arabicPeriod"/>
            </a:pPr>
            <a:r>
              <a:rPr lang="sr-Latn-RS" sz="2000" dirty="0" smtClean="0"/>
              <a:t>znati </a:t>
            </a:r>
            <a:r>
              <a:rPr lang="sr-Latn-RS" sz="2000" dirty="0"/>
              <a:t>da je to jedan od razloga zbog kojih gost više neće </a:t>
            </a:r>
            <a:r>
              <a:rPr lang="sr-Latn-RS" sz="2000" dirty="0" smtClean="0"/>
              <a:t>želeti rezervisati </a:t>
            </a:r>
            <a:r>
              <a:rPr lang="sr-Latn-RS" sz="2000" dirty="0"/>
              <a:t>sobe u tom hotelu.</a:t>
            </a:r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71195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ODLAGANJE DOKUMENTACIJE REZERVACIJA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/>
              <a:t>Velika </a:t>
            </a:r>
            <a:r>
              <a:rPr lang="sr-Latn-RS" dirty="0"/>
              <a:t>većina </a:t>
            </a:r>
            <a:r>
              <a:rPr lang="sr-Latn-RS" dirty="0" smtClean="0"/>
              <a:t>odljenja </a:t>
            </a:r>
            <a:r>
              <a:rPr lang="sr-Latn-RS" dirty="0"/>
              <a:t>za rezervacije odlaže rezervacije u registratore ili tzv. «terminske mape» i to prema</a:t>
            </a:r>
            <a:r>
              <a:rPr lang="sr-Latn-RS" dirty="0" smtClean="0"/>
              <a:t>:</a:t>
            </a:r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datumu </a:t>
            </a:r>
            <a:r>
              <a:rPr lang="sr-Latn-RS" dirty="0"/>
              <a:t>dolaska, i </a:t>
            </a:r>
            <a:endParaRPr lang="sr-Latn-RS" dirty="0" smtClean="0"/>
          </a:p>
          <a:p>
            <a:pPr algn="just">
              <a:buFont typeface="+mj-lt"/>
              <a:buAutoNum type="arabicPeriod"/>
            </a:pPr>
            <a:r>
              <a:rPr lang="sr-Latn-RS" dirty="0" smtClean="0"/>
              <a:t>po </a:t>
            </a:r>
            <a:r>
              <a:rPr lang="sr-Latn-RS" dirty="0"/>
              <a:t>abecednom redu (kod velikih hotela) za svaki datum </a:t>
            </a:r>
            <a:r>
              <a:rPr lang="sr-Latn-RS" dirty="0" smtClean="0"/>
              <a:t>dolaska.</a:t>
            </a:r>
          </a:p>
          <a:p>
            <a:pPr algn="just">
              <a:buFont typeface="+mj-lt"/>
              <a:buAutoNum type="arabicPeriod"/>
            </a:pPr>
            <a:endParaRPr lang="sr-Latn-RS" dirty="0"/>
          </a:p>
          <a:p>
            <a:pPr algn="just"/>
            <a:r>
              <a:rPr lang="sr-Latn-RS" dirty="0" smtClean="0"/>
              <a:t>Jedan  dan  pre  dolaska  gostiju, dokumentacija  se  prenosi  u  mapu  «današnji dolazak»  uz  istovremenu  konačnu  kontrolu  svake  rezervacije  za  taj  datum.</a:t>
            </a:r>
          </a:p>
          <a:p>
            <a:pPr algn="just"/>
            <a:r>
              <a:rPr lang="sr-Latn-RS" dirty="0" smtClean="0"/>
              <a:t>Nakon konačne kontrole rezervacija,odeljenje za rezervacije dostavlja «današnji dolazak» recepciji jedan  dan  unapred  radi  upoznavanja  s  rezervacijama  ili  za  slučaj  prevremenog dolaska  </a:t>
            </a:r>
            <a:r>
              <a:rPr lang="sr-Latn-RS" dirty="0"/>
              <a:t>gosta. </a:t>
            </a:r>
            <a:endParaRPr lang="sr-Latn-RS" dirty="0" smtClean="0"/>
          </a:p>
          <a:p>
            <a:pPr algn="just"/>
            <a:r>
              <a:rPr lang="sr-Latn-RS" dirty="0" smtClean="0"/>
              <a:t>«</a:t>
            </a:r>
            <a:r>
              <a:rPr lang="sr-Latn-RS" dirty="0"/>
              <a:t>Današnji  dolazak»  ostaje  u  recepciji  do  </a:t>
            </a:r>
            <a:r>
              <a:rPr lang="sr-Latn-RS" dirty="0" smtClean="0"/>
              <a:t>sledećeg  </a:t>
            </a:r>
            <a:r>
              <a:rPr lang="sr-Latn-RS" dirty="0"/>
              <a:t>dana  za  slučaj «</a:t>
            </a:r>
            <a:r>
              <a:rPr lang="sr-Latn-RS" dirty="0" smtClean="0"/>
              <a:t>zakasnelih</a:t>
            </a:r>
            <a:r>
              <a:rPr lang="sr-Latn-RS" dirty="0"/>
              <a:t>» </a:t>
            </a:r>
            <a:r>
              <a:rPr lang="sr-Latn-RS" dirty="0" smtClean="0"/>
              <a:t>dolazaka.</a:t>
            </a:r>
          </a:p>
        </p:txBody>
      </p:sp>
    </p:spTree>
    <p:extLst>
      <p:ext uri="{BB962C8B-B14F-4D97-AF65-F5344CB8AC3E}">
        <p14:creationId xmlns:p14="http://schemas.microsoft.com/office/powerpoint/2010/main" val="424468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ODLAGANJE DOKUMENTACIJE REZERVACIJA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/>
              <a:t>Recepcioner </a:t>
            </a:r>
            <a:r>
              <a:rPr lang="sr-Latn-RS" dirty="0"/>
              <a:t>vadi dokumentaciju iz mape «današnji dolazak» koja se uglavnom odnosi na kreditno plaćanje. Tu dokumentaciju recepcionar odlaže i čuva u kartoteci sobnih računa do odlaska gosta. </a:t>
            </a:r>
            <a:endParaRPr lang="sr-Latn-RS" dirty="0" smtClean="0"/>
          </a:p>
          <a:p>
            <a:pPr algn="just"/>
            <a:r>
              <a:rPr lang="sr-Latn-RS" dirty="0" smtClean="0"/>
              <a:t>Preostalu </a:t>
            </a:r>
            <a:r>
              <a:rPr lang="sr-Latn-RS" dirty="0"/>
              <a:t>dokumentaciju i mapu «današnji dolasci» recepcionar vraća </a:t>
            </a:r>
            <a:r>
              <a:rPr lang="sr-Latn-RS" dirty="0" smtClean="0"/>
              <a:t>odeljenju </a:t>
            </a:r>
            <a:r>
              <a:rPr lang="sr-Latn-RS" dirty="0"/>
              <a:t>za rezervacije. </a:t>
            </a:r>
            <a:endParaRPr lang="sr-Latn-RS" dirty="0" smtClean="0"/>
          </a:p>
          <a:p>
            <a:pPr algn="just"/>
            <a:r>
              <a:rPr lang="sr-Latn-RS" dirty="0" smtClean="0"/>
              <a:t>Na </a:t>
            </a:r>
            <a:r>
              <a:rPr lang="sr-Latn-RS" dirty="0"/>
              <a:t>odlasku gosta</a:t>
            </a:r>
            <a:r>
              <a:rPr lang="sr-Latn-RS" dirty="0" smtClean="0"/>
              <a:t>, blagajnik </a:t>
            </a:r>
            <a:r>
              <a:rPr lang="sr-Latn-RS" dirty="0"/>
              <a:t>iz kartoteke sobnih računa dostavlja dokumentaciju rezervacije službi za </a:t>
            </a:r>
            <a:r>
              <a:rPr lang="sr-Latn-RS" dirty="0" smtClean="0"/>
              <a:t>fakturisanje.</a:t>
            </a:r>
          </a:p>
          <a:p>
            <a:pPr algn="just"/>
            <a:r>
              <a:rPr lang="sr-Latn-RS" dirty="0" smtClean="0"/>
              <a:t>Na  </a:t>
            </a:r>
            <a:r>
              <a:rPr lang="sr-Latn-RS" dirty="0"/>
              <a:t>početku  svake  dokumentacije  o  rezervaciji  mora  se  nalaziti  formular  za rezervaciju  koji  je  «vezan»  za  dokumentaciju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Veliki  </a:t>
            </a:r>
            <a:r>
              <a:rPr lang="sr-Latn-RS" dirty="0"/>
              <a:t>hoteli  dokumentaciju  za  svaku rezervaciju odlažu u plastične prigodne «košuljice».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14479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ODLAGANJE DOKUMENTACIJE REZERVACIJA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/>
              <a:t>Ako  se  rezervacija  odnosi  na  nekoliko  imena  za  isti  datum,  dokumentacija  se odlaže prema </a:t>
            </a:r>
            <a:r>
              <a:rPr lang="sr-Latn-RS" u="sng" dirty="0"/>
              <a:t>prvom imenu </a:t>
            </a:r>
            <a:r>
              <a:rPr lang="sr-Latn-RS" dirty="0"/>
              <a:t>navedenom na formularu za rezervaciju. </a:t>
            </a:r>
            <a:endParaRPr lang="sr-Latn-RS" dirty="0" smtClean="0"/>
          </a:p>
          <a:p>
            <a:pPr algn="just"/>
            <a:r>
              <a:rPr lang="sr-Latn-RS" dirty="0" smtClean="0"/>
              <a:t>Za </a:t>
            </a:r>
            <a:r>
              <a:rPr lang="sr-Latn-RS" dirty="0"/>
              <a:t>ostala imena popune se obrasci  «o referenci» i odlože po abecedi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Ako  </a:t>
            </a:r>
            <a:r>
              <a:rPr lang="sr-Latn-RS" dirty="0"/>
              <a:t>se  jedna  rezervacija  odnosi  na  nekoliko  datuma,  napravi  se  onoliko fotokopija  koliko  ima  datuma  dolaska  za  tu  rezervaciju.  </a:t>
            </a:r>
            <a:endParaRPr lang="sr-Latn-RS" dirty="0" smtClean="0"/>
          </a:p>
          <a:p>
            <a:pPr algn="just"/>
            <a:r>
              <a:rPr lang="sr-Latn-RS" dirty="0" smtClean="0"/>
              <a:t>Na  </a:t>
            </a:r>
            <a:r>
              <a:rPr lang="sr-Latn-RS" dirty="0"/>
              <a:t>originalnom  dokumentu rezervacije </a:t>
            </a:r>
            <a:r>
              <a:rPr lang="sr-Latn-RS" dirty="0" smtClean="0"/>
              <a:t>napiše </a:t>
            </a:r>
            <a:r>
              <a:rPr lang="sr-Latn-RS" dirty="0"/>
              <a:t>se «fotokopirano</a:t>
            </a:r>
            <a:r>
              <a:rPr lang="sr-Latn-RS" dirty="0" smtClean="0"/>
              <a:t>».</a:t>
            </a:r>
          </a:p>
          <a:p>
            <a:pPr algn="just"/>
            <a:r>
              <a:rPr lang="sr-Latn-RS" dirty="0" smtClean="0"/>
              <a:t>Fotokopije </a:t>
            </a:r>
            <a:r>
              <a:rPr lang="sr-Latn-RS" dirty="0"/>
              <a:t>se odlože u terminsku mapu </a:t>
            </a:r>
            <a:r>
              <a:rPr lang="sr-Latn-RS" dirty="0" smtClean="0"/>
              <a:t>hronološki </a:t>
            </a:r>
            <a:r>
              <a:rPr lang="sr-Latn-RS" dirty="0"/>
              <a:t>prema  datumu  dolaska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 smtClean="0"/>
              <a:t>Kopije  </a:t>
            </a:r>
            <a:r>
              <a:rPr lang="sr-Latn-RS" dirty="0"/>
              <a:t>ugovora  koje  zaključi  hotelska  prodaja  </a:t>
            </a:r>
            <a:r>
              <a:rPr lang="sr-Latn-RS" dirty="0" smtClean="0"/>
              <a:t>odeljenje </a:t>
            </a:r>
            <a:r>
              <a:rPr lang="sr-Latn-RS" dirty="0"/>
              <a:t>za rezervacije odlaže i čuva </a:t>
            </a:r>
            <a:r>
              <a:rPr lang="sr-Latn-RS" dirty="0" smtClean="0"/>
              <a:t>hronološki </a:t>
            </a:r>
            <a:r>
              <a:rPr lang="sr-Latn-RS" dirty="0"/>
              <a:t>po abecednom redu.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67103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425" y="2807854"/>
            <a:ext cx="8596668" cy="1320800"/>
          </a:xfrm>
        </p:spPr>
        <p:txBody>
          <a:bodyPr/>
          <a:lstStyle/>
          <a:p>
            <a:pPr algn="ctr"/>
            <a:r>
              <a:rPr lang="sr-Latn-RS" dirty="0" smtClean="0"/>
              <a:t>10. </a:t>
            </a:r>
            <a:r>
              <a:rPr lang="pl-PL" dirty="0"/>
              <a:t>INFORMATIZACIJA RADA </a:t>
            </a:r>
            <a:br>
              <a:rPr lang="pl-PL" dirty="0"/>
            </a:br>
            <a:r>
              <a:rPr lang="pl-PL" dirty="0"/>
              <a:t>U ODELJENJU ZA REZERVACIJE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41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INFORMATIZACIJA RADA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U ODELJENJU </a:t>
            </a:r>
            <a:r>
              <a:rPr lang="pl-PL" dirty="0"/>
              <a:t>ZA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/>
              <a:t>D</a:t>
            </a:r>
            <a:r>
              <a:rPr lang="sr-Latn-RS" dirty="0" smtClean="0"/>
              <a:t>anas </a:t>
            </a:r>
            <a:r>
              <a:rPr lang="sr-Latn-RS" dirty="0"/>
              <a:t>se u hotelima svi poslovi i aktivnosti vezane </a:t>
            </a:r>
            <a:r>
              <a:rPr lang="sr-Latn-RS" dirty="0" smtClean="0"/>
              <a:t>za  </a:t>
            </a:r>
            <a:r>
              <a:rPr lang="sr-Latn-RS" dirty="0"/>
              <a:t>rezervacije  vode  putem </a:t>
            </a:r>
            <a:r>
              <a:rPr lang="sr-Latn-RS" dirty="0" smtClean="0"/>
              <a:t>računara, </a:t>
            </a:r>
            <a:r>
              <a:rPr lang="sr-Latn-RS" dirty="0"/>
              <a:t>a </a:t>
            </a:r>
            <a:r>
              <a:rPr lang="sr-Latn-RS" dirty="0" smtClean="0"/>
              <a:t>rezervacioni sistemi </a:t>
            </a:r>
            <a:r>
              <a:rPr lang="sr-Latn-RS" dirty="0"/>
              <a:t>najčešće osiguravaju</a:t>
            </a:r>
            <a:r>
              <a:rPr lang="sr-Latn-RS" dirty="0" smtClean="0"/>
              <a:t>: </a:t>
            </a:r>
          </a:p>
          <a:p>
            <a:pPr algn="just"/>
            <a:endParaRPr lang="sr-Latn-RS" dirty="0" smtClean="0"/>
          </a:p>
          <a:p>
            <a:pPr algn="just"/>
            <a:r>
              <a:rPr lang="sr-Latn-RS" dirty="0" smtClean="0"/>
              <a:t>selekciju </a:t>
            </a:r>
            <a:r>
              <a:rPr lang="sr-Latn-RS" dirty="0"/>
              <a:t>rezervacija (po vrstama i vremenu</a:t>
            </a:r>
            <a:r>
              <a:rPr lang="sr-Latn-RS" dirty="0" smtClean="0"/>
              <a:t>),</a:t>
            </a:r>
          </a:p>
          <a:p>
            <a:pPr algn="just"/>
            <a:r>
              <a:rPr lang="sr-Latn-RS" dirty="0" smtClean="0"/>
              <a:t>potvrdu </a:t>
            </a:r>
            <a:r>
              <a:rPr lang="sr-Latn-RS" dirty="0"/>
              <a:t>i otkazivanje rezervacija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odgovarajuću </a:t>
            </a:r>
            <a:r>
              <a:rPr lang="sr-Latn-RS" dirty="0"/>
              <a:t>korespondenciju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izveštaje </a:t>
            </a:r>
            <a:r>
              <a:rPr lang="sr-Latn-RS" dirty="0"/>
              <a:t>o rezervacijama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detalje </a:t>
            </a:r>
            <a:r>
              <a:rPr lang="sr-Latn-RS" dirty="0"/>
              <a:t>o gostima uključujući njihove </a:t>
            </a:r>
            <a:r>
              <a:rPr lang="sr-Latn-RS" dirty="0" smtClean="0"/>
              <a:t>primedbe </a:t>
            </a:r>
            <a:r>
              <a:rPr lang="sr-Latn-RS" dirty="0"/>
              <a:t>i </a:t>
            </a:r>
            <a:r>
              <a:rPr lang="sr-Latn-RS" dirty="0" smtClean="0"/>
              <a:t>predloge,</a:t>
            </a:r>
          </a:p>
          <a:p>
            <a:pPr algn="just"/>
            <a:r>
              <a:rPr lang="sr-Latn-RS" dirty="0" smtClean="0"/>
              <a:t>detalje </a:t>
            </a:r>
            <a:r>
              <a:rPr lang="sr-Latn-RS" dirty="0"/>
              <a:t>o primljenim akontacijama i dr.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90534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16" y="26785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INFORMATIZACIJA RADA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U ODELJENJU </a:t>
            </a:r>
            <a:r>
              <a:rPr lang="pl-PL" dirty="0"/>
              <a:t>ZA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588654"/>
            <a:ext cx="8596668" cy="4907396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/>
              <a:t>Rad sa </a:t>
            </a:r>
            <a:r>
              <a:rPr lang="sr-Latn-RS" dirty="0"/>
              <a:t>rezervacijama može se </a:t>
            </a:r>
            <a:r>
              <a:rPr lang="sr-Latn-RS" dirty="0" smtClean="0"/>
              <a:t>podeliti </a:t>
            </a:r>
            <a:r>
              <a:rPr lang="sr-Latn-RS" dirty="0"/>
              <a:t>na </a:t>
            </a:r>
            <a:r>
              <a:rPr lang="sr-Latn-RS" dirty="0" smtClean="0"/>
              <a:t>sledeće </a:t>
            </a:r>
            <a:r>
              <a:rPr lang="sr-Latn-RS" dirty="0"/>
              <a:t>aktivnosti, odnosno </a:t>
            </a:r>
            <a:r>
              <a:rPr lang="sr-Latn-RS" dirty="0" smtClean="0"/>
              <a:t>funkcije:</a:t>
            </a:r>
          </a:p>
          <a:p>
            <a:pPr algn="just"/>
            <a:endParaRPr lang="sr-Latn-R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222" y="1976184"/>
            <a:ext cx="7305962" cy="451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3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INFORMATIZACIJA RADA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U ODELJENJU </a:t>
            </a:r>
            <a:r>
              <a:rPr lang="pl-PL" dirty="0"/>
              <a:t>ZA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/>
              <a:t>Od  osobe  zadužene  za  rad  sa rezervacijama, </a:t>
            </a:r>
            <a:r>
              <a:rPr lang="sr-Latn-RS" dirty="0" smtClean="0"/>
              <a:t>zahteva </a:t>
            </a:r>
            <a:r>
              <a:rPr lang="sr-Latn-RS" dirty="0"/>
              <a:t>se  da  svakodnevne  </a:t>
            </a:r>
            <a:r>
              <a:rPr lang="sr-Latn-RS" dirty="0" smtClean="0"/>
              <a:t>promene </a:t>
            </a:r>
            <a:r>
              <a:rPr lang="sr-Latn-RS" dirty="0"/>
              <a:t>promptno ažurira,  jer će se samo tako moći dobiti realna  slika stanja prodaje u hotelu za bilo koji period </a:t>
            </a:r>
            <a:r>
              <a:rPr lang="sr-Latn-RS" dirty="0" smtClean="0"/>
              <a:t>unapred.</a:t>
            </a:r>
          </a:p>
          <a:p>
            <a:pPr algn="just"/>
            <a:r>
              <a:rPr lang="sr-Latn-RS" dirty="0" smtClean="0"/>
              <a:t>Jednom  definisani  </a:t>
            </a:r>
            <a:r>
              <a:rPr lang="sr-Latn-RS" dirty="0"/>
              <a:t>podaci, </a:t>
            </a:r>
            <a:r>
              <a:rPr lang="sr-Latn-RS" dirty="0" smtClean="0"/>
              <a:t>podložni </a:t>
            </a:r>
            <a:r>
              <a:rPr lang="sr-Latn-RS" dirty="0"/>
              <a:t>su </a:t>
            </a:r>
            <a:r>
              <a:rPr lang="sr-Latn-RS" dirty="0" smtClean="0"/>
              <a:t>promenama </a:t>
            </a:r>
            <a:r>
              <a:rPr lang="sr-Latn-RS" dirty="0"/>
              <a:t>ali i storniranju takve rezervacije, ukoliko je gost neposredno ili </a:t>
            </a:r>
            <a:r>
              <a:rPr lang="sr-Latn-RS" dirty="0" smtClean="0"/>
              <a:t>izvesno vreme </a:t>
            </a:r>
            <a:r>
              <a:rPr lang="sr-Latn-RS" dirty="0"/>
              <a:t>nakon </a:t>
            </a:r>
            <a:r>
              <a:rPr lang="sr-Latn-RS" dirty="0" smtClean="0"/>
              <a:t>definisanja rezervacije izvestio zaposlene u odeljenju </a:t>
            </a:r>
            <a:r>
              <a:rPr lang="sr-Latn-RS" dirty="0"/>
              <a:t>za rezervacije ili prodajnu službu da odustaje od dolaska u hotel</a:t>
            </a:r>
            <a:r>
              <a:rPr lang="sr-Latn-RS" dirty="0" smtClean="0"/>
              <a:t>.</a:t>
            </a:r>
          </a:p>
          <a:p>
            <a:pPr algn="just"/>
            <a:r>
              <a:rPr lang="sr-Latn-RS" dirty="0"/>
              <a:t>Dobro  aplikativno  </a:t>
            </a:r>
            <a:r>
              <a:rPr lang="sr-Latn-RS" dirty="0" smtClean="0"/>
              <a:t>rešenje </a:t>
            </a:r>
            <a:r>
              <a:rPr lang="sr-Latn-RS" dirty="0"/>
              <a:t>će</a:t>
            </a:r>
            <a:r>
              <a:rPr lang="sr-Latn-RS" dirty="0" smtClean="0"/>
              <a:t> </a:t>
            </a:r>
            <a:r>
              <a:rPr lang="sr-Latn-RS" dirty="0"/>
              <a:t>u  takvim </a:t>
            </a:r>
            <a:r>
              <a:rPr lang="sr-Latn-RS" dirty="0" smtClean="0"/>
              <a:t>situacijama  </a:t>
            </a:r>
            <a:r>
              <a:rPr lang="sr-Latn-RS" dirty="0"/>
              <a:t>omogućiti  referentu  za </a:t>
            </a:r>
            <a:r>
              <a:rPr lang="sr-Latn-RS" dirty="0" smtClean="0"/>
              <a:t>rezervacije </a:t>
            </a:r>
            <a:r>
              <a:rPr lang="sr-Latn-RS" dirty="0"/>
              <a:t>da izvrši storno rezervacije, ali je neće potpuno  </a:t>
            </a:r>
            <a:r>
              <a:rPr lang="sr-Latn-RS" dirty="0" smtClean="0"/>
              <a:t>eliminisati</a:t>
            </a:r>
            <a:r>
              <a:rPr lang="sr-Latn-RS" dirty="0"/>
              <a:t>,  jer  se  u  praksi često  dešava  da  gosti  ponovno  izraze  želju  za dolaskom  u  </a:t>
            </a:r>
            <a:r>
              <a:rPr lang="sr-Latn-RS" dirty="0" smtClean="0"/>
              <a:t>hotel.</a:t>
            </a:r>
          </a:p>
        </p:txBody>
      </p:sp>
    </p:spTree>
    <p:extLst>
      <p:ext uri="{BB962C8B-B14F-4D97-AF65-F5344CB8AC3E}">
        <p14:creationId xmlns:p14="http://schemas.microsoft.com/office/powerpoint/2010/main" val="14247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INFORMATIZACIJA RADA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U ODELJENJU </a:t>
            </a:r>
            <a:r>
              <a:rPr lang="pl-PL" dirty="0"/>
              <a:t>ZA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/>
              <a:t>Osim </a:t>
            </a:r>
            <a:r>
              <a:rPr lang="sr-Latn-RS" dirty="0"/>
              <a:t>unosa rezervacija, moguće je vršiti i  </a:t>
            </a:r>
            <a:r>
              <a:rPr lang="sr-Latn-RS" dirty="0" smtClean="0"/>
              <a:t>izmene  </a:t>
            </a:r>
            <a:r>
              <a:rPr lang="sr-Latn-RS" dirty="0"/>
              <a:t>podataka,  stornirati  rezervaciju,  aktivirati  već  storniranu  rezervaciju,  pa  se predlažu </a:t>
            </a:r>
            <a:r>
              <a:rPr lang="sr-Latn-RS" dirty="0" smtClean="0"/>
              <a:t>sledeći </a:t>
            </a:r>
            <a:r>
              <a:rPr lang="sr-Latn-RS" dirty="0"/>
              <a:t>statusi </a:t>
            </a:r>
            <a:r>
              <a:rPr lang="sr-Latn-RS" dirty="0" smtClean="0"/>
              <a:t>rezervacija:</a:t>
            </a:r>
          </a:p>
          <a:p>
            <a:pPr algn="just"/>
            <a:endParaRPr lang="sr-Latn-R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001061"/>
              </p:ext>
            </p:extLst>
          </p:nvPr>
        </p:nvGraphicFramePr>
        <p:xfrm>
          <a:off x="443343" y="3065702"/>
          <a:ext cx="9365674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2837">
                  <a:extLst>
                    <a:ext uri="{9D8B030D-6E8A-4147-A177-3AD203B41FA5}">
                      <a16:colId xmlns:a16="http://schemas.microsoft.com/office/drawing/2014/main" val="1312752073"/>
                    </a:ext>
                  </a:extLst>
                </a:gridCol>
                <a:gridCol w="4682837">
                  <a:extLst>
                    <a:ext uri="{9D8B030D-6E8A-4147-A177-3AD203B41FA5}">
                      <a16:colId xmlns:a16="http://schemas.microsoft.com/office/drawing/2014/main" val="3925629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Statusna</a:t>
                      </a:r>
                      <a:r>
                        <a:rPr lang="sr-Latn-RS" baseline="0" dirty="0" smtClean="0"/>
                        <a:t> oznaka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Značenje statusne oznake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28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rezervacija</a:t>
                      </a:r>
                      <a:r>
                        <a:rPr lang="en-US" dirty="0" smtClean="0"/>
                        <a:t> je </a:t>
                      </a:r>
                      <a:r>
                        <a:rPr lang="en-US" dirty="0" err="1" smtClean="0"/>
                        <a:t>aktivna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nije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još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započeta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prijava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gosta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gostiju</a:t>
                      </a:r>
                      <a:r>
                        <a:rPr lang="en-US" dirty="0" smtClean="0"/>
                        <a:t>) </a:t>
                      </a:r>
                      <a:r>
                        <a:rPr lang="en-US" dirty="0" err="1" smtClean="0"/>
                        <a:t>po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toj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rezervaciji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3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r</a:t>
                      </a:r>
                      <a:r>
                        <a:rPr lang="en-US" dirty="0" err="1" smtClean="0"/>
                        <a:t>ezervacija</a:t>
                      </a:r>
                      <a:r>
                        <a:rPr lang="en-US" dirty="0" smtClean="0"/>
                        <a:t>  je </a:t>
                      </a:r>
                      <a:r>
                        <a:rPr lang="en-US" dirty="0" err="1" smtClean="0"/>
                        <a:t>stornirana</a:t>
                      </a:r>
                      <a:r>
                        <a:rPr lang="sr-Latn-RS" dirty="0" smtClean="0"/>
                        <a:t> 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tehnički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prijava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gostiju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nije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moguća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91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započeta</a:t>
                      </a:r>
                      <a:r>
                        <a:rPr lang="en-US" dirty="0" smtClean="0"/>
                        <a:t>  je  </a:t>
                      </a:r>
                      <a:r>
                        <a:rPr lang="en-US" dirty="0" err="1" smtClean="0"/>
                        <a:t>prijava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po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rezervaciji</a:t>
                      </a:r>
                      <a:r>
                        <a:rPr lang="en-US" dirty="0" smtClean="0"/>
                        <a:t>,  </a:t>
                      </a:r>
                      <a:r>
                        <a:rPr lang="en-US" dirty="0" err="1" smtClean="0"/>
                        <a:t>ali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nisu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prijavljeni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svi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gosti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koji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po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toj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rezervaciji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trebaju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stići</a:t>
                      </a:r>
                      <a:r>
                        <a:rPr lang="en-US" dirty="0" smtClean="0"/>
                        <a:t> u hotel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4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završena</a:t>
                      </a:r>
                      <a:r>
                        <a:rPr lang="en-US" dirty="0" smtClean="0"/>
                        <a:t> je  </a:t>
                      </a:r>
                      <a:r>
                        <a:rPr lang="en-US" dirty="0" err="1" smtClean="0"/>
                        <a:t>prijava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svih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gostiju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koji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toj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rezervaciji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trebali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stići</a:t>
                      </a:r>
                      <a:r>
                        <a:rPr lang="en-US" dirty="0" smtClean="0"/>
                        <a:t> u </a:t>
                      </a:r>
                      <a:r>
                        <a:rPr lang="en-US" dirty="0" err="1" smtClean="0"/>
                        <a:t>hote</a:t>
                      </a:r>
                      <a:r>
                        <a:rPr lang="sr-Latn-R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56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95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INFORMATIZACIJA RADA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U ODELJENJU </a:t>
            </a:r>
            <a:r>
              <a:rPr lang="pl-PL" dirty="0"/>
              <a:t>ZA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en-US" sz="2000" b="1" i="1" u="sng" dirty="0" err="1" smtClean="0"/>
              <a:t>Pregled</a:t>
            </a:r>
            <a:r>
              <a:rPr lang="en-US" sz="2000" b="1" i="1" u="sng" dirty="0" smtClean="0"/>
              <a:t> </a:t>
            </a:r>
            <a:r>
              <a:rPr lang="en-US" sz="2000" b="1" i="1" u="sng" dirty="0" err="1"/>
              <a:t>slobodnih</a:t>
            </a:r>
            <a:r>
              <a:rPr lang="en-US" sz="2000" b="1" i="1" u="sng" dirty="0"/>
              <a:t> </a:t>
            </a:r>
            <a:r>
              <a:rPr lang="en-US" sz="2000" b="1" i="1" u="sng" dirty="0" err="1" smtClean="0"/>
              <a:t>kapaciteta</a:t>
            </a:r>
            <a:endParaRPr lang="sr-Latn-RS" sz="2000" b="1" i="1" u="sng" dirty="0" smtClean="0"/>
          </a:p>
          <a:p>
            <a:pPr algn="just"/>
            <a:endParaRPr lang="sr-Latn-RS" sz="2000" b="1" i="1" u="sng" dirty="0" smtClean="0"/>
          </a:p>
          <a:p>
            <a:pPr algn="just"/>
            <a:r>
              <a:rPr lang="sr-Latn-RS" sz="2000" dirty="0"/>
              <a:t>Pregled slobodnih kapaciteta u hotelu može se </a:t>
            </a:r>
            <a:r>
              <a:rPr lang="sr-Latn-RS" sz="2000" dirty="0" smtClean="0"/>
              <a:t>posmatrati </a:t>
            </a:r>
            <a:r>
              <a:rPr lang="sr-Latn-RS" sz="2000" dirty="0"/>
              <a:t>dvojako</a:t>
            </a:r>
            <a:r>
              <a:rPr lang="sr-Latn-RS" sz="2000" dirty="0" smtClean="0"/>
              <a:t>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000" b="1" dirty="0" smtClean="0"/>
              <a:t>Ukupno </a:t>
            </a:r>
            <a:r>
              <a:rPr lang="sr-Latn-RS" sz="2000" b="1" dirty="0"/>
              <a:t>stanje zauzetosti </a:t>
            </a:r>
            <a:r>
              <a:rPr lang="sr-Latn-RS" sz="2000" b="1" dirty="0" smtClean="0"/>
              <a:t>smeštajnih </a:t>
            </a:r>
            <a:r>
              <a:rPr lang="sr-Latn-RS" sz="2000" b="1" dirty="0"/>
              <a:t>kapaciteta u hotelu</a:t>
            </a:r>
          </a:p>
          <a:p>
            <a:pPr algn="just"/>
            <a:r>
              <a:rPr lang="sr-Latn-RS" dirty="0"/>
              <a:t>Pregled  ukupnog  stanja  zauzetosti  </a:t>
            </a:r>
            <a:r>
              <a:rPr lang="sr-Latn-RS" dirty="0" smtClean="0"/>
              <a:t>obično  </a:t>
            </a:r>
            <a:r>
              <a:rPr lang="sr-Latn-RS" dirty="0"/>
              <a:t>se  koristi  kao  pregled  za  određeni vremenski interval «od –do» i on treba </a:t>
            </a:r>
            <a:r>
              <a:rPr lang="sr-Latn-RS" dirty="0" smtClean="0"/>
              <a:t>da sadrži </a:t>
            </a:r>
            <a:r>
              <a:rPr lang="sr-Latn-RS" dirty="0"/>
              <a:t>stanje zauzetosti </a:t>
            </a:r>
            <a:r>
              <a:rPr lang="sr-Latn-RS" dirty="0" smtClean="0"/>
              <a:t>smeštajnih </a:t>
            </a:r>
            <a:r>
              <a:rPr lang="sr-Latn-RS" dirty="0"/>
              <a:t>jedinica za  tražene  dane  po  kategorijama  </a:t>
            </a:r>
            <a:r>
              <a:rPr lang="sr-Latn-RS" dirty="0" smtClean="0"/>
              <a:t>smeštajnih  </a:t>
            </a:r>
            <a:r>
              <a:rPr lang="sr-Latn-RS" dirty="0"/>
              <a:t>jedinica,  ali  za  </a:t>
            </a:r>
            <a:r>
              <a:rPr lang="sr-Latn-RS" dirty="0" smtClean="0"/>
              <a:t>celi  </a:t>
            </a:r>
            <a:r>
              <a:rPr lang="sr-Latn-RS" dirty="0"/>
              <a:t>hotel. </a:t>
            </a:r>
            <a:endParaRPr lang="sr-Latn-RS" dirty="0" smtClean="0"/>
          </a:p>
          <a:p>
            <a:pPr algn="just"/>
            <a:endParaRPr lang="sr-Latn-RS" dirty="0" smtClean="0"/>
          </a:p>
          <a:p>
            <a:pPr algn="just"/>
            <a:r>
              <a:rPr lang="pl-PL" b="1" i="1" u="sng" dirty="0"/>
              <a:t>Slobodne sobe = ukupan broj soba u hotelu –(zauzete + </a:t>
            </a:r>
            <a:r>
              <a:rPr lang="pl-PL" b="1" i="1" u="sng" dirty="0" smtClean="0"/>
              <a:t>rezervisane </a:t>
            </a:r>
            <a:r>
              <a:rPr lang="pl-PL" b="1" i="1" u="sng" dirty="0"/>
              <a:t>sobe). </a:t>
            </a:r>
            <a:endParaRPr lang="sr-Latn-RS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178395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INFORMATIZACIJA RADA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U ODELJENJU </a:t>
            </a:r>
            <a:r>
              <a:rPr lang="pl-PL" dirty="0"/>
              <a:t>ZA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en-US" sz="2000" b="1" i="1" u="sng" dirty="0" err="1" smtClean="0"/>
              <a:t>Pregled</a:t>
            </a:r>
            <a:r>
              <a:rPr lang="en-US" sz="2000" b="1" i="1" u="sng" dirty="0" smtClean="0"/>
              <a:t> </a:t>
            </a:r>
            <a:r>
              <a:rPr lang="en-US" sz="2000" b="1" i="1" u="sng" dirty="0" err="1"/>
              <a:t>slobodnih</a:t>
            </a:r>
            <a:r>
              <a:rPr lang="en-US" sz="2000" b="1" i="1" u="sng" dirty="0"/>
              <a:t> </a:t>
            </a:r>
            <a:r>
              <a:rPr lang="en-US" sz="2000" b="1" i="1" u="sng" dirty="0" err="1" smtClean="0"/>
              <a:t>kapaciteta</a:t>
            </a:r>
            <a:endParaRPr lang="sr-Latn-RS" sz="2000" b="1" i="1" u="sng" dirty="0" smtClean="0"/>
          </a:p>
          <a:p>
            <a:pPr algn="just"/>
            <a:endParaRPr lang="sr-Latn-RS" sz="2000" b="1" i="1" u="sng" dirty="0" smtClean="0"/>
          </a:p>
          <a:p>
            <a:pPr algn="just"/>
            <a:r>
              <a:rPr lang="sr-Latn-RS" sz="2000" dirty="0"/>
              <a:t>Pregled slobodnih kapaciteta u hotelu može se </a:t>
            </a:r>
            <a:r>
              <a:rPr lang="sr-Latn-RS" sz="2000" dirty="0" smtClean="0"/>
              <a:t>posmatrati </a:t>
            </a:r>
            <a:r>
              <a:rPr lang="sr-Latn-RS" sz="2000" dirty="0"/>
              <a:t>dvojako</a:t>
            </a:r>
            <a:r>
              <a:rPr lang="sr-Latn-RS" sz="2000" dirty="0" smtClean="0"/>
              <a:t>:</a:t>
            </a:r>
          </a:p>
          <a:p>
            <a:pPr marL="457200" indent="-457200" algn="just">
              <a:buFont typeface="+mj-lt"/>
              <a:buAutoNum type="arabicPeriod" startAt="2"/>
            </a:pPr>
            <a:r>
              <a:rPr lang="pl-PL" b="1" i="1" u="sng" dirty="0"/>
              <a:t> </a:t>
            </a:r>
            <a:r>
              <a:rPr lang="pl-PL" b="1" i="1" u="sng" dirty="0" smtClean="0"/>
              <a:t>Stanje  </a:t>
            </a:r>
            <a:r>
              <a:rPr lang="pl-PL" b="1" i="1" u="sng" dirty="0"/>
              <a:t>zauzetosti  kapaciteta  po  kategoriji  </a:t>
            </a:r>
            <a:r>
              <a:rPr lang="pl-PL" b="1" i="1" u="sng" dirty="0" smtClean="0"/>
              <a:t>smeštajnih  </a:t>
            </a:r>
            <a:r>
              <a:rPr lang="pl-PL" b="1" i="1" u="sng" dirty="0"/>
              <a:t>jedinica  (soba  ili </a:t>
            </a:r>
            <a:r>
              <a:rPr lang="pl-PL" b="1" i="1" u="sng" dirty="0" smtClean="0"/>
              <a:t>hotelskih </a:t>
            </a:r>
            <a:r>
              <a:rPr lang="pl-PL" b="1" i="1" u="sng" dirty="0"/>
              <a:t>apartmana</a:t>
            </a:r>
            <a:r>
              <a:rPr lang="pl-PL" b="1" i="1" u="sng" dirty="0" smtClean="0"/>
              <a:t>)</a:t>
            </a:r>
          </a:p>
          <a:p>
            <a:pPr algn="just"/>
            <a:r>
              <a:rPr lang="sr-Latn-RS" dirty="0" smtClean="0"/>
              <a:t>Potrebno je definisti </a:t>
            </a:r>
            <a:r>
              <a:rPr lang="sr-Latn-RS" dirty="0"/>
              <a:t>vremenski interval «od –do» za  koji se želi pregled,  a  nakon  toga  kategoriju  </a:t>
            </a:r>
            <a:r>
              <a:rPr lang="sr-Latn-RS" dirty="0" smtClean="0"/>
              <a:t>smeštajne  </a:t>
            </a:r>
            <a:r>
              <a:rPr lang="sr-Latn-RS" dirty="0"/>
              <a:t>jedinice. </a:t>
            </a:r>
            <a:endParaRPr lang="sr-Latn-RS" dirty="0" smtClean="0"/>
          </a:p>
          <a:p>
            <a:pPr algn="just"/>
            <a:r>
              <a:rPr lang="sr-Latn-RS" dirty="0" smtClean="0"/>
              <a:t>Pregled slobodnih smeštajnih </a:t>
            </a:r>
            <a:r>
              <a:rPr lang="sr-Latn-RS" dirty="0"/>
              <a:t>jedinica  za  tražene  dane  po  nekim  mogućim  kombinacijama  dotične  kategorije. </a:t>
            </a:r>
            <a:endParaRPr lang="sr-Latn-RS" dirty="0" smtClean="0"/>
          </a:p>
          <a:p>
            <a:pPr algn="just"/>
            <a:r>
              <a:rPr lang="sr-Latn-RS" dirty="0" smtClean="0"/>
              <a:t>Slobodne smeštajne </a:t>
            </a:r>
            <a:r>
              <a:rPr lang="sr-Latn-RS" dirty="0"/>
              <a:t>jedinice  dobiju se ako od ukupnog broja </a:t>
            </a:r>
            <a:r>
              <a:rPr lang="sr-Latn-RS" dirty="0" smtClean="0"/>
              <a:t>smeštajnih </a:t>
            </a:r>
            <a:r>
              <a:rPr lang="sr-Latn-RS" dirty="0"/>
              <a:t>jedinica oduzmu </a:t>
            </a:r>
            <a:r>
              <a:rPr lang="sr-Latn-RS" dirty="0" smtClean="0"/>
              <a:t>smeštajne </a:t>
            </a:r>
            <a:r>
              <a:rPr lang="sr-Latn-RS" dirty="0"/>
              <a:t>jedinice koje su   zauzete  i  one  koje su </a:t>
            </a:r>
            <a:r>
              <a:rPr lang="sr-Latn-RS" dirty="0" smtClean="0"/>
              <a:t>rezervisane</a:t>
            </a:r>
            <a:r>
              <a:rPr lang="sr-Latn-RS" dirty="0"/>
              <a:t>. 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3354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INFORMATIZACIJA RADA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U ODELJENJU </a:t>
            </a:r>
            <a:r>
              <a:rPr lang="pl-PL" dirty="0"/>
              <a:t>ZA REZERVACIJE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en-US" sz="2000" b="1" i="1" u="sng" dirty="0" err="1" smtClean="0"/>
              <a:t>Pregled</a:t>
            </a:r>
            <a:r>
              <a:rPr lang="en-US" sz="2000" b="1" i="1" u="sng" dirty="0" smtClean="0"/>
              <a:t> </a:t>
            </a:r>
            <a:r>
              <a:rPr lang="sr-Latn-RS" sz="2000" b="1" i="1" u="sng" dirty="0" smtClean="0"/>
              <a:t>statistike prodaje</a:t>
            </a:r>
          </a:p>
          <a:p>
            <a:pPr algn="just"/>
            <a:r>
              <a:rPr lang="sr-Latn-RS" dirty="0"/>
              <a:t>Uobičajeno je da se pregled statistike prodaje sastoji od </a:t>
            </a:r>
            <a:r>
              <a:rPr lang="sr-Latn-RS" dirty="0" smtClean="0"/>
              <a:t>sledećih </a:t>
            </a:r>
            <a:r>
              <a:rPr lang="sr-Latn-RS" dirty="0"/>
              <a:t>podataka</a:t>
            </a:r>
            <a:r>
              <a:rPr lang="sr-Latn-RS" dirty="0" smtClean="0"/>
              <a:t>:</a:t>
            </a:r>
          </a:p>
          <a:p>
            <a:pPr lvl="1" algn="just"/>
            <a:r>
              <a:rPr lang="sr-Latn-RS" dirty="0" smtClean="0"/>
              <a:t>ukupan </a:t>
            </a:r>
            <a:r>
              <a:rPr lang="sr-Latn-RS" dirty="0"/>
              <a:t>broj </a:t>
            </a:r>
            <a:r>
              <a:rPr lang="sr-Latn-RS" dirty="0" smtClean="0"/>
              <a:t>smeštajnih </a:t>
            </a:r>
            <a:r>
              <a:rPr lang="sr-Latn-RS" dirty="0"/>
              <a:t>jedinica  (soba i hotelskih apartmana) u hotelu, </a:t>
            </a:r>
            <a:endParaRPr lang="sr-Latn-RS" dirty="0" smtClean="0"/>
          </a:p>
          <a:p>
            <a:pPr lvl="1" algn="just"/>
            <a:r>
              <a:rPr lang="sr-Latn-RS" dirty="0" smtClean="0"/>
              <a:t>broj </a:t>
            </a:r>
            <a:r>
              <a:rPr lang="sr-Latn-RS" dirty="0"/>
              <a:t>ugovorenih </a:t>
            </a:r>
            <a:r>
              <a:rPr lang="sr-Latn-RS" dirty="0" smtClean="0"/>
              <a:t>smeštajnih </a:t>
            </a:r>
            <a:r>
              <a:rPr lang="sr-Latn-RS" dirty="0"/>
              <a:t>jedinica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broj </a:t>
            </a:r>
            <a:r>
              <a:rPr lang="sr-Latn-RS" dirty="0"/>
              <a:t>potvrđenih </a:t>
            </a:r>
            <a:r>
              <a:rPr lang="sr-Latn-RS" dirty="0" smtClean="0"/>
              <a:t>smeštajnih </a:t>
            </a:r>
            <a:r>
              <a:rPr lang="sr-Latn-RS" dirty="0"/>
              <a:t>jedinica, </a:t>
            </a:r>
            <a:endParaRPr lang="sr-Latn-RS" dirty="0" smtClean="0"/>
          </a:p>
          <a:p>
            <a:pPr lvl="1" algn="just"/>
            <a:r>
              <a:rPr lang="sr-Latn-RS" dirty="0" smtClean="0"/>
              <a:t>broj </a:t>
            </a:r>
            <a:r>
              <a:rPr lang="sr-Latn-RS" dirty="0"/>
              <a:t>realiziranih </a:t>
            </a:r>
            <a:r>
              <a:rPr lang="sr-Latn-RS" dirty="0" smtClean="0"/>
              <a:t>smeštajnih </a:t>
            </a:r>
            <a:r>
              <a:rPr lang="sr-Latn-RS" dirty="0"/>
              <a:t>jedinica, </a:t>
            </a:r>
            <a:endParaRPr lang="sr-Latn-RS" dirty="0" smtClean="0"/>
          </a:p>
          <a:p>
            <a:pPr lvl="1" algn="just"/>
            <a:r>
              <a:rPr lang="sr-Latn-RS" dirty="0" smtClean="0"/>
              <a:t>stanje </a:t>
            </a:r>
            <a:r>
              <a:rPr lang="sr-Latn-RS" dirty="0"/>
              <a:t>po ugovorima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stanje </a:t>
            </a:r>
            <a:r>
              <a:rPr lang="sr-Latn-RS" dirty="0"/>
              <a:t>po rezervacijama</a:t>
            </a:r>
            <a:r>
              <a:rPr lang="sr-Latn-RS" dirty="0" smtClean="0"/>
              <a:t>,</a:t>
            </a:r>
          </a:p>
          <a:p>
            <a:pPr lvl="1" algn="just"/>
            <a:r>
              <a:rPr lang="sr-Latn-RS" dirty="0" smtClean="0"/>
              <a:t>indeks1 –iskorišćenost smeštajnog kapaciteta hotela u  %  (</a:t>
            </a:r>
            <a:r>
              <a:rPr lang="sr-Latn-RS" dirty="0"/>
              <a:t>broj </a:t>
            </a:r>
            <a:r>
              <a:rPr lang="sr-Latn-RS" dirty="0" smtClean="0"/>
              <a:t>ostvarenih </a:t>
            </a:r>
            <a:r>
              <a:rPr lang="sr-Latn-RS" dirty="0"/>
              <a:t>noćenja/broj </a:t>
            </a:r>
            <a:r>
              <a:rPr lang="sr-Latn-RS" dirty="0" smtClean="0"/>
              <a:t>mogućih </a:t>
            </a:r>
            <a:r>
              <a:rPr lang="sr-Latn-RS" dirty="0"/>
              <a:t>noćenja x 100), </a:t>
            </a:r>
          </a:p>
          <a:p>
            <a:pPr lvl="1" algn="just"/>
            <a:r>
              <a:rPr lang="sr-Latn-RS" dirty="0" smtClean="0"/>
              <a:t>indeks2 </a:t>
            </a:r>
            <a:r>
              <a:rPr lang="sr-Latn-RS" dirty="0"/>
              <a:t>–</a:t>
            </a:r>
            <a:r>
              <a:rPr lang="sr-Latn-RS" dirty="0" smtClean="0"/>
              <a:t>rezervisano/ugovoreno</a:t>
            </a:r>
            <a:r>
              <a:rPr lang="sr-Latn-RS" dirty="0"/>
              <a:t>, </a:t>
            </a:r>
            <a:endParaRPr lang="sr-Latn-RS" dirty="0" smtClean="0"/>
          </a:p>
          <a:p>
            <a:pPr lvl="1" algn="just"/>
            <a:r>
              <a:rPr lang="sr-Latn-RS" dirty="0" smtClean="0"/>
              <a:t>indeks3 </a:t>
            </a:r>
            <a:r>
              <a:rPr lang="sr-Latn-RS" dirty="0"/>
              <a:t>-</a:t>
            </a:r>
            <a:r>
              <a:rPr lang="sr-Latn-RS" dirty="0" smtClean="0"/>
              <a:t>realizovano/ugovoreno.</a:t>
            </a:r>
          </a:p>
        </p:txBody>
      </p:sp>
    </p:spTree>
    <p:extLst>
      <p:ext uri="{BB962C8B-B14F-4D97-AF65-F5344CB8AC3E}">
        <p14:creationId xmlns:p14="http://schemas.microsoft.com/office/powerpoint/2010/main" val="35173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TIPIČNE GREŠKE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PRI REZERVISANJU </a:t>
            </a:r>
            <a:r>
              <a:rPr lang="pl-PL" dirty="0"/>
              <a:t>SOBA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r>
              <a:rPr lang="sr-Latn-RS" sz="2000" dirty="0"/>
              <a:t>Uobimnijem  poslu, referentu  za  rezervacije  mogu  se  dogoditi  neke  tipične greške, kao </a:t>
            </a:r>
            <a:r>
              <a:rPr lang="sr-Latn-RS" sz="2000" dirty="0" smtClean="0"/>
              <a:t>što su:</a:t>
            </a:r>
          </a:p>
          <a:p>
            <a:pPr algn="just"/>
            <a:r>
              <a:rPr lang="sr-Latn-RS" dirty="0" smtClean="0"/>
              <a:t>pogrešno </a:t>
            </a:r>
            <a:r>
              <a:rPr lang="sr-Latn-RS" dirty="0"/>
              <a:t>ispisivanje datuma dolaska ili datuma odlaska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pogrešno </a:t>
            </a:r>
            <a:r>
              <a:rPr lang="sr-Latn-RS" dirty="0"/>
              <a:t>ispisivanje imena i prezimena gosta, </a:t>
            </a:r>
            <a:endParaRPr lang="sr-Latn-RS" dirty="0" smtClean="0"/>
          </a:p>
          <a:p>
            <a:pPr algn="just"/>
            <a:r>
              <a:rPr lang="sr-Latn-RS" dirty="0" smtClean="0"/>
              <a:t>zamena </a:t>
            </a:r>
            <a:r>
              <a:rPr lang="sr-Latn-RS" dirty="0"/>
              <a:t>imena s </a:t>
            </a:r>
            <a:r>
              <a:rPr lang="sr-Latn-RS" dirty="0" smtClean="0"/>
              <a:t>prezimenom,</a:t>
            </a:r>
          </a:p>
          <a:p>
            <a:pPr algn="just"/>
            <a:r>
              <a:rPr lang="sr-Latn-RS" dirty="0"/>
              <a:t>nesporazum  zbog  </a:t>
            </a:r>
            <a:r>
              <a:rPr lang="sr-Latn-RS" dirty="0" smtClean="0"/>
              <a:t>korišćenja  </a:t>
            </a:r>
            <a:r>
              <a:rPr lang="sr-Latn-RS" dirty="0"/>
              <a:t>poslovnih  fraza  </a:t>
            </a:r>
            <a:endParaRPr lang="sr-Latn-RS" dirty="0" smtClean="0"/>
          </a:p>
          <a:p>
            <a:pPr algn="just"/>
            <a:r>
              <a:rPr lang="sr-Latn-RS" dirty="0" smtClean="0"/>
              <a:t>Gosti naručuju </a:t>
            </a:r>
            <a:r>
              <a:rPr lang="sr-Latn-RS" dirty="0"/>
              <a:t>double room, a misle na dvokrevetnu s odvojenim krevetima (twin</a:t>
            </a:r>
            <a:r>
              <a:rPr lang="sr-Latn-RS" dirty="0" smtClean="0"/>
              <a:t>),</a:t>
            </a:r>
          </a:p>
        </p:txBody>
      </p:sp>
    </p:spTree>
    <p:extLst>
      <p:ext uri="{BB962C8B-B14F-4D97-AF65-F5344CB8AC3E}">
        <p14:creationId xmlns:p14="http://schemas.microsoft.com/office/powerpoint/2010/main" val="38174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TIPIČNE GREŠKE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PRI REZERVISANJU </a:t>
            </a:r>
            <a:r>
              <a:rPr lang="pl-PL" dirty="0"/>
              <a:t>SOBA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443" y="1930400"/>
            <a:ext cx="8596668" cy="4565650"/>
          </a:xfrm>
        </p:spPr>
        <p:txBody>
          <a:bodyPr>
            <a:normAutofit/>
          </a:bodyPr>
          <a:lstStyle/>
          <a:p>
            <a:pPr algn="just"/>
            <a:endParaRPr lang="sr-Latn-RS" dirty="0" smtClean="0"/>
          </a:p>
          <a:p>
            <a:pPr algn="just"/>
            <a:r>
              <a:rPr lang="sr-Latn-RS" dirty="0" smtClean="0"/>
              <a:t>kad </a:t>
            </a:r>
            <a:r>
              <a:rPr lang="sr-Latn-RS" dirty="0"/>
              <a:t>u jednom gradu postoje dva hotela istih imena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kad </a:t>
            </a:r>
            <a:r>
              <a:rPr lang="sr-Latn-RS" dirty="0"/>
              <a:t>u jednoj državi postoje dva grada istih imena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kad </a:t>
            </a:r>
            <a:r>
              <a:rPr lang="sr-Latn-RS" dirty="0"/>
              <a:t>hotel ne vodi ažurno «slobodne </a:t>
            </a:r>
            <a:r>
              <a:rPr lang="sr-Latn-RS" dirty="0" smtClean="0"/>
              <a:t>sobe» ili </a:t>
            </a:r>
            <a:r>
              <a:rPr lang="sr-Latn-RS" dirty="0"/>
              <a:t>prekasno «zatvori» rezervacije</a:t>
            </a:r>
            <a:r>
              <a:rPr lang="sr-Latn-RS" dirty="0" smtClean="0"/>
              <a:t>,</a:t>
            </a:r>
          </a:p>
          <a:p>
            <a:pPr algn="just"/>
            <a:r>
              <a:rPr lang="sr-Latn-RS" dirty="0" smtClean="0"/>
              <a:t>kad </a:t>
            </a:r>
            <a:r>
              <a:rPr lang="sr-Latn-RS" dirty="0"/>
              <a:t>zbog iznenadnih otkaza ostanu «slobodne» sobe za prodaju, ali </a:t>
            </a:r>
            <a:r>
              <a:rPr lang="sr-Latn-RS" dirty="0" smtClean="0"/>
              <a:t>partnere  </a:t>
            </a:r>
            <a:r>
              <a:rPr lang="sr-Latn-RS" dirty="0"/>
              <a:t>o tome ne </a:t>
            </a:r>
            <a:r>
              <a:rPr lang="sr-Latn-RS" dirty="0" smtClean="0"/>
              <a:t>obavesti </a:t>
            </a:r>
            <a:r>
              <a:rPr lang="sr-Latn-RS" dirty="0"/>
              <a:t>(za mogućnost last </a:t>
            </a:r>
            <a:r>
              <a:rPr lang="sr-Latn-RS" dirty="0" smtClean="0"/>
              <a:t>minute rezervacija),</a:t>
            </a:r>
          </a:p>
          <a:p>
            <a:pPr algn="just"/>
            <a:r>
              <a:rPr lang="sr-Latn-RS" dirty="0" smtClean="0"/>
              <a:t>kad  </a:t>
            </a:r>
            <a:r>
              <a:rPr lang="sr-Latn-RS" dirty="0"/>
              <a:t>se  jave  tehnički  problemi  opreme (npr.  gost je poslao telefaks s  potvrdom  «OK», a hotel telefaks nije primio</a:t>
            </a:r>
            <a:r>
              <a:rPr lang="sr-Latn-RS" dirty="0" smtClean="0"/>
              <a:t>).</a:t>
            </a:r>
          </a:p>
          <a:p>
            <a:pPr algn="just"/>
            <a:endParaRPr lang="sr-Latn-RS" dirty="0"/>
          </a:p>
          <a:p>
            <a:pPr algn="just"/>
            <a:r>
              <a:rPr lang="sr-Latn-RS" dirty="0" smtClean="0"/>
              <a:t>Zaposleni u odeljenju </a:t>
            </a:r>
            <a:r>
              <a:rPr lang="sr-Latn-RS" dirty="0"/>
              <a:t>za  rezervacije  mora  biti  upoznato  s  navedenim  </a:t>
            </a:r>
            <a:r>
              <a:rPr lang="sr-Latn-RS"/>
              <a:t>mogućim </a:t>
            </a:r>
            <a:r>
              <a:rPr lang="sr-Latn-RS" smtClean="0"/>
              <a:t>greškama, pa  </a:t>
            </a:r>
            <a:r>
              <a:rPr lang="sr-Latn-RS" dirty="0"/>
              <a:t>će  svojim  stručnim  pristupom  </a:t>
            </a:r>
            <a:r>
              <a:rPr lang="sr-Latn-RS"/>
              <a:t>i  </a:t>
            </a:r>
            <a:r>
              <a:rPr lang="sr-Latn-RS" smtClean="0"/>
              <a:t>proverom  </a:t>
            </a:r>
            <a:r>
              <a:rPr lang="sr-Latn-RS" dirty="0"/>
              <a:t>svakog  podatka  smanjiti moguće greške na </a:t>
            </a:r>
            <a:r>
              <a:rPr lang="sr-Latn-RS"/>
              <a:t>najmanju </a:t>
            </a:r>
            <a:r>
              <a:rPr lang="sr-Latn-RS" smtClean="0"/>
              <a:t>meru</a:t>
            </a:r>
            <a:r>
              <a:rPr lang="sr-Latn-RS" dirty="0"/>
              <a:t>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90405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1301</TotalTime>
  <Words>5871</Words>
  <Application>Microsoft Office PowerPoint</Application>
  <PresentationFormat>Widescreen</PresentationFormat>
  <Paragraphs>573</Paragraphs>
  <Slides>85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9" baseType="lpstr">
      <vt:lpstr>Arial</vt:lpstr>
      <vt:lpstr>Trebuchet MS</vt:lpstr>
      <vt:lpstr>Wingdings 3</vt:lpstr>
      <vt:lpstr>Facet</vt:lpstr>
      <vt:lpstr>PRODAJA I RECEPCIJSKO POSLOVANJE </vt:lpstr>
      <vt:lpstr>   REZERVACIJE </vt:lpstr>
      <vt:lpstr>   1. POSLOVI REZERVISANJA HOTELSKIH USLUGA </vt:lpstr>
      <vt:lpstr>POSLOVI REZERVISANJA HOTELSKIH USLUGA</vt:lpstr>
      <vt:lpstr>POSLOVI REZERVISANJA HOTELSKIH USLUGA</vt:lpstr>
      <vt:lpstr>POSLOVI REZERVISANJA HOTELSKIH USLUGA</vt:lpstr>
      <vt:lpstr>POSLOVI REZERVISANJA HOTELSKIH USLUGA</vt:lpstr>
      <vt:lpstr>POSLOVI REZERVISANJA HOTELSKIH USLUGA</vt:lpstr>
      <vt:lpstr>2. VRSTE REZERVACIJA </vt:lpstr>
      <vt:lpstr>VRSTE REZERVACIJA </vt:lpstr>
      <vt:lpstr>VRSTE REZERVACIJA </vt:lpstr>
      <vt:lpstr>VRSTE REZERVACIJA </vt:lpstr>
      <vt:lpstr>VRSTE REZERVACIJA </vt:lpstr>
      <vt:lpstr>VRSTE REZERVACIJA </vt:lpstr>
      <vt:lpstr>VRSTE REZERVACIJA </vt:lpstr>
      <vt:lpstr>3. NAČINI REZERVISANJA HOTELSKIH USLUGA</vt:lpstr>
      <vt:lpstr>NAČINI REZERVISANJA HOTELSKIH USLUGA</vt:lpstr>
      <vt:lpstr>NAČINI REZERVISANJA HOTELSKIH USLUGA</vt:lpstr>
      <vt:lpstr>NAČINI REZERVISANJA HOTELSKIH USLUGA</vt:lpstr>
      <vt:lpstr>NAČINI REZERVISANJA HOTELSKIH USLUGA</vt:lpstr>
      <vt:lpstr>NAČINI REZERVISANJA HOTELSKIH USLUGA</vt:lpstr>
      <vt:lpstr>4. IZVEŠTAJ O PRODAJI KAPACITETA PUTEM REZERVACIJA</vt:lpstr>
      <vt:lpstr>IZVEŠTAJ O PRODAJI KAPACITETA PUTEM REZERVACIJA</vt:lpstr>
      <vt:lpstr>IZVEŠTAJ O PRODAJI KAPACITETA PUTEM REZERVACIJA</vt:lpstr>
      <vt:lpstr>5. CENOVNIK</vt:lpstr>
      <vt:lpstr>CENOVNIK</vt:lpstr>
      <vt:lpstr>CENOVNIK</vt:lpstr>
      <vt:lpstr>CENOVNIK</vt:lpstr>
      <vt:lpstr>CENOVNIK</vt:lpstr>
      <vt:lpstr>CENOVNIK</vt:lpstr>
      <vt:lpstr>CENOVNIK</vt:lpstr>
      <vt:lpstr>CENOVNIK</vt:lpstr>
      <vt:lpstr>6. INDIVIDUALNE REZERVACIJE</vt:lpstr>
      <vt:lpstr>INDIVIDUALNE REZERVACIJE</vt:lpstr>
      <vt:lpstr>INDIVIDUALNE REZERVACIJE</vt:lpstr>
      <vt:lpstr>FORMULAR ZA REZERVACIJU I IZMENU REZERVACIJE</vt:lpstr>
      <vt:lpstr>FORMULAR ZA REZERVACIJU, PROMENU ILI OTKAZ REZERVACIJE  </vt:lpstr>
      <vt:lpstr>FORMULAR ZA REZERVACIJU, PROMENU ILI OTKAZ REZERVACIJE  </vt:lpstr>
      <vt:lpstr>OTKAZ REZERVACIJE  </vt:lpstr>
      <vt:lpstr>OTKAZ REZERVACIJE  </vt:lpstr>
      <vt:lpstr>7. GRUPNE REZERVACIJE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PROCEDURA RADA S REZERVACIJAMA ZA GRUPE GOSTIJU </vt:lpstr>
      <vt:lpstr>8. ISTORIJSKE KARTICE O REZERVACIJAMA  I GOSTIMA, LISTA ČEKANJA I VIP OSOBE </vt:lpstr>
      <vt:lpstr>ISTORIJSKE KARTICE O REZERVACIJAMA  I GOSTIMA</vt:lpstr>
      <vt:lpstr>ISTORIJSKE KARTICE O REZERVACIJAMA  I GOSTIMA</vt:lpstr>
      <vt:lpstr>ISTORIJSKE KARTICE O REZERVACIJAMA  I GOSTIMA</vt:lpstr>
      <vt:lpstr>ISTORIJSKE KARTICE O REZERVACIJAMA  I GOSTIMA</vt:lpstr>
      <vt:lpstr>CUSTOMER RELATIONSHIP MANAGEMENT-CRM</vt:lpstr>
      <vt:lpstr>LISTA ČEKANJA  (Waiting List)</vt:lpstr>
      <vt:lpstr>VRLO VAŽNA OSOBA  (VIP –Very Important Person)</vt:lpstr>
      <vt:lpstr>VRLO VAŽNA OSOBA  (VIP –Very Important Person)</vt:lpstr>
      <vt:lpstr>9. IZVEŠTAJ O OČEKIVANOJ ZAUZETOSTI, PREGLEDI REZERVACIJA I ODLAGANJE DOKUMENTACIJE REZERVACIJA </vt:lpstr>
      <vt:lpstr>IZVEŠTAJ O OČEKIVANOJ ZAUZETOSTI  I PREGLEDI REZERVACIJA</vt:lpstr>
      <vt:lpstr>IZVEŠTAJ O OČEKIVANOJ ZAUZETOSTI  I PREGLEDI REZERVACIJA</vt:lpstr>
      <vt:lpstr>IZVEŠTAJ O OČEKIVANOJ ZAUZETOSTI  I PREGLEDI REZERVACIJA</vt:lpstr>
      <vt:lpstr>PREBUKIRANJE</vt:lpstr>
      <vt:lpstr>PREBUKIRANJE</vt:lpstr>
      <vt:lpstr>PREBUKIRANJE</vt:lpstr>
      <vt:lpstr>ODLAGANJE DOKUMENTACIJE REZERVACIJA</vt:lpstr>
      <vt:lpstr>ODLAGANJE DOKUMENTACIJE REZERVACIJA</vt:lpstr>
      <vt:lpstr>ODLAGANJE DOKUMENTACIJE REZERVACIJA</vt:lpstr>
      <vt:lpstr>10. INFORMATIZACIJA RADA  U ODELJENJU ZA REZERVACIJE</vt:lpstr>
      <vt:lpstr>INFORMATIZACIJA RADA  U ODELJENJU ZA REZERVACIJE</vt:lpstr>
      <vt:lpstr>INFORMATIZACIJA RADA  U ODELJENJU ZA REZERVACIJE</vt:lpstr>
      <vt:lpstr>INFORMATIZACIJA RADA  U ODELJENJU ZA REZERVACIJE</vt:lpstr>
      <vt:lpstr>INFORMATIZACIJA RADA  U ODELJENJU ZA REZERVACIJE</vt:lpstr>
      <vt:lpstr>INFORMATIZACIJA RADA  U ODELJENJU ZA REZERVACIJE</vt:lpstr>
      <vt:lpstr>INFORMATIZACIJA RADA  U ODELJENJU ZA REZERVACIJE</vt:lpstr>
      <vt:lpstr>INFORMATIZACIJA RADA  U ODELJENJU ZA REZERVACIJE</vt:lpstr>
      <vt:lpstr>TIPIČNE GREŠKE  PRI REZERVISANJU SOBA</vt:lpstr>
      <vt:lpstr>TIPIČNE GREŠKE  PRI REZERVISANJU SOBA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PRODAJA I RECEPCIJSKO POSLOVANJE</dc:title>
  <dc:creator>Momcilo</dc:creator>
  <cp:lastModifiedBy>Momcilo</cp:lastModifiedBy>
  <cp:revision>197</cp:revision>
  <dcterms:created xsi:type="dcterms:W3CDTF">2019-10-15T20:47:43Z</dcterms:created>
  <dcterms:modified xsi:type="dcterms:W3CDTF">2019-11-12T12:19:26Z</dcterms:modified>
</cp:coreProperties>
</file>