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sldIdLst>
    <p:sldId id="256" r:id="rId2"/>
    <p:sldId id="290" r:id="rId3"/>
    <p:sldId id="294" r:id="rId4"/>
    <p:sldId id="295" r:id="rId5"/>
    <p:sldId id="296" r:id="rId6"/>
    <p:sldId id="297" r:id="rId7"/>
    <p:sldId id="298" r:id="rId8"/>
    <p:sldId id="299" r:id="rId9"/>
    <p:sldId id="300" r:id="rId10"/>
    <p:sldId id="301" r:id="rId11"/>
    <p:sldId id="303" r:id="rId12"/>
    <p:sldId id="304" r:id="rId13"/>
    <p:sldId id="305" r:id="rId14"/>
    <p:sldId id="306" r:id="rId15"/>
    <p:sldId id="308" r:id="rId16"/>
    <p:sldId id="332" r:id="rId17"/>
    <p:sldId id="309" r:id="rId18"/>
    <p:sldId id="310" r:id="rId19"/>
    <p:sldId id="311" r:id="rId20"/>
    <p:sldId id="312" r:id="rId21"/>
    <p:sldId id="313" r:id="rId22"/>
    <p:sldId id="333" r:id="rId23"/>
    <p:sldId id="314" r:id="rId24"/>
    <p:sldId id="315" r:id="rId25"/>
    <p:sldId id="316" r:id="rId26"/>
    <p:sldId id="317" r:id="rId27"/>
    <p:sldId id="318" r:id="rId28"/>
    <p:sldId id="334" r:id="rId29"/>
    <p:sldId id="319" r:id="rId30"/>
    <p:sldId id="320" r:id="rId31"/>
    <p:sldId id="321" r:id="rId32"/>
    <p:sldId id="323" r:id="rId33"/>
    <p:sldId id="324" r:id="rId34"/>
    <p:sldId id="325" r:id="rId35"/>
    <p:sldId id="327" r:id="rId36"/>
    <p:sldId id="328" r:id="rId37"/>
    <p:sldId id="329" r:id="rId38"/>
    <p:sldId id="330" r:id="rId39"/>
    <p:sldId id="331"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326" autoAdjust="0"/>
    <p:restoredTop sz="94660"/>
  </p:normalViewPr>
  <p:slideViewPr>
    <p:cSldViewPr snapToGrid="0">
      <p:cViewPr varScale="1">
        <p:scale>
          <a:sx n="69" d="100"/>
          <a:sy n="69" d="100"/>
        </p:scale>
        <p:origin x="320"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2121392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18169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438820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pPr/>
              <a:t>11/12/2019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835144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pPr/>
              <a:t>11/12/2019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518388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pPr/>
              <a:t>11/12/2019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002069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pPr/>
              <a:t>11/12/2019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98166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pPr/>
              <a:t>11/12/2019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475382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pPr/>
              <a:t>11/12/2019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43009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841255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126965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780676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2452484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11343435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7679064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227531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AAD347D-5ACD-4C99-B74B-A9C85AD731AF}" type="datetimeFigureOut">
              <a:rPr lang="en-US" smtClean="0"/>
              <a:pPr/>
              <a:t>11/12/2019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956505913"/>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PRODAJA I RECEPCIJSKO POSLOVANJE	</a:t>
            </a:r>
            <a:endParaRPr lang="en-US" dirty="0"/>
          </a:p>
        </p:txBody>
      </p:sp>
      <p:sp>
        <p:nvSpPr>
          <p:cNvPr id="3" name="Subtitle 2"/>
          <p:cNvSpPr>
            <a:spLocks noGrp="1"/>
          </p:cNvSpPr>
          <p:nvPr>
            <p:ph type="subTitle" idx="1"/>
          </p:nvPr>
        </p:nvSpPr>
        <p:spPr/>
        <p:txBody>
          <a:bodyPr/>
          <a:lstStyle/>
          <a:p>
            <a:r>
              <a:rPr lang="en-US" dirty="0" smtClean="0"/>
              <a:t>							</a:t>
            </a:r>
            <a:endParaRPr lang="en-US" sz="2400" b="1" dirty="0"/>
          </a:p>
        </p:txBody>
      </p:sp>
    </p:spTree>
    <p:extLst>
      <p:ext uri="{BB962C8B-B14F-4D97-AF65-F5344CB8AC3E}">
        <p14:creationId xmlns:p14="http://schemas.microsoft.com/office/powerpoint/2010/main" val="19738476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x-none" sz="4400" dirty="0" smtClean="0"/>
              <a:t> </a:t>
            </a:r>
            <a:br>
              <a:rPr lang="x-none" sz="4400" dirty="0" smtClean="0"/>
            </a:br>
            <a:r>
              <a:rPr lang="en-US" sz="4400" dirty="0" smtClean="0"/>
              <a:t>1. </a:t>
            </a:r>
            <a:r>
              <a:rPr lang="x-none" sz="4000" i="1" dirty="0" smtClean="0"/>
              <a:t>HOTELSKA </a:t>
            </a:r>
            <a:r>
              <a:rPr lang="x-none" sz="4000" i="1" dirty="0" smtClean="0"/>
              <a:t>PRODAJA</a:t>
            </a:r>
            <a:r>
              <a:rPr lang="en-US" sz="4000" i="1" dirty="0" smtClean="0"/>
              <a:t>	</a:t>
            </a:r>
            <a:endParaRPr lang="en-US" sz="4000" i="1" dirty="0"/>
          </a:p>
        </p:txBody>
      </p:sp>
      <p:sp>
        <p:nvSpPr>
          <p:cNvPr id="3" name="Subtitle 2"/>
          <p:cNvSpPr>
            <a:spLocks noGrp="1"/>
          </p:cNvSpPr>
          <p:nvPr>
            <p:ph type="subTitle" idx="1"/>
          </p:nvPr>
        </p:nvSpPr>
        <p:spPr/>
        <p:txBody>
          <a:bodyPr/>
          <a:lstStyle/>
          <a:p>
            <a:r>
              <a:rPr lang="en-US" dirty="0" smtClean="0"/>
              <a:t>							</a:t>
            </a:r>
            <a:endParaRPr lang="en-US" sz="2400" b="1" dirty="0"/>
          </a:p>
        </p:txBody>
      </p:sp>
    </p:spTree>
    <p:extLst>
      <p:ext uri="{BB962C8B-B14F-4D97-AF65-F5344CB8AC3E}">
        <p14:creationId xmlns:p14="http://schemas.microsoft.com/office/powerpoint/2010/main" val="38925412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HOTELSKA PRODAJA</a:t>
            </a:r>
            <a:br>
              <a:rPr lang="x-none" dirty="0" smtClean="0"/>
            </a:br>
            <a:endParaRPr lang="en-US" dirty="0"/>
          </a:p>
        </p:txBody>
      </p:sp>
      <p:sp>
        <p:nvSpPr>
          <p:cNvPr id="3" name="Content Placeholder 2"/>
          <p:cNvSpPr>
            <a:spLocks noGrp="1"/>
          </p:cNvSpPr>
          <p:nvPr>
            <p:ph idx="1"/>
          </p:nvPr>
        </p:nvSpPr>
        <p:spPr>
          <a:xfrm>
            <a:off x="677334" y="1930401"/>
            <a:ext cx="8596668" cy="4565650"/>
          </a:xfrm>
        </p:spPr>
        <p:txBody>
          <a:bodyPr>
            <a:normAutofit/>
          </a:bodyPr>
          <a:lstStyle/>
          <a:p>
            <a:pPr algn="just"/>
            <a:endParaRPr lang="x-none" dirty="0" smtClean="0"/>
          </a:p>
          <a:p>
            <a:pPr algn="just"/>
            <a:endParaRPr lang="x-none" dirty="0" smtClean="0"/>
          </a:p>
          <a:p>
            <a:pPr algn="just"/>
            <a:r>
              <a:rPr lang="x-none" sz="2000" dirty="0" smtClean="0"/>
              <a:t>Prodaja hotelskog preduzeća realizuje se kao početna faza poslovne komunikacije između potencijalnog gosta ili gostiju i hotela.</a:t>
            </a:r>
          </a:p>
          <a:p>
            <a:pPr algn="just"/>
            <a:endParaRPr lang="x-none" sz="2000" dirty="0" smtClean="0"/>
          </a:p>
          <a:p>
            <a:pPr algn="just"/>
            <a:r>
              <a:rPr lang="x-none" sz="2000" dirty="0" smtClean="0"/>
              <a:t>Prodaja je visoko kritična i rizična faza u procesu realizacije hotelske usluge.</a:t>
            </a:r>
          </a:p>
          <a:p>
            <a:pPr algn="just"/>
            <a:endParaRPr lang="x-none" sz="2000" dirty="0" smtClean="0"/>
          </a:p>
          <a:p>
            <a:pPr algn="just"/>
            <a:r>
              <a:rPr lang="x-none" sz="2000" dirty="0" smtClean="0"/>
              <a:t>Uspešnost prvog kontakta i efekat prve prezentacije su ključni u postupku konzumacije hotelskog proizvoda. </a:t>
            </a:r>
          </a:p>
          <a:p>
            <a:pPr algn="just"/>
            <a:endParaRPr lang="x-none" sz="1800" b="1" i="1" u="sng" dirty="0" smtClean="0"/>
          </a:p>
        </p:txBody>
      </p:sp>
    </p:spTree>
    <p:extLst>
      <p:ext uri="{BB962C8B-B14F-4D97-AF65-F5344CB8AC3E}">
        <p14:creationId xmlns:p14="http://schemas.microsoft.com/office/powerpoint/2010/main" val="326672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HOTELSKA PRODAJA</a:t>
            </a:r>
            <a:br>
              <a:rPr lang="x-none" dirty="0" smtClean="0"/>
            </a:br>
            <a:endParaRPr lang="en-US" dirty="0"/>
          </a:p>
        </p:txBody>
      </p:sp>
      <p:sp>
        <p:nvSpPr>
          <p:cNvPr id="3" name="Content Placeholder 2"/>
          <p:cNvSpPr>
            <a:spLocks noGrp="1"/>
          </p:cNvSpPr>
          <p:nvPr>
            <p:ph idx="1"/>
          </p:nvPr>
        </p:nvSpPr>
        <p:spPr>
          <a:xfrm>
            <a:off x="677334" y="1930401"/>
            <a:ext cx="8596668" cy="4565650"/>
          </a:xfrm>
        </p:spPr>
        <p:txBody>
          <a:bodyPr>
            <a:normAutofit lnSpcReduction="10000"/>
          </a:bodyPr>
          <a:lstStyle/>
          <a:p>
            <a:pPr algn="just"/>
            <a:r>
              <a:rPr lang="x-none" dirty="0" smtClean="0"/>
              <a:t>Neopipljivost hotelske usluge, kao jedna od osnovnih karakteristika usluga u odnosu na proizvod, onemogućava potencijalnog kupca da pre konzumacije utvrdi da li traženi hotelski proizvod ima željene karakteristike.</a:t>
            </a:r>
          </a:p>
          <a:p>
            <a:pPr algn="just"/>
            <a:endParaRPr lang="x-none" dirty="0" smtClean="0"/>
          </a:p>
          <a:p>
            <a:pPr algn="just"/>
            <a:r>
              <a:rPr lang="x-none" dirty="0" smtClean="0"/>
              <a:t>Prodavac je, pored hotelskog prospekta ili internet prezentacije, jedina mogućnost za kupca da proveri da li je očekivano u skladu sa ponuđenim.</a:t>
            </a:r>
          </a:p>
          <a:p>
            <a:pPr algn="just"/>
            <a:endParaRPr lang="x-none" dirty="0" smtClean="0"/>
          </a:p>
          <a:p>
            <a:pPr algn="just"/>
            <a:r>
              <a:rPr lang="x-none" dirty="0" smtClean="0"/>
              <a:t>Trenutak suočavanja prodavca i kupca, trenutak je konfrontiranja prodavčeve sposobnosti i kvaliteta ponude sa spremnošću kupca da prihvati ponuđene prodajne argumente.</a:t>
            </a:r>
          </a:p>
          <a:p>
            <a:pPr algn="just"/>
            <a:endParaRPr lang="x-none" dirty="0" smtClean="0"/>
          </a:p>
          <a:p>
            <a:pPr algn="just"/>
            <a:r>
              <a:rPr lang="x-none" i="1" dirty="0" smtClean="0"/>
              <a:t>Osnovne tehnike </a:t>
            </a:r>
            <a:r>
              <a:rPr lang="x-none" dirty="0" smtClean="0"/>
              <a:t>koje su od presudnog značaja za uspešan odnosno neuspešan tok prodajnog procesa, posebno u hotelskoj prodaji, su </a:t>
            </a:r>
            <a:r>
              <a:rPr lang="x-none" i="1" dirty="0" smtClean="0"/>
              <a:t>slušanje i pregovaranje.</a:t>
            </a:r>
            <a:endParaRPr lang="en-US" i="1" dirty="0"/>
          </a:p>
          <a:p>
            <a:pPr algn="just"/>
            <a:endParaRPr lang="x-none" sz="1800" b="1" i="1" u="sng" dirty="0" smtClean="0"/>
          </a:p>
        </p:txBody>
      </p:sp>
    </p:spTree>
    <p:extLst>
      <p:ext uri="{BB962C8B-B14F-4D97-AF65-F5344CB8AC3E}">
        <p14:creationId xmlns:p14="http://schemas.microsoft.com/office/powerpoint/2010/main" val="3308350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HOTELSKA PRODAJA</a:t>
            </a:r>
            <a:br>
              <a:rPr lang="x-none" dirty="0" smtClean="0"/>
            </a:br>
            <a:endParaRPr lang="en-US" dirty="0"/>
          </a:p>
        </p:txBody>
      </p:sp>
      <p:sp>
        <p:nvSpPr>
          <p:cNvPr id="3" name="Content Placeholder 2"/>
          <p:cNvSpPr>
            <a:spLocks noGrp="1"/>
          </p:cNvSpPr>
          <p:nvPr>
            <p:ph idx="1"/>
          </p:nvPr>
        </p:nvSpPr>
        <p:spPr>
          <a:xfrm>
            <a:off x="677334" y="1930401"/>
            <a:ext cx="8596668" cy="4626042"/>
          </a:xfrm>
        </p:spPr>
        <p:txBody>
          <a:bodyPr>
            <a:normAutofit/>
          </a:bodyPr>
          <a:lstStyle/>
          <a:p>
            <a:pPr algn="just"/>
            <a:r>
              <a:rPr lang="x-none" dirty="0" smtClean="0"/>
              <a:t>Prodaja hotelskih usluga, posebno smeštaja, predstavlja kontinuiranu aktivnost prodajnog osoblja koje, neprekidno izloženo željama i potrebama gostiju nasuprot objektivnim mogućnostima hotelske ponude, nastoji ostvariti maksimum vrednovanja ponuđenog.</a:t>
            </a:r>
          </a:p>
          <a:p>
            <a:pPr algn="just"/>
            <a:endParaRPr lang="x-none" dirty="0" smtClean="0"/>
          </a:p>
          <a:p>
            <a:r>
              <a:rPr lang="x-none" i="1" dirty="0" smtClean="0"/>
              <a:t>P</a:t>
            </a:r>
            <a:r>
              <a:rPr lang="en-US" i="1" dirty="0" err="1" smtClean="0"/>
              <a:t>roces</a:t>
            </a:r>
            <a:r>
              <a:rPr lang="en-US" i="1" dirty="0" smtClean="0"/>
              <a:t> </a:t>
            </a:r>
            <a:r>
              <a:rPr lang="en-US" i="1" dirty="0" err="1"/>
              <a:t>hotelske</a:t>
            </a:r>
            <a:r>
              <a:rPr lang="en-US" i="1" dirty="0"/>
              <a:t> </a:t>
            </a:r>
            <a:r>
              <a:rPr lang="en-US" i="1" dirty="0" err="1"/>
              <a:t>prodaje</a:t>
            </a:r>
            <a:r>
              <a:rPr lang="en-US" i="1" dirty="0"/>
              <a:t> </a:t>
            </a:r>
            <a:r>
              <a:rPr lang="en-US" dirty="0" smtClean="0"/>
              <a:t>se</a:t>
            </a:r>
            <a:r>
              <a:rPr lang="x-none" dirty="0" smtClean="0"/>
              <a:t> </a:t>
            </a:r>
            <a:r>
              <a:rPr lang="en-US" dirty="0" err="1" smtClean="0"/>
              <a:t>može</a:t>
            </a:r>
            <a:r>
              <a:rPr lang="en-US" dirty="0" smtClean="0"/>
              <a:t> po</a:t>
            </a:r>
            <a:r>
              <a:rPr lang="x-none" dirty="0" smtClean="0"/>
              <a:t>s</a:t>
            </a:r>
            <a:r>
              <a:rPr lang="en-US" dirty="0" err="1" smtClean="0"/>
              <a:t>matrati</a:t>
            </a:r>
            <a:r>
              <a:rPr lang="en-US" dirty="0" smtClean="0"/>
              <a:t> </a:t>
            </a:r>
            <a:r>
              <a:rPr lang="en-US" dirty="0" err="1"/>
              <a:t>kroz</a:t>
            </a:r>
            <a:r>
              <a:rPr lang="en-US" dirty="0"/>
              <a:t> </a:t>
            </a:r>
            <a:r>
              <a:rPr lang="en-US" dirty="0" err="1" smtClean="0"/>
              <a:t>sledećih</a:t>
            </a:r>
            <a:r>
              <a:rPr lang="x-none" dirty="0" smtClean="0"/>
              <a:t> </a:t>
            </a:r>
            <a:r>
              <a:rPr lang="en-US" dirty="0" err="1" smtClean="0"/>
              <a:t>nekoliko</a:t>
            </a:r>
            <a:r>
              <a:rPr lang="en-US" dirty="0" smtClean="0"/>
              <a:t> </a:t>
            </a:r>
            <a:r>
              <a:rPr lang="en-US" dirty="0" err="1"/>
              <a:t>faza</a:t>
            </a:r>
            <a:r>
              <a:rPr lang="en-US" dirty="0"/>
              <a:t>:</a:t>
            </a:r>
          </a:p>
          <a:p>
            <a:pPr lvl="1">
              <a:buFont typeface="+mj-lt"/>
              <a:buAutoNum type="arabicPeriod"/>
            </a:pPr>
            <a:r>
              <a:rPr lang="x-none" dirty="0" smtClean="0"/>
              <a:t>prona</a:t>
            </a:r>
            <a:r>
              <a:rPr lang="en-US" dirty="0" err="1" smtClean="0"/>
              <a:t>laženje</a:t>
            </a:r>
            <a:r>
              <a:rPr lang="en-US" dirty="0" smtClean="0"/>
              <a:t> </a:t>
            </a:r>
            <a:r>
              <a:rPr lang="en-US" dirty="0" err="1" smtClean="0"/>
              <a:t>potencijalnih</a:t>
            </a:r>
            <a:r>
              <a:rPr lang="en-US" dirty="0" smtClean="0"/>
              <a:t> </a:t>
            </a:r>
            <a:r>
              <a:rPr lang="en-US" dirty="0" err="1"/>
              <a:t>izvora</a:t>
            </a:r>
            <a:r>
              <a:rPr lang="en-US" dirty="0"/>
              <a:t> </a:t>
            </a:r>
            <a:r>
              <a:rPr lang="en-US" dirty="0" err="1"/>
              <a:t>za</a:t>
            </a:r>
            <a:r>
              <a:rPr lang="en-US" dirty="0"/>
              <a:t> </a:t>
            </a:r>
            <a:r>
              <a:rPr lang="en-US" dirty="0" err="1"/>
              <a:t>poslovanje</a:t>
            </a:r>
            <a:r>
              <a:rPr lang="en-US" dirty="0"/>
              <a:t> </a:t>
            </a:r>
            <a:r>
              <a:rPr lang="en-US" dirty="0" err="1"/>
              <a:t>hotela</a:t>
            </a:r>
            <a:r>
              <a:rPr lang="en-US" dirty="0"/>
              <a:t>, </a:t>
            </a:r>
          </a:p>
          <a:p>
            <a:pPr lvl="1">
              <a:buFont typeface="+mj-lt"/>
              <a:buAutoNum type="arabicPeriod"/>
            </a:pPr>
            <a:r>
              <a:rPr lang="x-none" dirty="0" smtClean="0"/>
              <a:t>prona</a:t>
            </a:r>
            <a:r>
              <a:rPr lang="en-US" dirty="0" err="1" smtClean="0"/>
              <a:t>laženje</a:t>
            </a:r>
            <a:r>
              <a:rPr lang="en-US" dirty="0" smtClean="0"/>
              <a:t> </a:t>
            </a:r>
            <a:r>
              <a:rPr lang="en-US" dirty="0"/>
              <a:t>i </a:t>
            </a:r>
            <a:r>
              <a:rPr lang="en-US" dirty="0" err="1"/>
              <a:t>oblikovanje</a:t>
            </a:r>
            <a:r>
              <a:rPr lang="en-US" dirty="0"/>
              <a:t> </a:t>
            </a:r>
            <a:r>
              <a:rPr lang="en-US" dirty="0" err="1"/>
              <a:t>proizvoda</a:t>
            </a:r>
            <a:r>
              <a:rPr lang="en-US" dirty="0"/>
              <a:t> i </a:t>
            </a:r>
            <a:r>
              <a:rPr lang="en-US" dirty="0" err="1"/>
              <a:t>usluga</a:t>
            </a:r>
            <a:r>
              <a:rPr lang="en-US" dirty="0"/>
              <a:t> </a:t>
            </a:r>
            <a:r>
              <a:rPr lang="en-US" dirty="0" err="1"/>
              <a:t>koje</a:t>
            </a:r>
            <a:r>
              <a:rPr lang="en-US" dirty="0"/>
              <a:t> </a:t>
            </a:r>
            <a:r>
              <a:rPr lang="en-US" dirty="0" err="1"/>
              <a:t>potencijalni</a:t>
            </a:r>
            <a:r>
              <a:rPr lang="en-US" dirty="0"/>
              <a:t> </a:t>
            </a:r>
            <a:r>
              <a:rPr lang="en-US" dirty="0" err="1"/>
              <a:t>gosti</a:t>
            </a:r>
            <a:r>
              <a:rPr lang="en-US" dirty="0"/>
              <a:t> </a:t>
            </a:r>
            <a:r>
              <a:rPr lang="en-US" dirty="0" err="1"/>
              <a:t>žele</a:t>
            </a:r>
            <a:r>
              <a:rPr lang="en-US" dirty="0"/>
              <a:t> </a:t>
            </a:r>
            <a:r>
              <a:rPr lang="en-US" dirty="0" err="1"/>
              <a:t>kupiti</a:t>
            </a:r>
            <a:r>
              <a:rPr lang="en-US" dirty="0"/>
              <a:t>, </a:t>
            </a:r>
          </a:p>
          <a:p>
            <a:pPr lvl="1">
              <a:buFont typeface="+mj-lt"/>
              <a:buAutoNum type="arabicPeriod"/>
            </a:pPr>
            <a:r>
              <a:rPr lang="en-US" dirty="0" err="1" smtClean="0"/>
              <a:t>prodaja</a:t>
            </a:r>
            <a:r>
              <a:rPr lang="en-US" dirty="0" smtClean="0"/>
              <a:t> </a:t>
            </a:r>
            <a:r>
              <a:rPr lang="en-US" dirty="0" err="1"/>
              <a:t>proizvoda</a:t>
            </a:r>
            <a:r>
              <a:rPr lang="en-US" dirty="0"/>
              <a:t> i </a:t>
            </a:r>
            <a:r>
              <a:rPr lang="en-US" dirty="0" err="1"/>
              <a:t>usluga</a:t>
            </a:r>
            <a:r>
              <a:rPr lang="en-US" dirty="0"/>
              <a:t> </a:t>
            </a:r>
            <a:r>
              <a:rPr lang="en-US" dirty="0" err="1"/>
              <a:t>tim</a:t>
            </a:r>
            <a:r>
              <a:rPr lang="en-US" dirty="0"/>
              <a:t> </a:t>
            </a:r>
            <a:r>
              <a:rPr lang="en-US" dirty="0" err="1"/>
              <a:t>gostima</a:t>
            </a:r>
            <a:r>
              <a:rPr lang="en-US" dirty="0"/>
              <a:t>, </a:t>
            </a:r>
          </a:p>
          <a:p>
            <a:pPr lvl="1">
              <a:buFont typeface="+mj-lt"/>
              <a:buAutoNum type="arabicPeriod"/>
            </a:pPr>
            <a:r>
              <a:rPr lang="en-US" dirty="0" err="1" smtClean="0"/>
              <a:t>usluživanje</a:t>
            </a:r>
            <a:r>
              <a:rPr lang="en-US" dirty="0" smtClean="0"/>
              <a:t> </a:t>
            </a:r>
            <a:r>
              <a:rPr lang="en-US" dirty="0" err="1"/>
              <a:t>gostiju</a:t>
            </a:r>
            <a:r>
              <a:rPr lang="en-US" dirty="0"/>
              <a:t> </a:t>
            </a:r>
            <a:r>
              <a:rPr lang="en-US" dirty="0" err="1"/>
              <a:t>na</a:t>
            </a:r>
            <a:r>
              <a:rPr lang="en-US" dirty="0"/>
              <a:t> </a:t>
            </a:r>
            <a:r>
              <a:rPr lang="en-US" dirty="0" err="1"/>
              <a:t>način</a:t>
            </a:r>
            <a:r>
              <a:rPr lang="en-US" dirty="0"/>
              <a:t> da </a:t>
            </a:r>
            <a:r>
              <a:rPr lang="en-US" dirty="0" err="1"/>
              <a:t>potroše</a:t>
            </a:r>
            <a:r>
              <a:rPr lang="en-US" dirty="0"/>
              <a:t> </a:t>
            </a:r>
            <a:r>
              <a:rPr lang="en-US" dirty="0" err="1"/>
              <a:t>maksimalni</a:t>
            </a:r>
            <a:r>
              <a:rPr lang="en-US" dirty="0"/>
              <a:t> </a:t>
            </a:r>
            <a:r>
              <a:rPr lang="en-US" dirty="0" err="1"/>
              <a:t>iznos</a:t>
            </a:r>
            <a:r>
              <a:rPr lang="en-US" dirty="0"/>
              <a:t> </a:t>
            </a:r>
            <a:r>
              <a:rPr lang="en-US" dirty="0" err="1"/>
              <a:t>novca</a:t>
            </a:r>
            <a:r>
              <a:rPr lang="en-US" dirty="0"/>
              <a:t> i </a:t>
            </a:r>
          </a:p>
          <a:p>
            <a:pPr lvl="1">
              <a:buFont typeface="+mj-lt"/>
              <a:buAutoNum type="arabicPeriod"/>
            </a:pPr>
            <a:r>
              <a:rPr lang="en-US" dirty="0" err="1" smtClean="0"/>
              <a:t>uveravanje</a:t>
            </a:r>
            <a:r>
              <a:rPr lang="en-US" dirty="0" smtClean="0"/>
              <a:t> </a:t>
            </a:r>
            <a:r>
              <a:rPr lang="en-US" dirty="0" err="1"/>
              <a:t>tih</a:t>
            </a:r>
            <a:r>
              <a:rPr lang="en-US" dirty="0"/>
              <a:t> </a:t>
            </a:r>
            <a:r>
              <a:rPr lang="en-US" dirty="0" err="1"/>
              <a:t>gostiju</a:t>
            </a:r>
            <a:r>
              <a:rPr lang="en-US" dirty="0"/>
              <a:t> da </a:t>
            </a:r>
            <a:r>
              <a:rPr lang="en-US" dirty="0" smtClean="0"/>
              <a:t>se </a:t>
            </a:r>
            <a:r>
              <a:rPr lang="en-US" dirty="0" err="1"/>
              <a:t>ponovno</a:t>
            </a:r>
            <a:r>
              <a:rPr lang="en-US" dirty="0"/>
              <a:t> </a:t>
            </a:r>
            <a:r>
              <a:rPr lang="en-US" dirty="0" err="1" smtClean="0"/>
              <a:t>vrate</a:t>
            </a:r>
            <a:r>
              <a:rPr lang="x-none" dirty="0" smtClean="0"/>
              <a:t>.</a:t>
            </a:r>
            <a:endParaRPr lang="x-none" sz="1800" dirty="0" smtClean="0"/>
          </a:p>
        </p:txBody>
      </p:sp>
    </p:spTree>
    <p:extLst>
      <p:ext uri="{BB962C8B-B14F-4D97-AF65-F5344CB8AC3E}">
        <p14:creationId xmlns:p14="http://schemas.microsoft.com/office/powerpoint/2010/main" val="369177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HOTELSKA PRODAJA</a:t>
            </a:r>
            <a:br>
              <a:rPr lang="x-none" dirty="0" smtClean="0"/>
            </a:br>
            <a:endParaRPr lang="en-US" dirty="0"/>
          </a:p>
        </p:txBody>
      </p:sp>
      <p:sp>
        <p:nvSpPr>
          <p:cNvPr id="3" name="Content Placeholder 2"/>
          <p:cNvSpPr>
            <a:spLocks noGrp="1"/>
          </p:cNvSpPr>
          <p:nvPr>
            <p:ph idx="1"/>
          </p:nvPr>
        </p:nvSpPr>
        <p:spPr>
          <a:xfrm>
            <a:off x="677334" y="1930401"/>
            <a:ext cx="8596668" cy="4626042"/>
          </a:xfrm>
        </p:spPr>
        <p:txBody>
          <a:bodyPr>
            <a:normAutofit/>
          </a:bodyPr>
          <a:lstStyle/>
          <a:p>
            <a:endParaRPr lang="x-none" dirty="0" smtClean="0"/>
          </a:p>
          <a:p>
            <a:endParaRPr lang="x-none" dirty="0"/>
          </a:p>
          <a:p>
            <a:r>
              <a:rPr lang="x-none" sz="2000" dirty="0" smtClean="0"/>
              <a:t>P</a:t>
            </a:r>
            <a:r>
              <a:rPr lang="en-US" sz="2000" dirty="0" err="1" smtClean="0"/>
              <a:t>rodaja</a:t>
            </a:r>
            <a:r>
              <a:rPr lang="en-US" sz="2000" dirty="0" smtClean="0"/>
              <a:t> </a:t>
            </a:r>
            <a:r>
              <a:rPr lang="en-US" sz="2000" dirty="0"/>
              <a:t>se </a:t>
            </a:r>
            <a:r>
              <a:rPr lang="en-US" sz="2000" dirty="0" err="1"/>
              <a:t>može</a:t>
            </a:r>
            <a:r>
              <a:rPr lang="en-US" sz="2000" dirty="0"/>
              <a:t> </a:t>
            </a:r>
            <a:r>
              <a:rPr lang="en-US" sz="2000" dirty="0" err="1"/>
              <a:t>olakšati</a:t>
            </a:r>
            <a:r>
              <a:rPr lang="en-US" sz="2000" dirty="0"/>
              <a:t>, </a:t>
            </a:r>
            <a:r>
              <a:rPr lang="x-none" sz="2000" dirty="0" smtClean="0"/>
              <a:t>ukoliko</a:t>
            </a:r>
            <a:r>
              <a:rPr lang="en-US" sz="2000" dirty="0" smtClean="0"/>
              <a:t> </a:t>
            </a:r>
            <a:r>
              <a:rPr lang="en-US" sz="2000" dirty="0"/>
              <a:t>se </a:t>
            </a:r>
            <a:r>
              <a:rPr lang="en-US" sz="2000" dirty="0" err="1" smtClean="0"/>
              <a:t>slede</a:t>
            </a:r>
            <a:r>
              <a:rPr lang="en-US" sz="2000" dirty="0" smtClean="0"/>
              <a:t> </a:t>
            </a:r>
            <a:r>
              <a:rPr lang="x-none" sz="2000" dirty="0" smtClean="0"/>
              <a:t>sledeći</a:t>
            </a:r>
            <a:r>
              <a:rPr lang="en-US" sz="2000" dirty="0" smtClean="0"/>
              <a:t> </a:t>
            </a:r>
            <a:r>
              <a:rPr lang="en-US" sz="2000" i="1" dirty="0" err="1" smtClean="0"/>
              <a:t>principi</a:t>
            </a:r>
            <a:r>
              <a:rPr lang="en-US" sz="2000" i="1" dirty="0"/>
              <a:t>,</a:t>
            </a:r>
            <a:r>
              <a:rPr lang="en-US" sz="2000" dirty="0"/>
              <a:t> a </a:t>
            </a:r>
            <a:r>
              <a:rPr lang="en-US" sz="2000" dirty="0" err="1" smtClean="0"/>
              <a:t>najznačajniji</a:t>
            </a:r>
            <a:r>
              <a:rPr lang="en-US" sz="2000" dirty="0" smtClean="0"/>
              <a:t> </a:t>
            </a:r>
            <a:r>
              <a:rPr lang="en-US" sz="2000" dirty="0" err="1"/>
              <a:t>su</a:t>
            </a:r>
            <a:r>
              <a:rPr lang="en-US" sz="2000" dirty="0"/>
              <a:t>: </a:t>
            </a:r>
            <a:endParaRPr lang="x-none" sz="2000" dirty="0" smtClean="0"/>
          </a:p>
          <a:p>
            <a:endParaRPr lang="en-US" sz="2000" dirty="0"/>
          </a:p>
          <a:p>
            <a:pPr lvl="1">
              <a:buFont typeface="+mj-lt"/>
              <a:buAutoNum type="arabicPeriod"/>
            </a:pPr>
            <a:r>
              <a:rPr lang="en-US" sz="2000" dirty="0" err="1" smtClean="0"/>
              <a:t>uvek</a:t>
            </a:r>
            <a:r>
              <a:rPr lang="en-US" sz="2000" dirty="0" smtClean="0"/>
              <a:t> </a:t>
            </a:r>
            <a:r>
              <a:rPr lang="en-US" sz="2000" dirty="0" err="1" smtClean="0"/>
              <a:t>unapred</a:t>
            </a:r>
            <a:r>
              <a:rPr lang="en-US" sz="2000" dirty="0" smtClean="0"/>
              <a:t> </a:t>
            </a:r>
            <a:r>
              <a:rPr lang="en-US" sz="2000" dirty="0" err="1"/>
              <a:t>planirati</a:t>
            </a:r>
            <a:r>
              <a:rPr lang="en-US" sz="2000" dirty="0"/>
              <a:t>;</a:t>
            </a:r>
          </a:p>
          <a:p>
            <a:pPr lvl="1">
              <a:buFont typeface="+mj-lt"/>
              <a:buAutoNum type="arabicPeriod"/>
            </a:pPr>
            <a:r>
              <a:rPr lang="en-US" sz="2000" dirty="0" err="1" smtClean="0"/>
              <a:t>informi</a:t>
            </a:r>
            <a:r>
              <a:rPr lang="x-none" sz="2000" dirty="0" smtClean="0"/>
              <a:t>s</a:t>
            </a:r>
            <a:r>
              <a:rPr lang="en-US" sz="2000" dirty="0" err="1" smtClean="0"/>
              <a:t>anost</a:t>
            </a:r>
            <a:r>
              <a:rPr lang="en-US" sz="2000" dirty="0" smtClean="0"/>
              <a:t> </a:t>
            </a:r>
            <a:r>
              <a:rPr lang="en-US" sz="2000" dirty="0" err="1"/>
              <a:t>svih</a:t>
            </a:r>
            <a:r>
              <a:rPr lang="en-US" sz="2000" dirty="0"/>
              <a:t> </a:t>
            </a:r>
            <a:r>
              <a:rPr lang="en-US" sz="2000" dirty="0" err="1" smtClean="0"/>
              <a:t>zaposlenih</a:t>
            </a:r>
            <a:r>
              <a:rPr lang="x-none" sz="2000" dirty="0" smtClean="0"/>
              <a:t> </a:t>
            </a:r>
            <a:r>
              <a:rPr lang="en-US" sz="2000" dirty="0" smtClean="0"/>
              <a:t>u </a:t>
            </a:r>
            <a:r>
              <a:rPr lang="en-US" sz="2000" dirty="0" err="1"/>
              <a:t>hotelu</a:t>
            </a:r>
            <a:r>
              <a:rPr lang="en-US" sz="2000" dirty="0"/>
              <a:t> o tome </a:t>
            </a:r>
            <a:r>
              <a:rPr lang="en-US" sz="2000" dirty="0" err="1"/>
              <a:t>što</a:t>
            </a:r>
            <a:r>
              <a:rPr lang="en-US" sz="2000" dirty="0"/>
              <a:t> se </a:t>
            </a:r>
            <a:r>
              <a:rPr lang="en-US" sz="2000" dirty="0" err="1" smtClean="0"/>
              <a:t>namerava</a:t>
            </a:r>
            <a:r>
              <a:rPr lang="en-US" sz="2000" dirty="0" smtClean="0"/>
              <a:t> u</a:t>
            </a:r>
            <a:r>
              <a:rPr lang="x-none" sz="2000" dirty="0" smtClean="0"/>
              <a:t>rad</a:t>
            </a:r>
            <a:r>
              <a:rPr lang="en-US" sz="2000" dirty="0" err="1" smtClean="0"/>
              <a:t>iti</a:t>
            </a:r>
            <a:r>
              <a:rPr lang="en-US" sz="2000" dirty="0"/>
              <a:t>;</a:t>
            </a:r>
          </a:p>
          <a:p>
            <a:pPr lvl="1">
              <a:buFont typeface="+mj-lt"/>
              <a:buAutoNum type="arabicPeriod"/>
            </a:pPr>
            <a:r>
              <a:rPr lang="en-US" sz="2000" dirty="0" smtClean="0"/>
              <a:t>š</a:t>
            </a:r>
            <a:r>
              <a:rPr lang="x-none" sz="2000" dirty="0" smtClean="0"/>
              <a:t>ta</a:t>
            </a:r>
            <a:r>
              <a:rPr lang="en-US" sz="2000" dirty="0" smtClean="0"/>
              <a:t> </a:t>
            </a:r>
            <a:r>
              <a:rPr lang="en-US" sz="2000" dirty="0"/>
              <a:t>se </a:t>
            </a:r>
            <a:r>
              <a:rPr lang="en-US" sz="2000" dirty="0" err="1"/>
              <a:t>očekuje</a:t>
            </a:r>
            <a:r>
              <a:rPr lang="en-US" sz="2000" dirty="0"/>
              <a:t> od </a:t>
            </a:r>
            <a:r>
              <a:rPr lang="en-US" sz="2000" dirty="0" err="1" smtClean="0"/>
              <a:t>kampanje</a:t>
            </a:r>
            <a:r>
              <a:rPr lang="x-none" sz="2000" dirty="0" smtClean="0"/>
              <a:t> </a:t>
            </a:r>
            <a:r>
              <a:rPr lang="en-US" sz="2000" dirty="0" smtClean="0"/>
              <a:t>u </a:t>
            </a:r>
            <a:r>
              <a:rPr lang="en-US" sz="2000" dirty="0" err="1" smtClean="0"/>
              <a:t>prodaji</a:t>
            </a:r>
            <a:r>
              <a:rPr lang="en-US" sz="2000" dirty="0" smtClean="0"/>
              <a:t>;</a:t>
            </a:r>
            <a:endParaRPr lang="en-US" sz="2000" dirty="0"/>
          </a:p>
          <a:p>
            <a:pPr lvl="1">
              <a:buFont typeface="+mj-lt"/>
              <a:buAutoNum type="arabicPeriod"/>
            </a:pPr>
            <a:r>
              <a:rPr lang="en-US" sz="2000" dirty="0" err="1" smtClean="0"/>
              <a:t>kako</a:t>
            </a:r>
            <a:r>
              <a:rPr lang="en-US" sz="2000" dirty="0" smtClean="0"/>
              <a:t> </a:t>
            </a:r>
            <a:r>
              <a:rPr lang="en-US" sz="2000" dirty="0" err="1"/>
              <a:t>svaki</a:t>
            </a:r>
            <a:r>
              <a:rPr lang="en-US" sz="2000" dirty="0"/>
              <a:t> </a:t>
            </a:r>
            <a:r>
              <a:rPr lang="en-US" sz="2000" dirty="0" err="1" smtClean="0"/>
              <a:t>zaposleni</a:t>
            </a:r>
            <a:r>
              <a:rPr lang="en-US" sz="2000" dirty="0" smtClean="0"/>
              <a:t> u </a:t>
            </a:r>
            <a:r>
              <a:rPr lang="en-US" sz="2000" dirty="0"/>
              <a:t>tome </a:t>
            </a:r>
            <a:r>
              <a:rPr lang="en-US" sz="2000" dirty="0" err="1"/>
              <a:t>može</a:t>
            </a:r>
            <a:r>
              <a:rPr lang="en-US" sz="2000" dirty="0"/>
              <a:t> </a:t>
            </a:r>
            <a:r>
              <a:rPr lang="en-US" sz="2000" dirty="0" err="1" smtClean="0"/>
              <a:t>pomoć</a:t>
            </a:r>
            <a:r>
              <a:rPr lang="x-none" sz="2000" dirty="0" smtClean="0"/>
              <a:t>i.</a:t>
            </a:r>
            <a:endParaRPr lang="en-US" sz="2000" dirty="0"/>
          </a:p>
        </p:txBody>
      </p:sp>
    </p:spTree>
    <p:extLst>
      <p:ext uri="{BB962C8B-B14F-4D97-AF65-F5344CB8AC3E}">
        <p14:creationId xmlns:p14="http://schemas.microsoft.com/office/powerpoint/2010/main" val="183050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HOTELSKA PRODAJA</a:t>
            </a:r>
            <a:br>
              <a:rPr lang="x-none" dirty="0" smtClean="0"/>
            </a:br>
            <a:endParaRPr lang="en-US" dirty="0"/>
          </a:p>
        </p:txBody>
      </p:sp>
      <p:sp>
        <p:nvSpPr>
          <p:cNvPr id="3" name="Content Placeholder 2"/>
          <p:cNvSpPr>
            <a:spLocks noGrp="1"/>
          </p:cNvSpPr>
          <p:nvPr>
            <p:ph idx="1"/>
          </p:nvPr>
        </p:nvSpPr>
        <p:spPr>
          <a:xfrm>
            <a:off x="677334" y="1284051"/>
            <a:ext cx="8596668" cy="5272392"/>
          </a:xfrm>
        </p:spPr>
        <p:txBody>
          <a:bodyPr>
            <a:normAutofit fontScale="92500" lnSpcReduction="20000"/>
          </a:bodyPr>
          <a:lstStyle/>
          <a:p>
            <a:endParaRPr lang="x-none" dirty="0" smtClean="0"/>
          </a:p>
          <a:p>
            <a:r>
              <a:rPr lang="x-none" i="1" dirty="0"/>
              <a:t>Osnovni zadaci</a:t>
            </a:r>
            <a:r>
              <a:rPr lang="x-none" dirty="0"/>
              <a:t> </a:t>
            </a:r>
            <a:r>
              <a:rPr lang="x-none" dirty="0" smtClean="0"/>
              <a:t>hotelske prodaje:</a:t>
            </a:r>
          </a:p>
          <a:p>
            <a:pPr lvl="1">
              <a:buFont typeface="+mj-lt"/>
              <a:buAutoNum type="arabicPeriod"/>
            </a:pPr>
            <a:r>
              <a:rPr lang="x-none" dirty="0" smtClean="0"/>
              <a:t>Organizacija odeljenja - </a:t>
            </a:r>
            <a:r>
              <a:rPr lang="vi-VN" dirty="0"/>
              <a:t>utvrđivanje «alata» prodaje, planiranje, </a:t>
            </a:r>
            <a:r>
              <a:rPr lang="vi-VN" dirty="0" smtClean="0"/>
              <a:t>kampanja</a:t>
            </a:r>
            <a:endParaRPr lang="x-none" dirty="0" smtClean="0"/>
          </a:p>
          <a:p>
            <a:pPr lvl="1">
              <a:buFont typeface="+mj-lt"/>
              <a:buAutoNum type="arabicPeriod"/>
            </a:pPr>
            <a:r>
              <a:rPr lang="x-none" dirty="0" smtClean="0"/>
              <a:t>Lična prodaja - t</a:t>
            </a:r>
            <a:r>
              <a:rPr lang="en-US" dirty="0" err="1" smtClean="0"/>
              <a:t>elefoniranje</a:t>
            </a:r>
            <a:r>
              <a:rPr lang="en-US" dirty="0"/>
              <a:t>, </a:t>
            </a:r>
            <a:r>
              <a:rPr lang="en-US" dirty="0" err="1" smtClean="0"/>
              <a:t>uvežbavanje</a:t>
            </a:r>
            <a:r>
              <a:rPr lang="en-US" dirty="0" smtClean="0"/>
              <a:t> </a:t>
            </a:r>
            <a:r>
              <a:rPr lang="en-US" dirty="0" err="1"/>
              <a:t>kontakta</a:t>
            </a:r>
            <a:r>
              <a:rPr lang="en-US" dirty="0"/>
              <a:t> </a:t>
            </a:r>
            <a:r>
              <a:rPr lang="x-none" dirty="0" smtClean="0"/>
              <a:t>zaposlenog</a:t>
            </a:r>
            <a:r>
              <a:rPr lang="en-US" dirty="0" smtClean="0"/>
              <a:t> </a:t>
            </a:r>
            <a:r>
              <a:rPr lang="en-US" dirty="0"/>
              <a:t>s </a:t>
            </a:r>
            <a:r>
              <a:rPr lang="en-US" dirty="0" err="1" smtClean="0"/>
              <a:t>gostima</a:t>
            </a:r>
            <a:endParaRPr lang="x-none" dirty="0"/>
          </a:p>
          <a:p>
            <a:pPr lvl="1">
              <a:buFont typeface="+mj-lt"/>
              <a:buAutoNum type="arabicPeriod"/>
            </a:pPr>
            <a:r>
              <a:rPr lang="x-none" sz="1600" dirty="0" smtClean="0"/>
              <a:t>Direktna </a:t>
            </a:r>
            <a:r>
              <a:rPr lang="x-none" sz="1600" dirty="0"/>
              <a:t>pošta - </a:t>
            </a:r>
            <a:r>
              <a:rPr lang="en-US" sz="1600" dirty="0" err="1"/>
              <a:t>oblikovanje</a:t>
            </a:r>
            <a:r>
              <a:rPr lang="en-US" sz="1600" dirty="0"/>
              <a:t> </a:t>
            </a:r>
            <a:r>
              <a:rPr lang="en-US" sz="1600" dirty="0" err="1"/>
              <a:t>dopisa</a:t>
            </a:r>
            <a:r>
              <a:rPr lang="en-US" sz="1600" dirty="0"/>
              <a:t>,</a:t>
            </a:r>
            <a:r>
              <a:rPr lang="x-none" sz="1600" dirty="0"/>
              <a:t> </a:t>
            </a:r>
            <a:r>
              <a:rPr lang="en-US" sz="1600" dirty="0"/>
              <a:t>e-mail </a:t>
            </a:r>
            <a:r>
              <a:rPr lang="en-US" sz="1600" dirty="0" err="1"/>
              <a:t>poruka</a:t>
            </a:r>
            <a:r>
              <a:rPr lang="en-US" sz="1600" dirty="0"/>
              <a:t>, </a:t>
            </a:r>
            <a:r>
              <a:rPr lang="en-US" sz="1600" dirty="0" err="1"/>
              <a:t>upitnika</a:t>
            </a:r>
            <a:r>
              <a:rPr lang="en-US" sz="1600" dirty="0"/>
              <a:t>, </a:t>
            </a:r>
            <a:r>
              <a:rPr lang="en-US" sz="1600" dirty="0" err="1"/>
              <a:t>brošura</a:t>
            </a:r>
            <a:r>
              <a:rPr lang="en-US" sz="1600" dirty="0"/>
              <a:t>, </a:t>
            </a:r>
            <a:r>
              <a:rPr lang="en-US" sz="1600" dirty="0" err="1"/>
              <a:t>razglednica</a:t>
            </a:r>
            <a:r>
              <a:rPr lang="en-US" sz="1600" dirty="0"/>
              <a:t>, </a:t>
            </a:r>
            <a:r>
              <a:rPr lang="en-US" sz="1600" dirty="0" err="1"/>
              <a:t>omota</a:t>
            </a:r>
            <a:r>
              <a:rPr lang="en-US" sz="1600" dirty="0"/>
              <a:t>, </a:t>
            </a:r>
            <a:r>
              <a:rPr lang="en-US" sz="1600" dirty="0" err="1"/>
              <a:t>suvenira</a:t>
            </a:r>
            <a:r>
              <a:rPr lang="en-US" sz="1600" dirty="0"/>
              <a:t>, </a:t>
            </a:r>
            <a:r>
              <a:rPr lang="en-US" sz="1600" dirty="0" err="1"/>
              <a:t>kalendara</a:t>
            </a:r>
            <a:r>
              <a:rPr lang="x-none" sz="1600" dirty="0"/>
              <a:t>,</a:t>
            </a:r>
            <a:r>
              <a:rPr lang="en-US" sz="1600" dirty="0"/>
              <a:t> </a:t>
            </a:r>
            <a:r>
              <a:rPr lang="en-US" sz="1600" dirty="0" err="1"/>
              <a:t>itd</a:t>
            </a:r>
            <a:r>
              <a:rPr lang="x-none" sz="1600" dirty="0" smtClean="0"/>
              <a:t>.</a:t>
            </a:r>
          </a:p>
          <a:p>
            <a:pPr lvl="1">
              <a:buFont typeface="+mj-lt"/>
              <a:buAutoNum type="arabicPeriod"/>
            </a:pPr>
            <a:r>
              <a:rPr lang="x-none" dirty="0"/>
              <a:t>Oglašavanje - </a:t>
            </a:r>
            <a:r>
              <a:rPr lang="en-US" dirty="0" err="1"/>
              <a:t>novin</a:t>
            </a:r>
            <a:r>
              <a:rPr lang="x-none" dirty="0"/>
              <a:t>e</a:t>
            </a:r>
            <a:r>
              <a:rPr lang="en-US" dirty="0"/>
              <a:t>, </a:t>
            </a:r>
            <a:r>
              <a:rPr lang="en-US" dirty="0" err="1" smtClean="0"/>
              <a:t>časopisi,web</a:t>
            </a:r>
            <a:r>
              <a:rPr lang="en-US" dirty="0" smtClean="0"/>
              <a:t> </a:t>
            </a:r>
            <a:r>
              <a:rPr lang="en-US" dirty="0" err="1"/>
              <a:t>stranice</a:t>
            </a:r>
            <a:r>
              <a:rPr lang="en-US" dirty="0"/>
              <a:t>, </a:t>
            </a:r>
            <a:r>
              <a:rPr lang="en-US" dirty="0" err="1"/>
              <a:t>oglasne</a:t>
            </a:r>
            <a:r>
              <a:rPr lang="en-US" dirty="0"/>
              <a:t> </a:t>
            </a:r>
            <a:r>
              <a:rPr lang="x-none" dirty="0"/>
              <a:t>tabl</a:t>
            </a:r>
            <a:r>
              <a:rPr lang="en-US" dirty="0"/>
              <a:t>e, </a:t>
            </a:r>
            <a:r>
              <a:rPr lang="en-US" dirty="0" err="1"/>
              <a:t>putokazi</a:t>
            </a:r>
            <a:r>
              <a:rPr lang="x-none" dirty="0"/>
              <a:t> itd</a:t>
            </a:r>
            <a:r>
              <a:rPr lang="x-none" dirty="0" smtClean="0"/>
              <a:t>.</a:t>
            </a:r>
          </a:p>
          <a:p>
            <a:pPr lvl="1">
              <a:buFont typeface="+mj-lt"/>
              <a:buAutoNum type="arabicPeriod"/>
            </a:pPr>
            <a:r>
              <a:rPr lang="x-none" dirty="0" smtClean="0"/>
              <a:t>Publicitet i odnosi sa javnošću - r</a:t>
            </a:r>
            <a:r>
              <a:rPr lang="vi-VN" dirty="0" smtClean="0"/>
              <a:t>edov</a:t>
            </a:r>
            <a:r>
              <a:rPr lang="x-none" dirty="0" smtClean="0"/>
              <a:t>ne</a:t>
            </a:r>
            <a:r>
              <a:rPr lang="vi-VN" dirty="0" smtClean="0"/>
              <a:t>   </a:t>
            </a:r>
            <a:r>
              <a:rPr lang="x-none" dirty="0" smtClean="0"/>
              <a:t>štampane</a:t>
            </a:r>
            <a:r>
              <a:rPr lang="vi-VN" dirty="0" smtClean="0"/>
              <a:t>   </a:t>
            </a:r>
            <a:r>
              <a:rPr lang="vi-VN" dirty="0"/>
              <a:t>konferencije,   nastupi na   radiju, </a:t>
            </a:r>
            <a:r>
              <a:rPr lang="vi-VN" dirty="0" smtClean="0"/>
              <a:t>TV</a:t>
            </a:r>
            <a:r>
              <a:rPr lang="vi-VN" dirty="0"/>
              <a:t>, pojavljivanje  na  svečanostima  i  specijalnim  događanjima, </a:t>
            </a:r>
            <a:r>
              <a:rPr lang="x-none" dirty="0" smtClean="0"/>
              <a:t>lični</a:t>
            </a:r>
            <a:r>
              <a:rPr lang="vi-VN" dirty="0" smtClean="0"/>
              <a:t> </a:t>
            </a:r>
            <a:r>
              <a:rPr lang="vi-VN" dirty="0"/>
              <a:t>nastupi i </a:t>
            </a:r>
            <a:r>
              <a:rPr lang="vi-VN" dirty="0" smtClean="0"/>
              <a:t>govor</a:t>
            </a:r>
            <a:r>
              <a:rPr lang="x-none" dirty="0" smtClean="0"/>
              <a:t>.</a:t>
            </a:r>
          </a:p>
          <a:p>
            <a:pPr lvl="1">
              <a:buFont typeface="+mj-lt"/>
              <a:buAutoNum type="arabicPeriod"/>
            </a:pPr>
            <a:r>
              <a:rPr lang="x-none" dirty="0"/>
              <a:t>Televizija i radio - </a:t>
            </a:r>
            <a:r>
              <a:rPr lang="it-IT" dirty="0"/>
              <a:t>spotovi, posebni programi, sponzorstva, in-house T</a:t>
            </a:r>
            <a:r>
              <a:rPr lang="x-none" dirty="0"/>
              <a:t>V.</a:t>
            </a:r>
          </a:p>
          <a:p>
            <a:pPr lvl="1">
              <a:buFont typeface="+mj-lt"/>
              <a:buAutoNum type="arabicPeriod"/>
            </a:pPr>
            <a:r>
              <a:rPr lang="x-none" dirty="0" smtClean="0"/>
              <a:t>Interno oglašavanje </a:t>
            </a:r>
            <a:r>
              <a:rPr lang="x-none" dirty="0"/>
              <a:t>- informacije  u  sobama,  posteri  i  plakati    u  holu,  </a:t>
            </a:r>
            <a:r>
              <a:rPr lang="x-none" dirty="0" smtClean="0"/>
              <a:t>liftovima, </a:t>
            </a:r>
            <a:r>
              <a:rPr lang="x-none" dirty="0"/>
              <a:t>javnim  prostorima, pokretni display, portali u holu, itd</a:t>
            </a:r>
            <a:r>
              <a:rPr lang="x-none" dirty="0" smtClean="0"/>
              <a:t>.</a:t>
            </a:r>
          </a:p>
          <a:p>
            <a:pPr lvl="1">
              <a:buFont typeface="+mj-lt"/>
              <a:buAutoNum type="arabicPeriod"/>
            </a:pPr>
            <a:r>
              <a:rPr lang="x-none" dirty="0"/>
              <a:t>Promocija </a:t>
            </a:r>
            <a:r>
              <a:rPr lang="x-none" dirty="0" smtClean="0"/>
              <a:t>prodaje u sobama - </a:t>
            </a:r>
            <a:r>
              <a:rPr lang="it-IT" dirty="0" smtClean="0"/>
              <a:t>oblikovani  </a:t>
            </a:r>
            <a:r>
              <a:rPr lang="it-IT" dirty="0"/>
              <a:t>«paketi</a:t>
            </a:r>
            <a:r>
              <a:rPr lang="it-IT" dirty="0" smtClean="0"/>
              <a:t>»,</a:t>
            </a:r>
            <a:r>
              <a:rPr lang="sr-Latn-RS" dirty="0" smtClean="0"/>
              <a:t> pokloni</a:t>
            </a:r>
            <a:r>
              <a:rPr lang="it-IT" dirty="0" smtClean="0"/>
              <a:t>,  </a:t>
            </a:r>
            <a:r>
              <a:rPr lang="sr-Latn-RS" dirty="0" smtClean="0"/>
              <a:t>paketi za </a:t>
            </a:r>
            <a:r>
              <a:rPr lang="it-IT" dirty="0" smtClean="0"/>
              <a:t>venčanja</a:t>
            </a:r>
            <a:r>
              <a:rPr lang="x-none" dirty="0" smtClean="0"/>
              <a:t>, itd.</a:t>
            </a:r>
          </a:p>
          <a:p>
            <a:pPr lvl="1">
              <a:buFont typeface="+mj-lt"/>
              <a:buAutoNum type="arabicPeriod"/>
            </a:pPr>
            <a:r>
              <a:rPr lang="x-none" dirty="0"/>
              <a:t>Promocija prodaje hrane i pića - oblikovanje   trenda,   dizajna   u   restoranu,   </a:t>
            </a:r>
            <a:r>
              <a:rPr lang="x-none" dirty="0" smtClean="0"/>
              <a:t>menija</a:t>
            </a:r>
            <a:r>
              <a:rPr lang="x-none" dirty="0"/>
              <a:t>,   vinske karte i napitaka, ponuda u barovima, itd</a:t>
            </a:r>
            <a:r>
              <a:rPr lang="x-none" dirty="0" smtClean="0"/>
              <a:t>.</a:t>
            </a:r>
          </a:p>
          <a:p>
            <a:pPr lvl="1">
              <a:buFont typeface="+mj-lt"/>
              <a:buAutoNum type="arabicPeriod"/>
            </a:pPr>
            <a:r>
              <a:rPr lang="x-none" dirty="0" smtClean="0"/>
              <a:t>Promocija kongresa i seminara </a:t>
            </a:r>
            <a:r>
              <a:rPr lang="x-none" dirty="0"/>
              <a:t>- opremljenost, </a:t>
            </a:r>
            <a:r>
              <a:rPr lang="x-none" dirty="0" smtClean="0"/>
              <a:t>rezervisanje,tehničko </a:t>
            </a:r>
            <a:r>
              <a:rPr lang="x-none" dirty="0"/>
              <a:t>servisiranje, </a:t>
            </a:r>
            <a:r>
              <a:rPr lang="x-none" dirty="0" smtClean="0"/>
              <a:t>izložbe.</a:t>
            </a:r>
          </a:p>
          <a:p>
            <a:pPr lvl="1">
              <a:buFont typeface="+mj-lt"/>
              <a:buAutoNum type="arabicPeriod"/>
            </a:pPr>
            <a:r>
              <a:rPr lang="x-none" dirty="0" smtClean="0"/>
              <a:t>Promocija drugih prodajnih punktova u hotelu - </a:t>
            </a:r>
            <a:r>
              <a:rPr lang="x-none" dirty="0"/>
              <a:t>mini-bar, </a:t>
            </a:r>
            <a:r>
              <a:rPr lang="x-none" dirty="0" smtClean="0"/>
              <a:t>p</a:t>
            </a:r>
            <a:r>
              <a:rPr lang="sr-Latn-RS" dirty="0" smtClean="0"/>
              <a:t>erionica</a:t>
            </a:r>
            <a:r>
              <a:rPr lang="x-none" dirty="0" smtClean="0"/>
              <a:t>, prodaja  suvenira, wellness centra itd.</a:t>
            </a:r>
          </a:p>
          <a:p>
            <a:endParaRPr lang="x-none" dirty="0"/>
          </a:p>
        </p:txBody>
      </p:sp>
    </p:spTree>
    <p:extLst>
      <p:ext uri="{BB962C8B-B14F-4D97-AF65-F5344CB8AC3E}">
        <p14:creationId xmlns:p14="http://schemas.microsoft.com/office/powerpoint/2010/main" val="255675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HOTELSKA PRODAJA</a:t>
            </a:r>
            <a:br>
              <a:rPr lang="x-none" dirty="0" smtClean="0"/>
            </a:br>
            <a:endParaRPr lang="en-US" dirty="0"/>
          </a:p>
        </p:txBody>
      </p:sp>
      <p:sp>
        <p:nvSpPr>
          <p:cNvPr id="3" name="Content Placeholder 2"/>
          <p:cNvSpPr>
            <a:spLocks noGrp="1"/>
          </p:cNvSpPr>
          <p:nvPr>
            <p:ph idx="1"/>
          </p:nvPr>
        </p:nvSpPr>
        <p:spPr>
          <a:xfrm>
            <a:off x="677334" y="1284051"/>
            <a:ext cx="8596668" cy="5458494"/>
          </a:xfrm>
        </p:spPr>
        <p:txBody>
          <a:bodyPr>
            <a:normAutofit fontScale="92500" lnSpcReduction="20000"/>
          </a:bodyPr>
          <a:lstStyle/>
          <a:p>
            <a:pPr algn="just"/>
            <a:r>
              <a:rPr lang="x-none" sz="1900" dirty="0" smtClean="0"/>
              <a:t>Realizacijom sledećih osnovnih zadataka, koji se nedovoljno koriste od stane hotela, mogu se </a:t>
            </a:r>
            <a:r>
              <a:rPr lang="x-none" sz="1900" i="1" u="sng" dirty="0" smtClean="0"/>
              <a:t>povećati efekti hotelske prodaje</a:t>
            </a:r>
            <a:r>
              <a:rPr lang="x-none" sz="1900" dirty="0" smtClean="0"/>
              <a:t>.</a:t>
            </a:r>
          </a:p>
          <a:p>
            <a:pPr lvl="1" algn="just">
              <a:buFont typeface="+mj-lt"/>
              <a:buAutoNum type="arabicPeriod"/>
            </a:pPr>
            <a:r>
              <a:rPr lang="x-none" i="1" u="sng" dirty="0" smtClean="0"/>
              <a:t>Lična prodaja </a:t>
            </a:r>
            <a:r>
              <a:rPr lang="x-none" dirty="0"/>
              <a:t>- je  svaka  izgovorena </a:t>
            </a:r>
            <a:r>
              <a:rPr lang="x-none" dirty="0" smtClean="0"/>
              <a:t>reč</a:t>
            </a:r>
            <a:r>
              <a:rPr lang="x-none" dirty="0"/>
              <a:t>, poruka ili demonstracija kojima se </a:t>
            </a:r>
            <a:r>
              <a:rPr lang="x-none" dirty="0" smtClean="0"/>
              <a:t>prodavac </a:t>
            </a:r>
            <a:r>
              <a:rPr lang="x-none" dirty="0"/>
              <a:t>usluga obraća mogućem gostu. </a:t>
            </a:r>
            <a:r>
              <a:rPr lang="x-none" dirty="0" smtClean="0"/>
              <a:t>Iz tog razloga rukovodilac </a:t>
            </a:r>
            <a:r>
              <a:rPr lang="x-none" dirty="0"/>
              <a:t>hotelske prodaje treba zadužiti za </a:t>
            </a:r>
            <a:r>
              <a:rPr lang="x-none" dirty="0" smtClean="0"/>
              <a:t>uvežbavanje </a:t>
            </a:r>
            <a:r>
              <a:rPr lang="x-none" dirty="0"/>
              <a:t>tehnike </a:t>
            </a:r>
            <a:r>
              <a:rPr lang="x-none" dirty="0" smtClean="0"/>
              <a:t>«lične </a:t>
            </a:r>
            <a:r>
              <a:rPr lang="x-none" dirty="0"/>
              <a:t>prodaje» </a:t>
            </a:r>
            <a:r>
              <a:rPr lang="x-none" dirty="0" smtClean="0"/>
              <a:t>zaposlenih jer </a:t>
            </a:r>
            <a:r>
              <a:rPr lang="x-none" dirty="0"/>
              <a:t>je </a:t>
            </a:r>
            <a:r>
              <a:rPr lang="x-none" dirty="0" smtClean="0"/>
              <a:t>opšte </a:t>
            </a:r>
            <a:r>
              <a:rPr lang="x-none" dirty="0"/>
              <a:t>poznato,  da je svaki </a:t>
            </a:r>
            <a:r>
              <a:rPr lang="x-none" dirty="0" smtClean="0"/>
              <a:t>zaposleni </a:t>
            </a:r>
            <a:r>
              <a:rPr lang="x-none" dirty="0"/>
              <a:t>u hotelu «</a:t>
            </a:r>
            <a:r>
              <a:rPr lang="x-none" dirty="0" smtClean="0"/>
              <a:t>prodavac».</a:t>
            </a:r>
          </a:p>
          <a:p>
            <a:pPr lvl="1" algn="just">
              <a:buFont typeface="+mj-lt"/>
              <a:buAutoNum type="arabicPeriod"/>
            </a:pPr>
            <a:r>
              <a:rPr lang="x-none" dirty="0" smtClean="0"/>
              <a:t>H</a:t>
            </a:r>
            <a:r>
              <a:rPr lang="vi-VN" dirty="0" smtClean="0"/>
              <a:t>otelska  prodaja  vodi   </a:t>
            </a:r>
            <a:r>
              <a:rPr lang="vi-VN" i="1" u="sng" dirty="0" smtClean="0"/>
              <a:t>«mailing  liste</a:t>
            </a:r>
            <a:r>
              <a:rPr lang="vi-VN" dirty="0" smtClean="0"/>
              <a:t>»</a:t>
            </a:r>
            <a:r>
              <a:rPr lang="x-none" dirty="0" smtClean="0"/>
              <a:t>. </a:t>
            </a:r>
            <a:r>
              <a:rPr lang="vi-VN" dirty="0"/>
              <a:t>Za  oblikovanje «mailing liste» i prikupljanje imena i prezimena, </a:t>
            </a:r>
            <a:r>
              <a:rPr lang="vi-VN" dirty="0" smtClean="0"/>
              <a:t>uz </a:t>
            </a:r>
            <a:r>
              <a:rPr lang="vi-VN" dirty="0"/>
              <a:t>korištenje raznih imenika, publikacija i Interneta, predlaže se evidentiranje, vođenje i </a:t>
            </a:r>
            <a:r>
              <a:rPr lang="vi-VN" dirty="0" smtClean="0"/>
              <a:t>redov</a:t>
            </a:r>
            <a:r>
              <a:rPr lang="x-none" dirty="0" smtClean="0"/>
              <a:t>n</a:t>
            </a:r>
            <a:r>
              <a:rPr lang="vi-VN" dirty="0" smtClean="0"/>
              <a:t>o </a:t>
            </a:r>
            <a:r>
              <a:rPr lang="vi-VN" dirty="0"/>
              <a:t>ažuriranje podataka </a:t>
            </a:r>
            <a:r>
              <a:rPr lang="vi-VN" dirty="0" smtClean="0"/>
              <a:t>o</a:t>
            </a:r>
            <a:r>
              <a:rPr lang="x-none" dirty="0" smtClean="0"/>
              <a:t>:</a:t>
            </a:r>
          </a:p>
          <a:p>
            <a:pPr lvl="2" algn="just">
              <a:buFont typeface="+mj-lt"/>
              <a:buAutoNum type="arabicPeriod"/>
            </a:pPr>
            <a:r>
              <a:rPr lang="x-none" sz="1500" dirty="0"/>
              <a:t>gostima koji su boravili u hotelu prošle godine, </a:t>
            </a:r>
            <a:endParaRPr lang="x-none" sz="1500" dirty="0" smtClean="0"/>
          </a:p>
          <a:p>
            <a:pPr lvl="2" algn="just">
              <a:buFont typeface="+mj-lt"/>
              <a:buAutoNum type="arabicPeriod"/>
            </a:pPr>
            <a:r>
              <a:rPr lang="x-none" sz="1500" dirty="0" smtClean="0"/>
              <a:t>gostima </a:t>
            </a:r>
            <a:r>
              <a:rPr lang="x-none" sz="1500" dirty="0"/>
              <a:t>koji su boravili  prethodnih godina («aktivni» i «neaktivni</a:t>
            </a:r>
            <a:r>
              <a:rPr lang="x-none" sz="1500" dirty="0" smtClean="0"/>
              <a:t>»),</a:t>
            </a:r>
          </a:p>
          <a:p>
            <a:pPr lvl="2" algn="just">
              <a:buFont typeface="+mj-lt"/>
              <a:buAutoNum type="arabicPeriod"/>
            </a:pPr>
            <a:r>
              <a:rPr lang="x-none" sz="1500" dirty="0" smtClean="0"/>
              <a:t>gostima </a:t>
            </a:r>
            <a:r>
              <a:rPr lang="x-none" sz="1500" dirty="0"/>
              <a:t>koji su slali samo upite  u prošloj i tekućoj </a:t>
            </a:r>
            <a:r>
              <a:rPr lang="x-none" sz="1500" dirty="0" smtClean="0"/>
              <a:t>godini,</a:t>
            </a:r>
          </a:p>
          <a:p>
            <a:pPr lvl="2" algn="just">
              <a:buFont typeface="+mj-lt"/>
              <a:buAutoNum type="arabicPeriod"/>
            </a:pPr>
            <a:r>
              <a:rPr lang="x-none" sz="1500" dirty="0" smtClean="0"/>
              <a:t>gostima </a:t>
            </a:r>
            <a:r>
              <a:rPr lang="x-none" sz="1500" dirty="0"/>
              <a:t>koji su otkazali rezervacije u prošloj i tekućoj </a:t>
            </a:r>
            <a:r>
              <a:rPr lang="x-none" sz="1500" dirty="0" smtClean="0"/>
              <a:t>godini,</a:t>
            </a:r>
          </a:p>
          <a:p>
            <a:pPr lvl="2" algn="just">
              <a:buFont typeface="+mj-lt"/>
              <a:buAutoNum type="arabicPeriod"/>
            </a:pPr>
            <a:r>
              <a:rPr lang="x-none" sz="1500" dirty="0" smtClean="0"/>
              <a:t>imenima </a:t>
            </a:r>
            <a:r>
              <a:rPr lang="x-none" sz="1500" dirty="0"/>
              <a:t>koja se dobiju od </a:t>
            </a:r>
            <a:r>
              <a:rPr lang="x-none" sz="1500" dirty="0" smtClean="0"/>
              <a:t>redovnih </a:t>
            </a:r>
            <a:r>
              <a:rPr lang="x-none" sz="1500" dirty="0"/>
              <a:t>gostiju </a:t>
            </a:r>
            <a:r>
              <a:rPr lang="x-none" sz="1500" dirty="0" smtClean="0"/>
              <a:t>hotela,</a:t>
            </a:r>
          </a:p>
          <a:p>
            <a:pPr lvl="2" algn="just">
              <a:buFont typeface="+mj-lt"/>
              <a:buAutoNum type="arabicPeriod"/>
            </a:pPr>
            <a:r>
              <a:rPr lang="x-none" sz="1500" dirty="0" smtClean="0"/>
              <a:t>gostima </a:t>
            </a:r>
            <a:r>
              <a:rPr lang="x-none" sz="1500" dirty="0"/>
              <a:t>koji su boravili u hotelu na bračnom </a:t>
            </a:r>
            <a:r>
              <a:rPr lang="x-none" sz="1500" dirty="0" smtClean="0"/>
              <a:t>putovanju,</a:t>
            </a:r>
          </a:p>
          <a:p>
            <a:pPr lvl="2" algn="just">
              <a:buFont typeface="+mj-lt"/>
              <a:buAutoNum type="arabicPeriod"/>
            </a:pPr>
            <a:r>
              <a:rPr lang="x-none" sz="1500" dirty="0" smtClean="0"/>
              <a:t>prevoznicima</a:t>
            </a:r>
            <a:r>
              <a:rPr lang="x-none" sz="1500" dirty="0"/>
              <a:t>,   agencijama,   predstavništvima, </a:t>
            </a:r>
            <a:r>
              <a:rPr lang="x-none" sz="1500" dirty="0" smtClean="0"/>
              <a:t>konzulatima</a:t>
            </a:r>
            <a:r>
              <a:rPr lang="x-none" sz="1500" dirty="0"/>
              <a:t>, organizatorima  kongresa  i  seminara,  o  sportskim  i  trgovačkim  društvima, predstavnicima lokalne i nacionalne vlasti, itd.</a:t>
            </a:r>
          </a:p>
          <a:p>
            <a:pPr marL="457200" lvl="1" indent="0" algn="just">
              <a:buNone/>
            </a:pPr>
            <a:r>
              <a:rPr lang="x-none" dirty="0" smtClean="0"/>
              <a:t>	S</a:t>
            </a:r>
            <a:r>
              <a:rPr lang="vi-VN" dirty="0" smtClean="0"/>
              <a:t>vaka  </a:t>
            </a:r>
            <a:r>
              <a:rPr lang="vi-VN" dirty="0"/>
              <a:t>pisana poruka treba  biti profesionalno uobličena</a:t>
            </a:r>
            <a:r>
              <a:rPr lang="vi-VN" dirty="0" smtClean="0"/>
              <a:t>,</a:t>
            </a:r>
            <a:r>
              <a:rPr lang="sr-Latn-RS" dirty="0" smtClean="0"/>
              <a:t> </a:t>
            </a:r>
            <a:r>
              <a:rPr lang="vi-VN" dirty="0" smtClean="0"/>
              <a:t>kako  </a:t>
            </a:r>
            <a:r>
              <a:rPr lang="vi-VN" dirty="0"/>
              <a:t>bi  </a:t>
            </a:r>
            <a:r>
              <a:rPr lang="vi-VN" dirty="0" smtClean="0"/>
              <a:t>pre  </a:t>
            </a:r>
            <a:r>
              <a:rPr lang="vi-VN" dirty="0"/>
              <a:t>svega izazvala </a:t>
            </a:r>
            <a:r>
              <a:rPr lang="sr-Latn-RS" dirty="0" smtClean="0"/>
              <a:t>pažnju </a:t>
            </a:r>
            <a:r>
              <a:rPr lang="vi-VN" dirty="0" smtClean="0"/>
              <a:t>čita</a:t>
            </a:r>
            <a:r>
              <a:rPr lang="x-none" dirty="0" smtClean="0"/>
              <a:t>oca</a:t>
            </a:r>
            <a:r>
              <a:rPr lang="vi-VN" dirty="0" smtClean="0"/>
              <a:t> kojem </a:t>
            </a:r>
            <a:r>
              <a:rPr lang="vi-VN" dirty="0"/>
              <a:t>je poruka </a:t>
            </a:r>
            <a:r>
              <a:rPr lang="vi-VN" dirty="0" smtClean="0"/>
              <a:t>upućena </a:t>
            </a:r>
            <a:r>
              <a:rPr lang="vi-VN" dirty="0"/>
              <a:t>i </a:t>
            </a:r>
            <a:r>
              <a:rPr lang="vi-VN" dirty="0" smtClean="0"/>
              <a:t>kako </a:t>
            </a:r>
            <a:r>
              <a:rPr lang="vi-VN" dirty="0"/>
              <a:t>bi </a:t>
            </a:r>
            <a:r>
              <a:rPr lang="vi-VN" dirty="0" smtClean="0"/>
              <a:t>ga zainteres</a:t>
            </a:r>
            <a:r>
              <a:rPr lang="x-none" dirty="0" smtClean="0"/>
              <a:t>oval</a:t>
            </a:r>
            <a:r>
              <a:rPr lang="vi-VN" dirty="0" smtClean="0"/>
              <a:t>a </a:t>
            </a:r>
            <a:r>
              <a:rPr lang="vi-VN" dirty="0"/>
              <a:t>da poruku  pročita  do  kraja. </a:t>
            </a:r>
            <a:r>
              <a:rPr lang="sr-Latn-RS" dirty="0" smtClean="0"/>
              <a:t>N</a:t>
            </a:r>
            <a:r>
              <a:rPr lang="vi-VN" dirty="0" smtClean="0"/>
              <a:t>aravno</a:t>
            </a:r>
            <a:r>
              <a:rPr lang="vi-VN" dirty="0"/>
              <a:t>,  mora  omogućiti  potencijalnom  gostu  da  </a:t>
            </a:r>
            <a:r>
              <a:rPr lang="vi-VN" dirty="0" smtClean="0"/>
              <a:t>na </a:t>
            </a:r>
            <a:r>
              <a:rPr lang="vi-VN" dirty="0"/>
              <a:t>jednostavan </a:t>
            </a:r>
            <a:r>
              <a:rPr lang="vi-VN" dirty="0" smtClean="0"/>
              <a:t>način </a:t>
            </a:r>
            <a:r>
              <a:rPr lang="vi-VN" dirty="0"/>
              <a:t>može odmah </a:t>
            </a:r>
            <a:r>
              <a:rPr lang="vi-VN" dirty="0" smtClean="0"/>
              <a:t>povratno</a:t>
            </a:r>
            <a:r>
              <a:rPr lang="vi-VN" dirty="0"/>
              <a:t>, </a:t>
            </a:r>
            <a:r>
              <a:rPr lang="vi-VN" dirty="0" smtClean="0"/>
              <a:t>potvrditi </a:t>
            </a:r>
            <a:r>
              <a:rPr lang="vi-VN" dirty="0"/>
              <a:t>ponuđenu </a:t>
            </a:r>
            <a:r>
              <a:rPr lang="vi-VN" dirty="0" smtClean="0"/>
              <a:t>rezervaciju</a:t>
            </a:r>
            <a:r>
              <a:rPr lang="x-none" dirty="0" smtClean="0"/>
              <a:t>.</a:t>
            </a:r>
            <a:endParaRPr lang="x-none" dirty="0"/>
          </a:p>
        </p:txBody>
      </p:sp>
    </p:spTree>
    <p:extLst>
      <p:ext uri="{BB962C8B-B14F-4D97-AF65-F5344CB8AC3E}">
        <p14:creationId xmlns:p14="http://schemas.microsoft.com/office/powerpoint/2010/main" val="612769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HOTELSKA PRODAJA</a:t>
            </a:r>
            <a:br>
              <a:rPr lang="x-none" dirty="0" smtClean="0"/>
            </a:br>
            <a:endParaRPr lang="en-US" dirty="0"/>
          </a:p>
        </p:txBody>
      </p:sp>
      <p:sp>
        <p:nvSpPr>
          <p:cNvPr id="3" name="Content Placeholder 2"/>
          <p:cNvSpPr>
            <a:spLocks noGrp="1"/>
          </p:cNvSpPr>
          <p:nvPr>
            <p:ph idx="1"/>
          </p:nvPr>
        </p:nvSpPr>
        <p:spPr>
          <a:xfrm>
            <a:off x="677334" y="1284051"/>
            <a:ext cx="8596668" cy="5272392"/>
          </a:xfrm>
        </p:spPr>
        <p:txBody>
          <a:bodyPr>
            <a:normAutofit/>
          </a:bodyPr>
          <a:lstStyle/>
          <a:p>
            <a:endParaRPr lang="x-none" dirty="0" smtClean="0"/>
          </a:p>
          <a:p>
            <a:pPr algn="just"/>
            <a:r>
              <a:rPr lang="x-none" dirty="0" smtClean="0"/>
              <a:t>Realizacijom sledećih osnovnih zadataka, koji se nedovoljno koriste od stane hotela, mogu se povećati efekti hotelske prodaje</a:t>
            </a:r>
            <a:r>
              <a:rPr lang="sr-Latn-RS" dirty="0" smtClean="0"/>
              <a:t> (nastavak)</a:t>
            </a:r>
            <a:r>
              <a:rPr lang="x-none" dirty="0" smtClean="0"/>
              <a:t>.</a:t>
            </a:r>
          </a:p>
          <a:p>
            <a:pPr marL="800100" lvl="1" indent="-342900" algn="just">
              <a:buFont typeface="+mj-lt"/>
              <a:buAutoNum type="arabicPeriod" startAt="3"/>
            </a:pPr>
            <a:r>
              <a:rPr lang="x-none" dirty="0" smtClean="0"/>
              <a:t>Pre planiranja bilo kakvog </a:t>
            </a:r>
            <a:r>
              <a:rPr lang="x-none" i="1" u="sng" dirty="0" smtClean="0"/>
              <a:t>oglašavanja</a:t>
            </a:r>
            <a:r>
              <a:rPr lang="x-none" dirty="0" smtClean="0"/>
              <a:t>, treba shvatiti da je oglašavanje visoko specijalizovan posao. S</a:t>
            </a:r>
            <a:r>
              <a:rPr lang="vi-VN" dirty="0" smtClean="0"/>
              <a:t>trpljivim  </a:t>
            </a:r>
            <a:r>
              <a:rPr lang="vi-VN" dirty="0"/>
              <a:t>i trajnim oglašavanjem  hotela i usluga</a:t>
            </a:r>
            <a:r>
              <a:rPr lang="vi-VN" dirty="0" smtClean="0"/>
              <a:t>,</a:t>
            </a:r>
            <a:r>
              <a:rPr lang="x-none" dirty="0" smtClean="0"/>
              <a:t> hotelijeri </a:t>
            </a:r>
            <a:r>
              <a:rPr lang="vi-VN" dirty="0" smtClean="0"/>
              <a:t>mogu očekivati pozitivn</a:t>
            </a:r>
            <a:r>
              <a:rPr lang="x-none" dirty="0" smtClean="0"/>
              <a:t>e</a:t>
            </a:r>
            <a:r>
              <a:rPr lang="vi-VN" dirty="0" smtClean="0"/>
              <a:t> rezultat</a:t>
            </a:r>
            <a:r>
              <a:rPr lang="x-none" dirty="0" smtClean="0"/>
              <a:t>e</a:t>
            </a:r>
            <a:r>
              <a:rPr lang="vi-VN" dirty="0" smtClean="0"/>
              <a:t>. </a:t>
            </a:r>
            <a:r>
              <a:rPr lang="vi-VN" dirty="0"/>
              <a:t>Pritom je najznačajnije da hotel i njegove usluge vremenom postaju prepoznatljive na tržištu</a:t>
            </a:r>
            <a:r>
              <a:rPr lang="vi-VN" dirty="0" smtClean="0"/>
              <a:t>.</a:t>
            </a:r>
            <a:endParaRPr lang="x-none" dirty="0" smtClean="0"/>
          </a:p>
          <a:p>
            <a:pPr marL="800100" lvl="1" indent="-342900" algn="just">
              <a:buFont typeface="+mj-lt"/>
              <a:buAutoNum type="arabicPeriod" startAt="3"/>
            </a:pPr>
            <a:r>
              <a:rPr lang="vi-VN" dirty="0" smtClean="0"/>
              <a:t>Nagli prelaz </a:t>
            </a:r>
            <a:r>
              <a:rPr lang="vi-VN" dirty="0"/>
              <a:t>oglašavanja  s tradicionalnih medija na </a:t>
            </a:r>
            <a:r>
              <a:rPr lang="vi-VN" i="1" u="sng" dirty="0"/>
              <a:t>Internet</a:t>
            </a:r>
            <a:r>
              <a:rPr lang="vi-VN" dirty="0"/>
              <a:t>, izazvao je pravu malu    revoluciju  u  hotelijerstvu. To  je  za  </a:t>
            </a:r>
            <a:r>
              <a:rPr lang="vi-VN" dirty="0" smtClean="0"/>
              <a:t>posledicu  </a:t>
            </a:r>
            <a:r>
              <a:rPr lang="vi-VN" dirty="0"/>
              <a:t>imalo  </a:t>
            </a:r>
            <a:r>
              <a:rPr lang="vi-VN" dirty="0" smtClean="0"/>
              <a:t>i </a:t>
            </a:r>
            <a:r>
              <a:rPr lang="vi-VN" dirty="0"/>
              <a:t>nesnalaženje mnogih  hotelijera, </a:t>
            </a:r>
            <a:r>
              <a:rPr lang="x-none" dirty="0" smtClean="0"/>
              <a:t>zbog brzih promena, dnevog </a:t>
            </a:r>
            <a:r>
              <a:rPr lang="vi-VN" dirty="0" smtClean="0"/>
              <a:t>prilagođavanja</a:t>
            </a:r>
            <a:r>
              <a:rPr lang="x-none" dirty="0" smtClean="0"/>
              <a:t> </a:t>
            </a:r>
            <a:r>
              <a:rPr lang="vi-VN" dirty="0" smtClean="0"/>
              <a:t>tržištu</a:t>
            </a:r>
            <a:r>
              <a:rPr lang="x-none" dirty="0" smtClean="0"/>
              <a:t>, kao i sve jačoj</a:t>
            </a:r>
            <a:r>
              <a:rPr lang="vi-VN" dirty="0" smtClean="0"/>
              <a:t> konkurenciji. </a:t>
            </a:r>
            <a:endParaRPr lang="x-none" dirty="0" smtClean="0"/>
          </a:p>
          <a:p>
            <a:endParaRPr lang="x-none" dirty="0"/>
          </a:p>
        </p:txBody>
      </p:sp>
    </p:spTree>
    <p:extLst>
      <p:ext uri="{BB962C8B-B14F-4D97-AF65-F5344CB8AC3E}">
        <p14:creationId xmlns:p14="http://schemas.microsoft.com/office/powerpoint/2010/main" val="120666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HOTELSKA PRODAJA</a:t>
            </a:r>
            <a:br>
              <a:rPr lang="x-none" dirty="0" smtClean="0"/>
            </a:br>
            <a:endParaRPr lang="en-US" dirty="0"/>
          </a:p>
        </p:txBody>
      </p:sp>
      <p:sp>
        <p:nvSpPr>
          <p:cNvPr id="3" name="Content Placeholder 2"/>
          <p:cNvSpPr>
            <a:spLocks noGrp="1"/>
          </p:cNvSpPr>
          <p:nvPr>
            <p:ph idx="1"/>
          </p:nvPr>
        </p:nvSpPr>
        <p:spPr>
          <a:xfrm>
            <a:off x="677334" y="1284051"/>
            <a:ext cx="8596668" cy="5272392"/>
          </a:xfrm>
        </p:spPr>
        <p:txBody>
          <a:bodyPr>
            <a:normAutofit fontScale="70000" lnSpcReduction="20000"/>
          </a:bodyPr>
          <a:lstStyle/>
          <a:p>
            <a:endParaRPr lang="x-none" dirty="0" smtClean="0"/>
          </a:p>
          <a:p>
            <a:pPr algn="just"/>
            <a:r>
              <a:rPr lang="x-none" sz="2600" dirty="0" smtClean="0"/>
              <a:t>Za uspešnu prodaju hotelskih usluga od izuzetnog značaja je pronalaženje pravog </a:t>
            </a:r>
            <a:r>
              <a:rPr lang="sr-Latn-RS" sz="2600" dirty="0" smtClean="0"/>
              <a:t>menadžera prodaje</a:t>
            </a:r>
            <a:r>
              <a:rPr lang="x-none" sz="2600" dirty="0" smtClean="0"/>
              <a:t> koji treba da poseduje sledeće karkaterne i poslovne osobine:</a:t>
            </a:r>
          </a:p>
          <a:p>
            <a:pPr lvl="1" algn="just">
              <a:buFont typeface="+mj-lt"/>
              <a:buAutoNum type="arabicPeriod"/>
            </a:pPr>
            <a:r>
              <a:rPr lang="x-none" sz="1900" dirty="0" smtClean="0"/>
              <a:t>dugogodišnje </a:t>
            </a:r>
            <a:r>
              <a:rPr lang="x-none" sz="1900" dirty="0"/>
              <a:t>iskustvo u hotelskoj prodaji</a:t>
            </a:r>
            <a:r>
              <a:rPr lang="x-none" sz="1900" dirty="0" smtClean="0"/>
              <a:t>, </a:t>
            </a:r>
          </a:p>
          <a:p>
            <a:pPr lvl="1" algn="just">
              <a:buFont typeface="+mj-lt"/>
              <a:buAutoNum type="arabicPeriod"/>
            </a:pPr>
            <a:r>
              <a:rPr lang="x-none" sz="1900" dirty="0" smtClean="0"/>
              <a:t>stručno obrazovanje, </a:t>
            </a:r>
          </a:p>
          <a:p>
            <a:pPr lvl="1" algn="just">
              <a:buFont typeface="+mj-lt"/>
              <a:buAutoNum type="arabicPeriod"/>
            </a:pPr>
            <a:r>
              <a:rPr lang="x-none" sz="1900" dirty="0" smtClean="0"/>
              <a:t>prirodnu </a:t>
            </a:r>
            <a:r>
              <a:rPr lang="x-none" sz="1900" dirty="0"/>
              <a:t>nadarenost za poslove prodaje</a:t>
            </a:r>
            <a:r>
              <a:rPr lang="x-none" sz="1900" dirty="0" smtClean="0"/>
              <a:t>,</a:t>
            </a:r>
          </a:p>
          <a:p>
            <a:pPr lvl="1" algn="just">
              <a:buFont typeface="+mj-lt"/>
              <a:buAutoNum type="arabicPeriod"/>
            </a:pPr>
            <a:r>
              <a:rPr lang="x-none" sz="1900" dirty="0" smtClean="0"/>
              <a:t>dobro </a:t>
            </a:r>
            <a:r>
              <a:rPr lang="x-none" sz="1900" dirty="0"/>
              <a:t>poznavanje nekoliko glavnih stranih </a:t>
            </a:r>
            <a:r>
              <a:rPr lang="x-none" sz="1900" dirty="0" smtClean="0"/>
              <a:t>jezika, </a:t>
            </a:r>
          </a:p>
          <a:p>
            <a:pPr lvl="1" algn="just">
              <a:buFont typeface="+mj-lt"/>
              <a:buAutoNum type="arabicPeriod"/>
            </a:pPr>
            <a:r>
              <a:rPr lang="x-none" sz="1900" dirty="0" smtClean="0"/>
              <a:t>poznavanje </a:t>
            </a:r>
            <a:r>
              <a:rPr lang="x-none" sz="1900" dirty="0"/>
              <a:t>proizvoda i usluga u </a:t>
            </a:r>
            <a:r>
              <a:rPr lang="x-none" sz="1900" dirty="0" smtClean="0"/>
              <a:t>hotelijerstvu,</a:t>
            </a:r>
          </a:p>
          <a:p>
            <a:pPr lvl="1" algn="just">
              <a:buFont typeface="+mj-lt"/>
              <a:buAutoNum type="arabicPeriod"/>
            </a:pPr>
            <a:r>
              <a:rPr lang="x-none" sz="1900" dirty="0" smtClean="0"/>
              <a:t>sposobnost </a:t>
            </a:r>
            <a:r>
              <a:rPr lang="x-none" sz="1900" dirty="0"/>
              <a:t>planiranja</a:t>
            </a:r>
            <a:r>
              <a:rPr lang="x-none" sz="1900" dirty="0" smtClean="0"/>
              <a:t>,</a:t>
            </a:r>
          </a:p>
          <a:p>
            <a:pPr lvl="1" algn="just">
              <a:buFont typeface="+mj-lt"/>
              <a:buAutoNum type="arabicPeriod"/>
            </a:pPr>
            <a:r>
              <a:rPr lang="x-none" sz="1900" dirty="0" smtClean="0"/>
              <a:t>osećaj </a:t>
            </a:r>
            <a:r>
              <a:rPr lang="x-none" sz="1900" dirty="0"/>
              <a:t>za dobar odnos s </a:t>
            </a:r>
            <a:r>
              <a:rPr lang="x-none" sz="1900" dirty="0" smtClean="0"/>
              <a:t>javnostima,</a:t>
            </a:r>
          </a:p>
          <a:p>
            <a:pPr lvl="1" algn="just">
              <a:buFont typeface="+mj-lt"/>
              <a:buAutoNum type="arabicPeriod"/>
            </a:pPr>
            <a:r>
              <a:rPr lang="x-none" sz="1900" dirty="0" smtClean="0"/>
              <a:t>zdrav </a:t>
            </a:r>
            <a:r>
              <a:rPr lang="x-none" sz="1900" dirty="0"/>
              <a:t>razum</a:t>
            </a:r>
            <a:r>
              <a:rPr lang="x-none" sz="1900" dirty="0" smtClean="0"/>
              <a:t>, </a:t>
            </a:r>
          </a:p>
          <a:p>
            <a:pPr lvl="1" algn="just">
              <a:buFont typeface="+mj-lt"/>
              <a:buAutoNum type="arabicPeriod"/>
            </a:pPr>
            <a:r>
              <a:rPr lang="x-none" sz="1900" dirty="0" smtClean="0"/>
              <a:t>poslovni duh, </a:t>
            </a:r>
          </a:p>
          <a:p>
            <a:pPr lvl="1" algn="just">
              <a:buFont typeface="+mj-lt"/>
              <a:buAutoNum type="arabicPeriod"/>
            </a:pPr>
            <a:r>
              <a:rPr lang="x-none" sz="1900" dirty="0" smtClean="0"/>
              <a:t>upornost,</a:t>
            </a:r>
          </a:p>
          <a:p>
            <a:pPr lvl="1" algn="just">
              <a:buFont typeface="+mj-lt"/>
              <a:buAutoNum type="arabicPeriod"/>
            </a:pPr>
            <a:r>
              <a:rPr lang="x-none" sz="1900" dirty="0" smtClean="0"/>
              <a:t>ljubaznost,</a:t>
            </a:r>
          </a:p>
          <a:p>
            <a:pPr lvl="1" algn="just">
              <a:buFont typeface="+mj-lt"/>
              <a:buAutoNum type="arabicPeriod"/>
            </a:pPr>
            <a:r>
              <a:rPr lang="x-none" sz="1900" dirty="0" smtClean="0"/>
              <a:t>simpatičan izgled,</a:t>
            </a:r>
          </a:p>
          <a:p>
            <a:pPr lvl="1" algn="just">
              <a:buFont typeface="+mj-lt"/>
              <a:buAutoNum type="arabicPeriod"/>
            </a:pPr>
            <a:r>
              <a:rPr lang="x-none" sz="1900" dirty="0" smtClean="0"/>
              <a:t>prirodni osmeh</a:t>
            </a:r>
            <a:r>
              <a:rPr lang="sr-Latn-RS" sz="1900" dirty="0" smtClean="0"/>
              <a:t>,</a:t>
            </a:r>
            <a:endParaRPr lang="x-none" sz="1900" dirty="0" smtClean="0"/>
          </a:p>
          <a:p>
            <a:pPr lvl="1" algn="just">
              <a:buFont typeface="+mj-lt"/>
              <a:buAutoNum type="arabicPeriod"/>
            </a:pPr>
            <a:r>
              <a:rPr lang="x-none" sz="1900" dirty="0" smtClean="0"/>
              <a:t>volju </a:t>
            </a:r>
            <a:r>
              <a:rPr lang="x-none" sz="1900" dirty="0"/>
              <a:t>za </a:t>
            </a:r>
            <a:r>
              <a:rPr lang="x-none" sz="1900" dirty="0" smtClean="0"/>
              <a:t>rad</a:t>
            </a:r>
            <a:r>
              <a:rPr lang="sr-Latn-RS" sz="1900" dirty="0"/>
              <a:t>.</a:t>
            </a:r>
            <a:endParaRPr lang="sr-Latn-RS" sz="1900" dirty="0" smtClean="0"/>
          </a:p>
        </p:txBody>
      </p:sp>
    </p:spTree>
    <p:extLst>
      <p:ext uri="{BB962C8B-B14F-4D97-AF65-F5344CB8AC3E}">
        <p14:creationId xmlns:p14="http://schemas.microsoft.com/office/powerpoint/2010/main" val="3956097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HOTELSKA PRODAJA</a:t>
            </a:r>
            <a:br>
              <a:rPr lang="x-none" dirty="0" smtClean="0"/>
            </a:br>
            <a:endParaRPr lang="en-US" dirty="0"/>
          </a:p>
        </p:txBody>
      </p:sp>
      <p:sp>
        <p:nvSpPr>
          <p:cNvPr id="3" name="Content Placeholder 2"/>
          <p:cNvSpPr>
            <a:spLocks noGrp="1"/>
          </p:cNvSpPr>
          <p:nvPr>
            <p:ph idx="1"/>
          </p:nvPr>
        </p:nvSpPr>
        <p:spPr>
          <a:xfrm>
            <a:off x="677334" y="1284050"/>
            <a:ext cx="8596668" cy="5408579"/>
          </a:xfrm>
        </p:spPr>
        <p:txBody>
          <a:bodyPr>
            <a:normAutofit/>
          </a:bodyPr>
          <a:lstStyle/>
          <a:p>
            <a:r>
              <a:rPr lang="x-none" dirty="0" smtClean="0"/>
              <a:t>Menadžer  hotelske prodaje u kontaktu </a:t>
            </a:r>
            <a:r>
              <a:rPr lang="vi-VN" dirty="0" smtClean="0"/>
              <a:t>s</a:t>
            </a:r>
            <a:r>
              <a:rPr lang="x-none" dirty="0" smtClean="0"/>
              <a:t>a</a:t>
            </a:r>
            <a:r>
              <a:rPr lang="vi-VN" dirty="0" smtClean="0"/>
              <a:t>  </a:t>
            </a:r>
            <a:r>
              <a:rPr lang="vi-VN" dirty="0"/>
              <a:t>poslovnim </a:t>
            </a:r>
            <a:r>
              <a:rPr lang="vi-VN" dirty="0" smtClean="0"/>
              <a:t>partnerom</a:t>
            </a:r>
            <a:r>
              <a:rPr lang="x-none" dirty="0" smtClean="0"/>
              <a:t>, treba da nastoji da se pridržava opštih pravila ponašanja prilikom razgovora sa poslovnim partnerom: </a:t>
            </a:r>
          </a:p>
          <a:p>
            <a:r>
              <a:rPr lang="x-none" dirty="0"/>
              <a:t>ne prekidati </a:t>
            </a:r>
            <a:r>
              <a:rPr lang="x-none" dirty="0" smtClean="0"/>
              <a:t>sagovornika,</a:t>
            </a:r>
          </a:p>
          <a:p>
            <a:r>
              <a:rPr lang="x-none" dirty="0" smtClean="0"/>
              <a:t>ne </a:t>
            </a:r>
            <a:r>
              <a:rPr lang="x-none" dirty="0"/>
              <a:t>govoriti bez smisla i </a:t>
            </a:r>
            <a:r>
              <a:rPr lang="x-none" dirty="0" smtClean="0"/>
              <a:t>cilja,</a:t>
            </a:r>
          </a:p>
          <a:p>
            <a:r>
              <a:rPr lang="x-none" dirty="0" smtClean="0"/>
              <a:t>ne </a:t>
            </a:r>
            <a:r>
              <a:rPr lang="x-none" dirty="0"/>
              <a:t>govoriti s cigaretom, lulom ili žvakaćom gumom u </a:t>
            </a:r>
            <a:r>
              <a:rPr lang="x-none" dirty="0" smtClean="0"/>
              <a:t>ustima,</a:t>
            </a:r>
          </a:p>
          <a:p>
            <a:r>
              <a:rPr lang="x-none" dirty="0" smtClean="0"/>
              <a:t>ne </a:t>
            </a:r>
            <a:r>
              <a:rPr lang="x-none" dirty="0"/>
              <a:t>govoriti brzo</a:t>
            </a:r>
            <a:r>
              <a:rPr lang="x-none" dirty="0" smtClean="0"/>
              <a:t>,</a:t>
            </a:r>
          </a:p>
          <a:p>
            <a:r>
              <a:rPr lang="x-none" dirty="0" smtClean="0"/>
              <a:t>ne </a:t>
            </a:r>
            <a:r>
              <a:rPr lang="x-none" dirty="0"/>
              <a:t>prepirati se s </a:t>
            </a:r>
            <a:r>
              <a:rPr lang="x-none" dirty="0" smtClean="0"/>
              <a:t>partnerom,</a:t>
            </a:r>
          </a:p>
          <a:p>
            <a:r>
              <a:rPr lang="x-none" dirty="0" smtClean="0"/>
              <a:t>izbegavati familijarnost,</a:t>
            </a:r>
          </a:p>
          <a:p>
            <a:r>
              <a:rPr lang="x-none" dirty="0" smtClean="0"/>
              <a:t>nikada </a:t>
            </a:r>
            <a:r>
              <a:rPr lang="x-none" dirty="0"/>
              <a:t>se ne </a:t>
            </a:r>
            <a:r>
              <a:rPr lang="x-none" dirty="0" smtClean="0"/>
              <a:t>ljutiti,</a:t>
            </a:r>
          </a:p>
          <a:p>
            <a:r>
              <a:rPr lang="x-none" dirty="0" smtClean="0"/>
              <a:t>nikada </a:t>
            </a:r>
            <a:r>
              <a:rPr lang="x-none" dirty="0"/>
              <a:t>ne obećavati nerealno (što se neće moći učiniti</a:t>
            </a:r>
            <a:r>
              <a:rPr lang="x-none" dirty="0" smtClean="0"/>
              <a:t>),</a:t>
            </a:r>
            <a:endParaRPr lang="x-none" dirty="0"/>
          </a:p>
          <a:p>
            <a:r>
              <a:rPr lang="x-none" dirty="0" smtClean="0"/>
              <a:t>ne </a:t>
            </a:r>
            <a:r>
              <a:rPr lang="x-none" dirty="0"/>
              <a:t>govoriti protiv vlastite </a:t>
            </a:r>
            <a:r>
              <a:rPr lang="x-none" dirty="0" smtClean="0"/>
              <a:t>konkurencije, </a:t>
            </a:r>
          </a:p>
          <a:p>
            <a:r>
              <a:rPr lang="x-none" dirty="0" smtClean="0"/>
              <a:t>ne </a:t>
            </a:r>
            <a:r>
              <a:rPr lang="x-none" dirty="0"/>
              <a:t>ostavljati realizaciju moguće </a:t>
            </a:r>
            <a:r>
              <a:rPr lang="x-none" dirty="0" smtClean="0"/>
              <a:t>narudžbine </a:t>
            </a:r>
            <a:r>
              <a:rPr lang="x-none" dirty="0"/>
              <a:t>za buduće </a:t>
            </a:r>
            <a:r>
              <a:rPr lang="x-none" dirty="0" smtClean="0"/>
              <a:t>vreme.</a:t>
            </a:r>
          </a:p>
        </p:txBody>
      </p:sp>
    </p:spTree>
    <p:extLst>
      <p:ext uri="{BB962C8B-B14F-4D97-AF65-F5344CB8AC3E}">
        <p14:creationId xmlns:p14="http://schemas.microsoft.com/office/powerpoint/2010/main" val="602506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HOTELSKA PRODAJA</a:t>
            </a:r>
            <a:br>
              <a:rPr lang="x-none" dirty="0" smtClean="0"/>
            </a:br>
            <a:endParaRPr lang="en-US" dirty="0"/>
          </a:p>
        </p:txBody>
      </p:sp>
      <p:sp>
        <p:nvSpPr>
          <p:cNvPr id="3" name="Content Placeholder 2"/>
          <p:cNvSpPr>
            <a:spLocks noGrp="1"/>
          </p:cNvSpPr>
          <p:nvPr>
            <p:ph idx="1"/>
          </p:nvPr>
        </p:nvSpPr>
        <p:spPr>
          <a:xfrm>
            <a:off x="677334" y="1284050"/>
            <a:ext cx="8596668" cy="5408579"/>
          </a:xfrm>
        </p:spPr>
        <p:txBody>
          <a:bodyPr>
            <a:normAutofit/>
          </a:bodyPr>
          <a:lstStyle/>
          <a:p>
            <a:r>
              <a:rPr lang="x-none" dirty="0" smtClean="0"/>
              <a:t>Prodajna funkcija u hotelu se ostvaruje bez obzira na formalno postojanje organizacionog oblika, počev od konobara, recepcionera, sobarice do direktora hotela.</a:t>
            </a:r>
          </a:p>
          <a:p>
            <a:r>
              <a:rPr lang="x-none" dirty="0" smtClean="0"/>
              <a:t>Nivo prodajne odgovornosti:</a:t>
            </a:r>
          </a:p>
          <a:p>
            <a:endParaRPr lang="x-none" dirty="0" smtClean="0"/>
          </a:p>
        </p:txBody>
      </p:sp>
      <p:graphicFrame>
        <p:nvGraphicFramePr>
          <p:cNvPr id="4" name="Table 3"/>
          <p:cNvGraphicFramePr>
            <a:graphicFrameLocks noGrp="1"/>
          </p:cNvGraphicFramePr>
          <p:nvPr>
            <p:extLst>
              <p:ext uri="{D42A27DB-BD31-4B8C-83A1-F6EECF244321}">
                <p14:modId xmlns:p14="http://schemas.microsoft.com/office/powerpoint/2010/main" val="2105991626"/>
              </p:ext>
            </p:extLst>
          </p:nvPr>
        </p:nvGraphicFramePr>
        <p:xfrm>
          <a:off x="961957" y="2840296"/>
          <a:ext cx="7277372" cy="3474720"/>
        </p:xfrm>
        <a:graphic>
          <a:graphicData uri="http://schemas.openxmlformats.org/drawingml/2006/table">
            <a:tbl>
              <a:tblPr firstRow="1" bandRow="1">
                <a:tableStyleId>{5C22544A-7EE6-4342-B048-85BDC9FD1C3A}</a:tableStyleId>
              </a:tblPr>
              <a:tblGrid>
                <a:gridCol w="3638686">
                  <a:extLst>
                    <a:ext uri="{9D8B030D-6E8A-4147-A177-3AD203B41FA5}">
                      <a16:colId xmlns:a16="http://schemas.microsoft.com/office/drawing/2014/main" val="20000"/>
                    </a:ext>
                  </a:extLst>
                </a:gridCol>
                <a:gridCol w="3638686">
                  <a:extLst>
                    <a:ext uri="{9D8B030D-6E8A-4147-A177-3AD203B41FA5}">
                      <a16:colId xmlns:a16="http://schemas.microsoft.com/office/drawing/2014/main" val="20001"/>
                    </a:ext>
                  </a:extLst>
                </a:gridCol>
              </a:tblGrid>
              <a:tr h="956025">
                <a:tc>
                  <a:txBody>
                    <a:bodyPr/>
                    <a:lstStyle/>
                    <a:p>
                      <a:r>
                        <a:rPr lang="x-none" sz="1400" b="0" dirty="0" smtClean="0">
                          <a:solidFill>
                            <a:sysClr val="windowText" lastClr="000000"/>
                          </a:solidFill>
                        </a:rPr>
                        <a:t>Glavna</a:t>
                      </a:r>
                      <a:r>
                        <a:rPr lang="x-none" sz="1400" b="0" baseline="0" dirty="0" smtClean="0">
                          <a:solidFill>
                            <a:sysClr val="windowText" lastClr="000000"/>
                          </a:solidFill>
                        </a:rPr>
                        <a:t> odgovornost za prodaju</a:t>
                      </a:r>
                      <a:endParaRPr lang="en-US" sz="1400" b="0" dirty="0">
                        <a:solidFill>
                          <a:sysClr val="windowText" lastClr="000000"/>
                        </a:solidFill>
                      </a:endParaRPr>
                    </a:p>
                  </a:txBody>
                  <a:tcPr>
                    <a:solidFill>
                      <a:schemeClr val="accent1">
                        <a:lumMod val="40000"/>
                        <a:lumOff val="60000"/>
                      </a:schemeClr>
                    </a:solidFill>
                  </a:tcPr>
                </a:tc>
                <a:tc>
                  <a:txBody>
                    <a:bodyPr/>
                    <a:lstStyle/>
                    <a:p>
                      <a:r>
                        <a:rPr lang="x-none" sz="1400" b="0" dirty="0" smtClean="0">
                          <a:solidFill>
                            <a:sysClr val="windowText" lastClr="000000"/>
                          </a:solidFill>
                        </a:rPr>
                        <a:t>Direktor prodaje i marketinga</a:t>
                      </a:r>
                    </a:p>
                    <a:p>
                      <a:r>
                        <a:rPr lang="x-none" sz="1400" b="0" dirty="0" smtClean="0">
                          <a:solidFill>
                            <a:sysClr val="windowText" lastClr="000000"/>
                          </a:solidFill>
                        </a:rPr>
                        <a:t>Šef prodaje</a:t>
                      </a:r>
                    </a:p>
                    <a:p>
                      <a:r>
                        <a:rPr lang="x-none" sz="1400" b="0" dirty="0" smtClean="0">
                          <a:solidFill>
                            <a:sysClr val="windowText" lastClr="000000"/>
                          </a:solidFill>
                        </a:rPr>
                        <a:t>Referent prodaje</a:t>
                      </a:r>
                    </a:p>
                    <a:p>
                      <a:r>
                        <a:rPr lang="x-none" sz="1400" b="0" dirty="0" smtClean="0">
                          <a:solidFill>
                            <a:sysClr val="windowText" lastClr="000000"/>
                          </a:solidFill>
                        </a:rPr>
                        <a:t>Hotelski predstavnik</a:t>
                      </a:r>
                    </a:p>
                    <a:p>
                      <a:r>
                        <a:rPr lang="x-none" sz="1400" b="0" dirty="0" smtClean="0">
                          <a:solidFill>
                            <a:sysClr val="windowText" lastClr="000000"/>
                          </a:solidFill>
                        </a:rPr>
                        <a:t>Putnička</a:t>
                      </a:r>
                      <a:r>
                        <a:rPr lang="x-none" sz="1400" b="0" baseline="0" dirty="0" smtClean="0">
                          <a:solidFill>
                            <a:sysClr val="windowText" lastClr="000000"/>
                          </a:solidFill>
                        </a:rPr>
                        <a:t> agencija</a:t>
                      </a:r>
                      <a:endParaRPr lang="en-US" sz="1400" b="0" dirty="0">
                        <a:solidFill>
                          <a:sysClr val="windowText" lastClr="000000"/>
                        </a:solidFill>
                      </a:endParaRPr>
                    </a:p>
                  </a:txBody>
                  <a:tcPr>
                    <a:solidFill>
                      <a:schemeClr val="accent1">
                        <a:lumMod val="40000"/>
                        <a:lumOff val="60000"/>
                      </a:schemeClr>
                    </a:solidFill>
                  </a:tcPr>
                </a:tc>
                <a:extLst>
                  <a:ext uri="{0D108BD9-81ED-4DB2-BD59-A6C34878D82A}">
                    <a16:rowId xmlns:a16="http://schemas.microsoft.com/office/drawing/2014/main" val="10000"/>
                  </a:ext>
                </a:extLst>
              </a:tr>
              <a:tr h="956025">
                <a:tc>
                  <a:txBody>
                    <a:bodyPr/>
                    <a:lstStyle/>
                    <a:p>
                      <a:r>
                        <a:rPr lang="x-none" sz="1400" dirty="0" smtClean="0"/>
                        <a:t>Umerena</a:t>
                      </a:r>
                      <a:r>
                        <a:rPr lang="x-none" sz="1400" baseline="0" dirty="0" smtClean="0"/>
                        <a:t> odgovornost za prodaju</a:t>
                      </a:r>
                      <a:endParaRPr lang="en-US" sz="1400" dirty="0"/>
                    </a:p>
                  </a:txBody>
                  <a:tcPr/>
                </a:tc>
                <a:tc>
                  <a:txBody>
                    <a:bodyPr/>
                    <a:lstStyle/>
                    <a:p>
                      <a:r>
                        <a:rPr lang="x-none" sz="1400" dirty="0" smtClean="0"/>
                        <a:t>Direktor hrane i</a:t>
                      </a:r>
                      <a:r>
                        <a:rPr lang="x-none" sz="1400" baseline="0" dirty="0" smtClean="0"/>
                        <a:t> pića</a:t>
                      </a:r>
                    </a:p>
                    <a:p>
                      <a:r>
                        <a:rPr lang="x-none" sz="1400" baseline="0" dirty="0" smtClean="0"/>
                        <a:t>Šef banketa</a:t>
                      </a:r>
                    </a:p>
                    <a:p>
                      <a:r>
                        <a:rPr lang="x-none" sz="1400" baseline="0" dirty="0" smtClean="0"/>
                        <a:t>Šef recepcije</a:t>
                      </a:r>
                    </a:p>
                    <a:p>
                      <a:r>
                        <a:rPr lang="x-none" sz="1400" baseline="0" dirty="0" smtClean="0"/>
                        <a:t>Recepcijsko osoblje</a:t>
                      </a:r>
                    </a:p>
                    <a:p>
                      <a:r>
                        <a:rPr lang="x-none" sz="1400" baseline="0" dirty="0" smtClean="0"/>
                        <a:t>Osoblje usluživanja</a:t>
                      </a:r>
                      <a:endParaRPr lang="en-US" sz="1400" dirty="0"/>
                    </a:p>
                  </a:txBody>
                  <a:tcPr/>
                </a:tc>
                <a:extLst>
                  <a:ext uri="{0D108BD9-81ED-4DB2-BD59-A6C34878D82A}">
                    <a16:rowId xmlns:a16="http://schemas.microsoft.com/office/drawing/2014/main" val="10001"/>
                  </a:ext>
                </a:extLst>
              </a:tr>
              <a:tr h="956025">
                <a:tc>
                  <a:txBody>
                    <a:bodyPr/>
                    <a:lstStyle/>
                    <a:p>
                      <a:r>
                        <a:rPr lang="x-none" sz="1400" dirty="0" smtClean="0"/>
                        <a:t>Mala odgovornost za prodaju</a:t>
                      </a:r>
                      <a:endParaRPr lang="en-US" sz="1400" dirty="0"/>
                    </a:p>
                  </a:txBody>
                  <a:tcPr/>
                </a:tc>
                <a:tc>
                  <a:txBody>
                    <a:bodyPr/>
                    <a:lstStyle/>
                    <a:p>
                      <a:r>
                        <a:rPr lang="x-none" sz="1400" dirty="0" smtClean="0"/>
                        <a:t>Šef kuhinje</a:t>
                      </a:r>
                    </a:p>
                    <a:p>
                      <a:r>
                        <a:rPr lang="x-none" sz="1400" dirty="0" smtClean="0"/>
                        <a:t>Lift</a:t>
                      </a:r>
                      <a:r>
                        <a:rPr lang="x-none" sz="1400" baseline="0" dirty="0" smtClean="0"/>
                        <a:t> dočekivalac</a:t>
                      </a:r>
                    </a:p>
                    <a:p>
                      <a:r>
                        <a:rPr lang="x-none" sz="1400" baseline="0" dirty="0" smtClean="0"/>
                        <a:t>Kuhinjsko osoblje</a:t>
                      </a:r>
                    </a:p>
                    <a:p>
                      <a:r>
                        <a:rPr lang="x-none" sz="1400" baseline="0" dirty="0" smtClean="0"/>
                        <a:t>Sobarice</a:t>
                      </a:r>
                    </a:p>
                    <a:p>
                      <a:r>
                        <a:rPr lang="x-none" sz="1400" baseline="0" dirty="0" smtClean="0"/>
                        <a:t>Inžinjer održavanja</a:t>
                      </a:r>
                      <a:endParaRPr lang="en-US" sz="14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1616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HOTELSKA PRODAJA</a:t>
            </a:r>
            <a:br>
              <a:rPr lang="x-none" dirty="0" smtClean="0"/>
            </a:br>
            <a:endParaRPr lang="en-US" dirty="0"/>
          </a:p>
        </p:txBody>
      </p:sp>
      <p:sp>
        <p:nvSpPr>
          <p:cNvPr id="3" name="Content Placeholder 2"/>
          <p:cNvSpPr>
            <a:spLocks noGrp="1"/>
          </p:cNvSpPr>
          <p:nvPr>
            <p:ph idx="1"/>
          </p:nvPr>
        </p:nvSpPr>
        <p:spPr>
          <a:xfrm>
            <a:off x="677334" y="1284050"/>
            <a:ext cx="8596668" cy="5408579"/>
          </a:xfrm>
        </p:spPr>
        <p:txBody>
          <a:bodyPr>
            <a:normAutofit/>
          </a:bodyPr>
          <a:lstStyle/>
          <a:p>
            <a:endParaRPr lang="sr-Latn-RS" dirty="0" smtClean="0"/>
          </a:p>
          <a:p>
            <a:r>
              <a:rPr lang="x-none" sz="2000" b="1" u="sng" dirty="0" smtClean="0"/>
              <a:t>Ključ uspešne prodaje </a:t>
            </a:r>
            <a:r>
              <a:rPr lang="x-none" sz="2000" dirty="0" smtClean="0"/>
              <a:t>je umrežavanje informacija bitnih za nalaženje mogućih klijenata, što podrazumeva korišćenje arhive dosadašnjih klijenata, članstvo u granskim asocijacijama (lokalnim i nacionalnim), kontaktiranje naučno-istraživačkih institucija u turizmu, pres konferencije, sajmovi i izložbe, kontakti sa rukovodstvom konkurentskih hotela, kontakti sa vodećim turoperatorima i sl.</a:t>
            </a:r>
          </a:p>
          <a:p>
            <a:r>
              <a:rPr lang="x-none" sz="2000" dirty="0" smtClean="0"/>
              <a:t>Prodajno odeljenje je jedan od prvih kontakata koje mnoge osobe imaju sa hotelom. Formiranje prvih utisaka pojedinac stiče o hotelu zasniva se na pojavi, ličnosti, držanju i ponašanju prodajnog </a:t>
            </a:r>
            <a:r>
              <a:rPr lang="x-none" sz="2000" dirty="0" smtClean="0"/>
              <a:t>person</a:t>
            </a:r>
            <a:r>
              <a:rPr lang="en-US" sz="2000" dirty="0" smtClean="0"/>
              <a:t>a</a:t>
            </a:r>
            <a:r>
              <a:rPr lang="x-none" sz="2000" dirty="0" smtClean="0"/>
              <a:t>la</a:t>
            </a:r>
            <a:r>
              <a:rPr lang="x-none" sz="2000" dirty="0" smtClean="0"/>
              <a:t>.</a:t>
            </a:r>
          </a:p>
          <a:p>
            <a:r>
              <a:rPr lang="x-none" sz="2000" dirty="0" smtClean="0"/>
              <a:t>Prodajno odelj</a:t>
            </a:r>
            <a:r>
              <a:rPr lang="sr-Latn-RS" sz="2000" dirty="0" smtClean="0"/>
              <a:t>e</a:t>
            </a:r>
            <a:r>
              <a:rPr lang="x-none" sz="2000" dirty="0" smtClean="0"/>
              <a:t>nje je blisko vezano sa recepcijom, hotelskim domaćinstvom i sektorom hrane i pića, i od kvaliteta međusobne komunikacije, najčešće zavisi uspeh, odnosno, neuspeh aranžmana.</a:t>
            </a:r>
          </a:p>
        </p:txBody>
      </p:sp>
    </p:spTree>
    <p:extLst>
      <p:ext uri="{BB962C8B-B14F-4D97-AF65-F5344CB8AC3E}">
        <p14:creationId xmlns:p14="http://schemas.microsoft.com/office/powerpoint/2010/main" val="297762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HOTELSKA PRODAJA</a:t>
            </a:r>
            <a:br>
              <a:rPr lang="x-none" dirty="0" smtClean="0"/>
            </a:br>
            <a:endParaRPr lang="en-US" dirty="0"/>
          </a:p>
        </p:txBody>
      </p:sp>
      <p:sp>
        <p:nvSpPr>
          <p:cNvPr id="3" name="Content Placeholder 2"/>
          <p:cNvSpPr>
            <a:spLocks noGrp="1"/>
          </p:cNvSpPr>
          <p:nvPr>
            <p:ph idx="1"/>
          </p:nvPr>
        </p:nvSpPr>
        <p:spPr>
          <a:xfrm>
            <a:off x="677334" y="1284050"/>
            <a:ext cx="8596668" cy="5408579"/>
          </a:xfrm>
        </p:spPr>
        <p:txBody>
          <a:bodyPr>
            <a:normAutofit/>
          </a:bodyPr>
          <a:lstStyle/>
          <a:p>
            <a:r>
              <a:rPr lang="x-none" sz="2000" u="sng" dirty="0" smtClean="0"/>
              <a:t>Prodajni proces se realizuje kroz </a:t>
            </a:r>
            <a:r>
              <a:rPr lang="sr-Latn-RS" sz="2000" u="sng" dirty="0" smtClean="0"/>
              <a:t>7</a:t>
            </a:r>
            <a:r>
              <a:rPr lang="x-none" sz="2000" u="sng" dirty="0" smtClean="0"/>
              <a:t> osnovnih koraka:</a:t>
            </a:r>
          </a:p>
          <a:p>
            <a:pPr marL="800100" lvl="1" indent="-342900">
              <a:buFont typeface="+mj-lt"/>
              <a:buAutoNum type="arabicPeriod"/>
            </a:pPr>
            <a:r>
              <a:rPr lang="x-none" sz="1800" b="1" dirty="0" smtClean="0"/>
              <a:t>Traženje klijenata </a:t>
            </a:r>
            <a:r>
              <a:rPr lang="x-none" sz="1800" dirty="0" smtClean="0"/>
              <a:t>– lociranje i kvalifikovanje potencijalnih kupaca</a:t>
            </a:r>
          </a:p>
          <a:p>
            <a:pPr marL="800100" lvl="1" indent="-342900">
              <a:buFont typeface="+mj-lt"/>
              <a:buAutoNum type="arabicPeriod"/>
            </a:pPr>
            <a:r>
              <a:rPr lang="x-none" sz="1800" b="1" dirty="0" smtClean="0"/>
              <a:t>Predpristup</a:t>
            </a:r>
            <a:r>
              <a:rPr lang="x-none" sz="1800" dirty="0" smtClean="0"/>
              <a:t> – intervju, detretmisanje prodajnih ciljeva, benefit program klijenata i prodajne strategije</a:t>
            </a:r>
          </a:p>
          <a:p>
            <a:pPr marL="800100" lvl="1" indent="-342900">
              <a:buFont typeface="+mj-lt"/>
              <a:buAutoNum type="arabicPeriod"/>
            </a:pPr>
            <a:r>
              <a:rPr lang="x-none" sz="1800" b="1" dirty="0" smtClean="0"/>
              <a:t>Pristup </a:t>
            </a:r>
            <a:r>
              <a:rPr lang="x-none" sz="1800" dirty="0" smtClean="0"/>
              <a:t>– sastanak sa klijentom i početak prilagođene prodajne prezentacije</a:t>
            </a:r>
          </a:p>
          <a:p>
            <a:pPr marL="800100" lvl="1" indent="-342900">
              <a:buFont typeface="+mj-lt"/>
              <a:buAutoNum type="arabicPeriod"/>
            </a:pPr>
            <a:r>
              <a:rPr lang="x-none" sz="1800" b="1" dirty="0" smtClean="0"/>
              <a:t>Prezentacija</a:t>
            </a:r>
            <a:r>
              <a:rPr lang="x-none" sz="1800" dirty="0" smtClean="0"/>
              <a:t> – traženje neotkrivenih potreba, povezivanje korisnosti proizvoda sa potrebama klijenta koristeći demonstraciju, dramatizaciju, vizuelizaciju i dokazivanje činjenica.</a:t>
            </a:r>
          </a:p>
          <a:p>
            <a:pPr marL="800100" lvl="1" indent="-342900">
              <a:buFont typeface="+mj-lt"/>
              <a:buAutoNum type="arabicPeriod"/>
            </a:pPr>
            <a:r>
              <a:rPr lang="x-none" sz="1800" b="1" dirty="0" smtClean="0"/>
              <a:t>Probno zaključenje prodaje </a:t>
            </a:r>
            <a:r>
              <a:rPr lang="x-none" sz="1800" dirty="0" smtClean="0"/>
              <a:t>– ispitivanje stavova/mišljenja potencijalnog kupca</a:t>
            </a:r>
          </a:p>
          <a:p>
            <a:pPr marL="800100" lvl="1" indent="-342900">
              <a:buFont typeface="+mj-lt"/>
              <a:buAutoNum type="arabicPeriod"/>
            </a:pPr>
            <a:r>
              <a:rPr lang="x-none" sz="1800" b="1" dirty="0" smtClean="0"/>
              <a:t>Zaključenje prodaje </a:t>
            </a:r>
            <a:r>
              <a:rPr lang="x-none" sz="1800" dirty="0" smtClean="0"/>
              <a:t>– dovođenje potencijalnog kupca do logičnog zaključka da kupi</a:t>
            </a:r>
          </a:p>
          <a:p>
            <a:pPr marL="800100" lvl="1" indent="-342900">
              <a:buFont typeface="+mj-lt"/>
              <a:buAutoNum type="arabicPeriod"/>
            </a:pPr>
            <a:r>
              <a:rPr lang="x-none" sz="1800" b="1" dirty="0" smtClean="0"/>
              <a:t>Praćenje i servis </a:t>
            </a:r>
            <a:r>
              <a:rPr lang="x-none" sz="1800" dirty="0" smtClean="0"/>
              <a:t>– servisiranje kupaca nakon prodaje</a:t>
            </a:r>
            <a:r>
              <a:rPr lang="x-none" dirty="0" smtClean="0"/>
              <a:t>.</a:t>
            </a:r>
          </a:p>
        </p:txBody>
      </p:sp>
    </p:spTree>
    <p:extLst>
      <p:ext uri="{BB962C8B-B14F-4D97-AF65-F5344CB8AC3E}">
        <p14:creationId xmlns:p14="http://schemas.microsoft.com/office/powerpoint/2010/main" val="367724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61" y="2918691"/>
            <a:ext cx="8596668" cy="1320800"/>
          </a:xfrm>
        </p:spPr>
        <p:txBody>
          <a:bodyPr>
            <a:normAutofit/>
          </a:bodyPr>
          <a:lstStyle/>
          <a:p>
            <a:pPr algn="ctr"/>
            <a:r>
              <a:rPr lang="en-US" sz="4000" dirty="0" smtClean="0"/>
              <a:t>2. </a:t>
            </a:r>
            <a:r>
              <a:rPr lang="x-none" sz="4000" dirty="0" smtClean="0"/>
              <a:t>VRSTE</a:t>
            </a:r>
            <a:r>
              <a:rPr lang="x-none" sz="4000" dirty="0" smtClean="0"/>
              <a:t>, OBLICI I KANALI PRODAJE</a:t>
            </a:r>
            <a:r>
              <a:rPr lang="x-none" dirty="0" smtClean="0"/>
              <a:t/>
            </a:r>
            <a:br>
              <a:rPr lang="x-none" dirty="0" smtClean="0"/>
            </a:br>
            <a:endParaRPr lang="en-US" dirty="0"/>
          </a:p>
        </p:txBody>
      </p:sp>
    </p:spTree>
    <p:extLst>
      <p:ext uri="{BB962C8B-B14F-4D97-AF65-F5344CB8AC3E}">
        <p14:creationId xmlns:p14="http://schemas.microsoft.com/office/powerpoint/2010/main" val="6051825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dirty="0" smtClean="0"/>
              <a:t>VRSTE, OBLICI I KANALI PRODAJE</a:t>
            </a:r>
            <a:br>
              <a:rPr lang="x-none" dirty="0" smtClean="0"/>
            </a:br>
            <a:endParaRPr lang="en-US" dirty="0"/>
          </a:p>
        </p:txBody>
      </p:sp>
      <p:sp>
        <p:nvSpPr>
          <p:cNvPr id="3" name="Content Placeholder 2"/>
          <p:cNvSpPr>
            <a:spLocks noGrp="1"/>
          </p:cNvSpPr>
          <p:nvPr>
            <p:ph idx="1"/>
          </p:nvPr>
        </p:nvSpPr>
        <p:spPr>
          <a:xfrm>
            <a:off x="677334" y="1459345"/>
            <a:ext cx="8596668" cy="5009550"/>
          </a:xfrm>
        </p:spPr>
        <p:txBody>
          <a:bodyPr>
            <a:normAutofit/>
          </a:bodyPr>
          <a:lstStyle/>
          <a:p>
            <a:r>
              <a:rPr lang="x-none" sz="2000" dirty="0"/>
              <a:t>Za </a:t>
            </a:r>
            <a:r>
              <a:rPr lang="x-none" sz="2000" dirty="0" smtClean="0"/>
              <a:t>uspešnu prodaju,  </a:t>
            </a:r>
            <a:r>
              <a:rPr lang="x-none" sz="2000" dirty="0"/>
              <a:t>osim adekvatne  organizacije službe marketinga, neophodna  je i dobro uhodana  tehnika  poslovanja  u službi </a:t>
            </a:r>
            <a:r>
              <a:rPr lang="x-none" sz="2000" dirty="0" smtClean="0"/>
              <a:t>prodaje, </a:t>
            </a:r>
            <a:r>
              <a:rPr lang="x-none" sz="2000" dirty="0"/>
              <a:t>ali i u hotelskom </a:t>
            </a:r>
            <a:r>
              <a:rPr lang="x-none" sz="2000" dirty="0" smtClean="0"/>
              <a:t>prijemnom odeljenju. </a:t>
            </a:r>
          </a:p>
          <a:p>
            <a:r>
              <a:rPr lang="x-none" sz="2000" dirty="0"/>
              <a:t>Pri  odabiru  strategije  prodaje,  informacije  odakle  gosti  dolaze,  o  kojem  se segmentu tržišta radi, na koji način vrše  rezervaciju  i    kojim  </a:t>
            </a:r>
            <a:r>
              <a:rPr lang="x-none" sz="2000" dirty="0" smtClean="0"/>
              <a:t>prevoznim  </a:t>
            </a:r>
            <a:r>
              <a:rPr lang="x-none" sz="2000" dirty="0"/>
              <a:t>sredstvima dolaze,  </a:t>
            </a:r>
            <a:r>
              <a:rPr lang="x-none" sz="2000" dirty="0" smtClean="0"/>
              <a:t>šta  </a:t>
            </a:r>
            <a:r>
              <a:rPr lang="x-none" sz="2000" dirty="0"/>
              <a:t>žele  i  očekuju,  mogu  biti  od </a:t>
            </a:r>
            <a:r>
              <a:rPr lang="x-none" sz="2000" dirty="0" smtClean="0"/>
              <a:t>velike  </a:t>
            </a:r>
            <a:r>
              <a:rPr lang="x-none" sz="2000" dirty="0"/>
              <a:t>koristi.  Da </a:t>
            </a:r>
            <a:r>
              <a:rPr lang="x-none" sz="2000" dirty="0" smtClean="0"/>
              <a:t>bi  </a:t>
            </a:r>
            <a:r>
              <a:rPr lang="x-none" sz="2000" dirty="0"/>
              <a:t>se  navedeno  moglo ostvariti, potrebno je u  okviru  svakog hotela  izabrati  i </a:t>
            </a:r>
            <a:r>
              <a:rPr lang="x-none" sz="2000" dirty="0" smtClean="0"/>
              <a:t>definisati sledeće:</a:t>
            </a:r>
          </a:p>
          <a:p>
            <a:pPr lvl="1"/>
            <a:r>
              <a:rPr lang="x-none" sz="1800" dirty="0"/>
              <a:t>organizacijsku strukturu službe marketinga i </a:t>
            </a:r>
            <a:r>
              <a:rPr lang="x-none" sz="1800" dirty="0" smtClean="0"/>
              <a:t>prodaje;</a:t>
            </a:r>
          </a:p>
          <a:p>
            <a:pPr lvl="1"/>
            <a:r>
              <a:rPr lang="x-none" sz="1800" dirty="0" smtClean="0"/>
              <a:t>koordinaciju </a:t>
            </a:r>
            <a:r>
              <a:rPr lang="x-none" sz="1800" dirty="0"/>
              <a:t>s drugim službama u kojima se izvršavaju ostale poslovne funkcije (nabavna, kadrovska, financijsko-računovodstvena, razvojna i dr</a:t>
            </a:r>
            <a:r>
              <a:rPr lang="x-none" sz="1800" dirty="0" smtClean="0"/>
              <a:t>.), </a:t>
            </a:r>
          </a:p>
          <a:p>
            <a:pPr lvl="1"/>
            <a:r>
              <a:rPr lang="x-none" sz="1800" dirty="0" smtClean="0"/>
              <a:t>mikro </a:t>
            </a:r>
            <a:r>
              <a:rPr lang="x-none" sz="1800" dirty="0"/>
              <a:t>organizaciju (tehniku i tehnologiju rada</a:t>
            </a:r>
            <a:r>
              <a:rPr lang="x-none" sz="1800" dirty="0" smtClean="0"/>
              <a:t>),</a:t>
            </a:r>
          </a:p>
          <a:p>
            <a:pPr lvl="1"/>
            <a:r>
              <a:rPr lang="en-US" sz="1800" dirty="0" err="1"/>
              <a:t>asortiman</a:t>
            </a:r>
            <a:r>
              <a:rPr lang="en-US" sz="1800" dirty="0"/>
              <a:t> </a:t>
            </a:r>
            <a:r>
              <a:rPr lang="en-US" sz="1800" dirty="0" err="1"/>
              <a:t>ponude</a:t>
            </a:r>
            <a:r>
              <a:rPr lang="en-US" sz="1800" dirty="0"/>
              <a:t> i </a:t>
            </a:r>
            <a:r>
              <a:rPr lang="en-US" sz="1800" dirty="0" err="1"/>
              <a:t>njegovu</a:t>
            </a:r>
            <a:r>
              <a:rPr lang="en-US" sz="1800" dirty="0"/>
              <a:t> </a:t>
            </a:r>
            <a:r>
              <a:rPr lang="en-US" sz="1800" dirty="0" err="1"/>
              <a:t>dobru</a:t>
            </a:r>
            <a:r>
              <a:rPr lang="en-US" sz="1800" dirty="0"/>
              <a:t> </a:t>
            </a:r>
            <a:r>
              <a:rPr lang="en-US" sz="1800" dirty="0" err="1" smtClean="0"/>
              <a:t>promociju</a:t>
            </a:r>
            <a:r>
              <a:rPr lang="x-none" sz="1800" dirty="0" smtClean="0"/>
              <a:t>.</a:t>
            </a:r>
          </a:p>
        </p:txBody>
      </p:sp>
    </p:spTree>
    <p:extLst>
      <p:ext uri="{BB962C8B-B14F-4D97-AF65-F5344CB8AC3E}">
        <p14:creationId xmlns:p14="http://schemas.microsoft.com/office/powerpoint/2010/main" val="3850838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dirty="0" smtClean="0"/>
              <a:t>VRSTE, OBLICI I KANALI PRODAJE</a:t>
            </a:r>
            <a:br>
              <a:rPr lang="x-none" dirty="0" smtClean="0"/>
            </a:br>
            <a:endParaRPr lang="en-US" dirty="0"/>
          </a:p>
        </p:txBody>
      </p:sp>
      <p:sp>
        <p:nvSpPr>
          <p:cNvPr id="3" name="Content Placeholder 2"/>
          <p:cNvSpPr>
            <a:spLocks noGrp="1"/>
          </p:cNvSpPr>
          <p:nvPr>
            <p:ph idx="1"/>
          </p:nvPr>
        </p:nvSpPr>
        <p:spPr>
          <a:xfrm>
            <a:off x="677334" y="1459345"/>
            <a:ext cx="8596668" cy="5009550"/>
          </a:xfrm>
        </p:spPr>
        <p:txBody>
          <a:bodyPr>
            <a:normAutofit/>
          </a:bodyPr>
          <a:lstStyle/>
          <a:p>
            <a:endParaRPr lang="x-none" dirty="0" smtClean="0"/>
          </a:p>
          <a:p>
            <a:r>
              <a:rPr lang="x-none" sz="2000" dirty="0" smtClean="0"/>
              <a:t>Pod  prodajom usluga  smeštaja  </a:t>
            </a:r>
            <a:r>
              <a:rPr lang="x-none" sz="2000" dirty="0"/>
              <a:t>u  hotelu  </a:t>
            </a:r>
            <a:r>
              <a:rPr lang="x-none" sz="2000" dirty="0" smtClean="0"/>
              <a:t>podrazumeva </a:t>
            </a:r>
            <a:r>
              <a:rPr lang="x-none" sz="2000" dirty="0"/>
              <a:t>se</a:t>
            </a:r>
            <a:r>
              <a:rPr lang="x-none" sz="2000" dirty="0" smtClean="0"/>
              <a:t>:</a:t>
            </a:r>
          </a:p>
          <a:p>
            <a:pPr lvl="1">
              <a:buFont typeface="+mj-lt"/>
              <a:buAutoNum type="arabicPeriod"/>
            </a:pPr>
            <a:r>
              <a:rPr lang="x-none" sz="2000" dirty="0" smtClean="0"/>
              <a:t>izvršavanje  </a:t>
            </a:r>
            <a:r>
              <a:rPr lang="x-none" sz="2000" dirty="0"/>
              <a:t>rezervacija  i </a:t>
            </a:r>
            <a:endParaRPr lang="x-none" sz="2000" dirty="0" smtClean="0"/>
          </a:p>
          <a:p>
            <a:pPr lvl="1">
              <a:buFont typeface="+mj-lt"/>
              <a:buAutoNum type="arabicPeriod"/>
            </a:pPr>
            <a:r>
              <a:rPr lang="x-none" sz="2000" dirty="0" smtClean="0"/>
              <a:t>neposredna  </a:t>
            </a:r>
            <a:r>
              <a:rPr lang="x-none" sz="2000" dirty="0"/>
              <a:t>prodaja onog </a:t>
            </a:r>
            <a:r>
              <a:rPr lang="x-none" sz="2000" dirty="0" smtClean="0"/>
              <a:t>dela  smeštajnog  </a:t>
            </a:r>
            <a:r>
              <a:rPr lang="x-none" sz="2000" dirty="0"/>
              <a:t>kapaciteta koji nije </a:t>
            </a:r>
            <a:r>
              <a:rPr lang="x-none" sz="2000" dirty="0" smtClean="0"/>
              <a:t>bio unapred  prodat </a:t>
            </a:r>
            <a:r>
              <a:rPr lang="x-none" sz="2000" dirty="0"/>
              <a:t>(prodaja «last minute</a:t>
            </a:r>
            <a:r>
              <a:rPr lang="x-none" sz="2000" dirty="0" smtClean="0"/>
              <a:t>»).</a:t>
            </a:r>
          </a:p>
          <a:p>
            <a:pPr lvl="1">
              <a:buFont typeface="+mj-lt"/>
              <a:buAutoNum type="arabicPeriod"/>
            </a:pPr>
            <a:endParaRPr lang="x-none" sz="2000" dirty="0" smtClean="0"/>
          </a:p>
          <a:p>
            <a:r>
              <a:rPr lang="x-none" sz="2000" dirty="0" smtClean="0"/>
              <a:t>Cilj prodaje </a:t>
            </a:r>
            <a:r>
              <a:rPr lang="x-none" sz="2000" dirty="0"/>
              <a:t>je optimalna iskorištenost  </a:t>
            </a:r>
            <a:r>
              <a:rPr lang="x-none" sz="2000" dirty="0" smtClean="0"/>
              <a:t>smeštajnih  </a:t>
            </a:r>
            <a:r>
              <a:rPr lang="x-none" sz="2000" dirty="0"/>
              <a:t>kapaciteta uz  maksimalno ispunjavanje  potreba  i  želja  gostiju  i  u  ostvarivanju  zadovoljavajućeg  poslovnog </a:t>
            </a:r>
            <a:r>
              <a:rPr lang="x-none" sz="2000" dirty="0" smtClean="0"/>
              <a:t>rezultata</a:t>
            </a:r>
            <a:r>
              <a:rPr lang="sr-Latn-RS" sz="2000" dirty="0" smtClean="0"/>
              <a:t> </a:t>
            </a:r>
            <a:r>
              <a:rPr lang="x-none" sz="2000" dirty="0" smtClean="0"/>
              <a:t>(</a:t>
            </a:r>
            <a:r>
              <a:rPr lang="x-none" sz="2000" dirty="0"/>
              <a:t>profita</a:t>
            </a:r>
            <a:r>
              <a:rPr lang="x-none" sz="2000" dirty="0" smtClean="0"/>
              <a:t>)!</a:t>
            </a:r>
          </a:p>
        </p:txBody>
      </p:sp>
    </p:spTree>
    <p:extLst>
      <p:ext uri="{BB962C8B-B14F-4D97-AF65-F5344CB8AC3E}">
        <p14:creationId xmlns:p14="http://schemas.microsoft.com/office/powerpoint/2010/main" val="162632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5164"/>
          </a:xfrm>
        </p:spPr>
        <p:txBody>
          <a:bodyPr>
            <a:normAutofit fontScale="90000"/>
          </a:bodyPr>
          <a:lstStyle/>
          <a:p>
            <a:pPr algn="ctr"/>
            <a:r>
              <a:rPr lang="x-none" dirty="0" smtClean="0"/>
              <a:t>VRSTE, OBLICI I KANALI PRODAJE</a:t>
            </a:r>
            <a:br>
              <a:rPr lang="x-none" dirty="0" smtClean="0"/>
            </a:br>
            <a:endParaRPr lang="en-US" dirty="0"/>
          </a:p>
        </p:txBody>
      </p:sp>
      <p:sp>
        <p:nvSpPr>
          <p:cNvPr id="3" name="Content Placeholder 2"/>
          <p:cNvSpPr>
            <a:spLocks noGrp="1"/>
          </p:cNvSpPr>
          <p:nvPr>
            <p:ph idx="1"/>
          </p:nvPr>
        </p:nvSpPr>
        <p:spPr>
          <a:xfrm>
            <a:off x="677334" y="1413164"/>
            <a:ext cx="8596668" cy="5055731"/>
          </a:xfrm>
        </p:spPr>
        <p:txBody>
          <a:bodyPr>
            <a:normAutofit/>
          </a:bodyPr>
          <a:lstStyle/>
          <a:p>
            <a:endParaRPr lang="x-none" dirty="0" smtClean="0"/>
          </a:p>
          <a:p>
            <a:r>
              <a:rPr lang="en-US" sz="2000" dirty="0"/>
              <a:t>U </a:t>
            </a:r>
            <a:r>
              <a:rPr lang="en-US" sz="2000" dirty="0" err="1" smtClean="0"/>
              <a:t>organizaci</a:t>
            </a:r>
            <a:r>
              <a:rPr lang="sr-Latn-RS" sz="2000" dirty="0" smtClean="0"/>
              <a:t>onom</a:t>
            </a:r>
            <a:r>
              <a:rPr lang="en-US" sz="2000" dirty="0" smtClean="0"/>
              <a:t> </a:t>
            </a:r>
            <a:r>
              <a:rPr lang="en-US" sz="2000" dirty="0" err="1"/>
              <a:t>smislu</a:t>
            </a:r>
            <a:r>
              <a:rPr lang="en-US" sz="2000" dirty="0"/>
              <a:t>, </a:t>
            </a:r>
            <a:r>
              <a:rPr lang="en-US" sz="2000" dirty="0" err="1"/>
              <a:t>služba</a:t>
            </a:r>
            <a:r>
              <a:rPr lang="en-US" sz="2000" dirty="0"/>
              <a:t> </a:t>
            </a:r>
            <a:r>
              <a:rPr lang="en-US" sz="2000" dirty="0" err="1"/>
              <a:t>prodaje</a:t>
            </a:r>
            <a:r>
              <a:rPr lang="en-US" sz="2000" dirty="0"/>
              <a:t> </a:t>
            </a:r>
            <a:r>
              <a:rPr lang="en-US" sz="2000" dirty="0" err="1"/>
              <a:t>kapaciteta</a:t>
            </a:r>
            <a:r>
              <a:rPr lang="en-US" sz="2000" dirty="0"/>
              <a:t> </a:t>
            </a:r>
            <a:r>
              <a:rPr lang="en-US" sz="2000" dirty="0" err="1"/>
              <a:t>hotela</a:t>
            </a:r>
            <a:r>
              <a:rPr lang="en-US" sz="2000" dirty="0"/>
              <a:t> </a:t>
            </a:r>
            <a:r>
              <a:rPr lang="en-US" sz="2000" dirty="0" err="1"/>
              <a:t>može</a:t>
            </a:r>
            <a:r>
              <a:rPr lang="en-US" sz="2000" dirty="0"/>
              <a:t> </a:t>
            </a:r>
            <a:r>
              <a:rPr lang="en-US" sz="2000" dirty="0" err="1" smtClean="0"/>
              <a:t>biti</a:t>
            </a:r>
            <a:r>
              <a:rPr lang="x-none" sz="2000" dirty="0"/>
              <a:t> </a:t>
            </a:r>
            <a:r>
              <a:rPr lang="x-none" sz="2000" dirty="0" smtClean="0"/>
              <a:t>s</a:t>
            </a:r>
            <a:r>
              <a:rPr lang="en-US" sz="2000" dirty="0" err="1" smtClean="0"/>
              <a:t>amostalna</a:t>
            </a:r>
            <a:r>
              <a:rPr lang="en-US" sz="2000" dirty="0" smtClean="0"/>
              <a:t> </a:t>
            </a:r>
            <a:r>
              <a:rPr lang="en-US" sz="2000" dirty="0" err="1" smtClean="0"/>
              <a:t>organizacijska</a:t>
            </a:r>
            <a:r>
              <a:rPr lang="en-US" sz="2000" dirty="0" smtClean="0"/>
              <a:t> </a:t>
            </a:r>
            <a:r>
              <a:rPr lang="en-US" sz="2000" dirty="0" err="1"/>
              <a:t>jedinica</a:t>
            </a:r>
            <a:r>
              <a:rPr lang="en-US" sz="2000" dirty="0"/>
              <a:t> </a:t>
            </a:r>
            <a:r>
              <a:rPr lang="en-US" sz="2000" dirty="0" err="1"/>
              <a:t>ili</a:t>
            </a:r>
            <a:r>
              <a:rPr lang="en-US" sz="2000" dirty="0"/>
              <a:t> </a:t>
            </a:r>
            <a:r>
              <a:rPr lang="en-US" sz="2000" dirty="0" err="1" smtClean="0"/>
              <a:t>sastavni</a:t>
            </a:r>
            <a:r>
              <a:rPr lang="en-US" sz="2000" dirty="0" smtClean="0"/>
              <a:t> d</a:t>
            </a:r>
            <a:r>
              <a:rPr lang="x-none" sz="2000" dirty="0" smtClean="0"/>
              <a:t>e</a:t>
            </a:r>
            <a:r>
              <a:rPr lang="en-US" sz="2000" dirty="0" smtClean="0"/>
              <a:t>o </a:t>
            </a:r>
            <a:r>
              <a:rPr lang="en-US" sz="2000" dirty="0" err="1" smtClean="0"/>
              <a:t>središnjeg</a:t>
            </a:r>
            <a:r>
              <a:rPr lang="en-US" sz="2000" dirty="0" smtClean="0"/>
              <a:t> s</a:t>
            </a:r>
            <a:r>
              <a:rPr lang="x-none" sz="2000" dirty="0" smtClean="0"/>
              <a:t>a</a:t>
            </a:r>
            <a:r>
              <a:rPr lang="en-US" sz="2000" dirty="0" err="1" smtClean="0"/>
              <a:t>stava</a:t>
            </a:r>
            <a:r>
              <a:rPr lang="en-US" sz="2000" dirty="0" smtClean="0"/>
              <a:t> </a:t>
            </a:r>
            <a:r>
              <a:rPr lang="en-US" sz="2000" dirty="0" err="1"/>
              <a:t>prodaje</a:t>
            </a:r>
            <a:r>
              <a:rPr lang="en-US" sz="2000" dirty="0"/>
              <a:t> </a:t>
            </a:r>
            <a:r>
              <a:rPr lang="en-US" sz="2000" dirty="0" err="1" smtClean="0"/>
              <a:t>većeg</a:t>
            </a:r>
            <a:r>
              <a:rPr lang="en-US" sz="2000" dirty="0" smtClean="0"/>
              <a:t> </a:t>
            </a:r>
            <a:r>
              <a:rPr lang="en-US" sz="2000" dirty="0" err="1"/>
              <a:t>hotelskog</a:t>
            </a:r>
            <a:r>
              <a:rPr lang="en-US" sz="2000" dirty="0"/>
              <a:t> </a:t>
            </a:r>
            <a:r>
              <a:rPr lang="en-US" sz="2000" dirty="0" smtClean="0"/>
              <a:t>p</a:t>
            </a:r>
            <a:r>
              <a:rPr lang="x-none" sz="2000" dirty="0" smtClean="0"/>
              <a:t>re</a:t>
            </a:r>
            <a:r>
              <a:rPr lang="en-US" sz="2000" dirty="0" err="1" smtClean="0"/>
              <a:t>duzeća</a:t>
            </a:r>
            <a:r>
              <a:rPr lang="en-US" sz="2000" dirty="0"/>
              <a:t>, </a:t>
            </a:r>
            <a:r>
              <a:rPr lang="en-US" sz="2000" dirty="0" err="1"/>
              <a:t>tako</a:t>
            </a:r>
            <a:r>
              <a:rPr lang="en-US" sz="2000" dirty="0"/>
              <a:t> da se </a:t>
            </a:r>
            <a:r>
              <a:rPr lang="en-US" sz="2000" dirty="0" err="1" smtClean="0"/>
              <a:t>njen</a:t>
            </a:r>
            <a:r>
              <a:rPr lang="x-none" sz="2000" dirty="0" smtClean="0"/>
              <a:t>i</a:t>
            </a:r>
            <a:r>
              <a:rPr lang="en-US" sz="2000" dirty="0" smtClean="0"/>
              <a:t> </a:t>
            </a:r>
            <a:r>
              <a:rPr lang="en-US" sz="2000" dirty="0" err="1" smtClean="0"/>
              <a:t>zada</a:t>
            </a:r>
            <a:r>
              <a:rPr lang="x-none" sz="2000" dirty="0" smtClean="0"/>
              <a:t>ci</a:t>
            </a:r>
            <a:r>
              <a:rPr lang="en-US" sz="2000" dirty="0" smtClean="0"/>
              <a:t> </a:t>
            </a:r>
            <a:r>
              <a:rPr lang="en-US" sz="2000" dirty="0" err="1"/>
              <a:t>svode</a:t>
            </a:r>
            <a:r>
              <a:rPr lang="en-US" sz="2000" dirty="0"/>
              <a:t> </a:t>
            </a:r>
            <a:r>
              <a:rPr lang="en-US" sz="2000" dirty="0" err="1"/>
              <a:t>na</a:t>
            </a:r>
            <a:r>
              <a:rPr lang="en-US" sz="2000" dirty="0"/>
              <a:t> </a:t>
            </a:r>
            <a:r>
              <a:rPr lang="en-US" sz="2000" dirty="0" err="1"/>
              <a:t>individualnu</a:t>
            </a:r>
            <a:r>
              <a:rPr lang="en-US" sz="2000" dirty="0"/>
              <a:t> </a:t>
            </a:r>
            <a:r>
              <a:rPr lang="en-US" sz="2000" dirty="0" err="1"/>
              <a:t>prodaju</a:t>
            </a:r>
            <a:r>
              <a:rPr lang="en-US" sz="2000" dirty="0"/>
              <a:t>, </a:t>
            </a:r>
            <a:r>
              <a:rPr lang="en-US" sz="2000" dirty="0" err="1"/>
              <a:t>rezervacije</a:t>
            </a:r>
            <a:r>
              <a:rPr lang="en-US" sz="2000" dirty="0"/>
              <a:t> i </a:t>
            </a:r>
            <a:r>
              <a:rPr lang="en-US" sz="2000" dirty="0" err="1" smtClean="0"/>
              <a:t>korespondenciju</a:t>
            </a:r>
            <a:r>
              <a:rPr lang="x-none" sz="2000" dirty="0" smtClean="0"/>
              <a:t>.</a:t>
            </a:r>
          </a:p>
          <a:p>
            <a:r>
              <a:rPr lang="en-US" sz="2000" dirty="0" err="1"/>
              <a:t>Ukoliko</a:t>
            </a:r>
            <a:r>
              <a:rPr lang="en-US" sz="2000" dirty="0"/>
              <a:t>  se  </a:t>
            </a:r>
            <a:r>
              <a:rPr lang="en-US" sz="2000" dirty="0" err="1"/>
              <a:t>funkcija</a:t>
            </a:r>
            <a:r>
              <a:rPr lang="en-US" sz="2000" dirty="0"/>
              <a:t>  </a:t>
            </a:r>
            <a:r>
              <a:rPr lang="en-US" sz="2000" dirty="0" err="1"/>
              <a:t>prodaje</a:t>
            </a:r>
            <a:r>
              <a:rPr lang="en-US" sz="2000" dirty="0"/>
              <a:t>  </a:t>
            </a:r>
            <a:r>
              <a:rPr lang="en-US" sz="2000" dirty="0" err="1"/>
              <a:t>izvršava</a:t>
            </a:r>
            <a:r>
              <a:rPr lang="en-US" sz="2000" dirty="0"/>
              <a:t>  </a:t>
            </a:r>
            <a:r>
              <a:rPr lang="en-US" sz="2000" u="sng" dirty="0"/>
              <a:t>u  </a:t>
            </a:r>
            <a:r>
              <a:rPr lang="en-US" sz="2000" u="sng" dirty="0" err="1"/>
              <a:t>okviru</a:t>
            </a:r>
            <a:r>
              <a:rPr lang="en-US" sz="2000" u="sng" dirty="0"/>
              <a:t>  </a:t>
            </a:r>
            <a:r>
              <a:rPr lang="en-US" sz="2000" u="sng" dirty="0" err="1"/>
              <a:t>hotela</a:t>
            </a:r>
            <a:r>
              <a:rPr lang="en-US" sz="2000" u="sng" dirty="0"/>
              <a:t>  </a:t>
            </a:r>
            <a:r>
              <a:rPr lang="en-US" sz="2000" dirty="0" err="1"/>
              <a:t>kao</a:t>
            </a:r>
            <a:r>
              <a:rPr lang="en-US" sz="2000" dirty="0"/>
              <a:t>  </a:t>
            </a:r>
            <a:r>
              <a:rPr lang="en-US" sz="2000" dirty="0" err="1"/>
              <a:t>samostalnog</a:t>
            </a:r>
            <a:r>
              <a:rPr lang="en-US" sz="2000" dirty="0"/>
              <a:t> </a:t>
            </a:r>
            <a:r>
              <a:rPr lang="en-US" sz="2000" dirty="0" err="1"/>
              <a:t>trgovačkog</a:t>
            </a:r>
            <a:r>
              <a:rPr lang="en-US" sz="2000" dirty="0"/>
              <a:t> </a:t>
            </a:r>
            <a:r>
              <a:rPr lang="en-US" sz="2000" dirty="0" err="1"/>
              <a:t>društva</a:t>
            </a:r>
            <a:r>
              <a:rPr lang="en-US" sz="2000" dirty="0"/>
              <a:t> (</a:t>
            </a:r>
            <a:r>
              <a:rPr lang="en-US" sz="2000" dirty="0" err="1"/>
              <a:t>jedna</a:t>
            </a:r>
            <a:r>
              <a:rPr lang="en-US" sz="2000" dirty="0"/>
              <a:t> </a:t>
            </a:r>
            <a:r>
              <a:rPr lang="en-US" sz="2000" dirty="0" err="1"/>
              <a:t>hotelska</a:t>
            </a:r>
            <a:r>
              <a:rPr lang="en-US" sz="2000" dirty="0"/>
              <a:t> </a:t>
            </a:r>
            <a:r>
              <a:rPr lang="en-US" sz="2000" dirty="0" err="1"/>
              <a:t>kuća</a:t>
            </a:r>
            <a:r>
              <a:rPr lang="en-US" sz="2000" dirty="0"/>
              <a:t> -</a:t>
            </a:r>
            <a:r>
              <a:rPr lang="en-US" sz="2000" dirty="0" err="1"/>
              <a:t>jedan</a:t>
            </a:r>
            <a:r>
              <a:rPr lang="en-US" sz="2000" dirty="0"/>
              <a:t> </a:t>
            </a:r>
            <a:r>
              <a:rPr lang="en-US" sz="2000" dirty="0" smtClean="0"/>
              <a:t> </a:t>
            </a:r>
            <a:r>
              <a:rPr lang="en-US" sz="2000" dirty="0" err="1"/>
              <a:t>subjekt</a:t>
            </a:r>
            <a:r>
              <a:rPr lang="en-US" sz="2000" dirty="0"/>
              <a:t>), </a:t>
            </a:r>
            <a:r>
              <a:rPr lang="en-US" sz="2000" dirty="0" err="1"/>
              <a:t>tada</a:t>
            </a:r>
            <a:r>
              <a:rPr lang="en-US" sz="2000" dirty="0"/>
              <a:t> se </a:t>
            </a:r>
            <a:r>
              <a:rPr lang="en-US" sz="2000" dirty="0" err="1"/>
              <a:t>sve</a:t>
            </a:r>
            <a:r>
              <a:rPr lang="en-US" sz="2000" dirty="0"/>
              <a:t> </a:t>
            </a:r>
            <a:r>
              <a:rPr lang="en-US" sz="2000" dirty="0" err="1"/>
              <a:t>vrste</a:t>
            </a:r>
            <a:r>
              <a:rPr lang="en-US" sz="2000" dirty="0"/>
              <a:t> </a:t>
            </a:r>
            <a:r>
              <a:rPr lang="en-US" sz="2000" dirty="0" err="1"/>
              <a:t>prodaje</a:t>
            </a:r>
            <a:r>
              <a:rPr lang="en-US" sz="2000" dirty="0"/>
              <a:t> </a:t>
            </a:r>
            <a:r>
              <a:rPr lang="en-US" sz="2000" dirty="0" err="1"/>
              <a:t>kao</a:t>
            </a:r>
            <a:r>
              <a:rPr lang="en-US" sz="2000" dirty="0"/>
              <a:t> </a:t>
            </a:r>
            <a:r>
              <a:rPr lang="en-US" sz="2000" dirty="0" err="1"/>
              <a:t>procesi</a:t>
            </a:r>
            <a:r>
              <a:rPr lang="en-US" sz="2000" dirty="0"/>
              <a:t> </a:t>
            </a:r>
            <a:r>
              <a:rPr lang="en-US" sz="2000" dirty="0" err="1"/>
              <a:t>izvršavaju</a:t>
            </a:r>
            <a:r>
              <a:rPr lang="en-US" sz="2000" dirty="0"/>
              <a:t> u </a:t>
            </a:r>
            <a:r>
              <a:rPr lang="en-US" sz="2000" dirty="0" err="1"/>
              <a:t>hotelu</a:t>
            </a:r>
            <a:r>
              <a:rPr lang="en-US" sz="2000" dirty="0"/>
              <a:t>, u </a:t>
            </a:r>
            <a:r>
              <a:rPr lang="en-US" sz="2000" dirty="0" err="1"/>
              <a:t>jednom</a:t>
            </a:r>
            <a:r>
              <a:rPr lang="en-US" sz="2000" dirty="0"/>
              <a:t> od </a:t>
            </a:r>
            <a:r>
              <a:rPr lang="en-US" sz="2000" dirty="0" err="1"/>
              <a:t>organizacijskih</a:t>
            </a:r>
            <a:r>
              <a:rPr lang="en-US" sz="2000" dirty="0"/>
              <a:t> </a:t>
            </a:r>
            <a:r>
              <a:rPr lang="en-US" sz="2000" dirty="0" err="1"/>
              <a:t>oblika</a:t>
            </a:r>
            <a:r>
              <a:rPr lang="en-US" sz="2000" dirty="0"/>
              <a:t> u </a:t>
            </a:r>
            <a:r>
              <a:rPr lang="en-US" sz="2000" dirty="0" err="1"/>
              <a:t>kojima</a:t>
            </a:r>
            <a:r>
              <a:rPr lang="en-US" sz="2000" dirty="0"/>
              <a:t> se </a:t>
            </a:r>
            <a:r>
              <a:rPr lang="en-US" sz="2000" dirty="0" err="1"/>
              <a:t>funkcija</a:t>
            </a:r>
            <a:r>
              <a:rPr lang="en-US" sz="2000" dirty="0"/>
              <a:t> </a:t>
            </a:r>
            <a:r>
              <a:rPr lang="en-US" sz="2000" dirty="0" err="1"/>
              <a:t>izvršava</a:t>
            </a:r>
            <a:r>
              <a:rPr lang="en-US" sz="2000" dirty="0"/>
              <a:t>: </a:t>
            </a:r>
            <a:r>
              <a:rPr lang="en-US" sz="2000" dirty="0" err="1"/>
              <a:t>sektor</a:t>
            </a:r>
            <a:r>
              <a:rPr lang="en-US" sz="2000" dirty="0"/>
              <a:t>, </a:t>
            </a:r>
            <a:r>
              <a:rPr lang="en-US" sz="2000" dirty="0" err="1"/>
              <a:t>služba</a:t>
            </a:r>
            <a:r>
              <a:rPr lang="en-US" sz="2000" dirty="0"/>
              <a:t>, </a:t>
            </a:r>
            <a:r>
              <a:rPr lang="en-US" sz="2000" dirty="0" smtClean="0"/>
              <a:t>od</a:t>
            </a:r>
            <a:r>
              <a:rPr lang="x-none" sz="2000" dirty="0" smtClean="0"/>
              <a:t>eljenje </a:t>
            </a:r>
            <a:r>
              <a:rPr lang="en-US" sz="2000" dirty="0" smtClean="0"/>
              <a:t>i </a:t>
            </a:r>
            <a:r>
              <a:rPr lang="en-US" sz="2000" dirty="0" err="1" smtClean="0"/>
              <a:t>dr</a:t>
            </a:r>
            <a:r>
              <a:rPr lang="x-none" sz="2000" dirty="0" smtClean="0"/>
              <a:t>.</a:t>
            </a:r>
          </a:p>
          <a:p>
            <a:r>
              <a:rPr lang="en-US" sz="2000" dirty="0" err="1"/>
              <a:t>Ukoliko</a:t>
            </a:r>
            <a:r>
              <a:rPr lang="en-US" sz="2000" dirty="0"/>
              <a:t>  se  </a:t>
            </a:r>
            <a:r>
              <a:rPr lang="en-US" sz="2000" dirty="0" err="1"/>
              <a:t>funkcija</a:t>
            </a:r>
            <a:r>
              <a:rPr lang="en-US" sz="2000" dirty="0"/>
              <a:t>  </a:t>
            </a:r>
            <a:r>
              <a:rPr lang="en-US" sz="2000" dirty="0" err="1"/>
              <a:t>prodaje</a:t>
            </a:r>
            <a:r>
              <a:rPr lang="en-US" sz="2000" dirty="0"/>
              <a:t>  </a:t>
            </a:r>
            <a:r>
              <a:rPr lang="en-US" sz="2000" dirty="0" err="1"/>
              <a:t>izvršava</a:t>
            </a:r>
            <a:r>
              <a:rPr lang="en-US" sz="2000" dirty="0"/>
              <a:t>  u  </a:t>
            </a:r>
            <a:r>
              <a:rPr lang="en-US" sz="2000" dirty="0" err="1"/>
              <a:t>okviru</a:t>
            </a:r>
            <a:r>
              <a:rPr lang="en-US" sz="2000" dirty="0"/>
              <a:t>  </a:t>
            </a:r>
            <a:r>
              <a:rPr lang="en-US" sz="2000" dirty="0" err="1"/>
              <a:t>hotelskog</a:t>
            </a:r>
            <a:r>
              <a:rPr lang="en-US" sz="2000" dirty="0"/>
              <a:t>  </a:t>
            </a:r>
            <a:r>
              <a:rPr lang="en-US" sz="2000" dirty="0" smtClean="0"/>
              <a:t>p</a:t>
            </a:r>
            <a:r>
              <a:rPr lang="sr-Latn-RS" sz="2000" dirty="0" smtClean="0"/>
              <a:t>re</a:t>
            </a:r>
            <a:r>
              <a:rPr lang="en-US" sz="2000" dirty="0" err="1" smtClean="0"/>
              <a:t>duzeća</a:t>
            </a:r>
            <a:r>
              <a:rPr lang="en-US" sz="2000" dirty="0" smtClean="0"/>
              <a:t>  </a:t>
            </a:r>
            <a:r>
              <a:rPr lang="en-US" sz="2000" dirty="0" err="1"/>
              <a:t>koje</a:t>
            </a:r>
            <a:r>
              <a:rPr lang="en-US" sz="2000" dirty="0"/>
              <a:t>  </a:t>
            </a:r>
            <a:r>
              <a:rPr lang="en-US" sz="2000" dirty="0" err="1"/>
              <a:t>ima</a:t>
            </a:r>
            <a:r>
              <a:rPr lang="en-US" sz="2000" dirty="0"/>
              <a:t> </a:t>
            </a:r>
            <a:r>
              <a:rPr lang="en-US" sz="2000" dirty="0" err="1"/>
              <a:t>jedan</a:t>
            </a:r>
            <a:r>
              <a:rPr lang="en-US" sz="2000" dirty="0"/>
              <a:t> od </a:t>
            </a:r>
            <a:r>
              <a:rPr lang="en-US" sz="2000" dirty="0" err="1"/>
              <a:t>oblika</a:t>
            </a:r>
            <a:r>
              <a:rPr lang="en-US" sz="2000" dirty="0"/>
              <a:t> </a:t>
            </a:r>
            <a:r>
              <a:rPr lang="en-US" sz="2000" dirty="0" err="1"/>
              <a:t>trgovačkog</a:t>
            </a:r>
            <a:r>
              <a:rPr lang="en-US" sz="2000" dirty="0"/>
              <a:t> </a:t>
            </a:r>
            <a:r>
              <a:rPr lang="en-US" sz="2000" dirty="0" err="1"/>
              <a:t>društva</a:t>
            </a:r>
            <a:r>
              <a:rPr lang="en-US" sz="2000" dirty="0"/>
              <a:t>, </a:t>
            </a:r>
            <a:r>
              <a:rPr lang="en-US" sz="2000" dirty="0" smtClean="0"/>
              <a:t>i</a:t>
            </a:r>
            <a:r>
              <a:rPr lang="x-none" sz="2000" dirty="0" smtClean="0"/>
              <a:t> </a:t>
            </a:r>
            <a:r>
              <a:rPr lang="en-US" sz="2000" dirty="0" smtClean="0"/>
              <a:t>u </a:t>
            </a:r>
            <a:r>
              <a:rPr lang="en-US" sz="2000" dirty="0" err="1"/>
              <a:t>svom</a:t>
            </a:r>
            <a:r>
              <a:rPr lang="en-US" sz="2000" dirty="0"/>
              <a:t> </a:t>
            </a:r>
            <a:r>
              <a:rPr lang="en-US" sz="2000" dirty="0" err="1"/>
              <a:t>sastavu</a:t>
            </a:r>
            <a:r>
              <a:rPr lang="en-US" sz="2000" dirty="0"/>
              <a:t> </a:t>
            </a:r>
            <a:r>
              <a:rPr lang="en-US" sz="2000" dirty="0" err="1"/>
              <a:t>ima</a:t>
            </a:r>
            <a:r>
              <a:rPr lang="en-US" sz="2000" dirty="0"/>
              <a:t> </a:t>
            </a:r>
            <a:r>
              <a:rPr lang="en-US" sz="2000" dirty="0" err="1"/>
              <a:t>niže</a:t>
            </a:r>
            <a:r>
              <a:rPr lang="en-US" sz="2000" dirty="0"/>
              <a:t> </a:t>
            </a:r>
            <a:r>
              <a:rPr lang="en-US" sz="2000" dirty="0" err="1"/>
              <a:t>organizacijske</a:t>
            </a:r>
            <a:r>
              <a:rPr lang="en-US" sz="2000" dirty="0"/>
              <a:t> </a:t>
            </a:r>
            <a:r>
              <a:rPr lang="en-US" sz="2000" dirty="0" err="1"/>
              <a:t>oblike</a:t>
            </a:r>
            <a:r>
              <a:rPr lang="en-US" sz="2000" dirty="0"/>
              <a:t> (</a:t>
            </a:r>
            <a:r>
              <a:rPr lang="en-US" sz="2000" dirty="0" err="1"/>
              <a:t>centre</a:t>
            </a:r>
            <a:r>
              <a:rPr lang="en-US" sz="2000" dirty="0"/>
              <a:t> </a:t>
            </a:r>
            <a:r>
              <a:rPr lang="en-US" sz="2000" dirty="0" err="1"/>
              <a:t>odgovornosti</a:t>
            </a:r>
            <a:r>
              <a:rPr lang="en-US" sz="2000" dirty="0"/>
              <a:t>, </a:t>
            </a:r>
            <a:r>
              <a:rPr lang="en-US" sz="2000" dirty="0" err="1"/>
              <a:t>kao</a:t>
            </a:r>
            <a:r>
              <a:rPr lang="en-US" sz="2000" dirty="0"/>
              <a:t> </a:t>
            </a:r>
            <a:r>
              <a:rPr lang="en-US" sz="2000" dirty="0" err="1"/>
              <a:t>npr</a:t>
            </a:r>
            <a:r>
              <a:rPr lang="en-US" sz="2000" dirty="0"/>
              <a:t>. </a:t>
            </a:r>
            <a:r>
              <a:rPr lang="en-US" sz="2000" dirty="0" err="1"/>
              <a:t>profitne</a:t>
            </a:r>
            <a:r>
              <a:rPr lang="en-US" sz="2000" dirty="0"/>
              <a:t> </a:t>
            </a:r>
            <a:r>
              <a:rPr lang="en-US" sz="2000" dirty="0" err="1"/>
              <a:t>centre</a:t>
            </a:r>
            <a:r>
              <a:rPr lang="en-US" sz="2000" dirty="0"/>
              <a:t>), </a:t>
            </a:r>
            <a:r>
              <a:rPr lang="en-US" sz="2000" dirty="0" err="1"/>
              <a:t>tada</a:t>
            </a:r>
            <a:r>
              <a:rPr lang="en-US" sz="2000" dirty="0"/>
              <a:t> se </a:t>
            </a:r>
            <a:r>
              <a:rPr lang="en-US" sz="2000" dirty="0" err="1"/>
              <a:t>proces</a:t>
            </a:r>
            <a:r>
              <a:rPr lang="en-US" sz="2000" dirty="0"/>
              <a:t> </a:t>
            </a:r>
            <a:r>
              <a:rPr lang="en-US" sz="2000" dirty="0" err="1"/>
              <a:t>prodaje</a:t>
            </a:r>
            <a:r>
              <a:rPr lang="en-US" sz="2000" dirty="0"/>
              <a:t> </a:t>
            </a:r>
            <a:r>
              <a:rPr lang="en-US" sz="2000" dirty="0" err="1"/>
              <a:t>može</a:t>
            </a:r>
            <a:r>
              <a:rPr lang="en-US" sz="2000" dirty="0"/>
              <a:t> </a:t>
            </a:r>
            <a:r>
              <a:rPr lang="en-US" sz="2000" dirty="0" smtClean="0"/>
              <a:t>p</a:t>
            </a:r>
            <a:r>
              <a:rPr lang="x-none" sz="2000" dirty="0" smtClean="0"/>
              <a:t>os</a:t>
            </a:r>
            <a:r>
              <a:rPr lang="en-US" sz="2000" dirty="0" err="1" smtClean="0"/>
              <a:t>matrati</a:t>
            </a:r>
            <a:r>
              <a:rPr lang="x-none" sz="2000" dirty="0" smtClean="0"/>
              <a:t> </a:t>
            </a:r>
            <a:r>
              <a:rPr lang="en-US" sz="2000" dirty="0" err="1" smtClean="0"/>
              <a:t>na</a:t>
            </a:r>
            <a:r>
              <a:rPr lang="en-US" sz="2000" dirty="0" smtClean="0"/>
              <a:t> </a:t>
            </a:r>
            <a:r>
              <a:rPr lang="en-US" sz="2000" dirty="0" err="1"/>
              <a:t>više</a:t>
            </a:r>
            <a:r>
              <a:rPr lang="en-US" sz="2000" dirty="0"/>
              <a:t> </a:t>
            </a:r>
            <a:r>
              <a:rPr lang="en-US" sz="2000" dirty="0" err="1" smtClean="0"/>
              <a:t>načina</a:t>
            </a:r>
            <a:r>
              <a:rPr lang="x-none" sz="2000" dirty="0" smtClean="0"/>
              <a:t>.</a:t>
            </a:r>
            <a:endParaRPr lang="en-US" sz="2000" dirty="0" smtClean="0"/>
          </a:p>
          <a:p>
            <a:pPr lvl="1">
              <a:buFont typeface="+mj-lt"/>
              <a:buAutoNum type="arabicPeriod"/>
            </a:pPr>
            <a:endParaRPr lang="x-none" sz="2000" dirty="0" smtClean="0"/>
          </a:p>
        </p:txBody>
      </p:sp>
    </p:spTree>
    <p:extLst>
      <p:ext uri="{BB962C8B-B14F-4D97-AF65-F5344CB8AC3E}">
        <p14:creationId xmlns:p14="http://schemas.microsoft.com/office/powerpoint/2010/main" val="356721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dirty="0" smtClean="0"/>
              <a:t>VRSTE, OBLICI I KANALI PRODAJE</a:t>
            </a:r>
            <a:br>
              <a:rPr lang="x-none" dirty="0" smtClean="0"/>
            </a:br>
            <a:endParaRPr lang="en-US" dirty="0"/>
          </a:p>
        </p:txBody>
      </p:sp>
      <p:sp>
        <p:nvSpPr>
          <p:cNvPr id="3" name="Content Placeholder 2"/>
          <p:cNvSpPr>
            <a:spLocks noGrp="1"/>
          </p:cNvSpPr>
          <p:nvPr>
            <p:ph idx="1"/>
          </p:nvPr>
        </p:nvSpPr>
        <p:spPr>
          <a:xfrm>
            <a:off x="677333" y="1496291"/>
            <a:ext cx="8836121" cy="4972604"/>
          </a:xfrm>
        </p:spPr>
        <p:txBody>
          <a:bodyPr>
            <a:normAutofit/>
          </a:bodyPr>
          <a:lstStyle/>
          <a:p>
            <a:endParaRPr lang="x-none" dirty="0" smtClean="0"/>
          </a:p>
          <a:p>
            <a:r>
              <a:rPr lang="en-US" sz="2000" dirty="0" err="1" smtClean="0"/>
              <a:t>Ukoliko</a:t>
            </a:r>
            <a:r>
              <a:rPr lang="en-US" sz="2000" dirty="0" smtClean="0"/>
              <a:t>  </a:t>
            </a:r>
            <a:r>
              <a:rPr lang="en-US" sz="2000" dirty="0"/>
              <a:t>se  </a:t>
            </a:r>
            <a:r>
              <a:rPr lang="en-US" sz="2000" dirty="0" err="1"/>
              <a:t>funkcija</a:t>
            </a:r>
            <a:r>
              <a:rPr lang="en-US" sz="2000" dirty="0"/>
              <a:t>  </a:t>
            </a:r>
            <a:r>
              <a:rPr lang="en-US" sz="2000" dirty="0" err="1"/>
              <a:t>prodaje</a:t>
            </a:r>
            <a:r>
              <a:rPr lang="en-US" sz="2000" dirty="0"/>
              <a:t>  </a:t>
            </a:r>
            <a:r>
              <a:rPr lang="en-US" sz="2000" dirty="0" err="1"/>
              <a:t>izvršava</a:t>
            </a:r>
            <a:r>
              <a:rPr lang="en-US" sz="2000" dirty="0"/>
              <a:t>  u  </a:t>
            </a:r>
            <a:r>
              <a:rPr lang="en-US" sz="2000" dirty="0" err="1"/>
              <a:t>okviru</a:t>
            </a:r>
            <a:r>
              <a:rPr lang="en-US" sz="2000" dirty="0"/>
              <a:t>  </a:t>
            </a:r>
            <a:r>
              <a:rPr lang="en-US" sz="2000" dirty="0" err="1"/>
              <a:t>hotelskog</a:t>
            </a:r>
            <a:r>
              <a:rPr lang="en-US" sz="2000" dirty="0"/>
              <a:t>  </a:t>
            </a:r>
            <a:r>
              <a:rPr lang="en-US" sz="2000" dirty="0" smtClean="0"/>
              <a:t>p</a:t>
            </a:r>
            <a:r>
              <a:rPr lang="sr-Latn-RS" sz="2000" dirty="0" smtClean="0"/>
              <a:t>re</a:t>
            </a:r>
            <a:r>
              <a:rPr lang="en-US" sz="2000" dirty="0" err="1" smtClean="0"/>
              <a:t>duzeća</a:t>
            </a:r>
            <a:r>
              <a:rPr lang="en-US" sz="2000" dirty="0" smtClean="0"/>
              <a:t>  </a:t>
            </a:r>
            <a:r>
              <a:rPr lang="en-US" sz="2000" dirty="0" err="1"/>
              <a:t>koje</a:t>
            </a:r>
            <a:r>
              <a:rPr lang="en-US" sz="2000" dirty="0"/>
              <a:t>  </a:t>
            </a:r>
            <a:r>
              <a:rPr lang="en-US" sz="2000" dirty="0" err="1"/>
              <a:t>ima</a:t>
            </a:r>
            <a:r>
              <a:rPr lang="en-US" sz="2000" dirty="0"/>
              <a:t> </a:t>
            </a:r>
            <a:r>
              <a:rPr lang="en-US" sz="2000" dirty="0" err="1"/>
              <a:t>jedan</a:t>
            </a:r>
            <a:r>
              <a:rPr lang="en-US" sz="2000" dirty="0"/>
              <a:t> od </a:t>
            </a:r>
            <a:r>
              <a:rPr lang="en-US" sz="2000" dirty="0" err="1"/>
              <a:t>oblika</a:t>
            </a:r>
            <a:r>
              <a:rPr lang="en-US" sz="2000" dirty="0"/>
              <a:t> </a:t>
            </a:r>
            <a:r>
              <a:rPr lang="en-US" sz="2000" dirty="0" err="1"/>
              <a:t>trgovačkog</a:t>
            </a:r>
            <a:r>
              <a:rPr lang="en-US" sz="2000" dirty="0"/>
              <a:t> </a:t>
            </a:r>
            <a:r>
              <a:rPr lang="en-US" sz="2000" dirty="0" err="1"/>
              <a:t>društva</a:t>
            </a:r>
            <a:r>
              <a:rPr lang="en-US" sz="2000" dirty="0"/>
              <a:t>, </a:t>
            </a:r>
            <a:r>
              <a:rPr lang="en-US" sz="2000" dirty="0" smtClean="0"/>
              <a:t>i</a:t>
            </a:r>
            <a:r>
              <a:rPr lang="x-none" sz="2000" dirty="0" smtClean="0"/>
              <a:t> </a:t>
            </a:r>
            <a:r>
              <a:rPr lang="en-US" sz="2000" dirty="0" smtClean="0"/>
              <a:t>u </a:t>
            </a:r>
            <a:r>
              <a:rPr lang="en-US" sz="2000" dirty="0" err="1"/>
              <a:t>svom</a:t>
            </a:r>
            <a:r>
              <a:rPr lang="en-US" sz="2000" dirty="0"/>
              <a:t> </a:t>
            </a:r>
            <a:r>
              <a:rPr lang="en-US" sz="2000" dirty="0" err="1"/>
              <a:t>sastavu</a:t>
            </a:r>
            <a:r>
              <a:rPr lang="en-US" sz="2000" dirty="0"/>
              <a:t> </a:t>
            </a:r>
            <a:r>
              <a:rPr lang="en-US" sz="2000" dirty="0" err="1"/>
              <a:t>ima</a:t>
            </a:r>
            <a:r>
              <a:rPr lang="en-US" sz="2000" dirty="0"/>
              <a:t> </a:t>
            </a:r>
            <a:r>
              <a:rPr lang="en-US" sz="2000" dirty="0" err="1"/>
              <a:t>niže</a:t>
            </a:r>
            <a:r>
              <a:rPr lang="en-US" sz="2000" dirty="0"/>
              <a:t> </a:t>
            </a:r>
            <a:r>
              <a:rPr lang="en-US" sz="2000" dirty="0" err="1"/>
              <a:t>organizacijske</a:t>
            </a:r>
            <a:r>
              <a:rPr lang="en-US" sz="2000" dirty="0"/>
              <a:t> </a:t>
            </a:r>
            <a:r>
              <a:rPr lang="en-US" sz="2000" dirty="0" err="1"/>
              <a:t>oblike</a:t>
            </a:r>
            <a:r>
              <a:rPr lang="en-US" sz="2000" dirty="0"/>
              <a:t> (</a:t>
            </a:r>
            <a:r>
              <a:rPr lang="en-US" sz="2000" dirty="0" err="1"/>
              <a:t>centre</a:t>
            </a:r>
            <a:r>
              <a:rPr lang="en-US" sz="2000" dirty="0"/>
              <a:t> </a:t>
            </a:r>
            <a:r>
              <a:rPr lang="en-US" sz="2000" dirty="0" err="1"/>
              <a:t>odgovornosti</a:t>
            </a:r>
            <a:r>
              <a:rPr lang="en-US" sz="2000" dirty="0"/>
              <a:t>, </a:t>
            </a:r>
            <a:r>
              <a:rPr lang="en-US" sz="2000" dirty="0" err="1"/>
              <a:t>kao</a:t>
            </a:r>
            <a:r>
              <a:rPr lang="en-US" sz="2000" dirty="0"/>
              <a:t> </a:t>
            </a:r>
            <a:r>
              <a:rPr lang="en-US" sz="2000" dirty="0" err="1"/>
              <a:t>npr</a:t>
            </a:r>
            <a:r>
              <a:rPr lang="en-US" sz="2000" dirty="0"/>
              <a:t>. </a:t>
            </a:r>
            <a:r>
              <a:rPr lang="en-US" sz="2000" dirty="0" err="1"/>
              <a:t>profitne</a:t>
            </a:r>
            <a:r>
              <a:rPr lang="en-US" sz="2000" dirty="0"/>
              <a:t> </a:t>
            </a:r>
            <a:r>
              <a:rPr lang="en-US" sz="2000" dirty="0" err="1"/>
              <a:t>centre</a:t>
            </a:r>
            <a:r>
              <a:rPr lang="en-US" sz="2000" dirty="0"/>
              <a:t>), </a:t>
            </a:r>
            <a:r>
              <a:rPr lang="en-US" sz="2000" dirty="0" err="1"/>
              <a:t>tada</a:t>
            </a:r>
            <a:r>
              <a:rPr lang="en-US" sz="2000" dirty="0"/>
              <a:t> se </a:t>
            </a:r>
            <a:r>
              <a:rPr lang="en-US" sz="2000" dirty="0" err="1"/>
              <a:t>proces</a:t>
            </a:r>
            <a:r>
              <a:rPr lang="en-US" sz="2000" dirty="0"/>
              <a:t> </a:t>
            </a:r>
            <a:r>
              <a:rPr lang="en-US" sz="2000" dirty="0" err="1"/>
              <a:t>prodaje</a:t>
            </a:r>
            <a:r>
              <a:rPr lang="en-US" sz="2000" dirty="0"/>
              <a:t> </a:t>
            </a:r>
            <a:r>
              <a:rPr lang="en-US" sz="2000" dirty="0" err="1"/>
              <a:t>može</a:t>
            </a:r>
            <a:r>
              <a:rPr lang="en-US" sz="2000" dirty="0"/>
              <a:t> </a:t>
            </a:r>
            <a:r>
              <a:rPr lang="en-US" sz="2000" dirty="0" smtClean="0"/>
              <a:t>p</a:t>
            </a:r>
            <a:r>
              <a:rPr lang="x-none" sz="2000" dirty="0" smtClean="0"/>
              <a:t>os</a:t>
            </a:r>
            <a:r>
              <a:rPr lang="en-US" sz="2000" dirty="0" err="1" smtClean="0"/>
              <a:t>matrati</a:t>
            </a:r>
            <a:r>
              <a:rPr lang="x-none" sz="2000" dirty="0" smtClean="0"/>
              <a:t> </a:t>
            </a:r>
            <a:r>
              <a:rPr lang="en-US" sz="2000" dirty="0" err="1" smtClean="0"/>
              <a:t>na</a:t>
            </a:r>
            <a:r>
              <a:rPr lang="en-US" sz="2000" dirty="0" smtClean="0"/>
              <a:t> </a:t>
            </a:r>
            <a:r>
              <a:rPr lang="en-US" sz="2000" dirty="0" err="1"/>
              <a:t>više</a:t>
            </a:r>
            <a:r>
              <a:rPr lang="en-US" sz="2000" dirty="0"/>
              <a:t> </a:t>
            </a:r>
            <a:r>
              <a:rPr lang="en-US" sz="2000" dirty="0" err="1" smtClean="0"/>
              <a:t>načina</a:t>
            </a:r>
            <a:r>
              <a:rPr lang="x-none" sz="2000" dirty="0" smtClean="0"/>
              <a:t>:</a:t>
            </a:r>
          </a:p>
          <a:p>
            <a:r>
              <a:rPr lang="en-US" sz="2000" b="1" i="1" dirty="0"/>
              <a:t>a) </a:t>
            </a:r>
            <a:r>
              <a:rPr lang="en-US" sz="2000" b="1" i="1" dirty="0" err="1"/>
              <a:t>prema</a:t>
            </a:r>
            <a:r>
              <a:rPr lang="en-US" sz="2000" b="1" i="1" dirty="0"/>
              <a:t> </a:t>
            </a:r>
            <a:r>
              <a:rPr lang="en-US" sz="2000" b="1" i="1" dirty="0" err="1"/>
              <a:t>vrsti</a:t>
            </a:r>
            <a:r>
              <a:rPr lang="en-US" sz="2000" b="1" i="1" dirty="0"/>
              <a:t> </a:t>
            </a:r>
            <a:r>
              <a:rPr lang="en-US" sz="2000" b="1" i="1" dirty="0" err="1"/>
              <a:t>prodaje</a:t>
            </a:r>
            <a:r>
              <a:rPr lang="en-US" sz="2000" b="1" i="1" dirty="0"/>
              <a:t> </a:t>
            </a:r>
            <a:r>
              <a:rPr lang="en-US" sz="2000" b="1" dirty="0"/>
              <a:t>(i s </a:t>
            </a:r>
            <a:r>
              <a:rPr lang="en-US" sz="2000" b="1" dirty="0" err="1"/>
              <a:t>obzirom</a:t>
            </a:r>
            <a:r>
              <a:rPr lang="en-US" sz="2000" b="1" dirty="0"/>
              <a:t> </a:t>
            </a:r>
            <a:r>
              <a:rPr lang="en-US" sz="2000" b="1" dirty="0" err="1"/>
              <a:t>na</a:t>
            </a:r>
            <a:r>
              <a:rPr lang="en-US" sz="2000" b="1" dirty="0"/>
              <a:t> </a:t>
            </a:r>
            <a:r>
              <a:rPr lang="en-US" sz="2000" b="1" dirty="0" err="1" smtClean="0"/>
              <a:t>cenu</a:t>
            </a:r>
            <a:r>
              <a:rPr lang="en-US" sz="2000" b="1" dirty="0" smtClean="0"/>
              <a:t> </a:t>
            </a:r>
            <a:r>
              <a:rPr lang="en-US" sz="2000" b="1" dirty="0" err="1"/>
              <a:t>koja</a:t>
            </a:r>
            <a:r>
              <a:rPr lang="en-US" sz="2000" b="1" dirty="0"/>
              <a:t> se </a:t>
            </a:r>
            <a:r>
              <a:rPr lang="en-US" sz="2000" b="1" dirty="0" err="1"/>
              <a:t>postiže</a:t>
            </a:r>
            <a:r>
              <a:rPr lang="en-US" sz="2000" b="1" dirty="0"/>
              <a:t>) </a:t>
            </a:r>
            <a:r>
              <a:rPr lang="en-US" sz="2000" b="1" dirty="0" err="1"/>
              <a:t>na</a:t>
            </a:r>
            <a:r>
              <a:rPr lang="en-US" sz="2000" b="1" dirty="0" smtClean="0"/>
              <a:t>:</a:t>
            </a:r>
            <a:endParaRPr lang="x-none" sz="2000" b="1" dirty="0" smtClean="0"/>
          </a:p>
          <a:p>
            <a:pPr lvl="1" algn="just"/>
            <a:r>
              <a:rPr lang="en-US" sz="2000" dirty="0" err="1" smtClean="0"/>
              <a:t>alotmansku</a:t>
            </a:r>
            <a:r>
              <a:rPr lang="en-US" sz="2000" dirty="0" smtClean="0"/>
              <a:t> </a:t>
            </a:r>
            <a:r>
              <a:rPr lang="en-US" sz="2000" dirty="0" err="1"/>
              <a:t>prodaju</a:t>
            </a:r>
            <a:r>
              <a:rPr lang="en-US" sz="2000" dirty="0"/>
              <a:t> (</a:t>
            </a:r>
            <a:r>
              <a:rPr lang="en-US" sz="2000" dirty="0" err="1"/>
              <a:t>najniža</a:t>
            </a:r>
            <a:r>
              <a:rPr lang="en-US" sz="2000" dirty="0"/>
              <a:t> </a:t>
            </a:r>
            <a:r>
              <a:rPr lang="en-US" sz="2000" dirty="0" err="1" smtClean="0"/>
              <a:t>cena</a:t>
            </a:r>
            <a:r>
              <a:rPr lang="en-US" sz="2000" dirty="0" smtClean="0"/>
              <a:t>),</a:t>
            </a:r>
            <a:endParaRPr lang="x-none" sz="2000" dirty="0" smtClean="0"/>
          </a:p>
          <a:p>
            <a:pPr lvl="1" algn="just"/>
            <a:r>
              <a:rPr lang="en-US" sz="2000" dirty="0" err="1" smtClean="0"/>
              <a:t>prodaja</a:t>
            </a:r>
            <a:r>
              <a:rPr lang="en-US" sz="2000" dirty="0" smtClean="0"/>
              <a:t> </a:t>
            </a:r>
            <a:r>
              <a:rPr lang="en-US" sz="2000" dirty="0" err="1"/>
              <a:t>za</a:t>
            </a:r>
            <a:r>
              <a:rPr lang="en-US" sz="2000" dirty="0"/>
              <a:t> </a:t>
            </a:r>
            <a:r>
              <a:rPr lang="en-US" sz="2000" dirty="0" err="1"/>
              <a:t>skupine</a:t>
            </a:r>
            <a:r>
              <a:rPr lang="en-US" sz="2000" dirty="0"/>
              <a:t> </a:t>
            </a:r>
            <a:r>
              <a:rPr lang="en-US" sz="2000" dirty="0" err="1"/>
              <a:t>gostiju</a:t>
            </a:r>
            <a:r>
              <a:rPr lang="en-US" sz="2000" dirty="0"/>
              <a:t> (</a:t>
            </a:r>
            <a:r>
              <a:rPr lang="en-US" sz="2000" dirty="0" err="1" smtClean="0"/>
              <a:t>cena</a:t>
            </a:r>
            <a:r>
              <a:rPr lang="en-US" sz="2000" dirty="0" smtClean="0"/>
              <a:t> </a:t>
            </a:r>
            <a:r>
              <a:rPr lang="en-US" sz="2000" dirty="0" err="1"/>
              <a:t>veća</a:t>
            </a:r>
            <a:r>
              <a:rPr lang="en-US" sz="2000" dirty="0"/>
              <a:t> od </a:t>
            </a:r>
            <a:r>
              <a:rPr lang="en-US" sz="2000" dirty="0" err="1"/>
              <a:t>alotmanske</a:t>
            </a:r>
            <a:r>
              <a:rPr lang="en-US" sz="2000" dirty="0"/>
              <a:t>, </a:t>
            </a:r>
            <a:r>
              <a:rPr lang="en-US" sz="2000" dirty="0" err="1"/>
              <a:t>ali</a:t>
            </a:r>
            <a:r>
              <a:rPr lang="en-US" sz="2000" dirty="0"/>
              <a:t> </a:t>
            </a:r>
            <a:r>
              <a:rPr lang="en-US" sz="2000" dirty="0" err="1"/>
              <a:t>niža</a:t>
            </a:r>
            <a:r>
              <a:rPr lang="en-US" sz="2000" dirty="0"/>
              <a:t> od </a:t>
            </a:r>
            <a:r>
              <a:rPr lang="en-US" sz="2000" dirty="0" err="1"/>
              <a:t>individualne</a:t>
            </a:r>
            <a:r>
              <a:rPr lang="en-US" sz="2000" dirty="0"/>
              <a:t>) </a:t>
            </a:r>
            <a:r>
              <a:rPr lang="en-US" sz="2000" dirty="0" smtClean="0"/>
              <a:t>i</a:t>
            </a:r>
            <a:endParaRPr lang="x-none" sz="2000" dirty="0" smtClean="0"/>
          </a:p>
          <a:p>
            <a:pPr lvl="1" algn="just"/>
            <a:r>
              <a:rPr lang="en-US" sz="2000" dirty="0" err="1" smtClean="0"/>
              <a:t>individualnu</a:t>
            </a:r>
            <a:r>
              <a:rPr lang="en-US" sz="2000" dirty="0" smtClean="0"/>
              <a:t> </a:t>
            </a:r>
            <a:r>
              <a:rPr lang="en-US" sz="2000" dirty="0" err="1"/>
              <a:t>prodaju</a:t>
            </a:r>
            <a:r>
              <a:rPr lang="en-US" sz="2000" dirty="0"/>
              <a:t> (</a:t>
            </a:r>
            <a:r>
              <a:rPr lang="en-US" sz="2000" dirty="0" err="1"/>
              <a:t>najveća</a:t>
            </a:r>
            <a:r>
              <a:rPr lang="en-US" sz="2000" dirty="0"/>
              <a:t> </a:t>
            </a:r>
            <a:r>
              <a:rPr lang="en-US" sz="2000" dirty="0" err="1" smtClean="0"/>
              <a:t>cena</a:t>
            </a:r>
            <a:r>
              <a:rPr lang="en-US" sz="2000" dirty="0" smtClean="0"/>
              <a:t>)</a:t>
            </a:r>
            <a:r>
              <a:rPr lang="x-none" sz="2000" dirty="0" smtClean="0"/>
              <a:t>.</a:t>
            </a:r>
            <a:endParaRPr lang="en-US" sz="2000" dirty="0" smtClean="0"/>
          </a:p>
          <a:p>
            <a:pPr lvl="2" algn="just">
              <a:buFont typeface="+mj-lt"/>
              <a:buAutoNum type="arabicPeriod"/>
            </a:pPr>
            <a:endParaRPr lang="x-none" dirty="0" smtClean="0"/>
          </a:p>
        </p:txBody>
      </p:sp>
    </p:spTree>
    <p:extLst>
      <p:ext uri="{BB962C8B-B14F-4D97-AF65-F5344CB8AC3E}">
        <p14:creationId xmlns:p14="http://schemas.microsoft.com/office/powerpoint/2010/main" val="146974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dirty="0" smtClean="0"/>
              <a:t>VRSTE, OBLICI I KANALI PRODAJE</a:t>
            </a:r>
            <a:br>
              <a:rPr lang="x-none" dirty="0" smtClean="0"/>
            </a:br>
            <a:endParaRPr lang="en-US" dirty="0"/>
          </a:p>
        </p:txBody>
      </p:sp>
      <p:sp>
        <p:nvSpPr>
          <p:cNvPr id="3" name="Content Placeholder 2"/>
          <p:cNvSpPr>
            <a:spLocks noGrp="1"/>
          </p:cNvSpPr>
          <p:nvPr>
            <p:ph idx="1"/>
          </p:nvPr>
        </p:nvSpPr>
        <p:spPr>
          <a:xfrm>
            <a:off x="677334" y="1524000"/>
            <a:ext cx="8596668" cy="4944895"/>
          </a:xfrm>
        </p:spPr>
        <p:txBody>
          <a:bodyPr>
            <a:normAutofit/>
          </a:bodyPr>
          <a:lstStyle/>
          <a:p>
            <a:endParaRPr lang="x-none" dirty="0" smtClean="0"/>
          </a:p>
          <a:p>
            <a:r>
              <a:rPr lang="x-none" b="1" i="1" dirty="0" smtClean="0"/>
              <a:t>b</a:t>
            </a:r>
            <a:r>
              <a:rPr lang="en-US" sz="2000" b="1" i="1" dirty="0" smtClean="0"/>
              <a:t>)</a:t>
            </a:r>
            <a:r>
              <a:rPr lang="x-none" sz="2000" b="1" i="1" dirty="0" smtClean="0"/>
              <a:t>  prema </a:t>
            </a:r>
            <a:r>
              <a:rPr lang="x-none" sz="2000" b="1" i="1" dirty="0"/>
              <a:t>oblicima organizacije </a:t>
            </a:r>
            <a:r>
              <a:rPr lang="x-none" sz="2000" b="1" i="1" dirty="0" smtClean="0"/>
              <a:t>prodaje:</a:t>
            </a:r>
          </a:p>
          <a:p>
            <a:pPr lvl="1"/>
            <a:r>
              <a:rPr lang="x-none" sz="2000" dirty="0" smtClean="0"/>
              <a:t>centraliziovana </a:t>
            </a:r>
            <a:r>
              <a:rPr lang="x-none" sz="2000" dirty="0"/>
              <a:t>prodaja (na </a:t>
            </a:r>
            <a:r>
              <a:rPr lang="x-none" sz="2000" dirty="0" smtClean="0"/>
              <a:t>nivou </a:t>
            </a:r>
            <a:r>
              <a:rPr lang="x-none" sz="2000" dirty="0"/>
              <a:t>trgovačkog društva postoji sektor, služba ili </a:t>
            </a:r>
            <a:r>
              <a:rPr lang="x-none" sz="2000" dirty="0" smtClean="0"/>
              <a:t>odeljenje </a:t>
            </a:r>
            <a:r>
              <a:rPr lang="x-none" sz="2000" dirty="0"/>
              <a:t>prodaje koji obavljaju sve vrste prodaje </a:t>
            </a:r>
            <a:r>
              <a:rPr lang="x-none" sz="2000" dirty="0" smtClean="0"/>
              <a:t>za društvo);</a:t>
            </a:r>
          </a:p>
          <a:p>
            <a:pPr lvl="1"/>
            <a:r>
              <a:rPr lang="x-none" sz="2000" dirty="0" smtClean="0"/>
              <a:t>decentralizirana  </a:t>
            </a:r>
            <a:r>
              <a:rPr lang="x-none" sz="2000" dirty="0"/>
              <a:t>prodaja  (prodaju kapaciteta  obavljaju hoteli  unutar  društva  kao profitni centri i odgovorni su za rezultate prodaje</a:t>
            </a:r>
            <a:r>
              <a:rPr lang="x-none" sz="2000" dirty="0" smtClean="0"/>
              <a:t>);</a:t>
            </a:r>
          </a:p>
          <a:p>
            <a:pPr lvl="1"/>
            <a:r>
              <a:rPr lang="x-none" sz="2000" dirty="0" smtClean="0"/>
              <a:t>kombinovani </a:t>
            </a:r>
            <a:r>
              <a:rPr lang="x-none" sz="2000" dirty="0"/>
              <a:t>oblik prodaje (alotmanska prodaja i </a:t>
            </a:r>
            <a:r>
              <a:rPr lang="x-none" sz="2000" dirty="0" smtClean="0"/>
              <a:t>deo </a:t>
            </a:r>
            <a:r>
              <a:rPr lang="x-none" sz="2000" dirty="0"/>
              <a:t>aranžmana za skupine gostiju  prodaje  se  na  </a:t>
            </a:r>
            <a:r>
              <a:rPr lang="x-none" sz="2000" dirty="0" smtClean="0"/>
              <a:t>nivou  </a:t>
            </a:r>
            <a:r>
              <a:rPr lang="x-none" sz="2000" dirty="0"/>
              <a:t>sektora,  službe  ili  </a:t>
            </a:r>
            <a:r>
              <a:rPr lang="x-none" sz="2000" dirty="0" smtClean="0"/>
              <a:t>odeljenja  </a:t>
            </a:r>
            <a:r>
              <a:rPr lang="x-none" sz="2000" dirty="0"/>
              <a:t>prodaje  za  </a:t>
            </a:r>
            <a:r>
              <a:rPr lang="x-none" sz="2000" dirty="0" smtClean="0"/>
              <a:t>celo  </a:t>
            </a:r>
            <a:r>
              <a:rPr lang="x-none" sz="2000" dirty="0"/>
              <a:t>društvo,  dok  se individualna  prodaja  i  </a:t>
            </a:r>
            <a:r>
              <a:rPr lang="x-none" sz="2000" dirty="0" smtClean="0"/>
              <a:t>deo  </a:t>
            </a:r>
            <a:r>
              <a:rPr lang="x-none" sz="2000" dirty="0"/>
              <a:t>aranžmana  za  skupine  gostiju  obavlja  u  hotelu  kao profitnom centru</a:t>
            </a:r>
            <a:r>
              <a:rPr lang="x-none" sz="2000" dirty="0" smtClean="0"/>
              <a:t>)</a:t>
            </a:r>
            <a:r>
              <a:rPr lang="en-US" sz="2000" dirty="0" smtClean="0"/>
              <a:t>.</a:t>
            </a:r>
            <a:endParaRPr lang="x-none" sz="2000" dirty="0" smtClean="0"/>
          </a:p>
        </p:txBody>
      </p:sp>
    </p:spTree>
    <p:extLst>
      <p:ext uri="{BB962C8B-B14F-4D97-AF65-F5344CB8AC3E}">
        <p14:creationId xmlns:p14="http://schemas.microsoft.com/office/powerpoint/2010/main" val="399671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dirty="0" smtClean="0"/>
              <a:t>VRSTE, OBLICI I KANALI PRODAJE</a:t>
            </a:r>
            <a:br>
              <a:rPr lang="x-none" dirty="0" smtClean="0"/>
            </a:br>
            <a:endParaRPr lang="en-US" dirty="0"/>
          </a:p>
        </p:txBody>
      </p:sp>
      <p:sp>
        <p:nvSpPr>
          <p:cNvPr id="3" name="Content Placeholder 2"/>
          <p:cNvSpPr>
            <a:spLocks noGrp="1"/>
          </p:cNvSpPr>
          <p:nvPr>
            <p:ph idx="1"/>
          </p:nvPr>
        </p:nvSpPr>
        <p:spPr>
          <a:xfrm>
            <a:off x="677334" y="2052537"/>
            <a:ext cx="8596668" cy="4416358"/>
          </a:xfrm>
        </p:spPr>
        <p:txBody>
          <a:bodyPr>
            <a:normAutofit/>
          </a:bodyPr>
          <a:lstStyle/>
          <a:p>
            <a:endParaRPr lang="x-none" dirty="0" smtClean="0"/>
          </a:p>
          <a:p>
            <a:r>
              <a:rPr lang="x-none" sz="2000" b="1" i="1" dirty="0" smtClean="0"/>
              <a:t>c</a:t>
            </a:r>
            <a:r>
              <a:rPr lang="en-US" sz="2000" b="1" i="1" dirty="0" smtClean="0"/>
              <a:t>)</a:t>
            </a:r>
            <a:r>
              <a:rPr lang="x-none" sz="2000" b="1" i="1" dirty="0" smtClean="0"/>
              <a:t> </a:t>
            </a:r>
            <a:r>
              <a:rPr lang="vi-VN" sz="2000" b="1" i="1" dirty="0"/>
              <a:t>prema kanalima </a:t>
            </a:r>
            <a:r>
              <a:rPr lang="vi-VN" sz="2000" b="1" i="1" dirty="0" smtClean="0"/>
              <a:t>prodaje</a:t>
            </a:r>
            <a:r>
              <a:rPr lang="x-none" sz="2000" b="1" i="1" dirty="0" smtClean="0"/>
              <a:t> </a:t>
            </a:r>
          </a:p>
          <a:p>
            <a:r>
              <a:rPr lang="x-none" sz="2000" dirty="0" smtClean="0"/>
              <a:t>Direktna </a:t>
            </a:r>
            <a:r>
              <a:rPr lang="vi-VN" sz="2000" dirty="0" smtClean="0"/>
              <a:t>prodaja</a:t>
            </a:r>
            <a:r>
              <a:rPr lang="vi-VN" sz="2000" dirty="0"/>
              <a:t>,  kada  se  između  </a:t>
            </a:r>
            <a:r>
              <a:rPr lang="vi-VN" sz="2000" dirty="0" smtClean="0"/>
              <a:t>dava</a:t>
            </a:r>
            <a:r>
              <a:rPr lang="x-none" sz="2000" dirty="0" smtClean="0"/>
              <a:t>oca</a:t>
            </a:r>
            <a:r>
              <a:rPr lang="vi-VN" sz="2000" dirty="0" smtClean="0"/>
              <a:t> </a:t>
            </a:r>
            <a:r>
              <a:rPr lang="vi-VN" sz="2000" dirty="0"/>
              <a:t>usluga  (hotela)  i  gosta  ne  pojavljuje posrednik (uobičajeno putnička agencija) </a:t>
            </a:r>
            <a:r>
              <a:rPr lang="vi-VN" sz="2000" dirty="0" smtClean="0"/>
              <a:t>i</a:t>
            </a:r>
            <a:endParaRPr lang="x-none" sz="2000" dirty="0" smtClean="0"/>
          </a:p>
          <a:p>
            <a:r>
              <a:rPr lang="x-none" sz="2000" dirty="0" smtClean="0"/>
              <a:t>Indirektna </a:t>
            </a:r>
            <a:r>
              <a:rPr lang="vi-VN" sz="2000" dirty="0" smtClean="0"/>
              <a:t>prodaja</a:t>
            </a:r>
            <a:r>
              <a:rPr lang="vi-VN" sz="2000" dirty="0"/>
              <a:t>, kada se između </a:t>
            </a:r>
            <a:r>
              <a:rPr lang="vi-VN" sz="2000" dirty="0" smtClean="0"/>
              <a:t>dava</a:t>
            </a:r>
            <a:r>
              <a:rPr lang="x-none" sz="2000" dirty="0" smtClean="0"/>
              <a:t>oca</a:t>
            </a:r>
            <a:r>
              <a:rPr lang="vi-VN" sz="2000" dirty="0" smtClean="0"/>
              <a:t> </a:t>
            </a:r>
            <a:r>
              <a:rPr lang="vi-VN" sz="2000" dirty="0"/>
              <a:t>usluga (hotela) i gosta kao posrednik pojavljuje domaća ili </a:t>
            </a:r>
            <a:r>
              <a:rPr lang="x-none" sz="2000" dirty="0" smtClean="0"/>
              <a:t>strana </a:t>
            </a:r>
            <a:r>
              <a:rPr lang="vi-VN" sz="2000" dirty="0" smtClean="0"/>
              <a:t>putnička agencija</a:t>
            </a:r>
            <a:r>
              <a:rPr lang="x-none" sz="2000" dirty="0" smtClean="0"/>
              <a:t>.</a:t>
            </a:r>
          </a:p>
        </p:txBody>
      </p:sp>
    </p:spTree>
    <p:extLst>
      <p:ext uri="{BB962C8B-B14F-4D97-AF65-F5344CB8AC3E}">
        <p14:creationId xmlns:p14="http://schemas.microsoft.com/office/powerpoint/2010/main" val="348615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61" y="2918691"/>
            <a:ext cx="8596668" cy="1320800"/>
          </a:xfrm>
        </p:spPr>
        <p:txBody>
          <a:bodyPr>
            <a:normAutofit/>
          </a:bodyPr>
          <a:lstStyle/>
          <a:p>
            <a:pPr algn="ctr"/>
            <a:r>
              <a:rPr lang="en-US" sz="4000" dirty="0" smtClean="0"/>
              <a:t>3. UGOVORI</a:t>
            </a:r>
            <a:r>
              <a:rPr lang="x-none" dirty="0" smtClean="0"/>
              <a:t/>
            </a:r>
            <a:br>
              <a:rPr lang="x-none" dirty="0" smtClean="0"/>
            </a:br>
            <a:endParaRPr lang="en-US" dirty="0"/>
          </a:p>
        </p:txBody>
      </p:sp>
    </p:spTree>
    <p:extLst>
      <p:ext uri="{BB962C8B-B14F-4D97-AF65-F5344CB8AC3E}">
        <p14:creationId xmlns:p14="http://schemas.microsoft.com/office/powerpoint/2010/main" val="20445682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dirty="0" smtClean="0"/>
              <a:t>UGOVORI</a:t>
            </a:r>
            <a:br>
              <a:rPr lang="x-none" dirty="0" smtClean="0"/>
            </a:br>
            <a:endParaRPr lang="en-US" dirty="0"/>
          </a:p>
        </p:txBody>
      </p:sp>
      <p:sp>
        <p:nvSpPr>
          <p:cNvPr id="3" name="Content Placeholder 2"/>
          <p:cNvSpPr>
            <a:spLocks noGrp="1"/>
          </p:cNvSpPr>
          <p:nvPr>
            <p:ph idx="1"/>
          </p:nvPr>
        </p:nvSpPr>
        <p:spPr>
          <a:xfrm>
            <a:off x="677334" y="1551709"/>
            <a:ext cx="8596668" cy="4917186"/>
          </a:xfrm>
        </p:spPr>
        <p:txBody>
          <a:bodyPr>
            <a:normAutofit/>
          </a:bodyPr>
          <a:lstStyle/>
          <a:p>
            <a:r>
              <a:rPr lang="en-US" sz="2000" dirty="0" smtClean="0"/>
              <a:t>Kao    </a:t>
            </a:r>
            <a:r>
              <a:rPr lang="en-US" sz="2000" dirty="0" err="1" smtClean="0"/>
              <a:t>polazna</a:t>
            </a:r>
            <a:r>
              <a:rPr lang="en-US" sz="2000" dirty="0" smtClean="0"/>
              <a:t>    </a:t>
            </a:r>
            <a:r>
              <a:rPr lang="en-US" sz="2000" dirty="0" err="1" smtClean="0"/>
              <a:t>tačka</a:t>
            </a:r>
            <a:r>
              <a:rPr lang="en-US" sz="2000" dirty="0" smtClean="0"/>
              <a:t>    </a:t>
            </a:r>
            <a:r>
              <a:rPr lang="en-US" sz="2000" dirty="0" err="1" smtClean="0"/>
              <a:t>za</a:t>
            </a:r>
            <a:r>
              <a:rPr lang="en-US" sz="2000" dirty="0" smtClean="0"/>
              <a:t>  </a:t>
            </a:r>
            <a:r>
              <a:rPr lang="en-US" sz="2000" dirty="0" err="1" smtClean="0"/>
              <a:t>definisanje</a:t>
            </a:r>
            <a:r>
              <a:rPr lang="en-US" sz="2000" dirty="0" smtClean="0"/>
              <a:t>  </a:t>
            </a:r>
            <a:r>
              <a:rPr lang="en-US" sz="2000" dirty="0" err="1" smtClean="0"/>
              <a:t>celokupnog</a:t>
            </a:r>
            <a:r>
              <a:rPr lang="en-US" sz="2000" dirty="0" smtClean="0"/>
              <a:t>    </a:t>
            </a:r>
            <a:r>
              <a:rPr lang="en-US" sz="2000" dirty="0" err="1" smtClean="0"/>
              <a:t>procesa</a:t>
            </a:r>
            <a:r>
              <a:rPr lang="en-US" sz="2000" dirty="0" smtClean="0"/>
              <a:t>    </a:t>
            </a:r>
            <a:r>
              <a:rPr lang="en-US" sz="2000" dirty="0" err="1" smtClean="0"/>
              <a:t>rada</a:t>
            </a:r>
            <a:r>
              <a:rPr lang="en-US" sz="2000" dirty="0" smtClean="0"/>
              <a:t>    u    </a:t>
            </a:r>
            <a:r>
              <a:rPr lang="en-US" sz="2000" dirty="0" err="1" smtClean="0"/>
              <a:t>prodaji</a:t>
            </a:r>
            <a:r>
              <a:rPr lang="en-US" sz="2000" dirty="0" smtClean="0"/>
              <a:t>, </a:t>
            </a:r>
            <a:r>
              <a:rPr lang="en-US" sz="2000" dirty="0" err="1" smtClean="0"/>
              <a:t>odnosno</a:t>
            </a:r>
            <a:r>
              <a:rPr lang="en-US" sz="2000" dirty="0" smtClean="0"/>
              <a:t> </a:t>
            </a:r>
            <a:r>
              <a:rPr lang="en-US" sz="2000" dirty="0" err="1" smtClean="0"/>
              <a:t>prijemnom</a:t>
            </a:r>
            <a:r>
              <a:rPr lang="en-US" sz="2000" dirty="0" smtClean="0"/>
              <a:t> </a:t>
            </a:r>
            <a:r>
              <a:rPr lang="en-US" sz="2000" dirty="0" err="1" smtClean="0"/>
              <a:t>delu</a:t>
            </a:r>
            <a:r>
              <a:rPr lang="en-US" sz="2000" dirty="0" smtClean="0"/>
              <a:t> </a:t>
            </a:r>
            <a:r>
              <a:rPr lang="en-US" sz="2000" dirty="0" err="1" smtClean="0"/>
              <a:t>hotela</a:t>
            </a:r>
            <a:r>
              <a:rPr lang="en-US" sz="2000" dirty="0" smtClean="0"/>
              <a:t>, </a:t>
            </a:r>
            <a:r>
              <a:rPr lang="en-US" sz="2000" dirty="0" err="1" smtClean="0"/>
              <a:t>vrši</a:t>
            </a:r>
            <a:r>
              <a:rPr lang="en-US" sz="2000" dirty="0" smtClean="0"/>
              <a:t> se </a:t>
            </a:r>
            <a:r>
              <a:rPr lang="en-US" sz="2000" dirty="0" err="1" smtClean="0"/>
              <a:t>protokol</a:t>
            </a:r>
            <a:r>
              <a:rPr lang="en-US" sz="2000" dirty="0" smtClean="0"/>
              <a:t> </a:t>
            </a:r>
            <a:r>
              <a:rPr lang="en-US" sz="2000" dirty="0" err="1" smtClean="0"/>
              <a:t>ugovora</a:t>
            </a:r>
            <a:r>
              <a:rPr lang="en-US" sz="2000" dirty="0" smtClean="0"/>
              <a:t>. </a:t>
            </a:r>
          </a:p>
          <a:p>
            <a:r>
              <a:rPr lang="en-US" sz="2000" dirty="0" err="1" smtClean="0"/>
              <a:t>Ugovori</a:t>
            </a:r>
            <a:r>
              <a:rPr lang="en-US" sz="2000" dirty="0" smtClean="0"/>
              <a:t> </a:t>
            </a:r>
            <a:r>
              <a:rPr lang="en-US" sz="2000" dirty="0" err="1" smtClean="0"/>
              <a:t>predstavljaju</a:t>
            </a:r>
            <a:r>
              <a:rPr lang="en-US" sz="2000" dirty="0" smtClean="0"/>
              <a:t> </a:t>
            </a:r>
            <a:r>
              <a:rPr lang="en-US" sz="2000" dirty="0" err="1" smtClean="0"/>
              <a:t>bazni</a:t>
            </a:r>
            <a:r>
              <a:rPr lang="en-US" sz="2000" dirty="0" smtClean="0"/>
              <a:t> element,  </a:t>
            </a:r>
            <a:r>
              <a:rPr lang="en-US" sz="2000" dirty="0" err="1" smtClean="0"/>
              <a:t>kojim</a:t>
            </a:r>
            <a:r>
              <a:rPr lang="en-US" sz="2000" dirty="0" smtClean="0"/>
              <a:t>  se  </a:t>
            </a:r>
            <a:r>
              <a:rPr lang="en-US" sz="2000" dirty="0" err="1" smtClean="0"/>
              <a:t>defini</a:t>
            </a:r>
            <a:r>
              <a:rPr lang="sr-Latn-CS" sz="2000" dirty="0" smtClean="0"/>
              <a:t>š</a:t>
            </a:r>
            <a:r>
              <a:rPr lang="en-US" sz="2000" dirty="0" smtClean="0"/>
              <a:t>u    </a:t>
            </a:r>
            <a:r>
              <a:rPr lang="en-US" sz="2000" dirty="0" err="1" smtClean="0"/>
              <a:t>u</a:t>
            </a:r>
            <a:r>
              <a:rPr lang="sr-Latn-CS" sz="2000" dirty="0" smtClean="0"/>
              <a:t>slovi</a:t>
            </a:r>
            <a:r>
              <a:rPr lang="en-US" sz="2000" dirty="0" smtClean="0"/>
              <a:t>    pod    </a:t>
            </a:r>
            <a:r>
              <a:rPr lang="en-US" sz="2000" dirty="0" err="1" smtClean="0"/>
              <a:t>kojima</a:t>
            </a:r>
            <a:r>
              <a:rPr lang="en-US" sz="2000" dirty="0" smtClean="0"/>
              <a:t>  se  </a:t>
            </a:r>
            <a:r>
              <a:rPr lang="en-US" sz="2000" dirty="0" err="1" smtClean="0"/>
              <a:t>gost</a:t>
            </a:r>
            <a:r>
              <a:rPr lang="en-US" sz="2000" dirty="0" smtClean="0"/>
              <a:t>  prima  u  hotel  </a:t>
            </a:r>
            <a:r>
              <a:rPr lang="en-US" sz="2000" dirty="0" err="1" smtClean="0"/>
              <a:t>i</a:t>
            </a:r>
            <a:r>
              <a:rPr lang="en-US" sz="2000" dirty="0" smtClean="0"/>
              <a:t>  </a:t>
            </a:r>
            <a:r>
              <a:rPr lang="en-US" sz="2000" dirty="0" err="1" smtClean="0"/>
              <a:t>nadalje</a:t>
            </a:r>
            <a:r>
              <a:rPr lang="en-US" sz="2000" dirty="0" smtClean="0"/>
              <a:t>  </a:t>
            </a:r>
            <a:r>
              <a:rPr lang="en-US" sz="2000" dirty="0" err="1" smtClean="0"/>
              <a:t>vodi</a:t>
            </a:r>
            <a:r>
              <a:rPr lang="en-US" sz="2000" dirty="0" smtClean="0"/>
              <a:t>, </a:t>
            </a:r>
            <a:r>
              <a:rPr lang="en-US" sz="2000" dirty="0" err="1" smtClean="0"/>
              <a:t>kao</a:t>
            </a:r>
            <a:r>
              <a:rPr lang="en-US" sz="2000" dirty="0" smtClean="0"/>
              <a:t>  </a:t>
            </a:r>
            <a:r>
              <a:rPr lang="en-US" sz="2000" dirty="0" err="1" smtClean="0"/>
              <a:t>i</a:t>
            </a:r>
            <a:r>
              <a:rPr lang="en-US" sz="2000" dirty="0" smtClean="0"/>
              <a:t> </a:t>
            </a:r>
            <a:r>
              <a:rPr lang="en-US" sz="2000" dirty="0" err="1" smtClean="0"/>
              <a:t>verodostojni</a:t>
            </a:r>
            <a:r>
              <a:rPr lang="en-US" sz="2000" dirty="0" smtClean="0"/>
              <a:t> </a:t>
            </a:r>
            <a:r>
              <a:rPr lang="en-US" sz="2000" dirty="0" err="1" smtClean="0"/>
              <a:t>dokument</a:t>
            </a:r>
            <a:r>
              <a:rPr lang="en-US" sz="2000" dirty="0" smtClean="0"/>
              <a:t>  </a:t>
            </a:r>
            <a:r>
              <a:rPr lang="en-US" sz="2000" dirty="0" err="1" smtClean="0"/>
              <a:t>na</a:t>
            </a:r>
            <a:r>
              <a:rPr lang="en-US" sz="2000" dirty="0" smtClean="0"/>
              <a:t>  </a:t>
            </a:r>
            <a:r>
              <a:rPr lang="en-US" sz="2000" dirty="0" err="1" smtClean="0"/>
              <a:t>osnovu</a:t>
            </a:r>
            <a:r>
              <a:rPr lang="en-US" sz="2000" dirty="0" smtClean="0"/>
              <a:t>  </a:t>
            </a:r>
            <a:r>
              <a:rPr lang="en-US" sz="2000" dirty="0" err="1" smtClean="0"/>
              <a:t>kojeg</a:t>
            </a:r>
            <a:r>
              <a:rPr lang="sr-Latn-CS" sz="2000" dirty="0" smtClean="0"/>
              <a:t> </a:t>
            </a:r>
            <a:r>
              <a:rPr lang="en-US" sz="2000" dirty="0" smtClean="0"/>
              <a:t>se </a:t>
            </a:r>
            <a:r>
              <a:rPr lang="en-US" sz="2000" dirty="0" err="1" smtClean="0"/>
              <a:t>vrši</a:t>
            </a:r>
            <a:r>
              <a:rPr lang="en-US" sz="2000" dirty="0" smtClean="0"/>
              <a:t> </a:t>
            </a:r>
            <a:r>
              <a:rPr lang="en-US" sz="2000" dirty="0" err="1" smtClean="0"/>
              <a:t>fakturiranje</a:t>
            </a:r>
            <a:r>
              <a:rPr lang="en-US" sz="2000" dirty="0" smtClean="0"/>
              <a:t> </a:t>
            </a:r>
            <a:r>
              <a:rPr lang="en-US" sz="2000" dirty="0" err="1" smtClean="0"/>
              <a:t>izvršenih</a:t>
            </a:r>
            <a:r>
              <a:rPr lang="en-US" sz="2000" dirty="0" smtClean="0"/>
              <a:t> </a:t>
            </a:r>
            <a:r>
              <a:rPr lang="en-US" sz="2000" dirty="0" err="1" smtClean="0"/>
              <a:t>usluga</a:t>
            </a:r>
            <a:r>
              <a:rPr lang="en-US" sz="2000" dirty="0" smtClean="0"/>
              <a:t>.</a:t>
            </a:r>
            <a:endParaRPr lang="sr-Latn-CS" sz="2000" dirty="0" smtClean="0"/>
          </a:p>
          <a:p>
            <a:r>
              <a:rPr lang="sr-Latn-CS" sz="2000" dirty="0" smtClean="0"/>
              <a:t>U praksi, između hotela i putničke agencije najčešće vrste ugovora su:</a:t>
            </a:r>
          </a:p>
          <a:p>
            <a:pPr lvl="1">
              <a:buFont typeface="+mj-lt"/>
              <a:buAutoNum type="arabicPeriod"/>
            </a:pPr>
            <a:r>
              <a:rPr lang="en-US" sz="2000" dirty="0" err="1" smtClean="0"/>
              <a:t>ugovor</a:t>
            </a:r>
            <a:r>
              <a:rPr lang="en-US" sz="2000" dirty="0" smtClean="0"/>
              <a:t> o </a:t>
            </a:r>
            <a:r>
              <a:rPr lang="en-US" sz="2000" dirty="0" err="1" smtClean="0"/>
              <a:t>alotmanu</a:t>
            </a:r>
            <a:r>
              <a:rPr lang="en-US" sz="2000" dirty="0" smtClean="0"/>
              <a:t>, </a:t>
            </a:r>
          </a:p>
          <a:p>
            <a:pPr lvl="1">
              <a:buFont typeface="+mj-lt"/>
              <a:buAutoNum type="arabicPeriod"/>
            </a:pPr>
            <a:r>
              <a:rPr lang="sr-Latn-CS" sz="2000" dirty="0" smtClean="0"/>
              <a:t>u</a:t>
            </a:r>
            <a:r>
              <a:rPr lang="en-US" sz="2000" dirty="0" err="1" smtClean="0"/>
              <a:t>govor</a:t>
            </a:r>
            <a:r>
              <a:rPr lang="en-US" sz="2000" dirty="0" smtClean="0"/>
              <a:t> o </a:t>
            </a:r>
            <a:r>
              <a:rPr lang="en-US" sz="2000" dirty="0" err="1" smtClean="0"/>
              <a:t>zakupu</a:t>
            </a:r>
            <a:r>
              <a:rPr lang="en-US" sz="2000" dirty="0" smtClean="0"/>
              <a:t> </a:t>
            </a:r>
            <a:r>
              <a:rPr lang="en-US" sz="2000" dirty="0" err="1" smtClean="0"/>
              <a:t>kapaciteta</a:t>
            </a:r>
            <a:r>
              <a:rPr lang="en-US" sz="2000" dirty="0" smtClean="0"/>
              <a:t>,</a:t>
            </a:r>
          </a:p>
          <a:p>
            <a:pPr lvl="1">
              <a:buFont typeface="+mj-lt"/>
              <a:buAutoNum type="arabicPeriod"/>
            </a:pPr>
            <a:r>
              <a:rPr lang="en-US" sz="2000" dirty="0" err="1" smtClean="0"/>
              <a:t>ugovor</a:t>
            </a:r>
            <a:r>
              <a:rPr lang="en-US" sz="2000" dirty="0" smtClean="0"/>
              <a:t> </a:t>
            </a:r>
            <a:r>
              <a:rPr lang="en-US" sz="2000" dirty="0" err="1" smtClean="0"/>
              <a:t>na</a:t>
            </a:r>
            <a:r>
              <a:rPr lang="en-US" sz="2000" dirty="0" smtClean="0"/>
              <a:t> </a:t>
            </a:r>
            <a:r>
              <a:rPr lang="en-US" sz="2000" dirty="0" err="1" smtClean="0"/>
              <a:t>temelju</a:t>
            </a:r>
            <a:r>
              <a:rPr lang="en-US" sz="2000" dirty="0" smtClean="0"/>
              <a:t> </a:t>
            </a:r>
            <a:r>
              <a:rPr lang="en-US" sz="2000" dirty="0" err="1" smtClean="0"/>
              <a:t>rezervacije</a:t>
            </a:r>
            <a:r>
              <a:rPr lang="sr-Latn-RS" sz="2000" dirty="0" smtClean="0"/>
              <a:t>.</a:t>
            </a:r>
            <a:endParaRPr lang="en-US" sz="2000" dirty="0" smtClean="0"/>
          </a:p>
          <a:p>
            <a:endParaRPr lang="x-none" dirty="0" smtClean="0"/>
          </a:p>
        </p:txBody>
      </p:sp>
    </p:spTree>
    <p:extLst>
      <p:ext uri="{BB962C8B-B14F-4D97-AF65-F5344CB8AC3E}">
        <p14:creationId xmlns:p14="http://schemas.microsoft.com/office/powerpoint/2010/main" val="2851527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dirty="0" smtClean="0"/>
              <a:t>UGOVORI</a:t>
            </a:r>
            <a:br>
              <a:rPr lang="x-none" dirty="0" smtClean="0"/>
            </a:br>
            <a:endParaRPr lang="en-US" dirty="0"/>
          </a:p>
        </p:txBody>
      </p:sp>
      <p:sp>
        <p:nvSpPr>
          <p:cNvPr id="3" name="Content Placeholder 2"/>
          <p:cNvSpPr>
            <a:spLocks noGrp="1"/>
          </p:cNvSpPr>
          <p:nvPr>
            <p:ph idx="1"/>
          </p:nvPr>
        </p:nvSpPr>
        <p:spPr>
          <a:xfrm>
            <a:off x="677334" y="2052537"/>
            <a:ext cx="8596668" cy="4416358"/>
          </a:xfrm>
        </p:spPr>
        <p:txBody>
          <a:bodyPr>
            <a:normAutofit/>
          </a:bodyPr>
          <a:lstStyle/>
          <a:p>
            <a:r>
              <a:rPr lang="en-US" sz="2000" b="1" i="1" dirty="0" err="1" smtClean="0"/>
              <a:t>Ugovor</a:t>
            </a:r>
            <a:r>
              <a:rPr lang="en-US" sz="2000" b="1" i="1" dirty="0" smtClean="0"/>
              <a:t> o </a:t>
            </a:r>
            <a:r>
              <a:rPr lang="en-US" sz="2000" b="1" i="1" dirty="0" err="1" smtClean="0"/>
              <a:t>alotmanu</a:t>
            </a:r>
            <a:endParaRPr lang="en-US" sz="2000" b="1" i="1" dirty="0" smtClean="0"/>
          </a:p>
          <a:p>
            <a:r>
              <a:rPr lang="vi-VN" sz="2000" dirty="0" smtClean="0"/>
              <a:t>Ugovor o alotmanu je takva vrsta ugovora koj</a:t>
            </a:r>
            <a:r>
              <a:rPr lang="sr-Latn-CS" sz="2000" dirty="0" smtClean="0"/>
              <a:t>i</a:t>
            </a:r>
            <a:r>
              <a:rPr lang="vi-VN" sz="2000" dirty="0" smtClean="0"/>
              <a:t>m hotelijer stavlja na</a:t>
            </a:r>
            <a:r>
              <a:rPr lang="sr-Latn-CS" sz="2000" dirty="0" smtClean="0"/>
              <a:t> </a:t>
            </a:r>
            <a:r>
              <a:rPr lang="vi-VN" sz="2000" dirty="0" smtClean="0"/>
              <a:t>raspolaganje putničkoj agenciji određeni kapacitet kroz određeno vremensko razdoblje. </a:t>
            </a:r>
          </a:p>
          <a:p>
            <a:r>
              <a:rPr lang="en-US" sz="2000" dirty="0" err="1" smtClean="0"/>
              <a:t>Putnička</a:t>
            </a:r>
            <a:r>
              <a:rPr lang="en-US" sz="2000" dirty="0" smtClean="0"/>
              <a:t> </a:t>
            </a:r>
            <a:r>
              <a:rPr lang="en-US" sz="2000" dirty="0" err="1" smtClean="0"/>
              <a:t>agencija</a:t>
            </a:r>
            <a:r>
              <a:rPr lang="en-US" sz="2000" dirty="0" smtClean="0"/>
              <a:t> se </a:t>
            </a:r>
            <a:r>
              <a:rPr lang="en-US" sz="2000" dirty="0" err="1" smtClean="0"/>
              <a:t>obvezuje</a:t>
            </a:r>
            <a:r>
              <a:rPr lang="en-US" sz="2000" dirty="0" smtClean="0"/>
              <a:t> </a:t>
            </a:r>
            <a:r>
              <a:rPr lang="en-US" sz="2000" dirty="0" err="1" smtClean="0"/>
              <a:t>učiniti</a:t>
            </a:r>
            <a:r>
              <a:rPr lang="en-US" sz="2000" dirty="0" smtClean="0"/>
              <a:t> </a:t>
            </a:r>
            <a:r>
              <a:rPr lang="en-US" sz="2000" dirty="0" err="1" smtClean="0"/>
              <a:t>sve</a:t>
            </a:r>
            <a:r>
              <a:rPr lang="en-US" sz="2000" dirty="0" smtClean="0"/>
              <a:t> </a:t>
            </a:r>
            <a:r>
              <a:rPr lang="en-US" sz="2000" dirty="0" err="1" smtClean="0"/>
              <a:t>kako</a:t>
            </a:r>
            <a:r>
              <a:rPr lang="en-US" sz="2000" dirty="0" smtClean="0"/>
              <a:t> bi </a:t>
            </a:r>
            <a:r>
              <a:rPr lang="sr-Latn-CS" sz="2000" dirty="0" smtClean="0"/>
              <a:t>što</a:t>
            </a:r>
            <a:r>
              <a:rPr lang="en-US" sz="2000" dirty="0" smtClean="0"/>
              <a:t> </a:t>
            </a:r>
            <a:r>
              <a:rPr lang="en-US" sz="2000" dirty="0" err="1" smtClean="0"/>
              <a:t>bolje</a:t>
            </a:r>
            <a:r>
              <a:rPr lang="en-US" sz="2000" dirty="0" smtClean="0"/>
              <a:t> </a:t>
            </a:r>
            <a:r>
              <a:rPr lang="en-US" sz="2000" dirty="0" err="1" smtClean="0"/>
              <a:t>popunila</a:t>
            </a:r>
            <a:r>
              <a:rPr lang="en-US" sz="2000" dirty="0" smtClean="0"/>
              <a:t> </a:t>
            </a:r>
            <a:r>
              <a:rPr lang="en-US" sz="2000" dirty="0" err="1" smtClean="0"/>
              <a:t>ugovorene</a:t>
            </a:r>
            <a:r>
              <a:rPr lang="en-US" sz="2000" dirty="0" smtClean="0"/>
              <a:t> </a:t>
            </a:r>
            <a:r>
              <a:rPr lang="en-US" sz="2000" dirty="0" err="1" smtClean="0"/>
              <a:t>kapacitete</a:t>
            </a:r>
            <a:r>
              <a:rPr lang="en-US" sz="2000" dirty="0" smtClean="0"/>
              <a:t> pa </a:t>
            </a:r>
            <a:r>
              <a:rPr lang="en-US" sz="2000" dirty="0" err="1" smtClean="0"/>
              <a:t>stavlja</a:t>
            </a:r>
            <a:r>
              <a:rPr lang="en-US" sz="2000" dirty="0" smtClean="0"/>
              <a:t> </a:t>
            </a:r>
            <a:r>
              <a:rPr lang="en-US" sz="2000" dirty="0" err="1" smtClean="0"/>
              <a:t>paket-aranžman</a:t>
            </a:r>
            <a:r>
              <a:rPr lang="en-US" sz="2000" dirty="0" smtClean="0"/>
              <a:t> u </a:t>
            </a:r>
            <a:r>
              <a:rPr lang="en-US" sz="2000" dirty="0" err="1" smtClean="0"/>
              <a:t>prodaju</a:t>
            </a:r>
            <a:r>
              <a:rPr lang="en-US" sz="2000" dirty="0" smtClean="0"/>
              <a:t>, a o </a:t>
            </a:r>
            <a:r>
              <a:rPr lang="en-US" sz="2000" dirty="0" err="1" smtClean="0"/>
              <a:t>stanju</a:t>
            </a:r>
            <a:r>
              <a:rPr lang="en-US" sz="2000" dirty="0" smtClean="0"/>
              <a:t> </a:t>
            </a:r>
            <a:r>
              <a:rPr lang="en-US" sz="2000" dirty="0" err="1" smtClean="0"/>
              <a:t>prodaje</a:t>
            </a:r>
            <a:r>
              <a:rPr lang="en-US" sz="2000" dirty="0" smtClean="0"/>
              <a:t> </a:t>
            </a:r>
            <a:r>
              <a:rPr lang="en-US" sz="2000" dirty="0" err="1" smtClean="0"/>
              <a:t>redov</a:t>
            </a:r>
            <a:r>
              <a:rPr lang="sr-Latn-CS" sz="2000" dirty="0" smtClean="0"/>
              <a:t>n</a:t>
            </a:r>
            <a:r>
              <a:rPr lang="en-US" sz="2000" dirty="0" smtClean="0"/>
              <a:t>o </a:t>
            </a:r>
            <a:r>
              <a:rPr lang="en-US" sz="2000" dirty="0" err="1" smtClean="0"/>
              <a:t>izveštava</a:t>
            </a:r>
            <a:r>
              <a:rPr lang="en-US" sz="2000" dirty="0" smtClean="0"/>
              <a:t> </a:t>
            </a:r>
            <a:r>
              <a:rPr lang="en-US" sz="2000" dirty="0" err="1" smtClean="0"/>
              <a:t>hotelijera</a:t>
            </a:r>
            <a:r>
              <a:rPr lang="sr-Latn-CS" sz="2000" dirty="0" smtClean="0"/>
              <a:t>.</a:t>
            </a:r>
          </a:p>
          <a:p>
            <a:r>
              <a:rPr lang="sr-Latn-CS" sz="2000" dirty="0" smtClean="0"/>
              <a:t>Zbog velike</a:t>
            </a:r>
            <a:r>
              <a:rPr lang="en-US" sz="2000" dirty="0" smtClean="0"/>
              <a:t> </a:t>
            </a:r>
            <a:r>
              <a:rPr lang="en-US" sz="2000" dirty="0" err="1" smtClean="0"/>
              <a:t>neizvesnosti</a:t>
            </a:r>
            <a:r>
              <a:rPr lang="en-US" sz="2000" dirty="0" smtClean="0"/>
              <a:t>, </a:t>
            </a:r>
            <a:r>
              <a:rPr lang="en-US" sz="2000" dirty="0" err="1" smtClean="0"/>
              <a:t>ovaj</a:t>
            </a:r>
            <a:r>
              <a:rPr lang="en-US" sz="2000" dirty="0" smtClean="0"/>
              <a:t> </a:t>
            </a:r>
            <a:r>
              <a:rPr lang="en-US" sz="2000" dirty="0" err="1" smtClean="0"/>
              <a:t>ugovor</a:t>
            </a:r>
            <a:r>
              <a:rPr lang="en-US" sz="2000" dirty="0" smtClean="0"/>
              <a:t> </a:t>
            </a:r>
            <a:r>
              <a:rPr lang="en-US" sz="2000" dirty="0" err="1" smtClean="0"/>
              <a:t>naziva</a:t>
            </a:r>
            <a:r>
              <a:rPr lang="en-US" sz="2000" dirty="0" smtClean="0"/>
              <a:t> se </a:t>
            </a:r>
            <a:r>
              <a:rPr lang="en-US" sz="2000" dirty="0" err="1" smtClean="0"/>
              <a:t>i</a:t>
            </a:r>
            <a:r>
              <a:rPr lang="en-US" sz="2000" dirty="0" smtClean="0"/>
              <a:t> </a:t>
            </a:r>
            <a:r>
              <a:rPr lang="en-US" sz="2000" i="1" dirty="0" smtClean="0"/>
              <a:t>«</a:t>
            </a:r>
            <a:r>
              <a:rPr lang="en-US" sz="2000" i="1" dirty="0" err="1" smtClean="0"/>
              <a:t>ugovor</a:t>
            </a:r>
            <a:r>
              <a:rPr lang="en-US" sz="2000" i="1" dirty="0" smtClean="0"/>
              <a:t> </a:t>
            </a:r>
            <a:r>
              <a:rPr lang="en-US" sz="2000" i="1" dirty="0" err="1" smtClean="0"/>
              <a:t>na</a:t>
            </a:r>
            <a:r>
              <a:rPr lang="en-US" sz="2000" i="1" dirty="0" smtClean="0"/>
              <a:t> </a:t>
            </a:r>
            <a:r>
              <a:rPr lang="en-US" sz="2000" i="1" dirty="0" err="1" smtClean="0"/>
              <a:t>sreću</a:t>
            </a:r>
            <a:r>
              <a:rPr lang="en-US" sz="2000" dirty="0" err="1" smtClean="0"/>
              <a:t>»,jer</a:t>
            </a:r>
            <a:r>
              <a:rPr lang="en-US" sz="2000" dirty="0" smtClean="0"/>
              <a:t> u </a:t>
            </a:r>
            <a:r>
              <a:rPr lang="sr-Latn-CS" sz="2000" dirty="0" smtClean="0"/>
              <a:t> s</a:t>
            </a:r>
            <a:r>
              <a:rPr lang="en-US" sz="2000" dirty="0" err="1" smtClean="0"/>
              <a:t>lučaju</a:t>
            </a:r>
            <a:r>
              <a:rPr lang="en-US" sz="2000" dirty="0" smtClean="0"/>
              <a:t> </a:t>
            </a:r>
            <a:r>
              <a:rPr lang="en-US" sz="2000" dirty="0" err="1" smtClean="0"/>
              <a:t>da</a:t>
            </a:r>
            <a:r>
              <a:rPr lang="en-US" sz="2000" dirty="0" smtClean="0"/>
              <a:t> </a:t>
            </a:r>
            <a:r>
              <a:rPr lang="en-US" sz="2000" dirty="0" err="1" smtClean="0"/>
              <a:t>putnička</a:t>
            </a:r>
            <a:r>
              <a:rPr lang="en-US" sz="2000" dirty="0" smtClean="0"/>
              <a:t> </a:t>
            </a:r>
            <a:r>
              <a:rPr lang="en-US" sz="2000" dirty="0" err="1" smtClean="0"/>
              <a:t>agencija</a:t>
            </a:r>
            <a:r>
              <a:rPr lang="en-US" sz="2000" dirty="0" smtClean="0"/>
              <a:t> ne </a:t>
            </a:r>
            <a:r>
              <a:rPr lang="en-US" sz="2000" dirty="0" err="1" smtClean="0"/>
              <a:t>uspe</a:t>
            </a:r>
            <a:r>
              <a:rPr lang="en-US" sz="2000" dirty="0" smtClean="0"/>
              <a:t> </a:t>
            </a:r>
            <a:r>
              <a:rPr lang="en-US" sz="2000" dirty="0" err="1" smtClean="0"/>
              <a:t>prodati</a:t>
            </a:r>
            <a:r>
              <a:rPr lang="en-US" sz="2000" dirty="0" smtClean="0"/>
              <a:t> </a:t>
            </a:r>
            <a:r>
              <a:rPr lang="en-US" sz="2000" dirty="0" err="1" smtClean="0"/>
              <a:t>ugovorene</a:t>
            </a:r>
            <a:r>
              <a:rPr lang="en-US" sz="2000" dirty="0" smtClean="0"/>
              <a:t> </a:t>
            </a:r>
            <a:r>
              <a:rPr lang="en-US" sz="2000" dirty="0" err="1" smtClean="0"/>
              <a:t>kapacitete</a:t>
            </a:r>
            <a:r>
              <a:rPr lang="en-US" sz="2000" dirty="0" smtClean="0"/>
              <a:t>, </a:t>
            </a:r>
            <a:r>
              <a:rPr lang="en-US" sz="2000" dirty="0" err="1" smtClean="0"/>
              <a:t>nije</a:t>
            </a:r>
            <a:r>
              <a:rPr lang="en-US" sz="2000" dirty="0" smtClean="0"/>
              <a:t> </a:t>
            </a:r>
            <a:r>
              <a:rPr lang="en-US" sz="2000" dirty="0" err="1" smtClean="0"/>
              <a:t>dužna</a:t>
            </a:r>
            <a:r>
              <a:rPr lang="en-US" sz="2000" dirty="0" smtClean="0"/>
              <a:t> </a:t>
            </a:r>
            <a:r>
              <a:rPr lang="en-US" sz="2000" dirty="0" err="1" smtClean="0"/>
              <a:t>dati</a:t>
            </a:r>
            <a:r>
              <a:rPr lang="en-US" sz="2000" dirty="0" smtClean="0"/>
              <a:t> </a:t>
            </a:r>
            <a:r>
              <a:rPr lang="en-US" sz="2000" dirty="0" err="1" smtClean="0"/>
              <a:t>nadoknadu</a:t>
            </a:r>
            <a:r>
              <a:rPr lang="en-US" sz="2000" dirty="0" smtClean="0"/>
              <a:t> </a:t>
            </a:r>
            <a:r>
              <a:rPr lang="sr-Latn-CS" sz="2000" dirty="0" smtClean="0"/>
              <a:t> </a:t>
            </a:r>
            <a:r>
              <a:rPr lang="en-US" sz="2000" dirty="0" err="1" smtClean="0"/>
              <a:t>hotelu</a:t>
            </a:r>
            <a:r>
              <a:rPr lang="en-US" sz="2000" dirty="0" smtClean="0"/>
              <a:t>. </a:t>
            </a:r>
          </a:p>
          <a:p>
            <a:endParaRPr lang="en-US" dirty="0" smtClean="0"/>
          </a:p>
          <a:p>
            <a:endParaRPr lang="x-none" dirty="0" smtClean="0"/>
          </a:p>
        </p:txBody>
      </p:sp>
    </p:spTree>
    <p:extLst>
      <p:ext uri="{BB962C8B-B14F-4D97-AF65-F5344CB8AC3E}">
        <p14:creationId xmlns:p14="http://schemas.microsoft.com/office/powerpoint/2010/main" val="2851527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dirty="0" smtClean="0"/>
              <a:t>UGOVORI</a:t>
            </a:r>
            <a:br>
              <a:rPr lang="x-none" dirty="0" smtClean="0"/>
            </a:br>
            <a:endParaRPr lang="en-US" dirty="0"/>
          </a:p>
        </p:txBody>
      </p:sp>
      <p:sp>
        <p:nvSpPr>
          <p:cNvPr id="3" name="Content Placeholder 2"/>
          <p:cNvSpPr>
            <a:spLocks noGrp="1"/>
          </p:cNvSpPr>
          <p:nvPr>
            <p:ph idx="1"/>
          </p:nvPr>
        </p:nvSpPr>
        <p:spPr>
          <a:xfrm>
            <a:off x="677334" y="2052537"/>
            <a:ext cx="8596668" cy="4416358"/>
          </a:xfrm>
        </p:spPr>
        <p:txBody>
          <a:bodyPr>
            <a:normAutofit/>
          </a:bodyPr>
          <a:lstStyle/>
          <a:p>
            <a:r>
              <a:rPr lang="en-US" sz="2000" i="1" dirty="0" err="1" smtClean="0"/>
              <a:t>Ugovor</a:t>
            </a:r>
            <a:r>
              <a:rPr lang="en-US" sz="2000" i="1" dirty="0" smtClean="0"/>
              <a:t> o </a:t>
            </a:r>
            <a:r>
              <a:rPr lang="en-US" sz="2000" i="1" dirty="0" err="1" smtClean="0"/>
              <a:t>alotmanu</a:t>
            </a:r>
            <a:endParaRPr lang="en-US" sz="2000" i="1" dirty="0" smtClean="0"/>
          </a:p>
          <a:p>
            <a:r>
              <a:rPr lang="en-US" sz="2000" dirty="0" err="1" smtClean="0"/>
              <a:t>Ovaj</a:t>
            </a:r>
            <a:r>
              <a:rPr lang="en-US" sz="2000" dirty="0" smtClean="0"/>
              <a:t> </a:t>
            </a:r>
            <a:r>
              <a:rPr lang="en-US" sz="2000" dirty="0" err="1" smtClean="0"/>
              <a:t>ugovor</a:t>
            </a:r>
            <a:r>
              <a:rPr lang="en-US" sz="2000" dirty="0" smtClean="0"/>
              <a:t> </a:t>
            </a:r>
            <a:r>
              <a:rPr lang="en-US" sz="2000" dirty="0" err="1" smtClean="0"/>
              <a:t>može</a:t>
            </a:r>
            <a:r>
              <a:rPr lang="en-US" sz="2000" dirty="0" smtClean="0"/>
              <a:t> </a:t>
            </a:r>
            <a:r>
              <a:rPr lang="en-US" sz="2000" dirty="0" err="1" smtClean="0"/>
              <a:t>imati</a:t>
            </a:r>
            <a:r>
              <a:rPr lang="en-US" sz="2000" dirty="0" smtClean="0"/>
              <a:t> </a:t>
            </a:r>
            <a:r>
              <a:rPr lang="en-US" sz="2000" dirty="0" err="1" smtClean="0"/>
              <a:t>i</a:t>
            </a:r>
            <a:r>
              <a:rPr lang="en-US" sz="2000" dirty="0" smtClean="0"/>
              <a:t> </a:t>
            </a:r>
            <a:r>
              <a:rPr lang="en-US" sz="2000" dirty="0" err="1" smtClean="0"/>
              <a:t>varijantu</a:t>
            </a:r>
            <a:r>
              <a:rPr lang="en-US" sz="2000" dirty="0" smtClean="0"/>
              <a:t> </a:t>
            </a:r>
            <a:r>
              <a:rPr lang="en-US" sz="2000" dirty="0" err="1" smtClean="0"/>
              <a:t>po</a:t>
            </a:r>
            <a:r>
              <a:rPr lang="en-US" sz="2000" dirty="0" smtClean="0"/>
              <a:t> </a:t>
            </a:r>
            <a:r>
              <a:rPr lang="en-US" sz="2000" dirty="0" err="1" smtClean="0"/>
              <a:t>kojoj</a:t>
            </a:r>
            <a:r>
              <a:rPr lang="en-US" sz="2000" dirty="0" smtClean="0"/>
              <a:t> hotel </a:t>
            </a:r>
            <a:r>
              <a:rPr lang="en-US" sz="2000" dirty="0" err="1" smtClean="0"/>
              <a:t>može</a:t>
            </a:r>
            <a:r>
              <a:rPr lang="en-US" sz="2000" dirty="0" smtClean="0"/>
              <a:t> </a:t>
            </a:r>
            <a:r>
              <a:rPr lang="en-US" sz="2000" dirty="0" err="1" smtClean="0"/>
              <a:t>ugovoriti</a:t>
            </a:r>
            <a:r>
              <a:rPr lang="en-US" sz="2000" dirty="0" smtClean="0"/>
              <a:t> </a:t>
            </a:r>
            <a:r>
              <a:rPr lang="en-US" sz="2000" dirty="0" err="1" smtClean="0"/>
              <a:t>kapacitet</a:t>
            </a:r>
            <a:r>
              <a:rPr lang="en-US" sz="2000" dirty="0" smtClean="0"/>
              <a:t> s </a:t>
            </a:r>
            <a:r>
              <a:rPr lang="sr-Latn-CS" sz="2000" dirty="0" smtClean="0"/>
              <a:t>procentom</a:t>
            </a:r>
            <a:r>
              <a:rPr lang="en-US" sz="2000" dirty="0" smtClean="0"/>
              <a:t> </a:t>
            </a:r>
            <a:r>
              <a:rPr lang="en-US" sz="2000" dirty="0" err="1" smtClean="0"/>
              <a:t>popunjenosti</a:t>
            </a:r>
            <a:r>
              <a:rPr lang="en-US" sz="2000" dirty="0" smtClean="0"/>
              <a:t>. Tada </a:t>
            </a:r>
            <a:r>
              <a:rPr lang="en-US" sz="2000" dirty="0" err="1" smtClean="0"/>
              <a:t>ugovoreni</a:t>
            </a:r>
            <a:r>
              <a:rPr lang="en-US" sz="2000" dirty="0" smtClean="0"/>
              <a:t> p</a:t>
            </a:r>
            <a:r>
              <a:rPr lang="sr-Latn-CS" sz="2000" dirty="0" smtClean="0"/>
              <a:t>rocenat</a:t>
            </a:r>
            <a:r>
              <a:rPr lang="en-US" sz="2000" dirty="0" smtClean="0"/>
              <a:t> agent </a:t>
            </a:r>
            <a:r>
              <a:rPr lang="en-US" sz="2000" dirty="0" err="1" smtClean="0"/>
              <a:t>mora</a:t>
            </a:r>
            <a:r>
              <a:rPr lang="en-US" sz="2000" dirty="0" smtClean="0"/>
              <a:t> </a:t>
            </a:r>
            <a:r>
              <a:rPr lang="en-US" sz="2000" dirty="0" err="1" smtClean="0"/>
              <a:t>platiti</a:t>
            </a:r>
            <a:r>
              <a:rPr lang="en-US" sz="2000" dirty="0" smtClean="0"/>
              <a:t>, </a:t>
            </a:r>
            <a:r>
              <a:rPr lang="en-US" sz="2000" dirty="0" err="1" smtClean="0"/>
              <a:t>bez</a:t>
            </a:r>
            <a:r>
              <a:rPr lang="en-US" sz="2000" dirty="0" smtClean="0"/>
              <a:t> </a:t>
            </a:r>
            <a:r>
              <a:rPr lang="en-US" sz="2000" dirty="0" err="1" smtClean="0"/>
              <a:t>obzira</a:t>
            </a:r>
            <a:r>
              <a:rPr lang="en-US" sz="2000" dirty="0" smtClean="0"/>
              <a:t> </a:t>
            </a:r>
            <a:r>
              <a:rPr lang="en-US" sz="2000" dirty="0" err="1" smtClean="0"/>
              <a:t>na</a:t>
            </a:r>
            <a:r>
              <a:rPr lang="en-US" sz="2000" dirty="0" smtClean="0"/>
              <a:t> to </a:t>
            </a:r>
            <a:r>
              <a:rPr lang="en-US" sz="2000" dirty="0" err="1" smtClean="0"/>
              <a:t>da</a:t>
            </a:r>
            <a:r>
              <a:rPr lang="en-US" sz="2000" dirty="0" smtClean="0"/>
              <a:t> </a:t>
            </a:r>
            <a:r>
              <a:rPr lang="en-US" sz="2000" dirty="0" err="1" smtClean="0"/>
              <a:t>li</a:t>
            </a:r>
            <a:r>
              <a:rPr lang="en-US" sz="2000" dirty="0" smtClean="0"/>
              <a:t> je </a:t>
            </a:r>
            <a:r>
              <a:rPr lang="en-US" sz="2000" dirty="0" err="1" smtClean="0"/>
              <a:t>kapacitet</a:t>
            </a:r>
            <a:r>
              <a:rPr lang="en-US" sz="2000" dirty="0" smtClean="0"/>
              <a:t> </a:t>
            </a:r>
            <a:r>
              <a:rPr lang="en-US" sz="2000" dirty="0" err="1" smtClean="0"/>
              <a:t>popunio</a:t>
            </a:r>
            <a:r>
              <a:rPr lang="en-US" sz="2000" dirty="0" smtClean="0"/>
              <a:t>. </a:t>
            </a:r>
            <a:r>
              <a:rPr lang="en-US" sz="2000" dirty="0" err="1" smtClean="0"/>
              <a:t>Takva</a:t>
            </a:r>
            <a:r>
              <a:rPr lang="en-US" sz="2000" dirty="0" smtClean="0"/>
              <a:t> </a:t>
            </a:r>
            <a:r>
              <a:rPr lang="en-US" sz="2000" dirty="0" err="1" smtClean="0"/>
              <a:t>varijanta</a:t>
            </a:r>
            <a:r>
              <a:rPr lang="en-US" sz="2000" dirty="0" smtClean="0"/>
              <a:t> </a:t>
            </a:r>
            <a:r>
              <a:rPr lang="en-US" sz="2000" dirty="0" err="1" smtClean="0"/>
              <a:t>nalikuje</a:t>
            </a:r>
            <a:r>
              <a:rPr lang="en-US" sz="2000" dirty="0" smtClean="0"/>
              <a:t> </a:t>
            </a:r>
            <a:r>
              <a:rPr lang="en-US" sz="2000" dirty="0" err="1" smtClean="0"/>
              <a:t>ugovoru</a:t>
            </a:r>
            <a:r>
              <a:rPr lang="en-US" sz="2000" dirty="0" smtClean="0"/>
              <a:t> o </a:t>
            </a:r>
            <a:r>
              <a:rPr lang="en-US" sz="2000" dirty="0" err="1" smtClean="0"/>
              <a:t>zakupu</a:t>
            </a:r>
            <a:r>
              <a:rPr lang="en-US" sz="2000" dirty="0" smtClean="0"/>
              <a:t> </a:t>
            </a:r>
            <a:r>
              <a:rPr lang="en-US" sz="2000" dirty="0" err="1" smtClean="0"/>
              <a:t>kapaciteta</a:t>
            </a:r>
            <a:r>
              <a:rPr lang="en-US" sz="2000" dirty="0" smtClean="0"/>
              <a:t>. </a:t>
            </a:r>
            <a:endParaRPr lang="sr-Latn-CS" sz="2000" dirty="0" smtClean="0"/>
          </a:p>
          <a:p>
            <a:r>
              <a:rPr lang="vi-VN" sz="2000" dirty="0" smtClean="0"/>
              <a:t>Ugovori se</a:t>
            </a:r>
            <a:r>
              <a:rPr lang="sr-Latn-CS" sz="2000" dirty="0" smtClean="0"/>
              <a:t> </a:t>
            </a:r>
            <a:r>
              <a:rPr lang="vi-VN" sz="2000" dirty="0" smtClean="0"/>
              <a:t>potpisuju na formularima čije klauzule, ispisane na poleđini, ob</a:t>
            </a:r>
            <a:r>
              <a:rPr lang="sr-Latn-RS" sz="2000" dirty="0" smtClean="0"/>
              <a:t>a</a:t>
            </a:r>
            <a:r>
              <a:rPr lang="vi-VN" sz="2000" dirty="0" smtClean="0"/>
              <a:t>vezuju potpisnike, a u njima su odredbe iz zakona dotične zemlje o zaštiti potrošača, gosta</a:t>
            </a:r>
            <a:r>
              <a:rPr lang="sr-Latn-CS" sz="2000" dirty="0" smtClean="0"/>
              <a:t>.</a:t>
            </a:r>
            <a:endParaRPr lang="vi-VN" sz="2000" dirty="0" smtClean="0"/>
          </a:p>
          <a:p>
            <a:endParaRPr lang="en-US" dirty="0" smtClean="0"/>
          </a:p>
          <a:p>
            <a:endParaRPr lang="en-US" dirty="0" smtClean="0"/>
          </a:p>
          <a:p>
            <a:endParaRPr lang="x-none" dirty="0" smtClean="0"/>
          </a:p>
        </p:txBody>
      </p:sp>
    </p:spTree>
    <p:extLst>
      <p:ext uri="{BB962C8B-B14F-4D97-AF65-F5344CB8AC3E}">
        <p14:creationId xmlns:p14="http://schemas.microsoft.com/office/powerpoint/2010/main" val="2851527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dirty="0" smtClean="0"/>
              <a:t>UGOVORI</a:t>
            </a:r>
            <a:br>
              <a:rPr lang="x-none" dirty="0" smtClean="0"/>
            </a:br>
            <a:endParaRPr lang="en-US" dirty="0"/>
          </a:p>
        </p:txBody>
      </p:sp>
      <p:sp>
        <p:nvSpPr>
          <p:cNvPr id="3" name="Content Placeholder 2"/>
          <p:cNvSpPr>
            <a:spLocks noGrp="1"/>
          </p:cNvSpPr>
          <p:nvPr>
            <p:ph idx="1"/>
          </p:nvPr>
        </p:nvSpPr>
        <p:spPr>
          <a:xfrm>
            <a:off x="677334" y="2052537"/>
            <a:ext cx="8596668" cy="4416358"/>
          </a:xfrm>
        </p:spPr>
        <p:txBody>
          <a:bodyPr>
            <a:normAutofit/>
          </a:bodyPr>
          <a:lstStyle/>
          <a:p>
            <a:r>
              <a:rPr lang="en-US" sz="2000" b="1" i="1" u="sng" dirty="0" err="1" smtClean="0"/>
              <a:t>Ugovor</a:t>
            </a:r>
            <a:r>
              <a:rPr lang="en-US" sz="2000" b="1" i="1" u="sng" dirty="0" smtClean="0"/>
              <a:t> o </a:t>
            </a:r>
            <a:r>
              <a:rPr lang="en-US" sz="2000" b="1" i="1" u="sng" dirty="0" err="1" smtClean="0"/>
              <a:t>zakupu</a:t>
            </a:r>
            <a:r>
              <a:rPr lang="en-US" sz="2000" b="1" i="1" u="sng" dirty="0" smtClean="0"/>
              <a:t> </a:t>
            </a:r>
            <a:r>
              <a:rPr lang="en-US" sz="2000" b="1" i="1" u="sng" dirty="0" err="1" smtClean="0"/>
              <a:t>kapaciteta</a:t>
            </a:r>
            <a:endParaRPr lang="sr-Latn-RS" sz="2000" b="1" i="1" u="sng" dirty="0" smtClean="0"/>
          </a:p>
          <a:p>
            <a:endParaRPr lang="sr-Latn-CS" sz="2000" b="1" i="1" u="sng" dirty="0" smtClean="0"/>
          </a:p>
          <a:p>
            <a:r>
              <a:rPr lang="vi-VN" sz="2000" dirty="0" smtClean="0"/>
              <a:t>Ob</a:t>
            </a:r>
            <a:r>
              <a:rPr lang="sr-Latn-RS" sz="2000" dirty="0" smtClean="0"/>
              <a:t>a</a:t>
            </a:r>
            <a:r>
              <a:rPr lang="vi-VN" sz="2000" dirty="0" smtClean="0"/>
              <a:t>vezuje hotelijera da putničkoj agenci</a:t>
            </a:r>
            <a:r>
              <a:rPr lang="sr-Latn-CS" sz="2000" dirty="0" smtClean="0"/>
              <a:t>j</a:t>
            </a:r>
            <a:r>
              <a:rPr lang="vi-VN" sz="2000" dirty="0" smtClean="0"/>
              <a:t>i </a:t>
            </a:r>
            <a:r>
              <a:rPr lang="sr-Latn-CS" sz="2000" dirty="0" smtClean="0"/>
              <a:t> </a:t>
            </a:r>
            <a:r>
              <a:rPr lang="vi-VN" sz="2000" dirty="0" smtClean="0"/>
              <a:t>stavi na raspolaganje c</a:t>
            </a:r>
            <a:r>
              <a:rPr lang="sr-Latn-CS" sz="2000" dirty="0" smtClean="0"/>
              <a:t>e</a:t>
            </a:r>
            <a:r>
              <a:rPr lang="vi-VN" sz="2000" dirty="0" smtClean="0"/>
              <a:t>li hotel ili d</a:t>
            </a:r>
            <a:r>
              <a:rPr lang="sr-Latn-CS" sz="2000" dirty="0" smtClean="0"/>
              <a:t>eo</a:t>
            </a:r>
            <a:r>
              <a:rPr lang="vi-VN" sz="2000" dirty="0" smtClean="0"/>
              <a:t> kapaciteta s osobljem i inventarom ili bez osoblja</a:t>
            </a:r>
            <a:r>
              <a:rPr lang="sr-Latn-CS" sz="2000" dirty="0" smtClean="0"/>
              <a:t>. </a:t>
            </a:r>
          </a:p>
          <a:p>
            <a:r>
              <a:rPr lang="sr-Latn-CS" sz="2000" dirty="0" smtClean="0"/>
              <a:t>P</a:t>
            </a:r>
            <a:r>
              <a:rPr lang="vi-VN" sz="2000" dirty="0" smtClean="0"/>
              <a:t>utničku agenciju obvezuje da za zakupljene kapacitete isplati hotelijeru ugovorenu nadoknadu, i to u načelu unapred, za određeno vreme</a:t>
            </a:r>
            <a:r>
              <a:rPr lang="sr-Latn-CS" sz="2000" dirty="0" smtClean="0"/>
              <a:t>.</a:t>
            </a:r>
          </a:p>
          <a:p>
            <a:endParaRPr lang="sr-Latn-CS" sz="2000" dirty="0" smtClean="0"/>
          </a:p>
          <a:p>
            <a:r>
              <a:rPr lang="en-US" sz="2000" dirty="0" smtClean="0"/>
              <a:t>Ova </a:t>
            </a:r>
            <a:r>
              <a:rPr lang="en-US" sz="2000" dirty="0" err="1" smtClean="0"/>
              <a:t>vrsta</a:t>
            </a:r>
            <a:r>
              <a:rPr lang="en-US" sz="2000" dirty="0" smtClean="0"/>
              <a:t> </a:t>
            </a:r>
            <a:r>
              <a:rPr lang="en-US" sz="2000" dirty="0" err="1" smtClean="0"/>
              <a:t>ugovora</a:t>
            </a:r>
            <a:r>
              <a:rPr lang="en-US" sz="2000" dirty="0" smtClean="0"/>
              <a:t> </a:t>
            </a:r>
            <a:r>
              <a:rPr lang="en-US" sz="2000" dirty="0" err="1" smtClean="0"/>
              <a:t>ima</a:t>
            </a:r>
            <a:r>
              <a:rPr lang="en-US" sz="2000" dirty="0" smtClean="0"/>
              <a:t> </a:t>
            </a:r>
            <a:r>
              <a:rPr lang="en-US" sz="2000" dirty="0" err="1" smtClean="0"/>
              <a:t>dobre</a:t>
            </a:r>
            <a:r>
              <a:rPr lang="en-US" sz="2000" dirty="0" smtClean="0"/>
              <a:t> </a:t>
            </a:r>
            <a:r>
              <a:rPr lang="en-US" sz="2000" dirty="0" err="1" smtClean="0"/>
              <a:t>strane</a:t>
            </a:r>
            <a:r>
              <a:rPr lang="en-US" sz="2000" dirty="0" smtClean="0"/>
              <a:t> </a:t>
            </a:r>
            <a:r>
              <a:rPr lang="en-US" sz="2000" dirty="0" err="1" smtClean="0"/>
              <a:t>za</a:t>
            </a:r>
            <a:r>
              <a:rPr lang="en-US" sz="2000" dirty="0" smtClean="0"/>
              <a:t> </a:t>
            </a:r>
            <a:r>
              <a:rPr lang="en-US" sz="2000" dirty="0" err="1" smtClean="0"/>
              <a:t>hotelijera</a:t>
            </a:r>
            <a:r>
              <a:rPr lang="en-US" sz="2000" dirty="0" smtClean="0"/>
              <a:t> </a:t>
            </a:r>
            <a:r>
              <a:rPr lang="en-US" sz="2000" dirty="0" err="1" smtClean="0"/>
              <a:t>što</a:t>
            </a:r>
            <a:r>
              <a:rPr lang="en-US" sz="2000" dirty="0" smtClean="0"/>
              <a:t> </a:t>
            </a:r>
            <a:r>
              <a:rPr lang="en-US" sz="2000" dirty="0" err="1" smtClean="0"/>
              <a:t>nema</a:t>
            </a:r>
            <a:r>
              <a:rPr lang="en-US" sz="2000" dirty="0" smtClean="0"/>
              <a:t> </a:t>
            </a:r>
            <a:r>
              <a:rPr lang="en-US" sz="2000" dirty="0" err="1" smtClean="0"/>
              <a:t>rizika</a:t>
            </a:r>
            <a:r>
              <a:rPr lang="en-US" sz="2000" dirty="0" smtClean="0"/>
              <a:t> </a:t>
            </a:r>
            <a:r>
              <a:rPr lang="en-US" sz="2000" dirty="0" err="1" smtClean="0"/>
              <a:t>popunjenja</a:t>
            </a:r>
            <a:r>
              <a:rPr lang="en-US" sz="2000" dirty="0" smtClean="0"/>
              <a:t>, </a:t>
            </a:r>
            <a:r>
              <a:rPr lang="sr-Latn-CS" sz="2000" dirty="0" smtClean="0"/>
              <a:t>ali </a:t>
            </a:r>
            <a:r>
              <a:rPr lang="en-US" sz="2000" dirty="0" smtClean="0"/>
              <a:t> </a:t>
            </a:r>
            <a:r>
              <a:rPr lang="en-US" sz="2000" dirty="0" err="1" smtClean="0"/>
              <a:t>loše</a:t>
            </a:r>
            <a:r>
              <a:rPr lang="en-US" sz="2000" dirty="0" smtClean="0"/>
              <a:t> je </a:t>
            </a:r>
            <a:r>
              <a:rPr lang="en-US" sz="2000" dirty="0" err="1" smtClean="0"/>
              <a:t>što</a:t>
            </a:r>
            <a:r>
              <a:rPr lang="en-US" sz="2000" dirty="0" smtClean="0"/>
              <a:t> se </a:t>
            </a:r>
            <a:r>
              <a:rPr lang="en-US" sz="2000" dirty="0" err="1" smtClean="0"/>
              <a:t>po</a:t>
            </a:r>
            <a:r>
              <a:rPr lang="en-US" sz="2000" dirty="0" smtClean="0"/>
              <a:t> </a:t>
            </a:r>
            <a:r>
              <a:rPr lang="en-US" sz="2000" dirty="0" err="1" smtClean="0"/>
              <a:t>ovakvim</a:t>
            </a:r>
            <a:r>
              <a:rPr lang="en-US" sz="2000" dirty="0" smtClean="0"/>
              <a:t> </a:t>
            </a:r>
            <a:r>
              <a:rPr lang="sr-Latn-CS" sz="2000" dirty="0" smtClean="0"/>
              <a:t> </a:t>
            </a:r>
            <a:r>
              <a:rPr lang="en-US" sz="2000" dirty="0" err="1" smtClean="0"/>
              <a:t>ugovorima</a:t>
            </a:r>
            <a:r>
              <a:rPr lang="en-US" sz="2000" dirty="0" smtClean="0"/>
              <a:t> </a:t>
            </a:r>
            <a:r>
              <a:rPr lang="en-US" sz="2000" dirty="0" err="1" smtClean="0"/>
              <a:t>postiže</a:t>
            </a:r>
            <a:r>
              <a:rPr lang="en-US" sz="2000" dirty="0" smtClean="0"/>
              <a:t> </a:t>
            </a:r>
            <a:r>
              <a:rPr lang="en-US" sz="2000" dirty="0" err="1" smtClean="0"/>
              <a:t>veoma</a:t>
            </a:r>
            <a:r>
              <a:rPr lang="en-US" sz="2000" dirty="0" smtClean="0"/>
              <a:t> </a:t>
            </a:r>
            <a:r>
              <a:rPr lang="en-US" sz="2000" dirty="0" err="1" smtClean="0"/>
              <a:t>niska</a:t>
            </a:r>
            <a:r>
              <a:rPr lang="en-US" sz="2000" dirty="0" smtClean="0"/>
              <a:t> c</a:t>
            </a:r>
            <a:r>
              <a:rPr lang="sr-Latn-CS" sz="2000" dirty="0" smtClean="0"/>
              <a:t>e</a:t>
            </a:r>
            <a:r>
              <a:rPr lang="en-US" sz="2000" dirty="0" err="1" smtClean="0"/>
              <a:t>na</a:t>
            </a:r>
            <a:r>
              <a:rPr lang="sr-Latn-CS" sz="2000" dirty="0" smtClean="0"/>
              <a:t>.</a:t>
            </a:r>
            <a:endParaRPr lang="en-US" sz="2000" dirty="0" smtClean="0"/>
          </a:p>
          <a:p>
            <a:endParaRPr lang="sr-Latn-CS" dirty="0" smtClean="0"/>
          </a:p>
          <a:p>
            <a:endParaRPr lang="vi-VN" dirty="0" smtClean="0"/>
          </a:p>
          <a:p>
            <a:endParaRPr lang="en-US" dirty="0" smtClean="0"/>
          </a:p>
          <a:p>
            <a:endParaRPr lang="en-US" dirty="0" smtClean="0"/>
          </a:p>
          <a:p>
            <a:endParaRPr lang="x-none" dirty="0" smtClean="0"/>
          </a:p>
        </p:txBody>
      </p:sp>
    </p:spTree>
    <p:extLst>
      <p:ext uri="{BB962C8B-B14F-4D97-AF65-F5344CB8AC3E}">
        <p14:creationId xmlns:p14="http://schemas.microsoft.com/office/powerpoint/2010/main" val="2851527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dirty="0" smtClean="0"/>
              <a:t>UGOVORI</a:t>
            </a:r>
            <a:br>
              <a:rPr lang="x-none" dirty="0" smtClean="0"/>
            </a:br>
            <a:endParaRPr lang="en-US" dirty="0"/>
          </a:p>
        </p:txBody>
      </p:sp>
      <p:sp>
        <p:nvSpPr>
          <p:cNvPr id="3" name="Content Placeholder 2"/>
          <p:cNvSpPr>
            <a:spLocks noGrp="1"/>
          </p:cNvSpPr>
          <p:nvPr>
            <p:ph idx="1"/>
          </p:nvPr>
        </p:nvSpPr>
        <p:spPr>
          <a:xfrm>
            <a:off x="677334" y="2052537"/>
            <a:ext cx="8596668" cy="4416358"/>
          </a:xfrm>
        </p:spPr>
        <p:txBody>
          <a:bodyPr>
            <a:normAutofit/>
          </a:bodyPr>
          <a:lstStyle/>
          <a:p>
            <a:r>
              <a:rPr lang="sr-Latn-CS" sz="2000" b="1" i="1" u="sng" dirty="0" smtClean="0"/>
              <a:t>U</a:t>
            </a:r>
            <a:r>
              <a:rPr lang="en-US" sz="2000" b="1" i="1" u="sng" dirty="0" err="1" smtClean="0"/>
              <a:t>govor</a:t>
            </a:r>
            <a:r>
              <a:rPr lang="en-US" sz="2000" b="1" i="1" u="sng" dirty="0" smtClean="0"/>
              <a:t> </a:t>
            </a:r>
            <a:r>
              <a:rPr lang="en-US" sz="2000" b="1" i="1" u="sng" dirty="0" err="1" smtClean="0"/>
              <a:t>na</a:t>
            </a:r>
            <a:r>
              <a:rPr lang="en-US" sz="2000" b="1" i="1" u="sng" dirty="0" smtClean="0"/>
              <a:t> </a:t>
            </a:r>
            <a:r>
              <a:rPr lang="sr-Latn-CS" sz="2000" b="1" i="1" u="sng" dirty="0" smtClean="0"/>
              <a:t>bazi</a:t>
            </a:r>
            <a:r>
              <a:rPr lang="en-US" sz="2000" b="1" i="1" u="sng" dirty="0" smtClean="0"/>
              <a:t> </a:t>
            </a:r>
            <a:r>
              <a:rPr lang="en-US" sz="2000" b="1" i="1" u="sng" dirty="0" err="1" smtClean="0"/>
              <a:t>rezervacij</a:t>
            </a:r>
            <a:r>
              <a:rPr lang="sr-Latn-CS" sz="2000" b="1" i="1" u="sng" dirty="0" smtClean="0"/>
              <a:t>a</a:t>
            </a:r>
          </a:p>
          <a:p>
            <a:endParaRPr lang="sr-Latn-CS" sz="2000" b="1" i="1" u="sng" dirty="0" smtClean="0"/>
          </a:p>
          <a:p>
            <a:r>
              <a:rPr lang="sr-Latn-CS" sz="2000" dirty="0" smtClean="0"/>
              <a:t>Na</a:t>
            </a:r>
            <a:r>
              <a:rPr lang="en-US" sz="2000" dirty="0" err="1" smtClean="0"/>
              <a:t>staje</a:t>
            </a:r>
            <a:r>
              <a:rPr lang="en-US" sz="2000" dirty="0" smtClean="0"/>
              <a:t> </a:t>
            </a:r>
            <a:r>
              <a:rPr lang="en-US" sz="2000" dirty="0" err="1" smtClean="0"/>
              <a:t>kad</a:t>
            </a:r>
            <a:r>
              <a:rPr lang="en-US" sz="2000" dirty="0" smtClean="0"/>
              <a:t> </a:t>
            </a:r>
            <a:r>
              <a:rPr lang="en-US" sz="2000" dirty="0" err="1" smtClean="0"/>
              <a:t>hotelijer</a:t>
            </a:r>
            <a:r>
              <a:rPr lang="en-US" sz="2000" dirty="0" smtClean="0"/>
              <a:t> </a:t>
            </a:r>
            <a:r>
              <a:rPr lang="en-US" sz="2000" dirty="0" err="1" smtClean="0"/>
              <a:t>potvrdi</a:t>
            </a:r>
            <a:r>
              <a:rPr lang="en-US" sz="2000" dirty="0" smtClean="0"/>
              <a:t> </a:t>
            </a:r>
            <a:r>
              <a:rPr lang="en-US" sz="2000" dirty="0" err="1" smtClean="0"/>
              <a:t>rezervaciju</a:t>
            </a:r>
            <a:r>
              <a:rPr lang="en-US" sz="2000" dirty="0" smtClean="0"/>
              <a:t> </a:t>
            </a:r>
            <a:r>
              <a:rPr lang="en-US" sz="2000" dirty="0" err="1" smtClean="0"/>
              <a:t>na</a:t>
            </a:r>
            <a:r>
              <a:rPr lang="en-US" sz="2000" dirty="0" smtClean="0"/>
              <a:t> </a:t>
            </a:r>
            <a:r>
              <a:rPr lang="en-US" sz="2000" dirty="0" err="1" smtClean="0"/>
              <a:t>upit</a:t>
            </a:r>
            <a:r>
              <a:rPr lang="en-US" sz="2000" dirty="0" smtClean="0"/>
              <a:t> </a:t>
            </a:r>
            <a:r>
              <a:rPr lang="en-US" sz="2000" dirty="0" err="1" smtClean="0"/>
              <a:t>putničke</a:t>
            </a:r>
            <a:r>
              <a:rPr lang="en-US" sz="2000" dirty="0" smtClean="0"/>
              <a:t> </a:t>
            </a:r>
            <a:r>
              <a:rPr lang="en-US" sz="2000" dirty="0" err="1" smtClean="0"/>
              <a:t>agencije</a:t>
            </a:r>
            <a:r>
              <a:rPr lang="en-US" sz="2000" dirty="0" smtClean="0"/>
              <a:t> </a:t>
            </a:r>
            <a:r>
              <a:rPr lang="en-US" sz="2000" dirty="0" err="1" smtClean="0"/>
              <a:t>i</a:t>
            </a:r>
            <a:r>
              <a:rPr lang="sr-Latn-CS" sz="2000" dirty="0" smtClean="0"/>
              <a:t> iz</a:t>
            </a:r>
            <a:r>
              <a:rPr lang="en-US" sz="2000" dirty="0" err="1" smtClean="0"/>
              <a:t>da</a:t>
            </a:r>
            <a:r>
              <a:rPr lang="en-US" sz="2000" dirty="0" smtClean="0"/>
              <a:t> </a:t>
            </a:r>
            <a:r>
              <a:rPr lang="sr-Latn-CS" sz="2000" dirty="0" smtClean="0"/>
              <a:t>p</a:t>
            </a:r>
            <a:r>
              <a:rPr lang="en-US" sz="2000" dirty="0" err="1" smtClean="0"/>
              <a:t>otvrdu</a:t>
            </a:r>
            <a:r>
              <a:rPr lang="en-US" sz="2000" dirty="0" smtClean="0"/>
              <a:t> o </a:t>
            </a:r>
            <a:r>
              <a:rPr lang="en-US" sz="2000" dirty="0" err="1" smtClean="0"/>
              <a:t>izvršenoj</a:t>
            </a:r>
            <a:r>
              <a:rPr lang="en-US" sz="2000" dirty="0" smtClean="0"/>
              <a:t> </a:t>
            </a:r>
            <a:r>
              <a:rPr lang="en-US" sz="2000" dirty="0" err="1" smtClean="0"/>
              <a:t>rezervaciji</a:t>
            </a:r>
            <a:r>
              <a:rPr lang="en-US" sz="2000" dirty="0" smtClean="0"/>
              <a:t> </a:t>
            </a:r>
            <a:r>
              <a:rPr lang="en-US" sz="2000" dirty="0" err="1" smtClean="0"/>
              <a:t>koju</a:t>
            </a:r>
            <a:r>
              <a:rPr lang="en-US" sz="2000" dirty="0" smtClean="0"/>
              <a:t> je </a:t>
            </a:r>
            <a:r>
              <a:rPr lang="en-US" sz="2000" dirty="0" err="1" smtClean="0"/>
              <a:t>agencija</a:t>
            </a:r>
            <a:r>
              <a:rPr lang="en-US" sz="2000" dirty="0" smtClean="0"/>
              <a:t> </a:t>
            </a:r>
            <a:r>
              <a:rPr lang="en-US" sz="2000" dirty="0" err="1" smtClean="0"/>
              <a:t>tražila</a:t>
            </a:r>
            <a:r>
              <a:rPr lang="sr-Latn-CS" sz="2000" dirty="0" smtClean="0"/>
              <a:t>. </a:t>
            </a:r>
          </a:p>
          <a:p>
            <a:r>
              <a:rPr lang="vi-VN" sz="2000" dirty="0" smtClean="0"/>
              <a:t>I ova vrsta </a:t>
            </a:r>
            <a:r>
              <a:rPr lang="sr-Latn-CS" sz="2000" dirty="0" smtClean="0"/>
              <a:t> </a:t>
            </a:r>
            <a:r>
              <a:rPr lang="vi-VN" sz="2000" dirty="0" smtClean="0"/>
              <a:t>ugovora može imati varijante, od kojih je najpoznatija ona kod koje hotel i putnička agencija sklapaju okvirni ugovor defini</a:t>
            </a:r>
            <a:r>
              <a:rPr lang="sr-Latn-CS" sz="2000" dirty="0" smtClean="0"/>
              <a:t>šući </a:t>
            </a:r>
            <a:r>
              <a:rPr lang="vi-VN" sz="2000" dirty="0" smtClean="0"/>
              <a:t>sve kao po ugovoru o alotmanu, a hotel samo potvrđuje ili ne potvrđuje uslugu zbog zauzetosti hotela.</a:t>
            </a:r>
          </a:p>
          <a:p>
            <a:endParaRPr lang="sr-Latn-CS" sz="2000" dirty="0" smtClean="0"/>
          </a:p>
          <a:p>
            <a:endParaRPr lang="vi-VN" sz="2000" dirty="0" smtClean="0"/>
          </a:p>
          <a:p>
            <a:endParaRPr lang="en-US" dirty="0" smtClean="0"/>
          </a:p>
          <a:p>
            <a:endParaRPr lang="en-US" dirty="0" smtClean="0"/>
          </a:p>
          <a:p>
            <a:endParaRPr lang="x-none" dirty="0" smtClean="0"/>
          </a:p>
        </p:txBody>
      </p:sp>
    </p:spTree>
    <p:extLst>
      <p:ext uri="{BB962C8B-B14F-4D97-AF65-F5344CB8AC3E}">
        <p14:creationId xmlns:p14="http://schemas.microsoft.com/office/powerpoint/2010/main" val="2851527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61" y="2918691"/>
            <a:ext cx="8596668" cy="1320800"/>
          </a:xfrm>
        </p:spPr>
        <p:txBody>
          <a:bodyPr>
            <a:normAutofit fontScale="90000"/>
          </a:bodyPr>
          <a:lstStyle/>
          <a:p>
            <a:pPr algn="ctr"/>
            <a:r>
              <a:rPr lang="en-US" sz="4000" dirty="0" smtClean="0"/>
              <a:t>4. </a:t>
            </a:r>
            <a:r>
              <a:rPr lang="sr-Latn-RS" sz="4000" dirty="0"/>
              <a:t>INFORMATIZACIJA HOTELSKE PRODAJE</a:t>
            </a:r>
            <a:r>
              <a:rPr lang="x-none" dirty="0" smtClean="0"/>
              <a:t/>
            </a:r>
            <a:br>
              <a:rPr lang="x-none" dirty="0" smtClean="0"/>
            </a:br>
            <a:endParaRPr lang="en-US" dirty="0"/>
          </a:p>
        </p:txBody>
      </p:sp>
    </p:spTree>
    <p:extLst>
      <p:ext uri="{BB962C8B-B14F-4D97-AF65-F5344CB8AC3E}">
        <p14:creationId xmlns:p14="http://schemas.microsoft.com/office/powerpoint/2010/main" val="20702165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r-Latn-RS" dirty="0" smtClean="0"/>
              <a:t>INFORMATIZACIJA HOTELSKE PRODAJE</a:t>
            </a:r>
            <a:r>
              <a:rPr lang="x-none" dirty="0" smtClean="0"/>
              <a:t/>
            </a:r>
            <a:br>
              <a:rPr lang="x-none" dirty="0" smtClean="0"/>
            </a:br>
            <a:endParaRPr lang="en-US" dirty="0"/>
          </a:p>
        </p:txBody>
      </p:sp>
      <p:sp>
        <p:nvSpPr>
          <p:cNvPr id="3" name="Content Placeholder 2"/>
          <p:cNvSpPr>
            <a:spLocks noGrp="1"/>
          </p:cNvSpPr>
          <p:nvPr>
            <p:ph idx="1"/>
          </p:nvPr>
        </p:nvSpPr>
        <p:spPr>
          <a:xfrm>
            <a:off x="677334" y="2052537"/>
            <a:ext cx="8596668" cy="4416358"/>
          </a:xfrm>
        </p:spPr>
        <p:txBody>
          <a:bodyPr>
            <a:normAutofit/>
          </a:bodyPr>
          <a:lstStyle/>
          <a:p>
            <a:r>
              <a:rPr lang="vi-VN" sz="2000" dirty="0"/>
              <a:t>Postupci u procesu prodaje </a:t>
            </a:r>
            <a:r>
              <a:rPr lang="vi-VN" sz="2000" dirty="0" smtClean="0"/>
              <a:t>smeštajnih </a:t>
            </a:r>
            <a:r>
              <a:rPr lang="vi-VN" sz="2000" dirty="0"/>
              <a:t>kapaciteta hotela mogu se raščlaniti na</a:t>
            </a:r>
            <a:r>
              <a:rPr lang="vi-VN" sz="2000" dirty="0" smtClean="0"/>
              <a:t>:</a:t>
            </a:r>
            <a:r>
              <a:rPr lang="sr-Latn-RS" sz="2000" dirty="0" smtClean="0"/>
              <a:t> </a:t>
            </a:r>
          </a:p>
          <a:p>
            <a:pPr lvl="1">
              <a:buFont typeface="+mj-lt"/>
              <a:buAutoNum type="arabicPeriod"/>
            </a:pPr>
            <a:r>
              <a:rPr lang="vi-VN" sz="2000" dirty="0" smtClean="0"/>
              <a:t>postupak </a:t>
            </a:r>
            <a:r>
              <a:rPr lang="vi-VN" sz="2000" dirty="0"/>
              <a:t>ugovaranja prodaje </a:t>
            </a:r>
            <a:r>
              <a:rPr lang="vi-VN" sz="2000" dirty="0" smtClean="0"/>
              <a:t>i</a:t>
            </a:r>
            <a:r>
              <a:rPr lang="sr-Latn-RS" sz="2000" dirty="0" smtClean="0"/>
              <a:t> </a:t>
            </a:r>
          </a:p>
          <a:p>
            <a:pPr lvl="1">
              <a:buFont typeface="+mj-lt"/>
              <a:buAutoNum type="arabicPeriod"/>
            </a:pPr>
            <a:r>
              <a:rPr lang="vi-VN" sz="2000" dirty="0" smtClean="0"/>
              <a:t>postupak </a:t>
            </a:r>
            <a:r>
              <a:rPr lang="vi-VN" sz="2000" dirty="0"/>
              <a:t>rezervacije </a:t>
            </a:r>
            <a:r>
              <a:rPr lang="vi-VN" sz="2000" dirty="0" smtClean="0"/>
              <a:t>smeštaja</a:t>
            </a:r>
          </a:p>
          <a:p>
            <a:endParaRPr lang="en-US" sz="2000" dirty="0" smtClean="0"/>
          </a:p>
          <a:p>
            <a:r>
              <a:rPr lang="en-US" sz="2000" dirty="0" err="1"/>
              <a:t>Kod</a:t>
            </a:r>
            <a:r>
              <a:rPr lang="en-US" sz="2000" dirty="0"/>
              <a:t> </a:t>
            </a:r>
            <a:r>
              <a:rPr lang="en-US" sz="2000" dirty="0" err="1"/>
              <a:t>postupka</a:t>
            </a:r>
            <a:r>
              <a:rPr lang="en-US" sz="2000" dirty="0"/>
              <a:t> </a:t>
            </a:r>
            <a:r>
              <a:rPr lang="en-US" sz="2000" u="sng" dirty="0" err="1"/>
              <a:t>ugovaranja</a:t>
            </a:r>
            <a:r>
              <a:rPr lang="en-US" sz="2000" u="sng" dirty="0"/>
              <a:t> </a:t>
            </a:r>
            <a:r>
              <a:rPr lang="en-US" sz="2000" u="sng" dirty="0" err="1"/>
              <a:t>prodaje</a:t>
            </a:r>
            <a:r>
              <a:rPr lang="en-US" sz="2000" dirty="0"/>
              <a:t>, </a:t>
            </a:r>
            <a:r>
              <a:rPr lang="en-US" sz="2000" dirty="0" err="1"/>
              <a:t>moguće</a:t>
            </a:r>
            <a:r>
              <a:rPr lang="en-US" sz="2000" dirty="0"/>
              <a:t> je </a:t>
            </a:r>
            <a:r>
              <a:rPr lang="en-US" sz="2000" dirty="0" err="1" smtClean="0"/>
              <a:t>defini</a:t>
            </a:r>
            <a:r>
              <a:rPr lang="sr-Latn-RS" sz="2000" dirty="0" smtClean="0"/>
              <a:t>s</a:t>
            </a:r>
            <a:r>
              <a:rPr lang="en-US" sz="2000" dirty="0" err="1" smtClean="0"/>
              <a:t>ati</a:t>
            </a:r>
            <a:r>
              <a:rPr lang="en-US" sz="2000" dirty="0" smtClean="0"/>
              <a:t> </a:t>
            </a:r>
            <a:r>
              <a:rPr lang="en-US" sz="2000" dirty="0" err="1" smtClean="0"/>
              <a:t>sledeće</a:t>
            </a:r>
            <a:r>
              <a:rPr lang="en-US" sz="2000" dirty="0" smtClean="0"/>
              <a:t> </a:t>
            </a:r>
            <a:r>
              <a:rPr lang="en-US" sz="2000" dirty="0" err="1"/>
              <a:t>aktivnosti</a:t>
            </a:r>
            <a:r>
              <a:rPr lang="en-US" sz="2000" dirty="0" smtClean="0"/>
              <a:t>:</a:t>
            </a:r>
            <a:endParaRPr lang="sr-Latn-RS" sz="2000" dirty="0" smtClean="0"/>
          </a:p>
          <a:p>
            <a:pPr lvl="1"/>
            <a:r>
              <a:rPr lang="en-US" sz="2000" dirty="0" err="1" smtClean="0"/>
              <a:t>ponuda</a:t>
            </a:r>
            <a:r>
              <a:rPr lang="en-US" sz="2000" dirty="0" smtClean="0"/>
              <a:t> </a:t>
            </a:r>
            <a:r>
              <a:rPr lang="en-US" sz="2000" dirty="0" err="1"/>
              <a:t>ugovora</a:t>
            </a:r>
            <a:r>
              <a:rPr lang="en-US" sz="2000" dirty="0"/>
              <a:t> </a:t>
            </a:r>
            <a:r>
              <a:rPr lang="en-US" sz="2000" dirty="0" err="1"/>
              <a:t>na</a:t>
            </a:r>
            <a:r>
              <a:rPr lang="en-US" sz="2000" dirty="0"/>
              <a:t> </a:t>
            </a:r>
            <a:r>
              <a:rPr lang="en-US" sz="2000" dirty="0" err="1"/>
              <a:t>potpis</a:t>
            </a:r>
            <a:r>
              <a:rPr lang="en-US" sz="2000" dirty="0"/>
              <a:t> i </a:t>
            </a:r>
            <a:endParaRPr lang="sr-Latn-RS" sz="2000" dirty="0" smtClean="0"/>
          </a:p>
          <a:p>
            <a:pPr lvl="1"/>
            <a:r>
              <a:rPr lang="en-US" sz="2000" dirty="0" err="1" smtClean="0"/>
              <a:t>potpisivanje</a:t>
            </a:r>
            <a:r>
              <a:rPr lang="en-US" sz="2000" dirty="0" smtClean="0"/>
              <a:t>  </a:t>
            </a:r>
            <a:r>
              <a:rPr lang="en-US" sz="2000" dirty="0" err="1"/>
              <a:t>ugovora</a:t>
            </a:r>
            <a:r>
              <a:rPr lang="en-US" sz="2000" dirty="0"/>
              <a:t>  (</a:t>
            </a:r>
            <a:r>
              <a:rPr lang="en-US" sz="2000" dirty="0" err="1"/>
              <a:t>ugovora</a:t>
            </a:r>
            <a:r>
              <a:rPr lang="en-US" sz="2000" dirty="0"/>
              <a:t>  o  </a:t>
            </a:r>
            <a:r>
              <a:rPr lang="en-US" sz="2000" dirty="0" err="1"/>
              <a:t>alotmanu</a:t>
            </a:r>
            <a:r>
              <a:rPr lang="en-US" sz="2000" dirty="0"/>
              <a:t>  </a:t>
            </a:r>
            <a:r>
              <a:rPr lang="en-US" sz="2000" dirty="0" err="1"/>
              <a:t>kod</a:t>
            </a:r>
            <a:r>
              <a:rPr lang="en-US" sz="2000" dirty="0"/>
              <a:t>  </a:t>
            </a:r>
            <a:r>
              <a:rPr lang="en-US" sz="2000" dirty="0" err="1"/>
              <a:t>alotmanske</a:t>
            </a:r>
            <a:r>
              <a:rPr lang="en-US" sz="2000" dirty="0"/>
              <a:t>  </a:t>
            </a:r>
            <a:r>
              <a:rPr lang="en-US" sz="2000" dirty="0" err="1"/>
              <a:t>prodaje</a:t>
            </a:r>
            <a:r>
              <a:rPr lang="en-US" sz="2000" dirty="0"/>
              <a:t>,  </a:t>
            </a:r>
            <a:r>
              <a:rPr lang="en-US" sz="2000" dirty="0" err="1"/>
              <a:t>potpisivanje</a:t>
            </a:r>
            <a:r>
              <a:rPr lang="en-US" sz="2000" dirty="0"/>
              <a:t> </a:t>
            </a:r>
            <a:r>
              <a:rPr lang="en-US" sz="2000" dirty="0" err="1"/>
              <a:t>ugovora</a:t>
            </a:r>
            <a:r>
              <a:rPr lang="en-US" sz="2000" dirty="0"/>
              <a:t> </a:t>
            </a:r>
            <a:r>
              <a:rPr lang="en-US" sz="2000" dirty="0" err="1"/>
              <a:t>sa</a:t>
            </a:r>
            <a:r>
              <a:rPr lang="en-US" sz="2000" dirty="0"/>
              <a:t> </a:t>
            </a:r>
            <a:r>
              <a:rPr lang="en-US" sz="2000" dirty="0" err="1"/>
              <a:t>skupinama</a:t>
            </a:r>
            <a:r>
              <a:rPr lang="en-US" sz="2000" dirty="0"/>
              <a:t> </a:t>
            </a:r>
            <a:r>
              <a:rPr lang="en-US" sz="2000" dirty="0" err="1"/>
              <a:t>gostiju</a:t>
            </a:r>
            <a:r>
              <a:rPr lang="en-US" sz="2000" dirty="0"/>
              <a:t> </a:t>
            </a:r>
            <a:r>
              <a:rPr lang="en-US" sz="2000" dirty="0" err="1"/>
              <a:t>kod</a:t>
            </a:r>
            <a:r>
              <a:rPr lang="en-US" sz="2000" dirty="0"/>
              <a:t> </a:t>
            </a:r>
            <a:r>
              <a:rPr lang="en-US" sz="2000" dirty="0" err="1"/>
              <a:t>prodaje</a:t>
            </a:r>
            <a:r>
              <a:rPr lang="en-US" sz="2000" dirty="0"/>
              <a:t> </a:t>
            </a:r>
            <a:r>
              <a:rPr lang="en-US" sz="2000" dirty="0" err="1"/>
              <a:t>za</a:t>
            </a:r>
            <a:r>
              <a:rPr lang="en-US" sz="2000" dirty="0"/>
              <a:t> </a:t>
            </a:r>
            <a:r>
              <a:rPr lang="en-US" sz="2000" dirty="0" err="1"/>
              <a:t>skupine</a:t>
            </a:r>
            <a:r>
              <a:rPr lang="en-US" sz="2000" dirty="0"/>
              <a:t> i «last minute» </a:t>
            </a:r>
            <a:r>
              <a:rPr lang="en-US" sz="2000" dirty="0" err="1"/>
              <a:t>ugovaranje</a:t>
            </a:r>
            <a:r>
              <a:rPr lang="en-US" sz="2000" dirty="0"/>
              <a:t> </a:t>
            </a:r>
            <a:r>
              <a:rPr lang="en-US" sz="2000" dirty="0" err="1"/>
              <a:t>kod</a:t>
            </a:r>
            <a:r>
              <a:rPr lang="en-US" sz="2000" dirty="0"/>
              <a:t> </a:t>
            </a:r>
            <a:r>
              <a:rPr lang="en-US" sz="2000" dirty="0" err="1" smtClean="0"/>
              <a:t>individualne</a:t>
            </a:r>
            <a:r>
              <a:rPr lang="sr-Latn-RS" sz="2000" dirty="0" smtClean="0"/>
              <a:t> </a:t>
            </a:r>
            <a:r>
              <a:rPr lang="en-US" sz="2000" dirty="0" err="1" smtClean="0"/>
              <a:t>prodaje</a:t>
            </a:r>
            <a:r>
              <a:rPr lang="en-US" sz="2000" dirty="0"/>
              <a:t>)</a:t>
            </a:r>
            <a:endParaRPr lang="en-US" sz="2000" dirty="0" smtClean="0"/>
          </a:p>
          <a:p>
            <a:pPr lvl="1"/>
            <a:endParaRPr lang="x-none" dirty="0" smtClean="0"/>
          </a:p>
        </p:txBody>
      </p:sp>
    </p:spTree>
    <p:extLst>
      <p:ext uri="{BB962C8B-B14F-4D97-AF65-F5344CB8AC3E}">
        <p14:creationId xmlns:p14="http://schemas.microsoft.com/office/powerpoint/2010/main" val="61851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r-Latn-RS" dirty="0" smtClean="0"/>
              <a:t>INFORMATIZACIJA HOTELSKE PRODAJE</a:t>
            </a:r>
            <a:r>
              <a:rPr lang="x-none" dirty="0" smtClean="0"/>
              <a:t/>
            </a:r>
            <a:br>
              <a:rPr lang="x-none" dirty="0" smtClean="0"/>
            </a:br>
            <a:endParaRPr lang="en-US" dirty="0"/>
          </a:p>
        </p:txBody>
      </p:sp>
      <p:sp>
        <p:nvSpPr>
          <p:cNvPr id="3" name="Content Placeholder 2"/>
          <p:cNvSpPr>
            <a:spLocks noGrp="1"/>
          </p:cNvSpPr>
          <p:nvPr>
            <p:ph idx="1"/>
          </p:nvPr>
        </p:nvSpPr>
        <p:spPr>
          <a:xfrm>
            <a:off x="677334" y="1588655"/>
            <a:ext cx="8596668" cy="4880240"/>
          </a:xfrm>
        </p:spPr>
        <p:txBody>
          <a:bodyPr>
            <a:normAutofit/>
          </a:bodyPr>
          <a:lstStyle/>
          <a:p>
            <a:pPr lvl="1"/>
            <a:r>
              <a:rPr lang="sr-Latn-RS" sz="2000" dirty="0"/>
              <a:t>P</a:t>
            </a:r>
            <a:r>
              <a:rPr lang="vi-VN" sz="2000" dirty="0" smtClean="0"/>
              <a:t>rilagođavanje</a:t>
            </a:r>
            <a:r>
              <a:rPr lang="sr-Latn-RS" sz="2000" dirty="0" smtClean="0"/>
              <a:t> stalno menjajućim potrebama kupaca zahteva</a:t>
            </a:r>
            <a:r>
              <a:rPr lang="vi-VN" sz="2000" dirty="0" smtClean="0"/>
              <a:t> upo</a:t>
            </a:r>
            <a:r>
              <a:rPr lang="sr-Latn-RS" sz="2000" dirty="0" smtClean="0"/>
              <a:t>t</a:t>
            </a:r>
            <a:r>
              <a:rPr lang="vi-VN" sz="2000" dirty="0" smtClean="0"/>
              <a:t>r</a:t>
            </a:r>
            <a:r>
              <a:rPr lang="sr-Latn-RS" sz="2000" dirty="0" smtClean="0"/>
              <a:t>e</a:t>
            </a:r>
            <a:r>
              <a:rPr lang="vi-VN" sz="2000" dirty="0" smtClean="0"/>
              <a:t>b</a:t>
            </a:r>
            <a:r>
              <a:rPr lang="sr-Latn-RS" sz="2000" dirty="0" smtClean="0"/>
              <a:t>u </a:t>
            </a:r>
            <a:r>
              <a:rPr lang="vi-VN" sz="2000" dirty="0" smtClean="0"/>
              <a:t>informac</a:t>
            </a:r>
            <a:r>
              <a:rPr lang="sr-Latn-RS" sz="2000" dirty="0" smtClean="0"/>
              <a:t>ion</a:t>
            </a:r>
            <a:r>
              <a:rPr lang="vi-VN" sz="2000" dirty="0" smtClean="0"/>
              <a:t>e </a:t>
            </a:r>
            <a:r>
              <a:rPr lang="vi-VN" sz="2000" dirty="0"/>
              <a:t>tehnologije u </a:t>
            </a:r>
            <a:r>
              <a:rPr lang="vi-VN" sz="2000" dirty="0" smtClean="0"/>
              <a:t>hotelijerstvu</a:t>
            </a:r>
            <a:r>
              <a:rPr lang="sr-Latn-RS" sz="2000" dirty="0" smtClean="0"/>
              <a:t>.</a:t>
            </a:r>
          </a:p>
          <a:p>
            <a:pPr lvl="1"/>
            <a:r>
              <a:rPr lang="vi-VN" sz="2000" dirty="0" smtClean="0"/>
              <a:t>Nužnost</a:t>
            </a:r>
            <a:r>
              <a:rPr lang="sr-Latn-RS" sz="2000" dirty="0" smtClean="0"/>
              <a:t> za korišćenje informacione tehnologije </a:t>
            </a:r>
            <a:r>
              <a:rPr lang="vi-VN" sz="2000" dirty="0" smtClean="0"/>
              <a:t>proizlazi  pre </a:t>
            </a:r>
            <a:r>
              <a:rPr lang="vi-VN" sz="2000" dirty="0"/>
              <a:t>svega iz </a:t>
            </a:r>
            <a:r>
              <a:rPr lang="vi-VN" sz="2000" dirty="0" smtClean="0"/>
              <a:t>sledećih </a:t>
            </a:r>
            <a:r>
              <a:rPr lang="vi-VN" sz="2000" dirty="0"/>
              <a:t>razloga</a:t>
            </a:r>
            <a:r>
              <a:rPr lang="vi-VN" sz="2000" dirty="0" smtClean="0"/>
              <a:t>:</a:t>
            </a:r>
            <a:endParaRPr lang="sr-Latn-RS" sz="2000" dirty="0" smtClean="0"/>
          </a:p>
          <a:p>
            <a:pPr lvl="1"/>
            <a:endParaRPr lang="sr-Latn-RS" sz="2000" dirty="0" smtClean="0"/>
          </a:p>
          <a:p>
            <a:pPr marL="800100" lvl="1" indent="-342900">
              <a:buFont typeface="+mj-lt"/>
              <a:buAutoNum type="arabicPeriod"/>
            </a:pPr>
            <a:r>
              <a:rPr lang="sr-Latn-RS" sz="2000" dirty="0"/>
              <a:t>p</a:t>
            </a:r>
            <a:r>
              <a:rPr lang="vi-VN" sz="2000" dirty="0" smtClean="0"/>
              <a:t>otreba    </a:t>
            </a:r>
            <a:r>
              <a:rPr lang="vi-VN" sz="2000" dirty="0"/>
              <a:t>za    ubrzanjem    prihvata    nove    tehnologije    u    radu    hotela,    posebno informatizaciji  osnovnih  procesnih  funkcija  (</a:t>
            </a:r>
            <a:r>
              <a:rPr lang="vi-VN" sz="2000" dirty="0" smtClean="0"/>
              <a:t>smeštaj</a:t>
            </a:r>
            <a:r>
              <a:rPr lang="vi-VN" sz="2000" dirty="0"/>
              <a:t>, </a:t>
            </a:r>
            <a:r>
              <a:rPr lang="vi-VN" sz="2000" dirty="0" smtClean="0"/>
              <a:t>hrana  </a:t>
            </a:r>
            <a:r>
              <a:rPr lang="vi-VN" sz="2000" dirty="0"/>
              <a:t>i  piće),  kojima  se bitno  unapređuje  organizacija  rada  hotela  </a:t>
            </a:r>
            <a:r>
              <a:rPr lang="vi-VN" sz="2000" dirty="0" smtClean="0"/>
              <a:t>i  pospešuje  uspešnost,  te  povećava produktivnost rada uz snižavanje troškova</a:t>
            </a:r>
            <a:r>
              <a:rPr lang="sr-Latn-RS" sz="2000" dirty="0" smtClean="0"/>
              <a:t>;</a:t>
            </a:r>
          </a:p>
          <a:p>
            <a:pPr marL="800100" lvl="1" indent="-342900">
              <a:buFont typeface="+mj-lt"/>
              <a:buAutoNum type="arabicPeriod"/>
            </a:pPr>
            <a:r>
              <a:rPr lang="sr-Latn-RS" sz="2000" dirty="0" smtClean="0"/>
              <a:t>p</a:t>
            </a:r>
            <a:r>
              <a:rPr lang="en-US" sz="2000" dirty="0" err="1" smtClean="0"/>
              <a:t>omoću</a:t>
            </a:r>
            <a:r>
              <a:rPr lang="en-US" sz="2000" dirty="0" smtClean="0"/>
              <a:t> </a:t>
            </a:r>
            <a:r>
              <a:rPr lang="en-US" sz="2000" dirty="0" err="1" smtClean="0"/>
              <a:t>informac</a:t>
            </a:r>
            <a:r>
              <a:rPr lang="sr-Latn-RS" sz="2000" dirty="0" smtClean="0"/>
              <a:t>ion</a:t>
            </a:r>
            <a:r>
              <a:rPr lang="en-US" sz="2000" dirty="0" smtClean="0"/>
              <a:t>e </a:t>
            </a:r>
            <a:r>
              <a:rPr lang="en-US" sz="2000" dirty="0" err="1"/>
              <a:t>tehnologije</a:t>
            </a:r>
            <a:r>
              <a:rPr lang="en-US" sz="2000" dirty="0"/>
              <a:t> </a:t>
            </a:r>
            <a:r>
              <a:rPr lang="en-US" sz="2000" dirty="0" err="1"/>
              <a:t>postiže</a:t>
            </a:r>
            <a:r>
              <a:rPr lang="en-US" sz="2000" dirty="0"/>
              <a:t> se </a:t>
            </a:r>
            <a:r>
              <a:rPr lang="en-US" sz="2000" dirty="0" err="1"/>
              <a:t>upoznavanje</a:t>
            </a:r>
            <a:r>
              <a:rPr lang="en-US" sz="2000" dirty="0"/>
              <a:t> i </a:t>
            </a:r>
            <a:r>
              <a:rPr lang="en-US" sz="2000" dirty="0" err="1"/>
              <a:t>pravovremeno</a:t>
            </a:r>
            <a:r>
              <a:rPr lang="en-US" sz="2000" dirty="0"/>
              <a:t> </a:t>
            </a:r>
            <a:r>
              <a:rPr lang="en-US" sz="2000" dirty="0" err="1"/>
              <a:t>uočavanje</a:t>
            </a:r>
            <a:r>
              <a:rPr lang="en-US" sz="2000" dirty="0"/>
              <a:t> </a:t>
            </a:r>
            <a:r>
              <a:rPr lang="en-US" sz="2000" dirty="0" err="1"/>
              <a:t>svih</a:t>
            </a:r>
            <a:r>
              <a:rPr lang="en-US" sz="2000" dirty="0"/>
              <a:t>  </a:t>
            </a:r>
            <a:r>
              <a:rPr lang="en-US" sz="2000" dirty="0" err="1" smtClean="0"/>
              <a:t>promena</a:t>
            </a:r>
            <a:r>
              <a:rPr lang="en-US" sz="2000" dirty="0" smtClean="0"/>
              <a:t>  </a:t>
            </a:r>
            <a:r>
              <a:rPr lang="en-US" sz="2000" dirty="0" err="1"/>
              <a:t>na</a:t>
            </a:r>
            <a:r>
              <a:rPr lang="en-US" sz="2000" dirty="0"/>
              <a:t>  </a:t>
            </a:r>
            <a:r>
              <a:rPr lang="en-US" sz="2000" dirty="0" err="1"/>
              <a:t>tržištu</a:t>
            </a:r>
            <a:r>
              <a:rPr lang="en-US" sz="2000" dirty="0"/>
              <a:t>,  </a:t>
            </a:r>
            <a:r>
              <a:rPr lang="en-US" sz="2000" dirty="0" err="1"/>
              <a:t>kako</a:t>
            </a:r>
            <a:r>
              <a:rPr lang="en-US" sz="2000" dirty="0"/>
              <a:t> bi  se  </a:t>
            </a:r>
            <a:r>
              <a:rPr lang="en-US" sz="2000" dirty="0" err="1"/>
              <a:t>hotelska</a:t>
            </a:r>
            <a:r>
              <a:rPr lang="en-US" sz="2000" dirty="0"/>
              <a:t>  </a:t>
            </a:r>
            <a:r>
              <a:rPr lang="en-US" sz="2000" dirty="0" err="1"/>
              <a:t>ponuda</a:t>
            </a:r>
            <a:r>
              <a:rPr lang="en-US" sz="2000" dirty="0"/>
              <a:t> </a:t>
            </a:r>
            <a:r>
              <a:rPr lang="en-US" sz="2000" dirty="0" err="1" smtClean="0"/>
              <a:t>mogla</a:t>
            </a:r>
            <a:r>
              <a:rPr lang="en-US" sz="2000" dirty="0" smtClean="0"/>
              <a:t>  </a:t>
            </a:r>
            <a:r>
              <a:rPr lang="en-US" sz="2000" dirty="0" err="1"/>
              <a:t>uočenim</a:t>
            </a:r>
            <a:r>
              <a:rPr lang="en-US" sz="2000" dirty="0"/>
              <a:t> </a:t>
            </a:r>
            <a:r>
              <a:rPr lang="en-US" sz="2000" dirty="0" err="1" smtClean="0"/>
              <a:t>promenama</a:t>
            </a:r>
            <a:r>
              <a:rPr lang="en-US" sz="2000" dirty="0" smtClean="0"/>
              <a:t>  </a:t>
            </a:r>
            <a:r>
              <a:rPr lang="en-US" sz="2000" dirty="0" err="1"/>
              <a:t>pravovremeno</a:t>
            </a:r>
            <a:r>
              <a:rPr lang="en-US" sz="2000" dirty="0"/>
              <a:t> i  </a:t>
            </a:r>
            <a:r>
              <a:rPr lang="en-US" sz="2000" dirty="0" err="1" smtClean="0"/>
              <a:t>uspešno</a:t>
            </a:r>
            <a:r>
              <a:rPr lang="en-US" sz="2000" dirty="0" smtClean="0"/>
              <a:t> </a:t>
            </a:r>
            <a:r>
              <a:rPr lang="en-US" sz="2000" dirty="0" err="1"/>
              <a:t>prilagoditi</a:t>
            </a:r>
            <a:r>
              <a:rPr lang="en-US" sz="2000" dirty="0"/>
              <a:t>;</a:t>
            </a:r>
            <a:endParaRPr lang="x-none" sz="2000" dirty="0" smtClean="0"/>
          </a:p>
        </p:txBody>
      </p:sp>
    </p:spTree>
    <p:extLst>
      <p:ext uri="{BB962C8B-B14F-4D97-AF65-F5344CB8AC3E}">
        <p14:creationId xmlns:p14="http://schemas.microsoft.com/office/powerpoint/2010/main" val="4192595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r-Latn-RS" dirty="0" smtClean="0"/>
              <a:t>INFORMATIZACIJA HOTELSKE PRODAJE</a:t>
            </a:r>
            <a:r>
              <a:rPr lang="x-none" dirty="0" smtClean="0"/>
              <a:t/>
            </a:r>
            <a:br>
              <a:rPr lang="x-none" dirty="0" smtClean="0"/>
            </a:br>
            <a:endParaRPr lang="en-US" dirty="0"/>
          </a:p>
        </p:txBody>
      </p:sp>
      <p:sp>
        <p:nvSpPr>
          <p:cNvPr id="3" name="Content Placeholder 2"/>
          <p:cNvSpPr>
            <a:spLocks noGrp="1"/>
          </p:cNvSpPr>
          <p:nvPr>
            <p:ph idx="1"/>
          </p:nvPr>
        </p:nvSpPr>
        <p:spPr>
          <a:xfrm>
            <a:off x="677334" y="2052537"/>
            <a:ext cx="8596668" cy="4416358"/>
          </a:xfrm>
        </p:spPr>
        <p:txBody>
          <a:bodyPr>
            <a:normAutofit/>
          </a:bodyPr>
          <a:lstStyle/>
          <a:p>
            <a:pPr marL="800100" lvl="1" indent="-342900">
              <a:buFont typeface="+mj-lt"/>
              <a:buAutoNum type="arabicPeriod" startAt="3"/>
            </a:pPr>
            <a:endParaRPr lang="sr-Latn-RS" dirty="0" smtClean="0"/>
          </a:p>
          <a:p>
            <a:pPr marL="800100" lvl="1" indent="-342900">
              <a:buFont typeface="+mj-lt"/>
              <a:buAutoNum type="arabicPeriod" startAt="3"/>
            </a:pPr>
            <a:r>
              <a:rPr lang="vi-VN" sz="2000" dirty="0" smtClean="0"/>
              <a:t>potreba </a:t>
            </a:r>
            <a:r>
              <a:rPr lang="vi-VN" sz="2000" u="sng" dirty="0"/>
              <a:t>modernizacije upravljanja i rukovođenja </a:t>
            </a:r>
            <a:r>
              <a:rPr lang="vi-VN" sz="2000" dirty="0"/>
              <a:t>hotelom s više poslovnosti, s više menadžerskog znanja i upravljačke </a:t>
            </a:r>
            <a:r>
              <a:rPr lang="vi-VN" sz="2000" dirty="0" smtClean="0"/>
              <a:t>sposobnosti</a:t>
            </a:r>
            <a:r>
              <a:rPr lang="sr-Latn-RS" sz="2000" dirty="0" smtClean="0"/>
              <a:t>;</a:t>
            </a:r>
          </a:p>
          <a:p>
            <a:pPr marL="800100" lvl="1" indent="-342900">
              <a:buFont typeface="+mj-lt"/>
              <a:buAutoNum type="arabicPeriod" startAt="3"/>
            </a:pPr>
            <a:r>
              <a:rPr lang="sr-Latn-RS" sz="2000" u="sng" dirty="0" smtClean="0"/>
              <a:t>osavremenjivanje  </a:t>
            </a:r>
            <a:r>
              <a:rPr lang="sr-Latn-RS" sz="2000" u="sng" dirty="0"/>
              <a:t>profesionalnog  rada  </a:t>
            </a:r>
            <a:r>
              <a:rPr lang="sr-Latn-RS" sz="2000" dirty="0"/>
              <a:t>u  hotelijerstvu,    posebno  u  hotelskoj  prodaji, kao značajnog faktora za </a:t>
            </a:r>
            <a:r>
              <a:rPr lang="sr-Latn-RS" sz="2000" dirty="0" smtClean="0"/>
              <a:t>uspešnost </a:t>
            </a:r>
            <a:r>
              <a:rPr lang="sr-Latn-RS" sz="2000" dirty="0"/>
              <a:t>rezultata hotela, ali i za zadovoljnog  </a:t>
            </a:r>
            <a:r>
              <a:rPr lang="sr-Latn-RS" sz="2000" dirty="0" smtClean="0"/>
              <a:t>gosta;</a:t>
            </a:r>
          </a:p>
          <a:p>
            <a:pPr marL="800100" lvl="1" indent="-342900">
              <a:buFont typeface="+mj-lt"/>
              <a:buAutoNum type="arabicPeriod" startAt="3"/>
            </a:pPr>
            <a:r>
              <a:rPr lang="sr-Latn-RS" sz="2000" dirty="0"/>
              <a:t>permanentno  </a:t>
            </a:r>
            <a:r>
              <a:rPr lang="sr-Latn-RS" sz="2000" u="sng" dirty="0"/>
              <a:t>praćenje  </a:t>
            </a:r>
            <a:r>
              <a:rPr lang="sr-Latn-RS" sz="2000" u="sng" dirty="0" smtClean="0"/>
              <a:t>promena  </a:t>
            </a:r>
            <a:r>
              <a:rPr lang="sr-Latn-RS" sz="2000" u="sng" dirty="0"/>
              <a:t>u  </a:t>
            </a:r>
            <a:r>
              <a:rPr lang="sr-Latn-RS" sz="2000" u="sng" dirty="0" smtClean="0"/>
              <a:t>zahtevima  </a:t>
            </a:r>
            <a:r>
              <a:rPr lang="sr-Latn-RS" sz="2000" u="sng" dirty="0"/>
              <a:t>gostiju</a:t>
            </a:r>
            <a:r>
              <a:rPr lang="sr-Latn-RS" sz="2000" dirty="0" smtClean="0"/>
              <a:t>, </a:t>
            </a:r>
            <a:r>
              <a:rPr lang="sr-Latn-RS" sz="2000" dirty="0"/>
              <a:t>osiguravajući  i  </a:t>
            </a:r>
            <a:r>
              <a:rPr lang="sr-Latn-RS" sz="2000" dirty="0" smtClean="0"/>
              <a:t>sve veći kvalitet </a:t>
            </a:r>
            <a:r>
              <a:rPr lang="sr-Latn-RS" sz="2000" dirty="0"/>
              <a:t>i raznolikost  hotelskih usluga, te uljudnost u kontaktu poslužitelj </a:t>
            </a:r>
            <a:r>
              <a:rPr lang="sr-Latn-RS" sz="2000" dirty="0" smtClean="0"/>
              <a:t>- gost  </a:t>
            </a:r>
            <a:r>
              <a:rPr lang="sr-Latn-RS" sz="2000" dirty="0"/>
              <a:t>i više raspoloživog vremena za </a:t>
            </a:r>
            <a:r>
              <a:rPr lang="sr-Latn-RS" sz="2000" dirty="0" smtClean="0"/>
              <a:t>gosta.</a:t>
            </a:r>
          </a:p>
        </p:txBody>
      </p:sp>
    </p:spTree>
    <p:extLst>
      <p:ext uri="{BB962C8B-B14F-4D97-AF65-F5344CB8AC3E}">
        <p14:creationId xmlns:p14="http://schemas.microsoft.com/office/powerpoint/2010/main" val="383572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r-Latn-RS" dirty="0" smtClean="0"/>
              <a:t>INFORMATIZACIJA HOTELSKE PRODAJE</a:t>
            </a:r>
            <a:r>
              <a:rPr lang="x-none" dirty="0" smtClean="0"/>
              <a:t/>
            </a:r>
            <a:br>
              <a:rPr lang="x-none" dirty="0" smtClean="0"/>
            </a:br>
            <a:endParaRPr lang="en-US" dirty="0"/>
          </a:p>
        </p:txBody>
      </p:sp>
      <p:sp>
        <p:nvSpPr>
          <p:cNvPr id="3" name="Content Placeholder 2"/>
          <p:cNvSpPr>
            <a:spLocks noGrp="1"/>
          </p:cNvSpPr>
          <p:nvPr>
            <p:ph idx="1"/>
          </p:nvPr>
        </p:nvSpPr>
        <p:spPr>
          <a:xfrm>
            <a:off x="677334" y="1671782"/>
            <a:ext cx="8596668" cy="4797113"/>
          </a:xfrm>
        </p:spPr>
        <p:txBody>
          <a:bodyPr>
            <a:normAutofit/>
          </a:bodyPr>
          <a:lstStyle/>
          <a:p>
            <a:pPr marL="800100" lvl="1" indent="-342900">
              <a:buFont typeface="+mj-lt"/>
              <a:buAutoNum type="arabicPeriod" startAt="3"/>
            </a:pPr>
            <a:endParaRPr lang="sr-Latn-RS" dirty="0" smtClean="0"/>
          </a:p>
          <a:p>
            <a:pPr marL="457200" lvl="1" indent="0">
              <a:buNone/>
            </a:pPr>
            <a:r>
              <a:rPr lang="sr-Latn-RS" sz="2000" dirty="0" smtClean="0"/>
              <a:t>Najznačanije </a:t>
            </a:r>
            <a:r>
              <a:rPr lang="sr-Latn-RS" sz="2000" dirty="0"/>
              <a:t>krakteristike </a:t>
            </a:r>
            <a:r>
              <a:rPr lang="sr-Latn-RS" sz="2000" dirty="0" smtClean="0"/>
              <a:t>primene   informacione   tehnologije u </a:t>
            </a:r>
            <a:r>
              <a:rPr lang="sr-Latn-RS" sz="2000" dirty="0"/>
              <a:t>hotelskom poslovanju mogu se navesti </a:t>
            </a:r>
            <a:r>
              <a:rPr lang="sr-Latn-RS" sz="2000" dirty="0" smtClean="0"/>
              <a:t>sledeće:</a:t>
            </a:r>
          </a:p>
          <a:p>
            <a:pPr marL="800100" lvl="1" indent="-342900">
              <a:buFont typeface="+mj-lt"/>
              <a:buAutoNum type="arabicPeriod"/>
            </a:pPr>
            <a:r>
              <a:rPr lang="sr-Latn-RS" sz="2000" dirty="0" smtClean="0"/>
              <a:t>Eliminisanje  posla</a:t>
            </a:r>
          </a:p>
          <a:p>
            <a:pPr marL="800100" lvl="1" indent="-342900">
              <a:buFont typeface="+mj-lt"/>
              <a:buAutoNum type="arabicPeriod"/>
            </a:pPr>
            <a:r>
              <a:rPr lang="en-US" sz="2000" dirty="0" err="1" smtClean="0"/>
              <a:t>Elimini</a:t>
            </a:r>
            <a:r>
              <a:rPr lang="sr-Latn-RS" sz="2000" dirty="0" smtClean="0"/>
              <a:t>s</a:t>
            </a:r>
            <a:r>
              <a:rPr lang="en-US" sz="2000" dirty="0" err="1" smtClean="0"/>
              <a:t>anje</a:t>
            </a:r>
            <a:r>
              <a:rPr lang="en-US" sz="2000" dirty="0" smtClean="0"/>
              <a:t> </a:t>
            </a:r>
            <a:r>
              <a:rPr lang="en-US" sz="2000" dirty="0" err="1"/>
              <a:t>suvišnih</a:t>
            </a:r>
            <a:r>
              <a:rPr lang="en-US" sz="2000" dirty="0"/>
              <a:t> </a:t>
            </a:r>
            <a:r>
              <a:rPr lang="en-US" sz="2000" dirty="0" err="1" smtClean="0"/>
              <a:t>komunikaci</a:t>
            </a:r>
            <a:r>
              <a:rPr lang="sr-Latn-RS" sz="2000" dirty="0" smtClean="0"/>
              <a:t>on</a:t>
            </a:r>
            <a:r>
              <a:rPr lang="en-US" sz="2000" dirty="0" err="1" smtClean="0"/>
              <a:t>ih</a:t>
            </a:r>
            <a:r>
              <a:rPr lang="en-US" sz="2000" dirty="0" smtClean="0"/>
              <a:t> </a:t>
            </a:r>
            <a:r>
              <a:rPr lang="en-US" sz="2000" dirty="0" err="1"/>
              <a:t>lanaca</a:t>
            </a:r>
            <a:r>
              <a:rPr lang="en-US" sz="2000" dirty="0"/>
              <a:t> </a:t>
            </a:r>
            <a:endParaRPr lang="sr-Latn-RS" sz="2000" dirty="0" smtClean="0"/>
          </a:p>
          <a:p>
            <a:pPr marL="800100" lvl="1" indent="-342900">
              <a:buFont typeface="+mj-lt"/>
              <a:buAutoNum type="arabicPeriod"/>
            </a:pPr>
            <a:r>
              <a:rPr lang="pl-PL" sz="2000" dirty="0"/>
              <a:t>Ugradnja  automatske  kontrole  u  procese </a:t>
            </a:r>
            <a:endParaRPr lang="pl-PL" sz="2000" dirty="0" smtClean="0"/>
          </a:p>
          <a:p>
            <a:pPr marL="800100" lvl="1" indent="-342900">
              <a:buFont typeface="+mj-lt"/>
              <a:buAutoNum type="arabicPeriod"/>
            </a:pPr>
            <a:r>
              <a:rPr lang="vi-VN" sz="2000" dirty="0"/>
              <a:t>Utvrđivanje sinergije između ljudi i </a:t>
            </a:r>
            <a:r>
              <a:rPr lang="vi-VN" sz="2000" dirty="0" smtClean="0"/>
              <a:t>tehnologije</a:t>
            </a:r>
            <a:endParaRPr lang="sr-Latn-RS" sz="2000" dirty="0" smtClean="0"/>
          </a:p>
          <a:p>
            <a:pPr marL="800100" lvl="1" indent="-342900">
              <a:buFont typeface="+mj-lt"/>
              <a:buAutoNum type="arabicPeriod"/>
            </a:pPr>
            <a:r>
              <a:rPr lang="sr-Latn-RS" sz="2000" dirty="0" smtClean="0"/>
              <a:t>Pojednostavljivanje  </a:t>
            </a:r>
            <a:r>
              <a:rPr lang="sr-Latn-RS" sz="2000" dirty="0"/>
              <a:t>zadataka</a:t>
            </a:r>
            <a:endParaRPr lang="sr-Latn-RS" sz="2000" dirty="0" smtClean="0"/>
          </a:p>
          <a:p>
            <a:pPr marL="800100" lvl="1" indent="-342900">
              <a:buFont typeface="+mj-lt"/>
              <a:buAutoNum type="arabicPeriod"/>
            </a:pPr>
            <a:r>
              <a:rPr lang="en-US" sz="2000" dirty="0" err="1"/>
              <a:t>Paralelno</a:t>
            </a:r>
            <a:r>
              <a:rPr lang="en-US" sz="2000" dirty="0"/>
              <a:t> </a:t>
            </a:r>
            <a:r>
              <a:rPr lang="en-US" sz="2000" dirty="0" err="1"/>
              <a:t>odvijanje</a:t>
            </a:r>
            <a:r>
              <a:rPr lang="en-US" sz="2000" dirty="0"/>
              <a:t> </a:t>
            </a:r>
            <a:r>
              <a:rPr lang="en-US" sz="2000" dirty="0" err="1"/>
              <a:t>procesa</a:t>
            </a:r>
            <a:r>
              <a:rPr lang="en-US" sz="2000" dirty="0"/>
              <a:t> </a:t>
            </a:r>
            <a:endParaRPr lang="sr-Latn-RS" sz="2000" dirty="0" smtClean="0"/>
          </a:p>
          <a:p>
            <a:pPr marL="800100" lvl="1" indent="-342900">
              <a:buFont typeface="+mj-lt"/>
              <a:buAutoNum type="arabicPeriod"/>
            </a:pPr>
            <a:r>
              <a:rPr lang="sr-Latn-RS" sz="2000" dirty="0" smtClean="0"/>
              <a:t>Konkurentska  </a:t>
            </a:r>
            <a:r>
              <a:rPr lang="sr-Latn-RS" sz="2000" dirty="0"/>
              <a:t>prednost </a:t>
            </a:r>
            <a:endParaRPr lang="sr-Latn-RS" sz="2000" dirty="0" smtClean="0"/>
          </a:p>
        </p:txBody>
      </p:sp>
    </p:spTree>
    <p:extLst>
      <p:ext uri="{BB962C8B-B14F-4D97-AF65-F5344CB8AC3E}">
        <p14:creationId xmlns:p14="http://schemas.microsoft.com/office/powerpoint/2010/main" val="256819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r-Latn-RS" dirty="0" smtClean="0"/>
              <a:t>INFORMATIZACIJA HOTELSKE PRODAJE</a:t>
            </a:r>
            <a:r>
              <a:rPr lang="x-none" dirty="0" smtClean="0"/>
              <a:t/>
            </a:r>
            <a:br>
              <a:rPr lang="x-none" dirty="0" smtClean="0"/>
            </a:br>
            <a:endParaRPr lang="en-US" dirty="0"/>
          </a:p>
        </p:txBody>
      </p:sp>
      <p:sp>
        <p:nvSpPr>
          <p:cNvPr id="3" name="Content Placeholder 2"/>
          <p:cNvSpPr>
            <a:spLocks noGrp="1"/>
          </p:cNvSpPr>
          <p:nvPr>
            <p:ph idx="1"/>
          </p:nvPr>
        </p:nvSpPr>
        <p:spPr>
          <a:xfrm>
            <a:off x="677334" y="1625600"/>
            <a:ext cx="8596668" cy="4843295"/>
          </a:xfrm>
        </p:spPr>
        <p:txBody>
          <a:bodyPr>
            <a:normAutofit/>
          </a:bodyPr>
          <a:lstStyle/>
          <a:p>
            <a:pPr marL="800100" lvl="1" indent="-342900">
              <a:buFont typeface="+mj-lt"/>
              <a:buAutoNum type="arabicPeriod" startAt="3"/>
            </a:pPr>
            <a:endParaRPr lang="sr-Latn-RS" dirty="0" smtClean="0"/>
          </a:p>
          <a:p>
            <a:pPr lvl="1"/>
            <a:r>
              <a:rPr lang="sr-Latn-RS" sz="1800" dirty="0" smtClean="0"/>
              <a:t>Prodaja smeštajnih kapaciteta u hotelu predstavlja prvu poslovnu funkciju, od čije  kvalitetne  realizacije zavisi   realizacija   svih   ostalih   funkcija   (proizvodno-uslužne, nabavne,  kadrovske  i  dr.). </a:t>
            </a:r>
          </a:p>
          <a:p>
            <a:pPr lvl="1"/>
            <a:r>
              <a:rPr lang="vi-VN" sz="1800" dirty="0"/>
              <a:t>Veoma  je značajno  uspostaviti  dobru  koordinaciju  </a:t>
            </a:r>
            <a:r>
              <a:rPr lang="sr-Latn-RS" sz="1800" dirty="0" smtClean="0"/>
              <a:t>odeljenja </a:t>
            </a:r>
            <a:r>
              <a:rPr lang="vi-VN" sz="1800" dirty="0" smtClean="0"/>
              <a:t>hotelske </a:t>
            </a:r>
            <a:r>
              <a:rPr lang="vi-VN" sz="1800" dirty="0"/>
              <a:t>prodaje s ostalim  </a:t>
            </a:r>
            <a:r>
              <a:rPr lang="vi-VN" sz="1800" dirty="0" smtClean="0"/>
              <a:t>odeljenjima</a:t>
            </a:r>
            <a:r>
              <a:rPr lang="vi-VN" sz="1800" dirty="0"/>
              <a:t>.  Kvalitetna    usluga,  naime,    ne    trpi  ni  minimum    odstupanja    na  relaciji traženo-pruženo, što će se ostvariti samo ako među  svim hotelskim odjeljenjima  postoji    dobra    </a:t>
            </a:r>
            <a:r>
              <a:rPr lang="vi-VN" sz="1800" dirty="0" smtClean="0"/>
              <a:t>koordinacija</a:t>
            </a:r>
            <a:r>
              <a:rPr lang="sr-Latn-RS" sz="1800" dirty="0" smtClean="0"/>
              <a:t>.</a:t>
            </a:r>
          </a:p>
          <a:p>
            <a:pPr lvl="1"/>
            <a:r>
              <a:rPr lang="sr-Latn-RS" sz="1800" dirty="0" smtClean="0"/>
              <a:t>Zahvaljujući  </a:t>
            </a:r>
            <a:r>
              <a:rPr lang="sr-Latn-RS" sz="1800" dirty="0"/>
              <a:t>razvoju  i  implementaciji  </a:t>
            </a:r>
            <a:r>
              <a:rPr lang="sr-Latn-RS" sz="1800" dirty="0" smtClean="0"/>
              <a:t>informacione  </a:t>
            </a:r>
            <a:r>
              <a:rPr lang="sr-Latn-RS" sz="1800" dirty="0"/>
              <a:t>tehnologije  u  hotelsko </a:t>
            </a:r>
            <a:r>
              <a:rPr lang="sr-Latn-RS" sz="1800" dirty="0" smtClean="0"/>
              <a:t>poslovanje,  </a:t>
            </a:r>
            <a:r>
              <a:rPr lang="sr-Latn-RS" sz="1800" dirty="0"/>
              <a:t>funkcije,  zadaci  i  aktivnosti  marketinga  i  prodaje  mogu  se  </a:t>
            </a:r>
            <a:r>
              <a:rPr lang="sr-Latn-RS" sz="1800" dirty="0" smtClean="0"/>
              <a:t>informatizovati</a:t>
            </a:r>
            <a:r>
              <a:rPr lang="sr-Latn-RS" sz="1800" dirty="0"/>
              <a:t>, </a:t>
            </a:r>
            <a:r>
              <a:rPr lang="sr-Latn-RS" sz="1800" dirty="0" smtClean="0"/>
              <a:t>isto   </a:t>
            </a:r>
            <a:r>
              <a:rPr lang="sr-Latn-RS" sz="1800" dirty="0"/>
              <a:t>kao   i   ostale   poslovne   funkcije   hotela. </a:t>
            </a:r>
            <a:endParaRPr lang="sr-Latn-RS" sz="1800" dirty="0" smtClean="0"/>
          </a:p>
        </p:txBody>
      </p:sp>
    </p:spTree>
    <p:extLst>
      <p:ext uri="{BB962C8B-B14F-4D97-AF65-F5344CB8AC3E}">
        <p14:creationId xmlns:p14="http://schemas.microsoft.com/office/powerpoint/2010/main" val="370358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r-Latn-RS" dirty="0" smtClean="0"/>
              <a:t>INFORMATIZACIJA HOTELSKE PRODAJE</a:t>
            </a:r>
            <a:r>
              <a:rPr lang="x-none" dirty="0" smtClean="0"/>
              <a:t/>
            </a:r>
            <a:br>
              <a:rPr lang="x-none" dirty="0" smtClean="0"/>
            </a:br>
            <a:endParaRPr lang="en-US" dirty="0"/>
          </a:p>
        </p:txBody>
      </p:sp>
      <p:sp>
        <p:nvSpPr>
          <p:cNvPr id="3" name="Content Placeholder 2"/>
          <p:cNvSpPr>
            <a:spLocks noGrp="1"/>
          </p:cNvSpPr>
          <p:nvPr>
            <p:ph idx="1"/>
          </p:nvPr>
        </p:nvSpPr>
        <p:spPr>
          <a:xfrm>
            <a:off x="560602" y="1394691"/>
            <a:ext cx="8596668" cy="5181209"/>
          </a:xfrm>
        </p:spPr>
        <p:txBody>
          <a:bodyPr>
            <a:normAutofit lnSpcReduction="10000"/>
          </a:bodyPr>
          <a:lstStyle/>
          <a:p>
            <a:pPr lvl="1"/>
            <a:r>
              <a:rPr lang="sr-Latn-RS" sz="1800" dirty="0" smtClean="0"/>
              <a:t>Aplikacija </a:t>
            </a:r>
            <a:r>
              <a:rPr lang="sr-Latn-RS" sz="1800" i="1" dirty="0" smtClean="0"/>
              <a:t>Marketing i prodaja </a:t>
            </a:r>
            <a:r>
              <a:rPr lang="sr-Latn-RS" sz="1800" dirty="0" smtClean="0"/>
              <a:t>predstavlja skup programa koje koristi </a:t>
            </a:r>
            <a:r>
              <a:rPr lang="pl-PL" sz="1800" dirty="0"/>
              <a:t>zaposleno osoblje u sektoru, službi ili </a:t>
            </a:r>
            <a:r>
              <a:rPr lang="pl-PL" sz="1800" dirty="0" smtClean="0"/>
              <a:t>odeljenju </a:t>
            </a:r>
            <a:r>
              <a:rPr lang="pl-PL" sz="1800" dirty="0"/>
              <a:t>marketinga i prodaje u </a:t>
            </a:r>
            <a:r>
              <a:rPr lang="pl-PL" sz="1800" dirty="0" smtClean="0"/>
              <a:t>hotelu.</a:t>
            </a:r>
          </a:p>
          <a:p>
            <a:pPr lvl="1"/>
            <a:r>
              <a:rPr lang="sr-Latn-RS" sz="1800" dirty="0" smtClean="0"/>
              <a:t>U okviru ove aplikacije </a:t>
            </a:r>
            <a:r>
              <a:rPr lang="sr-Latn-RS" sz="1800" dirty="0"/>
              <a:t>moguće je unositi </a:t>
            </a:r>
            <a:r>
              <a:rPr lang="sr-Latn-RS" sz="1800" dirty="0" smtClean="0"/>
              <a:t>cenovnike</a:t>
            </a:r>
            <a:r>
              <a:rPr lang="sr-Latn-RS" sz="1800" dirty="0"/>
              <a:t>, ugovore o alotmanu, ugovore za </a:t>
            </a:r>
            <a:r>
              <a:rPr lang="sr-Latn-RS" sz="1800" dirty="0" smtClean="0"/>
              <a:t>grupe gostiju</a:t>
            </a:r>
            <a:r>
              <a:rPr lang="sr-Latn-RS" sz="1800" dirty="0"/>
              <a:t>,   rezervacije   i   </a:t>
            </a:r>
            <a:r>
              <a:rPr lang="sr-Latn-RS" sz="1800" dirty="0" smtClean="0"/>
              <a:t>pregledati    </a:t>
            </a:r>
            <a:r>
              <a:rPr lang="sr-Latn-RS" sz="1800" dirty="0"/>
              <a:t>statističke  pokazatelje  vezane  </a:t>
            </a:r>
            <a:r>
              <a:rPr lang="sr-Latn-RS" sz="1800" dirty="0" smtClean="0"/>
              <a:t>uz  celokupnu </a:t>
            </a:r>
            <a:r>
              <a:rPr lang="sr-Latn-RS" sz="1800" dirty="0"/>
              <a:t>aktivnost marketinga, ali i prodaje </a:t>
            </a:r>
            <a:r>
              <a:rPr lang="sr-Latn-RS" sz="1800" dirty="0" smtClean="0"/>
              <a:t>smeštajnih kapaciteta.</a:t>
            </a:r>
          </a:p>
          <a:p>
            <a:pPr lvl="1"/>
            <a:r>
              <a:rPr lang="sr-Latn-RS" sz="1800" dirty="0" smtClean="0"/>
              <a:t>Ulazne podatke </a:t>
            </a:r>
            <a:r>
              <a:rPr lang="sr-Latn-RS" sz="1800" dirty="0"/>
              <a:t>ili  input  </a:t>
            </a:r>
            <a:r>
              <a:rPr lang="sr-Latn-RS" sz="1800" dirty="0" smtClean="0"/>
              <a:t>navedene aplikacije «</a:t>
            </a:r>
            <a:r>
              <a:rPr lang="sr-Latn-RS" sz="1800" dirty="0"/>
              <a:t>Marketing  i prodaja» čine</a:t>
            </a:r>
            <a:r>
              <a:rPr lang="sr-Latn-RS" sz="1800" dirty="0" smtClean="0"/>
              <a:t>:</a:t>
            </a:r>
          </a:p>
          <a:p>
            <a:pPr lvl="2"/>
            <a:r>
              <a:rPr lang="sr-Latn-RS" sz="1600" dirty="0" smtClean="0"/>
              <a:t>plan </a:t>
            </a:r>
            <a:r>
              <a:rPr lang="sr-Latn-RS" sz="1600" dirty="0"/>
              <a:t>prodaje </a:t>
            </a:r>
            <a:r>
              <a:rPr lang="sr-Latn-RS" sz="1600" dirty="0" smtClean="0"/>
              <a:t>smeštajnih </a:t>
            </a:r>
            <a:r>
              <a:rPr lang="sr-Latn-RS" sz="1600" dirty="0"/>
              <a:t>kapaciteta </a:t>
            </a:r>
            <a:r>
              <a:rPr lang="sr-Latn-RS" sz="1600" dirty="0" smtClean="0"/>
              <a:t>hotela,</a:t>
            </a:r>
          </a:p>
          <a:p>
            <a:pPr lvl="2"/>
            <a:r>
              <a:rPr lang="sr-Latn-RS" sz="1600" dirty="0" smtClean="0"/>
              <a:t>ugovori </a:t>
            </a:r>
            <a:r>
              <a:rPr lang="sr-Latn-RS" sz="1600" dirty="0"/>
              <a:t>koji se potpisani s putničkim agencijama i ostalim poslovnim partnerima, a vezani su uz prodaju </a:t>
            </a:r>
            <a:r>
              <a:rPr lang="sr-Latn-RS" sz="1600" dirty="0" smtClean="0"/>
              <a:t>smeštajnih </a:t>
            </a:r>
            <a:r>
              <a:rPr lang="sr-Latn-RS" sz="1600" dirty="0"/>
              <a:t>kapaciteta </a:t>
            </a:r>
            <a:r>
              <a:rPr lang="sr-Latn-RS" sz="1600" dirty="0" smtClean="0"/>
              <a:t>hotela,</a:t>
            </a:r>
          </a:p>
          <a:p>
            <a:pPr lvl="2"/>
            <a:r>
              <a:rPr lang="sr-Latn-RS" sz="1600" dirty="0" smtClean="0"/>
              <a:t>stanje zauzetosti </a:t>
            </a:r>
            <a:r>
              <a:rPr lang="sr-Latn-RS" sz="1600" dirty="0"/>
              <a:t>(«bookinga»)</a:t>
            </a:r>
            <a:r>
              <a:rPr lang="sr-Latn-RS" sz="1600" dirty="0" smtClean="0"/>
              <a:t>smeštajnih kapaciteta,</a:t>
            </a:r>
          </a:p>
          <a:p>
            <a:pPr lvl="2"/>
            <a:r>
              <a:rPr lang="sr-Latn-RS" sz="1600" dirty="0" smtClean="0"/>
              <a:t>liste </a:t>
            </a:r>
            <a:r>
              <a:rPr lang="sr-Latn-RS" sz="1600" dirty="0"/>
              <a:t>gostiju («rooming liste</a:t>
            </a:r>
            <a:r>
              <a:rPr lang="sr-Latn-RS" sz="1600" dirty="0" smtClean="0"/>
              <a:t>»),</a:t>
            </a:r>
          </a:p>
          <a:p>
            <a:pPr lvl="2"/>
            <a:r>
              <a:rPr lang="sr-Latn-RS" sz="1600" dirty="0" smtClean="0"/>
              <a:t>hotelski vaučeri </a:t>
            </a:r>
            <a:r>
              <a:rPr lang="sr-Latn-RS" sz="1600" dirty="0"/>
              <a:t>(«voucheri</a:t>
            </a:r>
            <a:r>
              <a:rPr lang="sr-Latn-RS" sz="1600" dirty="0" smtClean="0"/>
              <a:t>»),</a:t>
            </a:r>
            <a:endParaRPr lang="sr-Latn-RS" sz="1600" dirty="0"/>
          </a:p>
          <a:p>
            <a:pPr lvl="2"/>
            <a:r>
              <a:rPr lang="sr-Latn-RS" sz="1600" dirty="0" smtClean="0"/>
              <a:t>Rezervacije.</a:t>
            </a:r>
          </a:p>
        </p:txBody>
      </p:sp>
    </p:spTree>
    <p:extLst>
      <p:ext uri="{BB962C8B-B14F-4D97-AF65-F5344CB8AC3E}">
        <p14:creationId xmlns:p14="http://schemas.microsoft.com/office/powerpoint/2010/main" val="311452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r-Latn-RS" dirty="0"/>
              <a:t>INFORMATIZACIJA HOTELSKE PRODAJE</a:t>
            </a:r>
            <a:endParaRPr lang="en-US" dirty="0"/>
          </a:p>
        </p:txBody>
      </p:sp>
      <p:sp>
        <p:nvSpPr>
          <p:cNvPr id="3" name="Content Placeholder 2"/>
          <p:cNvSpPr>
            <a:spLocks noGrp="1"/>
          </p:cNvSpPr>
          <p:nvPr>
            <p:ph idx="1"/>
          </p:nvPr>
        </p:nvSpPr>
        <p:spPr>
          <a:xfrm>
            <a:off x="677334" y="2052537"/>
            <a:ext cx="8596668" cy="4416358"/>
          </a:xfrm>
        </p:spPr>
        <p:txBody>
          <a:bodyPr>
            <a:normAutofit/>
          </a:bodyPr>
          <a:lstStyle/>
          <a:p>
            <a:r>
              <a:rPr lang="sr-Latn-CS" sz="2000" dirty="0" smtClean="0"/>
              <a:t>Input </a:t>
            </a:r>
            <a:r>
              <a:rPr lang="sr-Latn-CS" sz="2000" dirty="0"/>
              <a:t>podaci temeljna su podloga za izlazne (output) podatke iz </a:t>
            </a:r>
            <a:r>
              <a:rPr lang="sr-Latn-CS" sz="2000" dirty="0" smtClean="0"/>
              <a:t>aplikacije, </a:t>
            </a:r>
            <a:r>
              <a:rPr lang="sr-Latn-CS" sz="2000" dirty="0"/>
              <a:t>a najznačajnije čine podaci o</a:t>
            </a:r>
            <a:r>
              <a:rPr lang="sr-Latn-CS" sz="2000" dirty="0" smtClean="0"/>
              <a:t>:</a:t>
            </a:r>
          </a:p>
          <a:p>
            <a:endParaRPr lang="sr-Latn-CS" sz="2000" dirty="0" smtClean="0"/>
          </a:p>
          <a:p>
            <a:r>
              <a:rPr lang="sr-Latn-CS" sz="2000" dirty="0" smtClean="0"/>
              <a:t>izvršenju plana,</a:t>
            </a:r>
          </a:p>
          <a:p>
            <a:r>
              <a:rPr lang="sr-Latn-CS" sz="2000" dirty="0" smtClean="0"/>
              <a:t>bonitetu </a:t>
            </a:r>
            <a:r>
              <a:rPr lang="sr-Latn-CS" sz="2000" dirty="0"/>
              <a:t>poslovanja s putničkim agencijama i pojedincima, </a:t>
            </a:r>
            <a:endParaRPr lang="sr-Latn-CS" sz="2000" dirty="0" smtClean="0"/>
          </a:p>
          <a:p>
            <a:r>
              <a:rPr lang="sr-Latn-CS" sz="2000" dirty="0" smtClean="0"/>
              <a:t>raspoloživim </a:t>
            </a:r>
            <a:r>
              <a:rPr lang="sr-Latn-CS" sz="2000" dirty="0"/>
              <a:t>i prodanim </a:t>
            </a:r>
            <a:r>
              <a:rPr lang="sr-Latn-CS" sz="2000" dirty="0" smtClean="0"/>
              <a:t>smeštajnim </a:t>
            </a:r>
            <a:r>
              <a:rPr lang="sr-Latn-CS" sz="2000" dirty="0"/>
              <a:t>kapacitetima u </a:t>
            </a:r>
            <a:r>
              <a:rPr lang="sr-Latn-CS" sz="2000" dirty="0" smtClean="0"/>
              <a:t>hotelu.</a:t>
            </a:r>
          </a:p>
          <a:p>
            <a:endParaRPr lang="vi-VN" dirty="0" smtClean="0"/>
          </a:p>
          <a:p>
            <a:endParaRPr lang="en-US" dirty="0" smtClean="0"/>
          </a:p>
          <a:p>
            <a:endParaRPr lang="en-US" dirty="0" smtClean="0"/>
          </a:p>
          <a:p>
            <a:endParaRPr lang="x-none" dirty="0" smtClean="0"/>
          </a:p>
        </p:txBody>
      </p:sp>
    </p:spTree>
    <p:extLst>
      <p:ext uri="{BB962C8B-B14F-4D97-AF65-F5344CB8AC3E}">
        <p14:creationId xmlns:p14="http://schemas.microsoft.com/office/powerpoint/2010/main" val="2345432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r-Latn-RS" dirty="0"/>
              <a:t>INFORMATIZACIJA HOTELSKE PRODAJE</a:t>
            </a:r>
            <a:endParaRPr lang="en-US" dirty="0"/>
          </a:p>
        </p:txBody>
      </p:sp>
      <p:sp>
        <p:nvSpPr>
          <p:cNvPr id="3" name="Content Placeholder 2"/>
          <p:cNvSpPr>
            <a:spLocks noGrp="1"/>
          </p:cNvSpPr>
          <p:nvPr>
            <p:ph idx="1"/>
          </p:nvPr>
        </p:nvSpPr>
        <p:spPr>
          <a:xfrm>
            <a:off x="677334" y="2052537"/>
            <a:ext cx="8596668" cy="4416358"/>
          </a:xfrm>
        </p:spPr>
        <p:txBody>
          <a:bodyPr>
            <a:normAutofit/>
          </a:bodyPr>
          <a:lstStyle/>
          <a:p>
            <a:r>
              <a:rPr lang="en-US" dirty="0"/>
              <a:t>U </a:t>
            </a:r>
            <a:r>
              <a:rPr lang="en-US" dirty="0" err="1"/>
              <a:t>okviru</a:t>
            </a:r>
            <a:r>
              <a:rPr lang="en-US" dirty="0"/>
              <a:t> </a:t>
            </a:r>
            <a:r>
              <a:rPr lang="en-US" dirty="0" err="1" smtClean="0"/>
              <a:t>ov</a:t>
            </a:r>
            <a:r>
              <a:rPr lang="sr-Latn-RS" dirty="0" smtClean="0"/>
              <a:t>e aplikacije</a:t>
            </a:r>
            <a:r>
              <a:rPr lang="en-US" dirty="0" smtClean="0"/>
              <a:t>, </a:t>
            </a:r>
            <a:r>
              <a:rPr lang="en-US" dirty="0" err="1"/>
              <a:t>moguće</a:t>
            </a:r>
            <a:r>
              <a:rPr lang="en-US" dirty="0"/>
              <a:t> je </a:t>
            </a:r>
            <a:r>
              <a:rPr lang="en-US" dirty="0" err="1" smtClean="0"/>
              <a:t>predvi</a:t>
            </a:r>
            <a:r>
              <a:rPr lang="sr-Latn-RS" dirty="0" smtClean="0"/>
              <a:t>d</a:t>
            </a:r>
            <a:r>
              <a:rPr lang="en-US" dirty="0" err="1" smtClean="0"/>
              <a:t>eti</a:t>
            </a:r>
            <a:r>
              <a:rPr lang="en-US" dirty="0" smtClean="0"/>
              <a:t> </a:t>
            </a:r>
            <a:r>
              <a:rPr lang="en-US" dirty="0" err="1" smtClean="0"/>
              <a:t>sledeće</a:t>
            </a:r>
            <a:r>
              <a:rPr lang="en-US" dirty="0" smtClean="0"/>
              <a:t> </a:t>
            </a:r>
            <a:r>
              <a:rPr lang="en-US" dirty="0" err="1"/>
              <a:t>funkcije</a:t>
            </a:r>
            <a:r>
              <a:rPr lang="en-US" dirty="0" smtClean="0"/>
              <a:t>:</a:t>
            </a:r>
            <a:endParaRPr lang="sr-Latn-RS" dirty="0" smtClean="0"/>
          </a:p>
          <a:p>
            <a:pPr>
              <a:buFont typeface="+mj-lt"/>
              <a:buAutoNum type="arabicPeriod"/>
            </a:pPr>
            <a:r>
              <a:rPr lang="en-US" dirty="0" smtClean="0"/>
              <a:t>rad </a:t>
            </a:r>
            <a:r>
              <a:rPr lang="en-US" dirty="0"/>
              <a:t>s </a:t>
            </a:r>
            <a:r>
              <a:rPr lang="en-US" dirty="0" err="1" smtClean="0"/>
              <a:t>ugovorima</a:t>
            </a:r>
            <a:r>
              <a:rPr lang="en-US" dirty="0" smtClean="0"/>
              <a:t>,</a:t>
            </a:r>
            <a:endParaRPr lang="sr-Latn-RS" dirty="0" smtClean="0"/>
          </a:p>
          <a:p>
            <a:pPr>
              <a:buFont typeface="+mj-lt"/>
              <a:buAutoNum type="arabicPeriod"/>
            </a:pPr>
            <a:r>
              <a:rPr lang="en-US" dirty="0" smtClean="0"/>
              <a:t>rad </a:t>
            </a:r>
            <a:r>
              <a:rPr lang="en-US" dirty="0"/>
              <a:t>s </a:t>
            </a:r>
            <a:r>
              <a:rPr lang="en-US" dirty="0" err="1"/>
              <a:t>rezervacijama</a:t>
            </a:r>
            <a:r>
              <a:rPr lang="en-US" dirty="0" smtClean="0"/>
              <a:t>,</a:t>
            </a:r>
            <a:r>
              <a:rPr lang="sr-Latn-RS" dirty="0" smtClean="0"/>
              <a:t> </a:t>
            </a:r>
          </a:p>
          <a:p>
            <a:pPr>
              <a:buFont typeface="+mj-lt"/>
              <a:buAutoNum type="arabicPeriod"/>
            </a:pPr>
            <a:r>
              <a:rPr lang="sr-Latn-RS" dirty="0" smtClean="0"/>
              <a:t>p</a:t>
            </a:r>
            <a:r>
              <a:rPr lang="en-US" dirty="0" err="1" smtClean="0"/>
              <a:t>regled</a:t>
            </a:r>
            <a:r>
              <a:rPr lang="en-US" dirty="0" smtClean="0"/>
              <a:t> </a:t>
            </a:r>
            <a:r>
              <a:rPr lang="en-US" dirty="0" err="1"/>
              <a:t>slobodnih</a:t>
            </a:r>
            <a:r>
              <a:rPr lang="en-US" dirty="0"/>
              <a:t> </a:t>
            </a:r>
            <a:r>
              <a:rPr lang="en-US" dirty="0" err="1" smtClean="0"/>
              <a:t>kapaciteta</a:t>
            </a:r>
            <a:r>
              <a:rPr lang="en-US" dirty="0" smtClean="0"/>
              <a:t>,</a:t>
            </a:r>
            <a:endParaRPr lang="sr-Latn-RS" dirty="0" smtClean="0"/>
          </a:p>
          <a:p>
            <a:pPr>
              <a:buFont typeface="+mj-lt"/>
              <a:buAutoNum type="arabicPeriod"/>
            </a:pPr>
            <a:r>
              <a:rPr lang="en-US" dirty="0" err="1" smtClean="0"/>
              <a:t>pregled</a:t>
            </a:r>
            <a:r>
              <a:rPr lang="en-US" dirty="0" smtClean="0"/>
              <a:t> </a:t>
            </a:r>
            <a:r>
              <a:rPr lang="en-US" dirty="0" err="1"/>
              <a:t>statistike</a:t>
            </a:r>
            <a:r>
              <a:rPr lang="en-US" dirty="0"/>
              <a:t> </a:t>
            </a:r>
            <a:r>
              <a:rPr lang="en-US" dirty="0" err="1" smtClean="0"/>
              <a:t>prodaje</a:t>
            </a:r>
            <a:r>
              <a:rPr lang="en-US" dirty="0" smtClean="0"/>
              <a:t>,</a:t>
            </a:r>
            <a:endParaRPr lang="sr-Latn-RS" dirty="0" smtClean="0"/>
          </a:p>
          <a:p>
            <a:pPr>
              <a:buFont typeface="+mj-lt"/>
              <a:buAutoNum type="arabicPeriod"/>
            </a:pPr>
            <a:r>
              <a:rPr lang="en-US" dirty="0" smtClean="0"/>
              <a:t>rad </a:t>
            </a:r>
            <a:r>
              <a:rPr lang="en-US" dirty="0"/>
              <a:t>s </a:t>
            </a:r>
            <a:r>
              <a:rPr lang="en-US" dirty="0" err="1" smtClean="0"/>
              <a:t>agencijama</a:t>
            </a:r>
            <a:r>
              <a:rPr lang="en-US" dirty="0" smtClean="0"/>
              <a:t>,</a:t>
            </a:r>
            <a:endParaRPr lang="sr-Latn-RS" dirty="0" smtClean="0"/>
          </a:p>
          <a:p>
            <a:pPr>
              <a:buFont typeface="+mj-lt"/>
              <a:buAutoNum type="arabicPeriod"/>
            </a:pPr>
            <a:r>
              <a:rPr lang="en-US" dirty="0" smtClean="0"/>
              <a:t>rad </a:t>
            </a:r>
            <a:r>
              <a:rPr lang="en-US" dirty="0" err="1"/>
              <a:t>sa</a:t>
            </a:r>
            <a:r>
              <a:rPr lang="en-US" dirty="0"/>
              <a:t> </a:t>
            </a:r>
            <a:r>
              <a:rPr lang="en-US" dirty="0" smtClean="0"/>
              <a:t>c</a:t>
            </a:r>
            <a:r>
              <a:rPr lang="sr-Latn-RS" dirty="0" smtClean="0"/>
              <a:t>enama.</a:t>
            </a:r>
            <a:endParaRPr lang="x-none" dirty="0" smtClean="0"/>
          </a:p>
        </p:txBody>
      </p:sp>
    </p:spTree>
    <p:extLst>
      <p:ext uri="{BB962C8B-B14F-4D97-AF65-F5344CB8AC3E}">
        <p14:creationId xmlns:p14="http://schemas.microsoft.com/office/powerpoint/2010/main" val="191110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r-Latn-RS" dirty="0"/>
              <a:t>INFORMATIZACIJA HOTELSKE PRODAJE</a:t>
            </a:r>
            <a:endParaRPr lang="en-US" dirty="0"/>
          </a:p>
        </p:txBody>
      </p:sp>
      <p:sp>
        <p:nvSpPr>
          <p:cNvPr id="3" name="Content Placeholder 2"/>
          <p:cNvSpPr>
            <a:spLocks noGrp="1"/>
          </p:cNvSpPr>
          <p:nvPr>
            <p:ph idx="1"/>
          </p:nvPr>
        </p:nvSpPr>
        <p:spPr>
          <a:xfrm>
            <a:off x="677334" y="2052537"/>
            <a:ext cx="8596668" cy="4416358"/>
          </a:xfrm>
        </p:spPr>
        <p:txBody>
          <a:bodyPr>
            <a:normAutofit/>
          </a:bodyPr>
          <a:lstStyle/>
          <a:p>
            <a:pPr algn="just"/>
            <a:r>
              <a:rPr lang="en-US" dirty="0" err="1"/>
              <a:t>Dosadašnja</a:t>
            </a:r>
            <a:r>
              <a:rPr lang="en-US" dirty="0"/>
              <a:t>    </a:t>
            </a:r>
            <a:r>
              <a:rPr lang="en-US" dirty="0" err="1"/>
              <a:t>iskustva</a:t>
            </a:r>
            <a:r>
              <a:rPr lang="en-US" dirty="0"/>
              <a:t>    u  </a:t>
            </a:r>
            <a:r>
              <a:rPr lang="en-US" dirty="0" err="1" smtClean="0"/>
              <a:t>primeni</a:t>
            </a:r>
            <a:r>
              <a:rPr lang="en-US" dirty="0" smtClean="0"/>
              <a:t>  </a:t>
            </a:r>
            <a:r>
              <a:rPr lang="en-US" dirty="0" err="1" smtClean="0"/>
              <a:t>informac</a:t>
            </a:r>
            <a:r>
              <a:rPr lang="sr-Latn-RS" dirty="0" smtClean="0"/>
              <a:t>ione</a:t>
            </a:r>
            <a:r>
              <a:rPr lang="en-US" dirty="0" smtClean="0"/>
              <a:t>  </a:t>
            </a:r>
            <a:r>
              <a:rPr lang="en-US" dirty="0" err="1"/>
              <a:t>tehnologije</a:t>
            </a:r>
            <a:r>
              <a:rPr lang="en-US" dirty="0"/>
              <a:t>  </a:t>
            </a:r>
            <a:r>
              <a:rPr lang="en-US" dirty="0" err="1"/>
              <a:t>kao</a:t>
            </a:r>
            <a:r>
              <a:rPr lang="en-US" dirty="0"/>
              <a:t>  </a:t>
            </a:r>
            <a:r>
              <a:rPr lang="en-US" dirty="0" err="1"/>
              <a:t>pomagala</a:t>
            </a:r>
            <a:r>
              <a:rPr lang="en-US" dirty="0"/>
              <a:t>    u  </a:t>
            </a:r>
            <a:r>
              <a:rPr lang="en-US" dirty="0" err="1"/>
              <a:t>prodaji</a:t>
            </a:r>
            <a:r>
              <a:rPr lang="en-US" dirty="0"/>
              <a:t> </a:t>
            </a:r>
            <a:r>
              <a:rPr lang="en-US" dirty="0" err="1" smtClean="0"/>
              <a:t>smeštajnih</a:t>
            </a:r>
            <a:r>
              <a:rPr lang="en-US" dirty="0" smtClean="0"/>
              <a:t> </a:t>
            </a:r>
            <a:r>
              <a:rPr lang="en-US" dirty="0" err="1"/>
              <a:t>kapaciteta</a:t>
            </a:r>
            <a:r>
              <a:rPr lang="en-US" dirty="0"/>
              <a:t>  </a:t>
            </a:r>
            <a:r>
              <a:rPr lang="en-US" dirty="0" err="1"/>
              <a:t>hotela</a:t>
            </a:r>
            <a:r>
              <a:rPr lang="en-US" dirty="0"/>
              <a:t>, </a:t>
            </a:r>
            <a:r>
              <a:rPr lang="en-US" dirty="0" err="1"/>
              <a:t>govore</a:t>
            </a:r>
            <a:r>
              <a:rPr lang="en-US" dirty="0"/>
              <a:t> da </a:t>
            </a:r>
            <a:r>
              <a:rPr lang="en-US" dirty="0" err="1"/>
              <a:t>su</a:t>
            </a:r>
            <a:r>
              <a:rPr lang="en-US" dirty="0"/>
              <a:t> </a:t>
            </a:r>
            <a:r>
              <a:rPr lang="en-US" dirty="0" err="1"/>
              <a:t>pravovremene</a:t>
            </a:r>
            <a:r>
              <a:rPr lang="en-US" dirty="0"/>
              <a:t> </a:t>
            </a:r>
            <a:r>
              <a:rPr lang="en-US" dirty="0" err="1"/>
              <a:t>informacije</a:t>
            </a:r>
            <a:r>
              <a:rPr lang="en-US" dirty="0"/>
              <a:t>  o  </a:t>
            </a:r>
            <a:r>
              <a:rPr lang="en-US" dirty="0" err="1"/>
              <a:t>stanju</a:t>
            </a:r>
            <a:r>
              <a:rPr lang="en-US" dirty="0"/>
              <a:t> </a:t>
            </a:r>
            <a:r>
              <a:rPr lang="en-US" dirty="0" err="1"/>
              <a:t>prodaje</a:t>
            </a:r>
            <a:r>
              <a:rPr lang="en-US" dirty="0" smtClean="0"/>
              <a:t>,</a:t>
            </a:r>
            <a:r>
              <a:rPr lang="sr-Latn-RS" dirty="0" smtClean="0"/>
              <a:t> </a:t>
            </a:r>
            <a:r>
              <a:rPr lang="en-US" dirty="0" err="1" smtClean="0"/>
              <a:t>te</a:t>
            </a:r>
            <a:r>
              <a:rPr lang="en-US" dirty="0" smtClean="0"/>
              <a:t>  </a:t>
            </a:r>
            <a:r>
              <a:rPr lang="en-US" dirty="0" err="1"/>
              <a:t>analize</a:t>
            </a:r>
            <a:r>
              <a:rPr lang="en-US" dirty="0"/>
              <a:t>  </a:t>
            </a:r>
            <a:r>
              <a:rPr lang="en-US" dirty="0" err="1"/>
              <a:t>poslovanja</a:t>
            </a:r>
            <a:r>
              <a:rPr lang="en-US" dirty="0"/>
              <a:t>  </a:t>
            </a:r>
            <a:r>
              <a:rPr lang="en-US" dirty="0" err="1"/>
              <a:t>osnova</a:t>
            </a:r>
            <a:r>
              <a:rPr lang="en-US" dirty="0"/>
              <a:t>  </a:t>
            </a:r>
            <a:r>
              <a:rPr lang="en-US" dirty="0" err="1"/>
              <a:t>za</a:t>
            </a:r>
            <a:r>
              <a:rPr lang="en-US" dirty="0"/>
              <a:t>  </a:t>
            </a:r>
            <a:r>
              <a:rPr lang="en-US" dirty="0" err="1"/>
              <a:t>donošenje</a:t>
            </a:r>
            <a:r>
              <a:rPr lang="en-US" dirty="0"/>
              <a:t>  </a:t>
            </a:r>
            <a:r>
              <a:rPr lang="en-US" dirty="0" err="1"/>
              <a:t>ključnih</a:t>
            </a:r>
            <a:r>
              <a:rPr lang="en-US" dirty="0"/>
              <a:t>  </a:t>
            </a:r>
            <a:r>
              <a:rPr lang="en-US" dirty="0" err="1"/>
              <a:t>odluka</a:t>
            </a:r>
            <a:r>
              <a:rPr lang="en-US" dirty="0"/>
              <a:t>  </a:t>
            </a:r>
            <a:r>
              <a:rPr lang="en-US" dirty="0" err="1"/>
              <a:t>za</a:t>
            </a:r>
            <a:r>
              <a:rPr lang="en-US" dirty="0"/>
              <a:t>  </a:t>
            </a:r>
            <a:r>
              <a:rPr lang="en-US" dirty="0" err="1"/>
              <a:t>buduće</a:t>
            </a:r>
            <a:r>
              <a:rPr lang="en-US" dirty="0"/>
              <a:t> </a:t>
            </a:r>
            <a:r>
              <a:rPr lang="en-US" dirty="0" err="1" smtClean="0"/>
              <a:t>celokupno</a:t>
            </a:r>
            <a:r>
              <a:rPr lang="en-US" dirty="0" smtClean="0"/>
              <a:t> </a:t>
            </a:r>
            <a:r>
              <a:rPr lang="en-US" dirty="0" err="1"/>
              <a:t>poslovanje</a:t>
            </a:r>
            <a:r>
              <a:rPr lang="en-US" dirty="0"/>
              <a:t> </a:t>
            </a:r>
            <a:r>
              <a:rPr lang="en-US" dirty="0" err="1" smtClean="0"/>
              <a:t>hotela</a:t>
            </a:r>
            <a:r>
              <a:rPr lang="sr-Latn-RS" dirty="0"/>
              <a:t>.</a:t>
            </a:r>
            <a:endParaRPr lang="x-none" dirty="0" smtClean="0"/>
          </a:p>
        </p:txBody>
      </p:sp>
    </p:spTree>
    <p:extLst>
      <p:ext uri="{BB962C8B-B14F-4D97-AF65-F5344CB8AC3E}">
        <p14:creationId xmlns:p14="http://schemas.microsoft.com/office/powerpoint/2010/main" val="275382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r-Latn-RS" dirty="0"/>
              <a:t>INFORMATIZACIJA HOTELSKE PRODAJE</a:t>
            </a:r>
            <a:endParaRPr lang="en-US" dirty="0"/>
          </a:p>
        </p:txBody>
      </p:sp>
      <p:sp>
        <p:nvSpPr>
          <p:cNvPr id="3" name="Content Placeholder 2"/>
          <p:cNvSpPr>
            <a:spLocks noGrp="1"/>
          </p:cNvSpPr>
          <p:nvPr>
            <p:ph idx="1"/>
          </p:nvPr>
        </p:nvSpPr>
        <p:spPr>
          <a:xfrm>
            <a:off x="677334" y="2052537"/>
            <a:ext cx="8596668" cy="4416358"/>
          </a:xfrm>
        </p:spPr>
        <p:txBody>
          <a:bodyPr>
            <a:normAutofit/>
          </a:bodyPr>
          <a:lstStyle/>
          <a:p>
            <a:pPr algn="just"/>
            <a:r>
              <a:rPr lang="sr-Latn-RS" i="1" dirty="0" smtClean="0"/>
              <a:t>Izlazne informacije kao osnova za poslovno odlučivanje</a:t>
            </a:r>
          </a:p>
          <a:p>
            <a:pPr algn="just"/>
            <a:endParaRPr lang="sr-Latn-RS" dirty="0" smtClean="0"/>
          </a:p>
          <a:p>
            <a:pPr algn="just"/>
            <a:r>
              <a:rPr lang="sr-Latn-RS" dirty="0" smtClean="0"/>
              <a:t>Prodaja  smeštajnih  </a:t>
            </a:r>
            <a:r>
              <a:rPr lang="sr-Latn-RS" dirty="0"/>
              <a:t>kapaciteta  jedna  je  od  najvažnijih  funkcija  u  procesu  hotelskog poslovanja,  jer </a:t>
            </a:r>
            <a:r>
              <a:rPr lang="sr-Latn-RS" dirty="0" smtClean="0"/>
              <a:t>od  nje zavisi  </a:t>
            </a:r>
            <a:r>
              <a:rPr lang="sr-Latn-RS" dirty="0"/>
              <a:t>mogućnost  permanentnog  rada jednog hotela, a  na  taj  način  i    pribavljanje  neophodnih  </a:t>
            </a:r>
            <a:r>
              <a:rPr lang="sr-Latn-RS" dirty="0" smtClean="0"/>
              <a:t>finansijskih  </a:t>
            </a:r>
            <a:r>
              <a:rPr lang="sr-Latn-RS" dirty="0"/>
              <a:t>sredstava    za    normalno  funkcioniranje  i ostvarivanje dobiti (profita</a:t>
            </a:r>
            <a:r>
              <a:rPr lang="sr-Latn-RS" dirty="0" smtClean="0"/>
              <a:t>).</a:t>
            </a:r>
          </a:p>
          <a:p>
            <a:pPr algn="just"/>
            <a:endParaRPr lang="sr-Latn-RS" dirty="0"/>
          </a:p>
          <a:p>
            <a:pPr algn="just"/>
            <a:r>
              <a:rPr lang="sr-Latn-RS" dirty="0" smtClean="0"/>
              <a:t>Ukoliko dođe do zastoja  </a:t>
            </a:r>
            <a:r>
              <a:rPr lang="sr-Latn-RS" dirty="0"/>
              <a:t>u prodaji, postoji opasnost da se i </a:t>
            </a:r>
            <a:r>
              <a:rPr lang="sr-Latn-RS" dirty="0" smtClean="0"/>
              <a:t>celokupni proizvodno-uslužni  proces  u  hotelu  prekine,  pogotovo  ako  je  taj  zastoj  </a:t>
            </a:r>
            <a:r>
              <a:rPr lang="sr-Latn-RS" dirty="0"/>
              <a:t>vremenski  </a:t>
            </a:r>
            <a:r>
              <a:rPr lang="sr-Latn-RS" dirty="0" smtClean="0"/>
              <a:t>duži</a:t>
            </a:r>
            <a:r>
              <a:rPr lang="sr-Latn-RS" dirty="0"/>
              <a:t>,  što  u  turističkom  smislu  može  </a:t>
            </a:r>
            <a:r>
              <a:rPr lang="sr-Latn-RS" dirty="0" smtClean="0"/>
              <a:t>delovati  </a:t>
            </a:r>
            <a:r>
              <a:rPr lang="sr-Latn-RS" dirty="0"/>
              <a:t>veoma  </a:t>
            </a:r>
            <a:r>
              <a:rPr lang="sr-Latn-RS" dirty="0" smtClean="0"/>
              <a:t>negativno, sa dalekosižnim posledicama.</a:t>
            </a:r>
          </a:p>
        </p:txBody>
      </p:sp>
    </p:spTree>
    <p:extLst>
      <p:ext uri="{BB962C8B-B14F-4D97-AF65-F5344CB8AC3E}">
        <p14:creationId xmlns:p14="http://schemas.microsoft.com/office/powerpoint/2010/main" val="179765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r-Latn-RS" dirty="0"/>
              <a:t>INFORMATIZACIJA HOTELSKE PRODAJE</a:t>
            </a:r>
            <a:endParaRPr lang="en-US" dirty="0"/>
          </a:p>
        </p:txBody>
      </p:sp>
      <p:sp>
        <p:nvSpPr>
          <p:cNvPr id="3" name="Content Placeholder 2"/>
          <p:cNvSpPr>
            <a:spLocks noGrp="1"/>
          </p:cNvSpPr>
          <p:nvPr>
            <p:ph idx="1"/>
          </p:nvPr>
        </p:nvSpPr>
        <p:spPr>
          <a:xfrm>
            <a:off x="677334" y="2052537"/>
            <a:ext cx="8596668" cy="4416358"/>
          </a:xfrm>
        </p:spPr>
        <p:txBody>
          <a:bodyPr>
            <a:normAutofit/>
          </a:bodyPr>
          <a:lstStyle/>
          <a:p>
            <a:pPr algn="just"/>
            <a:r>
              <a:rPr lang="sr-Latn-RS" dirty="0"/>
              <a:t>Prodaja  je  vrlo dinamična i svakog dana se širi  a  u  svom  sastavu upošljava sve  veći    broj    </a:t>
            </a:r>
            <a:r>
              <a:rPr lang="sr-Latn-RS"/>
              <a:t>različitih </a:t>
            </a:r>
            <a:r>
              <a:rPr lang="sr-Latn-RS" smtClean="0"/>
              <a:t>specijalista  </a:t>
            </a:r>
            <a:r>
              <a:rPr lang="sr-Latn-RS" dirty="0"/>
              <a:t>(analitičari  tržišta,  animatori  kulture, public relations manageri, guest relatins </a:t>
            </a:r>
            <a:r>
              <a:rPr lang="sr-Latn-RS" dirty="0" smtClean="0"/>
              <a:t>manageri i dr</a:t>
            </a:r>
            <a:r>
              <a:rPr lang="sr-Latn-RS" dirty="0"/>
              <a:t>.) kako bi osigurali što </a:t>
            </a:r>
            <a:r>
              <a:rPr lang="sr-Latn-RS" dirty="0" smtClean="0"/>
              <a:t>bolji kvalitet </a:t>
            </a:r>
            <a:r>
              <a:rPr lang="sr-Latn-RS" dirty="0"/>
              <a:t>usluga i proširili asortiman ponude hotela</a:t>
            </a:r>
            <a:r>
              <a:rPr lang="sr-Latn-RS" dirty="0" smtClean="0"/>
              <a:t>.</a:t>
            </a:r>
          </a:p>
          <a:p>
            <a:pPr algn="just"/>
            <a:r>
              <a:rPr lang="sr-Latn-RS" dirty="0" smtClean="0"/>
              <a:t>Zbog toga je neophodno da informacione tehnologije daju što više informacija menadžmentu hotela, kako bi donosio pravovremene poslovne odluke, na način da ostvari što veće zadovoljstvo gostiju, pruži što kvalitetniju uslugu i ostvari što veći profit.</a:t>
            </a:r>
          </a:p>
          <a:p>
            <a:pPr algn="just"/>
            <a:r>
              <a:rPr lang="vi-VN" dirty="0"/>
              <a:t>Poslovna  funkcija    marketinga    i  prodaje  </a:t>
            </a:r>
            <a:r>
              <a:rPr lang="vi-VN" dirty="0" smtClean="0"/>
              <a:t>zahteva    </a:t>
            </a:r>
            <a:r>
              <a:rPr lang="vi-VN" dirty="0"/>
              <a:t>kreiranje    podataka    i informacija koje će biti </a:t>
            </a:r>
            <a:r>
              <a:rPr lang="vi-VN" dirty="0" smtClean="0"/>
              <a:t>okrenut</a:t>
            </a:r>
            <a:r>
              <a:rPr lang="sr-Latn-RS" dirty="0" smtClean="0"/>
              <a:t>e</a:t>
            </a:r>
            <a:r>
              <a:rPr lang="vi-VN" dirty="0" smtClean="0"/>
              <a:t> </a:t>
            </a:r>
            <a:r>
              <a:rPr lang="vi-VN" dirty="0"/>
              <a:t>ka donošenju poslovnih odluka. Podaci i informacije moraju  biti  tako  obrađeni    da    </a:t>
            </a:r>
            <a:r>
              <a:rPr lang="vi-VN" dirty="0" smtClean="0"/>
              <a:t>pospeše  </a:t>
            </a:r>
            <a:r>
              <a:rPr lang="vi-VN" dirty="0"/>
              <a:t>odlučivanje  šefa  recepcije,  šefa  prodaje  i direktora hotela, koji će timski donositi strateške i taktičke  odluke od </a:t>
            </a:r>
            <a:r>
              <a:rPr lang="vi-VN" dirty="0" smtClean="0"/>
              <a:t>značaja</a:t>
            </a:r>
            <a:r>
              <a:rPr lang="sr-Latn-RS" dirty="0" smtClean="0"/>
              <a:t> z</a:t>
            </a:r>
            <a:r>
              <a:rPr lang="vi-VN" dirty="0" smtClean="0"/>
              <a:t>a  </a:t>
            </a:r>
            <a:r>
              <a:rPr lang="vi-VN" dirty="0"/>
              <a:t>rad  </a:t>
            </a:r>
            <a:r>
              <a:rPr lang="vi-VN" dirty="0" smtClean="0"/>
              <a:t>celog  </a:t>
            </a:r>
            <a:r>
              <a:rPr lang="vi-VN" dirty="0"/>
              <a:t>hotela.</a:t>
            </a:r>
            <a:endParaRPr lang="sr-Latn-RS" dirty="0" smtClean="0"/>
          </a:p>
        </p:txBody>
      </p:sp>
    </p:spTree>
    <p:extLst>
      <p:ext uri="{BB962C8B-B14F-4D97-AF65-F5344CB8AC3E}">
        <p14:creationId xmlns:p14="http://schemas.microsoft.com/office/powerpoint/2010/main" val="1867305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900</TotalTime>
  <Words>3225</Words>
  <Application>Microsoft Office PowerPoint</Application>
  <PresentationFormat>Widescreen</PresentationFormat>
  <Paragraphs>280</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Trebuchet MS</vt:lpstr>
      <vt:lpstr>Wingdings 3</vt:lpstr>
      <vt:lpstr>Facet</vt:lpstr>
      <vt:lpstr>PRODAJA I RECEPCIJSKO POSLOVANJE </vt:lpstr>
      <vt:lpstr>  1. HOTELSKA PRODAJA </vt:lpstr>
      <vt:lpstr>HOTELSKA PRODAJA </vt:lpstr>
      <vt:lpstr>HOTELSKA PRODAJA </vt:lpstr>
      <vt:lpstr>HOTELSKA PRODAJA </vt:lpstr>
      <vt:lpstr>HOTELSKA PRODAJA </vt:lpstr>
      <vt:lpstr>HOTELSKA PRODAJA </vt:lpstr>
      <vt:lpstr>HOTELSKA PRODAJA </vt:lpstr>
      <vt:lpstr>HOTELSKA PRODAJA </vt:lpstr>
      <vt:lpstr>HOTELSKA PRODAJA </vt:lpstr>
      <vt:lpstr>HOTELSKA PRODAJA </vt:lpstr>
      <vt:lpstr>HOTELSKA PRODAJA </vt:lpstr>
      <vt:lpstr>HOTELSKA PRODAJA </vt:lpstr>
      <vt:lpstr>HOTELSKA PRODAJA </vt:lpstr>
      <vt:lpstr>2. VRSTE, OBLICI I KANALI PRODAJE </vt:lpstr>
      <vt:lpstr>VRSTE, OBLICI I KANALI PRODAJE </vt:lpstr>
      <vt:lpstr>VRSTE, OBLICI I KANALI PRODAJE </vt:lpstr>
      <vt:lpstr>VRSTE, OBLICI I KANALI PRODAJE </vt:lpstr>
      <vt:lpstr>VRSTE, OBLICI I KANALI PRODAJE </vt:lpstr>
      <vt:lpstr>VRSTE, OBLICI I KANALI PRODAJE </vt:lpstr>
      <vt:lpstr>VRSTE, OBLICI I KANALI PRODAJE </vt:lpstr>
      <vt:lpstr>3. UGOVORI </vt:lpstr>
      <vt:lpstr>UGOVORI </vt:lpstr>
      <vt:lpstr>UGOVORI </vt:lpstr>
      <vt:lpstr>UGOVORI </vt:lpstr>
      <vt:lpstr>UGOVORI </vt:lpstr>
      <vt:lpstr>UGOVORI </vt:lpstr>
      <vt:lpstr>4. INFORMATIZACIJA HOTELSKE PRODAJE </vt:lpstr>
      <vt:lpstr>INFORMATIZACIJA HOTELSKE PRODAJE </vt:lpstr>
      <vt:lpstr>INFORMATIZACIJA HOTELSKE PRODAJE </vt:lpstr>
      <vt:lpstr>INFORMATIZACIJA HOTELSKE PRODAJE </vt:lpstr>
      <vt:lpstr>INFORMATIZACIJA HOTELSKE PRODAJE </vt:lpstr>
      <vt:lpstr>INFORMATIZACIJA HOTELSKE PRODAJE </vt:lpstr>
      <vt:lpstr>INFORMATIZACIJA HOTELSKE PRODAJE </vt:lpstr>
      <vt:lpstr>INFORMATIZACIJA HOTELSKE PRODAJE</vt:lpstr>
      <vt:lpstr>INFORMATIZACIJA HOTELSKE PRODAJE</vt:lpstr>
      <vt:lpstr>INFORMATIZACIJA HOTELSKE PRODAJE</vt:lpstr>
      <vt:lpstr>INFORMATIZACIJA HOTELSKE PRODAJE</vt:lpstr>
      <vt:lpstr>INFORMATIZACIJA HOTELSKE PRODAJE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PRODAJA I RECEPCIJSKO POSLOVANJE</dc:title>
  <dc:creator>Momcilo</dc:creator>
  <cp:lastModifiedBy>Momcilo</cp:lastModifiedBy>
  <cp:revision>131</cp:revision>
  <dcterms:created xsi:type="dcterms:W3CDTF">2019-10-15T20:47:43Z</dcterms:created>
  <dcterms:modified xsi:type="dcterms:W3CDTF">2019-11-12T11:47:36Z</dcterms:modified>
</cp:coreProperties>
</file>