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90" r:id="rId3"/>
    <p:sldId id="409" r:id="rId4"/>
    <p:sldId id="294" r:id="rId5"/>
    <p:sldId id="420" r:id="rId6"/>
    <p:sldId id="421" r:id="rId7"/>
    <p:sldId id="422" r:id="rId8"/>
    <p:sldId id="423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43" r:id="rId27"/>
    <p:sldId id="442" r:id="rId28"/>
    <p:sldId id="444" r:id="rId29"/>
    <p:sldId id="445" r:id="rId30"/>
    <p:sldId id="446" r:id="rId31"/>
    <p:sldId id="447" r:id="rId32"/>
    <p:sldId id="448" r:id="rId33"/>
    <p:sldId id="450" r:id="rId34"/>
    <p:sldId id="451" r:id="rId35"/>
    <p:sldId id="453" r:id="rId36"/>
    <p:sldId id="454" r:id="rId37"/>
    <p:sldId id="455" r:id="rId38"/>
    <p:sldId id="456" r:id="rId39"/>
    <p:sldId id="457" r:id="rId40"/>
    <p:sldId id="458" r:id="rId41"/>
    <p:sldId id="459" r:id="rId42"/>
    <p:sldId id="460" r:id="rId43"/>
    <p:sldId id="461" r:id="rId44"/>
    <p:sldId id="462" r:id="rId45"/>
    <p:sldId id="463" r:id="rId46"/>
    <p:sldId id="464" r:id="rId47"/>
    <p:sldId id="465" r:id="rId48"/>
    <p:sldId id="466" r:id="rId49"/>
    <p:sldId id="477" r:id="rId50"/>
    <p:sldId id="478" r:id="rId51"/>
    <p:sldId id="479" r:id="rId52"/>
    <p:sldId id="480" r:id="rId53"/>
    <p:sldId id="481" r:id="rId54"/>
    <p:sldId id="482" r:id="rId55"/>
    <p:sldId id="484" r:id="rId56"/>
    <p:sldId id="485" r:id="rId57"/>
    <p:sldId id="486" r:id="rId58"/>
    <p:sldId id="487" r:id="rId59"/>
    <p:sldId id="488" r:id="rId60"/>
    <p:sldId id="489" r:id="rId61"/>
    <p:sldId id="490" r:id="rId62"/>
    <p:sldId id="491" r:id="rId63"/>
    <p:sldId id="492" r:id="rId64"/>
    <p:sldId id="493" r:id="rId65"/>
    <p:sldId id="494" r:id="rId66"/>
    <p:sldId id="495" r:id="rId67"/>
    <p:sldId id="496" r:id="rId68"/>
    <p:sldId id="498" r:id="rId69"/>
    <p:sldId id="499" r:id="rId70"/>
    <p:sldId id="500" r:id="rId71"/>
    <p:sldId id="501" r:id="rId72"/>
    <p:sldId id="502" r:id="rId73"/>
    <p:sldId id="503" r:id="rId74"/>
    <p:sldId id="504" r:id="rId75"/>
    <p:sldId id="505" r:id="rId76"/>
    <p:sldId id="506" r:id="rId77"/>
    <p:sldId id="507" r:id="rId78"/>
    <p:sldId id="508" r:id="rId79"/>
    <p:sldId id="509" r:id="rId80"/>
    <p:sldId id="510" r:id="rId81"/>
    <p:sldId id="511" r:id="rId82"/>
    <p:sldId id="512" r:id="rId83"/>
    <p:sldId id="513" r:id="rId84"/>
    <p:sldId id="514" r:id="rId85"/>
    <p:sldId id="515" r:id="rId86"/>
    <p:sldId id="516" r:id="rId87"/>
    <p:sldId id="517" r:id="rId88"/>
    <p:sldId id="518" r:id="rId89"/>
    <p:sldId id="519" r:id="rId90"/>
    <p:sldId id="520" r:id="rId91"/>
    <p:sldId id="521" r:id="rId92"/>
    <p:sldId id="522" r:id="rId93"/>
    <p:sldId id="528" r:id="rId94"/>
    <p:sldId id="523" r:id="rId95"/>
    <p:sldId id="524" r:id="rId96"/>
    <p:sldId id="526" r:id="rId97"/>
    <p:sldId id="527" r:id="rId9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663573"/>
            <a:ext cx="7766936" cy="1935709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sr-Latn-RS" sz="4000" dirty="0" smtClean="0"/>
              <a:t>PROCESNA FUNKCIJA SMEŠTAJA I POSLOVI PRIJEMA I PRIJAVE GOSTIJU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25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1.</a:t>
            </a:r>
            <a:r>
              <a:rPr lang="en-US" sz="4000" dirty="0"/>
              <a:t> </a:t>
            </a:r>
            <a:r>
              <a:rPr lang="sr-Latn-RS" sz="4000" dirty="0" smtClean="0"/>
              <a:t>DEFINISANJE PROCESNE FUNKCIJE SMEŠTAJA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5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i="1" dirty="0" smtClean="0"/>
              <a:t>S</a:t>
            </a:r>
            <a:r>
              <a:rPr lang="sr-Latn-RS" sz="2000" dirty="0" smtClean="0"/>
              <a:t>a</a:t>
            </a:r>
            <a:r>
              <a:rPr lang="en-US" sz="2000" dirty="0" err="1" smtClean="0"/>
              <a:t>vremene</a:t>
            </a:r>
            <a:r>
              <a:rPr lang="en-US" sz="2000" dirty="0" smtClean="0"/>
              <a:t> </a:t>
            </a:r>
            <a:r>
              <a:rPr lang="sr-Latn-RS" sz="2000" dirty="0" smtClean="0"/>
              <a:t>uslove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kojima</a:t>
            </a:r>
            <a:r>
              <a:rPr lang="en-US" sz="2000" dirty="0"/>
              <a:t> </a:t>
            </a:r>
            <a:r>
              <a:rPr lang="sr-Latn-RS" sz="2000" dirty="0" smtClean="0"/>
              <a:t>posluje</a:t>
            </a:r>
            <a:r>
              <a:rPr lang="en-US" sz="2000" dirty="0" smtClean="0"/>
              <a:t> </a:t>
            </a:r>
            <a:r>
              <a:rPr lang="en-US" sz="2000" dirty="0"/>
              <a:t>hotel, u </a:t>
            </a:r>
            <a:r>
              <a:rPr lang="en-US" sz="2000" dirty="0" err="1"/>
              <a:t>tržišnom</a:t>
            </a:r>
            <a:r>
              <a:rPr lang="en-US" sz="2000" dirty="0"/>
              <a:t> </a:t>
            </a:r>
            <a:r>
              <a:rPr lang="en-US" sz="2000" dirty="0" err="1"/>
              <a:t>smislu</a:t>
            </a:r>
            <a:r>
              <a:rPr lang="en-US" sz="2000" dirty="0"/>
              <a:t> </a:t>
            </a:r>
            <a:r>
              <a:rPr lang="en-US" sz="2000" dirty="0" err="1"/>
              <a:t>posebno</a:t>
            </a:r>
            <a:r>
              <a:rPr lang="en-US" sz="2000" dirty="0"/>
              <a:t> </a:t>
            </a:r>
            <a:r>
              <a:rPr lang="en-US" sz="2000" dirty="0" err="1" smtClean="0"/>
              <a:t>karakteri</a:t>
            </a:r>
            <a:r>
              <a:rPr lang="sr-Latn-RS" sz="2000" dirty="0" smtClean="0"/>
              <a:t>še</a:t>
            </a:r>
            <a:r>
              <a:rPr lang="en-US" sz="2000" dirty="0" smtClean="0"/>
              <a:t> </a:t>
            </a:r>
            <a:r>
              <a:rPr lang="en-US" sz="2000" dirty="0"/>
              <a:t>dobro </a:t>
            </a:r>
            <a:r>
              <a:rPr lang="en-US" sz="2000" dirty="0" err="1" smtClean="0"/>
              <a:t>obavešten</a:t>
            </a:r>
            <a:r>
              <a:rPr lang="en-US" sz="2000" dirty="0" smtClean="0"/>
              <a:t> </a:t>
            </a:r>
            <a:r>
              <a:rPr lang="en-US" sz="2000" dirty="0" err="1"/>
              <a:t>gost</a:t>
            </a:r>
            <a:r>
              <a:rPr lang="en-US" sz="2000" dirty="0"/>
              <a:t>, </a:t>
            </a:r>
            <a:r>
              <a:rPr lang="en-US" sz="2000" dirty="0" err="1" smtClean="0"/>
              <a:t>koji</a:t>
            </a:r>
            <a:r>
              <a:rPr lang="en-US" sz="2000" dirty="0" smtClean="0"/>
              <a:t>,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veće</a:t>
            </a:r>
            <a:r>
              <a:rPr lang="en-US" sz="2000" dirty="0"/>
              <a:t> </a:t>
            </a:r>
            <a:r>
              <a:rPr lang="en-US" sz="2000" dirty="0" err="1" smtClean="0"/>
              <a:t>zahteve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pogledu</a:t>
            </a:r>
            <a:r>
              <a:rPr lang="en-US" sz="2000" dirty="0"/>
              <a:t> </a:t>
            </a:r>
            <a:r>
              <a:rPr lang="en-US" sz="2000" dirty="0" err="1" smtClean="0"/>
              <a:t>kvalitet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ponude</a:t>
            </a:r>
            <a:r>
              <a:rPr lang="en-US" sz="2000" dirty="0"/>
              <a:t>, </a:t>
            </a:r>
            <a:r>
              <a:rPr lang="en-US" sz="2000" dirty="0" err="1"/>
              <a:t>traži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veću</a:t>
            </a:r>
            <a:r>
              <a:rPr lang="en-US" sz="2000" dirty="0"/>
              <a:t> </a:t>
            </a:r>
            <a:r>
              <a:rPr lang="en-US" sz="2000" dirty="0" err="1" smtClean="0"/>
              <a:t>vrednost</a:t>
            </a:r>
            <a:r>
              <a:rPr lang="en-US" sz="2000" dirty="0" smtClean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. </a:t>
            </a:r>
            <a:r>
              <a:rPr lang="sr-Latn-RS" sz="2000" dirty="0" smtClean="0"/>
              <a:t>Zato</a:t>
            </a:r>
            <a:r>
              <a:rPr lang="en-US" sz="2000" dirty="0" smtClean="0"/>
              <a:t>, </a:t>
            </a:r>
            <a:r>
              <a:rPr lang="en-US" sz="2000" dirty="0" err="1"/>
              <a:t>svrhu</a:t>
            </a:r>
            <a:r>
              <a:rPr lang="en-US" sz="2000" dirty="0"/>
              <a:t> </a:t>
            </a:r>
            <a:r>
              <a:rPr lang="en-US" sz="2000" dirty="0" err="1"/>
              <a:t>obavljanja</a:t>
            </a:r>
            <a:r>
              <a:rPr lang="en-US" sz="2000" dirty="0"/>
              <a:t> </a:t>
            </a:r>
            <a:r>
              <a:rPr lang="en-US" sz="2000" dirty="0" err="1"/>
              <a:t>bilo</a:t>
            </a:r>
            <a:r>
              <a:rPr lang="en-US" sz="2000" dirty="0"/>
              <a:t> </a:t>
            </a:r>
            <a:r>
              <a:rPr lang="en-US" sz="2000" dirty="0" err="1"/>
              <a:t>kojeg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,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gledati</a:t>
            </a:r>
            <a:r>
              <a:rPr lang="en-US" sz="2000" dirty="0"/>
              <a:t> s </a:t>
            </a:r>
            <a:r>
              <a:rPr lang="en-US" sz="2000" dirty="0" err="1"/>
              <a:t>aspekta</a:t>
            </a:r>
            <a:r>
              <a:rPr lang="en-US" sz="2000" dirty="0"/>
              <a:t> </a:t>
            </a:r>
            <a:r>
              <a:rPr lang="en-US" sz="2000" dirty="0" err="1" smtClean="0"/>
              <a:t>gosta</a:t>
            </a:r>
            <a:r>
              <a:rPr lang="sr-Latn-RS" sz="2000" dirty="0"/>
              <a:t>.</a:t>
            </a:r>
            <a:endParaRPr lang="x-none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2667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Poslovni</a:t>
            </a:r>
            <a:r>
              <a:rPr lang="en-US" sz="2000" dirty="0" smtClean="0"/>
              <a:t> </a:t>
            </a:r>
            <a:r>
              <a:rPr lang="en-US" sz="2000" dirty="0" err="1"/>
              <a:t>proces</a:t>
            </a:r>
            <a:r>
              <a:rPr lang="en-US" sz="2000" dirty="0"/>
              <a:t> je </a:t>
            </a:r>
            <a:r>
              <a:rPr lang="en-US" sz="2000" dirty="0" err="1"/>
              <a:t>skup</a:t>
            </a:r>
            <a:r>
              <a:rPr lang="en-US" sz="2000" dirty="0"/>
              <a:t> </a:t>
            </a:r>
            <a:r>
              <a:rPr lang="en-US" sz="2000" dirty="0" err="1"/>
              <a:t>svih</a:t>
            </a:r>
            <a:r>
              <a:rPr lang="en-US" sz="2000" dirty="0"/>
              <a:t> </a:t>
            </a:r>
            <a:r>
              <a:rPr lang="en-US" sz="2000" dirty="0" err="1"/>
              <a:t>aktivnosti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različiti</a:t>
            </a:r>
            <a:r>
              <a:rPr lang="en-US" sz="2000" dirty="0"/>
              <a:t> </a:t>
            </a:r>
            <a:r>
              <a:rPr lang="en-US" sz="2000" dirty="0" err="1"/>
              <a:t>organizacioni</a:t>
            </a:r>
            <a:r>
              <a:rPr lang="en-US" sz="2000" dirty="0"/>
              <a:t> </a:t>
            </a:r>
            <a:r>
              <a:rPr lang="en-US" sz="2000" dirty="0" err="1"/>
              <a:t>delovi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 </a:t>
            </a:r>
            <a:r>
              <a:rPr lang="en-US" sz="2000" dirty="0" err="1"/>
              <a:t>trebaju</a:t>
            </a:r>
            <a:r>
              <a:rPr lang="en-US" sz="2000" dirty="0"/>
              <a:t> </a:t>
            </a:r>
            <a:r>
              <a:rPr lang="en-US" sz="2000" dirty="0" err="1"/>
              <a:t>izvršiti</a:t>
            </a:r>
            <a:r>
              <a:rPr lang="en-US" sz="2000" dirty="0"/>
              <a:t> da bi se </a:t>
            </a:r>
            <a:r>
              <a:rPr lang="en-US" sz="2000" dirty="0" err="1"/>
              <a:t>pružila</a:t>
            </a:r>
            <a:r>
              <a:rPr lang="en-US" sz="2000" dirty="0"/>
              <a:t> </a:t>
            </a:r>
            <a:r>
              <a:rPr lang="en-US" sz="2000" dirty="0" err="1"/>
              <a:t>određena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gostu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 </a:t>
            </a:r>
            <a:r>
              <a:rPr lang="en-US" sz="2000" dirty="0" err="1"/>
              <a:t>stvorila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.</a:t>
            </a:r>
          </a:p>
          <a:p>
            <a:r>
              <a:rPr lang="en-US" sz="2000" dirty="0" err="1" smtClean="0"/>
              <a:t>Gost</a:t>
            </a:r>
            <a:r>
              <a:rPr lang="en-US" sz="2000" dirty="0" smtClean="0"/>
              <a:t> </a:t>
            </a:r>
            <a:r>
              <a:rPr lang="en-US" sz="2000" dirty="0" err="1"/>
              <a:t>danas</a:t>
            </a:r>
            <a:r>
              <a:rPr lang="en-US" sz="2000" dirty="0"/>
              <a:t> </a:t>
            </a:r>
            <a:r>
              <a:rPr lang="en-US" sz="2000" dirty="0" err="1"/>
              <a:t>traži</a:t>
            </a:r>
            <a:r>
              <a:rPr lang="en-US" sz="2000" dirty="0"/>
              <a:t> pre </a:t>
            </a:r>
            <a:r>
              <a:rPr lang="en-US" sz="2000" dirty="0" err="1"/>
              <a:t>svega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svoj</a:t>
            </a:r>
            <a:r>
              <a:rPr lang="en-US" sz="2000" dirty="0"/>
              <a:t> </a:t>
            </a:r>
            <a:r>
              <a:rPr lang="en-US" sz="2000" dirty="0" err="1"/>
              <a:t>novac</a:t>
            </a:r>
            <a:r>
              <a:rPr lang="en-US" sz="2000" dirty="0"/>
              <a:t> (value for money).</a:t>
            </a:r>
          </a:p>
          <a:p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smatra</a:t>
            </a:r>
            <a:r>
              <a:rPr lang="en-US" sz="2000" dirty="0"/>
              <a:t> da je </a:t>
            </a:r>
            <a:r>
              <a:rPr lang="en-US" sz="2000" dirty="0" err="1"/>
              <a:t>dobio</a:t>
            </a:r>
            <a:r>
              <a:rPr lang="en-US" sz="2000" dirty="0"/>
              <a:t> </a:t>
            </a:r>
            <a:r>
              <a:rPr lang="en-US" sz="2000" dirty="0" err="1"/>
              <a:t>odgovarajuću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pružena</a:t>
            </a:r>
            <a:r>
              <a:rPr lang="en-US" sz="2000" dirty="0"/>
              <a:t> </a:t>
            </a:r>
            <a:r>
              <a:rPr lang="en-US" sz="2000" dirty="0" err="1" smtClean="0"/>
              <a:t>usluga</a:t>
            </a:r>
            <a:r>
              <a:rPr lang="en-US" sz="2000" dirty="0" smtClean="0"/>
              <a:t> </a:t>
            </a:r>
            <a:r>
              <a:rPr lang="en-US" sz="2000" dirty="0" err="1"/>
              <a:t>odgovara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premašuje</a:t>
            </a:r>
            <a:r>
              <a:rPr lang="en-US" sz="2000" dirty="0"/>
              <a:t> </a:t>
            </a:r>
            <a:r>
              <a:rPr lang="en-US" sz="2000" dirty="0" err="1"/>
              <a:t>njegova</a:t>
            </a:r>
            <a:r>
              <a:rPr lang="en-US" sz="2000" dirty="0"/>
              <a:t> </a:t>
            </a:r>
            <a:r>
              <a:rPr lang="en-US" sz="2000" dirty="0" err="1"/>
              <a:t>očekivanja</a:t>
            </a:r>
            <a:r>
              <a:rPr lang="en-US" sz="2000" dirty="0"/>
              <a:t> u </a:t>
            </a:r>
            <a:r>
              <a:rPr lang="en-US" sz="2000" dirty="0" err="1"/>
              <a:t>odnosu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cenu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je </a:t>
            </a:r>
            <a:r>
              <a:rPr lang="en-US" sz="2000" dirty="0" err="1"/>
              <a:t>platio</a:t>
            </a:r>
            <a:r>
              <a:rPr lang="en-US" sz="2000" dirty="0"/>
              <a:t>.</a:t>
            </a:r>
          </a:p>
          <a:p>
            <a:endParaRPr lang="x-none" sz="20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23797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/>
              <a:t>Procesna</a:t>
            </a:r>
            <a:r>
              <a:rPr lang="en-US" sz="2000" dirty="0"/>
              <a:t> </a:t>
            </a:r>
            <a:r>
              <a:rPr lang="en-US" sz="2000" dirty="0" smtClean="0"/>
              <a:t>or</a:t>
            </a:r>
            <a:r>
              <a:rPr lang="sr-Latn-RS" sz="2000" dirty="0" smtClean="0"/>
              <a:t>i</a:t>
            </a:r>
            <a:r>
              <a:rPr lang="en-US" sz="2000" dirty="0" err="1" smtClean="0"/>
              <a:t>jentacija</a:t>
            </a:r>
            <a:r>
              <a:rPr lang="en-US" sz="2000" dirty="0" smtClean="0"/>
              <a:t> </a:t>
            </a:r>
            <a:r>
              <a:rPr lang="en-US" sz="2000" dirty="0" err="1"/>
              <a:t>znači</a:t>
            </a:r>
            <a:r>
              <a:rPr lang="en-US" sz="2000" dirty="0"/>
              <a:t> </a:t>
            </a:r>
            <a:r>
              <a:rPr lang="en-US" sz="2000" dirty="0" smtClean="0"/>
              <a:t>u</a:t>
            </a:r>
            <a:r>
              <a:rPr lang="sr-Latn-RS" sz="2000" dirty="0" smtClean="0"/>
              <a:t>sredsređeno</a:t>
            </a:r>
            <a:r>
              <a:rPr lang="en-US" sz="2000" dirty="0" err="1" smtClean="0"/>
              <a:t>st</a:t>
            </a:r>
            <a:r>
              <a:rPr lang="en-US" sz="2000" dirty="0" smtClean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suštinu</a:t>
            </a:r>
            <a:r>
              <a:rPr lang="en-US" sz="2000" dirty="0"/>
              <a:t> </a:t>
            </a:r>
            <a:r>
              <a:rPr lang="en-US" sz="2000" dirty="0" err="1" smtClean="0"/>
              <a:t>proce</a:t>
            </a:r>
            <a:r>
              <a:rPr lang="sr-Latn-RS" sz="2000" dirty="0" smtClean="0"/>
              <a:t>s</a:t>
            </a:r>
            <a:r>
              <a:rPr lang="en-US" sz="2000" dirty="0" smtClean="0"/>
              <a:t>a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treba</a:t>
            </a:r>
            <a:r>
              <a:rPr lang="en-US" sz="2000" dirty="0"/>
              <a:t> </a:t>
            </a:r>
            <a:r>
              <a:rPr lang="en-US" sz="2000" dirty="0" err="1"/>
              <a:t>obaviti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nekom</a:t>
            </a:r>
            <a:r>
              <a:rPr lang="en-US" sz="2000" dirty="0"/>
              <a:t> </a:t>
            </a:r>
            <a:r>
              <a:rPr lang="en-US" sz="2000" dirty="0" err="1"/>
              <a:t>poslu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oblikovanje</a:t>
            </a:r>
            <a:r>
              <a:rPr lang="en-US" sz="2000" dirty="0"/>
              <a:t> </a:t>
            </a:r>
            <a:r>
              <a:rPr lang="en-US" sz="2000" dirty="0" err="1"/>
              <a:t>takve</a:t>
            </a:r>
            <a:r>
              <a:rPr lang="en-US" sz="2000" dirty="0"/>
              <a:t> </a:t>
            </a:r>
            <a:r>
              <a:rPr lang="en-US" sz="2000" dirty="0" err="1"/>
              <a:t>organizacije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se </a:t>
            </a:r>
            <a:r>
              <a:rPr lang="en-US" sz="2000" dirty="0" err="1"/>
              <a:t>temelji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 smtClean="0"/>
              <a:t>celovitom</a:t>
            </a:r>
            <a:r>
              <a:rPr lang="en-US" sz="2000" dirty="0" smtClean="0"/>
              <a:t> </a:t>
            </a:r>
            <a:r>
              <a:rPr lang="en-US" sz="2000" dirty="0" err="1"/>
              <a:t>pristupu</a:t>
            </a:r>
            <a:r>
              <a:rPr lang="en-US" sz="2000" dirty="0"/>
              <a:t> </a:t>
            </a:r>
            <a:r>
              <a:rPr lang="en-US" sz="2000" dirty="0" err="1"/>
              <a:t>obavljanja</a:t>
            </a:r>
            <a:r>
              <a:rPr lang="en-US" sz="2000" dirty="0"/>
              <a:t> tog </a:t>
            </a:r>
            <a:r>
              <a:rPr lang="en-US" sz="2000" dirty="0" err="1"/>
              <a:t>posla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Hotel </a:t>
            </a:r>
            <a:r>
              <a:rPr lang="en-US" sz="2000" dirty="0"/>
              <a:t>se </a:t>
            </a:r>
            <a:r>
              <a:rPr lang="en-US" sz="2000" dirty="0" err="1" smtClean="0"/>
              <a:t>po</a:t>
            </a:r>
            <a:r>
              <a:rPr lang="sr-Latn-RS" sz="2000" dirty="0" smtClean="0"/>
              <a:t>s</a:t>
            </a:r>
            <a:r>
              <a:rPr lang="en-US" sz="2000" dirty="0" err="1" smtClean="0"/>
              <a:t>matra</a:t>
            </a:r>
            <a:r>
              <a:rPr lang="en-US" sz="2000" dirty="0" smtClean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skup</a:t>
            </a:r>
            <a:r>
              <a:rPr lang="en-US" sz="2000" dirty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. </a:t>
            </a:r>
            <a:endParaRPr lang="x-none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194802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sr-Latn-RS" sz="2000" dirty="0" smtClean="0"/>
              <a:t>Suštinsko</a:t>
            </a:r>
            <a:r>
              <a:rPr lang="en-US" sz="2000" dirty="0" smtClean="0"/>
              <a:t> </a:t>
            </a:r>
            <a:r>
              <a:rPr lang="en-US" sz="2000" dirty="0" err="1"/>
              <a:t>preoblikovanje</a:t>
            </a:r>
            <a:r>
              <a:rPr lang="en-US" sz="2000" dirty="0"/>
              <a:t> </a:t>
            </a:r>
            <a:r>
              <a:rPr lang="en-US" sz="2000" dirty="0" err="1" smtClean="0"/>
              <a:t>poslovni</a:t>
            </a:r>
            <a:r>
              <a:rPr lang="sr-Latn-RS" sz="2000" dirty="0" smtClean="0"/>
              <a:t>h</a:t>
            </a:r>
            <a:r>
              <a:rPr lang="en-US" sz="2000" dirty="0" smtClean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 </a:t>
            </a:r>
            <a:r>
              <a:rPr lang="en-US" sz="2000" dirty="0" smtClean="0"/>
              <a:t>u </a:t>
            </a:r>
            <a:r>
              <a:rPr lang="en-US" sz="2000" dirty="0" err="1"/>
              <a:t>organizacijskom</a:t>
            </a:r>
            <a:r>
              <a:rPr lang="en-US" sz="2000" dirty="0"/>
              <a:t> </a:t>
            </a:r>
            <a:r>
              <a:rPr lang="en-US" sz="2000" dirty="0" err="1"/>
              <a:t>smislu</a:t>
            </a:r>
            <a:r>
              <a:rPr lang="en-US" sz="2000" dirty="0"/>
              <a:t> </a:t>
            </a:r>
            <a:r>
              <a:rPr lang="en-US" sz="2000" dirty="0" err="1"/>
              <a:t>znači</a:t>
            </a:r>
            <a:r>
              <a:rPr lang="en-US" sz="2000" dirty="0"/>
              <a:t> </a:t>
            </a:r>
            <a:r>
              <a:rPr lang="en-US" sz="2000" dirty="0" err="1" smtClean="0"/>
              <a:t>zamenu</a:t>
            </a:r>
            <a:r>
              <a:rPr lang="en-US" sz="2000" dirty="0" smtClean="0"/>
              <a:t> </a:t>
            </a:r>
            <a:r>
              <a:rPr lang="en-US" sz="2000" dirty="0" err="1"/>
              <a:t>tradicionalne</a:t>
            </a:r>
            <a:r>
              <a:rPr lang="en-US" sz="2000" dirty="0"/>
              <a:t> </a:t>
            </a:r>
            <a:r>
              <a:rPr lang="en-US" sz="2000" dirty="0" err="1"/>
              <a:t>funkcionalne</a:t>
            </a:r>
            <a:r>
              <a:rPr lang="en-US" sz="2000" dirty="0"/>
              <a:t> </a:t>
            </a:r>
            <a:r>
              <a:rPr lang="en-US" sz="2000" dirty="0" err="1"/>
              <a:t>organizacije</a:t>
            </a:r>
            <a:r>
              <a:rPr lang="en-US" sz="2000" dirty="0"/>
              <a:t> </a:t>
            </a:r>
            <a:r>
              <a:rPr lang="en-US" sz="2000" dirty="0" err="1"/>
              <a:t>procesnim</a:t>
            </a:r>
            <a:r>
              <a:rPr lang="en-US" sz="2000" dirty="0"/>
              <a:t> </a:t>
            </a:r>
            <a:r>
              <a:rPr lang="en-US" sz="2000" dirty="0" err="1"/>
              <a:t>timovima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endParaRPr lang="sr-Latn-RS" sz="2000" dirty="0" smtClean="0"/>
          </a:p>
          <a:p>
            <a:r>
              <a:rPr lang="en-US" sz="2000" dirty="0" err="1" smtClean="0"/>
              <a:t>Pojedinci</a:t>
            </a:r>
            <a:r>
              <a:rPr lang="en-US" sz="2000" dirty="0" smtClean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različitih</a:t>
            </a:r>
            <a:r>
              <a:rPr lang="en-US" sz="2000" dirty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područja</a:t>
            </a:r>
            <a:r>
              <a:rPr lang="en-US" sz="2000" dirty="0"/>
              <a:t> </a:t>
            </a:r>
            <a:r>
              <a:rPr lang="en-US" sz="2000" dirty="0" err="1"/>
              <a:t>rade</a:t>
            </a:r>
            <a:r>
              <a:rPr lang="en-US" sz="2000" dirty="0"/>
              <a:t> </a:t>
            </a:r>
            <a:r>
              <a:rPr lang="en-US" sz="2000" dirty="0" err="1"/>
              <a:t>zajedno</a:t>
            </a:r>
            <a:r>
              <a:rPr lang="en-US" sz="2000" dirty="0"/>
              <a:t> u </a:t>
            </a:r>
            <a:r>
              <a:rPr lang="en-US" sz="2000" dirty="0" err="1"/>
              <a:t>timu</a:t>
            </a:r>
            <a:r>
              <a:rPr lang="en-US" sz="2000" dirty="0"/>
              <a:t>, </a:t>
            </a:r>
            <a:r>
              <a:rPr lang="en-US" sz="2000" dirty="0" err="1"/>
              <a:t>kako</a:t>
            </a:r>
            <a:r>
              <a:rPr lang="en-US" sz="2000" dirty="0"/>
              <a:t> bi se </a:t>
            </a:r>
            <a:r>
              <a:rPr lang="en-US" sz="2000" dirty="0" err="1"/>
              <a:t>osiguralo</a:t>
            </a:r>
            <a:r>
              <a:rPr lang="en-US" sz="2000" dirty="0"/>
              <a:t> </a:t>
            </a:r>
            <a:r>
              <a:rPr lang="en-US" sz="2000" dirty="0" err="1"/>
              <a:t>veće</a:t>
            </a:r>
            <a:r>
              <a:rPr lang="en-US" sz="2000" dirty="0"/>
              <a:t> </a:t>
            </a:r>
            <a:r>
              <a:rPr lang="en-US" sz="2000" dirty="0" err="1"/>
              <a:t>zadovoljstvo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, </a:t>
            </a:r>
            <a:r>
              <a:rPr lang="en-US" sz="2000" dirty="0" err="1"/>
              <a:t>niži</a:t>
            </a:r>
            <a:r>
              <a:rPr lang="en-US" sz="2000" dirty="0"/>
              <a:t> </a:t>
            </a:r>
            <a:r>
              <a:rPr lang="en-US" sz="2000" dirty="0" err="1"/>
              <a:t>troškovi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time </a:t>
            </a:r>
            <a:r>
              <a:rPr lang="en-US" sz="2000" dirty="0" err="1"/>
              <a:t>bolji</a:t>
            </a:r>
            <a:r>
              <a:rPr lang="en-US" sz="2000" dirty="0"/>
              <a:t> </a:t>
            </a:r>
            <a:r>
              <a:rPr lang="en-US" sz="2000" dirty="0" err="1"/>
              <a:t>poslovni</a:t>
            </a:r>
            <a:r>
              <a:rPr lang="en-US" sz="2000" dirty="0"/>
              <a:t> </a:t>
            </a:r>
            <a:r>
              <a:rPr lang="en-US" sz="2000" dirty="0" err="1"/>
              <a:t>rezultat</a:t>
            </a:r>
            <a:r>
              <a:rPr lang="en-US" sz="2000" dirty="0"/>
              <a:t>. </a:t>
            </a:r>
            <a:r>
              <a:rPr lang="en-US" sz="2000" dirty="0" smtClean="0"/>
              <a:t> </a:t>
            </a:r>
            <a:endParaRPr lang="x-none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0899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en-US" sz="2000" dirty="0"/>
              <a:t>U </a:t>
            </a:r>
            <a:r>
              <a:rPr lang="en-US" sz="2000" dirty="0" err="1"/>
              <a:t>savremenim</a:t>
            </a:r>
            <a:r>
              <a:rPr lang="en-US" sz="2000" dirty="0"/>
              <a:t> </a:t>
            </a:r>
            <a:r>
              <a:rPr lang="en-US" sz="2000" dirty="0" err="1"/>
              <a:t>zaoštrenim</a:t>
            </a:r>
            <a:r>
              <a:rPr lang="en-US" sz="2000" dirty="0"/>
              <a:t> </a:t>
            </a:r>
            <a:r>
              <a:rPr lang="en-US" sz="2000" dirty="0" err="1"/>
              <a:t>uslovima</a:t>
            </a:r>
            <a:r>
              <a:rPr lang="en-US" sz="2000" dirty="0"/>
              <a:t> </a:t>
            </a:r>
            <a:r>
              <a:rPr lang="en-US" sz="2000" dirty="0" err="1"/>
              <a:t>konkurencije</a:t>
            </a:r>
            <a:r>
              <a:rPr lang="en-US" sz="2000" dirty="0"/>
              <a:t>, u </a:t>
            </a:r>
            <a:r>
              <a:rPr lang="en-US" sz="2000" dirty="0" err="1"/>
              <a:t>kojima</a:t>
            </a:r>
            <a:r>
              <a:rPr lang="en-US" sz="2000" dirty="0"/>
              <a:t> je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stalno</a:t>
            </a:r>
            <a:r>
              <a:rPr lang="en-US" sz="2000" dirty="0"/>
              <a:t> </a:t>
            </a:r>
            <a:r>
              <a:rPr lang="en-US" sz="2000" dirty="0" err="1"/>
              <a:t>podizati</a:t>
            </a:r>
            <a:r>
              <a:rPr lang="en-US" sz="2000" dirty="0"/>
              <a:t> </a:t>
            </a:r>
            <a:r>
              <a:rPr lang="en-US" sz="2000" dirty="0" err="1"/>
              <a:t>kvalitet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racionalnije</a:t>
            </a:r>
            <a:r>
              <a:rPr lang="en-US" sz="2000" dirty="0"/>
              <a:t> </a:t>
            </a:r>
            <a:r>
              <a:rPr lang="en-US" sz="2000" dirty="0" err="1"/>
              <a:t>korišćenje</a:t>
            </a:r>
            <a:r>
              <a:rPr lang="en-US" sz="2000" dirty="0"/>
              <a:t> </a:t>
            </a:r>
            <a:r>
              <a:rPr lang="en-US" sz="2000" dirty="0" err="1"/>
              <a:t>resursa</a:t>
            </a:r>
            <a:r>
              <a:rPr lang="en-US" sz="2000" dirty="0"/>
              <a:t>, </a:t>
            </a:r>
            <a:r>
              <a:rPr lang="en-US" sz="2000" dirty="0" err="1"/>
              <a:t>izuzetno</a:t>
            </a:r>
            <a:r>
              <a:rPr lang="en-US" sz="2000" dirty="0"/>
              <a:t> je </a:t>
            </a:r>
            <a:r>
              <a:rPr lang="en-US" sz="2000" dirty="0" err="1"/>
              <a:t>važno</a:t>
            </a:r>
            <a:r>
              <a:rPr lang="en-US" sz="2000" dirty="0"/>
              <a:t> </a:t>
            </a:r>
            <a:r>
              <a:rPr lang="en-US" sz="2000" dirty="0" err="1"/>
              <a:t>izvršiti</a:t>
            </a:r>
            <a:r>
              <a:rPr lang="en-US" sz="2000" dirty="0"/>
              <a:t> </a:t>
            </a:r>
            <a:r>
              <a:rPr lang="en-US" sz="2000" dirty="0" err="1"/>
              <a:t>analizu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 u </a:t>
            </a:r>
            <a:r>
              <a:rPr lang="en-US" sz="2000" dirty="0" err="1"/>
              <a:t>okviru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se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smtClean="0"/>
              <a:t>a</a:t>
            </a:r>
            <a:r>
              <a:rPr lang="sr-Latn-RS" sz="2000" dirty="0" smtClean="0"/>
              <a:t>k</a:t>
            </a:r>
            <a:r>
              <a:rPr lang="en-US" sz="2000" dirty="0" err="1" smtClean="0"/>
              <a:t>tivnosti</a:t>
            </a:r>
            <a:r>
              <a:rPr lang="en-US" sz="2000" dirty="0" smtClean="0"/>
              <a:t> </a:t>
            </a:r>
            <a:r>
              <a:rPr lang="en-US" sz="2000" dirty="0" err="1"/>
              <a:t>unutar</a:t>
            </a:r>
            <a:r>
              <a:rPr lang="en-US" sz="2000" dirty="0"/>
              <a:t> </a:t>
            </a:r>
            <a:r>
              <a:rPr lang="en-US" sz="2000" dirty="0" err="1"/>
              <a:t>promatranog</a:t>
            </a:r>
            <a:r>
              <a:rPr lang="en-US" sz="2000" dirty="0"/>
              <a:t> </a:t>
            </a:r>
            <a:r>
              <a:rPr lang="en-US" sz="2000" dirty="0" err="1"/>
              <a:t>poslovnog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 </a:t>
            </a:r>
            <a:r>
              <a:rPr lang="en-US" sz="2000" dirty="0" err="1"/>
              <a:t>podeliti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one:</a:t>
            </a:r>
          </a:p>
          <a:p>
            <a:pPr lvl="0"/>
            <a:endParaRPr lang="sr-Latn-RS" sz="2000" dirty="0" smtClean="0"/>
          </a:p>
          <a:p>
            <a:pPr lvl="1"/>
            <a:r>
              <a:rPr lang="sr-Latn-RS" sz="1800" dirty="0" smtClean="0"/>
              <a:t>u</a:t>
            </a:r>
            <a:r>
              <a:rPr lang="en-US" sz="1800" dirty="0" smtClean="0"/>
              <a:t> </a:t>
            </a:r>
            <a:r>
              <a:rPr lang="en-US" sz="1800" dirty="0" err="1"/>
              <a:t>kojima</a:t>
            </a:r>
            <a:r>
              <a:rPr lang="en-US" sz="1800" dirty="0"/>
              <a:t> se </a:t>
            </a:r>
            <a:r>
              <a:rPr lang="en-US" sz="1800" dirty="0" err="1"/>
              <a:t>stvara</a:t>
            </a:r>
            <a:r>
              <a:rPr lang="en-US" sz="1800" dirty="0"/>
              <a:t> </a:t>
            </a:r>
            <a:r>
              <a:rPr lang="en-US" sz="1800" dirty="0" err="1"/>
              <a:t>vrednost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gosta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 </a:t>
            </a:r>
            <a:r>
              <a:rPr lang="en-US" sz="1800" dirty="0" err="1"/>
              <a:t>na</a:t>
            </a:r>
            <a:r>
              <a:rPr lang="en-US" sz="1800" dirty="0"/>
              <a:t> one</a:t>
            </a:r>
          </a:p>
          <a:p>
            <a:pPr lvl="1"/>
            <a:r>
              <a:rPr lang="en-US" sz="1800" dirty="0"/>
              <a:t>u </a:t>
            </a:r>
            <a:r>
              <a:rPr lang="en-US" sz="1800" dirty="0" err="1"/>
              <a:t>kojima</a:t>
            </a:r>
            <a:r>
              <a:rPr lang="en-US" sz="1800" dirty="0"/>
              <a:t> se ta </a:t>
            </a:r>
            <a:r>
              <a:rPr lang="en-US" sz="1800" dirty="0" err="1"/>
              <a:t>vrednost</a:t>
            </a:r>
            <a:r>
              <a:rPr lang="en-US" sz="1800" dirty="0"/>
              <a:t> ne </a:t>
            </a:r>
            <a:r>
              <a:rPr lang="en-US" sz="1800" dirty="0" err="1"/>
              <a:t>stvara</a:t>
            </a:r>
            <a:r>
              <a:rPr lang="en-US" sz="1800" dirty="0"/>
              <a:t>.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7697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en-US" sz="2000" u="sng" dirty="0" err="1"/>
              <a:t>Bitno</a:t>
            </a:r>
            <a:r>
              <a:rPr lang="en-US" sz="2000" u="sng" dirty="0"/>
              <a:t> </a:t>
            </a:r>
            <a:r>
              <a:rPr lang="en-US" sz="2000" u="sng" dirty="0" err="1"/>
              <a:t>unapređenje</a:t>
            </a:r>
            <a:r>
              <a:rPr lang="en-US" sz="2000" u="sng" dirty="0"/>
              <a:t> </a:t>
            </a:r>
            <a:r>
              <a:rPr lang="en-US" sz="2000" u="sng" dirty="0" err="1"/>
              <a:t>poslovanja</a:t>
            </a:r>
            <a:r>
              <a:rPr lang="en-US" sz="2000" u="sng" dirty="0"/>
              <a:t> </a:t>
            </a:r>
            <a:r>
              <a:rPr lang="en-US" sz="2000" u="sng" dirty="0" err="1"/>
              <a:t>postiže</a:t>
            </a:r>
            <a:r>
              <a:rPr lang="en-US" sz="2000" u="sng" dirty="0"/>
              <a:t> se</a:t>
            </a:r>
            <a:r>
              <a:rPr lang="en-US" sz="2000" dirty="0"/>
              <a:t>:</a:t>
            </a:r>
          </a:p>
          <a:p>
            <a:pPr lvl="0"/>
            <a:r>
              <a:rPr lang="en-US" sz="2000" dirty="0" err="1"/>
              <a:t>racionalizacijom</a:t>
            </a:r>
            <a:r>
              <a:rPr lang="en-US" sz="2000" dirty="0"/>
              <a:t> </a:t>
            </a:r>
            <a:r>
              <a:rPr lang="en-US" sz="2000" dirty="0" err="1"/>
              <a:t>aktivnosti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se </a:t>
            </a:r>
            <a:r>
              <a:rPr lang="en-US" sz="2000" dirty="0" err="1"/>
              <a:t>stvara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endParaRPr lang="en-US" sz="2000" dirty="0"/>
          </a:p>
          <a:p>
            <a:pPr lvl="0"/>
            <a:r>
              <a:rPr lang="en-US" sz="2000" dirty="0" err="1"/>
              <a:t>eliminisanjem</a:t>
            </a:r>
            <a:r>
              <a:rPr lang="en-US" sz="2000" dirty="0"/>
              <a:t> </a:t>
            </a:r>
            <a:r>
              <a:rPr lang="en-US" sz="2000" dirty="0" err="1"/>
              <a:t>aktivnosti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se ne </a:t>
            </a:r>
            <a:r>
              <a:rPr lang="en-US" sz="2000" dirty="0" err="1"/>
              <a:t>stvara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,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čemu</a:t>
            </a:r>
            <a:r>
              <a:rPr lang="en-US" sz="2000" dirty="0"/>
              <a:t> se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svaku</a:t>
            </a:r>
            <a:r>
              <a:rPr lang="en-US" sz="2000" dirty="0"/>
              <a:t> </a:t>
            </a:r>
            <a:r>
              <a:rPr lang="en-US" sz="2000" dirty="0" err="1"/>
              <a:t>takvu</a:t>
            </a:r>
            <a:r>
              <a:rPr lang="en-US" sz="2000" dirty="0"/>
              <a:t> </a:t>
            </a:r>
            <a:r>
              <a:rPr lang="en-US" sz="2000" dirty="0" err="1"/>
              <a:t>aktivnost</a:t>
            </a:r>
            <a:r>
              <a:rPr lang="en-US" sz="2000" dirty="0"/>
              <a:t> </a:t>
            </a:r>
            <a:r>
              <a:rPr lang="en-US" sz="2000" dirty="0" err="1"/>
              <a:t>postavlja</a:t>
            </a:r>
            <a:r>
              <a:rPr lang="en-US" sz="2000" dirty="0"/>
              <a:t> </a:t>
            </a:r>
            <a:r>
              <a:rPr lang="en-US" sz="2000" dirty="0" err="1"/>
              <a:t>niz</a:t>
            </a:r>
            <a:r>
              <a:rPr lang="en-US" sz="2000" dirty="0"/>
              <a:t> </a:t>
            </a:r>
            <a:r>
              <a:rPr lang="en-US" sz="2000" dirty="0" err="1"/>
              <a:t>pitanja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:</a:t>
            </a:r>
          </a:p>
          <a:p>
            <a:pPr lvl="1"/>
            <a:r>
              <a:rPr lang="en-US" sz="1800" dirty="0" err="1"/>
              <a:t>koja</a:t>
            </a:r>
            <a:r>
              <a:rPr lang="en-US" sz="1800" dirty="0"/>
              <a:t> je </a:t>
            </a:r>
            <a:r>
              <a:rPr lang="en-US" sz="1800" dirty="0" err="1"/>
              <a:t>njena</a:t>
            </a:r>
            <a:r>
              <a:rPr lang="en-US" sz="1800" dirty="0"/>
              <a:t> </a:t>
            </a:r>
            <a:r>
              <a:rPr lang="en-US" sz="1800" dirty="0" err="1"/>
              <a:t>stvarna</a:t>
            </a:r>
            <a:r>
              <a:rPr lang="en-US" sz="1800" dirty="0"/>
              <a:t> </a:t>
            </a:r>
            <a:r>
              <a:rPr lang="en-US" sz="1800" dirty="0" err="1"/>
              <a:t>svrha</a:t>
            </a:r>
            <a:r>
              <a:rPr lang="en-US" sz="1800" dirty="0"/>
              <a:t>?,</a:t>
            </a:r>
          </a:p>
          <a:p>
            <a:pPr lvl="1"/>
            <a:r>
              <a:rPr lang="en-US" sz="1800" dirty="0"/>
              <a:t>da li se </a:t>
            </a:r>
            <a:r>
              <a:rPr lang="en-US" sz="1800" dirty="0" err="1"/>
              <a:t>ona</a:t>
            </a:r>
            <a:r>
              <a:rPr lang="en-US" sz="1800" dirty="0"/>
              <a:t> </a:t>
            </a:r>
            <a:r>
              <a:rPr lang="en-US" sz="1800" dirty="0" err="1"/>
              <a:t>obavlja</a:t>
            </a:r>
            <a:r>
              <a:rPr lang="en-US" sz="1800" dirty="0"/>
              <a:t> </a:t>
            </a:r>
            <a:r>
              <a:rPr lang="en-US" sz="1800" dirty="0" err="1"/>
              <a:t>zato</a:t>
            </a:r>
            <a:r>
              <a:rPr lang="en-US" sz="1800" dirty="0"/>
              <a:t> </a:t>
            </a:r>
            <a:r>
              <a:rPr lang="en-US" sz="1800" dirty="0" err="1"/>
              <a:t>što</a:t>
            </a:r>
            <a:r>
              <a:rPr lang="en-US" sz="1800" dirty="0"/>
              <a:t> u </a:t>
            </a:r>
            <a:r>
              <a:rPr lang="en-US" sz="1800" dirty="0" err="1"/>
              <a:t>nekom</a:t>
            </a:r>
            <a:r>
              <a:rPr lang="en-US" sz="1800" dirty="0"/>
              <a:t> </a:t>
            </a:r>
            <a:r>
              <a:rPr lang="en-US" sz="1800" dirty="0" err="1"/>
              <a:t>drugom</a:t>
            </a:r>
            <a:r>
              <a:rPr lang="en-US" sz="1800" dirty="0"/>
              <a:t> </a:t>
            </a:r>
            <a:r>
              <a:rPr lang="en-US" sz="1800" dirty="0" err="1" smtClean="0"/>
              <a:t>delu</a:t>
            </a:r>
            <a:r>
              <a:rPr lang="en-US" sz="1800" dirty="0" smtClean="0"/>
              <a:t> </a:t>
            </a:r>
            <a:r>
              <a:rPr lang="en-US" sz="1800" dirty="0" err="1"/>
              <a:t>posla</a:t>
            </a:r>
            <a:r>
              <a:rPr lang="en-US" sz="1800" dirty="0"/>
              <a:t> rad </a:t>
            </a:r>
            <a:r>
              <a:rPr lang="en-US" sz="1800" dirty="0" err="1"/>
              <a:t>nije</a:t>
            </a:r>
            <a:r>
              <a:rPr lang="en-US" sz="1800" dirty="0"/>
              <a:t> </a:t>
            </a:r>
            <a:r>
              <a:rPr lang="en-US" sz="1800" dirty="0" err="1"/>
              <a:t>obavljen</a:t>
            </a:r>
            <a:r>
              <a:rPr lang="en-US" sz="1800" dirty="0"/>
              <a:t> </a:t>
            </a:r>
            <a:r>
              <a:rPr lang="en-US" sz="1800" dirty="0" err="1"/>
              <a:t>kako</a:t>
            </a:r>
            <a:r>
              <a:rPr lang="en-US" sz="1800" dirty="0"/>
              <a:t> </a:t>
            </a:r>
            <a:r>
              <a:rPr lang="en-US" sz="1800" dirty="0" err="1"/>
              <a:t>treba</a:t>
            </a:r>
            <a:r>
              <a:rPr lang="en-US" sz="1800" dirty="0"/>
              <a:t>?,</a:t>
            </a:r>
          </a:p>
          <a:p>
            <a:pPr lvl="1"/>
            <a:r>
              <a:rPr lang="en-US" sz="1800" dirty="0"/>
              <a:t>da li se </a:t>
            </a:r>
            <a:r>
              <a:rPr lang="en-US" sz="1800" dirty="0" err="1"/>
              <a:t>radi</a:t>
            </a:r>
            <a:r>
              <a:rPr lang="en-US" sz="1800" dirty="0"/>
              <a:t> o </a:t>
            </a:r>
            <a:r>
              <a:rPr lang="en-US" sz="1800" dirty="0" err="1"/>
              <a:t>nepotrebnom</a:t>
            </a:r>
            <a:r>
              <a:rPr lang="en-US" sz="1800" dirty="0"/>
              <a:t> </a:t>
            </a:r>
            <a:r>
              <a:rPr lang="en-US" sz="1800" dirty="0" err="1"/>
              <a:t>dupliranju</a:t>
            </a:r>
            <a:r>
              <a:rPr lang="en-US" sz="1800" dirty="0"/>
              <a:t> </a:t>
            </a:r>
            <a:r>
              <a:rPr lang="en-US" sz="1800" dirty="0" err="1"/>
              <a:t>poslova</a:t>
            </a:r>
            <a:r>
              <a:rPr lang="en-US" sz="1800" dirty="0"/>
              <a:t>, </a:t>
            </a:r>
            <a:r>
              <a:rPr lang="en-US" sz="1800" dirty="0" err="1"/>
              <a:t>premeštanju</a:t>
            </a:r>
            <a:r>
              <a:rPr lang="en-US" sz="1800" dirty="0"/>
              <a:t>, </a:t>
            </a:r>
            <a:r>
              <a:rPr lang="en-US" sz="1800" dirty="0" err="1"/>
              <a:t>čekanju</a:t>
            </a:r>
            <a:r>
              <a:rPr lang="en-US" sz="1800" dirty="0"/>
              <a:t>? </a:t>
            </a:r>
            <a:r>
              <a:rPr lang="en-US" sz="1800" dirty="0" err="1"/>
              <a:t>i</a:t>
            </a:r>
            <a:r>
              <a:rPr lang="en-US" sz="1800" dirty="0"/>
              <a:t> dr</a:t>
            </a:r>
            <a:r>
              <a:rPr lang="en-US" dirty="0"/>
              <a:t>.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4177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smtClean="0"/>
              <a:t>Da </a:t>
            </a:r>
            <a:r>
              <a:rPr lang="en-US" sz="2000" dirty="0"/>
              <a:t>bi se </a:t>
            </a:r>
            <a:r>
              <a:rPr lang="en-US" sz="2000" dirty="0" err="1"/>
              <a:t>suštinski</a:t>
            </a:r>
            <a:r>
              <a:rPr lang="en-US" sz="2000" dirty="0"/>
              <a:t> </a:t>
            </a:r>
            <a:r>
              <a:rPr lang="en-US" sz="2000" dirty="0" err="1"/>
              <a:t>povećala</a:t>
            </a:r>
            <a:r>
              <a:rPr lang="en-US" sz="2000" dirty="0"/>
              <a:t> </a:t>
            </a:r>
            <a:r>
              <a:rPr lang="en-US" sz="2000" dirty="0" err="1"/>
              <a:t>poslovna</a:t>
            </a:r>
            <a:r>
              <a:rPr lang="en-US" sz="2000" dirty="0"/>
              <a:t> </a:t>
            </a:r>
            <a:r>
              <a:rPr lang="en-US" sz="2000" dirty="0" err="1"/>
              <a:t>uspešnost</a:t>
            </a:r>
            <a:r>
              <a:rPr lang="en-US" sz="2000" dirty="0"/>
              <a:t>, </a:t>
            </a:r>
            <a:r>
              <a:rPr lang="en-US" sz="2000" dirty="0" err="1"/>
              <a:t>potrebno</a:t>
            </a:r>
            <a:r>
              <a:rPr lang="en-US" sz="2000" dirty="0"/>
              <a:t> je </a:t>
            </a:r>
            <a:r>
              <a:rPr lang="en-US" sz="2000" dirty="0" err="1"/>
              <a:t>usredsrediti</a:t>
            </a:r>
            <a:r>
              <a:rPr lang="en-US" sz="2000" dirty="0"/>
              <a:t> se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unapređenje</a:t>
            </a:r>
            <a:r>
              <a:rPr lang="en-US" sz="2000" dirty="0"/>
              <a:t> </a:t>
            </a:r>
            <a:r>
              <a:rPr lang="en-US" sz="2000" dirty="0" err="1"/>
              <a:t>onih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 u </a:t>
            </a:r>
            <a:r>
              <a:rPr lang="en-US" sz="2000" dirty="0" err="1"/>
              <a:t>hotelskom</a:t>
            </a:r>
            <a:r>
              <a:rPr lang="en-US" sz="2000" dirty="0"/>
              <a:t> </a:t>
            </a:r>
            <a:r>
              <a:rPr lang="en-US" sz="2000" dirty="0" err="1"/>
              <a:t>poslovanju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u </a:t>
            </a:r>
            <a:r>
              <a:rPr lang="en-US" sz="2000" dirty="0" err="1"/>
              <a:t>najvećoj</a:t>
            </a:r>
            <a:r>
              <a:rPr lang="en-US" sz="2000" dirty="0"/>
              <a:t> </a:t>
            </a:r>
            <a:r>
              <a:rPr lang="en-US" sz="2000" dirty="0" err="1"/>
              <a:t>meri</a:t>
            </a:r>
            <a:r>
              <a:rPr lang="en-US" sz="2000" dirty="0"/>
              <a:t> </a:t>
            </a:r>
            <a:r>
              <a:rPr lang="en-US" sz="2000" dirty="0" err="1"/>
              <a:t>doprinose</a:t>
            </a:r>
            <a:r>
              <a:rPr lang="en-US" sz="2000" dirty="0"/>
              <a:t> </a:t>
            </a:r>
            <a:r>
              <a:rPr lang="en-US" sz="2000" dirty="0" err="1"/>
              <a:t>stvaranju</a:t>
            </a:r>
            <a:r>
              <a:rPr lang="en-US" sz="2000" dirty="0"/>
              <a:t>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Proces</a:t>
            </a:r>
            <a:r>
              <a:rPr lang="en-US" sz="2000" dirty="0"/>
              <a:t> se u </a:t>
            </a:r>
            <a:r>
              <a:rPr lang="en-US" sz="2000" dirty="0" err="1"/>
              <a:t>najširem</a:t>
            </a:r>
            <a:r>
              <a:rPr lang="en-US" sz="2000" dirty="0"/>
              <a:t> </a:t>
            </a:r>
            <a:r>
              <a:rPr lang="en-US" sz="2000" dirty="0" err="1"/>
              <a:t>značenju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definisati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zakonomerni</a:t>
            </a:r>
            <a:r>
              <a:rPr lang="en-US" sz="2000" dirty="0"/>
              <a:t> sled </a:t>
            </a:r>
            <a:r>
              <a:rPr lang="en-US" sz="2000" dirty="0" err="1"/>
              <a:t>stanja</a:t>
            </a:r>
            <a:r>
              <a:rPr lang="en-US" sz="2000" dirty="0"/>
              <a:t>, </a:t>
            </a:r>
            <a:r>
              <a:rPr lang="en-US" sz="2000" dirty="0" err="1"/>
              <a:t>faza</a:t>
            </a:r>
            <a:r>
              <a:rPr lang="en-US" sz="2000" dirty="0"/>
              <a:t>, </a:t>
            </a:r>
            <a:r>
              <a:rPr lang="en-US" sz="2000" dirty="0" err="1"/>
              <a:t>pojava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sl., </a:t>
            </a:r>
            <a:r>
              <a:rPr lang="en-US" sz="2000" dirty="0" err="1"/>
              <a:t>odnosno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ukupnost</a:t>
            </a:r>
            <a:r>
              <a:rPr lang="en-US" sz="2000" dirty="0"/>
              <a:t> </a:t>
            </a:r>
            <a:r>
              <a:rPr lang="en-US" sz="2000" dirty="0" err="1"/>
              <a:t>radnji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obavljaju</a:t>
            </a:r>
            <a:r>
              <a:rPr lang="en-US" sz="2000" dirty="0"/>
              <a:t> da se </a:t>
            </a:r>
            <a:r>
              <a:rPr lang="en-US" sz="2000" dirty="0" err="1"/>
              <a:t>dobije</a:t>
            </a:r>
            <a:r>
              <a:rPr lang="en-US" sz="2000" dirty="0"/>
              <a:t> </a:t>
            </a:r>
            <a:r>
              <a:rPr lang="en-US" sz="2000" dirty="0" err="1"/>
              <a:t>određeni</a:t>
            </a:r>
            <a:r>
              <a:rPr lang="en-US" sz="2000" dirty="0"/>
              <a:t> </a:t>
            </a:r>
            <a:r>
              <a:rPr lang="en-US" sz="2000" dirty="0" err="1"/>
              <a:t>rezultat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b="1" dirty="0" err="1" smtClean="0"/>
              <a:t>Proces</a:t>
            </a:r>
            <a:r>
              <a:rPr lang="en-US" sz="2000" b="1" dirty="0" smtClean="0"/>
              <a:t> </a:t>
            </a:r>
            <a:r>
              <a:rPr lang="en-US" sz="2000" b="1" dirty="0"/>
              <a:t>je, </a:t>
            </a:r>
            <a:r>
              <a:rPr lang="en-US" sz="2000" b="1" dirty="0" err="1"/>
              <a:t>dakle</a:t>
            </a:r>
            <a:r>
              <a:rPr lang="en-US" sz="2000" b="1" dirty="0" smtClean="0"/>
              <a:t>, </a:t>
            </a:r>
            <a:r>
              <a:rPr lang="en-US" sz="2000" b="1" dirty="0" err="1"/>
              <a:t>skup</a:t>
            </a:r>
            <a:r>
              <a:rPr lang="en-US" sz="2000" b="1" dirty="0"/>
              <a:t> </a:t>
            </a:r>
            <a:r>
              <a:rPr lang="en-US" sz="2000" b="1" dirty="0" err="1"/>
              <a:t>povezanih</a:t>
            </a:r>
            <a:r>
              <a:rPr lang="en-US" sz="2000" b="1" dirty="0"/>
              <a:t> </a:t>
            </a:r>
            <a:r>
              <a:rPr lang="en-US" sz="2000" b="1" dirty="0" err="1"/>
              <a:t>aktivnosti</a:t>
            </a:r>
            <a:r>
              <a:rPr lang="en-US" sz="2000" b="1" dirty="0"/>
              <a:t> </a:t>
            </a:r>
            <a:r>
              <a:rPr lang="en-US" sz="2000" b="1" dirty="0" err="1"/>
              <a:t>koji</a:t>
            </a:r>
            <a:r>
              <a:rPr lang="en-US" sz="2000" b="1" dirty="0"/>
              <a:t> </a:t>
            </a:r>
            <a:r>
              <a:rPr lang="en-US" sz="2000" b="1" dirty="0" err="1"/>
              <a:t>zajedno</a:t>
            </a:r>
            <a:r>
              <a:rPr lang="en-US" sz="2000" b="1" dirty="0"/>
              <a:t> </a:t>
            </a:r>
            <a:r>
              <a:rPr lang="en-US" sz="2000" b="1" dirty="0" err="1"/>
              <a:t>čine</a:t>
            </a:r>
            <a:r>
              <a:rPr lang="en-US" sz="2000" b="1" dirty="0"/>
              <a:t> </a:t>
            </a:r>
            <a:r>
              <a:rPr lang="en-US" sz="2000" b="1" dirty="0" err="1"/>
              <a:t>vrednost</a:t>
            </a:r>
            <a:r>
              <a:rPr lang="en-US" sz="2000" b="1" dirty="0"/>
              <a:t> </a:t>
            </a:r>
            <a:r>
              <a:rPr lang="en-US" sz="2000" b="1" dirty="0" err="1"/>
              <a:t>za</a:t>
            </a:r>
            <a:r>
              <a:rPr lang="en-US" sz="2000" b="1" dirty="0"/>
              <a:t> </a:t>
            </a:r>
            <a:r>
              <a:rPr lang="en-US" sz="2000" b="1" dirty="0" err="1"/>
              <a:t>korisnika</a:t>
            </a:r>
            <a:r>
              <a:rPr lang="en-US" sz="2000" b="1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9234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Delotvornost</a:t>
            </a:r>
            <a:r>
              <a:rPr lang="en-US" sz="2000" dirty="0" smtClean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uticati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gostima</a:t>
            </a:r>
            <a:r>
              <a:rPr lang="en-US" sz="2000" dirty="0"/>
              <a:t>, </a:t>
            </a:r>
            <a:r>
              <a:rPr lang="en-US" sz="2000" dirty="0" err="1"/>
              <a:t>kvalitet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profitabilnost</a:t>
            </a:r>
            <a:r>
              <a:rPr lang="en-US" sz="2000" dirty="0"/>
              <a:t>, a </a:t>
            </a:r>
            <a:r>
              <a:rPr lang="en-US" sz="2000" dirty="0" err="1"/>
              <a:t>cilj</a:t>
            </a:r>
            <a:r>
              <a:rPr lang="en-US" sz="2000" dirty="0"/>
              <a:t>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menadžmenta</a:t>
            </a:r>
            <a:r>
              <a:rPr lang="en-US" sz="2000" dirty="0"/>
              <a:t> </a:t>
            </a:r>
            <a:r>
              <a:rPr lang="en-US" sz="2000" dirty="0" smtClean="0"/>
              <a:t>je</a:t>
            </a:r>
            <a:r>
              <a:rPr lang="sr-Latn-RS" sz="2000" dirty="0" smtClean="0"/>
              <a:t>:</a:t>
            </a:r>
          </a:p>
          <a:p>
            <a:pPr lvl="1"/>
            <a:r>
              <a:rPr lang="en-US" sz="1800" dirty="0" err="1" smtClean="0"/>
              <a:t>uspešnost</a:t>
            </a:r>
            <a:r>
              <a:rPr lang="en-US" sz="1800" dirty="0" smtClean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konkurentnost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tržištu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smanjenje</a:t>
            </a:r>
            <a:r>
              <a:rPr lang="en-US" sz="1800" dirty="0" smtClean="0"/>
              <a:t> </a:t>
            </a:r>
            <a:r>
              <a:rPr lang="en-US" sz="1800" dirty="0" err="1"/>
              <a:t>troškova</a:t>
            </a:r>
            <a:r>
              <a:rPr lang="en-US" sz="1800" dirty="0"/>
              <a:t> </a:t>
            </a:r>
            <a:r>
              <a:rPr lang="en-US" sz="1800" dirty="0" err="1"/>
              <a:t>proizvodnje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povećanje</a:t>
            </a:r>
            <a:r>
              <a:rPr lang="en-US" sz="1800" dirty="0" smtClean="0"/>
              <a:t> </a:t>
            </a:r>
            <a:r>
              <a:rPr lang="en-US" sz="1800" dirty="0" err="1"/>
              <a:t>profita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8843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endParaRPr lang="sr-Latn-RS" sz="2000" dirty="0" smtClean="0"/>
          </a:p>
          <a:p>
            <a:r>
              <a:rPr lang="en-US" sz="2000" dirty="0" smtClean="0"/>
              <a:t>Danas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učestale</a:t>
            </a:r>
            <a:r>
              <a:rPr lang="en-US" sz="2000" dirty="0"/>
              <a:t> </a:t>
            </a:r>
            <a:r>
              <a:rPr lang="en-US" sz="2000" dirty="0" err="1"/>
              <a:t>reorganizacije</a:t>
            </a:r>
            <a:r>
              <a:rPr lang="en-US" sz="2000" dirty="0"/>
              <a:t> </a:t>
            </a:r>
            <a:r>
              <a:rPr lang="sr-Latn-RS" sz="2000" dirty="0" smtClean="0"/>
              <a:t>privrednih</a:t>
            </a:r>
            <a:r>
              <a:rPr lang="en-US" sz="2000" dirty="0" smtClean="0"/>
              <a:t> </a:t>
            </a:r>
            <a:r>
              <a:rPr lang="en-US" sz="2000" dirty="0" err="1"/>
              <a:t>subjekata</a:t>
            </a:r>
            <a:r>
              <a:rPr lang="en-US" sz="2000" dirty="0"/>
              <a:t>, pa </a:t>
            </a:r>
            <a:r>
              <a:rPr lang="en-US" sz="2000" dirty="0" err="1"/>
              <a:t>tako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, pa </a:t>
            </a:r>
            <a:r>
              <a:rPr lang="en-US" sz="2000" dirty="0" err="1" smtClean="0"/>
              <a:t>umesto</a:t>
            </a:r>
            <a:r>
              <a:rPr lang="en-US" sz="2000" dirty="0" smtClean="0"/>
              <a:t> </a:t>
            </a:r>
            <a:r>
              <a:rPr lang="en-US" sz="2000" dirty="0"/>
              <a:t>da se </a:t>
            </a:r>
            <a:r>
              <a:rPr lang="en-US" sz="2000" b="1" dirty="0" err="1" smtClean="0"/>
              <a:t>najpre</a:t>
            </a:r>
            <a:r>
              <a:rPr lang="en-US" sz="2000" b="1" dirty="0" smtClean="0"/>
              <a:t> </a:t>
            </a:r>
            <a:r>
              <a:rPr lang="en-US" sz="2000" b="1" dirty="0" err="1"/>
              <a:t>dizajnira</a:t>
            </a:r>
            <a:r>
              <a:rPr lang="en-US" sz="2000" b="1" dirty="0"/>
              <a:t> </a:t>
            </a:r>
            <a:r>
              <a:rPr lang="en-US" sz="2000" b="1" dirty="0" err="1" smtClean="0"/>
              <a:t>procese</a:t>
            </a:r>
            <a:r>
              <a:rPr lang="sr-Latn-RS" sz="2000" b="1" dirty="0" smtClean="0"/>
              <a:t>, </a:t>
            </a:r>
            <a:r>
              <a:rPr lang="en-US" sz="2000" dirty="0" smtClean="0"/>
              <a:t>a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toga </a:t>
            </a:r>
            <a:r>
              <a:rPr lang="en-US" sz="2000" dirty="0" err="1"/>
              <a:t>postavi</a:t>
            </a:r>
            <a:r>
              <a:rPr lang="en-US" sz="2000" dirty="0"/>
              <a:t> </a:t>
            </a:r>
            <a:r>
              <a:rPr lang="en-US" sz="2000" dirty="0" err="1"/>
              <a:t>organizacija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služiti</a:t>
            </a:r>
            <a:r>
              <a:rPr lang="en-US" sz="2000" dirty="0"/>
              <a:t> da </a:t>
            </a:r>
            <a:r>
              <a:rPr lang="en-US" sz="2000" dirty="0" err="1"/>
              <a:t>procesi</a:t>
            </a:r>
            <a:r>
              <a:rPr lang="en-US" sz="2000" dirty="0"/>
              <a:t> dobro </a:t>
            </a:r>
            <a:r>
              <a:rPr lang="en-US" sz="2000" dirty="0" err="1" smtClean="0"/>
              <a:t>funkcioniraju</a:t>
            </a:r>
            <a:r>
              <a:rPr lang="sr-Latn-RS" sz="2000" dirty="0"/>
              <a:t>.</a:t>
            </a:r>
            <a:endParaRPr lang="en-US" sz="2000" dirty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8149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Postoje</a:t>
            </a:r>
            <a:r>
              <a:rPr lang="en-US" sz="2000" dirty="0" smtClean="0"/>
              <a:t> </a:t>
            </a:r>
            <a:r>
              <a:rPr lang="sr-Latn-RS" sz="2000" dirty="0"/>
              <a:t>3</a:t>
            </a:r>
            <a:r>
              <a:rPr lang="en-US" sz="2000" dirty="0" smtClean="0"/>
              <a:t> </a:t>
            </a:r>
            <a:r>
              <a:rPr lang="en-US" sz="2000" dirty="0" err="1"/>
              <a:t>tipa</a:t>
            </a:r>
            <a:r>
              <a:rPr lang="en-US" sz="2000" dirty="0"/>
              <a:t> </a:t>
            </a:r>
            <a:r>
              <a:rPr lang="en-US" sz="2000" dirty="0" err="1"/>
              <a:t>poslovnih</a:t>
            </a:r>
            <a:r>
              <a:rPr lang="en-US" sz="2000" dirty="0"/>
              <a:t> </a:t>
            </a:r>
            <a:r>
              <a:rPr lang="en-US" sz="2000" dirty="0" err="1" smtClean="0"/>
              <a:t>procesa</a:t>
            </a:r>
            <a:r>
              <a:rPr lang="sr-Latn-RS" sz="2000" dirty="0" smtClean="0"/>
              <a:t>:</a:t>
            </a:r>
          </a:p>
          <a:p>
            <a:endParaRPr lang="en-US" sz="2000" dirty="0"/>
          </a:p>
          <a:p>
            <a:pPr lvl="1">
              <a:buFont typeface="+mj-lt"/>
              <a:buAutoNum type="arabicPeriod"/>
            </a:pPr>
            <a:r>
              <a:rPr lang="en-US" sz="2000" dirty="0" err="1" smtClean="0"/>
              <a:t>procesi</a:t>
            </a:r>
            <a:r>
              <a:rPr lang="en-US" sz="2000" dirty="0" smtClean="0"/>
              <a:t> </a:t>
            </a:r>
            <a:r>
              <a:rPr lang="en-US" sz="2000" dirty="0" err="1"/>
              <a:t>upravljanja</a:t>
            </a:r>
            <a:r>
              <a:rPr lang="en-US" sz="2000" dirty="0"/>
              <a:t>, </a:t>
            </a:r>
          </a:p>
          <a:p>
            <a:pPr lvl="1">
              <a:buFont typeface="+mj-lt"/>
              <a:buAutoNum type="arabicPeriod"/>
            </a:pPr>
            <a:r>
              <a:rPr lang="en-US" sz="2000" dirty="0" err="1" smtClean="0"/>
              <a:t>procesi</a:t>
            </a:r>
            <a:r>
              <a:rPr lang="en-US" sz="2000" dirty="0" smtClean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</a:p>
          <a:p>
            <a:pPr lvl="1">
              <a:buFont typeface="+mj-lt"/>
              <a:buAutoNum type="arabicPeriod"/>
            </a:pPr>
            <a:r>
              <a:rPr lang="en-US" sz="2000" dirty="0" err="1" smtClean="0"/>
              <a:t>središnji</a:t>
            </a:r>
            <a:r>
              <a:rPr lang="en-US" sz="2000" dirty="0" smtClean="0"/>
              <a:t> </a:t>
            </a:r>
            <a:r>
              <a:rPr lang="en-US" sz="2000" dirty="0" err="1" smtClean="0"/>
              <a:t>procesi</a:t>
            </a:r>
            <a:r>
              <a:rPr lang="en-US" sz="2000" dirty="0"/>
              <a:t>.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23359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endParaRPr lang="sr-Latn-RS" sz="2000" dirty="0" smtClean="0"/>
          </a:p>
          <a:p>
            <a:r>
              <a:rPr lang="en-US" sz="2000" dirty="0"/>
              <a:t>Novi model </a:t>
            </a:r>
            <a:r>
              <a:rPr lang="en-US" sz="2000" dirty="0" err="1"/>
              <a:t>poslovanja</a:t>
            </a:r>
            <a:r>
              <a:rPr lang="en-US" sz="2000" dirty="0"/>
              <a:t> mora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fleksibilan</a:t>
            </a:r>
            <a:r>
              <a:rPr lang="en-US" sz="2000" dirty="0"/>
              <a:t>, </a:t>
            </a:r>
            <a:r>
              <a:rPr lang="en-US" sz="2000" dirty="0" err="1" smtClean="0"/>
              <a:t>uvek</a:t>
            </a:r>
            <a:r>
              <a:rPr lang="en-US" sz="2000" dirty="0" smtClean="0"/>
              <a:t> </a:t>
            </a:r>
            <a:r>
              <a:rPr lang="en-US" sz="2000" dirty="0" err="1"/>
              <a:t>spreman</a:t>
            </a:r>
            <a:r>
              <a:rPr lang="en-US" sz="2000" dirty="0"/>
              <a:t> </a:t>
            </a:r>
            <a:r>
              <a:rPr lang="en-US" sz="2000" dirty="0" err="1"/>
              <a:t>prilagoditi</a:t>
            </a:r>
            <a:r>
              <a:rPr lang="en-US" sz="2000" dirty="0"/>
              <a:t> se </a:t>
            </a:r>
            <a:r>
              <a:rPr lang="en-US" sz="2000" dirty="0" err="1"/>
              <a:t>novim</a:t>
            </a:r>
            <a:r>
              <a:rPr lang="en-US" sz="2000" dirty="0"/>
              <a:t> </a:t>
            </a:r>
            <a:r>
              <a:rPr lang="en-US" sz="2000" dirty="0" err="1" smtClean="0"/>
              <a:t>promenama</a:t>
            </a:r>
            <a:r>
              <a:rPr lang="en-US" sz="2000" dirty="0" smtClean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tržištu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mora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 smtClean="0"/>
              <a:t>orijenti</a:t>
            </a:r>
            <a:r>
              <a:rPr lang="sr-Latn-RS" sz="2000" dirty="0" smtClean="0"/>
              <a:t>s</a:t>
            </a:r>
            <a:r>
              <a:rPr lang="en-US" sz="2000" dirty="0" smtClean="0"/>
              <a:t>an </a:t>
            </a:r>
            <a:r>
              <a:rPr lang="en-US" sz="2000" dirty="0" err="1"/>
              <a:t>poslovnim</a:t>
            </a:r>
            <a:r>
              <a:rPr lang="en-US" sz="2000" dirty="0"/>
              <a:t> </a:t>
            </a:r>
            <a:r>
              <a:rPr lang="en-US" sz="2000" dirty="0" err="1"/>
              <a:t>procesima</a:t>
            </a:r>
            <a:r>
              <a:rPr lang="en-US" sz="2000" dirty="0"/>
              <a:t> s </a:t>
            </a:r>
            <a:r>
              <a:rPr lang="en-US" sz="2000" dirty="0" err="1"/>
              <a:t>ciljem</a:t>
            </a:r>
            <a:r>
              <a:rPr lang="en-US" sz="2000" dirty="0"/>
              <a:t> </a:t>
            </a:r>
            <a:r>
              <a:rPr lang="en-US" sz="2000" dirty="0" err="1"/>
              <a:t>zadovoljenja</a:t>
            </a:r>
            <a:r>
              <a:rPr lang="en-US" sz="2000" dirty="0"/>
              <a:t> </a:t>
            </a:r>
            <a:r>
              <a:rPr lang="en-US" sz="2000" dirty="0" err="1"/>
              <a:t>potreba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, </a:t>
            </a:r>
            <a:r>
              <a:rPr lang="en-US" sz="2000" dirty="0" err="1"/>
              <a:t>potrošača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4941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u="sng" dirty="0" smtClean="0"/>
              <a:t>P</a:t>
            </a:r>
            <a:r>
              <a:rPr lang="en-US" sz="2000" u="sng" dirty="0" err="1" smtClean="0"/>
              <a:t>rocesne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funkcije</a:t>
            </a:r>
            <a:r>
              <a:rPr lang="sr-Latn-RS" sz="2000" u="sng" dirty="0" smtClean="0"/>
              <a:t> u hotelu</a:t>
            </a:r>
            <a:r>
              <a:rPr lang="en-US" sz="2000" u="sng" dirty="0" smtClean="0"/>
              <a:t> </a:t>
            </a:r>
            <a:r>
              <a:rPr lang="en-US" sz="2000" u="sng" dirty="0" err="1"/>
              <a:t>su</a:t>
            </a:r>
            <a:r>
              <a:rPr lang="en-US" sz="2000" u="sng" dirty="0"/>
              <a:t>: </a:t>
            </a:r>
            <a:endParaRPr lang="sr-Latn-RS" sz="2000" u="sng" dirty="0" smtClean="0"/>
          </a:p>
          <a:p>
            <a:endParaRPr lang="en-US" dirty="0"/>
          </a:p>
          <a:p>
            <a:r>
              <a:rPr lang="en-US" b="1" dirty="0"/>
              <a:t>a) </a:t>
            </a:r>
            <a:r>
              <a:rPr lang="en-US" sz="2000" b="1" dirty="0" err="1"/>
              <a:t>osnovne</a:t>
            </a:r>
            <a:r>
              <a:rPr lang="en-US" sz="2000" b="1" dirty="0"/>
              <a:t> </a:t>
            </a:r>
            <a:r>
              <a:rPr lang="en-US" sz="2000" b="1" dirty="0" err="1"/>
              <a:t>procesne</a:t>
            </a:r>
            <a:r>
              <a:rPr lang="en-US" sz="2000" b="1" dirty="0"/>
              <a:t> </a:t>
            </a:r>
            <a:r>
              <a:rPr lang="en-US" sz="2000" b="1" dirty="0" err="1"/>
              <a:t>funkcije</a:t>
            </a:r>
            <a:r>
              <a:rPr lang="en-US" sz="2000" b="1" dirty="0"/>
              <a:t> </a:t>
            </a:r>
            <a:endParaRPr lang="en-US" sz="2000" dirty="0"/>
          </a:p>
          <a:p>
            <a:r>
              <a:rPr lang="en-US" sz="2000" dirty="0"/>
              <a:t>1. </a:t>
            </a:r>
            <a:r>
              <a:rPr lang="en-US" sz="2000" dirty="0" err="1"/>
              <a:t>proces</a:t>
            </a:r>
            <a:r>
              <a:rPr lang="en-US" sz="2000" dirty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pružanja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en-US" sz="2000" dirty="0"/>
              <a:t>, </a:t>
            </a:r>
          </a:p>
          <a:p>
            <a:r>
              <a:rPr lang="it-IT" sz="2000" dirty="0" smtClean="0"/>
              <a:t>2</a:t>
            </a:r>
            <a:r>
              <a:rPr lang="it-IT" sz="2000" dirty="0"/>
              <a:t>. proces pripreme i pružanja usluga prehrane i pića. </a:t>
            </a:r>
            <a:endParaRPr lang="sr-Latn-RS" sz="2000" dirty="0" smtClean="0"/>
          </a:p>
          <a:p>
            <a:endParaRPr lang="it-IT" sz="2000" dirty="0"/>
          </a:p>
          <a:p>
            <a:r>
              <a:rPr lang="en-US" sz="2000" b="1" dirty="0"/>
              <a:t>b) </a:t>
            </a:r>
            <a:r>
              <a:rPr lang="en-US" sz="2000" b="1" dirty="0" err="1"/>
              <a:t>dopunske</a:t>
            </a:r>
            <a:r>
              <a:rPr lang="en-US" sz="2000" b="1" dirty="0"/>
              <a:t> </a:t>
            </a:r>
            <a:r>
              <a:rPr lang="en-US" sz="2000" b="1" dirty="0" err="1"/>
              <a:t>procesne</a:t>
            </a:r>
            <a:r>
              <a:rPr lang="en-US" sz="2000" b="1" dirty="0"/>
              <a:t> </a:t>
            </a:r>
            <a:r>
              <a:rPr lang="en-US" sz="2000" b="1" dirty="0" err="1"/>
              <a:t>funkcije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ostale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pružaju</a:t>
            </a:r>
            <a:r>
              <a:rPr lang="en-US" sz="2000" dirty="0"/>
              <a:t> </a:t>
            </a:r>
            <a:r>
              <a:rPr lang="en-US" sz="2000" dirty="0" err="1"/>
              <a:t>gostima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 a </a:t>
            </a:r>
            <a:r>
              <a:rPr lang="en-US" sz="2000" dirty="0" err="1"/>
              <a:t>čiji</a:t>
            </a:r>
            <a:r>
              <a:rPr lang="en-US" sz="2000" dirty="0"/>
              <a:t> </a:t>
            </a:r>
            <a:r>
              <a:rPr lang="en-US" sz="2000" dirty="0" err="1"/>
              <a:t>broj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vrsta</a:t>
            </a:r>
            <a:r>
              <a:rPr lang="en-US" sz="2000" dirty="0"/>
              <a:t> </a:t>
            </a:r>
            <a:r>
              <a:rPr lang="sr-Latn-RS" sz="2000" dirty="0" smtClean="0"/>
              <a:t>za</a:t>
            </a:r>
            <a:r>
              <a:rPr lang="en-US" sz="2000" dirty="0" err="1" smtClean="0"/>
              <a:t>visi</a:t>
            </a:r>
            <a:r>
              <a:rPr lang="en-US" sz="2000" dirty="0" smtClean="0"/>
              <a:t> o</a:t>
            </a:r>
            <a:r>
              <a:rPr lang="sr-Latn-RS" sz="2000" dirty="0" smtClean="0"/>
              <a:t>d</a:t>
            </a:r>
            <a:r>
              <a:rPr lang="en-US" sz="2000" dirty="0" smtClean="0"/>
              <a:t> </a:t>
            </a:r>
            <a:r>
              <a:rPr lang="en-US" sz="2000" dirty="0" err="1" smtClean="0"/>
              <a:t>kategorij</a:t>
            </a:r>
            <a:r>
              <a:rPr lang="sr-Latn-RS" sz="2000" dirty="0" smtClean="0"/>
              <a:t>e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tipu</a:t>
            </a:r>
            <a:r>
              <a:rPr lang="en-US" sz="2000" dirty="0"/>
              <a:t>/</a:t>
            </a:r>
            <a:r>
              <a:rPr lang="en-US" sz="2000" dirty="0" err="1"/>
              <a:t>vrsti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npr</a:t>
            </a:r>
            <a:r>
              <a:rPr lang="en-US" sz="2000" dirty="0"/>
              <a:t>.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sporta</a:t>
            </a:r>
            <a:r>
              <a:rPr lang="en-US" sz="2000" dirty="0"/>
              <a:t>, </a:t>
            </a:r>
            <a:r>
              <a:rPr lang="en-US" sz="2000" dirty="0" err="1"/>
              <a:t>animacije</a:t>
            </a:r>
            <a:r>
              <a:rPr lang="en-US" sz="2000" dirty="0"/>
              <a:t>, </a:t>
            </a:r>
            <a:r>
              <a:rPr lang="en-US" sz="2000" dirty="0" err="1"/>
              <a:t>rekreacije</a:t>
            </a:r>
            <a:r>
              <a:rPr lang="en-US" sz="2000" dirty="0"/>
              <a:t>,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kulture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sl.)</a:t>
            </a:r>
            <a:endParaRPr lang="sr-Latn-RS" sz="2000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5179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u="sng" dirty="0" smtClean="0"/>
              <a:t>P</a:t>
            </a:r>
            <a:r>
              <a:rPr lang="en-US" sz="2000" u="sng" dirty="0" err="1" smtClean="0"/>
              <a:t>rocesne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funkcije</a:t>
            </a:r>
            <a:r>
              <a:rPr lang="sr-Latn-RS" sz="2000" u="sng" dirty="0" smtClean="0"/>
              <a:t> </a:t>
            </a:r>
            <a:r>
              <a:rPr lang="en-US" sz="2000" dirty="0" err="1" smtClean="0"/>
              <a:t>proces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pružanja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sr-Latn-RS" sz="2000" dirty="0" smtClean="0"/>
              <a:t>:</a:t>
            </a:r>
            <a:r>
              <a:rPr lang="en-US" sz="2000" dirty="0" smtClean="0"/>
              <a:t> </a:t>
            </a:r>
            <a:endParaRPr lang="en-US" sz="2000" dirty="0"/>
          </a:p>
          <a:p>
            <a:endParaRPr lang="en-US" dirty="0"/>
          </a:p>
          <a:p>
            <a:pPr>
              <a:buFont typeface="+mj-lt"/>
              <a:buAutoNum type="arabicPeriod"/>
            </a:pPr>
            <a:r>
              <a:rPr lang="sr-Latn-RS" b="1" dirty="0" smtClean="0"/>
              <a:t>1. </a:t>
            </a:r>
            <a:r>
              <a:rPr lang="en-US" b="1" dirty="0" smtClean="0"/>
              <a:t>POSTUPAK</a:t>
            </a:r>
            <a:r>
              <a:rPr lang="en-US" b="1" dirty="0"/>
              <a:t>: </a:t>
            </a:r>
            <a:r>
              <a:rPr lang="en-US" b="1" dirty="0" err="1" smtClean="0"/>
              <a:t>Prij</a:t>
            </a:r>
            <a:r>
              <a:rPr lang="sr-Latn-RS" b="1" dirty="0"/>
              <a:t>e</a:t>
            </a:r>
            <a:r>
              <a:rPr lang="en-US" b="1" dirty="0" smtClean="0"/>
              <a:t>m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prijava</a:t>
            </a:r>
            <a:r>
              <a:rPr lang="en-US" b="1" dirty="0"/>
              <a:t> </a:t>
            </a:r>
            <a:r>
              <a:rPr lang="en-US" b="1" dirty="0" err="1"/>
              <a:t>gosta</a:t>
            </a:r>
            <a:r>
              <a:rPr lang="en-US" b="1" dirty="0"/>
              <a:t> </a:t>
            </a:r>
            <a:r>
              <a:rPr lang="en-US" b="1" i="1" dirty="0"/>
              <a:t>(check in) </a:t>
            </a:r>
            <a:endParaRPr lang="en-US" dirty="0"/>
          </a:p>
          <a:p>
            <a:pPr lvl="1"/>
            <a:r>
              <a:rPr lang="en-US" dirty="0" err="1" smtClean="0"/>
              <a:t>dolazak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doček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identifikacija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</a:p>
          <a:p>
            <a:pPr lvl="1"/>
            <a:r>
              <a:rPr lang="en-US" dirty="0" err="1" smtClean="0"/>
              <a:t>dodela</a:t>
            </a:r>
            <a:r>
              <a:rPr lang="en-US" dirty="0" smtClean="0"/>
              <a:t> </a:t>
            </a:r>
            <a:r>
              <a:rPr lang="en-US" dirty="0" err="1" smtClean="0"/>
              <a:t>smeštajne</a:t>
            </a:r>
            <a:r>
              <a:rPr lang="en-US" dirty="0" smtClean="0"/>
              <a:t> </a:t>
            </a:r>
            <a:r>
              <a:rPr lang="en-US" dirty="0" err="1"/>
              <a:t>jedinice</a:t>
            </a:r>
            <a:r>
              <a:rPr lang="en-US" dirty="0"/>
              <a:t> </a:t>
            </a:r>
          </a:p>
          <a:p>
            <a:pPr lvl="1"/>
            <a:r>
              <a:rPr lang="en-US" dirty="0" err="1" smtClean="0"/>
              <a:t>prijava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(</a:t>
            </a:r>
            <a:r>
              <a:rPr lang="en-US" dirty="0" err="1"/>
              <a:t>dolazak</a:t>
            </a:r>
            <a:r>
              <a:rPr lang="en-US" dirty="0"/>
              <a:t> s </a:t>
            </a:r>
            <a:r>
              <a:rPr lang="en-US" dirty="0" err="1"/>
              <a:t>rezervacijom</a:t>
            </a:r>
            <a:r>
              <a:rPr lang="en-US" dirty="0"/>
              <a:t>, </a:t>
            </a:r>
            <a:r>
              <a:rPr lang="en-US" dirty="0" err="1"/>
              <a:t>dolazak</a:t>
            </a:r>
            <a:r>
              <a:rPr lang="en-US" dirty="0"/>
              <a:t> bez </a:t>
            </a:r>
            <a:r>
              <a:rPr lang="en-US" dirty="0" err="1"/>
              <a:t>rezervacije</a:t>
            </a:r>
            <a:r>
              <a:rPr lang="en-US" dirty="0"/>
              <a:t>, </a:t>
            </a:r>
            <a:r>
              <a:rPr lang="en-US" dirty="0" err="1"/>
              <a:t>ažuriranje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/>
              <a:t>gostu</a:t>
            </a:r>
            <a:r>
              <a:rPr lang="en-US" dirty="0"/>
              <a:t>) </a:t>
            </a:r>
          </a:p>
          <a:p>
            <a:pPr lvl="1"/>
            <a:r>
              <a:rPr lang="en-US" dirty="0" err="1" smtClean="0"/>
              <a:t>otvaranje</a:t>
            </a:r>
            <a:r>
              <a:rPr lang="en-US" dirty="0" smtClean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905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u="sng" dirty="0" smtClean="0"/>
              <a:t>P</a:t>
            </a:r>
            <a:r>
              <a:rPr lang="en-US" sz="2000" u="sng" dirty="0" err="1" smtClean="0"/>
              <a:t>rocesne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funkcije</a:t>
            </a:r>
            <a:r>
              <a:rPr lang="sr-Latn-RS" sz="2000" u="sng" dirty="0" smtClean="0"/>
              <a:t> </a:t>
            </a:r>
            <a:r>
              <a:rPr lang="en-US" sz="2000" dirty="0" err="1" smtClean="0"/>
              <a:t>proces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pružanja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sr-Latn-RS" sz="2000" dirty="0" smtClean="0"/>
              <a:t>:</a:t>
            </a:r>
            <a:r>
              <a:rPr lang="en-US" sz="2000" dirty="0" smtClean="0"/>
              <a:t> 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sr-Latn-RS" b="1" dirty="0" smtClean="0"/>
              <a:t>2. </a:t>
            </a:r>
            <a:r>
              <a:rPr lang="en-US" b="1" dirty="0" smtClean="0"/>
              <a:t>POSTUPAK</a:t>
            </a:r>
            <a:r>
              <a:rPr lang="en-US" b="1" dirty="0"/>
              <a:t>: </a:t>
            </a:r>
            <a:r>
              <a:rPr lang="en-US" b="1" dirty="0" err="1"/>
              <a:t>Praćenje</a:t>
            </a:r>
            <a:r>
              <a:rPr lang="en-US" b="1" dirty="0"/>
              <a:t> </a:t>
            </a:r>
            <a:r>
              <a:rPr lang="en-US" b="1" dirty="0" err="1"/>
              <a:t>boravka</a:t>
            </a:r>
            <a:r>
              <a:rPr lang="en-US" b="1" dirty="0"/>
              <a:t> </a:t>
            </a:r>
            <a:r>
              <a:rPr lang="en-US" b="1" dirty="0" err="1"/>
              <a:t>gosta</a:t>
            </a:r>
            <a:r>
              <a:rPr lang="en-US" b="1" dirty="0"/>
              <a:t> (</a:t>
            </a:r>
            <a:r>
              <a:rPr lang="en-US" b="1" dirty="0" err="1"/>
              <a:t>knjiženje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obračun</a:t>
            </a:r>
            <a:r>
              <a:rPr lang="en-US" b="1" dirty="0"/>
              <a:t> </a:t>
            </a:r>
            <a:r>
              <a:rPr lang="en-US" b="1" dirty="0" err="1"/>
              <a:t>usluga</a:t>
            </a:r>
            <a:r>
              <a:rPr lang="en-US" b="1" dirty="0"/>
              <a:t>) </a:t>
            </a:r>
            <a:endParaRPr lang="en-US" dirty="0"/>
          </a:p>
          <a:p>
            <a:r>
              <a:rPr lang="en-US" dirty="0" err="1" smtClean="0"/>
              <a:t>knjiženje</a:t>
            </a:r>
            <a:r>
              <a:rPr lang="en-US" dirty="0" smtClean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enih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pl-PL" dirty="0" smtClean="0"/>
              <a:t>izmene </a:t>
            </a:r>
            <a:r>
              <a:rPr lang="pl-PL" dirty="0"/>
              <a:t>podataka o gostu (općih i financijskih) 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2274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u="sng" dirty="0" smtClean="0"/>
              <a:t>P</a:t>
            </a:r>
            <a:r>
              <a:rPr lang="en-US" sz="2000" u="sng" dirty="0" err="1" smtClean="0"/>
              <a:t>rocesne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funkcije</a:t>
            </a:r>
            <a:r>
              <a:rPr lang="sr-Latn-RS" sz="2000" u="sng" dirty="0" smtClean="0"/>
              <a:t> </a:t>
            </a:r>
            <a:r>
              <a:rPr lang="en-US" sz="2000" dirty="0" err="1" smtClean="0"/>
              <a:t>proces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pružanja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sr-Latn-RS" sz="2000" dirty="0" smtClean="0"/>
              <a:t>:</a:t>
            </a:r>
            <a:r>
              <a:rPr lang="en-US" sz="2000" dirty="0" smtClean="0"/>
              <a:t> </a:t>
            </a:r>
            <a:endParaRPr lang="en-US" sz="2000" dirty="0"/>
          </a:p>
          <a:p>
            <a:endParaRPr lang="en-US" dirty="0"/>
          </a:p>
          <a:p>
            <a:r>
              <a:rPr lang="en-US" b="1" i="1" dirty="0"/>
              <a:t>3. </a:t>
            </a:r>
            <a:r>
              <a:rPr lang="en-US" b="1" dirty="0"/>
              <a:t>POSTUPAK: </a:t>
            </a:r>
            <a:r>
              <a:rPr lang="en-US" b="1" dirty="0" err="1"/>
              <a:t>Odjava</a:t>
            </a:r>
            <a:r>
              <a:rPr lang="en-US" b="1" dirty="0"/>
              <a:t>/</a:t>
            </a:r>
            <a:r>
              <a:rPr lang="en-US" b="1" dirty="0" err="1"/>
              <a:t>ispraćaj</a:t>
            </a:r>
            <a:r>
              <a:rPr lang="en-US" b="1" dirty="0"/>
              <a:t> </a:t>
            </a:r>
            <a:r>
              <a:rPr lang="en-US" b="1" dirty="0" err="1"/>
              <a:t>gosta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naplata</a:t>
            </a:r>
            <a:r>
              <a:rPr lang="en-US" b="1" dirty="0"/>
              <a:t> </a:t>
            </a:r>
            <a:r>
              <a:rPr lang="en-US" b="1" dirty="0" err="1"/>
              <a:t>računa</a:t>
            </a:r>
            <a:r>
              <a:rPr lang="en-US" b="1" dirty="0"/>
              <a:t>/</a:t>
            </a:r>
            <a:r>
              <a:rPr lang="en-US" b="1" dirty="0" err="1"/>
              <a:t>fakturiranje</a:t>
            </a:r>
            <a:r>
              <a:rPr lang="en-US" b="1" dirty="0"/>
              <a:t> </a:t>
            </a:r>
            <a:r>
              <a:rPr lang="en-US" b="1" i="1" dirty="0"/>
              <a:t>(check out) </a:t>
            </a:r>
            <a:endParaRPr lang="en-US" dirty="0"/>
          </a:p>
          <a:p>
            <a:r>
              <a:rPr lang="en-US" dirty="0" err="1" smtClean="0"/>
              <a:t>naplata</a:t>
            </a:r>
            <a:r>
              <a:rPr lang="en-US" dirty="0" smtClean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</a:p>
          <a:p>
            <a:r>
              <a:rPr lang="en-US" dirty="0" err="1" smtClean="0"/>
              <a:t>odjava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</a:p>
          <a:p>
            <a:r>
              <a:rPr lang="en-US" dirty="0" err="1" smtClean="0"/>
              <a:t>ispraćaj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</a:p>
          <a:p>
            <a:r>
              <a:rPr lang="en-US" dirty="0" err="1" smtClean="0"/>
              <a:t>fakturi</a:t>
            </a:r>
            <a:r>
              <a:rPr lang="sr-Latn-RS" dirty="0" smtClean="0"/>
              <a:t>s</a:t>
            </a:r>
            <a:r>
              <a:rPr lang="en-US" dirty="0" err="1" smtClean="0"/>
              <a:t>anje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7805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u="sng" dirty="0" smtClean="0"/>
              <a:t>P</a:t>
            </a:r>
            <a:r>
              <a:rPr lang="en-US" sz="2000" u="sng" dirty="0" err="1" smtClean="0"/>
              <a:t>rocesne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funkcije</a:t>
            </a:r>
            <a:r>
              <a:rPr lang="sr-Latn-RS" sz="2000" u="sng" dirty="0" smtClean="0"/>
              <a:t> </a:t>
            </a:r>
            <a:r>
              <a:rPr lang="en-US" sz="2000" dirty="0" err="1" smtClean="0"/>
              <a:t>proces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pripreme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pružanja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sr-Latn-RS" sz="2000" dirty="0" smtClean="0"/>
              <a:t>:</a:t>
            </a:r>
            <a:r>
              <a:rPr lang="en-US" sz="2000" dirty="0" smtClean="0"/>
              <a:t> 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4. POSTUPAK: </a:t>
            </a:r>
            <a:r>
              <a:rPr lang="en-US" b="1" dirty="0" err="1" smtClean="0"/>
              <a:t>Izveštavanje</a:t>
            </a:r>
            <a:r>
              <a:rPr lang="en-US" b="1" dirty="0" smtClean="0"/>
              <a:t> </a:t>
            </a:r>
            <a:r>
              <a:rPr lang="en-US" b="1" dirty="0"/>
              <a:t>o </a:t>
            </a:r>
            <a:r>
              <a:rPr lang="en-US" b="1" dirty="0" err="1"/>
              <a:t>ostvarenom</a:t>
            </a:r>
            <a:r>
              <a:rPr lang="en-US" b="1" dirty="0"/>
              <a:t> </a:t>
            </a:r>
            <a:r>
              <a:rPr lang="en-US" b="1" dirty="0" err="1"/>
              <a:t>poslovanju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žurnala</a:t>
            </a:r>
            <a:r>
              <a:rPr lang="en-US" dirty="0"/>
              <a:t> </a:t>
            </a:r>
          </a:p>
          <a:p>
            <a:r>
              <a:rPr lang="en-US" dirty="0"/>
              <a:t>2. </a:t>
            </a:r>
            <a:r>
              <a:rPr lang="en-US" dirty="0" err="1"/>
              <a:t>statistika</a:t>
            </a:r>
            <a:r>
              <a:rPr lang="en-US" dirty="0"/>
              <a:t> </a:t>
            </a:r>
            <a:r>
              <a:rPr lang="en-US" dirty="0" err="1"/>
              <a:t>odjeljenja</a:t>
            </a:r>
            <a:r>
              <a:rPr lang="en-US" dirty="0"/>
              <a:t>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 smtClean="0"/>
              <a:t>izv</a:t>
            </a:r>
            <a:r>
              <a:rPr lang="sr-Latn-RS" dirty="0" smtClean="0"/>
              <a:t>eštaj</a:t>
            </a:r>
            <a:r>
              <a:rPr lang="en-US" dirty="0" smtClean="0"/>
              <a:t> </a:t>
            </a:r>
            <a:r>
              <a:rPr lang="en-US" dirty="0"/>
              <a:t>1. USALI: </a:t>
            </a:r>
            <a:r>
              <a:rPr lang="en-US" dirty="0" err="1" smtClean="0"/>
              <a:t>odeljenje</a:t>
            </a:r>
            <a:r>
              <a:rPr lang="en-US" dirty="0" smtClean="0"/>
              <a:t>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4720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DEFINISANJE PROCESNE FUNKCIJE SMEŠTAJA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 smtClean="0"/>
              <a:t>podele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uobičajene</a:t>
            </a:r>
            <a:r>
              <a:rPr lang="en-US" dirty="0"/>
              <a:t> </a:t>
            </a:r>
            <a:r>
              <a:rPr lang="en-US" dirty="0" err="1"/>
              <a:t>postupke</a:t>
            </a:r>
            <a:r>
              <a:rPr lang="en-US" dirty="0"/>
              <a:t>, </a:t>
            </a:r>
            <a:r>
              <a:rPr lang="en-US" dirty="0" err="1"/>
              <a:t>često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podela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podprocese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procesne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</a:t>
            </a:r>
            <a:r>
              <a:rPr lang="en-US" dirty="0" err="1"/>
              <a:t>priprema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pružanje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 smtClean="0"/>
              <a:t>smeštaja</a:t>
            </a:r>
            <a:r>
              <a:rPr lang="en-US" dirty="0"/>
              <a:t>, pa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 smtClean="0"/>
              <a:t> </a:t>
            </a:r>
            <a:r>
              <a:rPr lang="en-US" dirty="0" err="1"/>
              <a:t>podprocesi</a:t>
            </a:r>
            <a:r>
              <a:rPr lang="en-US" dirty="0"/>
              <a:t> </a:t>
            </a:r>
            <a:r>
              <a:rPr lang="en-US" dirty="0" smtClean="0"/>
              <a:t>:</a:t>
            </a:r>
            <a:endParaRPr lang="sr-Latn-RS" dirty="0" smtClean="0"/>
          </a:p>
          <a:p>
            <a:r>
              <a:rPr lang="sr-Latn-RS" b="1" dirty="0" smtClean="0"/>
              <a:t>1. </a:t>
            </a:r>
            <a:r>
              <a:rPr lang="en-US" b="1" dirty="0" smtClean="0"/>
              <a:t>CHECK </a:t>
            </a:r>
            <a:r>
              <a:rPr lang="en-US" b="1" dirty="0"/>
              <a:t>IN </a:t>
            </a:r>
            <a:r>
              <a:rPr lang="en-US" dirty="0"/>
              <a:t>–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uobičajeni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primanja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en-US" b="1" dirty="0"/>
              <a:t>2. ROOM STATUS </a:t>
            </a:r>
            <a:r>
              <a:rPr lang="en-US" dirty="0"/>
              <a:t>– </a:t>
            </a:r>
            <a:r>
              <a:rPr lang="en-US" dirty="0" err="1"/>
              <a:t>kojim</a:t>
            </a:r>
            <a:r>
              <a:rPr lang="en-US" dirty="0"/>
              <a:t> se </a:t>
            </a:r>
            <a:r>
              <a:rPr lang="en-US" dirty="0" err="1" smtClean="0"/>
              <a:t>obuhva</a:t>
            </a:r>
            <a:r>
              <a:rPr lang="sr-Latn-RS" dirty="0" smtClean="0"/>
              <a:t>t</a:t>
            </a:r>
            <a:r>
              <a:rPr lang="en-US" dirty="0" smtClean="0"/>
              <a:t>a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zadovoljenje</a:t>
            </a:r>
            <a:r>
              <a:rPr lang="en-US" dirty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potreba</a:t>
            </a:r>
            <a:r>
              <a:rPr lang="en-US" dirty="0"/>
              <a:t> </a:t>
            </a:r>
            <a:r>
              <a:rPr lang="en-US" dirty="0" err="1"/>
              <a:t>vezanih</a:t>
            </a:r>
            <a:r>
              <a:rPr lang="en-US" dirty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/>
              <a:t>sobu</a:t>
            </a:r>
            <a:r>
              <a:rPr lang="en-US" dirty="0"/>
              <a:t>. </a:t>
            </a:r>
          </a:p>
          <a:p>
            <a:r>
              <a:rPr lang="en-US" b="1" dirty="0"/>
              <a:t>3. PRAĆENJE BORAVKA GOSTA </a:t>
            </a:r>
            <a:r>
              <a:rPr lang="en-US" dirty="0"/>
              <a:t>–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u </a:t>
            </a:r>
            <a:r>
              <a:rPr lang="en-US" dirty="0" err="1"/>
              <a:t>kojem</a:t>
            </a:r>
            <a:r>
              <a:rPr lang="en-US" dirty="0"/>
              <a:t> se </a:t>
            </a:r>
            <a:r>
              <a:rPr lang="en-US" dirty="0" err="1"/>
              <a:t>evidentiraju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 smtClean="0"/>
              <a:t>promene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javljaju</a:t>
            </a:r>
            <a:r>
              <a:rPr lang="en-US" dirty="0"/>
              <a:t> u </a:t>
            </a:r>
            <a:r>
              <a:rPr lang="en-US" dirty="0" err="1"/>
              <a:t>vezi</a:t>
            </a:r>
            <a:r>
              <a:rPr lang="en-US" dirty="0"/>
              <a:t> s </a:t>
            </a:r>
            <a:r>
              <a:rPr lang="en-US" dirty="0" err="1"/>
              <a:t>boravkom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registriranje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osnovnih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ostalih</a:t>
            </a:r>
            <a:r>
              <a:rPr lang="en-US" dirty="0"/>
              <a:t> </a:t>
            </a:r>
            <a:r>
              <a:rPr lang="en-US" dirty="0" err="1"/>
              <a:t>hotelskih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koristio</a:t>
            </a:r>
            <a:r>
              <a:rPr lang="en-US" dirty="0"/>
              <a:t>. </a:t>
            </a:r>
          </a:p>
          <a:p>
            <a:r>
              <a:rPr lang="en-US" b="1" dirty="0"/>
              <a:t>4. CHECK OUT </a:t>
            </a:r>
            <a:r>
              <a:rPr lang="en-US" dirty="0"/>
              <a:t>–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odjavljivanja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ispraćaj</a:t>
            </a:r>
            <a:r>
              <a:rPr lang="en-US" dirty="0"/>
              <a:t>. 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82514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663573"/>
            <a:ext cx="7766936" cy="1935709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sr-Latn-RS" sz="4000" dirty="0" smtClean="0"/>
              <a:t>2. POSLOVI PRIJEMA I PRIJAVE GOSTIJU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193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POSLOVI PRIJEMA I PRIJAVE GOSTIJU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000" dirty="0" smtClean="0"/>
          </a:p>
          <a:p>
            <a:endParaRPr lang="sr-Latn-RS" sz="2000" dirty="0"/>
          </a:p>
          <a:p>
            <a:endParaRPr lang="sr-Latn-RS" sz="2000" dirty="0" smtClean="0"/>
          </a:p>
          <a:p>
            <a:r>
              <a:rPr lang="en-US" sz="2000" b="1" dirty="0" err="1" smtClean="0"/>
              <a:t>Recepcija</a:t>
            </a:r>
            <a:r>
              <a:rPr lang="en-US" sz="2000" b="1" dirty="0" smtClean="0"/>
              <a:t> </a:t>
            </a:r>
            <a:r>
              <a:rPr lang="en-US" sz="2000" b="1" dirty="0"/>
              <a:t>je «</a:t>
            </a:r>
            <a:r>
              <a:rPr lang="en-US" sz="2000" b="1" dirty="0" err="1"/>
              <a:t>nervni</a:t>
            </a:r>
            <a:r>
              <a:rPr lang="en-US" sz="2000" b="1" dirty="0"/>
              <a:t> </a:t>
            </a:r>
            <a:r>
              <a:rPr lang="en-US" sz="2000" b="1" dirty="0" smtClean="0"/>
              <a:t>s</a:t>
            </a:r>
            <a:r>
              <a:rPr lang="sr-Latn-RS" sz="2000" b="1" dirty="0" smtClean="0"/>
              <a:t>i</a:t>
            </a:r>
            <a:r>
              <a:rPr lang="en-US" sz="2000" b="1" dirty="0" err="1" smtClean="0"/>
              <a:t>st</a:t>
            </a:r>
            <a:r>
              <a:rPr lang="sr-Latn-RS" sz="2000" b="1" dirty="0" smtClean="0"/>
              <a:t>em</a:t>
            </a:r>
            <a:r>
              <a:rPr lang="en-US" sz="2000" b="1" dirty="0" smtClean="0"/>
              <a:t>» </a:t>
            </a:r>
            <a:r>
              <a:rPr lang="en-US" sz="2000" b="1" dirty="0" err="1"/>
              <a:t>ili</a:t>
            </a:r>
            <a:r>
              <a:rPr lang="en-US" sz="2000" b="1" dirty="0"/>
              <a:t> «</a:t>
            </a:r>
            <a:r>
              <a:rPr lang="en-US" sz="2000" b="1" dirty="0" err="1"/>
              <a:t>srce</a:t>
            </a:r>
            <a:r>
              <a:rPr lang="en-US" sz="2000" b="1" dirty="0"/>
              <a:t> </a:t>
            </a:r>
            <a:r>
              <a:rPr lang="en-US" sz="2000" b="1" dirty="0" err="1"/>
              <a:t>hotela</a:t>
            </a:r>
            <a:r>
              <a:rPr lang="en-US" sz="2000" b="1" dirty="0"/>
              <a:t>» </a:t>
            </a:r>
            <a:r>
              <a:rPr lang="en-US" sz="2000" b="1" dirty="0" err="1"/>
              <a:t>i</a:t>
            </a:r>
            <a:r>
              <a:rPr lang="en-US" sz="2000" b="1" dirty="0"/>
              <a:t> «</a:t>
            </a:r>
            <a:r>
              <a:rPr lang="en-US" sz="2000" b="1" dirty="0" err="1"/>
              <a:t>prava</a:t>
            </a:r>
            <a:r>
              <a:rPr lang="en-US" sz="2000" b="1" dirty="0"/>
              <a:t> </a:t>
            </a:r>
            <a:r>
              <a:rPr lang="en-US" sz="2000" b="1" dirty="0" err="1"/>
              <a:t>slika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ogledalo</a:t>
            </a:r>
            <a:r>
              <a:rPr lang="en-US" sz="2000" b="1" dirty="0"/>
              <a:t>» </a:t>
            </a:r>
            <a:r>
              <a:rPr lang="en-US" sz="2000" b="1" dirty="0" err="1"/>
              <a:t>svakog</a:t>
            </a:r>
            <a:r>
              <a:rPr lang="en-US" sz="2000" b="1" dirty="0"/>
              <a:t> </a:t>
            </a:r>
            <a:r>
              <a:rPr lang="en-US" sz="2000" b="1" dirty="0" err="1"/>
              <a:t>hotela</a:t>
            </a:r>
            <a:r>
              <a:rPr lang="en-US" sz="2000" b="1" dirty="0"/>
              <a:t> </a:t>
            </a:r>
            <a:r>
              <a:rPr lang="en-US" sz="2000" b="1" dirty="0" err="1" smtClean="0"/>
              <a:t>gde</a:t>
            </a:r>
            <a:r>
              <a:rPr lang="en-US" sz="2000" b="1" dirty="0" smtClean="0"/>
              <a:t> </a:t>
            </a:r>
            <a:r>
              <a:rPr lang="en-US" sz="2000" b="1" dirty="0"/>
              <a:t>se </a:t>
            </a:r>
            <a:r>
              <a:rPr lang="en-US" sz="2000" b="1" dirty="0" err="1"/>
              <a:t>odvija</a:t>
            </a:r>
            <a:r>
              <a:rPr lang="en-US" sz="2000" b="1" dirty="0"/>
              <a:t> </a:t>
            </a:r>
            <a:r>
              <a:rPr lang="en-US" sz="2000" b="1" dirty="0" err="1"/>
              <a:t>poslovanje</a:t>
            </a:r>
            <a:r>
              <a:rPr lang="en-US" sz="2000" b="1" dirty="0"/>
              <a:t> </a:t>
            </a:r>
            <a:r>
              <a:rPr lang="en-US" sz="2000" b="1" dirty="0" err="1"/>
              <a:t>koje</a:t>
            </a:r>
            <a:r>
              <a:rPr lang="en-US" sz="2000" b="1" dirty="0"/>
              <a:t> </a:t>
            </a:r>
            <a:r>
              <a:rPr lang="en-US" sz="2000" b="1" dirty="0" err="1" smtClean="0"/>
              <a:t>karakteri</a:t>
            </a:r>
            <a:r>
              <a:rPr lang="sr-Latn-RS" sz="2000" b="1" dirty="0" smtClean="0"/>
              <a:t>še</a:t>
            </a:r>
            <a:r>
              <a:rPr lang="en-US" sz="2000" b="1" dirty="0" smtClean="0"/>
              <a:t> </a:t>
            </a:r>
            <a:r>
              <a:rPr lang="en-US" sz="2000" b="1" dirty="0" err="1"/>
              <a:t>malo</a:t>
            </a:r>
            <a:r>
              <a:rPr lang="en-US" sz="2000" b="1" dirty="0"/>
              <a:t> </a:t>
            </a:r>
            <a:r>
              <a:rPr lang="en-US" sz="2000" b="1" dirty="0" err="1" smtClean="0"/>
              <a:t>stalnih</a:t>
            </a:r>
            <a:r>
              <a:rPr lang="sr-Latn-RS" sz="2000" b="1" dirty="0" smtClean="0"/>
              <a:t>,</a:t>
            </a:r>
            <a:r>
              <a:rPr lang="en-US" sz="2000" b="1" dirty="0" smtClean="0"/>
              <a:t> </a:t>
            </a:r>
            <a:r>
              <a:rPr lang="en-US" sz="2000" b="1" dirty="0"/>
              <a:t>a </a:t>
            </a:r>
            <a:r>
              <a:rPr lang="en-US" sz="2000" b="1" dirty="0" err="1"/>
              <a:t>veliki</a:t>
            </a:r>
            <a:r>
              <a:rPr lang="en-US" sz="2000" b="1" dirty="0"/>
              <a:t> </a:t>
            </a:r>
            <a:r>
              <a:rPr lang="en-US" sz="2000" b="1" dirty="0" err="1"/>
              <a:t>broj</a:t>
            </a:r>
            <a:r>
              <a:rPr lang="en-US" sz="2000" b="1" dirty="0"/>
              <a:t> </a:t>
            </a:r>
            <a:r>
              <a:rPr lang="en-US" sz="2000" b="1" dirty="0" err="1" smtClean="0"/>
              <a:t>promenjivih</a:t>
            </a:r>
            <a:r>
              <a:rPr lang="en-US" sz="2000" b="1" dirty="0" smtClean="0"/>
              <a:t> </a:t>
            </a:r>
            <a:r>
              <a:rPr lang="en-US" sz="2000" b="1" dirty="0" err="1"/>
              <a:t>događaja</a:t>
            </a:r>
            <a:r>
              <a:rPr lang="en-US" sz="20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2600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POSLOVI PRIJEMA I PRIJAVE GOSTIJU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000" dirty="0" smtClean="0"/>
          </a:p>
          <a:p>
            <a:endParaRPr lang="sr-Latn-RS" sz="2000" dirty="0"/>
          </a:p>
          <a:p>
            <a:r>
              <a:rPr lang="en-US" sz="2000" dirty="0" err="1" smtClean="0"/>
              <a:t>Oblik</a:t>
            </a:r>
            <a:r>
              <a:rPr lang="en-US" sz="2000" dirty="0" smtClean="0"/>
              <a:t> </a:t>
            </a:r>
            <a:r>
              <a:rPr lang="en-US" sz="2000" dirty="0" err="1"/>
              <a:t>organizacije</a:t>
            </a:r>
            <a:r>
              <a:rPr lang="en-US" sz="2000" dirty="0"/>
              <a:t> </a:t>
            </a:r>
            <a:r>
              <a:rPr lang="en-US" sz="2000" dirty="0" err="1" smtClean="0"/>
              <a:t>prij</a:t>
            </a:r>
            <a:r>
              <a:rPr lang="sr-Latn-RS" sz="2000" dirty="0" smtClean="0"/>
              <a:t>e</a:t>
            </a:r>
            <a:r>
              <a:rPr lang="en-US" sz="2000" dirty="0" err="1" smtClean="0"/>
              <a:t>mnog</a:t>
            </a:r>
            <a:r>
              <a:rPr lang="en-US" sz="2000" dirty="0" smtClean="0"/>
              <a:t> od</a:t>
            </a:r>
            <a:r>
              <a:rPr lang="sr-Latn-RS" sz="2000" dirty="0" smtClean="0"/>
              <a:t>eljenj</a:t>
            </a:r>
            <a:r>
              <a:rPr lang="en-US" sz="2000" dirty="0" smtClean="0"/>
              <a:t>a </a:t>
            </a:r>
            <a:r>
              <a:rPr lang="en-US" sz="2000" dirty="0" err="1"/>
              <a:t>različit</a:t>
            </a:r>
            <a:r>
              <a:rPr lang="en-US" sz="2000" dirty="0"/>
              <a:t> je u </a:t>
            </a:r>
            <a:r>
              <a:rPr lang="en-US" sz="2000" dirty="0" err="1"/>
              <a:t>različitim</a:t>
            </a:r>
            <a:r>
              <a:rPr lang="en-US" sz="2000" dirty="0"/>
              <a:t> </a:t>
            </a:r>
            <a:r>
              <a:rPr lang="en-US" sz="2000" dirty="0" err="1"/>
              <a:t>hotelima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sr-Latn-RS" sz="2000" dirty="0" smtClean="0"/>
              <a:t>zav</a:t>
            </a:r>
            <a:r>
              <a:rPr lang="en-US" sz="2000" dirty="0" err="1" smtClean="0"/>
              <a:t>isi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/>
              <a:t>kategoriji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kapacitetu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karakteru</a:t>
            </a:r>
            <a:r>
              <a:rPr lang="en-US" sz="2000" dirty="0"/>
              <a:t> </a:t>
            </a:r>
            <a:r>
              <a:rPr lang="en-US" sz="2000" dirty="0" err="1"/>
              <a:t>poslovanja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Svaki</a:t>
            </a:r>
            <a:r>
              <a:rPr lang="en-US" sz="2000" dirty="0" smtClean="0"/>
              <a:t> </a:t>
            </a:r>
            <a:r>
              <a:rPr lang="en-US" sz="2000" dirty="0"/>
              <a:t>hotel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sebe</a:t>
            </a:r>
            <a:r>
              <a:rPr lang="en-US" sz="2000" dirty="0"/>
              <a:t> </a:t>
            </a:r>
            <a:r>
              <a:rPr lang="en-US" sz="2000" dirty="0" err="1"/>
              <a:t>odrediti</a:t>
            </a:r>
            <a:r>
              <a:rPr lang="en-US" sz="2000" dirty="0"/>
              <a:t> </a:t>
            </a:r>
            <a:r>
              <a:rPr lang="en-US" sz="2000" dirty="0" err="1"/>
              <a:t>optimalnu</a:t>
            </a:r>
            <a:r>
              <a:rPr lang="en-US" sz="2000" dirty="0"/>
              <a:t> </a:t>
            </a:r>
            <a:r>
              <a:rPr lang="en-US" sz="2000" dirty="0" err="1"/>
              <a:t>organizacijsku</a:t>
            </a:r>
            <a:r>
              <a:rPr lang="en-US" sz="2000" dirty="0"/>
              <a:t> </a:t>
            </a:r>
            <a:r>
              <a:rPr lang="en-US" sz="2000" dirty="0" err="1"/>
              <a:t>strukturu</a:t>
            </a:r>
            <a:r>
              <a:rPr lang="en-US" sz="2000" dirty="0"/>
              <a:t> s </a:t>
            </a:r>
            <a:r>
              <a:rPr lang="en-US" sz="2000" dirty="0" err="1"/>
              <a:t>određenim</a:t>
            </a:r>
            <a:r>
              <a:rPr lang="en-US" sz="2000" dirty="0"/>
              <a:t> </a:t>
            </a:r>
            <a:r>
              <a:rPr lang="en-US" sz="2000" dirty="0" err="1"/>
              <a:t>brojem</a:t>
            </a:r>
            <a:r>
              <a:rPr lang="en-US" sz="2000" dirty="0"/>
              <a:t> </a:t>
            </a:r>
            <a:r>
              <a:rPr lang="en-US" sz="2000" dirty="0" err="1"/>
              <a:t>izvršitelja</a:t>
            </a:r>
            <a:r>
              <a:rPr lang="en-US" sz="2000" dirty="0"/>
              <a:t> </a:t>
            </a:r>
            <a:r>
              <a:rPr lang="en-US" sz="2000" dirty="0" err="1" smtClean="0"/>
              <a:t>poslova</a:t>
            </a:r>
            <a:r>
              <a:rPr lang="sr-Latn-RS" sz="2000" dirty="0" smtClean="0"/>
              <a:t>.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0469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POSLOVI PRIJEMA I PRIJAVE GOSTIJU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400" b="1" dirty="0" smtClean="0"/>
          </a:p>
          <a:p>
            <a:endParaRPr lang="sr-Latn-RS" sz="2400" b="1" dirty="0"/>
          </a:p>
          <a:p>
            <a:endParaRPr lang="sr-Latn-RS" sz="2400" b="1" dirty="0" smtClean="0"/>
          </a:p>
          <a:p>
            <a:r>
              <a:rPr lang="en-US" sz="2400" b="1" dirty="0" err="1" smtClean="0"/>
              <a:t>Prvi</a:t>
            </a:r>
            <a:r>
              <a:rPr lang="en-US" sz="2400" b="1" dirty="0" smtClean="0"/>
              <a:t> </a:t>
            </a:r>
            <a:r>
              <a:rPr lang="en-US" sz="2400" b="1" dirty="0" err="1"/>
              <a:t>utisak</a:t>
            </a:r>
            <a:r>
              <a:rPr lang="en-US" sz="2400" b="1" dirty="0"/>
              <a:t> </a:t>
            </a:r>
            <a:r>
              <a:rPr lang="sr-Latn-RS" sz="2400" b="1" dirty="0" smtClean="0"/>
              <a:t>koji</a:t>
            </a:r>
            <a:r>
              <a:rPr lang="en-US" sz="2400" b="1" dirty="0" smtClean="0"/>
              <a:t> </a:t>
            </a:r>
            <a:r>
              <a:rPr lang="en-US" sz="2400" b="1" dirty="0" err="1"/>
              <a:t>treba</a:t>
            </a:r>
            <a:r>
              <a:rPr lang="en-US" sz="2400" b="1" dirty="0"/>
              <a:t> </a:t>
            </a:r>
            <a:r>
              <a:rPr lang="en-US" sz="2400" b="1" dirty="0" err="1"/>
              <a:t>ostaviti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gosta</a:t>
            </a:r>
            <a:r>
              <a:rPr lang="en-US" sz="2400" b="1" dirty="0"/>
              <a:t> je </a:t>
            </a:r>
            <a:r>
              <a:rPr lang="en-US" sz="2400" b="1" dirty="0" err="1"/>
              <a:t>utisak</a:t>
            </a:r>
            <a:r>
              <a:rPr lang="en-US" sz="2400" b="1" dirty="0"/>
              <a:t> </a:t>
            </a:r>
            <a:r>
              <a:rPr lang="en-US" sz="2400" b="1" dirty="0" err="1"/>
              <a:t>dobrodošlice</a:t>
            </a:r>
            <a:r>
              <a:rPr lang="en-US" sz="2400" b="1" dirty="0"/>
              <a:t>,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 err="1"/>
              <a:t>podrazumijeva</a:t>
            </a:r>
            <a:r>
              <a:rPr lang="en-US" sz="2400" b="1" dirty="0"/>
              <a:t> da </a:t>
            </a:r>
            <a:r>
              <a:rPr lang="en-US" sz="2400" b="1" dirty="0" err="1"/>
              <a:t>svakom</a:t>
            </a:r>
            <a:r>
              <a:rPr lang="en-US" sz="2400" b="1" dirty="0"/>
              <a:t> </a:t>
            </a:r>
            <a:r>
              <a:rPr lang="en-US" sz="2400" b="1" dirty="0" err="1"/>
              <a:t>gostu</a:t>
            </a:r>
            <a:r>
              <a:rPr lang="en-US" sz="2400" b="1" dirty="0"/>
              <a:t> </a:t>
            </a:r>
            <a:r>
              <a:rPr lang="en-US" sz="2400" b="1" dirty="0" err="1"/>
              <a:t>treba</a:t>
            </a:r>
            <a:r>
              <a:rPr lang="en-US" sz="2400" b="1" dirty="0"/>
              <a:t> </a:t>
            </a:r>
            <a:r>
              <a:rPr lang="en-US" sz="2400" b="1" dirty="0" err="1"/>
              <a:t>uz</a:t>
            </a:r>
            <a:r>
              <a:rPr lang="en-US" sz="2400" b="1" dirty="0"/>
              <a:t> </a:t>
            </a:r>
            <a:r>
              <a:rPr lang="en-US" sz="2400" b="1" dirty="0" err="1"/>
              <a:t>topli</a:t>
            </a:r>
            <a:r>
              <a:rPr lang="en-US" sz="2400" b="1" dirty="0"/>
              <a:t> </a:t>
            </a:r>
            <a:r>
              <a:rPr lang="sr-Latn-RS" sz="2400" b="1" dirty="0" smtClean="0"/>
              <a:t>osmeh</a:t>
            </a:r>
            <a:r>
              <a:rPr lang="en-US" sz="2400" b="1" dirty="0" smtClean="0"/>
              <a:t> </a:t>
            </a:r>
            <a:r>
              <a:rPr lang="en-US" sz="2400" b="1" dirty="0" err="1"/>
              <a:t>ljubazno</a:t>
            </a:r>
            <a:r>
              <a:rPr lang="en-US" sz="2400" b="1" dirty="0"/>
              <a:t> </a:t>
            </a:r>
            <a:r>
              <a:rPr lang="sr-Latn-RS" sz="2400" b="1" dirty="0" smtClean="0"/>
              <a:t>poželeti</a:t>
            </a:r>
            <a:r>
              <a:rPr lang="en-US" sz="2400" b="1" dirty="0" smtClean="0"/>
              <a:t> </a:t>
            </a:r>
            <a:r>
              <a:rPr lang="en-US" sz="2400" b="1" dirty="0" err="1"/>
              <a:t>dobrodošlicu</a:t>
            </a:r>
            <a:r>
              <a:rPr lang="en-US" sz="24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225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POSLOVI PRIJEMA I PRIJAVE GOSTIJU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200" dirty="0" smtClean="0"/>
          </a:p>
          <a:p>
            <a:r>
              <a:rPr lang="en-US" sz="2200" dirty="0" smtClean="0"/>
              <a:t>S</a:t>
            </a:r>
            <a:r>
              <a:rPr lang="sr-Latn-RS" sz="2200" dirty="0" smtClean="0"/>
              <a:t>a</a:t>
            </a:r>
            <a:r>
              <a:rPr lang="en-US" sz="2200" dirty="0" err="1" smtClean="0"/>
              <a:t>vremena</a:t>
            </a:r>
            <a:r>
              <a:rPr lang="en-US" sz="2200" dirty="0" smtClean="0"/>
              <a:t> </a:t>
            </a:r>
            <a:r>
              <a:rPr lang="en-US" sz="2200" dirty="0" err="1" smtClean="0"/>
              <a:t>tehnologija</a:t>
            </a:r>
            <a:r>
              <a:rPr lang="sr-Latn-RS" sz="2200" dirty="0" smtClean="0"/>
              <a:t> </a:t>
            </a:r>
            <a:r>
              <a:rPr lang="en-US" sz="2200" dirty="0" smtClean="0"/>
              <a:t>je </a:t>
            </a:r>
            <a:r>
              <a:rPr lang="en-US" sz="2200" dirty="0" err="1" smtClean="0"/>
              <a:t>olakšal</a:t>
            </a:r>
            <a:r>
              <a:rPr lang="sr-Latn-RS" sz="2200" dirty="0" smtClean="0"/>
              <a:t>a </a:t>
            </a:r>
            <a:r>
              <a:rPr lang="en-US" sz="2200" dirty="0" smtClean="0"/>
              <a:t>rad </a:t>
            </a:r>
            <a:r>
              <a:rPr lang="en-US" sz="2200" dirty="0" err="1"/>
              <a:t>recepcionarima</a:t>
            </a:r>
            <a:r>
              <a:rPr lang="en-US" sz="2200" dirty="0"/>
              <a:t>, a </a:t>
            </a:r>
            <a:r>
              <a:rPr lang="en-US" sz="2200" dirty="0" err="1"/>
              <a:t>posebno</a:t>
            </a:r>
            <a:r>
              <a:rPr lang="en-US" sz="2200" dirty="0"/>
              <a:t> </a:t>
            </a:r>
            <a:r>
              <a:rPr lang="en-US" sz="2200" dirty="0" err="1"/>
              <a:t>interna</a:t>
            </a:r>
            <a:r>
              <a:rPr lang="en-US" sz="2200" dirty="0"/>
              <a:t> </a:t>
            </a:r>
            <a:r>
              <a:rPr lang="en-US" sz="2200" dirty="0" err="1"/>
              <a:t>komunikacijska</a:t>
            </a:r>
            <a:r>
              <a:rPr lang="en-US" sz="2200" dirty="0"/>
              <a:t> </a:t>
            </a:r>
            <a:r>
              <a:rPr lang="en-US" sz="2200" dirty="0" err="1"/>
              <a:t>veza</a:t>
            </a:r>
            <a:r>
              <a:rPr lang="en-US" sz="2200" dirty="0"/>
              <a:t>, </a:t>
            </a:r>
            <a:r>
              <a:rPr lang="en-US" sz="2200" dirty="0" err="1"/>
              <a:t>koja</a:t>
            </a:r>
            <a:r>
              <a:rPr lang="en-US" sz="2200" dirty="0"/>
              <a:t> </a:t>
            </a:r>
            <a:r>
              <a:rPr lang="en-US" sz="2200" dirty="0" err="1"/>
              <a:t>povezuje</a:t>
            </a:r>
            <a:r>
              <a:rPr lang="en-US" sz="2200" dirty="0"/>
              <a:t> </a:t>
            </a:r>
            <a:r>
              <a:rPr lang="en-US" sz="2200" dirty="0" err="1"/>
              <a:t>sve</a:t>
            </a:r>
            <a:r>
              <a:rPr lang="en-US" sz="2200" dirty="0"/>
              <a:t> </a:t>
            </a:r>
            <a:r>
              <a:rPr lang="en-US" sz="2200" dirty="0" err="1"/>
              <a:t>hotelske</a:t>
            </a:r>
            <a:r>
              <a:rPr lang="en-US" sz="2200" dirty="0"/>
              <a:t> </a:t>
            </a:r>
            <a:r>
              <a:rPr lang="en-US" sz="2200" dirty="0" smtClean="0"/>
              <a:t>od</a:t>
            </a:r>
            <a:r>
              <a:rPr lang="sr-Latn-RS" sz="2200" dirty="0" smtClean="0"/>
              <a:t>seke</a:t>
            </a:r>
            <a:r>
              <a:rPr lang="en-US" sz="2200" dirty="0" smtClean="0"/>
              <a:t>, </a:t>
            </a:r>
            <a:r>
              <a:rPr lang="en-US" sz="2200" dirty="0" err="1"/>
              <a:t>tako</a:t>
            </a:r>
            <a:r>
              <a:rPr lang="en-US" sz="2200" dirty="0"/>
              <a:t> da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jednom</a:t>
            </a:r>
            <a:r>
              <a:rPr lang="en-US" sz="2200" dirty="0"/>
              <a:t> </a:t>
            </a:r>
            <a:r>
              <a:rPr lang="en-US" sz="2200" dirty="0" err="1" smtClean="0"/>
              <a:t>mestu</a:t>
            </a:r>
            <a:r>
              <a:rPr lang="en-US" sz="2200" dirty="0" smtClean="0"/>
              <a:t> </a:t>
            </a:r>
            <a:r>
              <a:rPr lang="en-US" sz="2200" dirty="0" err="1"/>
              <a:t>prikupljeni</a:t>
            </a:r>
            <a:r>
              <a:rPr lang="en-US" sz="2200" dirty="0"/>
              <a:t> </a:t>
            </a:r>
            <a:r>
              <a:rPr lang="en-US" sz="2200" dirty="0" err="1"/>
              <a:t>svi</a:t>
            </a:r>
            <a:r>
              <a:rPr lang="en-US" sz="2200" dirty="0"/>
              <a:t> </a:t>
            </a:r>
            <a:r>
              <a:rPr lang="en-US" sz="2200" dirty="0" err="1"/>
              <a:t>potrebni</a:t>
            </a:r>
            <a:r>
              <a:rPr lang="en-US" sz="2200" dirty="0"/>
              <a:t> </a:t>
            </a:r>
            <a:r>
              <a:rPr lang="en-US" sz="2200" dirty="0" err="1"/>
              <a:t>podaci</a:t>
            </a:r>
            <a:r>
              <a:rPr lang="en-US" sz="2200" dirty="0"/>
              <a:t> (</a:t>
            </a:r>
            <a:r>
              <a:rPr lang="en-US" sz="2200" dirty="0" err="1"/>
              <a:t>podaci</a:t>
            </a:r>
            <a:r>
              <a:rPr lang="en-US" sz="2200" dirty="0"/>
              <a:t> o </a:t>
            </a:r>
            <a:r>
              <a:rPr lang="en-US" sz="2200" dirty="0" err="1"/>
              <a:t>gostima</a:t>
            </a:r>
            <a:r>
              <a:rPr lang="en-US" sz="2200" dirty="0"/>
              <a:t>, o </a:t>
            </a:r>
            <a:r>
              <a:rPr lang="en-US" sz="2200" dirty="0" err="1"/>
              <a:t>blagajni</a:t>
            </a:r>
            <a:r>
              <a:rPr lang="en-US" sz="2200" dirty="0"/>
              <a:t>, </a:t>
            </a:r>
            <a:r>
              <a:rPr lang="en-US" sz="2200" dirty="0" err="1"/>
              <a:t>podaci</a:t>
            </a:r>
            <a:r>
              <a:rPr lang="en-US" sz="2200" dirty="0"/>
              <a:t> o </a:t>
            </a:r>
            <a:r>
              <a:rPr lang="en-US" sz="2200" dirty="0" err="1"/>
              <a:t>slobodnim</a:t>
            </a:r>
            <a:r>
              <a:rPr lang="en-US" sz="2200" dirty="0"/>
              <a:t> </a:t>
            </a:r>
            <a:r>
              <a:rPr lang="en-US" sz="2200" dirty="0" err="1"/>
              <a:t>sobama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sl.). </a:t>
            </a:r>
            <a:endParaRPr lang="sr-Latn-RS" sz="2200" dirty="0" smtClean="0"/>
          </a:p>
          <a:p>
            <a:r>
              <a:rPr lang="en-US" sz="2200" dirty="0" smtClean="0"/>
              <a:t>To </a:t>
            </a:r>
            <a:r>
              <a:rPr lang="en-US" sz="2200" dirty="0"/>
              <a:t>je </a:t>
            </a:r>
            <a:r>
              <a:rPr lang="sr-Latn-RS" sz="2200" dirty="0" smtClean="0"/>
              <a:t>doprine</a:t>
            </a:r>
            <a:r>
              <a:rPr lang="en-US" sz="2200" dirty="0" smtClean="0"/>
              <a:t>lo </a:t>
            </a:r>
            <a:r>
              <a:rPr lang="en-US" sz="2200" dirty="0" err="1"/>
              <a:t>mnogo</a:t>
            </a:r>
            <a:r>
              <a:rPr lang="en-US" sz="2200" dirty="0"/>
              <a:t> </a:t>
            </a:r>
            <a:r>
              <a:rPr lang="en-US" sz="2200" dirty="0" err="1"/>
              <a:t>bržem</a:t>
            </a:r>
            <a:r>
              <a:rPr lang="en-US" sz="2200" dirty="0"/>
              <a:t> </a:t>
            </a:r>
            <a:r>
              <a:rPr lang="en-US" sz="2200" dirty="0" err="1"/>
              <a:t>načinu</a:t>
            </a:r>
            <a:r>
              <a:rPr lang="en-US" sz="2200" dirty="0"/>
              <a:t> </a:t>
            </a:r>
            <a:r>
              <a:rPr lang="en-US" sz="2200" dirty="0" err="1"/>
              <a:t>rada</a:t>
            </a:r>
            <a:r>
              <a:rPr lang="en-US" sz="2200" dirty="0"/>
              <a:t>, </a:t>
            </a:r>
            <a:r>
              <a:rPr lang="en-US" sz="2200" dirty="0" err="1"/>
              <a:t>ali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tome da </a:t>
            </a:r>
            <a:r>
              <a:rPr lang="en-US" sz="2200" dirty="0" err="1"/>
              <a:t>svaki</a:t>
            </a:r>
            <a:r>
              <a:rPr lang="en-US" sz="2200" dirty="0"/>
              <a:t> </a:t>
            </a:r>
            <a:r>
              <a:rPr lang="en-US" sz="2200" dirty="0" err="1"/>
              <a:t>recepcionar</a:t>
            </a:r>
            <a:r>
              <a:rPr lang="en-US" sz="2200" dirty="0"/>
              <a:t>, bez </a:t>
            </a:r>
            <a:r>
              <a:rPr lang="en-US" sz="2200" dirty="0" err="1"/>
              <a:t>obzira</a:t>
            </a:r>
            <a:r>
              <a:rPr lang="en-US" sz="2200" dirty="0"/>
              <a:t> je li </a:t>
            </a:r>
            <a:r>
              <a:rPr lang="en-US" sz="2200" dirty="0" err="1"/>
              <a:t>njegov</a:t>
            </a:r>
            <a:r>
              <a:rPr lang="en-US" sz="2200" dirty="0"/>
              <a:t> segment </a:t>
            </a:r>
            <a:r>
              <a:rPr lang="en-US" sz="2200" dirty="0" err="1"/>
              <a:t>blagajna</a:t>
            </a:r>
            <a:r>
              <a:rPr lang="en-US" sz="2200" dirty="0"/>
              <a:t> </a:t>
            </a:r>
            <a:r>
              <a:rPr lang="en-US" sz="2200" dirty="0" err="1"/>
              <a:t>ili</a:t>
            </a:r>
            <a:r>
              <a:rPr lang="en-US" sz="2200" dirty="0"/>
              <a:t> </a:t>
            </a:r>
            <a:r>
              <a:rPr lang="en-US" sz="2200" dirty="0" err="1"/>
              <a:t>registracija</a:t>
            </a:r>
            <a:r>
              <a:rPr lang="en-US" sz="2200" dirty="0"/>
              <a:t> </a:t>
            </a:r>
            <a:r>
              <a:rPr lang="en-US" sz="2200" dirty="0" err="1"/>
              <a:t>gosta</a:t>
            </a:r>
            <a:r>
              <a:rPr lang="en-US" sz="2200" dirty="0"/>
              <a:t>, </a:t>
            </a:r>
            <a:r>
              <a:rPr lang="en-US" sz="2200" dirty="0" err="1"/>
              <a:t>sada</a:t>
            </a:r>
            <a:r>
              <a:rPr lang="en-US" sz="2200" dirty="0"/>
              <a:t> </a:t>
            </a:r>
            <a:r>
              <a:rPr lang="en-US" sz="2200" dirty="0" err="1"/>
              <a:t>može</a:t>
            </a:r>
            <a:r>
              <a:rPr lang="en-US" sz="2200" dirty="0"/>
              <a:t> </a:t>
            </a:r>
            <a:r>
              <a:rPr lang="en-US" sz="2200" dirty="0" err="1"/>
              <a:t>raditi</a:t>
            </a:r>
            <a:r>
              <a:rPr lang="en-US" sz="2200" dirty="0"/>
              <a:t> </a:t>
            </a:r>
            <a:r>
              <a:rPr lang="en-US" sz="2200" dirty="0" err="1"/>
              <a:t>sve</a:t>
            </a:r>
            <a:r>
              <a:rPr lang="en-US" sz="2200" dirty="0"/>
              <a:t>, </a:t>
            </a:r>
            <a:r>
              <a:rPr lang="en-US" sz="2200" dirty="0" err="1"/>
              <a:t>i</a:t>
            </a:r>
            <a:r>
              <a:rPr lang="en-US" sz="2200" dirty="0"/>
              <a:t> time je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još</a:t>
            </a:r>
            <a:r>
              <a:rPr lang="en-US" sz="2200" dirty="0"/>
              <a:t> </a:t>
            </a:r>
            <a:r>
              <a:rPr lang="en-US" sz="2200" dirty="0" err="1"/>
              <a:t>većoj</a:t>
            </a:r>
            <a:r>
              <a:rPr lang="en-US" sz="2200" dirty="0"/>
              <a:t> </a:t>
            </a:r>
            <a:r>
              <a:rPr lang="en-US" sz="2200" dirty="0" err="1"/>
              <a:t>usluzi</a:t>
            </a:r>
            <a:r>
              <a:rPr lang="en-US" sz="2200" dirty="0"/>
              <a:t> </a:t>
            </a:r>
            <a:r>
              <a:rPr lang="en-US" sz="2200" dirty="0" err="1"/>
              <a:t>gostima</a:t>
            </a:r>
            <a:r>
              <a:rPr lang="en-US" i="1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2234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04" y="1887718"/>
            <a:ext cx="7766936" cy="1935709"/>
          </a:xfrm>
        </p:spPr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sr-Latn-RS" sz="4000" dirty="0" smtClean="0"/>
              <a:t>2.1. POSLOVI PRI DOLASKU GOSTA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4610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/>
          </a:p>
          <a:p>
            <a:r>
              <a:rPr lang="en-US" sz="2000" dirty="0" err="1" smtClean="0"/>
              <a:t>Prij</a:t>
            </a:r>
            <a:r>
              <a:rPr lang="sr-Latn-RS" sz="2000" dirty="0"/>
              <a:t>e</a:t>
            </a:r>
            <a:r>
              <a:rPr lang="en-US" sz="2000" dirty="0" err="1"/>
              <a:t>mn</a:t>
            </a:r>
            <a:r>
              <a:rPr lang="sr-Latn-RS" sz="2000" dirty="0"/>
              <a:t>o</a:t>
            </a:r>
            <a:r>
              <a:rPr lang="en-US" sz="2000" dirty="0"/>
              <a:t> </a:t>
            </a:r>
            <a:r>
              <a:rPr lang="sr-Latn-RS" sz="2000" dirty="0"/>
              <a:t>odeljenje</a:t>
            </a:r>
            <a:r>
              <a:rPr lang="en-US" sz="2000" dirty="0"/>
              <a:t> (</a:t>
            </a:r>
            <a:r>
              <a:rPr lang="en-US" sz="2000" b="1" i="1" dirty="0"/>
              <a:t>front office</a:t>
            </a:r>
            <a:r>
              <a:rPr lang="en-US" sz="2000" dirty="0"/>
              <a:t>) je </a:t>
            </a:r>
            <a:r>
              <a:rPr lang="en-US" sz="2000" dirty="0" err="1"/>
              <a:t>mesto</a:t>
            </a:r>
            <a:r>
              <a:rPr lang="en-US" sz="2000" dirty="0"/>
              <a:t> </a:t>
            </a:r>
            <a:r>
              <a:rPr lang="en-US" sz="2000" dirty="0" err="1"/>
              <a:t>gde</a:t>
            </a:r>
            <a:r>
              <a:rPr lang="en-US" sz="2000" dirty="0"/>
              <a:t> se</a:t>
            </a:r>
            <a:r>
              <a:rPr lang="sr-Latn-RS" sz="2000" dirty="0"/>
              <a:t>:</a:t>
            </a:r>
          </a:p>
          <a:p>
            <a:pPr lvl="1"/>
            <a:r>
              <a:rPr lang="en-US" sz="2000" dirty="0" err="1"/>
              <a:t>ostvaruje</a:t>
            </a:r>
            <a:r>
              <a:rPr lang="en-US" sz="2000" dirty="0"/>
              <a:t> </a:t>
            </a:r>
            <a:r>
              <a:rPr lang="en-US" sz="2000" dirty="0" err="1"/>
              <a:t>prvi</a:t>
            </a:r>
            <a:r>
              <a:rPr lang="en-US" sz="2000" dirty="0"/>
              <a:t> </a:t>
            </a:r>
            <a:r>
              <a:rPr lang="en-US" sz="2000" dirty="0" err="1"/>
              <a:t>kontakt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s </a:t>
            </a:r>
            <a:r>
              <a:rPr lang="en-US" sz="2000" dirty="0" err="1"/>
              <a:t>hotelom</a:t>
            </a:r>
            <a:r>
              <a:rPr lang="en-US" sz="2000" dirty="0"/>
              <a:t>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stigne</a:t>
            </a:r>
            <a:r>
              <a:rPr lang="en-US" sz="2000" dirty="0"/>
              <a:t> u hotel, </a:t>
            </a:r>
            <a:endParaRPr lang="sr-Latn-RS" sz="2000" dirty="0"/>
          </a:p>
          <a:p>
            <a:pPr lvl="1"/>
            <a:r>
              <a:rPr lang="en-US" sz="2000" dirty="0"/>
              <a:t>to je </a:t>
            </a:r>
            <a:r>
              <a:rPr lang="en-US" sz="2000" dirty="0" err="1"/>
              <a:t>informativni</a:t>
            </a:r>
            <a:r>
              <a:rPr lang="en-US" sz="2000" dirty="0"/>
              <a:t> </a:t>
            </a:r>
            <a:r>
              <a:rPr lang="en-US" sz="2000" dirty="0" err="1"/>
              <a:t>centar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vreme</a:t>
            </a:r>
            <a:r>
              <a:rPr lang="en-US" sz="2000" dirty="0"/>
              <a:t> </a:t>
            </a:r>
            <a:r>
              <a:rPr lang="en-US" sz="2000" dirty="0" err="1"/>
              <a:t>boravka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to je</a:t>
            </a:r>
            <a:endParaRPr lang="sr-Latn-RS" sz="2000" dirty="0"/>
          </a:p>
          <a:p>
            <a:pPr lvl="1"/>
            <a:r>
              <a:rPr lang="en-US" sz="2000" dirty="0"/>
              <a:t> </a:t>
            </a:r>
            <a:r>
              <a:rPr lang="en-US" sz="2000" dirty="0" err="1"/>
              <a:t>mesto</a:t>
            </a:r>
            <a:r>
              <a:rPr lang="en-US" sz="2000" dirty="0"/>
              <a:t> </a:t>
            </a:r>
            <a:r>
              <a:rPr lang="en-US" sz="2000" dirty="0" err="1"/>
              <a:t>zadnjeg</a:t>
            </a:r>
            <a:r>
              <a:rPr lang="en-US" sz="2000" dirty="0"/>
              <a:t> </a:t>
            </a:r>
            <a:r>
              <a:rPr lang="en-US" sz="2000" dirty="0" err="1"/>
              <a:t>kontakta</a:t>
            </a:r>
            <a:r>
              <a:rPr lang="en-US" sz="2000" dirty="0"/>
              <a:t>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odlazi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1800" dirty="0"/>
              <a:t>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6767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000" dirty="0" smtClean="0"/>
              <a:t>U s</a:t>
            </a:r>
            <a:r>
              <a:rPr lang="sr-Latn-RS" sz="2000" dirty="0"/>
              <a:t>a</a:t>
            </a:r>
            <a:r>
              <a:rPr lang="en-US" sz="2000" dirty="0" err="1" smtClean="0"/>
              <a:t>vremenom</a:t>
            </a:r>
            <a:r>
              <a:rPr lang="en-US" sz="2000" dirty="0" smtClean="0"/>
              <a:t> </a:t>
            </a:r>
            <a:r>
              <a:rPr lang="en-US" sz="2000" dirty="0" err="1"/>
              <a:t>hotelijerstvu</a:t>
            </a:r>
            <a:r>
              <a:rPr lang="en-US" sz="2000" dirty="0"/>
              <a:t> </a:t>
            </a:r>
            <a:r>
              <a:rPr lang="en-US" sz="2000" dirty="0" err="1"/>
              <a:t>organizacijsku</a:t>
            </a:r>
            <a:r>
              <a:rPr lang="en-US" sz="2000" dirty="0"/>
              <a:t> </a:t>
            </a:r>
            <a:r>
              <a:rPr lang="sr-Latn-RS" sz="2000" dirty="0" smtClean="0"/>
              <a:t>š</a:t>
            </a:r>
            <a:r>
              <a:rPr lang="en-US" sz="2000" dirty="0" smtClean="0"/>
              <a:t>emu o</a:t>
            </a:r>
            <a:r>
              <a:rPr lang="sr-Latn-RS" sz="2000" dirty="0" smtClean="0"/>
              <a:t>deljenja</a:t>
            </a:r>
            <a:r>
              <a:rPr lang="en-US" sz="2000" dirty="0" smtClean="0"/>
              <a:t> </a:t>
            </a:r>
            <a:r>
              <a:rPr lang="en-US" sz="2000" dirty="0" err="1" smtClean="0"/>
              <a:t>redov</a:t>
            </a:r>
            <a:r>
              <a:rPr lang="sr-Latn-RS" sz="2000" dirty="0" smtClean="0"/>
              <a:t>n</a:t>
            </a:r>
            <a:r>
              <a:rPr lang="en-US" sz="2000" dirty="0" smtClean="0"/>
              <a:t>o </a:t>
            </a:r>
            <a:r>
              <a:rPr lang="en-US" sz="2000" dirty="0" err="1"/>
              <a:t>prati</a:t>
            </a:r>
            <a:r>
              <a:rPr lang="en-US" sz="2000" dirty="0"/>
              <a:t> </a:t>
            </a:r>
            <a:r>
              <a:rPr lang="en-US" sz="2000" dirty="0" err="1"/>
              <a:t>priručnik</a:t>
            </a:r>
            <a:r>
              <a:rPr lang="en-US" sz="2000" dirty="0"/>
              <a:t> (</a:t>
            </a:r>
            <a:r>
              <a:rPr lang="en-US" sz="2000" i="1" dirty="0"/>
              <a:t>Handbook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i="1" dirty="0"/>
              <a:t>Manual</a:t>
            </a:r>
            <a:r>
              <a:rPr lang="en-US" sz="2000" dirty="0"/>
              <a:t>). </a:t>
            </a:r>
            <a:endParaRPr lang="sr-Latn-RS" sz="2000" dirty="0" smtClean="0"/>
          </a:p>
          <a:p>
            <a:r>
              <a:rPr lang="en-US" sz="2000" dirty="0" err="1" smtClean="0"/>
              <a:t>Uz</a:t>
            </a:r>
            <a:r>
              <a:rPr lang="en-US" sz="2000" dirty="0" smtClean="0"/>
              <a:t> </a:t>
            </a:r>
            <a:r>
              <a:rPr lang="en-US" sz="2000" dirty="0" err="1"/>
              <a:t>kodeks</a:t>
            </a:r>
            <a:r>
              <a:rPr lang="en-US" sz="2000" dirty="0"/>
              <a:t> </a:t>
            </a:r>
            <a:r>
              <a:rPr lang="en-US" sz="2000" dirty="0" err="1"/>
              <a:t>ponašanja</a:t>
            </a:r>
            <a:r>
              <a:rPr lang="en-US" sz="2000" dirty="0"/>
              <a:t>, u </a:t>
            </a:r>
            <a:r>
              <a:rPr lang="en-US" sz="2000" dirty="0" err="1"/>
              <a:t>priručniku</a:t>
            </a:r>
            <a:r>
              <a:rPr lang="en-US" sz="2000" dirty="0"/>
              <a:t> je </a:t>
            </a:r>
            <a:r>
              <a:rPr lang="en-US" sz="2000" dirty="0" err="1"/>
              <a:t>opisana</a:t>
            </a:r>
            <a:r>
              <a:rPr lang="en-US" sz="2000" dirty="0"/>
              <a:t> </a:t>
            </a:r>
            <a:r>
              <a:rPr lang="en-US" sz="2000" dirty="0" err="1"/>
              <a:t>detaljna</a:t>
            </a:r>
            <a:r>
              <a:rPr lang="en-US" sz="2000" dirty="0"/>
              <a:t> </a:t>
            </a:r>
            <a:r>
              <a:rPr lang="en-US" sz="2000" dirty="0" err="1"/>
              <a:t>procedura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svaki</a:t>
            </a:r>
            <a:r>
              <a:rPr lang="en-US" sz="2000" dirty="0"/>
              <a:t> </a:t>
            </a:r>
            <a:r>
              <a:rPr lang="en-US" sz="2000" dirty="0" err="1"/>
              <a:t>posao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se u </a:t>
            </a:r>
            <a:r>
              <a:rPr lang="en-US" sz="2000" dirty="0" smtClean="0"/>
              <a:t>od</a:t>
            </a:r>
            <a:r>
              <a:rPr lang="sr-Latn-RS" sz="2000" dirty="0" smtClean="0"/>
              <a:t>eljenju</a:t>
            </a:r>
            <a:r>
              <a:rPr lang="en-US" sz="2000" dirty="0" smtClean="0"/>
              <a:t> </a:t>
            </a:r>
            <a:r>
              <a:rPr lang="en-US" sz="2000" dirty="0" err="1"/>
              <a:t>obavlja</a:t>
            </a:r>
            <a:r>
              <a:rPr lang="en-US" sz="2000" dirty="0"/>
              <a:t> (</a:t>
            </a:r>
            <a:r>
              <a:rPr lang="en-US" sz="2000" i="1" dirty="0"/>
              <a:t>Job Break-Down</a:t>
            </a:r>
            <a:r>
              <a:rPr lang="en-US" sz="2000" dirty="0"/>
              <a:t>). To je standard </a:t>
            </a:r>
            <a:r>
              <a:rPr lang="en-US" sz="2000" dirty="0" err="1"/>
              <a:t>hotela</a:t>
            </a:r>
            <a:r>
              <a:rPr lang="en-US" sz="2000" dirty="0"/>
              <a:t>, pa se </a:t>
            </a:r>
            <a:r>
              <a:rPr lang="en-US" sz="2000" dirty="0" err="1"/>
              <a:t>priručnik</a:t>
            </a:r>
            <a:r>
              <a:rPr lang="en-US" sz="2000" dirty="0"/>
              <a:t> </a:t>
            </a:r>
            <a:r>
              <a:rPr lang="en-US" sz="2000" dirty="0" err="1"/>
              <a:t>smatra</a:t>
            </a:r>
            <a:r>
              <a:rPr lang="en-US" sz="2000" dirty="0"/>
              <a:t> «</a:t>
            </a:r>
            <a:r>
              <a:rPr lang="en-US" sz="2000" dirty="0" err="1"/>
              <a:t>strogo</a:t>
            </a:r>
            <a:r>
              <a:rPr lang="en-US" sz="2000" dirty="0"/>
              <a:t> </a:t>
            </a:r>
            <a:r>
              <a:rPr lang="en-US" sz="2000" dirty="0" err="1" smtClean="0"/>
              <a:t>poverljivim</a:t>
            </a:r>
            <a:r>
              <a:rPr lang="en-US" sz="2000" dirty="0"/>
              <a:t>». </a:t>
            </a:r>
            <a:endParaRPr lang="sr-Latn-RS" sz="2000" dirty="0" smtClean="0"/>
          </a:p>
          <a:p>
            <a:r>
              <a:rPr lang="en-US" sz="2000" dirty="0" err="1"/>
              <a:t>Uobičajeno</a:t>
            </a:r>
            <a:r>
              <a:rPr lang="en-US" sz="2000" dirty="0"/>
              <a:t> je da se </a:t>
            </a:r>
            <a:r>
              <a:rPr lang="en-US" sz="2000" dirty="0" err="1"/>
              <a:t>poslovi</a:t>
            </a:r>
            <a:r>
              <a:rPr lang="en-US" sz="2000" dirty="0"/>
              <a:t> </a:t>
            </a:r>
            <a:r>
              <a:rPr lang="en-US" sz="2000" dirty="0" err="1"/>
              <a:t>označe</a:t>
            </a:r>
            <a:r>
              <a:rPr lang="en-US" sz="2000" dirty="0"/>
              <a:t> </a:t>
            </a:r>
            <a:r>
              <a:rPr lang="en-US" sz="2000" dirty="0" err="1"/>
              <a:t>ispisivanjem</a:t>
            </a:r>
            <a:r>
              <a:rPr lang="en-US" sz="2000" dirty="0"/>
              <a:t> </a:t>
            </a:r>
            <a:r>
              <a:rPr lang="en-US" sz="2000" dirty="0" err="1"/>
              <a:t>naziva</a:t>
            </a:r>
            <a:r>
              <a:rPr lang="en-US" sz="2000" dirty="0"/>
              <a:t> </a:t>
            </a:r>
            <a:r>
              <a:rPr lang="en-US" sz="2000" dirty="0" err="1"/>
              <a:t>službi</a:t>
            </a:r>
            <a:r>
              <a:rPr lang="en-US" sz="2000" dirty="0"/>
              <a:t> u </a:t>
            </a:r>
            <a:r>
              <a:rPr lang="en-US" sz="2000" dirty="0" err="1"/>
              <a:t>standardnim</a:t>
            </a:r>
            <a:r>
              <a:rPr lang="en-US" sz="2000" dirty="0"/>
              <a:t> </a:t>
            </a:r>
            <a:r>
              <a:rPr lang="en-US" sz="2000" dirty="0" err="1"/>
              <a:t>međunarodnim</a:t>
            </a:r>
            <a:r>
              <a:rPr lang="en-US" sz="2000" dirty="0"/>
              <a:t> </a:t>
            </a:r>
            <a:r>
              <a:rPr lang="en-US" sz="2000" dirty="0" err="1"/>
              <a:t>oblicima</a:t>
            </a:r>
            <a:r>
              <a:rPr lang="en-US" sz="2000" dirty="0"/>
              <a:t>: </a:t>
            </a:r>
          </a:p>
          <a:p>
            <a:r>
              <a:rPr lang="en-US" sz="2000" dirty="0" smtClean="0"/>
              <a:t>reception </a:t>
            </a:r>
            <a:r>
              <a:rPr lang="en-US" sz="2000" dirty="0"/>
              <a:t>– </a:t>
            </a:r>
            <a:r>
              <a:rPr lang="en-US" sz="2000" dirty="0" err="1"/>
              <a:t>recepcija</a:t>
            </a:r>
            <a:r>
              <a:rPr lang="en-US" sz="2000" dirty="0"/>
              <a:t>, </a:t>
            </a:r>
          </a:p>
          <a:p>
            <a:r>
              <a:rPr lang="en-US" sz="2000" dirty="0" smtClean="0"/>
              <a:t>concierge </a:t>
            </a:r>
            <a:r>
              <a:rPr lang="en-US" sz="2000" dirty="0"/>
              <a:t>– </a:t>
            </a:r>
            <a:r>
              <a:rPr lang="en-US" sz="2000" dirty="0" err="1"/>
              <a:t>portirnica</a:t>
            </a:r>
            <a:r>
              <a:rPr lang="en-US" sz="2000" dirty="0"/>
              <a:t>, </a:t>
            </a:r>
          </a:p>
          <a:p>
            <a:r>
              <a:rPr lang="en-US" sz="2000" dirty="0" err="1" smtClean="0"/>
              <a:t>caisse</a:t>
            </a:r>
            <a:r>
              <a:rPr lang="en-US" sz="2000" dirty="0" smtClean="0"/>
              <a:t> </a:t>
            </a:r>
            <a:r>
              <a:rPr lang="en-US" sz="2000" dirty="0"/>
              <a:t>– </a:t>
            </a:r>
            <a:r>
              <a:rPr lang="en-US" sz="2000" dirty="0" err="1"/>
              <a:t>blagajna</a:t>
            </a:r>
            <a:r>
              <a:rPr lang="en-US" sz="2000" dirty="0"/>
              <a:t>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0083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400" b="1" i="1" u="sng" dirty="0" err="1" smtClean="0"/>
              <a:t>Uputstvo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za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dobrodošlicu</a:t>
            </a:r>
            <a:r>
              <a:rPr lang="en-US" sz="2400" b="1" i="1" u="sng" dirty="0" smtClean="0"/>
              <a:t> 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Dobrodošlica</a:t>
            </a:r>
            <a:r>
              <a:rPr lang="en-US" sz="2000" dirty="0" smtClean="0"/>
              <a:t>, </a:t>
            </a:r>
            <a:r>
              <a:rPr lang="en-US" sz="2000" dirty="0" err="1" smtClean="0"/>
              <a:t>odnosno</a:t>
            </a:r>
            <a:r>
              <a:rPr lang="en-US" sz="2000" dirty="0" smtClean="0"/>
              <a:t> </a:t>
            </a:r>
            <a:r>
              <a:rPr lang="en-US" sz="2000" dirty="0" err="1" smtClean="0"/>
              <a:t>ljubaznost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brzina</a:t>
            </a:r>
            <a:r>
              <a:rPr lang="en-US" sz="2000" dirty="0" smtClean="0"/>
              <a:t>, od </a:t>
            </a:r>
            <a:r>
              <a:rPr lang="en-US" sz="2000" dirty="0" err="1" smtClean="0"/>
              <a:t>izuzetne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važnosti</a:t>
            </a:r>
            <a:r>
              <a:rPr lang="en-US" sz="2000" dirty="0" smtClean="0"/>
              <a:t> </a:t>
            </a:r>
            <a:r>
              <a:rPr lang="en-US" sz="2000" dirty="0" err="1" smtClean="0"/>
              <a:t>pri</a:t>
            </a:r>
            <a:r>
              <a:rPr lang="en-US" sz="2000" dirty="0" smtClean="0"/>
              <a:t> </a:t>
            </a:r>
            <a:r>
              <a:rPr lang="en-US" sz="2000" dirty="0" err="1" smtClean="0"/>
              <a:t>dolasku</a:t>
            </a:r>
            <a:r>
              <a:rPr lang="en-US" sz="2000" dirty="0" smtClean="0"/>
              <a:t> </a:t>
            </a:r>
            <a:r>
              <a:rPr lang="en-US" sz="2000" dirty="0" err="1" smtClean="0"/>
              <a:t>gosta</a:t>
            </a:r>
            <a:r>
              <a:rPr lang="en-US" sz="2000" dirty="0" smtClean="0"/>
              <a:t> u hotel. </a:t>
            </a:r>
            <a:endParaRPr lang="sr-Latn-RS" sz="2000" dirty="0" smtClean="0"/>
          </a:p>
          <a:p>
            <a:r>
              <a:rPr lang="en-US" sz="2000" dirty="0" err="1" smtClean="0"/>
              <a:t>Prvi</a:t>
            </a:r>
            <a:r>
              <a:rPr lang="en-US" sz="2000" dirty="0" smtClean="0"/>
              <a:t> </a:t>
            </a:r>
            <a:r>
              <a:rPr lang="en-US" sz="2000" dirty="0" err="1" smtClean="0"/>
              <a:t>utisak</a:t>
            </a:r>
            <a:r>
              <a:rPr lang="en-US" sz="2000" dirty="0" smtClean="0"/>
              <a:t> </a:t>
            </a:r>
            <a:r>
              <a:rPr lang="en-US" sz="2000" dirty="0" err="1" smtClean="0"/>
              <a:t>kojeg</a:t>
            </a:r>
            <a:r>
              <a:rPr lang="en-US" sz="2000" dirty="0" smtClean="0"/>
              <a:t> </a:t>
            </a:r>
            <a:r>
              <a:rPr lang="en-US" sz="2000" dirty="0" err="1" smtClean="0"/>
              <a:t>treba</a:t>
            </a:r>
            <a:r>
              <a:rPr lang="en-US" sz="2000" dirty="0" smtClean="0"/>
              <a:t> </a:t>
            </a:r>
            <a:r>
              <a:rPr lang="en-US" sz="2000" dirty="0" err="1" smtClean="0"/>
              <a:t>ostaviti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gosta</a:t>
            </a:r>
            <a:r>
              <a:rPr lang="en-US" sz="2000" dirty="0" smtClean="0"/>
              <a:t> je </a:t>
            </a:r>
            <a:r>
              <a:rPr lang="en-US" sz="2000" dirty="0" err="1" smtClean="0"/>
              <a:t>utisak</a:t>
            </a:r>
            <a:r>
              <a:rPr lang="en-US" sz="2000" dirty="0" smtClean="0"/>
              <a:t> </a:t>
            </a:r>
            <a:r>
              <a:rPr lang="en-US" sz="2000" dirty="0" err="1" smtClean="0"/>
              <a:t>dobrodošlice</a:t>
            </a:r>
            <a:r>
              <a:rPr lang="en-US" sz="2000" dirty="0" smtClean="0"/>
              <a:t>, </a:t>
            </a:r>
            <a:r>
              <a:rPr lang="en-US" sz="2000" dirty="0" err="1" smtClean="0"/>
              <a:t>što</a:t>
            </a:r>
            <a:r>
              <a:rPr lang="en-US" sz="2000" dirty="0" smtClean="0"/>
              <a:t> </a:t>
            </a:r>
            <a:r>
              <a:rPr lang="en-US" sz="2000" dirty="0" err="1" smtClean="0"/>
              <a:t>podrazumeva</a:t>
            </a:r>
            <a:r>
              <a:rPr lang="en-US" sz="2000" dirty="0" smtClean="0"/>
              <a:t> da </a:t>
            </a:r>
            <a:r>
              <a:rPr lang="en-US" sz="2000" dirty="0" err="1" smtClean="0"/>
              <a:t>svakom</a:t>
            </a:r>
            <a:r>
              <a:rPr lang="en-US" sz="2000" dirty="0" smtClean="0"/>
              <a:t> </a:t>
            </a:r>
            <a:r>
              <a:rPr lang="en-US" sz="2000" dirty="0" err="1" smtClean="0"/>
              <a:t>gostu</a:t>
            </a:r>
            <a:r>
              <a:rPr lang="en-US" sz="2000" dirty="0" smtClean="0"/>
              <a:t> </a:t>
            </a:r>
            <a:r>
              <a:rPr lang="en-US" sz="2000" dirty="0" err="1" smtClean="0"/>
              <a:t>treba</a:t>
            </a:r>
            <a:r>
              <a:rPr lang="en-US" sz="2000" dirty="0" smtClean="0"/>
              <a:t> </a:t>
            </a:r>
            <a:r>
              <a:rPr lang="en-US" sz="2000" dirty="0" err="1" smtClean="0"/>
              <a:t>uz</a:t>
            </a:r>
            <a:r>
              <a:rPr lang="en-US" sz="2000" dirty="0" smtClean="0"/>
              <a:t> </a:t>
            </a:r>
            <a:r>
              <a:rPr lang="en-US" sz="2000" dirty="0" err="1" smtClean="0"/>
              <a:t>topli</a:t>
            </a:r>
            <a:r>
              <a:rPr lang="en-US" sz="2000" dirty="0" smtClean="0"/>
              <a:t> </a:t>
            </a:r>
            <a:r>
              <a:rPr lang="en-US" sz="2000" dirty="0" err="1" smtClean="0"/>
              <a:t>sm</a:t>
            </a:r>
            <a:r>
              <a:rPr lang="sr-Latn-RS" sz="2000" dirty="0" smtClean="0"/>
              <a:t>e</a:t>
            </a:r>
            <a:r>
              <a:rPr lang="en-US" sz="2000" dirty="0" err="1" smtClean="0"/>
              <a:t>šak</a:t>
            </a:r>
            <a:r>
              <a:rPr lang="en-US" sz="2000" dirty="0" smtClean="0"/>
              <a:t> </a:t>
            </a:r>
            <a:r>
              <a:rPr lang="en-US" sz="2000" dirty="0" err="1" smtClean="0"/>
              <a:t>ljubazno</a:t>
            </a:r>
            <a:r>
              <a:rPr lang="en-US" sz="2000" dirty="0" smtClean="0"/>
              <a:t> </a:t>
            </a:r>
            <a:r>
              <a:rPr lang="en-US" sz="2000" dirty="0" err="1" smtClean="0"/>
              <a:t>zaželeti</a:t>
            </a:r>
            <a:r>
              <a:rPr lang="en-US" sz="2000" dirty="0" smtClean="0"/>
              <a:t> </a:t>
            </a:r>
            <a:r>
              <a:rPr lang="en-US" sz="2000" dirty="0" err="1" smtClean="0"/>
              <a:t>dobrodošlicu</a:t>
            </a:r>
            <a:r>
              <a:rPr lang="en-US" sz="2000" dirty="0" smtClean="0"/>
              <a:t>. </a:t>
            </a:r>
            <a:endParaRPr lang="sr-Latn-RS" sz="2000" dirty="0" smtClean="0"/>
          </a:p>
          <a:p>
            <a:r>
              <a:rPr lang="sr-Latn-RS" sz="2000" dirty="0" smtClean="0"/>
              <a:t>Osmeh </a:t>
            </a:r>
            <a:r>
              <a:rPr lang="en-US" sz="2000" dirty="0" smtClean="0"/>
              <a:t>je u </a:t>
            </a:r>
            <a:r>
              <a:rPr lang="en-US" sz="2000" dirty="0" err="1" smtClean="0"/>
              <a:t>svim</a:t>
            </a:r>
            <a:r>
              <a:rPr lang="en-US" sz="2000" dirty="0" smtClean="0"/>
              <a:t> </a:t>
            </a:r>
            <a:r>
              <a:rPr lang="en-US" sz="2000" dirty="0" err="1" smtClean="0"/>
              <a:t>okolnostima</a:t>
            </a:r>
            <a:r>
              <a:rPr lang="en-US" sz="2000" dirty="0" smtClean="0"/>
              <a:t> </a:t>
            </a:r>
            <a:r>
              <a:rPr lang="en-US" sz="2000" dirty="0" err="1" smtClean="0"/>
              <a:t>najbolje</a:t>
            </a:r>
            <a:r>
              <a:rPr lang="en-US" sz="2000" dirty="0" smtClean="0"/>
              <a:t> </a:t>
            </a:r>
            <a:r>
              <a:rPr lang="en-US" sz="2000" dirty="0" err="1" smtClean="0"/>
              <a:t>rešenje</a:t>
            </a:r>
            <a:r>
              <a:rPr lang="en-US" sz="2000" dirty="0" smtClean="0"/>
              <a:t>, a </a:t>
            </a:r>
            <a:r>
              <a:rPr lang="en-US" sz="2000" dirty="0" err="1" smtClean="0"/>
              <a:t>gostu</a:t>
            </a:r>
            <a:r>
              <a:rPr lang="en-US" sz="2000" dirty="0" smtClean="0"/>
              <a:t> </a:t>
            </a:r>
            <a:r>
              <a:rPr lang="en-US" sz="2000" dirty="0" err="1" smtClean="0"/>
              <a:t>treba</a:t>
            </a:r>
            <a:r>
              <a:rPr lang="en-US" sz="2000" dirty="0" smtClean="0"/>
              <a:t> </a:t>
            </a:r>
            <a:r>
              <a:rPr lang="en-US" sz="2000" dirty="0" err="1" smtClean="0"/>
              <a:t>dati</a:t>
            </a:r>
            <a:r>
              <a:rPr lang="en-US" sz="2000" dirty="0" smtClean="0"/>
              <a:t> do </a:t>
            </a:r>
            <a:r>
              <a:rPr lang="en-US" sz="2000" dirty="0" err="1" smtClean="0"/>
              <a:t>znanja</a:t>
            </a:r>
            <a:r>
              <a:rPr lang="en-US" sz="2000" dirty="0" smtClean="0"/>
              <a:t> da je </a:t>
            </a:r>
            <a:r>
              <a:rPr lang="en-US" sz="2000" dirty="0" err="1" smtClean="0"/>
              <a:t>baš</a:t>
            </a:r>
            <a:r>
              <a:rPr lang="en-US" sz="2000" dirty="0" smtClean="0"/>
              <a:t> on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prvom</a:t>
            </a:r>
            <a:r>
              <a:rPr lang="en-US" sz="2000" dirty="0" smtClean="0"/>
              <a:t> </a:t>
            </a:r>
            <a:r>
              <a:rPr lang="en-US" sz="2000" dirty="0" err="1" smtClean="0"/>
              <a:t>mestu</a:t>
            </a:r>
            <a:r>
              <a:rPr lang="en-US" sz="2000" dirty="0" smtClean="0"/>
              <a:t>, </a:t>
            </a:r>
            <a:r>
              <a:rPr lang="en-US" sz="2000" dirty="0" err="1" smtClean="0"/>
              <a:t>čak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kad</a:t>
            </a:r>
            <a:r>
              <a:rPr lang="en-US" sz="2000" dirty="0" smtClean="0"/>
              <a:t> je u </a:t>
            </a:r>
            <a:r>
              <a:rPr lang="en-US" sz="2000" dirty="0" err="1" smtClean="0"/>
              <a:t>hotelu</a:t>
            </a:r>
            <a:r>
              <a:rPr lang="en-US" sz="2000" dirty="0" smtClean="0"/>
              <a:t> </a:t>
            </a:r>
            <a:r>
              <a:rPr lang="en-US" sz="2000" dirty="0" err="1" smtClean="0"/>
              <a:t>veća</a:t>
            </a:r>
            <a:r>
              <a:rPr lang="en-US" sz="2000" dirty="0" smtClean="0"/>
              <a:t> </a:t>
            </a:r>
            <a:r>
              <a:rPr lang="en-US" sz="2000" dirty="0" err="1" smtClean="0"/>
              <a:t>fluktuacija</a:t>
            </a:r>
            <a:r>
              <a:rPr lang="en-US" sz="2000" dirty="0" smtClean="0"/>
              <a:t> </a:t>
            </a:r>
            <a:r>
              <a:rPr lang="en-US" sz="2000" dirty="0" err="1" smtClean="0"/>
              <a:t>gostiju</a:t>
            </a:r>
            <a:r>
              <a:rPr lang="en-US" sz="2000" dirty="0" smtClean="0"/>
              <a:t> </a:t>
            </a:r>
            <a:r>
              <a:rPr lang="sr-Latn-RS" sz="2000" dirty="0" smtClean="0"/>
              <a:t>tokom </a:t>
            </a:r>
            <a:r>
              <a:rPr lang="en-US" sz="2000" dirty="0" smtClean="0"/>
              <a:t>dana. 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894197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400" b="1" i="1" u="sng" dirty="0" err="1" smtClean="0"/>
              <a:t>Uputstvo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za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dobrodošlicu</a:t>
            </a:r>
            <a:r>
              <a:rPr lang="en-US" sz="2400" b="1" i="1" u="sng" dirty="0" smtClean="0"/>
              <a:t> 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Ukoliko</a:t>
            </a:r>
            <a:r>
              <a:rPr lang="en-US" sz="2000" dirty="0" smtClean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recepcionari</a:t>
            </a:r>
            <a:r>
              <a:rPr lang="en-US" sz="2000" dirty="0"/>
              <a:t> </a:t>
            </a:r>
            <a:r>
              <a:rPr lang="en-US" sz="2000" dirty="0" err="1"/>
              <a:t>zauzeti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u </a:t>
            </a:r>
            <a:r>
              <a:rPr lang="en-US" sz="2000" dirty="0" smtClean="0"/>
              <a:t>t</a:t>
            </a:r>
            <a:r>
              <a:rPr lang="sr-Latn-RS" sz="2000" dirty="0" smtClean="0"/>
              <a:t>o</a:t>
            </a:r>
            <a:r>
              <a:rPr lang="en-US" sz="2000" dirty="0" err="1" smtClean="0"/>
              <a:t>ku</a:t>
            </a:r>
            <a:r>
              <a:rPr lang="en-US" sz="2000" dirty="0" smtClean="0"/>
              <a:t> </a:t>
            </a:r>
            <a:r>
              <a:rPr lang="en-US" sz="2000" dirty="0" err="1"/>
              <a:t>telefonskog</a:t>
            </a:r>
            <a:r>
              <a:rPr lang="en-US" sz="2000" dirty="0"/>
              <a:t> </a:t>
            </a:r>
            <a:r>
              <a:rPr lang="en-US" sz="2000" dirty="0" err="1"/>
              <a:t>razgovora</a:t>
            </a:r>
            <a:r>
              <a:rPr lang="en-US" sz="2000" dirty="0"/>
              <a:t>, </a:t>
            </a:r>
            <a:r>
              <a:rPr lang="sr-Latn-RS" sz="2000" dirty="0" smtClean="0"/>
              <a:t>osmehom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laganim</a:t>
            </a:r>
            <a:r>
              <a:rPr lang="en-US" sz="2000" dirty="0"/>
              <a:t> </a:t>
            </a:r>
            <a:r>
              <a:rPr lang="en-US" sz="2000" dirty="0" err="1"/>
              <a:t>klimanjem</a:t>
            </a:r>
            <a:r>
              <a:rPr lang="en-US" sz="2000" dirty="0"/>
              <a:t> </a:t>
            </a:r>
            <a:r>
              <a:rPr lang="en-US" sz="2000" dirty="0" err="1"/>
              <a:t>glave</a:t>
            </a:r>
            <a:r>
              <a:rPr lang="en-US" sz="2000" dirty="0"/>
              <a:t>, </a:t>
            </a:r>
            <a:r>
              <a:rPr lang="en-US" sz="2000" dirty="0" err="1"/>
              <a:t>gostu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dati</a:t>
            </a:r>
            <a:r>
              <a:rPr lang="en-US" sz="2000" dirty="0"/>
              <a:t> do </a:t>
            </a:r>
            <a:r>
              <a:rPr lang="en-US" sz="2000" dirty="0" err="1"/>
              <a:t>znanja</a:t>
            </a:r>
            <a:r>
              <a:rPr lang="en-US" sz="2000" dirty="0"/>
              <a:t> da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ga</a:t>
            </a:r>
            <a:r>
              <a:rPr lang="en-US" sz="2000" dirty="0"/>
              <a:t> </a:t>
            </a:r>
            <a:r>
              <a:rPr lang="en-US" sz="2000" dirty="0" err="1" smtClean="0"/>
              <a:t>primetili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da </a:t>
            </a:r>
            <a:r>
              <a:rPr lang="en-US" sz="2000" dirty="0" err="1"/>
              <a:t>će</a:t>
            </a:r>
            <a:r>
              <a:rPr lang="en-US" sz="2000" dirty="0"/>
              <a:t> mu </a:t>
            </a:r>
            <a:r>
              <a:rPr lang="en-US" sz="2000" dirty="0" err="1"/>
              <a:t>ubrzo</a:t>
            </a:r>
            <a:r>
              <a:rPr lang="en-US" sz="2000" dirty="0"/>
              <a:t> </a:t>
            </a:r>
            <a:r>
              <a:rPr lang="en-US" sz="2000" dirty="0" err="1"/>
              <a:t>posvetiti</a:t>
            </a:r>
            <a:r>
              <a:rPr lang="en-US" sz="2000" dirty="0"/>
              <a:t> </a:t>
            </a:r>
            <a:r>
              <a:rPr lang="en-US" sz="2000" dirty="0" err="1"/>
              <a:t>pažnju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Razgovor</a:t>
            </a:r>
            <a:r>
              <a:rPr lang="en-US" sz="2000" dirty="0" smtClean="0"/>
              <a:t> </a:t>
            </a:r>
            <a:r>
              <a:rPr lang="en-US" sz="2000" dirty="0" err="1"/>
              <a:t>između</a:t>
            </a:r>
            <a:r>
              <a:rPr lang="en-US" sz="2000" dirty="0"/>
              <a:t> </a:t>
            </a:r>
            <a:r>
              <a:rPr lang="en-US" sz="2000" dirty="0" err="1"/>
              <a:t>osoblja</a:t>
            </a:r>
            <a:r>
              <a:rPr lang="en-US" sz="2000" dirty="0"/>
              <a:t> mora se </a:t>
            </a:r>
            <a:r>
              <a:rPr lang="en-US" sz="2000" dirty="0" err="1"/>
              <a:t>prekinuti</a:t>
            </a:r>
            <a:r>
              <a:rPr lang="en-US" sz="2000" dirty="0"/>
              <a:t> </a:t>
            </a:r>
            <a:r>
              <a:rPr lang="en-US" sz="2000" dirty="0" err="1"/>
              <a:t>čim</a:t>
            </a:r>
            <a:r>
              <a:rPr lang="en-US" sz="2000" dirty="0"/>
              <a:t>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stigne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/>
              <a:t>Prvo</a:t>
            </a:r>
            <a:r>
              <a:rPr lang="en-US" sz="2000" dirty="0"/>
              <a:t> </a:t>
            </a:r>
            <a:r>
              <a:rPr lang="en-US" sz="2000" dirty="0" err="1"/>
              <a:t>mesto</a:t>
            </a:r>
            <a:r>
              <a:rPr lang="en-US" sz="2000" dirty="0"/>
              <a:t> s </a:t>
            </a:r>
            <a:r>
              <a:rPr lang="en-US" sz="2000" dirty="0" err="1"/>
              <a:t>kojim</a:t>
            </a:r>
            <a:r>
              <a:rPr lang="en-US" sz="2000" dirty="0"/>
              <a:t> se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susreće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ulasku</a:t>
            </a:r>
            <a:r>
              <a:rPr lang="en-US" sz="2000" dirty="0"/>
              <a:t> u hotel je </a:t>
            </a:r>
            <a:r>
              <a:rPr lang="en-US" sz="2000" dirty="0" err="1"/>
              <a:t>recepcija</a:t>
            </a:r>
            <a:r>
              <a:rPr lang="en-US" sz="2000" dirty="0"/>
              <a:t>, </a:t>
            </a:r>
            <a:r>
              <a:rPr lang="en-US" sz="2000" dirty="0" err="1"/>
              <a:t>besprekorno</a:t>
            </a:r>
            <a:r>
              <a:rPr lang="en-US" sz="2000" dirty="0"/>
              <a:t> </a:t>
            </a:r>
            <a:r>
              <a:rPr lang="en-US" sz="2000" dirty="0" err="1"/>
              <a:t>uređeno</a:t>
            </a:r>
            <a:r>
              <a:rPr lang="en-US" sz="2000" dirty="0"/>
              <a:t> </a:t>
            </a:r>
            <a:r>
              <a:rPr lang="en-US" sz="2000" dirty="0" err="1"/>
              <a:t>mesto</a:t>
            </a:r>
            <a:r>
              <a:rPr lang="en-US" sz="2000" dirty="0"/>
              <a:t> </a:t>
            </a:r>
            <a:r>
              <a:rPr lang="en-US" sz="2000" dirty="0" err="1"/>
              <a:t>iza</a:t>
            </a:r>
            <a:r>
              <a:rPr lang="en-US" sz="2000" dirty="0"/>
              <a:t> </a:t>
            </a:r>
            <a:r>
              <a:rPr lang="en-US" sz="2000" dirty="0" err="1"/>
              <a:t>kojeg</a:t>
            </a:r>
            <a:r>
              <a:rPr lang="en-US" sz="2000" dirty="0"/>
              <a:t> bi </a:t>
            </a:r>
            <a:r>
              <a:rPr lang="en-US" sz="2000" dirty="0" err="1"/>
              <a:t>trebao</a:t>
            </a:r>
            <a:r>
              <a:rPr lang="en-US" sz="2000" dirty="0"/>
              <a:t> </a:t>
            </a:r>
            <a:r>
              <a:rPr lang="en-US" sz="2000" dirty="0" err="1"/>
              <a:t>stajati</a:t>
            </a:r>
            <a:r>
              <a:rPr lang="en-US" sz="2000" dirty="0"/>
              <a:t> </a:t>
            </a:r>
            <a:r>
              <a:rPr lang="en-US" sz="2000" dirty="0" err="1"/>
              <a:t>uvek</a:t>
            </a:r>
            <a:r>
              <a:rPr lang="en-US" sz="2000" dirty="0"/>
              <a:t> </a:t>
            </a:r>
            <a:r>
              <a:rPr lang="en-US" sz="2000" dirty="0" err="1"/>
              <a:t>nasmešen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šarmantan</a:t>
            </a:r>
            <a:r>
              <a:rPr lang="en-US" sz="2000" dirty="0"/>
              <a:t> </a:t>
            </a:r>
            <a:r>
              <a:rPr lang="en-US" sz="2000" dirty="0" err="1"/>
              <a:t>recepcionar</a:t>
            </a:r>
            <a:r>
              <a:rPr lang="en-US" sz="2000" dirty="0"/>
              <a:t> </a:t>
            </a:r>
            <a:r>
              <a:rPr lang="sr-Latn-RS" sz="2000" dirty="0"/>
              <a:t>koji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svakom</a:t>
            </a:r>
            <a:r>
              <a:rPr lang="en-US" sz="2000" dirty="0"/>
              <a:t> </a:t>
            </a:r>
            <a:r>
              <a:rPr lang="en-US" sz="2000" dirty="0" err="1"/>
              <a:t>gostu</a:t>
            </a:r>
            <a:r>
              <a:rPr lang="en-US" sz="2000" dirty="0"/>
              <a:t> </a:t>
            </a:r>
            <a:r>
              <a:rPr lang="sr-Latn-RS" sz="2000" dirty="0"/>
              <a:t>poželet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iskrenu</a:t>
            </a:r>
            <a:r>
              <a:rPr lang="en-US" sz="2000" dirty="0"/>
              <a:t> </a:t>
            </a:r>
            <a:r>
              <a:rPr lang="en-US" sz="2000" dirty="0" err="1"/>
              <a:t>dobrodošlicu</a:t>
            </a:r>
            <a:r>
              <a:rPr lang="en-US" sz="2000" dirty="0"/>
              <a:t>. 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1752490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400" b="1" i="1" u="sng" dirty="0" err="1" smtClean="0"/>
              <a:t>Uputstvo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za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dobrodošlicu</a:t>
            </a:r>
            <a:r>
              <a:rPr lang="en-US" sz="2400" b="1" i="1" u="sng" dirty="0" smtClean="0"/>
              <a:t> </a:t>
            </a:r>
            <a:endParaRPr lang="sr-Latn-RS" sz="2400" b="1" i="1" u="sng" dirty="0" smtClean="0"/>
          </a:p>
          <a:p>
            <a:endParaRPr lang="sr-Latn-RS" dirty="0" smtClean="0"/>
          </a:p>
          <a:p>
            <a:r>
              <a:rPr lang="sr-Latn-RS" dirty="0" smtClean="0"/>
              <a:t>R</a:t>
            </a:r>
            <a:r>
              <a:rPr lang="en-US" sz="2000" dirty="0" err="1" smtClean="0"/>
              <a:t>azličiti</a:t>
            </a:r>
            <a:r>
              <a:rPr lang="en-US" sz="2000" dirty="0" smtClean="0"/>
              <a:t> </a:t>
            </a:r>
            <a:r>
              <a:rPr lang="en-US" sz="2000" dirty="0" err="1"/>
              <a:t>gosti</a:t>
            </a:r>
            <a:r>
              <a:rPr lang="en-US" sz="2000" dirty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različite</a:t>
            </a:r>
            <a:r>
              <a:rPr lang="en-US" sz="2000" dirty="0"/>
              <a:t> </a:t>
            </a:r>
            <a:r>
              <a:rPr lang="en-US" sz="2000" dirty="0" err="1"/>
              <a:t>sklonosti</a:t>
            </a:r>
            <a:r>
              <a:rPr lang="en-US" sz="2000" dirty="0"/>
              <a:t> u </a:t>
            </a:r>
            <a:r>
              <a:rPr lang="en-US" sz="2000" dirty="0" err="1"/>
              <a:t>odabiru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ostalih</a:t>
            </a:r>
            <a:r>
              <a:rPr lang="en-US" sz="2000" dirty="0"/>
              <a:t> </a:t>
            </a:r>
            <a:r>
              <a:rPr lang="en-US" sz="2000" dirty="0" err="1"/>
              <a:t>hotelskih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.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više</a:t>
            </a:r>
            <a:r>
              <a:rPr lang="en-US" sz="2000" dirty="0"/>
              <a:t> </a:t>
            </a:r>
            <a:r>
              <a:rPr lang="en-US" sz="2000" dirty="0" err="1"/>
              <a:t>informacija</a:t>
            </a:r>
            <a:r>
              <a:rPr lang="en-US" sz="2000" dirty="0"/>
              <a:t> hotel </a:t>
            </a:r>
            <a:r>
              <a:rPr lang="en-US" sz="2000" dirty="0" err="1"/>
              <a:t>ima</a:t>
            </a:r>
            <a:r>
              <a:rPr lang="en-US" sz="2000" dirty="0"/>
              <a:t> o </a:t>
            </a:r>
            <a:r>
              <a:rPr lang="en-US" sz="2000" dirty="0" err="1"/>
              <a:t>svojim</a:t>
            </a:r>
            <a:r>
              <a:rPr lang="en-US" sz="2000" dirty="0"/>
              <a:t> </a:t>
            </a:r>
            <a:r>
              <a:rPr lang="en-US" sz="2000" dirty="0" err="1"/>
              <a:t>gostima</a:t>
            </a:r>
            <a:r>
              <a:rPr lang="en-US" sz="2000" dirty="0"/>
              <a:t>, to se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bolje</a:t>
            </a:r>
            <a:r>
              <a:rPr lang="en-US" sz="2000" dirty="0"/>
              <a:t> </a:t>
            </a:r>
            <a:r>
              <a:rPr lang="en-US" sz="2000" dirty="0" err="1" smtClean="0"/>
              <a:t>unapred</a:t>
            </a:r>
            <a:r>
              <a:rPr lang="en-US" sz="2000" dirty="0" smtClean="0"/>
              <a:t> </a:t>
            </a:r>
            <a:r>
              <a:rPr lang="en-US" sz="2000" dirty="0" err="1"/>
              <a:t>pripremiti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tako</a:t>
            </a:r>
            <a:r>
              <a:rPr lang="en-US" sz="2000" dirty="0"/>
              <a:t> </a:t>
            </a:r>
            <a:r>
              <a:rPr lang="en-US" sz="2000" dirty="0" err="1"/>
              <a:t>pružiti</a:t>
            </a:r>
            <a:r>
              <a:rPr lang="en-US" sz="2000" dirty="0"/>
              <a:t> </a:t>
            </a:r>
            <a:r>
              <a:rPr lang="en-US" sz="2000" dirty="0" err="1"/>
              <a:t>kvalitetniju</a:t>
            </a:r>
            <a:r>
              <a:rPr lang="en-US" sz="2000" dirty="0"/>
              <a:t> </a:t>
            </a:r>
            <a:r>
              <a:rPr lang="en-US" sz="2000" dirty="0" err="1"/>
              <a:t>uslugu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/>
              <a:t>Ovakve</a:t>
            </a:r>
            <a:r>
              <a:rPr lang="en-US" sz="2000" dirty="0"/>
              <a:t> </a:t>
            </a:r>
            <a:r>
              <a:rPr lang="en-US" sz="2000" dirty="0" err="1"/>
              <a:t>informacije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korisne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anliziranju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zadovoljavanju</a:t>
            </a:r>
            <a:r>
              <a:rPr lang="en-US" sz="2000" dirty="0"/>
              <a:t> </a:t>
            </a:r>
            <a:r>
              <a:rPr lang="en-US" sz="2000" dirty="0" err="1"/>
              <a:t>potreba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,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određivanja</a:t>
            </a:r>
            <a:r>
              <a:rPr lang="en-US" sz="2000" dirty="0"/>
              <a:t> </a:t>
            </a:r>
            <a:r>
              <a:rPr lang="en-US" sz="2000" dirty="0" err="1"/>
              <a:t>kakve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pogodnosti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zatražene</a:t>
            </a:r>
            <a:r>
              <a:rPr lang="en-US" sz="2000" dirty="0"/>
              <a:t>, </a:t>
            </a:r>
            <a:r>
              <a:rPr lang="en-US" sz="2000" dirty="0" err="1"/>
              <a:t>te</a:t>
            </a:r>
            <a:r>
              <a:rPr lang="en-US" sz="2000" dirty="0"/>
              <a:t> u </a:t>
            </a:r>
            <a:r>
              <a:rPr lang="en-US" sz="2000" dirty="0" err="1"/>
              <a:t>proračunavanju</a:t>
            </a:r>
            <a:r>
              <a:rPr lang="en-US" sz="2000" dirty="0"/>
              <a:t> </a:t>
            </a:r>
            <a:r>
              <a:rPr lang="en-US" sz="2000" dirty="0" err="1" smtClean="0"/>
              <a:t>cena</a:t>
            </a:r>
            <a:r>
              <a:rPr lang="en-US" sz="2000" dirty="0" smtClean="0"/>
              <a:t> </a:t>
            </a:r>
            <a:r>
              <a:rPr lang="en-US" sz="2000" dirty="0" err="1"/>
              <a:t>tih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. </a:t>
            </a:r>
          </a:p>
          <a:p>
            <a:endParaRPr lang="en-US" sz="2400" b="1" i="1" u="sng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4190692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>
            <a:normAutofit/>
          </a:bodyPr>
          <a:lstStyle/>
          <a:p>
            <a:endParaRPr lang="sr-Latn-RS" sz="2000" dirty="0" smtClean="0"/>
          </a:p>
          <a:p>
            <a:r>
              <a:rPr lang="en-US" sz="2400" b="1" i="1" u="sng" dirty="0" err="1" smtClean="0"/>
              <a:t>Uputstvo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za</a:t>
            </a:r>
            <a:r>
              <a:rPr lang="en-US" sz="2400" b="1" i="1" u="sng" dirty="0" smtClean="0"/>
              <a:t> </a:t>
            </a:r>
            <a:r>
              <a:rPr lang="en-US" sz="2400" b="1" i="1" u="sng" dirty="0" err="1" smtClean="0"/>
              <a:t>dobrodošlicu</a:t>
            </a:r>
            <a:r>
              <a:rPr lang="en-US" sz="2400" b="1" i="1" u="sng" dirty="0" smtClean="0"/>
              <a:t> </a:t>
            </a:r>
            <a:endParaRPr lang="sr-Latn-RS" sz="2400" b="1" i="1" u="sng" dirty="0" smtClean="0"/>
          </a:p>
          <a:p>
            <a:endParaRPr lang="sr-Latn-RS" dirty="0" smtClean="0"/>
          </a:p>
          <a:p>
            <a:r>
              <a:rPr lang="sr-Latn-RS" sz="2000" dirty="0" smtClean="0"/>
              <a:t>H</a:t>
            </a:r>
            <a:r>
              <a:rPr lang="it-IT" sz="2000" dirty="0" smtClean="0"/>
              <a:t>otelski </a:t>
            </a:r>
            <a:r>
              <a:rPr lang="it-IT" sz="2000" dirty="0"/>
              <a:t>gosti mogu se </a:t>
            </a:r>
            <a:r>
              <a:rPr lang="it-IT" sz="2000" dirty="0" smtClean="0"/>
              <a:t>klasifi</a:t>
            </a:r>
            <a:r>
              <a:rPr lang="sr-Latn-RS" sz="2000" dirty="0" smtClean="0"/>
              <a:t>kovat</a:t>
            </a:r>
            <a:r>
              <a:rPr lang="it-IT" sz="2000" dirty="0" smtClean="0"/>
              <a:t>i </a:t>
            </a:r>
            <a:r>
              <a:rPr lang="it-IT" sz="2000" dirty="0"/>
              <a:t>prema: </a:t>
            </a:r>
            <a:endParaRPr lang="sr-Latn-RS" sz="2000" dirty="0" smtClean="0"/>
          </a:p>
          <a:p>
            <a:endParaRPr lang="it-IT" sz="2000" dirty="0"/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err="1" smtClean="0"/>
              <a:t>razlogu</a:t>
            </a:r>
            <a:r>
              <a:rPr lang="en-US" sz="2000" dirty="0" smtClean="0"/>
              <a:t> </a:t>
            </a:r>
            <a:r>
              <a:rPr lang="en-US" sz="2000" dirty="0" err="1"/>
              <a:t>dolaska</a:t>
            </a:r>
            <a:r>
              <a:rPr lang="en-US" sz="2000" dirty="0"/>
              <a:t> (</a:t>
            </a:r>
            <a:r>
              <a:rPr lang="en-US" sz="2000" dirty="0" err="1"/>
              <a:t>poslovno</a:t>
            </a:r>
            <a:r>
              <a:rPr lang="en-US" sz="2000" dirty="0"/>
              <a:t> </a:t>
            </a:r>
            <a:r>
              <a:rPr lang="en-US" sz="2000" dirty="0" err="1"/>
              <a:t>putovanje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odmor</a:t>
            </a:r>
            <a:r>
              <a:rPr lang="en-US" sz="2000" dirty="0"/>
              <a:t>), </a:t>
            </a:r>
          </a:p>
          <a:p>
            <a:pPr marL="857250" lvl="1" indent="-457200">
              <a:buFont typeface="+mj-lt"/>
              <a:buAutoNum type="arabicPeriod"/>
            </a:pPr>
            <a:r>
              <a:rPr lang="pl-PL" sz="2000" dirty="0" smtClean="0"/>
              <a:t>broju </a:t>
            </a:r>
            <a:r>
              <a:rPr lang="pl-PL" sz="2000" dirty="0"/>
              <a:t>(pojedinačno ili </a:t>
            </a:r>
            <a:r>
              <a:rPr lang="pl-PL" sz="2000" dirty="0" smtClean="0"/>
              <a:t>grupno</a:t>
            </a:r>
            <a:r>
              <a:rPr lang="pl-PL" sz="2000" dirty="0"/>
              <a:t>), </a:t>
            </a:r>
          </a:p>
          <a:p>
            <a:pPr marL="857250" lvl="1" indent="-457200">
              <a:buFont typeface="+mj-lt"/>
              <a:buAutoNum type="arabicPeriod"/>
            </a:pPr>
            <a:r>
              <a:rPr lang="pl-PL" sz="2000" dirty="0" smtClean="0"/>
              <a:t>mestu </a:t>
            </a:r>
            <a:r>
              <a:rPr lang="pl-PL" sz="2000" dirty="0"/>
              <a:t>odakle dolaze (domaći ili </a:t>
            </a:r>
            <a:r>
              <a:rPr lang="pl-PL" sz="2000" dirty="0" smtClean="0"/>
              <a:t>strani </a:t>
            </a:r>
            <a:r>
              <a:rPr lang="pl-PL" sz="2000" dirty="0"/>
              <a:t>gosti). </a:t>
            </a:r>
          </a:p>
          <a:p>
            <a:endParaRPr lang="sr-Latn-RS" sz="2000" dirty="0" smtClean="0"/>
          </a:p>
          <a:p>
            <a:endParaRPr lang="en-US" sz="2400" b="1" i="1" u="sng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591649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51345" y="2142836"/>
            <a:ext cx="8026400" cy="4202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Aktivnosti prilikom prijave gosta (check in) </a:t>
            </a:r>
            <a:r>
              <a:rPr lang="en-US" sz="2400" b="1" i="1" u="sng" dirty="0" smtClean="0"/>
              <a:t> </a:t>
            </a:r>
            <a:endParaRPr lang="sr-Latn-RS" sz="2400" b="1" i="1" u="sng" dirty="0" smtClean="0"/>
          </a:p>
          <a:p>
            <a:endParaRPr lang="sr-Latn-RS" dirty="0" smtClean="0"/>
          </a:p>
          <a:p>
            <a:pPr marL="0" indent="0" algn="ctr">
              <a:buNone/>
            </a:pPr>
            <a:r>
              <a:rPr lang="sr-Latn-RS" b="1" i="1" dirty="0" smtClean="0"/>
              <a:t>Gost dolazi na recepciju i uručuje recepcioneru potvrđenu rezervaciju (vaučer)</a:t>
            </a:r>
          </a:p>
          <a:p>
            <a:pPr marL="0" indent="0" algn="ctr">
              <a:buNone/>
            </a:pPr>
            <a:endParaRPr lang="sr-Latn-RS" b="1" i="1" dirty="0" smtClean="0"/>
          </a:p>
          <a:p>
            <a:pPr marL="0" indent="0" algn="ctr">
              <a:buNone/>
            </a:pPr>
            <a:r>
              <a:rPr lang="sr-Latn-RS" b="1" i="1" dirty="0" smtClean="0"/>
              <a:t>Recepcionar proverava uslove iz rezervacije</a:t>
            </a:r>
            <a:endParaRPr lang="sr-Latn-RS" b="1" i="1" dirty="0"/>
          </a:p>
          <a:p>
            <a:pPr marL="0" indent="0" algn="ctr">
              <a:buNone/>
            </a:pPr>
            <a:endParaRPr lang="sr-Latn-RS" b="1" i="1" dirty="0" smtClean="0"/>
          </a:p>
          <a:p>
            <a:pPr marL="0" indent="0" algn="ctr">
              <a:buNone/>
            </a:pPr>
            <a:r>
              <a:rPr lang="sr-Latn-RS" b="1" i="1" dirty="0" smtClean="0"/>
              <a:t>Recepcionar </a:t>
            </a:r>
            <a:r>
              <a:rPr lang="sr-Latn-RS" b="1" i="1" dirty="0"/>
              <a:t>daje gostu obrazac za registraciju (Registration Form)</a:t>
            </a:r>
          </a:p>
          <a:p>
            <a:pPr marL="0" indent="0">
              <a:buNone/>
            </a:pPr>
            <a:endParaRPr lang="sr-Latn-RS" sz="2400" i="1" dirty="0"/>
          </a:p>
          <a:p>
            <a:pPr marL="0" indent="0" algn="ctr">
              <a:buNone/>
            </a:pPr>
            <a:r>
              <a:rPr lang="sr-Latn-RS" b="1" i="1" dirty="0"/>
              <a:t>Recepcionar daje gostu ključ ili karticu od sobe (Keycard)</a:t>
            </a:r>
          </a:p>
          <a:p>
            <a:pPr marL="0" indent="0" algn="ctr">
              <a:buNone/>
            </a:pPr>
            <a:endParaRPr lang="sr-Latn-RS" b="1" i="1" dirty="0"/>
          </a:p>
          <a:p>
            <a:pPr marL="0" indent="0" algn="ctr">
              <a:buNone/>
            </a:pPr>
            <a:r>
              <a:rPr lang="sr-Latn-RS" b="1" i="1" dirty="0"/>
              <a:t>Recepcionar poziva nosača prtljaga da otprati gosta do sobe</a:t>
            </a:r>
            <a:endParaRPr lang="en-US" b="1" i="1" dirty="0"/>
          </a:p>
          <a:p>
            <a:endParaRPr lang="sr-Latn-RS" sz="2000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975668" y="2872509"/>
            <a:ext cx="0" cy="517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75668" y="3689927"/>
            <a:ext cx="0" cy="517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975668" y="4530436"/>
            <a:ext cx="0" cy="517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996027" y="5334000"/>
            <a:ext cx="0" cy="517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590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Aktivnosti prilikom prijave gosta (check in) </a:t>
            </a:r>
            <a:r>
              <a:rPr lang="en-US" sz="2400" b="1" i="1" u="sng" dirty="0" smtClean="0"/>
              <a:t> </a:t>
            </a:r>
            <a:endParaRPr lang="sr-Latn-RS" sz="2400" b="1" i="1" u="sng" dirty="0" smtClean="0"/>
          </a:p>
          <a:p>
            <a:endParaRPr lang="sr-Latn-RS" sz="2000" dirty="0" smtClean="0"/>
          </a:p>
          <a:p>
            <a:r>
              <a:rPr lang="en-US" sz="2000" dirty="0" err="1" smtClean="0"/>
              <a:t>Iako</a:t>
            </a:r>
            <a:r>
              <a:rPr lang="en-US" sz="2000" dirty="0" smtClean="0"/>
              <a:t>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različite</a:t>
            </a:r>
            <a:r>
              <a:rPr lang="en-US" sz="2000" dirty="0"/>
              <a:t>, </a:t>
            </a:r>
            <a:r>
              <a:rPr lang="en-US" sz="2000" dirty="0" err="1"/>
              <a:t>recepcije</a:t>
            </a:r>
            <a:r>
              <a:rPr lang="en-US" sz="2000" dirty="0"/>
              <a:t> </a:t>
            </a:r>
            <a:r>
              <a:rPr lang="en-US" sz="2000" dirty="0" err="1" smtClean="0"/>
              <a:t>uvek</a:t>
            </a:r>
            <a:r>
              <a:rPr lang="en-US" sz="2000" dirty="0" smtClean="0"/>
              <a:t> </a:t>
            </a:r>
            <a:r>
              <a:rPr lang="en-US" sz="2000" dirty="0" err="1"/>
              <a:t>moraju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uređene</a:t>
            </a:r>
            <a:r>
              <a:rPr lang="en-US" sz="2000" dirty="0"/>
              <a:t> </a:t>
            </a:r>
            <a:r>
              <a:rPr lang="en-US" sz="2000" dirty="0" err="1"/>
              <a:t>tako</a:t>
            </a:r>
            <a:r>
              <a:rPr lang="en-US" sz="2000" dirty="0"/>
              <a:t> da se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 smtClean="0"/>
              <a:t>oseća</a:t>
            </a:r>
            <a:r>
              <a:rPr lang="en-US" sz="2000" dirty="0" smtClean="0"/>
              <a:t> </a:t>
            </a:r>
            <a:r>
              <a:rPr lang="en-US" sz="2000" dirty="0" err="1"/>
              <a:t>sigurno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dobrodošao</a:t>
            </a:r>
            <a:r>
              <a:rPr lang="en-US" sz="2000" dirty="0"/>
              <a:t>, a </a:t>
            </a:r>
            <a:r>
              <a:rPr lang="sr-Latn-RS" sz="2000" dirty="0" smtClean="0"/>
              <a:t>to ne za</a:t>
            </a:r>
            <a:r>
              <a:rPr lang="en-US" sz="2000" dirty="0" err="1" smtClean="0"/>
              <a:t>visi</a:t>
            </a:r>
            <a:r>
              <a:rPr lang="en-US" sz="2000" dirty="0" smtClean="0"/>
              <a:t> </a:t>
            </a:r>
            <a:r>
              <a:rPr lang="en-US" sz="2000" dirty="0" err="1"/>
              <a:t>samo</a:t>
            </a:r>
            <a:r>
              <a:rPr lang="en-US" sz="2000" dirty="0"/>
              <a:t> o </a:t>
            </a:r>
            <a:r>
              <a:rPr lang="en-US" sz="2000" dirty="0" err="1"/>
              <a:t>ljubaznosti</a:t>
            </a:r>
            <a:r>
              <a:rPr lang="en-US" sz="2000" dirty="0"/>
              <a:t> </a:t>
            </a:r>
            <a:r>
              <a:rPr lang="en-US" sz="2000" dirty="0" err="1"/>
              <a:t>recepionara</a:t>
            </a:r>
            <a:r>
              <a:rPr lang="en-US" sz="2000" dirty="0"/>
              <a:t>. </a:t>
            </a:r>
            <a:endParaRPr lang="sr-Latn-RS" sz="2000" dirty="0" smtClean="0"/>
          </a:p>
          <a:p>
            <a:endParaRPr lang="sr-Latn-RS" sz="2000" dirty="0" smtClean="0"/>
          </a:p>
          <a:p>
            <a:r>
              <a:rPr lang="en-US" sz="2000" dirty="0" err="1" smtClean="0"/>
              <a:t>Komfor</a:t>
            </a:r>
            <a:r>
              <a:rPr lang="en-US" sz="2000" dirty="0" smtClean="0"/>
              <a:t> </a:t>
            </a:r>
            <a:r>
              <a:rPr lang="sr-Latn-RS" sz="2000" dirty="0" smtClean="0"/>
              <a:t>za</a:t>
            </a:r>
            <a:r>
              <a:rPr lang="en-US" sz="2000" dirty="0" err="1" smtClean="0"/>
              <a:t>visi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o </a:t>
            </a:r>
            <a:r>
              <a:rPr lang="en-US" sz="2000" dirty="0" err="1" smtClean="0"/>
              <a:t>celokupnom</a:t>
            </a:r>
            <a:r>
              <a:rPr lang="en-US" sz="2000" dirty="0" smtClean="0"/>
              <a:t> </a:t>
            </a:r>
            <a:r>
              <a:rPr lang="en-US" sz="2000" dirty="0" err="1"/>
              <a:t>prostoru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zato</a:t>
            </a:r>
            <a:r>
              <a:rPr lang="en-US" sz="2000" dirty="0"/>
              <a:t> </a:t>
            </a:r>
            <a:r>
              <a:rPr lang="en-US" sz="2000" dirty="0" err="1"/>
              <a:t>recepcija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pult</a:t>
            </a:r>
            <a:r>
              <a:rPr lang="en-US" sz="2000" dirty="0"/>
              <a:t>,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njega</a:t>
            </a:r>
            <a:r>
              <a:rPr lang="en-US" sz="2000" dirty="0"/>
              <a:t> mora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adekvatan</a:t>
            </a:r>
            <a:r>
              <a:rPr lang="en-US" sz="2000" dirty="0"/>
              <a:t> </a:t>
            </a:r>
            <a:r>
              <a:rPr lang="en-US" sz="2000" dirty="0" err="1"/>
              <a:t>prostor</a:t>
            </a:r>
            <a:r>
              <a:rPr lang="en-US" sz="2000" dirty="0"/>
              <a:t> </a:t>
            </a:r>
            <a:r>
              <a:rPr lang="en-US" sz="2000" dirty="0" err="1" smtClean="0"/>
              <a:t>gde</a:t>
            </a:r>
            <a:r>
              <a:rPr lang="en-US" sz="2000" dirty="0" smtClean="0"/>
              <a:t> se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 smtClean="0"/>
              <a:t>mo</a:t>
            </a:r>
            <a:r>
              <a:rPr lang="sr-Latn-RS" sz="2000" dirty="0" smtClean="0"/>
              <a:t>ž</a:t>
            </a:r>
            <a:r>
              <a:rPr lang="en-US" sz="2000" dirty="0" smtClean="0"/>
              <a:t>e </a:t>
            </a:r>
            <a:r>
              <a:rPr lang="en-US" sz="2000" dirty="0" err="1"/>
              <a:t>odmoriti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popiti</a:t>
            </a:r>
            <a:r>
              <a:rPr lang="en-US" sz="2000" dirty="0"/>
              <a:t> </a:t>
            </a:r>
            <a:r>
              <a:rPr lang="en-US" sz="2000" dirty="0" err="1"/>
              <a:t>okrepljujući</a:t>
            </a:r>
            <a:r>
              <a:rPr lang="en-US" sz="2000" dirty="0"/>
              <a:t> </a:t>
            </a:r>
            <a:r>
              <a:rPr lang="en-US" sz="2000" dirty="0" err="1"/>
              <a:t>napitak</a:t>
            </a:r>
            <a:r>
              <a:rPr lang="en-US" sz="2000" dirty="0"/>
              <a:t> </a:t>
            </a:r>
            <a:r>
              <a:rPr lang="en-US" sz="2000" dirty="0" err="1"/>
              <a:t>dok</a:t>
            </a:r>
            <a:r>
              <a:rPr lang="en-US" sz="2000" dirty="0"/>
              <a:t> </a:t>
            </a:r>
            <a:r>
              <a:rPr lang="en-US" sz="2000" dirty="0" err="1"/>
              <a:t>čeka</a:t>
            </a:r>
            <a:r>
              <a:rPr lang="en-US" sz="2000" dirty="0"/>
              <a:t> da se </a:t>
            </a:r>
            <a:r>
              <a:rPr lang="en-US" sz="2000" dirty="0" err="1"/>
              <a:t>prijavi</a:t>
            </a:r>
            <a:r>
              <a:rPr lang="en-US" sz="2000" dirty="0"/>
              <a:t>. </a:t>
            </a:r>
            <a:endParaRPr lang="sr-Latn-RS" sz="2000" dirty="0" smtClean="0"/>
          </a:p>
          <a:p>
            <a:endParaRPr lang="en-US" sz="2400" b="1" i="1" u="sng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468255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Prodaja soba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Recepcion</a:t>
            </a:r>
            <a:r>
              <a:rPr lang="sr-Latn-RS" sz="2000" dirty="0" smtClean="0"/>
              <a:t>e</a:t>
            </a:r>
            <a:r>
              <a:rPr lang="en-US" sz="2000" dirty="0" smtClean="0"/>
              <a:t>r </a:t>
            </a:r>
            <a:r>
              <a:rPr lang="en-US" sz="2000" dirty="0"/>
              <a:t>je </a:t>
            </a:r>
            <a:r>
              <a:rPr lang="en-US" sz="2000" dirty="0" err="1"/>
              <a:t>dužan</a:t>
            </a:r>
            <a:r>
              <a:rPr lang="en-US" sz="2000" dirty="0"/>
              <a:t> </a:t>
            </a:r>
            <a:r>
              <a:rPr lang="en-US" sz="2000" dirty="0" err="1"/>
              <a:t>pridržavati</a:t>
            </a:r>
            <a:r>
              <a:rPr lang="en-US" sz="2000" dirty="0"/>
              <a:t> se </a:t>
            </a:r>
            <a:r>
              <a:rPr lang="en-US" sz="2000" dirty="0" err="1"/>
              <a:t>utvrđene</a:t>
            </a:r>
            <a:r>
              <a:rPr lang="en-US" sz="2000" dirty="0"/>
              <a:t> procedure </a:t>
            </a:r>
            <a:r>
              <a:rPr lang="en-US" sz="2000" dirty="0" err="1"/>
              <a:t>rada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prodaju</a:t>
            </a:r>
            <a:r>
              <a:rPr lang="en-US" sz="2000" dirty="0"/>
              <a:t> soba. </a:t>
            </a:r>
            <a:endParaRPr lang="sr-Latn-RS" sz="2000" dirty="0" smtClean="0"/>
          </a:p>
          <a:p>
            <a:endParaRPr lang="sr-Latn-RS" sz="2000" dirty="0" smtClean="0"/>
          </a:p>
          <a:p>
            <a:r>
              <a:rPr lang="en-US" sz="2000" dirty="0" smtClean="0"/>
              <a:t>On </a:t>
            </a:r>
            <a:r>
              <a:rPr lang="en-US" sz="2000" dirty="0"/>
              <a:t>je </a:t>
            </a:r>
            <a:r>
              <a:rPr lang="en-US" sz="2000" dirty="0" err="1"/>
              <a:t>gostu</a:t>
            </a:r>
            <a:r>
              <a:rPr lang="en-US" sz="2000" dirty="0"/>
              <a:t> </a:t>
            </a:r>
            <a:r>
              <a:rPr lang="en-US" sz="2000" dirty="0" err="1" smtClean="0"/>
              <a:t>dužan</a:t>
            </a:r>
            <a:r>
              <a:rPr lang="en-US" sz="2000" dirty="0" smtClean="0"/>
              <a:t> </a:t>
            </a:r>
            <a:r>
              <a:rPr lang="en-US" sz="2000" dirty="0" err="1" smtClean="0"/>
              <a:t>najpre</a:t>
            </a:r>
            <a:r>
              <a:rPr lang="en-US" sz="2000" dirty="0" smtClean="0"/>
              <a:t> </a:t>
            </a:r>
            <a:r>
              <a:rPr lang="en-US" sz="2000" dirty="0" err="1"/>
              <a:t>ponuditi</a:t>
            </a:r>
            <a:r>
              <a:rPr lang="en-US" sz="2000" dirty="0"/>
              <a:t> </a:t>
            </a:r>
            <a:r>
              <a:rPr lang="en-US" sz="2000" dirty="0" err="1"/>
              <a:t>sobe</a:t>
            </a:r>
            <a:r>
              <a:rPr lang="en-US" sz="2000" dirty="0"/>
              <a:t> s </a:t>
            </a:r>
            <a:r>
              <a:rPr lang="en-US" sz="2000" dirty="0" err="1"/>
              <a:t>najvišim</a:t>
            </a:r>
            <a:r>
              <a:rPr lang="en-US" sz="2000" dirty="0"/>
              <a:t> </a:t>
            </a:r>
            <a:r>
              <a:rPr lang="en-US" sz="2000" dirty="0" err="1" smtClean="0"/>
              <a:t>cenama</a:t>
            </a:r>
            <a:r>
              <a:rPr lang="en-US" sz="2000" dirty="0"/>
              <a:t>. </a:t>
            </a:r>
            <a:endParaRPr lang="sr-Latn-RS" sz="2000" dirty="0" smtClean="0"/>
          </a:p>
          <a:p>
            <a:endParaRPr lang="sr-Latn-RS" sz="2000" dirty="0" smtClean="0"/>
          </a:p>
          <a:p>
            <a:r>
              <a:rPr lang="en-US" sz="2000" dirty="0" err="1" smtClean="0"/>
              <a:t>Način</a:t>
            </a:r>
            <a:r>
              <a:rPr lang="en-US" sz="2000" dirty="0" smtClean="0"/>
              <a:t> </a:t>
            </a:r>
            <a:r>
              <a:rPr lang="en-US" sz="2000" dirty="0" err="1"/>
              <a:t>nuđenja</a:t>
            </a:r>
            <a:r>
              <a:rPr lang="en-US" sz="2000" dirty="0"/>
              <a:t> </a:t>
            </a:r>
            <a:r>
              <a:rPr lang="en-US" sz="2000" dirty="0" err="1"/>
              <a:t>opcije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prodaju</a:t>
            </a:r>
            <a:r>
              <a:rPr lang="en-US" sz="2000" dirty="0"/>
              <a:t> soba </a:t>
            </a:r>
            <a:r>
              <a:rPr lang="en-US" sz="2000" dirty="0" err="1"/>
              <a:t>značajan</a:t>
            </a:r>
            <a:r>
              <a:rPr lang="en-US" sz="2000" dirty="0"/>
              <a:t> je </a:t>
            </a:r>
            <a:r>
              <a:rPr lang="en-US" sz="2000" dirty="0" err="1"/>
              <a:t>uredu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rezervacije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hotelskoj</a:t>
            </a:r>
            <a:r>
              <a:rPr lang="en-US" sz="2000" dirty="0"/>
              <a:t> </a:t>
            </a:r>
            <a:r>
              <a:rPr lang="en-US" sz="2000" dirty="0" err="1"/>
              <a:t>prodaji</a:t>
            </a:r>
            <a:r>
              <a:rPr lang="en-US" sz="2000" dirty="0"/>
              <a:t>, pa je </a:t>
            </a: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značajno</a:t>
            </a:r>
            <a:r>
              <a:rPr lang="en-US" sz="2000" dirty="0"/>
              <a:t> </a:t>
            </a:r>
            <a:r>
              <a:rPr lang="en-US" sz="2000" dirty="0" err="1"/>
              <a:t>stalno</a:t>
            </a:r>
            <a:r>
              <a:rPr lang="en-US" sz="2000" dirty="0"/>
              <a:t> </a:t>
            </a:r>
            <a:r>
              <a:rPr lang="en-US" sz="2000" dirty="0" err="1" smtClean="0"/>
              <a:t>uvežbavanje</a:t>
            </a:r>
            <a:r>
              <a:rPr lang="en-US" sz="2000" dirty="0" smtClean="0"/>
              <a:t> </a:t>
            </a:r>
            <a:r>
              <a:rPr lang="en-US" sz="2000" dirty="0" err="1"/>
              <a:t>osoblja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 smtClean="0"/>
              <a:t>aktivnosti</a:t>
            </a:r>
            <a:r>
              <a:rPr lang="sr-Latn-RS" sz="2000" dirty="0"/>
              <a:t>.</a:t>
            </a:r>
            <a:endParaRPr lang="sr-Latn-RS" sz="2000" b="1" i="1" u="sng" dirty="0" smtClean="0"/>
          </a:p>
          <a:p>
            <a:endParaRPr lang="sr-Latn-RS" sz="2000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952971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Prodaja soba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Kako</a:t>
            </a:r>
            <a:r>
              <a:rPr lang="en-US" sz="2000" dirty="0" smtClean="0"/>
              <a:t> bi se </a:t>
            </a:r>
            <a:r>
              <a:rPr lang="en-US" sz="2000" dirty="0" err="1" smtClean="0"/>
              <a:t>pospešila</a:t>
            </a:r>
            <a:r>
              <a:rPr lang="en-US" sz="2000" dirty="0" smtClean="0"/>
              <a:t> </a:t>
            </a:r>
            <a:r>
              <a:rPr lang="en-US" sz="2000" dirty="0" err="1" smtClean="0"/>
              <a:t>prodaja</a:t>
            </a:r>
            <a:r>
              <a:rPr lang="en-US" sz="2000" dirty="0" smtClean="0"/>
              <a:t> soba, </a:t>
            </a:r>
            <a:r>
              <a:rPr lang="en-US" sz="2000" dirty="0" err="1" smtClean="0"/>
              <a:t>predlaže</a:t>
            </a:r>
            <a:r>
              <a:rPr lang="en-US" sz="2000" dirty="0" smtClean="0"/>
              <a:t> se </a:t>
            </a:r>
            <a:r>
              <a:rPr lang="en-US" sz="2000" dirty="0" err="1" smtClean="0"/>
              <a:t>sledeće</a:t>
            </a:r>
            <a:r>
              <a:rPr lang="en-US" sz="2000" dirty="0" smtClean="0"/>
              <a:t>: </a:t>
            </a:r>
          </a:p>
          <a:p>
            <a:pPr lvl="1"/>
            <a:r>
              <a:rPr lang="pl-PL" sz="1800" dirty="0" smtClean="0"/>
              <a:t>gosta uvek </a:t>
            </a:r>
            <a:r>
              <a:rPr lang="pl-PL" sz="1800" dirty="0"/>
              <a:t>pozdraviti s </a:t>
            </a:r>
            <a:r>
              <a:rPr lang="pl-PL" sz="1800" dirty="0" smtClean="0"/>
              <a:t>osmehom </a:t>
            </a:r>
            <a:r>
              <a:rPr lang="pl-PL" sz="1800" dirty="0"/>
              <a:t>u glasu i na licu; </a:t>
            </a:r>
          </a:p>
          <a:p>
            <a:pPr lvl="1"/>
            <a:r>
              <a:rPr lang="en-US" sz="1800" dirty="0" err="1" smtClean="0"/>
              <a:t>biti</a:t>
            </a:r>
            <a:r>
              <a:rPr lang="en-US" sz="1800" dirty="0" smtClean="0"/>
              <a:t> </a:t>
            </a:r>
            <a:r>
              <a:rPr lang="en-US" sz="1800" dirty="0" err="1"/>
              <a:t>ljubazan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poslovan</a:t>
            </a:r>
            <a:r>
              <a:rPr lang="en-US" sz="1800" dirty="0"/>
              <a:t>; </a:t>
            </a:r>
          </a:p>
          <a:p>
            <a:pPr lvl="1"/>
            <a:r>
              <a:rPr lang="pl-PL" sz="1800" dirty="0" smtClean="0"/>
              <a:t>stalno </a:t>
            </a:r>
            <a:r>
              <a:rPr lang="pl-PL" sz="1800" dirty="0"/>
              <a:t>gledati gosta u oči; </a:t>
            </a:r>
          </a:p>
          <a:p>
            <a:pPr lvl="1"/>
            <a:r>
              <a:rPr lang="en-US" sz="1800" dirty="0" err="1" smtClean="0"/>
              <a:t>odmah</a:t>
            </a:r>
            <a:r>
              <a:rPr lang="en-US" sz="1800" dirty="0" smtClean="0"/>
              <a:t> </a:t>
            </a:r>
            <a:r>
              <a:rPr lang="en-US" sz="1800" dirty="0" err="1"/>
              <a:t>pronaći</a:t>
            </a:r>
            <a:r>
              <a:rPr lang="en-US" sz="1800" dirty="0"/>
              <a:t> </a:t>
            </a:r>
            <a:r>
              <a:rPr lang="en-US" sz="1800" dirty="0" err="1"/>
              <a:t>ime</a:t>
            </a:r>
            <a:r>
              <a:rPr lang="en-US" sz="1800" dirty="0"/>
              <a:t> </a:t>
            </a:r>
            <a:r>
              <a:rPr lang="en-US" sz="1800" dirty="0" err="1"/>
              <a:t>gosta</a:t>
            </a:r>
            <a:r>
              <a:rPr lang="en-US" sz="1800" dirty="0"/>
              <a:t>, </a:t>
            </a:r>
            <a:r>
              <a:rPr lang="en-US" sz="1800" dirty="0" err="1" smtClean="0"/>
              <a:t>upotrebiti</a:t>
            </a:r>
            <a:r>
              <a:rPr lang="en-US" sz="1800" dirty="0" smtClean="0"/>
              <a:t> </a:t>
            </a:r>
            <a:r>
              <a:rPr lang="en-US" sz="1800" dirty="0" err="1"/>
              <a:t>ga</a:t>
            </a:r>
            <a:r>
              <a:rPr lang="en-US" sz="1800" dirty="0"/>
              <a:t> </a:t>
            </a:r>
            <a:r>
              <a:rPr lang="en-US" sz="1800" dirty="0" err="1"/>
              <a:t>najmanje</a:t>
            </a:r>
            <a:r>
              <a:rPr lang="en-US" sz="1800" dirty="0"/>
              <a:t> tri puta </a:t>
            </a:r>
            <a:r>
              <a:rPr lang="en-US" sz="1800" dirty="0" err="1"/>
              <a:t>dok</a:t>
            </a:r>
            <a:r>
              <a:rPr lang="en-US" sz="1800" dirty="0"/>
              <a:t> se s </a:t>
            </a:r>
            <a:r>
              <a:rPr lang="en-US" sz="1800" dirty="0" err="1"/>
              <a:t>njim</a:t>
            </a:r>
            <a:r>
              <a:rPr lang="en-US" sz="1800" dirty="0"/>
              <a:t> </a:t>
            </a:r>
            <a:r>
              <a:rPr lang="en-US" sz="1800" dirty="0" err="1"/>
              <a:t>razgovara</a:t>
            </a:r>
            <a:r>
              <a:rPr lang="en-US" sz="1800" dirty="0"/>
              <a:t>, </a:t>
            </a:r>
            <a:r>
              <a:rPr lang="en-US" sz="1800" dirty="0" err="1"/>
              <a:t>svakako</a:t>
            </a:r>
            <a:r>
              <a:rPr lang="en-US" sz="1800" dirty="0"/>
              <a:t> </a:t>
            </a:r>
            <a:r>
              <a:rPr lang="en-US" sz="1800" dirty="0" err="1"/>
              <a:t>uz</a:t>
            </a:r>
            <a:r>
              <a:rPr lang="en-US" sz="1800" dirty="0"/>
              <a:t>: «</a:t>
            </a:r>
            <a:r>
              <a:rPr lang="en-US" sz="1800" dirty="0" err="1"/>
              <a:t>gospodine</a:t>
            </a:r>
            <a:r>
              <a:rPr lang="en-US" sz="1800" dirty="0"/>
              <a:t>», «</a:t>
            </a:r>
            <a:r>
              <a:rPr lang="en-US" sz="1800" dirty="0" err="1"/>
              <a:t>gospođo</a:t>
            </a:r>
            <a:r>
              <a:rPr lang="en-US" sz="1800" dirty="0"/>
              <a:t>», «</a:t>
            </a:r>
            <a:r>
              <a:rPr lang="en-US" sz="1800" dirty="0" err="1"/>
              <a:t>gospođice</a:t>
            </a:r>
            <a:r>
              <a:rPr lang="en-US" sz="1800" dirty="0"/>
              <a:t>» </a:t>
            </a:r>
            <a:r>
              <a:rPr lang="en-US" sz="1800" dirty="0" err="1"/>
              <a:t>itd</a:t>
            </a:r>
            <a:r>
              <a:rPr lang="en-US" sz="1800" dirty="0"/>
              <a:t>.; </a:t>
            </a:r>
          </a:p>
          <a:p>
            <a:pPr lvl="1"/>
            <a:r>
              <a:rPr lang="en-US" sz="1800" dirty="0" err="1" smtClean="0"/>
              <a:t>koristiti</a:t>
            </a:r>
            <a:r>
              <a:rPr lang="en-US" sz="1800" dirty="0" smtClean="0"/>
              <a:t> </a:t>
            </a:r>
            <a:r>
              <a:rPr lang="en-US" sz="1800" dirty="0" err="1"/>
              <a:t>samo</a:t>
            </a:r>
            <a:r>
              <a:rPr lang="en-US" sz="1800" dirty="0"/>
              <a:t> </a:t>
            </a:r>
            <a:r>
              <a:rPr lang="en-US" sz="1800" dirty="0" err="1"/>
              <a:t>prezime</a:t>
            </a:r>
            <a:r>
              <a:rPr lang="en-US" sz="1800" dirty="0"/>
              <a:t> </a:t>
            </a:r>
            <a:r>
              <a:rPr lang="en-US" sz="1800" dirty="0" err="1"/>
              <a:t>gosta</a:t>
            </a:r>
            <a:r>
              <a:rPr lang="en-US" sz="1800" dirty="0"/>
              <a:t>; </a:t>
            </a:r>
          </a:p>
          <a:p>
            <a:pPr lvl="1"/>
            <a:r>
              <a:rPr lang="en-US" sz="1800" dirty="0" err="1" smtClean="0"/>
              <a:t>nastojati</a:t>
            </a:r>
            <a:r>
              <a:rPr lang="en-US" sz="1800" dirty="0" smtClean="0"/>
              <a:t> </a:t>
            </a:r>
            <a:r>
              <a:rPr lang="en-US" sz="1800" dirty="0" err="1"/>
              <a:t>otkriti</a:t>
            </a:r>
            <a:r>
              <a:rPr lang="en-US" sz="1800" dirty="0"/>
              <a:t> </a:t>
            </a:r>
            <a:r>
              <a:rPr lang="en-US" sz="1800" dirty="0" err="1"/>
              <a:t>druge</a:t>
            </a:r>
            <a:r>
              <a:rPr lang="en-US" sz="1800" dirty="0"/>
              <a:t> </a:t>
            </a:r>
            <a:r>
              <a:rPr lang="en-US" sz="1800" dirty="0" err="1"/>
              <a:t>želje</a:t>
            </a:r>
            <a:r>
              <a:rPr lang="en-US" sz="1800" dirty="0"/>
              <a:t> </a:t>
            </a:r>
            <a:r>
              <a:rPr lang="en-US" sz="1800" dirty="0" err="1"/>
              <a:t>gosta</a:t>
            </a:r>
            <a:r>
              <a:rPr lang="en-US" sz="1800" dirty="0"/>
              <a:t> od </a:t>
            </a:r>
            <a:r>
              <a:rPr lang="en-US" sz="1800" dirty="0" err="1"/>
              <a:t>onih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utvrđene</a:t>
            </a:r>
            <a:r>
              <a:rPr lang="en-US" sz="1800" dirty="0"/>
              <a:t> u </a:t>
            </a:r>
            <a:r>
              <a:rPr lang="en-US" sz="1800" dirty="0" err="1"/>
              <a:t>rezervaciji</a:t>
            </a:r>
            <a:r>
              <a:rPr lang="en-US" sz="1800" dirty="0"/>
              <a:t>, pa </a:t>
            </a:r>
            <a:r>
              <a:rPr lang="en-US" sz="1800" dirty="0" err="1"/>
              <a:t>te</a:t>
            </a:r>
            <a:r>
              <a:rPr lang="en-US" sz="1800" dirty="0"/>
              <a:t> </a:t>
            </a:r>
            <a:r>
              <a:rPr lang="en-US" sz="1800" dirty="0" err="1"/>
              <a:t>želje</a:t>
            </a:r>
            <a:r>
              <a:rPr lang="en-US" sz="1800" dirty="0"/>
              <a:t>, 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/>
              <a:t>mogućnosti</a:t>
            </a:r>
            <a:r>
              <a:rPr lang="en-US" sz="1800" dirty="0"/>
              <a:t>, </a:t>
            </a:r>
            <a:r>
              <a:rPr lang="en-US" sz="1800" dirty="0" err="1"/>
              <a:t>ispuniti</a:t>
            </a:r>
            <a:r>
              <a:rPr lang="en-US" sz="1800" dirty="0"/>
              <a:t>; </a:t>
            </a:r>
          </a:p>
          <a:p>
            <a:pPr lvl="1"/>
            <a:r>
              <a:rPr lang="en-US" sz="1800" dirty="0" err="1" smtClean="0"/>
              <a:t>svaku</a:t>
            </a:r>
            <a:r>
              <a:rPr lang="en-US" sz="1800" dirty="0" smtClean="0"/>
              <a:t> </a:t>
            </a:r>
            <a:r>
              <a:rPr lang="en-US" sz="1800" dirty="0" err="1"/>
              <a:t>opciju</a:t>
            </a:r>
            <a:r>
              <a:rPr lang="en-US" sz="1800" dirty="0"/>
              <a:t> </a:t>
            </a:r>
            <a:r>
              <a:rPr lang="en-US" sz="1800" dirty="0" err="1"/>
              <a:t>obrazložiti</a:t>
            </a:r>
            <a:r>
              <a:rPr lang="en-US" sz="1800" dirty="0"/>
              <a:t> </a:t>
            </a:r>
            <a:r>
              <a:rPr lang="en-US" sz="1800" dirty="0" err="1"/>
              <a:t>gostu</a:t>
            </a:r>
            <a:r>
              <a:rPr lang="en-US" sz="1800" dirty="0"/>
              <a:t> pa mu </a:t>
            </a:r>
            <a:r>
              <a:rPr lang="en-US" sz="1800" dirty="0" err="1"/>
              <a:t>prepustiti</a:t>
            </a:r>
            <a:r>
              <a:rPr lang="en-US" sz="1800" dirty="0"/>
              <a:t> </a:t>
            </a:r>
            <a:r>
              <a:rPr lang="en-US" sz="1800" dirty="0" err="1"/>
              <a:t>odabir</a:t>
            </a:r>
            <a:r>
              <a:rPr lang="en-US" sz="1800" dirty="0"/>
              <a:t>; </a:t>
            </a:r>
          </a:p>
          <a:p>
            <a:pPr lvl="1"/>
            <a:r>
              <a:rPr lang="en-US" sz="1800" dirty="0" err="1" smtClean="0"/>
              <a:t>na</a:t>
            </a:r>
            <a:r>
              <a:rPr lang="en-US" sz="1800" dirty="0" smtClean="0"/>
              <a:t> </a:t>
            </a:r>
            <a:r>
              <a:rPr lang="en-US" sz="1800" dirty="0" err="1"/>
              <a:t>kraju</a:t>
            </a:r>
            <a:r>
              <a:rPr lang="en-US" sz="1800" dirty="0"/>
              <a:t> </a:t>
            </a:r>
            <a:r>
              <a:rPr lang="en-US" sz="1800" dirty="0" err="1"/>
              <a:t>zahvaliti</a:t>
            </a:r>
            <a:r>
              <a:rPr lang="en-US" sz="1800" dirty="0"/>
              <a:t> </a:t>
            </a:r>
            <a:r>
              <a:rPr lang="en-US" sz="1800" dirty="0" err="1"/>
              <a:t>gostu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 smtClean="0"/>
              <a:t>poželeti</a:t>
            </a:r>
            <a:r>
              <a:rPr lang="en-US" sz="1800" dirty="0" smtClean="0"/>
              <a:t> </a:t>
            </a:r>
            <a:r>
              <a:rPr lang="en-US" sz="1800" dirty="0"/>
              <a:t>mu </a:t>
            </a:r>
            <a:r>
              <a:rPr lang="en-US" sz="1800" dirty="0" err="1"/>
              <a:t>ugodan</a:t>
            </a:r>
            <a:r>
              <a:rPr lang="en-US" sz="1800" dirty="0"/>
              <a:t> </a:t>
            </a:r>
            <a:r>
              <a:rPr lang="en-US" sz="1800" dirty="0" err="1"/>
              <a:t>boravak</a:t>
            </a:r>
            <a:r>
              <a:rPr lang="en-US" sz="1800" dirty="0"/>
              <a:t>. </a:t>
            </a:r>
            <a:endParaRPr lang="sr-Latn-RS" sz="1800" dirty="0" smtClean="0"/>
          </a:p>
        </p:txBody>
      </p:sp>
    </p:spTree>
    <p:extLst>
      <p:ext uri="{BB962C8B-B14F-4D97-AF65-F5344CB8AC3E}">
        <p14:creationId xmlns:p14="http://schemas.microsoft.com/office/powerpoint/2010/main" val="1806430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endParaRPr lang="sr-Latn-RS" sz="2400" b="1" i="1" u="sng" dirty="0" smtClean="0"/>
          </a:p>
          <a:p>
            <a:r>
              <a:rPr lang="sr-Latn-RS" sz="2400" b="1" i="1" u="sng" dirty="0" smtClean="0"/>
              <a:t>Status sobe (Room Status)</a:t>
            </a:r>
          </a:p>
          <a:p>
            <a:endParaRPr lang="sr-Latn-RS" sz="2000" dirty="0" smtClean="0"/>
          </a:p>
          <a:p>
            <a:r>
              <a:rPr lang="en-US" sz="2000" dirty="0" err="1" smtClean="0"/>
              <a:t>Već</a:t>
            </a:r>
            <a:r>
              <a:rPr lang="en-US" sz="2000" dirty="0" smtClean="0"/>
              <a:t> </a:t>
            </a:r>
            <a:r>
              <a:rPr lang="en-US" sz="2000" dirty="0" err="1" smtClean="0"/>
              <a:t>pri</a:t>
            </a:r>
            <a:r>
              <a:rPr lang="en-US" sz="2000" dirty="0" smtClean="0"/>
              <a:t> </a:t>
            </a:r>
            <a:r>
              <a:rPr lang="en-US" sz="2000" dirty="0" err="1" smtClean="0"/>
              <a:t>rezerv</a:t>
            </a:r>
            <a:r>
              <a:rPr lang="sr-Latn-RS" sz="2000" dirty="0" smtClean="0"/>
              <a:t>aciji</a:t>
            </a:r>
            <a:r>
              <a:rPr lang="en-US" sz="2000" dirty="0" smtClean="0"/>
              <a:t> </a:t>
            </a:r>
            <a:r>
              <a:rPr lang="en-US" sz="2000" dirty="0" err="1"/>
              <a:t>sobe</a:t>
            </a:r>
            <a:r>
              <a:rPr lang="en-US" sz="2000" dirty="0"/>
              <a:t>, </a:t>
            </a:r>
            <a:r>
              <a:rPr lang="en-US" sz="2000" dirty="0" err="1"/>
              <a:t>moguće</a:t>
            </a:r>
            <a:r>
              <a:rPr lang="en-US" sz="2000" dirty="0"/>
              <a:t> je od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dobiti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pojedinosti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 smtClean="0"/>
              <a:t>potrebne</a:t>
            </a:r>
            <a:r>
              <a:rPr lang="sr-Latn-R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pred</a:t>
            </a:r>
            <a:r>
              <a:rPr lang="sr-Latn-RS" sz="2000" dirty="0"/>
              <a:t>-</a:t>
            </a:r>
            <a:r>
              <a:rPr lang="en-US" sz="2000" dirty="0" err="1" smtClean="0"/>
              <a:t>prijavu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To </a:t>
            </a:r>
            <a:r>
              <a:rPr lang="en-US" sz="2000" dirty="0" err="1"/>
              <a:t>znači</a:t>
            </a:r>
            <a:r>
              <a:rPr lang="en-US" sz="2000" dirty="0"/>
              <a:t> da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gosti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 smtClean="0"/>
              <a:t>unapred</a:t>
            </a:r>
            <a:r>
              <a:rPr lang="en-US" sz="2000" dirty="0" smtClean="0"/>
              <a:t> </a:t>
            </a:r>
            <a:r>
              <a:rPr lang="en-US" sz="2000" dirty="0" err="1"/>
              <a:t>izvrše</a:t>
            </a:r>
            <a:r>
              <a:rPr lang="en-US" sz="2000" dirty="0"/>
              <a:t> </a:t>
            </a:r>
            <a:r>
              <a:rPr lang="en-US" sz="2000" dirty="0" err="1"/>
              <a:t>rezervaciju</a:t>
            </a:r>
            <a:r>
              <a:rPr lang="en-US" sz="2000" dirty="0"/>
              <a:t> </a:t>
            </a:r>
            <a:r>
              <a:rPr lang="en-US" sz="2000" dirty="0" err="1"/>
              <a:t>sobe</a:t>
            </a:r>
            <a:r>
              <a:rPr lang="en-US" sz="2000" dirty="0"/>
              <a:t>,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dolasku</a:t>
            </a:r>
            <a:r>
              <a:rPr lang="en-US" sz="2000" dirty="0"/>
              <a:t> </a:t>
            </a:r>
            <a:r>
              <a:rPr lang="en-US" sz="2000" dirty="0" err="1"/>
              <a:t>brže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prijavljeni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smešteni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sobu</a:t>
            </a:r>
            <a:r>
              <a:rPr lang="en-US" sz="2000" dirty="0"/>
              <a:t>, od </a:t>
            </a:r>
            <a:r>
              <a:rPr lang="en-US" sz="2000" dirty="0" err="1"/>
              <a:t>onih</a:t>
            </a:r>
            <a:r>
              <a:rPr lang="en-US" sz="2000" dirty="0"/>
              <a:t> </a:t>
            </a:r>
            <a:r>
              <a:rPr lang="en-US" sz="2000" dirty="0" err="1"/>
              <a:t>gostiju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u hotel </a:t>
            </a:r>
            <a:r>
              <a:rPr lang="en-US" sz="2000" dirty="0" err="1"/>
              <a:t>stignu</a:t>
            </a:r>
            <a:r>
              <a:rPr lang="en-US" sz="2000" dirty="0"/>
              <a:t> bez </a:t>
            </a:r>
            <a:r>
              <a:rPr lang="en-US" sz="2000" dirty="0" err="1"/>
              <a:t>prethodne</a:t>
            </a:r>
            <a:r>
              <a:rPr lang="en-US" sz="2000" dirty="0"/>
              <a:t> </a:t>
            </a:r>
            <a:r>
              <a:rPr lang="en-US" sz="2000" dirty="0" err="1"/>
              <a:t>rezervacije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smtClean="0"/>
              <a:t>S</a:t>
            </a:r>
            <a:r>
              <a:rPr lang="sr-Latn-RS" sz="2000" dirty="0" smtClean="0"/>
              <a:t>a</a:t>
            </a:r>
            <a:r>
              <a:rPr lang="en-US" sz="2000" dirty="0" err="1" smtClean="0"/>
              <a:t>vremeni</a:t>
            </a:r>
            <a:r>
              <a:rPr lang="en-US" sz="2000" dirty="0" smtClean="0"/>
              <a:t> </a:t>
            </a:r>
            <a:r>
              <a:rPr lang="en-US" sz="2000" dirty="0" err="1"/>
              <a:t>hotelijeri</a:t>
            </a:r>
            <a:r>
              <a:rPr lang="en-US" sz="2000" dirty="0"/>
              <a:t> </a:t>
            </a:r>
            <a:r>
              <a:rPr lang="en-US" sz="2000" dirty="0" err="1"/>
              <a:t>znaju</a:t>
            </a:r>
            <a:r>
              <a:rPr lang="en-US" sz="2000" dirty="0"/>
              <a:t> da </a:t>
            </a:r>
            <a:r>
              <a:rPr lang="en-US" sz="2000" dirty="0" err="1"/>
              <a:t>prvi</a:t>
            </a:r>
            <a:r>
              <a:rPr lang="en-US" sz="2000" dirty="0"/>
              <a:t> </a:t>
            </a:r>
            <a:r>
              <a:rPr lang="sr-Latn-RS" sz="2000" dirty="0" smtClean="0"/>
              <a:t>utisak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 smtClean="0"/>
              <a:t>kvalitet</a:t>
            </a:r>
            <a:r>
              <a:rPr lang="sr-Latn-RS" sz="2000" dirty="0" smtClean="0"/>
              <a:t>u</a:t>
            </a:r>
            <a:r>
              <a:rPr lang="en-US" sz="2000" dirty="0" smtClean="0"/>
              <a:t> </a:t>
            </a:r>
            <a:r>
              <a:rPr lang="en-US" sz="2000" dirty="0" err="1"/>
              <a:t>usluge</a:t>
            </a:r>
            <a:r>
              <a:rPr lang="en-US" sz="2000" dirty="0"/>
              <a:t>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dobiti</a:t>
            </a:r>
            <a:r>
              <a:rPr lang="en-US" sz="2000" dirty="0"/>
              <a:t>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načinu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brzini</a:t>
            </a:r>
            <a:r>
              <a:rPr lang="en-US" sz="2000" dirty="0"/>
              <a:t> </a:t>
            </a:r>
            <a:r>
              <a:rPr lang="en-US" sz="2000" dirty="0" err="1" smtClean="0"/>
              <a:t>prij</a:t>
            </a:r>
            <a:r>
              <a:rPr lang="sr-Latn-RS" sz="2000" dirty="0" smtClean="0"/>
              <a:t>e</a:t>
            </a:r>
            <a:r>
              <a:rPr lang="en-US" sz="2000" dirty="0" smtClean="0"/>
              <a:t>ma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1295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endParaRPr lang="sr-Latn-RS" sz="2000" dirty="0" smtClean="0"/>
          </a:p>
          <a:p>
            <a:r>
              <a:rPr lang="en-US" sz="2000" dirty="0" smtClean="0"/>
              <a:t>U s</a:t>
            </a:r>
            <a:r>
              <a:rPr lang="sr-Latn-RS" sz="2000" dirty="0" smtClean="0"/>
              <a:t>a</a:t>
            </a:r>
            <a:r>
              <a:rPr lang="en-US" sz="2000" dirty="0" err="1" smtClean="0"/>
              <a:t>vremenom</a:t>
            </a:r>
            <a:r>
              <a:rPr lang="en-US" sz="2000" dirty="0" smtClean="0"/>
              <a:t> </a:t>
            </a:r>
            <a:r>
              <a:rPr lang="en-US" sz="2000" dirty="0" err="1"/>
              <a:t>hotelijerstvu</a:t>
            </a:r>
            <a:r>
              <a:rPr lang="en-US" sz="2000" dirty="0"/>
              <a:t> </a:t>
            </a:r>
            <a:r>
              <a:rPr lang="en-US" sz="2000" dirty="0" err="1"/>
              <a:t>registarsku</a:t>
            </a:r>
            <a:r>
              <a:rPr lang="en-US" sz="2000" dirty="0"/>
              <a:t> </a:t>
            </a:r>
            <a:r>
              <a:rPr lang="en-US" sz="2000" dirty="0" err="1"/>
              <a:t>karticu</a:t>
            </a:r>
            <a:r>
              <a:rPr lang="en-US" sz="2000" dirty="0"/>
              <a:t> </a:t>
            </a:r>
            <a:r>
              <a:rPr lang="en-US" sz="2000" dirty="0" err="1"/>
              <a:t>ispunjava</a:t>
            </a:r>
            <a:r>
              <a:rPr lang="en-US" sz="2000" dirty="0"/>
              <a:t> </a:t>
            </a:r>
            <a:r>
              <a:rPr lang="en-US" sz="2000" dirty="0" err="1"/>
              <a:t>svaki</a:t>
            </a:r>
            <a:r>
              <a:rPr lang="en-US" sz="2000" dirty="0"/>
              <a:t>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sr-Latn-RS" sz="2000" dirty="0" smtClean="0"/>
              <a:t>ličn</a:t>
            </a:r>
            <a:r>
              <a:rPr lang="en-US" sz="2000" dirty="0" smtClean="0"/>
              <a:t>o</a:t>
            </a:r>
            <a:r>
              <a:rPr lang="en-US" sz="2000" dirty="0"/>
              <a:t>, pa se </a:t>
            </a:r>
            <a:r>
              <a:rPr lang="en-US" sz="2000" dirty="0" err="1"/>
              <a:t>ovim</a:t>
            </a:r>
            <a:r>
              <a:rPr lang="en-US" sz="2000" dirty="0"/>
              <a:t>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registracijskim</a:t>
            </a:r>
            <a:r>
              <a:rPr lang="en-US" sz="2000" dirty="0"/>
              <a:t> </a:t>
            </a:r>
            <a:r>
              <a:rPr lang="en-US" sz="2000" dirty="0" err="1"/>
              <a:t>aktivnostima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pripomaže</a:t>
            </a:r>
            <a:r>
              <a:rPr lang="en-US" sz="2000" dirty="0"/>
              <a:t> </a:t>
            </a:r>
            <a:r>
              <a:rPr lang="en-US" sz="2000" dirty="0" err="1"/>
              <a:t>gostima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njihov</a:t>
            </a:r>
            <a:r>
              <a:rPr lang="en-US" sz="2000" dirty="0"/>
              <a:t> </a:t>
            </a:r>
            <a:r>
              <a:rPr lang="en-US" sz="2000" dirty="0" err="1"/>
              <a:t>brži</a:t>
            </a:r>
            <a:r>
              <a:rPr lang="en-US" sz="2000" dirty="0"/>
              <a:t> </a:t>
            </a:r>
            <a:r>
              <a:rPr lang="en-US" sz="2000" dirty="0" err="1" smtClean="0"/>
              <a:t>smeštaj</a:t>
            </a:r>
            <a:r>
              <a:rPr lang="en-US" sz="2000" dirty="0"/>
              <a:t>.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gost</a:t>
            </a:r>
            <a:r>
              <a:rPr lang="en-US" sz="2000" dirty="0"/>
              <a:t> </a:t>
            </a:r>
            <a:r>
              <a:rPr lang="en-US" sz="2000" dirty="0" err="1"/>
              <a:t>potpiše</a:t>
            </a:r>
            <a:r>
              <a:rPr lang="en-US" sz="2000" dirty="0"/>
              <a:t> </a:t>
            </a:r>
            <a:r>
              <a:rPr lang="en-US" sz="2000" dirty="0" err="1"/>
              <a:t>registarsku</a:t>
            </a:r>
            <a:r>
              <a:rPr lang="en-US" sz="2000" dirty="0"/>
              <a:t> </a:t>
            </a:r>
            <a:r>
              <a:rPr lang="en-US" sz="2000" dirty="0" err="1"/>
              <a:t>karticu</a:t>
            </a:r>
            <a:r>
              <a:rPr lang="en-US" sz="2000" dirty="0"/>
              <a:t> </a:t>
            </a:r>
            <a:r>
              <a:rPr lang="en-US" sz="2000" dirty="0" err="1"/>
              <a:t>recepcionar</a:t>
            </a:r>
            <a:r>
              <a:rPr lang="en-US" sz="2000" dirty="0"/>
              <a:t> </a:t>
            </a:r>
            <a:r>
              <a:rPr lang="en-US" sz="2000" dirty="0" err="1"/>
              <a:t>nastavlja</a:t>
            </a:r>
            <a:r>
              <a:rPr lang="en-US" sz="2000" dirty="0"/>
              <a:t> </a:t>
            </a:r>
            <a:r>
              <a:rPr lang="en-US" sz="2000" dirty="0" err="1"/>
              <a:t>unos</a:t>
            </a:r>
            <a:r>
              <a:rPr lang="en-US" sz="2000" dirty="0"/>
              <a:t> </a:t>
            </a:r>
            <a:r>
              <a:rPr lang="en-US" sz="2000" dirty="0" err="1"/>
              <a:t>preostalih</a:t>
            </a:r>
            <a:r>
              <a:rPr lang="en-US" sz="2000" dirty="0"/>
              <a:t> </a:t>
            </a:r>
            <a:r>
              <a:rPr lang="en-US" sz="2000" dirty="0" err="1"/>
              <a:t>podataka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karticu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u </a:t>
            </a:r>
            <a:r>
              <a:rPr lang="en-US" sz="2000" dirty="0" err="1" smtClean="0"/>
              <a:t>računa</a:t>
            </a:r>
            <a:r>
              <a:rPr lang="sr-Latn-RS" sz="2000" dirty="0" smtClean="0"/>
              <a:t>r</a:t>
            </a:r>
            <a:r>
              <a:rPr lang="en-US" sz="2000" dirty="0" smtClean="0"/>
              <a:t>. </a:t>
            </a:r>
            <a:endParaRPr lang="en-US" sz="2000" dirty="0"/>
          </a:p>
          <a:p>
            <a:r>
              <a:rPr lang="en-US" sz="2000" dirty="0" err="1"/>
              <a:t>Registarska</a:t>
            </a:r>
            <a:r>
              <a:rPr lang="en-US" sz="2000" dirty="0"/>
              <a:t> </a:t>
            </a:r>
            <a:r>
              <a:rPr lang="en-US" sz="2000" dirty="0" err="1"/>
              <a:t>kartica</a:t>
            </a:r>
            <a:r>
              <a:rPr lang="en-US" sz="2000" dirty="0"/>
              <a:t> se </a:t>
            </a:r>
            <a:r>
              <a:rPr lang="en-US" sz="2000" dirty="0" err="1"/>
              <a:t>čuva</a:t>
            </a:r>
            <a:r>
              <a:rPr lang="en-US" sz="2000" dirty="0"/>
              <a:t> u </a:t>
            </a:r>
            <a:r>
              <a:rPr lang="en-US" sz="2000" dirty="0" err="1"/>
              <a:t>pretincu</a:t>
            </a:r>
            <a:r>
              <a:rPr lang="en-US" sz="2000" dirty="0"/>
              <a:t> </a:t>
            </a:r>
            <a:r>
              <a:rPr lang="en-US" sz="2000" dirty="0" err="1"/>
              <a:t>kartoteke</a:t>
            </a:r>
            <a:r>
              <a:rPr lang="en-US" sz="2000" dirty="0"/>
              <a:t> </a:t>
            </a:r>
            <a:r>
              <a:rPr lang="en-US" sz="2000" dirty="0" err="1"/>
              <a:t>sobnih</a:t>
            </a:r>
            <a:r>
              <a:rPr lang="en-US" sz="2000" dirty="0"/>
              <a:t> </a:t>
            </a:r>
            <a:r>
              <a:rPr lang="en-US" sz="2000" dirty="0" err="1"/>
              <a:t>računa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do </a:t>
            </a:r>
            <a:r>
              <a:rPr lang="en-US" sz="2000" dirty="0" err="1"/>
              <a:t>odlaska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 smtClean="0"/>
              <a:t>Osoblje</a:t>
            </a:r>
            <a:r>
              <a:rPr lang="en-US" sz="2000" dirty="0" smtClean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pultu</a:t>
            </a:r>
            <a:r>
              <a:rPr lang="en-US" sz="2000" dirty="0"/>
              <a:t> </a:t>
            </a:r>
            <a:r>
              <a:rPr lang="en-US" sz="2000" dirty="0" err="1"/>
              <a:t>evidentira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posebne</a:t>
            </a:r>
            <a:r>
              <a:rPr lang="en-US" sz="2000" dirty="0"/>
              <a:t> </a:t>
            </a:r>
            <a:r>
              <a:rPr lang="en-US" sz="2000" dirty="0" err="1"/>
              <a:t>želje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njegovo</a:t>
            </a:r>
            <a:r>
              <a:rPr lang="en-US" sz="2000" dirty="0"/>
              <a:t> </a:t>
            </a:r>
            <a:r>
              <a:rPr lang="en-US" sz="2000" dirty="0" err="1"/>
              <a:t>ponašanje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smtClean="0"/>
              <a:t>U </a:t>
            </a:r>
            <a:r>
              <a:rPr lang="en-US" sz="2000" dirty="0" err="1"/>
              <a:t>mnogim</a:t>
            </a:r>
            <a:r>
              <a:rPr lang="en-US" sz="2000" dirty="0"/>
              <a:t> </a:t>
            </a:r>
            <a:r>
              <a:rPr lang="en-US" sz="2000" dirty="0" err="1"/>
              <a:t>hotelima</a:t>
            </a:r>
            <a:r>
              <a:rPr lang="en-US" sz="2000" dirty="0"/>
              <a:t> </a:t>
            </a:r>
            <a:r>
              <a:rPr lang="en-US" sz="2000" dirty="0" err="1"/>
              <a:t>registarska</a:t>
            </a:r>
            <a:r>
              <a:rPr lang="en-US" sz="2000" dirty="0"/>
              <a:t> </a:t>
            </a:r>
            <a:r>
              <a:rPr lang="en-US" sz="2000" dirty="0" err="1"/>
              <a:t>kartica</a:t>
            </a:r>
            <a:r>
              <a:rPr lang="en-US" sz="2000" dirty="0"/>
              <a:t> </a:t>
            </a:r>
            <a:r>
              <a:rPr lang="en-US" sz="2000" dirty="0" err="1"/>
              <a:t>služi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sr-Latn-RS" sz="2000" i="1" dirty="0" smtClean="0"/>
              <a:t>H</a:t>
            </a:r>
            <a:r>
              <a:rPr lang="en-US" sz="2000" i="1" dirty="0" err="1" smtClean="0"/>
              <a:t>istory</a:t>
            </a:r>
            <a:r>
              <a:rPr lang="en-US" sz="2000" i="1" dirty="0" smtClean="0"/>
              <a:t> </a:t>
            </a:r>
            <a:r>
              <a:rPr lang="en-US" sz="2000" i="1" dirty="0"/>
              <a:t>card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potrebe</a:t>
            </a:r>
            <a:r>
              <a:rPr lang="en-US" sz="2000" dirty="0"/>
              <a:t> </a:t>
            </a:r>
            <a:r>
              <a:rPr lang="en-US" sz="2000" dirty="0" err="1" smtClean="0"/>
              <a:t>prodaje</a:t>
            </a:r>
            <a:r>
              <a:rPr lang="en-US" sz="2000" dirty="0" smtClean="0"/>
              <a:t>. 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293605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endParaRPr lang="sr-Latn-RS" dirty="0" smtClean="0"/>
          </a:p>
          <a:p>
            <a:r>
              <a:rPr lang="en-US" sz="2000" dirty="0" smtClean="0"/>
              <a:t>«</a:t>
            </a:r>
            <a:r>
              <a:rPr lang="en-US" sz="2000" dirty="0" err="1"/>
              <a:t>Statusi</a:t>
            </a:r>
            <a:r>
              <a:rPr lang="en-US" sz="2000" dirty="0"/>
              <a:t> soba»,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označavaju</a:t>
            </a:r>
            <a:r>
              <a:rPr lang="en-US" sz="2000" dirty="0"/>
              <a:t> </a:t>
            </a:r>
            <a:r>
              <a:rPr lang="en-US" sz="2000" dirty="0" err="1" smtClean="0"/>
              <a:t>trenut</a:t>
            </a:r>
            <a:r>
              <a:rPr lang="sr-Latn-RS" sz="2000" dirty="0" smtClean="0"/>
              <a:t>n</a:t>
            </a:r>
            <a:r>
              <a:rPr lang="en-US" sz="2000" dirty="0" smtClean="0"/>
              <a:t>o </a:t>
            </a:r>
            <a:r>
              <a:rPr lang="en-US" sz="2000" dirty="0" err="1"/>
              <a:t>stanje</a:t>
            </a:r>
            <a:r>
              <a:rPr lang="en-US" sz="2000" dirty="0"/>
              <a:t> soba u </a:t>
            </a:r>
            <a:r>
              <a:rPr lang="en-US" sz="2000" dirty="0" err="1"/>
              <a:t>hotelu</a:t>
            </a:r>
            <a:r>
              <a:rPr lang="en-US" sz="2000" dirty="0"/>
              <a:t>,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ustaljenoj</a:t>
            </a:r>
            <a:r>
              <a:rPr lang="en-US" sz="2000" dirty="0"/>
              <a:t> </a:t>
            </a:r>
            <a:r>
              <a:rPr lang="en-US" sz="2000" dirty="0" err="1"/>
              <a:t>hotelijerskoj</a:t>
            </a:r>
            <a:r>
              <a:rPr lang="en-US" sz="2000" dirty="0"/>
              <a:t> </a:t>
            </a:r>
            <a:r>
              <a:rPr lang="en-US" sz="2000" dirty="0" err="1"/>
              <a:t>terminologiji</a:t>
            </a:r>
            <a:r>
              <a:rPr lang="en-US" sz="2000" dirty="0"/>
              <a:t>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: </a:t>
            </a:r>
          </a:p>
          <a:p>
            <a:pPr marL="45720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slobodna</a:t>
            </a:r>
            <a:r>
              <a:rPr lang="en-US" sz="1800" dirty="0"/>
              <a:t> (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prodaju</a:t>
            </a:r>
            <a:r>
              <a:rPr lang="en-US" sz="1800" dirty="0"/>
              <a:t>), </a:t>
            </a:r>
          </a:p>
          <a:p>
            <a:pPr marL="45720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zauzeta</a:t>
            </a:r>
            <a:r>
              <a:rPr lang="en-US" sz="1800" dirty="0"/>
              <a:t>, </a:t>
            </a:r>
          </a:p>
          <a:p>
            <a:pPr marL="45720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produžetak</a:t>
            </a:r>
            <a:r>
              <a:rPr lang="en-US" sz="1800" dirty="0"/>
              <a:t> </a:t>
            </a:r>
            <a:r>
              <a:rPr lang="en-US" sz="1800" dirty="0" err="1"/>
              <a:t>boravka</a:t>
            </a:r>
            <a:r>
              <a:rPr lang="en-US" sz="1800" dirty="0"/>
              <a:t>, </a:t>
            </a:r>
          </a:p>
          <a:p>
            <a:pPr marL="457200" lvl="1" indent="0">
              <a:buNone/>
            </a:pPr>
            <a:r>
              <a:rPr lang="en-US" sz="1800" dirty="0"/>
              <a:t>4. </a:t>
            </a:r>
            <a:r>
              <a:rPr lang="sr-Latn-RS" sz="1800" dirty="0" smtClean="0"/>
              <a:t>sređuje</a:t>
            </a:r>
            <a:r>
              <a:rPr lang="en-US" sz="1800" dirty="0" smtClean="0"/>
              <a:t> </a:t>
            </a:r>
            <a:r>
              <a:rPr lang="en-US" sz="1800" dirty="0"/>
              <a:t>se, </a:t>
            </a:r>
          </a:p>
          <a:p>
            <a:pPr marL="457200" lvl="1" indent="0">
              <a:buNone/>
            </a:pPr>
            <a:r>
              <a:rPr lang="en-US" sz="1800" dirty="0"/>
              <a:t>5. </a:t>
            </a:r>
            <a:r>
              <a:rPr lang="en-US" sz="1800" dirty="0" err="1"/>
              <a:t>odlazak</a:t>
            </a:r>
            <a:r>
              <a:rPr lang="en-US" sz="1800" dirty="0"/>
              <a:t> (</a:t>
            </a:r>
            <a:r>
              <a:rPr lang="en-US" sz="1800" dirty="0" err="1"/>
              <a:t>gost</a:t>
            </a:r>
            <a:r>
              <a:rPr lang="en-US" sz="1800" dirty="0"/>
              <a:t> </a:t>
            </a:r>
            <a:r>
              <a:rPr lang="en-US" sz="1800" dirty="0" err="1"/>
              <a:t>otputovao</a:t>
            </a:r>
            <a:r>
              <a:rPr lang="en-US" sz="1800" dirty="0"/>
              <a:t>), </a:t>
            </a:r>
          </a:p>
          <a:p>
            <a:pPr marL="457200" lvl="1" indent="0">
              <a:buNone/>
            </a:pPr>
            <a:r>
              <a:rPr lang="pl-PL" sz="1800" dirty="0"/>
              <a:t>6. kasni odlazak (odlazak popodne), </a:t>
            </a:r>
          </a:p>
          <a:p>
            <a:pPr marL="457200" lvl="1" indent="0">
              <a:buNone/>
            </a:pPr>
            <a:r>
              <a:rPr lang="pl-PL" sz="1800" dirty="0"/>
              <a:t>7. rani dolazak (dolazak rano ujutro), </a:t>
            </a:r>
          </a:p>
          <a:p>
            <a:pPr marL="457200" lvl="1" indent="0">
              <a:buNone/>
            </a:pPr>
            <a:r>
              <a:rPr lang="nb-NO" sz="1800" dirty="0"/>
              <a:t>8. krevet nekorišten, gost prijavljen, 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832250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20000"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endParaRPr lang="sr-Latn-RS" dirty="0" smtClean="0"/>
          </a:p>
          <a:p>
            <a:r>
              <a:rPr lang="en-US" sz="2200" dirty="0" smtClean="0"/>
              <a:t>«</a:t>
            </a:r>
            <a:r>
              <a:rPr lang="en-US" sz="2200" dirty="0" err="1"/>
              <a:t>Statusi</a:t>
            </a:r>
            <a:r>
              <a:rPr lang="en-US" sz="2200" dirty="0"/>
              <a:t> soba»,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označavaju</a:t>
            </a:r>
            <a:r>
              <a:rPr lang="en-US" sz="2200" dirty="0"/>
              <a:t> </a:t>
            </a:r>
            <a:r>
              <a:rPr lang="en-US" sz="2200" dirty="0" err="1" smtClean="0"/>
              <a:t>trenut</a:t>
            </a:r>
            <a:r>
              <a:rPr lang="sr-Latn-RS" sz="2200" dirty="0" smtClean="0"/>
              <a:t>n</a:t>
            </a:r>
            <a:r>
              <a:rPr lang="en-US" sz="2200" dirty="0" smtClean="0"/>
              <a:t>o </a:t>
            </a:r>
            <a:r>
              <a:rPr lang="en-US" sz="2200" dirty="0" err="1"/>
              <a:t>stanje</a:t>
            </a:r>
            <a:r>
              <a:rPr lang="en-US" sz="2200" dirty="0"/>
              <a:t> soba u </a:t>
            </a:r>
            <a:r>
              <a:rPr lang="en-US" sz="2200" dirty="0" err="1"/>
              <a:t>hotelu</a:t>
            </a:r>
            <a:r>
              <a:rPr lang="en-US" sz="2200" dirty="0"/>
              <a:t>, </a:t>
            </a:r>
            <a:r>
              <a:rPr lang="en-US" sz="2200" dirty="0" err="1"/>
              <a:t>prema</a:t>
            </a:r>
            <a:r>
              <a:rPr lang="en-US" sz="2200" dirty="0"/>
              <a:t> </a:t>
            </a:r>
            <a:r>
              <a:rPr lang="en-US" sz="2200" dirty="0" err="1"/>
              <a:t>ustaljenoj</a:t>
            </a:r>
            <a:r>
              <a:rPr lang="en-US" sz="2200" dirty="0"/>
              <a:t> </a:t>
            </a:r>
            <a:r>
              <a:rPr lang="en-US" sz="2200" dirty="0" err="1"/>
              <a:t>hotelijerskoj</a:t>
            </a:r>
            <a:r>
              <a:rPr lang="en-US" sz="2200" dirty="0"/>
              <a:t> </a:t>
            </a:r>
            <a:r>
              <a:rPr lang="en-US" sz="2200" dirty="0" err="1"/>
              <a:t>terminologiji</a:t>
            </a:r>
            <a:r>
              <a:rPr lang="en-US" sz="2200" dirty="0"/>
              <a:t> </a:t>
            </a:r>
            <a:r>
              <a:rPr lang="en-US" sz="2200" dirty="0" err="1"/>
              <a:t>mogu</a:t>
            </a:r>
            <a:r>
              <a:rPr lang="en-US" sz="2200" dirty="0"/>
              <a:t> </a:t>
            </a:r>
            <a:r>
              <a:rPr lang="en-US" sz="2200" dirty="0" err="1" smtClean="0"/>
              <a:t>biti</a:t>
            </a:r>
            <a:r>
              <a:rPr lang="sr-Latn-RS" sz="2200" dirty="0" smtClean="0"/>
              <a:t> (nastavak)</a:t>
            </a:r>
            <a:r>
              <a:rPr lang="en-US" sz="2200" dirty="0" smtClean="0"/>
              <a:t>: </a:t>
            </a:r>
            <a:endParaRPr lang="en-US" sz="2200" dirty="0"/>
          </a:p>
          <a:p>
            <a:endParaRPr lang="en-US" sz="1900" dirty="0"/>
          </a:p>
          <a:p>
            <a:pPr marL="400050" lvl="1" indent="0">
              <a:buNone/>
            </a:pPr>
            <a:r>
              <a:rPr lang="en-US" sz="1900" dirty="0"/>
              <a:t>9. </a:t>
            </a:r>
            <a:r>
              <a:rPr lang="en-US" sz="1900" dirty="0" err="1"/>
              <a:t>predviđen</a:t>
            </a:r>
            <a:r>
              <a:rPr lang="en-US" sz="1900" dirty="0"/>
              <a:t> </a:t>
            </a:r>
            <a:r>
              <a:rPr lang="en-US" sz="1900" dirty="0" err="1"/>
              <a:t>odlazak</a:t>
            </a:r>
            <a:r>
              <a:rPr lang="en-US" sz="1900" dirty="0"/>
              <a:t>, </a:t>
            </a:r>
          </a:p>
          <a:p>
            <a:pPr marL="400050" lvl="1" indent="0">
              <a:buNone/>
            </a:pPr>
            <a:r>
              <a:rPr lang="en-US" sz="1900" dirty="0"/>
              <a:t>10. </a:t>
            </a:r>
            <a:r>
              <a:rPr lang="en-US" sz="1900" dirty="0" err="1"/>
              <a:t>izvan</a:t>
            </a:r>
            <a:r>
              <a:rPr lang="en-US" sz="1900" dirty="0"/>
              <a:t> </a:t>
            </a:r>
            <a:r>
              <a:rPr lang="en-US" sz="1900" dirty="0" err="1" smtClean="0"/>
              <a:t>upo</a:t>
            </a:r>
            <a:r>
              <a:rPr lang="sr-Latn-RS" sz="1900" dirty="0" smtClean="0"/>
              <a:t>tre</a:t>
            </a:r>
            <a:r>
              <a:rPr lang="en-US" sz="1900" dirty="0" smtClean="0"/>
              <a:t>be </a:t>
            </a:r>
            <a:r>
              <a:rPr lang="en-US" sz="1900" dirty="0"/>
              <a:t>(</a:t>
            </a:r>
            <a:r>
              <a:rPr lang="en-US" sz="1900" dirty="0" err="1"/>
              <a:t>neispravna</a:t>
            </a:r>
            <a:r>
              <a:rPr lang="en-US" sz="1900" dirty="0"/>
              <a:t>), </a:t>
            </a:r>
          </a:p>
          <a:p>
            <a:pPr marL="400050" lvl="1" indent="0">
              <a:buNone/>
            </a:pPr>
            <a:r>
              <a:rPr lang="pt-BR" sz="1900" dirty="0"/>
              <a:t>11. neažurirana (recepcionar nije ažurirao status, soba je slobodna, a vodi se kao zauzeta), </a:t>
            </a:r>
          </a:p>
          <a:p>
            <a:pPr marL="400050" lvl="1" indent="0">
              <a:buNone/>
            </a:pPr>
            <a:r>
              <a:rPr lang="pl-PL" sz="1900" dirty="0"/>
              <a:t>12. dnevna soba (za dnevni odmor), </a:t>
            </a:r>
          </a:p>
          <a:p>
            <a:pPr marL="400050" lvl="1" indent="0">
              <a:buNone/>
            </a:pPr>
            <a:r>
              <a:rPr lang="en-US" sz="1900" dirty="0"/>
              <a:t>13. </a:t>
            </a:r>
            <a:r>
              <a:rPr lang="en-US" sz="1900" dirty="0" err="1"/>
              <a:t>isključena</a:t>
            </a:r>
            <a:r>
              <a:rPr lang="en-US" sz="1900" dirty="0"/>
              <a:t> </a:t>
            </a:r>
            <a:r>
              <a:rPr lang="en-US" sz="1900" dirty="0" err="1"/>
              <a:t>brava</a:t>
            </a:r>
            <a:r>
              <a:rPr lang="en-US" sz="1900" dirty="0"/>
              <a:t> (o </a:t>
            </a:r>
            <a:r>
              <a:rPr lang="en-US" sz="1900" dirty="0" err="1"/>
              <a:t>tomu</a:t>
            </a:r>
            <a:r>
              <a:rPr lang="en-US" sz="1900" dirty="0"/>
              <a:t> </a:t>
            </a:r>
            <a:r>
              <a:rPr lang="en-US" sz="1900" dirty="0" err="1"/>
              <a:t>odlučuje</a:t>
            </a:r>
            <a:r>
              <a:rPr lang="en-US" sz="1900" dirty="0"/>
              <a:t> </a:t>
            </a:r>
            <a:r>
              <a:rPr lang="en-US" sz="1900" dirty="0" err="1"/>
              <a:t>uprava</a:t>
            </a:r>
            <a:r>
              <a:rPr lang="en-US" sz="1900" dirty="0"/>
              <a:t> </a:t>
            </a:r>
            <a:r>
              <a:rPr lang="en-US" sz="1900" dirty="0" err="1"/>
              <a:t>hotela</a:t>
            </a:r>
            <a:r>
              <a:rPr lang="en-US" sz="1900" dirty="0"/>
              <a:t>), </a:t>
            </a:r>
          </a:p>
          <a:p>
            <a:pPr marL="400050" lvl="1" indent="0">
              <a:buNone/>
            </a:pPr>
            <a:r>
              <a:rPr lang="en-US" sz="1900" dirty="0"/>
              <a:t>14. GONP (</a:t>
            </a:r>
            <a:r>
              <a:rPr lang="en-US" sz="1900" dirty="0" err="1"/>
              <a:t>gost</a:t>
            </a:r>
            <a:r>
              <a:rPr lang="en-US" sz="1900" dirty="0"/>
              <a:t> </a:t>
            </a:r>
            <a:r>
              <a:rPr lang="en-US" sz="1900" dirty="0" err="1"/>
              <a:t>otputovao</a:t>
            </a:r>
            <a:r>
              <a:rPr lang="en-US" sz="1900" dirty="0"/>
              <a:t>, </a:t>
            </a:r>
            <a:r>
              <a:rPr lang="en-US" sz="1900" dirty="0" err="1"/>
              <a:t>nije</a:t>
            </a:r>
            <a:r>
              <a:rPr lang="en-US" sz="1900" dirty="0"/>
              <a:t> </a:t>
            </a:r>
            <a:r>
              <a:rPr lang="en-US" sz="1900" dirty="0" err="1"/>
              <a:t>platio</a:t>
            </a:r>
            <a:r>
              <a:rPr lang="en-US" sz="1900" dirty="0"/>
              <a:t>), </a:t>
            </a:r>
          </a:p>
          <a:p>
            <a:pPr marL="400050" lvl="1" indent="0">
              <a:buNone/>
            </a:pPr>
            <a:r>
              <a:rPr lang="en-US" sz="1900" dirty="0"/>
              <a:t>15. </a:t>
            </a:r>
            <a:r>
              <a:rPr lang="en-US" sz="1900" dirty="0" err="1"/>
              <a:t>gost</a:t>
            </a:r>
            <a:r>
              <a:rPr lang="en-US" sz="1900" dirty="0"/>
              <a:t> </a:t>
            </a:r>
            <a:r>
              <a:rPr lang="en-US" sz="1900" dirty="0" err="1" smtClean="0"/>
              <a:t>pobegao</a:t>
            </a:r>
            <a:r>
              <a:rPr lang="en-US" sz="1900" dirty="0"/>
              <a:t>, </a:t>
            </a:r>
          </a:p>
          <a:p>
            <a:pPr marL="400050" lvl="1" indent="0">
              <a:buNone/>
            </a:pPr>
            <a:r>
              <a:rPr lang="en-US" sz="1900" dirty="0"/>
              <a:t>16. gratis, </a:t>
            </a:r>
          </a:p>
          <a:p>
            <a:pPr marL="400050" lvl="1" indent="0">
              <a:buNone/>
            </a:pPr>
            <a:r>
              <a:rPr lang="en-US" sz="1900" dirty="0"/>
              <a:t>17. ne </a:t>
            </a:r>
            <a:r>
              <a:rPr lang="en-US" sz="1900" dirty="0" err="1"/>
              <a:t>ometati</a:t>
            </a:r>
            <a:r>
              <a:rPr lang="en-US" sz="1900" dirty="0" smtClean="0"/>
              <a:t>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2285017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r>
              <a:rPr lang="en-US" sz="2000" dirty="0" err="1"/>
              <a:t>Međusobna</a:t>
            </a:r>
            <a:r>
              <a:rPr lang="en-US" sz="2000" dirty="0"/>
              <a:t> </a:t>
            </a:r>
            <a:r>
              <a:rPr lang="en-US" sz="2000" dirty="0" err="1"/>
              <a:t>dinamika</a:t>
            </a:r>
            <a:r>
              <a:rPr lang="en-US" sz="2000" dirty="0"/>
              <a:t> </a:t>
            </a:r>
            <a:r>
              <a:rPr lang="en-US" sz="2000" dirty="0" err="1" smtClean="0"/>
              <a:t>izveštavanja</a:t>
            </a:r>
            <a:r>
              <a:rPr lang="en-US" sz="2000" dirty="0" smtClean="0"/>
              <a:t> od</a:t>
            </a:r>
            <a:r>
              <a:rPr lang="sr-Latn-RS" sz="2000" dirty="0" smtClean="0"/>
              <a:t>eljen</a:t>
            </a:r>
            <a:r>
              <a:rPr lang="en-US" sz="2000" dirty="0" smtClean="0"/>
              <a:t>ja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domaćinstva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recepcije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sledeća</a:t>
            </a:r>
            <a:r>
              <a:rPr lang="sr-Latn-RS" sz="2000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b="1" dirty="0"/>
              <a:t>U 06:00 sati </a:t>
            </a:r>
            <a:r>
              <a:rPr lang="en-US" b="1" dirty="0" err="1" smtClean="0"/>
              <a:t>ujutr</a:t>
            </a:r>
            <a:r>
              <a:rPr lang="sr-Latn-RS" b="1" dirty="0" smtClean="0"/>
              <a:t>u</a:t>
            </a:r>
            <a:r>
              <a:rPr lang="en-US" b="1" dirty="0" smtClean="0"/>
              <a:t>, </a:t>
            </a:r>
            <a:r>
              <a:rPr lang="en-US" b="1" dirty="0" err="1"/>
              <a:t>recepcija-domaćinstvu</a:t>
            </a:r>
            <a:r>
              <a:rPr lang="en-US" b="1" dirty="0"/>
              <a:t>: </a:t>
            </a:r>
            <a:endParaRPr lang="en-US" dirty="0"/>
          </a:p>
          <a:p>
            <a:pPr marL="400050" lvl="1" indent="0">
              <a:buNone/>
            </a:pPr>
            <a:r>
              <a:rPr lang="pl-PL" sz="1800" dirty="0"/>
              <a:t>1. status svih soba za proteklu noć,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očekivani</a:t>
            </a:r>
            <a:r>
              <a:rPr lang="en-US" sz="1800" dirty="0"/>
              <a:t>/</a:t>
            </a:r>
            <a:r>
              <a:rPr lang="en-US" sz="1800" dirty="0" err="1"/>
              <a:t>predviđeni</a:t>
            </a:r>
            <a:r>
              <a:rPr lang="en-US" sz="1800" dirty="0"/>
              <a:t> </a:t>
            </a:r>
            <a:r>
              <a:rPr lang="en-US" sz="1800" dirty="0" err="1"/>
              <a:t>odlasci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kopije</a:t>
            </a:r>
            <a:r>
              <a:rPr lang="en-US" sz="1800" dirty="0"/>
              <a:t> </a:t>
            </a:r>
            <a:r>
              <a:rPr lang="en-US" sz="1800" i="1" dirty="0"/>
              <a:t>rooming </a:t>
            </a:r>
            <a:r>
              <a:rPr lang="en-US" sz="1800" i="1" dirty="0" err="1"/>
              <a:t>lista</a:t>
            </a:r>
            <a:r>
              <a:rPr lang="en-US" sz="1800" i="1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 smtClean="0"/>
              <a:t>vreme</a:t>
            </a:r>
            <a:r>
              <a:rPr lang="en-US" sz="1800" dirty="0" smtClean="0"/>
              <a:t> </a:t>
            </a:r>
            <a:r>
              <a:rPr lang="en-US" sz="1800" dirty="0" err="1"/>
              <a:t>dolaska</a:t>
            </a:r>
            <a:r>
              <a:rPr lang="en-US" sz="1800" dirty="0"/>
              <a:t> </a:t>
            </a:r>
            <a:r>
              <a:rPr lang="sr-Latn-RS" sz="1800" dirty="0" smtClean="0"/>
              <a:t>grupe</a:t>
            </a:r>
            <a:r>
              <a:rPr lang="en-US" sz="1800" dirty="0" smtClean="0"/>
              <a:t> </a:t>
            </a:r>
            <a:r>
              <a:rPr lang="en-US" sz="1800" dirty="0"/>
              <a:t>u hotel, </a:t>
            </a:r>
          </a:p>
          <a:p>
            <a:pPr marL="400050" lvl="1" indent="0">
              <a:buNone/>
            </a:pPr>
            <a:r>
              <a:rPr lang="pl-PL" sz="1800" dirty="0"/>
              <a:t>4. posebne želje (povezane sobe, dodatne postelje itd.), </a:t>
            </a:r>
          </a:p>
          <a:p>
            <a:pPr marL="400050" lvl="1" indent="0">
              <a:buNone/>
            </a:pPr>
            <a:r>
              <a:rPr lang="en-US" sz="1800" dirty="0"/>
              <a:t>5. </a:t>
            </a:r>
            <a:r>
              <a:rPr lang="en-US" sz="1800" dirty="0" err="1"/>
              <a:t>dolazak</a:t>
            </a:r>
            <a:r>
              <a:rPr lang="en-US" sz="1800" dirty="0"/>
              <a:t> VIP </a:t>
            </a:r>
            <a:r>
              <a:rPr lang="en-US" sz="1800" dirty="0" err="1"/>
              <a:t>osobe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6. </a:t>
            </a:r>
            <a:r>
              <a:rPr lang="en-US" sz="1800" dirty="0" err="1"/>
              <a:t>kasni</a:t>
            </a:r>
            <a:r>
              <a:rPr lang="en-US" sz="1800" dirty="0"/>
              <a:t> </a:t>
            </a:r>
            <a:r>
              <a:rPr lang="en-US" sz="1800" dirty="0" err="1"/>
              <a:t>dolasci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7. rani </a:t>
            </a:r>
            <a:r>
              <a:rPr lang="en-US" sz="1800" dirty="0" err="1"/>
              <a:t>dolasci</a:t>
            </a:r>
            <a:r>
              <a:rPr lang="en-US" sz="18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04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r>
              <a:rPr lang="en-US" sz="2000" dirty="0" err="1"/>
              <a:t>Međusobna</a:t>
            </a:r>
            <a:r>
              <a:rPr lang="en-US" sz="2000" dirty="0"/>
              <a:t> </a:t>
            </a:r>
            <a:r>
              <a:rPr lang="en-US" sz="2000" dirty="0" err="1"/>
              <a:t>dinamika</a:t>
            </a:r>
            <a:r>
              <a:rPr lang="en-US" sz="2000" dirty="0"/>
              <a:t> </a:t>
            </a:r>
            <a:r>
              <a:rPr lang="en-US" sz="2000" dirty="0" err="1" smtClean="0"/>
              <a:t>izveštavanja</a:t>
            </a:r>
            <a:r>
              <a:rPr lang="en-US" sz="2000" dirty="0" smtClean="0"/>
              <a:t> od</a:t>
            </a:r>
            <a:r>
              <a:rPr lang="sr-Latn-RS" sz="2000" dirty="0" smtClean="0"/>
              <a:t>eljen</a:t>
            </a:r>
            <a:r>
              <a:rPr lang="en-US" sz="2000" dirty="0" smtClean="0"/>
              <a:t>ja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domaćinstva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recepcije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sledeća</a:t>
            </a:r>
            <a:r>
              <a:rPr lang="sr-Latn-RS" sz="2000" dirty="0" smtClean="0"/>
              <a:t>:</a:t>
            </a:r>
          </a:p>
          <a:p>
            <a:endParaRPr lang="en-US" dirty="0"/>
          </a:p>
          <a:p>
            <a:r>
              <a:rPr lang="en-US" b="1" dirty="0" smtClean="0"/>
              <a:t>U </a:t>
            </a:r>
            <a:r>
              <a:rPr lang="en-US" b="1" dirty="0"/>
              <a:t>08:00 sati </a:t>
            </a:r>
            <a:r>
              <a:rPr lang="en-US" b="1" dirty="0" err="1" smtClean="0"/>
              <a:t>ujutr</a:t>
            </a:r>
            <a:r>
              <a:rPr lang="sr-Latn-RS" b="1" dirty="0" smtClean="0"/>
              <a:t>u</a:t>
            </a:r>
            <a:r>
              <a:rPr lang="en-US" b="1" dirty="0" smtClean="0"/>
              <a:t>, </a:t>
            </a:r>
            <a:r>
              <a:rPr lang="en-US" b="1" dirty="0" err="1"/>
              <a:t>recepcija</a:t>
            </a:r>
            <a:r>
              <a:rPr lang="en-US" b="1" dirty="0"/>
              <a:t> – </a:t>
            </a:r>
            <a:r>
              <a:rPr lang="en-US" b="1" dirty="0" err="1"/>
              <a:t>domaćinstvu</a:t>
            </a:r>
            <a:r>
              <a:rPr lang="en-US" b="1" dirty="0"/>
              <a:t>: </a:t>
            </a:r>
            <a:endParaRPr lang="en-US" dirty="0"/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sobe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kojih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gosti</a:t>
            </a:r>
            <a:r>
              <a:rPr lang="en-US" sz="1800" dirty="0"/>
              <a:t> </a:t>
            </a:r>
            <a:r>
              <a:rPr lang="en-US" sz="1800" dirty="0" err="1"/>
              <a:t>već</a:t>
            </a:r>
            <a:r>
              <a:rPr lang="en-US" sz="1800" dirty="0"/>
              <a:t> </a:t>
            </a:r>
            <a:r>
              <a:rPr lang="en-US" sz="1800" dirty="0" err="1"/>
              <a:t>otputovali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dopune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 smtClean="0"/>
              <a:t>izmene</a:t>
            </a:r>
            <a:r>
              <a:rPr lang="en-US" sz="1800" dirty="0" smtClean="0"/>
              <a:t> </a:t>
            </a:r>
            <a:r>
              <a:rPr lang="en-US" sz="1800" dirty="0" err="1"/>
              <a:t>posebnih</a:t>
            </a:r>
            <a:r>
              <a:rPr lang="en-US" sz="1800" dirty="0"/>
              <a:t> </a:t>
            </a:r>
            <a:r>
              <a:rPr lang="en-US" sz="1800" dirty="0" err="1"/>
              <a:t>želja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pl-PL" sz="1800" dirty="0"/>
              <a:t>3. dopune ili </a:t>
            </a:r>
            <a:r>
              <a:rPr lang="pl-PL" sz="1800" dirty="0" smtClean="0"/>
              <a:t>izmene </a:t>
            </a:r>
            <a:r>
              <a:rPr lang="pl-PL" sz="1800" dirty="0"/>
              <a:t>za dolazak VIP osobe, </a:t>
            </a:r>
          </a:p>
          <a:p>
            <a:pPr marL="400050" lvl="1" indent="0">
              <a:buNone/>
            </a:pPr>
            <a:r>
              <a:rPr lang="pl-PL" sz="1800" dirty="0"/>
              <a:t>4. odabir soba za «pokazivanje».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334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r>
              <a:rPr lang="en-US" sz="2000" dirty="0" err="1"/>
              <a:t>Međusobna</a:t>
            </a:r>
            <a:r>
              <a:rPr lang="en-US" sz="2000" dirty="0"/>
              <a:t> </a:t>
            </a:r>
            <a:r>
              <a:rPr lang="en-US" sz="2000" dirty="0" err="1"/>
              <a:t>dinamika</a:t>
            </a:r>
            <a:r>
              <a:rPr lang="en-US" sz="2000" dirty="0"/>
              <a:t> </a:t>
            </a:r>
            <a:r>
              <a:rPr lang="en-US" sz="2000" dirty="0" err="1" smtClean="0"/>
              <a:t>izveštavanja</a:t>
            </a:r>
            <a:r>
              <a:rPr lang="en-US" sz="2000" dirty="0" smtClean="0"/>
              <a:t> od</a:t>
            </a:r>
            <a:r>
              <a:rPr lang="sr-Latn-RS" sz="2000" dirty="0" smtClean="0"/>
              <a:t>eljen</a:t>
            </a:r>
            <a:r>
              <a:rPr lang="en-US" sz="2000" dirty="0" smtClean="0"/>
              <a:t>ja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domaćinstva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recepcije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sledeća</a:t>
            </a:r>
            <a:r>
              <a:rPr lang="sr-Latn-RS" sz="2000" dirty="0" smtClean="0"/>
              <a:t>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 smtClean="0"/>
              <a:t>U </a:t>
            </a:r>
            <a:r>
              <a:rPr lang="en-US" b="1" dirty="0"/>
              <a:t>10:00 sati </a:t>
            </a:r>
            <a:r>
              <a:rPr lang="en-US" b="1" dirty="0" err="1" smtClean="0"/>
              <a:t>ujutr</a:t>
            </a:r>
            <a:r>
              <a:rPr lang="sr-Latn-RS" b="1" dirty="0" smtClean="0"/>
              <a:t>u</a:t>
            </a:r>
            <a:r>
              <a:rPr lang="en-US" b="1" dirty="0" smtClean="0"/>
              <a:t>, </a:t>
            </a:r>
            <a:r>
              <a:rPr lang="en-US" b="1" dirty="0" err="1"/>
              <a:t>domaćinstvo</a:t>
            </a:r>
            <a:r>
              <a:rPr lang="en-US" b="1" dirty="0"/>
              <a:t> – </a:t>
            </a:r>
            <a:r>
              <a:rPr lang="en-US" b="1" dirty="0" err="1"/>
              <a:t>recepciji</a:t>
            </a:r>
            <a:r>
              <a:rPr lang="en-US" b="1" dirty="0"/>
              <a:t>: </a:t>
            </a:r>
            <a:endParaRPr lang="en-US" dirty="0"/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slobodne</a:t>
            </a:r>
            <a:r>
              <a:rPr lang="en-US" sz="1800" dirty="0"/>
              <a:t> </a:t>
            </a:r>
            <a:r>
              <a:rPr lang="en-US" sz="1800" dirty="0" err="1"/>
              <a:t>sobe</a:t>
            </a:r>
            <a:r>
              <a:rPr lang="en-US" sz="1800" dirty="0"/>
              <a:t>, </a:t>
            </a:r>
            <a:endParaRPr lang="sr-Latn-RS" sz="1800" dirty="0" smtClean="0"/>
          </a:p>
          <a:p>
            <a:pPr marL="400050" lvl="1" indent="0">
              <a:buNone/>
            </a:pPr>
            <a:r>
              <a:rPr lang="en-US" sz="1800" dirty="0" smtClean="0"/>
              <a:t>2</a:t>
            </a:r>
            <a:r>
              <a:rPr lang="en-US" sz="1800" dirty="0"/>
              <a:t>. </a:t>
            </a:r>
            <a:r>
              <a:rPr lang="en-US" sz="1800" dirty="0" err="1"/>
              <a:t>sobe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se </a:t>
            </a:r>
            <a:r>
              <a:rPr lang="en-US" sz="1800" dirty="0" err="1"/>
              <a:t>neće</a:t>
            </a:r>
            <a:r>
              <a:rPr lang="en-US" sz="1800" dirty="0"/>
              <a:t> </a:t>
            </a:r>
            <a:r>
              <a:rPr lang="en-US" sz="1800" dirty="0" err="1"/>
              <a:t>urediti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razlog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pl-PL" sz="1800" dirty="0"/>
              <a:t>3. sobe koje se popravljaju i obrazloženje.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97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r>
              <a:rPr lang="en-US" sz="2000" dirty="0" err="1"/>
              <a:t>Međusobna</a:t>
            </a:r>
            <a:r>
              <a:rPr lang="en-US" sz="2000" dirty="0"/>
              <a:t> </a:t>
            </a:r>
            <a:r>
              <a:rPr lang="en-US" sz="2000" dirty="0" err="1"/>
              <a:t>dinamika</a:t>
            </a:r>
            <a:r>
              <a:rPr lang="en-US" sz="2000" dirty="0"/>
              <a:t> </a:t>
            </a:r>
            <a:r>
              <a:rPr lang="en-US" sz="2000" dirty="0" err="1" smtClean="0"/>
              <a:t>izveštavanja</a:t>
            </a:r>
            <a:r>
              <a:rPr lang="en-US" sz="2000" dirty="0" smtClean="0"/>
              <a:t> od</a:t>
            </a:r>
            <a:r>
              <a:rPr lang="sr-Latn-RS" sz="2000" dirty="0" smtClean="0"/>
              <a:t>eljen</a:t>
            </a:r>
            <a:r>
              <a:rPr lang="en-US" sz="2000" dirty="0" smtClean="0"/>
              <a:t>ja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domaćinstva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recepcije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sledeća</a:t>
            </a:r>
            <a:r>
              <a:rPr lang="sr-Latn-RS" sz="2000" dirty="0" smtClean="0"/>
              <a:t>:</a:t>
            </a:r>
          </a:p>
          <a:p>
            <a:endParaRPr lang="en-US" sz="2000" dirty="0"/>
          </a:p>
          <a:p>
            <a:r>
              <a:rPr lang="en-US" b="1" dirty="0" smtClean="0"/>
              <a:t>T</a:t>
            </a:r>
            <a:r>
              <a:rPr lang="sr-Latn-RS" b="1" dirty="0" smtClean="0"/>
              <a:t>o</a:t>
            </a:r>
            <a:r>
              <a:rPr lang="en-US" b="1" dirty="0" err="1" smtClean="0"/>
              <a:t>kom</a:t>
            </a:r>
            <a:r>
              <a:rPr lang="en-US" b="1" dirty="0" smtClean="0"/>
              <a:t> </a:t>
            </a:r>
            <a:r>
              <a:rPr lang="en-US" b="1" dirty="0"/>
              <a:t>dana, </a:t>
            </a:r>
            <a:r>
              <a:rPr lang="en-US" b="1" dirty="0" err="1"/>
              <a:t>recepcija</a:t>
            </a:r>
            <a:r>
              <a:rPr lang="en-US" b="1" dirty="0"/>
              <a:t> – </a:t>
            </a:r>
            <a:r>
              <a:rPr lang="en-US" b="1" dirty="0" err="1"/>
              <a:t>domaćinstvu</a:t>
            </a:r>
            <a:r>
              <a:rPr lang="en-US" b="1" dirty="0"/>
              <a:t>: </a:t>
            </a:r>
            <a:endParaRPr lang="en-US" dirty="0"/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kasniji</a:t>
            </a:r>
            <a:r>
              <a:rPr lang="en-US" sz="1800" dirty="0"/>
              <a:t> </a:t>
            </a:r>
            <a:r>
              <a:rPr lang="en-US" sz="1800" dirty="0" err="1"/>
              <a:t>odlasci</a:t>
            </a:r>
            <a:r>
              <a:rPr lang="en-US" sz="1800" dirty="0"/>
              <a:t> (sat),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produžeci</a:t>
            </a:r>
            <a:r>
              <a:rPr lang="en-US" sz="1800" dirty="0"/>
              <a:t> </a:t>
            </a:r>
            <a:r>
              <a:rPr lang="en-US" sz="1800" dirty="0" err="1"/>
              <a:t>boravka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 smtClean="0"/>
              <a:t>promene</a:t>
            </a:r>
            <a:r>
              <a:rPr lang="en-US" sz="1800" dirty="0" smtClean="0"/>
              <a:t> </a:t>
            </a:r>
            <a:r>
              <a:rPr lang="en-US" sz="1800" dirty="0"/>
              <a:t>soba, </a:t>
            </a:r>
          </a:p>
          <a:p>
            <a:pPr marL="400050" lvl="1" indent="0">
              <a:buNone/>
            </a:pPr>
            <a:r>
              <a:rPr lang="en-US" sz="1800" dirty="0"/>
              <a:t>4. </a:t>
            </a:r>
            <a:r>
              <a:rPr lang="en-US" sz="1800" dirty="0" err="1"/>
              <a:t>odlasci</a:t>
            </a:r>
            <a:r>
              <a:rPr lang="en-US" sz="1800" dirty="0"/>
              <a:t>. </a:t>
            </a:r>
            <a:endParaRPr lang="sr-Latn-RS" sz="1800" dirty="0" smtClean="0"/>
          </a:p>
          <a:p>
            <a:r>
              <a:rPr lang="en-US" b="1" dirty="0" smtClean="0"/>
              <a:t>T</a:t>
            </a:r>
            <a:r>
              <a:rPr lang="sr-Latn-RS" b="1" dirty="0" smtClean="0"/>
              <a:t>o</a:t>
            </a:r>
            <a:r>
              <a:rPr lang="en-US" b="1" dirty="0" err="1" smtClean="0"/>
              <a:t>kom</a:t>
            </a:r>
            <a:r>
              <a:rPr lang="en-US" b="1" dirty="0" smtClean="0"/>
              <a:t> </a:t>
            </a:r>
            <a:r>
              <a:rPr lang="en-US" b="1" dirty="0"/>
              <a:t>dana, </a:t>
            </a:r>
            <a:r>
              <a:rPr lang="en-US" b="1" dirty="0" err="1"/>
              <a:t>domaćinstvo</a:t>
            </a:r>
            <a:r>
              <a:rPr lang="en-US" b="1" dirty="0"/>
              <a:t> – </a:t>
            </a:r>
            <a:r>
              <a:rPr lang="en-US" b="1" dirty="0" err="1"/>
              <a:t>recepciji</a:t>
            </a:r>
            <a:r>
              <a:rPr lang="en-US" b="1" dirty="0"/>
              <a:t>: </a:t>
            </a:r>
            <a:endParaRPr lang="en-US" dirty="0"/>
          </a:p>
          <a:p>
            <a:pPr marL="400050" lvl="1" indent="0">
              <a:buNone/>
            </a:pPr>
            <a:r>
              <a:rPr lang="pl-PL" sz="1800" dirty="0"/>
              <a:t>1. stalna </a:t>
            </a:r>
            <a:r>
              <a:rPr lang="pl-PL" sz="1800" dirty="0" smtClean="0"/>
              <a:t>obaveštenje </a:t>
            </a:r>
            <a:r>
              <a:rPr lang="pl-PL" sz="1800" dirty="0"/>
              <a:t>o slobodnim i uređenim sobama, </a:t>
            </a:r>
          </a:p>
          <a:p>
            <a:pPr marL="400050" lvl="1" indent="0">
              <a:buNone/>
            </a:pPr>
            <a:r>
              <a:rPr lang="nn-NO" sz="1800" dirty="0"/>
              <a:t>2. izvršenje radnji glede posebnih želja,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ažuriranje</a:t>
            </a:r>
            <a:r>
              <a:rPr lang="en-US" sz="1800" dirty="0"/>
              <a:t> </a:t>
            </a:r>
            <a:r>
              <a:rPr lang="en-US" sz="1800" dirty="0" err="1"/>
              <a:t>pogrešnog</a:t>
            </a:r>
            <a:r>
              <a:rPr lang="en-US" sz="1800" dirty="0"/>
              <a:t> </a:t>
            </a:r>
            <a:r>
              <a:rPr lang="en-US" sz="1800" dirty="0" err="1"/>
              <a:t>statusa</a:t>
            </a:r>
            <a:r>
              <a:rPr lang="en-US" sz="1800" dirty="0"/>
              <a:t> soba. 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6827218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r>
              <a:rPr lang="en-US" sz="2000" dirty="0" err="1"/>
              <a:t>Međusobna</a:t>
            </a:r>
            <a:r>
              <a:rPr lang="en-US" sz="2000" dirty="0"/>
              <a:t> </a:t>
            </a:r>
            <a:r>
              <a:rPr lang="en-US" sz="2000" dirty="0" err="1"/>
              <a:t>dinamika</a:t>
            </a:r>
            <a:r>
              <a:rPr lang="en-US" sz="2000" dirty="0"/>
              <a:t> </a:t>
            </a:r>
            <a:r>
              <a:rPr lang="en-US" sz="2000" dirty="0" err="1" smtClean="0"/>
              <a:t>izveštavanja</a:t>
            </a:r>
            <a:r>
              <a:rPr lang="en-US" sz="2000" dirty="0" smtClean="0"/>
              <a:t> od</a:t>
            </a:r>
            <a:r>
              <a:rPr lang="sr-Latn-RS" sz="2000" dirty="0" smtClean="0"/>
              <a:t>eljen</a:t>
            </a:r>
            <a:r>
              <a:rPr lang="en-US" sz="2000" dirty="0" smtClean="0"/>
              <a:t>ja </a:t>
            </a:r>
            <a:r>
              <a:rPr lang="en-US" sz="2000" dirty="0" err="1"/>
              <a:t>hotelskog</a:t>
            </a:r>
            <a:r>
              <a:rPr lang="en-US" sz="2000" dirty="0"/>
              <a:t> </a:t>
            </a:r>
            <a:r>
              <a:rPr lang="en-US" sz="2000" dirty="0" err="1"/>
              <a:t>domaćinstva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recepcije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en-US" sz="2000" dirty="0" err="1" smtClean="0"/>
              <a:t>sledeća</a:t>
            </a:r>
            <a:r>
              <a:rPr lang="sr-Latn-RS" sz="2000" dirty="0" smtClean="0"/>
              <a:t>:</a:t>
            </a:r>
          </a:p>
          <a:p>
            <a:endParaRPr lang="en-US" sz="2000" dirty="0"/>
          </a:p>
          <a:p>
            <a:r>
              <a:rPr lang="en-US" b="1" dirty="0" smtClean="0"/>
              <a:t>U </a:t>
            </a:r>
            <a:r>
              <a:rPr lang="en-US" b="1" dirty="0" err="1" smtClean="0"/>
              <a:t>vreme</a:t>
            </a:r>
            <a:r>
              <a:rPr lang="en-US" b="1" dirty="0" smtClean="0"/>
              <a:t> </a:t>
            </a:r>
            <a:r>
              <a:rPr lang="en-US" b="1" dirty="0"/>
              <a:t>do </a:t>
            </a:r>
            <a:r>
              <a:rPr lang="en-US" b="1" dirty="0" err="1"/>
              <a:t>kada</a:t>
            </a:r>
            <a:r>
              <a:rPr lang="en-US" b="1" dirty="0"/>
              <a:t> je </a:t>
            </a:r>
            <a:r>
              <a:rPr lang="en-US" b="1" dirty="0" err="1"/>
              <a:t>boravak</a:t>
            </a:r>
            <a:r>
              <a:rPr lang="en-US" b="1" dirty="0"/>
              <a:t> </a:t>
            </a:r>
            <a:r>
              <a:rPr lang="en-US" b="1" dirty="0" err="1"/>
              <a:t>dopušten</a:t>
            </a:r>
            <a:r>
              <a:rPr lang="en-US" b="1" dirty="0"/>
              <a:t> </a:t>
            </a:r>
            <a:r>
              <a:rPr lang="en-US" dirty="0"/>
              <a:t>(to je </a:t>
            </a:r>
            <a:r>
              <a:rPr lang="en-US" dirty="0" err="1"/>
              <a:t>obično</a:t>
            </a:r>
            <a:r>
              <a:rPr lang="en-US" dirty="0"/>
              <a:t> u 11:00 sati </a:t>
            </a:r>
            <a:r>
              <a:rPr lang="en-US" dirty="0" err="1"/>
              <a:t>ili</a:t>
            </a:r>
            <a:r>
              <a:rPr lang="en-US" dirty="0"/>
              <a:t> u 12,00 sati (u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kasnije</a:t>
            </a:r>
            <a:r>
              <a:rPr lang="en-US" dirty="0"/>
              <a:t>), </a:t>
            </a:r>
            <a:r>
              <a:rPr lang="en-US" b="1" dirty="0" err="1"/>
              <a:t>domaćinstvo</a:t>
            </a:r>
            <a:r>
              <a:rPr lang="en-US" b="1" dirty="0"/>
              <a:t> – </a:t>
            </a:r>
            <a:r>
              <a:rPr lang="en-US" b="1" dirty="0" err="1"/>
              <a:t>recepciji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sr-Latn-RS" dirty="0" smtClean="0"/>
              <a:t>izveštaj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očekivanim</a:t>
            </a:r>
            <a:r>
              <a:rPr lang="en-US" dirty="0"/>
              <a:t>/</a:t>
            </a:r>
            <a:r>
              <a:rPr lang="en-US" dirty="0" err="1"/>
              <a:t>predviđenim</a:t>
            </a:r>
            <a:r>
              <a:rPr lang="en-US" dirty="0"/>
              <a:t> </a:t>
            </a:r>
            <a:r>
              <a:rPr lang="en-US" dirty="0" err="1"/>
              <a:t>odlascima</a:t>
            </a:r>
            <a:r>
              <a:rPr lang="en-US" dirty="0"/>
              <a:t>. </a:t>
            </a:r>
          </a:p>
          <a:p>
            <a:r>
              <a:rPr lang="en-US" b="1" dirty="0" smtClean="0"/>
              <a:t>T</a:t>
            </a:r>
            <a:r>
              <a:rPr lang="sr-Latn-RS" b="1" dirty="0" smtClean="0"/>
              <a:t>o</a:t>
            </a:r>
            <a:r>
              <a:rPr lang="en-US" b="1" dirty="0" err="1" smtClean="0"/>
              <a:t>kom</a:t>
            </a:r>
            <a:r>
              <a:rPr lang="en-US" b="1" dirty="0" smtClean="0"/>
              <a:t> </a:t>
            </a:r>
            <a:r>
              <a:rPr lang="en-US" b="1" dirty="0" err="1"/>
              <a:t>vremena</a:t>
            </a:r>
            <a:r>
              <a:rPr lang="en-US" b="1" dirty="0"/>
              <a:t> od </a:t>
            </a:r>
            <a:r>
              <a:rPr lang="en-US" b="1" dirty="0" err="1"/>
              <a:t>kada</a:t>
            </a:r>
            <a:r>
              <a:rPr lang="en-US" b="1" dirty="0"/>
              <a:t> se </a:t>
            </a:r>
            <a:r>
              <a:rPr lang="en-US" b="1" dirty="0" err="1"/>
              <a:t>mogu</a:t>
            </a:r>
            <a:r>
              <a:rPr lang="en-US" b="1" dirty="0"/>
              <a:t> </a:t>
            </a:r>
            <a:r>
              <a:rPr lang="en-US" b="1" dirty="0" err="1"/>
              <a:t>početi</a:t>
            </a:r>
            <a:r>
              <a:rPr lang="en-US" b="1" dirty="0"/>
              <a:t> </a:t>
            </a:r>
            <a:r>
              <a:rPr lang="en-US" b="1" dirty="0" err="1"/>
              <a:t>iznajmljivati</a:t>
            </a:r>
            <a:r>
              <a:rPr lang="en-US" b="1" dirty="0"/>
              <a:t> </a:t>
            </a:r>
            <a:r>
              <a:rPr lang="en-US" b="1" dirty="0" err="1"/>
              <a:t>sobe</a:t>
            </a:r>
            <a:r>
              <a:rPr lang="en-US" b="1" dirty="0"/>
              <a:t> </a:t>
            </a:r>
            <a:r>
              <a:rPr lang="en-US" dirty="0"/>
              <a:t>(to je </a:t>
            </a:r>
            <a:r>
              <a:rPr lang="en-US" dirty="0" err="1"/>
              <a:t>obično</a:t>
            </a:r>
            <a:r>
              <a:rPr lang="en-US" dirty="0"/>
              <a:t> od 15:00 sati (u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pre</a:t>
            </a:r>
            <a:r>
              <a:rPr lang="en-US" dirty="0"/>
              <a:t>), </a:t>
            </a:r>
            <a:r>
              <a:rPr lang="en-US" b="1" dirty="0" err="1"/>
              <a:t>recepcija</a:t>
            </a:r>
            <a:r>
              <a:rPr lang="en-US" b="1" dirty="0"/>
              <a:t> - </a:t>
            </a:r>
            <a:r>
              <a:rPr lang="en-US" b="1" dirty="0" err="1"/>
              <a:t>domaćinstvu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dopuna</a:t>
            </a:r>
            <a:r>
              <a:rPr lang="en-US" dirty="0"/>
              <a:t> </a:t>
            </a:r>
            <a:r>
              <a:rPr lang="en-US" dirty="0" err="1" smtClean="0"/>
              <a:t>posebnih</a:t>
            </a:r>
            <a:r>
              <a:rPr lang="en-US" dirty="0" smtClean="0"/>
              <a:t> </a:t>
            </a:r>
            <a:r>
              <a:rPr lang="en-US" dirty="0" err="1"/>
              <a:t>želja</a:t>
            </a:r>
            <a:r>
              <a:rPr lang="en-US" dirty="0"/>
              <a:t>, </a:t>
            </a:r>
          </a:p>
          <a:p>
            <a:r>
              <a:rPr lang="en-US" dirty="0"/>
              <a:t>2.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hitno</a:t>
            </a:r>
            <a:r>
              <a:rPr lang="en-US" dirty="0"/>
              <a:t> </a:t>
            </a:r>
            <a:r>
              <a:rPr lang="en-US" dirty="0" err="1" smtClean="0"/>
              <a:t>potreb</a:t>
            </a:r>
            <a:r>
              <a:rPr lang="sr-Latn-RS" dirty="0" smtClean="0"/>
              <a:t>n</a:t>
            </a:r>
            <a:r>
              <a:rPr lang="en-US" dirty="0" smtClean="0"/>
              <a:t>e</a:t>
            </a:r>
            <a:r>
              <a:rPr lang="en-US" dirty="0"/>
              <a:t>. </a:t>
            </a:r>
          </a:p>
          <a:p>
            <a:r>
              <a:rPr lang="en-US" b="1" dirty="0" err="1" smtClean="0"/>
              <a:t>Kraj</a:t>
            </a:r>
            <a:r>
              <a:rPr lang="en-US" b="1" dirty="0" smtClean="0"/>
              <a:t> </a:t>
            </a:r>
            <a:r>
              <a:rPr lang="en-US" b="1" dirty="0"/>
              <a:t>dana, </a:t>
            </a:r>
            <a:r>
              <a:rPr lang="en-US" b="1" dirty="0" err="1"/>
              <a:t>domaćinstvo</a:t>
            </a:r>
            <a:r>
              <a:rPr lang="en-US" b="1" dirty="0"/>
              <a:t> – </a:t>
            </a:r>
            <a:r>
              <a:rPr lang="en-US" b="1" dirty="0" err="1"/>
              <a:t>recepciji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konačni</a:t>
            </a:r>
            <a:r>
              <a:rPr lang="en-US" dirty="0"/>
              <a:t> </a:t>
            </a:r>
            <a:r>
              <a:rPr lang="en-US" dirty="0" err="1"/>
              <a:t>dnevni</a:t>
            </a:r>
            <a:r>
              <a:rPr lang="en-US" dirty="0"/>
              <a:t> status </a:t>
            </a:r>
            <a:r>
              <a:rPr lang="en-US" dirty="0" err="1"/>
              <a:t>svih</a:t>
            </a:r>
            <a:r>
              <a:rPr lang="en-US" dirty="0"/>
              <a:t> soba – </a:t>
            </a:r>
            <a:r>
              <a:rPr lang="en-US" dirty="0" err="1"/>
              <a:t>tzv</a:t>
            </a:r>
            <a:r>
              <a:rPr lang="en-US" dirty="0"/>
              <a:t>.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domaćice</a:t>
            </a:r>
            <a:r>
              <a:rPr lang="en-US" dirty="0"/>
              <a:t>. 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6867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Status sobe (Room Status)</a:t>
            </a:r>
          </a:p>
          <a:p>
            <a:endParaRPr lang="sr-Latn-RS" dirty="0" smtClean="0"/>
          </a:p>
          <a:p>
            <a:endParaRPr lang="sr-Latn-RS" sz="2000" dirty="0" smtClean="0"/>
          </a:p>
          <a:p>
            <a:r>
              <a:rPr lang="en-US" sz="2000" dirty="0" err="1" smtClean="0"/>
              <a:t>Izveštaji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/>
              <a:t>statusu</a:t>
            </a:r>
            <a:r>
              <a:rPr lang="en-US" sz="2000" dirty="0"/>
              <a:t> soba </a:t>
            </a:r>
            <a:r>
              <a:rPr lang="en-US" sz="2000" u="sng" dirty="0" err="1" smtClean="0"/>
              <a:t>kontroli</a:t>
            </a:r>
            <a:r>
              <a:rPr lang="sr-Latn-RS" sz="2000" u="sng" dirty="0" smtClean="0"/>
              <a:t>š</a:t>
            </a:r>
            <a:r>
              <a:rPr lang="en-US" sz="2000" u="sng" dirty="0" smtClean="0"/>
              <a:t>u </a:t>
            </a:r>
            <a:r>
              <a:rPr lang="en-US" sz="2000" u="sng" dirty="0"/>
              <a:t>se </a:t>
            </a:r>
            <a:r>
              <a:rPr lang="en-US" sz="2000" u="sng" dirty="0" err="1"/>
              <a:t>svakodnevno</a:t>
            </a:r>
            <a:r>
              <a:rPr lang="en-US" sz="2000" u="sng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čuvaju</a:t>
            </a:r>
            <a:r>
              <a:rPr lang="en-US" sz="2000" dirty="0"/>
              <a:t> se </a:t>
            </a:r>
            <a:r>
              <a:rPr lang="en-US" sz="2000" dirty="0" err="1"/>
              <a:t>uz</a:t>
            </a:r>
            <a:r>
              <a:rPr lang="en-US" sz="2000" dirty="0"/>
              <a:t> </a:t>
            </a:r>
            <a:r>
              <a:rPr lang="en-US" sz="2000" dirty="0" err="1"/>
              <a:t>dokumentaciju</a:t>
            </a:r>
            <a:r>
              <a:rPr lang="en-US" sz="2000" dirty="0"/>
              <a:t> </a:t>
            </a:r>
            <a:r>
              <a:rPr lang="en-US" sz="2000" dirty="0" err="1"/>
              <a:t>zaključenja</a:t>
            </a:r>
            <a:r>
              <a:rPr lang="en-US" sz="2000" dirty="0"/>
              <a:t> </a:t>
            </a:r>
            <a:r>
              <a:rPr lang="en-US" sz="2000" dirty="0" err="1"/>
              <a:t>dnevne</a:t>
            </a:r>
            <a:r>
              <a:rPr lang="en-US" sz="2000" dirty="0"/>
              <a:t> </a:t>
            </a:r>
            <a:r>
              <a:rPr lang="en-US" sz="2000" dirty="0" err="1"/>
              <a:t>obrade</a:t>
            </a:r>
            <a:r>
              <a:rPr lang="en-US" sz="2000" dirty="0"/>
              <a:t>. </a:t>
            </a:r>
            <a:endParaRPr lang="sr-Latn-RS" sz="2000" dirty="0" smtClean="0"/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8100793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Blokiranje soba</a:t>
            </a:r>
          </a:p>
          <a:p>
            <a:endParaRPr lang="sr-Latn-RS" dirty="0" smtClean="0"/>
          </a:p>
          <a:p>
            <a:r>
              <a:rPr lang="en-US" sz="2000" dirty="0" err="1" smtClean="0"/>
              <a:t>Blokiranjem</a:t>
            </a:r>
            <a:r>
              <a:rPr lang="en-US" sz="2000" dirty="0" smtClean="0"/>
              <a:t> </a:t>
            </a:r>
            <a:r>
              <a:rPr lang="en-US" sz="2000" dirty="0"/>
              <a:t>soba, </a:t>
            </a:r>
            <a:r>
              <a:rPr lang="en-US" sz="2000" b="1" dirty="0" err="1" smtClean="0"/>
              <a:t>unapred</a:t>
            </a:r>
            <a:r>
              <a:rPr lang="en-US" sz="2000" b="1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određuju</a:t>
            </a:r>
            <a:r>
              <a:rPr lang="en-US" sz="2000" dirty="0"/>
              <a:t> </a:t>
            </a:r>
            <a:r>
              <a:rPr lang="en-US" sz="2000" dirty="0" err="1"/>
              <a:t>sobe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«</a:t>
            </a:r>
            <a:r>
              <a:rPr lang="en-US" sz="2000" dirty="0" err="1"/>
              <a:t>današnji</a:t>
            </a:r>
            <a:r>
              <a:rPr lang="en-US" sz="2000" dirty="0"/>
              <a:t> </a:t>
            </a:r>
            <a:r>
              <a:rPr lang="en-US" sz="2000" dirty="0" err="1"/>
              <a:t>dolazak</a:t>
            </a:r>
            <a:r>
              <a:rPr lang="en-US" sz="2000" dirty="0"/>
              <a:t>»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potvrđenim</a:t>
            </a:r>
            <a:r>
              <a:rPr lang="en-US" sz="2000" dirty="0"/>
              <a:t> </a:t>
            </a:r>
            <a:r>
              <a:rPr lang="en-US" sz="2000" dirty="0" err="1"/>
              <a:t>rezervacijama</a:t>
            </a:r>
            <a:r>
              <a:rPr lang="en-US" sz="2000" dirty="0"/>
              <a:t>. </a:t>
            </a:r>
            <a:r>
              <a:rPr lang="en-US" sz="2000" dirty="0" err="1"/>
              <a:t>Nakon</a:t>
            </a:r>
            <a:r>
              <a:rPr lang="en-US" sz="2000" dirty="0"/>
              <a:t> </a:t>
            </a:r>
            <a:r>
              <a:rPr lang="en-US" sz="2000" dirty="0" err="1"/>
              <a:t>dolaska</a:t>
            </a:r>
            <a:r>
              <a:rPr lang="en-US" sz="2000" dirty="0"/>
              <a:t> u </a:t>
            </a:r>
            <a:r>
              <a:rPr lang="en-US" sz="2000" dirty="0" err="1"/>
              <a:t>jutarnju</a:t>
            </a:r>
            <a:r>
              <a:rPr lang="en-US" sz="2000" dirty="0"/>
              <a:t> </a:t>
            </a:r>
            <a:r>
              <a:rPr lang="en-US" sz="2000" dirty="0" err="1" smtClean="0"/>
              <a:t>smenu</a:t>
            </a:r>
            <a:r>
              <a:rPr lang="en-US" sz="2000" dirty="0"/>
              <a:t>, </a:t>
            </a:r>
            <a:r>
              <a:rPr lang="en-US" sz="2000" dirty="0" err="1"/>
              <a:t>recepcionar</a:t>
            </a:r>
            <a:r>
              <a:rPr lang="en-US" sz="2000" dirty="0"/>
              <a:t> </a:t>
            </a:r>
            <a:r>
              <a:rPr lang="en-US" sz="2000" dirty="0" err="1"/>
              <a:t>doznaje</a:t>
            </a:r>
            <a:r>
              <a:rPr lang="en-US" sz="2000" dirty="0"/>
              <a:t> </a:t>
            </a:r>
            <a:r>
              <a:rPr lang="en-US" sz="2000" dirty="0" err="1"/>
              <a:t>sve</a:t>
            </a:r>
            <a:r>
              <a:rPr lang="en-US" sz="2000" dirty="0"/>
              <a:t> u </a:t>
            </a:r>
            <a:r>
              <a:rPr lang="en-US" sz="2000" dirty="0" err="1" smtClean="0"/>
              <a:t>vezi</a:t>
            </a:r>
            <a:r>
              <a:rPr lang="en-US" sz="2000" dirty="0" smtClean="0"/>
              <a:t> </a:t>
            </a:r>
            <a:r>
              <a:rPr lang="en-US" sz="2000" dirty="0"/>
              <a:t>s </a:t>
            </a:r>
            <a:r>
              <a:rPr lang="en-US" sz="2000" dirty="0" err="1"/>
              <a:t>rezervacijama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dolazak</a:t>
            </a:r>
            <a:r>
              <a:rPr lang="en-US" sz="2000" dirty="0"/>
              <a:t> toga dana. </a:t>
            </a:r>
          </a:p>
          <a:p>
            <a:r>
              <a:rPr lang="en-US" sz="2000" dirty="0" err="1"/>
              <a:t>Recepcionar</a:t>
            </a:r>
            <a:r>
              <a:rPr lang="en-US" sz="2000" dirty="0"/>
              <a:t> </a:t>
            </a:r>
            <a:r>
              <a:rPr lang="en-US" sz="2000" dirty="0" err="1"/>
              <a:t>ispisuje</a:t>
            </a:r>
            <a:r>
              <a:rPr lang="en-US" sz="2000" dirty="0"/>
              <a:t> </a:t>
            </a:r>
            <a:r>
              <a:rPr lang="en-US" sz="2000" dirty="0" err="1"/>
              <a:t>listu</a:t>
            </a:r>
            <a:r>
              <a:rPr lang="en-US" sz="2000" dirty="0"/>
              <a:t> </a:t>
            </a:r>
            <a:r>
              <a:rPr lang="en-US" sz="2000" dirty="0" err="1"/>
              <a:t>dolazaka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današnji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tzv</a:t>
            </a:r>
            <a:r>
              <a:rPr lang="en-US" sz="2000" dirty="0"/>
              <a:t>. </a:t>
            </a:r>
            <a:r>
              <a:rPr lang="en-US" sz="2000" dirty="0" err="1"/>
              <a:t>listu</a:t>
            </a:r>
            <a:r>
              <a:rPr lang="en-US" sz="2000" dirty="0"/>
              <a:t> </a:t>
            </a:r>
            <a:r>
              <a:rPr lang="en-US" sz="2000" dirty="0" err="1"/>
              <a:t>rezervacija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b="1" dirty="0" err="1"/>
              <a:t>blokira</a:t>
            </a:r>
            <a:r>
              <a:rPr lang="en-US" sz="2000" b="1" dirty="0"/>
              <a:t> </a:t>
            </a:r>
            <a:r>
              <a:rPr lang="en-US" sz="2000" dirty="0" err="1"/>
              <a:t>sobe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: </a:t>
            </a:r>
          </a:p>
          <a:p>
            <a:pPr marL="400050" lvl="1" indent="0">
              <a:buNone/>
            </a:pPr>
            <a:r>
              <a:rPr lang="en-US" sz="1800" dirty="0"/>
              <a:t>1. VIP </a:t>
            </a:r>
            <a:r>
              <a:rPr lang="en-US" sz="1800" dirty="0" err="1"/>
              <a:t>goste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rezervacije</a:t>
            </a:r>
            <a:r>
              <a:rPr lang="en-US" sz="1800" dirty="0"/>
              <a:t> s </a:t>
            </a:r>
            <a:r>
              <a:rPr lang="en-US" sz="1800" dirty="0" err="1"/>
              <a:t>posebnim</a:t>
            </a:r>
            <a:r>
              <a:rPr lang="en-US" sz="1800" dirty="0"/>
              <a:t> </a:t>
            </a:r>
            <a:r>
              <a:rPr lang="en-US" sz="1800" dirty="0" err="1"/>
              <a:t>željama</a:t>
            </a:r>
            <a:r>
              <a:rPr lang="en-US" sz="1800" dirty="0"/>
              <a:t> (</a:t>
            </a:r>
            <a:r>
              <a:rPr lang="en-US" sz="1800" dirty="0" err="1"/>
              <a:t>povezane</a:t>
            </a:r>
            <a:r>
              <a:rPr lang="en-US" sz="1800" dirty="0"/>
              <a:t> </a:t>
            </a:r>
            <a:r>
              <a:rPr lang="en-US" sz="1800" dirty="0" err="1"/>
              <a:t>sobe</a:t>
            </a:r>
            <a:r>
              <a:rPr lang="en-US" sz="1800" dirty="0"/>
              <a:t>, </a:t>
            </a:r>
            <a:r>
              <a:rPr lang="en-US" sz="1800" dirty="0" err="1"/>
              <a:t>određeni</a:t>
            </a:r>
            <a:r>
              <a:rPr lang="en-US" sz="1800" dirty="0"/>
              <a:t> </a:t>
            </a:r>
            <a:r>
              <a:rPr lang="en-US" sz="1800" dirty="0" err="1"/>
              <a:t>broj</a:t>
            </a:r>
            <a:r>
              <a:rPr lang="en-US" sz="1800" dirty="0"/>
              <a:t> </a:t>
            </a:r>
            <a:r>
              <a:rPr lang="en-US" sz="1800" dirty="0" err="1"/>
              <a:t>sobe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sr-Latn-RS" sz="1800" dirty="0" smtClean="0"/>
              <a:t>sprat</a:t>
            </a:r>
            <a:r>
              <a:rPr lang="en-US" sz="1800" dirty="0" smtClean="0"/>
              <a:t>, </a:t>
            </a:r>
            <a:r>
              <a:rPr lang="en-US" sz="1800" dirty="0" err="1"/>
              <a:t>pogled</a:t>
            </a:r>
            <a:r>
              <a:rPr lang="en-US" sz="1800" dirty="0"/>
              <a:t> </a:t>
            </a:r>
            <a:r>
              <a:rPr lang="en-US" sz="1800" dirty="0" err="1"/>
              <a:t>prema</a:t>
            </a:r>
            <a:r>
              <a:rPr lang="en-US" sz="1800" dirty="0"/>
              <a:t> </a:t>
            </a:r>
            <a:r>
              <a:rPr lang="en-US" sz="1800" dirty="0" err="1"/>
              <a:t>moru</a:t>
            </a:r>
            <a:r>
              <a:rPr lang="en-US" sz="1800" dirty="0"/>
              <a:t>, </a:t>
            </a:r>
            <a:r>
              <a:rPr lang="en-US" sz="1800" dirty="0" err="1"/>
              <a:t>jezeru</a:t>
            </a:r>
            <a:r>
              <a:rPr lang="en-US" sz="1800" dirty="0"/>
              <a:t>, </a:t>
            </a:r>
            <a:r>
              <a:rPr lang="en-US" sz="1800" dirty="0" err="1"/>
              <a:t>parku</a:t>
            </a:r>
            <a:r>
              <a:rPr lang="en-US" sz="1800" dirty="0"/>
              <a:t> </a:t>
            </a:r>
            <a:r>
              <a:rPr lang="en-US" sz="1800" dirty="0" err="1"/>
              <a:t>itd</a:t>
            </a:r>
            <a:r>
              <a:rPr lang="en-US" sz="1800" dirty="0"/>
              <a:t>.),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sr-Latn-RS" sz="1800" dirty="0" smtClean="0"/>
              <a:t>grup</a:t>
            </a:r>
            <a:r>
              <a:rPr lang="en-US" sz="1800" dirty="0" smtClean="0"/>
              <a:t>e </a:t>
            </a:r>
            <a:r>
              <a:rPr lang="en-US" sz="1800" dirty="0" err="1"/>
              <a:t>gostiju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4. </a:t>
            </a:r>
            <a:r>
              <a:rPr lang="en-US" sz="1800" dirty="0" err="1"/>
              <a:t>ostale</a:t>
            </a:r>
            <a:r>
              <a:rPr lang="en-US" sz="1800" dirty="0"/>
              <a:t> </a:t>
            </a:r>
            <a:r>
              <a:rPr lang="en-US" sz="1800" dirty="0" err="1"/>
              <a:t>pojedinačne</a:t>
            </a:r>
            <a:r>
              <a:rPr lang="en-US" sz="1800" dirty="0"/>
              <a:t> </a:t>
            </a:r>
            <a:r>
              <a:rPr lang="en-US" sz="1800" dirty="0" err="1"/>
              <a:t>rezervacije</a:t>
            </a:r>
            <a:r>
              <a:rPr lang="en-US" sz="1800" dirty="0"/>
              <a:t>. 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1454915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en-US" sz="2000" dirty="0" err="1"/>
              <a:t>Hotelijer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dužan</a:t>
            </a:r>
            <a:r>
              <a:rPr lang="en-US" sz="2000" dirty="0"/>
              <a:t> </a:t>
            </a:r>
            <a:r>
              <a:rPr lang="en-US" sz="2000" dirty="0" err="1"/>
              <a:t>takvom</a:t>
            </a:r>
            <a:r>
              <a:rPr lang="en-US" sz="2000" dirty="0"/>
              <a:t> </a:t>
            </a:r>
            <a:r>
              <a:rPr lang="en-US" sz="2000" dirty="0" err="1"/>
              <a:t>gostu</a:t>
            </a:r>
            <a:r>
              <a:rPr lang="en-US" sz="2000" dirty="0"/>
              <a:t> </a:t>
            </a:r>
            <a:r>
              <a:rPr lang="en-US" sz="2000" dirty="0" err="1"/>
              <a:t>dati</a:t>
            </a:r>
            <a:r>
              <a:rPr lang="en-US" sz="2000" dirty="0"/>
              <a:t> </a:t>
            </a:r>
            <a:r>
              <a:rPr lang="en-US" sz="2000" dirty="0" err="1" smtClean="0"/>
              <a:t>smeštaj</a:t>
            </a:r>
            <a:r>
              <a:rPr lang="en-US" sz="2000" dirty="0"/>
              <a:t>,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nema</a:t>
            </a:r>
            <a:r>
              <a:rPr lang="en-US" sz="2000" dirty="0"/>
              <a:t> </a:t>
            </a:r>
            <a:r>
              <a:rPr lang="en-US" sz="2000" dirty="0" err="1"/>
              <a:t>slobodnih</a:t>
            </a:r>
            <a:r>
              <a:rPr lang="en-US" sz="2000" dirty="0"/>
              <a:t> soba, </a:t>
            </a:r>
            <a:r>
              <a:rPr lang="en-US" sz="2000" dirty="0" err="1"/>
              <a:t>ali</a:t>
            </a:r>
            <a:r>
              <a:rPr lang="en-US" sz="2000" dirty="0"/>
              <a:t> mu </a:t>
            </a:r>
            <a:r>
              <a:rPr lang="en-US" sz="2000" dirty="0" err="1"/>
              <a:t>svojim</a:t>
            </a:r>
            <a:r>
              <a:rPr lang="en-US" sz="2000" dirty="0"/>
              <a:t> </a:t>
            </a:r>
            <a:r>
              <a:rPr lang="en-US" sz="2000" dirty="0" err="1"/>
              <a:t>profesionalnim</a:t>
            </a:r>
            <a:r>
              <a:rPr lang="en-US" sz="2000" dirty="0"/>
              <a:t> </a:t>
            </a:r>
            <a:r>
              <a:rPr lang="en-US" sz="2000" dirty="0" err="1"/>
              <a:t>pristupom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pomoći</a:t>
            </a:r>
            <a:r>
              <a:rPr lang="en-US" sz="2000" dirty="0"/>
              <a:t> - </a:t>
            </a:r>
            <a:r>
              <a:rPr lang="en-US" sz="2000" dirty="0" err="1" smtClean="0"/>
              <a:t>pronaći</a:t>
            </a:r>
            <a:r>
              <a:rPr lang="en-US" sz="2000" dirty="0" smtClean="0"/>
              <a:t> </a:t>
            </a:r>
            <a:r>
              <a:rPr lang="en-US" sz="2000" dirty="0" err="1" smtClean="0"/>
              <a:t>smeštaj</a:t>
            </a:r>
            <a:r>
              <a:rPr lang="en-US" sz="2000" dirty="0" smtClean="0"/>
              <a:t> u </a:t>
            </a:r>
            <a:r>
              <a:rPr lang="en-US" sz="2000" dirty="0" err="1" smtClean="0"/>
              <a:t>nekom</a:t>
            </a:r>
            <a:r>
              <a:rPr lang="en-US" sz="2000" dirty="0" smtClean="0"/>
              <a:t> </a:t>
            </a:r>
            <a:r>
              <a:rPr lang="en-US" sz="2000" dirty="0" err="1" smtClean="0"/>
              <a:t>drugom</a:t>
            </a:r>
            <a:r>
              <a:rPr lang="en-US" sz="2000" dirty="0" smtClean="0"/>
              <a:t> </a:t>
            </a:r>
            <a:r>
              <a:rPr lang="en-US" sz="2000" dirty="0" err="1" smtClean="0"/>
              <a:t>hotelu</a:t>
            </a:r>
            <a:r>
              <a:rPr lang="en-US" sz="2000" dirty="0" smtClean="0"/>
              <a:t>. </a:t>
            </a:r>
            <a:endParaRPr lang="sr-Latn-RS" sz="2000" dirty="0" smtClean="0"/>
          </a:p>
          <a:p>
            <a:r>
              <a:rPr lang="en-US" sz="2000" dirty="0" err="1"/>
              <a:t>Posebna</a:t>
            </a:r>
            <a:r>
              <a:rPr lang="en-US" sz="2000" dirty="0"/>
              <a:t> </a:t>
            </a:r>
            <a:r>
              <a:rPr lang="en-US" sz="2000" dirty="0" err="1"/>
              <a:t>briga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pomoć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en-US" sz="2000" dirty="0" err="1"/>
              <a:t>iznalaženju</a:t>
            </a:r>
            <a:r>
              <a:rPr lang="en-US" sz="2000" dirty="0"/>
              <a:t> </a:t>
            </a:r>
            <a:r>
              <a:rPr lang="en-US" sz="2000" dirty="0" err="1" smtClean="0"/>
              <a:t>smeštaja</a:t>
            </a:r>
            <a:r>
              <a:rPr lang="en-US" sz="2000" dirty="0" smtClean="0"/>
              <a:t> </a:t>
            </a:r>
            <a:r>
              <a:rPr lang="en-US" sz="2000" dirty="0" err="1"/>
              <a:t>gostu</a:t>
            </a:r>
            <a:r>
              <a:rPr lang="en-US" sz="2000" dirty="0"/>
              <a:t> </a:t>
            </a:r>
            <a:r>
              <a:rPr lang="en-US" sz="2000" dirty="0" err="1" smtClean="0"/>
              <a:t>ko</a:t>
            </a:r>
            <a:r>
              <a:rPr lang="sr-Latn-RS" sz="2000" dirty="0" smtClean="0"/>
              <a:t>ga</a:t>
            </a:r>
            <a:r>
              <a:rPr lang="en-US" sz="2000" dirty="0" smtClean="0"/>
              <a:t> ne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 smtClean="0"/>
              <a:t>smestiti</a:t>
            </a:r>
            <a:r>
              <a:rPr lang="en-US" sz="2000" dirty="0" smtClean="0"/>
              <a:t> </a:t>
            </a:r>
            <a:r>
              <a:rPr lang="en-US" sz="2000" dirty="0" err="1" smtClean="0"/>
              <a:t>promovi</a:t>
            </a:r>
            <a:r>
              <a:rPr lang="sr-Latn-RS" sz="2000" dirty="0" smtClean="0"/>
              <a:t>še</a:t>
            </a:r>
            <a:r>
              <a:rPr lang="en-US" sz="2000" dirty="0" smtClean="0"/>
              <a:t> </a:t>
            </a:r>
            <a:r>
              <a:rPr lang="en-US" sz="2000" dirty="0" err="1"/>
              <a:t>hotelijerstvo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smtClean="0"/>
              <a:t>c</a:t>
            </a:r>
            <a:r>
              <a:rPr lang="sr-Latn-RS" sz="2000" dirty="0" smtClean="0"/>
              <a:t>elu </a:t>
            </a:r>
            <a:r>
              <a:rPr lang="en-US" sz="2000" dirty="0" err="1" smtClean="0"/>
              <a:t>delatnost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slobodnih</a:t>
            </a:r>
            <a:r>
              <a:rPr lang="en-US" sz="2000" dirty="0"/>
              <a:t> soba </a:t>
            </a:r>
            <a:r>
              <a:rPr lang="en-US" sz="2000" dirty="0" err="1"/>
              <a:t>ima</a:t>
            </a:r>
            <a:r>
              <a:rPr lang="en-US" sz="2000" dirty="0"/>
              <a:t>, </a:t>
            </a:r>
            <a:r>
              <a:rPr lang="en-US" sz="2000" dirty="0" err="1"/>
              <a:t>recepcionar</a:t>
            </a:r>
            <a:r>
              <a:rPr lang="en-US" sz="2000" dirty="0"/>
              <a:t> je </a:t>
            </a:r>
            <a:r>
              <a:rPr lang="en-US" sz="2000" dirty="0" err="1"/>
              <a:t>dužan</a:t>
            </a:r>
            <a:r>
              <a:rPr lang="en-US" sz="2000" dirty="0"/>
              <a:t> </a:t>
            </a:r>
            <a:r>
              <a:rPr lang="en-US" sz="2000" dirty="0" smtClean="0"/>
              <a:t>pre </a:t>
            </a:r>
            <a:r>
              <a:rPr lang="en-US" sz="2000" dirty="0" err="1"/>
              <a:t>svega</a:t>
            </a:r>
            <a:r>
              <a:rPr lang="en-US" sz="2000" dirty="0"/>
              <a:t> </a:t>
            </a:r>
            <a:r>
              <a:rPr lang="en-US" sz="2000" dirty="0" err="1"/>
              <a:t>utvrditi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osigurati</a:t>
            </a:r>
            <a:r>
              <a:rPr lang="en-US" sz="2000" dirty="0"/>
              <a:t> </a:t>
            </a:r>
            <a:r>
              <a:rPr lang="en-US" sz="2000" b="1" dirty="0" err="1"/>
              <a:t>način</a:t>
            </a:r>
            <a:r>
              <a:rPr lang="en-US" sz="2000" b="1" dirty="0"/>
              <a:t> </a:t>
            </a:r>
            <a:r>
              <a:rPr lang="en-US" sz="2000" b="1" dirty="0" err="1"/>
              <a:t>plaćanja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 smtClean="0"/>
              <a:t>Instrumenti</a:t>
            </a:r>
            <a:r>
              <a:rPr lang="en-US" sz="2000" dirty="0" smtClean="0"/>
              <a:t> </a:t>
            </a:r>
            <a:r>
              <a:rPr lang="en-US" sz="2000" dirty="0" err="1"/>
              <a:t>plaćanja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obično</a:t>
            </a:r>
            <a:r>
              <a:rPr lang="en-US" sz="2000" dirty="0"/>
              <a:t>: </a:t>
            </a:r>
            <a:r>
              <a:rPr lang="en-US" sz="2000" dirty="0" err="1"/>
              <a:t>gotovina</a:t>
            </a:r>
            <a:r>
              <a:rPr lang="en-US" sz="2000" dirty="0"/>
              <a:t>, </a:t>
            </a:r>
            <a:r>
              <a:rPr lang="en-US" sz="2000" dirty="0" err="1"/>
              <a:t>čekovi</a:t>
            </a:r>
            <a:r>
              <a:rPr lang="en-US" sz="2000" dirty="0"/>
              <a:t>, </a:t>
            </a:r>
            <a:r>
              <a:rPr lang="en-US" sz="2000" dirty="0" err="1"/>
              <a:t>bankarske</a:t>
            </a:r>
            <a:r>
              <a:rPr lang="en-US" sz="2000" dirty="0"/>
              <a:t> </a:t>
            </a:r>
            <a:r>
              <a:rPr lang="en-US" sz="2000" dirty="0" err="1"/>
              <a:t>kartice</a:t>
            </a:r>
            <a:r>
              <a:rPr lang="en-US" sz="2000" dirty="0"/>
              <a:t>, </a:t>
            </a:r>
            <a:r>
              <a:rPr lang="en-US" sz="2000" dirty="0" err="1"/>
              <a:t>kreditne</a:t>
            </a:r>
            <a:r>
              <a:rPr lang="en-US" sz="2000" dirty="0"/>
              <a:t> </a:t>
            </a:r>
            <a:r>
              <a:rPr lang="en-US" sz="2000" dirty="0" err="1"/>
              <a:t>kartice</a:t>
            </a:r>
            <a:r>
              <a:rPr lang="en-US" sz="2000" dirty="0"/>
              <a:t>, «</a:t>
            </a:r>
            <a:r>
              <a:rPr lang="en-US" sz="2000" dirty="0" err="1"/>
              <a:t>nalozi</a:t>
            </a:r>
            <a:r>
              <a:rPr lang="en-US" sz="2000" dirty="0"/>
              <a:t>»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fakturiranje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drugi</a:t>
            </a:r>
            <a:r>
              <a:rPr lang="en-US" sz="2000" dirty="0"/>
              <a:t>. </a:t>
            </a:r>
            <a:endParaRPr lang="sr-Latn-RS" sz="2000" dirty="0" smtClean="0"/>
          </a:p>
          <a:p>
            <a:r>
              <a:rPr lang="en-US" sz="2000" dirty="0" err="1" smtClean="0"/>
              <a:t>Recepcionar</a:t>
            </a:r>
            <a:r>
              <a:rPr lang="en-US" sz="2000" dirty="0" smtClean="0"/>
              <a:t>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zamoliti</a:t>
            </a:r>
            <a:r>
              <a:rPr lang="en-US" sz="2000" dirty="0"/>
              <a:t> da </a:t>
            </a:r>
            <a:r>
              <a:rPr lang="en-US" sz="2000" dirty="0" err="1"/>
              <a:t>račun</a:t>
            </a:r>
            <a:r>
              <a:rPr lang="en-US" sz="2000" dirty="0"/>
              <a:t> </a:t>
            </a:r>
            <a:r>
              <a:rPr lang="en-US" sz="2000" dirty="0" err="1"/>
              <a:t>plati</a:t>
            </a:r>
            <a:r>
              <a:rPr lang="en-US" sz="2000" dirty="0"/>
              <a:t> </a:t>
            </a:r>
            <a:r>
              <a:rPr lang="en-US" sz="2000" dirty="0" err="1" smtClean="0"/>
              <a:t>unapred</a:t>
            </a:r>
            <a:r>
              <a:rPr lang="en-US" sz="2000" dirty="0" smtClean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ga</a:t>
            </a:r>
            <a:r>
              <a:rPr lang="en-US" sz="2000" dirty="0"/>
              <a:t> </a:t>
            </a:r>
            <a:r>
              <a:rPr lang="en-US" sz="2000" dirty="0" err="1"/>
              <a:t>zamoliti</a:t>
            </a:r>
            <a:r>
              <a:rPr lang="en-US" sz="2000" dirty="0"/>
              <a:t> da se </a:t>
            </a:r>
            <a:r>
              <a:rPr lang="en-US" sz="2000" dirty="0" err="1"/>
              <a:t>njegova</a:t>
            </a:r>
            <a:r>
              <a:rPr lang="en-US" sz="2000" dirty="0"/>
              <a:t> </a:t>
            </a:r>
            <a:r>
              <a:rPr lang="en-US" sz="2000" dirty="0" err="1"/>
              <a:t>kreditna</a:t>
            </a:r>
            <a:r>
              <a:rPr lang="en-US" sz="2000" dirty="0"/>
              <a:t> </a:t>
            </a:r>
            <a:r>
              <a:rPr lang="en-US" sz="2000" dirty="0" err="1"/>
              <a:t>kartica</a:t>
            </a:r>
            <a:r>
              <a:rPr lang="en-US" sz="2000" dirty="0"/>
              <a:t> «</a:t>
            </a:r>
            <a:r>
              <a:rPr lang="en-US" sz="2000" dirty="0" err="1"/>
              <a:t>kopira</a:t>
            </a:r>
            <a:r>
              <a:rPr lang="en-US" sz="2000" dirty="0" smtClean="0"/>
              <a:t>». </a:t>
            </a:r>
            <a:r>
              <a:rPr lang="en-US" sz="2000" dirty="0" err="1"/>
              <a:t>Ovu</a:t>
            </a:r>
            <a:r>
              <a:rPr lang="en-US" sz="2000" dirty="0"/>
              <a:t> </a:t>
            </a:r>
            <a:r>
              <a:rPr lang="en-US" sz="2000" dirty="0" err="1"/>
              <a:t>proceduru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 </a:t>
            </a:r>
            <a:r>
              <a:rPr lang="en-US" sz="2000" dirty="0" err="1"/>
              <a:t>uprava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 </a:t>
            </a:r>
            <a:r>
              <a:rPr lang="sr-Latn-RS" sz="2000" dirty="0" smtClean="0"/>
              <a:t>detaljno opisuje u svojim procedurama.</a:t>
            </a:r>
            <a:r>
              <a:rPr lang="en-US" sz="2000" dirty="0" smtClean="0"/>
              <a:t> 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94926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en-US" sz="2000" b="1" dirty="0" err="1" smtClean="0"/>
              <a:t>Važno</a:t>
            </a:r>
            <a:r>
              <a:rPr lang="en-US" sz="2000" b="1" dirty="0" smtClean="0"/>
              <a:t> je </a:t>
            </a:r>
            <a:r>
              <a:rPr lang="en-US" sz="2000" b="1" dirty="0" err="1" smtClean="0"/>
              <a:t>znati</a:t>
            </a:r>
            <a:r>
              <a:rPr lang="en-US" sz="2000" b="1" dirty="0" smtClean="0"/>
              <a:t> da </a:t>
            </a:r>
            <a:r>
              <a:rPr lang="en-US" sz="2000" b="1" dirty="0" err="1" smtClean="0"/>
              <a:t>hotelijer</a:t>
            </a:r>
            <a:r>
              <a:rPr lang="en-US" sz="2000" b="1" dirty="0" smtClean="0"/>
              <a:t> s </a:t>
            </a:r>
            <a:r>
              <a:rPr lang="en-US" sz="2000" b="1" dirty="0" err="1" smtClean="0"/>
              <a:t>gostom</a:t>
            </a:r>
            <a:r>
              <a:rPr lang="en-US" sz="2000" b="1" dirty="0" smtClean="0"/>
              <a:t> bez </a:t>
            </a:r>
            <a:r>
              <a:rPr lang="en-US" sz="2000" b="1" dirty="0" err="1" smtClean="0"/>
              <a:t>rezervacije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zaključuje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ugovor</a:t>
            </a:r>
            <a:r>
              <a:rPr lang="en-US" sz="2000" b="1" dirty="0" smtClean="0"/>
              <a:t> u </a:t>
            </a:r>
            <a:r>
              <a:rPr lang="en-US" sz="2000" b="1" dirty="0" err="1" smtClean="0"/>
              <a:t>trenutku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potpisivanja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prijavnice</a:t>
            </a:r>
            <a:r>
              <a:rPr lang="en-US" sz="2000" b="1" dirty="0" smtClean="0"/>
              <a:t> od </a:t>
            </a:r>
            <a:r>
              <a:rPr lang="en-US" sz="2000" b="1" dirty="0" err="1" smtClean="0"/>
              <a:t>strane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gosta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njegovim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preuzimanjem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ključa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kartice</a:t>
            </a:r>
            <a:r>
              <a:rPr lang="en-US" sz="2000" b="1" dirty="0" smtClean="0"/>
              <a:t>) </a:t>
            </a:r>
            <a:r>
              <a:rPr lang="en-US" sz="2000" b="1" dirty="0" err="1" smtClean="0"/>
              <a:t>sobe</a:t>
            </a:r>
            <a:r>
              <a:rPr lang="sr-Latn-RS" sz="2000" b="1" dirty="0" smtClean="0"/>
              <a:t>.</a:t>
            </a:r>
            <a:r>
              <a:rPr lang="en-US" sz="2000" b="1" dirty="0" smtClean="0"/>
              <a:t> </a:t>
            </a:r>
            <a:endParaRPr lang="sr-Latn-RS" sz="2000" b="1" dirty="0" smtClean="0"/>
          </a:p>
          <a:p>
            <a:endParaRPr lang="sr-Latn-RS" sz="2000" dirty="0" smtClean="0"/>
          </a:p>
          <a:p>
            <a:r>
              <a:rPr lang="sr-Latn-RS" sz="2000" dirty="0" smtClean="0"/>
              <a:t>Postoji </a:t>
            </a:r>
            <a:r>
              <a:rPr lang="en-US" sz="2000" dirty="0" err="1" smtClean="0"/>
              <a:t>nekoliko</a:t>
            </a:r>
            <a:r>
              <a:rPr lang="en-US" sz="2000" dirty="0" smtClean="0"/>
              <a:t> </a:t>
            </a:r>
            <a:r>
              <a:rPr lang="en-US" sz="2000" dirty="0" err="1" smtClean="0"/>
              <a:t>mogućnosti</a:t>
            </a:r>
            <a:r>
              <a:rPr lang="en-US" sz="2000" dirty="0" smtClean="0"/>
              <a:t> </a:t>
            </a:r>
            <a:r>
              <a:rPr lang="en-US" sz="2000" dirty="0" err="1" smtClean="0"/>
              <a:t>prijave</a:t>
            </a:r>
            <a:r>
              <a:rPr lang="en-US" sz="2000" dirty="0" smtClean="0"/>
              <a:t> </a:t>
            </a:r>
            <a:r>
              <a:rPr lang="en-US" sz="2000" dirty="0" err="1" smtClean="0"/>
              <a:t>gosta</a:t>
            </a:r>
            <a:r>
              <a:rPr lang="en-US" sz="2000" dirty="0" smtClean="0"/>
              <a:t>: </a:t>
            </a:r>
          </a:p>
          <a:p>
            <a:pPr marL="800100" lvl="2" indent="0">
              <a:buNone/>
            </a:pPr>
            <a:r>
              <a:rPr lang="en-US" sz="1800" dirty="0" smtClean="0"/>
              <a:t>1. </a:t>
            </a:r>
            <a:r>
              <a:rPr lang="en-US" sz="1800" dirty="0" err="1" smtClean="0"/>
              <a:t>dolazak</a:t>
            </a:r>
            <a:r>
              <a:rPr lang="en-US" sz="1800" dirty="0" smtClean="0"/>
              <a:t> bez </a:t>
            </a:r>
            <a:r>
              <a:rPr lang="en-US" sz="1800" dirty="0" err="1" smtClean="0"/>
              <a:t>rezervacije</a:t>
            </a:r>
            <a:r>
              <a:rPr lang="en-US" sz="1800" dirty="0" smtClean="0"/>
              <a:t>, </a:t>
            </a:r>
          </a:p>
          <a:p>
            <a:pPr marL="800100" lvl="2" indent="0">
              <a:buNone/>
            </a:pPr>
            <a:r>
              <a:rPr lang="en-US" sz="1800" dirty="0" smtClean="0"/>
              <a:t>2. </a:t>
            </a:r>
            <a:r>
              <a:rPr lang="en-US" sz="1800" dirty="0" err="1" smtClean="0"/>
              <a:t>dolazak</a:t>
            </a:r>
            <a:r>
              <a:rPr lang="en-US" sz="1800" dirty="0" smtClean="0"/>
              <a:t> </a:t>
            </a:r>
            <a:r>
              <a:rPr lang="en-US" sz="1800" dirty="0" err="1" smtClean="0"/>
              <a:t>sa</a:t>
            </a:r>
            <a:r>
              <a:rPr lang="en-US" sz="1800" dirty="0" smtClean="0"/>
              <a:t> </a:t>
            </a:r>
            <a:r>
              <a:rPr lang="en-US" sz="1800" dirty="0" err="1" smtClean="0"/>
              <a:t>rezervacijom</a:t>
            </a:r>
            <a:r>
              <a:rPr lang="en-US" sz="1800" dirty="0" smtClean="0"/>
              <a:t>, </a:t>
            </a:r>
          </a:p>
          <a:p>
            <a:pPr marL="800100" lvl="2" indent="0">
              <a:buNone/>
            </a:pPr>
            <a:r>
              <a:rPr lang="pt-BR" sz="1800" dirty="0" smtClean="0"/>
              <a:t>3. ažuriranje podataka o gostima, </a:t>
            </a:r>
          </a:p>
          <a:p>
            <a:pPr marL="800100" lvl="2" indent="0">
              <a:buNone/>
            </a:pPr>
            <a:r>
              <a:rPr lang="en-US" sz="1800" dirty="0" smtClean="0"/>
              <a:t>4. </a:t>
            </a:r>
            <a:r>
              <a:rPr lang="en-US" sz="1800" dirty="0" err="1" smtClean="0"/>
              <a:t>naknadna</a:t>
            </a:r>
            <a:r>
              <a:rPr lang="en-US" sz="1800" dirty="0" smtClean="0"/>
              <a:t> </a:t>
            </a:r>
            <a:r>
              <a:rPr lang="en-US" sz="1800" dirty="0" err="1" smtClean="0"/>
              <a:t>prijava</a:t>
            </a:r>
            <a:r>
              <a:rPr lang="en-US" sz="1800" dirty="0" smtClean="0"/>
              <a:t>. 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7550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r>
              <a:rPr lang="en-US" dirty="0" err="1" smtClean="0"/>
              <a:t>Varijanta</a:t>
            </a:r>
            <a:r>
              <a:rPr lang="en-US" dirty="0" smtClean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došao</a:t>
            </a:r>
            <a:r>
              <a:rPr lang="en-US" dirty="0"/>
              <a:t> u hotel </a:t>
            </a:r>
            <a:r>
              <a:rPr lang="en-US" b="1" dirty="0"/>
              <a:t>bez </a:t>
            </a:r>
            <a:r>
              <a:rPr lang="en-US" b="1" dirty="0" err="1" smtClean="0"/>
              <a:t>unapred</a:t>
            </a:r>
            <a:r>
              <a:rPr lang="en-US" b="1" dirty="0" smtClean="0"/>
              <a:t> </a:t>
            </a:r>
            <a:r>
              <a:rPr lang="en-US" b="1" dirty="0" err="1"/>
              <a:t>izvršene</a:t>
            </a:r>
            <a:r>
              <a:rPr lang="en-US" b="1" dirty="0"/>
              <a:t> </a:t>
            </a:r>
            <a:r>
              <a:rPr lang="en-US" b="1" dirty="0" err="1"/>
              <a:t>rezervacije</a:t>
            </a:r>
            <a:r>
              <a:rPr lang="en-US" b="1" dirty="0"/>
              <a:t> </a:t>
            </a:r>
            <a:r>
              <a:rPr lang="sr-Latn-RS" dirty="0" smtClean="0"/>
              <a:t>ogleda</a:t>
            </a:r>
            <a:r>
              <a:rPr lang="en-US" dirty="0" smtClean="0"/>
              <a:t> </a:t>
            </a:r>
            <a:r>
              <a:rPr lang="en-US" dirty="0"/>
              <a:t>se u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recepcionara</a:t>
            </a:r>
            <a:r>
              <a:rPr lang="en-US" dirty="0"/>
              <a:t> da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prijavi</a:t>
            </a:r>
            <a:r>
              <a:rPr lang="en-US" dirty="0"/>
              <a:t>: </a:t>
            </a:r>
          </a:p>
          <a:p>
            <a:r>
              <a:rPr lang="en-US" dirty="0" err="1" smtClean="0"/>
              <a:t>skraćenim</a:t>
            </a:r>
            <a:r>
              <a:rPr lang="en-US" dirty="0" smtClean="0"/>
              <a:t> </a:t>
            </a:r>
            <a:r>
              <a:rPr lang="en-US" dirty="0" err="1"/>
              <a:t>tekstom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, </a:t>
            </a:r>
          </a:p>
          <a:p>
            <a:r>
              <a:rPr lang="en-US" dirty="0" err="1" smtClean="0"/>
              <a:t>punim</a:t>
            </a:r>
            <a:r>
              <a:rPr lang="en-US" dirty="0" smtClean="0"/>
              <a:t> </a:t>
            </a:r>
            <a:r>
              <a:rPr lang="en-US" dirty="0" err="1"/>
              <a:t>tekstom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. </a:t>
            </a: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19625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sr-Latn-RS" sz="2000" b="1" i="1" dirty="0" smtClean="0"/>
              <a:t>Skraćeni tekst prijave</a:t>
            </a:r>
          </a:p>
          <a:p>
            <a:r>
              <a:rPr lang="sr-Latn-RS" dirty="0" smtClean="0"/>
              <a:t>R</a:t>
            </a:r>
            <a:r>
              <a:rPr lang="en-US" dirty="0" err="1" smtClean="0"/>
              <a:t>ecepcionar</a:t>
            </a:r>
            <a:r>
              <a:rPr lang="en-US" dirty="0" smtClean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 smtClean="0"/>
              <a:t>primeniti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onim</a:t>
            </a:r>
            <a:r>
              <a:rPr lang="en-US" dirty="0"/>
              <a:t> </a:t>
            </a:r>
            <a:r>
              <a:rPr lang="en-US" dirty="0" err="1"/>
              <a:t>situacijama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onih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bitni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sr-Latn-RS" dirty="0"/>
              <a:t>u</a:t>
            </a:r>
            <a:r>
              <a:rPr lang="en-US" dirty="0" err="1" smtClean="0"/>
              <a:t>pis</a:t>
            </a:r>
            <a:r>
              <a:rPr lang="en-US" dirty="0" smtClean="0"/>
              <a:t> </a:t>
            </a:r>
            <a:r>
              <a:rPr lang="en-US" dirty="0" err="1"/>
              <a:t>knjige</a:t>
            </a:r>
            <a:r>
              <a:rPr lang="en-US" dirty="0"/>
              <a:t> </a:t>
            </a:r>
            <a:r>
              <a:rPr lang="en-US" dirty="0" err="1"/>
              <a:t>domaćih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domaće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knjige</a:t>
            </a:r>
            <a:r>
              <a:rPr lang="en-US" dirty="0"/>
              <a:t> </a:t>
            </a:r>
            <a:r>
              <a:rPr lang="en-US" dirty="0" err="1"/>
              <a:t>stranih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sr-Latn-RS" dirty="0" smtClean="0"/>
              <a:t>stran</a:t>
            </a:r>
            <a:r>
              <a:rPr lang="en-US" dirty="0" smtClean="0"/>
              <a:t>e </a:t>
            </a:r>
            <a:r>
              <a:rPr lang="en-US" dirty="0" err="1"/>
              <a:t>goste</a:t>
            </a:r>
            <a:r>
              <a:rPr lang="en-US" dirty="0"/>
              <a:t>). </a:t>
            </a:r>
            <a:endParaRPr lang="sr-Latn-RS" dirty="0" smtClean="0"/>
          </a:p>
          <a:p>
            <a:r>
              <a:rPr lang="sr-Latn-RS" dirty="0" smtClean="0"/>
              <a:t>Upisuju se</a:t>
            </a:r>
            <a:r>
              <a:rPr lang="en-US" dirty="0" smtClean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smtClean="0"/>
              <a:t>on</a:t>
            </a:r>
            <a:r>
              <a:rPr lang="sr-Latn-RS" dirty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osnovn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poda</a:t>
            </a:r>
            <a:r>
              <a:rPr lang="sr-Latn-RS" dirty="0" smtClean="0"/>
              <a:t>ci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potrebni</a:t>
            </a:r>
            <a:r>
              <a:rPr lang="en-US" dirty="0"/>
              <a:t> da bi se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mogao</a:t>
            </a:r>
            <a:r>
              <a:rPr lang="en-US" dirty="0"/>
              <a:t>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</a:t>
            </a:r>
            <a:r>
              <a:rPr lang="en-US" dirty="0" smtClean="0"/>
              <a:t> </a:t>
            </a:r>
            <a:r>
              <a:rPr lang="en-US" dirty="0" err="1"/>
              <a:t>voditi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(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, </a:t>
            </a:r>
            <a:r>
              <a:rPr lang="en-US" dirty="0" err="1"/>
              <a:t>vrstu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početnu</a:t>
            </a:r>
            <a:r>
              <a:rPr lang="en-US" dirty="0"/>
              <a:t> </a:t>
            </a:r>
            <a:r>
              <a:rPr lang="en-US" dirty="0" err="1"/>
              <a:t>uslugu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da bi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mogao</a:t>
            </a:r>
            <a:r>
              <a:rPr lang="en-US" dirty="0"/>
              <a:t> </a:t>
            </a:r>
            <a:r>
              <a:rPr lang="en-US" dirty="0" err="1"/>
              <a:t>početi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</a:t>
            </a:r>
            <a:r>
              <a:rPr lang="en-US" dirty="0" err="1"/>
              <a:t>važni</a:t>
            </a:r>
            <a:r>
              <a:rPr lang="en-US" dirty="0"/>
              <a:t> </a:t>
            </a:r>
            <a:r>
              <a:rPr lang="en-US" dirty="0" err="1"/>
              <a:t>ostalim</a:t>
            </a:r>
            <a:r>
              <a:rPr lang="en-US" dirty="0"/>
              <a:t> </a:t>
            </a:r>
            <a:r>
              <a:rPr lang="en-US" dirty="0" err="1" smtClean="0"/>
              <a:t>odeljenjima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se ne bi </a:t>
            </a:r>
            <a:r>
              <a:rPr lang="en-US" dirty="0" err="1"/>
              <a:t>dogodili</a:t>
            </a:r>
            <a:r>
              <a:rPr lang="en-US" dirty="0"/>
              <a:t> </a:t>
            </a:r>
            <a:r>
              <a:rPr lang="en-US" dirty="0" smtClean="0"/>
              <a:t>ne</a:t>
            </a:r>
            <a:r>
              <a:rPr lang="sr-Latn-RS" dirty="0" smtClean="0"/>
              <a:t>prijatni</a:t>
            </a:r>
            <a:r>
              <a:rPr lang="en-US" dirty="0" smtClean="0"/>
              <a:t> </a:t>
            </a:r>
            <a:r>
              <a:rPr lang="en-US" dirty="0" err="1"/>
              <a:t>slučajevi</a:t>
            </a:r>
            <a:r>
              <a:rPr lang="en-US" dirty="0"/>
              <a:t>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dođe</a:t>
            </a:r>
            <a:r>
              <a:rPr lang="en-US" dirty="0"/>
              <a:t> u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ugostiteljski</a:t>
            </a:r>
            <a:r>
              <a:rPr lang="en-US" dirty="0"/>
              <a:t> </a:t>
            </a:r>
            <a:r>
              <a:rPr lang="en-US" dirty="0" err="1"/>
              <a:t>sadržaj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izjavi</a:t>
            </a:r>
            <a:r>
              <a:rPr lang="en-US" dirty="0"/>
              <a:t> </a:t>
            </a:r>
            <a:r>
              <a:rPr lang="en-US" dirty="0" err="1"/>
              <a:t>želju</a:t>
            </a:r>
            <a:r>
              <a:rPr lang="en-US" dirty="0"/>
              <a:t> da mu se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knjiži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a da </a:t>
            </a:r>
            <a:r>
              <a:rPr lang="en-US" dirty="0" err="1"/>
              <a:t>zaposleni</a:t>
            </a:r>
            <a:r>
              <a:rPr lang="en-US" dirty="0"/>
              <a:t> u tom </a:t>
            </a:r>
            <a:r>
              <a:rPr lang="en-US" dirty="0" smtClean="0"/>
              <a:t>od</a:t>
            </a:r>
            <a:r>
              <a:rPr lang="sr-Latn-RS" dirty="0" smtClean="0"/>
              <a:t>eljenju</a:t>
            </a:r>
            <a:r>
              <a:rPr lang="en-US" dirty="0" smtClean="0"/>
              <a:t> </a:t>
            </a:r>
            <a:r>
              <a:rPr lang="en-US" dirty="0"/>
              <a:t>ne </a:t>
            </a:r>
            <a:r>
              <a:rPr lang="en-US" dirty="0" err="1"/>
              <a:t>znaju</a:t>
            </a:r>
            <a:r>
              <a:rPr lang="en-US" dirty="0"/>
              <a:t> da je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10639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10000"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sr-Latn-RS" sz="2000" b="1" i="1" dirty="0" smtClean="0"/>
              <a:t>Skraćeni tekst prijave</a:t>
            </a:r>
          </a:p>
          <a:p>
            <a:r>
              <a:rPr lang="sr-Latn-RS" dirty="0" smtClean="0"/>
              <a:t>Izuzetno </a:t>
            </a:r>
            <a:r>
              <a:rPr lang="en-US" dirty="0" smtClean="0"/>
              <a:t>je </a:t>
            </a:r>
            <a:r>
              <a:rPr lang="sr-Latn-RS" dirty="0" smtClean="0"/>
              <a:t>važn</a:t>
            </a:r>
            <a:r>
              <a:rPr lang="en-US" dirty="0" smtClean="0"/>
              <a:t>o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unosa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čno</a:t>
            </a:r>
            <a:r>
              <a:rPr lang="en-US" dirty="0" smtClean="0"/>
              <a:t> </a:t>
            </a:r>
            <a:r>
              <a:rPr lang="en-US" dirty="0" err="1" smtClean="0"/>
              <a:t>defini</a:t>
            </a:r>
            <a:r>
              <a:rPr lang="sr-Latn-RS" dirty="0"/>
              <a:t>s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dirty="0" err="1"/>
              <a:t>kategoriju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prijavljuje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ta </a:t>
            </a:r>
            <a:r>
              <a:rPr lang="en-US" dirty="0" err="1"/>
              <a:t>oznaka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 smtClean="0"/>
              <a:t>ut</a:t>
            </a:r>
            <a:r>
              <a:rPr lang="sr-Latn-RS" dirty="0" smtClean="0"/>
              <a:t>i</a:t>
            </a:r>
            <a:r>
              <a:rPr lang="en-US" dirty="0" err="1" smtClean="0"/>
              <a:t>caja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/>
              <a:t>. </a:t>
            </a:r>
            <a:r>
              <a:rPr lang="en-US" dirty="0" err="1"/>
              <a:t>Kategorije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: </a:t>
            </a:r>
          </a:p>
          <a:p>
            <a:r>
              <a:rPr lang="en-US" dirty="0"/>
              <a:t>0 – </a:t>
            </a:r>
            <a:r>
              <a:rPr lang="en-US" dirty="0" err="1"/>
              <a:t>odrasla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(</a:t>
            </a:r>
            <a:r>
              <a:rPr lang="en-US" dirty="0" err="1"/>
              <a:t>gost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plaća</a:t>
            </a:r>
            <a:r>
              <a:rPr lang="en-US" dirty="0"/>
              <a:t> </a:t>
            </a:r>
            <a:r>
              <a:rPr lang="en-US" dirty="0" err="1"/>
              <a:t>punu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 </a:t>
            </a:r>
            <a:r>
              <a:rPr lang="en-US" dirty="0" err="1"/>
              <a:t>aranžmana</a:t>
            </a:r>
            <a:r>
              <a:rPr lang="en-US" dirty="0"/>
              <a:t>, </a:t>
            </a:r>
          </a:p>
          <a:p>
            <a:r>
              <a:rPr lang="en-US" dirty="0"/>
              <a:t>1 – </a:t>
            </a:r>
            <a:r>
              <a:rPr lang="en-US" dirty="0" err="1" smtClean="0"/>
              <a:t>dete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pomoćnu</a:t>
            </a:r>
            <a:r>
              <a:rPr lang="en-US" dirty="0"/>
              <a:t> </a:t>
            </a:r>
            <a:r>
              <a:rPr lang="en-US" dirty="0" err="1" smtClean="0"/>
              <a:t>postelj</a:t>
            </a:r>
            <a:r>
              <a:rPr lang="sr-Latn-RS" dirty="0" smtClean="0"/>
              <a:t>inu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sobi</a:t>
            </a:r>
            <a:r>
              <a:rPr lang="en-US" dirty="0"/>
              <a:t> s </a:t>
            </a:r>
            <a:r>
              <a:rPr lang="en-US" dirty="0" err="1"/>
              <a:t>roditeljima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pratiteljem</a:t>
            </a:r>
            <a:r>
              <a:rPr lang="en-US" dirty="0"/>
              <a:t>, </a:t>
            </a:r>
          </a:p>
          <a:p>
            <a:r>
              <a:rPr lang="en-US" dirty="0"/>
              <a:t>2 – </a:t>
            </a:r>
            <a:r>
              <a:rPr lang="en-US" dirty="0" err="1" smtClean="0"/>
              <a:t>dete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krevetu</a:t>
            </a:r>
            <a:r>
              <a:rPr lang="en-US" dirty="0"/>
              <a:t> s </a:t>
            </a:r>
            <a:r>
              <a:rPr lang="en-US" dirty="0" err="1"/>
              <a:t>roditeljima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pratiteljem</a:t>
            </a:r>
            <a:r>
              <a:rPr lang="en-US" dirty="0"/>
              <a:t> </a:t>
            </a:r>
            <a:endParaRPr lang="sr-Latn-RS" dirty="0" smtClean="0"/>
          </a:p>
          <a:p>
            <a:endParaRPr lang="sr-Latn-RS" sz="2000" b="1" i="1" dirty="0"/>
          </a:p>
          <a:p>
            <a:r>
              <a:rPr lang="en-US" sz="1900" dirty="0" err="1"/>
              <a:t>Podatak</a:t>
            </a:r>
            <a:r>
              <a:rPr lang="en-US" sz="1900" dirty="0"/>
              <a:t> </a:t>
            </a:r>
            <a:r>
              <a:rPr lang="en-US" sz="1900" dirty="0" err="1"/>
              <a:t>kojoj</a:t>
            </a:r>
            <a:r>
              <a:rPr lang="en-US" sz="1900" dirty="0"/>
              <a:t> </a:t>
            </a:r>
            <a:r>
              <a:rPr lang="en-US" sz="1900" dirty="0" err="1"/>
              <a:t>kategoriji</a:t>
            </a:r>
            <a:r>
              <a:rPr lang="en-US" sz="1900" dirty="0"/>
              <a:t> </a:t>
            </a:r>
            <a:r>
              <a:rPr lang="en-US" sz="1900" dirty="0" err="1"/>
              <a:t>gost</a:t>
            </a:r>
            <a:r>
              <a:rPr lang="en-US" sz="1900" dirty="0"/>
              <a:t> </a:t>
            </a:r>
            <a:r>
              <a:rPr lang="en-US" sz="1900" dirty="0" err="1"/>
              <a:t>pripada</a:t>
            </a:r>
            <a:r>
              <a:rPr lang="en-US" sz="1900" dirty="0"/>
              <a:t> </a:t>
            </a:r>
            <a:r>
              <a:rPr lang="en-US" sz="1900" dirty="0" err="1"/>
              <a:t>značajan</a:t>
            </a:r>
            <a:r>
              <a:rPr lang="en-US" sz="1900" dirty="0"/>
              <a:t> je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radi</a:t>
            </a:r>
            <a:r>
              <a:rPr lang="en-US" sz="1900" dirty="0"/>
              <a:t> </a:t>
            </a:r>
            <a:r>
              <a:rPr lang="en-US" sz="1900" dirty="0" err="1"/>
              <a:t>obračuna</a:t>
            </a:r>
            <a:r>
              <a:rPr lang="en-US" sz="1900" dirty="0"/>
              <a:t> </a:t>
            </a:r>
            <a:r>
              <a:rPr lang="en-US" sz="1900" dirty="0" err="1"/>
              <a:t>boravišne</a:t>
            </a:r>
            <a:r>
              <a:rPr lang="en-US" sz="1900" dirty="0"/>
              <a:t> </a:t>
            </a:r>
            <a:r>
              <a:rPr lang="sr-Latn-RS" sz="1900" dirty="0"/>
              <a:t>takse</a:t>
            </a:r>
            <a:r>
              <a:rPr lang="en-US" sz="1900" dirty="0"/>
              <a:t>, </a:t>
            </a:r>
            <a:r>
              <a:rPr lang="en-US" sz="1900" dirty="0" err="1"/>
              <a:t>jer</a:t>
            </a:r>
            <a:r>
              <a:rPr lang="en-US" sz="1900" dirty="0"/>
              <a:t> </a:t>
            </a:r>
            <a:r>
              <a:rPr lang="sr-Latn-RS" sz="1900" dirty="0"/>
              <a:t>se ona </a:t>
            </a:r>
            <a:r>
              <a:rPr lang="en-US" sz="1900" dirty="0"/>
              <a:t>ne </a:t>
            </a:r>
            <a:r>
              <a:rPr lang="en-US" sz="1900" dirty="0" err="1"/>
              <a:t>plaća</a:t>
            </a:r>
            <a:r>
              <a:rPr lang="sr-Latn-RS" sz="1900" dirty="0"/>
              <a:t> </a:t>
            </a:r>
            <a:r>
              <a:rPr lang="en-US" sz="1900" dirty="0"/>
              <a:t>u </a:t>
            </a:r>
            <a:r>
              <a:rPr lang="en-US" sz="1900" dirty="0" err="1"/>
              <a:t>jednakom</a:t>
            </a:r>
            <a:r>
              <a:rPr lang="en-US" sz="1900" dirty="0"/>
              <a:t> </a:t>
            </a:r>
            <a:r>
              <a:rPr lang="en-US" sz="1900" dirty="0" err="1"/>
              <a:t>iznosu</a:t>
            </a:r>
            <a:r>
              <a:rPr lang="sr-Latn-RS" sz="1900" dirty="0"/>
              <a:t> za sve goste</a:t>
            </a:r>
            <a:r>
              <a:rPr lang="en-US" sz="1900" dirty="0"/>
              <a:t>. </a:t>
            </a:r>
            <a:r>
              <a:rPr lang="en-US" sz="1900" dirty="0" err="1"/>
              <a:t>Prilikom</a:t>
            </a:r>
            <a:r>
              <a:rPr lang="en-US" sz="1900" dirty="0"/>
              <a:t> </a:t>
            </a:r>
            <a:r>
              <a:rPr lang="en-US" sz="1900" dirty="0" err="1"/>
              <a:t>prijave</a:t>
            </a:r>
            <a:r>
              <a:rPr lang="en-US" sz="1900" dirty="0"/>
              <a:t>, </a:t>
            </a:r>
            <a:r>
              <a:rPr lang="en-US" sz="1900" dirty="0" err="1"/>
              <a:t>oznaka</a:t>
            </a:r>
            <a:r>
              <a:rPr lang="en-US" sz="1900" dirty="0"/>
              <a:t> </a:t>
            </a:r>
            <a:r>
              <a:rPr lang="en-US" sz="1900" dirty="0" err="1"/>
              <a:t>za</a:t>
            </a:r>
            <a:r>
              <a:rPr lang="en-US" sz="1900" dirty="0"/>
              <a:t> </a:t>
            </a:r>
            <a:r>
              <a:rPr lang="en-US" sz="1900" dirty="0" err="1"/>
              <a:t>plaćanje</a:t>
            </a:r>
            <a:r>
              <a:rPr lang="en-US" sz="1900" dirty="0"/>
              <a:t> </a:t>
            </a:r>
            <a:r>
              <a:rPr lang="en-US" sz="1900" dirty="0" err="1"/>
              <a:t>boravišne</a:t>
            </a:r>
            <a:r>
              <a:rPr lang="en-US" sz="1900" dirty="0"/>
              <a:t> </a:t>
            </a:r>
            <a:r>
              <a:rPr lang="en-US" sz="1900" dirty="0" err="1"/>
              <a:t>pristojbe</a:t>
            </a:r>
            <a:r>
              <a:rPr lang="en-US" sz="1900" dirty="0"/>
              <a:t> </a:t>
            </a:r>
            <a:r>
              <a:rPr lang="en-US" sz="1900" dirty="0" err="1"/>
              <a:t>može</a:t>
            </a:r>
            <a:r>
              <a:rPr lang="en-US" sz="1900" dirty="0"/>
              <a:t> </a:t>
            </a:r>
            <a:r>
              <a:rPr lang="en-US" sz="1900" dirty="0" err="1"/>
              <a:t>biti</a:t>
            </a:r>
            <a:r>
              <a:rPr lang="en-US" sz="1900" dirty="0"/>
              <a:t>: </a:t>
            </a:r>
          </a:p>
          <a:p>
            <a:r>
              <a:rPr lang="en-US" dirty="0"/>
              <a:t>0 – </a:t>
            </a:r>
            <a:r>
              <a:rPr lang="en-US" dirty="0" err="1"/>
              <a:t>puni</a:t>
            </a:r>
            <a:r>
              <a:rPr lang="en-US" dirty="0"/>
              <a:t> </a:t>
            </a:r>
            <a:r>
              <a:rPr lang="en-US" dirty="0" err="1"/>
              <a:t>iznos</a:t>
            </a:r>
            <a:r>
              <a:rPr lang="en-US" dirty="0"/>
              <a:t> </a:t>
            </a:r>
            <a:r>
              <a:rPr lang="en-US" dirty="0" err="1"/>
              <a:t>boravišne</a:t>
            </a:r>
            <a:r>
              <a:rPr lang="en-US" dirty="0"/>
              <a:t> </a:t>
            </a:r>
            <a:r>
              <a:rPr lang="sr-Latn-RS" dirty="0" smtClean="0"/>
              <a:t>taks</a:t>
            </a:r>
            <a:r>
              <a:rPr lang="en-US" dirty="0" smtClean="0"/>
              <a:t>e</a:t>
            </a:r>
            <a:r>
              <a:rPr lang="en-US" dirty="0"/>
              <a:t>, </a:t>
            </a:r>
          </a:p>
          <a:p>
            <a:r>
              <a:rPr lang="en-US" dirty="0"/>
              <a:t>1 –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plaća</a:t>
            </a:r>
            <a:r>
              <a:rPr lang="en-US" dirty="0"/>
              <a:t> </a:t>
            </a:r>
            <a:r>
              <a:rPr lang="en-US" dirty="0" err="1" smtClean="0"/>
              <a:t>polovi</a:t>
            </a:r>
            <a:r>
              <a:rPr lang="sr-Latn-RS" dirty="0" smtClean="0"/>
              <a:t>n</a:t>
            </a:r>
            <a:r>
              <a:rPr lang="en-US" dirty="0" smtClean="0"/>
              <a:t>u </a:t>
            </a:r>
            <a:r>
              <a:rPr lang="en-US" dirty="0" err="1"/>
              <a:t>iznosa</a:t>
            </a:r>
            <a:r>
              <a:rPr lang="en-US" dirty="0"/>
              <a:t> </a:t>
            </a:r>
            <a:r>
              <a:rPr lang="en-US" dirty="0" err="1"/>
              <a:t>boravišne</a:t>
            </a:r>
            <a:r>
              <a:rPr lang="en-US" dirty="0"/>
              <a:t> </a:t>
            </a:r>
            <a:r>
              <a:rPr lang="sr-Latn-RS" dirty="0" smtClean="0"/>
              <a:t>takse</a:t>
            </a:r>
            <a:r>
              <a:rPr lang="en-US" dirty="0" smtClean="0"/>
              <a:t> </a:t>
            </a:r>
            <a:r>
              <a:rPr lang="en-US" dirty="0"/>
              <a:t>(50% </a:t>
            </a:r>
            <a:r>
              <a:rPr lang="en-US" dirty="0" err="1"/>
              <a:t>popusta</a:t>
            </a:r>
            <a:r>
              <a:rPr lang="en-US" dirty="0"/>
              <a:t>), </a:t>
            </a:r>
          </a:p>
          <a:p>
            <a:r>
              <a:rPr lang="en-US" dirty="0"/>
              <a:t>2 – </a:t>
            </a:r>
            <a:r>
              <a:rPr lang="en-US" dirty="0" err="1"/>
              <a:t>osoba</a:t>
            </a:r>
            <a:r>
              <a:rPr lang="en-US" dirty="0"/>
              <a:t> je </a:t>
            </a:r>
            <a:r>
              <a:rPr lang="en-US" dirty="0" err="1"/>
              <a:t>oslobođena</a:t>
            </a:r>
            <a:r>
              <a:rPr lang="en-US" dirty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boravišne</a:t>
            </a:r>
            <a:r>
              <a:rPr lang="en-US" dirty="0"/>
              <a:t> </a:t>
            </a:r>
            <a:r>
              <a:rPr lang="sr-Latn-RS" dirty="0" smtClean="0"/>
              <a:t>taks</a:t>
            </a:r>
            <a:r>
              <a:rPr lang="en-US" dirty="0" smtClean="0"/>
              <a:t>e</a:t>
            </a:r>
            <a:r>
              <a:rPr lang="en-US" dirty="0"/>
              <a:t>. </a:t>
            </a:r>
            <a:endParaRPr lang="sr-Latn-RS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9310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sr-Latn-RS" sz="2000" b="1" i="1" dirty="0" smtClean="0"/>
              <a:t>Skraćeni tekst prijave</a:t>
            </a:r>
          </a:p>
          <a:p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najznačajnije</a:t>
            </a:r>
            <a:r>
              <a:rPr lang="en-US" dirty="0"/>
              <a:t> je </a:t>
            </a:r>
            <a:r>
              <a:rPr lang="en-US" dirty="0" err="1"/>
              <a:t>upisati</a:t>
            </a:r>
            <a:r>
              <a:rPr lang="en-US" dirty="0"/>
              <a:t> </a:t>
            </a:r>
            <a:r>
              <a:rPr lang="en-US" dirty="0" err="1"/>
              <a:t>valutu</a:t>
            </a:r>
            <a:r>
              <a:rPr lang="en-US" dirty="0"/>
              <a:t> u </a:t>
            </a:r>
            <a:r>
              <a:rPr lang="en-US" dirty="0" err="1"/>
              <a:t>kojoj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obračun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Osim</a:t>
            </a:r>
            <a:r>
              <a:rPr lang="en-US" dirty="0" smtClean="0"/>
              <a:t> </a:t>
            </a:r>
            <a:r>
              <a:rPr lang="en-US" dirty="0" err="1"/>
              <a:t>oznake</a:t>
            </a:r>
            <a:r>
              <a:rPr lang="en-US" dirty="0"/>
              <a:t> </a:t>
            </a:r>
            <a:r>
              <a:rPr lang="en-US" dirty="0" err="1"/>
              <a:t>valute</a:t>
            </a:r>
            <a:r>
              <a:rPr lang="en-US" dirty="0"/>
              <a:t>,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najznačajnijih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/</a:t>
            </a:r>
            <a:r>
              <a:rPr lang="en-US" dirty="0" err="1"/>
              <a:t>aranžmana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. To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: </a:t>
            </a:r>
          </a:p>
          <a:p>
            <a:r>
              <a:rPr lang="en-US" dirty="0" smtClean="0"/>
              <a:t>ND </a:t>
            </a:r>
            <a:r>
              <a:rPr lang="en-US" dirty="0"/>
              <a:t>– </a:t>
            </a:r>
            <a:r>
              <a:rPr lang="en-US" dirty="0" err="1"/>
              <a:t>noćenje</a:t>
            </a:r>
            <a:r>
              <a:rPr lang="en-US" dirty="0"/>
              <a:t> s </a:t>
            </a:r>
            <a:r>
              <a:rPr lang="en-US" dirty="0" err="1"/>
              <a:t>doručkom</a:t>
            </a:r>
            <a:r>
              <a:rPr lang="en-US" dirty="0"/>
              <a:t>, </a:t>
            </a:r>
          </a:p>
          <a:p>
            <a:r>
              <a:rPr lang="en-US" dirty="0" smtClean="0"/>
              <a:t>PPR </a:t>
            </a:r>
            <a:r>
              <a:rPr lang="en-US" dirty="0"/>
              <a:t>– </a:t>
            </a:r>
            <a:r>
              <a:rPr lang="en-US" dirty="0" err="1"/>
              <a:t>polupansion</a:t>
            </a:r>
            <a:r>
              <a:rPr lang="en-US" dirty="0"/>
              <a:t> (</a:t>
            </a:r>
            <a:r>
              <a:rPr lang="en-US" dirty="0" err="1"/>
              <a:t>noćenje</a:t>
            </a:r>
            <a:r>
              <a:rPr lang="en-US" dirty="0"/>
              <a:t>, </a:t>
            </a:r>
            <a:r>
              <a:rPr lang="en-US" dirty="0" err="1"/>
              <a:t>doručak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obrok</a:t>
            </a:r>
            <a:r>
              <a:rPr lang="en-US" dirty="0"/>
              <a:t> </a:t>
            </a:r>
            <a:r>
              <a:rPr lang="en-US" dirty="0" err="1"/>
              <a:t>ručak</a:t>
            </a:r>
            <a:r>
              <a:rPr lang="en-US" dirty="0"/>
              <a:t>), </a:t>
            </a:r>
          </a:p>
          <a:p>
            <a:r>
              <a:rPr lang="en-US" dirty="0" smtClean="0"/>
              <a:t>PPV </a:t>
            </a:r>
            <a:r>
              <a:rPr lang="en-US" dirty="0"/>
              <a:t>– </a:t>
            </a:r>
            <a:r>
              <a:rPr lang="en-US" dirty="0" err="1"/>
              <a:t>polupansion</a:t>
            </a:r>
            <a:r>
              <a:rPr lang="en-US" dirty="0"/>
              <a:t> (</a:t>
            </a:r>
            <a:r>
              <a:rPr lang="en-US" dirty="0" err="1"/>
              <a:t>noćenje</a:t>
            </a:r>
            <a:r>
              <a:rPr lang="en-US" dirty="0"/>
              <a:t>, </a:t>
            </a:r>
            <a:r>
              <a:rPr lang="en-US" dirty="0" err="1"/>
              <a:t>doručak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obrok</a:t>
            </a:r>
            <a:r>
              <a:rPr lang="en-US" dirty="0"/>
              <a:t> </a:t>
            </a:r>
            <a:r>
              <a:rPr lang="en-US" dirty="0" err="1"/>
              <a:t>večera</a:t>
            </a:r>
            <a:r>
              <a:rPr lang="en-US" dirty="0"/>
              <a:t>), </a:t>
            </a:r>
          </a:p>
          <a:p>
            <a:r>
              <a:rPr lang="en-US" dirty="0" smtClean="0"/>
              <a:t>P </a:t>
            </a:r>
            <a:r>
              <a:rPr lang="en-US" dirty="0"/>
              <a:t>– </a:t>
            </a:r>
            <a:r>
              <a:rPr lang="en-US" dirty="0" smtClean="0"/>
              <a:t>pun </a:t>
            </a:r>
            <a:r>
              <a:rPr lang="en-US" dirty="0" err="1"/>
              <a:t>pansion</a:t>
            </a:r>
            <a:r>
              <a:rPr lang="en-US" dirty="0"/>
              <a:t> (</a:t>
            </a:r>
            <a:r>
              <a:rPr lang="en-US" dirty="0" err="1"/>
              <a:t>noćenje</a:t>
            </a:r>
            <a:r>
              <a:rPr lang="en-US" dirty="0"/>
              <a:t>, </a:t>
            </a:r>
            <a:r>
              <a:rPr lang="en-US" dirty="0" err="1"/>
              <a:t>doručak</a:t>
            </a:r>
            <a:r>
              <a:rPr lang="en-US" dirty="0"/>
              <a:t>, </a:t>
            </a:r>
            <a:r>
              <a:rPr lang="en-US" dirty="0" err="1"/>
              <a:t>ručak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večera</a:t>
            </a:r>
            <a:r>
              <a:rPr lang="en-US" dirty="0"/>
              <a:t>). </a:t>
            </a:r>
          </a:p>
          <a:p>
            <a:endParaRPr lang="sr-Latn-RS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96121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sr-Latn-RS" sz="2000" b="1" i="1" dirty="0" smtClean="0"/>
              <a:t>Skraćeni tekst prijave</a:t>
            </a:r>
          </a:p>
          <a:p>
            <a:r>
              <a:rPr lang="en-US" dirty="0" err="1"/>
              <a:t>Vrlo</a:t>
            </a:r>
            <a:r>
              <a:rPr lang="en-US" dirty="0"/>
              <a:t> je </a:t>
            </a:r>
            <a:r>
              <a:rPr lang="en-US" dirty="0" err="1"/>
              <a:t>važno</a:t>
            </a:r>
            <a:r>
              <a:rPr lang="en-US" dirty="0"/>
              <a:t> </a:t>
            </a:r>
            <a:r>
              <a:rPr lang="en-US" dirty="0" err="1" smtClean="0"/>
              <a:t>defini</a:t>
            </a:r>
            <a:r>
              <a:rPr lang="sr-Latn-RS" dirty="0" smtClean="0"/>
              <a:t>s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dirty="0" err="1"/>
              <a:t>početnu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uslugu</a:t>
            </a:r>
            <a:r>
              <a:rPr lang="en-US" dirty="0"/>
              <a:t> s </a:t>
            </a:r>
            <a:r>
              <a:rPr lang="en-US" dirty="0" err="1"/>
              <a:t>kojom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započinje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V</a:t>
            </a:r>
            <a:r>
              <a:rPr lang="en-US" dirty="0" err="1" smtClean="0"/>
              <a:t>ažno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znati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završna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Taj </a:t>
            </a:r>
            <a:r>
              <a:rPr lang="en-US" dirty="0" err="1"/>
              <a:t>značaj</a:t>
            </a:r>
            <a:r>
              <a:rPr lang="en-US" dirty="0"/>
              <a:t> </a:t>
            </a:r>
            <a:r>
              <a:rPr lang="en-US" dirty="0" err="1"/>
              <a:t>proizlazi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činjenice</a:t>
            </a:r>
            <a:r>
              <a:rPr lang="en-US" dirty="0"/>
              <a:t> da je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izračunati</a:t>
            </a:r>
            <a:r>
              <a:rPr lang="en-US" dirty="0"/>
              <a:t> </a:t>
            </a:r>
            <a:r>
              <a:rPr lang="en-US" dirty="0" err="1" smtClean="0"/>
              <a:t>vrednost</a:t>
            </a:r>
            <a:r>
              <a:rPr lang="en-US" dirty="0" smtClean="0"/>
              <a:t> </a:t>
            </a:r>
            <a:r>
              <a:rPr lang="en-US" dirty="0" err="1"/>
              <a:t>ukupne</a:t>
            </a:r>
            <a:r>
              <a:rPr lang="en-US" dirty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a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</a:t>
            </a:r>
            <a:r>
              <a:rPr lang="en-US" dirty="0" smtClean="0"/>
              <a:t> </a:t>
            </a:r>
            <a:r>
              <a:rPr lang="en-US" dirty="0" err="1" smtClean="0"/>
              <a:t>najvrednije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osnovnih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(</a:t>
            </a:r>
            <a:r>
              <a:rPr lang="en-US" dirty="0" smtClean="0"/>
              <a:t>ND, </a:t>
            </a:r>
            <a:r>
              <a:rPr lang="en-US" dirty="0"/>
              <a:t>PP, P) </a:t>
            </a:r>
            <a:endParaRPr lang="sr-Latn-RS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971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bez rezervacije</a:t>
            </a:r>
          </a:p>
          <a:p>
            <a:endParaRPr lang="sr-Latn-RS" dirty="0" smtClean="0"/>
          </a:p>
          <a:p>
            <a:r>
              <a:rPr lang="sr-Latn-RS" sz="2000" b="1" i="1" dirty="0" smtClean="0"/>
              <a:t>Puni tekst prijave</a:t>
            </a:r>
          </a:p>
          <a:p>
            <a:r>
              <a:rPr lang="en-US" dirty="0" err="1"/>
              <a:t>Puni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mu to </a:t>
            </a:r>
            <a:r>
              <a:rPr lang="en-US" dirty="0" err="1"/>
              <a:t>njegove</a:t>
            </a:r>
            <a:r>
              <a:rPr lang="en-US" dirty="0"/>
              <a:t> </a:t>
            </a:r>
            <a:r>
              <a:rPr lang="en-US" dirty="0" err="1"/>
              <a:t>obveze</a:t>
            </a:r>
            <a:r>
              <a:rPr lang="en-US" dirty="0"/>
              <a:t> </a:t>
            </a:r>
            <a:r>
              <a:rPr lang="en-US" dirty="0" err="1"/>
              <a:t>dozvoljavaju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prijavu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en-US" dirty="0" err="1"/>
              <a:t>odluči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puni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,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navedenih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upisuju</a:t>
            </a:r>
            <a:r>
              <a:rPr lang="en-US" dirty="0"/>
              <a:t> 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(</a:t>
            </a:r>
            <a:r>
              <a:rPr lang="en-US" dirty="0" smtClean="0"/>
              <a:t>op</a:t>
            </a:r>
            <a:r>
              <a:rPr lang="sr-Latn-RS" dirty="0" smtClean="0"/>
              <a:t>št</a:t>
            </a:r>
            <a:r>
              <a:rPr lang="en-US" dirty="0" err="1" smtClean="0"/>
              <a:t>i</a:t>
            </a:r>
            <a:r>
              <a:rPr lang="en-US" dirty="0"/>
              <a:t>) </a:t>
            </a:r>
            <a:r>
              <a:rPr lang="en-US" dirty="0" err="1"/>
              <a:t>podaci</a:t>
            </a:r>
            <a:r>
              <a:rPr lang="en-US" dirty="0"/>
              <a:t> o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opet</a:t>
            </a:r>
            <a:r>
              <a:rPr lang="en-US" dirty="0"/>
              <a:t> </a:t>
            </a:r>
            <a:r>
              <a:rPr lang="en-US" dirty="0" err="1"/>
              <a:t>zavise</a:t>
            </a:r>
            <a:r>
              <a:rPr lang="en-US" dirty="0"/>
              <a:t> od toga da li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domaćem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stranom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. </a:t>
            </a:r>
            <a:endParaRPr lang="sr-Latn-RS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6056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sr-Latn-RS" b="1" u="sng" dirty="0" smtClean="0"/>
              <a:t>Pritužbe na rezervaciju</a:t>
            </a:r>
          </a:p>
          <a:p>
            <a:r>
              <a:rPr lang="en-US" dirty="0"/>
              <a:t>To je </a:t>
            </a:r>
            <a:r>
              <a:rPr lang="en-US" dirty="0" err="1"/>
              <a:t>slučaj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dođe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urednom</a:t>
            </a:r>
            <a:r>
              <a:rPr lang="en-US" dirty="0"/>
              <a:t> </a:t>
            </a:r>
            <a:r>
              <a:rPr lang="en-US" dirty="0" err="1"/>
              <a:t>rezervacijom</a:t>
            </a:r>
            <a:r>
              <a:rPr lang="en-US" dirty="0"/>
              <a:t>, a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nikakvih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 smtClean="0"/>
              <a:t>njegov</a:t>
            </a:r>
            <a:r>
              <a:rPr lang="sr-Latn-RS" dirty="0" smtClean="0"/>
              <a:t>om</a:t>
            </a:r>
            <a:r>
              <a:rPr lang="en-US" dirty="0" smtClean="0"/>
              <a:t> </a:t>
            </a:r>
            <a:r>
              <a:rPr lang="en-US" dirty="0" err="1"/>
              <a:t>dolasku</a:t>
            </a:r>
            <a:r>
              <a:rPr lang="en-US" dirty="0"/>
              <a:t>. Tada je </a:t>
            </a:r>
            <a:r>
              <a:rPr lang="en-US" dirty="0" err="1"/>
              <a:t>procedura</a:t>
            </a:r>
            <a:r>
              <a:rPr lang="en-US" dirty="0"/>
              <a:t> </a:t>
            </a:r>
            <a:r>
              <a:rPr lang="en-US" dirty="0" err="1" smtClean="0"/>
              <a:t>sledeća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Zajedno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službom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sličnim</a:t>
            </a:r>
            <a:r>
              <a:rPr lang="en-US" dirty="0"/>
              <a:t> </a:t>
            </a:r>
            <a:r>
              <a:rPr lang="en-US" dirty="0" err="1"/>
              <a:t>prezimenom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imenom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posle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potencijalno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 smtClean="0"/>
              <a:t>zamene</a:t>
            </a:r>
            <a:r>
              <a:rPr lang="en-US" dirty="0" smtClean="0"/>
              <a:t> </a:t>
            </a:r>
            <a:r>
              <a:rPr lang="en-US" dirty="0" err="1"/>
              <a:t>datuma</a:t>
            </a:r>
            <a:r>
              <a:rPr lang="en-US" dirty="0"/>
              <a:t>). </a:t>
            </a:r>
          </a:p>
          <a:p>
            <a:r>
              <a:rPr lang="en-US" dirty="0" smtClean="0"/>
              <a:t>2</a:t>
            </a:r>
            <a:r>
              <a:rPr lang="en-US" dirty="0"/>
              <a:t>.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slobodni</a:t>
            </a:r>
            <a:r>
              <a:rPr lang="en-US" dirty="0"/>
              <a:t> </a:t>
            </a:r>
            <a:r>
              <a:rPr lang="en-US" dirty="0" err="1" smtClean="0"/>
              <a:t>smeštajni</a:t>
            </a:r>
            <a:r>
              <a:rPr lang="en-US" dirty="0" smtClean="0"/>
              <a:t> </a:t>
            </a:r>
            <a:r>
              <a:rPr lang="en-US" dirty="0" err="1"/>
              <a:t>kapaciteti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primiti</a:t>
            </a:r>
            <a:r>
              <a:rPr lang="en-US" dirty="0"/>
              <a:t> u hotel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njegove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vouchera</a:t>
            </a:r>
            <a:r>
              <a:rPr lang="en-US" dirty="0"/>
              <a:t>). </a:t>
            </a:r>
          </a:p>
          <a:p>
            <a:r>
              <a:rPr lang="en-US" dirty="0"/>
              <a:t>3.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raspoloživog</a:t>
            </a:r>
            <a:r>
              <a:rPr lang="en-US" dirty="0"/>
              <a:t> </a:t>
            </a:r>
            <a:r>
              <a:rPr lang="en-US" dirty="0" err="1" smtClean="0"/>
              <a:t>smeštajnog</a:t>
            </a:r>
            <a:r>
              <a:rPr lang="en-US" dirty="0" smtClean="0"/>
              <a:t> </a:t>
            </a:r>
            <a:r>
              <a:rPr lang="en-US" dirty="0" err="1"/>
              <a:t>kapaciteta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 smtClean="0"/>
              <a:t>primeniti</a:t>
            </a:r>
            <a:r>
              <a:rPr lang="en-US" dirty="0" smtClean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upućivanja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u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hotel (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kategorije</a:t>
            </a:r>
            <a:r>
              <a:rPr lang="en-US" dirty="0"/>
              <a:t>)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službom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. </a:t>
            </a:r>
          </a:p>
          <a:p>
            <a:endParaRPr lang="sr-Latn-RS" dirty="0" smtClean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77731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r>
              <a:rPr lang="sr-Latn-RS" dirty="0" smtClean="0"/>
              <a:t>U </a:t>
            </a:r>
            <a:r>
              <a:rPr lang="en-US" dirty="0" err="1" smtClean="0"/>
              <a:t>hotelima</a:t>
            </a:r>
            <a:r>
              <a:rPr lang="en-US" dirty="0" smtClean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kategorije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glavnom</a:t>
            </a:r>
            <a:r>
              <a:rPr lang="en-US" dirty="0"/>
              <a:t> </a:t>
            </a:r>
            <a:r>
              <a:rPr lang="en-US" dirty="0" err="1"/>
              <a:t>ulazu</a:t>
            </a:r>
            <a:r>
              <a:rPr lang="en-US" dirty="0"/>
              <a:t> u hotel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dočekuje</a:t>
            </a:r>
            <a:r>
              <a:rPr lang="en-US" dirty="0"/>
              <a:t> </a:t>
            </a:r>
            <a:r>
              <a:rPr lang="en-US" dirty="0" err="1" smtClean="0"/>
              <a:t>vratar</a:t>
            </a:r>
            <a:r>
              <a:rPr lang="en-US" dirty="0" smtClean="0"/>
              <a:t>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pomaže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izlasku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vozila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poziva</a:t>
            </a:r>
            <a:r>
              <a:rPr lang="en-US" dirty="0"/>
              <a:t> </a:t>
            </a:r>
            <a:r>
              <a:rPr lang="en-US" dirty="0" err="1"/>
              <a:t>nosača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Recepcionar</a:t>
            </a:r>
            <a:r>
              <a:rPr lang="en-US" dirty="0" smtClean="0"/>
              <a:t> </a:t>
            </a:r>
            <a:r>
              <a:rPr lang="en-US" dirty="0"/>
              <a:t>s </a:t>
            </a:r>
            <a:r>
              <a:rPr lang="en-US" dirty="0" err="1" smtClean="0"/>
              <a:t>osmehom</a:t>
            </a:r>
            <a:r>
              <a:rPr lang="en-US" dirty="0" smtClean="0"/>
              <a:t> </a:t>
            </a:r>
            <a:r>
              <a:rPr lang="en-US" dirty="0" err="1"/>
              <a:t>dočekuje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pozdravlja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uručuje</a:t>
            </a:r>
            <a:r>
              <a:rPr lang="en-US" dirty="0"/>
              <a:t> </a:t>
            </a:r>
            <a:r>
              <a:rPr lang="en-US" dirty="0" err="1"/>
              <a:t>recepcionaru</a:t>
            </a:r>
            <a:r>
              <a:rPr lang="en-US" dirty="0"/>
              <a:t> </a:t>
            </a:r>
            <a:r>
              <a:rPr lang="en-US" dirty="0" err="1"/>
              <a:t>originalni</a:t>
            </a:r>
            <a:r>
              <a:rPr lang="en-US" dirty="0"/>
              <a:t> voucher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o </a:t>
            </a:r>
            <a:r>
              <a:rPr lang="en-US" dirty="0" err="1"/>
              <a:t>potvrđenoj</a:t>
            </a:r>
            <a:r>
              <a:rPr lang="en-US" dirty="0"/>
              <a:t> </a:t>
            </a:r>
            <a:r>
              <a:rPr lang="en-US" dirty="0" err="1"/>
              <a:t>rezervaciji</a:t>
            </a:r>
            <a:r>
              <a:rPr lang="en-US" dirty="0"/>
              <a:t>. </a:t>
            </a:r>
          </a:p>
          <a:p>
            <a:r>
              <a:rPr lang="en-US" dirty="0" err="1"/>
              <a:t>Iskustvo</a:t>
            </a:r>
            <a:r>
              <a:rPr lang="en-US" dirty="0"/>
              <a:t> je </a:t>
            </a:r>
            <a:r>
              <a:rPr lang="en-US" dirty="0" err="1"/>
              <a:t>pokazalo</a:t>
            </a:r>
            <a:r>
              <a:rPr lang="en-US" dirty="0"/>
              <a:t>: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tvrdi</a:t>
            </a:r>
            <a:r>
              <a:rPr lang="en-US" dirty="0"/>
              <a:t> da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potvrđenu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sobom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«</a:t>
            </a:r>
            <a:r>
              <a:rPr lang="en-US" dirty="0" err="1"/>
              <a:t>dokaz</a:t>
            </a:r>
            <a:r>
              <a:rPr lang="en-US" dirty="0"/>
              <a:t>», </a:t>
            </a:r>
            <a:r>
              <a:rPr lang="sr-Latn-RS" dirty="0"/>
              <a:t>	</a:t>
            </a:r>
            <a:r>
              <a:rPr lang="sr-Latn-RS" dirty="0" smtClean="0"/>
              <a:t>po</a:t>
            </a:r>
            <a:r>
              <a:rPr lang="en-US" dirty="0" smtClean="0"/>
              <a:t> </a:t>
            </a:r>
            <a:r>
              <a:rPr lang="en-US" dirty="0" err="1"/>
              <a:t>pravilu</a:t>
            </a:r>
            <a:r>
              <a:rPr lang="en-US" dirty="0"/>
              <a:t> </a:t>
            </a:r>
            <a:r>
              <a:rPr lang="en-US" b="1" dirty="0" smtClean="0"/>
              <a:t>jest</a:t>
            </a:r>
            <a:r>
              <a:rPr lang="sr-Latn-RS" b="1" dirty="0" smtClean="0"/>
              <a:t>e</a:t>
            </a:r>
            <a:r>
              <a:rPr lang="en-US" b="1" dirty="0" smtClean="0"/>
              <a:t> </a:t>
            </a:r>
            <a:r>
              <a:rPr lang="en-US" b="1" dirty="0" err="1" smtClean="0"/>
              <a:t>rezervi</a:t>
            </a:r>
            <a:r>
              <a:rPr lang="sr-Latn-RS" b="1" dirty="0" smtClean="0"/>
              <a:t>s</a:t>
            </a:r>
            <a:r>
              <a:rPr lang="en-US" b="1" dirty="0" err="1" smtClean="0"/>
              <a:t>ao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/>
              <a:t>toga </a:t>
            </a:r>
            <a:r>
              <a:rPr lang="en-US" dirty="0" err="1"/>
              <a:t>gost</a:t>
            </a:r>
            <a:r>
              <a:rPr lang="en-US" dirty="0"/>
              <a:t> ne </a:t>
            </a:r>
            <a:r>
              <a:rPr lang="en-US" dirty="0" err="1" smtClean="0"/>
              <a:t>sm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primetiti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ništa</a:t>
            </a:r>
            <a:r>
              <a:rPr lang="en-US" dirty="0"/>
              <a:t> ne </a:t>
            </a:r>
            <a:r>
              <a:rPr lang="en-US" dirty="0" err="1"/>
              <a:t>zna</a:t>
            </a:r>
            <a:r>
              <a:rPr lang="en-US" dirty="0"/>
              <a:t> o </a:t>
            </a:r>
            <a:r>
              <a:rPr lang="en-US" dirty="0" err="1"/>
              <a:t>rezervaciji</a:t>
            </a:r>
            <a:r>
              <a:rPr lang="en-US" dirty="0"/>
              <a:t>.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nastojati</a:t>
            </a:r>
            <a:r>
              <a:rPr lang="en-US" dirty="0"/>
              <a:t> </a:t>
            </a:r>
            <a:r>
              <a:rPr lang="en-US" dirty="0" err="1"/>
              <a:t>saznati</a:t>
            </a:r>
            <a:r>
              <a:rPr lang="en-US" dirty="0"/>
              <a:t> </a:t>
            </a:r>
            <a:r>
              <a:rPr lang="en-US" dirty="0" err="1"/>
              <a:t>pojedinosti</a:t>
            </a:r>
            <a:r>
              <a:rPr lang="en-US" dirty="0"/>
              <a:t> o </a:t>
            </a:r>
            <a:r>
              <a:rPr lang="en-US" dirty="0" err="1"/>
              <a:t>rezervaciji</a:t>
            </a:r>
            <a:r>
              <a:rPr lang="en-US" dirty="0"/>
              <a:t>,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mu </a:t>
            </a:r>
            <a:r>
              <a:rPr lang="en-US" dirty="0" err="1"/>
              <a:t>izdati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, a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potom</a:t>
            </a:r>
            <a:r>
              <a:rPr lang="en-US" dirty="0"/>
              <a:t> </a:t>
            </a:r>
            <a:r>
              <a:rPr lang="en-US" dirty="0" err="1"/>
              <a:t>potražiti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ipak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 ne </a:t>
            </a:r>
            <a:r>
              <a:rPr lang="en-US" dirty="0" err="1"/>
              <a:t>pronađe</a:t>
            </a:r>
            <a:r>
              <a:rPr lang="en-US" dirty="0"/>
              <a:t>, </a:t>
            </a:r>
            <a:r>
              <a:rPr lang="en-US" dirty="0" err="1"/>
              <a:t>ispisat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istorijskog </a:t>
            </a:r>
            <a:r>
              <a:rPr lang="en-US" dirty="0" err="1" smtClean="0"/>
              <a:t>kartici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i="1" dirty="0"/>
              <a:t>(history card)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recepcijskoj</a:t>
            </a:r>
            <a:r>
              <a:rPr lang="en-US" dirty="0"/>
              <a:t> </a:t>
            </a:r>
            <a:r>
              <a:rPr lang="en-US" dirty="0" err="1"/>
              <a:t>ploči</a:t>
            </a:r>
            <a:r>
              <a:rPr lang="en-US" dirty="0"/>
              <a:t> </a:t>
            </a:r>
            <a:r>
              <a:rPr lang="en-US" b="1" dirty="0"/>
              <a:t>N/R </a:t>
            </a:r>
            <a:r>
              <a:rPr lang="en-US" dirty="0"/>
              <a:t>(«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») </a:t>
            </a:r>
            <a:r>
              <a:rPr lang="en-US" dirty="0" err="1"/>
              <a:t>i</a:t>
            </a:r>
            <a:r>
              <a:rPr lang="en-US" dirty="0"/>
              <a:t> o </a:t>
            </a:r>
            <a:r>
              <a:rPr lang="en-US" dirty="0" smtClean="0"/>
              <a:t>tom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izvestiti</a:t>
            </a:r>
            <a:r>
              <a:rPr lang="en-US" dirty="0" smtClean="0"/>
              <a:t> </a:t>
            </a:r>
            <a:r>
              <a:rPr lang="en-US" dirty="0" err="1"/>
              <a:t>šefa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  <a:endParaRPr lang="sr-Latn-RS" dirty="0" smtClean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57858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/>
              <a:t>mora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spreman</a:t>
            </a:r>
            <a:r>
              <a:rPr lang="en-US" dirty="0"/>
              <a:t> </a:t>
            </a:r>
            <a:r>
              <a:rPr lang="en-US" dirty="0" err="1"/>
              <a:t>rado</a:t>
            </a:r>
            <a:r>
              <a:rPr lang="en-US" dirty="0"/>
              <a:t> </a:t>
            </a:r>
            <a:r>
              <a:rPr lang="en-US" dirty="0" err="1"/>
              <a:t>dočekati</a:t>
            </a:r>
            <a:r>
              <a:rPr lang="en-US" dirty="0"/>
              <a:t> </a:t>
            </a:r>
            <a:r>
              <a:rPr lang="en-US" dirty="0" err="1"/>
              <a:t>svakoga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približava</a:t>
            </a:r>
            <a:r>
              <a:rPr lang="en-US" dirty="0"/>
              <a:t> </a:t>
            </a:r>
            <a:r>
              <a:rPr lang="en-US" dirty="0" err="1"/>
              <a:t>recepcijskom</a:t>
            </a:r>
            <a:r>
              <a:rPr lang="en-US" dirty="0"/>
              <a:t> </a:t>
            </a:r>
            <a:r>
              <a:rPr lang="en-US" dirty="0" err="1"/>
              <a:t>pultu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/>
              <a:t>razgovara</a:t>
            </a:r>
            <a:r>
              <a:rPr lang="en-US" dirty="0"/>
              <a:t> s </a:t>
            </a:r>
            <a:r>
              <a:rPr lang="en-US" dirty="0" err="1"/>
              <a:t>gostom</a:t>
            </a:r>
            <a:r>
              <a:rPr lang="en-US" dirty="0"/>
              <a:t>, </a:t>
            </a:r>
            <a:r>
              <a:rPr lang="en-US" dirty="0" err="1"/>
              <a:t>pažnju</a:t>
            </a:r>
            <a:r>
              <a:rPr lang="en-US" dirty="0"/>
              <a:t> </a:t>
            </a:r>
            <a:r>
              <a:rPr lang="en-US" dirty="0" err="1"/>
              <a:t>posvećuje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njemu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Na </a:t>
            </a:r>
            <a:r>
              <a:rPr lang="en-US" dirty="0" err="1"/>
              <a:t>telefonski</a:t>
            </a:r>
            <a:r>
              <a:rPr lang="en-US" dirty="0"/>
              <a:t> se </a:t>
            </a:r>
            <a:r>
              <a:rPr lang="en-US" dirty="0" err="1"/>
              <a:t>poziv</a:t>
            </a:r>
            <a:r>
              <a:rPr lang="en-US" dirty="0"/>
              <a:t> </a:t>
            </a:r>
            <a:r>
              <a:rPr lang="en-US" dirty="0" err="1"/>
              <a:t>javlja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ispriku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s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dirty="0" err="1"/>
              <a:t>razgovara</a:t>
            </a:r>
            <a:r>
              <a:rPr lang="en-US" dirty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prednost</a:t>
            </a:r>
            <a:r>
              <a:rPr lang="en-US" dirty="0"/>
              <a:t> </a:t>
            </a:r>
            <a:r>
              <a:rPr lang="en-US" dirty="0" err="1"/>
              <a:t>telefonskom</a:t>
            </a:r>
            <a:r>
              <a:rPr lang="en-US" dirty="0"/>
              <a:t> </a:t>
            </a:r>
            <a:r>
              <a:rPr lang="en-US" dirty="0" err="1"/>
              <a:t>pozivu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uručiti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prijavu</a:t>
            </a:r>
            <a:r>
              <a:rPr lang="en-US" dirty="0"/>
              <a:t> (</a:t>
            </a:r>
            <a:r>
              <a:rPr lang="en-US" dirty="0" err="1"/>
              <a:t>registraciju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olovku</a:t>
            </a:r>
            <a:r>
              <a:rPr lang="en-US" dirty="0"/>
              <a:t> s </a:t>
            </a:r>
            <a:r>
              <a:rPr lang="en-US" dirty="0" err="1"/>
              <a:t>molbom</a:t>
            </a:r>
            <a:r>
              <a:rPr lang="en-US" dirty="0"/>
              <a:t> da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popuni</a:t>
            </a:r>
            <a:r>
              <a:rPr lang="en-US" dirty="0"/>
              <a:t> </a:t>
            </a:r>
            <a:r>
              <a:rPr lang="en-US" dirty="0" err="1"/>
              <a:t>čitljivo</a:t>
            </a:r>
            <a:r>
              <a:rPr lang="en-US" dirty="0"/>
              <a:t> (</a:t>
            </a:r>
            <a:r>
              <a:rPr lang="en-US" dirty="0" err="1"/>
              <a:t>velikim</a:t>
            </a:r>
            <a:r>
              <a:rPr lang="en-US" dirty="0"/>
              <a:t> </a:t>
            </a:r>
            <a:r>
              <a:rPr lang="en-US" dirty="0" err="1"/>
              <a:t>slovima</a:t>
            </a:r>
            <a:r>
              <a:rPr lang="en-US" dirty="0"/>
              <a:t>). </a:t>
            </a:r>
            <a:endParaRPr lang="sr-Latn-RS" dirty="0" smtClean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3011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r>
              <a:rPr lang="en-US" u="sng" dirty="0" err="1" smtClean="0"/>
              <a:t>Recepcija</a:t>
            </a:r>
            <a:r>
              <a:rPr lang="en-US" u="sng" dirty="0"/>
              <a:t>, </a:t>
            </a:r>
            <a:r>
              <a:rPr lang="en-US" u="sng" dirty="0" err="1"/>
              <a:t>portirnica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telefonska</a:t>
            </a:r>
            <a:r>
              <a:rPr lang="en-US" u="sng" dirty="0"/>
              <a:t> </a:t>
            </a:r>
            <a:r>
              <a:rPr lang="en-US" u="sng" dirty="0" err="1"/>
              <a:t>centrala</a:t>
            </a:r>
            <a:r>
              <a:rPr lang="en-US" u="sng" dirty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sr-Latn-RS" dirty="0" smtClean="0"/>
              <a:t>3 </a:t>
            </a:r>
            <a:r>
              <a:rPr lang="en-US" dirty="0" err="1" smtClean="0"/>
              <a:t>službe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znati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stigao</a:t>
            </a:r>
            <a:r>
              <a:rPr lang="en-US" dirty="0"/>
              <a:t> u hotel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je </a:t>
            </a:r>
            <a:r>
              <a:rPr lang="en-US" dirty="0" err="1" smtClean="0"/>
              <a:t>smešten</a:t>
            </a:r>
            <a:r>
              <a:rPr lang="en-US" dirty="0"/>
              <a:t>, </a:t>
            </a:r>
            <a:r>
              <a:rPr lang="en-US" dirty="0" err="1"/>
              <a:t>makar</a:t>
            </a:r>
            <a:r>
              <a:rPr lang="en-US" dirty="0"/>
              <a:t> </a:t>
            </a:r>
            <a:r>
              <a:rPr lang="en-US" dirty="0" err="1"/>
              <a:t>prijava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 smtClean="0"/>
              <a:t>završena</a:t>
            </a:r>
            <a:r>
              <a:rPr lang="sr-Latn-RS" dirty="0" smtClean="0"/>
              <a:t>!</a:t>
            </a:r>
          </a:p>
          <a:p>
            <a:r>
              <a:rPr lang="en-US" dirty="0"/>
              <a:t>U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err="1" smtClean="0"/>
              <a:t>vremenim</a:t>
            </a:r>
            <a:r>
              <a:rPr lang="en-US" dirty="0" smtClean="0"/>
              <a:t> </a:t>
            </a:r>
            <a:r>
              <a:rPr lang="en-US" dirty="0" err="1"/>
              <a:t>hotelima</a:t>
            </a:r>
            <a:r>
              <a:rPr lang="en-US" dirty="0"/>
              <a:t>, </a:t>
            </a:r>
            <a:r>
              <a:rPr lang="en-US" dirty="0" err="1"/>
              <a:t>moguće</a:t>
            </a:r>
            <a:r>
              <a:rPr lang="en-US" dirty="0"/>
              <a:t> je </a:t>
            </a:r>
            <a:r>
              <a:rPr lang="en-US" dirty="0" err="1"/>
              <a:t>naići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posebne</a:t>
            </a:r>
            <a:r>
              <a:rPr lang="en-US" dirty="0"/>
              <a:t> </a:t>
            </a:r>
            <a:r>
              <a:rPr lang="en-US" dirty="0" err="1"/>
              <a:t>portale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«</a:t>
            </a:r>
            <a:r>
              <a:rPr lang="en-US" dirty="0" err="1"/>
              <a:t>samo-prijavu</a:t>
            </a:r>
            <a:r>
              <a:rPr lang="en-US" dirty="0"/>
              <a:t>»,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obavi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prijavu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kada</a:t>
            </a:r>
            <a:r>
              <a:rPr lang="en-US" dirty="0"/>
              <a:t> mu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izda</a:t>
            </a:r>
            <a:r>
              <a:rPr lang="en-US" dirty="0"/>
              <a:t> </a:t>
            </a:r>
            <a:r>
              <a:rPr lang="en-US" dirty="0" err="1" smtClean="0"/>
              <a:t>elektron</a:t>
            </a:r>
            <a:r>
              <a:rPr lang="sr-Latn-RS" dirty="0" smtClean="0"/>
              <a:t>s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/>
              <a:t>karticu</a:t>
            </a:r>
            <a:r>
              <a:rPr lang="en-US" dirty="0"/>
              <a:t> (</a:t>
            </a:r>
            <a:r>
              <a:rPr lang="en-US" dirty="0" err="1"/>
              <a:t>ključ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). «</a:t>
            </a:r>
            <a:r>
              <a:rPr lang="en-US" dirty="0" err="1"/>
              <a:t>Samo-prijava</a:t>
            </a:r>
            <a:r>
              <a:rPr lang="en-US" dirty="0"/>
              <a:t>» je </a:t>
            </a:r>
            <a:r>
              <a:rPr lang="en-US" dirty="0" err="1"/>
              <a:t>moguća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istem</a:t>
            </a:r>
            <a:r>
              <a:rPr lang="en-US" dirty="0" smtClean="0"/>
              <a:t> </a:t>
            </a:r>
            <a:r>
              <a:rPr lang="en-US" dirty="0"/>
              <a:t>«</a:t>
            </a:r>
            <a:r>
              <a:rPr lang="en-US" dirty="0" err="1"/>
              <a:t>očita</a:t>
            </a:r>
            <a:r>
              <a:rPr lang="en-US" dirty="0"/>
              <a:t>» </a:t>
            </a:r>
            <a:r>
              <a:rPr lang="en-US" dirty="0" err="1"/>
              <a:t>kreditnu</a:t>
            </a:r>
            <a:r>
              <a:rPr lang="en-US" dirty="0"/>
              <a:t> </a:t>
            </a:r>
            <a:r>
              <a:rPr lang="en-US" dirty="0" err="1"/>
              <a:t>karticu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/>
              <a:t>Dakle</a:t>
            </a:r>
            <a:r>
              <a:rPr lang="en-US" dirty="0"/>
              <a:t>, u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err="1" smtClean="0"/>
              <a:t>vremenom</a:t>
            </a:r>
            <a:r>
              <a:rPr lang="en-US" dirty="0" smtClean="0"/>
              <a:t> </a:t>
            </a:r>
            <a:r>
              <a:rPr lang="en-US" dirty="0" err="1"/>
              <a:t>hotelijerstvu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se </a:t>
            </a:r>
            <a:r>
              <a:rPr lang="en-US" dirty="0" err="1"/>
              <a:t>značaj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u="sng" dirty="0" err="1"/>
              <a:t>najbržem</a:t>
            </a:r>
            <a:r>
              <a:rPr lang="en-US" u="sng" dirty="0"/>
              <a:t> </a:t>
            </a:r>
            <a:r>
              <a:rPr lang="en-US" u="sng" dirty="0" err="1"/>
              <a:t>mogućem</a:t>
            </a:r>
            <a:r>
              <a:rPr lang="en-US" u="sng" dirty="0"/>
              <a:t> </a:t>
            </a:r>
            <a:r>
              <a:rPr lang="en-US" u="sng" dirty="0" err="1" smtClean="0"/>
              <a:t>smeštaju</a:t>
            </a:r>
            <a:r>
              <a:rPr lang="en-US" u="sng" dirty="0" smtClean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prijavi</a:t>
            </a:r>
            <a:r>
              <a:rPr lang="en-US" u="sng" dirty="0"/>
              <a:t> </a:t>
            </a:r>
            <a:r>
              <a:rPr lang="en-US" u="sng" dirty="0" err="1" smtClean="0"/>
              <a:t>gostiju</a:t>
            </a:r>
            <a:r>
              <a:rPr lang="sr-Latn-RS" u="sng" dirty="0" smtClean="0"/>
              <a:t>.</a:t>
            </a:r>
          </a:p>
          <a:p>
            <a:endParaRPr lang="sr-Latn-RS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41188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r>
              <a:rPr lang="en-US" dirty="0"/>
              <a:t>Bez </a:t>
            </a:r>
            <a:r>
              <a:rPr lang="en-US" dirty="0" err="1"/>
              <a:t>obzira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proceduru</a:t>
            </a:r>
            <a:r>
              <a:rPr lang="en-US" dirty="0"/>
              <a:t>, </a:t>
            </a:r>
            <a:r>
              <a:rPr lang="en-US" dirty="0" err="1"/>
              <a:t>hotelijer</a:t>
            </a:r>
            <a:r>
              <a:rPr lang="en-US" dirty="0"/>
              <a:t> bi </a:t>
            </a:r>
            <a:r>
              <a:rPr lang="en-US" dirty="0" err="1"/>
              <a:t>trebao</a:t>
            </a:r>
            <a:r>
              <a:rPr lang="en-US" dirty="0"/>
              <a:t> </a:t>
            </a:r>
            <a:r>
              <a:rPr lang="en-US" dirty="0" err="1" smtClean="0"/>
              <a:t>organiz</a:t>
            </a:r>
            <a:r>
              <a:rPr lang="sr-Latn-RS" dirty="0" smtClean="0"/>
              <a:t>ova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/>
              <a:t>takav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,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u hotel </a:t>
            </a:r>
            <a:r>
              <a:rPr lang="sr-Latn-RS" dirty="0" smtClean="0"/>
              <a:t>ličn</a:t>
            </a:r>
            <a:r>
              <a:rPr lang="en-US" dirty="0" smtClean="0"/>
              <a:t>o </a:t>
            </a:r>
            <a:r>
              <a:rPr lang="en-US" dirty="0" err="1"/>
              <a:t>popuni</a:t>
            </a:r>
            <a:r>
              <a:rPr lang="en-US" dirty="0"/>
              <a:t> </a:t>
            </a:r>
            <a:r>
              <a:rPr lang="en-US" dirty="0" smtClean="0"/>
              <a:t>«</a:t>
            </a:r>
            <a:r>
              <a:rPr lang="sr-Latn-RS" dirty="0" smtClean="0"/>
              <a:t>Istorijsk</a:t>
            </a:r>
            <a:r>
              <a:rPr lang="en-US" dirty="0" smtClean="0"/>
              <a:t>u </a:t>
            </a:r>
            <a:r>
              <a:rPr lang="en-US" dirty="0" err="1"/>
              <a:t>karticu</a:t>
            </a:r>
            <a:r>
              <a:rPr lang="en-US" dirty="0"/>
              <a:t>»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prezime</a:t>
            </a:r>
            <a:r>
              <a:rPr lang="en-US" dirty="0"/>
              <a:t>, </a:t>
            </a:r>
            <a:r>
              <a:rPr lang="en-US" dirty="0" err="1"/>
              <a:t>adresu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telefona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mobitela</a:t>
            </a:r>
            <a:r>
              <a:rPr lang="en-US" dirty="0"/>
              <a:t>, </a:t>
            </a:r>
            <a:r>
              <a:rPr lang="sr-Latn-RS" dirty="0" smtClean="0"/>
              <a:t>i </a:t>
            </a:r>
            <a:r>
              <a:rPr lang="en-US" dirty="0" err="1" smtClean="0"/>
              <a:t>potpis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Hotelijeru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to </a:t>
            </a:r>
            <a:r>
              <a:rPr lang="en-US" dirty="0" err="1"/>
              <a:t>izuzetno</a:t>
            </a:r>
            <a:r>
              <a:rPr lang="en-US" dirty="0"/>
              <a:t> </a:t>
            </a:r>
            <a:r>
              <a:rPr lang="en-US" dirty="0" err="1"/>
              <a:t>važni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o </a:t>
            </a:r>
            <a:r>
              <a:rPr lang="en-US" dirty="0" err="1"/>
              <a:t>gostu</a:t>
            </a:r>
            <a:r>
              <a:rPr lang="en-US" dirty="0"/>
              <a:t>. </a:t>
            </a:r>
            <a:r>
              <a:rPr lang="en-US" dirty="0" err="1"/>
              <a:t>Jer</a:t>
            </a:r>
            <a:r>
              <a:rPr lang="en-US" dirty="0"/>
              <a:t>, u </a:t>
            </a:r>
            <a:r>
              <a:rPr lang="sr-Latn-RS" dirty="0" smtClean="0"/>
              <a:t>pasošu</a:t>
            </a:r>
            <a:r>
              <a:rPr lang="en-US" dirty="0" smtClean="0"/>
              <a:t>,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adrese</a:t>
            </a:r>
            <a:r>
              <a:rPr lang="en-US" dirty="0"/>
              <a:t> </a:t>
            </a:r>
            <a:r>
              <a:rPr lang="en-US" dirty="0" err="1"/>
              <a:t>stanovanja</a:t>
            </a:r>
            <a:r>
              <a:rPr lang="en-US" dirty="0"/>
              <a:t>. A, </a:t>
            </a:r>
            <a:r>
              <a:rPr lang="en-US" dirty="0" err="1"/>
              <a:t>adresa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važna</a:t>
            </a:r>
            <a:r>
              <a:rPr lang="en-US" dirty="0"/>
              <a:t> je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sr-Latn-RS" dirty="0" smtClean="0"/>
              <a:t>pravljenja</a:t>
            </a:r>
            <a:r>
              <a:rPr lang="en-US" dirty="0" smtClean="0"/>
              <a:t> </a:t>
            </a:r>
            <a:r>
              <a:rPr lang="en-US" i="1" dirty="0"/>
              <a:t>mailing </a:t>
            </a:r>
            <a:r>
              <a:rPr lang="en-US" i="1" dirty="0" err="1"/>
              <a:t>liste</a:t>
            </a:r>
            <a:r>
              <a:rPr lang="en-US" i="1" dirty="0"/>
              <a:t>, 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 smtClean="0"/>
              <a:t>povra</a:t>
            </a:r>
            <a:r>
              <a:rPr lang="sr-Latn-RS" dirty="0" smtClean="0"/>
              <a:t>ćaja</a:t>
            </a:r>
            <a:r>
              <a:rPr lang="en-US" dirty="0" smtClean="0"/>
              <a:t> </a:t>
            </a:r>
            <a:r>
              <a:rPr lang="en-US" dirty="0" err="1"/>
              <a:t>zaboravljenih</a:t>
            </a:r>
            <a:r>
              <a:rPr lang="en-US" dirty="0"/>
              <a:t> </a:t>
            </a:r>
            <a:r>
              <a:rPr lang="en-US" dirty="0" err="1"/>
              <a:t>stvari</a:t>
            </a:r>
            <a:r>
              <a:rPr lang="en-US" dirty="0"/>
              <a:t>, </a:t>
            </a:r>
          </a:p>
          <a:p>
            <a:r>
              <a:rPr lang="en-US" dirty="0"/>
              <a:t>3. </a:t>
            </a:r>
            <a:r>
              <a:rPr lang="en-US" dirty="0" err="1"/>
              <a:t>zaboravljenog</a:t>
            </a:r>
            <a:r>
              <a:rPr lang="en-US" dirty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naknadne</a:t>
            </a:r>
            <a:r>
              <a:rPr lang="en-US" dirty="0"/>
              <a:t> </a:t>
            </a: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.). </a:t>
            </a:r>
          </a:p>
          <a:p>
            <a:endParaRPr lang="en-US" dirty="0"/>
          </a:p>
          <a:p>
            <a:r>
              <a:rPr lang="sr-Latn-RS" dirty="0" smtClean="0"/>
              <a:t>D</a:t>
            </a:r>
            <a:r>
              <a:rPr lang="en-US" dirty="0" smtClean="0"/>
              <a:t>ok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popunjava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registraciju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diskretno</a:t>
            </a:r>
            <a:r>
              <a:rPr lang="en-US" dirty="0"/>
              <a:t> </a:t>
            </a:r>
            <a:r>
              <a:rPr lang="en-US" dirty="0" err="1" smtClean="0"/>
              <a:t>uporediti</a:t>
            </a:r>
            <a:r>
              <a:rPr lang="en-US" dirty="0" smtClean="0"/>
              <a:t> </a:t>
            </a:r>
            <a:r>
              <a:rPr lang="en-US" dirty="0"/>
              <a:t>original </a:t>
            </a:r>
            <a:r>
              <a:rPr lang="en-US" dirty="0" err="1"/>
              <a:t>vouchera</a:t>
            </a:r>
            <a:r>
              <a:rPr lang="en-US" dirty="0"/>
              <a:t> s </a:t>
            </a:r>
            <a:r>
              <a:rPr lang="en-US" dirty="0" err="1"/>
              <a:t>kopijom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mape</a:t>
            </a:r>
            <a:r>
              <a:rPr lang="en-US" dirty="0"/>
              <a:t> «</a:t>
            </a:r>
            <a:r>
              <a:rPr lang="en-US" dirty="0" err="1"/>
              <a:t>današnji</a:t>
            </a:r>
            <a:r>
              <a:rPr lang="en-US" dirty="0"/>
              <a:t> </a:t>
            </a:r>
            <a:r>
              <a:rPr lang="en-US" dirty="0" err="1"/>
              <a:t>dolazak</a:t>
            </a:r>
            <a:r>
              <a:rPr lang="en-US" dirty="0"/>
              <a:t>». Voucher ne </a:t>
            </a:r>
            <a:r>
              <a:rPr lang="en-US" dirty="0" err="1" smtClean="0"/>
              <a:t>sme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ispravljan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je voucher </a:t>
            </a:r>
            <a:r>
              <a:rPr lang="en-US" dirty="0" err="1"/>
              <a:t>ipak</a:t>
            </a:r>
            <a:r>
              <a:rPr lang="en-US" dirty="0"/>
              <a:t> </a:t>
            </a:r>
            <a:r>
              <a:rPr lang="en-US" dirty="0" err="1"/>
              <a:t>ispravljan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voucher </a:t>
            </a:r>
            <a:r>
              <a:rPr lang="en-US" dirty="0" err="1"/>
              <a:t>dostaviti</a:t>
            </a:r>
            <a:r>
              <a:rPr lang="en-US" dirty="0"/>
              <a:t> </a:t>
            </a:r>
            <a:r>
              <a:rPr lang="en-US" dirty="0" err="1"/>
              <a:t>šefu</a:t>
            </a:r>
            <a:r>
              <a:rPr lang="en-US" dirty="0"/>
              <a:t> </a:t>
            </a:r>
            <a:r>
              <a:rPr lang="sr-Latn-RS" dirty="0" smtClean="0"/>
              <a:t>recepcije koji utvrđuje ispravnost istog sa agencijom.</a:t>
            </a:r>
            <a:endParaRPr lang="sr-Latn-RS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9585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sr-Latn-RS" b="1" i="1" dirty="0"/>
          </a:p>
          <a:p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dokumentaciji</a:t>
            </a:r>
            <a:r>
              <a:rPr lang="en-US" dirty="0"/>
              <a:t> u </a:t>
            </a:r>
            <a:r>
              <a:rPr lang="en-US" dirty="0" err="1"/>
              <a:t>mapi</a:t>
            </a:r>
            <a:r>
              <a:rPr lang="en-US" dirty="0"/>
              <a:t> «</a:t>
            </a:r>
            <a:r>
              <a:rPr lang="en-US" dirty="0" err="1"/>
              <a:t>današnji</a:t>
            </a:r>
            <a:r>
              <a:rPr lang="en-US" dirty="0"/>
              <a:t> </a:t>
            </a:r>
            <a:r>
              <a:rPr lang="en-US" dirty="0" err="1"/>
              <a:t>dolazak</a:t>
            </a:r>
            <a:r>
              <a:rPr lang="en-US" dirty="0"/>
              <a:t>» </a:t>
            </a:r>
            <a:r>
              <a:rPr lang="en-US" dirty="0" err="1"/>
              <a:t>određuje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»</a:t>
            </a:r>
            <a:r>
              <a:rPr lang="en-US" dirty="0" err="1"/>
              <a:t>blokira</a:t>
            </a:r>
            <a:r>
              <a:rPr lang="en-US" dirty="0"/>
              <a:t>»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b="1" dirty="0" smtClean="0"/>
              <a:t>pre </a:t>
            </a:r>
            <a:r>
              <a:rPr lang="en-US" b="1" dirty="0" err="1"/>
              <a:t>dolaska</a:t>
            </a:r>
            <a:r>
              <a:rPr lang="en-US" b="1" dirty="0"/>
              <a:t> </a:t>
            </a:r>
            <a:r>
              <a:rPr lang="en-US" dirty="0" err="1"/>
              <a:t>gosta</a:t>
            </a:r>
            <a:r>
              <a:rPr lang="en-US" dirty="0"/>
              <a:t> s </a:t>
            </a:r>
            <a:r>
              <a:rPr lang="en-US" dirty="0" err="1"/>
              <a:t>rezervacijom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err="1" smtClean="0"/>
              <a:t>vremenim</a:t>
            </a:r>
            <a:r>
              <a:rPr lang="en-US" dirty="0" smtClean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 smtClean="0"/>
              <a:t>elektron</a:t>
            </a:r>
            <a:r>
              <a:rPr lang="sr-Latn-RS" dirty="0" smtClean="0"/>
              <a:t>s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/>
              <a:t>kartica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služi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knjiženje</a:t>
            </a:r>
            <a:r>
              <a:rPr lang="en-US" dirty="0"/>
              <a:t>) </a:t>
            </a:r>
            <a:r>
              <a:rPr lang="en-US" dirty="0" err="1"/>
              <a:t>usluga</a:t>
            </a:r>
            <a:r>
              <a:rPr lang="en-US" dirty="0"/>
              <a:t> u tom </a:t>
            </a:r>
            <a:r>
              <a:rPr lang="en-US" dirty="0" err="1"/>
              <a:t>hotelu</a:t>
            </a:r>
            <a:r>
              <a:rPr lang="en-US" dirty="0"/>
              <a:t> «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sobni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». </a:t>
            </a:r>
            <a:endParaRPr lang="sr-Latn-RS" dirty="0" smtClean="0"/>
          </a:p>
          <a:p>
            <a:r>
              <a:rPr lang="sr-Latn-RS" dirty="0" smtClean="0"/>
              <a:t>D</a:t>
            </a:r>
            <a:r>
              <a:rPr lang="en-US" dirty="0" err="1" smtClean="0"/>
              <a:t>anas</a:t>
            </a:r>
            <a:r>
              <a:rPr lang="en-US" dirty="0" smtClean="0"/>
              <a:t> </a:t>
            </a:r>
            <a:r>
              <a:rPr lang="sr-Latn-RS" dirty="0" smtClean="0"/>
              <a:t>se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/>
              <a:t>sigurnosnih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uvode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dodatni</a:t>
            </a:r>
            <a:r>
              <a:rPr lang="en-US" dirty="0"/>
              <a:t> </a:t>
            </a:r>
            <a:r>
              <a:rPr lang="en-US" dirty="0" err="1"/>
              <a:t>standardi</a:t>
            </a:r>
            <a:r>
              <a:rPr lang="en-US" dirty="0"/>
              <a:t> </a:t>
            </a:r>
            <a:r>
              <a:rPr lang="en-US" dirty="0" err="1"/>
              <a:t>otvaranja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/>
              <a:t>hotelskih</a:t>
            </a:r>
            <a:r>
              <a:rPr lang="en-US" dirty="0"/>
              <a:t> soba, </a:t>
            </a:r>
            <a:r>
              <a:rPr lang="en-US" dirty="0" err="1"/>
              <a:t>tako</a:t>
            </a:r>
            <a:r>
              <a:rPr lang="en-US" dirty="0"/>
              <a:t> da se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otvoriti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 smtClean="0"/>
              <a:t>sledećih</a:t>
            </a:r>
            <a:r>
              <a:rPr lang="en-US" dirty="0" smtClean="0"/>
              <a:t> </a:t>
            </a:r>
            <a:r>
              <a:rPr lang="en-US" dirty="0" err="1"/>
              <a:t>načina</a:t>
            </a:r>
            <a:r>
              <a:rPr lang="en-US" dirty="0"/>
              <a:t>: </a:t>
            </a:r>
          </a:p>
          <a:p>
            <a:pPr lvl="1"/>
            <a:r>
              <a:rPr lang="en-US" dirty="0" err="1" smtClean="0"/>
              <a:t>klasični</a:t>
            </a:r>
            <a:r>
              <a:rPr lang="en-US" dirty="0" smtClean="0"/>
              <a:t> </a:t>
            </a:r>
            <a:r>
              <a:rPr lang="en-US" dirty="0" err="1"/>
              <a:t>ključ</a:t>
            </a:r>
            <a:r>
              <a:rPr lang="en-US" dirty="0"/>
              <a:t>, </a:t>
            </a:r>
          </a:p>
          <a:p>
            <a:pPr lvl="1"/>
            <a:r>
              <a:rPr lang="pl-PL" dirty="0" smtClean="0"/>
              <a:t>elektronska </a:t>
            </a:r>
            <a:r>
              <a:rPr lang="pl-PL" dirty="0"/>
              <a:t>kartica (kontaktni i bezkontaktni modeli), </a:t>
            </a:r>
          </a:p>
          <a:p>
            <a:pPr lvl="1"/>
            <a:r>
              <a:rPr lang="en-US" dirty="0" err="1" smtClean="0"/>
              <a:t>različiti</a:t>
            </a:r>
            <a:r>
              <a:rPr lang="en-US" dirty="0" smtClean="0"/>
              <a:t> </a:t>
            </a:r>
            <a:r>
              <a:rPr lang="en-US" dirty="0" err="1"/>
              <a:t>biometrijski</a:t>
            </a:r>
            <a:r>
              <a:rPr lang="en-US" dirty="0"/>
              <a:t> </a:t>
            </a:r>
            <a:r>
              <a:rPr lang="en-US" dirty="0" err="1"/>
              <a:t>oblici</a:t>
            </a:r>
            <a:r>
              <a:rPr lang="en-US" dirty="0"/>
              <a:t> </a:t>
            </a:r>
            <a:r>
              <a:rPr lang="en-US" dirty="0" err="1"/>
              <a:t>otvaranja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(</a:t>
            </a:r>
            <a:r>
              <a:rPr lang="en-US" dirty="0" err="1"/>
              <a:t>otisak</a:t>
            </a:r>
            <a:r>
              <a:rPr lang="en-US" dirty="0"/>
              <a:t> </a:t>
            </a:r>
            <a:r>
              <a:rPr lang="en-US" dirty="0" err="1"/>
              <a:t>prsta</a:t>
            </a:r>
            <a:r>
              <a:rPr lang="en-US" dirty="0"/>
              <a:t>, </a:t>
            </a:r>
            <a:r>
              <a:rPr lang="en-US" dirty="0" err="1"/>
              <a:t>otisak</a:t>
            </a:r>
            <a:r>
              <a:rPr lang="en-US" dirty="0"/>
              <a:t> </a:t>
            </a:r>
            <a:r>
              <a:rPr lang="en-US" dirty="0" err="1"/>
              <a:t>dlana</a:t>
            </a:r>
            <a:r>
              <a:rPr lang="en-US" dirty="0"/>
              <a:t>, </a:t>
            </a:r>
            <a:r>
              <a:rPr lang="en-US" dirty="0" err="1" smtClean="0"/>
              <a:t>zenica</a:t>
            </a:r>
            <a:r>
              <a:rPr lang="en-US" dirty="0" smtClean="0"/>
              <a:t> </a:t>
            </a:r>
            <a:r>
              <a:rPr lang="en-US" dirty="0" err="1"/>
              <a:t>oka</a:t>
            </a:r>
            <a:r>
              <a:rPr lang="en-US" dirty="0"/>
              <a:t>, </a:t>
            </a:r>
            <a:r>
              <a:rPr lang="en-US" dirty="0" err="1"/>
              <a:t>ljudski</a:t>
            </a:r>
            <a:r>
              <a:rPr lang="en-US" dirty="0"/>
              <a:t> </a:t>
            </a:r>
            <a:r>
              <a:rPr lang="en-US" dirty="0" err="1"/>
              <a:t>glas</a:t>
            </a:r>
            <a:r>
              <a:rPr lang="en-US" dirty="0"/>
              <a:t>). 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5105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en-US" b="1" i="1" dirty="0" err="1"/>
              <a:t>Prihvat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s </a:t>
            </a:r>
            <a:r>
              <a:rPr lang="en-US" b="1" i="1" dirty="0" err="1"/>
              <a:t>rezervacijom</a:t>
            </a:r>
            <a:r>
              <a:rPr lang="en-US" b="1" i="1" dirty="0"/>
              <a:t> </a:t>
            </a:r>
            <a:endParaRPr lang="sr-Latn-RS" b="1" i="1" dirty="0" smtClean="0"/>
          </a:p>
          <a:p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s </a:t>
            </a:r>
            <a:r>
              <a:rPr lang="en-US" dirty="0" err="1"/>
              <a:t>rezervacijom</a:t>
            </a:r>
            <a:r>
              <a:rPr lang="en-US" dirty="0"/>
              <a:t>, </a:t>
            </a:r>
            <a:r>
              <a:rPr lang="en-US" dirty="0" err="1"/>
              <a:t>potrebno</a:t>
            </a:r>
            <a:r>
              <a:rPr lang="en-US" dirty="0"/>
              <a:t> je </a:t>
            </a:r>
            <a:r>
              <a:rPr lang="en-US" dirty="0" err="1" smtClean="0"/>
              <a:t>defini</a:t>
            </a:r>
            <a:r>
              <a:rPr lang="sr-Latn-RS" dirty="0" smtClean="0"/>
              <a:t>s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b="1" dirty="0" err="1"/>
              <a:t>vrstu</a:t>
            </a:r>
            <a:r>
              <a:rPr lang="en-US" b="1" dirty="0"/>
              <a:t> </a:t>
            </a:r>
            <a:r>
              <a:rPr lang="en-US" b="1" dirty="0" err="1"/>
              <a:t>računa</a:t>
            </a:r>
            <a:r>
              <a:rPr lang="en-US" b="1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vezana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 smtClean="0"/>
              <a:t>defini</a:t>
            </a:r>
            <a:r>
              <a:rPr lang="sr-Latn-RS" dirty="0" smtClean="0"/>
              <a:t>s</a:t>
            </a:r>
            <a:r>
              <a:rPr lang="en-US" dirty="0" err="1" smtClean="0"/>
              <a:t>ana</a:t>
            </a:r>
            <a:r>
              <a:rPr lang="en-US" dirty="0" smtClean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unosa</a:t>
            </a:r>
            <a:r>
              <a:rPr lang="en-US" dirty="0"/>
              <a:t> </a:t>
            </a:r>
            <a:r>
              <a:rPr lang="en-US" dirty="0" err="1" smtClean="0"/>
              <a:t>elemenata</a:t>
            </a:r>
            <a:r>
              <a:rPr lang="sr-Latn-RS" dirty="0"/>
              <a:t> </a:t>
            </a:r>
            <a:r>
              <a:rPr lang="en-US" dirty="0" err="1"/>
              <a:t>rezervacije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/>
              <a:t>računa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vežu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 smtClean="0"/>
              <a:t>smeštajnih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,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: </a:t>
            </a:r>
          </a:p>
          <a:p>
            <a:pPr lvl="1"/>
            <a:r>
              <a:rPr lang="it-IT" dirty="0" smtClean="0"/>
              <a:t>00 </a:t>
            </a:r>
            <a:r>
              <a:rPr lang="it-IT" dirty="0"/>
              <a:t>– individualni račun (za individualne goste), </a:t>
            </a:r>
          </a:p>
          <a:p>
            <a:pPr lvl="1"/>
            <a:r>
              <a:rPr lang="pl-PL" dirty="0" smtClean="0"/>
              <a:t>01 </a:t>
            </a:r>
            <a:r>
              <a:rPr lang="pl-PL" dirty="0"/>
              <a:t>– </a:t>
            </a:r>
            <a:r>
              <a:rPr lang="pl-PL" dirty="0" smtClean="0"/>
              <a:t>grupni </a:t>
            </a:r>
            <a:r>
              <a:rPr lang="pl-PL" dirty="0"/>
              <a:t>račun (za goste </a:t>
            </a:r>
            <a:r>
              <a:rPr lang="pl-PL" dirty="0" smtClean="0"/>
              <a:t>iz grupe), </a:t>
            </a:r>
            <a:endParaRPr lang="pl-PL" dirty="0"/>
          </a:p>
          <a:p>
            <a:pPr lvl="1"/>
            <a:r>
              <a:rPr lang="en-US" dirty="0" smtClean="0"/>
              <a:t>02 </a:t>
            </a:r>
            <a:r>
              <a:rPr lang="en-US" dirty="0"/>
              <a:t>– </a:t>
            </a:r>
            <a:r>
              <a:rPr lang="en-US" dirty="0" err="1"/>
              <a:t>fakture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hotel </a:t>
            </a:r>
            <a:r>
              <a:rPr lang="en-US" dirty="0" err="1"/>
              <a:t>stigli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reko</a:t>
            </a:r>
            <a:r>
              <a:rPr lang="en-US" dirty="0" smtClean="0"/>
              <a:t> </a:t>
            </a:r>
            <a:r>
              <a:rPr lang="en-US" dirty="0" err="1"/>
              <a:t>putničke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s </a:t>
            </a:r>
            <a:r>
              <a:rPr lang="en-US" dirty="0" err="1"/>
              <a:t>kojom</a:t>
            </a:r>
            <a:r>
              <a:rPr lang="en-US" dirty="0"/>
              <a:t> hotel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potpisan</a:t>
            </a:r>
            <a:r>
              <a:rPr lang="en-US" dirty="0"/>
              <a:t> </a:t>
            </a:r>
            <a:r>
              <a:rPr lang="en-US" dirty="0" err="1"/>
              <a:t>ugovor</a:t>
            </a:r>
            <a:r>
              <a:rPr lang="en-US" dirty="0"/>
              <a:t> o </a:t>
            </a:r>
            <a:r>
              <a:rPr lang="en-US" dirty="0" err="1"/>
              <a:t>alotmanu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2849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sr-Latn-RS" b="1" i="1" dirty="0" smtClean="0"/>
              <a:t>Ažuriranje podataka o gostima</a:t>
            </a:r>
          </a:p>
          <a:p>
            <a:endParaRPr lang="sr-Latn-RS" dirty="0" smtClean="0"/>
          </a:p>
          <a:p>
            <a:r>
              <a:rPr lang="sr-Latn-RS" dirty="0" smtClean="0"/>
              <a:t>S</a:t>
            </a:r>
            <a:r>
              <a:rPr lang="sr-Latn-RS" dirty="0"/>
              <a:t>k</a:t>
            </a:r>
            <a:r>
              <a:rPr lang="en-US" dirty="0" err="1" smtClean="0"/>
              <a:t>raćenom</a:t>
            </a:r>
            <a:r>
              <a:rPr lang="en-US" dirty="0" smtClean="0"/>
              <a:t> </a:t>
            </a:r>
            <a:r>
              <a:rPr lang="en-US" dirty="0" err="1"/>
              <a:t>tekstu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ažuriranje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knjig</a:t>
            </a:r>
            <a:r>
              <a:rPr lang="sr-Latn-RS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gostiju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izvrši</a:t>
            </a:r>
            <a:r>
              <a:rPr lang="en-US" dirty="0"/>
              <a:t> </a:t>
            </a:r>
            <a:r>
              <a:rPr lang="en-US" dirty="0" err="1"/>
              <a:t>skraćeni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, </a:t>
            </a:r>
            <a:r>
              <a:rPr lang="en-US" dirty="0" err="1"/>
              <a:t>potrebno</a:t>
            </a:r>
            <a:r>
              <a:rPr lang="en-US" dirty="0"/>
              <a:t> je (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to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), </a:t>
            </a:r>
            <a:r>
              <a:rPr lang="en-US" dirty="0" err="1"/>
              <a:t>upotpuniti</a:t>
            </a:r>
            <a:r>
              <a:rPr lang="en-US" dirty="0"/>
              <a:t> </a:t>
            </a:r>
            <a:r>
              <a:rPr lang="en-US" dirty="0" err="1" smtClean="0"/>
              <a:t>podatke</a:t>
            </a:r>
            <a:r>
              <a:rPr lang="en-US" dirty="0" smtClean="0"/>
              <a:t>.</a:t>
            </a:r>
            <a:r>
              <a:rPr lang="sr-Latn-RS" dirty="0" smtClean="0"/>
              <a:t> </a:t>
            </a:r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51040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sr-Latn-RS" sz="2400" b="1" i="1" u="sng" dirty="0" smtClean="0"/>
              <a:t>Dolasci sa rezervacijom</a:t>
            </a:r>
          </a:p>
          <a:p>
            <a:endParaRPr lang="sr-Latn-RS" dirty="0" smtClean="0"/>
          </a:p>
          <a:p>
            <a:r>
              <a:rPr lang="sr-Latn-RS" b="1" i="1" dirty="0" smtClean="0"/>
              <a:t>Naknadna prijava</a:t>
            </a:r>
          </a:p>
          <a:p>
            <a:endParaRPr lang="sr-Latn-RS" dirty="0" smtClean="0"/>
          </a:p>
          <a:p>
            <a:r>
              <a:rPr lang="en-US" dirty="0" err="1"/>
              <a:t>Ukoliko</a:t>
            </a:r>
            <a:r>
              <a:rPr lang="en-US" dirty="0"/>
              <a:t>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došao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dana </a:t>
            </a:r>
            <a:r>
              <a:rPr lang="en-US" dirty="0" err="1"/>
              <a:t>ranije</a:t>
            </a:r>
            <a:r>
              <a:rPr lang="en-US" dirty="0"/>
              <a:t>, a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</a:t>
            </a:r>
            <a:r>
              <a:rPr lang="en-US" dirty="0" err="1" smtClean="0"/>
              <a:t>razloga</a:t>
            </a:r>
            <a:r>
              <a:rPr lang="en-US" dirty="0" smtClean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prijavljen</a:t>
            </a:r>
            <a:r>
              <a:rPr lang="en-US" dirty="0"/>
              <a:t>, </a:t>
            </a:r>
            <a:r>
              <a:rPr lang="en-US" dirty="0" err="1"/>
              <a:t>moguće</a:t>
            </a:r>
            <a:r>
              <a:rPr lang="en-US" dirty="0"/>
              <a:t> je </a:t>
            </a:r>
            <a:r>
              <a:rPr lang="en-US" dirty="0" err="1"/>
              <a:t>uraditi</a:t>
            </a:r>
            <a:r>
              <a:rPr lang="en-US" dirty="0"/>
              <a:t> </a:t>
            </a:r>
            <a:r>
              <a:rPr lang="en-US" dirty="0" err="1"/>
              <a:t>naknadnu</a:t>
            </a:r>
            <a:r>
              <a:rPr lang="en-US" dirty="0"/>
              <a:t> </a:t>
            </a:r>
            <a:r>
              <a:rPr lang="en-US" dirty="0" err="1"/>
              <a:t>prijavu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datumu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je </a:t>
            </a:r>
            <a:r>
              <a:rPr lang="en-US" dirty="0" err="1"/>
              <a:t>došao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/>
              <a:t>unesenog</a:t>
            </a:r>
            <a:r>
              <a:rPr lang="en-US" dirty="0"/>
              <a:t> </a:t>
            </a:r>
            <a:r>
              <a:rPr lang="en-US" dirty="0" err="1"/>
              <a:t>stvarnog</a:t>
            </a:r>
            <a:r>
              <a:rPr lang="en-US" dirty="0"/>
              <a:t> </a:t>
            </a:r>
            <a:r>
              <a:rPr lang="en-US" dirty="0" err="1"/>
              <a:t>datuma</a:t>
            </a:r>
            <a:r>
              <a:rPr lang="en-US" dirty="0"/>
              <a:t> </a:t>
            </a:r>
            <a:r>
              <a:rPr lang="en-US" dirty="0" err="1"/>
              <a:t>dolaska</a:t>
            </a:r>
            <a:r>
              <a:rPr lang="en-US" dirty="0"/>
              <a:t>, </a:t>
            </a:r>
            <a:r>
              <a:rPr lang="en-US" dirty="0" err="1"/>
              <a:t>gosta</a:t>
            </a:r>
            <a:r>
              <a:rPr lang="en-US" dirty="0"/>
              <a:t> je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prijaviti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varijante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nekoj</a:t>
            </a:r>
            <a:r>
              <a:rPr lang="en-US" dirty="0"/>
              <a:t> </a:t>
            </a:r>
            <a:r>
              <a:rPr lang="en-US" dirty="0" err="1"/>
              <a:t>rezervaciji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bez </a:t>
            </a:r>
            <a:r>
              <a:rPr lang="en-US" dirty="0" err="1"/>
              <a:t>rezervacije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radi</a:t>
            </a:r>
            <a:r>
              <a:rPr lang="en-US" dirty="0"/>
              <a:t> s </a:t>
            </a:r>
            <a:r>
              <a:rPr lang="en-US" dirty="0" err="1"/>
              <a:t>rezervacijom</a:t>
            </a:r>
            <a:r>
              <a:rPr lang="en-US" dirty="0"/>
              <a:t>, </a:t>
            </a:r>
            <a:r>
              <a:rPr lang="en-US" dirty="0" err="1"/>
              <a:t>istu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aktivirati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funkciju</a:t>
            </a:r>
            <a:r>
              <a:rPr lang="en-US" dirty="0"/>
              <a:t> </a:t>
            </a:r>
            <a:r>
              <a:rPr lang="en-US" dirty="0" err="1"/>
              <a:t>aktiviranje</a:t>
            </a:r>
            <a:r>
              <a:rPr lang="en-US" dirty="0"/>
              <a:t> </a:t>
            </a:r>
            <a:r>
              <a:rPr lang="en-US" dirty="0" err="1"/>
              <a:t>storno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u </a:t>
            </a:r>
            <a:r>
              <a:rPr lang="en-US" dirty="0" err="1"/>
              <a:t>programu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. </a:t>
            </a:r>
          </a:p>
          <a:p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napomenuti</a:t>
            </a:r>
            <a:r>
              <a:rPr lang="en-US" dirty="0"/>
              <a:t> da je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takvog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uraditi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doknjiženje</a:t>
            </a:r>
            <a:r>
              <a:rPr lang="en-US" dirty="0"/>
              <a:t> </a:t>
            </a:r>
            <a:r>
              <a:rPr lang="en-US" dirty="0" err="1"/>
              <a:t>pansionskih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(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ijsko</a:t>
            </a:r>
            <a:r>
              <a:rPr lang="en-US" dirty="0" smtClean="0"/>
              <a:t> </a:t>
            </a:r>
            <a:r>
              <a:rPr lang="en-US" dirty="0" err="1"/>
              <a:t>doknjižavanje</a:t>
            </a:r>
            <a:r>
              <a:rPr lang="en-US" dirty="0"/>
              <a:t> </a:t>
            </a:r>
            <a:r>
              <a:rPr lang="en-US" dirty="0" err="1"/>
              <a:t>propuštenih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)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onoliko</a:t>
            </a:r>
            <a:r>
              <a:rPr lang="en-US" dirty="0"/>
              <a:t> dana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nedostaje</a:t>
            </a:r>
            <a:r>
              <a:rPr lang="en-US" dirty="0"/>
              <a:t> da bi </a:t>
            </a:r>
            <a:r>
              <a:rPr lang="en-US" dirty="0" err="1"/>
              <a:t>njegovo</a:t>
            </a:r>
            <a:r>
              <a:rPr lang="en-US" dirty="0"/>
              <a:t>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u </a:t>
            </a:r>
            <a:r>
              <a:rPr lang="en-US" dirty="0" err="1"/>
              <a:t>potpunosti</a:t>
            </a:r>
            <a:r>
              <a:rPr lang="en-US" dirty="0"/>
              <a:t> </a:t>
            </a:r>
            <a:r>
              <a:rPr lang="en-US" dirty="0" err="1"/>
              <a:t>odgovaralo</a:t>
            </a:r>
            <a:r>
              <a:rPr lang="en-US" dirty="0"/>
              <a:t>. </a:t>
            </a:r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190203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sz="2000" dirty="0" smtClean="0"/>
          </a:p>
          <a:p>
            <a:endParaRPr lang="sr-Latn-RS" sz="2000" dirty="0"/>
          </a:p>
          <a:p>
            <a:r>
              <a:rPr lang="en-US" sz="2000" dirty="0" err="1" smtClean="0"/>
              <a:t>Sama</a:t>
            </a:r>
            <a:r>
              <a:rPr lang="en-US" sz="2000" dirty="0" smtClean="0"/>
              <a:t> </a:t>
            </a:r>
            <a:r>
              <a:rPr lang="en-US" sz="2000" dirty="0" err="1"/>
              <a:t>procedura</a:t>
            </a:r>
            <a:r>
              <a:rPr lang="en-US" sz="2000" dirty="0"/>
              <a:t> </a:t>
            </a:r>
            <a:r>
              <a:rPr lang="en-US" sz="2000" dirty="0" err="1" smtClean="0"/>
              <a:t>prij</a:t>
            </a:r>
            <a:r>
              <a:rPr lang="sr-Latn-RS" sz="2000" dirty="0" smtClean="0"/>
              <a:t>e</a:t>
            </a:r>
            <a:r>
              <a:rPr lang="en-US" sz="2000" dirty="0" smtClean="0"/>
              <a:t>ma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o tome da li se </a:t>
            </a:r>
            <a:r>
              <a:rPr lang="en-US" sz="2000" dirty="0" err="1"/>
              <a:t>radi</a:t>
            </a:r>
            <a:r>
              <a:rPr lang="en-US" sz="2000" dirty="0"/>
              <a:t> o </a:t>
            </a:r>
            <a:r>
              <a:rPr lang="en-US" sz="2000" dirty="0" err="1"/>
              <a:t>dolasku</a:t>
            </a:r>
            <a:r>
              <a:rPr lang="en-US" sz="2000" dirty="0"/>
              <a:t>: </a:t>
            </a:r>
          </a:p>
          <a:p>
            <a:pPr lvl="1"/>
            <a:r>
              <a:rPr lang="en-US" sz="2000" dirty="0" err="1" smtClean="0"/>
              <a:t>agencijskog</a:t>
            </a:r>
            <a:r>
              <a:rPr lang="en-US" sz="2000" dirty="0"/>
              <a:t>, </a:t>
            </a:r>
          </a:p>
          <a:p>
            <a:pPr lvl="1"/>
            <a:r>
              <a:rPr lang="en-US" sz="2000" dirty="0" err="1" smtClean="0"/>
              <a:t>individualnog</a:t>
            </a:r>
            <a:r>
              <a:rPr lang="en-US" sz="2000" dirty="0" smtClean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</a:p>
          <a:p>
            <a:pPr lvl="1"/>
            <a:r>
              <a:rPr lang="sr-Latn-RS" sz="2000" dirty="0"/>
              <a:t>g</a:t>
            </a:r>
            <a:r>
              <a:rPr lang="en-US" sz="2000" dirty="0" err="1" smtClean="0"/>
              <a:t>osta</a:t>
            </a:r>
            <a:r>
              <a:rPr lang="en-US" sz="2000" dirty="0" smtClean="0"/>
              <a:t> </a:t>
            </a:r>
            <a:r>
              <a:rPr lang="en-US" sz="2000" dirty="0"/>
              <a:t>u </a:t>
            </a:r>
            <a:r>
              <a:rPr lang="sr-Latn-RS" sz="2000" dirty="0" smtClean="0"/>
              <a:t>grup</a:t>
            </a:r>
            <a:r>
              <a:rPr lang="en-US" sz="2000" dirty="0" err="1" smtClean="0"/>
              <a:t>i</a:t>
            </a:r>
            <a:r>
              <a:rPr lang="en-US" sz="2000" dirty="0"/>
              <a:t>. </a:t>
            </a:r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90052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sz="2000" u="sng" dirty="0" err="1" smtClean="0"/>
              <a:t>Postupci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smeštaja</a:t>
            </a:r>
            <a:r>
              <a:rPr lang="en-US" sz="2000" u="sng" dirty="0" smtClean="0"/>
              <a:t> </a:t>
            </a:r>
            <a:r>
              <a:rPr lang="en-US" sz="2000" u="sng" dirty="0" err="1"/>
              <a:t>gosta</a:t>
            </a:r>
            <a:r>
              <a:rPr lang="en-US" sz="2000" u="sng" dirty="0"/>
              <a:t> </a:t>
            </a:r>
            <a:r>
              <a:rPr lang="en-US" sz="2000" u="sng" dirty="0" err="1"/>
              <a:t>i</a:t>
            </a:r>
            <a:r>
              <a:rPr lang="en-US" sz="2000" u="sng" dirty="0"/>
              <a:t> </a:t>
            </a:r>
            <a:r>
              <a:rPr lang="en-US" sz="2000" u="sng" dirty="0" err="1"/>
              <a:t>davanje</a:t>
            </a:r>
            <a:r>
              <a:rPr lang="en-US" sz="2000" u="sng" dirty="0"/>
              <a:t> </a:t>
            </a:r>
            <a:r>
              <a:rPr lang="en-US" sz="2000" u="sng" dirty="0" err="1"/>
              <a:t>osnovnih</a:t>
            </a:r>
            <a:r>
              <a:rPr lang="en-US" sz="2000" u="sng" dirty="0"/>
              <a:t> </a:t>
            </a:r>
            <a:r>
              <a:rPr lang="en-US" sz="2000" u="sng" dirty="0" err="1"/>
              <a:t>informacija</a:t>
            </a:r>
            <a:r>
              <a:rPr lang="en-US" sz="2000" u="sng" dirty="0"/>
              <a:t> </a:t>
            </a:r>
            <a:r>
              <a:rPr lang="en-US" sz="2000" u="sng" dirty="0" err="1"/>
              <a:t>gostu</a:t>
            </a:r>
            <a:r>
              <a:rPr lang="en-US" sz="2000" u="sng" dirty="0"/>
              <a:t> </a:t>
            </a:r>
            <a:r>
              <a:rPr lang="en-US" sz="2000" u="sng" dirty="0" err="1"/>
              <a:t>su</a:t>
            </a:r>
            <a:r>
              <a:rPr lang="en-US" sz="2000" u="sng" dirty="0"/>
              <a:t> </a:t>
            </a:r>
            <a:r>
              <a:rPr lang="en-US" sz="2000" u="sng" dirty="0" err="1" smtClean="0"/>
              <a:t>sledeći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određuje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bazi</a:t>
            </a:r>
            <a:r>
              <a:rPr lang="en-US" dirty="0" smtClean="0"/>
              <a:t> </a:t>
            </a:r>
            <a:r>
              <a:rPr lang="en-US" dirty="0" err="1" smtClean="0"/>
              <a:t>prispelih</a:t>
            </a:r>
            <a:r>
              <a:rPr lang="en-US" dirty="0" smtClean="0"/>
              <a:t> </a:t>
            </a:r>
            <a:r>
              <a:rPr lang="en-US" dirty="0" err="1"/>
              <a:t>pismenih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, </a:t>
            </a:r>
            <a:r>
              <a:rPr lang="en-US" i="1" dirty="0"/>
              <a:t>rooming </a:t>
            </a:r>
            <a:r>
              <a:rPr lang="en-US" i="1" dirty="0" err="1"/>
              <a:t>lista</a:t>
            </a:r>
            <a:r>
              <a:rPr lang="en-US" i="1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telefonskih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dobiti</a:t>
            </a:r>
            <a:r>
              <a:rPr lang="en-US" dirty="0"/>
              <a:t> ono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soba mora u </a:t>
            </a:r>
            <a:r>
              <a:rPr lang="en-US" dirty="0" err="1"/>
              <a:t>potpunosti</a:t>
            </a:r>
            <a:r>
              <a:rPr lang="en-US" dirty="0"/>
              <a:t> </a:t>
            </a:r>
            <a:r>
              <a:rPr lang="en-US" dirty="0" err="1"/>
              <a:t>odgovarati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slovim</a:t>
            </a:r>
            <a:r>
              <a:rPr lang="en-US" dirty="0" smtClean="0"/>
              <a:t>a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vouchera</a:t>
            </a:r>
            <a:r>
              <a:rPr lang="en-US" dirty="0"/>
              <a:t>. </a:t>
            </a:r>
          </a:p>
          <a:p>
            <a:r>
              <a:rPr lang="pl-PL" dirty="0"/>
              <a:t>3. Šef recepcije izlistava listu dolazaka i određuje sobe. </a:t>
            </a:r>
          </a:p>
          <a:p>
            <a:r>
              <a:rPr lang="en-US" dirty="0"/>
              <a:t>4. Na </a:t>
            </a:r>
            <a:r>
              <a:rPr lang="en-US" dirty="0" err="1"/>
              <a:t>osnovu</a:t>
            </a:r>
            <a:r>
              <a:rPr lang="en-US" dirty="0"/>
              <a:t> toga </a:t>
            </a:r>
            <a:r>
              <a:rPr lang="en-US" dirty="0" err="1"/>
              <a:t>recepcionar</a:t>
            </a:r>
            <a:r>
              <a:rPr lang="en-US" dirty="0"/>
              <a:t> prima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smešta</a:t>
            </a:r>
            <a:r>
              <a:rPr lang="en-US" dirty="0" smtClean="0"/>
              <a:t> </a:t>
            </a:r>
            <a:r>
              <a:rPr lang="en-US" dirty="0" err="1"/>
              <a:t>ga</a:t>
            </a:r>
            <a:r>
              <a:rPr lang="en-US" dirty="0"/>
              <a:t> u </a:t>
            </a:r>
            <a:r>
              <a:rPr lang="en-US" dirty="0" err="1"/>
              <a:t>sobu</a:t>
            </a:r>
            <a:r>
              <a:rPr lang="en-US" dirty="0"/>
              <a:t>. </a:t>
            </a:r>
          </a:p>
          <a:p>
            <a:r>
              <a:rPr lang="en-US" dirty="0"/>
              <a:t>5.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ključ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je </a:t>
            </a:r>
            <a:r>
              <a:rPr lang="en-US" dirty="0" err="1"/>
              <a:t>dužan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hotelsku</a:t>
            </a:r>
            <a:r>
              <a:rPr lang="en-US" dirty="0"/>
              <a:t> </a:t>
            </a:r>
            <a:r>
              <a:rPr lang="sr-Latn-RS" dirty="0" smtClean="0"/>
              <a:t>karticu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6. Na </a:t>
            </a:r>
            <a:r>
              <a:rPr lang="en-US" dirty="0" err="1"/>
              <a:t>njoj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naznačeni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 smtClean="0"/>
              <a:t> </a:t>
            </a:r>
            <a:r>
              <a:rPr lang="en-US" dirty="0" err="1"/>
              <a:t>podaci</a:t>
            </a:r>
            <a:r>
              <a:rPr lang="en-US" dirty="0"/>
              <a:t>: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termin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početna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završna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. </a:t>
            </a:r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101141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sz="2000" u="sng" dirty="0" err="1" smtClean="0"/>
              <a:t>Postupci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smeštaja</a:t>
            </a:r>
            <a:r>
              <a:rPr lang="en-US" sz="2000" u="sng" dirty="0" smtClean="0"/>
              <a:t> </a:t>
            </a:r>
            <a:r>
              <a:rPr lang="en-US" sz="2000" u="sng" dirty="0" err="1"/>
              <a:t>gosta</a:t>
            </a:r>
            <a:r>
              <a:rPr lang="en-US" sz="2000" u="sng" dirty="0"/>
              <a:t> </a:t>
            </a:r>
            <a:r>
              <a:rPr lang="en-US" sz="2000" u="sng" dirty="0" err="1"/>
              <a:t>i</a:t>
            </a:r>
            <a:r>
              <a:rPr lang="en-US" sz="2000" u="sng" dirty="0"/>
              <a:t> </a:t>
            </a:r>
            <a:r>
              <a:rPr lang="en-US" sz="2000" u="sng" dirty="0" err="1"/>
              <a:t>davanje</a:t>
            </a:r>
            <a:r>
              <a:rPr lang="en-US" sz="2000" u="sng" dirty="0"/>
              <a:t> </a:t>
            </a:r>
            <a:r>
              <a:rPr lang="en-US" sz="2000" u="sng" dirty="0" err="1"/>
              <a:t>osnovnih</a:t>
            </a:r>
            <a:r>
              <a:rPr lang="en-US" sz="2000" u="sng" dirty="0"/>
              <a:t> </a:t>
            </a:r>
            <a:r>
              <a:rPr lang="en-US" sz="2000" u="sng" dirty="0" err="1"/>
              <a:t>informacija</a:t>
            </a:r>
            <a:r>
              <a:rPr lang="en-US" sz="2000" u="sng" dirty="0"/>
              <a:t> </a:t>
            </a:r>
            <a:r>
              <a:rPr lang="en-US" sz="2000" u="sng" dirty="0" err="1"/>
              <a:t>gostu</a:t>
            </a:r>
            <a:r>
              <a:rPr lang="en-US" sz="2000" u="sng" dirty="0"/>
              <a:t> </a:t>
            </a:r>
            <a:r>
              <a:rPr lang="en-US" sz="2000" u="sng" dirty="0" err="1"/>
              <a:t>su</a:t>
            </a:r>
            <a:r>
              <a:rPr lang="en-US" sz="2000" u="sng" dirty="0"/>
              <a:t> </a:t>
            </a:r>
            <a:r>
              <a:rPr lang="en-US" sz="2000" u="sng" dirty="0" err="1" smtClean="0"/>
              <a:t>sledeći</a:t>
            </a:r>
            <a:r>
              <a:rPr lang="en-US" sz="2000" u="sng" dirty="0"/>
              <a:t>: </a:t>
            </a:r>
          </a:p>
          <a:p>
            <a:r>
              <a:rPr lang="en-US" dirty="0" smtClean="0"/>
              <a:t>7</a:t>
            </a:r>
            <a:r>
              <a:rPr lang="en-US" dirty="0"/>
              <a:t>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hotelsku</a:t>
            </a:r>
            <a:r>
              <a:rPr lang="en-US" dirty="0"/>
              <a:t> </a:t>
            </a:r>
            <a:r>
              <a:rPr lang="sr-Latn-RS" dirty="0" smtClean="0"/>
              <a:t>kartivu </a:t>
            </a:r>
            <a:r>
              <a:rPr lang="en-US" dirty="0" smtClean="0"/>
              <a:t> p</a:t>
            </a:r>
            <a:r>
              <a:rPr lang="sr-Latn-RS" dirty="0" smtClean="0"/>
              <a:t>okazuj</a:t>
            </a:r>
            <a:r>
              <a:rPr lang="en-US" dirty="0" smtClean="0"/>
              <a:t>e </a:t>
            </a:r>
            <a:r>
              <a:rPr lang="en-US" dirty="0" err="1"/>
              <a:t>šefu</a:t>
            </a:r>
            <a:r>
              <a:rPr lang="en-US" dirty="0"/>
              <a:t> </a:t>
            </a:r>
            <a:r>
              <a:rPr lang="en-US" dirty="0" err="1"/>
              <a:t>restorana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 smtClean="0"/>
              <a:t>ovlaš</a:t>
            </a:r>
            <a:r>
              <a:rPr lang="sr-Latn-RS" dirty="0" smtClean="0"/>
              <a:t>ć</a:t>
            </a:r>
            <a:r>
              <a:rPr lang="en-US" dirty="0" err="1" smtClean="0"/>
              <a:t>enoj</a:t>
            </a:r>
            <a:r>
              <a:rPr lang="en-US" dirty="0" smtClean="0"/>
              <a:t> </a:t>
            </a:r>
            <a:r>
              <a:rPr lang="en-US" dirty="0" err="1"/>
              <a:t>osobi</a:t>
            </a:r>
            <a:r>
              <a:rPr lang="en-US" dirty="0"/>
              <a:t>. </a:t>
            </a:r>
          </a:p>
          <a:p>
            <a:r>
              <a:rPr lang="en-US" dirty="0"/>
              <a:t>8. </a:t>
            </a:r>
            <a:r>
              <a:rPr lang="en-US" dirty="0" err="1"/>
              <a:t>Gostu</a:t>
            </a:r>
            <a:r>
              <a:rPr lang="en-US" dirty="0"/>
              <a:t> se </a:t>
            </a:r>
            <a:r>
              <a:rPr lang="en-US" dirty="0" smtClean="0"/>
              <a:t>mora</a:t>
            </a:r>
            <a:r>
              <a:rPr lang="sr-Latn-RS" dirty="0" smtClean="0"/>
              <a:t>ju</a:t>
            </a:r>
            <a:r>
              <a:rPr lang="en-US" dirty="0" smtClean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osnovne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njegovim</a:t>
            </a:r>
            <a:r>
              <a:rPr lang="en-US" dirty="0"/>
              <a:t> </a:t>
            </a:r>
            <a:r>
              <a:rPr lang="en-US" dirty="0" err="1"/>
              <a:t>sadržajima</a:t>
            </a:r>
            <a:r>
              <a:rPr lang="en-US" dirty="0"/>
              <a:t>: </a:t>
            </a:r>
            <a:r>
              <a:rPr lang="en-US" dirty="0" err="1" smtClean="0"/>
              <a:t>gde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nalaze</a:t>
            </a:r>
            <a:r>
              <a:rPr lang="en-US" dirty="0"/>
              <a:t> </a:t>
            </a:r>
            <a:r>
              <a:rPr lang="en-US" dirty="0" err="1"/>
              <a:t>društvene</a:t>
            </a:r>
            <a:r>
              <a:rPr lang="en-US" dirty="0"/>
              <a:t> </a:t>
            </a:r>
            <a:r>
              <a:rPr lang="en-US" dirty="0" err="1"/>
              <a:t>prostorije</a:t>
            </a:r>
            <a:r>
              <a:rPr lang="en-US" dirty="0"/>
              <a:t>,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doručka</a:t>
            </a:r>
            <a:r>
              <a:rPr lang="en-US" dirty="0"/>
              <a:t>/</a:t>
            </a:r>
            <a:r>
              <a:rPr lang="en-US" dirty="0" err="1"/>
              <a:t>ručka</a:t>
            </a:r>
            <a:r>
              <a:rPr lang="en-US" dirty="0"/>
              <a:t>/</a:t>
            </a:r>
            <a:r>
              <a:rPr lang="en-US" dirty="0" err="1"/>
              <a:t>večere</a:t>
            </a:r>
            <a:r>
              <a:rPr lang="en-US" dirty="0"/>
              <a:t>, </a:t>
            </a:r>
            <a:r>
              <a:rPr lang="en-US" dirty="0" err="1"/>
              <a:t>zabava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 </a:t>
            </a:r>
          </a:p>
          <a:p>
            <a:r>
              <a:rPr lang="en-US" dirty="0"/>
              <a:t>9.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predaji</a:t>
            </a:r>
            <a:r>
              <a:rPr lang="en-US" dirty="0"/>
              <a:t> </a:t>
            </a:r>
            <a:r>
              <a:rPr lang="en-US" dirty="0" err="1"/>
              <a:t>ključa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/>
              <a:t>da li je soba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dirty="0" err="1"/>
              <a:t>pripremljena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en-US" dirty="0"/>
              <a:t>10. </a:t>
            </a:r>
            <a:r>
              <a:rPr lang="en-US" dirty="0" err="1"/>
              <a:t>Gostu</a:t>
            </a:r>
            <a:r>
              <a:rPr lang="en-US" dirty="0"/>
              <a:t> se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upute</a:t>
            </a:r>
            <a:r>
              <a:rPr lang="en-US" dirty="0"/>
              <a:t> o </a:t>
            </a:r>
            <a:r>
              <a:rPr lang="en-US" dirty="0" err="1"/>
              <a:t>korištenju</a:t>
            </a:r>
            <a:r>
              <a:rPr lang="en-US" dirty="0"/>
              <a:t> </a:t>
            </a:r>
            <a:r>
              <a:rPr lang="en-US" dirty="0" err="1"/>
              <a:t>lifta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telefonskog</a:t>
            </a:r>
            <a:r>
              <a:rPr lang="en-US" dirty="0"/>
              <a:t> </a:t>
            </a:r>
            <a:r>
              <a:rPr lang="en-US" dirty="0" err="1"/>
              <a:t>aparata</a:t>
            </a:r>
            <a:r>
              <a:rPr lang="en-US" dirty="0"/>
              <a:t>. </a:t>
            </a:r>
          </a:p>
          <a:p>
            <a:r>
              <a:rPr lang="en-US" dirty="0"/>
              <a:t>11.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steći</a:t>
            </a:r>
            <a:r>
              <a:rPr lang="en-US" dirty="0"/>
              <a:t> </a:t>
            </a:r>
            <a:r>
              <a:rPr lang="en-US" dirty="0" err="1"/>
              <a:t>dojam</a:t>
            </a:r>
            <a:r>
              <a:rPr lang="en-US" dirty="0"/>
              <a:t> da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daljnju</a:t>
            </a:r>
            <a:r>
              <a:rPr lang="en-US" dirty="0"/>
              <a:t> </a:t>
            </a:r>
            <a:r>
              <a:rPr lang="en-US" dirty="0" err="1"/>
              <a:t>informaciju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obratiti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mu je </a:t>
            </a:r>
            <a:r>
              <a:rPr lang="en-US" dirty="0" err="1"/>
              <a:t>osoblje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</a:t>
            </a:r>
            <a:r>
              <a:rPr lang="en-US" dirty="0"/>
              <a:t> </a:t>
            </a:r>
            <a:r>
              <a:rPr lang="en-US" dirty="0" err="1"/>
              <a:t>ostalo</a:t>
            </a:r>
            <a:r>
              <a:rPr lang="en-US" dirty="0"/>
              <a:t> </a:t>
            </a:r>
            <a:r>
              <a:rPr lang="en-US" dirty="0" err="1"/>
              <a:t>osoblje</a:t>
            </a:r>
            <a:r>
              <a:rPr lang="en-US" dirty="0"/>
              <a:t>)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it-IT" dirty="0" smtClean="0"/>
              <a:t>12</a:t>
            </a:r>
            <a:r>
              <a:rPr lang="it-IT" dirty="0"/>
              <a:t>. Ako se </a:t>
            </a:r>
            <a:r>
              <a:rPr lang="it-IT" dirty="0" smtClean="0"/>
              <a:t>gost </a:t>
            </a:r>
            <a:r>
              <a:rPr lang="it-IT" dirty="0"/>
              <a:t>ne prati do sobe, treba mu </a:t>
            </a:r>
            <a:r>
              <a:rPr lang="sr-Latn-RS" dirty="0" smtClean="0"/>
              <a:t>po</a:t>
            </a:r>
            <a:r>
              <a:rPr lang="it-IT" dirty="0" smtClean="0"/>
              <a:t>žel</a:t>
            </a:r>
            <a:r>
              <a:rPr lang="sr-Latn-RS" dirty="0" smtClean="0"/>
              <a:t>e</a:t>
            </a:r>
            <a:r>
              <a:rPr lang="it-IT" dirty="0" smtClean="0"/>
              <a:t>ti </a:t>
            </a:r>
            <a:r>
              <a:rPr lang="it-IT" dirty="0"/>
              <a:t>ugodan </a:t>
            </a:r>
            <a:r>
              <a:rPr lang="it-IT" dirty="0" smtClean="0"/>
              <a:t>boravak</a:t>
            </a:r>
            <a:r>
              <a:rPr lang="sr-Latn-RS" dirty="0" smtClean="0"/>
              <a:t>.</a:t>
            </a:r>
            <a:r>
              <a:rPr lang="it-IT" dirty="0" smtClean="0"/>
              <a:t> </a:t>
            </a:r>
            <a:endParaRPr lang="it-IT" dirty="0"/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34979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individualnog</a:t>
            </a:r>
            <a:r>
              <a:rPr lang="en-US" b="1" i="1" dirty="0"/>
              <a:t> </a:t>
            </a:r>
            <a:r>
              <a:rPr lang="en-US" b="1" i="1" dirty="0" err="1" smtClean="0"/>
              <a:t>gosta</a:t>
            </a:r>
            <a:endParaRPr lang="sr-Latn-RS" b="1" i="1" dirty="0" smtClean="0"/>
          </a:p>
          <a:p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prima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o </a:t>
            </a:r>
            <a:r>
              <a:rPr lang="en-US" dirty="0" err="1" smtClean="0"/>
              <a:t>sledećem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doći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k</a:t>
            </a:r>
            <a:r>
              <a:rPr lang="sr-Latn-RS" dirty="0" smtClean="0"/>
              <a:t>a</a:t>
            </a:r>
            <a:r>
              <a:rPr lang="en-US" dirty="0" smtClean="0"/>
              <a:t>o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prolaznik</a:t>
            </a:r>
            <a:r>
              <a:rPr lang="en-US" dirty="0"/>
              <a:t> (IP </a:t>
            </a:r>
            <a:r>
              <a:rPr lang="en-US" dirty="0" err="1"/>
              <a:t>gost</a:t>
            </a:r>
            <a:r>
              <a:rPr lang="en-US" dirty="0"/>
              <a:t>) </a:t>
            </a:r>
            <a:r>
              <a:rPr lang="en-US" dirty="0" err="1"/>
              <a:t>tražeći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Rezervacija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pismena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potvrđena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službe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, a </a:t>
            </a:r>
            <a:r>
              <a:rPr lang="en-US" dirty="0" err="1"/>
              <a:t>dešava</a:t>
            </a:r>
            <a:r>
              <a:rPr lang="en-US" dirty="0"/>
              <a:t> se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 smtClean="0"/>
              <a:t>rezervi</a:t>
            </a:r>
            <a:r>
              <a:rPr lang="sr-Latn-RS" dirty="0" smtClean="0"/>
              <a:t>še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telefonskim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sr-Latn-RS" dirty="0" smtClean="0"/>
              <a:t>direktn</a:t>
            </a:r>
            <a:r>
              <a:rPr lang="en-US" dirty="0" smtClean="0"/>
              <a:t>o </a:t>
            </a:r>
            <a:r>
              <a:rPr lang="en-US" dirty="0" err="1"/>
              <a:t>hotelu</a:t>
            </a:r>
            <a:r>
              <a:rPr lang="en-US" dirty="0"/>
              <a:t>. </a:t>
            </a:r>
            <a:r>
              <a:rPr lang="en-US" dirty="0" smtClean="0"/>
              <a:t>K</a:t>
            </a:r>
            <a:r>
              <a:rPr lang="sr-Latn-RS" dirty="0" smtClean="0"/>
              <a:t>a</a:t>
            </a:r>
            <a:r>
              <a:rPr lang="en-US" dirty="0" smtClean="0"/>
              <a:t>o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navedeno</a:t>
            </a:r>
            <a:r>
              <a:rPr lang="en-US" dirty="0"/>
              <a:t>, </a:t>
            </a:r>
            <a:r>
              <a:rPr lang="en-US" dirty="0" err="1"/>
              <a:t>iskustvo</a:t>
            </a:r>
            <a:r>
              <a:rPr lang="en-US" dirty="0"/>
              <a:t> je </a:t>
            </a:r>
            <a:r>
              <a:rPr lang="en-US" dirty="0" err="1"/>
              <a:t>pokazalo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tvrdi</a:t>
            </a:r>
            <a:r>
              <a:rPr lang="en-US" dirty="0"/>
              <a:t> da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potvrđenu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 u </a:t>
            </a:r>
            <a:r>
              <a:rPr lang="en-US" dirty="0" err="1"/>
              <a:t>pravilu</a:t>
            </a:r>
            <a:r>
              <a:rPr lang="en-US" dirty="0"/>
              <a:t> je </a:t>
            </a:r>
            <a:r>
              <a:rPr lang="en-US" dirty="0" err="1"/>
              <a:t>ima</a:t>
            </a:r>
            <a:r>
              <a:rPr lang="en-US" dirty="0"/>
              <a:t>. </a:t>
            </a:r>
            <a:r>
              <a:rPr lang="en-US" dirty="0" err="1"/>
              <a:t>Stoga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ne </a:t>
            </a:r>
            <a:r>
              <a:rPr lang="en-US" dirty="0" err="1" smtClean="0"/>
              <a:t>sme</a:t>
            </a:r>
            <a:r>
              <a:rPr lang="en-US" dirty="0" smtClean="0"/>
              <a:t> </a:t>
            </a:r>
            <a:r>
              <a:rPr lang="en-US" dirty="0" err="1" smtClean="0"/>
              <a:t>primetiti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recepcioner</a:t>
            </a:r>
            <a:r>
              <a:rPr lang="en-US" dirty="0"/>
              <a:t> </a:t>
            </a:r>
            <a:r>
              <a:rPr lang="en-US" dirty="0" err="1"/>
              <a:t>ništa</a:t>
            </a:r>
            <a:r>
              <a:rPr lang="en-US" dirty="0"/>
              <a:t> ne </a:t>
            </a:r>
            <a:r>
              <a:rPr lang="en-US" dirty="0" err="1"/>
              <a:t>zna</a:t>
            </a:r>
            <a:r>
              <a:rPr lang="en-US" dirty="0"/>
              <a:t> o </a:t>
            </a:r>
            <a:r>
              <a:rPr lang="en-US" dirty="0" err="1"/>
              <a:t>rezervaciji</a:t>
            </a:r>
            <a:r>
              <a:rPr lang="en-US" dirty="0"/>
              <a:t>. </a:t>
            </a:r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20602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individualnog</a:t>
            </a:r>
            <a:r>
              <a:rPr lang="en-US" b="1" i="1" dirty="0"/>
              <a:t> </a:t>
            </a:r>
            <a:r>
              <a:rPr lang="en-US" b="1" i="1" dirty="0" err="1" smtClean="0"/>
              <a:t>gosta</a:t>
            </a:r>
            <a:endParaRPr lang="sr-Latn-RS" b="1" i="1" dirty="0" smtClean="0"/>
          </a:p>
          <a:p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prima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o </a:t>
            </a:r>
            <a:r>
              <a:rPr lang="en-US" dirty="0" err="1" smtClean="0"/>
              <a:t>sledećem</a:t>
            </a:r>
            <a:r>
              <a:rPr lang="en-US" dirty="0"/>
              <a:t>: </a:t>
            </a:r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sr-Latn-RS" dirty="0" smtClean="0"/>
              <a:t>Ako nije </a:t>
            </a:r>
            <a:r>
              <a:rPr lang="en-US" dirty="0" err="1" smtClean="0"/>
              <a:t>drugačije</a:t>
            </a:r>
            <a:r>
              <a:rPr lang="en-US" dirty="0" smtClean="0"/>
              <a:t> </a:t>
            </a:r>
            <a:r>
              <a:rPr lang="en-US" dirty="0" err="1"/>
              <a:t>utvrđeno</a:t>
            </a:r>
            <a:r>
              <a:rPr lang="en-US" dirty="0"/>
              <a:t> </a:t>
            </a:r>
            <a:r>
              <a:rPr lang="en-US" dirty="0" err="1" smtClean="0"/>
              <a:t>zahtevom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, hotel </a:t>
            </a:r>
            <a:r>
              <a:rPr lang="en-US" dirty="0" smtClean="0"/>
              <a:t>je</a:t>
            </a:r>
            <a:r>
              <a:rPr lang="sr-Latn-RS" dirty="0" smtClean="0"/>
              <a:t> </a:t>
            </a:r>
            <a:r>
              <a:rPr lang="en-US" dirty="0" err="1" smtClean="0"/>
              <a:t>dužan</a:t>
            </a:r>
            <a:r>
              <a:rPr lang="en-US" dirty="0" smtClean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potvrđenu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 </a:t>
            </a:r>
            <a:r>
              <a:rPr lang="en-US" dirty="0" err="1"/>
              <a:t>zadržati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do 18,00 sati. </a:t>
            </a:r>
            <a:r>
              <a:rPr lang="en-US" dirty="0" err="1"/>
              <a:t>Nakon</a:t>
            </a:r>
            <a:r>
              <a:rPr lang="en-US" dirty="0"/>
              <a:t> toga,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posebnih</a:t>
            </a:r>
            <a:r>
              <a:rPr lang="en-US" dirty="0"/>
              <a:t> </a:t>
            </a:r>
            <a:r>
              <a:rPr lang="en-US" dirty="0" err="1" smtClean="0"/>
              <a:t>obav</a:t>
            </a:r>
            <a:r>
              <a:rPr lang="sr-Latn-RS" dirty="0" smtClean="0"/>
              <a:t>eštenja</a:t>
            </a:r>
            <a:r>
              <a:rPr lang="en-US" dirty="0" smtClean="0"/>
              <a:t>, </a:t>
            </a:r>
            <a:r>
              <a:rPr lang="en-US" dirty="0" err="1"/>
              <a:t>smatra</a:t>
            </a:r>
            <a:r>
              <a:rPr lang="en-US" dirty="0"/>
              <a:t> se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, pa hotel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njome</a:t>
            </a:r>
            <a:r>
              <a:rPr lang="en-US" dirty="0"/>
              <a:t> </a:t>
            </a:r>
            <a:r>
              <a:rPr lang="en-US" dirty="0" err="1"/>
              <a:t>raspolagati</a:t>
            </a:r>
            <a:r>
              <a:rPr lang="en-US" dirty="0"/>
              <a:t>. </a:t>
            </a:r>
            <a:r>
              <a:rPr lang="en-US" dirty="0" err="1"/>
              <a:t>Moguća</a:t>
            </a:r>
            <a:r>
              <a:rPr lang="en-US" dirty="0"/>
              <a:t> </a:t>
            </a:r>
            <a:r>
              <a:rPr lang="en-US" dirty="0" err="1"/>
              <a:t>odstupanja</a:t>
            </a:r>
            <a:r>
              <a:rPr lang="en-US" dirty="0"/>
              <a:t> od </a:t>
            </a:r>
            <a:r>
              <a:rPr lang="en-US" dirty="0" err="1"/>
              <a:t>ove</a:t>
            </a:r>
            <a:r>
              <a:rPr lang="en-US" dirty="0"/>
              <a:t> procedure </a:t>
            </a:r>
            <a:r>
              <a:rPr lang="en-US" dirty="0" err="1"/>
              <a:t>odobrava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uljudno</a:t>
            </a:r>
            <a:r>
              <a:rPr lang="en-US" dirty="0"/>
              <a:t> </a:t>
            </a:r>
            <a:r>
              <a:rPr lang="en-US" dirty="0" err="1"/>
              <a:t>upitati</a:t>
            </a:r>
            <a:r>
              <a:rPr lang="en-US" dirty="0"/>
              <a:t> da li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zamoliti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potvrdu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). </a:t>
            </a:r>
          </a:p>
          <a:p>
            <a:endParaRPr lang="sr-Latn-RS" b="1" i="1" dirty="0" smtClean="0"/>
          </a:p>
        </p:txBody>
      </p:sp>
    </p:spTree>
    <p:extLst>
      <p:ext uri="{BB962C8B-B14F-4D97-AF65-F5344CB8AC3E}">
        <p14:creationId xmlns:p14="http://schemas.microsoft.com/office/powerpoint/2010/main" val="31809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individualnog</a:t>
            </a:r>
            <a:r>
              <a:rPr lang="en-US" b="1" i="1" dirty="0"/>
              <a:t> </a:t>
            </a:r>
            <a:r>
              <a:rPr lang="en-US" b="1" i="1" dirty="0" err="1" smtClean="0"/>
              <a:t>gosta</a:t>
            </a:r>
            <a:endParaRPr lang="sr-Latn-RS" b="1" i="1" dirty="0" smtClean="0"/>
          </a:p>
          <a:p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prima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o </a:t>
            </a:r>
            <a:r>
              <a:rPr lang="en-US" dirty="0" err="1" smtClean="0"/>
              <a:t>sledećem</a:t>
            </a:r>
            <a:r>
              <a:rPr lang="en-US" dirty="0"/>
              <a:t>: </a:t>
            </a:r>
            <a:endParaRPr lang="sr-Latn-RS" dirty="0" smtClean="0"/>
          </a:p>
          <a:p>
            <a:endParaRPr lang="en-US" dirty="0"/>
          </a:p>
          <a:p>
            <a:r>
              <a:rPr lang="en-US" dirty="0"/>
              <a:t>5. U </a:t>
            </a:r>
            <a:r>
              <a:rPr lang="en-US" dirty="0" err="1"/>
              <a:t>potvrdi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naznačeni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boravka</a:t>
            </a:r>
            <a:r>
              <a:rPr lang="en-US" dirty="0"/>
              <a:t> (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prezime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termin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, tip </a:t>
            </a:r>
            <a:r>
              <a:rPr lang="en-US" dirty="0" err="1" smtClean="0"/>
              <a:t>smeštaja</a:t>
            </a:r>
            <a:r>
              <a:rPr lang="en-US" dirty="0"/>
              <a:t>,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, </a:t>
            </a:r>
            <a:r>
              <a:rPr lang="en-US" dirty="0" err="1" smtClean="0"/>
              <a:t>cena</a:t>
            </a:r>
            <a:r>
              <a:rPr lang="en-US" dirty="0"/>
              <a:t>, </a:t>
            </a:r>
            <a:r>
              <a:rPr lang="en-US" dirty="0" err="1"/>
              <a:t>eventualni</a:t>
            </a:r>
            <a:r>
              <a:rPr lang="en-US" dirty="0"/>
              <a:t> </a:t>
            </a:r>
            <a:r>
              <a:rPr lang="en-US" dirty="0" err="1"/>
              <a:t>popusti</a:t>
            </a:r>
            <a:r>
              <a:rPr lang="en-US" dirty="0"/>
              <a:t>, </a:t>
            </a:r>
            <a:r>
              <a:rPr lang="en-US" dirty="0" err="1"/>
              <a:t>specijalne</a:t>
            </a:r>
            <a:r>
              <a:rPr lang="en-US" dirty="0"/>
              <a:t> </a:t>
            </a:r>
            <a:r>
              <a:rPr lang="en-US" dirty="0" err="1"/>
              <a:t>želje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). </a:t>
            </a:r>
          </a:p>
          <a:p>
            <a:r>
              <a:rPr lang="pt-BR" dirty="0"/>
              <a:t>6. Recepcionar koji vrši prijam gosta treba utvrditi da li soba, </a:t>
            </a:r>
            <a:r>
              <a:rPr lang="pt-BR" dirty="0" smtClean="0"/>
              <a:t>namenjena </a:t>
            </a:r>
            <a:r>
              <a:rPr lang="pt-BR" dirty="0"/>
              <a:t>gostu, u potpunosti odgovara </a:t>
            </a:r>
            <a:r>
              <a:rPr lang="pt-BR" dirty="0" smtClean="0"/>
              <a:t>u</a:t>
            </a:r>
            <a:r>
              <a:rPr lang="sr-Latn-RS" dirty="0" smtClean="0"/>
              <a:t>slovi</a:t>
            </a:r>
            <a:r>
              <a:rPr lang="pt-BR" dirty="0" smtClean="0"/>
              <a:t>ma </a:t>
            </a:r>
            <a:r>
              <a:rPr lang="pt-BR" dirty="0"/>
              <a:t>iz rezervacije. </a:t>
            </a:r>
          </a:p>
          <a:p>
            <a:r>
              <a:rPr lang="en-US" dirty="0"/>
              <a:t>7. U </a:t>
            </a:r>
            <a:r>
              <a:rPr lang="en-US" dirty="0" err="1"/>
              <a:t>slučaju</a:t>
            </a:r>
            <a:r>
              <a:rPr lang="en-US" dirty="0"/>
              <a:t> da soba ne </a:t>
            </a:r>
            <a:r>
              <a:rPr lang="en-US" dirty="0" err="1"/>
              <a:t>odgovara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slovi</a:t>
            </a:r>
            <a:r>
              <a:rPr lang="en-US" dirty="0" smtClean="0"/>
              <a:t>ma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,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šefom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. </a:t>
            </a:r>
          </a:p>
          <a:p>
            <a:r>
              <a:rPr lang="en-US" dirty="0"/>
              <a:t>8.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rezervaciju</a:t>
            </a:r>
            <a:r>
              <a:rPr lang="en-US" dirty="0"/>
              <a:t>,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saznaju</a:t>
            </a:r>
            <a:r>
              <a:rPr lang="en-US" dirty="0"/>
              <a:t> </a:t>
            </a:r>
            <a:r>
              <a:rPr lang="en-US" dirty="0" err="1"/>
              <a:t>njegove</a:t>
            </a:r>
            <a:r>
              <a:rPr lang="en-US" dirty="0"/>
              <a:t> </a:t>
            </a:r>
            <a:r>
              <a:rPr lang="en-US" dirty="0" err="1"/>
              <a:t>želje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utvrde</a:t>
            </a:r>
            <a:r>
              <a:rPr lang="en-US" dirty="0"/>
              <a:t> </a:t>
            </a:r>
            <a:r>
              <a:rPr lang="en-US" dirty="0" err="1"/>
              <a:t>njegove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mu </a:t>
            </a:r>
            <a:r>
              <a:rPr lang="en-US" dirty="0" err="1"/>
              <a:t>predložiti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tip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vrstu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. </a:t>
            </a:r>
          </a:p>
          <a:p>
            <a:r>
              <a:rPr lang="en-US" dirty="0"/>
              <a:t>9. </a:t>
            </a:r>
            <a:r>
              <a:rPr lang="en-US" dirty="0" err="1"/>
              <a:t>Gostu</a:t>
            </a:r>
            <a:r>
              <a:rPr lang="en-US" dirty="0"/>
              <a:t> je </a:t>
            </a:r>
            <a:r>
              <a:rPr lang="en-US" dirty="0" err="1"/>
              <a:t>uobičajeno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 smtClean="0"/>
              <a:t>cenama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uslugama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mu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pružiti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7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individualnog</a:t>
            </a:r>
            <a:r>
              <a:rPr lang="en-US" b="1" i="1" dirty="0"/>
              <a:t> </a:t>
            </a:r>
            <a:r>
              <a:rPr lang="en-US" b="1" i="1" dirty="0" err="1" smtClean="0"/>
              <a:t>gosta</a:t>
            </a:r>
            <a:endParaRPr lang="sr-Latn-RS" b="1" i="1" dirty="0" smtClean="0"/>
          </a:p>
          <a:p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prima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o </a:t>
            </a:r>
            <a:r>
              <a:rPr lang="en-US" dirty="0" err="1" smtClean="0"/>
              <a:t>sledećem</a:t>
            </a:r>
            <a:r>
              <a:rPr lang="en-US" dirty="0"/>
              <a:t>: </a:t>
            </a:r>
            <a:endParaRPr lang="sr-Latn-RS" dirty="0" smtClean="0"/>
          </a:p>
          <a:p>
            <a:endParaRPr lang="en-US" dirty="0"/>
          </a:p>
          <a:p>
            <a:r>
              <a:rPr lang="en-US" dirty="0" smtClean="0"/>
              <a:t>10</a:t>
            </a:r>
            <a:r>
              <a:rPr lang="en-US" dirty="0"/>
              <a:t>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osigurati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ono </a:t>
            </a:r>
            <a:r>
              <a:rPr lang="en-US" dirty="0" err="1"/>
              <a:t>što</a:t>
            </a:r>
            <a:r>
              <a:rPr lang="en-US" dirty="0"/>
              <a:t> on </a:t>
            </a:r>
            <a:r>
              <a:rPr lang="en-US" dirty="0" err="1"/>
              <a:t>želi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mu ne </a:t>
            </a:r>
            <a:r>
              <a:rPr lang="en-US" dirty="0" err="1"/>
              <a:t>odgovaraju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potražiti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hotelu</a:t>
            </a:r>
            <a:r>
              <a:rPr lang="en-US" dirty="0"/>
              <a:t>, u </a:t>
            </a:r>
            <a:r>
              <a:rPr lang="sr-Latn-RS" dirty="0" smtClean="0"/>
              <a:t>zavi</a:t>
            </a:r>
            <a:r>
              <a:rPr lang="en-US" dirty="0" err="1" smtClean="0"/>
              <a:t>snosti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želja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potreba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en-US" dirty="0"/>
              <a:t>11.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utvrđivanja</a:t>
            </a:r>
            <a:r>
              <a:rPr lang="en-US" dirty="0"/>
              <a:t> </a:t>
            </a:r>
            <a:r>
              <a:rPr lang="en-US" dirty="0" err="1"/>
              <a:t>termina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dogovara</a:t>
            </a:r>
            <a:r>
              <a:rPr lang="en-US" dirty="0"/>
              <a:t> se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. </a:t>
            </a:r>
          </a:p>
          <a:p>
            <a:r>
              <a:rPr lang="pt-BR" dirty="0"/>
              <a:t>12. Gosta treba upoznati s načinom plaćanja usluga, na način da se: </a:t>
            </a:r>
          </a:p>
          <a:p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noćenje</a:t>
            </a:r>
            <a:r>
              <a:rPr lang="en-US" dirty="0"/>
              <a:t> </a:t>
            </a:r>
            <a:r>
              <a:rPr lang="en-US" dirty="0" err="1"/>
              <a:t>naplaćuje</a:t>
            </a:r>
            <a:r>
              <a:rPr lang="en-US" dirty="0"/>
              <a:t> </a:t>
            </a:r>
            <a:r>
              <a:rPr lang="en-US" dirty="0" err="1" smtClean="0"/>
              <a:t>unapred</a:t>
            </a:r>
            <a:r>
              <a:rPr lang="en-US" dirty="0"/>
              <a:t>, </a:t>
            </a:r>
            <a:r>
              <a:rPr lang="sr-Latn-RS" dirty="0" smtClean="0"/>
              <a:t>posebno</a:t>
            </a:r>
            <a:r>
              <a:rPr lang="en-US" dirty="0" smtClean="0"/>
              <a:t>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gost</a:t>
            </a:r>
            <a:r>
              <a:rPr lang="en-US" dirty="0"/>
              <a:t> bez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 smtClean="0"/>
              <a:t>ručn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prtljag</a:t>
            </a:r>
            <a:r>
              <a:rPr lang="en-US" dirty="0" smtClean="0"/>
              <a:t>.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sr-Latn-RS" dirty="0" smtClean="0"/>
              <a:t>poznati</a:t>
            </a:r>
            <a:r>
              <a:rPr lang="en-US" dirty="0" smtClean="0"/>
              <a:t>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 </a:t>
            </a:r>
            <a:r>
              <a:rPr lang="en-US" dirty="0" err="1"/>
              <a:t>potpunom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urednom</a:t>
            </a:r>
            <a:r>
              <a:rPr lang="en-US" dirty="0"/>
              <a:t> </a:t>
            </a:r>
            <a:r>
              <a:rPr lang="en-US" dirty="0" err="1"/>
              <a:t>rezervacijom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 smtClean="0"/>
              <a:t>smešteni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smtClean="0"/>
              <a:t>hotel </a:t>
            </a:r>
            <a:r>
              <a:rPr lang="en-US" dirty="0"/>
              <a:t>bez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 smtClean="0"/>
              <a:t>unapred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dođu</a:t>
            </a:r>
            <a:r>
              <a:rPr lang="en-US" dirty="0"/>
              <a:t> bez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; </a:t>
            </a:r>
            <a:endParaRPr lang="en-US" dirty="0"/>
          </a:p>
          <a:p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pansiona</a:t>
            </a:r>
            <a:r>
              <a:rPr lang="en-US" dirty="0"/>
              <a:t> (</a:t>
            </a:r>
            <a:r>
              <a:rPr lang="en-US" dirty="0" err="1"/>
              <a:t>polupansiona</a:t>
            </a:r>
            <a:r>
              <a:rPr lang="en-US" dirty="0"/>
              <a:t>) </a:t>
            </a:r>
            <a:r>
              <a:rPr lang="en-US" dirty="0" err="1"/>
              <a:t>naplaćuje</a:t>
            </a:r>
            <a:r>
              <a:rPr lang="en-US" dirty="0"/>
              <a:t> se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svakih</a:t>
            </a:r>
            <a:r>
              <a:rPr lang="en-US" dirty="0"/>
              <a:t> </a:t>
            </a:r>
            <a:r>
              <a:rPr lang="sr-Latn-RS" dirty="0" smtClean="0"/>
              <a:t>7</a:t>
            </a:r>
            <a:r>
              <a:rPr lang="en-US" dirty="0" smtClean="0"/>
              <a:t> </a:t>
            </a:r>
            <a:r>
              <a:rPr lang="en-US" dirty="0"/>
              <a:t>dana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enja</a:t>
            </a:r>
            <a:r>
              <a:rPr lang="en-US" dirty="0" smtClean="0"/>
              <a:t> </a:t>
            </a:r>
            <a:r>
              <a:rPr lang="en-US" dirty="0" err="1" smtClean="0"/>
              <a:t>uslug</a:t>
            </a:r>
            <a:r>
              <a:rPr lang="sr-Latn-RS" dirty="0" smtClean="0"/>
              <a:t>e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agencijskog</a:t>
            </a:r>
            <a:r>
              <a:rPr lang="en-US" b="1" i="1" dirty="0"/>
              <a:t> </a:t>
            </a:r>
            <a:r>
              <a:rPr lang="en-US" b="1" i="1" dirty="0" err="1" smtClean="0"/>
              <a:t>gosta</a:t>
            </a:r>
            <a:endParaRPr lang="sr-Latn-RS" b="1" i="1" dirty="0" smtClean="0"/>
          </a:p>
          <a:p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u hotel </a:t>
            </a:r>
            <a:r>
              <a:rPr lang="en-US" dirty="0" err="1"/>
              <a:t>uputila</a:t>
            </a:r>
            <a:r>
              <a:rPr lang="en-US" dirty="0"/>
              <a:t> </a:t>
            </a:r>
            <a:r>
              <a:rPr lang="en-US" dirty="0" err="1"/>
              <a:t>putnička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, </a:t>
            </a:r>
            <a:r>
              <a:rPr lang="en-US" dirty="0" err="1"/>
              <a:t>postupci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pridržavati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/>
              <a:t>: </a:t>
            </a:r>
          </a:p>
          <a:p>
            <a:r>
              <a:rPr lang="en-US" dirty="0"/>
              <a:t>1. Pod </a:t>
            </a:r>
            <a:r>
              <a:rPr lang="en-US" dirty="0" err="1"/>
              <a:t>terminom</a:t>
            </a:r>
            <a:r>
              <a:rPr lang="en-US" dirty="0"/>
              <a:t> </a:t>
            </a:r>
            <a:r>
              <a:rPr lang="en-US" dirty="0" err="1"/>
              <a:t>agencijski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 smtClean="0"/>
              <a:t>podrazumeva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onaj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uplatio</a:t>
            </a:r>
            <a:r>
              <a:rPr lang="en-US" dirty="0"/>
              <a:t> u </a:t>
            </a:r>
            <a:r>
              <a:rPr lang="en-US" dirty="0" err="1"/>
              <a:t>nekoj</a:t>
            </a:r>
            <a:r>
              <a:rPr lang="en-US" dirty="0"/>
              <a:t> </a:t>
            </a:r>
            <a:r>
              <a:rPr lang="en-US" dirty="0" err="1"/>
              <a:t>putničkoj</a:t>
            </a:r>
            <a:r>
              <a:rPr lang="en-US" dirty="0"/>
              <a:t> </a:t>
            </a:r>
            <a:r>
              <a:rPr lang="en-US" dirty="0" err="1"/>
              <a:t>agenciji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Potvrda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uplate</a:t>
            </a:r>
            <a:r>
              <a:rPr lang="en-US" dirty="0"/>
              <a:t> je voucher </a:t>
            </a:r>
            <a:r>
              <a:rPr lang="en-US" dirty="0" err="1" smtClean="0"/>
              <a:t>koj</a:t>
            </a:r>
            <a:r>
              <a:rPr lang="sr-Latn-RS" dirty="0" smtClean="0"/>
              <a:t>eg</a:t>
            </a:r>
            <a:r>
              <a:rPr lang="en-US" dirty="0" smtClean="0"/>
              <a:t> </a:t>
            </a:r>
            <a:r>
              <a:rPr lang="en-US" dirty="0" err="1"/>
              <a:t>gost</a:t>
            </a:r>
            <a:r>
              <a:rPr lang="en-US" dirty="0"/>
              <a:t> mora </a:t>
            </a:r>
            <a:r>
              <a:rPr lang="en-US" dirty="0" err="1"/>
              <a:t>predati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dolaska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recepcionaru</a:t>
            </a:r>
            <a:r>
              <a:rPr lang="en-US" dirty="0"/>
              <a:t>, u </a:t>
            </a:r>
            <a:r>
              <a:rPr lang="en-US" dirty="0" err="1"/>
              <a:t>pravilu</a:t>
            </a:r>
            <a:r>
              <a:rPr lang="en-US" dirty="0"/>
              <a:t> </a:t>
            </a:r>
            <a:r>
              <a:rPr lang="en-US" dirty="0" err="1"/>
              <a:t>predati</a:t>
            </a:r>
            <a:r>
              <a:rPr lang="en-US" dirty="0"/>
              <a:t> original voucher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kojeg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agenciji</a:t>
            </a:r>
            <a:r>
              <a:rPr lang="en-US" dirty="0"/>
              <a:t> </a:t>
            </a:r>
            <a:r>
              <a:rPr lang="en-US" dirty="0" err="1" smtClean="0"/>
              <a:t>fakturi</a:t>
            </a:r>
            <a:r>
              <a:rPr lang="sr-Latn-RS" dirty="0" smtClean="0"/>
              <a:t>s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koristio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  <a:p>
            <a:r>
              <a:rPr lang="en-US" dirty="0"/>
              <a:t>4.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smtClean="0"/>
              <a:t>ma </a:t>
            </a:r>
            <a:r>
              <a:rPr lang="en-US" dirty="0" err="1"/>
              <a:t>agencijskog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potrebno</a:t>
            </a:r>
            <a:r>
              <a:rPr lang="en-US" dirty="0"/>
              <a:t> je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slov</a:t>
            </a:r>
            <a:r>
              <a:rPr lang="en-US" dirty="0" smtClean="0"/>
              <a:t>a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naznačeni</a:t>
            </a:r>
            <a:r>
              <a:rPr lang="en-US" dirty="0"/>
              <a:t> u </a:t>
            </a:r>
            <a:r>
              <a:rPr lang="en-US" dirty="0" err="1"/>
              <a:t>voucheru</a:t>
            </a:r>
            <a:r>
              <a:rPr lang="en-US" dirty="0"/>
              <a:t> (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,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termin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, tip </a:t>
            </a:r>
            <a:r>
              <a:rPr lang="en-US" dirty="0" err="1" smtClean="0"/>
              <a:t>smeštaja</a:t>
            </a:r>
            <a:r>
              <a:rPr lang="en-US" dirty="0"/>
              <a:t>,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, </a:t>
            </a:r>
            <a:r>
              <a:rPr lang="en-US" dirty="0" err="1"/>
              <a:t>eventualne</a:t>
            </a:r>
            <a:r>
              <a:rPr lang="en-US" dirty="0"/>
              <a:t> </a:t>
            </a:r>
            <a:r>
              <a:rPr lang="en-US" dirty="0" err="1"/>
              <a:t>nadoplate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vršiti</a:t>
            </a:r>
            <a:r>
              <a:rPr lang="en-US" dirty="0"/>
              <a:t> </a:t>
            </a:r>
            <a:r>
              <a:rPr lang="sr-Latn-RS" dirty="0" smtClean="0"/>
              <a:t>direkt</a:t>
            </a:r>
            <a:r>
              <a:rPr lang="en-US" dirty="0" smtClean="0"/>
              <a:t>no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– </a:t>
            </a:r>
            <a:r>
              <a:rPr lang="en-US" dirty="0" err="1" smtClean="0"/>
              <a:t>dečji</a:t>
            </a:r>
            <a:r>
              <a:rPr lang="en-US" dirty="0" smtClean="0"/>
              <a:t> </a:t>
            </a:r>
            <a:r>
              <a:rPr lang="en-US" dirty="0" err="1"/>
              <a:t>krevetić</a:t>
            </a:r>
            <a:r>
              <a:rPr lang="en-US" dirty="0"/>
              <a:t>, </a:t>
            </a:r>
            <a:r>
              <a:rPr lang="en-US" dirty="0" err="1"/>
              <a:t>garaža</a:t>
            </a:r>
            <a:r>
              <a:rPr lang="en-US" dirty="0"/>
              <a:t>, </a:t>
            </a:r>
            <a:r>
              <a:rPr lang="en-US" dirty="0" err="1"/>
              <a:t>sef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sl.). </a:t>
            </a:r>
          </a:p>
          <a:p>
            <a:r>
              <a:rPr lang="en-US" dirty="0"/>
              <a:t>5. </a:t>
            </a: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traži</a:t>
            </a:r>
            <a:r>
              <a:rPr lang="en-US" dirty="0"/>
              <a:t> </a:t>
            </a:r>
            <a:r>
              <a:rPr lang="en-US" dirty="0" err="1"/>
              <a:t>bolju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naznačeno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voucheru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je </a:t>
            </a:r>
            <a:r>
              <a:rPr lang="en-US" dirty="0" err="1"/>
              <a:t>dužan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naplatiti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važećih</a:t>
            </a:r>
            <a:r>
              <a:rPr lang="en-US" dirty="0"/>
              <a:t> </a:t>
            </a:r>
            <a:r>
              <a:rPr lang="en-US" dirty="0" err="1" smtClean="0"/>
              <a:t>cena</a:t>
            </a:r>
            <a:r>
              <a:rPr lang="en-US" dirty="0"/>
              <a:t>, a </a:t>
            </a:r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 smtClean="0"/>
              <a:t>vredi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prelaz</a:t>
            </a:r>
            <a:r>
              <a:rPr lang="en-US" dirty="0" smtClean="0"/>
              <a:t> </a:t>
            </a:r>
            <a:r>
              <a:rPr lang="en-US" dirty="0"/>
              <a:t>s </a:t>
            </a:r>
            <a:r>
              <a:rPr lang="en-US" dirty="0" err="1"/>
              <a:t>polupansiona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puni</a:t>
            </a:r>
            <a:r>
              <a:rPr lang="en-US" dirty="0"/>
              <a:t> </a:t>
            </a:r>
            <a:r>
              <a:rPr lang="en-US" dirty="0" err="1"/>
              <a:t>pansion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more/park, </a:t>
            </a:r>
            <a:r>
              <a:rPr lang="en-US" dirty="0" err="1"/>
              <a:t>domaće</a:t>
            </a:r>
            <a:r>
              <a:rPr lang="en-US" dirty="0"/>
              <a:t> </a:t>
            </a:r>
            <a:r>
              <a:rPr lang="en-US" dirty="0" err="1"/>
              <a:t>životinje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9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gostiju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sr-Latn-RS" b="1" i="1" dirty="0" smtClean="0"/>
              <a:t>grupe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en-US" dirty="0" smtClean="0"/>
              <a:t>U </a:t>
            </a:r>
            <a:r>
              <a:rPr lang="en-US" dirty="0" err="1" smtClean="0"/>
              <a:t>slučaju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u hotel </a:t>
            </a:r>
            <a:r>
              <a:rPr lang="en-US" dirty="0" err="1" smtClean="0"/>
              <a:t>dolazi</a:t>
            </a:r>
            <a:r>
              <a:rPr lang="en-US" dirty="0" smtClean="0"/>
              <a:t> </a:t>
            </a:r>
            <a:r>
              <a:rPr lang="sr-Latn-RS" dirty="0" smtClean="0"/>
              <a:t>grupa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naročitu</a:t>
            </a:r>
            <a:r>
              <a:rPr lang="en-US" dirty="0" smtClean="0"/>
              <a:t> </a:t>
            </a:r>
            <a:r>
              <a:rPr lang="en-US" dirty="0" err="1" smtClean="0"/>
              <a:t>pažnju</a:t>
            </a:r>
            <a:r>
              <a:rPr lang="en-US" dirty="0" smtClean="0"/>
              <a:t> </a:t>
            </a:r>
            <a:r>
              <a:rPr lang="en-US" dirty="0" err="1" smtClean="0"/>
              <a:t>posvetiti</a:t>
            </a:r>
            <a:r>
              <a:rPr lang="en-US" dirty="0" smtClean="0"/>
              <a:t> </a:t>
            </a:r>
            <a:r>
              <a:rPr lang="en-US" dirty="0" err="1" smtClean="0"/>
              <a:t>sledećim</a:t>
            </a:r>
            <a:r>
              <a:rPr lang="en-US" dirty="0" smtClean="0"/>
              <a:t> </a:t>
            </a:r>
            <a:r>
              <a:rPr lang="en-US" dirty="0" err="1" smtClean="0"/>
              <a:t>aktivostima</a:t>
            </a:r>
            <a:r>
              <a:rPr lang="en-US" dirty="0" smtClean="0"/>
              <a:t>: </a:t>
            </a:r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Posebnu</a:t>
            </a:r>
            <a:r>
              <a:rPr lang="en-US" dirty="0"/>
              <a:t> </a:t>
            </a:r>
            <a:r>
              <a:rPr lang="en-US" dirty="0" err="1" smtClean="0"/>
              <a:t>važnost</a:t>
            </a:r>
            <a:r>
              <a:rPr lang="en-US" dirty="0" smtClean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/>
              <a:t>gostima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sr-Latn-RS" dirty="0" smtClean="0"/>
              <a:t>grupi)</a:t>
            </a:r>
            <a:r>
              <a:rPr lang="en-US" dirty="0" smtClean="0"/>
              <a:t> </a:t>
            </a:r>
            <a:r>
              <a:rPr lang="en-US" dirty="0" err="1"/>
              <a:t>prikupljene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samog</a:t>
            </a:r>
            <a:r>
              <a:rPr lang="en-US" dirty="0"/>
              <a:t>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sr-Latn-RS" dirty="0" smtClean="0"/>
              <a:t>grup</a:t>
            </a:r>
            <a:r>
              <a:rPr lang="en-US" dirty="0" smtClean="0"/>
              <a:t>e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prikuplja</a:t>
            </a:r>
            <a:r>
              <a:rPr lang="en-US" dirty="0"/>
              <a:t> </a:t>
            </a:r>
            <a:r>
              <a:rPr lang="en-US" dirty="0" err="1"/>
              <a:t>predstavnik</a:t>
            </a:r>
            <a:r>
              <a:rPr lang="en-US" dirty="0"/>
              <a:t> </a:t>
            </a:r>
            <a:r>
              <a:rPr lang="en-US" dirty="0" err="1"/>
              <a:t>službe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pa je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bitna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err="1" smtClean="0"/>
              <a:t>radnja</a:t>
            </a:r>
            <a:r>
              <a:rPr lang="en-US" dirty="0" smtClean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</a:t>
            </a:r>
            <a:r>
              <a:rPr lang="en-US" dirty="0" smtClean="0"/>
              <a:t>a s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odel</a:t>
            </a:r>
            <a:r>
              <a:rPr lang="sr-Latn-RS" dirty="0" smtClean="0"/>
              <a:t>jenje</a:t>
            </a:r>
            <a:r>
              <a:rPr lang="en-US" dirty="0" smtClean="0"/>
              <a:t>m </a:t>
            </a:r>
            <a:r>
              <a:rPr lang="en-US" dirty="0" err="1"/>
              <a:t>prodaje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dirty="0" smtClean="0"/>
              <a:t>Pre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sr-Latn-RS" dirty="0" smtClean="0"/>
              <a:t>grup</a:t>
            </a:r>
            <a:r>
              <a:rPr lang="en-US" dirty="0" smtClean="0"/>
              <a:t>e </a:t>
            </a:r>
            <a:r>
              <a:rPr lang="en-US" dirty="0" err="1"/>
              <a:t>gostiju</a:t>
            </a:r>
            <a:r>
              <a:rPr lang="en-US" dirty="0"/>
              <a:t>, </a:t>
            </a:r>
            <a:r>
              <a:rPr lang="en-US" dirty="0" err="1"/>
              <a:t>osoblje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mora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kontrolu</a:t>
            </a:r>
            <a:r>
              <a:rPr lang="en-US" dirty="0"/>
              <a:t> da li </a:t>
            </a:r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određena</a:t>
            </a:r>
            <a:r>
              <a:rPr lang="en-US" dirty="0"/>
              <a:t> soba </a:t>
            </a:r>
            <a:r>
              <a:rPr lang="en-US" dirty="0" err="1" smtClean="0"/>
              <a:t>unapred</a:t>
            </a:r>
            <a:r>
              <a:rPr lang="en-US" dirty="0" smtClean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ključ</a:t>
            </a:r>
            <a:r>
              <a:rPr lang="en-US" dirty="0"/>
              <a:t> 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karticu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. </a:t>
            </a:r>
          </a:p>
          <a:p>
            <a:r>
              <a:rPr lang="en-US" dirty="0"/>
              <a:t>4.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</a:t>
            </a:r>
            <a:r>
              <a:rPr lang="sr-Latn-RS" dirty="0" smtClean="0"/>
              <a:t>grup</a:t>
            </a:r>
            <a:r>
              <a:rPr lang="en-US" dirty="0" smtClean="0"/>
              <a:t>e</a:t>
            </a:r>
            <a:r>
              <a:rPr lang="en-US" dirty="0"/>
              <a:t>, ne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dozvoliti</a:t>
            </a:r>
            <a:r>
              <a:rPr lang="en-US" dirty="0"/>
              <a:t> </a:t>
            </a:r>
            <a:r>
              <a:rPr lang="en-US" dirty="0" err="1"/>
              <a:t>parkiranje</a:t>
            </a:r>
            <a:r>
              <a:rPr lang="en-US" dirty="0"/>
              <a:t> </a:t>
            </a:r>
            <a:r>
              <a:rPr lang="en-US" dirty="0" err="1"/>
              <a:t>autobusa</a:t>
            </a:r>
            <a:r>
              <a:rPr lang="en-US" dirty="0"/>
              <a:t> </a:t>
            </a:r>
            <a:r>
              <a:rPr lang="sr-Latn-RS" dirty="0" smtClean="0"/>
              <a:t>odmah</a:t>
            </a:r>
            <a:r>
              <a:rPr lang="en-US" dirty="0" smtClean="0"/>
              <a:t> </a:t>
            </a:r>
            <a:r>
              <a:rPr lang="en-US" dirty="0" err="1"/>
              <a:t>ispred</a:t>
            </a:r>
            <a:r>
              <a:rPr lang="en-US" dirty="0"/>
              <a:t> </a:t>
            </a:r>
            <a:r>
              <a:rPr lang="en-US" dirty="0" err="1"/>
              <a:t>ulaza</a:t>
            </a:r>
            <a:r>
              <a:rPr lang="en-US" dirty="0"/>
              <a:t> u hotel, </a:t>
            </a:r>
            <a:r>
              <a:rPr lang="en-US" dirty="0" err="1"/>
              <a:t>jer</a:t>
            </a:r>
            <a:r>
              <a:rPr lang="en-US" dirty="0"/>
              <a:t> to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ugroziti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</a:t>
            </a:r>
            <a:r>
              <a:rPr lang="en-US" dirty="0" err="1"/>
              <a:t>ostalih</a:t>
            </a:r>
            <a:r>
              <a:rPr lang="en-US" dirty="0"/>
              <a:t> </a:t>
            </a:r>
            <a:r>
              <a:rPr lang="en-US" dirty="0" err="1"/>
              <a:t>vozila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prolaze</a:t>
            </a:r>
            <a:r>
              <a:rPr lang="en-US" dirty="0"/>
              <a:t> </a:t>
            </a:r>
            <a:r>
              <a:rPr lang="en-US" dirty="0" err="1"/>
              <a:t>ispred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</a:p>
          <a:p>
            <a:r>
              <a:rPr lang="en-US" dirty="0"/>
              <a:t>5.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, </a:t>
            </a:r>
            <a:r>
              <a:rPr lang="en-US" dirty="0" err="1"/>
              <a:t>organizaciju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 </a:t>
            </a:r>
            <a:r>
              <a:rPr lang="en-US" dirty="0" err="1"/>
              <a:t>dogovara</a:t>
            </a:r>
            <a:r>
              <a:rPr lang="en-US" dirty="0"/>
              <a:t> </a:t>
            </a:r>
            <a:r>
              <a:rPr lang="en-US" dirty="0" err="1" smtClean="0"/>
              <a:t>vod</a:t>
            </a:r>
            <a:r>
              <a:rPr lang="sr-Latn-RS" dirty="0" smtClean="0"/>
              <a:t>ič grupe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6. </a:t>
            </a:r>
            <a:r>
              <a:rPr lang="en-US" dirty="0" err="1"/>
              <a:t>Predstavnik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bar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 smtClean="0"/>
              <a:t>posećuje</a:t>
            </a:r>
            <a:r>
              <a:rPr lang="en-US" dirty="0" smtClean="0"/>
              <a:t> </a:t>
            </a:r>
            <a:r>
              <a:rPr lang="sr-Latn-RS" dirty="0" smtClean="0"/>
              <a:t>vodiča grupe toko</a:t>
            </a:r>
            <a:r>
              <a:rPr lang="en-US" dirty="0" smtClean="0"/>
              <a:t>m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 </a:t>
            </a:r>
            <a:r>
              <a:rPr lang="en-US" dirty="0" err="1"/>
              <a:t>njim</a:t>
            </a:r>
            <a:r>
              <a:rPr lang="en-US" dirty="0"/>
              <a:t> </a:t>
            </a:r>
            <a:r>
              <a:rPr lang="en-US" dirty="0" err="1"/>
              <a:t>dogovara</a:t>
            </a:r>
            <a:r>
              <a:rPr lang="en-US" dirty="0"/>
              <a:t> </a:t>
            </a:r>
            <a:r>
              <a:rPr lang="en-US" dirty="0" err="1" smtClean="0"/>
              <a:t>dalju</a:t>
            </a:r>
            <a:r>
              <a:rPr lang="en-US" dirty="0" smtClean="0"/>
              <a:t> </a:t>
            </a:r>
            <a:r>
              <a:rPr lang="en-US" dirty="0" err="1"/>
              <a:t>organizaciju</a:t>
            </a:r>
            <a:r>
              <a:rPr lang="en-US" dirty="0"/>
              <a:t>. </a:t>
            </a:r>
            <a:r>
              <a:rPr lang="sr-Latn-RS" dirty="0" smtClean="0"/>
              <a:t>		</a:t>
            </a:r>
            <a:endParaRPr lang="en-U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8725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/>
              <a:t>Procedure </a:t>
            </a:r>
            <a:r>
              <a:rPr lang="en-US" b="1" i="1" dirty="0" err="1" smtClean="0"/>
              <a:t>prij</a:t>
            </a:r>
            <a:r>
              <a:rPr lang="sr-Latn-RS" b="1" i="1" dirty="0" smtClean="0"/>
              <a:t>e</a:t>
            </a:r>
            <a:r>
              <a:rPr lang="en-US" b="1" i="1" dirty="0" smtClean="0"/>
              <a:t>ma </a:t>
            </a:r>
            <a:r>
              <a:rPr lang="en-US" b="1" i="1" dirty="0" err="1"/>
              <a:t>gostiju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sr-Latn-RS" b="1" i="1" dirty="0" smtClean="0"/>
              <a:t>grupe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en-US" dirty="0" smtClean="0"/>
              <a:t>U </a:t>
            </a:r>
            <a:r>
              <a:rPr lang="en-US" dirty="0" err="1" smtClean="0"/>
              <a:t>slučaju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u hotel </a:t>
            </a:r>
            <a:r>
              <a:rPr lang="en-US" dirty="0" err="1" smtClean="0"/>
              <a:t>dolazi</a:t>
            </a:r>
            <a:r>
              <a:rPr lang="en-US" dirty="0" smtClean="0"/>
              <a:t> </a:t>
            </a:r>
            <a:r>
              <a:rPr lang="sr-Latn-RS" dirty="0" smtClean="0"/>
              <a:t>grupa</a:t>
            </a:r>
            <a:r>
              <a:rPr lang="en-US" dirty="0" smtClean="0"/>
              <a:t> </a:t>
            </a:r>
            <a:r>
              <a:rPr lang="en-US" dirty="0" err="1" smtClean="0"/>
              <a:t>gostiju</a:t>
            </a:r>
            <a:r>
              <a:rPr lang="en-US" dirty="0" smtClean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naročitu</a:t>
            </a:r>
            <a:r>
              <a:rPr lang="en-US" dirty="0" smtClean="0"/>
              <a:t> </a:t>
            </a:r>
            <a:r>
              <a:rPr lang="en-US" dirty="0" err="1" smtClean="0"/>
              <a:t>pažnju</a:t>
            </a:r>
            <a:r>
              <a:rPr lang="en-US" dirty="0" smtClean="0"/>
              <a:t> </a:t>
            </a:r>
            <a:r>
              <a:rPr lang="en-US" dirty="0" err="1" smtClean="0"/>
              <a:t>posvetiti</a:t>
            </a:r>
            <a:r>
              <a:rPr lang="en-US" dirty="0" smtClean="0"/>
              <a:t> </a:t>
            </a:r>
            <a:r>
              <a:rPr lang="en-US" dirty="0" err="1" smtClean="0"/>
              <a:t>sledećim</a:t>
            </a:r>
            <a:r>
              <a:rPr lang="en-US" dirty="0" smtClean="0"/>
              <a:t> </a:t>
            </a:r>
            <a:r>
              <a:rPr lang="en-US" dirty="0" err="1" smtClean="0"/>
              <a:t>aktivostima</a:t>
            </a:r>
            <a:r>
              <a:rPr lang="en-US" dirty="0" smtClean="0"/>
              <a:t>: </a:t>
            </a:r>
            <a:endParaRPr lang="en-US" dirty="0"/>
          </a:p>
          <a:p>
            <a:r>
              <a:rPr lang="en-US" dirty="0" smtClean="0"/>
              <a:t>7</a:t>
            </a:r>
            <a:r>
              <a:rPr lang="en-US" dirty="0"/>
              <a:t>. </a:t>
            </a:r>
            <a:r>
              <a:rPr lang="en-US" dirty="0" err="1"/>
              <a:t>Nosač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) </a:t>
            </a:r>
            <a:r>
              <a:rPr lang="en-US" dirty="0" err="1"/>
              <a:t>prenosi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okupljališta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 do soba. </a:t>
            </a:r>
            <a:r>
              <a:rPr lang="en-US" dirty="0" err="1"/>
              <a:t>Svakako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osigurati</a:t>
            </a:r>
            <a:r>
              <a:rPr lang="en-US" dirty="0"/>
              <a:t> </a:t>
            </a:r>
            <a:r>
              <a:rPr lang="en-US" dirty="0" err="1" smtClean="0"/>
              <a:t>prenos</a:t>
            </a:r>
            <a:r>
              <a:rPr lang="en-US" dirty="0" smtClean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nemoćnim</a:t>
            </a:r>
            <a:r>
              <a:rPr lang="en-US" dirty="0"/>
              <a:t> </a:t>
            </a:r>
            <a:r>
              <a:rPr lang="en-US" dirty="0" err="1"/>
              <a:t>osobama</a:t>
            </a:r>
            <a:r>
              <a:rPr lang="en-US" dirty="0"/>
              <a:t>. </a:t>
            </a:r>
          </a:p>
          <a:p>
            <a:r>
              <a:rPr lang="en-US" dirty="0"/>
              <a:t>8.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 smtClean="0"/>
              <a:t>smešteni</a:t>
            </a:r>
            <a:r>
              <a:rPr lang="en-US" dirty="0"/>
              <a:t>,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dogovara</a:t>
            </a:r>
            <a:r>
              <a:rPr lang="en-US" dirty="0"/>
              <a:t> </a:t>
            </a:r>
            <a:r>
              <a:rPr lang="en-US" dirty="0" err="1"/>
              <a:t>potrebne</a:t>
            </a:r>
            <a:r>
              <a:rPr lang="en-US" dirty="0"/>
              <a:t> </a:t>
            </a:r>
            <a:r>
              <a:rPr lang="en-US" dirty="0" err="1"/>
              <a:t>detalje</a:t>
            </a:r>
            <a:r>
              <a:rPr lang="en-US" dirty="0"/>
              <a:t> s </a:t>
            </a:r>
            <a:r>
              <a:rPr lang="en-US" dirty="0" err="1" smtClean="0"/>
              <a:t>vodi</a:t>
            </a:r>
            <a:r>
              <a:rPr lang="sr-Latn-RS" dirty="0" smtClean="0"/>
              <a:t>čem grupe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9. </a:t>
            </a:r>
            <a:r>
              <a:rPr lang="sr-Latn-RS" dirty="0" smtClean="0"/>
              <a:t>Grupu</a:t>
            </a:r>
            <a:r>
              <a:rPr lang="en-US" dirty="0" smtClean="0"/>
              <a:t> </a:t>
            </a:r>
            <a:r>
              <a:rPr lang="en-US" dirty="0" err="1"/>
              <a:t>uobičajeno</a:t>
            </a:r>
            <a:r>
              <a:rPr lang="en-US" dirty="0"/>
              <a:t> u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pozdravlja</a:t>
            </a:r>
            <a:r>
              <a:rPr lang="en-US" dirty="0"/>
              <a:t> </a:t>
            </a:r>
            <a:r>
              <a:rPr lang="en-US" dirty="0" err="1"/>
              <a:t>direktor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r>
              <a:rPr lang="en-US" dirty="0"/>
              <a:t>10.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mora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da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 smtClean="0"/>
              <a:t>informi</a:t>
            </a:r>
            <a:r>
              <a:rPr lang="sr-Latn-RS" dirty="0" smtClean="0"/>
              <a:t>s</a:t>
            </a:r>
            <a:r>
              <a:rPr lang="en-US" dirty="0" smtClean="0"/>
              <a:t>an </a:t>
            </a:r>
            <a:r>
              <a:rPr lang="en-US" dirty="0"/>
              <a:t>o </a:t>
            </a:r>
            <a:r>
              <a:rPr lang="en-US" dirty="0" err="1" smtClean="0"/>
              <a:t>prispeću</a:t>
            </a:r>
            <a:r>
              <a:rPr lang="en-US" dirty="0" smtClean="0"/>
              <a:t> </a:t>
            </a:r>
            <a:r>
              <a:rPr lang="en-US" dirty="0" err="1"/>
              <a:t>akontacije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pojedinu</a:t>
            </a:r>
            <a:r>
              <a:rPr lang="en-US" dirty="0"/>
              <a:t> </a:t>
            </a:r>
            <a:r>
              <a:rPr lang="sr-Latn-RS" dirty="0" smtClean="0"/>
              <a:t>grup</a:t>
            </a:r>
            <a:r>
              <a:rPr lang="en-US" dirty="0" smtClean="0"/>
              <a:t>u</a:t>
            </a:r>
            <a:r>
              <a:rPr lang="en-US" dirty="0"/>
              <a:t>. </a:t>
            </a:r>
          </a:p>
          <a:p>
            <a:r>
              <a:rPr lang="en-US" dirty="0"/>
              <a:t>11. </a:t>
            </a:r>
            <a:r>
              <a:rPr lang="en-US" dirty="0" err="1"/>
              <a:t>Obračun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domaće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sr-Latn-RS" dirty="0" smtClean="0"/>
              <a:t>grupe</a:t>
            </a:r>
            <a:r>
              <a:rPr lang="en-US" dirty="0" smtClean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napraviti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u hotel,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samu</a:t>
            </a:r>
            <a:r>
              <a:rPr lang="en-US" dirty="0"/>
              <a:t> </a:t>
            </a:r>
            <a:r>
              <a:rPr lang="en-US" dirty="0" err="1"/>
              <a:t>naplatu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sr-Latn-RS" dirty="0" smtClean="0"/>
              <a:t>grupe.</a:t>
            </a:r>
            <a:r>
              <a:rPr lang="en-US" dirty="0" smtClean="0"/>
              <a:t> </a:t>
            </a:r>
            <a:endParaRPr lang="en-U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81622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pl-PL" b="1" i="1" dirty="0"/>
              <a:t>Raniji dolasci (razlika u datumu) </a:t>
            </a:r>
            <a:endParaRPr lang="pl-PL" dirty="0"/>
          </a:p>
          <a:p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dogodi</a:t>
            </a:r>
            <a:r>
              <a:rPr lang="en-US" dirty="0"/>
              <a:t>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dođe</a:t>
            </a:r>
            <a:r>
              <a:rPr lang="en-US" dirty="0"/>
              <a:t> u hotel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naznačenog</a:t>
            </a:r>
            <a:r>
              <a:rPr lang="en-US" dirty="0"/>
              <a:t> </a:t>
            </a:r>
            <a:r>
              <a:rPr lang="en-US" dirty="0" err="1"/>
              <a:t>termina</a:t>
            </a:r>
            <a:r>
              <a:rPr lang="en-US" dirty="0"/>
              <a:t>, </a:t>
            </a:r>
            <a:r>
              <a:rPr lang="en-US" dirty="0" err="1"/>
              <a:t>postupci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re</a:t>
            </a:r>
            <a:r>
              <a:rPr lang="en-US" dirty="0" err="1" smtClean="0"/>
              <a:t>uzeti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 err="1"/>
              <a:t>rezervaciju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Nakon</a:t>
            </a:r>
            <a:r>
              <a:rPr lang="en-US" dirty="0"/>
              <a:t> toga,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/>
              <a:t>da li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traženi</a:t>
            </a:r>
            <a:r>
              <a:rPr lang="en-US" dirty="0"/>
              <a:t> tip </a:t>
            </a:r>
            <a:r>
              <a:rPr lang="en-US" dirty="0" err="1" smtClean="0"/>
              <a:t>smeštaja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upitati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 smtClean="0"/>
              <a:t>prihva</a:t>
            </a:r>
            <a:r>
              <a:rPr lang="sr-Latn-RS" dirty="0" smtClean="0"/>
              <a:t>t</a:t>
            </a:r>
            <a:r>
              <a:rPr lang="en-US" dirty="0" smtClean="0"/>
              <a:t>a </a:t>
            </a:r>
            <a:r>
              <a:rPr lang="en-US" dirty="0"/>
              <a:t>li on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tip </a:t>
            </a:r>
            <a:r>
              <a:rPr lang="en-US" dirty="0" err="1" smtClean="0"/>
              <a:t>smeštajne</a:t>
            </a:r>
            <a:r>
              <a:rPr lang="en-US" dirty="0" smtClean="0"/>
              <a:t> </a:t>
            </a:r>
            <a:r>
              <a:rPr lang="en-US" dirty="0" err="1"/>
              <a:t>jedinice</a:t>
            </a:r>
            <a:r>
              <a:rPr lang="en-US" dirty="0"/>
              <a:t> do </a:t>
            </a:r>
            <a:r>
              <a:rPr lang="en-US" dirty="0" err="1"/>
              <a:t>datuma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slaže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en-US" dirty="0"/>
              <a:t>datum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primiti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dirty="0" err="1"/>
              <a:t>Ako</a:t>
            </a:r>
            <a:r>
              <a:rPr lang="en-US" dirty="0"/>
              <a:t> je u </a:t>
            </a:r>
            <a:r>
              <a:rPr lang="en-US" dirty="0" err="1"/>
              <a:t>pitanju</a:t>
            </a:r>
            <a:r>
              <a:rPr lang="en-US" dirty="0"/>
              <a:t> </a:t>
            </a:r>
            <a:r>
              <a:rPr lang="en-US" dirty="0" err="1"/>
              <a:t>agencijski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upozoriti</a:t>
            </a:r>
            <a:r>
              <a:rPr lang="en-US" dirty="0"/>
              <a:t> da se do </a:t>
            </a:r>
            <a:r>
              <a:rPr lang="en-US" dirty="0" err="1" smtClean="0"/>
              <a:t>rezervi</a:t>
            </a:r>
            <a:r>
              <a:rPr lang="sr-Latn-RS" dirty="0" smtClean="0"/>
              <a:t>s</a:t>
            </a:r>
            <a:r>
              <a:rPr lang="en-US" dirty="0" err="1" smtClean="0"/>
              <a:t>anog</a:t>
            </a:r>
            <a:r>
              <a:rPr lang="en-US" dirty="0" smtClean="0"/>
              <a:t> </a:t>
            </a:r>
            <a:r>
              <a:rPr lang="en-US" dirty="0" err="1"/>
              <a:t>datuma</a:t>
            </a:r>
            <a:r>
              <a:rPr lang="en-US" dirty="0"/>
              <a:t> </a:t>
            </a:r>
            <a:r>
              <a:rPr lang="en-US" dirty="0" err="1"/>
              <a:t>tretira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individualni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. </a:t>
            </a:r>
          </a:p>
          <a:p>
            <a:r>
              <a:rPr lang="en-US" dirty="0"/>
              <a:t>4.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slobodnih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, do </a:t>
            </a:r>
            <a:r>
              <a:rPr lang="en-US" dirty="0" err="1" smtClean="0"/>
              <a:t>rezervi</a:t>
            </a:r>
            <a:r>
              <a:rPr lang="sr-Latn-RS" dirty="0" smtClean="0"/>
              <a:t>s</a:t>
            </a:r>
            <a:r>
              <a:rPr lang="en-US" dirty="0" err="1" smtClean="0"/>
              <a:t>anog</a:t>
            </a:r>
            <a:r>
              <a:rPr lang="en-US" dirty="0" smtClean="0"/>
              <a:t> </a:t>
            </a:r>
            <a:r>
              <a:rPr lang="en-US" dirty="0" err="1"/>
              <a:t>datuma</a:t>
            </a:r>
            <a:r>
              <a:rPr lang="en-US" dirty="0"/>
              <a:t>,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pokušati</a:t>
            </a:r>
            <a:r>
              <a:rPr lang="en-US" dirty="0"/>
              <a:t> </a:t>
            </a:r>
            <a:r>
              <a:rPr lang="en-US" dirty="0" err="1" smtClean="0"/>
              <a:t>smestiti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hotel. </a:t>
            </a:r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50389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pl-PL" b="1" i="1" dirty="0" smtClean="0"/>
          </a:p>
          <a:p>
            <a:r>
              <a:rPr lang="pl-PL" b="1" i="1" dirty="0" smtClean="0"/>
              <a:t>Raniji </a:t>
            </a:r>
            <a:r>
              <a:rPr lang="pl-PL" b="1" i="1" dirty="0"/>
              <a:t>dolasci (razlika u satima) </a:t>
            </a:r>
            <a:endParaRPr lang="pl-PL" dirty="0"/>
          </a:p>
          <a:p>
            <a:r>
              <a:rPr lang="en-US" dirty="0"/>
              <a:t>U </a:t>
            </a:r>
            <a:r>
              <a:rPr lang="en-US" dirty="0" err="1"/>
              <a:t>praksi</a:t>
            </a:r>
            <a:r>
              <a:rPr lang="en-US" dirty="0"/>
              <a:t> se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događa</a:t>
            </a:r>
            <a:r>
              <a:rPr lang="en-US" dirty="0"/>
              <a:t>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dođe</a:t>
            </a:r>
            <a:r>
              <a:rPr lang="en-US" dirty="0"/>
              <a:t> u hotel </a:t>
            </a:r>
            <a:r>
              <a:rPr lang="en-US" dirty="0" err="1"/>
              <a:t>nekoliko</a:t>
            </a:r>
            <a:r>
              <a:rPr lang="en-US" dirty="0"/>
              <a:t> sati </a:t>
            </a:r>
            <a:r>
              <a:rPr lang="en-US" dirty="0" smtClean="0"/>
              <a:t>pre </a:t>
            </a:r>
            <a:r>
              <a:rPr lang="en-US" dirty="0" err="1"/>
              <a:t>termina</a:t>
            </a:r>
            <a:r>
              <a:rPr lang="en-US" dirty="0"/>
              <a:t> od </a:t>
            </a:r>
            <a:r>
              <a:rPr lang="en-US" dirty="0" err="1"/>
              <a:t>kada</a:t>
            </a:r>
            <a:r>
              <a:rPr lang="en-US" dirty="0"/>
              <a:t> mu je </a:t>
            </a:r>
            <a:r>
              <a:rPr lang="en-US" dirty="0" err="1" smtClean="0"/>
              <a:t>namenjena</a:t>
            </a:r>
            <a:r>
              <a:rPr lang="en-US" dirty="0" smtClean="0"/>
              <a:t> </a:t>
            </a:r>
            <a:r>
              <a:rPr lang="en-US" dirty="0"/>
              <a:t>soba </a:t>
            </a:r>
            <a:r>
              <a:rPr lang="en-US" dirty="0" err="1"/>
              <a:t>spremna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izdavanje</a:t>
            </a:r>
            <a:r>
              <a:rPr lang="en-US" dirty="0"/>
              <a:t> (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agencijskih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). Tada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recepcionari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RS" dirty="0" smtClean="0"/>
              <a:t>reu</a:t>
            </a:r>
            <a:r>
              <a:rPr lang="en-US" dirty="0" err="1" smtClean="0"/>
              <a:t>zeti</a:t>
            </a:r>
            <a:r>
              <a:rPr lang="en-US" dirty="0" smtClean="0"/>
              <a:t> </a:t>
            </a:r>
            <a:r>
              <a:rPr lang="en-US" dirty="0" err="1" smtClean="0"/>
              <a:t>sledeće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Ukoliko</a:t>
            </a:r>
            <a:r>
              <a:rPr lang="en-US" dirty="0"/>
              <a:t> je </a:t>
            </a:r>
            <a:r>
              <a:rPr lang="en-US" dirty="0" err="1"/>
              <a:t>tražena</a:t>
            </a:r>
            <a:r>
              <a:rPr lang="en-US" dirty="0"/>
              <a:t> soba </a:t>
            </a:r>
            <a:r>
              <a:rPr lang="en-US" dirty="0" err="1"/>
              <a:t>slobodna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spremna</a:t>
            </a:r>
            <a:r>
              <a:rPr lang="en-US" dirty="0"/>
              <a:t>, </a:t>
            </a:r>
            <a:r>
              <a:rPr lang="en-US" dirty="0" err="1" smtClean="0"/>
              <a:t>sledi</a:t>
            </a:r>
            <a:r>
              <a:rPr lang="en-US" dirty="0" smtClean="0"/>
              <a:t> </a:t>
            </a:r>
            <a:r>
              <a:rPr lang="en-US" dirty="0" err="1"/>
              <a:t>normalan</a:t>
            </a:r>
            <a:r>
              <a:rPr lang="en-US" dirty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primanja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tražena</a:t>
            </a:r>
            <a:r>
              <a:rPr lang="en-US" dirty="0"/>
              <a:t> soba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slobodna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iznajmljivanje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kontaktirati</a:t>
            </a:r>
            <a:r>
              <a:rPr lang="en-US" dirty="0"/>
              <a:t> </a:t>
            </a:r>
            <a:r>
              <a:rPr lang="en-US" dirty="0" smtClean="0"/>
              <a:t>od</a:t>
            </a:r>
            <a:r>
              <a:rPr lang="sr-Latn-RS" dirty="0" smtClean="0"/>
              <a:t>eljenje</a:t>
            </a:r>
            <a:r>
              <a:rPr lang="en-US" dirty="0" smtClean="0"/>
              <a:t>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domaćinstva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pripremio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tip </a:t>
            </a:r>
            <a:r>
              <a:rPr lang="en-US" dirty="0" err="1" smtClean="0"/>
              <a:t>smeštajne</a:t>
            </a:r>
            <a:r>
              <a:rPr lang="en-US" dirty="0" smtClean="0"/>
              <a:t> </a:t>
            </a:r>
            <a:r>
              <a:rPr lang="en-US" dirty="0" err="1"/>
              <a:t>jedinice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6850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pl-PL" b="1" i="1" dirty="0" smtClean="0"/>
          </a:p>
          <a:p>
            <a:r>
              <a:rPr lang="en-US" b="1" i="1" dirty="0" err="1"/>
              <a:t>Pratnja</a:t>
            </a:r>
            <a:r>
              <a:rPr lang="en-US" b="1" i="1" dirty="0"/>
              <a:t> </a:t>
            </a:r>
            <a:r>
              <a:rPr lang="en-US" b="1" i="1" dirty="0" err="1"/>
              <a:t>gosta</a:t>
            </a:r>
            <a:r>
              <a:rPr lang="en-US" b="1" i="1" dirty="0"/>
              <a:t> do </a:t>
            </a:r>
            <a:r>
              <a:rPr lang="en-US" b="1" i="1" dirty="0" err="1"/>
              <a:t>sobe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netko</a:t>
            </a:r>
            <a:r>
              <a:rPr lang="en-US" dirty="0"/>
              <a:t> od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 smtClean="0"/>
              <a:t>prij</a:t>
            </a:r>
            <a:r>
              <a:rPr lang="sr-Latn-RS" dirty="0" smtClean="0"/>
              <a:t>e</a:t>
            </a:r>
            <a:r>
              <a:rPr lang="en-US" dirty="0" err="1" smtClean="0"/>
              <a:t>mnog</a:t>
            </a:r>
            <a:r>
              <a:rPr lang="en-US" dirty="0" smtClean="0"/>
              <a:t> od</a:t>
            </a:r>
            <a:r>
              <a:rPr lang="sr-Latn-RS" dirty="0" smtClean="0"/>
              <a:t>eljenja</a:t>
            </a:r>
            <a:r>
              <a:rPr lang="en-US" dirty="0" smtClean="0"/>
              <a:t> </a:t>
            </a:r>
            <a:r>
              <a:rPr lang="en-US" dirty="0" err="1"/>
              <a:t>prati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do </a:t>
            </a:r>
            <a:r>
              <a:rPr lang="en-US" dirty="0" err="1"/>
              <a:t>njegove</a:t>
            </a:r>
            <a:r>
              <a:rPr lang="en-US" dirty="0"/>
              <a:t> </a:t>
            </a:r>
            <a:r>
              <a:rPr lang="en-US" dirty="0" err="1" smtClean="0"/>
              <a:t>smeštajne</a:t>
            </a:r>
            <a:r>
              <a:rPr lang="en-US" dirty="0" smtClean="0"/>
              <a:t> </a:t>
            </a:r>
            <a:r>
              <a:rPr lang="en-US" dirty="0" err="1"/>
              <a:t>jedinice</a:t>
            </a:r>
            <a:r>
              <a:rPr lang="en-US" dirty="0"/>
              <a:t>, </a:t>
            </a:r>
            <a:r>
              <a:rPr lang="en-US" dirty="0" err="1"/>
              <a:t>postupci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okolnosti</a:t>
            </a:r>
            <a:r>
              <a:rPr lang="en-US" dirty="0"/>
              <a:t> to </a:t>
            </a:r>
            <a:r>
              <a:rPr lang="en-US" dirty="0" err="1"/>
              <a:t>dozvoljavaju</a:t>
            </a:r>
            <a:r>
              <a:rPr lang="en-US" dirty="0"/>
              <a:t> (</a:t>
            </a:r>
            <a:r>
              <a:rPr lang="en-US" dirty="0" err="1"/>
              <a:t>recepcija</a:t>
            </a:r>
            <a:r>
              <a:rPr lang="en-US" dirty="0"/>
              <a:t> se </a:t>
            </a:r>
            <a:r>
              <a:rPr lang="en-US" dirty="0" err="1"/>
              <a:t>nikada</a:t>
            </a:r>
            <a:r>
              <a:rPr lang="en-US" dirty="0"/>
              <a:t> ne </a:t>
            </a:r>
            <a:r>
              <a:rPr lang="en-US" dirty="0" err="1"/>
              <a:t>ostavlja</a:t>
            </a:r>
            <a:r>
              <a:rPr lang="en-US" dirty="0"/>
              <a:t> bez </a:t>
            </a:r>
            <a:r>
              <a:rPr lang="en-US" dirty="0" err="1"/>
              <a:t>nadzora</a:t>
            </a:r>
            <a:r>
              <a:rPr lang="en-US" dirty="0"/>
              <a:t>)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trebati</a:t>
            </a:r>
            <a:r>
              <a:rPr lang="en-US" dirty="0"/>
              <a:t> </a:t>
            </a:r>
            <a:r>
              <a:rPr lang="en-US" dirty="0" err="1"/>
              <a:t>otpratiti</a:t>
            </a:r>
            <a:r>
              <a:rPr lang="en-US" dirty="0"/>
              <a:t> do </a:t>
            </a:r>
            <a:r>
              <a:rPr lang="sr-Latn-RS" dirty="0" smtClean="0"/>
              <a:t>lift</a:t>
            </a:r>
            <a:r>
              <a:rPr lang="en-US" dirty="0" smtClean="0"/>
              <a:t>a </a:t>
            </a:r>
            <a:r>
              <a:rPr lang="en-US" dirty="0" err="1"/>
              <a:t>i</a:t>
            </a:r>
            <a:r>
              <a:rPr lang="en-US" dirty="0"/>
              <a:t> do </a:t>
            </a:r>
            <a:r>
              <a:rPr lang="en-US" dirty="0" err="1" smtClean="0"/>
              <a:t>smeštajne</a:t>
            </a:r>
            <a:r>
              <a:rPr lang="en-US" dirty="0" smtClean="0"/>
              <a:t> </a:t>
            </a:r>
            <a:r>
              <a:rPr lang="en-US" dirty="0" err="1"/>
              <a:t>jedinice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mu je </a:t>
            </a:r>
            <a:r>
              <a:rPr lang="en-US" dirty="0" err="1" smtClean="0"/>
              <a:t>dodeljena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Nosač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) </a:t>
            </a:r>
            <a:r>
              <a:rPr lang="en-US" dirty="0" err="1"/>
              <a:t>treba</a:t>
            </a:r>
            <a:r>
              <a:rPr lang="en-US" dirty="0"/>
              <a:t> se </a:t>
            </a:r>
            <a:r>
              <a:rPr lang="en-US" dirty="0" err="1"/>
              <a:t>pobrinuti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pl-PL" dirty="0"/>
              <a:t>3. Gost prvi ulazi u lift. </a:t>
            </a:r>
          </a:p>
          <a:p>
            <a:r>
              <a:rPr lang="en-US" dirty="0"/>
              <a:t>4. U </a:t>
            </a:r>
            <a:r>
              <a:rPr lang="en-US" dirty="0" err="1"/>
              <a:t>liftu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s </a:t>
            </a:r>
            <a:r>
              <a:rPr lang="en-US" dirty="0" err="1"/>
              <a:t>gostom</a:t>
            </a:r>
            <a:r>
              <a:rPr lang="en-US" dirty="0"/>
              <a:t> </a:t>
            </a:r>
            <a:r>
              <a:rPr lang="en-US" dirty="0" err="1"/>
              <a:t>popričati</a:t>
            </a:r>
            <a:r>
              <a:rPr lang="en-US" dirty="0"/>
              <a:t> (o </a:t>
            </a:r>
            <a:r>
              <a:rPr lang="en-US" dirty="0" err="1"/>
              <a:t>vremenu</a:t>
            </a:r>
            <a:r>
              <a:rPr lang="en-US" dirty="0"/>
              <a:t>, </a:t>
            </a:r>
            <a:r>
              <a:rPr lang="en-US" dirty="0" err="1"/>
              <a:t>putovanju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zemlji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dolazi</a:t>
            </a:r>
            <a:r>
              <a:rPr lang="en-US" dirty="0"/>
              <a:t>),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steći</a:t>
            </a:r>
            <a:r>
              <a:rPr lang="en-US" dirty="0"/>
              <a:t> </a:t>
            </a:r>
            <a:r>
              <a:rPr lang="sr-Latn-RS" dirty="0" smtClean="0"/>
              <a:t>utisak</a:t>
            </a:r>
            <a:r>
              <a:rPr lang="en-US" dirty="0" smtClean="0"/>
              <a:t> </a:t>
            </a:r>
            <a:r>
              <a:rPr lang="en-US" dirty="0"/>
              <a:t>da se </a:t>
            </a:r>
            <a:r>
              <a:rPr lang="en-US" dirty="0" err="1"/>
              <a:t>interesiramo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. </a:t>
            </a:r>
          </a:p>
          <a:p>
            <a:r>
              <a:rPr lang="en-US" dirty="0"/>
              <a:t>5.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dan</a:t>
            </a:r>
            <a:r>
              <a:rPr lang="en-US" dirty="0"/>
              <a:t>,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ući</a:t>
            </a:r>
            <a:r>
              <a:rPr lang="en-US" dirty="0"/>
              <a:t> u </a:t>
            </a:r>
            <a:r>
              <a:rPr lang="en-US" dirty="0" err="1"/>
              <a:t>sobu</a:t>
            </a:r>
            <a:r>
              <a:rPr lang="en-US" dirty="0"/>
              <a:t>, a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noć</a:t>
            </a:r>
            <a:r>
              <a:rPr lang="en-US" dirty="0"/>
              <a:t>, u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ulazi</a:t>
            </a:r>
            <a:r>
              <a:rPr lang="en-US" dirty="0"/>
              <a:t> </a:t>
            </a:r>
            <a:r>
              <a:rPr lang="en-US" dirty="0" err="1"/>
              <a:t>nosač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pali</a:t>
            </a:r>
            <a:r>
              <a:rPr lang="en-US" dirty="0"/>
              <a:t> </a:t>
            </a:r>
            <a:r>
              <a:rPr lang="en-US" dirty="0" err="1" smtClean="0"/>
              <a:t>svetlo</a:t>
            </a:r>
            <a:r>
              <a:rPr lang="en-US" dirty="0"/>
              <a:t>. </a:t>
            </a:r>
            <a:r>
              <a:rPr lang="en-US" dirty="0" err="1" smtClean="0"/>
              <a:t>Prtljag</a:t>
            </a:r>
            <a:r>
              <a:rPr lang="en-US" dirty="0" smtClean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pažljivo</a:t>
            </a:r>
            <a:r>
              <a:rPr lang="en-US" dirty="0"/>
              <a:t> </a:t>
            </a:r>
            <a:r>
              <a:rPr lang="en-US" dirty="0" err="1"/>
              <a:t>staviti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stalak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en-US" dirty="0" smtClean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stranom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otvaranjem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gore. </a:t>
            </a:r>
          </a:p>
          <a:p>
            <a:r>
              <a:rPr lang="fi-FI" dirty="0"/>
              <a:t>6. Gostu se može otvoriti prozor, zavisno od vremenskih prilika. </a:t>
            </a:r>
          </a:p>
          <a:p>
            <a:r>
              <a:rPr lang="en-US" dirty="0"/>
              <a:t>7.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ljubazan</a:t>
            </a:r>
            <a:r>
              <a:rPr lang="en-US" dirty="0"/>
              <a:t> </a:t>
            </a:r>
            <a:r>
              <a:rPr lang="en-US" dirty="0" err="1"/>
              <a:t>pozdrav</a:t>
            </a:r>
            <a:r>
              <a:rPr lang="en-US" dirty="0"/>
              <a:t>, </a:t>
            </a:r>
            <a:r>
              <a:rPr lang="en-US" dirty="0" err="1"/>
              <a:t>gostu</a:t>
            </a:r>
            <a:r>
              <a:rPr lang="en-US" dirty="0"/>
              <a:t> se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ključ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kartica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 smtClean="0"/>
              <a:t>poželi</a:t>
            </a:r>
            <a:r>
              <a:rPr lang="en-US" dirty="0" smtClean="0"/>
              <a:t> </a:t>
            </a:r>
            <a:r>
              <a:rPr lang="en-US" dirty="0"/>
              <a:t>mu se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ugodniji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9866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pl-PL" b="1" i="1" dirty="0" smtClean="0"/>
          </a:p>
          <a:p>
            <a:r>
              <a:rPr lang="pl-PL" b="1" i="1" dirty="0" smtClean="0"/>
              <a:t>Obaveštavanje </a:t>
            </a:r>
            <a:r>
              <a:rPr lang="pl-PL" b="1" i="1" dirty="0"/>
              <a:t>drugih </a:t>
            </a:r>
            <a:r>
              <a:rPr lang="pl-PL" b="1" i="1" dirty="0" smtClean="0"/>
              <a:t>odeljenja </a:t>
            </a:r>
            <a:r>
              <a:rPr lang="pl-PL" b="1" i="1" dirty="0"/>
              <a:t>u hotelu o dolasku gosta </a:t>
            </a:r>
            <a:endParaRPr lang="pl-PL" dirty="0"/>
          </a:p>
          <a:p>
            <a:r>
              <a:rPr lang="en-US" dirty="0"/>
              <a:t>1. </a:t>
            </a:r>
            <a:r>
              <a:rPr lang="en-US" dirty="0" err="1"/>
              <a:t>Ako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dolasku</a:t>
            </a:r>
            <a:r>
              <a:rPr lang="en-US" dirty="0"/>
              <a:t> </a:t>
            </a:r>
            <a:r>
              <a:rPr lang="en-US" dirty="0" err="1"/>
              <a:t>nenajavljenog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u </a:t>
            </a:r>
            <a:r>
              <a:rPr lang="en-US" dirty="0" smtClean="0"/>
              <a:t>hotel,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dužni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 smtClean="0"/>
              <a:t>obavestiti</a:t>
            </a:r>
            <a:r>
              <a:rPr lang="en-US" dirty="0" smtClean="0"/>
              <a:t> </a:t>
            </a:r>
            <a:r>
              <a:rPr lang="sr-Latn-RS" dirty="0" smtClean="0"/>
              <a:t>sledeća </a:t>
            </a:r>
            <a:r>
              <a:rPr lang="en-US" dirty="0" smtClean="0"/>
              <a:t>od</a:t>
            </a:r>
            <a:r>
              <a:rPr lang="sr-Latn-RS" dirty="0" smtClean="0"/>
              <a:t>eljenja</a:t>
            </a:r>
            <a:r>
              <a:rPr lang="en-US" dirty="0" smtClean="0"/>
              <a:t>: </a:t>
            </a:r>
            <a:r>
              <a:rPr lang="en-US" dirty="0" err="1"/>
              <a:t>kuhinju</a:t>
            </a:r>
            <a:r>
              <a:rPr lang="en-US" dirty="0"/>
              <a:t>, </a:t>
            </a:r>
            <a:r>
              <a:rPr lang="en-US" dirty="0" err="1"/>
              <a:t>restoran</a:t>
            </a:r>
            <a:r>
              <a:rPr lang="en-US" dirty="0"/>
              <a:t>, </a:t>
            </a:r>
            <a:r>
              <a:rPr lang="en-US" dirty="0" err="1" smtClean="0"/>
              <a:t>domaćinstv</a:t>
            </a:r>
            <a:r>
              <a:rPr lang="sr-Latn-RS" dirty="0" smtClean="0"/>
              <a:t>o,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njegovom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. </a:t>
            </a:r>
          </a:p>
          <a:p>
            <a:r>
              <a:rPr lang="en-US" dirty="0"/>
              <a:t>2.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ne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navedene</a:t>
            </a:r>
            <a:r>
              <a:rPr lang="en-US" dirty="0"/>
              <a:t> u </a:t>
            </a:r>
            <a:r>
              <a:rPr lang="en-US" dirty="0" err="1"/>
              <a:t>rezervaciji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voucheru</a:t>
            </a:r>
            <a:r>
              <a:rPr lang="en-US" dirty="0"/>
              <a:t>, </a:t>
            </a:r>
            <a:r>
              <a:rPr lang="en-US" dirty="0" err="1"/>
              <a:t>recepcionari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dužni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o tome </a:t>
            </a:r>
            <a:r>
              <a:rPr lang="en-US" dirty="0" err="1" smtClean="0"/>
              <a:t>obavestiti</a:t>
            </a:r>
            <a:r>
              <a:rPr lang="en-US" dirty="0" smtClean="0"/>
              <a:t> </a:t>
            </a:r>
            <a:r>
              <a:rPr lang="en-US" dirty="0" err="1"/>
              <a:t>restoran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kuhinju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36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pl-PL" b="1" i="1" dirty="0" smtClean="0"/>
          </a:p>
          <a:p>
            <a:r>
              <a:rPr lang="en-US" b="1" i="1" dirty="0" err="1"/>
              <a:t>Privremeni</a:t>
            </a:r>
            <a:r>
              <a:rPr lang="en-US" b="1" i="1" dirty="0"/>
              <a:t> </a:t>
            </a:r>
            <a:r>
              <a:rPr lang="en-US" b="1" i="1" dirty="0" err="1"/>
              <a:t>odlazak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napusti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/>
              <a:t>noći</a:t>
            </a:r>
            <a:r>
              <a:rPr lang="en-US" dirty="0"/>
              <a:t>, a </a:t>
            </a:r>
            <a:r>
              <a:rPr lang="en-US" dirty="0" err="1"/>
              <a:t>želi</a:t>
            </a:r>
            <a:r>
              <a:rPr lang="en-US" dirty="0"/>
              <a:t> je </a:t>
            </a:r>
            <a:r>
              <a:rPr lang="en-US" dirty="0" err="1"/>
              <a:t>zadržati</a:t>
            </a:r>
            <a:r>
              <a:rPr lang="en-US" dirty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/>
              <a:t>o tome mora </a:t>
            </a:r>
            <a:r>
              <a:rPr lang="en-US" dirty="0" err="1" smtClean="0"/>
              <a:t>izvestiti</a:t>
            </a:r>
            <a:r>
              <a:rPr lang="en-US" dirty="0" smtClean="0"/>
              <a:t> </a:t>
            </a:r>
            <a:r>
              <a:rPr lang="sr-Latn-RS" dirty="0" smtClean="0"/>
              <a:t>šefa recepcije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On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odlučiti</a:t>
            </a:r>
            <a:r>
              <a:rPr lang="en-US" dirty="0"/>
              <a:t>: </a:t>
            </a:r>
          </a:p>
          <a:p>
            <a:pPr marL="800100" lvl="2" indent="0">
              <a:buNone/>
            </a:pPr>
            <a:r>
              <a:rPr lang="it-IT" sz="1800" dirty="0" smtClean="0"/>
              <a:t>1. mora li gost platiti račun, treba li pregledati sobu i stvari koje su ostale, </a:t>
            </a:r>
            <a:endParaRPr lang="sr-Latn-RS" sz="1800" dirty="0" smtClean="0"/>
          </a:p>
          <a:p>
            <a:pPr marL="800100" lvl="2" indent="0">
              <a:buNone/>
            </a:pPr>
            <a:r>
              <a:rPr lang="en-US" sz="1800" dirty="0" smtClean="0"/>
              <a:t>2</a:t>
            </a:r>
            <a:r>
              <a:rPr lang="en-US" sz="1800" dirty="0"/>
              <a:t>. </a:t>
            </a:r>
            <a:r>
              <a:rPr lang="en-US" sz="1800" dirty="0" err="1"/>
              <a:t>hoće</a:t>
            </a:r>
            <a:r>
              <a:rPr lang="en-US" sz="1800" dirty="0"/>
              <a:t> li se </a:t>
            </a:r>
            <a:r>
              <a:rPr lang="en-US" sz="1800" dirty="0" err="1"/>
              <a:t>gostu</a:t>
            </a:r>
            <a:r>
              <a:rPr lang="en-US" sz="1800" dirty="0"/>
              <a:t> </a:t>
            </a:r>
            <a:r>
              <a:rPr lang="en-US" sz="1800" dirty="0" err="1"/>
              <a:t>zaračunati</a:t>
            </a:r>
            <a:r>
              <a:rPr lang="en-US" sz="1800" dirty="0"/>
              <a:t> </a:t>
            </a:r>
            <a:r>
              <a:rPr lang="en-US" sz="1800" dirty="0" err="1"/>
              <a:t>puna</a:t>
            </a:r>
            <a:r>
              <a:rPr lang="en-US" sz="1800" dirty="0"/>
              <a:t> </a:t>
            </a:r>
            <a:r>
              <a:rPr lang="en-US" sz="1800" dirty="0" err="1" smtClean="0"/>
              <a:t>cena</a:t>
            </a:r>
            <a:r>
              <a:rPr lang="en-US" sz="1800" dirty="0"/>
              <a:t>, </a:t>
            </a:r>
            <a:r>
              <a:rPr lang="en-US" sz="1800" dirty="0" err="1"/>
              <a:t>neki</a:t>
            </a:r>
            <a:r>
              <a:rPr lang="en-US" sz="1800" dirty="0"/>
              <a:t> </a:t>
            </a:r>
            <a:r>
              <a:rPr lang="en-US" sz="1800" dirty="0" err="1"/>
              <a:t>postotak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se </a:t>
            </a:r>
            <a:r>
              <a:rPr lang="en-US" sz="1800" dirty="0" err="1"/>
              <a:t>neće</a:t>
            </a:r>
            <a:r>
              <a:rPr lang="en-US" sz="1800" dirty="0"/>
              <a:t> </a:t>
            </a:r>
            <a:r>
              <a:rPr lang="en-US" sz="1800" dirty="0" err="1"/>
              <a:t>zaračunati</a:t>
            </a:r>
            <a:r>
              <a:rPr lang="en-US" sz="1800" dirty="0"/>
              <a:t> </a:t>
            </a:r>
            <a:r>
              <a:rPr lang="en-US" sz="1800" dirty="0" err="1"/>
              <a:t>ništa</a:t>
            </a:r>
            <a:r>
              <a:rPr lang="en-US" sz="1800" dirty="0"/>
              <a:t> </a:t>
            </a:r>
            <a:r>
              <a:rPr lang="en-US" sz="1800" dirty="0" err="1"/>
              <a:t>dok</a:t>
            </a:r>
            <a:r>
              <a:rPr lang="en-US" sz="1800" dirty="0"/>
              <a:t> </a:t>
            </a:r>
            <a:r>
              <a:rPr lang="en-US" sz="1800" dirty="0" err="1"/>
              <a:t>ga</a:t>
            </a:r>
            <a:r>
              <a:rPr lang="en-US" sz="1800" dirty="0"/>
              <a:t> soba «</a:t>
            </a:r>
            <a:r>
              <a:rPr lang="en-US" sz="1800" dirty="0" err="1"/>
              <a:t>čeka</a:t>
            </a:r>
            <a:r>
              <a:rPr lang="en-US" sz="1800" dirty="0"/>
              <a:t>». </a:t>
            </a:r>
          </a:p>
          <a:p>
            <a:r>
              <a:rPr lang="en-US" dirty="0" err="1"/>
              <a:t>Sve</a:t>
            </a:r>
            <a:r>
              <a:rPr lang="en-US" dirty="0"/>
              <a:t> se </a:t>
            </a:r>
            <a:r>
              <a:rPr lang="en-US" dirty="0" err="1"/>
              <a:t>pojedinosti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 smtClean="0"/>
              <a:t>zab</a:t>
            </a:r>
            <a:r>
              <a:rPr lang="sr-Latn-RS" dirty="0" smtClean="0"/>
              <a:t>e</a:t>
            </a:r>
            <a:r>
              <a:rPr lang="en-US" dirty="0" err="1" smtClean="0"/>
              <a:t>ležiti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računu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potpis</a:t>
            </a:r>
            <a:r>
              <a:rPr lang="en-US" dirty="0"/>
              <a:t> </a:t>
            </a:r>
            <a:r>
              <a:rPr lang="en-US" dirty="0" err="1" smtClean="0"/>
              <a:t>ovlaš</a:t>
            </a:r>
            <a:r>
              <a:rPr lang="sr-Latn-RS" dirty="0" smtClean="0"/>
              <a:t>ć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osobe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/>
              <a:t>gost</a:t>
            </a:r>
            <a:r>
              <a:rPr lang="en-US" dirty="0"/>
              <a:t> 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privremenom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zlasku</a:t>
            </a:r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ne </a:t>
            </a:r>
            <a:r>
              <a:rPr lang="en-US" dirty="0" err="1" smtClean="0"/>
              <a:t>oba</a:t>
            </a:r>
            <a:r>
              <a:rPr lang="sr-Latn-RS" dirty="0" smtClean="0"/>
              <a:t>v</a:t>
            </a:r>
            <a:r>
              <a:rPr lang="en-US" dirty="0" err="1" smtClean="0"/>
              <a:t>esti</a:t>
            </a:r>
            <a:r>
              <a:rPr lang="en-US" dirty="0" smtClean="0"/>
              <a:t> </a:t>
            </a:r>
            <a:r>
              <a:rPr lang="en-US" dirty="0" err="1"/>
              <a:t>recepciju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to </a:t>
            </a:r>
            <a:r>
              <a:rPr lang="en-US" dirty="0" err="1"/>
              <a:t>učini</a:t>
            </a:r>
            <a:r>
              <a:rPr lang="en-US" dirty="0"/>
              <a:t> </a:t>
            </a:r>
            <a:r>
              <a:rPr lang="en-US" dirty="0" err="1"/>
              <a:t>domaćica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 smtClean="0"/>
              <a:t>izveštava</a:t>
            </a:r>
            <a:r>
              <a:rPr lang="en-US" dirty="0" smtClean="0"/>
              <a:t> </a:t>
            </a:r>
            <a:r>
              <a:rPr lang="en-US" dirty="0" err="1"/>
              <a:t>šefa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njegovog</a:t>
            </a:r>
            <a:r>
              <a:rPr lang="en-US" dirty="0"/>
              <a:t> </a:t>
            </a:r>
            <a:r>
              <a:rPr lang="en-US" dirty="0" err="1"/>
              <a:t>pomoćnika</a:t>
            </a:r>
            <a:r>
              <a:rPr lang="en-US" dirty="0"/>
              <a:t>.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sr-Latn-RS" dirty="0" smtClean="0"/>
              <a:t>pokreće</a:t>
            </a:r>
            <a:r>
              <a:rPr lang="en-US" dirty="0" smtClean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, a o </a:t>
            </a:r>
            <a:r>
              <a:rPr lang="en-US" dirty="0" err="1"/>
              <a:t>rezultatu</a:t>
            </a:r>
            <a:r>
              <a:rPr lang="en-US" dirty="0"/>
              <a:t> </a:t>
            </a:r>
            <a:r>
              <a:rPr lang="en-US" dirty="0" err="1" smtClean="0"/>
              <a:t>izveštava</a:t>
            </a:r>
            <a:r>
              <a:rPr lang="en-US" dirty="0" smtClean="0"/>
              <a:t> </a:t>
            </a:r>
            <a:r>
              <a:rPr lang="en-US" dirty="0" err="1"/>
              <a:t>glavnog</a:t>
            </a:r>
            <a:r>
              <a:rPr lang="en-US" dirty="0"/>
              <a:t> </a:t>
            </a:r>
            <a:r>
              <a:rPr lang="en-US" dirty="0" err="1" smtClean="0"/>
              <a:t>direktora</a:t>
            </a:r>
            <a:r>
              <a:rPr lang="sr-Latn-RS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1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pl-PL" b="1" i="1" dirty="0" smtClean="0"/>
          </a:p>
          <a:p>
            <a:r>
              <a:rPr lang="en-US" b="1" i="1" dirty="0" err="1"/>
              <a:t>Isključenje</a:t>
            </a:r>
            <a:r>
              <a:rPr lang="en-US" b="1" i="1" dirty="0"/>
              <a:t> brave </a:t>
            </a:r>
            <a:endParaRPr lang="en-US" dirty="0"/>
          </a:p>
          <a:p>
            <a:r>
              <a:rPr lang="en-US" dirty="0" err="1"/>
              <a:t>Isključenje</a:t>
            </a:r>
            <a:r>
              <a:rPr lang="en-US" dirty="0"/>
              <a:t> brave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vratima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 smtClean="0"/>
              <a:t>zahtevati</a:t>
            </a:r>
            <a:r>
              <a:rPr lang="en-US" dirty="0"/>
              <a:t>: </a:t>
            </a:r>
          </a:p>
          <a:p>
            <a:pPr marL="800100" lvl="2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gost</a:t>
            </a:r>
            <a:r>
              <a:rPr lang="en-US" sz="1800" dirty="0"/>
              <a:t> </a:t>
            </a:r>
            <a:r>
              <a:rPr lang="en-US" sz="1800" dirty="0" err="1"/>
              <a:t>koji</a:t>
            </a:r>
            <a:r>
              <a:rPr lang="en-US" sz="1800" dirty="0"/>
              <a:t> hotel </a:t>
            </a:r>
            <a:r>
              <a:rPr lang="en-US" sz="1800" dirty="0" err="1"/>
              <a:t>napušta</a:t>
            </a:r>
            <a:r>
              <a:rPr lang="en-US" sz="1800" dirty="0"/>
              <a:t> </a:t>
            </a:r>
            <a:r>
              <a:rPr lang="en-US" sz="1800" dirty="0" err="1"/>
              <a:t>privremeno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jednu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 smtClean="0"/>
              <a:t>dve</a:t>
            </a:r>
            <a:r>
              <a:rPr lang="en-US" sz="1800" dirty="0" smtClean="0"/>
              <a:t> </a:t>
            </a:r>
            <a:r>
              <a:rPr lang="en-US" sz="1800" dirty="0" err="1"/>
              <a:t>noći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pl-PL" sz="1800" dirty="0"/>
              <a:t>2. uprava hotela, ako je gost sumnjiv, </a:t>
            </a:r>
          </a:p>
          <a:p>
            <a:pPr marL="800100" lvl="2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policija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en-US" sz="1800" dirty="0"/>
              <a:t>4. </a:t>
            </a:r>
            <a:r>
              <a:rPr lang="en-US" sz="1800" dirty="0" err="1"/>
              <a:t>sigurnosni</a:t>
            </a:r>
            <a:r>
              <a:rPr lang="en-US" sz="1800" dirty="0"/>
              <a:t> </a:t>
            </a:r>
            <a:r>
              <a:rPr lang="en-US" sz="1800" dirty="0" err="1"/>
              <a:t>razlozi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Isključenje</a:t>
            </a:r>
            <a:r>
              <a:rPr lang="en-US" dirty="0"/>
              <a:t> brave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druga</a:t>
            </a:r>
            <a:r>
              <a:rPr lang="en-US" dirty="0"/>
              <a:t> </a:t>
            </a:r>
            <a:r>
              <a:rPr lang="en-US" dirty="0" err="1" smtClean="0"/>
              <a:t>ovlaš</a:t>
            </a:r>
            <a:r>
              <a:rPr lang="sr-Latn-RS" dirty="0" smtClean="0"/>
              <a:t>ć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specijalnim</a:t>
            </a:r>
            <a:r>
              <a:rPr lang="en-US" dirty="0"/>
              <a:t> </a:t>
            </a:r>
            <a:r>
              <a:rPr lang="en-US" dirty="0" err="1"/>
              <a:t>ključem</a:t>
            </a:r>
            <a:r>
              <a:rPr lang="en-US" dirty="0"/>
              <a:t>. Soba se </a:t>
            </a:r>
            <a:r>
              <a:rPr lang="en-US" dirty="0" err="1"/>
              <a:t>više</a:t>
            </a:r>
            <a:r>
              <a:rPr lang="en-US" dirty="0"/>
              <a:t> ne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otključati</a:t>
            </a:r>
            <a:r>
              <a:rPr lang="en-US" dirty="0"/>
              <a:t> </a:t>
            </a:r>
            <a:r>
              <a:rPr lang="en-US" dirty="0" err="1"/>
              <a:t>sobnim</a:t>
            </a:r>
            <a:r>
              <a:rPr lang="en-US" dirty="0"/>
              <a:t> </a:t>
            </a:r>
            <a:r>
              <a:rPr lang="en-US" dirty="0" err="1"/>
              <a:t>ključem</a:t>
            </a:r>
            <a:r>
              <a:rPr lang="en-US" dirty="0"/>
              <a:t>. </a:t>
            </a:r>
          </a:p>
          <a:p>
            <a:r>
              <a:rPr lang="en-US" dirty="0" err="1"/>
              <a:t>Gost</a:t>
            </a:r>
            <a:r>
              <a:rPr lang="en-US" dirty="0"/>
              <a:t> mora </a:t>
            </a:r>
            <a:r>
              <a:rPr lang="en-US" dirty="0" err="1"/>
              <a:t>sačekati</a:t>
            </a:r>
            <a:r>
              <a:rPr lang="en-US" dirty="0"/>
              <a:t> </a:t>
            </a:r>
            <a:r>
              <a:rPr lang="en-US" dirty="0" err="1"/>
              <a:t>ovlaštenu</a:t>
            </a:r>
            <a:r>
              <a:rPr lang="en-US" dirty="0"/>
              <a:t> </a:t>
            </a:r>
            <a:r>
              <a:rPr lang="en-US" dirty="0" err="1"/>
              <a:t>osobu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otključava</a:t>
            </a:r>
            <a:r>
              <a:rPr lang="en-US" dirty="0"/>
              <a:t> </a:t>
            </a:r>
            <a:r>
              <a:rPr lang="sr-Latn-RS" dirty="0" smtClean="0"/>
              <a:t>’</a:t>
            </a:r>
            <a:r>
              <a:rPr lang="en-US" dirty="0" err="1" smtClean="0"/>
              <a:t>isključenu</a:t>
            </a:r>
            <a:r>
              <a:rPr lang="en-US" dirty="0" smtClean="0"/>
              <a:t> </a:t>
            </a:r>
            <a:r>
              <a:rPr lang="en-US" dirty="0" err="1" smtClean="0"/>
              <a:t>bravu</a:t>
            </a:r>
            <a:r>
              <a:rPr lang="sr-Latn-RS" dirty="0" smtClean="0"/>
              <a:t>’.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92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 smtClean="0"/>
              <a:t>Promena</a:t>
            </a:r>
            <a:r>
              <a:rPr lang="en-US" b="1" i="1" dirty="0" smtClean="0"/>
              <a:t> </a:t>
            </a:r>
            <a:r>
              <a:rPr lang="en-US" b="1" i="1" dirty="0" err="1"/>
              <a:t>sobe</a:t>
            </a:r>
            <a:r>
              <a:rPr lang="en-US" b="1" i="1" dirty="0"/>
              <a:t> – </a:t>
            </a:r>
            <a:r>
              <a:rPr lang="en-US" b="1" i="1" dirty="0" err="1"/>
              <a:t>preseljenje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niza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,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požele</a:t>
            </a:r>
            <a:r>
              <a:rPr lang="en-US" dirty="0"/>
              <a:t> </a:t>
            </a:r>
            <a:r>
              <a:rPr lang="en-US" dirty="0" err="1"/>
              <a:t>neku</a:t>
            </a:r>
            <a:r>
              <a:rPr lang="en-US" dirty="0"/>
              <a:t>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 smtClean="0"/>
              <a:t>sobu</a:t>
            </a:r>
            <a:r>
              <a:rPr lang="sr-Latn-RS" dirty="0" smtClean="0"/>
              <a:t>. P</a:t>
            </a:r>
            <a:r>
              <a:rPr lang="en-US" dirty="0" err="1" smtClean="0"/>
              <a:t>ravilo</a:t>
            </a:r>
            <a:r>
              <a:rPr lang="en-US" dirty="0" smtClean="0"/>
              <a:t> </a:t>
            </a:r>
            <a:r>
              <a:rPr lang="en-US" dirty="0"/>
              <a:t>je da se o </a:t>
            </a:r>
            <a:r>
              <a:rPr lang="en-US" dirty="0" err="1"/>
              <a:t>svakoj</a:t>
            </a:r>
            <a:r>
              <a:rPr lang="en-US" dirty="0"/>
              <a:t> </a:t>
            </a:r>
            <a:r>
              <a:rPr lang="en-US" dirty="0" err="1" smtClean="0"/>
              <a:t>promeni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preseljenju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ispisuje</a:t>
            </a:r>
            <a:r>
              <a:rPr lang="en-US" dirty="0"/>
              <a:t> </a:t>
            </a:r>
            <a:r>
              <a:rPr lang="en-US" dirty="0" err="1"/>
              <a:t>predviđeni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u </a:t>
            </a:r>
            <a:r>
              <a:rPr lang="en-US" dirty="0" err="1"/>
              <a:t>kopiji</a:t>
            </a:r>
            <a:r>
              <a:rPr lang="en-US" dirty="0"/>
              <a:t>: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recepciju</a:t>
            </a:r>
            <a:r>
              <a:rPr lang="en-US" dirty="0"/>
              <a:t>, </a:t>
            </a:r>
            <a:r>
              <a:rPr lang="en-US" dirty="0" err="1"/>
              <a:t>portirnicu</a:t>
            </a:r>
            <a:r>
              <a:rPr lang="en-US" dirty="0"/>
              <a:t>,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domaćinstvo</a:t>
            </a:r>
            <a:r>
              <a:rPr lang="en-US" dirty="0"/>
              <a:t>. </a:t>
            </a:r>
            <a:r>
              <a:rPr lang="en-US" dirty="0" err="1"/>
              <a:t>Uobičajeno</a:t>
            </a:r>
            <a:r>
              <a:rPr lang="en-US" dirty="0"/>
              <a:t> je da se ova </a:t>
            </a:r>
            <a:r>
              <a:rPr lang="en-US" dirty="0" err="1"/>
              <a:t>transakcija</a:t>
            </a:r>
            <a:r>
              <a:rPr lang="en-US" dirty="0"/>
              <a:t> </a:t>
            </a:r>
            <a:r>
              <a:rPr lang="en-US" dirty="0" err="1"/>
              <a:t>evidentira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dnevniku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r>
              <a:rPr lang="en-US" dirty="0" err="1"/>
              <a:t>Procedura</a:t>
            </a:r>
            <a:r>
              <a:rPr lang="en-US" dirty="0"/>
              <a:t>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preseljenje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je </a:t>
            </a:r>
            <a:r>
              <a:rPr lang="en-US" dirty="0" err="1" smtClean="0"/>
              <a:t>sledeća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 smtClean="0"/>
              <a:t>Zamenu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dirty="0" err="1"/>
              <a:t>odobrava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potvrđuje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oprezan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raspitivanja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o </a:t>
            </a:r>
            <a:r>
              <a:rPr lang="en-US" dirty="0" err="1"/>
              <a:t>razlozima</a:t>
            </a:r>
            <a:r>
              <a:rPr lang="en-US" dirty="0"/>
              <a:t> </a:t>
            </a:r>
            <a:r>
              <a:rPr lang="en-US" dirty="0" err="1"/>
              <a:t>preseljenja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toga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proizaći</a:t>
            </a:r>
            <a:r>
              <a:rPr lang="en-US" dirty="0"/>
              <a:t> </a:t>
            </a:r>
            <a:r>
              <a:rPr lang="en-US" dirty="0" err="1"/>
              <a:t>potencijalna</a:t>
            </a:r>
            <a:r>
              <a:rPr lang="en-US" dirty="0"/>
              <a:t> </a:t>
            </a:r>
            <a:r>
              <a:rPr lang="en-US" dirty="0" err="1"/>
              <a:t>žalba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</a:p>
          <a:p>
            <a:r>
              <a:rPr lang="it-IT" dirty="0"/>
              <a:t>3. Treba </a:t>
            </a:r>
            <a:r>
              <a:rPr lang="it-IT" dirty="0" smtClean="0"/>
              <a:t>proveriti </a:t>
            </a:r>
            <a:r>
              <a:rPr lang="it-IT" dirty="0"/>
              <a:t>da li postoji odgovarajuća slobodna soba. </a:t>
            </a:r>
          </a:p>
          <a:p>
            <a:r>
              <a:rPr lang="en-US" dirty="0"/>
              <a:t>4.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potvrđuje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ispravlja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 </a:t>
            </a:r>
            <a:r>
              <a:rPr lang="en-US" dirty="0" err="1"/>
              <a:t>aranžmana</a:t>
            </a:r>
            <a:r>
              <a:rPr lang="en-US" dirty="0"/>
              <a:t>. </a:t>
            </a:r>
          </a:p>
          <a:p>
            <a:r>
              <a:rPr lang="pl-PL" dirty="0"/>
              <a:t>5. Domaćica izdaje nalog za uređenje nove sobe. </a:t>
            </a:r>
          </a:p>
          <a:p>
            <a:endParaRPr lang="pl-PL" b="1" i="1" dirty="0" smtClean="0"/>
          </a:p>
        </p:txBody>
      </p:sp>
    </p:spTree>
    <p:extLst>
      <p:ext uri="{BB962C8B-B14F-4D97-AF65-F5344CB8AC3E}">
        <p14:creationId xmlns:p14="http://schemas.microsoft.com/office/powerpoint/2010/main" val="372359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 smtClean="0"/>
              <a:t>Promena</a:t>
            </a:r>
            <a:r>
              <a:rPr lang="en-US" b="1" i="1" dirty="0" smtClean="0"/>
              <a:t> </a:t>
            </a:r>
            <a:r>
              <a:rPr lang="en-US" b="1" i="1" dirty="0" err="1"/>
              <a:t>sobe</a:t>
            </a:r>
            <a:r>
              <a:rPr lang="en-US" b="1" i="1" dirty="0"/>
              <a:t> – </a:t>
            </a:r>
            <a:r>
              <a:rPr lang="en-US" b="1" i="1" dirty="0" err="1"/>
              <a:t>preseljenje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 smtClean="0"/>
              <a:t>Procedura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preseljenje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je </a:t>
            </a:r>
            <a:r>
              <a:rPr lang="en-US" dirty="0" err="1" smtClean="0"/>
              <a:t>sledeća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6. </a:t>
            </a:r>
            <a:r>
              <a:rPr lang="en-US" dirty="0" err="1"/>
              <a:t>Portir</a:t>
            </a:r>
            <a:r>
              <a:rPr lang="en-US" dirty="0"/>
              <a:t> </a:t>
            </a:r>
            <a:r>
              <a:rPr lang="en-US" dirty="0" err="1" smtClean="0"/>
              <a:t>premešta</a:t>
            </a:r>
            <a:r>
              <a:rPr lang="en-US" dirty="0" smtClean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pretinca</a:t>
            </a:r>
            <a:r>
              <a:rPr lang="en-US" dirty="0"/>
              <a:t> </a:t>
            </a:r>
            <a:r>
              <a:rPr lang="en-US" dirty="0" err="1"/>
              <a:t>ključa</a:t>
            </a:r>
            <a:r>
              <a:rPr lang="en-US" dirty="0"/>
              <a:t> «stare» </a:t>
            </a:r>
            <a:r>
              <a:rPr lang="en-US" dirty="0" err="1"/>
              <a:t>sobe</a:t>
            </a:r>
            <a:r>
              <a:rPr lang="en-US" dirty="0"/>
              <a:t> u </a:t>
            </a:r>
            <a:r>
              <a:rPr lang="en-US" dirty="0" err="1"/>
              <a:t>pretinac</a:t>
            </a:r>
            <a:r>
              <a:rPr lang="en-US" dirty="0"/>
              <a:t> «</a:t>
            </a:r>
            <a:r>
              <a:rPr lang="en-US" dirty="0" err="1"/>
              <a:t>nove</a:t>
            </a:r>
            <a:r>
              <a:rPr lang="en-US" dirty="0"/>
              <a:t>»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predaje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nosaču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stvari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«stare» </a:t>
            </a:r>
            <a:r>
              <a:rPr lang="en-US" dirty="0" err="1"/>
              <a:t>prenosi</a:t>
            </a:r>
            <a:r>
              <a:rPr lang="en-US" dirty="0"/>
              <a:t> u «</a:t>
            </a:r>
            <a:r>
              <a:rPr lang="en-US" dirty="0" err="1"/>
              <a:t>novu</a:t>
            </a:r>
            <a:r>
              <a:rPr lang="en-US" dirty="0"/>
              <a:t>» </a:t>
            </a:r>
            <a:r>
              <a:rPr lang="en-US" dirty="0" err="1"/>
              <a:t>sobu</a:t>
            </a:r>
            <a:r>
              <a:rPr lang="en-US" dirty="0"/>
              <a:t>, </a:t>
            </a:r>
            <a:r>
              <a:rPr lang="en-US" dirty="0" err="1"/>
              <a:t>potpisuje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vraća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portiru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evidentira</a:t>
            </a:r>
            <a:r>
              <a:rPr lang="en-US" dirty="0"/>
              <a:t> </a:t>
            </a:r>
            <a:r>
              <a:rPr lang="en-US" dirty="0" err="1"/>
              <a:t>transakciju</a:t>
            </a:r>
            <a:r>
              <a:rPr lang="en-US" dirty="0"/>
              <a:t> u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dnevniku</a:t>
            </a:r>
            <a:r>
              <a:rPr lang="en-US" dirty="0"/>
              <a:t>. </a:t>
            </a:r>
          </a:p>
          <a:p>
            <a:r>
              <a:rPr lang="en-US" dirty="0"/>
              <a:t>7. </a:t>
            </a:r>
            <a:r>
              <a:rPr lang="en-US" dirty="0" err="1"/>
              <a:t>Dogovoriti</a:t>
            </a:r>
            <a:r>
              <a:rPr lang="en-US" dirty="0"/>
              <a:t> s </a:t>
            </a:r>
            <a:r>
              <a:rPr lang="en-US" dirty="0" err="1"/>
              <a:t>gostom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selidbe</a:t>
            </a:r>
            <a:r>
              <a:rPr lang="en-US" dirty="0"/>
              <a:t>. </a:t>
            </a:r>
          </a:p>
          <a:p>
            <a:r>
              <a:rPr lang="pt-BR" dirty="0"/>
              <a:t>8. Recepcionar mora ispuniti novu hotelsku </a:t>
            </a:r>
            <a:r>
              <a:rPr lang="sr-Latn-RS" dirty="0" smtClean="0"/>
              <a:t>potvrdu</a:t>
            </a:r>
            <a:r>
              <a:rPr lang="pt-BR" dirty="0" smtClean="0"/>
              <a:t>, </a:t>
            </a:r>
            <a:r>
              <a:rPr lang="pt-BR" dirty="0"/>
              <a:t>dok će staru </a:t>
            </a:r>
            <a:r>
              <a:rPr lang="pt-BR" dirty="0" smtClean="0"/>
              <a:t>gost vratiti </a:t>
            </a:r>
            <a:r>
              <a:rPr lang="pt-BR" dirty="0"/>
              <a:t>na recepciju. </a:t>
            </a:r>
          </a:p>
          <a:p>
            <a:r>
              <a:rPr lang="pt-BR" dirty="0"/>
              <a:t>9. </a:t>
            </a:r>
            <a:r>
              <a:rPr lang="pt-BR" dirty="0" smtClean="0"/>
              <a:t>Recepcion</a:t>
            </a:r>
            <a:r>
              <a:rPr lang="sr-Latn-RS" dirty="0" smtClean="0"/>
              <a:t>e</a:t>
            </a:r>
            <a:r>
              <a:rPr lang="pt-BR" dirty="0" smtClean="0"/>
              <a:t>r </a:t>
            </a:r>
            <a:r>
              <a:rPr lang="pt-BR" dirty="0"/>
              <a:t>će gostu uručiti ključ (ili karticu) nove sobe i zamoliti gosta da vrati ključ (karticu) sobe u kojoj je do tada boravio. </a:t>
            </a:r>
          </a:p>
          <a:p>
            <a:r>
              <a:rPr lang="en-US" dirty="0"/>
              <a:t>10. O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preseljenju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sr-Latn-RS" dirty="0" smtClean="0"/>
              <a:t>obavest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/>
              <a:t>ostala</a:t>
            </a:r>
            <a:r>
              <a:rPr lang="en-US" dirty="0"/>
              <a:t> </a:t>
            </a:r>
            <a:r>
              <a:rPr lang="en-US" dirty="0" err="1"/>
              <a:t>hotelska</a:t>
            </a:r>
            <a:r>
              <a:rPr lang="en-US" dirty="0"/>
              <a:t> </a:t>
            </a:r>
            <a:r>
              <a:rPr lang="en-US" dirty="0" err="1" smtClean="0"/>
              <a:t>odeljenja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smtClean="0"/>
              <a:t>od</a:t>
            </a:r>
            <a:r>
              <a:rPr lang="sr-Latn-RS" dirty="0" smtClean="0"/>
              <a:t>eljenje</a:t>
            </a:r>
            <a:r>
              <a:rPr lang="en-US" dirty="0" smtClean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pića</a:t>
            </a:r>
            <a:r>
              <a:rPr lang="en-US" dirty="0"/>
              <a:t>,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hotelsko</a:t>
            </a:r>
            <a:r>
              <a:rPr lang="en-US" dirty="0"/>
              <a:t> </a:t>
            </a:r>
            <a:r>
              <a:rPr lang="en-US" dirty="0" err="1"/>
              <a:t>domaćinstvo</a:t>
            </a:r>
            <a:r>
              <a:rPr lang="en-US" dirty="0"/>
              <a:t>). </a:t>
            </a:r>
          </a:p>
          <a:p>
            <a:r>
              <a:rPr lang="en-US" dirty="0"/>
              <a:t>11. </a:t>
            </a:r>
            <a:r>
              <a:rPr lang="en-US" dirty="0" err="1"/>
              <a:t>Razloge</a:t>
            </a:r>
            <a:r>
              <a:rPr lang="en-US" dirty="0"/>
              <a:t> </a:t>
            </a:r>
            <a:r>
              <a:rPr lang="en-US" dirty="0" err="1" smtClean="0"/>
              <a:t>promene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 smtClean="0"/>
              <a:t>treba</a:t>
            </a:r>
            <a:r>
              <a:rPr lang="sr-Latn-RS" dirty="0" smtClean="0"/>
              <a:t> da</a:t>
            </a:r>
            <a:r>
              <a:rPr lang="en-US" dirty="0" smtClean="0"/>
              <a:t> </a:t>
            </a:r>
            <a:r>
              <a:rPr lang="sr-Latn-RS" dirty="0" smtClean="0"/>
              <a:t>evidentira</a:t>
            </a:r>
            <a:r>
              <a:rPr lang="en-US" dirty="0" smtClean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endParaRPr lang="pl-PL" b="1" i="1" dirty="0" smtClean="0"/>
          </a:p>
        </p:txBody>
      </p:sp>
    </p:spTree>
    <p:extLst>
      <p:ext uri="{BB962C8B-B14F-4D97-AF65-F5344CB8AC3E}">
        <p14:creationId xmlns:p14="http://schemas.microsoft.com/office/powerpoint/2010/main" val="387619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 smtClean="0"/>
              <a:t>Promena</a:t>
            </a:r>
            <a:r>
              <a:rPr lang="en-US" b="1" i="1" dirty="0" smtClean="0"/>
              <a:t> </a:t>
            </a:r>
            <a:r>
              <a:rPr lang="en-US" b="1" i="1" dirty="0" err="1"/>
              <a:t>sobe</a:t>
            </a:r>
            <a:r>
              <a:rPr lang="en-US" b="1" i="1" dirty="0"/>
              <a:t> – </a:t>
            </a:r>
            <a:r>
              <a:rPr lang="en-US" b="1" i="1" dirty="0" err="1"/>
              <a:t>preseljenje</a:t>
            </a:r>
            <a:r>
              <a:rPr lang="en-US" b="1" i="1" dirty="0"/>
              <a:t> </a:t>
            </a:r>
            <a:endParaRPr lang="en-US" dirty="0"/>
          </a:p>
          <a:p>
            <a:endParaRPr lang="sr-Latn-RS" b="1" dirty="0" smtClean="0"/>
          </a:p>
          <a:p>
            <a:endParaRPr lang="sr-Latn-RS" b="1" dirty="0"/>
          </a:p>
          <a:p>
            <a:r>
              <a:rPr lang="sr-Latn-RS" sz="2000" b="1" dirty="0" smtClean="0"/>
              <a:t>Važno je zapamtiti da: p</a:t>
            </a:r>
            <a:r>
              <a:rPr lang="en-US" sz="2000" b="1" dirty="0" err="1" smtClean="0"/>
              <a:t>romena</a:t>
            </a:r>
            <a:r>
              <a:rPr lang="en-US" sz="2000" b="1" dirty="0" smtClean="0"/>
              <a:t> </a:t>
            </a:r>
            <a:r>
              <a:rPr lang="en-US" sz="2000" b="1" dirty="0" err="1"/>
              <a:t>sobe</a:t>
            </a:r>
            <a:r>
              <a:rPr lang="en-US" sz="2000" b="1" dirty="0"/>
              <a:t> ne </a:t>
            </a:r>
            <a:r>
              <a:rPr lang="en-US" sz="2000" b="1" dirty="0" err="1" smtClean="0"/>
              <a:t>sme</a:t>
            </a:r>
            <a:r>
              <a:rPr lang="en-US" sz="2000" b="1" dirty="0" smtClean="0"/>
              <a:t> </a:t>
            </a:r>
            <a:r>
              <a:rPr lang="en-US" sz="2000" b="1" dirty="0"/>
              <a:t>se </a:t>
            </a:r>
            <a:r>
              <a:rPr lang="en-US" sz="2000" b="1" dirty="0" err="1"/>
              <a:t>obaviti</a:t>
            </a:r>
            <a:r>
              <a:rPr lang="en-US" sz="2000" b="1" dirty="0"/>
              <a:t>, bez </a:t>
            </a:r>
            <a:r>
              <a:rPr lang="en-US" sz="2000" b="1" dirty="0" err="1"/>
              <a:t>znanja</a:t>
            </a:r>
            <a:r>
              <a:rPr lang="en-US" sz="2000" b="1" dirty="0"/>
              <a:t> </a:t>
            </a:r>
            <a:r>
              <a:rPr lang="en-US" sz="2000" b="1" dirty="0" err="1"/>
              <a:t>gosta</a:t>
            </a:r>
            <a:r>
              <a:rPr lang="en-US" sz="2000" b="1" dirty="0"/>
              <a:t>, </a:t>
            </a:r>
            <a:r>
              <a:rPr lang="en-US" sz="2000" b="1" dirty="0" err="1"/>
              <a:t>odnosno</a:t>
            </a:r>
            <a:r>
              <a:rPr lang="en-US" sz="2000" b="1" dirty="0"/>
              <a:t> </a:t>
            </a:r>
            <a:r>
              <a:rPr lang="en-US" sz="2000" b="1" dirty="0" err="1"/>
              <a:t>sve</a:t>
            </a:r>
            <a:r>
              <a:rPr lang="en-US" sz="2000" b="1" dirty="0"/>
              <a:t> </a:t>
            </a:r>
            <a:r>
              <a:rPr lang="en-US" sz="2000" b="1" dirty="0" err="1"/>
              <a:t>radnje</a:t>
            </a:r>
            <a:r>
              <a:rPr lang="en-US" sz="2000" b="1" dirty="0"/>
              <a:t> </a:t>
            </a:r>
            <a:r>
              <a:rPr lang="en-US" sz="2000" b="1" dirty="0" err="1"/>
              <a:t>vezane</a:t>
            </a:r>
            <a:r>
              <a:rPr lang="en-US" sz="2000" b="1" dirty="0"/>
              <a:t> </a:t>
            </a:r>
            <a:r>
              <a:rPr lang="sr-Latn-RS" sz="2000" b="1" dirty="0" smtClean="0"/>
              <a:t>za</a:t>
            </a:r>
            <a:r>
              <a:rPr lang="en-US" sz="2000" b="1" dirty="0" smtClean="0"/>
              <a:t> </a:t>
            </a:r>
            <a:r>
              <a:rPr lang="en-US" sz="2000" b="1" dirty="0" err="1"/>
              <a:t>njegovu</a:t>
            </a:r>
            <a:r>
              <a:rPr lang="en-US" sz="2000" b="1" dirty="0"/>
              <a:t> </a:t>
            </a:r>
            <a:r>
              <a:rPr lang="en-US" sz="2000" b="1" dirty="0" err="1" smtClean="0"/>
              <a:t>promenu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smeštaja</a:t>
            </a:r>
            <a:r>
              <a:rPr lang="en-US" sz="2000" b="1" dirty="0" smtClean="0"/>
              <a:t> </a:t>
            </a:r>
            <a:r>
              <a:rPr lang="en-US" sz="2000" b="1" dirty="0" err="1"/>
              <a:t>treba</a:t>
            </a:r>
            <a:r>
              <a:rPr lang="en-US" sz="2000" b="1" dirty="0"/>
              <a:t> </a:t>
            </a:r>
            <a:r>
              <a:rPr lang="en-US" sz="2000" b="1" dirty="0" smtClean="0"/>
              <a:t>sin</a:t>
            </a:r>
            <a:r>
              <a:rPr lang="sr-Latn-RS" sz="2000" b="1" dirty="0" smtClean="0"/>
              <a:t>h</a:t>
            </a:r>
            <a:r>
              <a:rPr lang="en-US" sz="2000" b="1" dirty="0" err="1" smtClean="0"/>
              <a:t>roniz</a:t>
            </a:r>
            <a:r>
              <a:rPr lang="sr-Latn-RS" sz="2000" b="1" dirty="0" smtClean="0"/>
              <a:t>ov</a:t>
            </a:r>
            <a:r>
              <a:rPr lang="en-US" sz="2000" b="1" dirty="0" err="1" smtClean="0"/>
              <a:t>ano</a:t>
            </a:r>
            <a:r>
              <a:rPr lang="en-US" sz="2000" b="1" dirty="0" smtClean="0"/>
              <a:t> </a:t>
            </a:r>
            <a:r>
              <a:rPr lang="en-US" sz="2000" b="1" dirty="0" err="1"/>
              <a:t>izvršavati</a:t>
            </a:r>
            <a:r>
              <a:rPr lang="en-US" sz="2000" b="1" dirty="0"/>
              <a:t> u </a:t>
            </a:r>
            <a:r>
              <a:rPr lang="en-US" sz="2000" b="1" dirty="0" err="1"/>
              <a:t>dogovoru</a:t>
            </a:r>
            <a:r>
              <a:rPr lang="en-US" sz="2000" b="1" dirty="0"/>
              <a:t> s </a:t>
            </a:r>
            <a:r>
              <a:rPr lang="en-US" sz="2000" b="1" dirty="0" err="1"/>
              <a:t>gostom</a:t>
            </a:r>
            <a:r>
              <a:rPr lang="en-US" sz="2000" b="1" dirty="0"/>
              <a:t>.</a:t>
            </a:r>
            <a:endParaRPr lang="pl-PL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816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/>
              <a:t>PROCEDURA </a:t>
            </a:r>
            <a:r>
              <a:rPr lang="en-US" b="1" dirty="0" smtClean="0"/>
              <a:t>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/>
              <a:t>Utvrđivanje</a:t>
            </a:r>
            <a:r>
              <a:rPr lang="en-US" b="1" i="1" dirty="0"/>
              <a:t> (</a:t>
            </a:r>
            <a:r>
              <a:rPr lang="en-US" b="1" i="1" dirty="0" err="1"/>
              <a:t>kontrola</a:t>
            </a:r>
            <a:r>
              <a:rPr lang="en-US" b="1" i="1" dirty="0"/>
              <a:t>) </a:t>
            </a:r>
            <a:r>
              <a:rPr lang="en-US" b="1" i="1" dirty="0" err="1"/>
              <a:t>odlazaka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dana, </a:t>
            </a:r>
            <a:r>
              <a:rPr lang="en-US" dirty="0" smtClean="0"/>
              <a:t>pre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očekuje</a:t>
            </a:r>
            <a:r>
              <a:rPr lang="en-US" dirty="0"/>
              <a:t> 100%-</a:t>
            </a:r>
            <a:r>
              <a:rPr lang="en-US" dirty="0" err="1"/>
              <a:t>tna</a:t>
            </a:r>
            <a:r>
              <a:rPr lang="en-US" dirty="0"/>
              <a:t> </a:t>
            </a:r>
            <a:r>
              <a:rPr lang="en-US" dirty="0" err="1"/>
              <a:t>zauzetost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 smtClean="0"/>
              <a:t>proverava</a:t>
            </a:r>
            <a:r>
              <a:rPr lang="en-US" dirty="0" smtClean="0"/>
              <a:t> </a:t>
            </a:r>
            <a:r>
              <a:rPr lang="en-US" dirty="0" err="1"/>
              <a:t>odlaske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dane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Gostima</a:t>
            </a:r>
            <a:r>
              <a:rPr lang="en-US" dirty="0" smtClean="0"/>
              <a:t> </a:t>
            </a:r>
            <a:r>
              <a:rPr lang="en-US" dirty="0" err="1"/>
              <a:t>čiji</a:t>
            </a:r>
            <a:r>
              <a:rPr lang="en-US" dirty="0"/>
              <a:t> je </a:t>
            </a:r>
            <a:r>
              <a:rPr lang="en-US" dirty="0" err="1"/>
              <a:t>odlazak</a:t>
            </a:r>
            <a:r>
              <a:rPr lang="en-US" dirty="0"/>
              <a:t> </a:t>
            </a:r>
            <a:r>
              <a:rPr lang="en-US" dirty="0" err="1"/>
              <a:t>evidentiran</a:t>
            </a:r>
            <a:r>
              <a:rPr lang="en-US" dirty="0"/>
              <a:t> toga dana, </a:t>
            </a:r>
            <a:r>
              <a:rPr lang="sr-Latn-RS" dirty="0" smtClean="0"/>
              <a:t>odeljenje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 smtClean="0"/>
              <a:t>dopis</a:t>
            </a:r>
            <a:r>
              <a:rPr lang="en-US" dirty="0" smtClean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 smtClean="0"/>
              <a:t>jezika</a:t>
            </a:r>
            <a:r>
              <a:rPr lang="sr-Latn-RS" dirty="0" smtClean="0"/>
              <a:t>. </a:t>
            </a:r>
          </a:p>
          <a:p>
            <a:r>
              <a:rPr lang="en-US" dirty="0" err="1"/>
              <a:t>Potvrdan</a:t>
            </a:r>
            <a:r>
              <a:rPr lang="en-US" dirty="0"/>
              <a:t> </a:t>
            </a:r>
            <a:r>
              <a:rPr lang="en-US" dirty="0" err="1"/>
              <a:t>odgovor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portir</a:t>
            </a:r>
            <a:r>
              <a:rPr lang="en-US" dirty="0"/>
              <a:t> </a:t>
            </a:r>
            <a:r>
              <a:rPr lang="en-US" dirty="0" smtClean="0"/>
              <a:t>b</a:t>
            </a:r>
            <a:r>
              <a:rPr lang="sr-Latn-RS" dirty="0" smtClean="0"/>
              <a:t>e</a:t>
            </a:r>
            <a:r>
              <a:rPr lang="en-US" dirty="0" err="1" smtClean="0"/>
              <a:t>leži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dopisu</a:t>
            </a:r>
            <a:r>
              <a:rPr lang="en-US" dirty="0"/>
              <a:t> </a:t>
            </a:r>
            <a:r>
              <a:rPr lang="en-US" dirty="0" err="1"/>
              <a:t>znakom</a:t>
            </a:r>
            <a:r>
              <a:rPr lang="en-US" dirty="0"/>
              <a:t> «OK»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vraća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sr-Latn-RS" dirty="0" smtClean="0"/>
              <a:t>odeljenju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. </a:t>
            </a:r>
            <a:r>
              <a:rPr lang="en-US" dirty="0" err="1"/>
              <a:t>Goste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bi </a:t>
            </a:r>
            <a:r>
              <a:rPr lang="en-US" dirty="0" err="1" smtClean="0"/>
              <a:t>želeli</a:t>
            </a:r>
            <a:r>
              <a:rPr lang="en-US" dirty="0" smtClean="0"/>
              <a:t> </a:t>
            </a:r>
            <a:r>
              <a:rPr lang="en-US" dirty="0" err="1"/>
              <a:t>produžiti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upućuje</a:t>
            </a:r>
            <a:r>
              <a:rPr lang="en-US" dirty="0"/>
              <a:t> </a:t>
            </a:r>
            <a:r>
              <a:rPr lang="en-US" dirty="0" err="1"/>
              <a:t>šefu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njegovom</a:t>
            </a:r>
            <a:r>
              <a:rPr lang="en-US" dirty="0"/>
              <a:t> </a:t>
            </a:r>
            <a:r>
              <a:rPr lang="en-US" dirty="0" err="1"/>
              <a:t>pomoćniku</a:t>
            </a:r>
            <a:r>
              <a:rPr lang="en-US" dirty="0"/>
              <a:t>. </a:t>
            </a:r>
          </a:p>
          <a:p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odlučiti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bazi</a:t>
            </a:r>
            <a:r>
              <a:rPr lang="en-US" dirty="0" smtClean="0"/>
              <a:t> </a:t>
            </a:r>
            <a:r>
              <a:rPr lang="en-US" dirty="0" err="1" smtClean="0"/>
              <a:t>procene</a:t>
            </a:r>
            <a:r>
              <a:rPr lang="en-US" dirty="0"/>
              <a:t>, </a:t>
            </a:r>
            <a:r>
              <a:rPr lang="en-US" dirty="0" err="1"/>
              <a:t>imajući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umu</a:t>
            </a:r>
            <a:r>
              <a:rPr lang="en-US" dirty="0"/>
              <a:t> </a:t>
            </a:r>
            <a:r>
              <a:rPr lang="en-US" dirty="0" err="1"/>
              <a:t>iznenadne</a:t>
            </a:r>
            <a:r>
              <a:rPr lang="en-US" dirty="0"/>
              <a:t> </a:t>
            </a:r>
            <a:r>
              <a:rPr lang="en-US" dirty="0" err="1" smtClean="0"/>
              <a:t>prevremene</a:t>
            </a:r>
            <a:r>
              <a:rPr lang="en-US" dirty="0" smtClean="0"/>
              <a:t> </a:t>
            </a:r>
            <a:r>
              <a:rPr lang="en-US" dirty="0" err="1"/>
              <a:t>odlaske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mogući</a:t>
            </a:r>
            <a:r>
              <a:rPr lang="en-US" dirty="0"/>
              <a:t> </a:t>
            </a:r>
            <a:r>
              <a:rPr lang="en-US" dirty="0" err="1"/>
              <a:t>postotak</a:t>
            </a:r>
            <a:r>
              <a:rPr lang="en-US" dirty="0"/>
              <a:t> </a:t>
            </a:r>
            <a:r>
              <a:rPr lang="en-US" dirty="0" err="1"/>
              <a:t>neostvarenih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. </a:t>
            </a:r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ne bi bio </a:t>
            </a:r>
            <a:r>
              <a:rPr lang="en-US" dirty="0" err="1"/>
              <a:t>moguć</a:t>
            </a:r>
            <a:r>
              <a:rPr lang="en-US" dirty="0"/>
              <a:t>, </a:t>
            </a:r>
            <a:r>
              <a:rPr lang="en-US" dirty="0" err="1"/>
              <a:t>pomoći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pronaći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 smtClean="0"/>
              <a:t>hotelu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 smtClean="0"/>
              <a:t>Izveštaj</a:t>
            </a:r>
            <a:r>
              <a:rPr lang="en-US" b="1" i="1" dirty="0" smtClean="0"/>
              <a:t> </a:t>
            </a:r>
            <a:r>
              <a:rPr lang="en-US" b="1" i="1" dirty="0" err="1"/>
              <a:t>domaćice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domaćice</a:t>
            </a:r>
            <a:r>
              <a:rPr lang="en-US" dirty="0"/>
              <a:t> je od </a:t>
            </a:r>
            <a:r>
              <a:rPr lang="en-US" dirty="0" err="1"/>
              <a:t>izuzetne</a:t>
            </a:r>
            <a:r>
              <a:rPr lang="en-US" dirty="0"/>
              <a:t> </a:t>
            </a:r>
            <a:r>
              <a:rPr lang="en-US" dirty="0" err="1"/>
              <a:t>važnosti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uredno</a:t>
            </a:r>
            <a:r>
              <a:rPr lang="en-US" dirty="0"/>
              <a:t> </a:t>
            </a:r>
            <a:r>
              <a:rPr lang="en-US" dirty="0" err="1"/>
              <a:t>poslovanje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domaćice</a:t>
            </a:r>
            <a:r>
              <a:rPr lang="en-US" dirty="0"/>
              <a:t> </a:t>
            </a:r>
            <a:r>
              <a:rPr lang="en-US" dirty="0" err="1"/>
              <a:t>dostavlja</a:t>
            </a:r>
            <a:r>
              <a:rPr lang="en-US" dirty="0"/>
              <a:t> se </a:t>
            </a:r>
            <a:r>
              <a:rPr lang="en-US" dirty="0" err="1"/>
              <a:t>kontrolnoj</a:t>
            </a:r>
            <a:r>
              <a:rPr lang="en-US" dirty="0"/>
              <a:t> </a:t>
            </a:r>
            <a:r>
              <a:rPr lang="en-US" dirty="0" err="1"/>
              <a:t>službi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dana. </a:t>
            </a:r>
            <a:endParaRPr lang="sr-Latn-RS" dirty="0" smtClean="0"/>
          </a:p>
          <a:p>
            <a:r>
              <a:rPr lang="en-US" dirty="0" err="1" smtClean="0"/>
              <a:t>Domaćica</a:t>
            </a:r>
            <a:r>
              <a:rPr lang="en-US" dirty="0" smtClean="0"/>
              <a:t> </a:t>
            </a:r>
            <a:r>
              <a:rPr lang="en-US" dirty="0" err="1"/>
              <a:t>sastavlja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bazi</a:t>
            </a:r>
            <a:r>
              <a:rPr lang="en-US" dirty="0" smtClean="0"/>
              <a:t> </a:t>
            </a:r>
            <a:r>
              <a:rPr lang="en-US" dirty="0" err="1" smtClean="0"/>
              <a:t>izveštaja</a:t>
            </a:r>
            <a:r>
              <a:rPr lang="en-US" dirty="0" smtClean="0"/>
              <a:t> </a:t>
            </a:r>
            <a:r>
              <a:rPr lang="en-US" dirty="0" err="1" smtClean="0"/>
              <a:t>sobarica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b="1" dirty="0" err="1" smtClean="0"/>
              <a:t>Svrha</a:t>
            </a:r>
            <a:r>
              <a:rPr lang="en-US" b="1" dirty="0" smtClean="0"/>
              <a:t> </a:t>
            </a:r>
            <a:r>
              <a:rPr lang="en-US" b="1" dirty="0" err="1" smtClean="0"/>
              <a:t>izveštaja</a:t>
            </a:r>
            <a:r>
              <a:rPr lang="sr-Latn-RS" b="1" dirty="0" smtClean="0"/>
              <a:t> domaćice</a:t>
            </a:r>
            <a:r>
              <a:rPr lang="en-US" b="1" dirty="0" smtClean="0"/>
              <a:t> </a:t>
            </a:r>
            <a:r>
              <a:rPr lang="en-US" b="1" dirty="0"/>
              <a:t>je </a:t>
            </a:r>
            <a:r>
              <a:rPr lang="en-US" b="1" dirty="0" err="1"/>
              <a:t>dvojaka</a:t>
            </a:r>
            <a:r>
              <a:rPr lang="en-US" b="1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utvrđivanje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čnosti</a:t>
            </a:r>
            <a:r>
              <a:rPr lang="en-US" dirty="0" smtClean="0"/>
              <a:t> </a:t>
            </a:r>
            <a:r>
              <a:rPr lang="en-US" dirty="0" err="1"/>
              <a:t>statusa</a:t>
            </a:r>
            <a:r>
              <a:rPr lang="en-US" dirty="0"/>
              <a:t> soba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čnost</a:t>
            </a:r>
            <a:r>
              <a:rPr lang="en-US" dirty="0" smtClean="0"/>
              <a:t> </a:t>
            </a:r>
            <a:r>
              <a:rPr lang="en-US" dirty="0" err="1"/>
              <a:t>knjiženja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zauzetih</a:t>
            </a:r>
            <a:r>
              <a:rPr lang="en-US" dirty="0"/>
              <a:t> soba. </a:t>
            </a:r>
          </a:p>
          <a:p>
            <a:endParaRPr lang="en-US" dirty="0"/>
          </a:p>
          <a:p>
            <a:r>
              <a:rPr lang="en-US" dirty="0"/>
              <a:t>U </a:t>
            </a:r>
            <a:r>
              <a:rPr lang="en-US" dirty="0" err="1"/>
              <a:t>mnogim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 smtClean="0"/>
              <a:t>izveštaj</a:t>
            </a:r>
            <a:r>
              <a:rPr lang="en-US" dirty="0" smtClean="0"/>
              <a:t> </a:t>
            </a:r>
            <a:r>
              <a:rPr lang="en-US" dirty="0" err="1"/>
              <a:t>služi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a</a:t>
            </a:r>
            <a:r>
              <a:rPr lang="en-US" dirty="0" err="1" smtClean="0"/>
              <a:t>čno</a:t>
            </a:r>
            <a:r>
              <a:rPr lang="en-US" dirty="0" smtClean="0"/>
              <a:t> </a:t>
            </a:r>
            <a:r>
              <a:rPr lang="en-US" dirty="0" err="1"/>
              <a:t>utvrđivanje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u </a:t>
            </a:r>
            <a:r>
              <a:rPr lang="en-US" dirty="0" err="1"/>
              <a:t>sobi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se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obračunavaju</a:t>
            </a:r>
            <a:r>
              <a:rPr lang="en-US" dirty="0"/>
              <a:t> «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osobi</a:t>
            </a:r>
            <a:r>
              <a:rPr lang="en-US" dirty="0"/>
              <a:t>». </a:t>
            </a:r>
          </a:p>
          <a:p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razlika</a:t>
            </a:r>
            <a:r>
              <a:rPr lang="en-US" dirty="0"/>
              <a:t> </a:t>
            </a:r>
            <a:r>
              <a:rPr lang="en-US" dirty="0" err="1" smtClean="0"/>
              <a:t>izveštaja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stanjem</a:t>
            </a:r>
            <a:r>
              <a:rPr lang="en-US" dirty="0"/>
              <a:t> </a:t>
            </a:r>
            <a:r>
              <a:rPr lang="en-US" dirty="0" err="1" smtClean="0"/>
              <a:t>detaljno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 smtClean="0"/>
              <a:t>kontroli</a:t>
            </a:r>
            <a:r>
              <a:rPr lang="sr-Latn-RS" dirty="0" smtClean="0"/>
              <a:t>še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ispravlja</a:t>
            </a:r>
            <a:r>
              <a:rPr lang="en-US" dirty="0"/>
              <a:t>. U </a:t>
            </a:r>
            <a:r>
              <a:rPr lang="en-US" dirty="0" err="1"/>
              <a:t>slučaju</a:t>
            </a:r>
            <a:r>
              <a:rPr lang="en-US" dirty="0"/>
              <a:t> da </a:t>
            </a:r>
            <a:r>
              <a:rPr lang="en-US" dirty="0" err="1"/>
              <a:t>neka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prijavljena</a:t>
            </a:r>
            <a:r>
              <a:rPr lang="en-US" dirty="0"/>
              <a:t>, </a:t>
            </a:r>
            <a:r>
              <a:rPr lang="en-US" dirty="0" err="1"/>
              <a:t>utvrđuje</a:t>
            </a:r>
            <a:r>
              <a:rPr lang="en-US" dirty="0"/>
              <a:t> se </a:t>
            </a:r>
            <a:r>
              <a:rPr lang="en-US" dirty="0" err="1"/>
              <a:t>činjenično</a:t>
            </a:r>
            <a:r>
              <a:rPr lang="en-US" dirty="0"/>
              <a:t> </a:t>
            </a:r>
            <a:r>
              <a:rPr lang="en-US" dirty="0" err="1"/>
              <a:t>stanje</a:t>
            </a:r>
            <a:r>
              <a:rPr lang="en-US" dirty="0"/>
              <a:t>, </a:t>
            </a:r>
            <a:r>
              <a:rPr lang="en-US" dirty="0" err="1"/>
              <a:t>prijavljuje</a:t>
            </a:r>
            <a:r>
              <a:rPr lang="en-US" dirty="0"/>
              <a:t> se </a:t>
            </a:r>
            <a:r>
              <a:rPr lang="en-US" dirty="0" err="1"/>
              <a:t>neprijavljena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knjiži</a:t>
            </a:r>
            <a:r>
              <a:rPr lang="en-US" dirty="0"/>
              <a:t> se </a:t>
            </a:r>
            <a:r>
              <a:rPr lang="en-US" dirty="0" err="1"/>
              <a:t>neproknjižena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noćenja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8208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/>
              <a:t>Popusti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/>
              <a:t>O </a:t>
            </a:r>
            <a:r>
              <a:rPr lang="en-US" dirty="0" err="1"/>
              <a:t>popustima</a:t>
            </a:r>
            <a:r>
              <a:rPr lang="en-US" dirty="0"/>
              <a:t> </a:t>
            </a:r>
            <a:r>
              <a:rPr lang="en-US" dirty="0" err="1"/>
              <a:t>menadžment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izdaje</a:t>
            </a:r>
            <a:r>
              <a:rPr lang="en-US" dirty="0"/>
              <a:t> </a:t>
            </a:r>
            <a:r>
              <a:rPr lang="en-US" dirty="0" err="1" smtClean="0"/>
              <a:t>posebn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uput</a:t>
            </a:r>
            <a:r>
              <a:rPr lang="sr-Latn-RS" dirty="0" smtClean="0"/>
              <a:t>stva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nabraja</a:t>
            </a:r>
            <a:r>
              <a:rPr lang="en-US" dirty="0"/>
              <a:t> </a:t>
            </a:r>
            <a:r>
              <a:rPr lang="en-US" dirty="0" err="1"/>
              <a:t>pojedince</a:t>
            </a:r>
            <a:r>
              <a:rPr lang="en-US" dirty="0"/>
              <a:t> </a:t>
            </a:r>
            <a:r>
              <a:rPr lang="sr-Latn-RS" dirty="0" smtClean="0"/>
              <a:t>i grupe </a:t>
            </a:r>
            <a:r>
              <a:rPr lang="en-US" dirty="0" err="1" smtClean="0"/>
              <a:t>gostiju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pojedinačne</a:t>
            </a:r>
            <a:r>
              <a:rPr lang="en-US" dirty="0"/>
              <a:t> </a:t>
            </a:r>
            <a:r>
              <a:rPr lang="sr-Latn-RS" dirty="0" smtClean="0"/>
              <a:t>procente</a:t>
            </a:r>
            <a:r>
              <a:rPr lang="en-US" dirty="0" smtClean="0"/>
              <a:t> </a:t>
            </a:r>
            <a:r>
              <a:rPr lang="en-US" dirty="0" err="1"/>
              <a:t>popusta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Svako</a:t>
            </a:r>
            <a:r>
              <a:rPr lang="en-US" dirty="0" smtClean="0"/>
              <a:t> </a:t>
            </a:r>
            <a:r>
              <a:rPr lang="en-US" dirty="0" err="1"/>
              <a:t>odstupanje</a:t>
            </a:r>
            <a:r>
              <a:rPr lang="en-US" dirty="0"/>
              <a:t> se </a:t>
            </a:r>
            <a:r>
              <a:rPr lang="en-US" dirty="0" err="1"/>
              <a:t>utvrđuje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ispravlja</a:t>
            </a:r>
            <a:r>
              <a:rPr lang="en-US" dirty="0"/>
              <a:t>. </a:t>
            </a:r>
            <a:r>
              <a:rPr lang="en-US" dirty="0" err="1"/>
              <a:t>Mnogi</a:t>
            </a:r>
            <a:r>
              <a:rPr lang="en-US" dirty="0"/>
              <a:t> </a:t>
            </a:r>
            <a:r>
              <a:rPr lang="en-US" dirty="0" err="1"/>
              <a:t>hoteli</a:t>
            </a:r>
            <a:r>
              <a:rPr lang="en-US" dirty="0"/>
              <a:t> </a:t>
            </a:r>
            <a:r>
              <a:rPr lang="sr-Latn-RS" dirty="0" smtClean="0"/>
              <a:t>imaju </a:t>
            </a:r>
            <a:r>
              <a:rPr lang="en-US" dirty="0" err="1" smtClean="0"/>
              <a:t>tzv</a:t>
            </a:r>
            <a:r>
              <a:rPr lang="en-US" dirty="0"/>
              <a:t>. program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sr-Latn-RS" dirty="0" smtClean="0"/>
              <a:t>lojalne</a:t>
            </a:r>
            <a:r>
              <a:rPr lang="en-US" dirty="0" smtClean="0"/>
              <a:t> </a:t>
            </a:r>
            <a:r>
              <a:rPr lang="en-US" dirty="0" err="1"/>
              <a:t>goste</a:t>
            </a:r>
            <a:r>
              <a:rPr lang="en-US" dirty="0"/>
              <a:t> pa </a:t>
            </a:r>
            <a:r>
              <a:rPr lang="en-US" dirty="0" err="1"/>
              <a:t>odobravaju</a:t>
            </a:r>
            <a:r>
              <a:rPr lang="en-US" dirty="0"/>
              <a:t> </a:t>
            </a:r>
            <a:r>
              <a:rPr lang="en-US" dirty="0" err="1"/>
              <a:t>različite</a:t>
            </a:r>
            <a:r>
              <a:rPr lang="en-US" dirty="0"/>
              <a:t> </a:t>
            </a:r>
            <a:r>
              <a:rPr lang="en-US" dirty="0" err="1"/>
              <a:t>popuste</a:t>
            </a:r>
            <a:r>
              <a:rPr lang="en-US" dirty="0"/>
              <a:t> </a:t>
            </a:r>
            <a:r>
              <a:rPr lang="sr-Latn-RS" dirty="0" smtClean="0"/>
              <a:t>.</a:t>
            </a:r>
          </a:p>
          <a:p>
            <a:r>
              <a:rPr lang="en-US" dirty="0" smtClean="0"/>
              <a:t>U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/>
              <a:t>računi</a:t>
            </a:r>
            <a:r>
              <a:rPr lang="en-US" dirty="0"/>
              <a:t> «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 s </a:t>
            </a:r>
            <a:r>
              <a:rPr lang="en-US" dirty="0" err="1"/>
              <a:t>popustom</a:t>
            </a:r>
            <a:r>
              <a:rPr lang="en-US" dirty="0"/>
              <a:t>» </a:t>
            </a:r>
            <a:r>
              <a:rPr lang="sr-Latn-RS" dirty="0" smtClean="0"/>
              <a:t>po</a:t>
            </a:r>
            <a:r>
              <a:rPr lang="en-US" dirty="0" smtClean="0"/>
              <a:t> </a:t>
            </a:r>
            <a:r>
              <a:rPr lang="en-US" dirty="0" err="1"/>
              <a:t>pravilu</a:t>
            </a:r>
            <a:r>
              <a:rPr lang="en-US" dirty="0"/>
              <a:t> se </a:t>
            </a:r>
            <a:r>
              <a:rPr lang="en-US" dirty="0" err="1" smtClean="0"/>
              <a:t>naplaćuju</a:t>
            </a:r>
            <a:r>
              <a:rPr lang="en-US" dirty="0" smtClean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O </a:t>
            </a:r>
            <a:r>
              <a:rPr lang="en-US" dirty="0" err="1"/>
              <a:t>odobrenim</a:t>
            </a:r>
            <a:r>
              <a:rPr lang="en-US" dirty="0"/>
              <a:t> </a:t>
            </a:r>
            <a:r>
              <a:rPr lang="en-US" dirty="0" err="1"/>
              <a:t>popustima</a:t>
            </a:r>
            <a:r>
              <a:rPr lang="en-US" dirty="0"/>
              <a:t> </a:t>
            </a:r>
            <a:r>
              <a:rPr lang="en-US" dirty="0" err="1"/>
              <a:t>svakodnevno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stroga</a:t>
            </a:r>
            <a:r>
              <a:rPr lang="en-US" dirty="0"/>
              <a:t> </a:t>
            </a:r>
            <a:r>
              <a:rPr lang="en-US" dirty="0" err="1"/>
              <a:t>kontrola</a:t>
            </a:r>
            <a:r>
              <a:rPr lang="en-US" dirty="0"/>
              <a:t>, a </a:t>
            </a:r>
            <a:r>
              <a:rPr lang="en-US" dirty="0" err="1" smtClean="0"/>
              <a:t>izv</a:t>
            </a:r>
            <a:r>
              <a:rPr lang="sr-Latn-RS" dirty="0" smtClean="0"/>
              <a:t>eštaj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/>
              <a:t>glavnom</a:t>
            </a:r>
            <a:r>
              <a:rPr lang="en-US" dirty="0"/>
              <a:t> </a:t>
            </a:r>
            <a:r>
              <a:rPr lang="en-US" dirty="0" err="1"/>
              <a:t>direktoru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Besplatni</a:t>
            </a:r>
            <a:r>
              <a:rPr lang="en-US" dirty="0" smtClean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/>
              <a:t>odobrava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dirty="0" err="1"/>
              <a:t>direktor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28258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/>
              <a:t>Dnevna</a:t>
            </a:r>
            <a:r>
              <a:rPr lang="en-US" b="1" i="1" dirty="0"/>
              <a:t> soba </a:t>
            </a:r>
            <a:endParaRPr lang="en-US" dirty="0"/>
          </a:p>
          <a:p>
            <a:r>
              <a:rPr lang="en-US" dirty="0" err="1" smtClean="0"/>
              <a:t>Diskreci</a:t>
            </a:r>
            <a:r>
              <a:rPr lang="sr-Latn-RS" dirty="0" smtClean="0"/>
              <a:t>on</a:t>
            </a:r>
            <a:r>
              <a:rPr lang="en-US" dirty="0" smtClean="0"/>
              <a:t>o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 soba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/>
              <a:t>od 09:00 do 18:00 sati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umanjenoj</a:t>
            </a:r>
            <a:r>
              <a:rPr lang="en-US" dirty="0"/>
              <a:t>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50% ,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pomoćnik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Procedura</a:t>
            </a:r>
            <a:r>
              <a:rPr lang="en-US" dirty="0" smtClean="0"/>
              <a:t> </a:t>
            </a:r>
            <a:r>
              <a:rPr lang="en-US" dirty="0" err="1"/>
              <a:t>prijave</a:t>
            </a:r>
            <a:r>
              <a:rPr lang="en-US" dirty="0"/>
              <a:t> je </a:t>
            </a:r>
            <a:r>
              <a:rPr lang="en-US" dirty="0" err="1"/>
              <a:t>ista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borave</a:t>
            </a:r>
            <a:r>
              <a:rPr lang="en-US" dirty="0"/>
              <a:t> (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noćiti</a:t>
            </a:r>
            <a:r>
              <a:rPr lang="en-US" dirty="0"/>
              <a:t>) u </a:t>
            </a:r>
            <a:r>
              <a:rPr lang="en-US" dirty="0" err="1"/>
              <a:t>hotelu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36990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/>
              <a:t>Pokazivanje</a:t>
            </a:r>
            <a:r>
              <a:rPr lang="en-US" b="1" i="1" dirty="0"/>
              <a:t> soba </a:t>
            </a:r>
            <a:endParaRPr lang="en-US" dirty="0"/>
          </a:p>
          <a:p>
            <a:r>
              <a:rPr lang="en-US" dirty="0" err="1"/>
              <a:t>Često</a:t>
            </a:r>
            <a:r>
              <a:rPr lang="en-US" dirty="0"/>
              <a:t> se u </a:t>
            </a:r>
            <a:r>
              <a:rPr lang="en-US" dirty="0" err="1"/>
              <a:t>praksi</a:t>
            </a:r>
            <a:r>
              <a:rPr lang="en-US" dirty="0"/>
              <a:t> </a:t>
            </a:r>
            <a:r>
              <a:rPr lang="en-US" dirty="0" err="1"/>
              <a:t>dešava</a:t>
            </a:r>
            <a:r>
              <a:rPr lang="en-US" dirty="0"/>
              <a:t> da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odluči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poželi</a:t>
            </a:r>
            <a:r>
              <a:rPr lang="en-US" dirty="0"/>
              <a:t> </a:t>
            </a:r>
            <a:r>
              <a:rPr lang="en-US" dirty="0" err="1" smtClean="0"/>
              <a:t>najpre</a:t>
            </a:r>
            <a:r>
              <a:rPr lang="en-US" dirty="0" smtClean="0"/>
              <a:t> </a:t>
            </a:r>
            <a:r>
              <a:rPr lang="en-US" dirty="0" err="1"/>
              <a:t>pogledati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. </a:t>
            </a:r>
          </a:p>
          <a:p>
            <a:r>
              <a:rPr lang="en-US" dirty="0" err="1"/>
              <a:t>Jedna</a:t>
            </a:r>
            <a:r>
              <a:rPr lang="en-US" dirty="0"/>
              <a:t> od </a:t>
            </a:r>
            <a:r>
              <a:rPr lang="en-US" dirty="0" err="1"/>
              <a:t>mogućnosti</a:t>
            </a:r>
            <a:r>
              <a:rPr lang="en-US" dirty="0"/>
              <a:t> je da </a:t>
            </a:r>
            <a:r>
              <a:rPr lang="en-US" dirty="0" smtClean="0"/>
              <a:t>u </a:t>
            </a:r>
            <a:r>
              <a:rPr lang="en-US" dirty="0"/>
              <a:t>08:00 sati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pomoćnik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«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pokazivanje</a:t>
            </a:r>
            <a:r>
              <a:rPr lang="en-US" dirty="0"/>
              <a:t>» (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)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/>
              <a:t>dana. </a:t>
            </a:r>
            <a:endParaRPr lang="sr-Latn-RS" dirty="0" smtClean="0"/>
          </a:p>
          <a:p>
            <a:r>
              <a:rPr lang="en-US" dirty="0" err="1" smtClean="0"/>
              <a:t>Domaćica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izdaje</a:t>
            </a:r>
            <a:r>
              <a:rPr lang="en-US" dirty="0"/>
              <a:t> </a:t>
            </a:r>
            <a:r>
              <a:rPr lang="en-US" dirty="0" err="1"/>
              <a:t>nalog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sr-Latn-RS" dirty="0" smtClean="0"/>
              <a:t>brzo </a:t>
            </a:r>
            <a:r>
              <a:rPr lang="en-US" dirty="0" err="1" smtClean="0"/>
              <a:t>uređenje</a:t>
            </a:r>
            <a:r>
              <a:rPr lang="en-US" dirty="0" smtClean="0"/>
              <a:t> </a:t>
            </a:r>
            <a:r>
              <a:rPr lang="en-US" dirty="0" err="1"/>
              <a:t>tih</a:t>
            </a:r>
            <a:r>
              <a:rPr lang="en-US" dirty="0"/>
              <a:t> soba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utvrđenim</a:t>
            </a:r>
            <a:r>
              <a:rPr lang="en-US" dirty="0"/>
              <a:t> </a:t>
            </a:r>
            <a:r>
              <a:rPr lang="en-US" dirty="0" err="1"/>
              <a:t>standardima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slučaju</a:t>
            </a:r>
            <a:r>
              <a:rPr lang="en-US" dirty="0"/>
              <a:t> «</a:t>
            </a:r>
            <a:r>
              <a:rPr lang="en-US" dirty="0" err="1"/>
              <a:t>pokazivanja</a:t>
            </a:r>
            <a:r>
              <a:rPr lang="en-US" dirty="0"/>
              <a:t>» </a:t>
            </a:r>
            <a:r>
              <a:rPr lang="en-US" dirty="0" err="1"/>
              <a:t>ključ</a:t>
            </a:r>
            <a:r>
              <a:rPr lang="en-US" dirty="0"/>
              <a:t>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izdaje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privremeno</a:t>
            </a:r>
            <a:r>
              <a:rPr lang="en-US" dirty="0"/>
              <a:t> «</a:t>
            </a:r>
            <a:r>
              <a:rPr lang="en-US" dirty="0" err="1"/>
              <a:t>blokira</a:t>
            </a:r>
            <a:r>
              <a:rPr lang="en-US" dirty="0"/>
              <a:t>» </a:t>
            </a:r>
            <a:r>
              <a:rPr lang="en-US" dirty="0" err="1"/>
              <a:t>sobu</a:t>
            </a:r>
            <a:r>
              <a:rPr lang="en-US" dirty="0"/>
              <a:t> u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u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recepcijskoj</a:t>
            </a:r>
            <a:r>
              <a:rPr lang="en-US" dirty="0"/>
              <a:t> </a:t>
            </a:r>
            <a:r>
              <a:rPr lang="en-US" dirty="0" err="1"/>
              <a:t>ploči</a:t>
            </a:r>
            <a:r>
              <a:rPr lang="en-US" dirty="0"/>
              <a:t>. </a:t>
            </a:r>
            <a:r>
              <a:rPr lang="en-US" dirty="0" err="1"/>
              <a:t>Ovu</a:t>
            </a:r>
            <a:r>
              <a:rPr lang="en-US" dirty="0"/>
              <a:t> </a:t>
            </a:r>
            <a:r>
              <a:rPr lang="en-US" dirty="0" err="1"/>
              <a:t>transakciju</a:t>
            </a:r>
            <a:r>
              <a:rPr lang="en-US" dirty="0"/>
              <a:t> </a:t>
            </a:r>
            <a:r>
              <a:rPr lang="en-US" dirty="0" err="1"/>
              <a:t>evidentira</a:t>
            </a:r>
            <a:r>
              <a:rPr lang="en-US" dirty="0"/>
              <a:t> u </a:t>
            </a:r>
            <a:r>
              <a:rPr lang="en-US" dirty="0" err="1"/>
              <a:t>dnevniku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pokazuje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mora </a:t>
            </a:r>
            <a:r>
              <a:rPr lang="en-US" dirty="0" err="1"/>
              <a:t>vratiti</a:t>
            </a:r>
            <a:r>
              <a:rPr lang="en-US" dirty="0"/>
              <a:t> </a:t>
            </a:r>
            <a:r>
              <a:rPr lang="en-US" dirty="0" err="1"/>
              <a:t>ključ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ru</a:t>
            </a:r>
            <a:r>
              <a:rPr lang="en-US" dirty="0"/>
              <a:t>.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 smtClean="0"/>
              <a:t>izveštava</a:t>
            </a:r>
            <a:r>
              <a:rPr lang="en-US" dirty="0" smtClean="0"/>
              <a:t> </a:t>
            </a:r>
            <a:r>
              <a:rPr lang="en-US" dirty="0" err="1"/>
              <a:t>domaćinstvo</a:t>
            </a:r>
            <a:r>
              <a:rPr lang="en-US" dirty="0"/>
              <a:t> o </a:t>
            </a:r>
            <a:r>
              <a:rPr lang="en-US" dirty="0" err="1"/>
              <a:t>završenom</a:t>
            </a:r>
            <a:r>
              <a:rPr lang="en-US" dirty="0"/>
              <a:t> </a:t>
            </a:r>
            <a:r>
              <a:rPr lang="en-US" dirty="0" err="1"/>
              <a:t>pokazivanju</a:t>
            </a:r>
            <a:r>
              <a:rPr lang="en-US" dirty="0"/>
              <a:t>. </a:t>
            </a:r>
            <a:r>
              <a:rPr lang="en-US" dirty="0" err="1"/>
              <a:t>Sobarica</a:t>
            </a:r>
            <a:r>
              <a:rPr lang="en-US" dirty="0"/>
              <a:t> </a:t>
            </a:r>
            <a:r>
              <a:rPr lang="en-US" dirty="0" err="1" smtClean="0"/>
              <a:t>kontroli</a:t>
            </a:r>
            <a:r>
              <a:rPr lang="sr-Latn-RS" dirty="0" smtClean="0"/>
              <a:t>še</a:t>
            </a:r>
            <a:r>
              <a:rPr lang="en-US" dirty="0" smtClean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potrebi</a:t>
            </a:r>
            <a:r>
              <a:rPr lang="en-US" dirty="0"/>
              <a:t> </a:t>
            </a:r>
            <a:r>
              <a:rPr lang="sr-Latn-RS" dirty="0" smtClean="0"/>
              <a:t>uređuje</a:t>
            </a:r>
            <a:r>
              <a:rPr lang="en-US" dirty="0" smtClean="0"/>
              <a:t>. </a:t>
            </a:r>
            <a:r>
              <a:rPr lang="en-US" dirty="0"/>
              <a:t>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,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pokazivanje</a:t>
            </a:r>
            <a:r>
              <a:rPr lang="en-US" dirty="0"/>
              <a:t>,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soba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157677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r>
              <a:rPr lang="en-US" b="1" i="1" dirty="0" err="1"/>
              <a:t>Gosti</a:t>
            </a:r>
            <a:r>
              <a:rPr lang="en-US" b="1" i="1" dirty="0"/>
              <a:t> bez </a:t>
            </a:r>
            <a:r>
              <a:rPr lang="en-US" b="1" i="1" dirty="0" err="1" smtClean="0"/>
              <a:t>prtljag</a:t>
            </a:r>
            <a:r>
              <a:rPr lang="sr-Latn-RS" b="1" i="1" dirty="0" smtClean="0"/>
              <a:t>a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osoblje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poznaje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s </a:t>
            </a:r>
            <a:r>
              <a:rPr lang="en-US" dirty="0" err="1"/>
              <a:t>potpunom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urednom</a:t>
            </a:r>
            <a:r>
              <a:rPr lang="en-US" dirty="0"/>
              <a:t> </a:t>
            </a:r>
            <a:r>
              <a:rPr lang="en-US" dirty="0" err="1"/>
              <a:t>rezervacijom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 smtClean="0"/>
              <a:t>smešt</a:t>
            </a:r>
            <a:r>
              <a:rPr lang="sr-Latn-RS" dirty="0" smtClean="0"/>
              <a:t>e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/>
              <a:t>u hotel bez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 smtClean="0"/>
              <a:t>unapr</a:t>
            </a:r>
            <a:r>
              <a:rPr lang="sr-Latn-RS" dirty="0" smtClean="0"/>
              <a:t>e</a:t>
            </a:r>
            <a:r>
              <a:rPr lang="en-US" dirty="0" smtClean="0"/>
              <a:t>d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dolaze</a:t>
            </a:r>
            <a:r>
              <a:rPr lang="en-US" dirty="0"/>
              <a:t> bez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/>
              <a:t>ostalim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 bez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, </a:t>
            </a:r>
            <a:r>
              <a:rPr lang="en-US" dirty="0" err="1" smtClean="0"/>
              <a:t>recepcion</a:t>
            </a:r>
            <a:r>
              <a:rPr lang="sr-Latn-RS" dirty="0"/>
              <a:t>e</a:t>
            </a:r>
            <a:r>
              <a:rPr lang="en-US" dirty="0" smtClean="0"/>
              <a:t>r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naplatiti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Recepcionar</a:t>
            </a:r>
            <a:r>
              <a:rPr lang="en-US" dirty="0" smtClean="0"/>
              <a:t>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sr-Latn-RS" dirty="0" smtClean="0"/>
              <a:t>po</a:t>
            </a:r>
            <a:r>
              <a:rPr lang="en-US" dirty="0" err="1" smtClean="0"/>
              <a:t>punjava</a:t>
            </a:r>
            <a:r>
              <a:rPr lang="en-US" dirty="0" smtClean="0"/>
              <a:t> </a:t>
            </a:r>
            <a:r>
              <a:rPr lang="en-US" dirty="0" err="1"/>
              <a:t>prijavu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kartici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registraciju</a:t>
            </a:r>
            <a:r>
              <a:rPr lang="en-US" dirty="0"/>
              <a:t> </a:t>
            </a:r>
            <a:r>
              <a:rPr lang="en-US" dirty="0" err="1"/>
              <a:t>ispisuje</a:t>
            </a:r>
            <a:r>
              <a:rPr lang="en-US" dirty="0"/>
              <a:t> «</a:t>
            </a:r>
            <a:r>
              <a:rPr lang="en-US" dirty="0" err="1"/>
              <a:t>plaćeno</a:t>
            </a:r>
            <a:r>
              <a:rPr lang="en-US" dirty="0"/>
              <a:t> </a:t>
            </a:r>
            <a:r>
              <a:rPr lang="en-US" dirty="0" err="1" smtClean="0"/>
              <a:t>unapred</a:t>
            </a:r>
            <a:r>
              <a:rPr lang="en-US" dirty="0"/>
              <a:t>».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160139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en-US" b="1" i="1" dirty="0" err="1"/>
              <a:t>Sobe</a:t>
            </a:r>
            <a:r>
              <a:rPr lang="en-US" b="1" i="1" dirty="0"/>
              <a:t> «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raspolaganju</a:t>
            </a:r>
            <a:r>
              <a:rPr lang="en-US" b="1" i="1" dirty="0"/>
              <a:t>» </a:t>
            </a:r>
            <a:endParaRPr lang="en-US" dirty="0"/>
          </a:p>
          <a:p>
            <a:r>
              <a:rPr lang="pl-PL" dirty="0"/>
              <a:t>U većini hotela sobe su na raspolaganju od 15:00 sati na dan dolaska do 12:00 sati na dan odlaska. </a:t>
            </a:r>
          </a:p>
          <a:p>
            <a:r>
              <a:rPr lang="en-US" dirty="0"/>
              <a:t>O tome </a:t>
            </a:r>
            <a:r>
              <a:rPr lang="en-US" dirty="0" err="1"/>
              <a:t>hotelijer</a:t>
            </a:r>
            <a:r>
              <a:rPr lang="en-US" dirty="0"/>
              <a:t> </a:t>
            </a:r>
            <a:r>
              <a:rPr lang="en-US" dirty="0" err="1" smtClean="0"/>
              <a:t>obaveštava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sr-Latn-RS" dirty="0" smtClean="0"/>
              <a:t> na</a:t>
            </a:r>
            <a:r>
              <a:rPr lang="en-US" dirty="0" smtClean="0"/>
              <a:t> </a:t>
            </a:r>
            <a:r>
              <a:rPr lang="en-US" dirty="0" err="1" smtClean="0"/>
              <a:t>izdvojeno</a:t>
            </a:r>
            <a:r>
              <a:rPr lang="sr-Latn-RS" dirty="0" smtClean="0"/>
              <a:t>m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vidljivo</a:t>
            </a:r>
            <a:r>
              <a:rPr lang="sr-Latn-RS" dirty="0" smtClean="0"/>
              <a:t>m</a:t>
            </a:r>
            <a:r>
              <a:rPr lang="en-US" dirty="0" smtClean="0"/>
              <a:t> </a:t>
            </a:r>
            <a:r>
              <a:rPr lang="en-US" dirty="0" err="1" smtClean="0"/>
              <a:t>obav</a:t>
            </a:r>
            <a:r>
              <a:rPr lang="sr-Latn-RS" dirty="0" smtClean="0"/>
              <a:t>eštenju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stolu</a:t>
            </a:r>
            <a:r>
              <a:rPr lang="en-US" dirty="0"/>
              <a:t> u </a:t>
            </a:r>
            <a:r>
              <a:rPr lang="en-US" dirty="0" err="1"/>
              <a:t>sobi</a:t>
            </a:r>
            <a:r>
              <a:rPr lang="en-US" dirty="0"/>
              <a:t>, </a:t>
            </a:r>
            <a:r>
              <a:rPr lang="sr-Latn-RS" dirty="0" smtClean="0"/>
              <a:t>i </a:t>
            </a:r>
            <a:r>
              <a:rPr lang="en-US" dirty="0" smtClean="0"/>
              <a:t>u </a:t>
            </a:r>
            <a:r>
              <a:rPr lang="en-US" dirty="0"/>
              <a:t>«</a:t>
            </a:r>
            <a:r>
              <a:rPr lang="en-US" dirty="0" err="1"/>
              <a:t>kućnom</a:t>
            </a:r>
            <a:r>
              <a:rPr lang="en-US" dirty="0"/>
              <a:t> </a:t>
            </a:r>
            <a:r>
              <a:rPr lang="en-US" dirty="0" err="1"/>
              <a:t>redu</a:t>
            </a:r>
            <a:r>
              <a:rPr lang="en-US" dirty="0"/>
              <a:t>». </a:t>
            </a:r>
          </a:p>
          <a:p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/>
              <a:t>15:00 sati </a:t>
            </a:r>
            <a:r>
              <a:rPr lang="en-US" dirty="0" err="1"/>
              <a:t>ako</a:t>
            </a:r>
            <a:r>
              <a:rPr lang="en-US" dirty="0"/>
              <a:t> je to </a:t>
            </a:r>
            <a:r>
              <a:rPr lang="en-US" dirty="0" err="1"/>
              <a:t>moguće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/>
              <a:t>gosti</a:t>
            </a:r>
            <a:r>
              <a:rPr lang="en-US" dirty="0"/>
              <a:t> ne </a:t>
            </a:r>
            <a:r>
              <a:rPr lang="en-US" dirty="0" err="1"/>
              <a:t>otputuju</a:t>
            </a:r>
            <a:r>
              <a:rPr lang="en-US" dirty="0"/>
              <a:t> </a:t>
            </a:r>
            <a:r>
              <a:rPr lang="en-US" dirty="0" err="1" smtClean="0"/>
              <a:t>posle</a:t>
            </a:r>
            <a:r>
              <a:rPr lang="en-US" dirty="0" smtClean="0"/>
              <a:t> </a:t>
            </a:r>
            <a:r>
              <a:rPr lang="en-US" dirty="0"/>
              <a:t>12:00 sati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ostanu</a:t>
            </a:r>
            <a:r>
              <a:rPr lang="en-US" dirty="0"/>
              <a:t> u </a:t>
            </a:r>
            <a:r>
              <a:rPr lang="en-US" dirty="0" err="1"/>
              <a:t>sobi</a:t>
            </a:r>
            <a:r>
              <a:rPr lang="en-US" dirty="0"/>
              <a:t> </a:t>
            </a:r>
            <a:r>
              <a:rPr lang="en-US" dirty="0" err="1"/>
              <a:t>duže</a:t>
            </a:r>
            <a:r>
              <a:rPr lang="en-US" dirty="0"/>
              <a:t>, </a:t>
            </a:r>
            <a:r>
              <a:rPr lang="en-US" dirty="0" err="1"/>
              <a:t>blagajnik</a:t>
            </a:r>
            <a:r>
              <a:rPr lang="en-US" dirty="0"/>
              <a:t> </a:t>
            </a:r>
            <a:r>
              <a:rPr lang="en-US" dirty="0" err="1"/>
              <a:t>knjiži</a:t>
            </a:r>
            <a:r>
              <a:rPr lang="en-US" dirty="0"/>
              <a:t> 50%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dodatak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. </a:t>
            </a:r>
            <a:r>
              <a:rPr lang="en-US" dirty="0" err="1"/>
              <a:t>Otputuje</a:t>
            </a:r>
            <a:r>
              <a:rPr lang="en-US" dirty="0"/>
              <a:t> li </a:t>
            </a:r>
            <a:r>
              <a:rPr lang="en-US" dirty="0" err="1"/>
              <a:t>gost</a:t>
            </a:r>
            <a:r>
              <a:rPr lang="en-US" dirty="0"/>
              <a:t> toga dana </a:t>
            </a:r>
            <a:r>
              <a:rPr lang="en-US" dirty="0" err="1" smtClean="0"/>
              <a:t>posle</a:t>
            </a:r>
            <a:r>
              <a:rPr lang="en-US" dirty="0" smtClean="0"/>
              <a:t> </a:t>
            </a:r>
            <a:r>
              <a:rPr lang="en-US" dirty="0"/>
              <a:t>18:00 sati </a:t>
            </a:r>
            <a:r>
              <a:rPr lang="en-US" dirty="0" err="1"/>
              <a:t>blagajnik</a:t>
            </a:r>
            <a:r>
              <a:rPr lang="en-US" dirty="0"/>
              <a:t> </a:t>
            </a:r>
            <a:r>
              <a:rPr lang="en-US" dirty="0" err="1"/>
              <a:t>knjiži</a:t>
            </a:r>
            <a:r>
              <a:rPr lang="en-US" dirty="0"/>
              <a:t> </a:t>
            </a:r>
            <a:r>
              <a:rPr lang="en-US" dirty="0" err="1"/>
              <a:t>dodatak</a:t>
            </a:r>
            <a:r>
              <a:rPr lang="en-US" dirty="0"/>
              <a:t> od </a:t>
            </a:r>
            <a:r>
              <a:rPr lang="en-US" dirty="0" err="1"/>
              <a:t>još</a:t>
            </a:r>
            <a:r>
              <a:rPr lang="en-US" dirty="0"/>
              <a:t> 50%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punu</a:t>
            </a:r>
            <a:r>
              <a:rPr lang="en-US" dirty="0"/>
              <a:t> </a:t>
            </a:r>
            <a:r>
              <a:rPr lang="en-US" dirty="0" err="1" smtClean="0"/>
              <a:t>cenu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. </a:t>
            </a:r>
          </a:p>
          <a:p>
            <a:r>
              <a:rPr lang="en-US" dirty="0"/>
              <a:t>O </a:t>
            </a:r>
            <a:r>
              <a:rPr lang="en-US" dirty="0" err="1"/>
              <a:t>produženom</a:t>
            </a:r>
            <a:r>
              <a:rPr lang="en-US" dirty="0"/>
              <a:t> </a:t>
            </a:r>
            <a:r>
              <a:rPr lang="en-US" dirty="0" err="1"/>
              <a:t>boravku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bez </a:t>
            </a:r>
            <a:r>
              <a:rPr lang="en-US" dirty="0" err="1"/>
              <a:t>naplate</a:t>
            </a:r>
            <a:r>
              <a:rPr lang="en-US" dirty="0"/>
              <a:t> </a:t>
            </a:r>
            <a:r>
              <a:rPr lang="en-US" dirty="0" err="1"/>
              <a:t>odlučuje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pomoćnik</a:t>
            </a:r>
            <a:r>
              <a:rPr lang="en-US" dirty="0"/>
              <a:t>. </a:t>
            </a:r>
            <a:r>
              <a:rPr lang="en-US" dirty="0" err="1" smtClean="0"/>
              <a:t>Zabe</a:t>
            </a:r>
            <a:r>
              <a:rPr lang="sr-Latn-RS" dirty="0" smtClean="0"/>
              <a:t>le</a:t>
            </a:r>
            <a:r>
              <a:rPr lang="en-US" dirty="0" err="1" smtClean="0"/>
              <a:t>šku</a:t>
            </a:r>
            <a:r>
              <a:rPr lang="en-US" dirty="0" smtClean="0"/>
              <a:t> </a:t>
            </a:r>
            <a:r>
              <a:rPr lang="en-US" dirty="0"/>
              <a:t>o tome </a:t>
            </a:r>
            <a:r>
              <a:rPr lang="en-US" dirty="0" err="1"/>
              <a:t>potpisuje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u </a:t>
            </a:r>
            <a:r>
              <a:rPr lang="en-US" dirty="0" err="1"/>
              <a:t>dnevniku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217404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en-US" b="1" i="1" dirty="0" err="1" smtClean="0"/>
              <a:t>Izveštaj</a:t>
            </a:r>
            <a:r>
              <a:rPr lang="en-US" b="1" i="1" dirty="0" smtClean="0"/>
              <a:t> </a:t>
            </a:r>
            <a:r>
              <a:rPr lang="en-US" b="1" i="1" dirty="0"/>
              <a:t>o </a:t>
            </a:r>
            <a:r>
              <a:rPr lang="en-US" b="1" i="1" dirty="0" err="1"/>
              <a:t>sobama</a:t>
            </a:r>
            <a:r>
              <a:rPr lang="en-US" b="1" i="1" dirty="0"/>
              <a:t> </a:t>
            </a:r>
            <a:endParaRPr lang="en-US" dirty="0"/>
          </a:p>
          <a:p>
            <a:r>
              <a:rPr lang="en-US" dirty="0" err="1"/>
              <a:t>Zaključenjem</a:t>
            </a:r>
            <a:r>
              <a:rPr lang="en-US" dirty="0"/>
              <a:t> dana (u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/>
              <a:t>)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 </a:t>
            </a:r>
            <a:r>
              <a:rPr lang="en-US" dirty="0" err="1"/>
              <a:t>omogućuje</a:t>
            </a:r>
            <a:r>
              <a:rPr lang="en-US" dirty="0"/>
              <a:t> </a:t>
            </a:r>
            <a:r>
              <a:rPr lang="en-US" dirty="0" err="1"/>
              <a:t>uvid</a:t>
            </a:r>
            <a:r>
              <a:rPr lang="en-US" dirty="0"/>
              <a:t> u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zauzetosti</a:t>
            </a:r>
            <a:r>
              <a:rPr lang="en-US" dirty="0"/>
              <a:t> soba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u </a:t>
            </a:r>
            <a:r>
              <a:rPr lang="en-US" dirty="0" err="1"/>
              <a:t>njima</a:t>
            </a:r>
            <a:r>
              <a:rPr lang="en-US" dirty="0"/>
              <a:t>. </a:t>
            </a:r>
            <a:r>
              <a:rPr lang="en-US" dirty="0" err="1" smtClean="0"/>
              <a:t>Kontrolor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 err="1" smtClean="0"/>
              <a:t>upoređuje</a:t>
            </a:r>
            <a:r>
              <a:rPr lang="en-US" dirty="0" smtClean="0"/>
              <a:t>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zauzetosti</a:t>
            </a:r>
            <a:r>
              <a:rPr lang="en-US" dirty="0"/>
              <a:t> soba s </a:t>
            </a:r>
            <a:r>
              <a:rPr lang="en-US" dirty="0" err="1" smtClean="0"/>
              <a:t>izveštajem</a:t>
            </a:r>
            <a:r>
              <a:rPr lang="en-US" dirty="0" smtClean="0"/>
              <a:t> </a:t>
            </a:r>
            <a:r>
              <a:rPr lang="en-US" dirty="0" err="1"/>
              <a:t>domaćice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Svako</a:t>
            </a:r>
            <a:r>
              <a:rPr lang="en-US" dirty="0" smtClean="0"/>
              <a:t> </a:t>
            </a:r>
            <a:r>
              <a:rPr lang="en-US" dirty="0" err="1"/>
              <a:t>odstupanje</a:t>
            </a:r>
            <a:r>
              <a:rPr lang="en-US" dirty="0"/>
              <a:t> se </a:t>
            </a:r>
            <a:r>
              <a:rPr lang="en-US" dirty="0" err="1"/>
              <a:t>utvrđuje</a:t>
            </a:r>
            <a:r>
              <a:rPr lang="en-US" dirty="0"/>
              <a:t>, a </a:t>
            </a:r>
            <a:r>
              <a:rPr lang="en-US" dirty="0" err="1"/>
              <a:t>potom</a:t>
            </a:r>
            <a:r>
              <a:rPr lang="en-US" dirty="0"/>
              <a:t> </a:t>
            </a:r>
            <a:r>
              <a:rPr lang="en-US" dirty="0" err="1"/>
              <a:t>ažurira</a:t>
            </a:r>
            <a:r>
              <a:rPr lang="en-US" dirty="0"/>
              <a:t>.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12759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PROCEDURA SMEŠTAJA </a:t>
            </a:r>
            <a:r>
              <a:rPr lang="en-US" sz="2000" b="1" dirty="0"/>
              <a:t>GOSTA I DAVANJE OSNOVNIH </a:t>
            </a:r>
            <a:r>
              <a:rPr lang="en-US" sz="2000" b="1" dirty="0" smtClean="0"/>
              <a:t>INFORMACIJA </a:t>
            </a:r>
            <a:endParaRPr lang="sr-Latn-RS" sz="2000" b="1" dirty="0" smtClean="0"/>
          </a:p>
          <a:p>
            <a:endParaRPr lang="sr-Latn-RS" sz="2000" b="1" dirty="0"/>
          </a:p>
          <a:p>
            <a:r>
              <a:rPr lang="en-US" sz="2000" b="1" i="1" dirty="0" err="1"/>
              <a:t>Rekapitulacija</a:t>
            </a:r>
            <a:r>
              <a:rPr lang="en-US" sz="2000" b="1" i="1" dirty="0"/>
              <a:t> </a:t>
            </a:r>
            <a:r>
              <a:rPr lang="en-US" sz="2000" b="1" i="1" dirty="0" err="1"/>
              <a:t>prodaje</a:t>
            </a:r>
            <a:r>
              <a:rPr lang="en-US" sz="2000" b="1" i="1" dirty="0"/>
              <a:t> soba </a:t>
            </a:r>
            <a:endParaRPr lang="sr-Latn-RS" sz="2000" b="1" i="1" dirty="0" smtClean="0"/>
          </a:p>
          <a:p>
            <a:endParaRPr lang="en-US" sz="2000" dirty="0"/>
          </a:p>
          <a:p>
            <a:r>
              <a:rPr lang="pl-PL" sz="2000" dirty="0"/>
              <a:t>Rekapitulacija prodaje soba pregled je ukupno </a:t>
            </a:r>
            <a:r>
              <a:rPr lang="pl-PL" sz="2000" dirty="0" smtClean="0"/>
              <a:t>korišćenih </a:t>
            </a:r>
            <a:r>
              <a:rPr lang="pl-PL" sz="2000" dirty="0"/>
              <a:t>i slobodnih soba u jednom danu, </a:t>
            </a:r>
            <a:r>
              <a:rPr lang="pl-PL" sz="2000" dirty="0" smtClean="0"/>
              <a:t>kao i </a:t>
            </a:r>
            <a:r>
              <a:rPr lang="pl-PL" sz="2000" dirty="0"/>
              <a:t>ostvareni promet od prodaje soba. </a:t>
            </a:r>
          </a:p>
          <a:p>
            <a:r>
              <a:rPr lang="en-US" sz="2000" dirty="0" err="1" smtClean="0"/>
              <a:t>Rekapitulacija</a:t>
            </a:r>
            <a:r>
              <a:rPr lang="en-US" sz="2000" dirty="0" smtClean="0"/>
              <a:t> </a:t>
            </a:r>
            <a:r>
              <a:rPr lang="en-US" sz="2000" dirty="0"/>
              <a:t>se </a:t>
            </a:r>
            <a:r>
              <a:rPr lang="en-US" sz="2000" dirty="0" err="1"/>
              <a:t>dostavlja</a:t>
            </a:r>
            <a:r>
              <a:rPr lang="en-US" sz="2000" dirty="0"/>
              <a:t> </a:t>
            </a:r>
            <a:r>
              <a:rPr lang="en-US" sz="2000" dirty="0" err="1"/>
              <a:t>direktoru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 smtClean="0"/>
              <a:t>rukovod</a:t>
            </a:r>
            <a:r>
              <a:rPr lang="sr-Latn-RS" sz="2000" dirty="0" smtClean="0"/>
              <a:t>iocu</a:t>
            </a:r>
            <a:r>
              <a:rPr lang="en-US" sz="2000" dirty="0" smtClean="0"/>
              <a:t> </a:t>
            </a:r>
            <a:r>
              <a:rPr lang="en-US" sz="2000" dirty="0" err="1"/>
              <a:t>hotelske</a:t>
            </a:r>
            <a:r>
              <a:rPr lang="en-US" sz="2000" dirty="0"/>
              <a:t> </a:t>
            </a:r>
            <a:r>
              <a:rPr lang="en-US" sz="2000" dirty="0" err="1"/>
              <a:t>prodaje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šefu</a:t>
            </a:r>
            <a:r>
              <a:rPr lang="en-US" sz="2000" dirty="0"/>
              <a:t> </a:t>
            </a:r>
            <a:r>
              <a:rPr lang="en-US" sz="2000" dirty="0" err="1"/>
              <a:t>recepcije</a:t>
            </a:r>
            <a:r>
              <a:rPr lang="en-US" sz="2000" dirty="0"/>
              <a:t>.</a:t>
            </a:r>
            <a:endParaRPr lang="sr-Latn-R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6335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PROCEDURA SMEŠTAJA </a:t>
            </a:r>
            <a:r>
              <a:rPr lang="en-US" sz="2000" b="1" dirty="0"/>
              <a:t>GOSTA I DAVANJE OSNOVNIH </a:t>
            </a:r>
            <a:r>
              <a:rPr lang="en-US" sz="2000" b="1" dirty="0" smtClean="0"/>
              <a:t>INFORMACIJA </a:t>
            </a:r>
            <a:endParaRPr lang="sr-Latn-RS" sz="2000" b="1" dirty="0" smtClean="0"/>
          </a:p>
          <a:p>
            <a:r>
              <a:rPr lang="en-US" sz="2000" b="1" i="1" dirty="0" err="1" smtClean="0"/>
              <a:t>Rekapitulacija</a:t>
            </a:r>
            <a:r>
              <a:rPr lang="en-US" sz="2000" b="1" i="1" dirty="0" smtClean="0"/>
              <a:t> </a:t>
            </a:r>
            <a:r>
              <a:rPr lang="en-US" sz="2000" b="1" i="1" dirty="0" err="1"/>
              <a:t>prodaje</a:t>
            </a:r>
            <a:r>
              <a:rPr lang="en-US" sz="2000" b="1" i="1" dirty="0"/>
              <a:t> soba </a:t>
            </a:r>
            <a:r>
              <a:rPr lang="sr-Latn-RS" sz="2000" b="1" i="1" dirty="0" smtClean="0"/>
              <a:t>sadrži:</a:t>
            </a:r>
          </a:p>
          <a:p>
            <a:endParaRPr lang="en-US" sz="2000" dirty="0"/>
          </a:p>
          <a:p>
            <a:pPr marL="800100" lvl="2" indent="0">
              <a:buNone/>
            </a:pPr>
            <a:r>
              <a:rPr lang="pl-PL" sz="1800" dirty="0" smtClean="0"/>
              <a:t>1</a:t>
            </a:r>
            <a:r>
              <a:rPr lang="pl-PL" sz="1800" dirty="0"/>
              <a:t>. </a:t>
            </a:r>
            <a:r>
              <a:rPr lang="pl-PL" sz="1800" dirty="0" smtClean="0"/>
              <a:t>broj </a:t>
            </a:r>
            <a:r>
              <a:rPr lang="pl-PL" sz="1800" dirty="0"/>
              <a:t>soba u hotelu, </a:t>
            </a:r>
          </a:p>
          <a:p>
            <a:pPr marL="800100" lvl="2" indent="0">
              <a:buNone/>
            </a:pPr>
            <a:r>
              <a:rPr lang="pl-PL" sz="1800" dirty="0"/>
              <a:t>2. </a:t>
            </a:r>
            <a:r>
              <a:rPr lang="pl-PL" sz="1800" dirty="0" smtClean="0"/>
              <a:t>broj </a:t>
            </a:r>
            <a:r>
              <a:rPr lang="pl-PL" sz="1800" dirty="0"/>
              <a:t>zauzetih (za naplatu) soba, </a:t>
            </a:r>
          </a:p>
          <a:p>
            <a:pPr marL="800100" lvl="2" indent="0">
              <a:buNone/>
            </a:pPr>
            <a:r>
              <a:rPr lang="en-US" sz="1800" dirty="0"/>
              <a:t>3. </a:t>
            </a:r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 err="1" smtClean="0"/>
              <a:t>neupotrebljenih</a:t>
            </a:r>
            <a:r>
              <a:rPr lang="en-US" sz="1800" dirty="0" smtClean="0"/>
              <a:t> </a:t>
            </a:r>
            <a:r>
              <a:rPr lang="en-US" sz="1800" dirty="0"/>
              <a:t>soba, </a:t>
            </a:r>
          </a:p>
          <a:p>
            <a:pPr marL="800100" lvl="2" indent="0">
              <a:buNone/>
            </a:pPr>
            <a:r>
              <a:rPr lang="en-US" sz="1800" dirty="0"/>
              <a:t>4. </a:t>
            </a:r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/>
              <a:t>gratis soba, </a:t>
            </a:r>
          </a:p>
          <a:p>
            <a:pPr marL="800100" lvl="2" indent="0">
              <a:buNone/>
            </a:pPr>
            <a:r>
              <a:rPr lang="en-US" sz="1800" dirty="0" smtClean="0"/>
              <a:t>5.</a:t>
            </a:r>
            <a:r>
              <a:rPr lang="sr-Latn-RS" sz="1800" dirty="0" smtClean="0"/>
              <a:t> </a:t>
            </a:r>
            <a:r>
              <a:rPr lang="en-US" sz="1800" dirty="0" err="1" smtClean="0"/>
              <a:t>broj</a:t>
            </a:r>
            <a:r>
              <a:rPr lang="en-US" sz="1800" dirty="0" smtClean="0"/>
              <a:t> </a:t>
            </a:r>
            <a:r>
              <a:rPr lang="en-US" sz="1800" dirty="0" err="1"/>
              <a:t>slobodnih</a:t>
            </a:r>
            <a:r>
              <a:rPr lang="en-US" sz="1800" dirty="0"/>
              <a:t> soba, </a:t>
            </a:r>
          </a:p>
          <a:p>
            <a:pPr marL="800100" lvl="2" indent="0">
              <a:buNone/>
            </a:pPr>
            <a:r>
              <a:rPr lang="en-US" sz="1800" dirty="0"/>
              <a:t>6. </a:t>
            </a:r>
            <a:r>
              <a:rPr lang="sr-Latn-RS" sz="1800" dirty="0" smtClean="0"/>
              <a:t>procenat</a:t>
            </a:r>
            <a:r>
              <a:rPr lang="en-US" sz="1800" dirty="0" smtClean="0"/>
              <a:t> </a:t>
            </a:r>
            <a:r>
              <a:rPr lang="en-US" sz="1800" dirty="0" err="1"/>
              <a:t>zauzetosti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pl-PL" sz="1800" dirty="0"/>
              <a:t>7. </a:t>
            </a:r>
            <a:r>
              <a:rPr lang="pl-PL" sz="1800" dirty="0" smtClean="0"/>
              <a:t>procenat dvokrevetnih </a:t>
            </a:r>
            <a:r>
              <a:rPr lang="pl-PL" sz="1800" dirty="0"/>
              <a:t>soba </a:t>
            </a:r>
            <a:r>
              <a:rPr lang="pl-PL" sz="1800" dirty="0" smtClean="0"/>
              <a:t>izdatih </a:t>
            </a:r>
            <a:r>
              <a:rPr lang="pl-PL" sz="1800" dirty="0"/>
              <a:t>jednoj osobi, </a:t>
            </a:r>
          </a:p>
          <a:p>
            <a:pPr marL="800100" lvl="2" indent="0">
              <a:buNone/>
            </a:pPr>
            <a:r>
              <a:rPr lang="pl-PL" sz="1800" dirty="0"/>
              <a:t>8. ukupan promet od soba, </a:t>
            </a:r>
          </a:p>
          <a:p>
            <a:pPr marL="800100" lvl="2" indent="0">
              <a:buNone/>
            </a:pPr>
            <a:r>
              <a:rPr lang="en-US" sz="1800" dirty="0"/>
              <a:t>9. </a:t>
            </a:r>
            <a:r>
              <a:rPr lang="en-US" sz="1800" dirty="0" err="1" smtClean="0"/>
              <a:t>prosečna</a:t>
            </a:r>
            <a:r>
              <a:rPr lang="en-US" sz="1800" dirty="0" smtClean="0"/>
              <a:t> </a:t>
            </a:r>
            <a:r>
              <a:rPr lang="en-US" sz="1800" dirty="0" err="1"/>
              <a:t>ostvarena</a:t>
            </a:r>
            <a:r>
              <a:rPr lang="en-US" sz="1800" dirty="0"/>
              <a:t> </a:t>
            </a:r>
            <a:r>
              <a:rPr lang="en-US" sz="1800" dirty="0" err="1" smtClean="0"/>
              <a:t>cena</a:t>
            </a:r>
            <a:r>
              <a:rPr lang="en-US" sz="1800" dirty="0"/>
              <a:t>. </a:t>
            </a:r>
          </a:p>
          <a:p>
            <a:endParaRPr lang="en-US" sz="2000" dirty="0"/>
          </a:p>
          <a:p>
            <a:pPr marL="0" indent="0">
              <a:buNone/>
            </a:pPr>
            <a:endParaRPr lang="sr-Latn-R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85242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en-US" sz="2000" b="1" i="1" dirty="0" err="1"/>
              <a:t>Lista</a:t>
            </a:r>
            <a:r>
              <a:rPr lang="en-US" sz="2000" b="1" i="1" dirty="0"/>
              <a:t> </a:t>
            </a:r>
            <a:r>
              <a:rPr lang="en-US" sz="2000" b="1" i="1" dirty="0" err="1"/>
              <a:t>za</a:t>
            </a:r>
            <a:r>
              <a:rPr lang="en-US" sz="2000" b="1" i="1" dirty="0"/>
              <a:t> </a:t>
            </a:r>
            <a:r>
              <a:rPr lang="en-US" sz="2000" b="1" i="1" dirty="0" err="1"/>
              <a:t>restoran</a:t>
            </a:r>
            <a:r>
              <a:rPr lang="en-US" sz="2000" b="1" i="1" dirty="0"/>
              <a:t> </a:t>
            </a:r>
            <a:endParaRPr lang="en-US" sz="2000" dirty="0"/>
          </a:p>
          <a:p>
            <a:r>
              <a:rPr lang="en-US" dirty="0" err="1"/>
              <a:t>Čim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dođe</a:t>
            </a:r>
            <a:r>
              <a:rPr lang="en-US" dirty="0"/>
              <a:t> u hotel,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/>
              <a:t>s </a:t>
            </a:r>
            <a:r>
              <a:rPr lang="en-US" dirty="0" err="1"/>
              <a:t>njim</a:t>
            </a:r>
            <a:r>
              <a:rPr lang="en-US" dirty="0"/>
              <a:t> </a:t>
            </a:r>
            <a:r>
              <a:rPr lang="en-US" dirty="0" err="1"/>
              <a:t>dogovara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hotel </a:t>
            </a:r>
            <a:r>
              <a:rPr lang="en-US" dirty="0" err="1"/>
              <a:t>pruža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aranžman</a:t>
            </a:r>
            <a:r>
              <a:rPr lang="en-US" dirty="0"/>
              <a:t>. </a:t>
            </a:r>
            <a:r>
              <a:rPr lang="en-US" dirty="0" err="1"/>
              <a:t>Dogovoreni</a:t>
            </a:r>
            <a:r>
              <a:rPr lang="en-US" dirty="0"/>
              <a:t> </a:t>
            </a:r>
            <a:r>
              <a:rPr lang="en-US" dirty="0" err="1"/>
              <a:t>aranžman</a:t>
            </a:r>
            <a:r>
              <a:rPr lang="en-US" dirty="0"/>
              <a:t>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smtClean="0"/>
              <a:t>r </a:t>
            </a:r>
            <a:r>
              <a:rPr lang="en-US" dirty="0" err="1"/>
              <a:t>evidentira</a:t>
            </a:r>
            <a:r>
              <a:rPr lang="en-US" dirty="0"/>
              <a:t> u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u</a:t>
            </a:r>
            <a:r>
              <a:rPr lang="sr-Latn-RS" dirty="0"/>
              <a:t> </a:t>
            </a:r>
            <a:r>
              <a:rPr lang="en-US" dirty="0" err="1"/>
              <a:t>prijavom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Promenu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zatražiti</a:t>
            </a:r>
            <a:r>
              <a:rPr lang="en-US" dirty="0"/>
              <a:t> </a:t>
            </a:r>
            <a:r>
              <a:rPr lang="en-US" dirty="0" err="1"/>
              <a:t>najkasnije</a:t>
            </a:r>
            <a:r>
              <a:rPr lang="en-US" dirty="0"/>
              <a:t> do 10:00 sati </a:t>
            </a:r>
            <a:r>
              <a:rPr lang="en-US" dirty="0" err="1"/>
              <a:t>istoga</a:t>
            </a:r>
            <a:r>
              <a:rPr lang="en-US" dirty="0"/>
              <a:t> dana. </a:t>
            </a:r>
            <a:r>
              <a:rPr lang="en-US" dirty="0" err="1"/>
              <a:t>Uobičajeno</a:t>
            </a:r>
            <a:r>
              <a:rPr lang="en-US" dirty="0"/>
              <a:t> je da u 08:00 sati,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bazi</a:t>
            </a:r>
            <a:r>
              <a:rPr lang="en-US" dirty="0" smtClean="0"/>
              <a:t> </a:t>
            </a:r>
            <a:r>
              <a:rPr lang="en-US" dirty="0" err="1"/>
              <a:t>podataka</a:t>
            </a:r>
            <a:r>
              <a:rPr lang="en-US" dirty="0"/>
              <a:t> u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u</a:t>
            </a:r>
            <a:r>
              <a:rPr lang="en-US" dirty="0"/>
              <a:t>, </a:t>
            </a:r>
            <a:r>
              <a:rPr lang="en-US" dirty="0" err="1"/>
              <a:t>recepcija</a:t>
            </a:r>
            <a:r>
              <a:rPr lang="en-US" dirty="0"/>
              <a:t>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/>
              <a:t>šefu</a:t>
            </a:r>
            <a:r>
              <a:rPr lang="en-US" dirty="0"/>
              <a:t> </a:t>
            </a:r>
            <a:r>
              <a:rPr lang="en-US" dirty="0" err="1"/>
              <a:t>kuhinje</a:t>
            </a:r>
            <a:r>
              <a:rPr lang="en-US" dirty="0"/>
              <a:t> </a:t>
            </a:r>
            <a:r>
              <a:rPr lang="en-US" dirty="0" err="1"/>
              <a:t>predviđeni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pansionskih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ručak</a:t>
            </a:r>
            <a:r>
              <a:rPr lang="en-US" dirty="0"/>
              <a:t>, a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večeru</a:t>
            </a:r>
            <a:r>
              <a:rPr lang="en-US" dirty="0"/>
              <a:t> u 15:00 sati. </a:t>
            </a:r>
          </a:p>
          <a:p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restoran</a:t>
            </a:r>
            <a:r>
              <a:rPr lang="en-US" dirty="0"/>
              <a:t> </a:t>
            </a:r>
            <a:r>
              <a:rPr lang="en-US" dirty="0" err="1"/>
              <a:t>recepcija</a:t>
            </a:r>
            <a:r>
              <a:rPr lang="en-US" dirty="0"/>
              <a:t>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/>
              <a:t>kuhinji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restoranu</a:t>
            </a:r>
            <a:r>
              <a:rPr lang="en-US" dirty="0"/>
              <a:t> </a:t>
            </a:r>
            <a:r>
              <a:rPr lang="sr-Latn-RS" dirty="0" smtClean="0"/>
              <a:t>pr</a:t>
            </a:r>
            <a:r>
              <a:rPr lang="en-US" dirty="0" smtClean="0"/>
              <a:t>e </a:t>
            </a:r>
            <a:r>
              <a:rPr lang="en-US" dirty="0" err="1"/>
              <a:t>početka</a:t>
            </a:r>
            <a:r>
              <a:rPr lang="en-US" dirty="0"/>
              <a:t> </a:t>
            </a:r>
            <a:r>
              <a:rPr lang="en-US" dirty="0" err="1"/>
              <a:t>usluživanja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. </a:t>
            </a:r>
            <a:r>
              <a:rPr lang="en-US" dirty="0" err="1"/>
              <a:t>Nakon</a:t>
            </a:r>
            <a:r>
              <a:rPr lang="en-US" dirty="0"/>
              <a:t> toga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izbegavati</a:t>
            </a:r>
            <a:r>
              <a:rPr lang="en-US" dirty="0" smtClean="0"/>
              <a:t> </a:t>
            </a:r>
            <a:r>
              <a:rPr lang="en-US" dirty="0" err="1"/>
              <a:t>naknadno</a:t>
            </a:r>
            <a:r>
              <a:rPr lang="en-US" dirty="0"/>
              <a:t> </a:t>
            </a:r>
            <a:r>
              <a:rPr lang="en-US" dirty="0" err="1"/>
              <a:t>prijavljivanje</a:t>
            </a:r>
            <a:r>
              <a:rPr lang="en-US" dirty="0"/>
              <a:t> </a:t>
            </a:r>
            <a:r>
              <a:rPr lang="en-US" dirty="0" err="1"/>
              <a:t>korištenja</a:t>
            </a:r>
            <a:r>
              <a:rPr lang="en-US" dirty="0"/>
              <a:t> </a:t>
            </a:r>
            <a:r>
              <a:rPr lang="en-US" dirty="0" err="1"/>
              <a:t>pansionskog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. </a:t>
            </a:r>
            <a:r>
              <a:rPr lang="en-US" dirty="0" err="1"/>
              <a:t>Ipak</a:t>
            </a:r>
            <a:r>
              <a:rPr lang="en-US" dirty="0"/>
              <a:t>,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naknadne</a:t>
            </a:r>
            <a:r>
              <a:rPr lang="en-US" dirty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, </a:t>
            </a:r>
            <a:r>
              <a:rPr lang="en-US" dirty="0" err="1"/>
              <a:t>rececpija</a:t>
            </a:r>
            <a:r>
              <a:rPr lang="en-US" dirty="0"/>
              <a:t>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/>
              <a:t>kuhinji</a:t>
            </a:r>
            <a:r>
              <a:rPr lang="en-US" dirty="0"/>
              <a:t> </a:t>
            </a:r>
            <a:r>
              <a:rPr lang="en-US" dirty="0" err="1"/>
              <a:t>posebni</a:t>
            </a:r>
            <a:r>
              <a:rPr lang="en-US" dirty="0"/>
              <a:t> </a:t>
            </a:r>
            <a:r>
              <a:rPr lang="en-US" dirty="0" err="1"/>
              <a:t>radni</a:t>
            </a:r>
            <a:r>
              <a:rPr lang="en-US" dirty="0"/>
              <a:t> </a:t>
            </a:r>
            <a:r>
              <a:rPr lang="en-US" dirty="0" err="1" smtClean="0"/>
              <a:t>nalog</a:t>
            </a:r>
            <a:r>
              <a:rPr lang="sr-Latn-RS" dirty="0" smtClean="0"/>
              <a:t>.</a:t>
            </a:r>
            <a:endParaRPr lang="en-US" dirty="0"/>
          </a:p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usluživanje</a:t>
            </a:r>
            <a:r>
              <a:rPr lang="en-US" dirty="0"/>
              <a:t> </a:t>
            </a:r>
            <a:r>
              <a:rPr lang="en-US" dirty="0" err="1"/>
              <a:t>pansionskog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 </a:t>
            </a:r>
            <a:r>
              <a:rPr lang="en-US" dirty="0" err="1"/>
              <a:t>završeno</a:t>
            </a:r>
            <a:r>
              <a:rPr lang="en-US" dirty="0"/>
              <a:t>, </a:t>
            </a:r>
            <a:r>
              <a:rPr lang="en-US" dirty="0" err="1"/>
              <a:t>kuhinja</a:t>
            </a:r>
            <a:r>
              <a:rPr lang="en-US" dirty="0"/>
              <a:t> </a:t>
            </a:r>
            <a:r>
              <a:rPr lang="en-US" dirty="0" err="1"/>
              <a:t>zaključuje</a:t>
            </a:r>
            <a:r>
              <a:rPr lang="en-US" dirty="0"/>
              <a:t> </a:t>
            </a:r>
            <a:r>
              <a:rPr lang="en-US" dirty="0" err="1"/>
              <a:t>evidenciju</a:t>
            </a:r>
            <a:r>
              <a:rPr lang="en-US" dirty="0"/>
              <a:t> </a:t>
            </a:r>
            <a:r>
              <a:rPr lang="en-US" dirty="0" err="1" smtClean="0"/>
              <a:t>izda</a:t>
            </a:r>
            <a:r>
              <a:rPr lang="sr-Latn-RS" dirty="0" smtClean="0"/>
              <a:t>t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/>
              <a:t>obroka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vraća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kontroloru</a:t>
            </a:r>
            <a:r>
              <a:rPr lang="en-US" dirty="0"/>
              <a:t>. </a:t>
            </a:r>
            <a:r>
              <a:rPr lang="en-US" dirty="0" err="1"/>
              <a:t>Svako</a:t>
            </a:r>
            <a:r>
              <a:rPr lang="en-US" dirty="0"/>
              <a:t> </a:t>
            </a:r>
            <a:r>
              <a:rPr lang="en-US" dirty="0" err="1"/>
              <a:t>odstupanje</a:t>
            </a:r>
            <a:r>
              <a:rPr lang="en-US" dirty="0"/>
              <a:t> se </a:t>
            </a:r>
            <a:r>
              <a:rPr lang="en-US" dirty="0" err="1"/>
              <a:t>utvrđuje</a:t>
            </a:r>
            <a:r>
              <a:rPr lang="en-US" dirty="0"/>
              <a:t>, a </a:t>
            </a:r>
            <a:r>
              <a:rPr lang="en-US" dirty="0" err="1"/>
              <a:t>potom</a:t>
            </a:r>
            <a:r>
              <a:rPr lang="en-US" dirty="0"/>
              <a:t> </a:t>
            </a:r>
            <a:r>
              <a:rPr lang="en-US" dirty="0" err="1"/>
              <a:t>ispravlja</a:t>
            </a:r>
            <a:r>
              <a:rPr lang="en-US" dirty="0"/>
              <a:t>. </a:t>
            </a:r>
            <a:endParaRPr lang="sr-Latn-RS" b="1" dirty="0" smtClean="0"/>
          </a:p>
        </p:txBody>
      </p:sp>
    </p:spTree>
    <p:extLst>
      <p:ext uri="{BB962C8B-B14F-4D97-AF65-F5344CB8AC3E}">
        <p14:creationId xmlns:p14="http://schemas.microsoft.com/office/powerpoint/2010/main" val="28096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en-US" b="1" i="1" dirty="0" err="1"/>
              <a:t>Dnevnik</a:t>
            </a:r>
            <a:r>
              <a:rPr lang="en-US" b="1" i="1" dirty="0"/>
              <a:t> </a:t>
            </a:r>
            <a:r>
              <a:rPr lang="en-US" b="1" i="1" dirty="0" err="1"/>
              <a:t>recepcije</a:t>
            </a:r>
            <a:r>
              <a:rPr lang="en-US" b="1" i="1" dirty="0"/>
              <a:t> (Log Book) </a:t>
            </a:r>
            <a:endParaRPr lang="en-US" dirty="0"/>
          </a:p>
          <a:p>
            <a:r>
              <a:rPr lang="en-US" dirty="0"/>
              <a:t>«</a:t>
            </a:r>
            <a:r>
              <a:rPr lang="en-US" dirty="0" err="1"/>
              <a:t>Dnevnik</a:t>
            </a:r>
            <a:r>
              <a:rPr lang="en-US" dirty="0"/>
              <a:t>» </a:t>
            </a:r>
            <a:r>
              <a:rPr lang="en-US" i="1" dirty="0"/>
              <a:t>(Log Book) </a:t>
            </a:r>
            <a:r>
              <a:rPr lang="en-US" dirty="0"/>
              <a:t>se </a:t>
            </a:r>
            <a:r>
              <a:rPr lang="en-US" dirty="0" err="1"/>
              <a:t>vodi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smtClean="0"/>
              <a:t>od</a:t>
            </a:r>
            <a:r>
              <a:rPr lang="sr-Latn-RS" dirty="0" smtClean="0"/>
              <a:t>eljenja</a:t>
            </a:r>
            <a:r>
              <a:rPr lang="en-US" dirty="0" smtClean="0"/>
              <a:t> </a:t>
            </a:r>
            <a:r>
              <a:rPr lang="en-US" dirty="0"/>
              <a:t>pa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službe</a:t>
            </a:r>
            <a:r>
              <a:rPr lang="en-US" dirty="0"/>
              <a:t> u </a:t>
            </a:r>
            <a:r>
              <a:rPr lang="en-US" dirty="0" smtClean="0"/>
              <a:t>ode</a:t>
            </a:r>
            <a:r>
              <a:rPr lang="sr-Latn-RS" dirty="0" smtClean="0"/>
              <a:t>ljenju</a:t>
            </a:r>
            <a:r>
              <a:rPr lang="en-US" dirty="0" smtClean="0"/>
              <a:t>. 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/>
              <a:t>dana </a:t>
            </a:r>
            <a:r>
              <a:rPr lang="en-US" dirty="0" err="1" smtClean="0"/>
              <a:t>recepcion</a:t>
            </a:r>
            <a:r>
              <a:rPr lang="sr-Latn-RS" dirty="0" smtClean="0"/>
              <a:t>e</a:t>
            </a:r>
            <a:r>
              <a:rPr lang="en-US" dirty="0" err="1" smtClean="0"/>
              <a:t>ri</a:t>
            </a:r>
            <a:r>
              <a:rPr lang="en-US" dirty="0" smtClean="0"/>
              <a:t> b</a:t>
            </a:r>
            <a:r>
              <a:rPr lang="sr-Latn-RS" dirty="0" smtClean="0"/>
              <a:t>el</a:t>
            </a:r>
            <a:r>
              <a:rPr lang="en-US" dirty="0" err="1" smtClean="0"/>
              <a:t>eže</a:t>
            </a:r>
            <a:r>
              <a:rPr lang="en-US" dirty="0" smtClean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napomene</a:t>
            </a:r>
            <a:r>
              <a:rPr lang="en-US" dirty="0"/>
              <a:t> u «</a:t>
            </a:r>
            <a:r>
              <a:rPr lang="en-US" dirty="0" err="1"/>
              <a:t>dnevnik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». </a:t>
            </a:r>
            <a:r>
              <a:rPr lang="en-US" dirty="0" err="1"/>
              <a:t>Poslove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izvršeni</a:t>
            </a:r>
            <a:r>
              <a:rPr lang="en-US" dirty="0"/>
              <a:t> </a:t>
            </a:r>
            <a:r>
              <a:rPr lang="en-US" dirty="0" err="1"/>
              <a:t>prepisuje</a:t>
            </a:r>
            <a:r>
              <a:rPr lang="en-US" dirty="0"/>
              <a:t> </a:t>
            </a:r>
            <a:r>
              <a:rPr lang="en-US" dirty="0" err="1"/>
              <a:t>noćna</a:t>
            </a:r>
            <a:r>
              <a:rPr lang="en-US" dirty="0"/>
              <a:t> </a:t>
            </a:r>
            <a:r>
              <a:rPr lang="en-US" dirty="0" err="1" smtClean="0"/>
              <a:t>smena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dnevnik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sledeći</a:t>
            </a:r>
            <a:r>
              <a:rPr lang="en-US" dirty="0" smtClean="0"/>
              <a:t> </a:t>
            </a:r>
            <a:r>
              <a:rPr lang="en-US" dirty="0" err="1"/>
              <a:t>dan.</a:t>
            </a:r>
            <a:r>
              <a:rPr lang="en-US" dirty="0"/>
              <a:t> </a:t>
            </a:r>
          </a:p>
          <a:p>
            <a:r>
              <a:rPr lang="en-US" dirty="0" err="1"/>
              <a:t>Tako</a:t>
            </a:r>
            <a:r>
              <a:rPr lang="en-US" dirty="0"/>
              <a:t> se </a:t>
            </a:r>
            <a:r>
              <a:rPr lang="en-US" dirty="0" err="1" smtClean="0"/>
              <a:t>obaveštavaju</a:t>
            </a:r>
            <a:r>
              <a:rPr lang="en-US" dirty="0" smtClean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sr-Latn-RS" dirty="0" smtClean="0"/>
              <a:t>zaposleni </a:t>
            </a:r>
            <a:r>
              <a:rPr lang="en-US" dirty="0" smtClean="0"/>
              <a:t>u </a:t>
            </a:r>
            <a:r>
              <a:rPr lang="en-US" dirty="0" err="1"/>
              <a:t>recepciji</a:t>
            </a:r>
            <a:r>
              <a:rPr lang="en-US" dirty="0"/>
              <a:t> o </a:t>
            </a:r>
            <a:r>
              <a:rPr lang="en-US" dirty="0" err="1"/>
              <a:t>događanjima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/>
              <a:t>dana. </a:t>
            </a:r>
            <a:r>
              <a:rPr lang="sr-Latn-RS" dirty="0" smtClean="0"/>
              <a:t>Zaposleni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recepciji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znati</a:t>
            </a:r>
            <a:r>
              <a:rPr lang="en-US" dirty="0"/>
              <a:t> o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dirty="0" err="1"/>
              <a:t>specifičnim</a:t>
            </a:r>
            <a:r>
              <a:rPr lang="en-US" dirty="0"/>
              <a:t> </a:t>
            </a:r>
            <a:r>
              <a:rPr lang="en-US" dirty="0" err="1"/>
              <a:t>događajima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dužni</a:t>
            </a:r>
            <a:r>
              <a:rPr lang="en-US" dirty="0"/>
              <a:t> </a:t>
            </a:r>
            <a:r>
              <a:rPr lang="en-US" dirty="0" err="1" smtClean="0"/>
              <a:t>izvestiti</a:t>
            </a:r>
            <a:r>
              <a:rPr lang="en-US" dirty="0" smtClean="0"/>
              <a:t> </a:t>
            </a:r>
            <a:r>
              <a:rPr lang="en-US" dirty="0" err="1"/>
              <a:t>svoga</a:t>
            </a:r>
            <a:r>
              <a:rPr lang="en-US" dirty="0"/>
              <a:t> </a:t>
            </a:r>
            <a:r>
              <a:rPr lang="en-US" dirty="0" err="1" smtClean="0"/>
              <a:t>nadređenog</a:t>
            </a:r>
            <a:r>
              <a:rPr lang="en-US" dirty="0" smtClean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glavnog</a:t>
            </a:r>
            <a:r>
              <a:rPr lang="en-US" dirty="0"/>
              <a:t> </a:t>
            </a:r>
            <a:r>
              <a:rPr lang="en-US" dirty="0" err="1"/>
              <a:t>direktora</a:t>
            </a:r>
            <a:r>
              <a:rPr lang="en-US" dirty="0"/>
              <a:t>.</a:t>
            </a:r>
            <a:endParaRPr lang="sr-Latn-RS" b="1" dirty="0" smtClean="0"/>
          </a:p>
          <a:p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97052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en-US" b="1" i="1" dirty="0" err="1"/>
              <a:t>Nemogućnost</a:t>
            </a:r>
            <a:r>
              <a:rPr lang="en-US" b="1" i="1" dirty="0"/>
              <a:t> </a:t>
            </a:r>
            <a:r>
              <a:rPr lang="en-US" b="1" i="1" dirty="0" err="1" smtClean="0"/>
              <a:t>smeštaja</a:t>
            </a:r>
            <a:r>
              <a:rPr lang="en-US" b="1" i="1" dirty="0" smtClean="0"/>
              <a:t> </a:t>
            </a:r>
            <a:endParaRPr lang="en-US" dirty="0"/>
          </a:p>
          <a:p>
            <a:r>
              <a:rPr lang="sr-Latn-RS" dirty="0" smtClean="0"/>
              <a:t>S</a:t>
            </a:r>
            <a:r>
              <a:rPr lang="en-US" dirty="0" err="1" smtClean="0"/>
              <a:t>vaki</a:t>
            </a:r>
            <a:r>
              <a:rPr lang="en-US" dirty="0" smtClean="0"/>
              <a:t> </a:t>
            </a:r>
            <a:r>
              <a:rPr lang="en-US" dirty="0"/>
              <a:t>hotel je </a:t>
            </a:r>
            <a:r>
              <a:rPr lang="en-US" dirty="0" err="1"/>
              <a:t>dužan</a:t>
            </a:r>
            <a:r>
              <a:rPr lang="en-US" dirty="0"/>
              <a:t> </a:t>
            </a:r>
            <a:r>
              <a:rPr lang="en-US" dirty="0" err="1" smtClean="0"/>
              <a:t>smestiti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slobodnih</a:t>
            </a:r>
            <a:r>
              <a:rPr lang="en-US" dirty="0"/>
              <a:t> soba. </a:t>
            </a:r>
            <a:endParaRPr lang="sr-Latn-RS" dirty="0" smtClean="0"/>
          </a:p>
          <a:p>
            <a:r>
              <a:rPr lang="en-US" dirty="0" err="1" smtClean="0"/>
              <a:t>Diskriminacija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strogo</a:t>
            </a:r>
            <a:r>
              <a:rPr lang="en-US" dirty="0"/>
              <a:t> </a:t>
            </a:r>
            <a:r>
              <a:rPr lang="en-US" dirty="0" err="1"/>
              <a:t>zabranjena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se soba ne mora </a:t>
            </a:r>
            <a:r>
              <a:rPr lang="en-US" dirty="0" err="1" smtClean="0"/>
              <a:t>dodeliti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 smtClean="0"/>
              <a:t>sledećim</a:t>
            </a:r>
            <a:r>
              <a:rPr lang="en-US" dirty="0" smtClean="0"/>
              <a:t> </a:t>
            </a:r>
            <a:r>
              <a:rPr lang="en-US" dirty="0" err="1"/>
              <a:t>slučajevima</a:t>
            </a:r>
            <a:r>
              <a:rPr lang="en-US" dirty="0"/>
              <a:t>: </a:t>
            </a:r>
          </a:p>
          <a:p>
            <a:pPr marL="400050" lvl="1" indent="0">
              <a:buNone/>
            </a:pPr>
            <a:r>
              <a:rPr lang="pl-PL" sz="1800" dirty="0"/>
              <a:t>1. kada nema slobodnih soba, </a:t>
            </a:r>
          </a:p>
          <a:p>
            <a:pPr marL="400050" lvl="1" indent="0">
              <a:buNone/>
            </a:pPr>
            <a:r>
              <a:rPr lang="pl-PL" sz="1800" dirty="0"/>
              <a:t>2. kada se potencijalni gost nedolično ponaša,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kada</a:t>
            </a:r>
            <a:r>
              <a:rPr lang="en-US" sz="1800" dirty="0"/>
              <a:t> </a:t>
            </a:r>
            <a:r>
              <a:rPr lang="en-US" sz="1800" dirty="0" err="1"/>
              <a:t>gost</a:t>
            </a:r>
            <a:r>
              <a:rPr lang="en-US" sz="1800" dirty="0"/>
              <a:t> </a:t>
            </a:r>
            <a:r>
              <a:rPr lang="en-US" sz="1800" dirty="0" err="1"/>
              <a:t>pokazuje</a:t>
            </a:r>
            <a:r>
              <a:rPr lang="en-US" sz="1800" dirty="0"/>
              <a:t> </a:t>
            </a:r>
            <a:r>
              <a:rPr lang="en-US" sz="1800" dirty="0" err="1" smtClean="0"/>
              <a:t>nameru</a:t>
            </a:r>
            <a:r>
              <a:rPr lang="en-US" sz="1800" dirty="0" smtClean="0"/>
              <a:t> </a:t>
            </a:r>
            <a:r>
              <a:rPr lang="en-US" sz="1800" dirty="0" err="1"/>
              <a:t>neplaćanja</a:t>
            </a:r>
            <a:r>
              <a:rPr lang="en-US" sz="1800" dirty="0"/>
              <a:t> </a:t>
            </a:r>
            <a:r>
              <a:rPr lang="en-US" sz="1800" dirty="0" err="1"/>
              <a:t>sobnog</a:t>
            </a:r>
            <a:r>
              <a:rPr lang="en-US" sz="1800" dirty="0"/>
              <a:t> </a:t>
            </a:r>
            <a:r>
              <a:rPr lang="en-US" sz="1800" dirty="0" err="1"/>
              <a:t>računa</a:t>
            </a:r>
            <a:r>
              <a:rPr lang="en-US" sz="1800" dirty="0"/>
              <a:t>. </a:t>
            </a:r>
            <a:endParaRPr lang="sr-Latn-RS" sz="1800" dirty="0" smtClean="0"/>
          </a:p>
          <a:p>
            <a:endParaRPr lang="sr-Latn-RS" dirty="0"/>
          </a:p>
          <a:p>
            <a:r>
              <a:rPr lang="sr-Latn-RS" dirty="0" smtClean="0"/>
              <a:t>U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/>
              <a:t>slučajevima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očekivati</a:t>
            </a:r>
            <a:r>
              <a:rPr lang="en-US" dirty="0"/>
              <a:t> </a:t>
            </a:r>
            <a:r>
              <a:rPr lang="en-US" dirty="0" err="1"/>
              <a:t>sudski</a:t>
            </a:r>
            <a:r>
              <a:rPr lang="en-US" dirty="0"/>
              <a:t> </a:t>
            </a:r>
            <a:r>
              <a:rPr lang="en-US" dirty="0" err="1"/>
              <a:t>spor</a:t>
            </a:r>
            <a:r>
              <a:rPr lang="en-US" dirty="0"/>
              <a:t>.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nadležna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odbijanje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</a:t>
            </a:r>
            <a:r>
              <a:rPr lang="en-US" dirty="0" err="1"/>
              <a:t>već</a:t>
            </a:r>
            <a:r>
              <a:rPr lang="en-US" dirty="0"/>
              <a:t> je to </a:t>
            </a:r>
            <a:r>
              <a:rPr lang="en-US" dirty="0" err="1"/>
              <a:t>dužnost</a:t>
            </a:r>
            <a:r>
              <a:rPr lang="en-US" dirty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. </a:t>
            </a:r>
            <a:endParaRPr lang="en-US" dirty="0"/>
          </a:p>
          <a:p>
            <a:pPr marL="0" indent="0">
              <a:buNone/>
            </a:pP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299617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/>
              <a:t>POSLOVI </a:t>
            </a:r>
            <a:r>
              <a:rPr lang="sr-Latn-RS" dirty="0" smtClean="0"/>
              <a:t>PRI DOLASKU GOSTA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6982"/>
            <a:ext cx="8596668" cy="5301673"/>
          </a:xfrm>
        </p:spPr>
        <p:txBody>
          <a:bodyPr>
            <a:normAutofit/>
          </a:bodyPr>
          <a:lstStyle/>
          <a:p>
            <a:r>
              <a:rPr lang="en-US" b="1" dirty="0" smtClean="0"/>
              <a:t>PROCEDURA SMEŠTAJA </a:t>
            </a:r>
            <a:r>
              <a:rPr lang="en-US" b="1" dirty="0"/>
              <a:t>GOSTA I DAVANJE OSNOVNIH </a:t>
            </a:r>
            <a:r>
              <a:rPr lang="en-US" b="1" dirty="0" smtClean="0"/>
              <a:t>INFORMACIJA </a:t>
            </a:r>
            <a:endParaRPr lang="sr-Latn-RS" b="1" dirty="0" smtClean="0"/>
          </a:p>
          <a:p>
            <a:endParaRPr lang="sr-Latn-RS" b="1" dirty="0"/>
          </a:p>
          <a:p>
            <a:r>
              <a:rPr lang="pl-PL" b="1" i="1" dirty="0"/>
              <a:t>Produženje boravka za jedan ili više dana </a:t>
            </a:r>
            <a:endParaRPr lang="pl-PL" dirty="0"/>
          </a:p>
          <a:p>
            <a:r>
              <a:rPr lang="en-US" dirty="0"/>
              <a:t>U </a:t>
            </a:r>
            <a:r>
              <a:rPr lang="en-US" dirty="0" err="1"/>
              <a:t>slučajevima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 smtClean="0"/>
              <a:t>želi</a:t>
            </a:r>
            <a:r>
              <a:rPr lang="en-US" dirty="0" smtClean="0"/>
              <a:t> </a:t>
            </a:r>
            <a:r>
              <a:rPr lang="en-US" dirty="0" err="1"/>
              <a:t>produžiti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, </a:t>
            </a:r>
            <a:r>
              <a:rPr lang="en-US" dirty="0" err="1"/>
              <a:t>procedura</a:t>
            </a:r>
            <a:r>
              <a:rPr lang="en-US" dirty="0"/>
              <a:t> je </a:t>
            </a:r>
            <a:r>
              <a:rPr lang="en-US" dirty="0" err="1" smtClean="0"/>
              <a:t>sledeća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 smtClean="0"/>
              <a:t>Najpre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proveriti</a:t>
            </a:r>
            <a:r>
              <a:rPr lang="en-US" dirty="0" smtClean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produženja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, s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raspoloživost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produženje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,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ponuditi</a:t>
            </a:r>
            <a:r>
              <a:rPr lang="en-US" dirty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  <a:p>
            <a:r>
              <a:rPr lang="en-US" dirty="0"/>
              <a:t>2.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produženja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,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en-US" dirty="0"/>
              <a:t>datum </a:t>
            </a:r>
            <a:r>
              <a:rPr lang="en-US" dirty="0" err="1"/>
              <a:t>odlaska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obavestiti</a:t>
            </a:r>
            <a:r>
              <a:rPr lang="en-US" dirty="0" smtClean="0"/>
              <a:t> </a:t>
            </a:r>
            <a:r>
              <a:rPr lang="en-US" dirty="0" err="1"/>
              <a:t>ostale</a:t>
            </a:r>
            <a:r>
              <a:rPr lang="en-US" dirty="0"/>
              <a:t> </a:t>
            </a:r>
            <a:r>
              <a:rPr lang="en-US" dirty="0" err="1"/>
              <a:t>hotelske</a:t>
            </a:r>
            <a:r>
              <a:rPr lang="en-US" dirty="0"/>
              <a:t> </a:t>
            </a:r>
            <a:r>
              <a:rPr lang="sr-Latn-RS" dirty="0" smtClean="0"/>
              <a:t>službe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novonastaloj</a:t>
            </a:r>
            <a:r>
              <a:rPr lang="en-US" dirty="0"/>
              <a:t> </a:t>
            </a:r>
            <a:r>
              <a:rPr lang="en-US" dirty="0" err="1" smtClean="0"/>
              <a:t>promeni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dirty="0" err="1"/>
              <a:t>Ako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produženju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agencijskog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, s </a:t>
            </a:r>
            <a:r>
              <a:rPr lang="en-US" dirty="0" err="1"/>
              <a:t>njim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dogovoriti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plaćene</a:t>
            </a:r>
            <a:r>
              <a:rPr lang="en-US" dirty="0"/>
              <a:t> </a:t>
            </a:r>
            <a:r>
              <a:rPr lang="en-US" dirty="0" err="1"/>
              <a:t>putničkoj</a:t>
            </a:r>
            <a:r>
              <a:rPr lang="en-US" dirty="0"/>
              <a:t> </a:t>
            </a:r>
            <a:r>
              <a:rPr lang="en-US" dirty="0" err="1"/>
              <a:t>agenciji</a:t>
            </a:r>
            <a:r>
              <a:rPr lang="en-US" dirty="0"/>
              <a:t> (</a:t>
            </a:r>
            <a:r>
              <a:rPr lang="en-US" dirty="0" err="1"/>
              <a:t>nisu</a:t>
            </a:r>
            <a:r>
              <a:rPr lang="en-US" dirty="0"/>
              <a:t> «</a:t>
            </a:r>
            <a:r>
              <a:rPr lang="en-US" dirty="0" err="1"/>
              <a:t>pokrivene</a:t>
            </a:r>
            <a:r>
              <a:rPr lang="en-US" dirty="0"/>
              <a:t>» </a:t>
            </a:r>
            <a:r>
              <a:rPr lang="en-US" dirty="0" smtClean="0"/>
              <a:t>v</a:t>
            </a:r>
            <a:r>
              <a:rPr lang="sr-Latn-RS" dirty="0" smtClean="0"/>
              <a:t>auč</a:t>
            </a:r>
            <a:r>
              <a:rPr lang="en-US" dirty="0" err="1" smtClean="0"/>
              <a:t>erom</a:t>
            </a:r>
            <a:r>
              <a:rPr lang="en-US" dirty="0"/>
              <a:t>). </a:t>
            </a:r>
          </a:p>
          <a:p>
            <a:pPr marL="0" indent="0">
              <a:buNone/>
            </a:pP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53359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1802</TotalTime>
  <Words>8604</Words>
  <Application>Microsoft Office PowerPoint</Application>
  <PresentationFormat>Widescreen</PresentationFormat>
  <Paragraphs>759</Paragraphs>
  <Slides>97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1" baseType="lpstr">
      <vt:lpstr>Arial</vt:lpstr>
      <vt:lpstr>Trebuchet MS</vt:lpstr>
      <vt:lpstr>Wingdings 3</vt:lpstr>
      <vt:lpstr>Facet</vt:lpstr>
      <vt:lpstr>PRODAJA I RECEPCIJSKO POSLOVANJE </vt:lpstr>
      <vt:lpstr>   PROCESNA FUNKCIJA SMEŠTAJA I POSLOVI PRIJEMA I PRIJAVE GOSTIJU</vt:lpstr>
      <vt:lpstr>   1. 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DEFINISANJE PROCESNE FUNKCIJE SMEŠTAJA</vt:lpstr>
      <vt:lpstr>   2. POSLOVI PRIJEMA I PRIJAVE GOSTIJU</vt:lpstr>
      <vt:lpstr>POSLOVI PRIJEMA I PRIJAVE GOSTIJU</vt:lpstr>
      <vt:lpstr>POSLOVI PRIJEMA I PRIJAVE GOSTIJU</vt:lpstr>
      <vt:lpstr>POSLOVI PRIJEMA I PRIJAVE GOSTIJU</vt:lpstr>
      <vt:lpstr>POSLOVI PRIJEMA I PRIJAVE GOSTIJU</vt:lpstr>
      <vt:lpstr>   2.1. POSLOVI PRI DOLASKU GOSTA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  <vt:lpstr>POSLOVI PRI DOLASKU GOSTA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275</cp:revision>
  <dcterms:created xsi:type="dcterms:W3CDTF">2019-10-15T20:47:43Z</dcterms:created>
  <dcterms:modified xsi:type="dcterms:W3CDTF">2019-12-09T12:09:09Z</dcterms:modified>
</cp:coreProperties>
</file>