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78" r:id="rId3"/>
    <p:sldId id="259" r:id="rId4"/>
    <p:sldId id="261" r:id="rId5"/>
    <p:sldId id="275" r:id="rId6"/>
    <p:sldId id="277" r:id="rId7"/>
    <p:sldId id="279" r:id="rId8"/>
    <p:sldId id="264" r:id="rId9"/>
    <p:sldId id="265" r:id="rId10"/>
    <p:sldId id="266" r:id="rId11"/>
    <p:sldId id="267" r:id="rId12"/>
    <p:sldId id="268" r:id="rId13"/>
    <p:sldId id="280" r:id="rId14"/>
    <p:sldId id="269" r:id="rId15"/>
    <p:sldId id="270" r:id="rId16"/>
    <p:sldId id="271" r:id="rId17"/>
    <p:sldId id="28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199" autoAdjust="0"/>
    <p:restoredTop sz="94660"/>
  </p:normalViewPr>
  <p:slideViewPr>
    <p:cSldViewPr snapToGrid="0">
      <p:cViewPr>
        <p:scale>
          <a:sx n="60" d="100"/>
          <a:sy n="60" d="100"/>
        </p:scale>
        <p:origin x="328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9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6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96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7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5248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343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0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3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PRODAJA I RECEPCIJSKO POSLOVANJE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8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sz="4000" dirty="0"/>
              <a:t>1. ORGANIZACIJA HOTELSKOG PREDUZEĆA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744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ORGANIZACIJA </a:t>
            </a:r>
            <a:r>
              <a:rPr lang="sr-Latn-RS" dirty="0" smtClean="0"/>
              <a:t>HOTELSKOG PREDUZEĆA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7200"/>
            <a:ext cx="8596668" cy="4864986"/>
          </a:xfrm>
        </p:spPr>
        <p:txBody>
          <a:bodyPr>
            <a:noAutofit/>
          </a:bodyPr>
          <a:lstStyle/>
          <a:p>
            <a:r>
              <a:rPr lang="sr-Latn-RS" dirty="0" smtClean="0"/>
              <a:t>Organizacija je proces dovođenja u sklad svih elemenata materijalnog i duhovnog karaktera da bi se svesnom ljudskom akivnošću izgradila kombinovana struktura koja obezbeđuje ispunjavanje ciljeva preduzeća.</a:t>
            </a:r>
          </a:p>
          <a:p>
            <a:r>
              <a:rPr lang="sr-Latn-RS" dirty="0" smtClean="0"/>
              <a:t>Savremena </a:t>
            </a:r>
            <a:r>
              <a:rPr lang="sr-Latn-RS" dirty="0" smtClean="0"/>
              <a:t>menadžment struktura organizacije sastoji se od sledećih osnovnih elemenata:</a:t>
            </a:r>
          </a:p>
          <a:p>
            <a:pPr lvl="1"/>
            <a:r>
              <a:rPr lang="sr-Latn-RS" sz="1800" dirty="0" smtClean="0"/>
              <a:t>Organizacione strukture (načina podele, organizovanja i koordinacije aktivnosti u preduzeću</a:t>
            </a:r>
            <a:r>
              <a:rPr lang="sr-Latn-RS" sz="1800" dirty="0" smtClean="0"/>
              <a:t>);</a:t>
            </a:r>
            <a:endParaRPr lang="sr-Latn-RS" sz="1800" dirty="0" smtClean="0"/>
          </a:p>
          <a:p>
            <a:pPr lvl="1"/>
            <a:r>
              <a:rPr lang="sr-Latn-RS" sz="1800" dirty="0" smtClean="0"/>
              <a:t>Menadžmenta (</a:t>
            </a:r>
            <a:r>
              <a:rPr lang="sr-Latn-RS" sz="1800" dirty="0" smtClean="0"/>
              <a:t>odgov</a:t>
            </a:r>
            <a:r>
              <a:rPr lang="en-US" sz="1800" dirty="0" smtClean="0"/>
              <a:t>o</a:t>
            </a:r>
            <a:r>
              <a:rPr lang="sr-Latn-RS" sz="1800" dirty="0" smtClean="0"/>
              <a:t>rnost </a:t>
            </a:r>
            <a:r>
              <a:rPr lang="sr-Latn-RS" sz="1800" dirty="0" smtClean="0"/>
              <a:t>svih nivoa menadžera</a:t>
            </a:r>
            <a:r>
              <a:rPr lang="sr-Latn-RS" sz="1800" dirty="0" smtClean="0"/>
              <a:t>);</a:t>
            </a:r>
            <a:endParaRPr lang="sr-Latn-RS" sz="1800" dirty="0" smtClean="0"/>
          </a:p>
          <a:p>
            <a:pPr lvl="1"/>
            <a:r>
              <a:rPr lang="sr-Latn-RS" sz="1800" dirty="0" smtClean="0"/>
              <a:t>Zaposlenih (odgovornost svih zaposlenih</a:t>
            </a:r>
            <a:r>
              <a:rPr lang="sr-Latn-RS" sz="1800" dirty="0" smtClean="0"/>
              <a:t>);</a:t>
            </a:r>
            <a:endParaRPr lang="sr-Latn-RS" sz="1800" dirty="0" smtClean="0"/>
          </a:p>
          <a:p>
            <a:pPr lvl="1"/>
            <a:r>
              <a:rPr lang="sr-Latn-RS" sz="1800" dirty="0" smtClean="0"/>
              <a:t>Ovlašćenja (prenošenje odgovornosti na niže nivoe rukovođenja i zaposlene</a:t>
            </a:r>
            <a:r>
              <a:rPr lang="sr-Latn-RS" sz="1800" dirty="0" smtClean="0"/>
              <a:t>);</a:t>
            </a:r>
            <a:endParaRPr lang="sr-Latn-RS" sz="1800" dirty="0" smtClean="0"/>
          </a:p>
          <a:p>
            <a:pPr lvl="1"/>
            <a:r>
              <a:rPr lang="sr-Latn-RS" sz="1800" dirty="0" smtClean="0"/>
              <a:t>Procesa pretvaranja inuputa (ulazni elementi) u autpute (izlazni elementi</a:t>
            </a:r>
            <a:r>
              <a:rPr lang="sr-Latn-RS" sz="1800" dirty="0" smtClean="0"/>
              <a:t>);</a:t>
            </a:r>
            <a:endParaRPr lang="sr-Latn-RS" sz="1800" dirty="0" smtClean="0"/>
          </a:p>
          <a:p>
            <a:pPr lvl="1"/>
            <a:r>
              <a:rPr lang="sr-Latn-RS" sz="1800" dirty="0" smtClean="0"/>
              <a:t>Resursa (ljudski, materijalni, finansijski</a:t>
            </a:r>
            <a:r>
              <a:rPr lang="sr-Latn-RS" sz="1800" dirty="0" smtClean="0"/>
              <a:t>)</a:t>
            </a:r>
            <a:r>
              <a:rPr lang="sr-Latn-RS" sz="1800" dirty="0"/>
              <a:t>.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58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ORGANIZACIJA HOTELSKOG PREDUZEĆA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r>
              <a:rPr lang="sr-Latn-RS" dirty="0" smtClean="0"/>
              <a:t>Organizaciona struktura treba da osposobi preduzeće da se ponaša </a:t>
            </a:r>
            <a:r>
              <a:rPr lang="sr-Latn-RS" dirty="0" smtClean="0"/>
              <a:t>racionalno.</a:t>
            </a:r>
            <a:endParaRPr lang="sr-Latn-RS" dirty="0" smtClean="0"/>
          </a:p>
          <a:p>
            <a:r>
              <a:rPr lang="sr-Latn-RS" dirty="0" smtClean="0"/>
              <a:t>Uslovi da bi </a:t>
            </a:r>
            <a:r>
              <a:rPr lang="en-US" dirty="0" smtClean="0"/>
              <a:t>se </a:t>
            </a:r>
            <a:r>
              <a:rPr lang="en-US" dirty="0" err="1" smtClean="0"/>
              <a:t>pred</a:t>
            </a:r>
            <a:r>
              <a:rPr lang="sr-Latn-RS" dirty="0" smtClean="0"/>
              <a:t>u</a:t>
            </a:r>
            <a:r>
              <a:rPr lang="en-US" dirty="0" err="1" smtClean="0"/>
              <a:t>ze</a:t>
            </a:r>
            <a:r>
              <a:rPr lang="sr-Latn-RS" dirty="0" smtClean="0"/>
              <a:t>će racionalno ponašalo su sledeći:</a:t>
            </a:r>
          </a:p>
          <a:p>
            <a:pPr lvl="1"/>
            <a:r>
              <a:rPr lang="sr-Latn-RS" sz="1800" dirty="0" smtClean="0"/>
              <a:t>Uspostavljanje fleksibilne </a:t>
            </a:r>
            <a:r>
              <a:rPr lang="sr-Latn-RS" sz="1800" dirty="0" smtClean="0"/>
              <a:t>organizacije;</a:t>
            </a:r>
            <a:endParaRPr lang="sr-Latn-RS" sz="1800" dirty="0" smtClean="0"/>
          </a:p>
          <a:p>
            <a:pPr lvl="1"/>
            <a:r>
              <a:rPr lang="sr-Latn-RS" sz="1800" dirty="0" smtClean="0"/>
              <a:t>Stručnost, timski rad i motivisanost </a:t>
            </a:r>
            <a:r>
              <a:rPr lang="sr-Latn-RS" sz="1800" dirty="0" smtClean="0"/>
              <a:t>kolektiva;</a:t>
            </a:r>
            <a:endParaRPr lang="sr-Latn-RS" sz="1800" dirty="0" smtClean="0"/>
          </a:p>
          <a:p>
            <a:pPr lvl="1"/>
            <a:r>
              <a:rPr lang="sr-Latn-RS" sz="1800" dirty="0" smtClean="0"/>
              <a:t>Kompetentno i odgovorno rukovodstvo.</a:t>
            </a:r>
          </a:p>
          <a:p>
            <a:pPr marL="342900" lvl="1" indent="-342900"/>
            <a:endParaRPr lang="sr-Latn-RS" sz="1800" dirty="0" smtClean="0"/>
          </a:p>
          <a:p>
            <a:pPr marL="342900" lvl="1" indent="-342900"/>
            <a:r>
              <a:rPr lang="sr-Latn-RS" sz="1800" dirty="0" smtClean="0"/>
              <a:t>Ključne </a:t>
            </a:r>
            <a:r>
              <a:rPr lang="sr-Latn-RS" sz="1800" dirty="0" smtClean="0"/>
              <a:t>vrste poslova prilikom organizacije strukture hotela su:</a:t>
            </a:r>
          </a:p>
          <a:p>
            <a:pPr marL="742950" lvl="2" indent="-342900"/>
            <a:r>
              <a:rPr lang="sr-Latn-RS" sz="1800" dirty="0" smtClean="0"/>
              <a:t>Smeštaj -  Sektor soba (Room devision)</a:t>
            </a:r>
          </a:p>
          <a:p>
            <a:pPr marL="742950" lvl="2" indent="-342900"/>
            <a:r>
              <a:rPr lang="sr-Latn-RS" sz="1800" dirty="0" smtClean="0"/>
              <a:t>Hrana i pića  -  Sektor hrane i pića (F&amp;B)</a:t>
            </a:r>
          </a:p>
          <a:p>
            <a:pPr marL="400050" lvl="2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853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ORGANIZACIJA HOTELSKOG PREDUZEĆA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Organizaciona šema manjeg hotela (hotel punog servisa a manje od 500 soba)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80933" y="2597811"/>
            <a:ext cx="2295525" cy="5478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Generalni direktor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3937" y="3428997"/>
            <a:ext cx="1308719" cy="523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400" dirty="0" smtClean="0"/>
              <a:t>Sobe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2320306" y="3428998"/>
            <a:ext cx="1308719" cy="523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400" dirty="0" smtClean="0"/>
              <a:t>Sektor hrane i pića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4046450" y="3402177"/>
            <a:ext cx="1308719" cy="523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600" dirty="0" smtClean="0"/>
              <a:t>Ljudski resursi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5736394" y="3422474"/>
            <a:ext cx="1308719" cy="523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600" dirty="0" smtClean="0"/>
              <a:t>Marketing i prodaja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7591425" y="3422473"/>
            <a:ext cx="1381125" cy="523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400" dirty="0" smtClean="0"/>
              <a:t>Računovodstvo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763937" y="4236206"/>
            <a:ext cx="1381125" cy="2047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Rezervacije</a:t>
            </a:r>
          </a:p>
          <a:p>
            <a:r>
              <a:rPr lang="sr-Latn-RS" sz="1200" dirty="0" smtClean="0"/>
              <a:t>Recepcija</a:t>
            </a:r>
          </a:p>
          <a:p>
            <a:r>
              <a:rPr lang="sr-Latn-RS" sz="1200" dirty="0" smtClean="0"/>
              <a:t>Hotesko domaćinstvo</a:t>
            </a:r>
          </a:p>
          <a:p>
            <a:r>
              <a:rPr lang="sr-Latn-RS" sz="1200" dirty="0" smtClean="0"/>
              <a:t>Vešeraj</a:t>
            </a:r>
          </a:p>
          <a:p>
            <a:r>
              <a:rPr lang="sr-Latn-RS" sz="1200" dirty="0" smtClean="0"/>
              <a:t>Obezbeđenje</a:t>
            </a:r>
          </a:p>
          <a:p>
            <a:r>
              <a:rPr lang="sr-Latn-RS" sz="1200" dirty="0" smtClean="0"/>
              <a:t>Održavanje</a:t>
            </a:r>
          </a:p>
          <a:p>
            <a:endParaRPr lang="sr-Latn-RS" sz="1200" dirty="0"/>
          </a:p>
        </p:txBody>
      </p:sp>
      <p:sp>
        <p:nvSpPr>
          <p:cNvPr id="18" name="Rectangle 17"/>
          <p:cNvSpPr/>
          <p:nvPr/>
        </p:nvSpPr>
        <p:spPr>
          <a:xfrm>
            <a:off x="2284102" y="4236206"/>
            <a:ext cx="1381125" cy="2047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sr-Latn-RS" sz="1400" dirty="0" smtClean="0"/>
          </a:p>
          <a:p>
            <a:r>
              <a:rPr lang="sr-Latn-RS" sz="1200" dirty="0" smtClean="0"/>
              <a:t>Kuhinja </a:t>
            </a:r>
          </a:p>
          <a:p>
            <a:r>
              <a:rPr lang="sr-Latn-RS" sz="1200" dirty="0" smtClean="0"/>
              <a:t>Posluga hrane</a:t>
            </a:r>
          </a:p>
          <a:p>
            <a:r>
              <a:rPr lang="sr-Latn-RS" sz="1200" dirty="0" smtClean="0"/>
              <a:t>Sobni servis</a:t>
            </a:r>
          </a:p>
          <a:p>
            <a:r>
              <a:rPr lang="sr-Latn-RS" sz="1200" dirty="0" smtClean="0"/>
              <a:t>Menadžer pića</a:t>
            </a:r>
          </a:p>
          <a:p>
            <a:r>
              <a:rPr lang="sr-Latn-RS" sz="1200" dirty="0" smtClean="0"/>
              <a:t>Kongresi i posluga hrane</a:t>
            </a:r>
          </a:p>
          <a:p>
            <a:r>
              <a:rPr lang="sr-Latn-RS" sz="1200" dirty="0" smtClean="0"/>
              <a:t>Posluga</a:t>
            </a:r>
          </a:p>
          <a:p>
            <a:endParaRPr lang="sr-Latn-RS" sz="1400" dirty="0" smtClean="0"/>
          </a:p>
          <a:p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4038134" y="4195591"/>
            <a:ext cx="1381125" cy="2047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Regrutovanje zaposlenih</a:t>
            </a:r>
          </a:p>
          <a:p>
            <a:endParaRPr lang="sr-Latn-RS" sz="1200" dirty="0"/>
          </a:p>
          <a:p>
            <a:r>
              <a:rPr lang="sr-Latn-RS" sz="1200" dirty="0" smtClean="0"/>
              <a:t>Obuka</a:t>
            </a:r>
          </a:p>
          <a:p>
            <a:pPr algn="ctr"/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5700190" y="4195591"/>
            <a:ext cx="1381125" cy="2047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Menadžment prodaje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7591425" y="4236206"/>
            <a:ext cx="1381125" cy="20407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Pomoćni kontrolori</a:t>
            </a:r>
          </a:p>
          <a:p>
            <a:r>
              <a:rPr lang="sr-Latn-RS" sz="1200" dirty="0" smtClean="0"/>
              <a:t>Upravljanje finansijama</a:t>
            </a:r>
          </a:p>
          <a:p>
            <a:r>
              <a:rPr lang="sr-Latn-RS" sz="1200" dirty="0" smtClean="0"/>
              <a:t>Nabavka</a:t>
            </a:r>
          </a:p>
          <a:p>
            <a:r>
              <a:rPr lang="sr-Latn-RS" sz="1200" dirty="0" smtClean="0"/>
              <a:t>Skladišta</a:t>
            </a:r>
          </a:p>
          <a:p>
            <a:r>
              <a:rPr lang="sr-Latn-RS" sz="1200" dirty="0" smtClean="0"/>
              <a:t>Kontrolor sektora hrane i pića</a:t>
            </a:r>
          </a:p>
          <a:p>
            <a:r>
              <a:rPr lang="sr-Latn-RS" sz="1200" dirty="0" smtClean="0"/>
              <a:t>Krediti</a:t>
            </a:r>
          </a:p>
          <a:p>
            <a:endParaRPr lang="en-US" sz="1400" dirty="0"/>
          </a:p>
        </p:txBody>
      </p:sp>
      <p:cxnSp>
        <p:nvCxnSpPr>
          <p:cNvPr id="23" name="Straight Connector 22"/>
          <p:cNvCxnSpPr>
            <a:stCxn id="7" idx="2"/>
          </p:cNvCxnSpPr>
          <p:nvPr/>
        </p:nvCxnSpPr>
        <p:spPr>
          <a:xfrm>
            <a:off x="4728696" y="3145665"/>
            <a:ext cx="20253" cy="283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454499" y="3273921"/>
            <a:ext cx="6827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454499" y="3273921"/>
            <a:ext cx="26220" cy="155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1418296" y="3987793"/>
            <a:ext cx="6224" cy="3994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13" idx="0"/>
          </p:cNvCxnSpPr>
          <p:nvPr/>
        </p:nvCxnSpPr>
        <p:spPr>
          <a:xfrm>
            <a:off x="2971800" y="3273921"/>
            <a:ext cx="2866" cy="1550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3" idx="2"/>
            <a:endCxn id="18" idx="0"/>
          </p:cNvCxnSpPr>
          <p:nvPr/>
        </p:nvCxnSpPr>
        <p:spPr>
          <a:xfrm flipH="1">
            <a:off x="2974665" y="3952873"/>
            <a:ext cx="1" cy="283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4" idx="2"/>
            <a:endCxn id="19" idx="0"/>
          </p:cNvCxnSpPr>
          <p:nvPr/>
        </p:nvCxnSpPr>
        <p:spPr>
          <a:xfrm>
            <a:off x="4700810" y="3926052"/>
            <a:ext cx="27887" cy="2695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15" idx="0"/>
          </p:cNvCxnSpPr>
          <p:nvPr/>
        </p:nvCxnSpPr>
        <p:spPr>
          <a:xfrm>
            <a:off x="6372225" y="3273921"/>
            <a:ext cx="18529" cy="1485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2"/>
            <a:endCxn id="20" idx="0"/>
          </p:cNvCxnSpPr>
          <p:nvPr/>
        </p:nvCxnSpPr>
        <p:spPr>
          <a:xfrm flipH="1">
            <a:off x="6390753" y="3946349"/>
            <a:ext cx="1" cy="2492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endCxn id="16" idx="0"/>
          </p:cNvCxnSpPr>
          <p:nvPr/>
        </p:nvCxnSpPr>
        <p:spPr>
          <a:xfrm>
            <a:off x="8281987" y="3273921"/>
            <a:ext cx="1" cy="1485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6" idx="2"/>
            <a:endCxn id="21" idx="0"/>
          </p:cNvCxnSpPr>
          <p:nvPr/>
        </p:nvCxnSpPr>
        <p:spPr>
          <a:xfrm>
            <a:off x="8281988" y="3946348"/>
            <a:ext cx="0" cy="2898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0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3633"/>
            <a:ext cx="8596668" cy="1320800"/>
          </a:xfrm>
        </p:spPr>
        <p:txBody>
          <a:bodyPr/>
          <a:lstStyle/>
          <a:p>
            <a:r>
              <a:rPr lang="sr-Latn-RS" dirty="0" smtClean="0"/>
              <a:t>ORGANIZACIJA HOTELSKOG PREDUZEĆA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66776"/>
            <a:ext cx="8596668" cy="5991224"/>
          </a:xfrm>
        </p:spPr>
        <p:txBody>
          <a:bodyPr/>
          <a:lstStyle/>
          <a:p>
            <a:r>
              <a:rPr lang="sr-Latn-RS" dirty="0"/>
              <a:t>Organizaciona šema većeg hotela (hotel punog servisa a više od 500 soba)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046450" y="1201909"/>
            <a:ext cx="1381126" cy="5478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200" b="1" dirty="0" smtClean="0"/>
              <a:t>Generalni direktor</a:t>
            </a:r>
            <a:endParaRPr lang="en-US" sz="1200" b="1" dirty="0"/>
          </a:p>
        </p:txBody>
      </p:sp>
      <p:sp>
        <p:nvSpPr>
          <p:cNvPr id="8" name="Rectangle 7"/>
          <p:cNvSpPr/>
          <p:nvPr/>
        </p:nvSpPr>
        <p:spPr>
          <a:xfrm>
            <a:off x="304367" y="3301113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Direktor hotelskog domaćinstva</a:t>
            </a:r>
            <a:endParaRPr lang="en-US" sz="1100" b="1" dirty="0"/>
          </a:p>
        </p:txBody>
      </p:sp>
      <p:sp>
        <p:nvSpPr>
          <p:cNvPr id="17" name="Rectangle 16"/>
          <p:cNvSpPr/>
          <p:nvPr/>
        </p:nvSpPr>
        <p:spPr>
          <a:xfrm>
            <a:off x="281243" y="4199860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Domaćica hotela</a:t>
            </a:r>
          </a:p>
          <a:p>
            <a:endParaRPr lang="sr-Latn-RS" sz="1200" dirty="0" smtClean="0"/>
          </a:p>
          <a:p>
            <a:r>
              <a:rPr lang="sr-Latn-RS" sz="1200" dirty="0" smtClean="0"/>
              <a:t>Nadzornica</a:t>
            </a:r>
          </a:p>
          <a:p>
            <a:endParaRPr lang="sr-Latn-RS" sz="1200" dirty="0" smtClean="0"/>
          </a:p>
          <a:p>
            <a:r>
              <a:rPr lang="sr-Latn-RS" sz="1200" dirty="0" smtClean="0"/>
              <a:t>Sobarice</a:t>
            </a:r>
          </a:p>
          <a:p>
            <a:endParaRPr lang="sr-Latn-RS" sz="1200" dirty="0" smtClean="0"/>
          </a:p>
          <a:p>
            <a:endParaRPr lang="sr-Latn-RS" sz="1200" dirty="0"/>
          </a:p>
        </p:txBody>
      </p:sp>
      <p:sp>
        <p:nvSpPr>
          <p:cNvPr id="26" name="Rectangle 25"/>
          <p:cNvSpPr/>
          <p:nvPr/>
        </p:nvSpPr>
        <p:spPr>
          <a:xfrm>
            <a:off x="4038133" y="1855353"/>
            <a:ext cx="1381126" cy="5529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200" dirty="0" smtClean="0"/>
              <a:t>Pomoćnik generačng direktora</a:t>
            </a:r>
            <a:endParaRPr lang="en-US" sz="1200" dirty="0"/>
          </a:p>
        </p:txBody>
      </p:sp>
      <p:sp>
        <p:nvSpPr>
          <p:cNvPr id="28" name="Rectangle 27"/>
          <p:cNvSpPr/>
          <p:nvPr/>
        </p:nvSpPr>
        <p:spPr>
          <a:xfrm>
            <a:off x="4038133" y="2533685"/>
            <a:ext cx="1381126" cy="5478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200" dirty="0" smtClean="0"/>
              <a:t>Direktor hotela</a:t>
            </a:r>
            <a:endParaRPr lang="en-US" sz="1200" dirty="0"/>
          </a:p>
        </p:txBody>
      </p:sp>
      <p:sp>
        <p:nvSpPr>
          <p:cNvPr id="29" name="Rectangle 28"/>
          <p:cNvSpPr/>
          <p:nvPr/>
        </p:nvSpPr>
        <p:spPr>
          <a:xfrm>
            <a:off x="1453354" y="3301113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Menadžer recepcije</a:t>
            </a:r>
            <a:endParaRPr lang="en-US" sz="1100" b="1" dirty="0"/>
          </a:p>
        </p:txBody>
      </p:sp>
      <p:sp>
        <p:nvSpPr>
          <p:cNvPr id="31" name="Rectangle 30"/>
          <p:cNvSpPr/>
          <p:nvPr/>
        </p:nvSpPr>
        <p:spPr>
          <a:xfrm>
            <a:off x="9551866" y="3292989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Kontrolor</a:t>
            </a:r>
            <a:endParaRPr lang="en-US" sz="1100" b="1" dirty="0"/>
          </a:p>
        </p:txBody>
      </p:sp>
      <p:sp>
        <p:nvSpPr>
          <p:cNvPr id="33" name="Rectangle 32"/>
          <p:cNvSpPr/>
          <p:nvPr/>
        </p:nvSpPr>
        <p:spPr>
          <a:xfrm>
            <a:off x="8361214" y="3271884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Direktor prodaje</a:t>
            </a:r>
            <a:endParaRPr lang="en-US" sz="1100" b="1" dirty="0"/>
          </a:p>
        </p:txBody>
      </p:sp>
      <p:sp>
        <p:nvSpPr>
          <p:cNvPr id="35" name="Rectangle 34"/>
          <p:cNvSpPr/>
          <p:nvPr/>
        </p:nvSpPr>
        <p:spPr>
          <a:xfrm>
            <a:off x="7156624" y="3292989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Direktor F&amp;B</a:t>
            </a:r>
            <a:endParaRPr lang="en-US" sz="1100" b="1" dirty="0"/>
          </a:p>
        </p:txBody>
      </p:sp>
      <p:sp>
        <p:nvSpPr>
          <p:cNvPr id="36" name="Rectangle 35"/>
          <p:cNvSpPr/>
          <p:nvPr/>
        </p:nvSpPr>
        <p:spPr>
          <a:xfrm>
            <a:off x="6049302" y="3278001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Direktor ljudskih resursa</a:t>
            </a:r>
            <a:endParaRPr lang="en-US" sz="1100" b="1" dirty="0"/>
          </a:p>
        </p:txBody>
      </p:sp>
      <p:sp>
        <p:nvSpPr>
          <p:cNvPr id="38" name="Rectangle 37"/>
          <p:cNvSpPr/>
          <p:nvPr/>
        </p:nvSpPr>
        <p:spPr>
          <a:xfrm>
            <a:off x="4900315" y="3275659"/>
            <a:ext cx="1051719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Direktor obezbeđenja</a:t>
            </a:r>
            <a:endParaRPr lang="en-US" sz="1100" b="1" dirty="0"/>
          </a:p>
        </p:txBody>
      </p:sp>
      <p:sp>
        <p:nvSpPr>
          <p:cNvPr id="40" name="Rectangle 39"/>
          <p:cNvSpPr/>
          <p:nvPr/>
        </p:nvSpPr>
        <p:spPr>
          <a:xfrm>
            <a:off x="3792992" y="3301113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Glavni inženjer</a:t>
            </a:r>
            <a:endParaRPr lang="en-US" sz="1100" b="1" dirty="0"/>
          </a:p>
        </p:txBody>
      </p:sp>
      <p:sp>
        <p:nvSpPr>
          <p:cNvPr id="42" name="Rectangle 41"/>
          <p:cNvSpPr/>
          <p:nvPr/>
        </p:nvSpPr>
        <p:spPr>
          <a:xfrm>
            <a:off x="2602341" y="3278990"/>
            <a:ext cx="1010055" cy="7665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1100" b="1" dirty="0" smtClean="0"/>
              <a:t>Šef IT operatera</a:t>
            </a:r>
            <a:endParaRPr lang="en-US" sz="1100" b="1" dirty="0"/>
          </a:p>
        </p:txBody>
      </p:sp>
      <p:sp>
        <p:nvSpPr>
          <p:cNvPr id="44" name="Rectangle 43"/>
          <p:cNvSpPr/>
          <p:nvPr/>
        </p:nvSpPr>
        <p:spPr>
          <a:xfrm>
            <a:off x="1453354" y="4199860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Pomoćnik menadžera recepcije</a:t>
            </a:r>
          </a:p>
          <a:p>
            <a:endParaRPr lang="sr-Latn-RS" sz="1200" dirty="0"/>
          </a:p>
          <a:p>
            <a:r>
              <a:rPr lang="sr-Latn-RS" sz="1200" dirty="0" smtClean="0"/>
              <a:t>Pomoćni menadžer</a:t>
            </a:r>
          </a:p>
          <a:p>
            <a:endParaRPr lang="sr-Latn-RS" sz="1200" dirty="0" smtClean="0"/>
          </a:p>
          <a:p>
            <a:r>
              <a:rPr lang="sr-Latn-RS" sz="1200" dirty="0" smtClean="0"/>
              <a:t>Recepcioner</a:t>
            </a:r>
          </a:p>
          <a:p>
            <a:endParaRPr lang="sr-Latn-RS" sz="1200" dirty="0" smtClean="0"/>
          </a:p>
          <a:p>
            <a:r>
              <a:rPr lang="sr-Latn-RS" sz="1200" dirty="0" smtClean="0"/>
              <a:t>Parking osoblje</a:t>
            </a:r>
          </a:p>
          <a:p>
            <a:endParaRPr lang="sr-Latn-RS" sz="1200" dirty="0" smtClean="0"/>
          </a:p>
          <a:p>
            <a:endParaRPr lang="sr-Latn-RS" sz="1200" dirty="0" smtClean="0"/>
          </a:p>
          <a:p>
            <a:endParaRPr lang="sr-Latn-RS" sz="1200" dirty="0"/>
          </a:p>
        </p:txBody>
      </p:sp>
      <p:sp>
        <p:nvSpPr>
          <p:cNvPr id="46" name="Rectangle 45"/>
          <p:cNvSpPr/>
          <p:nvPr/>
        </p:nvSpPr>
        <p:spPr>
          <a:xfrm>
            <a:off x="2630223" y="4199860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IT operateri</a:t>
            </a:r>
          </a:p>
          <a:p>
            <a:endParaRPr lang="sr-Latn-RS" sz="1200" dirty="0" smtClean="0"/>
          </a:p>
          <a:p>
            <a:endParaRPr lang="sr-Latn-RS" sz="1200" dirty="0"/>
          </a:p>
        </p:txBody>
      </p:sp>
      <p:sp>
        <p:nvSpPr>
          <p:cNvPr id="47" name="Rectangle 46"/>
          <p:cNvSpPr/>
          <p:nvPr/>
        </p:nvSpPr>
        <p:spPr>
          <a:xfrm>
            <a:off x="3751262" y="4199858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Pomoćnik glavnog inženjera</a:t>
            </a:r>
          </a:p>
          <a:p>
            <a:endParaRPr lang="sr-Latn-RS" sz="1200" dirty="0" smtClean="0"/>
          </a:p>
          <a:p>
            <a:r>
              <a:rPr lang="sr-Latn-RS" sz="1100" dirty="0" smtClean="0"/>
              <a:t>Nadzornici za energente,administracija</a:t>
            </a:r>
            <a:r>
              <a:rPr lang="sr-Latn-RS" sz="1200" dirty="0" smtClean="0"/>
              <a:t>, Održavanje</a:t>
            </a:r>
          </a:p>
          <a:p>
            <a:r>
              <a:rPr lang="sr-Latn-RS" sz="1200" dirty="0" smtClean="0"/>
              <a:t> </a:t>
            </a:r>
            <a:endParaRPr lang="sr-Latn-RS" sz="1200" dirty="0"/>
          </a:p>
        </p:txBody>
      </p:sp>
      <p:sp>
        <p:nvSpPr>
          <p:cNvPr id="48" name="Rectangle 47"/>
          <p:cNvSpPr/>
          <p:nvPr/>
        </p:nvSpPr>
        <p:spPr>
          <a:xfrm>
            <a:off x="4891195" y="4199859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Nadzornici</a:t>
            </a:r>
          </a:p>
          <a:p>
            <a:endParaRPr lang="sr-Latn-RS" sz="1200" dirty="0"/>
          </a:p>
          <a:p>
            <a:r>
              <a:rPr lang="sr-Latn-RS" sz="1200" dirty="0" smtClean="0"/>
              <a:t>Služba obezbeđenja</a:t>
            </a:r>
          </a:p>
          <a:p>
            <a:endParaRPr lang="sr-Latn-RS" sz="1200" dirty="0" smtClean="0"/>
          </a:p>
          <a:p>
            <a:endParaRPr lang="sr-Latn-RS" sz="1200" dirty="0"/>
          </a:p>
        </p:txBody>
      </p:sp>
      <p:sp>
        <p:nvSpPr>
          <p:cNvPr id="50" name="Rectangle 49"/>
          <p:cNvSpPr/>
          <p:nvPr/>
        </p:nvSpPr>
        <p:spPr>
          <a:xfrm>
            <a:off x="7199144" y="4199859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100" dirty="0" smtClean="0"/>
              <a:t>Pomoćnik F&amp;B direktora</a:t>
            </a:r>
          </a:p>
          <a:p>
            <a:r>
              <a:rPr lang="sr-Latn-RS" sz="1100" dirty="0" smtClean="0"/>
              <a:t>Izvršni šef</a:t>
            </a:r>
          </a:p>
          <a:p>
            <a:r>
              <a:rPr lang="sr-Latn-RS" sz="1100" dirty="0" smtClean="0"/>
              <a:t>Šef kuhinje</a:t>
            </a:r>
          </a:p>
          <a:p>
            <a:r>
              <a:rPr lang="sr-Latn-RS" sz="1100" dirty="0" smtClean="0"/>
              <a:t>Kuhinjsko osoblje</a:t>
            </a:r>
          </a:p>
          <a:p>
            <a:r>
              <a:rPr lang="sr-Latn-RS" sz="1100" dirty="0" smtClean="0"/>
              <a:t>Izvršno osoblje</a:t>
            </a:r>
          </a:p>
          <a:p>
            <a:r>
              <a:rPr lang="sr-Latn-RS" sz="1100" dirty="0" smtClean="0"/>
              <a:t>Konobari</a:t>
            </a:r>
          </a:p>
          <a:p>
            <a:r>
              <a:rPr lang="sr-Latn-RS" sz="1100" dirty="0" smtClean="0"/>
              <a:t>Menadžer restorana</a:t>
            </a:r>
          </a:p>
          <a:p>
            <a:r>
              <a:rPr lang="sr-Latn-RS" sz="1100" dirty="0" smtClean="0"/>
              <a:t>Uslužno osoblje</a:t>
            </a:r>
          </a:p>
          <a:p>
            <a:r>
              <a:rPr lang="sr-Latn-RS" sz="1100" dirty="0" smtClean="0"/>
              <a:t>Menadžer pića</a:t>
            </a:r>
            <a:endParaRPr lang="sr-Latn-RS" sz="1200" dirty="0"/>
          </a:p>
        </p:txBody>
      </p:sp>
      <p:sp>
        <p:nvSpPr>
          <p:cNvPr id="51" name="Rectangle 50"/>
          <p:cNvSpPr/>
          <p:nvPr/>
        </p:nvSpPr>
        <p:spPr>
          <a:xfrm>
            <a:off x="8361214" y="4199858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Menadžer prodaje</a:t>
            </a:r>
          </a:p>
          <a:p>
            <a:r>
              <a:rPr lang="sr-Latn-RS" sz="1200" dirty="0" smtClean="0"/>
              <a:t>Računovođa</a:t>
            </a:r>
          </a:p>
          <a:p>
            <a:r>
              <a:rPr lang="sr-Latn-RS" sz="1200" dirty="0" smtClean="0"/>
              <a:t>Koordinator kongesa</a:t>
            </a:r>
          </a:p>
          <a:p>
            <a:r>
              <a:rPr lang="sr-Latn-RS" sz="1200" dirty="0" smtClean="0"/>
              <a:t>Menadžer kongresnih usluga</a:t>
            </a:r>
          </a:p>
          <a:p>
            <a:r>
              <a:rPr lang="sr-Latn-RS" sz="1200" dirty="0" smtClean="0"/>
              <a:t>Direktor dostave hrane </a:t>
            </a:r>
          </a:p>
          <a:p>
            <a:r>
              <a:rPr lang="sr-Latn-RS" sz="1200" dirty="0" smtClean="0"/>
              <a:t> </a:t>
            </a:r>
          </a:p>
          <a:p>
            <a:endParaRPr lang="sr-Latn-RS" sz="1200" dirty="0" smtClean="0"/>
          </a:p>
        </p:txBody>
      </p:sp>
      <p:sp>
        <p:nvSpPr>
          <p:cNvPr id="52" name="Rectangle 51"/>
          <p:cNvSpPr/>
          <p:nvPr/>
        </p:nvSpPr>
        <p:spPr>
          <a:xfrm>
            <a:off x="9551866" y="4199858"/>
            <a:ext cx="1056302" cy="2583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RS" sz="1200" dirty="0" smtClean="0"/>
              <a:t>Agent za nabavke</a:t>
            </a:r>
          </a:p>
          <a:p>
            <a:r>
              <a:rPr lang="sr-Latn-RS" sz="1200" dirty="0" smtClean="0"/>
              <a:t>Osoblje skladišta</a:t>
            </a:r>
          </a:p>
          <a:p>
            <a:r>
              <a:rPr lang="sr-Latn-RS" sz="1200" dirty="0" smtClean="0"/>
              <a:t>Glavni blagajnik</a:t>
            </a:r>
          </a:p>
          <a:p>
            <a:endParaRPr lang="sr-Latn-RS" sz="1200" dirty="0" smtClean="0"/>
          </a:p>
          <a:p>
            <a:r>
              <a:rPr lang="sr-Latn-RS" sz="1200" dirty="0" smtClean="0"/>
              <a:t> </a:t>
            </a:r>
          </a:p>
          <a:p>
            <a:endParaRPr lang="sr-Latn-RS" sz="1200" dirty="0"/>
          </a:p>
        </p:txBody>
      </p:sp>
      <p:cxnSp>
        <p:nvCxnSpPr>
          <p:cNvPr id="5" name="Straight Connector 4"/>
          <p:cNvCxnSpPr>
            <a:stCxn id="7" idx="2"/>
            <a:endCxn id="26" idx="0"/>
          </p:cNvCxnSpPr>
          <p:nvPr/>
        </p:nvCxnSpPr>
        <p:spPr>
          <a:xfrm flipH="1">
            <a:off x="4728696" y="1749763"/>
            <a:ext cx="8317" cy="1055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28" idx="0"/>
            <a:endCxn id="28" idx="0"/>
          </p:cNvCxnSpPr>
          <p:nvPr/>
        </p:nvCxnSpPr>
        <p:spPr>
          <a:xfrm>
            <a:off x="4728696" y="2533685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28" idx="0"/>
            <a:endCxn id="28" idx="0"/>
          </p:cNvCxnSpPr>
          <p:nvPr/>
        </p:nvCxnSpPr>
        <p:spPr>
          <a:xfrm>
            <a:off x="4728696" y="2533685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28" idx="2"/>
          </p:cNvCxnSpPr>
          <p:nvPr/>
        </p:nvCxnSpPr>
        <p:spPr>
          <a:xfrm>
            <a:off x="4728696" y="3081539"/>
            <a:ext cx="8317" cy="190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863570" y="3094934"/>
            <a:ext cx="9111378" cy="390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8" idx="0"/>
          </p:cNvCxnSpPr>
          <p:nvPr/>
        </p:nvCxnSpPr>
        <p:spPr>
          <a:xfrm>
            <a:off x="809394" y="3117608"/>
            <a:ext cx="1" cy="1835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endCxn id="29" idx="0"/>
          </p:cNvCxnSpPr>
          <p:nvPr/>
        </p:nvCxnSpPr>
        <p:spPr>
          <a:xfrm flipH="1">
            <a:off x="1958382" y="3145848"/>
            <a:ext cx="23123" cy="155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endCxn id="42" idx="0"/>
          </p:cNvCxnSpPr>
          <p:nvPr/>
        </p:nvCxnSpPr>
        <p:spPr>
          <a:xfrm>
            <a:off x="3092046" y="3133973"/>
            <a:ext cx="15323" cy="1450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40" idx="0"/>
          </p:cNvCxnSpPr>
          <p:nvPr/>
        </p:nvCxnSpPr>
        <p:spPr>
          <a:xfrm>
            <a:off x="4298019" y="3147368"/>
            <a:ext cx="1" cy="1537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9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sz="4000" dirty="0" smtClean="0"/>
              <a:t>1a. </a:t>
            </a:r>
            <a:r>
              <a:rPr lang="sr-Latn-R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sektora hotelskog </a:t>
            </a:r>
            <a:r>
              <a:rPr lang="sr-Latn-R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smeštaja</a:t>
            </a:r>
            <a:r>
              <a:rPr lang="sr-Latn-RS" sz="4000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056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sektora hotelskog </a:t>
            </a:r>
            <a:r>
              <a:rPr lang="sr-Latn-R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smeštaja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endParaRPr lang="sr-Latn-RS" sz="1800" b="1" dirty="0" smtClean="0"/>
          </a:p>
          <a:p>
            <a:pPr marL="685800" lvl="2" indent="-285750"/>
            <a:r>
              <a:rPr lang="sr-Latn-RS" sz="1800" b="1" dirty="0" smtClean="0"/>
              <a:t>Funkcionisanje sektora hotelskog smeštaja:</a:t>
            </a:r>
          </a:p>
          <a:p>
            <a:pPr marL="685800" lvl="2" indent="-285750"/>
            <a:endParaRPr lang="sr-Latn-RS" sz="1800" b="1" dirty="0"/>
          </a:p>
          <a:p>
            <a:pPr marL="685800" lvl="2" indent="-285750"/>
            <a:r>
              <a:rPr lang="sr-Latn-RS" sz="1800" b="1" dirty="0" smtClean="0"/>
              <a:t>Ključna karika u procesu poslovanja hotela</a:t>
            </a:r>
          </a:p>
          <a:p>
            <a:pPr marL="685800" lvl="2" indent="-285750"/>
            <a:r>
              <a:rPr lang="sr-Latn-RS" sz="1800" b="1" dirty="0" smtClean="0"/>
              <a:t>Ovom sektoru su podređene sve druge hotelske službe</a:t>
            </a:r>
            <a:endParaRPr lang="sr-Latn-RS" sz="1800" b="1" dirty="0"/>
          </a:p>
          <a:p>
            <a:pPr marL="685800" lvl="2" indent="-285750"/>
            <a:r>
              <a:rPr lang="sr-Latn-RS" sz="1800" b="1" dirty="0" smtClean="0"/>
              <a:t>Ovde su locirane sve aktivnosti i poslovi vezani za boravak gosta</a:t>
            </a:r>
          </a:p>
          <a:p>
            <a:pPr marL="685800" lvl="2" indent="-285750"/>
            <a:r>
              <a:rPr lang="sr-Latn-RS" sz="1800" b="1" dirty="0" smtClean="0"/>
              <a:t>Rukovođenje je od strane menadžera za smeštaj, koji pripada najvišem nivou menadžera</a:t>
            </a:r>
          </a:p>
        </p:txBody>
      </p:sp>
    </p:spTree>
    <p:extLst>
      <p:ext uri="{BB962C8B-B14F-4D97-AF65-F5344CB8AC3E}">
        <p14:creationId xmlns:p14="http://schemas.microsoft.com/office/powerpoint/2010/main" val="216879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</a:t>
            </a: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sektora hotelskog 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smeštaja 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endParaRPr lang="sr-Latn-RS" sz="1600" b="1" dirty="0" smtClean="0"/>
          </a:p>
          <a:p>
            <a:pPr marL="685800" lvl="2" indent="-285750"/>
            <a:r>
              <a:rPr lang="sr-Latn-RS" sz="1600" b="1" dirty="0" smtClean="0"/>
              <a:t>Tri glavne </a:t>
            </a:r>
            <a:r>
              <a:rPr lang="sr-Latn-RS" sz="1600" b="1" dirty="0" smtClean="0"/>
              <a:t>službe sektora hotelskog smeštaja:</a:t>
            </a:r>
            <a:endParaRPr lang="sr-Latn-RS" sz="1600" b="1" dirty="0" smtClean="0"/>
          </a:p>
          <a:p>
            <a:pPr marL="1143000" lvl="3" indent="-285750"/>
            <a:r>
              <a:rPr lang="sr-Latn-RS" sz="1400" b="1" dirty="0" smtClean="0"/>
              <a:t>Recepcija (služba prijema)</a:t>
            </a:r>
          </a:p>
          <a:p>
            <a:pPr marL="1143000" lvl="3" indent="-285750"/>
            <a:r>
              <a:rPr lang="sr-Latn-RS" sz="1400" b="1" dirty="0" smtClean="0"/>
              <a:t>Služba hotelskog domaćinstva </a:t>
            </a:r>
          </a:p>
          <a:p>
            <a:pPr marL="1143000" lvl="3" indent="-285750"/>
            <a:r>
              <a:rPr lang="sr-Latn-RS" sz="1400" b="1" dirty="0" smtClean="0"/>
              <a:t>Služba tehničkog </a:t>
            </a:r>
            <a:r>
              <a:rPr lang="sr-Latn-RS" sz="1400" b="1" dirty="0" smtClean="0"/>
              <a:t>održavanja	.</a:t>
            </a:r>
            <a:endParaRPr lang="sr-Latn-RS" sz="1400" b="1" dirty="0" smtClean="0"/>
          </a:p>
          <a:p>
            <a:pPr marL="1143000" lvl="3" indent="-285750"/>
            <a:endParaRPr lang="sr-Latn-RS" sz="1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01" y="3870786"/>
            <a:ext cx="9048934" cy="22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4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sektora hotelskog 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smeštaja 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endParaRPr lang="sr-Latn-RS" sz="1600" b="1" dirty="0" smtClean="0"/>
          </a:p>
          <a:p>
            <a:pPr marL="685800" lvl="2" indent="-285750"/>
            <a:r>
              <a:rPr lang="sr-Latn-RS" sz="1600" b="1" dirty="0" smtClean="0"/>
              <a:t>Recepcija </a:t>
            </a:r>
            <a:r>
              <a:rPr lang="sr-Latn-RS" sz="1600" b="1" dirty="0"/>
              <a:t>(služba </a:t>
            </a:r>
            <a:r>
              <a:rPr lang="sr-Latn-RS" sz="1600" b="1" dirty="0" smtClean="0"/>
              <a:t>prijema</a:t>
            </a:r>
            <a:r>
              <a:rPr lang="sr-Latn-RS" sz="1600" b="1" dirty="0" smtClean="0"/>
              <a:t>):</a:t>
            </a:r>
            <a:endParaRPr lang="sr-Latn-RS" sz="1600" b="1" dirty="0" smtClean="0"/>
          </a:p>
          <a:p>
            <a:pPr marL="1143000" lvl="3" indent="-285750"/>
            <a:r>
              <a:rPr lang="sr-Latn-RS" sz="1400" b="1" dirty="0" smtClean="0"/>
              <a:t>Centralna hotelska služba</a:t>
            </a:r>
          </a:p>
          <a:p>
            <a:pPr marL="1143000" lvl="3" indent="-285750"/>
            <a:r>
              <a:rPr lang="sr-Latn-RS" sz="1400" b="1" dirty="0" smtClean="0"/>
              <a:t>Glavno mesto komunikacije sa gostom u svim fazama njegovog boravka u </a:t>
            </a:r>
            <a:r>
              <a:rPr lang="sr-Latn-RS" sz="1400" b="1" dirty="0" smtClean="0"/>
              <a:t>hotelu</a:t>
            </a:r>
          </a:p>
          <a:p>
            <a:pPr marL="685800" lvl="2" indent="-285750"/>
            <a:r>
              <a:rPr lang="sr-Latn-RS" sz="1600" b="1" dirty="0"/>
              <a:t>Organizacija službe recepcije u velikom hotelu (500+ soba</a:t>
            </a:r>
            <a:r>
              <a:rPr lang="sr-Latn-RS" sz="1600" b="1" dirty="0" smtClean="0"/>
              <a:t>):</a:t>
            </a:r>
            <a:endParaRPr lang="sr-Latn-RS" sz="1600" b="1" dirty="0"/>
          </a:p>
          <a:p>
            <a:pPr marL="1143000" lvl="3" indent="-285750"/>
            <a:endParaRPr lang="sr-Latn-RS" sz="1400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70786"/>
            <a:ext cx="8913091" cy="22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5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sektora hotelskog 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smeštaja 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endParaRPr lang="sr-Latn-RS" sz="1600" b="1" dirty="0" smtClean="0"/>
          </a:p>
          <a:p>
            <a:pPr marL="685800" lvl="2" indent="-285750"/>
            <a:r>
              <a:rPr lang="sr-Latn-RS" sz="1600" b="1" dirty="0" smtClean="0"/>
              <a:t>Služba hotelskog domaćinstva</a:t>
            </a:r>
          </a:p>
          <a:p>
            <a:pPr marL="1143000" lvl="3" indent="-285750"/>
            <a:r>
              <a:rPr lang="sr-Latn-RS" sz="1400" b="1" dirty="0" smtClean="0"/>
              <a:t>Ključni poslovi:</a:t>
            </a:r>
          </a:p>
          <a:p>
            <a:pPr marL="1600200" lvl="4" indent="-285750"/>
            <a:r>
              <a:rPr lang="sr-Latn-RS" sz="1400" b="1" dirty="0" smtClean="0"/>
              <a:t>Higijena u sobama i javnim prostorijama</a:t>
            </a:r>
          </a:p>
          <a:p>
            <a:pPr marL="1600200" lvl="4" indent="-285750"/>
            <a:r>
              <a:rPr lang="sr-Latn-RS" sz="1400" b="1" dirty="0" smtClean="0"/>
              <a:t>Održavanje estetskog izgleda hotela </a:t>
            </a:r>
          </a:p>
          <a:p>
            <a:pPr marL="1600200" lvl="4" indent="-285750"/>
            <a:r>
              <a:rPr lang="sr-Latn-RS" sz="1400" b="1" dirty="0" smtClean="0"/>
              <a:t>Dnevna kontrola ispravnosti opreme i uređaja koje koristi gost</a:t>
            </a:r>
          </a:p>
          <a:p>
            <a:pPr marL="1143000" lvl="3" indent="-285750"/>
            <a:endParaRPr lang="sr-Latn-RS" sz="1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92" y="4052734"/>
            <a:ext cx="8893742" cy="26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sektora hotelskog </a:t>
            </a: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smeštaja 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endParaRPr lang="sr-Latn-RS" sz="1600" b="1" dirty="0" smtClean="0"/>
          </a:p>
          <a:p>
            <a:pPr marL="685800" lvl="2" indent="-285750"/>
            <a:r>
              <a:rPr lang="sr-Latn-RS" sz="1800" b="1" dirty="0" smtClean="0"/>
              <a:t>Služba tehničkog održavanja</a:t>
            </a:r>
          </a:p>
          <a:p>
            <a:pPr marL="1143000" lvl="3" indent="-285750"/>
            <a:r>
              <a:rPr lang="sr-Latn-RS" sz="1800" b="1" dirty="0" smtClean="0"/>
              <a:t>Poslovi tekućeg održavanja (elektrićarski, bravarski, stolarski)</a:t>
            </a:r>
          </a:p>
          <a:p>
            <a:pPr marL="1143000" lvl="3" indent="-285750"/>
            <a:r>
              <a:rPr lang="sr-Latn-RS" sz="1800" b="1" dirty="0" smtClean="0"/>
              <a:t>Poslovi otklanjanja manjih kvarova</a:t>
            </a:r>
          </a:p>
          <a:p>
            <a:pPr marL="1143000" lvl="3" indent="-285750"/>
            <a:r>
              <a:rPr lang="sr-Latn-RS" sz="1800" b="1" dirty="0" smtClean="0"/>
              <a:t>Stalna komunikacija sa ostalim službama je ključna </a:t>
            </a:r>
          </a:p>
          <a:p>
            <a:pPr marL="1143000" lvl="3" indent="-285750"/>
            <a:r>
              <a:rPr lang="sr-Latn-RS" sz="1800" b="1" dirty="0" smtClean="0"/>
              <a:t>Posebno je važna stalna komunikacija između službe hotelskog domaćinstva</a:t>
            </a:r>
          </a:p>
          <a:p>
            <a:pPr marL="1143000" lvl="3" indent="-285750"/>
            <a:endParaRPr lang="sr-Latn-RS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11266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sz="4000" dirty="0" smtClean="0"/>
              <a:t>1b. </a:t>
            </a:r>
            <a:r>
              <a:rPr lang="sr-Latn-R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sektora </a:t>
            </a:r>
            <a:r>
              <a:rPr lang="sr-Latn-R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hrane i pića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820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</a:t>
            </a: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sektora hrane i pića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endParaRPr lang="sr-Latn-RS" sz="1600" b="1" dirty="0" smtClean="0"/>
          </a:p>
          <a:p>
            <a:pPr marL="685800" lvl="2" indent="-285750"/>
            <a:r>
              <a:rPr lang="sr-Latn-RS" sz="1800" b="1" dirty="0" smtClean="0"/>
              <a:t>Sektor hrane i </a:t>
            </a:r>
            <a:r>
              <a:rPr lang="sr-Latn-RS" sz="1800" b="1" dirty="0" smtClean="0"/>
              <a:t>pića</a:t>
            </a:r>
            <a:endParaRPr lang="sr-Latn-RS" sz="1800" b="1" dirty="0" smtClean="0"/>
          </a:p>
          <a:p>
            <a:pPr marL="1143000" lvl="3" indent="-285750"/>
            <a:r>
              <a:rPr lang="sr-Latn-RS" sz="1800" b="1" dirty="0" smtClean="0"/>
              <a:t>Ključna funkcija je da obezbedi hranu i piće za sve goste hotela</a:t>
            </a:r>
          </a:p>
          <a:p>
            <a:pPr marL="1143000" lvl="3" indent="-285750"/>
            <a:r>
              <a:rPr lang="sr-Latn-RS" sz="1800" b="1" dirty="0" smtClean="0"/>
              <a:t>Glavne aktivnosti	</a:t>
            </a:r>
          </a:p>
          <a:p>
            <a:pPr marL="1600200" lvl="4" indent="-285750"/>
            <a:r>
              <a:rPr lang="sr-Latn-RS" sz="1800" b="1" dirty="0" smtClean="0"/>
              <a:t>Nabavka, prijem, skladištenje i izdavanje robe i materijala</a:t>
            </a:r>
          </a:p>
          <a:p>
            <a:pPr marL="1600200" lvl="4" indent="-285750"/>
            <a:r>
              <a:rPr lang="sr-Latn-RS" sz="1800" b="1" dirty="0" smtClean="0"/>
              <a:t>Proizvodnja hrane i točenja pića</a:t>
            </a:r>
          </a:p>
          <a:p>
            <a:pPr marL="1600200" lvl="4" indent="-285750"/>
            <a:r>
              <a:rPr lang="sr-Latn-RS" sz="1800" b="1" dirty="0" smtClean="0"/>
              <a:t>Prodaja i usluživanje hrane i pića</a:t>
            </a:r>
          </a:p>
          <a:p>
            <a:pPr marL="1314450" lvl="4" indent="0">
              <a:buNone/>
            </a:pPr>
            <a:r>
              <a:rPr lang="sr-Latn-RS" sz="1800" b="1" dirty="0" smtClean="0"/>
              <a:t> </a:t>
            </a:r>
          </a:p>
          <a:p>
            <a:pPr marL="1143000" lvl="3" indent="-285750"/>
            <a:endParaRPr lang="sr-Latn-R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21209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Funkcionisanje </a:t>
            </a: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sektora hrane i pića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r>
              <a:rPr lang="sr-Latn-RS" sz="1800" b="1" dirty="0" smtClean="0"/>
              <a:t>Šema </a:t>
            </a:r>
            <a:r>
              <a:rPr lang="sr-Latn-RS" sz="1800" b="1" dirty="0" smtClean="0"/>
              <a:t>sektora hrane i pića, u hotelu sa punim servisom</a:t>
            </a:r>
          </a:p>
          <a:p>
            <a:pPr marL="1143000" lvl="3" indent="-285750"/>
            <a:endParaRPr lang="sr-Latn-RS" sz="18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9" y="2615853"/>
            <a:ext cx="8735566" cy="36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8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dirty="0" smtClean="0"/>
              <a:t>ORGANIZACIJA HOTELSKOG PREDUZEĆA</a:t>
            </a:r>
            <a:br>
              <a:rPr lang="sr-Latn-RS" dirty="0" smtClean="0"/>
            </a:b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Ostale hotelske službe </a:t>
            </a: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marL="685800" lvl="2" indent="-285750"/>
            <a:endParaRPr lang="sr-Latn-RS" sz="1600" b="1" dirty="0" smtClean="0"/>
          </a:p>
          <a:p>
            <a:pPr marL="685800" lvl="2" indent="-285750"/>
            <a:r>
              <a:rPr lang="sr-Latn-RS" sz="1600" b="1" dirty="0" smtClean="0"/>
              <a:t>Najznačajnije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ostale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hotelske</a:t>
            </a:r>
            <a:r>
              <a:rPr lang="en-US" sz="1600" b="1" dirty="0" smtClean="0"/>
              <a:t> </a:t>
            </a:r>
            <a:r>
              <a:rPr lang="sr-Latn-RS" sz="1600" b="1" dirty="0" smtClean="0"/>
              <a:t>službe:</a:t>
            </a:r>
          </a:p>
          <a:p>
            <a:pPr marL="1143000" lvl="3" indent="-285750"/>
            <a:r>
              <a:rPr lang="sr-Latn-RS" sz="1400" b="1" dirty="0" smtClean="0"/>
              <a:t>Služba ljudskih re</a:t>
            </a:r>
            <a:r>
              <a:rPr lang="en-US" sz="1400" b="1" dirty="0" smtClean="0"/>
              <a:t>s</a:t>
            </a:r>
            <a:r>
              <a:rPr lang="sr-Latn-RS" sz="1400" b="1" dirty="0" smtClean="0"/>
              <a:t>ursa</a:t>
            </a:r>
          </a:p>
          <a:p>
            <a:pPr marL="1143000" lvl="3" indent="-285750"/>
            <a:r>
              <a:rPr lang="sr-Latn-RS" sz="1400" b="1" dirty="0" smtClean="0"/>
              <a:t>Finanijska služba</a:t>
            </a:r>
          </a:p>
          <a:p>
            <a:pPr marL="1143000" lvl="3" indent="-285750"/>
            <a:r>
              <a:rPr lang="sr-Latn-RS" sz="1400" b="1" dirty="0" smtClean="0"/>
              <a:t>Služba marktetinga i prodaje</a:t>
            </a:r>
          </a:p>
          <a:p>
            <a:pPr marL="1143000" lvl="3" indent="-285750"/>
            <a:r>
              <a:rPr lang="sr-Latn-RS" sz="1400" b="1" dirty="0" smtClean="0"/>
              <a:t>Služba kontrole</a:t>
            </a:r>
          </a:p>
        </p:txBody>
      </p:sp>
    </p:spTree>
    <p:extLst>
      <p:ext uri="{BB962C8B-B14F-4D97-AF65-F5344CB8AC3E}">
        <p14:creationId xmlns:p14="http://schemas.microsoft.com/office/powerpoint/2010/main" val="142165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sz="4000" dirty="0" smtClean="0"/>
              <a:t/>
            </a:r>
            <a:br>
              <a:rPr lang="sr-Latn-RS" sz="4000" dirty="0" smtClean="0"/>
            </a:br>
            <a:r>
              <a:rPr lang="sr-Latn-RS" sz="4000" dirty="0" smtClean="0"/>
              <a:t>1c. </a:t>
            </a:r>
            <a:r>
              <a:rPr lang="sr-Latn-RS" sz="4000" dirty="0">
                <a:solidFill>
                  <a:srgbClr val="90C226"/>
                </a:solidFill>
              </a:rPr>
              <a:t>ORGANIZACIONA KULTURA HOTELSKOG </a:t>
            </a:r>
            <a:r>
              <a:rPr lang="sr-Latn-RS" sz="4000" dirty="0" smtClean="0">
                <a:solidFill>
                  <a:srgbClr val="90C226"/>
                </a:solidFill>
              </a:rPr>
              <a:t>PREDUZEĆA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3714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90C226"/>
                </a:solidFill>
              </a:rPr>
              <a:t>ORGANIZACIONA KULTURA </a:t>
            </a:r>
            <a:r>
              <a:rPr lang="sr-Latn-RS" dirty="0">
                <a:solidFill>
                  <a:srgbClr val="90C226"/>
                </a:solidFill>
              </a:rPr>
              <a:t>HOTELSKOG PREDUZEĆA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en-US" sz="2000" dirty="0" err="1" smtClean="0"/>
              <a:t>Organizaci</a:t>
            </a:r>
            <a:r>
              <a:rPr lang="sr-Latn-RS" sz="2000" dirty="0" smtClean="0"/>
              <a:t>ona</a:t>
            </a:r>
            <a:r>
              <a:rPr lang="en-US" sz="2000" dirty="0" smtClean="0"/>
              <a:t> </a:t>
            </a:r>
            <a:r>
              <a:rPr lang="en-US" sz="2000" dirty="0" err="1"/>
              <a:t>kultura</a:t>
            </a:r>
            <a:r>
              <a:rPr lang="en-US" sz="2000" dirty="0"/>
              <a:t> </a:t>
            </a:r>
            <a:r>
              <a:rPr lang="sr-Latn-RS" sz="2000" dirty="0" smtClean="0"/>
              <a:t>kao</a:t>
            </a:r>
            <a:r>
              <a:rPr lang="en-US" sz="2000" dirty="0" smtClean="0"/>
              <a:t> </a:t>
            </a:r>
            <a:r>
              <a:rPr lang="en-US" sz="2000" dirty="0" err="1" smtClean="0"/>
              <a:t>temelj</a:t>
            </a:r>
            <a:r>
              <a:rPr lang="en-US" sz="2000" dirty="0" smtClean="0"/>
              <a:t> </a:t>
            </a:r>
            <a:r>
              <a:rPr lang="en-US" sz="2000" dirty="0" err="1" smtClean="0"/>
              <a:t>odražava</a:t>
            </a:r>
            <a:r>
              <a:rPr lang="sr-Latn-RS" sz="2000" dirty="0" smtClean="0"/>
              <a:t>nja</a:t>
            </a:r>
            <a:r>
              <a:rPr lang="en-US" sz="2000" dirty="0" smtClean="0"/>
              <a:t> v</a:t>
            </a:r>
            <a:r>
              <a:rPr lang="sr-Latn-RS" sz="2000" dirty="0" smtClean="0"/>
              <a:t>r</a:t>
            </a:r>
            <a:r>
              <a:rPr lang="en-US" sz="2000" dirty="0" err="1" smtClean="0"/>
              <a:t>ednosti</a:t>
            </a:r>
            <a:r>
              <a:rPr lang="en-US" sz="2000" dirty="0" smtClean="0"/>
              <a:t> </a:t>
            </a:r>
            <a:r>
              <a:rPr lang="en-US" sz="2000" dirty="0" err="1" smtClean="0"/>
              <a:t>organizacije</a:t>
            </a:r>
            <a:r>
              <a:rPr lang="sr-Latn-RS" sz="2000" dirty="0" smtClean="0"/>
              <a:t>, predstavlja </a:t>
            </a:r>
            <a:r>
              <a:rPr lang="en-US" sz="2000" dirty="0" err="1" smtClean="0"/>
              <a:t>način</a:t>
            </a:r>
            <a:r>
              <a:rPr lang="en-US" sz="2000" dirty="0" smtClean="0"/>
              <a:t> </a:t>
            </a:r>
            <a:r>
              <a:rPr lang="en-US" sz="2000" dirty="0" err="1"/>
              <a:t>ponašanja</a:t>
            </a:r>
            <a:r>
              <a:rPr lang="en-US" sz="2000" dirty="0"/>
              <a:t> </a:t>
            </a:r>
            <a:r>
              <a:rPr lang="en-US" sz="2000" dirty="0" err="1"/>
              <a:t>radnika</a:t>
            </a:r>
            <a:r>
              <a:rPr lang="en-US" sz="2000" dirty="0"/>
              <a:t>, </a:t>
            </a:r>
            <a:r>
              <a:rPr lang="en-US" sz="2000" dirty="0" err="1"/>
              <a:t>odnos</a:t>
            </a:r>
            <a:r>
              <a:rPr lang="en-US" sz="2000" dirty="0"/>
              <a:t> </a:t>
            </a:r>
            <a:r>
              <a:rPr lang="en-US" sz="2000" dirty="0" err="1"/>
              <a:t>među</a:t>
            </a:r>
            <a:r>
              <a:rPr lang="en-US" sz="2000" dirty="0"/>
              <a:t> </a:t>
            </a:r>
            <a:r>
              <a:rPr lang="en-US" sz="2000" dirty="0" err="1"/>
              <a:t>kolegama</a:t>
            </a:r>
            <a:r>
              <a:rPr lang="en-US" sz="2000" dirty="0" smtClean="0"/>
              <a:t>,</a:t>
            </a:r>
            <a:r>
              <a:rPr lang="sr-Latn-RS" sz="2000" dirty="0" smtClean="0"/>
              <a:t> </a:t>
            </a:r>
            <a:r>
              <a:rPr lang="pl-PL" sz="2000" dirty="0" smtClean="0"/>
              <a:t>odnos </a:t>
            </a:r>
            <a:r>
              <a:rPr lang="pl-PL" sz="2000" dirty="0"/>
              <a:t>radnika i menadžera </a:t>
            </a:r>
            <a:r>
              <a:rPr lang="pl-PL" sz="2000" dirty="0" smtClean="0"/>
              <a:t>i odnos </a:t>
            </a:r>
            <a:r>
              <a:rPr lang="pl-PL" sz="2000" dirty="0"/>
              <a:t>s gostima. </a:t>
            </a:r>
            <a:endParaRPr lang="pl-PL" sz="2000" dirty="0" smtClean="0"/>
          </a:p>
          <a:p>
            <a:pPr algn="just"/>
            <a:endParaRPr lang="sr-Latn-RS" sz="2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48000" y="26903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3600" dirty="0">
                <a:solidFill>
                  <a:srgbClr val="90C226"/>
                </a:solidFill>
                <a:ea typeface="+mj-ea"/>
                <a:cs typeface="+mj-cs"/>
              </a:rPr>
              <a:t/>
            </a:r>
            <a:br>
              <a:rPr lang="sr-Latn-RS" sz="3600" dirty="0">
                <a:solidFill>
                  <a:srgbClr val="90C226"/>
                </a:solidFill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14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90C226"/>
                </a:solidFill>
              </a:rPr>
              <a:t>ORGANIZACIONA KULTURA </a:t>
            </a:r>
            <a:r>
              <a:rPr lang="sr-Latn-RS" dirty="0">
                <a:solidFill>
                  <a:srgbClr val="90C226"/>
                </a:solidFill>
              </a:rPr>
              <a:t>HOTELSKOG PREDUZEĆA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332177"/>
          </a:xfrm>
        </p:spPr>
        <p:txBody>
          <a:bodyPr>
            <a:noAutofit/>
          </a:bodyPr>
          <a:lstStyle/>
          <a:p>
            <a:r>
              <a:rPr lang="en-US" dirty="0" err="1" smtClean="0"/>
              <a:t>Snažnu</a:t>
            </a:r>
            <a:r>
              <a:rPr lang="en-US" dirty="0" smtClean="0"/>
              <a:t> </a:t>
            </a:r>
            <a:r>
              <a:rPr lang="en-US" dirty="0" err="1" smtClean="0"/>
              <a:t>organizacionu</a:t>
            </a:r>
            <a:r>
              <a:rPr lang="en-US" dirty="0" smtClean="0"/>
              <a:t> </a:t>
            </a:r>
            <a:r>
              <a:rPr lang="en-US" dirty="0" err="1" smtClean="0"/>
              <a:t>kulturu</a:t>
            </a:r>
            <a:r>
              <a:rPr lang="en-US" dirty="0" smtClean="0"/>
              <a:t> u </a:t>
            </a:r>
            <a:r>
              <a:rPr lang="en-US" dirty="0" err="1" smtClean="0"/>
              <a:t>ugostiteljskim</a:t>
            </a:r>
            <a:r>
              <a:rPr lang="en-US" dirty="0" smtClean="0"/>
              <a:t> </a:t>
            </a:r>
            <a:r>
              <a:rPr lang="en-US" dirty="0" err="1" smtClean="0"/>
              <a:t>organizacijama</a:t>
            </a:r>
            <a:r>
              <a:rPr lang="en-US" dirty="0" smtClean="0"/>
              <a:t> </a:t>
            </a:r>
            <a:r>
              <a:rPr lang="en-US" dirty="0" err="1" smtClean="0"/>
              <a:t>karakteri</a:t>
            </a:r>
            <a:r>
              <a:rPr lang="sr-Latn-RS" dirty="0" smtClean="0"/>
              <a:t>še</a:t>
            </a:r>
            <a:r>
              <a:rPr lang="en-US" dirty="0" smtClean="0"/>
              <a:t>:</a:t>
            </a:r>
          </a:p>
          <a:p>
            <a:pPr lvl="1"/>
            <a:r>
              <a:rPr lang="sr-Latn-RS" sz="1800" dirty="0" smtClean="0"/>
              <a:t>j</a:t>
            </a:r>
            <a:r>
              <a:rPr lang="en-US" sz="1800" dirty="0" err="1" smtClean="0"/>
              <a:t>edna</a:t>
            </a:r>
            <a:r>
              <a:rPr lang="sr-Latn-RS" sz="1800" dirty="0" smtClean="0"/>
              <a:t>k </a:t>
            </a:r>
            <a:r>
              <a:rPr lang="en-US" sz="1800" dirty="0" err="1" smtClean="0"/>
              <a:t>kvalitet</a:t>
            </a:r>
            <a:r>
              <a:rPr lang="en-US" sz="1800" dirty="0" smtClean="0"/>
              <a:t> </a:t>
            </a:r>
            <a:r>
              <a:rPr lang="en-US" sz="1800" dirty="0" err="1" smtClean="0"/>
              <a:t>usluge</a:t>
            </a:r>
            <a:r>
              <a:rPr lang="en-US" sz="1800" dirty="0" smtClean="0"/>
              <a:t> ne</a:t>
            </a:r>
            <a:r>
              <a:rPr lang="sr-Latn-RS" sz="1800" dirty="0" smtClean="0"/>
              <a:t>zavisno</a:t>
            </a:r>
            <a:r>
              <a:rPr lang="en-US" sz="1800" dirty="0" smtClean="0"/>
              <a:t> o d</a:t>
            </a:r>
            <a:r>
              <a:rPr lang="sr-Latn-RS" sz="1800" dirty="0" smtClean="0"/>
              <a:t>elu</a:t>
            </a:r>
            <a:r>
              <a:rPr lang="en-US" sz="1800" dirty="0" smtClean="0"/>
              <a:t> dana</a:t>
            </a:r>
          </a:p>
          <a:p>
            <a:pPr lvl="1"/>
            <a:r>
              <a:rPr lang="en-US" sz="1800" dirty="0" err="1" smtClean="0"/>
              <a:t>zadovoljni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ponosni</a:t>
            </a:r>
            <a:r>
              <a:rPr lang="en-US" sz="1800" dirty="0" smtClean="0"/>
              <a:t> </a:t>
            </a:r>
            <a:r>
              <a:rPr lang="sr-Latn-RS" sz="1800" dirty="0" smtClean="0"/>
              <a:t>zaposlen</a:t>
            </a:r>
            <a:r>
              <a:rPr lang="en-US" sz="1800" dirty="0" err="1" smtClean="0"/>
              <a:t>i</a:t>
            </a:r>
            <a:endParaRPr lang="en-US" sz="1800" dirty="0" smtClean="0"/>
          </a:p>
          <a:p>
            <a:pPr lvl="1"/>
            <a:r>
              <a:rPr lang="sr-Latn-RS" sz="1800" dirty="0" smtClean="0"/>
              <a:t>d</a:t>
            </a:r>
            <a:r>
              <a:rPr lang="en-US" sz="1800" dirty="0" err="1" smtClean="0"/>
              <a:t>obro</a:t>
            </a:r>
            <a:r>
              <a:rPr lang="en-US" sz="1800" dirty="0" smtClean="0"/>
              <a:t> </a:t>
            </a:r>
            <a:r>
              <a:rPr lang="en-US" sz="1800" dirty="0" err="1" smtClean="0"/>
              <a:t>organiz</a:t>
            </a:r>
            <a:r>
              <a:rPr lang="sr-Latn-RS" sz="1800" dirty="0" smtClean="0"/>
              <a:t>ovani</a:t>
            </a:r>
            <a:r>
              <a:rPr lang="en-US" sz="1800" dirty="0" smtClean="0"/>
              <a:t> intern</a:t>
            </a:r>
            <a:r>
              <a:rPr lang="sr-Latn-RS" sz="1800" dirty="0" smtClean="0"/>
              <a:t>i</a:t>
            </a:r>
            <a:r>
              <a:rPr lang="en-US" sz="1800" dirty="0" smtClean="0"/>
              <a:t> marketing</a:t>
            </a:r>
          </a:p>
          <a:p>
            <a:pPr lvl="1"/>
            <a:r>
              <a:rPr lang="en-US" sz="1800" dirty="0" smtClean="0"/>
              <a:t>dobro </a:t>
            </a:r>
            <a:r>
              <a:rPr lang="en-US" sz="1800" dirty="0" err="1" smtClean="0"/>
              <a:t>organiz</a:t>
            </a:r>
            <a:r>
              <a:rPr lang="sr-Latn-RS" sz="1800" dirty="0" smtClean="0"/>
              <a:t>ovani</a:t>
            </a:r>
            <a:r>
              <a:rPr lang="en-US" sz="1800" dirty="0" smtClean="0"/>
              <a:t> </a:t>
            </a:r>
            <a:r>
              <a:rPr lang="en-US" sz="1800" dirty="0" err="1" smtClean="0"/>
              <a:t>procesi</a:t>
            </a:r>
            <a:r>
              <a:rPr lang="en-US" sz="1800" dirty="0" smtClean="0"/>
              <a:t> </a:t>
            </a:r>
            <a:r>
              <a:rPr lang="en-US" sz="1800" dirty="0" err="1" smtClean="0"/>
              <a:t>usluživanja</a:t>
            </a:r>
            <a:endParaRPr lang="en-US" sz="1800" dirty="0" smtClean="0"/>
          </a:p>
          <a:p>
            <a:pPr lvl="1"/>
            <a:r>
              <a:rPr lang="en-US" sz="1800" dirty="0" smtClean="0"/>
              <a:t>dobro </a:t>
            </a:r>
            <a:r>
              <a:rPr lang="en-US" sz="1800" dirty="0" err="1" smtClean="0"/>
              <a:t>organiz</a:t>
            </a:r>
            <a:r>
              <a:rPr lang="sr-Latn-RS" sz="1800" dirty="0" smtClean="0"/>
              <a:t>ovan</a:t>
            </a:r>
            <a:r>
              <a:rPr lang="en-US" sz="1800" dirty="0" smtClean="0"/>
              <a:t> s</a:t>
            </a:r>
            <a:r>
              <a:rPr lang="sr-Latn-RS" sz="1800" dirty="0" smtClean="0"/>
              <a:t>i</a:t>
            </a:r>
            <a:r>
              <a:rPr lang="en-US" sz="1800" dirty="0" err="1" smtClean="0"/>
              <a:t>st</a:t>
            </a:r>
            <a:r>
              <a:rPr lang="sr-Latn-RS" sz="1800" dirty="0" smtClean="0"/>
              <a:t>em</a:t>
            </a:r>
            <a:r>
              <a:rPr lang="en-US" sz="1800" dirty="0" smtClean="0"/>
              <a:t> </a:t>
            </a:r>
            <a:r>
              <a:rPr lang="en-US" sz="1800" dirty="0" err="1" smtClean="0"/>
              <a:t>nagrađivanja</a:t>
            </a:r>
            <a:endParaRPr lang="en-US" sz="1800" dirty="0" smtClean="0"/>
          </a:p>
          <a:p>
            <a:pPr lvl="1"/>
            <a:r>
              <a:rPr lang="sr-Latn-RS" sz="1800" dirty="0" smtClean="0"/>
              <a:t>u</a:t>
            </a:r>
            <a:r>
              <a:rPr lang="en-US" sz="1800" dirty="0" err="1" smtClean="0"/>
              <a:t>sklađenost</a:t>
            </a:r>
            <a:r>
              <a:rPr lang="en-US" sz="1800" dirty="0" smtClean="0"/>
              <a:t> </a:t>
            </a:r>
            <a:r>
              <a:rPr lang="en-US" sz="1800" dirty="0" err="1" smtClean="0"/>
              <a:t>vrednosti</a:t>
            </a:r>
            <a:r>
              <a:rPr lang="en-US" sz="1800" dirty="0" smtClean="0"/>
              <a:t> </a:t>
            </a:r>
            <a:r>
              <a:rPr lang="en-US" sz="1800" dirty="0" err="1" smtClean="0"/>
              <a:t>organizacije</a:t>
            </a:r>
            <a:r>
              <a:rPr lang="en-US" sz="1800" dirty="0" smtClean="0"/>
              <a:t> s </a:t>
            </a:r>
            <a:r>
              <a:rPr lang="en-US" sz="1800" dirty="0" err="1" smtClean="0"/>
              <a:t>vrednostima</a:t>
            </a:r>
            <a:r>
              <a:rPr lang="en-US" sz="1800" dirty="0" smtClean="0"/>
              <a:t> </a:t>
            </a:r>
            <a:r>
              <a:rPr lang="en-US" sz="1800" dirty="0" err="1" smtClean="0"/>
              <a:t>pojedinca</a:t>
            </a:r>
            <a:endParaRPr lang="en-US" sz="1800" dirty="0" smtClean="0"/>
          </a:p>
          <a:p>
            <a:pPr lvl="1"/>
            <a:r>
              <a:rPr lang="pt-BR" sz="1800" dirty="0" smtClean="0"/>
              <a:t>pozitivn</a:t>
            </a:r>
            <a:r>
              <a:rPr lang="sr-Latn-RS" sz="1800" dirty="0" smtClean="0"/>
              <a:t>i</a:t>
            </a:r>
            <a:r>
              <a:rPr lang="pt-BR" sz="1800" dirty="0" smtClean="0"/>
              <a:t> pristup na prigovore gostiju</a:t>
            </a:r>
          </a:p>
          <a:p>
            <a:pPr lvl="1"/>
            <a:r>
              <a:rPr lang="en-US" sz="1800" dirty="0" err="1" smtClean="0"/>
              <a:t>organiz</a:t>
            </a:r>
            <a:r>
              <a:rPr lang="sr-Latn-RS" sz="1800" dirty="0" smtClean="0"/>
              <a:t>ovan</a:t>
            </a:r>
            <a:r>
              <a:rPr lang="en-US" sz="1800" dirty="0" smtClean="0"/>
              <a:t> </a:t>
            </a:r>
            <a:r>
              <a:rPr lang="en-US" sz="1800" dirty="0" err="1" smtClean="0"/>
              <a:t>način</a:t>
            </a:r>
            <a:r>
              <a:rPr lang="en-US" sz="1800" dirty="0" smtClean="0"/>
              <a:t> </a:t>
            </a:r>
            <a:r>
              <a:rPr lang="en-US" sz="1800" dirty="0" err="1" smtClean="0"/>
              <a:t>rešavanja</a:t>
            </a:r>
            <a:r>
              <a:rPr lang="en-US" sz="1800" dirty="0" smtClean="0"/>
              <a:t> </a:t>
            </a:r>
            <a:r>
              <a:rPr lang="en-US" sz="1800" dirty="0" err="1" smtClean="0"/>
              <a:t>prigovora</a:t>
            </a:r>
            <a:r>
              <a:rPr lang="en-US" sz="1800" dirty="0" smtClean="0"/>
              <a:t> </a:t>
            </a:r>
          </a:p>
          <a:p>
            <a:pPr lvl="1"/>
            <a:r>
              <a:rPr lang="sr-Latn-RS" sz="1800" dirty="0" smtClean="0"/>
              <a:t>o</a:t>
            </a:r>
            <a:r>
              <a:rPr lang="en-US" sz="1800" dirty="0" err="1" smtClean="0"/>
              <a:t>rganiz</a:t>
            </a:r>
            <a:r>
              <a:rPr lang="sr-Latn-RS" sz="1800" dirty="0" smtClean="0"/>
              <a:t>ovan </a:t>
            </a:r>
            <a:r>
              <a:rPr lang="en-US" sz="1800" dirty="0" smtClean="0"/>
              <a:t>s</a:t>
            </a:r>
            <a:r>
              <a:rPr lang="sr-Latn-RS" sz="1800" dirty="0" smtClean="0"/>
              <a:t>i</a:t>
            </a:r>
            <a:r>
              <a:rPr lang="en-US" sz="1800" dirty="0" err="1" smtClean="0"/>
              <a:t>st</a:t>
            </a:r>
            <a:r>
              <a:rPr lang="sr-Latn-RS" sz="1800" dirty="0" smtClean="0"/>
              <a:t>em izveštavanja</a:t>
            </a:r>
            <a:r>
              <a:rPr lang="en-US" sz="1800" dirty="0" smtClean="0"/>
              <a:t>.	</a:t>
            </a:r>
            <a:endParaRPr lang="sr-Latn-RS" sz="18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48000" y="26903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3600" dirty="0">
                <a:solidFill>
                  <a:srgbClr val="90C226"/>
                </a:solidFill>
                <a:ea typeface="+mj-ea"/>
                <a:cs typeface="+mj-cs"/>
              </a:rPr>
              <a:t/>
            </a:r>
            <a:br>
              <a:rPr lang="sr-Latn-RS" sz="3600" dirty="0">
                <a:solidFill>
                  <a:srgbClr val="90C226"/>
                </a:solidFill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7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90C226"/>
                </a:solidFill>
              </a:rPr>
              <a:t>ORGANIZACIONA KULTURA </a:t>
            </a:r>
            <a:r>
              <a:rPr lang="sr-Latn-RS" dirty="0">
                <a:solidFill>
                  <a:srgbClr val="90C226"/>
                </a:solidFill>
              </a:rPr>
              <a:t>HOTELSKOG PREDUZEĆA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260850"/>
          </a:xfrm>
        </p:spPr>
        <p:txBody>
          <a:bodyPr>
            <a:normAutofit/>
          </a:bodyPr>
          <a:lstStyle/>
          <a:p>
            <a:r>
              <a:rPr lang="en-US" sz="2000" b="1" u="sng" dirty="0" err="1"/>
              <a:t>Elementi</a:t>
            </a:r>
            <a:r>
              <a:rPr lang="en-US" sz="2000" b="1" u="sng" dirty="0"/>
              <a:t> </a:t>
            </a:r>
            <a:r>
              <a:rPr lang="en-US" sz="2000" b="1" u="sng" dirty="0" err="1"/>
              <a:t>i</a:t>
            </a:r>
            <a:r>
              <a:rPr lang="en-US" sz="2000" b="1" u="sng" dirty="0"/>
              <a:t> </a:t>
            </a:r>
            <a:r>
              <a:rPr lang="en-US" sz="2000" b="1" u="sng" dirty="0" err="1" smtClean="0"/>
              <a:t>dimenzije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organizaci</a:t>
            </a:r>
            <a:r>
              <a:rPr lang="sr-Latn-RS" sz="2000" b="1" u="sng" dirty="0" smtClean="0"/>
              <a:t>one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kulture</a:t>
            </a:r>
            <a:endParaRPr lang="sr-Latn-RS" sz="2000" b="1" u="sng" dirty="0" smtClean="0"/>
          </a:p>
          <a:p>
            <a:endParaRPr lang="sr-Latn-RS" sz="2000" b="1" dirty="0"/>
          </a:p>
          <a:p>
            <a:r>
              <a:rPr lang="pl-PL" dirty="0" smtClean="0"/>
              <a:t>Organizaciona </a:t>
            </a:r>
            <a:r>
              <a:rPr lang="pl-PL" dirty="0"/>
              <a:t>kultura u ugostiteljskim </a:t>
            </a:r>
            <a:r>
              <a:rPr lang="pl-PL" dirty="0" smtClean="0"/>
              <a:t>organizacijama </a:t>
            </a:r>
            <a:r>
              <a:rPr lang="en-US" dirty="0" err="1" smtClean="0"/>
              <a:t>sastoji</a:t>
            </a:r>
            <a:r>
              <a:rPr lang="en-US" dirty="0" smtClean="0"/>
              <a:t> </a:t>
            </a:r>
            <a:r>
              <a:rPr lang="en-US" dirty="0"/>
              <a:t>se od </a:t>
            </a:r>
            <a:r>
              <a:rPr lang="en-US" dirty="0" err="1" smtClean="0"/>
              <a:t>sledećih</a:t>
            </a:r>
            <a:r>
              <a:rPr lang="en-US" dirty="0" smtClean="0"/>
              <a:t> </a:t>
            </a:r>
            <a:r>
              <a:rPr lang="en-US" dirty="0" err="1"/>
              <a:t>dimenzija</a:t>
            </a:r>
            <a:r>
              <a:rPr lang="en-US" dirty="0"/>
              <a:t> </a:t>
            </a:r>
            <a:r>
              <a:rPr lang="en-US" dirty="0" err="1"/>
              <a:t>kulture</a:t>
            </a:r>
            <a:r>
              <a:rPr lang="en-US" dirty="0" smtClean="0"/>
              <a:t>:</a:t>
            </a:r>
            <a:endParaRPr lang="sr-Latn-RS" dirty="0" smtClean="0"/>
          </a:p>
          <a:p>
            <a:pPr>
              <a:buFont typeface="+mj-lt"/>
              <a:buAutoNum type="arabicPeriod"/>
            </a:pPr>
            <a:r>
              <a:rPr lang="en-US" b="1" dirty="0" err="1" smtClean="0"/>
              <a:t>Uslužna</a:t>
            </a:r>
            <a:r>
              <a:rPr lang="en-US" b="1" dirty="0" smtClean="0"/>
              <a:t> </a:t>
            </a:r>
            <a:r>
              <a:rPr lang="en-US" b="1" dirty="0" err="1" smtClean="0"/>
              <a:t>kultura</a:t>
            </a:r>
            <a:r>
              <a:rPr lang="sr-Latn-RS" b="1" dirty="0" smtClean="0"/>
              <a:t> – </a:t>
            </a:r>
            <a:r>
              <a:rPr lang="sr-Latn-RS" dirty="0" smtClean="0"/>
              <a:t>koju čine:</a:t>
            </a:r>
          </a:p>
          <a:p>
            <a:pPr marL="685800" lvl="1"/>
            <a:r>
              <a:rPr lang="en-US" b="1" dirty="0"/>
              <a:t>Kultur</a:t>
            </a:r>
            <a:r>
              <a:rPr lang="sr-Latn-RS" b="1" dirty="0"/>
              <a:t>a</a:t>
            </a:r>
            <a:r>
              <a:rPr lang="en-US" b="1" dirty="0"/>
              <a:t> </a:t>
            </a:r>
            <a:r>
              <a:rPr lang="en-US" b="1" dirty="0" err="1"/>
              <a:t>komuniciranja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slušanja</a:t>
            </a:r>
            <a:r>
              <a:rPr lang="en-US" b="1" dirty="0"/>
              <a:t> </a:t>
            </a:r>
            <a:r>
              <a:rPr lang="en-US" b="1" dirty="0" err="1"/>
              <a:t>gosta</a:t>
            </a:r>
            <a:endParaRPr lang="sr-Latn-RS" b="1" dirty="0"/>
          </a:p>
          <a:p>
            <a:pPr marL="685800" lvl="1"/>
            <a:r>
              <a:rPr lang="en-US" b="1" dirty="0"/>
              <a:t>Kultur</a:t>
            </a:r>
            <a:r>
              <a:rPr lang="sr-Latn-RS" b="1" dirty="0"/>
              <a:t>a</a:t>
            </a:r>
            <a:r>
              <a:rPr lang="en-US" b="1" dirty="0"/>
              <a:t> </a:t>
            </a:r>
            <a:r>
              <a:rPr lang="en-US" b="1" dirty="0" err="1" smtClean="0"/>
              <a:t>izgleda</a:t>
            </a:r>
            <a:r>
              <a:rPr lang="sr-Latn-RS" b="1" dirty="0" smtClean="0"/>
              <a:t> </a:t>
            </a:r>
            <a:r>
              <a:rPr lang="sr-Latn-RS" dirty="0" smtClean="0"/>
              <a:t>(izgled zaposlenih – njihova odeća, urednost, nakit i sl.)</a:t>
            </a:r>
            <a:endParaRPr lang="sr-Latn-RS" dirty="0"/>
          </a:p>
          <a:p>
            <a:pPr marL="685800" lvl="1"/>
            <a:r>
              <a:rPr lang="sr-Latn-RS" b="1" dirty="0"/>
              <a:t>Ličn</a:t>
            </a:r>
            <a:r>
              <a:rPr lang="en-US" b="1" dirty="0"/>
              <a:t>a </a:t>
            </a:r>
            <a:r>
              <a:rPr lang="en-US" b="1" dirty="0" err="1"/>
              <a:t>kultura</a:t>
            </a:r>
            <a:r>
              <a:rPr lang="en-US" b="1" dirty="0"/>
              <a:t> </a:t>
            </a:r>
            <a:r>
              <a:rPr lang="en-US" b="1" dirty="0" err="1"/>
              <a:t>radnika</a:t>
            </a:r>
            <a:endParaRPr lang="sr-Latn-RS" b="1" dirty="0"/>
          </a:p>
          <a:p>
            <a:pPr>
              <a:buFont typeface="+mj-lt"/>
              <a:buAutoNum type="arabicPeriod"/>
            </a:pPr>
            <a:r>
              <a:rPr lang="en-US" sz="1800" b="1" dirty="0" err="1" smtClean="0"/>
              <a:t>Kultura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rešavanja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konflikta</a:t>
            </a:r>
            <a:endParaRPr lang="sr-Latn-RS" sz="1800" b="1" dirty="0" smtClean="0"/>
          </a:p>
          <a:p>
            <a:pPr>
              <a:buFont typeface="+mj-lt"/>
              <a:buAutoNum type="arabicPeriod"/>
            </a:pPr>
            <a:r>
              <a:rPr lang="en-US" b="1" dirty="0" err="1"/>
              <a:t>Kultura</a:t>
            </a:r>
            <a:r>
              <a:rPr lang="en-US" b="1" dirty="0"/>
              <a:t> </a:t>
            </a:r>
            <a:r>
              <a:rPr lang="en-US" b="1" dirty="0" err="1" smtClean="0"/>
              <a:t>menadžera</a:t>
            </a:r>
            <a:endParaRPr lang="en-US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48000" y="26903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3600" dirty="0">
                <a:solidFill>
                  <a:srgbClr val="90C226"/>
                </a:solidFill>
                <a:ea typeface="+mj-ea"/>
                <a:cs typeface="+mj-cs"/>
              </a:rPr>
              <a:t/>
            </a:r>
            <a:br>
              <a:rPr lang="sr-Latn-RS" sz="3600" dirty="0">
                <a:solidFill>
                  <a:srgbClr val="90C226"/>
                </a:solidFill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4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320</TotalTime>
  <Words>759</Words>
  <Application>Microsoft Office PowerPoint</Application>
  <PresentationFormat>Widescreen</PresentationFormat>
  <Paragraphs>194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Facet</vt:lpstr>
      <vt:lpstr>PRODAJA I RECEPCIJSKO POSLOVANJE </vt:lpstr>
      <vt:lpstr>1. ORGANIZACIJA HOTELSKOG PREDUZEĆA  </vt:lpstr>
      <vt:lpstr>ORGANIZACIJA HOTELSKOG PREDUZEĆA </vt:lpstr>
      <vt:lpstr>ORGANIZACIJA HOTELSKOG PREDUZEĆA </vt:lpstr>
      <vt:lpstr>ORGANIZACIJA HOTELSKOG PREDUZEĆA</vt:lpstr>
      <vt:lpstr>ORGANIZACIJA HOTELSKOG PREDUZEĆA</vt:lpstr>
      <vt:lpstr>1a. Funkcionisanje sektora hotelskog smeštaja </vt:lpstr>
      <vt:lpstr>ORGANIZACIJA HOTELSKOG PREDUZEĆA Funkcionisanje sektora hotelskog smeštaja </vt:lpstr>
      <vt:lpstr>ORGANIZACIJA HOTELSKOG PREDUZEĆA Funkcionisanje sektora hotelskog smeštaja  </vt:lpstr>
      <vt:lpstr>ORGANIZACIJA HOTELSKOG PREDUZEĆA Funkcionisanje sektora hotelskog smeštaja  </vt:lpstr>
      <vt:lpstr>ORGANIZACIJA HOTELSKOG PREDUZEĆA Funkcionisanje sektora hotelskog smeštaja  </vt:lpstr>
      <vt:lpstr>ORGANIZACIJA HOTELSKOG PREDUZEĆA Funkcionisanje sektora hotelskog smeštaja  </vt:lpstr>
      <vt:lpstr>1b. Funkcionisanje sektora hrane i pića</vt:lpstr>
      <vt:lpstr>ORGANIZACIJA HOTELSKOG PREDUZEĆA Funkcionisanje sektora hrane i pića </vt:lpstr>
      <vt:lpstr>ORGANIZACIJA HOTELSKOG PREDUZEĆA Funkcionisanje sektora hrane i pića </vt:lpstr>
      <vt:lpstr>ORGANIZACIJA HOTELSKOG PREDUZEĆA Ostale hotelske službe  </vt:lpstr>
      <vt:lpstr> 1c. ORGANIZACIONA KULTURA HOTELSKOG PREDUZEĆA</vt:lpstr>
      <vt:lpstr>ORGANIZACIONA KULTURA HOTELSKOG PREDUZEĆA  </vt:lpstr>
      <vt:lpstr>ORGANIZACIONA KULTURA HOTELSKOG PREDUZEĆA  </vt:lpstr>
      <vt:lpstr>ORGANIZACIONA KULTURA HOTELSKOG PREDUZEĆA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I RECEPCIJSKO POSLOVANJE</dc:title>
  <dc:creator>Momcilo</dc:creator>
  <cp:lastModifiedBy>Momcilo</cp:lastModifiedBy>
  <cp:revision>42</cp:revision>
  <dcterms:created xsi:type="dcterms:W3CDTF">2019-10-15T20:47:43Z</dcterms:created>
  <dcterms:modified xsi:type="dcterms:W3CDTF">2019-11-11T13:10:02Z</dcterms:modified>
</cp:coreProperties>
</file>