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90" r:id="rId3"/>
    <p:sldId id="409" r:id="rId4"/>
    <p:sldId id="294" r:id="rId5"/>
    <p:sldId id="594" r:id="rId6"/>
    <p:sldId id="595" r:id="rId7"/>
    <p:sldId id="596" r:id="rId8"/>
    <p:sldId id="597" r:id="rId9"/>
    <p:sldId id="598" r:id="rId10"/>
    <p:sldId id="599" r:id="rId11"/>
    <p:sldId id="600" r:id="rId12"/>
    <p:sldId id="601" r:id="rId13"/>
    <p:sldId id="602" r:id="rId14"/>
    <p:sldId id="603" r:id="rId15"/>
    <p:sldId id="604" r:id="rId16"/>
    <p:sldId id="605" r:id="rId17"/>
    <p:sldId id="606" r:id="rId18"/>
    <p:sldId id="607" r:id="rId19"/>
    <p:sldId id="608" r:id="rId20"/>
    <p:sldId id="609" r:id="rId21"/>
    <p:sldId id="610" r:id="rId22"/>
    <p:sldId id="611" r:id="rId23"/>
    <p:sldId id="613" r:id="rId24"/>
    <p:sldId id="612" r:id="rId25"/>
    <p:sldId id="614" r:id="rId26"/>
    <p:sldId id="615" r:id="rId27"/>
    <p:sldId id="616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26" autoAdjust="0"/>
    <p:restoredTop sz="94660"/>
  </p:normalViewPr>
  <p:slideViewPr>
    <p:cSldViewPr snapToGrid="0">
      <p:cViewPr varScale="1">
        <p:scale>
          <a:sx n="69" d="100"/>
          <a:sy n="69" d="100"/>
        </p:scale>
        <p:origin x="32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392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69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20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4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388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069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665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38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0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55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696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7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45248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43435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06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531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505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PRODAJA I RECEPCIJSKO POSLOVANJE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7384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7903" y="1305827"/>
            <a:ext cx="7766936" cy="1935709"/>
          </a:xfrm>
        </p:spPr>
        <p:txBody>
          <a:bodyPr/>
          <a:lstStyle/>
          <a:p>
            <a:pPr algn="ctr"/>
            <a:r>
              <a:rPr lang="en-US" sz="4000" dirty="0" smtClean="0"/>
              <a:t>POSLOVI </a:t>
            </a:r>
            <a:r>
              <a:rPr lang="sr-Latn-RS" sz="4000" dirty="0" smtClean="0"/>
              <a:t>PRI ODLASKU </a:t>
            </a:r>
            <a:r>
              <a:rPr lang="en-US" sz="4000" dirty="0" smtClean="0"/>
              <a:t>GOSTA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9254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x-none" sz="4400" dirty="0" smtClean="0"/>
              <a:t> </a:t>
            </a:r>
            <a:br>
              <a:rPr lang="x-none" sz="4400" dirty="0" smtClean="0"/>
            </a:br>
            <a:r>
              <a:rPr lang="en-US" sz="4400" dirty="0" smtClean="0"/>
              <a:t> </a:t>
            </a:r>
            <a:r>
              <a:rPr lang="en-US" sz="4000" dirty="0" smtClean="0"/>
              <a:t>1.</a:t>
            </a:r>
            <a:r>
              <a:rPr lang="en-US" sz="4000" dirty="0"/>
              <a:t> </a:t>
            </a:r>
            <a:r>
              <a:rPr lang="sr-Latn-RS" sz="4000" dirty="0" smtClean="0"/>
              <a:t>NAPLATA RAČUNA</a:t>
            </a:r>
            <a:endParaRPr lang="en-US" sz="40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250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NAPLATA RA</a:t>
            </a:r>
            <a:r>
              <a:rPr lang="sr-Latn-RS" dirty="0" smtClean="0"/>
              <a:t>ČUNA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en-US" sz="2000" dirty="0" err="1" smtClean="0"/>
              <a:t>Pri</a:t>
            </a:r>
            <a:r>
              <a:rPr lang="en-US" sz="2000" dirty="0" smtClean="0"/>
              <a:t> </a:t>
            </a:r>
            <a:r>
              <a:rPr lang="en-US" sz="2000" dirty="0" err="1"/>
              <a:t>odlasku</a:t>
            </a:r>
            <a:r>
              <a:rPr lang="en-US" sz="2000" dirty="0"/>
              <a:t> </a:t>
            </a:r>
            <a:r>
              <a:rPr lang="en-US" sz="2000" dirty="0" err="1"/>
              <a:t>gosta</a:t>
            </a:r>
            <a:r>
              <a:rPr lang="en-US" sz="2000" dirty="0"/>
              <a:t>, </a:t>
            </a:r>
            <a:r>
              <a:rPr lang="en-US" sz="2000" dirty="0" err="1"/>
              <a:t>blagajnik</a:t>
            </a:r>
            <a:r>
              <a:rPr lang="en-US" sz="2000" dirty="0"/>
              <a:t> </a:t>
            </a:r>
            <a:r>
              <a:rPr lang="en-US" sz="2000" dirty="0" err="1"/>
              <a:t>obavlja</a:t>
            </a:r>
            <a:r>
              <a:rPr lang="en-US" sz="2000" dirty="0"/>
              <a:t> tri </a:t>
            </a:r>
            <a:r>
              <a:rPr lang="en-US" sz="2000" dirty="0" err="1" smtClean="0"/>
              <a:t>funkcije</a:t>
            </a:r>
            <a:r>
              <a:rPr lang="en-US" sz="2000" dirty="0"/>
              <a:t>: </a:t>
            </a:r>
          </a:p>
          <a:p>
            <a:pPr marL="800100" lvl="2" indent="0">
              <a:buNone/>
            </a:pPr>
            <a:r>
              <a:rPr lang="en-US" sz="2000" dirty="0"/>
              <a:t>1. </a:t>
            </a:r>
            <a:r>
              <a:rPr lang="en-US" sz="2000" dirty="0" err="1"/>
              <a:t>naplata</a:t>
            </a:r>
            <a:r>
              <a:rPr lang="en-US" sz="2000" dirty="0"/>
              <a:t> </a:t>
            </a:r>
            <a:r>
              <a:rPr lang="en-US" sz="2000" dirty="0" err="1"/>
              <a:t>računa</a:t>
            </a:r>
            <a:r>
              <a:rPr lang="en-US" sz="2000" dirty="0"/>
              <a:t>, </a:t>
            </a:r>
          </a:p>
          <a:p>
            <a:pPr marL="800100" lvl="2" indent="0">
              <a:buNone/>
            </a:pPr>
            <a:r>
              <a:rPr lang="en-US" sz="2000" dirty="0"/>
              <a:t>2. </a:t>
            </a:r>
            <a:r>
              <a:rPr lang="en-US" sz="2000" dirty="0" err="1"/>
              <a:t>ažuriranje</a:t>
            </a:r>
            <a:r>
              <a:rPr lang="en-US" sz="2000" dirty="0"/>
              <a:t> </a:t>
            </a:r>
            <a:r>
              <a:rPr lang="en-US" sz="2000" i="1" dirty="0"/>
              <a:t>room </a:t>
            </a:r>
            <a:r>
              <a:rPr lang="en-US" sz="2000" i="1" dirty="0" err="1"/>
              <a:t>statusa</a:t>
            </a:r>
            <a:r>
              <a:rPr lang="en-US" sz="2000" dirty="0"/>
              <a:t>, </a:t>
            </a:r>
          </a:p>
          <a:p>
            <a:pPr marL="800100" lvl="2" indent="0">
              <a:buNone/>
            </a:pPr>
            <a:r>
              <a:rPr lang="en-US" sz="2000" dirty="0"/>
              <a:t>3. </a:t>
            </a:r>
            <a:r>
              <a:rPr lang="en-US" sz="2000" dirty="0" err="1"/>
              <a:t>ažuriranje</a:t>
            </a:r>
            <a:r>
              <a:rPr lang="en-US" sz="2000" dirty="0"/>
              <a:t> </a:t>
            </a:r>
            <a:r>
              <a:rPr lang="en-US" sz="2000" dirty="0" smtClean="0"/>
              <a:t>«</a:t>
            </a:r>
            <a:r>
              <a:rPr lang="sr-Latn-RS" sz="2000" dirty="0" smtClean="0"/>
              <a:t>istorijske</a:t>
            </a:r>
            <a:r>
              <a:rPr lang="en-US" sz="2000" dirty="0" smtClean="0"/>
              <a:t> </a:t>
            </a:r>
            <a:r>
              <a:rPr lang="en-US" sz="2000" dirty="0" err="1"/>
              <a:t>kartice</a:t>
            </a:r>
            <a:r>
              <a:rPr lang="en-US" sz="2000" dirty="0"/>
              <a:t>» </a:t>
            </a:r>
            <a:r>
              <a:rPr lang="en-US" sz="2000" dirty="0" err="1"/>
              <a:t>gosta</a:t>
            </a:r>
            <a:r>
              <a:rPr lang="en-US" sz="20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72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NAPLATA RA</a:t>
            </a:r>
            <a:r>
              <a:rPr lang="sr-Latn-RS" dirty="0" smtClean="0"/>
              <a:t>ČUNA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en-US" dirty="0" smtClean="0"/>
              <a:t>U </a:t>
            </a:r>
            <a:r>
              <a:rPr lang="en-US" dirty="0" err="1"/>
              <a:t>manjim</a:t>
            </a:r>
            <a:r>
              <a:rPr lang="en-US" dirty="0"/>
              <a:t> </a:t>
            </a:r>
            <a:r>
              <a:rPr lang="en-US" dirty="0" err="1"/>
              <a:t>hotelima</a:t>
            </a:r>
            <a:r>
              <a:rPr lang="en-US" dirty="0"/>
              <a:t> </a:t>
            </a:r>
            <a:r>
              <a:rPr lang="en-US" dirty="0" err="1"/>
              <a:t>poslove</a:t>
            </a:r>
            <a:r>
              <a:rPr lang="en-US" dirty="0"/>
              <a:t> </a:t>
            </a:r>
            <a:r>
              <a:rPr lang="en-US" dirty="0" err="1"/>
              <a:t>naplate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obavlja</a:t>
            </a:r>
            <a:r>
              <a:rPr lang="en-US" dirty="0"/>
              <a:t> </a:t>
            </a:r>
            <a:r>
              <a:rPr lang="en-US" dirty="0" err="1" smtClean="0"/>
              <a:t>recepcionar</a:t>
            </a:r>
            <a:r>
              <a:rPr lang="sr-Latn-RS" dirty="0" smtClean="0"/>
              <a:t>, dok je u većim hotelima za te poslove zadužen blagajnik.</a:t>
            </a:r>
          </a:p>
          <a:p>
            <a:r>
              <a:rPr lang="sr-Latn-RS" dirty="0" smtClean="0"/>
              <a:t>Naplata računa je izuzetno važan deo posla, i to ne samo sa finansijske strane već i zbog toga što g</a:t>
            </a:r>
            <a:r>
              <a:rPr lang="en-US" dirty="0" err="1" smtClean="0"/>
              <a:t>ost</a:t>
            </a:r>
            <a:r>
              <a:rPr lang="en-US" dirty="0" smtClean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napustiti</a:t>
            </a:r>
            <a:r>
              <a:rPr lang="en-US" dirty="0"/>
              <a:t> hotel </a:t>
            </a:r>
            <a:r>
              <a:rPr lang="en-US" dirty="0" err="1"/>
              <a:t>nezadovoljan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mu </a:t>
            </a:r>
            <a:r>
              <a:rPr lang="en-US" dirty="0" err="1"/>
              <a:t>račun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 smtClean="0"/>
              <a:t>pripremljen</a:t>
            </a:r>
            <a:r>
              <a:rPr lang="sr-Latn-RS" dirty="0" smtClean="0"/>
              <a:t> na vreme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sr-Latn-RS" dirty="0" smtClean="0"/>
              <a:t>tačan</a:t>
            </a:r>
            <a:r>
              <a:rPr lang="en-US" dirty="0" smtClean="0"/>
              <a:t>. </a:t>
            </a:r>
            <a:endParaRPr lang="sr-Latn-RS" dirty="0" smtClean="0"/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87463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NAPLATA RA</a:t>
            </a:r>
            <a:r>
              <a:rPr lang="sr-Latn-RS" dirty="0" smtClean="0"/>
              <a:t>ČUNA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75113"/>
            <a:ext cx="8596668" cy="4459432"/>
          </a:xfrm>
        </p:spPr>
        <p:txBody>
          <a:bodyPr>
            <a:noAutofit/>
          </a:bodyPr>
          <a:lstStyle/>
          <a:p>
            <a:r>
              <a:rPr lang="en-US" b="1" i="1" dirty="0" err="1" smtClean="0"/>
              <a:t>Načini</a:t>
            </a:r>
            <a:r>
              <a:rPr lang="en-US" b="1" i="1" dirty="0" smtClean="0"/>
              <a:t> </a:t>
            </a:r>
            <a:r>
              <a:rPr lang="en-US" b="1" i="1" dirty="0" err="1"/>
              <a:t>plaćanja</a:t>
            </a:r>
            <a:r>
              <a:rPr lang="en-US" b="1" i="1" dirty="0"/>
              <a:t> </a:t>
            </a:r>
            <a:endParaRPr lang="sr-Latn-RS" b="1" i="1" dirty="0" smtClean="0"/>
          </a:p>
          <a:p>
            <a:endParaRPr lang="en-US" dirty="0"/>
          </a:p>
          <a:p>
            <a:r>
              <a:rPr lang="en-US" dirty="0" err="1"/>
              <a:t>Račun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svodi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nulu</a:t>
            </a:r>
            <a:r>
              <a:rPr lang="en-US" dirty="0"/>
              <a:t> </a:t>
            </a:r>
            <a:r>
              <a:rPr lang="en-US" dirty="0" err="1"/>
              <a:t>plaćanjem</a:t>
            </a:r>
            <a:r>
              <a:rPr lang="en-US" dirty="0"/>
              <a:t> </a:t>
            </a:r>
            <a:r>
              <a:rPr lang="en-US" dirty="0" err="1"/>
              <a:t>jednim</a:t>
            </a:r>
            <a:r>
              <a:rPr lang="en-US" dirty="0"/>
              <a:t> od </a:t>
            </a:r>
            <a:r>
              <a:rPr lang="en-US" dirty="0" err="1" smtClean="0"/>
              <a:t>sledećih</a:t>
            </a:r>
            <a:r>
              <a:rPr lang="en-US" dirty="0" smtClean="0"/>
              <a:t> </a:t>
            </a:r>
            <a:r>
              <a:rPr lang="en-US" dirty="0" err="1"/>
              <a:t>načina</a:t>
            </a:r>
            <a:r>
              <a:rPr lang="en-US" dirty="0"/>
              <a:t>: </a:t>
            </a:r>
          </a:p>
          <a:p>
            <a:pPr marL="800100" lvl="2" indent="0">
              <a:buNone/>
            </a:pPr>
            <a:r>
              <a:rPr lang="en-US" sz="1800" dirty="0"/>
              <a:t>1. </a:t>
            </a:r>
            <a:r>
              <a:rPr lang="en-US" sz="1800" dirty="0" err="1"/>
              <a:t>gotovinski</a:t>
            </a:r>
            <a:r>
              <a:rPr lang="en-US" sz="1800" dirty="0"/>
              <a:t>, </a:t>
            </a:r>
          </a:p>
          <a:p>
            <a:pPr marL="800100" lvl="2" indent="0">
              <a:buNone/>
            </a:pPr>
            <a:r>
              <a:rPr lang="en-US" sz="1800" dirty="0"/>
              <a:t>2. </a:t>
            </a:r>
            <a:r>
              <a:rPr lang="en-US" sz="1800" dirty="0" err="1"/>
              <a:t>kreditnom</a:t>
            </a:r>
            <a:r>
              <a:rPr lang="en-US" sz="1800" dirty="0"/>
              <a:t> </a:t>
            </a:r>
            <a:r>
              <a:rPr lang="en-US" sz="1800" dirty="0" err="1"/>
              <a:t>karticom</a:t>
            </a:r>
            <a:r>
              <a:rPr lang="en-US" sz="1800" dirty="0"/>
              <a:t>, </a:t>
            </a:r>
          </a:p>
          <a:p>
            <a:pPr marL="800100" lvl="2" indent="0">
              <a:buNone/>
            </a:pPr>
            <a:r>
              <a:rPr lang="en-US" sz="1800" dirty="0"/>
              <a:t>3. </a:t>
            </a:r>
            <a:r>
              <a:rPr lang="en-US" sz="1800" dirty="0" err="1" smtClean="0"/>
              <a:t>fakturi</a:t>
            </a:r>
            <a:r>
              <a:rPr lang="sr-Latn-RS" sz="1800" dirty="0" smtClean="0"/>
              <a:t>s</a:t>
            </a:r>
            <a:r>
              <a:rPr lang="en-US" sz="1800" dirty="0" err="1" smtClean="0"/>
              <a:t>anjem</a:t>
            </a:r>
            <a:r>
              <a:rPr lang="en-US" sz="1800" dirty="0"/>
              <a:t>, </a:t>
            </a:r>
          </a:p>
          <a:p>
            <a:pPr marL="800100" lvl="2" indent="0">
              <a:buNone/>
            </a:pPr>
            <a:r>
              <a:rPr lang="en-US" sz="1800" dirty="0"/>
              <a:t>4. </a:t>
            </a:r>
            <a:r>
              <a:rPr lang="en-US" sz="1800" dirty="0" err="1" smtClean="0"/>
              <a:t>kombin</a:t>
            </a:r>
            <a:r>
              <a:rPr lang="sr-Latn-RS" sz="1800" dirty="0" smtClean="0"/>
              <a:t>ov</a:t>
            </a:r>
            <a:r>
              <a:rPr lang="en-US" sz="1800" dirty="0" err="1" smtClean="0"/>
              <a:t>ano</a:t>
            </a:r>
            <a:r>
              <a:rPr lang="en-US" sz="1800" dirty="0" smtClean="0"/>
              <a:t> </a:t>
            </a:r>
            <a:r>
              <a:rPr lang="en-US" sz="1800" dirty="0"/>
              <a:t>(</a:t>
            </a:r>
            <a:r>
              <a:rPr lang="en-US" sz="1800" dirty="0" err="1"/>
              <a:t>jedan</a:t>
            </a:r>
            <a:r>
              <a:rPr lang="en-US" sz="1800" dirty="0"/>
              <a:t> </a:t>
            </a:r>
            <a:r>
              <a:rPr lang="en-US" sz="1800" dirty="0" smtClean="0"/>
              <a:t>d</a:t>
            </a:r>
            <a:r>
              <a:rPr lang="sr-Latn-RS" sz="1800" dirty="0" smtClean="0"/>
              <a:t>e</a:t>
            </a:r>
            <a:r>
              <a:rPr lang="en-US" sz="1800" dirty="0" smtClean="0"/>
              <a:t>o </a:t>
            </a:r>
            <a:r>
              <a:rPr lang="en-US" sz="1800" dirty="0" err="1"/>
              <a:t>gotovinski</a:t>
            </a:r>
            <a:r>
              <a:rPr lang="en-US" sz="1800" dirty="0"/>
              <a:t>, </a:t>
            </a:r>
            <a:r>
              <a:rPr lang="en-US" sz="1800" dirty="0" err="1"/>
              <a:t>drugi</a:t>
            </a:r>
            <a:r>
              <a:rPr lang="en-US" sz="1800" dirty="0"/>
              <a:t> </a:t>
            </a:r>
            <a:r>
              <a:rPr lang="en-US" sz="1800" dirty="0" smtClean="0"/>
              <a:t>d</a:t>
            </a:r>
            <a:r>
              <a:rPr lang="sr-Latn-RS" sz="1800" dirty="0" smtClean="0"/>
              <a:t>e</a:t>
            </a:r>
            <a:r>
              <a:rPr lang="en-US" sz="1800" dirty="0" smtClean="0"/>
              <a:t>o </a:t>
            </a:r>
            <a:r>
              <a:rPr lang="en-US" sz="1800" dirty="0" err="1"/>
              <a:t>negotovinski</a:t>
            </a:r>
            <a:r>
              <a:rPr lang="en-US" sz="1800" dirty="0"/>
              <a:t>). </a:t>
            </a:r>
          </a:p>
          <a:p>
            <a:endParaRPr lang="en-US" dirty="0"/>
          </a:p>
          <a:p>
            <a:r>
              <a:rPr lang="en-US" dirty="0" err="1" smtClean="0"/>
              <a:t>Promene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tehnologiji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potrebe</a:t>
            </a:r>
            <a:r>
              <a:rPr lang="en-US" dirty="0"/>
              <a:t> </a:t>
            </a:r>
            <a:r>
              <a:rPr lang="en-US" dirty="0" err="1"/>
              <a:t>gostiju</a:t>
            </a:r>
            <a:r>
              <a:rPr lang="en-US" dirty="0"/>
              <a:t> </a:t>
            </a:r>
            <a:r>
              <a:rPr lang="sr-Latn-RS" dirty="0" smtClean="0"/>
              <a:t>dovele su do </a:t>
            </a:r>
            <a:r>
              <a:rPr lang="en-US" dirty="0" err="1" smtClean="0"/>
              <a:t>alternativn</a:t>
            </a:r>
            <a:r>
              <a:rPr lang="sr-Latn-RS" dirty="0" smtClean="0"/>
              <a:t>ih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smtClean="0"/>
              <a:t>s</a:t>
            </a:r>
            <a:r>
              <a:rPr lang="sr-Latn-RS" dirty="0" smtClean="0"/>
              <a:t>a</a:t>
            </a:r>
            <a:r>
              <a:rPr lang="en-US" dirty="0" err="1" smtClean="0"/>
              <a:t>vremenij</a:t>
            </a:r>
            <a:r>
              <a:rPr lang="sr-Latn-RS" dirty="0" smtClean="0"/>
              <a:t>ih</a:t>
            </a:r>
            <a:r>
              <a:rPr lang="en-US" dirty="0" smtClean="0"/>
              <a:t> </a:t>
            </a:r>
            <a:r>
              <a:rPr lang="sr-Latn-RS" dirty="0" smtClean="0"/>
              <a:t>načina </a:t>
            </a:r>
            <a:r>
              <a:rPr lang="en-US" dirty="0" err="1" smtClean="0"/>
              <a:t>naplate</a:t>
            </a:r>
            <a:r>
              <a:rPr lang="en-US" dirty="0" smtClean="0"/>
              <a:t> </a:t>
            </a:r>
            <a:r>
              <a:rPr lang="en-US" dirty="0" err="1"/>
              <a:t>računa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sr-Latn-RS" dirty="0" smtClean="0"/>
              <a:t>je lična</a:t>
            </a:r>
            <a:r>
              <a:rPr lang="en-US" dirty="0" smtClean="0"/>
              <a:t> </a:t>
            </a:r>
            <a:r>
              <a:rPr lang="en-US" dirty="0" err="1"/>
              <a:t>naplata</a:t>
            </a:r>
            <a:r>
              <a:rPr lang="en-US" dirty="0"/>
              <a:t>. 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56504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NAPLATA RA</a:t>
            </a:r>
            <a:r>
              <a:rPr lang="sr-Latn-RS" dirty="0" smtClean="0"/>
              <a:t>ČUNA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75113"/>
            <a:ext cx="8596668" cy="4459432"/>
          </a:xfrm>
        </p:spPr>
        <p:txBody>
          <a:bodyPr>
            <a:noAutofit/>
          </a:bodyPr>
          <a:lstStyle/>
          <a:p>
            <a:r>
              <a:rPr lang="sr-Latn-RS" b="1" i="1" dirty="0" smtClean="0"/>
              <a:t>Lična naplat</a:t>
            </a:r>
            <a:r>
              <a:rPr lang="en-US" b="1" i="1" dirty="0" smtClean="0"/>
              <a:t>a </a:t>
            </a:r>
            <a:r>
              <a:rPr lang="en-US" b="1" i="1" dirty="0"/>
              <a:t>(Self Check-Out) </a:t>
            </a:r>
            <a:endParaRPr lang="en-US" dirty="0"/>
          </a:p>
          <a:p>
            <a:endParaRPr lang="sr-Latn-RS" dirty="0" smtClean="0"/>
          </a:p>
          <a:p>
            <a:r>
              <a:rPr lang="en-US" dirty="0" smtClean="0"/>
              <a:t>U </a:t>
            </a:r>
            <a:r>
              <a:rPr lang="en-US" dirty="0" err="1" smtClean="0"/>
              <a:t>nekim</a:t>
            </a:r>
            <a:r>
              <a:rPr lang="en-US" dirty="0" smtClean="0"/>
              <a:t> </a:t>
            </a:r>
            <a:r>
              <a:rPr lang="en-US" dirty="0" err="1" smtClean="0"/>
              <a:t>hotelima</a:t>
            </a:r>
            <a:r>
              <a:rPr lang="en-US" dirty="0" smtClean="0"/>
              <a:t>, u </a:t>
            </a:r>
            <a:r>
              <a:rPr lang="en-US" dirty="0" err="1" smtClean="0"/>
              <a:t>predvorju</a:t>
            </a:r>
            <a:r>
              <a:rPr lang="en-US" dirty="0" smtClean="0"/>
              <a:t> </a:t>
            </a:r>
            <a:r>
              <a:rPr lang="en-US" dirty="0" err="1" smtClean="0"/>
              <a:t>recepcije</a:t>
            </a:r>
            <a:r>
              <a:rPr lang="en-US" dirty="0" smtClean="0"/>
              <a:t> </a:t>
            </a:r>
            <a:r>
              <a:rPr lang="en-US" dirty="0" err="1" smtClean="0"/>
              <a:t>nalazi</a:t>
            </a:r>
            <a:r>
              <a:rPr lang="en-US" dirty="0" smtClean="0"/>
              <a:t> se terminal </a:t>
            </a:r>
            <a:r>
              <a:rPr lang="en-US" dirty="0" err="1" smtClean="0"/>
              <a:t>koji</a:t>
            </a:r>
            <a:r>
              <a:rPr lang="en-US" dirty="0" smtClean="0"/>
              <a:t> je </a:t>
            </a:r>
            <a:r>
              <a:rPr lang="en-US" dirty="0" err="1" smtClean="0"/>
              <a:t>spojen</a:t>
            </a:r>
            <a:r>
              <a:rPr lang="en-US" dirty="0" smtClean="0"/>
              <a:t> s </a:t>
            </a:r>
            <a:r>
              <a:rPr lang="en-US" dirty="0" err="1" smtClean="0"/>
              <a:t>hotelskim</a:t>
            </a:r>
            <a:r>
              <a:rPr lang="en-US" dirty="0" smtClean="0"/>
              <a:t> </a:t>
            </a:r>
            <a:r>
              <a:rPr lang="en-US" dirty="0" err="1" smtClean="0"/>
              <a:t>računa</a:t>
            </a:r>
            <a:r>
              <a:rPr lang="sr-Latn-RS" dirty="0" smtClean="0"/>
              <a:t>rski</a:t>
            </a:r>
            <a:r>
              <a:rPr lang="en-US" dirty="0" smtClean="0"/>
              <a:t>m s</a:t>
            </a:r>
            <a:r>
              <a:rPr lang="sr-Latn-RS" dirty="0" smtClean="0"/>
              <a:t>i</a:t>
            </a:r>
            <a:r>
              <a:rPr lang="en-US" dirty="0" err="1" smtClean="0"/>
              <a:t>st</a:t>
            </a:r>
            <a:r>
              <a:rPr lang="sr-Latn-RS" dirty="0" smtClean="0"/>
              <a:t>em</a:t>
            </a:r>
            <a:r>
              <a:rPr lang="en-US" dirty="0" smtClean="0"/>
              <a:t>om, a </a:t>
            </a:r>
            <a:r>
              <a:rPr lang="en-US" dirty="0" err="1" smtClean="0"/>
              <a:t>kojim</a:t>
            </a:r>
            <a:r>
              <a:rPr lang="en-US" dirty="0" smtClean="0"/>
              <a:t> </a:t>
            </a:r>
            <a:r>
              <a:rPr lang="en-US" dirty="0" err="1" smtClean="0"/>
              <a:t>gosti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sr-Latn-RS" dirty="0" smtClean="0"/>
              <a:t>lično</a:t>
            </a:r>
            <a:r>
              <a:rPr lang="en-US" dirty="0" smtClean="0"/>
              <a:t> </a:t>
            </a:r>
            <a:r>
              <a:rPr lang="en-US" dirty="0" err="1" smtClean="0"/>
              <a:t>izlistati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platiti</a:t>
            </a:r>
            <a:r>
              <a:rPr lang="en-US" dirty="0" smtClean="0"/>
              <a:t> </a:t>
            </a:r>
            <a:r>
              <a:rPr lang="en-US" dirty="0" err="1" smtClean="0"/>
              <a:t>svoj</a:t>
            </a:r>
            <a:r>
              <a:rPr lang="en-US" dirty="0" smtClean="0"/>
              <a:t> </a:t>
            </a:r>
            <a:r>
              <a:rPr lang="en-US" dirty="0" err="1" smtClean="0"/>
              <a:t>račun</a:t>
            </a:r>
            <a:r>
              <a:rPr lang="en-US" dirty="0" smtClean="0"/>
              <a:t>, bez </a:t>
            </a:r>
            <a:r>
              <a:rPr lang="en-US" dirty="0" err="1" smtClean="0"/>
              <a:t>posredovanja</a:t>
            </a:r>
            <a:r>
              <a:rPr lang="en-US" dirty="0" smtClean="0"/>
              <a:t> </a:t>
            </a:r>
            <a:r>
              <a:rPr lang="en-US" dirty="0" err="1" smtClean="0"/>
              <a:t>osoblja</a:t>
            </a:r>
            <a:r>
              <a:rPr lang="en-US" dirty="0" smtClean="0"/>
              <a:t> </a:t>
            </a:r>
            <a:r>
              <a:rPr lang="en-US" dirty="0" err="1" smtClean="0"/>
              <a:t>recepcije</a:t>
            </a:r>
            <a:r>
              <a:rPr lang="en-US" dirty="0" smtClean="0"/>
              <a:t>. </a:t>
            </a:r>
            <a:endParaRPr lang="sr-Latn-RS" dirty="0" smtClean="0"/>
          </a:p>
          <a:p>
            <a:endParaRPr lang="sr-Latn-RS" dirty="0" smtClean="0"/>
          </a:p>
          <a:p>
            <a:r>
              <a:rPr lang="sr-Latn-RS" dirty="0" smtClean="0"/>
              <a:t>Pored </a:t>
            </a:r>
            <a:r>
              <a:rPr lang="en-US" dirty="0" err="1" smtClean="0"/>
              <a:t>terminala</a:t>
            </a:r>
            <a:r>
              <a:rPr lang="en-US" dirty="0" smtClean="0"/>
              <a:t> se</a:t>
            </a:r>
            <a:r>
              <a:rPr lang="sr-Latn-RS" dirty="0" smtClean="0"/>
              <a:t> </a:t>
            </a:r>
            <a:r>
              <a:rPr lang="en-US" dirty="0" err="1" smtClean="0"/>
              <a:t>nalazi</a:t>
            </a:r>
            <a:r>
              <a:rPr lang="en-US" dirty="0" smtClean="0"/>
              <a:t> </a:t>
            </a:r>
            <a:r>
              <a:rPr lang="en-US" dirty="0" err="1" smtClean="0"/>
              <a:t>čitač</a:t>
            </a:r>
            <a:r>
              <a:rPr lang="en-US" dirty="0" smtClean="0"/>
              <a:t> </a:t>
            </a:r>
            <a:r>
              <a:rPr lang="en-US" dirty="0" err="1" smtClean="0"/>
              <a:t>kreditnih</a:t>
            </a:r>
            <a:r>
              <a:rPr lang="en-US" dirty="0" smtClean="0"/>
              <a:t> </a:t>
            </a:r>
            <a:r>
              <a:rPr lang="en-US" dirty="0" err="1" smtClean="0"/>
              <a:t>kartica</a:t>
            </a:r>
            <a:r>
              <a:rPr lang="en-US" dirty="0" smtClean="0"/>
              <a:t>. Bez </a:t>
            </a:r>
            <a:r>
              <a:rPr lang="en-US" dirty="0" err="1" smtClean="0"/>
              <a:t>očitanja</a:t>
            </a:r>
            <a:r>
              <a:rPr lang="en-US" dirty="0" smtClean="0"/>
              <a:t> </a:t>
            </a:r>
            <a:r>
              <a:rPr lang="en-US" dirty="0" err="1" smtClean="0"/>
              <a:t>kreditne</a:t>
            </a:r>
            <a:r>
              <a:rPr lang="en-US" dirty="0" smtClean="0"/>
              <a:t> </a:t>
            </a:r>
            <a:r>
              <a:rPr lang="en-US" dirty="0" err="1" smtClean="0"/>
              <a:t>kartice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sr-Latn-RS" dirty="0" smtClean="0"/>
              <a:t> pot</a:t>
            </a:r>
            <a:r>
              <a:rPr lang="en-US" dirty="0" err="1" smtClean="0"/>
              <a:t>vrde</a:t>
            </a:r>
            <a:r>
              <a:rPr lang="sr-Latn-RS" dirty="0" smtClean="0"/>
              <a:t> o prijemu</a:t>
            </a:r>
            <a:r>
              <a:rPr lang="en-US" dirty="0" smtClean="0"/>
              <a:t> od </a:t>
            </a:r>
            <a:r>
              <a:rPr lang="sr-Latn-RS" dirty="0" smtClean="0"/>
              <a:t>banke </a:t>
            </a:r>
            <a:r>
              <a:rPr lang="en-US" dirty="0" err="1" smtClean="0"/>
              <a:t>račun</a:t>
            </a:r>
            <a:r>
              <a:rPr lang="en-US" dirty="0" smtClean="0"/>
              <a:t> se ne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zaključiti</a:t>
            </a:r>
            <a:r>
              <a:rPr lang="en-US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8095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NAPLATA RA</a:t>
            </a:r>
            <a:r>
              <a:rPr lang="sr-Latn-RS" dirty="0" smtClean="0"/>
              <a:t>ČUNA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75113"/>
            <a:ext cx="8596668" cy="4459432"/>
          </a:xfrm>
        </p:spPr>
        <p:txBody>
          <a:bodyPr>
            <a:noAutofit/>
          </a:bodyPr>
          <a:lstStyle/>
          <a:p>
            <a:r>
              <a:rPr lang="sr-Latn-RS" b="1" i="1" dirty="0" smtClean="0"/>
              <a:t>Lična naplat</a:t>
            </a:r>
            <a:r>
              <a:rPr lang="en-US" b="1" i="1" dirty="0" smtClean="0"/>
              <a:t>a </a:t>
            </a:r>
            <a:r>
              <a:rPr lang="en-US" b="1" i="1" dirty="0"/>
              <a:t>(Self Check-Out) </a:t>
            </a:r>
            <a:endParaRPr lang="en-US" dirty="0"/>
          </a:p>
          <a:p>
            <a:endParaRPr lang="sr-Latn-RS" dirty="0" smtClean="0"/>
          </a:p>
          <a:p>
            <a:r>
              <a:rPr lang="en-US" dirty="0" err="1" smtClean="0"/>
              <a:t>Sličnu</a:t>
            </a:r>
            <a:r>
              <a:rPr lang="en-US" dirty="0" smtClean="0"/>
              <a:t> </a:t>
            </a:r>
            <a:r>
              <a:rPr lang="en-US" dirty="0" err="1"/>
              <a:t>operaciju</a:t>
            </a:r>
            <a:r>
              <a:rPr lang="en-US" dirty="0"/>
              <a:t> </a:t>
            </a:r>
            <a:r>
              <a:rPr lang="en-US" dirty="0" err="1"/>
              <a:t>omogućuje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i="1" dirty="0"/>
              <a:t>in-room </a:t>
            </a:r>
            <a:r>
              <a:rPr lang="en-US" i="1" dirty="0" smtClean="0"/>
              <a:t>television</a:t>
            </a:r>
            <a:r>
              <a:rPr lang="sr-Latn-RS" i="1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televizijskom</a:t>
            </a:r>
            <a:r>
              <a:rPr lang="en-US" dirty="0"/>
              <a:t> </a:t>
            </a:r>
            <a:r>
              <a:rPr lang="en-US" dirty="0" err="1"/>
              <a:t>ekranu</a:t>
            </a:r>
            <a:r>
              <a:rPr lang="en-US" dirty="0"/>
              <a:t> u </a:t>
            </a:r>
            <a:r>
              <a:rPr lang="en-US" dirty="0" err="1"/>
              <a:t>sobi</a:t>
            </a:r>
            <a:r>
              <a:rPr lang="en-US" dirty="0"/>
              <a:t> </a:t>
            </a:r>
            <a:r>
              <a:rPr lang="en-US" dirty="0" err="1" smtClean="0"/>
              <a:t>videti</a:t>
            </a:r>
            <a:r>
              <a:rPr lang="en-US" dirty="0" smtClean="0"/>
              <a:t>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/>
              <a:t>račun</a:t>
            </a:r>
            <a:r>
              <a:rPr lang="en-US" dirty="0"/>
              <a:t>, </a:t>
            </a:r>
            <a:r>
              <a:rPr lang="en-US" dirty="0" err="1"/>
              <a:t>izlistati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platiti</a:t>
            </a:r>
            <a:r>
              <a:rPr lang="en-US" dirty="0"/>
              <a:t>, bez </a:t>
            </a:r>
            <a:r>
              <a:rPr lang="en-US" dirty="0" err="1"/>
              <a:t>posredovanja</a:t>
            </a:r>
            <a:r>
              <a:rPr lang="en-US" dirty="0"/>
              <a:t> </a:t>
            </a:r>
            <a:r>
              <a:rPr lang="en-US" dirty="0" err="1"/>
              <a:t>osoblja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sr-Latn-RS" dirty="0" smtClean="0"/>
              <a:t>G</a:t>
            </a:r>
            <a:r>
              <a:rPr lang="en-US" dirty="0" err="1" smtClean="0"/>
              <a:t>ost</a:t>
            </a:r>
            <a:r>
              <a:rPr lang="en-US" dirty="0" smtClean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platiti</a:t>
            </a:r>
            <a:r>
              <a:rPr lang="en-US" dirty="0"/>
              <a:t>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/>
              <a:t>račun</a:t>
            </a:r>
            <a:r>
              <a:rPr lang="en-US" dirty="0"/>
              <a:t> </a:t>
            </a:r>
            <a:r>
              <a:rPr lang="en-US" dirty="0" err="1"/>
              <a:t>potvrđivanjem</a:t>
            </a:r>
            <a:r>
              <a:rPr lang="en-US" dirty="0"/>
              <a:t> </a:t>
            </a:r>
            <a:r>
              <a:rPr lang="en-US" dirty="0" err="1"/>
              <a:t>načina</a:t>
            </a:r>
            <a:r>
              <a:rPr lang="en-US" dirty="0"/>
              <a:t> </a:t>
            </a:r>
            <a:r>
              <a:rPr lang="en-US" dirty="0" err="1"/>
              <a:t>plaćanja</a:t>
            </a:r>
            <a:r>
              <a:rPr lang="en-US" dirty="0"/>
              <a:t> </a:t>
            </a:r>
            <a:r>
              <a:rPr lang="en-US" dirty="0" err="1"/>
              <a:t>svog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dogovoreno</a:t>
            </a:r>
            <a:r>
              <a:rPr lang="en-US" dirty="0"/>
              <a:t> s </a:t>
            </a:r>
            <a:r>
              <a:rPr lang="en-US" dirty="0" err="1"/>
              <a:t>recepcijom</a:t>
            </a:r>
            <a:r>
              <a:rPr lang="en-US" dirty="0"/>
              <a:t>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dolasku</a:t>
            </a:r>
            <a:r>
              <a:rPr lang="en-US" dirty="0"/>
              <a:t> u hotel.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slučaju</a:t>
            </a:r>
            <a:r>
              <a:rPr lang="en-US" dirty="0"/>
              <a:t> </a:t>
            </a:r>
            <a:r>
              <a:rPr lang="en-US" dirty="0" err="1"/>
              <a:t>kopiju</a:t>
            </a:r>
            <a:r>
              <a:rPr lang="en-US" dirty="0"/>
              <a:t> </a:t>
            </a:r>
            <a:r>
              <a:rPr lang="en-US" dirty="0" err="1"/>
              <a:t>svog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preuzima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recepciji</a:t>
            </a:r>
            <a:r>
              <a:rPr lang="en-US" dirty="0"/>
              <a:t>. </a:t>
            </a:r>
            <a:endParaRPr lang="sr-Latn-RS" dirty="0" smtClean="0"/>
          </a:p>
          <a:p>
            <a:endParaRPr lang="sr-Latn-RS" dirty="0" smtClean="0"/>
          </a:p>
          <a:p>
            <a:r>
              <a:rPr lang="en-US" dirty="0"/>
              <a:t>U </a:t>
            </a:r>
            <a:r>
              <a:rPr lang="en-US" dirty="0" err="1"/>
              <a:t>oba</a:t>
            </a:r>
            <a:r>
              <a:rPr lang="en-US" dirty="0"/>
              <a:t> </a:t>
            </a:r>
            <a:r>
              <a:rPr lang="en-US" dirty="0" err="1"/>
              <a:t>slučaja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sr-Latn-RS" dirty="0"/>
              <a:t>r</a:t>
            </a:r>
            <a:r>
              <a:rPr lang="en-US" dirty="0"/>
              <a:t> </a:t>
            </a:r>
            <a:r>
              <a:rPr lang="en-US" dirty="0" err="1"/>
              <a:t>automatski</a:t>
            </a:r>
            <a:r>
              <a:rPr lang="en-US" dirty="0"/>
              <a:t> </a:t>
            </a:r>
            <a:r>
              <a:rPr lang="en-US" dirty="0" err="1"/>
              <a:t>ažurira</a:t>
            </a:r>
            <a:r>
              <a:rPr lang="en-US" dirty="0"/>
              <a:t> </a:t>
            </a:r>
            <a:r>
              <a:rPr lang="en-US" i="1" dirty="0"/>
              <a:t>room status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«</a:t>
            </a:r>
            <a:r>
              <a:rPr lang="sr-Latn-RS" dirty="0"/>
              <a:t>istorijsk</a:t>
            </a:r>
            <a:r>
              <a:rPr lang="en-US" dirty="0"/>
              <a:t>u </a:t>
            </a:r>
            <a:r>
              <a:rPr lang="en-US" dirty="0" err="1"/>
              <a:t>karticu</a:t>
            </a:r>
            <a:r>
              <a:rPr lang="en-US" dirty="0"/>
              <a:t>» </a:t>
            </a:r>
            <a:r>
              <a:rPr lang="en-US" dirty="0" err="1"/>
              <a:t>gosta</a:t>
            </a:r>
            <a:r>
              <a:rPr lang="en-US" dirty="0"/>
              <a:t>. </a:t>
            </a:r>
            <a:r>
              <a:rPr lang="en-US" dirty="0" err="1"/>
              <a:t>Iako</a:t>
            </a:r>
            <a:r>
              <a:rPr lang="en-US" dirty="0"/>
              <a:t> </a:t>
            </a:r>
            <a:r>
              <a:rPr lang="en-US" dirty="0" err="1"/>
              <a:t>ovakav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naplate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odgovara</a:t>
            </a:r>
            <a:r>
              <a:rPr lang="en-US" dirty="0"/>
              <a:t> </a:t>
            </a:r>
            <a:r>
              <a:rPr lang="en-US" dirty="0" err="1"/>
              <a:t>gostima</a:t>
            </a:r>
            <a:r>
              <a:rPr lang="en-US" dirty="0"/>
              <a:t>, </a:t>
            </a:r>
            <a:r>
              <a:rPr lang="en-US" dirty="0" err="1"/>
              <a:t>hotelijeri</a:t>
            </a:r>
            <a:r>
              <a:rPr lang="en-US" dirty="0"/>
              <a:t> </a:t>
            </a:r>
            <a:r>
              <a:rPr lang="en-US" dirty="0" err="1"/>
              <a:t>smatraju</a:t>
            </a:r>
            <a:r>
              <a:rPr lang="en-US" dirty="0"/>
              <a:t> da se time </a:t>
            </a:r>
            <a:r>
              <a:rPr lang="en-US" dirty="0" err="1"/>
              <a:t>umanjuje</a:t>
            </a:r>
            <a:r>
              <a:rPr lang="en-US" dirty="0"/>
              <a:t> </a:t>
            </a:r>
            <a:r>
              <a:rPr lang="en-US" dirty="0" err="1"/>
              <a:t>značaj</a:t>
            </a:r>
            <a:r>
              <a:rPr lang="en-US" dirty="0"/>
              <a:t> </a:t>
            </a:r>
            <a:r>
              <a:rPr lang="en-US" dirty="0" err="1"/>
              <a:t>odnosa</a:t>
            </a:r>
            <a:r>
              <a:rPr lang="en-US" dirty="0"/>
              <a:t> </a:t>
            </a:r>
            <a:r>
              <a:rPr lang="en-US" dirty="0" err="1"/>
              <a:t>osoblja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gostima</a:t>
            </a:r>
            <a:r>
              <a:rPr lang="en-US" dirty="0"/>
              <a:t>. </a:t>
            </a:r>
            <a:endParaRPr lang="sr-Latn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12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NAPLATA RA</a:t>
            </a:r>
            <a:r>
              <a:rPr lang="sr-Latn-RS" dirty="0" smtClean="0"/>
              <a:t>ČUNA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75113"/>
            <a:ext cx="8596668" cy="4459432"/>
          </a:xfrm>
        </p:spPr>
        <p:txBody>
          <a:bodyPr>
            <a:noAutofit/>
          </a:bodyPr>
          <a:lstStyle/>
          <a:p>
            <a:r>
              <a:rPr lang="sr-Latn-RS" b="1" i="1" dirty="0" smtClean="0"/>
              <a:t>Lična naplat</a:t>
            </a:r>
            <a:r>
              <a:rPr lang="en-US" b="1" i="1" dirty="0" smtClean="0"/>
              <a:t>a </a:t>
            </a:r>
            <a:r>
              <a:rPr lang="en-US" b="1" i="1" dirty="0"/>
              <a:t>(Self Check-Out) </a:t>
            </a:r>
            <a:endParaRPr lang="en-US" dirty="0"/>
          </a:p>
          <a:p>
            <a:endParaRPr lang="sr-Latn-RS" dirty="0" smtClean="0"/>
          </a:p>
          <a:p>
            <a:r>
              <a:rPr lang="en-US" dirty="0" err="1" smtClean="0"/>
              <a:t>Sličnu</a:t>
            </a:r>
            <a:r>
              <a:rPr lang="en-US" dirty="0" smtClean="0"/>
              <a:t> </a:t>
            </a:r>
            <a:r>
              <a:rPr lang="en-US" dirty="0" err="1"/>
              <a:t>operaciju</a:t>
            </a:r>
            <a:r>
              <a:rPr lang="en-US" dirty="0"/>
              <a:t> </a:t>
            </a:r>
            <a:r>
              <a:rPr lang="en-US" dirty="0" err="1"/>
              <a:t>omogućuje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i="1" dirty="0"/>
              <a:t>in-room </a:t>
            </a:r>
            <a:r>
              <a:rPr lang="en-US" i="1" dirty="0" smtClean="0"/>
              <a:t>television</a:t>
            </a:r>
            <a:r>
              <a:rPr lang="sr-Latn-RS" i="1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televizijskom</a:t>
            </a:r>
            <a:r>
              <a:rPr lang="en-US" dirty="0"/>
              <a:t> </a:t>
            </a:r>
            <a:r>
              <a:rPr lang="en-US" dirty="0" err="1"/>
              <a:t>ekranu</a:t>
            </a:r>
            <a:r>
              <a:rPr lang="en-US" dirty="0"/>
              <a:t> u </a:t>
            </a:r>
            <a:r>
              <a:rPr lang="en-US" dirty="0" err="1"/>
              <a:t>sobi</a:t>
            </a:r>
            <a:r>
              <a:rPr lang="en-US" dirty="0"/>
              <a:t> </a:t>
            </a:r>
            <a:r>
              <a:rPr lang="en-US" dirty="0" err="1" smtClean="0"/>
              <a:t>videti</a:t>
            </a:r>
            <a:r>
              <a:rPr lang="en-US" dirty="0" smtClean="0"/>
              <a:t>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/>
              <a:t>račun</a:t>
            </a:r>
            <a:r>
              <a:rPr lang="en-US" dirty="0"/>
              <a:t>, </a:t>
            </a:r>
            <a:r>
              <a:rPr lang="en-US" dirty="0" err="1"/>
              <a:t>izlistati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platiti</a:t>
            </a:r>
            <a:r>
              <a:rPr lang="en-US" dirty="0"/>
              <a:t>, bez </a:t>
            </a:r>
            <a:r>
              <a:rPr lang="en-US" dirty="0" err="1"/>
              <a:t>posredovanja</a:t>
            </a:r>
            <a:r>
              <a:rPr lang="en-US" dirty="0"/>
              <a:t> </a:t>
            </a:r>
            <a:r>
              <a:rPr lang="en-US" dirty="0" err="1"/>
              <a:t>osoblja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sr-Latn-RS" dirty="0" smtClean="0"/>
              <a:t>G</a:t>
            </a:r>
            <a:r>
              <a:rPr lang="en-US" dirty="0" err="1" smtClean="0"/>
              <a:t>ost</a:t>
            </a:r>
            <a:r>
              <a:rPr lang="en-US" dirty="0" smtClean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platiti</a:t>
            </a:r>
            <a:r>
              <a:rPr lang="en-US" dirty="0"/>
              <a:t>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/>
              <a:t>račun</a:t>
            </a:r>
            <a:r>
              <a:rPr lang="en-US" dirty="0"/>
              <a:t> </a:t>
            </a:r>
            <a:r>
              <a:rPr lang="en-US" dirty="0" err="1"/>
              <a:t>potvrđivanjem</a:t>
            </a:r>
            <a:r>
              <a:rPr lang="en-US" dirty="0"/>
              <a:t> </a:t>
            </a:r>
            <a:r>
              <a:rPr lang="en-US" dirty="0" err="1"/>
              <a:t>načina</a:t>
            </a:r>
            <a:r>
              <a:rPr lang="en-US" dirty="0"/>
              <a:t> </a:t>
            </a:r>
            <a:r>
              <a:rPr lang="en-US" dirty="0" err="1"/>
              <a:t>plaćanja</a:t>
            </a:r>
            <a:r>
              <a:rPr lang="en-US" dirty="0"/>
              <a:t> </a:t>
            </a:r>
            <a:r>
              <a:rPr lang="en-US" dirty="0" err="1"/>
              <a:t>svog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dogovoreno</a:t>
            </a:r>
            <a:r>
              <a:rPr lang="en-US" dirty="0"/>
              <a:t> s </a:t>
            </a:r>
            <a:r>
              <a:rPr lang="en-US" dirty="0" err="1"/>
              <a:t>recepcijom</a:t>
            </a:r>
            <a:r>
              <a:rPr lang="en-US" dirty="0"/>
              <a:t>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dolasku</a:t>
            </a:r>
            <a:r>
              <a:rPr lang="en-US" dirty="0"/>
              <a:t> u hotel.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slučaju</a:t>
            </a:r>
            <a:r>
              <a:rPr lang="en-US" dirty="0"/>
              <a:t> </a:t>
            </a:r>
            <a:r>
              <a:rPr lang="en-US" dirty="0" err="1"/>
              <a:t>kopiju</a:t>
            </a:r>
            <a:r>
              <a:rPr lang="en-US" dirty="0"/>
              <a:t> </a:t>
            </a:r>
            <a:r>
              <a:rPr lang="en-US" dirty="0" err="1"/>
              <a:t>svog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preuzima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recepciji</a:t>
            </a:r>
            <a:r>
              <a:rPr lang="en-US" dirty="0"/>
              <a:t>. </a:t>
            </a:r>
            <a:endParaRPr lang="sr-Latn-RS" dirty="0" smtClean="0"/>
          </a:p>
          <a:p>
            <a:endParaRPr lang="sr-Latn-RS" dirty="0" smtClean="0"/>
          </a:p>
          <a:p>
            <a:r>
              <a:rPr lang="en-US" dirty="0"/>
              <a:t>U </a:t>
            </a:r>
            <a:r>
              <a:rPr lang="en-US" dirty="0" err="1"/>
              <a:t>oba</a:t>
            </a:r>
            <a:r>
              <a:rPr lang="en-US" dirty="0"/>
              <a:t> </a:t>
            </a:r>
            <a:r>
              <a:rPr lang="en-US" dirty="0" err="1"/>
              <a:t>slučaja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sr-Latn-RS" dirty="0"/>
              <a:t>r</a:t>
            </a:r>
            <a:r>
              <a:rPr lang="en-US" dirty="0"/>
              <a:t> </a:t>
            </a:r>
            <a:r>
              <a:rPr lang="en-US" dirty="0" err="1"/>
              <a:t>automatski</a:t>
            </a:r>
            <a:r>
              <a:rPr lang="en-US" dirty="0"/>
              <a:t> </a:t>
            </a:r>
            <a:r>
              <a:rPr lang="en-US" dirty="0" err="1"/>
              <a:t>ažurira</a:t>
            </a:r>
            <a:r>
              <a:rPr lang="en-US" dirty="0"/>
              <a:t> </a:t>
            </a:r>
            <a:r>
              <a:rPr lang="en-US" i="1" dirty="0"/>
              <a:t>room status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«</a:t>
            </a:r>
            <a:r>
              <a:rPr lang="sr-Latn-RS" dirty="0"/>
              <a:t>istorijsk</a:t>
            </a:r>
            <a:r>
              <a:rPr lang="en-US" dirty="0"/>
              <a:t>u </a:t>
            </a:r>
            <a:r>
              <a:rPr lang="en-US" dirty="0" err="1"/>
              <a:t>karticu</a:t>
            </a:r>
            <a:r>
              <a:rPr lang="en-US" dirty="0"/>
              <a:t>» </a:t>
            </a:r>
            <a:r>
              <a:rPr lang="en-US" dirty="0" err="1"/>
              <a:t>gosta</a:t>
            </a:r>
            <a:r>
              <a:rPr lang="en-US" dirty="0"/>
              <a:t>. </a:t>
            </a:r>
            <a:r>
              <a:rPr lang="en-US" dirty="0" err="1"/>
              <a:t>Iako</a:t>
            </a:r>
            <a:r>
              <a:rPr lang="en-US" dirty="0"/>
              <a:t> </a:t>
            </a:r>
            <a:r>
              <a:rPr lang="en-US" dirty="0" err="1"/>
              <a:t>ovakav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naplate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odgovara</a:t>
            </a:r>
            <a:r>
              <a:rPr lang="en-US" dirty="0"/>
              <a:t> </a:t>
            </a:r>
            <a:r>
              <a:rPr lang="en-US" dirty="0" err="1"/>
              <a:t>gostima</a:t>
            </a:r>
            <a:r>
              <a:rPr lang="en-US" dirty="0"/>
              <a:t>, </a:t>
            </a:r>
            <a:r>
              <a:rPr lang="en-US" dirty="0" err="1"/>
              <a:t>hotelijeri</a:t>
            </a:r>
            <a:r>
              <a:rPr lang="en-US" dirty="0"/>
              <a:t> </a:t>
            </a:r>
            <a:r>
              <a:rPr lang="en-US" dirty="0" err="1"/>
              <a:t>smatraju</a:t>
            </a:r>
            <a:r>
              <a:rPr lang="en-US" dirty="0"/>
              <a:t> da se time </a:t>
            </a:r>
            <a:r>
              <a:rPr lang="en-US" dirty="0" err="1"/>
              <a:t>umanjuje</a:t>
            </a:r>
            <a:r>
              <a:rPr lang="en-US" dirty="0"/>
              <a:t> </a:t>
            </a:r>
            <a:r>
              <a:rPr lang="en-US" dirty="0" err="1"/>
              <a:t>značaj</a:t>
            </a:r>
            <a:r>
              <a:rPr lang="en-US" dirty="0"/>
              <a:t> </a:t>
            </a:r>
            <a:r>
              <a:rPr lang="en-US" dirty="0" err="1"/>
              <a:t>odnosa</a:t>
            </a:r>
            <a:r>
              <a:rPr lang="en-US" dirty="0"/>
              <a:t> </a:t>
            </a:r>
            <a:r>
              <a:rPr lang="en-US" dirty="0" err="1"/>
              <a:t>osoblja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gostima</a:t>
            </a:r>
            <a:r>
              <a:rPr lang="en-US" dirty="0"/>
              <a:t>. </a:t>
            </a:r>
            <a:endParaRPr lang="sr-Latn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56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NAPLATA RA</a:t>
            </a:r>
            <a:r>
              <a:rPr lang="sr-Latn-RS" dirty="0" smtClean="0"/>
              <a:t>ČUNA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75113"/>
            <a:ext cx="8596668" cy="4459432"/>
          </a:xfrm>
        </p:spPr>
        <p:txBody>
          <a:bodyPr>
            <a:noAutofit/>
          </a:bodyPr>
          <a:lstStyle/>
          <a:p>
            <a:r>
              <a:rPr lang="en-US" dirty="0" err="1"/>
              <a:t>Naplatom</a:t>
            </a:r>
            <a:r>
              <a:rPr lang="en-US" dirty="0"/>
              <a:t> </a:t>
            </a:r>
            <a:r>
              <a:rPr lang="en-US" dirty="0" err="1"/>
              <a:t>hotelskog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obavljaju</a:t>
            </a:r>
            <a:r>
              <a:rPr lang="en-US" dirty="0"/>
              <a:t> se </a:t>
            </a:r>
            <a:r>
              <a:rPr lang="en-US" dirty="0" err="1" smtClean="0"/>
              <a:t>sledeće</a:t>
            </a:r>
            <a:r>
              <a:rPr lang="en-US" dirty="0" smtClean="0"/>
              <a:t> </a:t>
            </a:r>
            <a:r>
              <a:rPr lang="en-US" dirty="0" err="1"/>
              <a:t>operacije</a:t>
            </a:r>
            <a:r>
              <a:rPr lang="en-US" dirty="0"/>
              <a:t>: </a:t>
            </a:r>
          </a:p>
          <a:p>
            <a:pPr lvl="1"/>
            <a:endParaRPr lang="sr-Latn-RS" sz="1800" dirty="0" smtClean="0"/>
          </a:p>
          <a:p>
            <a:pPr lvl="1"/>
            <a:r>
              <a:rPr lang="en-US" sz="1800" dirty="0" err="1" smtClean="0"/>
              <a:t>izdavanje</a:t>
            </a:r>
            <a:r>
              <a:rPr lang="en-US" sz="1800" dirty="0" smtClean="0"/>
              <a:t> </a:t>
            </a:r>
            <a:r>
              <a:rPr lang="en-US" sz="1800" dirty="0" err="1"/>
              <a:t>računa</a:t>
            </a:r>
            <a:r>
              <a:rPr lang="en-US" sz="1800" dirty="0"/>
              <a:t> </a:t>
            </a:r>
            <a:r>
              <a:rPr lang="en-US" sz="1800" dirty="0" err="1"/>
              <a:t>gostu</a:t>
            </a:r>
            <a:r>
              <a:rPr lang="en-US" sz="1800" dirty="0"/>
              <a:t>, </a:t>
            </a:r>
          </a:p>
          <a:p>
            <a:pPr lvl="1"/>
            <a:r>
              <a:rPr lang="en-US" sz="1800" dirty="0" err="1" smtClean="0"/>
              <a:t>naplata</a:t>
            </a:r>
            <a:r>
              <a:rPr lang="en-US" sz="1800" dirty="0" smtClean="0"/>
              <a:t> </a:t>
            </a:r>
            <a:r>
              <a:rPr lang="en-US" sz="1800" dirty="0"/>
              <a:t>(</a:t>
            </a:r>
            <a:r>
              <a:rPr lang="en-US" sz="1800" dirty="0" err="1"/>
              <a:t>zaključivanje</a:t>
            </a:r>
            <a:r>
              <a:rPr lang="en-US" sz="1800" dirty="0"/>
              <a:t>) </a:t>
            </a:r>
            <a:r>
              <a:rPr lang="en-US" sz="1800" dirty="0" err="1"/>
              <a:t>računa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</a:p>
          <a:p>
            <a:pPr lvl="1"/>
            <a:r>
              <a:rPr lang="en-US" sz="1800" dirty="0" err="1" smtClean="0"/>
              <a:t>odjava</a:t>
            </a:r>
            <a:r>
              <a:rPr lang="en-US" sz="1800" dirty="0" smtClean="0"/>
              <a:t>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određenu</a:t>
            </a:r>
            <a:r>
              <a:rPr lang="en-US" sz="1800" dirty="0"/>
              <a:t> </a:t>
            </a:r>
            <a:r>
              <a:rPr lang="en-US" sz="1800" dirty="0" err="1"/>
              <a:t>sobu</a:t>
            </a:r>
            <a:r>
              <a:rPr lang="en-US" sz="1800" dirty="0"/>
              <a:t>, </a:t>
            </a:r>
            <a:r>
              <a:rPr lang="en-US" sz="1800" dirty="0" err="1"/>
              <a:t>gosta</a:t>
            </a:r>
            <a:r>
              <a:rPr lang="en-US" sz="1800" dirty="0"/>
              <a:t>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en-US" sz="1800" dirty="0" err="1"/>
              <a:t>više</a:t>
            </a:r>
            <a:r>
              <a:rPr lang="en-US" sz="1800" dirty="0"/>
              <a:t> </a:t>
            </a:r>
            <a:r>
              <a:rPr lang="en-US" sz="1800" dirty="0" err="1"/>
              <a:t>njih</a:t>
            </a:r>
            <a:r>
              <a:rPr lang="en-US" sz="1800" dirty="0"/>
              <a:t>. </a:t>
            </a:r>
            <a:endParaRPr lang="sr-Latn-RS" sz="1800" dirty="0" smtClean="0"/>
          </a:p>
          <a:p>
            <a:pPr lvl="1"/>
            <a:endParaRPr lang="sr-Latn-R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4345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NAPLATA RA</a:t>
            </a:r>
            <a:r>
              <a:rPr lang="sr-Latn-RS" dirty="0" smtClean="0"/>
              <a:t>ČUNA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42473"/>
            <a:ext cx="8596668" cy="4729017"/>
          </a:xfrm>
        </p:spPr>
        <p:txBody>
          <a:bodyPr>
            <a:noAutofit/>
          </a:bodyPr>
          <a:lstStyle/>
          <a:p>
            <a:r>
              <a:rPr lang="en-US" b="1" i="1" dirty="0" err="1" smtClean="0"/>
              <a:t>Plaćanje</a:t>
            </a:r>
            <a:r>
              <a:rPr lang="en-US" b="1" i="1" dirty="0" smtClean="0"/>
              <a:t> </a:t>
            </a:r>
            <a:r>
              <a:rPr lang="sr-Latn-RS" b="1" i="1" dirty="0" smtClean="0"/>
              <a:t>plat</a:t>
            </a:r>
            <a:r>
              <a:rPr lang="en-US" b="1" i="1" dirty="0" smtClean="0"/>
              <a:t>nom </a:t>
            </a:r>
            <a:r>
              <a:rPr lang="en-US" b="1" i="1" dirty="0" err="1"/>
              <a:t>karticom</a:t>
            </a:r>
            <a:r>
              <a:rPr lang="en-US" b="1" i="1" dirty="0"/>
              <a:t> </a:t>
            </a:r>
            <a:endParaRPr lang="en-US" dirty="0"/>
          </a:p>
          <a:p>
            <a:r>
              <a:rPr lang="sr-Latn-RS" dirty="0" smtClean="0"/>
              <a:t>Plat</a:t>
            </a:r>
            <a:r>
              <a:rPr lang="en-US" dirty="0" smtClean="0"/>
              <a:t>ne </a:t>
            </a:r>
            <a:r>
              <a:rPr lang="en-US" dirty="0" err="1" smtClean="0"/>
              <a:t>kartice</a:t>
            </a:r>
            <a:r>
              <a:rPr lang="en-US" dirty="0" smtClean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specifičan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sr-Latn-RS" dirty="0" smtClean="0"/>
              <a:t>bez</a:t>
            </a:r>
            <a:r>
              <a:rPr lang="en-US" dirty="0" err="1" smtClean="0"/>
              <a:t>gotovinskog</a:t>
            </a:r>
            <a:r>
              <a:rPr lang="en-US" dirty="0" smtClean="0"/>
              <a:t> </a:t>
            </a:r>
            <a:r>
              <a:rPr lang="en-US" dirty="0" err="1" smtClean="0"/>
              <a:t>plaćanja</a:t>
            </a:r>
            <a:r>
              <a:rPr lang="en-US" dirty="0" smtClean="0"/>
              <a:t>. </a:t>
            </a:r>
            <a:r>
              <a:rPr lang="en-US" dirty="0" err="1"/>
              <a:t>Najčešća</a:t>
            </a:r>
            <a:r>
              <a:rPr lang="en-US" dirty="0"/>
              <a:t> </a:t>
            </a:r>
            <a:r>
              <a:rPr lang="en-US" dirty="0" smtClean="0"/>
              <a:t>pod</a:t>
            </a:r>
            <a:r>
              <a:rPr lang="sr-Latn-RS" dirty="0" smtClean="0"/>
              <a:t>e</a:t>
            </a:r>
            <a:r>
              <a:rPr lang="en-US" dirty="0" smtClean="0"/>
              <a:t>la </a:t>
            </a:r>
            <a:r>
              <a:rPr lang="sr-Latn-RS" dirty="0" smtClean="0"/>
              <a:t>platnih </a:t>
            </a:r>
            <a:r>
              <a:rPr lang="en-US" dirty="0" err="1" smtClean="0"/>
              <a:t>kartica</a:t>
            </a:r>
            <a:r>
              <a:rPr lang="en-US" dirty="0" smtClean="0"/>
              <a:t> </a:t>
            </a:r>
            <a:r>
              <a:rPr lang="en-US" dirty="0"/>
              <a:t>je: </a:t>
            </a:r>
          </a:p>
          <a:p>
            <a:r>
              <a:rPr lang="en-US" b="1" dirty="0"/>
              <a:t>a) </a:t>
            </a:r>
            <a:r>
              <a:rPr lang="en-US" b="1" dirty="0" err="1"/>
              <a:t>prema</a:t>
            </a:r>
            <a:r>
              <a:rPr lang="en-US" b="1" dirty="0"/>
              <a:t> </a:t>
            </a:r>
            <a:r>
              <a:rPr lang="en-US" b="1" dirty="0" err="1" smtClean="0"/>
              <a:t>izdava</a:t>
            </a:r>
            <a:r>
              <a:rPr lang="sr-Latn-RS" b="1" dirty="0" smtClean="0"/>
              <a:t>ocim</a:t>
            </a:r>
            <a:r>
              <a:rPr lang="en-US" b="1" dirty="0" smtClean="0"/>
              <a:t>a</a:t>
            </a:r>
            <a:r>
              <a:rPr lang="sr-Latn-RS" b="1" dirty="0" smtClean="0"/>
              <a:t> </a:t>
            </a:r>
            <a:r>
              <a:rPr lang="en-US" b="1" dirty="0" smtClean="0"/>
              <a:t>se </a:t>
            </a:r>
            <a:r>
              <a:rPr lang="en-US" b="1" dirty="0" err="1"/>
              <a:t>razlikuju</a:t>
            </a:r>
            <a:r>
              <a:rPr lang="en-US" b="1" dirty="0"/>
              <a:t>: </a:t>
            </a:r>
            <a:endParaRPr lang="en-US" dirty="0"/>
          </a:p>
          <a:p>
            <a:r>
              <a:rPr lang="sr-Latn-RS" dirty="0" smtClean="0"/>
              <a:t>plat</a:t>
            </a:r>
            <a:r>
              <a:rPr lang="en-US" dirty="0" smtClean="0"/>
              <a:t>ne </a:t>
            </a:r>
            <a:r>
              <a:rPr lang="en-US" dirty="0" err="1"/>
              <a:t>kartice</a:t>
            </a:r>
            <a:r>
              <a:rPr lang="en-US" dirty="0"/>
              <a:t> </a:t>
            </a:r>
            <a:r>
              <a:rPr lang="sr-Latn-RS" dirty="0" smtClean="0"/>
              <a:t>domaćih izdavaoca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</a:p>
          <a:p>
            <a:r>
              <a:rPr lang="sr-Latn-RS" dirty="0" smtClean="0"/>
              <a:t>pla</a:t>
            </a:r>
            <a:r>
              <a:rPr lang="en-US" dirty="0" err="1" smtClean="0"/>
              <a:t>tne</a:t>
            </a:r>
            <a:r>
              <a:rPr lang="en-US" dirty="0" smtClean="0"/>
              <a:t> </a:t>
            </a:r>
            <a:r>
              <a:rPr lang="en-US" dirty="0" err="1"/>
              <a:t>kartice</a:t>
            </a:r>
            <a:r>
              <a:rPr lang="en-US" dirty="0"/>
              <a:t> </a:t>
            </a:r>
            <a:r>
              <a:rPr lang="en-US" dirty="0" err="1" smtClean="0"/>
              <a:t>ino</a:t>
            </a:r>
            <a:r>
              <a:rPr lang="sr-Latn-RS" dirty="0" smtClean="0"/>
              <a:t>stranih izdavaoca.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b) </a:t>
            </a:r>
            <a:r>
              <a:rPr lang="en-US" b="1" dirty="0" err="1"/>
              <a:t>prema</a:t>
            </a:r>
            <a:r>
              <a:rPr lang="en-US" b="1" dirty="0"/>
              <a:t> </a:t>
            </a:r>
            <a:r>
              <a:rPr lang="en-US" b="1" dirty="0" err="1"/>
              <a:t>korisnicima</a:t>
            </a:r>
            <a:r>
              <a:rPr lang="en-US" b="1" dirty="0"/>
              <a:t>, </a:t>
            </a:r>
            <a:r>
              <a:rPr lang="en-US" b="1" dirty="0" err="1" smtClean="0"/>
              <a:t>gde</a:t>
            </a:r>
            <a:r>
              <a:rPr lang="en-US" b="1" dirty="0" smtClean="0"/>
              <a:t> </a:t>
            </a:r>
            <a:r>
              <a:rPr lang="en-US" b="1" dirty="0"/>
              <a:t>se </a:t>
            </a:r>
            <a:r>
              <a:rPr lang="en-US" b="1" dirty="0" err="1"/>
              <a:t>razlikuju</a:t>
            </a:r>
            <a:r>
              <a:rPr lang="en-US" b="1" dirty="0"/>
              <a:t>: </a:t>
            </a:r>
            <a:endParaRPr lang="en-US" dirty="0"/>
          </a:p>
          <a:p>
            <a:r>
              <a:rPr lang="pl-PL" dirty="0" smtClean="0"/>
              <a:t>Lične platne </a:t>
            </a:r>
            <a:r>
              <a:rPr lang="pl-PL" dirty="0"/>
              <a:t>kartice, koje se izdaju na </a:t>
            </a:r>
            <a:r>
              <a:rPr lang="pl-PL" dirty="0" smtClean="0"/>
              <a:t>zahtev </a:t>
            </a:r>
            <a:r>
              <a:rPr lang="pl-PL" dirty="0"/>
              <a:t>fizičke osobe i glase na ime te osobe i </a:t>
            </a:r>
          </a:p>
          <a:p>
            <a:r>
              <a:rPr lang="en-US" dirty="0" err="1" smtClean="0"/>
              <a:t>poslovne</a:t>
            </a:r>
            <a:r>
              <a:rPr lang="en-US" dirty="0" smtClean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korporacijske</a:t>
            </a:r>
            <a:r>
              <a:rPr lang="en-US" dirty="0"/>
              <a:t> </a:t>
            </a:r>
            <a:r>
              <a:rPr lang="sr-Latn-RS" dirty="0" smtClean="0"/>
              <a:t>plat</a:t>
            </a:r>
            <a:r>
              <a:rPr lang="en-US" dirty="0" smtClean="0"/>
              <a:t>ne </a:t>
            </a:r>
            <a:r>
              <a:rPr lang="en-US" dirty="0" err="1"/>
              <a:t>kartice</a:t>
            </a:r>
            <a:r>
              <a:rPr lang="en-US" dirty="0"/>
              <a:t> </a:t>
            </a:r>
            <a:r>
              <a:rPr lang="en-US" i="1" dirty="0"/>
              <a:t>(Company Card),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izdaju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zahtev</a:t>
            </a:r>
            <a:r>
              <a:rPr lang="en-US" dirty="0" smtClean="0"/>
              <a:t> </a:t>
            </a:r>
            <a:r>
              <a:rPr lang="en-US" dirty="0" err="1"/>
              <a:t>pravne</a:t>
            </a:r>
            <a:r>
              <a:rPr lang="en-US" dirty="0"/>
              <a:t> </a:t>
            </a:r>
            <a:r>
              <a:rPr lang="en-US" dirty="0" err="1"/>
              <a:t>osobe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glase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ime</a:t>
            </a:r>
            <a:r>
              <a:rPr lang="en-US" dirty="0"/>
              <a:t> </a:t>
            </a:r>
            <a:r>
              <a:rPr lang="sr-Latn-RS" dirty="0" smtClean="0"/>
              <a:t>kompanije</a:t>
            </a:r>
            <a:r>
              <a:rPr lang="en-US" dirty="0" smtClean="0"/>
              <a:t>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 smtClean="0"/>
              <a:t>ovlaš</a:t>
            </a:r>
            <a:r>
              <a:rPr lang="sr-Latn-RS" dirty="0" smtClean="0"/>
              <a:t>ć</a:t>
            </a:r>
            <a:r>
              <a:rPr lang="en-US" dirty="0" err="1" smtClean="0"/>
              <a:t>ene</a:t>
            </a:r>
            <a:r>
              <a:rPr lang="en-US" dirty="0" smtClean="0"/>
              <a:t> </a:t>
            </a:r>
            <a:r>
              <a:rPr lang="en-US" dirty="0" err="1"/>
              <a:t>osobe</a:t>
            </a:r>
            <a:r>
              <a:rPr lang="en-US" dirty="0"/>
              <a:t> (</a:t>
            </a:r>
            <a:r>
              <a:rPr lang="en-US" dirty="0" err="1" smtClean="0"/>
              <a:t>zaposlen</a:t>
            </a:r>
            <a:r>
              <a:rPr lang="sr-Latn-RS" dirty="0" smtClean="0"/>
              <a:t>og</a:t>
            </a:r>
            <a:r>
              <a:rPr lang="en-US" dirty="0" smtClean="0"/>
              <a:t>)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pravo</a:t>
            </a:r>
            <a:r>
              <a:rPr lang="en-US" dirty="0"/>
              <a:t> </a:t>
            </a:r>
            <a:r>
              <a:rPr lang="en-US" dirty="0" err="1"/>
              <a:t>njome</a:t>
            </a:r>
            <a:r>
              <a:rPr lang="en-US" dirty="0"/>
              <a:t> </a:t>
            </a:r>
            <a:r>
              <a:rPr lang="en-US" dirty="0" err="1"/>
              <a:t>koristiti</a:t>
            </a:r>
            <a:r>
              <a:rPr lang="en-US" dirty="0"/>
              <a:t>. </a:t>
            </a:r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5208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NAPLATA RA</a:t>
            </a:r>
            <a:r>
              <a:rPr lang="sr-Latn-RS" dirty="0" smtClean="0"/>
              <a:t>ČUNA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058"/>
            <a:ext cx="8596668" cy="4459432"/>
          </a:xfrm>
        </p:spPr>
        <p:txBody>
          <a:bodyPr>
            <a:noAutofit/>
          </a:bodyPr>
          <a:lstStyle/>
          <a:p>
            <a:r>
              <a:rPr lang="en-US" b="1" i="1" dirty="0" err="1"/>
              <a:t>Neplaćeni</a:t>
            </a:r>
            <a:r>
              <a:rPr lang="en-US" b="1" i="1" dirty="0"/>
              <a:t> </a:t>
            </a:r>
            <a:r>
              <a:rPr lang="en-US" b="1" i="1" dirty="0" err="1"/>
              <a:t>računi</a:t>
            </a:r>
            <a:r>
              <a:rPr lang="en-US" b="1" i="1" dirty="0"/>
              <a:t> </a:t>
            </a:r>
            <a:endParaRPr lang="en-US" dirty="0"/>
          </a:p>
          <a:p>
            <a:r>
              <a:rPr lang="sr-Latn-RS" dirty="0" smtClean="0"/>
              <a:t>Iako postoji u hotelu </a:t>
            </a:r>
            <a:r>
              <a:rPr lang="en-US" dirty="0" err="1" smtClean="0"/>
              <a:t>dobr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organizacij</a:t>
            </a:r>
            <a:r>
              <a:rPr lang="sr-Latn-RS" dirty="0" smtClean="0"/>
              <a:t>a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sr-Latn-RS" dirty="0" smtClean="0"/>
              <a:t>detaljne </a:t>
            </a:r>
            <a:r>
              <a:rPr lang="en-US" dirty="0" err="1" smtClean="0"/>
              <a:t>procedur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/>
              <a:t>rada</a:t>
            </a:r>
            <a:r>
              <a:rPr lang="en-US" dirty="0"/>
              <a:t>, </a:t>
            </a:r>
            <a:r>
              <a:rPr lang="en-US" dirty="0" err="1"/>
              <a:t>dogodi</a:t>
            </a:r>
            <a:r>
              <a:rPr lang="en-US" dirty="0"/>
              <a:t> se da </a:t>
            </a:r>
            <a:r>
              <a:rPr lang="en-US" dirty="0" err="1" smtClean="0"/>
              <a:t>račun</a:t>
            </a:r>
            <a:r>
              <a:rPr lang="en-US" dirty="0" smtClean="0"/>
              <a:t> </a:t>
            </a:r>
            <a:r>
              <a:rPr lang="en-US" dirty="0" err="1"/>
              <a:t>ostane</a:t>
            </a:r>
            <a:r>
              <a:rPr lang="en-US" dirty="0"/>
              <a:t> </a:t>
            </a:r>
            <a:r>
              <a:rPr lang="en-US" dirty="0" err="1"/>
              <a:t>neplaćen</a:t>
            </a:r>
            <a:r>
              <a:rPr lang="en-US" dirty="0"/>
              <a:t>. </a:t>
            </a:r>
            <a:r>
              <a:rPr lang="en-US" dirty="0" err="1"/>
              <a:t>Nažalost</a:t>
            </a:r>
            <a:r>
              <a:rPr lang="en-US" dirty="0"/>
              <a:t>, </a:t>
            </a:r>
            <a:r>
              <a:rPr lang="en-US" dirty="0" err="1"/>
              <a:t>neki</a:t>
            </a:r>
            <a:r>
              <a:rPr lang="en-US" dirty="0"/>
              <a:t> </a:t>
            </a:r>
            <a:r>
              <a:rPr lang="en-US" dirty="0" err="1"/>
              <a:t>gosti</a:t>
            </a:r>
            <a:r>
              <a:rPr lang="en-US" dirty="0"/>
              <a:t> </a:t>
            </a:r>
            <a:r>
              <a:rPr lang="en-US" dirty="0" err="1"/>
              <a:t>napuste</a:t>
            </a:r>
            <a:r>
              <a:rPr lang="en-US" dirty="0"/>
              <a:t> hotel bez </a:t>
            </a:r>
            <a:r>
              <a:rPr lang="en-US" dirty="0" err="1" smtClean="0"/>
              <a:t>namer</a:t>
            </a:r>
            <a:r>
              <a:rPr lang="sr-Latn-RS" dirty="0" smtClean="0"/>
              <a:t>e da</a:t>
            </a:r>
            <a:r>
              <a:rPr lang="en-US" dirty="0" smtClean="0"/>
              <a:t> plat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 smtClean="0"/>
              <a:t>račun</a:t>
            </a:r>
            <a:r>
              <a:rPr lang="sr-Latn-RS" dirty="0" smtClean="0"/>
              <a:t> ( u</a:t>
            </a:r>
            <a:r>
              <a:rPr lang="en-US" dirty="0" smtClean="0"/>
              <a:t> </a:t>
            </a:r>
            <a:r>
              <a:rPr lang="en-US" dirty="0" err="1"/>
              <a:t>hotelijerskom</a:t>
            </a:r>
            <a:r>
              <a:rPr lang="en-US" dirty="0"/>
              <a:t> </a:t>
            </a:r>
            <a:r>
              <a:rPr lang="en-US" dirty="0" err="1"/>
              <a:t>žargonu</a:t>
            </a:r>
            <a:r>
              <a:rPr lang="en-US" dirty="0"/>
              <a:t> </a:t>
            </a:r>
            <a:r>
              <a:rPr lang="en-US" dirty="0" err="1"/>
              <a:t>oni</a:t>
            </a:r>
            <a:r>
              <a:rPr lang="en-US" dirty="0"/>
              <a:t> se </a:t>
            </a:r>
            <a:r>
              <a:rPr lang="en-US" dirty="0" err="1"/>
              <a:t>nazivaju</a:t>
            </a:r>
            <a:r>
              <a:rPr lang="en-US" dirty="0"/>
              <a:t> </a:t>
            </a:r>
            <a:r>
              <a:rPr lang="en-US" dirty="0" err="1" smtClean="0"/>
              <a:t>skiperima</a:t>
            </a:r>
            <a:r>
              <a:rPr lang="sr-Latn-RS" dirty="0" smtClean="0"/>
              <a:t>  -s</a:t>
            </a:r>
            <a:r>
              <a:rPr lang="en-US" i="1" dirty="0" smtClean="0"/>
              <a:t>kippers</a:t>
            </a:r>
            <a:r>
              <a:rPr lang="en-US" i="1" dirty="0"/>
              <a:t>)</a:t>
            </a:r>
            <a:r>
              <a:rPr lang="en-US" dirty="0"/>
              <a:t>. </a:t>
            </a:r>
          </a:p>
          <a:p>
            <a:r>
              <a:rPr lang="en-US" dirty="0"/>
              <a:t>Bez </a:t>
            </a:r>
            <a:r>
              <a:rPr lang="en-US" dirty="0" err="1"/>
              <a:t>obzira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razlog</a:t>
            </a:r>
            <a:r>
              <a:rPr lang="en-US" dirty="0"/>
              <a:t> </a:t>
            </a:r>
            <a:r>
              <a:rPr lang="en-US" dirty="0" err="1"/>
              <a:t>neplaćanja</a:t>
            </a:r>
            <a:r>
              <a:rPr lang="en-US" dirty="0"/>
              <a:t>, </a:t>
            </a:r>
            <a:r>
              <a:rPr lang="en-US" dirty="0" err="1"/>
              <a:t>saldo</a:t>
            </a:r>
            <a:r>
              <a:rPr lang="en-US" dirty="0"/>
              <a:t> </a:t>
            </a:r>
            <a:r>
              <a:rPr lang="en-US" dirty="0" err="1"/>
              <a:t>takvih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prenosi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tzv</a:t>
            </a:r>
            <a:r>
              <a:rPr lang="en-US" dirty="0"/>
              <a:t>. «</a:t>
            </a:r>
            <a:r>
              <a:rPr lang="en-US" dirty="0" err="1"/>
              <a:t>otvorene</a:t>
            </a:r>
            <a:r>
              <a:rPr lang="en-US" dirty="0"/>
              <a:t> </a:t>
            </a:r>
            <a:r>
              <a:rPr lang="en-US" dirty="0" err="1"/>
              <a:t>stavke</a:t>
            </a:r>
            <a:r>
              <a:rPr lang="en-US" dirty="0"/>
              <a:t>». </a:t>
            </a:r>
            <a:r>
              <a:rPr lang="en-US" dirty="0" err="1"/>
              <a:t>Pravilo</a:t>
            </a:r>
            <a:r>
              <a:rPr lang="en-US" dirty="0"/>
              <a:t> je da se </a:t>
            </a:r>
            <a:r>
              <a:rPr lang="en-US" dirty="0" err="1"/>
              <a:t>neplaćeni</a:t>
            </a:r>
            <a:r>
              <a:rPr lang="en-US" dirty="0"/>
              <a:t> </a:t>
            </a:r>
            <a:r>
              <a:rPr lang="en-US" dirty="0" err="1"/>
              <a:t>saldo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ne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 smtClean="0"/>
              <a:t>preneti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«</a:t>
            </a:r>
            <a:r>
              <a:rPr lang="en-US" dirty="0" err="1"/>
              <a:t>otvorene</a:t>
            </a:r>
            <a:r>
              <a:rPr lang="en-US" dirty="0"/>
              <a:t> </a:t>
            </a:r>
            <a:r>
              <a:rPr lang="en-US" dirty="0" err="1"/>
              <a:t>stavke</a:t>
            </a:r>
            <a:r>
              <a:rPr lang="en-US" dirty="0"/>
              <a:t>» bez </a:t>
            </a:r>
            <a:r>
              <a:rPr lang="en-US" dirty="0" err="1"/>
              <a:t>potpisa</a:t>
            </a:r>
            <a:r>
              <a:rPr lang="en-US" dirty="0"/>
              <a:t> </a:t>
            </a:r>
            <a:r>
              <a:rPr lang="en-US" dirty="0" err="1"/>
              <a:t>šefa</a:t>
            </a:r>
            <a:r>
              <a:rPr lang="en-US" dirty="0"/>
              <a:t> </a:t>
            </a:r>
            <a:r>
              <a:rPr lang="en-US" dirty="0" err="1" smtClean="0"/>
              <a:t>recepcije</a:t>
            </a:r>
            <a:r>
              <a:rPr lang="sr-Latn-RS" dirty="0" smtClean="0"/>
              <a:t>. </a:t>
            </a:r>
          </a:p>
          <a:p>
            <a:r>
              <a:rPr lang="en-US" dirty="0" err="1"/>
              <a:t>Najčešći</a:t>
            </a:r>
            <a:r>
              <a:rPr lang="en-US" dirty="0"/>
              <a:t> </a:t>
            </a:r>
            <a:r>
              <a:rPr lang="en-US" dirty="0" err="1"/>
              <a:t>neplaćeni</a:t>
            </a:r>
            <a:r>
              <a:rPr lang="en-US" dirty="0"/>
              <a:t> </a:t>
            </a:r>
            <a:r>
              <a:rPr lang="en-US" dirty="0" err="1"/>
              <a:t>iznosi</a:t>
            </a:r>
            <a:r>
              <a:rPr lang="en-US" dirty="0"/>
              <a:t> </a:t>
            </a:r>
            <a:r>
              <a:rPr lang="en-US" dirty="0" err="1"/>
              <a:t>odnose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tzv</a:t>
            </a:r>
            <a:r>
              <a:rPr lang="en-US" dirty="0"/>
              <a:t>. «</a:t>
            </a:r>
            <a:r>
              <a:rPr lang="en-US" dirty="0" err="1" smtClean="0"/>
              <a:t>zaka</a:t>
            </a:r>
            <a:r>
              <a:rPr lang="sr-Latn-RS" dirty="0" smtClean="0"/>
              <a:t>sn</a:t>
            </a:r>
            <a:r>
              <a:rPr lang="en-US" dirty="0" err="1" smtClean="0"/>
              <a:t>ele</a:t>
            </a:r>
            <a:r>
              <a:rPr lang="en-US" dirty="0" smtClean="0"/>
              <a:t> </a:t>
            </a:r>
            <a:r>
              <a:rPr lang="en-US" dirty="0" err="1"/>
              <a:t>ekstra</a:t>
            </a:r>
            <a:r>
              <a:rPr lang="en-US" dirty="0"/>
              <a:t> </a:t>
            </a:r>
            <a:r>
              <a:rPr lang="en-US" dirty="0" err="1"/>
              <a:t>račune</a:t>
            </a:r>
            <a:r>
              <a:rPr lang="en-US" dirty="0"/>
              <a:t>». To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slučajevi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se </a:t>
            </a:r>
            <a:r>
              <a:rPr lang="en-US" dirty="0" err="1"/>
              <a:t>pružena</a:t>
            </a:r>
            <a:r>
              <a:rPr lang="en-US" dirty="0"/>
              <a:t> </a:t>
            </a:r>
            <a:r>
              <a:rPr lang="en-US" dirty="0" err="1"/>
              <a:t>dopunska</a:t>
            </a:r>
            <a:r>
              <a:rPr lang="en-US" dirty="0"/>
              <a:t> (</a:t>
            </a:r>
            <a:r>
              <a:rPr lang="en-US" dirty="0" err="1"/>
              <a:t>ekstra</a:t>
            </a:r>
            <a:r>
              <a:rPr lang="en-US" dirty="0"/>
              <a:t>) </a:t>
            </a:r>
            <a:r>
              <a:rPr lang="en-US" dirty="0" err="1"/>
              <a:t>usluga</a:t>
            </a:r>
            <a:r>
              <a:rPr lang="en-US" dirty="0"/>
              <a:t> ne </a:t>
            </a:r>
            <a:r>
              <a:rPr lang="en-US" dirty="0" err="1"/>
              <a:t>knjiži</a:t>
            </a:r>
            <a:r>
              <a:rPr lang="en-US" dirty="0"/>
              <a:t> </a:t>
            </a:r>
            <a:r>
              <a:rPr lang="en-US" dirty="0" err="1"/>
              <a:t>odmah</a:t>
            </a:r>
            <a:r>
              <a:rPr lang="en-US" dirty="0"/>
              <a:t>, a u </a:t>
            </a:r>
            <a:r>
              <a:rPr lang="en-US" dirty="0" err="1"/>
              <a:t>trenutku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se to </a:t>
            </a:r>
            <a:r>
              <a:rPr lang="en-US" dirty="0" err="1"/>
              <a:t>želi</a:t>
            </a:r>
            <a:r>
              <a:rPr lang="en-US" dirty="0"/>
              <a:t> </a:t>
            </a:r>
            <a:r>
              <a:rPr lang="en-US" dirty="0" err="1"/>
              <a:t>učiniti</a:t>
            </a:r>
            <a:r>
              <a:rPr lang="en-US" dirty="0"/>
              <a:t>, </a:t>
            </a:r>
            <a:r>
              <a:rPr lang="en-US" dirty="0" err="1"/>
              <a:t>obično</a:t>
            </a:r>
            <a:r>
              <a:rPr lang="en-US" dirty="0"/>
              <a:t> je </a:t>
            </a:r>
            <a:r>
              <a:rPr lang="en-US" dirty="0" err="1"/>
              <a:t>račun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plaćen</a:t>
            </a:r>
            <a:r>
              <a:rPr lang="en-US" dirty="0"/>
              <a:t> a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otputovao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. </a:t>
            </a:r>
            <a:r>
              <a:rPr lang="en-US" dirty="0" err="1"/>
              <a:t>Ovakvi</a:t>
            </a:r>
            <a:r>
              <a:rPr lang="en-US" dirty="0"/>
              <a:t> se </a:t>
            </a:r>
            <a:r>
              <a:rPr lang="en-US" dirty="0" err="1" smtClean="0"/>
              <a:t>primeri</a:t>
            </a:r>
            <a:r>
              <a:rPr lang="en-US" dirty="0" smtClean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naći</a:t>
            </a:r>
            <a:r>
              <a:rPr lang="en-US" dirty="0"/>
              <a:t> </a:t>
            </a:r>
            <a:r>
              <a:rPr lang="en-US" dirty="0" err="1"/>
              <a:t>naročito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mini bara, </a:t>
            </a:r>
            <a:r>
              <a:rPr lang="en-US" dirty="0" err="1"/>
              <a:t>telefona</a:t>
            </a:r>
            <a:r>
              <a:rPr lang="en-US" dirty="0"/>
              <a:t>, </a:t>
            </a:r>
            <a:r>
              <a:rPr lang="en-US" dirty="0" err="1"/>
              <a:t>pića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ugostiteljskih</a:t>
            </a:r>
            <a:r>
              <a:rPr lang="en-US" dirty="0"/>
              <a:t> </a:t>
            </a:r>
            <a:r>
              <a:rPr lang="en-US" dirty="0" err="1" smtClean="0"/>
              <a:t>delova</a:t>
            </a:r>
            <a:r>
              <a:rPr lang="en-US" dirty="0" smtClean="0"/>
              <a:t> </a:t>
            </a:r>
            <a:r>
              <a:rPr lang="en-US" dirty="0" err="1"/>
              <a:t>hotela</a:t>
            </a:r>
            <a:r>
              <a:rPr lang="en-US" dirty="0"/>
              <a:t> u </a:t>
            </a:r>
            <a:r>
              <a:rPr lang="en-US" dirty="0" err="1"/>
              <a:t>jutarnjoj</a:t>
            </a:r>
            <a:r>
              <a:rPr lang="en-US" dirty="0"/>
              <a:t> </a:t>
            </a:r>
            <a:r>
              <a:rPr lang="en-US" dirty="0" err="1" smtClean="0"/>
              <a:t>smeni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1591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NAPLATA RA</a:t>
            </a:r>
            <a:r>
              <a:rPr lang="sr-Latn-RS" dirty="0" smtClean="0"/>
              <a:t>ČUNA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058"/>
            <a:ext cx="8596668" cy="4459432"/>
          </a:xfrm>
        </p:spPr>
        <p:txBody>
          <a:bodyPr>
            <a:noAutofit/>
          </a:bodyPr>
          <a:lstStyle/>
          <a:p>
            <a:r>
              <a:rPr lang="en-US" b="1" i="1" dirty="0" err="1"/>
              <a:t>Izdavanje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kontrola</a:t>
            </a:r>
            <a:r>
              <a:rPr lang="en-US" b="1" i="1" dirty="0"/>
              <a:t> </a:t>
            </a:r>
            <a:r>
              <a:rPr lang="en-US" b="1" i="1" dirty="0" err="1"/>
              <a:t>sefova</a:t>
            </a:r>
            <a:r>
              <a:rPr lang="en-US" b="1" i="1" dirty="0"/>
              <a:t> </a:t>
            </a:r>
            <a:endParaRPr lang="en-US" dirty="0"/>
          </a:p>
          <a:p>
            <a:r>
              <a:rPr lang="sr-Latn-RS" dirty="0" smtClean="0"/>
              <a:t>Gostima se u skoro svim hotelima danas daje mogućnost da </a:t>
            </a:r>
            <a:r>
              <a:rPr lang="en-US" dirty="0" smtClean="0"/>
              <a:t>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/>
              <a:t>novac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dragocenosti</a:t>
            </a:r>
            <a:r>
              <a:rPr lang="en-US" dirty="0" smtClean="0"/>
              <a:t> </a:t>
            </a:r>
            <a:r>
              <a:rPr lang="sr-Latn-RS" dirty="0" smtClean="0"/>
              <a:t>stave </a:t>
            </a:r>
            <a:r>
              <a:rPr lang="en-US" dirty="0" smtClean="0"/>
              <a:t>u </a:t>
            </a:r>
            <a:r>
              <a:rPr lang="en-US" dirty="0" err="1"/>
              <a:t>hotelske</a:t>
            </a:r>
            <a:r>
              <a:rPr lang="en-US" dirty="0"/>
              <a:t> </a:t>
            </a:r>
            <a:r>
              <a:rPr lang="en-US" dirty="0" err="1" smtClean="0"/>
              <a:t>sefove</a:t>
            </a:r>
            <a:r>
              <a:rPr lang="sr-Latn-RS" dirty="0" smtClean="0"/>
              <a:t>, koji mogu biti </a:t>
            </a:r>
            <a:r>
              <a:rPr lang="en-US" dirty="0" smtClean="0"/>
              <a:t>u </a:t>
            </a:r>
            <a:r>
              <a:rPr lang="en-US" dirty="0" err="1"/>
              <a:t>blagajni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u </a:t>
            </a:r>
            <a:r>
              <a:rPr lang="en-US" dirty="0" err="1" smtClean="0"/>
              <a:t>sobi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sr-Latn-RS" dirty="0" smtClean="0"/>
              <a:t>Hotel odlučuje da li naplaćuje uslugu korišćenja sefova.</a:t>
            </a:r>
          </a:p>
          <a:p>
            <a:r>
              <a:rPr lang="en-US" dirty="0" err="1" smtClean="0"/>
              <a:t>Sef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sobi</a:t>
            </a:r>
            <a:r>
              <a:rPr lang="en-US" dirty="0"/>
              <a:t> se </a:t>
            </a:r>
            <a:r>
              <a:rPr lang="en-US" dirty="0" err="1"/>
              <a:t>zaključava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otključava</a:t>
            </a:r>
            <a:r>
              <a:rPr lang="en-US" dirty="0"/>
              <a:t> </a:t>
            </a:r>
            <a:r>
              <a:rPr lang="sr-Latn-RS" dirty="0" smtClean="0"/>
              <a:t>putem</a:t>
            </a:r>
            <a:r>
              <a:rPr lang="en-US" dirty="0" smtClean="0"/>
              <a:t> </a:t>
            </a:r>
            <a:r>
              <a:rPr lang="en-US" dirty="0" err="1"/>
              <a:t>određene</a:t>
            </a:r>
            <a:r>
              <a:rPr lang="en-US" dirty="0"/>
              <a:t> </a:t>
            </a:r>
            <a:r>
              <a:rPr lang="en-US" dirty="0" err="1" smtClean="0"/>
              <a:t>šifre</a:t>
            </a:r>
            <a:r>
              <a:rPr lang="en-US" dirty="0" smtClean="0"/>
              <a:t>. </a:t>
            </a:r>
            <a:endParaRPr lang="sr-Latn-RS" dirty="0" smtClean="0"/>
          </a:p>
          <a:p>
            <a:r>
              <a:rPr lang="sr-Latn-RS" dirty="0" smtClean="0"/>
              <a:t>Sefovi u blagajni recepcije se zaključavaju putem ključeva. S</a:t>
            </a:r>
            <a:r>
              <a:rPr lang="en-US" dirty="0" err="1" smtClean="0"/>
              <a:t>vaki</a:t>
            </a:r>
            <a:r>
              <a:rPr lang="en-US" dirty="0" smtClean="0"/>
              <a:t> </a:t>
            </a:r>
            <a:r>
              <a:rPr lang="en-US" dirty="0" err="1"/>
              <a:t>sef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ključa</a:t>
            </a:r>
            <a:r>
              <a:rPr lang="en-US" dirty="0"/>
              <a:t>: </a:t>
            </a:r>
          </a:p>
          <a:p>
            <a:pPr lvl="1"/>
            <a:r>
              <a:rPr lang="en-US" sz="1800" dirty="0" err="1" smtClean="0"/>
              <a:t>jedan</a:t>
            </a:r>
            <a:r>
              <a:rPr lang="en-US" sz="1800" dirty="0" smtClean="0"/>
              <a:t> </a:t>
            </a:r>
            <a:r>
              <a:rPr lang="en-US" sz="1800" dirty="0" err="1"/>
              <a:t>ključ</a:t>
            </a:r>
            <a:r>
              <a:rPr lang="en-US" sz="1800" dirty="0"/>
              <a:t> je u </a:t>
            </a:r>
            <a:r>
              <a:rPr lang="en-US" sz="1800" dirty="0" err="1"/>
              <a:t>bravici</a:t>
            </a:r>
            <a:r>
              <a:rPr lang="en-US" sz="1800" dirty="0"/>
              <a:t> </a:t>
            </a:r>
            <a:r>
              <a:rPr lang="en-US" sz="1800" dirty="0" err="1"/>
              <a:t>sefa</a:t>
            </a:r>
            <a:r>
              <a:rPr lang="en-US" sz="1800" dirty="0"/>
              <a:t> </a:t>
            </a:r>
            <a:r>
              <a:rPr lang="en-US" sz="1800" dirty="0" err="1"/>
              <a:t>kada</a:t>
            </a:r>
            <a:r>
              <a:rPr lang="en-US" sz="1800" dirty="0"/>
              <a:t> </a:t>
            </a:r>
            <a:r>
              <a:rPr lang="en-US" sz="1800" dirty="0" err="1"/>
              <a:t>sef</a:t>
            </a:r>
            <a:r>
              <a:rPr lang="en-US" sz="1800" dirty="0"/>
              <a:t> </a:t>
            </a:r>
            <a:r>
              <a:rPr lang="en-US" sz="1800" dirty="0" err="1"/>
              <a:t>nije</a:t>
            </a:r>
            <a:r>
              <a:rPr lang="en-US" sz="1800" dirty="0"/>
              <a:t> </a:t>
            </a:r>
            <a:r>
              <a:rPr lang="en-US" sz="1800" dirty="0" err="1" smtClean="0"/>
              <a:t>izda</a:t>
            </a:r>
            <a:r>
              <a:rPr lang="sr-Latn-RS" sz="1800" dirty="0" smtClean="0"/>
              <a:t>t</a:t>
            </a:r>
            <a:r>
              <a:rPr lang="en-US" sz="1800" dirty="0" smtClean="0"/>
              <a:t> </a:t>
            </a:r>
            <a:r>
              <a:rPr lang="en-US" sz="1800" dirty="0" err="1"/>
              <a:t>ili</a:t>
            </a:r>
            <a:r>
              <a:rPr lang="en-US" sz="1800" dirty="0"/>
              <a:t> je </a:t>
            </a:r>
            <a:r>
              <a:rPr lang="en-US" sz="1800" dirty="0" err="1"/>
              <a:t>kod</a:t>
            </a:r>
            <a:r>
              <a:rPr lang="en-US" sz="1800" dirty="0"/>
              <a:t> </a:t>
            </a:r>
            <a:r>
              <a:rPr lang="en-US" sz="1800" dirty="0" err="1"/>
              <a:t>gosta</a:t>
            </a:r>
            <a:r>
              <a:rPr lang="en-US" sz="1800" dirty="0"/>
              <a:t>, </a:t>
            </a:r>
            <a:r>
              <a:rPr lang="en-US" sz="1800" dirty="0" err="1"/>
              <a:t>ako</a:t>
            </a:r>
            <a:r>
              <a:rPr lang="en-US" sz="1800" dirty="0"/>
              <a:t> je </a:t>
            </a:r>
            <a:r>
              <a:rPr lang="en-US" sz="1800" dirty="0" err="1"/>
              <a:t>sef</a:t>
            </a:r>
            <a:r>
              <a:rPr lang="en-US" sz="1800" dirty="0"/>
              <a:t> </a:t>
            </a:r>
            <a:r>
              <a:rPr lang="en-US" sz="1800" dirty="0" err="1" smtClean="0"/>
              <a:t>izda</a:t>
            </a:r>
            <a:r>
              <a:rPr lang="sr-Latn-RS" sz="1800" dirty="0" smtClean="0"/>
              <a:t>t</a:t>
            </a:r>
            <a:r>
              <a:rPr lang="en-US" sz="1800" dirty="0" smtClean="0"/>
              <a:t>, </a:t>
            </a:r>
            <a:endParaRPr lang="en-US" sz="1800" dirty="0"/>
          </a:p>
          <a:p>
            <a:pPr lvl="1"/>
            <a:r>
              <a:rPr lang="en-US" sz="1800" dirty="0" err="1" smtClean="0"/>
              <a:t>drugi</a:t>
            </a:r>
            <a:r>
              <a:rPr lang="en-US" sz="1800" dirty="0" smtClean="0"/>
              <a:t> </a:t>
            </a:r>
            <a:r>
              <a:rPr lang="en-US" sz="1800" dirty="0" err="1"/>
              <a:t>ključ</a:t>
            </a:r>
            <a:r>
              <a:rPr lang="en-US" sz="1800" dirty="0"/>
              <a:t> je </a:t>
            </a:r>
            <a:r>
              <a:rPr lang="en-US" sz="1800" dirty="0" err="1"/>
              <a:t>rezervni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čuva</a:t>
            </a:r>
            <a:r>
              <a:rPr lang="en-US" sz="1800" dirty="0"/>
              <a:t> se u </a:t>
            </a:r>
            <a:r>
              <a:rPr lang="en-US" sz="1800" dirty="0" err="1"/>
              <a:t>trezoru</a:t>
            </a:r>
            <a:r>
              <a:rPr lang="en-US" sz="1800" dirty="0"/>
              <a:t> </a:t>
            </a:r>
            <a:r>
              <a:rPr lang="en-US" sz="1800" dirty="0" err="1" smtClean="0"/>
              <a:t>banke</a:t>
            </a:r>
            <a:r>
              <a:rPr lang="en-US" sz="1800" dirty="0" smtClean="0"/>
              <a:t> </a:t>
            </a:r>
            <a:r>
              <a:rPr lang="en-US" sz="1800" dirty="0" err="1"/>
              <a:t>ili</a:t>
            </a:r>
            <a:r>
              <a:rPr lang="en-US" sz="1800" dirty="0"/>
              <a:t> u </a:t>
            </a:r>
            <a:r>
              <a:rPr lang="en-US" sz="1800" dirty="0" err="1"/>
              <a:t>trezoru</a:t>
            </a:r>
            <a:r>
              <a:rPr lang="en-US" sz="1800" dirty="0"/>
              <a:t> </a:t>
            </a:r>
            <a:r>
              <a:rPr lang="sr-Latn-RS" sz="1800" dirty="0" smtClean="0"/>
              <a:t>hotela.</a:t>
            </a:r>
            <a:endParaRPr lang="en-US" sz="1800" dirty="0"/>
          </a:p>
          <a:p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01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NAPLATA RA</a:t>
            </a:r>
            <a:r>
              <a:rPr lang="sr-Latn-RS" dirty="0" smtClean="0"/>
              <a:t>ČUNA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058"/>
            <a:ext cx="8596668" cy="4459432"/>
          </a:xfrm>
        </p:spPr>
        <p:txBody>
          <a:bodyPr>
            <a:noAutofit/>
          </a:bodyPr>
          <a:lstStyle/>
          <a:p>
            <a:r>
              <a:rPr lang="en-US" b="1" i="1" dirty="0" err="1"/>
              <a:t>Izdavanje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kontrola</a:t>
            </a:r>
            <a:r>
              <a:rPr lang="en-US" b="1" i="1" dirty="0"/>
              <a:t> </a:t>
            </a:r>
            <a:r>
              <a:rPr lang="en-US" b="1" i="1" dirty="0" err="1"/>
              <a:t>sefova</a:t>
            </a:r>
            <a:r>
              <a:rPr lang="en-US" b="1" i="1" dirty="0"/>
              <a:t> </a:t>
            </a:r>
            <a:endParaRPr lang="en-US" dirty="0"/>
          </a:p>
          <a:p>
            <a:endParaRPr lang="sr-Latn-RS" dirty="0" smtClean="0"/>
          </a:p>
          <a:p>
            <a:r>
              <a:rPr lang="sr-Latn-RS" dirty="0" smtClean="0"/>
              <a:t>U </a:t>
            </a:r>
            <a:r>
              <a:rPr lang="en-US" dirty="0" err="1" smtClean="0"/>
              <a:t>slučaju</a:t>
            </a:r>
            <a:r>
              <a:rPr lang="en-US" dirty="0" smtClean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prijavi</a:t>
            </a:r>
            <a:r>
              <a:rPr lang="en-US" dirty="0"/>
              <a:t> </a:t>
            </a:r>
            <a:r>
              <a:rPr lang="en-US" dirty="0" err="1"/>
              <a:t>gubitak</a:t>
            </a:r>
            <a:r>
              <a:rPr lang="en-US" dirty="0"/>
              <a:t> </a:t>
            </a:r>
            <a:r>
              <a:rPr lang="en-US" dirty="0" err="1"/>
              <a:t>ključa</a:t>
            </a:r>
            <a:r>
              <a:rPr lang="en-US" dirty="0"/>
              <a:t> </a:t>
            </a:r>
            <a:r>
              <a:rPr lang="en-US" dirty="0" err="1"/>
              <a:t>sefa</a:t>
            </a:r>
            <a:r>
              <a:rPr lang="en-US" dirty="0"/>
              <a:t>, </a:t>
            </a:r>
            <a:r>
              <a:rPr lang="en-US" dirty="0" err="1"/>
              <a:t>blagajnik</a:t>
            </a:r>
            <a:r>
              <a:rPr lang="en-US" dirty="0"/>
              <a:t> </a:t>
            </a:r>
            <a:r>
              <a:rPr lang="en-US" dirty="0" err="1"/>
              <a:t>odmah</a:t>
            </a:r>
            <a:r>
              <a:rPr lang="en-US" dirty="0"/>
              <a:t> mora </a:t>
            </a:r>
            <a:r>
              <a:rPr lang="en-US" dirty="0" err="1"/>
              <a:t>zapečatirati</a:t>
            </a:r>
            <a:r>
              <a:rPr lang="en-US" dirty="0"/>
              <a:t> </a:t>
            </a:r>
            <a:r>
              <a:rPr lang="en-US" dirty="0" err="1"/>
              <a:t>sef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sr-Latn-RS" dirty="0" smtClean="0"/>
              <a:t>obavestiti </a:t>
            </a:r>
            <a:r>
              <a:rPr lang="en-US" dirty="0" err="1" smtClean="0"/>
              <a:t>šefa</a:t>
            </a:r>
            <a:r>
              <a:rPr lang="en-US" dirty="0" smtClean="0"/>
              <a:t> </a:t>
            </a:r>
            <a:r>
              <a:rPr lang="en-US" dirty="0" err="1" smtClean="0"/>
              <a:t>recepcije</a:t>
            </a:r>
            <a:r>
              <a:rPr lang="sr-Latn-RS" dirty="0" smtClean="0"/>
              <a:t>. </a:t>
            </a:r>
          </a:p>
          <a:p>
            <a:r>
              <a:rPr lang="sr-Latn-RS" dirty="0" smtClean="0"/>
              <a:t>Gostu se naplaćuje naknada za izgubljeni ključ.</a:t>
            </a:r>
          </a:p>
          <a:p>
            <a:r>
              <a:rPr lang="sr-Latn-RS" dirty="0" smtClean="0"/>
              <a:t>Š</a:t>
            </a:r>
            <a:r>
              <a:rPr lang="en-US" dirty="0" err="1" smtClean="0"/>
              <a:t>ef</a:t>
            </a:r>
            <a:r>
              <a:rPr lang="en-US" dirty="0" smtClean="0"/>
              <a:t> </a:t>
            </a:r>
            <a:r>
              <a:rPr lang="en-US" dirty="0" err="1"/>
              <a:t>recepcije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u </a:t>
            </a:r>
            <a:r>
              <a:rPr lang="en-US" dirty="0" err="1"/>
              <a:t>trezoru</a:t>
            </a:r>
            <a:r>
              <a:rPr lang="en-US" dirty="0"/>
              <a:t> </a:t>
            </a:r>
            <a:r>
              <a:rPr lang="en-US" dirty="0" err="1" smtClean="0"/>
              <a:t>preuzeti</a:t>
            </a:r>
            <a:r>
              <a:rPr lang="en-US" dirty="0" smtClean="0"/>
              <a:t> </a:t>
            </a:r>
            <a:r>
              <a:rPr lang="en-US" dirty="0" err="1"/>
              <a:t>kutiju</a:t>
            </a:r>
            <a:r>
              <a:rPr lang="en-US" dirty="0"/>
              <a:t> s </a:t>
            </a:r>
            <a:r>
              <a:rPr lang="en-US" dirty="0" err="1"/>
              <a:t>rezervnim</a:t>
            </a:r>
            <a:r>
              <a:rPr lang="en-US" dirty="0"/>
              <a:t> </a:t>
            </a:r>
            <a:r>
              <a:rPr lang="en-US" dirty="0" err="1"/>
              <a:t>ključevima</a:t>
            </a:r>
            <a:r>
              <a:rPr lang="en-US" dirty="0"/>
              <a:t> </a:t>
            </a:r>
            <a:r>
              <a:rPr lang="en-US" dirty="0" err="1"/>
              <a:t>sefa</a:t>
            </a:r>
            <a:r>
              <a:rPr lang="en-US" dirty="0"/>
              <a:t>. </a:t>
            </a:r>
            <a:r>
              <a:rPr lang="en-US" dirty="0" err="1"/>
              <a:t>Kutija</a:t>
            </a:r>
            <a:r>
              <a:rPr lang="en-US" dirty="0"/>
              <a:t> se </a:t>
            </a:r>
            <a:r>
              <a:rPr lang="en-US" dirty="0" err="1"/>
              <a:t>otpečatira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otvara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sr-Latn-RS" dirty="0" smtClean="0"/>
              <a:t>prisustvo</a:t>
            </a:r>
            <a:r>
              <a:rPr lang="en-US" dirty="0" smtClean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 smtClean="0"/>
              <a:t>suključara</a:t>
            </a:r>
            <a:r>
              <a:rPr lang="en-US" dirty="0" smtClean="0"/>
              <a:t>. </a:t>
            </a:r>
            <a:r>
              <a:rPr lang="en-US" dirty="0" err="1"/>
              <a:t>Rezervnim</a:t>
            </a:r>
            <a:r>
              <a:rPr lang="en-US" dirty="0"/>
              <a:t> </a:t>
            </a:r>
            <a:r>
              <a:rPr lang="en-US" dirty="0" err="1"/>
              <a:t>ključem</a:t>
            </a:r>
            <a:r>
              <a:rPr lang="en-US" dirty="0"/>
              <a:t> </a:t>
            </a:r>
            <a:r>
              <a:rPr lang="en-US" dirty="0" err="1"/>
              <a:t>sef</a:t>
            </a:r>
            <a:r>
              <a:rPr lang="en-US" dirty="0"/>
              <a:t> se </a:t>
            </a:r>
            <a:r>
              <a:rPr lang="en-US" dirty="0" err="1"/>
              <a:t>otvara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 smtClean="0"/>
              <a:t>gosta</a:t>
            </a:r>
            <a:r>
              <a:rPr lang="en-US" dirty="0"/>
              <a:t>.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preuzima</a:t>
            </a:r>
            <a:r>
              <a:rPr lang="en-US" dirty="0"/>
              <a:t> </a:t>
            </a:r>
            <a:r>
              <a:rPr lang="en-US" dirty="0" err="1"/>
              <a:t>sadržinu</a:t>
            </a:r>
            <a:r>
              <a:rPr lang="en-US" dirty="0"/>
              <a:t> </a:t>
            </a:r>
            <a:r>
              <a:rPr lang="en-US" dirty="0" err="1"/>
              <a:t>sefa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potpisuje</a:t>
            </a:r>
            <a:r>
              <a:rPr lang="en-US" dirty="0"/>
              <a:t> </a:t>
            </a:r>
            <a:r>
              <a:rPr lang="en-US" dirty="0" err="1" smtClean="0"/>
              <a:t>zapisnik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0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NAPLATA RA</a:t>
            </a:r>
            <a:r>
              <a:rPr lang="sr-Latn-RS" dirty="0" smtClean="0"/>
              <a:t>ČUNA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058"/>
            <a:ext cx="8596668" cy="4459432"/>
          </a:xfrm>
        </p:spPr>
        <p:txBody>
          <a:bodyPr>
            <a:noAutofit/>
          </a:bodyPr>
          <a:lstStyle/>
          <a:p>
            <a:r>
              <a:rPr lang="en-US" b="1" i="1" dirty="0" err="1" smtClean="0"/>
              <a:t>Prevremeni</a:t>
            </a:r>
            <a:r>
              <a:rPr lang="en-US" b="1" i="1" dirty="0" smtClean="0"/>
              <a:t> </a:t>
            </a:r>
            <a:r>
              <a:rPr lang="en-US" b="1" i="1" dirty="0" err="1"/>
              <a:t>odlazak</a:t>
            </a:r>
            <a:r>
              <a:rPr lang="en-US" b="1" i="1" dirty="0"/>
              <a:t> </a:t>
            </a:r>
            <a:endParaRPr lang="sr-Latn-RS" b="1" i="1" dirty="0" smtClean="0"/>
          </a:p>
          <a:p>
            <a:endParaRPr lang="en-US" dirty="0"/>
          </a:p>
          <a:p>
            <a:r>
              <a:rPr lang="en-US" dirty="0"/>
              <a:t>U </a:t>
            </a:r>
            <a:r>
              <a:rPr lang="en-US" dirty="0" err="1"/>
              <a:t>slučajevima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raznih</a:t>
            </a:r>
            <a:r>
              <a:rPr lang="en-US" dirty="0"/>
              <a:t> </a:t>
            </a:r>
            <a:r>
              <a:rPr lang="en-US" dirty="0" err="1"/>
              <a:t>objektivnih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subjektnih</a:t>
            </a:r>
            <a:r>
              <a:rPr lang="en-US" dirty="0"/>
              <a:t> </a:t>
            </a:r>
            <a:r>
              <a:rPr lang="en-US" dirty="0" err="1"/>
              <a:t>razloga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 smtClean="0"/>
              <a:t>prevremeno</a:t>
            </a:r>
            <a:r>
              <a:rPr lang="en-US" dirty="0" smtClean="0"/>
              <a:t> </a:t>
            </a:r>
            <a:r>
              <a:rPr lang="en-US" dirty="0" err="1"/>
              <a:t>napustiti</a:t>
            </a:r>
            <a:r>
              <a:rPr lang="en-US" dirty="0"/>
              <a:t> hotel, </a:t>
            </a:r>
            <a:r>
              <a:rPr lang="en-US" dirty="0" err="1"/>
              <a:t>procedura</a:t>
            </a:r>
            <a:r>
              <a:rPr lang="en-US" dirty="0"/>
              <a:t> je </a:t>
            </a:r>
            <a:r>
              <a:rPr lang="en-US" dirty="0" smtClean="0"/>
              <a:t>s</a:t>
            </a:r>
            <a:r>
              <a:rPr lang="sr-Latn-RS" dirty="0" smtClean="0"/>
              <a:t>l</a:t>
            </a:r>
            <a:r>
              <a:rPr lang="en-US" dirty="0" err="1" smtClean="0"/>
              <a:t>edeća</a:t>
            </a:r>
            <a:r>
              <a:rPr lang="en-US" dirty="0"/>
              <a:t>: </a:t>
            </a:r>
          </a:p>
          <a:p>
            <a:pPr marL="400050" lvl="1" indent="0">
              <a:buNone/>
            </a:pPr>
            <a:r>
              <a:rPr lang="en-US" sz="1800" dirty="0"/>
              <a:t>1. </a:t>
            </a:r>
            <a:r>
              <a:rPr lang="en-US" sz="1800" dirty="0" err="1"/>
              <a:t>Novonastalu</a:t>
            </a:r>
            <a:r>
              <a:rPr lang="en-US" sz="1800" dirty="0"/>
              <a:t> </a:t>
            </a:r>
            <a:r>
              <a:rPr lang="en-US" sz="1800" dirty="0" err="1" smtClean="0"/>
              <a:t>promenu</a:t>
            </a:r>
            <a:r>
              <a:rPr lang="en-US" sz="1800" dirty="0" smtClean="0"/>
              <a:t> </a:t>
            </a:r>
            <a:r>
              <a:rPr lang="en-US" sz="1800" dirty="0" err="1"/>
              <a:t>recepcionar</a:t>
            </a:r>
            <a:r>
              <a:rPr lang="en-US" sz="1800" dirty="0"/>
              <a:t> mora </a:t>
            </a:r>
            <a:r>
              <a:rPr lang="en-US" sz="1800" dirty="0" err="1"/>
              <a:t>ažurirati</a:t>
            </a:r>
            <a:r>
              <a:rPr lang="en-US" sz="1800" dirty="0"/>
              <a:t> u </a:t>
            </a:r>
            <a:r>
              <a:rPr lang="en-US" sz="1800" dirty="0" err="1" smtClean="0"/>
              <a:t>računa</a:t>
            </a:r>
            <a:r>
              <a:rPr lang="sr-Latn-RS" sz="1800" dirty="0" smtClean="0"/>
              <a:t>r</a:t>
            </a:r>
            <a:r>
              <a:rPr lang="en-US" sz="1800" dirty="0" smtClean="0"/>
              <a:t>u</a:t>
            </a:r>
            <a:r>
              <a:rPr lang="en-US" sz="1800" dirty="0"/>
              <a:t>, </a:t>
            </a:r>
            <a:r>
              <a:rPr lang="sr-Latn-RS" sz="1800" dirty="0" smtClean="0"/>
              <a:t>i </a:t>
            </a:r>
            <a:r>
              <a:rPr lang="en-US" sz="1800" dirty="0" err="1" smtClean="0"/>
              <a:t>obavestiti</a:t>
            </a:r>
            <a:r>
              <a:rPr lang="en-US" sz="1800" dirty="0" smtClean="0"/>
              <a:t> </a:t>
            </a:r>
            <a:r>
              <a:rPr lang="sr-Latn-RS" sz="1800" dirty="0" smtClean="0"/>
              <a:t>odeljenje</a:t>
            </a:r>
            <a:r>
              <a:rPr lang="en-US" sz="1800" dirty="0" smtClean="0"/>
              <a:t> </a:t>
            </a:r>
            <a:r>
              <a:rPr lang="en-US" sz="1800" dirty="0" err="1"/>
              <a:t>domaćinstva</a:t>
            </a:r>
            <a:r>
              <a:rPr lang="en-US" sz="1800" dirty="0"/>
              <a:t> (</a:t>
            </a:r>
            <a:r>
              <a:rPr lang="en-US" sz="1800" dirty="0" err="1"/>
              <a:t>radi</a:t>
            </a:r>
            <a:r>
              <a:rPr lang="en-US" sz="1800" dirty="0"/>
              <a:t> </a:t>
            </a:r>
            <a:r>
              <a:rPr lang="en-US" sz="1800" dirty="0" err="1"/>
              <a:t>statusa</a:t>
            </a:r>
            <a:r>
              <a:rPr lang="en-US" sz="1800" dirty="0"/>
              <a:t> </a:t>
            </a:r>
            <a:r>
              <a:rPr lang="en-US" sz="1800" dirty="0" err="1" smtClean="0"/>
              <a:t>smeštajne</a:t>
            </a:r>
            <a:r>
              <a:rPr lang="en-US" sz="1800" dirty="0" smtClean="0"/>
              <a:t> </a:t>
            </a:r>
            <a:r>
              <a:rPr lang="en-US" sz="1800" dirty="0" err="1"/>
              <a:t>jedinice</a:t>
            </a:r>
            <a:r>
              <a:rPr lang="en-US" sz="1800" dirty="0"/>
              <a:t> </a:t>
            </a:r>
            <a:r>
              <a:rPr lang="en-US" sz="1800" dirty="0" err="1"/>
              <a:t>koju</a:t>
            </a:r>
            <a:r>
              <a:rPr lang="en-US" sz="1800" dirty="0"/>
              <a:t> je </a:t>
            </a:r>
            <a:r>
              <a:rPr lang="en-US" sz="1800" dirty="0" err="1"/>
              <a:t>gost</a:t>
            </a:r>
            <a:r>
              <a:rPr lang="en-US" sz="1800" dirty="0"/>
              <a:t> </a:t>
            </a:r>
            <a:r>
              <a:rPr lang="en-US" sz="1800" dirty="0" err="1"/>
              <a:t>koristio</a:t>
            </a:r>
            <a:r>
              <a:rPr lang="en-US" sz="1800" dirty="0"/>
              <a:t>)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smtClean="0"/>
              <a:t>od</a:t>
            </a:r>
            <a:r>
              <a:rPr lang="sr-Latn-RS" sz="1800" dirty="0" smtClean="0"/>
              <a:t>eljenje</a:t>
            </a:r>
            <a:r>
              <a:rPr lang="en-US" sz="1800" dirty="0" smtClean="0"/>
              <a:t> </a:t>
            </a:r>
            <a:r>
              <a:rPr lang="en-US" sz="1800" dirty="0" err="1" smtClean="0"/>
              <a:t>hra</a:t>
            </a:r>
            <a:r>
              <a:rPr lang="sr-Latn-RS" sz="1800" dirty="0" smtClean="0"/>
              <a:t>ne</a:t>
            </a:r>
            <a:r>
              <a:rPr lang="en-US" sz="1800" dirty="0" smtClean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pića</a:t>
            </a:r>
            <a:r>
              <a:rPr lang="en-US" sz="1800" dirty="0"/>
              <a:t> (</a:t>
            </a:r>
            <a:r>
              <a:rPr lang="en-US" sz="1800" dirty="0" err="1"/>
              <a:t>radi</a:t>
            </a:r>
            <a:r>
              <a:rPr lang="en-US" sz="1800" dirty="0"/>
              <a:t> </a:t>
            </a:r>
            <a:r>
              <a:rPr lang="en-US" sz="1800" dirty="0" err="1"/>
              <a:t>eventualnog</a:t>
            </a:r>
            <a:r>
              <a:rPr lang="en-US" sz="1800" dirty="0"/>
              <a:t> </a:t>
            </a:r>
            <a:r>
              <a:rPr lang="en-US" sz="1800" dirty="0" err="1" smtClean="0"/>
              <a:t>koriš</a:t>
            </a:r>
            <a:r>
              <a:rPr lang="sr-Latn-RS" sz="1800" dirty="0" smtClean="0"/>
              <a:t>ć</a:t>
            </a:r>
            <a:r>
              <a:rPr lang="en-US" sz="1800" dirty="0" err="1" smtClean="0"/>
              <a:t>enja</a:t>
            </a:r>
            <a:r>
              <a:rPr lang="en-US" sz="1800" dirty="0" smtClean="0"/>
              <a:t>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en-US" sz="1800" dirty="0" err="1" smtClean="0"/>
              <a:t>nekoriš</a:t>
            </a:r>
            <a:r>
              <a:rPr lang="sr-Latn-RS" sz="1800" dirty="0" smtClean="0"/>
              <a:t>ć</a:t>
            </a:r>
            <a:r>
              <a:rPr lang="en-US" sz="1800" dirty="0" err="1" smtClean="0"/>
              <a:t>enja</a:t>
            </a:r>
            <a:r>
              <a:rPr lang="en-US" sz="1800" dirty="0" smtClean="0"/>
              <a:t> </a:t>
            </a:r>
            <a:r>
              <a:rPr lang="en-US" sz="1800" dirty="0" err="1"/>
              <a:t>obroka</a:t>
            </a:r>
            <a:r>
              <a:rPr lang="en-US" sz="1800" dirty="0"/>
              <a:t> </a:t>
            </a:r>
            <a:r>
              <a:rPr lang="en-US" sz="1800" dirty="0" err="1"/>
              <a:t>hrane</a:t>
            </a:r>
            <a:r>
              <a:rPr lang="en-US" sz="1800" dirty="0"/>
              <a:t>). </a:t>
            </a:r>
          </a:p>
          <a:p>
            <a:pPr marL="400050" lvl="1" indent="0">
              <a:buNone/>
            </a:pPr>
            <a:r>
              <a:rPr lang="en-US" sz="1800" dirty="0"/>
              <a:t>2. </a:t>
            </a:r>
            <a:r>
              <a:rPr lang="en-US" sz="1800" dirty="0" err="1"/>
              <a:t>Ako</a:t>
            </a:r>
            <a:r>
              <a:rPr lang="en-US" sz="1800" dirty="0"/>
              <a:t> se </a:t>
            </a:r>
            <a:r>
              <a:rPr lang="en-US" sz="1800" dirty="0" err="1"/>
              <a:t>radi</a:t>
            </a:r>
            <a:r>
              <a:rPr lang="en-US" sz="1800" dirty="0"/>
              <a:t> o </a:t>
            </a:r>
            <a:r>
              <a:rPr lang="en-US" sz="1800" dirty="0" err="1"/>
              <a:t>agencijskom</a:t>
            </a:r>
            <a:r>
              <a:rPr lang="en-US" sz="1800" dirty="0"/>
              <a:t> </a:t>
            </a:r>
            <a:r>
              <a:rPr lang="en-US" sz="1800" dirty="0" err="1"/>
              <a:t>gostu</a:t>
            </a:r>
            <a:r>
              <a:rPr lang="en-US" sz="1800" dirty="0"/>
              <a:t> </a:t>
            </a:r>
            <a:r>
              <a:rPr lang="en-US" sz="1800" dirty="0" err="1"/>
              <a:t>koji</a:t>
            </a:r>
            <a:r>
              <a:rPr lang="en-US" sz="1800" dirty="0"/>
              <a:t> </a:t>
            </a:r>
            <a:r>
              <a:rPr lang="en-US" sz="1800" dirty="0" err="1"/>
              <a:t>skraćuje</a:t>
            </a:r>
            <a:r>
              <a:rPr lang="en-US" sz="1800" dirty="0"/>
              <a:t> </a:t>
            </a:r>
            <a:r>
              <a:rPr lang="en-US" sz="1800" dirty="0" err="1"/>
              <a:t>svoj</a:t>
            </a:r>
            <a:r>
              <a:rPr lang="en-US" sz="1800" dirty="0"/>
              <a:t> </a:t>
            </a:r>
            <a:r>
              <a:rPr lang="en-US" sz="1800" dirty="0" err="1"/>
              <a:t>boravak</a:t>
            </a:r>
            <a:r>
              <a:rPr lang="en-US" sz="1800" dirty="0"/>
              <a:t> </a:t>
            </a:r>
            <a:r>
              <a:rPr lang="en-US" sz="1800" dirty="0" err="1" smtClean="0"/>
              <a:t>usled</a:t>
            </a:r>
            <a:r>
              <a:rPr lang="en-US" sz="1800" dirty="0" smtClean="0"/>
              <a:t> </a:t>
            </a:r>
            <a:r>
              <a:rPr lang="en-US" sz="1800" dirty="0" err="1"/>
              <a:t>bolesti</a:t>
            </a:r>
            <a:r>
              <a:rPr lang="en-US" sz="1800" dirty="0"/>
              <a:t>, </a:t>
            </a:r>
            <a:r>
              <a:rPr lang="en-US" sz="1800" dirty="0" err="1"/>
              <a:t>nesretnog</a:t>
            </a:r>
            <a:r>
              <a:rPr lang="en-US" sz="1800" dirty="0"/>
              <a:t>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en-US" sz="1800" dirty="0" err="1"/>
              <a:t>smrtnog</a:t>
            </a:r>
            <a:r>
              <a:rPr lang="en-US" sz="1800" dirty="0"/>
              <a:t> </a:t>
            </a:r>
            <a:r>
              <a:rPr lang="en-US" sz="1800" dirty="0" err="1"/>
              <a:t>slučaja</a:t>
            </a:r>
            <a:r>
              <a:rPr lang="en-US" sz="1800" dirty="0"/>
              <a:t>, </a:t>
            </a:r>
            <a:r>
              <a:rPr lang="en-US" sz="1800" dirty="0" err="1"/>
              <a:t>treba</a:t>
            </a:r>
            <a:r>
              <a:rPr lang="en-US" sz="1800" dirty="0"/>
              <a:t> mu </a:t>
            </a:r>
            <a:r>
              <a:rPr lang="en-US" sz="1800" dirty="0" err="1"/>
              <a:t>izdati</a:t>
            </a:r>
            <a:r>
              <a:rPr lang="en-US" sz="1800" dirty="0"/>
              <a:t> </a:t>
            </a:r>
            <a:r>
              <a:rPr lang="en-US" sz="1800" dirty="0" err="1"/>
              <a:t>potvrdu</a:t>
            </a:r>
            <a:r>
              <a:rPr lang="en-US" sz="1800" dirty="0"/>
              <a:t> o </a:t>
            </a:r>
            <a:r>
              <a:rPr lang="en-US" sz="1800" dirty="0" err="1"/>
              <a:t>boravku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datumu</a:t>
            </a:r>
            <a:r>
              <a:rPr lang="en-US" sz="1800" dirty="0"/>
              <a:t> </a:t>
            </a:r>
            <a:r>
              <a:rPr lang="en-US" sz="1800" dirty="0" err="1"/>
              <a:t>napuštanja</a:t>
            </a:r>
            <a:r>
              <a:rPr lang="en-US" sz="1800" dirty="0"/>
              <a:t> </a:t>
            </a:r>
            <a:r>
              <a:rPr lang="en-US" sz="1800" dirty="0" err="1"/>
              <a:t>hotela</a:t>
            </a:r>
            <a:r>
              <a:rPr lang="en-US" sz="1800" dirty="0"/>
              <a:t>. </a:t>
            </a:r>
          </a:p>
          <a:p>
            <a:pPr marL="400050" lvl="1" indent="0">
              <a:buNone/>
            </a:pPr>
            <a:r>
              <a:rPr lang="en-US" sz="1800" dirty="0"/>
              <a:t>3. </a:t>
            </a:r>
            <a:r>
              <a:rPr lang="en-US" sz="1800" dirty="0" err="1"/>
              <a:t>Potvrdu</a:t>
            </a:r>
            <a:r>
              <a:rPr lang="en-US" sz="1800" dirty="0"/>
              <a:t> </a:t>
            </a:r>
            <a:r>
              <a:rPr lang="en-US" sz="1800" dirty="0" err="1"/>
              <a:t>izdaje</a:t>
            </a:r>
            <a:r>
              <a:rPr lang="en-US" sz="1800" dirty="0"/>
              <a:t> </a:t>
            </a:r>
            <a:r>
              <a:rPr lang="en-US" sz="1800" dirty="0" err="1"/>
              <a:t>isključivo</a:t>
            </a:r>
            <a:r>
              <a:rPr lang="en-US" sz="1800" dirty="0"/>
              <a:t> </a:t>
            </a:r>
            <a:r>
              <a:rPr lang="en-US" sz="1800" dirty="0" err="1"/>
              <a:t>šef</a:t>
            </a:r>
            <a:r>
              <a:rPr lang="en-US" sz="1800" dirty="0"/>
              <a:t> </a:t>
            </a:r>
            <a:r>
              <a:rPr lang="en-US" sz="1800" dirty="0" err="1"/>
              <a:t>recepcije</a:t>
            </a:r>
            <a:r>
              <a:rPr lang="en-US" sz="1800" dirty="0"/>
              <a:t> </a:t>
            </a:r>
            <a:r>
              <a:rPr lang="en-US" sz="1800" dirty="0" err="1"/>
              <a:t>uz</a:t>
            </a:r>
            <a:r>
              <a:rPr lang="en-US" sz="1800" dirty="0"/>
              <a:t> </a:t>
            </a:r>
            <a:r>
              <a:rPr lang="en-US" sz="1800" dirty="0" smtClean="0"/>
              <a:t>s</a:t>
            </a:r>
            <a:r>
              <a:rPr lang="sr-Latn-RS" sz="1800" dirty="0" smtClean="0"/>
              <a:t>a</a:t>
            </a:r>
            <a:r>
              <a:rPr lang="en-US" sz="1800" dirty="0" smtClean="0"/>
              <a:t>glasnost </a:t>
            </a:r>
            <a:r>
              <a:rPr lang="en-US" sz="1800" dirty="0" err="1"/>
              <a:t>direktora</a:t>
            </a:r>
            <a:r>
              <a:rPr lang="en-US" sz="18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5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NAPLATA RA</a:t>
            </a:r>
            <a:r>
              <a:rPr lang="sr-Latn-RS" dirty="0" smtClean="0"/>
              <a:t>ČUNA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058"/>
            <a:ext cx="8596668" cy="4459432"/>
          </a:xfrm>
        </p:spPr>
        <p:txBody>
          <a:bodyPr>
            <a:noAutofit/>
          </a:bodyPr>
          <a:lstStyle/>
          <a:p>
            <a:r>
              <a:rPr lang="en-US" b="1" i="1" dirty="0" err="1" smtClean="0"/>
              <a:t>Prevremeni</a:t>
            </a:r>
            <a:r>
              <a:rPr lang="en-US" b="1" i="1" dirty="0" smtClean="0"/>
              <a:t> </a:t>
            </a:r>
            <a:r>
              <a:rPr lang="en-US" b="1" i="1" dirty="0" err="1"/>
              <a:t>odlazak</a:t>
            </a:r>
            <a:r>
              <a:rPr lang="en-US" b="1" i="1" dirty="0"/>
              <a:t> </a:t>
            </a:r>
            <a:endParaRPr lang="sr-Latn-RS" b="1" i="1" dirty="0" smtClean="0"/>
          </a:p>
          <a:p>
            <a:endParaRPr lang="en-US" dirty="0"/>
          </a:p>
          <a:p>
            <a:endParaRPr lang="sr-Latn-RS" dirty="0" smtClean="0"/>
          </a:p>
          <a:p>
            <a:r>
              <a:rPr lang="en-US" dirty="0" err="1" smtClean="0"/>
              <a:t>Gost</a:t>
            </a:r>
            <a:r>
              <a:rPr lang="en-US" dirty="0" smtClean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 smtClean="0"/>
              <a:t>prevremeno</a:t>
            </a:r>
            <a:r>
              <a:rPr lang="en-US" dirty="0" smtClean="0"/>
              <a:t> </a:t>
            </a:r>
            <a:r>
              <a:rPr lang="en-US" dirty="0" err="1" smtClean="0"/>
              <a:t>napustiti</a:t>
            </a:r>
            <a:r>
              <a:rPr lang="sr-Latn-RS" dirty="0" smtClean="0"/>
              <a:t> </a:t>
            </a:r>
            <a:r>
              <a:rPr lang="en-US" dirty="0" smtClean="0"/>
              <a:t>hotel: </a:t>
            </a:r>
            <a:endParaRPr lang="en-US" dirty="0"/>
          </a:p>
          <a:p>
            <a:r>
              <a:rPr lang="en-US" dirty="0" err="1" smtClean="0"/>
              <a:t>opravdano</a:t>
            </a:r>
            <a:r>
              <a:rPr lang="en-US" dirty="0" smtClean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</a:p>
          <a:p>
            <a:r>
              <a:rPr lang="en-US" dirty="0" err="1" smtClean="0"/>
              <a:t>neopravdano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sr-Latn-RS" dirty="0" smtClean="0"/>
              <a:t>Ukoliko je odlazak </a:t>
            </a:r>
            <a:r>
              <a:rPr lang="en-US" dirty="0" err="1" smtClean="0"/>
              <a:t>opravdan</a:t>
            </a:r>
            <a:r>
              <a:rPr lang="en-US" dirty="0" smtClean="0"/>
              <a:t> </a:t>
            </a:r>
            <a:r>
              <a:rPr lang="en-US" dirty="0" err="1" smtClean="0"/>
              <a:t>račun</a:t>
            </a:r>
            <a:r>
              <a:rPr lang="sr-Latn-RS" dirty="0" smtClean="0"/>
              <a:t> se</a:t>
            </a:r>
            <a:r>
              <a:rPr lang="en-US" dirty="0" smtClean="0"/>
              <a:t> </a:t>
            </a:r>
            <a:r>
              <a:rPr lang="en-US" dirty="0" err="1"/>
              <a:t>tereti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one </a:t>
            </a:r>
            <a:r>
              <a:rPr lang="en-US" dirty="0" err="1"/>
              <a:t>dane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je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proveo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stvarno</a:t>
            </a:r>
            <a:r>
              <a:rPr lang="en-US" dirty="0"/>
              <a:t> </a:t>
            </a:r>
            <a:r>
              <a:rPr lang="en-US" dirty="0" err="1" smtClean="0"/>
              <a:t>koriš</a:t>
            </a:r>
            <a:r>
              <a:rPr lang="sr-Latn-RS" dirty="0" smtClean="0"/>
              <a:t>ć</a:t>
            </a:r>
            <a:r>
              <a:rPr lang="en-US" dirty="0" err="1" smtClean="0"/>
              <a:t>ene</a:t>
            </a:r>
            <a:r>
              <a:rPr lang="en-US" dirty="0" smtClean="0"/>
              <a:t> </a:t>
            </a:r>
            <a:r>
              <a:rPr lang="en-US" dirty="0" err="1"/>
              <a:t>usluge</a:t>
            </a:r>
            <a:r>
              <a:rPr lang="en-US" dirty="0"/>
              <a:t>. </a:t>
            </a:r>
            <a:endParaRPr lang="sr-Latn-R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12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NAPLATA RA</a:t>
            </a:r>
            <a:r>
              <a:rPr lang="sr-Latn-RS" dirty="0" smtClean="0"/>
              <a:t>ČUNA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058"/>
            <a:ext cx="8596668" cy="4459432"/>
          </a:xfrm>
        </p:spPr>
        <p:txBody>
          <a:bodyPr>
            <a:noAutofit/>
          </a:bodyPr>
          <a:lstStyle/>
          <a:p>
            <a:r>
              <a:rPr lang="en-US" b="1" i="1" dirty="0" err="1"/>
              <a:t>Kasna</a:t>
            </a:r>
            <a:r>
              <a:rPr lang="en-US" b="1" i="1" dirty="0"/>
              <a:t> </a:t>
            </a:r>
            <a:r>
              <a:rPr lang="en-US" b="1" i="1" dirty="0" err="1"/>
              <a:t>odjava</a:t>
            </a:r>
            <a:r>
              <a:rPr lang="en-US" b="1" i="1" dirty="0"/>
              <a:t> </a:t>
            </a:r>
            <a:endParaRPr lang="sr-Latn-RS" b="1" i="1" dirty="0" smtClean="0"/>
          </a:p>
          <a:p>
            <a:endParaRPr lang="en-US" dirty="0"/>
          </a:p>
          <a:p>
            <a:r>
              <a:rPr lang="en-US" dirty="0"/>
              <a:t>U </a:t>
            </a:r>
            <a:r>
              <a:rPr lang="en-US" dirty="0" err="1"/>
              <a:t>slučaju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sobu</a:t>
            </a:r>
            <a:r>
              <a:rPr lang="en-US" dirty="0"/>
              <a:t> </a:t>
            </a:r>
            <a:r>
              <a:rPr lang="en-US" dirty="0" err="1"/>
              <a:t>duže</a:t>
            </a:r>
            <a:r>
              <a:rPr lang="en-US" dirty="0"/>
              <a:t> od </a:t>
            </a:r>
            <a:r>
              <a:rPr lang="en-US" dirty="0" err="1"/>
              <a:t>predviđenog</a:t>
            </a:r>
            <a:r>
              <a:rPr lang="en-US" dirty="0"/>
              <a:t> </a:t>
            </a:r>
            <a:r>
              <a:rPr lang="en-US" dirty="0" err="1"/>
              <a:t>vremena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je </a:t>
            </a:r>
            <a:r>
              <a:rPr lang="en-US" dirty="0" err="1"/>
              <a:t>utvrđeno</a:t>
            </a:r>
            <a:r>
              <a:rPr lang="en-US" dirty="0"/>
              <a:t> </a:t>
            </a:r>
            <a:r>
              <a:rPr lang="en-US" dirty="0" err="1"/>
              <a:t>kućnim</a:t>
            </a:r>
            <a:r>
              <a:rPr lang="en-US" dirty="0"/>
              <a:t> </a:t>
            </a:r>
            <a:r>
              <a:rPr lang="en-US" dirty="0" err="1"/>
              <a:t>redom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, </a:t>
            </a:r>
            <a:r>
              <a:rPr lang="en-US" dirty="0" err="1"/>
              <a:t>procedura</a:t>
            </a:r>
            <a:r>
              <a:rPr lang="en-US" dirty="0"/>
              <a:t> </a:t>
            </a:r>
            <a:r>
              <a:rPr lang="en-US" dirty="0" err="1"/>
              <a:t>kasne</a:t>
            </a:r>
            <a:r>
              <a:rPr lang="en-US" dirty="0"/>
              <a:t> </a:t>
            </a:r>
            <a:r>
              <a:rPr lang="en-US" dirty="0" err="1"/>
              <a:t>odjave</a:t>
            </a:r>
            <a:r>
              <a:rPr lang="en-US" dirty="0"/>
              <a:t> je </a:t>
            </a:r>
            <a:r>
              <a:rPr lang="en-US" dirty="0" err="1" smtClean="0"/>
              <a:t>sledeća</a:t>
            </a:r>
            <a:r>
              <a:rPr lang="en-US" dirty="0"/>
              <a:t>: </a:t>
            </a:r>
          </a:p>
          <a:p>
            <a:r>
              <a:rPr lang="en-US" dirty="0"/>
              <a:t>1. </a:t>
            </a:r>
            <a:r>
              <a:rPr lang="en-US" dirty="0" err="1"/>
              <a:t>Kasnu</a:t>
            </a:r>
            <a:r>
              <a:rPr lang="en-US" dirty="0"/>
              <a:t> </a:t>
            </a:r>
            <a:r>
              <a:rPr lang="en-US" dirty="0" err="1"/>
              <a:t>odjavu</a:t>
            </a:r>
            <a:r>
              <a:rPr lang="en-US" dirty="0"/>
              <a:t> </a:t>
            </a:r>
            <a:r>
              <a:rPr lang="en-US" dirty="0" err="1"/>
              <a:t>odobrava</a:t>
            </a:r>
            <a:r>
              <a:rPr lang="en-US" dirty="0"/>
              <a:t> </a:t>
            </a:r>
            <a:r>
              <a:rPr lang="en-US" dirty="0" err="1"/>
              <a:t>isključivo</a:t>
            </a:r>
            <a:r>
              <a:rPr lang="en-US" dirty="0"/>
              <a:t> </a:t>
            </a:r>
            <a:r>
              <a:rPr lang="en-US" dirty="0" err="1"/>
              <a:t>šef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. </a:t>
            </a:r>
          </a:p>
          <a:p>
            <a:r>
              <a:rPr lang="en-US" dirty="0"/>
              <a:t>2. </a:t>
            </a:r>
            <a:r>
              <a:rPr lang="en-US" dirty="0" err="1"/>
              <a:t>Službeno</a:t>
            </a:r>
            <a:r>
              <a:rPr lang="en-US" dirty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en-US" dirty="0" err="1"/>
              <a:t>odjave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 je </a:t>
            </a:r>
            <a:r>
              <a:rPr lang="en-US" dirty="0" err="1"/>
              <a:t>obično</a:t>
            </a:r>
            <a:r>
              <a:rPr lang="en-US" dirty="0"/>
              <a:t> 10,00 sati, a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en-US" dirty="0" err="1"/>
              <a:t>određeno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napuštanje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 12,00 sati, </a:t>
            </a:r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drugačije</a:t>
            </a:r>
            <a:r>
              <a:rPr lang="en-US" dirty="0"/>
              <a:t> </a:t>
            </a:r>
            <a:r>
              <a:rPr lang="en-US" dirty="0" err="1"/>
              <a:t>određeno</a:t>
            </a:r>
            <a:r>
              <a:rPr lang="en-US" dirty="0"/>
              <a:t> </a:t>
            </a:r>
            <a:r>
              <a:rPr lang="en-US" dirty="0" err="1"/>
              <a:t>kućnim</a:t>
            </a:r>
            <a:r>
              <a:rPr lang="en-US" dirty="0"/>
              <a:t> </a:t>
            </a:r>
            <a:r>
              <a:rPr lang="en-US" dirty="0" err="1"/>
              <a:t>redom</a:t>
            </a:r>
            <a:r>
              <a:rPr lang="en-US" dirty="0"/>
              <a:t>. </a:t>
            </a:r>
          </a:p>
          <a:p>
            <a:r>
              <a:rPr lang="en-US" dirty="0"/>
              <a:t>3.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želi</a:t>
            </a:r>
            <a:r>
              <a:rPr lang="en-US" dirty="0"/>
              <a:t> </a:t>
            </a:r>
            <a:r>
              <a:rPr lang="en-US" dirty="0" err="1"/>
              <a:t>produžiti</a:t>
            </a:r>
            <a:r>
              <a:rPr lang="en-US" dirty="0"/>
              <a:t> </a:t>
            </a:r>
            <a:r>
              <a:rPr lang="en-US" dirty="0" err="1"/>
              <a:t>boravak</a:t>
            </a:r>
            <a:r>
              <a:rPr lang="en-US" dirty="0"/>
              <a:t>, </a:t>
            </a:r>
            <a:r>
              <a:rPr lang="en-US" dirty="0" err="1"/>
              <a:t>moguće</a:t>
            </a:r>
            <a:r>
              <a:rPr lang="en-US" dirty="0"/>
              <a:t> je </a:t>
            </a:r>
            <a:r>
              <a:rPr lang="en-US" dirty="0" err="1"/>
              <a:t>odstupanje</a:t>
            </a:r>
            <a:r>
              <a:rPr lang="en-US" dirty="0"/>
              <a:t>, </a:t>
            </a:r>
            <a:r>
              <a:rPr lang="en-US" dirty="0" err="1"/>
              <a:t>zavisno</a:t>
            </a:r>
            <a:r>
              <a:rPr lang="en-US" dirty="0"/>
              <a:t> o </a:t>
            </a:r>
            <a:r>
              <a:rPr lang="en-US" dirty="0" err="1"/>
              <a:t>raspoloživim</a:t>
            </a:r>
            <a:r>
              <a:rPr lang="en-US" dirty="0"/>
              <a:t> </a:t>
            </a:r>
            <a:r>
              <a:rPr lang="en-US" dirty="0" err="1"/>
              <a:t>kapacitetima</a:t>
            </a:r>
            <a:r>
              <a:rPr lang="en-US" dirty="0"/>
              <a:t> (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fleksibilan</a:t>
            </a:r>
            <a:r>
              <a:rPr lang="en-US" dirty="0"/>
              <a:t>). </a:t>
            </a:r>
          </a:p>
          <a:p>
            <a:r>
              <a:rPr lang="en-US" dirty="0"/>
              <a:t>4. Do 12,00 sati </a:t>
            </a:r>
            <a:r>
              <a:rPr lang="en-US" dirty="0" err="1"/>
              <a:t>recepcionar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dogovoriti</a:t>
            </a:r>
            <a:r>
              <a:rPr lang="en-US" dirty="0"/>
              <a:t> </a:t>
            </a:r>
            <a:r>
              <a:rPr lang="en-US" dirty="0" err="1"/>
              <a:t>besplatno</a:t>
            </a:r>
            <a:r>
              <a:rPr lang="en-US" dirty="0"/>
              <a:t> </a:t>
            </a:r>
            <a:r>
              <a:rPr lang="en-US" dirty="0" err="1" smtClean="0"/>
              <a:t>produženje</a:t>
            </a:r>
            <a:r>
              <a:rPr lang="sr-Latn-RS" dirty="0" smtClean="0"/>
              <a:t> (a u izuzetnim situacijama može i duže da odobri besplatno produženje)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92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NAPLATA RA</a:t>
            </a:r>
            <a:r>
              <a:rPr lang="sr-Latn-RS" dirty="0" smtClean="0"/>
              <a:t>ČUNA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058"/>
            <a:ext cx="8596668" cy="4459432"/>
          </a:xfrm>
        </p:spPr>
        <p:txBody>
          <a:bodyPr>
            <a:noAutofit/>
          </a:bodyPr>
          <a:lstStyle/>
          <a:p>
            <a:r>
              <a:rPr lang="en-US" b="1" i="1" dirty="0" err="1"/>
              <a:t>Dnevni</a:t>
            </a:r>
            <a:r>
              <a:rPr lang="en-US" b="1" i="1" dirty="0"/>
              <a:t> </a:t>
            </a:r>
            <a:r>
              <a:rPr lang="en-US" b="1" i="1" dirty="0" err="1"/>
              <a:t>boravak</a:t>
            </a:r>
            <a:r>
              <a:rPr lang="en-US" b="1" i="1" dirty="0"/>
              <a:t> </a:t>
            </a:r>
            <a:endParaRPr lang="sr-Latn-RS" b="1" i="1" dirty="0" smtClean="0"/>
          </a:p>
          <a:p>
            <a:endParaRPr lang="sr-Latn-RS" b="1" i="1" dirty="0"/>
          </a:p>
          <a:p>
            <a:endParaRPr lang="en-US" dirty="0"/>
          </a:p>
          <a:p>
            <a:r>
              <a:rPr lang="en-US" dirty="0" err="1" smtClean="0"/>
              <a:t>Koriš</a:t>
            </a:r>
            <a:r>
              <a:rPr lang="sr-Latn-RS" dirty="0" smtClean="0"/>
              <a:t>ć</a:t>
            </a:r>
            <a:r>
              <a:rPr lang="en-US" dirty="0" err="1" smtClean="0"/>
              <a:t>enje</a:t>
            </a:r>
            <a:r>
              <a:rPr lang="en-US" dirty="0" smtClean="0"/>
              <a:t> </a:t>
            </a:r>
            <a:r>
              <a:rPr lang="en-US" dirty="0" err="1"/>
              <a:t>sobe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dnevni</a:t>
            </a:r>
            <a:r>
              <a:rPr lang="en-US" dirty="0"/>
              <a:t> </a:t>
            </a:r>
            <a:r>
              <a:rPr lang="en-US" dirty="0" err="1"/>
              <a:t>boravak</a:t>
            </a:r>
            <a:r>
              <a:rPr lang="en-US" dirty="0"/>
              <a:t>,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err="1"/>
              <a:t>diskrecijsko</a:t>
            </a:r>
            <a:r>
              <a:rPr lang="en-US" dirty="0"/>
              <a:t> </a:t>
            </a:r>
            <a:r>
              <a:rPr lang="en-US" dirty="0" err="1"/>
              <a:t>pravo</a:t>
            </a:r>
            <a:r>
              <a:rPr lang="en-US" dirty="0"/>
              <a:t> </a:t>
            </a:r>
            <a:r>
              <a:rPr lang="en-US" dirty="0" err="1"/>
              <a:t>izdavanja</a:t>
            </a:r>
            <a:r>
              <a:rPr lang="en-US" dirty="0"/>
              <a:t> soba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koriš</a:t>
            </a:r>
            <a:r>
              <a:rPr lang="sr-Latn-RS" dirty="0" smtClean="0"/>
              <a:t>ć</a:t>
            </a:r>
            <a:r>
              <a:rPr lang="en-US" dirty="0" err="1" smtClean="0"/>
              <a:t>enje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vremenu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06,00 </a:t>
            </a:r>
            <a:r>
              <a:rPr lang="en-US" dirty="0" err="1"/>
              <a:t>i</a:t>
            </a:r>
            <a:r>
              <a:rPr lang="en-US" dirty="0"/>
              <a:t> 18,00 sati </a:t>
            </a:r>
            <a:r>
              <a:rPr lang="en-US" dirty="0" err="1"/>
              <a:t>za</a:t>
            </a:r>
            <a:r>
              <a:rPr lang="en-US" dirty="0"/>
              <a:t> 50% </a:t>
            </a:r>
            <a:r>
              <a:rPr lang="en-US" dirty="0" err="1" smtClean="0"/>
              <a:t>cene</a:t>
            </a:r>
            <a:r>
              <a:rPr lang="en-US" dirty="0" smtClean="0"/>
              <a:t> </a:t>
            </a:r>
            <a:r>
              <a:rPr lang="en-US" dirty="0" err="1"/>
              <a:t>noćenja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Procedura</a:t>
            </a:r>
            <a:r>
              <a:rPr lang="en-US" dirty="0" smtClean="0"/>
              <a:t> </a:t>
            </a:r>
            <a:r>
              <a:rPr lang="en-US" dirty="0" err="1"/>
              <a:t>prijave</a:t>
            </a:r>
            <a:r>
              <a:rPr lang="en-US" dirty="0"/>
              <a:t> </a:t>
            </a:r>
            <a:r>
              <a:rPr lang="en-US" dirty="0" err="1"/>
              <a:t>ista</a:t>
            </a:r>
            <a:r>
              <a:rPr lang="en-US" dirty="0"/>
              <a:t> je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goste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noćiti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0578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x-none" sz="4400" dirty="0" smtClean="0"/>
              <a:t> </a:t>
            </a:r>
            <a:br>
              <a:rPr lang="x-none" sz="4400" dirty="0" smtClean="0"/>
            </a:br>
            <a:r>
              <a:rPr lang="en-US" sz="4400" dirty="0" smtClean="0"/>
              <a:t> </a:t>
            </a:r>
            <a:r>
              <a:rPr lang="sr-Latn-RS" sz="4000" dirty="0" smtClean="0"/>
              <a:t>2</a:t>
            </a:r>
            <a:r>
              <a:rPr lang="en-US" sz="4000" dirty="0" smtClean="0"/>
              <a:t>. </a:t>
            </a:r>
            <a:r>
              <a:rPr lang="sr-Latn-RS" sz="4000" dirty="0" smtClean="0"/>
              <a:t>HOTELSKI DNEVNIK</a:t>
            </a:r>
            <a:endParaRPr lang="en-US" sz="40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3159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HOTELSKI DNEVNIK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058"/>
            <a:ext cx="8596668" cy="4459432"/>
          </a:xfrm>
        </p:spPr>
        <p:txBody>
          <a:bodyPr>
            <a:noAutofit/>
          </a:bodyPr>
          <a:lstStyle/>
          <a:p>
            <a:r>
              <a:rPr lang="en-US" dirty="0" err="1"/>
              <a:t>Hotelski</a:t>
            </a:r>
            <a:r>
              <a:rPr lang="en-US" dirty="0"/>
              <a:t> </a:t>
            </a:r>
            <a:r>
              <a:rPr lang="en-US" dirty="0" err="1"/>
              <a:t>dnevnik</a:t>
            </a:r>
            <a:r>
              <a:rPr lang="en-US" dirty="0"/>
              <a:t> («</a:t>
            </a:r>
            <a:r>
              <a:rPr lang="en-US" dirty="0" err="1"/>
              <a:t>žurnal</a:t>
            </a:r>
            <a:r>
              <a:rPr lang="en-US" dirty="0"/>
              <a:t>», «</a:t>
            </a:r>
            <a:r>
              <a:rPr lang="en-US" dirty="0" err="1"/>
              <a:t>dnevni</a:t>
            </a:r>
            <a:r>
              <a:rPr lang="en-US" dirty="0"/>
              <a:t> </a:t>
            </a:r>
            <a:r>
              <a:rPr lang="en-US" dirty="0" err="1"/>
              <a:t>obračun</a:t>
            </a:r>
            <a:r>
              <a:rPr lang="en-US" dirty="0"/>
              <a:t>», «</a:t>
            </a:r>
            <a:r>
              <a:rPr lang="en-US" dirty="0" err="1"/>
              <a:t>zaključenje</a:t>
            </a:r>
            <a:r>
              <a:rPr lang="en-US" dirty="0"/>
              <a:t> dana»)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err="1" smtClean="0"/>
              <a:t>zb</a:t>
            </a:r>
            <a:r>
              <a:rPr lang="sr-Latn-RS" dirty="0" smtClean="0"/>
              <a:t>ir</a:t>
            </a:r>
            <a:r>
              <a:rPr lang="en-US" dirty="0" smtClean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sr-Latn-RS" dirty="0" smtClean="0"/>
              <a:t>pregled</a:t>
            </a:r>
            <a:r>
              <a:rPr lang="en-US" dirty="0" smtClean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hotelskih</a:t>
            </a:r>
            <a:r>
              <a:rPr lang="en-US" dirty="0"/>
              <a:t> </a:t>
            </a:r>
            <a:r>
              <a:rPr lang="en-US" dirty="0" err="1"/>
              <a:t>dužnika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sr-Latn-RS" dirty="0" smtClean="0"/>
              <a:t>Po</a:t>
            </a:r>
            <a:r>
              <a:rPr lang="en-US" dirty="0" smtClean="0"/>
              <a:t> </a:t>
            </a:r>
            <a:r>
              <a:rPr lang="en-US" dirty="0" err="1"/>
              <a:t>pravilu</a:t>
            </a:r>
            <a:r>
              <a:rPr lang="en-US" dirty="0"/>
              <a:t>, «</a:t>
            </a:r>
            <a:r>
              <a:rPr lang="en-US" dirty="0" err="1"/>
              <a:t>zaključenje</a:t>
            </a:r>
            <a:r>
              <a:rPr lang="en-US" dirty="0"/>
              <a:t> </a:t>
            </a:r>
            <a:r>
              <a:rPr lang="en-US" dirty="0" err="1"/>
              <a:t>dnevne</a:t>
            </a:r>
            <a:r>
              <a:rPr lang="en-US" dirty="0"/>
              <a:t> </a:t>
            </a:r>
            <a:r>
              <a:rPr lang="en-US" dirty="0" err="1"/>
              <a:t>obrade</a:t>
            </a:r>
            <a:r>
              <a:rPr lang="en-US" dirty="0"/>
              <a:t>»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obračun</a:t>
            </a:r>
            <a:r>
              <a:rPr lang="en-US" dirty="0"/>
              <a:t> «</a:t>
            </a:r>
            <a:r>
              <a:rPr lang="en-US" dirty="0" err="1"/>
              <a:t>žurnala</a:t>
            </a:r>
            <a:r>
              <a:rPr lang="en-US" dirty="0"/>
              <a:t>» </a:t>
            </a:r>
            <a:r>
              <a:rPr lang="en-US" dirty="0" err="1"/>
              <a:t>obavlja</a:t>
            </a:r>
            <a:r>
              <a:rPr lang="en-US" dirty="0"/>
              <a:t> </a:t>
            </a:r>
            <a:r>
              <a:rPr lang="en-US" dirty="0" err="1" smtClean="0"/>
              <a:t>kontrolor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noćnoj</a:t>
            </a:r>
            <a:r>
              <a:rPr lang="en-US" dirty="0"/>
              <a:t> </a:t>
            </a:r>
            <a:r>
              <a:rPr lang="en-US" dirty="0" err="1" smtClean="0"/>
              <a:t>smeni</a:t>
            </a:r>
            <a:r>
              <a:rPr lang="en-US" dirty="0" smtClean="0"/>
              <a:t> </a:t>
            </a:r>
            <a:r>
              <a:rPr lang="en-US" dirty="0"/>
              <a:t>(od 23:00 do 07:00) pa se to </a:t>
            </a:r>
            <a:r>
              <a:rPr lang="en-US" dirty="0" err="1"/>
              <a:t>radno</a:t>
            </a:r>
            <a:r>
              <a:rPr lang="en-US" dirty="0"/>
              <a:t> </a:t>
            </a:r>
            <a:r>
              <a:rPr lang="en-US" dirty="0" err="1" smtClean="0"/>
              <a:t>mesto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hotelskoj</a:t>
            </a:r>
            <a:r>
              <a:rPr lang="en-US" dirty="0"/>
              <a:t> </a:t>
            </a:r>
            <a:r>
              <a:rPr lang="en-US" dirty="0" err="1"/>
              <a:t>terminologiji</a:t>
            </a:r>
            <a:r>
              <a:rPr lang="en-US" dirty="0"/>
              <a:t> </a:t>
            </a:r>
            <a:r>
              <a:rPr lang="en-US" dirty="0" err="1"/>
              <a:t>naziva</a:t>
            </a:r>
            <a:r>
              <a:rPr lang="en-US" dirty="0"/>
              <a:t> </a:t>
            </a:r>
            <a:r>
              <a:rPr lang="en-US" i="1" dirty="0"/>
              <a:t>night audit 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dirty="0" err="1"/>
              <a:t>noćni</a:t>
            </a:r>
            <a:r>
              <a:rPr lang="en-US" dirty="0"/>
              <a:t> </a:t>
            </a:r>
            <a:r>
              <a:rPr lang="en-US" dirty="0" err="1"/>
              <a:t>kontrolor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 smtClean="0"/>
              <a:t>kontrolor</a:t>
            </a:r>
            <a:r>
              <a:rPr lang="sr-Latn-RS" dirty="0" smtClean="0"/>
              <a:t>. </a:t>
            </a:r>
          </a:p>
          <a:p>
            <a:r>
              <a:rPr lang="en-US" dirty="0" err="1"/>
              <a:t>Predviđeno</a:t>
            </a:r>
            <a:r>
              <a:rPr lang="en-US" dirty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zaključenje</a:t>
            </a:r>
            <a:r>
              <a:rPr lang="en-US" dirty="0"/>
              <a:t> </a:t>
            </a:r>
            <a:r>
              <a:rPr lang="en-US" dirty="0" err="1"/>
              <a:t>dnevne</a:t>
            </a:r>
            <a:r>
              <a:rPr lang="en-US" dirty="0"/>
              <a:t> </a:t>
            </a:r>
            <a:r>
              <a:rPr lang="en-US" dirty="0" err="1"/>
              <a:t>obrade</a:t>
            </a:r>
            <a:r>
              <a:rPr lang="en-US" dirty="0"/>
              <a:t> </a:t>
            </a:r>
            <a:r>
              <a:rPr lang="en-US" dirty="0" err="1"/>
              <a:t>određeno</a:t>
            </a:r>
            <a:r>
              <a:rPr lang="en-US" dirty="0"/>
              <a:t> je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razloga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se </a:t>
            </a:r>
            <a:r>
              <a:rPr lang="en-US" dirty="0" err="1" smtClean="0"/>
              <a:t>podrazumeva</a:t>
            </a:r>
            <a:r>
              <a:rPr lang="en-US" dirty="0" smtClean="0"/>
              <a:t> </a:t>
            </a:r>
            <a:r>
              <a:rPr lang="en-US" dirty="0"/>
              <a:t>da se </a:t>
            </a:r>
            <a:r>
              <a:rPr lang="en-US" dirty="0" err="1"/>
              <a:t>najmanji</a:t>
            </a:r>
            <a:r>
              <a:rPr lang="en-US" dirty="0"/>
              <a:t> </a:t>
            </a:r>
            <a:r>
              <a:rPr lang="en-US" dirty="0" err="1" smtClean="0"/>
              <a:t>ob</a:t>
            </a:r>
            <a:r>
              <a:rPr lang="sr-Latn-RS" dirty="0" smtClean="0"/>
              <a:t>i</a:t>
            </a:r>
            <a:r>
              <a:rPr lang="en-US" dirty="0" smtClean="0"/>
              <a:t>m </a:t>
            </a:r>
            <a:r>
              <a:rPr lang="en-US" dirty="0" err="1" smtClean="0"/>
              <a:t>finan</a:t>
            </a:r>
            <a:r>
              <a:rPr lang="sr-Latn-RS" dirty="0" smtClean="0"/>
              <a:t>s</a:t>
            </a:r>
            <a:r>
              <a:rPr lang="en-US" dirty="0" err="1" smtClean="0"/>
              <a:t>ijskih</a:t>
            </a:r>
            <a:r>
              <a:rPr lang="en-US" dirty="0" smtClean="0"/>
              <a:t> </a:t>
            </a:r>
            <a:r>
              <a:rPr lang="en-US" dirty="0" err="1"/>
              <a:t>transakcija</a:t>
            </a:r>
            <a:r>
              <a:rPr lang="en-US" dirty="0"/>
              <a:t> </a:t>
            </a:r>
            <a:r>
              <a:rPr lang="en-US" dirty="0" err="1"/>
              <a:t>događa</a:t>
            </a:r>
            <a:r>
              <a:rPr lang="en-US" dirty="0"/>
              <a:t> u </a:t>
            </a:r>
            <a:r>
              <a:rPr lang="en-US" dirty="0" err="1"/>
              <a:t>noćnoj</a:t>
            </a:r>
            <a:r>
              <a:rPr lang="en-US" dirty="0"/>
              <a:t> </a:t>
            </a:r>
            <a:r>
              <a:rPr lang="en-US" dirty="0" err="1" smtClean="0"/>
              <a:t>smeni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Početak</a:t>
            </a:r>
            <a:r>
              <a:rPr lang="en-US" dirty="0" smtClean="0"/>
              <a:t> </a:t>
            </a:r>
            <a:r>
              <a:rPr lang="en-US" dirty="0"/>
              <a:t>«</a:t>
            </a:r>
            <a:r>
              <a:rPr lang="en-US" dirty="0" err="1"/>
              <a:t>zaključenja</a:t>
            </a:r>
            <a:r>
              <a:rPr lang="en-US" dirty="0"/>
              <a:t> dana»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err="1"/>
              <a:t>završetak</a:t>
            </a:r>
            <a:r>
              <a:rPr lang="en-US" dirty="0"/>
              <a:t> </a:t>
            </a:r>
            <a:r>
              <a:rPr lang="en-US" dirty="0" err="1"/>
              <a:t>poslovanja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taj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, a u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en-US" dirty="0" err="1"/>
              <a:t>dok</a:t>
            </a:r>
            <a:r>
              <a:rPr lang="en-US" dirty="0"/>
              <a:t> </a:t>
            </a:r>
            <a:r>
              <a:rPr lang="en-US" dirty="0" err="1"/>
              <a:t>zaključenje</a:t>
            </a:r>
            <a:r>
              <a:rPr lang="en-US" dirty="0"/>
              <a:t> dana </a:t>
            </a:r>
            <a:r>
              <a:rPr lang="en-US" dirty="0" err="1"/>
              <a:t>traje</a:t>
            </a:r>
            <a:r>
              <a:rPr lang="en-US" dirty="0"/>
              <a:t>, ne </a:t>
            </a:r>
            <a:r>
              <a:rPr lang="en-US" dirty="0" err="1"/>
              <a:t>vrše</a:t>
            </a:r>
            <a:r>
              <a:rPr lang="en-US" dirty="0"/>
              <a:t> se </a:t>
            </a:r>
            <a:r>
              <a:rPr lang="en-US" dirty="0" err="1"/>
              <a:t>nikakva</a:t>
            </a:r>
            <a:r>
              <a:rPr lang="en-US" dirty="0"/>
              <a:t> </a:t>
            </a:r>
            <a:r>
              <a:rPr lang="en-US" dirty="0" err="1"/>
              <a:t>knjiženja</a:t>
            </a:r>
            <a:r>
              <a:rPr lang="en-US" dirty="0"/>
              <a:t>. To je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najbolje</a:t>
            </a:r>
            <a:r>
              <a:rPr lang="en-US" dirty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kontrolu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 smtClean="0"/>
              <a:t>finan</a:t>
            </a:r>
            <a:r>
              <a:rPr lang="sr-Latn-RS" dirty="0" smtClean="0"/>
              <a:t>s</a:t>
            </a:r>
            <a:r>
              <a:rPr lang="en-US" dirty="0" err="1" smtClean="0"/>
              <a:t>ijskih</a:t>
            </a:r>
            <a:r>
              <a:rPr lang="en-US" dirty="0" smtClean="0"/>
              <a:t> </a:t>
            </a:r>
            <a:r>
              <a:rPr lang="en-US" dirty="0" err="1"/>
              <a:t>transakcija</a:t>
            </a:r>
            <a:r>
              <a:rPr lang="en-US" dirty="0"/>
              <a:t> </a:t>
            </a:r>
            <a:r>
              <a:rPr lang="en-US" dirty="0" smtClean="0"/>
              <a:t>pre </a:t>
            </a:r>
            <a:r>
              <a:rPr lang="en-US" dirty="0" err="1"/>
              <a:t>početka</a:t>
            </a:r>
            <a:r>
              <a:rPr lang="en-US" dirty="0"/>
              <a:t> </a:t>
            </a:r>
            <a:r>
              <a:rPr lang="en-US" dirty="0" err="1"/>
              <a:t>naplate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idućeg</a:t>
            </a:r>
            <a:r>
              <a:rPr lang="en-US" dirty="0"/>
              <a:t> </a:t>
            </a:r>
            <a:r>
              <a:rPr lang="en-US" dirty="0" err="1"/>
              <a:t>radnog</a:t>
            </a:r>
            <a:r>
              <a:rPr lang="en-US" dirty="0"/>
              <a:t> dana.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11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HOTELSKI DNEVNIK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058"/>
            <a:ext cx="8596668" cy="4459432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/>
              <a:t>usluge</a:t>
            </a:r>
            <a:r>
              <a:rPr lang="en-US" dirty="0"/>
              <a:t> </a:t>
            </a:r>
            <a:r>
              <a:rPr lang="en-US" dirty="0" err="1"/>
              <a:t>pružene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smtClean="0"/>
              <a:t>v</a:t>
            </a:r>
            <a:r>
              <a:rPr lang="sr-Latn-RS" dirty="0" smtClean="0"/>
              <a:t>r</a:t>
            </a:r>
            <a:r>
              <a:rPr lang="en-US" dirty="0" err="1" smtClean="0"/>
              <a:t>eme</a:t>
            </a:r>
            <a:r>
              <a:rPr lang="en-US" dirty="0" smtClean="0"/>
              <a:t> </a:t>
            </a:r>
            <a:r>
              <a:rPr lang="en-US" dirty="0" err="1"/>
              <a:t>dok</a:t>
            </a:r>
            <a:r>
              <a:rPr lang="en-US" dirty="0"/>
              <a:t> </a:t>
            </a:r>
            <a:r>
              <a:rPr lang="en-US" dirty="0" err="1"/>
              <a:t>zaključenje</a:t>
            </a:r>
            <a:r>
              <a:rPr lang="en-US" dirty="0"/>
              <a:t> dana </a:t>
            </a:r>
            <a:r>
              <a:rPr lang="en-US" dirty="0" err="1"/>
              <a:t>traje</a:t>
            </a:r>
            <a:r>
              <a:rPr lang="en-US" dirty="0"/>
              <a:t>, </a:t>
            </a:r>
            <a:r>
              <a:rPr lang="en-US" dirty="0" err="1"/>
              <a:t>računi</a:t>
            </a:r>
            <a:r>
              <a:rPr lang="en-US" dirty="0"/>
              <a:t> se </a:t>
            </a:r>
            <a:r>
              <a:rPr lang="en-US" dirty="0" err="1"/>
              <a:t>knjiže</a:t>
            </a:r>
            <a:r>
              <a:rPr lang="en-US" dirty="0"/>
              <a:t>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zaključenja</a:t>
            </a:r>
            <a:r>
              <a:rPr lang="en-US" dirty="0"/>
              <a:t> </a:t>
            </a:r>
            <a:r>
              <a:rPr lang="en-US" dirty="0" err="1"/>
              <a:t>dnevnog</a:t>
            </a:r>
            <a:r>
              <a:rPr lang="en-US" dirty="0"/>
              <a:t> </a:t>
            </a:r>
            <a:r>
              <a:rPr lang="en-US" dirty="0" err="1"/>
              <a:t>obračuna</a:t>
            </a:r>
            <a:r>
              <a:rPr lang="en-US" dirty="0"/>
              <a:t>.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 smtClean="0"/>
              <a:t>finan</a:t>
            </a:r>
            <a:r>
              <a:rPr lang="sr-Latn-RS" dirty="0" smtClean="0"/>
              <a:t>s</a:t>
            </a:r>
            <a:r>
              <a:rPr lang="en-US" dirty="0" err="1" smtClean="0"/>
              <a:t>ijske</a:t>
            </a:r>
            <a:r>
              <a:rPr lang="en-US" dirty="0" smtClean="0"/>
              <a:t> </a:t>
            </a:r>
            <a:r>
              <a:rPr lang="en-US" dirty="0" err="1"/>
              <a:t>transakcije</a:t>
            </a:r>
            <a:r>
              <a:rPr lang="en-US" dirty="0"/>
              <a:t> </a:t>
            </a:r>
            <a:r>
              <a:rPr lang="en-US" dirty="0" err="1"/>
              <a:t>evidentiraju</a:t>
            </a:r>
            <a:r>
              <a:rPr lang="en-US" dirty="0"/>
              <a:t> se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promet</a:t>
            </a:r>
            <a:r>
              <a:rPr lang="en-US" dirty="0"/>
              <a:t> </a:t>
            </a:r>
            <a:r>
              <a:rPr lang="en-US" dirty="0" err="1" smtClean="0"/>
              <a:t>novog</a:t>
            </a:r>
            <a:r>
              <a:rPr lang="en-US" dirty="0" smtClean="0"/>
              <a:t> </a:t>
            </a:r>
            <a:r>
              <a:rPr lang="en-US" dirty="0"/>
              <a:t>dana,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 smtClean="0"/>
              <a:t>računa</a:t>
            </a:r>
            <a:r>
              <a:rPr lang="sr-Latn-RS" dirty="0" smtClean="0"/>
              <a:t>r</a:t>
            </a:r>
            <a:r>
              <a:rPr lang="en-US" dirty="0" smtClean="0"/>
              <a:t> </a:t>
            </a:r>
            <a:r>
              <a:rPr lang="en-US" dirty="0" err="1" smtClean="0"/>
              <a:t>menja</a:t>
            </a:r>
            <a:r>
              <a:rPr lang="en-US" dirty="0" smtClean="0"/>
              <a:t> </a:t>
            </a:r>
            <a:r>
              <a:rPr lang="en-US" dirty="0"/>
              <a:t>datum </a:t>
            </a:r>
            <a:r>
              <a:rPr lang="en-US" dirty="0" err="1"/>
              <a:t>automatski</a:t>
            </a:r>
            <a:r>
              <a:rPr lang="en-US" dirty="0"/>
              <a:t>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zaključenja</a:t>
            </a:r>
            <a:r>
              <a:rPr lang="en-US" dirty="0"/>
              <a:t> </a:t>
            </a:r>
            <a:r>
              <a:rPr lang="en-US" dirty="0" err="1"/>
              <a:t>žurnala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err="1" smtClean="0"/>
              <a:t>Žurnal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dakle</a:t>
            </a:r>
            <a:r>
              <a:rPr lang="en-US" dirty="0"/>
              <a:t> </a:t>
            </a:r>
            <a:r>
              <a:rPr lang="en-US" dirty="0" err="1"/>
              <a:t>izrađuje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to </a:t>
            </a:r>
            <a:r>
              <a:rPr lang="en-US" dirty="0" err="1"/>
              <a:t>svakodnevno</a:t>
            </a:r>
            <a:r>
              <a:rPr lang="en-US" dirty="0"/>
              <a:t> </a:t>
            </a:r>
            <a:r>
              <a:rPr lang="en-US" dirty="0" smtClean="0"/>
              <a:t>t</a:t>
            </a:r>
            <a:r>
              <a:rPr lang="sr-Latn-RS" dirty="0" smtClean="0"/>
              <a:t>o</a:t>
            </a:r>
            <a:r>
              <a:rPr lang="en-US" dirty="0" err="1" smtClean="0"/>
              <a:t>kom</a:t>
            </a:r>
            <a:r>
              <a:rPr lang="en-US" dirty="0" smtClean="0"/>
              <a:t> </a:t>
            </a:r>
            <a:r>
              <a:rPr lang="en-US" dirty="0" err="1"/>
              <a:t>poslovanja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Uobičajeno</a:t>
            </a:r>
            <a:r>
              <a:rPr lang="en-US" dirty="0" smtClean="0"/>
              <a:t> </a:t>
            </a:r>
            <a:r>
              <a:rPr lang="en-US" dirty="0"/>
              <a:t>je, </a:t>
            </a:r>
            <a:r>
              <a:rPr lang="en-US" dirty="0" err="1"/>
              <a:t>međutim</a:t>
            </a:r>
            <a:r>
              <a:rPr lang="en-US" dirty="0"/>
              <a:t>, </a:t>
            </a:r>
            <a:r>
              <a:rPr lang="en-US" dirty="0" err="1"/>
              <a:t>programski</a:t>
            </a:r>
            <a:r>
              <a:rPr lang="en-US" dirty="0"/>
              <a:t> </a:t>
            </a:r>
            <a:r>
              <a:rPr lang="en-US" dirty="0" err="1" smtClean="0"/>
              <a:t>predvideti</a:t>
            </a:r>
            <a:r>
              <a:rPr lang="en-US" dirty="0" smtClean="0"/>
              <a:t> </a:t>
            </a:r>
            <a:r>
              <a:rPr lang="en-US" dirty="0" err="1"/>
              <a:t>mogućnost</a:t>
            </a:r>
            <a:r>
              <a:rPr lang="en-US" dirty="0"/>
              <a:t> da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svakih</a:t>
            </a:r>
            <a:r>
              <a:rPr lang="en-US" dirty="0"/>
              <a:t> </a:t>
            </a:r>
            <a:r>
              <a:rPr lang="en-US" dirty="0" err="1"/>
              <a:t>deset</a:t>
            </a:r>
            <a:r>
              <a:rPr lang="en-US" dirty="0"/>
              <a:t> </a:t>
            </a:r>
            <a:r>
              <a:rPr lang="en-US" dirty="0" err="1"/>
              <a:t>radnih</a:t>
            </a:r>
            <a:r>
              <a:rPr lang="en-US" dirty="0"/>
              <a:t> dana, </a:t>
            </a:r>
            <a:r>
              <a:rPr lang="en-US" dirty="0" err="1" smtClean="0"/>
              <a:t>računa</a:t>
            </a:r>
            <a:r>
              <a:rPr lang="sr-Latn-RS" dirty="0" smtClean="0"/>
              <a:t>r</a:t>
            </a:r>
            <a:r>
              <a:rPr lang="en-US" dirty="0" smtClean="0"/>
              <a:t> </a:t>
            </a:r>
            <a:r>
              <a:rPr lang="en-US" dirty="0" err="1"/>
              <a:t>izlistava</a:t>
            </a:r>
            <a:r>
              <a:rPr lang="en-US" dirty="0"/>
              <a:t> </a:t>
            </a:r>
            <a:r>
              <a:rPr lang="en-US" dirty="0" err="1"/>
              <a:t>obračun</a:t>
            </a:r>
            <a:r>
              <a:rPr lang="en-US" dirty="0"/>
              <a:t> (</a:t>
            </a:r>
            <a:r>
              <a:rPr lang="en-US" dirty="0" err="1"/>
              <a:t>žurnal</a:t>
            </a:r>
            <a:r>
              <a:rPr lang="en-US" dirty="0"/>
              <a:t>)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prvu</a:t>
            </a:r>
            <a:r>
              <a:rPr lang="en-US" dirty="0"/>
              <a:t>, </a:t>
            </a:r>
            <a:r>
              <a:rPr lang="en-US" dirty="0" err="1"/>
              <a:t>drugu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treću</a:t>
            </a:r>
            <a:r>
              <a:rPr lang="en-US" dirty="0"/>
              <a:t> </a:t>
            </a:r>
            <a:r>
              <a:rPr lang="en-US" dirty="0" err="1"/>
              <a:t>dekadu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kraju</a:t>
            </a:r>
            <a:r>
              <a:rPr lang="en-US" dirty="0"/>
              <a:t> </a:t>
            </a:r>
            <a:r>
              <a:rPr lang="en-US" dirty="0" err="1" smtClean="0"/>
              <a:t>meseca</a:t>
            </a:r>
            <a:r>
              <a:rPr lang="en-US" dirty="0" smtClean="0"/>
              <a:t> </a:t>
            </a:r>
            <a:r>
              <a:rPr lang="en-US" dirty="0" err="1" smtClean="0"/>
              <a:t>mesečni</a:t>
            </a:r>
            <a:r>
              <a:rPr lang="en-US" dirty="0" smtClean="0"/>
              <a:t> </a:t>
            </a:r>
            <a:r>
              <a:rPr lang="en-US" dirty="0" err="1"/>
              <a:t>obračun</a:t>
            </a:r>
            <a:r>
              <a:rPr lang="en-US" dirty="0"/>
              <a:t>. </a:t>
            </a:r>
            <a:endParaRPr lang="sr-Latn-R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48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HOTELSKI DNEVNIK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058"/>
            <a:ext cx="8596668" cy="4459432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sr-Latn-RS" dirty="0" smtClean="0"/>
              <a:t>U uslovima</a:t>
            </a:r>
            <a:r>
              <a:rPr lang="en-US" dirty="0" smtClean="0"/>
              <a:t> </a:t>
            </a:r>
            <a:r>
              <a:rPr lang="en-US" dirty="0" err="1" smtClean="0"/>
              <a:t>informaci</a:t>
            </a:r>
            <a:r>
              <a:rPr lang="sr-Latn-RS" dirty="0" smtClean="0"/>
              <a:t>on</a:t>
            </a:r>
            <a:r>
              <a:rPr lang="en-US" dirty="0" smtClean="0"/>
              <a:t>e </a:t>
            </a:r>
            <a:r>
              <a:rPr lang="en-US" dirty="0" err="1"/>
              <a:t>obrade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, </a:t>
            </a:r>
            <a:r>
              <a:rPr lang="en-US" dirty="0" smtClean="0"/>
              <a:t>t</a:t>
            </a:r>
            <a:r>
              <a:rPr lang="sr-Latn-RS" dirty="0" smtClean="0"/>
              <a:t>ok</a:t>
            </a:r>
            <a:r>
              <a:rPr lang="en-US" dirty="0" smtClean="0"/>
              <a:t>om </a:t>
            </a:r>
            <a:r>
              <a:rPr lang="en-US" dirty="0" err="1"/>
              <a:t>noćne</a:t>
            </a:r>
            <a:r>
              <a:rPr lang="en-US" dirty="0"/>
              <a:t> </a:t>
            </a:r>
            <a:r>
              <a:rPr lang="en-US" dirty="0" err="1" smtClean="0"/>
              <a:t>smene</a:t>
            </a:r>
            <a:r>
              <a:rPr lang="en-US" dirty="0"/>
              <a:t>,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prijavljeni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gosti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rezervacijama</a:t>
            </a:r>
            <a:r>
              <a:rPr lang="en-US" dirty="0"/>
              <a:t> </a:t>
            </a:r>
            <a:r>
              <a:rPr lang="en-US" dirty="0" err="1"/>
              <a:t>trebali</a:t>
            </a:r>
            <a:r>
              <a:rPr lang="en-US" dirty="0"/>
              <a:t> </a:t>
            </a:r>
            <a:r>
              <a:rPr lang="en-US" dirty="0" err="1"/>
              <a:t>doći</a:t>
            </a:r>
            <a:r>
              <a:rPr lang="en-US" dirty="0"/>
              <a:t> u hotel (</a:t>
            </a:r>
            <a:r>
              <a:rPr lang="en-US" dirty="0" err="1"/>
              <a:t>prijavljeni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ažurirani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 smtClean="0"/>
              <a:t>podaci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/>
              <a:t>njima</a:t>
            </a:r>
            <a:r>
              <a:rPr lang="en-US" dirty="0"/>
              <a:t>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s </a:t>
            </a:r>
            <a:r>
              <a:rPr lang="en-US" dirty="0" err="1"/>
              <a:t>radom</a:t>
            </a:r>
            <a:r>
              <a:rPr lang="en-US" dirty="0"/>
              <a:t> </a:t>
            </a:r>
            <a:r>
              <a:rPr lang="en-US" dirty="0" err="1"/>
              <a:t>završili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ugostiteljski</a:t>
            </a:r>
            <a:r>
              <a:rPr lang="en-US" dirty="0"/>
              <a:t> </a:t>
            </a:r>
            <a:r>
              <a:rPr lang="en-US" dirty="0" err="1"/>
              <a:t>objekti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 (</a:t>
            </a:r>
            <a:r>
              <a:rPr lang="en-US" dirty="0" err="1"/>
              <a:t>aperitiv</a:t>
            </a:r>
            <a:r>
              <a:rPr lang="en-US" dirty="0"/>
              <a:t> bar, night club </a:t>
            </a:r>
            <a:r>
              <a:rPr lang="en-US" dirty="0" err="1"/>
              <a:t>i</a:t>
            </a:r>
            <a:r>
              <a:rPr lang="en-US" dirty="0"/>
              <a:t> dr.), </a:t>
            </a:r>
            <a:r>
              <a:rPr lang="en-US" dirty="0" err="1"/>
              <a:t>recepcionar-blagajnik</a:t>
            </a:r>
            <a:r>
              <a:rPr lang="en-US" dirty="0"/>
              <a:t> u </a:t>
            </a:r>
            <a:r>
              <a:rPr lang="en-US" dirty="0" err="1"/>
              <a:t>noćnoj</a:t>
            </a:r>
            <a:r>
              <a:rPr lang="en-US" dirty="0"/>
              <a:t> </a:t>
            </a:r>
            <a:r>
              <a:rPr lang="en-US" dirty="0" err="1" smtClean="0"/>
              <a:t>smeni</a:t>
            </a:r>
            <a:r>
              <a:rPr lang="en-US" dirty="0" smtClean="0"/>
              <a:t> </a:t>
            </a:r>
            <a:r>
              <a:rPr lang="en-US" dirty="0" err="1"/>
              <a:t>pristupa</a:t>
            </a:r>
            <a:r>
              <a:rPr lang="en-US" dirty="0"/>
              <a:t> </a:t>
            </a:r>
            <a:r>
              <a:rPr lang="en-US" dirty="0" err="1"/>
              <a:t>operaciji</a:t>
            </a:r>
            <a:r>
              <a:rPr lang="en-US" dirty="0"/>
              <a:t> </a:t>
            </a:r>
            <a:r>
              <a:rPr lang="en-US" dirty="0" err="1" smtClean="0"/>
              <a:t>za</a:t>
            </a:r>
            <a:r>
              <a:rPr lang="sr-Latn-RS" dirty="0" smtClean="0"/>
              <a:t>k</a:t>
            </a:r>
            <a:r>
              <a:rPr lang="en-US" dirty="0" err="1" smtClean="0"/>
              <a:t>ljučenja</a:t>
            </a:r>
            <a:r>
              <a:rPr lang="en-US" dirty="0" smtClean="0"/>
              <a:t> </a:t>
            </a:r>
            <a:r>
              <a:rPr lang="en-US" dirty="0" err="1"/>
              <a:t>dnevne</a:t>
            </a:r>
            <a:r>
              <a:rPr lang="en-US" dirty="0"/>
              <a:t> </a:t>
            </a:r>
            <a:r>
              <a:rPr lang="en-US" dirty="0" err="1"/>
              <a:t>obrade</a:t>
            </a:r>
            <a:r>
              <a:rPr lang="en-US" dirty="0"/>
              <a:t>. Taj </a:t>
            </a:r>
            <a:r>
              <a:rPr lang="en-US" dirty="0" err="1" smtClean="0"/>
              <a:t>postupak</a:t>
            </a:r>
            <a:r>
              <a:rPr lang="sr-Latn-RS" dirty="0" smtClean="0"/>
              <a:t> </a:t>
            </a:r>
            <a:r>
              <a:rPr lang="en-US" dirty="0" smtClean="0"/>
              <a:t>se </a:t>
            </a:r>
            <a:r>
              <a:rPr lang="en-US" dirty="0" err="1"/>
              <a:t>sastoji</a:t>
            </a:r>
            <a:r>
              <a:rPr lang="en-US" dirty="0"/>
              <a:t> od </a:t>
            </a:r>
            <a:r>
              <a:rPr lang="en-US" dirty="0" err="1" smtClean="0"/>
              <a:t>sledećih</a:t>
            </a:r>
            <a:r>
              <a:rPr lang="en-US" dirty="0" smtClean="0"/>
              <a:t> </a:t>
            </a:r>
            <a:r>
              <a:rPr lang="en-US" dirty="0" err="1"/>
              <a:t>aktivnosti</a:t>
            </a:r>
            <a:r>
              <a:rPr lang="en-US" dirty="0"/>
              <a:t>: </a:t>
            </a:r>
          </a:p>
          <a:p>
            <a:pPr marL="400050" lvl="1" indent="0">
              <a:buNone/>
            </a:pPr>
            <a:r>
              <a:rPr lang="en-US" sz="1800" dirty="0"/>
              <a:t>1. </a:t>
            </a:r>
            <a:r>
              <a:rPr lang="en-US" sz="1800" dirty="0" err="1"/>
              <a:t>zaštita</a:t>
            </a:r>
            <a:r>
              <a:rPr lang="en-US" sz="1800" dirty="0"/>
              <a:t> </a:t>
            </a:r>
            <a:r>
              <a:rPr lang="en-US" sz="1800" dirty="0" err="1"/>
              <a:t>podataka</a:t>
            </a:r>
            <a:r>
              <a:rPr lang="en-US" sz="1800" dirty="0"/>
              <a:t> od </a:t>
            </a:r>
            <a:r>
              <a:rPr lang="en-US" sz="1800" dirty="0" err="1"/>
              <a:t>jučerašnjeg</a:t>
            </a:r>
            <a:r>
              <a:rPr lang="en-US" sz="1800" dirty="0"/>
              <a:t> dana (</a:t>
            </a:r>
            <a:r>
              <a:rPr lang="en-US" sz="1800" i="1" dirty="0"/>
              <a:t>back up </a:t>
            </a:r>
            <a:r>
              <a:rPr lang="en-US" sz="1800" dirty="0" err="1"/>
              <a:t>dnevne</a:t>
            </a:r>
            <a:r>
              <a:rPr lang="en-US" sz="1800" dirty="0"/>
              <a:t> </a:t>
            </a:r>
            <a:r>
              <a:rPr lang="en-US" sz="1800" dirty="0" err="1"/>
              <a:t>obrade</a:t>
            </a:r>
            <a:r>
              <a:rPr lang="en-US" sz="1800" dirty="0"/>
              <a:t>); </a:t>
            </a:r>
          </a:p>
          <a:p>
            <a:pPr marL="400050" lvl="1" indent="0">
              <a:buNone/>
            </a:pPr>
            <a:r>
              <a:rPr lang="en-US" sz="1800" dirty="0"/>
              <a:t>2. </a:t>
            </a:r>
            <a:r>
              <a:rPr lang="en-US" sz="1800" dirty="0" err="1"/>
              <a:t>ažuriranje</a:t>
            </a:r>
            <a:r>
              <a:rPr lang="en-US" sz="1800" dirty="0"/>
              <a:t> </a:t>
            </a:r>
            <a:r>
              <a:rPr lang="en-US" sz="1800" dirty="0" err="1" smtClean="0"/>
              <a:t>liste</a:t>
            </a:r>
            <a:r>
              <a:rPr lang="en-US" sz="1800" dirty="0" smtClean="0"/>
              <a:t> </a:t>
            </a:r>
            <a:r>
              <a:rPr lang="en-US" sz="1800" dirty="0"/>
              <a:t>(</a:t>
            </a:r>
            <a:r>
              <a:rPr lang="en-US" sz="1800" dirty="0" err="1"/>
              <a:t>priprema</a:t>
            </a:r>
            <a:r>
              <a:rPr lang="en-US" sz="1800" dirty="0"/>
              <a:t> </a:t>
            </a:r>
            <a:r>
              <a:rPr lang="en-US" sz="1800" dirty="0" err="1" smtClean="0"/>
              <a:t>liste</a:t>
            </a:r>
            <a:r>
              <a:rPr lang="en-US" sz="1800" dirty="0" smtClean="0"/>
              <a:t>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naredni</a:t>
            </a:r>
            <a:r>
              <a:rPr lang="en-US" sz="1800" dirty="0"/>
              <a:t> </a:t>
            </a:r>
            <a:r>
              <a:rPr lang="en-US" sz="1800" dirty="0" err="1"/>
              <a:t>radni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); </a:t>
            </a:r>
          </a:p>
          <a:p>
            <a:pPr marL="400050" lvl="1" indent="0">
              <a:buNone/>
            </a:pPr>
            <a:r>
              <a:rPr lang="en-US" sz="1800" dirty="0"/>
              <a:t>3. </a:t>
            </a:r>
            <a:r>
              <a:rPr lang="en-US" sz="1800" dirty="0" err="1"/>
              <a:t>listanje</a:t>
            </a:r>
            <a:r>
              <a:rPr lang="en-US" sz="1800" dirty="0"/>
              <a:t> </a:t>
            </a:r>
            <a:r>
              <a:rPr lang="en-US" sz="1800" dirty="0" err="1" smtClean="0"/>
              <a:t>izveštaja</a:t>
            </a:r>
            <a:r>
              <a:rPr lang="en-US" sz="1800" dirty="0" smtClean="0"/>
              <a:t> </a:t>
            </a:r>
            <a:r>
              <a:rPr lang="en-US" sz="1800" dirty="0" err="1" smtClean="0"/>
              <a:t>žurnala</a:t>
            </a:r>
            <a:r>
              <a:rPr lang="sr-Latn-RS" sz="1800" dirty="0" smtClean="0"/>
              <a:t>.</a:t>
            </a:r>
          </a:p>
          <a:p>
            <a:r>
              <a:rPr lang="sr-Latn-RS" dirty="0" smtClean="0"/>
              <a:t>Izveštaji </a:t>
            </a:r>
            <a:r>
              <a:rPr lang="en-US" dirty="0" err="1" smtClean="0"/>
              <a:t>služ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/>
              <a:t>menadžmentu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 smtClean="0"/>
              <a:t>podloga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kvalitetno</a:t>
            </a:r>
            <a:r>
              <a:rPr lang="en-US" dirty="0"/>
              <a:t> </a:t>
            </a:r>
            <a:r>
              <a:rPr lang="en-US" dirty="0" err="1"/>
              <a:t>odlučivanje</a:t>
            </a:r>
            <a:r>
              <a:rPr lang="en-US" dirty="0"/>
              <a:t> u </a:t>
            </a:r>
            <a:r>
              <a:rPr lang="en-US" dirty="0" err="1"/>
              <a:t>hotelskom</a:t>
            </a:r>
            <a:r>
              <a:rPr lang="en-US" dirty="0"/>
              <a:t> </a:t>
            </a:r>
            <a:r>
              <a:rPr lang="en-US" dirty="0" err="1"/>
              <a:t>poslovanju</a:t>
            </a:r>
            <a:r>
              <a:rPr lang="en-US" dirty="0"/>
              <a:t>. 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72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x-none" sz="4400" dirty="0" smtClean="0"/>
              <a:t> </a:t>
            </a:r>
            <a:br>
              <a:rPr lang="x-none" sz="4400" dirty="0" smtClean="0"/>
            </a:br>
            <a:r>
              <a:rPr lang="en-US" sz="4400" dirty="0" smtClean="0"/>
              <a:t> </a:t>
            </a:r>
            <a:r>
              <a:rPr lang="sr-Latn-RS" sz="4000" dirty="0" smtClean="0"/>
              <a:t>3</a:t>
            </a:r>
            <a:r>
              <a:rPr lang="en-US" sz="4000" dirty="0" smtClean="0"/>
              <a:t>. </a:t>
            </a:r>
            <a:r>
              <a:rPr lang="sr-Latn-RS" sz="4000" dirty="0" smtClean="0"/>
              <a:t>PROCEDURE ODLASKA I ISPRAĆAJA GOSTA</a:t>
            </a:r>
            <a:endParaRPr lang="en-US" sz="40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7956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PROCEDURE ODLASKA I ISPRAĆAJA GOSTA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058"/>
            <a:ext cx="8596668" cy="4459432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dirty="0" err="1"/>
              <a:t>Jedan</a:t>
            </a:r>
            <a:r>
              <a:rPr lang="en-US" dirty="0"/>
              <a:t> od </a:t>
            </a:r>
            <a:r>
              <a:rPr lang="en-US" dirty="0" err="1"/>
              <a:t>prvih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najznačajnijih</a:t>
            </a:r>
            <a:r>
              <a:rPr lang="en-US" dirty="0"/>
              <a:t> </a:t>
            </a:r>
            <a:r>
              <a:rPr lang="en-US" dirty="0" err="1"/>
              <a:t>faktora</a:t>
            </a:r>
            <a:r>
              <a:rPr lang="en-US" dirty="0"/>
              <a:t> u </a:t>
            </a:r>
            <a:r>
              <a:rPr lang="en-US" dirty="0" err="1"/>
              <a:t>ljubaznom</a:t>
            </a:r>
            <a:r>
              <a:rPr lang="en-US" dirty="0"/>
              <a:t> </a:t>
            </a:r>
            <a:r>
              <a:rPr lang="en-US" dirty="0" err="1"/>
              <a:t>ispraćaju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je u tome </a:t>
            </a:r>
            <a:r>
              <a:rPr lang="en-US" dirty="0" err="1"/>
              <a:t>što</a:t>
            </a:r>
            <a:r>
              <a:rPr lang="en-US" dirty="0"/>
              <a:t> mu se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zahvaliti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njegov</a:t>
            </a:r>
            <a:r>
              <a:rPr lang="en-US" dirty="0"/>
              <a:t> </a:t>
            </a:r>
            <a:r>
              <a:rPr lang="en-US" dirty="0" err="1"/>
              <a:t>boravak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njegovom</a:t>
            </a:r>
            <a:r>
              <a:rPr lang="en-US" dirty="0"/>
              <a:t> </a:t>
            </a:r>
            <a:r>
              <a:rPr lang="en-US" dirty="0" err="1"/>
              <a:t>boravku</a:t>
            </a:r>
            <a:r>
              <a:rPr lang="en-US" dirty="0"/>
              <a:t>,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izabrao</a:t>
            </a:r>
            <a:r>
              <a:rPr lang="en-US" dirty="0"/>
              <a:t> </a:t>
            </a:r>
            <a:r>
              <a:rPr lang="sr-Latn-RS" dirty="0" smtClean="0"/>
              <a:t>naš hotel.</a:t>
            </a:r>
          </a:p>
          <a:p>
            <a:r>
              <a:rPr lang="sr-Latn-RS" dirty="0" smtClean="0"/>
              <a:t>Procedure i poslovi prilikom odlaska i ispraćanja gostiju su sledeće.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o</a:t>
            </a:r>
            <a:r>
              <a:rPr lang="en-US" dirty="0" err="1" smtClean="0"/>
              <a:t>kom</a:t>
            </a:r>
            <a:r>
              <a:rPr lang="en-US" dirty="0" smtClean="0"/>
              <a:t> </a:t>
            </a:r>
            <a:r>
              <a:rPr lang="en-US" dirty="0" err="1"/>
              <a:t>noćne</a:t>
            </a:r>
            <a:r>
              <a:rPr lang="en-US" dirty="0"/>
              <a:t> </a:t>
            </a:r>
            <a:r>
              <a:rPr lang="en-US" dirty="0" err="1" smtClean="0"/>
              <a:t>smene</a:t>
            </a:r>
            <a:r>
              <a:rPr lang="en-US" dirty="0"/>
              <a:t>, </a:t>
            </a:r>
            <a:r>
              <a:rPr lang="en-US" dirty="0" err="1"/>
              <a:t>recepcionar-blagajnik</a:t>
            </a:r>
            <a:r>
              <a:rPr lang="en-US" dirty="0"/>
              <a:t> </a:t>
            </a:r>
            <a:r>
              <a:rPr lang="en-US" dirty="0" err="1"/>
              <a:t>izlistava</a:t>
            </a:r>
            <a:r>
              <a:rPr lang="en-US" dirty="0"/>
              <a:t> </a:t>
            </a:r>
            <a:r>
              <a:rPr lang="en-US" dirty="0" err="1"/>
              <a:t>spisak</a:t>
            </a:r>
            <a:r>
              <a:rPr lang="en-US" dirty="0"/>
              <a:t> </a:t>
            </a:r>
            <a:r>
              <a:rPr lang="en-US" dirty="0" err="1"/>
              <a:t>gostiju</a:t>
            </a:r>
            <a:r>
              <a:rPr lang="en-US" dirty="0"/>
              <a:t> s </a:t>
            </a:r>
            <a:r>
              <a:rPr lang="en-US" dirty="0" err="1"/>
              <a:t>predviđenim</a:t>
            </a:r>
            <a:r>
              <a:rPr lang="en-US" dirty="0"/>
              <a:t> </a:t>
            </a:r>
            <a:r>
              <a:rPr lang="en-US" dirty="0" err="1"/>
              <a:t>odlaskom</a:t>
            </a:r>
            <a:r>
              <a:rPr lang="en-US" dirty="0"/>
              <a:t> toga dana. Na </a:t>
            </a:r>
            <a:r>
              <a:rPr lang="en-US" dirty="0" err="1"/>
              <a:t>temelju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liste</a:t>
            </a:r>
            <a:r>
              <a:rPr lang="en-US" dirty="0"/>
              <a:t>, </a:t>
            </a:r>
            <a:r>
              <a:rPr lang="en-US" dirty="0" err="1"/>
              <a:t>recepcionar-blagajnik</a:t>
            </a:r>
            <a:r>
              <a:rPr lang="en-US" dirty="0"/>
              <a:t> u </a:t>
            </a:r>
            <a:r>
              <a:rPr lang="en-US" dirty="0" err="1"/>
              <a:t>dnevnoj</a:t>
            </a:r>
            <a:r>
              <a:rPr lang="en-US" dirty="0"/>
              <a:t> </a:t>
            </a:r>
            <a:r>
              <a:rPr lang="en-US" dirty="0" err="1" smtClean="0"/>
              <a:t>smeni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prva</a:t>
            </a:r>
            <a:r>
              <a:rPr lang="en-US" dirty="0"/>
              <a:t>, </a:t>
            </a:r>
            <a:r>
              <a:rPr lang="en-US" dirty="0" err="1"/>
              <a:t>jutarnja</a:t>
            </a:r>
            <a:r>
              <a:rPr lang="en-US" dirty="0"/>
              <a:t> </a:t>
            </a:r>
            <a:r>
              <a:rPr lang="en-US" dirty="0" err="1" smtClean="0"/>
              <a:t>smena</a:t>
            </a:r>
            <a:r>
              <a:rPr lang="en-US" dirty="0"/>
              <a:t>), </a:t>
            </a:r>
            <a:r>
              <a:rPr lang="en-US" dirty="0" err="1" smtClean="0"/>
              <a:t>organiz</a:t>
            </a:r>
            <a:r>
              <a:rPr lang="sr-Latn-RS" dirty="0" smtClean="0"/>
              <a:t>uje</a:t>
            </a:r>
            <a:r>
              <a:rPr lang="en-US" dirty="0" smtClean="0"/>
              <a:t> </a:t>
            </a:r>
            <a:r>
              <a:rPr lang="en-US" dirty="0" err="1"/>
              <a:t>svoj</a:t>
            </a:r>
            <a:r>
              <a:rPr lang="en-US" dirty="0"/>
              <a:t> rad: </a:t>
            </a:r>
          </a:p>
          <a:p>
            <a:pPr marL="400050" lvl="1" indent="0">
              <a:buNone/>
            </a:pPr>
            <a:r>
              <a:rPr lang="en-US" sz="1800" dirty="0"/>
              <a:t>1. </a:t>
            </a:r>
            <a:r>
              <a:rPr lang="en-US" sz="1800" dirty="0" err="1"/>
              <a:t>priprema</a:t>
            </a:r>
            <a:r>
              <a:rPr lang="en-US" sz="1800" dirty="0"/>
              <a:t> se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naplatu</a:t>
            </a:r>
            <a:r>
              <a:rPr lang="en-US" sz="1800" dirty="0"/>
              <a:t> </a:t>
            </a:r>
            <a:r>
              <a:rPr lang="en-US" sz="1800" dirty="0" err="1"/>
              <a:t>računa</a:t>
            </a:r>
            <a:r>
              <a:rPr lang="en-US" sz="1800" dirty="0"/>
              <a:t> </a:t>
            </a:r>
            <a:r>
              <a:rPr lang="en-US" sz="1800" dirty="0" err="1"/>
              <a:t>ekstra</a:t>
            </a:r>
            <a:r>
              <a:rPr lang="en-US" sz="1800" dirty="0"/>
              <a:t> </a:t>
            </a:r>
            <a:r>
              <a:rPr lang="en-US" sz="1800" dirty="0" err="1"/>
              <a:t>usluga</a:t>
            </a:r>
            <a:r>
              <a:rPr lang="en-US" sz="1800" dirty="0"/>
              <a:t>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goste</a:t>
            </a:r>
            <a:r>
              <a:rPr lang="en-US" sz="1800" dirty="0"/>
              <a:t> s </a:t>
            </a:r>
            <a:r>
              <a:rPr lang="en-US" sz="1800" dirty="0" smtClean="0"/>
              <a:t>v</a:t>
            </a:r>
            <a:r>
              <a:rPr lang="sr-Latn-RS" sz="1800" dirty="0" smtClean="0"/>
              <a:t>auč</a:t>
            </a:r>
            <a:r>
              <a:rPr lang="en-US" sz="1800" dirty="0" err="1" smtClean="0"/>
              <a:t>erskim</a:t>
            </a:r>
            <a:r>
              <a:rPr lang="en-US" sz="1800" dirty="0" smtClean="0"/>
              <a:t> </a:t>
            </a:r>
            <a:r>
              <a:rPr lang="en-US" sz="1800" dirty="0" err="1"/>
              <a:t>plaćanjem</a:t>
            </a:r>
            <a:r>
              <a:rPr lang="en-US" sz="1800" dirty="0"/>
              <a:t>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goste</a:t>
            </a:r>
            <a:r>
              <a:rPr lang="en-US" sz="1800" dirty="0"/>
              <a:t> </a:t>
            </a:r>
            <a:r>
              <a:rPr lang="sr-Latn-RS" sz="1800" dirty="0" smtClean="0"/>
              <a:t>grupnih</a:t>
            </a:r>
            <a:r>
              <a:rPr lang="en-US" sz="1800" dirty="0" smtClean="0"/>
              <a:t> </a:t>
            </a:r>
            <a:r>
              <a:rPr lang="en-US" sz="1800" dirty="0" err="1"/>
              <a:t>aranžmana</a:t>
            </a:r>
            <a:r>
              <a:rPr lang="en-US" sz="1800" dirty="0"/>
              <a:t>, </a:t>
            </a:r>
          </a:p>
          <a:p>
            <a:pPr marL="400050" lvl="1" indent="0">
              <a:buNone/>
            </a:pPr>
            <a:r>
              <a:rPr lang="en-US" sz="1800" dirty="0"/>
              <a:t>2. </a:t>
            </a:r>
            <a:r>
              <a:rPr lang="en-US" sz="1800" dirty="0" err="1"/>
              <a:t>priprema</a:t>
            </a:r>
            <a:r>
              <a:rPr lang="en-US" sz="1800" dirty="0"/>
              <a:t> se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odjavu</a:t>
            </a:r>
            <a:r>
              <a:rPr lang="en-US" sz="1800" dirty="0"/>
              <a:t> </a:t>
            </a:r>
            <a:r>
              <a:rPr lang="en-US" sz="1800" dirty="0" err="1"/>
              <a:t>gostiju</a:t>
            </a:r>
            <a:r>
              <a:rPr lang="en-US" sz="1800" dirty="0"/>
              <a:t> </a:t>
            </a:r>
            <a:r>
              <a:rPr lang="en-US" sz="1800" dirty="0" err="1"/>
              <a:t>koji</a:t>
            </a:r>
            <a:r>
              <a:rPr lang="en-US" sz="1800" dirty="0"/>
              <a:t> </a:t>
            </a:r>
            <a:r>
              <a:rPr lang="en-US" sz="1800" dirty="0" err="1"/>
              <a:t>su</a:t>
            </a:r>
            <a:r>
              <a:rPr lang="en-US" sz="1800" dirty="0"/>
              <a:t> </a:t>
            </a:r>
            <a:r>
              <a:rPr lang="en-US" sz="1800" dirty="0" err="1"/>
              <a:t>već</a:t>
            </a:r>
            <a:r>
              <a:rPr lang="en-US" sz="1800" dirty="0"/>
              <a:t> </a:t>
            </a:r>
            <a:r>
              <a:rPr lang="en-US" sz="1800" dirty="0" err="1"/>
              <a:t>platili</a:t>
            </a:r>
            <a:r>
              <a:rPr lang="en-US" sz="1800" dirty="0"/>
              <a:t> </a:t>
            </a:r>
            <a:r>
              <a:rPr lang="en-US" sz="1800" dirty="0" err="1"/>
              <a:t>svoj</a:t>
            </a:r>
            <a:r>
              <a:rPr lang="en-US" sz="1800" dirty="0"/>
              <a:t> </a:t>
            </a:r>
            <a:r>
              <a:rPr lang="en-US" sz="1800" dirty="0" err="1"/>
              <a:t>račun</a:t>
            </a:r>
            <a:r>
              <a:rPr lang="en-US" sz="18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24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PROCEDURE ODLASKA I ISPRAĆAJA GOSTA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058"/>
            <a:ext cx="8596668" cy="4459432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dirty="0" err="1"/>
              <a:t>Recepcionar-blagajnik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sr-Latn-RS" dirty="0" smtClean="0"/>
              <a:t>na bazi</a:t>
            </a:r>
            <a:r>
              <a:rPr lang="en-US" dirty="0" smtClean="0"/>
              <a:t> </a:t>
            </a:r>
            <a:r>
              <a:rPr lang="en-US" dirty="0" err="1"/>
              <a:t>liste</a:t>
            </a:r>
            <a:r>
              <a:rPr lang="en-US" dirty="0"/>
              <a:t> </a:t>
            </a:r>
            <a:r>
              <a:rPr lang="en-US" dirty="0" err="1"/>
              <a:t>predviđenih</a:t>
            </a:r>
            <a:r>
              <a:rPr lang="en-US" dirty="0"/>
              <a:t> </a:t>
            </a:r>
            <a:r>
              <a:rPr lang="en-US" dirty="0" err="1"/>
              <a:t>odlazaka</a:t>
            </a:r>
            <a:r>
              <a:rPr lang="en-US" dirty="0"/>
              <a:t> </a:t>
            </a:r>
            <a:r>
              <a:rPr lang="en-US" dirty="0" err="1"/>
              <a:t>koordinirati</a:t>
            </a:r>
            <a:r>
              <a:rPr lang="en-US" dirty="0"/>
              <a:t> rad s </a:t>
            </a:r>
            <a:r>
              <a:rPr lang="en-US" dirty="0" err="1"/>
              <a:t>portirnicom</a:t>
            </a:r>
            <a:r>
              <a:rPr lang="en-US" dirty="0"/>
              <a:t>,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uručiti</a:t>
            </a:r>
            <a:r>
              <a:rPr lang="en-US" dirty="0"/>
              <a:t> </a:t>
            </a:r>
            <a:r>
              <a:rPr lang="en-US" dirty="0" err="1"/>
              <a:t>nosaču</a:t>
            </a:r>
            <a:r>
              <a:rPr lang="en-US" dirty="0"/>
              <a:t> </a:t>
            </a:r>
            <a:r>
              <a:rPr lang="en-US" dirty="0" err="1" smtClean="0"/>
              <a:t>prtljag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nalog</a:t>
            </a:r>
            <a:r>
              <a:rPr lang="en-US" dirty="0"/>
              <a:t> o </a:t>
            </a:r>
            <a:r>
              <a:rPr lang="en-US" dirty="0" err="1"/>
              <a:t>odlasku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Nosač</a:t>
            </a:r>
            <a:r>
              <a:rPr lang="en-US" dirty="0" smtClean="0"/>
              <a:t> </a:t>
            </a:r>
            <a:r>
              <a:rPr lang="en-US" dirty="0" err="1" smtClean="0"/>
              <a:t>prtljag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kuca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vrata</a:t>
            </a:r>
            <a:r>
              <a:rPr lang="en-US" dirty="0"/>
              <a:t> </a:t>
            </a:r>
            <a:r>
              <a:rPr lang="en-US" dirty="0" err="1" smtClean="0"/>
              <a:t>sobe</a:t>
            </a:r>
            <a:r>
              <a:rPr lang="sr-Latn-RS" dirty="0"/>
              <a:t> 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/>
              <a:t>uzima</a:t>
            </a:r>
            <a:r>
              <a:rPr lang="en-US" dirty="0"/>
              <a:t> </a:t>
            </a:r>
            <a:r>
              <a:rPr lang="en-US" dirty="0" err="1" smtClean="0"/>
              <a:t>prtljag</a:t>
            </a:r>
            <a:r>
              <a:rPr lang="sr-Latn-RS" dirty="0" smtClean="0"/>
              <a:t>. Zatim, </a:t>
            </a:r>
            <a:r>
              <a:rPr lang="en-US" dirty="0" err="1" smtClean="0"/>
              <a:t>zaključava</a:t>
            </a:r>
            <a:r>
              <a:rPr lang="en-US" dirty="0" smtClean="0"/>
              <a:t> </a:t>
            </a:r>
            <a:r>
              <a:rPr lang="en-US" dirty="0" err="1"/>
              <a:t>sobna</a:t>
            </a:r>
            <a:r>
              <a:rPr lang="en-US" dirty="0"/>
              <a:t> </a:t>
            </a:r>
            <a:r>
              <a:rPr lang="en-US" dirty="0" err="1" smtClean="0"/>
              <a:t>vrata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sr-Latn-RS" dirty="0" smtClean="0"/>
              <a:t>stavlja</a:t>
            </a:r>
            <a:r>
              <a:rPr lang="en-US" dirty="0" smtClean="0"/>
              <a:t> d</a:t>
            </a:r>
            <a:r>
              <a:rPr lang="sr-Latn-RS" dirty="0" smtClean="0"/>
              <a:t>e</a:t>
            </a:r>
            <a:r>
              <a:rPr lang="en-US" dirty="0" smtClean="0"/>
              <a:t>o </a:t>
            </a:r>
            <a:r>
              <a:rPr lang="en-US" dirty="0" err="1"/>
              <a:t>naloga</a:t>
            </a:r>
            <a:r>
              <a:rPr lang="en-US" dirty="0"/>
              <a:t> </a:t>
            </a:r>
            <a:r>
              <a:rPr lang="sr-Latn-RS" dirty="0" smtClean="0"/>
              <a:t>o odlasku gosta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/>
              <a:t>kvaku</a:t>
            </a:r>
            <a:r>
              <a:rPr lang="en-US" dirty="0"/>
              <a:t> </a:t>
            </a:r>
            <a:r>
              <a:rPr lang="en-US" dirty="0" err="1"/>
              <a:t>vrata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,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znak</a:t>
            </a:r>
            <a:r>
              <a:rPr lang="en-US" dirty="0"/>
              <a:t> </a:t>
            </a:r>
            <a:r>
              <a:rPr lang="en-US" dirty="0" err="1"/>
              <a:t>sobarici</a:t>
            </a:r>
            <a:r>
              <a:rPr lang="en-US" dirty="0"/>
              <a:t> da je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napustio</a:t>
            </a:r>
            <a:r>
              <a:rPr lang="en-US" dirty="0"/>
              <a:t> </a:t>
            </a:r>
            <a:r>
              <a:rPr lang="en-US" dirty="0" err="1"/>
              <a:t>sobu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da je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pospremiti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smtClean="0"/>
              <a:t>Pre </a:t>
            </a:r>
            <a:r>
              <a:rPr lang="en-US" dirty="0" err="1"/>
              <a:t>konačnog</a:t>
            </a:r>
            <a:r>
              <a:rPr lang="en-US" dirty="0"/>
              <a:t> </a:t>
            </a:r>
            <a:r>
              <a:rPr lang="en-US" dirty="0" err="1"/>
              <a:t>zaključenja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, </a:t>
            </a:r>
            <a:r>
              <a:rPr lang="en-US" dirty="0" err="1"/>
              <a:t>recepcionar-blagajnik</a:t>
            </a:r>
            <a:r>
              <a:rPr lang="en-US" dirty="0"/>
              <a:t> </a:t>
            </a:r>
            <a:r>
              <a:rPr lang="en-US" dirty="0" err="1"/>
              <a:t>gostu</a:t>
            </a:r>
            <a:r>
              <a:rPr lang="en-US" dirty="0"/>
              <a:t> </a:t>
            </a:r>
            <a:r>
              <a:rPr lang="en-US" dirty="0" err="1"/>
              <a:t>daje</a:t>
            </a:r>
            <a:r>
              <a:rPr lang="en-US" dirty="0"/>
              <a:t> </a:t>
            </a:r>
            <a:r>
              <a:rPr lang="en-US" dirty="0" err="1"/>
              <a:t>kompletan</a:t>
            </a:r>
            <a:r>
              <a:rPr lang="en-US" dirty="0"/>
              <a:t> </a:t>
            </a:r>
            <a:r>
              <a:rPr lang="en-US" dirty="0" err="1"/>
              <a:t>račun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uvid</a:t>
            </a:r>
            <a:r>
              <a:rPr lang="en-US" dirty="0"/>
              <a:t>, a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pred</a:t>
            </a:r>
            <a:r>
              <a:rPr lang="en-US" dirty="0"/>
              <a:t> </a:t>
            </a:r>
            <a:r>
              <a:rPr lang="en-US" dirty="0" err="1"/>
              <a:t>njim</a:t>
            </a:r>
            <a:r>
              <a:rPr lang="en-US" dirty="0"/>
              <a:t> </a:t>
            </a:r>
            <a:r>
              <a:rPr lang="en-US" dirty="0" err="1"/>
              <a:t>kontrolira</a:t>
            </a:r>
            <a:r>
              <a:rPr lang="en-US" dirty="0"/>
              <a:t> </a:t>
            </a:r>
            <a:r>
              <a:rPr lang="en-US" dirty="0" err="1"/>
              <a:t>račun</a:t>
            </a:r>
            <a:r>
              <a:rPr lang="en-US" dirty="0"/>
              <a:t>. </a:t>
            </a:r>
            <a:r>
              <a:rPr lang="en-US" dirty="0" err="1" smtClean="0"/>
              <a:t>Gost</a:t>
            </a:r>
            <a:r>
              <a:rPr lang="en-US" dirty="0" smtClean="0"/>
              <a:t> </a:t>
            </a:r>
            <a:r>
              <a:rPr lang="en-US" dirty="0" err="1"/>
              <a:t>plaća</a:t>
            </a:r>
            <a:r>
              <a:rPr lang="en-US" dirty="0"/>
              <a:t> </a:t>
            </a:r>
            <a:r>
              <a:rPr lang="en-US" dirty="0" err="1"/>
              <a:t>račun</a:t>
            </a:r>
            <a:r>
              <a:rPr lang="en-US" dirty="0"/>
              <a:t>, </a:t>
            </a:r>
            <a:r>
              <a:rPr lang="en-US" dirty="0" err="1" smtClean="0"/>
              <a:t>kog</a:t>
            </a:r>
            <a:r>
              <a:rPr lang="en-US" dirty="0" smtClean="0"/>
              <a:t> </a:t>
            </a:r>
            <a:r>
              <a:rPr lang="en-US" dirty="0" err="1"/>
              <a:t>recepcionar-blagajnik</a:t>
            </a:r>
            <a:r>
              <a:rPr lang="en-US" dirty="0"/>
              <a:t> </a:t>
            </a:r>
            <a:r>
              <a:rPr lang="en-US" dirty="0" err="1"/>
              <a:t>zaključuje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od </a:t>
            </a:r>
            <a:r>
              <a:rPr lang="en-US" dirty="0" err="1"/>
              <a:t>predviđenih</a:t>
            </a:r>
            <a:r>
              <a:rPr lang="en-US" dirty="0"/>
              <a:t> </a:t>
            </a:r>
            <a:r>
              <a:rPr lang="en-US" dirty="0" err="1"/>
              <a:t>načina</a:t>
            </a:r>
            <a:r>
              <a:rPr lang="en-US" dirty="0"/>
              <a:t> </a:t>
            </a:r>
            <a:r>
              <a:rPr lang="en-US" dirty="0" err="1" smtClean="0"/>
              <a:t>plaćanja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/>
              <a:t>Original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recepcionar-blagajnik</a:t>
            </a:r>
            <a:r>
              <a:rPr lang="en-US" dirty="0"/>
              <a:t> </a:t>
            </a:r>
            <a:r>
              <a:rPr lang="en-US" dirty="0" err="1"/>
              <a:t>daje</a:t>
            </a:r>
            <a:r>
              <a:rPr lang="en-US" dirty="0"/>
              <a:t> </a:t>
            </a:r>
            <a:r>
              <a:rPr lang="en-US" dirty="0" err="1"/>
              <a:t>gostu</a:t>
            </a:r>
            <a:r>
              <a:rPr lang="en-US" dirty="0"/>
              <a:t>, a </a:t>
            </a:r>
            <a:r>
              <a:rPr lang="en-US" dirty="0" err="1"/>
              <a:t>kopiju</a:t>
            </a:r>
            <a:r>
              <a:rPr lang="en-US" dirty="0"/>
              <a:t> </a:t>
            </a:r>
            <a:r>
              <a:rPr lang="en-US" dirty="0" err="1"/>
              <a:t>prilaže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 smtClean="0"/>
              <a:t>obraču</a:t>
            </a:r>
            <a:r>
              <a:rPr lang="sr-Latn-RS" dirty="0" smtClean="0"/>
              <a:t>n i </a:t>
            </a:r>
            <a:r>
              <a:rPr lang="en-US" dirty="0" smtClean="0"/>
              <a:t> </a:t>
            </a:r>
            <a:r>
              <a:rPr lang="en-US" dirty="0" err="1"/>
              <a:t>predaje</a:t>
            </a:r>
            <a:r>
              <a:rPr lang="en-US" dirty="0"/>
              <a:t> </a:t>
            </a:r>
            <a:r>
              <a:rPr lang="en-US" dirty="0" err="1"/>
              <a:t>blagajni</a:t>
            </a:r>
            <a:r>
              <a:rPr lang="en-US" dirty="0"/>
              <a:t> </a:t>
            </a:r>
            <a:r>
              <a:rPr lang="en-US" dirty="0" err="1" smtClean="0"/>
              <a:t>hotela</a:t>
            </a:r>
            <a:r>
              <a:rPr lang="sr-Latn-R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21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PROCEDURE ODLASKA I ISPRAĆAJA GOSTA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058"/>
            <a:ext cx="8596668" cy="4459432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r>
              <a:rPr lang="en-US" dirty="0" err="1"/>
              <a:t>Recepcionar-blagajnik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sr-Latn-RS" dirty="0" smtClean="0"/>
              <a:t>na bazi</a:t>
            </a:r>
            <a:r>
              <a:rPr lang="en-US" dirty="0" smtClean="0"/>
              <a:t> </a:t>
            </a:r>
            <a:r>
              <a:rPr lang="en-US" dirty="0" err="1"/>
              <a:t>liste</a:t>
            </a:r>
            <a:r>
              <a:rPr lang="en-US" dirty="0"/>
              <a:t> </a:t>
            </a:r>
            <a:r>
              <a:rPr lang="en-US" dirty="0" err="1"/>
              <a:t>predviđenih</a:t>
            </a:r>
            <a:r>
              <a:rPr lang="en-US" dirty="0"/>
              <a:t> </a:t>
            </a:r>
            <a:r>
              <a:rPr lang="en-US" dirty="0" err="1"/>
              <a:t>odlazaka</a:t>
            </a:r>
            <a:r>
              <a:rPr lang="en-US" dirty="0"/>
              <a:t> </a:t>
            </a:r>
            <a:r>
              <a:rPr lang="en-US" dirty="0" err="1"/>
              <a:t>koordinirati</a:t>
            </a:r>
            <a:r>
              <a:rPr lang="en-US" dirty="0"/>
              <a:t> rad s </a:t>
            </a:r>
            <a:r>
              <a:rPr lang="en-US" dirty="0" err="1"/>
              <a:t>portirnicom</a:t>
            </a:r>
            <a:r>
              <a:rPr lang="en-US" dirty="0"/>
              <a:t>,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uručiti</a:t>
            </a:r>
            <a:r>
              <a:rPr lang="en-US" dirty="0"/>
              <a:t> </a:t>
            </a:r>
            <a:r>
              <a:rPr lang="en-US" dirty="0" err="1"/>
              <a:t>nosaču</a:t>
            </a:r>
            <a:r>
              <a:rPr lang="en-US" dirty="0"/>
              <a:t> </a:t>
            </a:r>
            <a:r>
              <a:rPr lang="en-US" dirty="0" err="1" smtClean="0"/>
              <a:t>prtljag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nalog</a:t>
            </a:r>
            <a:r>
              <a:rPr lang="en-US" dirty="0"/>
              <a:t> o </a:t>
            </a:r>
            <a:r>
              <a:rPr lang="en-US" dirty="0" err="1"/>
              <a:t>odlasku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Nosač</a:t>
            </a:r>
            <a:r>
              <a:rPr lang="en-US" dirty="0" smtClean="0"/>
              <a:t> </a:t>
            </a:r>
            <a:r>
              <a:rPr lang="en-US" dirty="0" err="1" smtClean="0"/>
              <a:t>prtljag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kuca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vrata</a:t>
            </a:r>
            <a:r>
              <a:rPr lang="en-US" dirty="0"/>
              <a:t> </a:t>
            </a:r>
            <a:r>
              <a:rPr lang="en-US" dirty="0" err="1" smtClean="0"/>
              <a:t>sobe</a:t>
            </a:r>
            <a:r>
              <a:rPr lang="sr-Latn-RS" dirty="0"/>
              <a:t> 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en-US" dirty="0" err="1"/>
              <a:t>uzima</a:t>
            </a:r>
            <a:r>
              <a:rPr lang="en-US" dirty="0"/>
              <a:t> </a:t>
            </a:r>
            <a:r>
              <a:rPr lang="en-US" dirty="0" err="1" smtClean="0"/>
              <a:t>prtljag</a:t>
            </a:r>
            <a:r>
              <a:rPr lang="sr-Latn-RS" dirty="0" smtClean="0"/>
              <a:t>. Zatim, </a:t>
            </a:r>
            <a:r>
              <a:rPr lang="en-US" dirty="0" err="1" smtClean="0"/>
              <a:t>zaključava</a:t>
            </a:r>
            <a:r>
              <a:rPr lang="en-US" dirty="0" smtClean="0"/>
              <a:t> </a:t>
            </a:r>
            <a:r>
              <a:rPr lang="en-US" dirty="0" err="1"/>
              <a:t>sobna</a:t>
            </a:r>
            <a:r>
              <a:rPr lang="en-US" dirty="0"/>
              <a:t> </a:t>
            </a:r>
            <a:r>
              <a:rPr lang="en-US" dirty="0" err="1" smtClean="0"/>
              <a:t>vrata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sr-Latn-RS" dirty="0" smtClean="0"/>
              <a:t>stavlja</a:t>
            </a:r>
            <a:r>
              <a:rPr lang="en-US" dirty="0" smtClean="0"/>
              <a:t> d</a:t>
            </a:r>
            <a:r>
              <a:rPr lang="sr-Latn-RS" dirty="0" smtClean="0"/>
              <a:t>e</a:t>
            </a:r>
            <a:r>
              <a:rPr lang="en-US" dirty="0" smtClean="0"/>
              <a:t>o </a:t>
            </a:r>
            <a:r>
              <a:rPr lang="en-US" dirty="0" err="1"/>
              <a:t>naloga</a:t>
            </a:r>
            <a:r>
              <a:rPr lang="en-US" dirty="0"/>
              <a:t> </a:t>
            </a:r>
            <a:r>
              <a:rPr lang="sr-Latn-RS" dirty="0" smtClean="0"/>
              <a:t>o odlasku gosta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/>
              <a:t>kvaku</a:t>
            </a:r>
            <a:r>
              <a:rPr lang="en-US" dirty="0"/>
              <a:t> </a:t>
            </a:r>
            <a:r>
              <a:rPr lang="en-US" dirty="0" err="1"/>
              <a:t>vrata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,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znak</a:t>
            </a:r>
            <a:r>
              <a:rPr lang="en-US" dirty="0"/>
              <a:t> </a:t>
            </a:r>
            <a:r>
              <a:rPr lang="en-US" dirty="0" err="1"/>
              <a:t>sobarici</a:t>
            </a:r>
            <a:r>
              <a:rPr lang="en-US" dirty="0"/>
              <a:t> da je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napustio</a:t>
            </a:r>
            <a:r>
              <a:rPr lang="en-US" dirty="0"/>
              <a:t> </a:t>
            </a:r>
            <a:r>
              <a:rPr lang="en-US" dirty="0" err="1"/>
              <a:t>sobu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da je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pospremiti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smtClean="0"/>
              <a:t>Pre </a:t>
            </a:r>
            <a:r>
              <a:rPr lang="en-US" dirty="0" err="1"/>
              <a:t>konačnog</a:t>
            </a:r>
            <a:r>
              <a:rPr lang="en-US" dirty="0"/>
              <a:t> </a:t>
            </a:r>
            <a:r>
              <a:rPr lang="en-US" dirty="0" err="1"/>
              <a:t>zaključenja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, </a:t>
            </a:r>
            <a:r>
              <a:rPr lang="en-US" dirty="0" err="1"/>
              <a:t>recepcionar-blagajnik</a:t>
            </a:r>
            <a:r>
              <a:rPr lang="en-US" dirty="0"/>
              <a:t> </a:t>
            </a:r>
            <a:r>
              <a:rPr lang="en-US" dirty="0" err="1"/>
              <a:t>gostu</a:t>
            </a:r>
            <a:r>
              <a:rPr lang="en-US" dirty="0"/>
              <a:t> </a:t>
            </a:r>
            <a:r>
              <a:rPr lang="en-US" dirty="0" err="1"/>
              <a:t>daje</a:t>
            </a:r>
            <a:r>
              <a:rPr lang="en-US" dirty="0"/>
              <a:t> </a:t>
            </a:r>
            <a:r>
              <a:rPr lang="en-US" dirty="0" err="1"/>
              <a:t>kompletan</a:t>
            </a:r>
            <a:r>
              <a:rPr lang="en-US" dirty="0"/>
              <a:t> </a:t>
            </a:r>
            <a:r>
              <a:rPr lang="en-US" dirty="0" err="1"/>
              <a:t>račun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uvid</a:t>
            </a:r>
            <a:r>
              <a:rPr lang="en-US" dirty="0"/>
              <a:t>, a </a:t>
            </a:r>
            <a:r>
              <a:rPr lang="en-US" dirty="0" err="1"/>
              <a:t>gost</a:t>
            </a:r>
            <a:r>
              <a:rPr lang="en-US" dirty="0"/>
              <a:t> </a:t>
            </a:r>
            <a:r>
              <a:rPr lang="en-US" dirty="0" err="1"/>
              <a:t>pred</a:t>
            </a:r>
            <a:r>
              <a:rPr lang="en-US" dirty="0"/>
              <a:t> </a:t>
            </a:r>
            <a:r>
              <a:rPr lang="en-US" dirty="0" err="1"/>
              <a:t>njim</a:t>
            </a:r>
            <a:r>
              <a:rPr lang="en-US" dirty="0"/>
              <a:t> </a:t>
            </a:r>
            <a:r>
              <a:rPr lang="en-US" dirty="0" err="1"/>
              <a:t>kontrolira</a:t>
            </a:r>
            <a:r>
              <a:rPr lang="en-US" dirty="0"/>
              <a:t> </a:t>
            </a:r>
            <a:r>
              <a:rPr lang="en-US" dirty="0" err="1"/>
              <a:t>račun</a:t>
            </a:r>
            <a:r>
              <a:rPr lang="en-US" dirty="0"/>
              <a:t>. </a:t>
            </a:r>
            <a:r>
              <a:rPr lang="en-US" dirty="0" err="1" smtClean="0"/>
              <a:t>Gost</a:t>
            </a:r>
            <a:r>
              <a:rPr lang="en-US" dirty="0" smtClean="0"/>
              <a:t> </a:t>
            </a:r>
            <a:r>
              <a:rPr lang="en-US" dirty="0" err="1"/>
              <a:t>plaća</a:t>
            </a:r>
            <a:r>
              <a:rPr lang="en-US" dirty="0"/>
              <a:t> </a:t>
            </a:r>
            <a:r>
              <a:rPr lang="en-US" dirty="0" err="1"/>
              <a:t>račun</a:t>
            </a:r>
            <a:r>
              <a:rPr lang="en-US" dirty="0"/>
              <a:t>, </a:t>
            </a:r>
            <a:r>
              <a:rPr lang="en-US" dirty="0" err="1" smtClean="0"/>
              <a:t>kog</a:t>
            </a:r>
            <a:r>
              <a:rPr lang="en-US" dirty="0" smtClean="0"/>
              <a:t> </a:t>
            </a:r>
            <a:r>
              <a:rPr lang="en-US" dirty="0" err="1"/>
              <a:t>recepcionar-blagajnik</a:t>
            </a:r>
            <a:r>
              <a:rPr lang="en-US" dirty="0"/>
              <a:t> </a:t>
            </a:r>
            <a:r>
              <a:rPr lang="en-US" dirty="0" err="1"/>
              <a:t>zaključuje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od </a:t>
            </a:r>
            <a:r>
              <a:rPr lang="en-US" dirty="0" err="1"/>
              <a:t>predviđenih</a:t>
            </a:r>
            <a:r>
              <a:rPr lang="en-US" dirty="0"/>
              <a:t> </a:t>
            </a:r>
            <a:r>
              <a:rPr lang="en-US" dirty="0" err="1"/>
              <a:t>načina</a:t>
            </a:r>
            <a:r>
              <a:rPr lang="en-US" dirty="0"/>
              <a:t> </a:t>
            </a:r>
            <a:r>
              <a:rPr lang="en-US" dirty="0" err="1" smtClean="0"/>
              <a:t>plaćanja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/>
              <a:t>Original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recepcionar-blagajnik</a:t>
            </a:r>
            <a:r>
              <a:rPr lang="en-US" dirty="0"/>
              <a:t> </a:t>
            </a:r>
            <a:r>
              <a:rPr lang="en-US" dirty="0" err="1"/>
              <a:t>daje</a:t>
            </a:r>
            <a:r>
              <a:rPr lang="en-US" dirty="0"/>
              <a:t> </a:t>
            </a:r>
            <a:r>
              <a:rPr lang="en-US" dirty="0" err="1"/>
              <a:t>gostu</a:t>
            </a:r>
            <a:r>
              <a:rPr lang="en-US" dirty="0"/>
              <a:t>, a </a:t>
            </a:r>
            <a:r>
              <a:rPr lang="en-US" dirty="0" err="1"/>
              <a:t>kopiju</a:t>
            </a:r>
            <a:r>
              <a:rPr lang="en-US" dirty="0"/>
              <a:t> </a:t>
            </a:r>
            <a:r>
              <a:rPr lang="en-US" dirty="0" err="1"/>
              <a:t>prilaže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 smtClean="0"/>
              <a:t>obraču</a:t>
            </a:r>
            <a:r>
              <a:rPr lang="sr-Latn-RS" dirty="0" smtClean="0"/>
              <a:t>n i </a:t>
            </a:r>
            <a:r>
              <a:rPr lang="en-US" dirty="0" smtClean="0"/>
              <a:t> </a:t>
            </a:r>
            <a:r>
              <a:rPr lang="en-US" dirty="0" err="1"/>
              <a:t>predaje</a:t>
            </a:r>
            <a:r>
              <a:rPr lang="en-US" dirty="0"/>
              <a:t> </a:t>
            </a:r>
            <a:r>
              <a:rPr lang="en-US" dirty="0" err="1"/>
              <a:t>blagajni</a:t>
            </a:r>
            <a:r>
              <a:rPr lang="en-US" dirty="0"/>
              <a:t> </a:t>
            </a:r>
            <a:r>
              <a:rPr lang="en-US" dirty="0" err="1" smtClean="0"/>
              <a:t>hotela</a:t>
            </a:r>
            <a:r>
              <a:rPr lang="sr-Latn-R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02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PROCEDURE ODLASKA I ISPRAĆAJA GOSTA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058"/>
            <a:ext cx="8596668" cy="4459432"/>
          </a:xfrm>
        </p:spPr>
        <p:txBody>
          <a:bodyPr>
            <a:noAutofit/>
          </a:bodyPr>
          <a:lstStyle/>
          <a:p>
            <a:endParaRPr lang="sr-Latn-RS" dirty="0" smtClean="0"/>
          </a:p>
          <a:p>
            <a:endParaRPr lang="sr-Latn-RS" dirty="0" smtClean="0"/>
          </a:p>
          <a:p>
            <a:r>
              <a:rPr lang="en-US" dirty="0" err="1" smtClean="0"/>
              <a:t>Nekoliko</a:t>
            </a:r>
            <a:r>
              <a:rPr lang="en-US" dirty="0" smtClean="0"/>
              <a:t> </a:t>
            </a:r>
            <a:r>
              <a:rPr lang="en-US" dirty="0"/>
              <a:t>puta </a:t>
            </a:r>
            <a:r>
              <a:rPr lang="en-US" dirty="0" smtClean="0"/>
              <a:t>t</a:t>
            </a:r>
            <a:r>
              <a:rPr lang="sr-Latn-RS" dirty="0" smtClean="0"/>
              <a:t>o</a:t>
            </a:r>
            <a:r>
              <a:rPr lang="en-US" dirty="0" err="1" smtClean="0"/>
              <a:t>kom</a:t>
            </a:r>
            <a:r>
              <a:rPr lang="en-US" dirty="0" smtClean="0"/>
              <a:t> </a:t>
            </a:r>
            <a:r>
              <a:rPr lang="en-US" dirty="0"/>
              <a:t>dana </a:t>
            </a:r>
            <a:r>
              <a:rPr lang="en-US" dirty="0" err="1"/>
              <a:t>recepcionar</a:t>
            </a:r>
            <a:r>
              <a:rPr lang="en-US" dirty="0"/>
              <a:t> u </a:t>
            </a:r>
            <a:r>
              <a:rPr lang="en-US" dirty="0" err="1"/>
              <a:t>jutarnjoj</a:t>
            </a:r>
            <a:r>
              <a:rPr lang="en-US" dirty="0"/>
              <a:t> </a:t>
            </a:r>
            <a:r>
              <a:rPr lang="en-US" dirty="0" err="1" smtClean="0"/>
              <a:t>smeni</a:t>
            </a:r>
            <a:r>
              <a:rPr lang="en-US" dirty="0" smtClean="0"/>
              <a:t> </a:t>
            </a:r>
            <a:r>
              <a:rPr lang="en-US" dirty="0" err="1"/>
              <a:t>dostavlja</a:t>
            </a:r>
            <a:r>
              <a:rPr lang="en-US" dirty="0"/>
              <a:t> </a:t>
            </a:r>
            <a:r>
              <a:rPr lang="en-US" dirty="0" err="1"/>
              <a:t>domaćici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popis</a:t>
            </a:r>
            <a:r>
              <a:rPr lang="en-US" dirty="0"/>
              <a:t> soba,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sr-Latn-RS" dirty="0" smtClean="0"/>
              <a:t>spratov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rednom</a:t>
            </a:r>
            <a:r>
              <a:rPr lang="en-US" dirty="0"/>
              <a:t> </a:t>
            </a:r>
            <a:r>
              <a:rPr lang="en-US" dirty="0" err="1"/>
              <a:t>broju</a:t>
            </a:r>
            <a:r>
              <a:rPr lang="en-US" dirty="0"/>
              <a:t>,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kojih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gosti</a:t>
            </a:r>
            <a:r>
              <a:rPr lang="en-US" dirty="0"/>
              <a:t> </a:t>
            </a:r>
            <a:r>
              <a:rPr lang="en-US" dirty="0" err="1"/>
              <a:t>otputovali</a:t>
            </a:r>
            <a:r>
              <a:rPr lang="en-US" dirty="0"/>
              <a:t>. </a:t>
            </a:r>
          </a:p>
          <a:p>
            <a:endParaRPr lang="sr-Latn-RS" dirty="0" smtClean="0"/>
          </a:p>
          <a:p>
            <a:r>
              <a:rPr lang="en-US" dirty="0" smtClean="0"/>
              <a:t>Na </a:t>
            </a:r>
            <a:r>
              <a:rPr lang="en-US" dirty="0" err="1"/>
              <a:t>kraju</a:t>
            </a:r>
            <a:r>
              <a:rPr lang="en-US" dirty="0"/>
              <a:t> dana, </a:t>
            </a:r>
            <a:r>
              <a:rPr lang="en-US" dirty="0" err="1"/>
              <a:t>recepcionar</a:t>
            </a:r>
            <a:r>
              <a:rPr lang="en-US" dirty="0"/>
              <a:t> u </a:t>
            </a:r>
            <a:r>
              <a:rPr lang="en-US" dirty="0" err="1"/>
              <a:t>noćnoj</a:t>
            </a:r>
            <a:r>
              <a:rPr lang="en-US" dirty="0"/>
              <a:t> </a:t>
            </a:r>
            <a:r>
              <a:rPr lang="en-US" dirty="0" err="1" smtClean="0"/>
              <a:t>smeni</a:t>
            </a:r>
            <a:r>
              <a:rPr lang="en-US" dirty="0" smtClean="0"/>
              <a:t> </a:t>
            </a:r>
            <a:r>
              <a:rPr lang="en-US" dirty="0" err="1"/>
              <a:t>formira</a:t>
            </a:r>
            <a:r>
              <a:rPr lang="en-US" dirty="0"/>
              <a:t> </a:t>
            </a:r>
            <a:r>
              <a:rPr lang="en-US" dirty="0" err="1"/>
              <a:t>listu</a:t>
            </a:r>
            <a:r>
              <a:rPr lang="en-US" dirty="0"/>
              <a:t> </a:t>
            </a:r>
            <a:r>
              <a:rPr lang="en-US" dirty="0" err="1"/>
              <a:t>odlazaka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taj</a:t>
            </a:r>
            <a:r>
              <a:rPr lang="en-US" dirty="0"/>
              <a:t> </a:t>
            </a:r>
            <a:r>
              <a:rPr lang="en-US" dirty="0" err="1"/>
              <a:t>dan.</a:t>
            </a:r>
            <a:r>
              <a:rPr lang="en-US" dirty="0"/>
              <a:t> </a:t>
            </a:r>
            <a:r>
              <a:rPr lang="en-US" dirty="0" err="1"/>
              <a:t>Listovi</a:t>
            </a:r>
            <a:r>
              <a:rPr lang="en-US" dirty="0"/>
              <a:t> </a:t>
            </a:r>
            <a:r>
              <a:rPr lang="en-US" dirty="0" err="1"/>
              <a:t>dolazaka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odlazaka</a:t>
            </a:r>
            <a:r>
              <a:rPr lang="en-US" dirty="0"/>
              <a:t> </a:t>
            </a:r>
            <a:r>
              <a:rPr lang="en-US" dirty="0" err="1"/>
              <a:t>čine</a:t>
            </a:r>
            <a:r>
              <a:rPr lang="en-US" dirty="0"/>
              <a:t> «</a:t>
            </a:r>
            <a:r>
              <a:rPr lang="en-US" dirty="0" err="1"/>
              <a:t>knjigu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 smtClean="0"/>
              <a:t>». </a:t>
            </a:r>
            <a:endParaRPr lang="sr-Latn-R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97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2328</TotalTime>
  <Words>2079</Words>
  <Application>Microsoft Office PowerPoint</Application>
  <PresentationFormat>Widescreen</PresentationFormat>
  <Paragraphs>158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Trebuchet MS</vt:lpstr>
      <vt:lpstr>Wingdings 3</vt:lpstr>
      <vt:lpstr>Facet</vt:lpstr>
      <vt:lpstr>PRODAJA I RECEPCIJSKO POSLOVANJE </vt:lpstr>
      <vt:lpstr>POSLOVI PRI ODLASKU GOSTA</vt:lpstr>
      <vt:lpstr>   1. NAPLATA RAČUNA</vt:lpstr>
      <vt:lpstr>NAPLATA RAČUNA</vt:lpstr>
      <vt:lpstr>NAPLATA RAČUNA</vt:lpstr>
      <vt:lpstr>NAPLATA RAČUNA</vt:lpstr>
      <vt:lpstr>NAPLATA RAČUNA</vt:lpstr>
      <vt:lpstr>NAPLATA RAČUNA</vt:lpstr>
      <vt:lpstr>NAPLATA RAČUNA</vt:lpstr>
      <vt:lpstr>NAPLATA RAČUNA</vt:lpstr>
      <vt:lpstr>NAPLATA RAČUNA</vt:lpstr>
      <vt:lpstr>NAPLATA RAČUNA</vt:lpstr>
      <vt:lpstr>NAPLATA RAČUNA</vt:lpstr>
      <vt:lpstr>NAPLATA RAČUNA</vt:lpstr>
      <vt:lpstr>NAPLATA RAČUNA</vt:lpstr>
      <vt:lpstr>NAPLATA RAČUNA</vt:lpstr>
      <vt:lpstr>NAPLATA RAČUNA</vt:lpstr>
      <vt:lpstr>NAPLATA RAČUNA</vt:lpstr>
      <vt:lpstr>   2. HOTELSKI DNEVNIK</vt:lpstr>
      <vt:lpstr>HOTELSKI DNEVNIK</vt:lpstr>
      <vt:lpstr>HOTELSKI DNEVNIK</vt:lpstr>
      <vt:lpstr>HOTELSKI DNEVNIK</vt:lpstr>
      <vt:lpstr>   3. PROCEDURE ODLASKA I ISPRAĆAJA GOSTA</vt:lpstr>
      <vt:lpstr>PROCEDURE ODLASKA I ISPRAĆAJA GOSTA</vt:lpstr>
      <vt:lpstr>PROCEDURE ODLASKA I ISPRAĆAJA GOSTA</vt:lpstr>
      <vt:lpstr>PROCEDURE ODLASKA I ISPRAĆAJA GOSTA</vt:lpstr>
      <vt:lpstr>PROCEDURE ODLASKA I ISPRAĆAJA GOSTA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PRODAJA I RECEPCIJSKO POSLOVANJE</dc:title>
  <dc:creator>Momcilo</dc:creator>
  <cp:lastModifiedBy>Momcilo</cp:lastModifiedBy>
  <cp:revision>356</cp:revision>
  <dcterms:created xsi:type="dcterms:W3CDTF">2019-10-15T20:47:43Z</dcterms:created>
  <dcterms:modified xsi:type="dcterms:W3CDTF">2019-12-12T11:34:00Z</dcterms:modified>
</cp:coreProperties>
</file>