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88" r:id="rId3"/>
    <p:sldId id="275" r:id="rId4"/>
    <p:sldId id="278" r:id="rId5"/>
    <p:sldId id="285" r:id="rId6"/>
    <p:sldId id="276" r:id="rId7"/>
    <p:sldId id="277" r:id="rId8"/>
    <p:sldId id="279" r:id="rId9"/>
    <p:sldId id="280" r:id="rId10"/>
    <p:sldId id="292" r:id="rId11"/>
    <p:sldId id="281" r:id="rId12"/>
    <p:sldId id="282" r:id="rId13"/>
    <p:sldId id="283" r:id="rId14"/>
    <p:sldId id="29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199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" y="1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9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2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4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38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6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6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38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5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696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7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5248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343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06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3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0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PRODAJA I RECEPCIJSKO POSLOVANJE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7384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RS" sz="4400" dirty="0" smtClean="0"/>
              <a:t> </a:t>
            </a:r>
            <a:br>
              <a:rPr lang="sr-Latn-RS" sz="4400" dirty="0" smtClean="0"/>
            </a:br>
            <a:r>
              <a:rPr lang="sr-Latn-RS" sz="4400" dirty="0" smtClean="0"/>
              <a:t>1. </a:t>
            </a:r>
            <a:r>
              <a:rPr lang="sr-Latn-RS" sz="4000" i="1" dirty="0" smtClean="0"/>
              <a:t>MARKETING </a:t>
            </a:r>
            <a:r>
              <a:rPr lang="sr-Latn-RS" sz="4000" i="1" dirty="0" smtClean="0"/>
              <a:t>HOTELA</a:t>
            </a:r>
            <a:r>
              <a:rPr lang="en-US" sz="4000" i="1" dirty="0" smtClean="0"/>
              <a:t>	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399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000" dirty="0" smtClean="0"/>
              <a:t>Marketing podrazumeva planiranje, organizovanje, vođenje i kontrolu svih poslovnih aktivnosti koje su usmerene na tržište, u cilju kreiranja makreting koncepta.</a:t>
            </a:r>
          </a:p>
          <a:p>
            <a:r>
              <a:rPr lang="sr-Latn-RS" sz="2000" dirty="0" smtClean="0"/>
              <a:t>Makreting koncept hotelskog preduzeća predstavlja uspostavljanje i stvaranje veza između:</a:t>
            </a:r>
          </a:p>
          <a:p>
            <a:pPr lvl="1"/>
            <a:r>
              <a:rPr lang="sr-Latn-RS" sz="2000" dirty="0" smtClean="0"/>
              <a:t>marketing ciljeva, </a:t>
            </a:r>
          </a:p>
          <a:p>
            <a:pPr lvl="1"/>
            <a:r>
              <a:rPr lang="sr-Latn-RS" sz="2000" dirty="0" smtClean="0"/>
              <a:t>marketing strategije i </a:t>
            </a:r>
          </a:p>
          <a:p>
            <a:pPr lvl="1"/>
            <a:r>
              <a:rPr lang="sr-Latn-RS" sz="2000" dirty="0" smtClean="0"/>
              <a:t>makreting miksa.</a:t>
            </a:r>
            <a:endParaRPr lang="en-US" sz="20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3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9725"/>
            <a:ext cx="8596668" cy="4431637"/>
          </a:xfrm>
        </p:spPr>
        <p:txBody>
          <a:bodyPr>
            <a:normAutofit/>
          </a:bodyPr>
          <a:lstStyle/>
          <a:p>
            <a:r>
              <a:rPr lang="en-US" sz="2000" dirty="0"/>
              <a:t>Marketing </a:t>
            </a:r>
            <a:r>
              <a:rPr lang="en-US" sz="2000" dirty="0" err="1"/>
              <a:t>omogućuje</a:t>
            </a:r>
            <a:r>
              <a:rPr lang="en-US" sz="2000" dirty="0"/>
              <a:t> </a:t>
            </a:r>
            <a:r>
              <a:rPr lang="en-US" sz="2000" dirty="0" err="1"/>
              <a:t>hotelijerima</a:t>
            </a:r>
            <a:r>
              <a:rPr lang="en-US" sz="2000" dirty="0"/>
              <a:t> </a:t>
            </a:r>
            <a:r>
              <a:rPr lang="en-US" sz="2000" dirty="0" smtClean="0"/>
              <a:t>da</a:t>
            </a:r>
            <a:r>
              <a:rPr lang="sr-Latn-RS" sz="2000" dirty="0" smtClean="0"/>
              <a:t>:</a:t>
            </a:r>
          </a:p>
          <a:p>
            <a:pPr lvl="1"/>
            <a:r>
              <a:rPr lang="en-US" sz="2000" dirty="0" err="1" smtClean="0"/>
              <a:t>svoju</a:t>
            </a:r>
            <a:r>
              <a:rPr lang="en-US" sz="2000" dirty="0" smtClean="0"/>
              <a:t> </a:t>
            </a:r>
            <a:r>
              <a:rPr lang="en-US" sz="2000" dirty="0" err="1"/>
              <a:t>ponudu</a:t>
            </a:r>
            <a:r>
              <a:rPr lang="en-US" sz="2000" dirty="0"/>
              <a:t> </a:t>
            </a:r>
            <a:r>
              <a:rPr lang="en-US" sz="2000" dirty="0" err="1"/>
              <a:t>prilagode</a:t>
            </a:r>
            <a:r>
              <a:rPr lang="en-US" sz="2000" dirty="0"/>
              <a:t> </a:t>
            </a:r>
            <a:r>
              <a:rPr lang="en-US" sz="2000" dirty="0" err="1" smtClean="0"/>
              <a:t>potrebama</a:t>
            </a:r>
            <a:r>
              <a:rPr lang="sr-Latn-RS" sz="2000" dirty="0" smtClean="0"/>
              <a:t> </a:t>
            </a:r>
            <a:r>
              <a:rPr lang="en-US" sz="2000" dirty="0" err="1" smtClean="0"/>
              <a:t>gostiju</a:t>
            </a:r>
            <a:r>
              <a:rPr lang="en-US" sz="2000" dirty="0"/>
              <a:t>, </a:t>
            </a:r>
            <a:endParaRPr lang="sr-Latn-RS" sz="2000" dirty="0" smtClean="0"/>
          </a:p>
          <a:p>
            <a:pPr lvl="1"/>
            <a:r>
              <a:rPr lang="en-US" sz="2000" dirty="0" err="1" smtClean="0"/>
              <a:t>budu</a:t>
            </a:r>
            <a:r>
              <a:rPr lang="en-US" sz="2000" dirty="0" smtClean="0"/>
              <a:t> </a:t>
            </a:r>
            <a:r>
              <a:rPr lang="en-US" sz="2000" dirty="0" err="1"/>
              <a:t>konkurentni</a:t>
            </a:r>
            <a:r>
              <a:rPr lang="en-US" sz="2000" dirty="0"/>
              <a:t>, </a:t>
            </a:r>
            <a:endParaRPr lang="sr-Latn-RS" sz="2000" dirty="0" smtClean="0"/>
          </a:p>
          <a:p>
            <a:pPr lvl="1"/>
            <a:r>
              <a:rPr lang="en-US" sz="2000" dirty="0" err="1" smtClean="0"/>
              <a:t>povećaju</a:t>
            </a:r>
            <a:r>
              <a:rPr lang="en-US" sz="2000" dirty="0" smtClean="0"/>
              <a:t> </a:t>
            </a:r>
            <a:r>
              <a:rPr lang="en-US" sz="2000" dirty="0" err="1"/>
              <a:t>prodaju</a:t>
            </a:r>
            <a:r>
              <a:rPr lang="en-US" sz="2000" dirty="0"/>
              <a:t> </a:t>
            </a:r>
            <a:r>
              <a:rPr lang="en-US" sz="2000" dirty="0" err="1"/>
              <a:t>svojih</a:t>
            </a:r>
            <a:r>
              <a:rPr lang="en-US" sz="2000" dirty="0"/>
              <a:t> </a:t>
            </a:r>
            <a:r>
              <a:rPr lang="en-US" sz="2000" dirty="0" err="1"/>
              <a:t>kapaciteta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endParaRPr lang="sr-Latn-RS" sz="2000" dirty="0" smtClean="0"/>
          </a:p>
          <a:p>
            <a:pPr lvl="1"/>
            <a:r>
              <a:rPr lang="en-US" sz="2000" dirty="0" err="1" smtClean="0"/>
              <a:t>povećaju</a:t>
            </a:r>
            <a:r>
              <a:rPr lang="en-US" sz="2000" dirty="0" smtClean="0"/>
              <a:t> </a:t>
            </a:r>
            <a:r>
              <a:rPr lang="en-US" sz="2000" dirty="0"/>
              <a:t>profit. </a:t>
            </a:r>
          </a:p>
          <a:p>
            <a:r>
              <a:rPr lang="en-US" sz="2000" dirty="0" err="1"/>
              <a:t>Funkcija</a:t>
            </a:r>
            <a:r>
              <a:rPr lang="en-US" sz="2000" dirty="0"/>
              <a:t> </a:t>
            </a:r>
            <a:r>
              <a:rPr lang="en-US" sz="2000" dirty="0" err="1"/>
              <a:t>marketinga</a:t>
            </a:r>
            <a:r>
              <a:rPr lang="en-US" sz="2000" dirty="0"/>
              <a:t> u </a:t>
            </a:r>
            <a:r>
              <a:rPr lang="en-US" sz="2000" dirty="0" err="1"/>
              <a:t>hotelu</a:t>
            </a:r>
            <a:r>
              <a:rPr lang="en-US" sz="2000" dirty="0"/>
              <a:t> </a:t>
            </a:r>
            <a:r>
              <a:rPr lang="en-US" sz="2000" dirty="0" err="1"/>
              <a:t>ima</a:t>
            </a:r>
            <a:r>
              <a:rPr lang="en-US" sz="2000" dirty="0"/>
              <a:t> </a:t>
            </a:r>
            <a:r>
              <a:rPr lang="en-US" sz="2000" dirty="0" err="1" smtClean="0"/>
              <a:t>zadatke</a:t>
            </a:r>
            <a:r>
              <a:rPr lang="sr-Latn-RS" sz="2000" dirty="0" smtClean="0"/>
              <a:t>:</a:t>
            </a:r>
          </a:p>
          <a:p>
            <a:pPr lvl="1"/>
            <a:r>
              <a:rPr lang="en-US" sz="2000" dirty="0" err="1" smtClean="0"/>
              <a:t>ispitivanja</a:t>
            </a:r>
            <a:r>
              <a:rPr lang="en-US" sz="2000" dirty="0" smtClean="0"/>
              <a:t> </a:t>
            </a:r>
            <a:r>
              <a:rPr lang="en-US" sz="2000" dirty="0" err="1" smtClean="0"/>
              <a:t>mogućnosti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smtClean="0"/>
              <a:t>u</a:t>
            </a:r>
            <a:r>
              <a:rPr lang="sr-Latn-RS" sz="2000" dirty="0" smtClean="0"/>
              <a:t>slova</a:t>
            </a:r>
            <a:r>
              <a:rPr lang="en-US" sz="2000" dirty="0" smtClean="0"/>
              <a:t> </a:t>
            </a:r>
            <a:r>
              <a:rPr lang="en-US" sz="2000" dirty="0" err="1" smtClean="0"/>
              <a:t>plasmana</a:t>
            </a:r>
            <a:r>
              <a:rPr lang="en-US" sz="2000" dirty="0" smtClean="0"/>
              <a:t> </a:t>
            </a:r>
            <a:r>
              <a:rPr lang="en-US" sz="2000" dirty="0" err="1"/>
              <a:t>postojećih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budućih</a:t>
            </a:r>
            <a:r>
              <a:rPr lang="en-US" sz="2000" dirty="0"/>
              <a:t> </a:t>
            </a:r>
            <a:r>
              <a:rPr lang="en-US" sz="2000" dirty="0" err="1" smtClean="0"/>
              <a:t>usluga</a:t>
            </a:r>
            <a:r>
              <a:rPr lang="en-US" sz="2000" dirty="0" smtClean="0"/>
              <a:t>,</a:t>
            </a:r>
            <a:endParaRPr lang="sr-Latn-RS" sz="2000" dirty="0" smtClean="0"/>
          </a:p>
          <a:p>
            <a:pPr lvl="1"/>
            <a:r>
              <a:rPr lang="en-US" sz="2000" dirty="0" err="1" smtClean="0"/>
              <a:t>ugovaranje</a:t>
            </a:r>
            <a:r>
              <a:rPr lang="en-US" sz="2000" dirty="0" smtClean="0"/>
              <a:t> </a:t>
            </a:r>
            <a:r>
              <a:rPr lang="en-US" sz="2000" dirty="0" err="1"/>
              <a:t>prodaje</a:t>
            </a:r>
            <a:r>
              <a:rPr lang="en-US" sz="2000" dirty="0"/>
              <a:t>, </a:t>
            </a:r>
            <a:r>
              <a:rPr lang="en-US" sz="2000" dirty="0" err="1" smtClean="0"/>
              <a:t>odnosno</a:t>
            </a:r>
            <a:r>
              <a:rPr lang="en-US" sz="2000" dirty="0" smtClean="0"/>
              <a:t> </a:t>
            </a:r>
            <a:r>
              <a:rPr lang="en-US" sz="2000" dirty="0" err="1"/>
              <a:t>izbor</a:t>
            </a:r>
            <a:r>
              <a:rPr lang="en-US" sz="2000" dirty="0"/>
              <a:t> </a:t>
            </a:r>
            <a:r>
              <a:rPr lang="en-US" sz="2000" dirty="0" err="1"/>
              <a:t>usluga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se </a:t>
            </a:r>
            <a:r>
              <a:rPr lang="en-US" sz="2000" dirty="0" err="1" smtClean="0"/>
              <a:t>ocenjuje</a:t>
            </a:r>
            <a:r>
              <a:rPr lang="en-US" sz="2000" dirty="0" smtClean="0"/>
              <a:t> </a:t>
            </a:r>
            <a:r>
              <a:rPr lang="en-US" sz="2000" dirty="0"/>
              <a:t>da </a:t>
            </a:r>
            <a:r>
              <a:rPr lang="en-US" sz="2000" dirty="0" err="1"/>
              <a:t>će</a:t>
            </a:r>
            <a:r>
              <a:rPr lang="en-US" sz="2000" dirty="0"/>
              <a:t> </a:t>
            </a:r>
            <a:r>
              <a:rPr lang="en-US" sz="2000" dirty="0" err="1"/>
              <a:t>imati</a:t>
            </a:r>
            <a:r>
              <a:rPr lang="en-US" sz="2000" dirty="0"/>
              <a:t> </a:t>
            </a:r>
            <a:r>
              <a:rPr lang="en-US" sz="2000" dirty="0" err="1"/>
              <a:t>prodaju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emitivnom</a:t>
            </a:r>
            <a:r>
              <a:rPr lang="en-US" sz="2000" dirty="0"/>
              <a:t> </a:t>
            </a:r>
            <a:r>
              <a:rPr lang="en-US" sz="2000" dirty="0" err="1"/>
              <a:t>turističkom</a:t>
            </a:r>
            <a:r>
              <a:rPr lang="en-US" sz="2000" dirty="0"/>
              <a:t> </a:t>
            </a:r>
            <a:r>
              <a:rPr lang="en-US" sz="2000" dirty="0" err="1" smtClean="0"/>
              <a:t>tržištu</a:t>
            </a:r>
            <a:r>
              <a:rPr lang="en-US" sz="2000" dirty="0"/>
              <a:t>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76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87836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nn-NO" sz="2400" dirty="0" smtClean="0"/>
              <a:t>Osnovn</a:t>
            </a:r>
            <a:r>
              <a:rPr lang="sr-Latn-RS" sz="2400" dirty="0" smtClean="0"/>
              <a:t>i </a:t>
            </a:r>
            <a:r>
              <a:rPr lang="nn-NO" sz="2400" dirty="0" smtClean="0"/>
              <a:t>ciljev</a:t>
            </a:r>
            <a:r>
              <a:rPr lang="sr-Latn-RS" sz="2400" dirty="0" smtClean="0"/>
              <a:t>i </a:t>
            </a:r>
            <a:r>
              <a:rPr lang="nn-NO" sz="2400" dirty="0" smtClean="0"/>
              <a:t>marketinga </a:t>
            </a:r>
            <a:r>
              <a:rPr lang="nn-NO" sz="2400" dirty="0"/>
              <a:t>u </a:t>
            </a:r>
            <a:r>
              <a:rPr lang="nn-NO" sz="2400" dirty="0" smtClean="0"/>
              <a:t>hotelu</a:t>
            </a:r>
            <a:r>
              <a:rPr lang="sr-Latn-RS" sz="2400" dirty="0" smtClean="0"/>
              <a:t> su:</a:t>
            </a:r>
          </a:p>
          <a:p>
            <a:pPr lvl="1"/>
            <a:r>
              <a:rPr lang="en-US" sz="2400" dirty="0" err="1"/>
              <a:t>ostvariti</a:t>
            </a:r>
            <a:r>
              <a:rPr lang="en-US" sz="2400" dirty="0"/>
              <a:t> </a:t>
            </a:r>
            <a:r>
              <a:rPr lang="en-US" sz="2400" dirty="0" err="1"/>
              <a:t>povećanje</a:t>
            </a:r>
            <a:r>
              <a:rPr lang="en-US" sz="2400" dirty="0"/>
              <a:t> </a:t>
            </a:r>
            <a:r>
              <a:rPr lang="en-US" sz="2400" dirty="0" err="1"/>
              <a:t>fizičkog</a:t>
            </a:r>
            <a:r>
              <a:rPr lang="en-US" sz="2400" dirty="0"/>
              <a:t> </a:t>
            </a:r>
            <a:r>
              <a:rPr lang="en-US" sz="2400" dirty="0" err="1"/>
              <a:t>prometa</a:t>
            </a:r>
            <a:r>
              <a:rPr lang="en-US" sz="2400" dirty="0"/>
              <a:t> u </a:t>
            </a:r>
            <a:r>
              <a:rPr lang="en-US" sz="2400" dirty="0" err="1"/>
              <a:t>hotelu</a:t>
            </a:r>
            <a:r>
              <a:rPr lang="en-US" sz="2400" dirty="0"/>
              <a:t> (</a:t>
            </a:r>
            <a:r>
              <a:rPr lang="en-US" sz="2400" dirty="0" err="1"/>
              <a:t>broj</a:t>
            </a:r>
            <a:r>
              <a:rPr lang="en-US" sz="2400" dirty="0"/>
              <a:t> </a:t>
            </a:r>
            <a:r>
              <a:rPr lang="en-US" sz="2400" dirty="0" err="1"/>
              <a:t>dolazaka</a:t>
            </a:r>
            <a:r>
              <a:rPr lang="en-US" sz="2400" dirty="0"/>
              <a:t> i </a:t>
            </a:r>
            <a:r>
              <a:rPr lang="en-US" sz="2400" dirty="0" err="1"/>
              <a:t>broj</a:t>
            </a:r>
            <a:r>
              <a:rPr lang="en-US" sz="2400" dirty="0"/>
              <a:t> </a:t>
            </a:r>
            <a:r>
              <a:rPr lang="en-US" sz="2400" dirty="0" err="1"/>
              <a:t>noćenja</a:t>
            </a:r>
            <a:r>
              <a:rPr lang="en-US" sz="2400" dirty="0"/>
              <a:t>) </a:t>
            </a:r>
            <a:r>
              <a:rPr lang="en-US" sz="2400" dirty="0" smtClean="0"/>
              <a:t>i </a:t>
            </a:r>
            <a:endParaRPr lang="sr-Latn-RS" sz="2400" dirty="0" smtClean="0"/>
          </a:p>
          <a:p>
            <a:pPr lvl="1"/>
            <a:r>
              <a:rPr lang="en-US" sz="2400" dirty="0" err="1"/>
              <a:t>ostvariti</a:t>
            </a:r>
            <a:r>
              <a:rPr lang="en-US" sz="2400" dirty="0"/>
              <a:t> </a:t>
            </a:r>
            <a:r>
              <a:rPr lang="en-US" sz="2400" dirty="0" err="1"/>
              <a:t>povećanje</a:t>
            </a:r>
            <a:r>
              <a:rPr lang="en-US" sz="2400" dirty="0"/>
              <a:t> </a:t>
            </a:r>
            <a:r>
              <a:rPr lang="en-US" sz="2400" dirty="0" err="1" smtClean="0"/>
              <a:t>finan</a:t>
            </a:r>
            <a:r>
              <a:rPr lang="sr-Latn-RS" sz="2400" dirty="0" smtClean="0"/>
              <a:t>s</a:t>
            </a:r>
            <a:r>
              <a:rPr lang="en-US" sz="2400" dirty="0" err="1" smtClean="0"/>
              <a:t>ijskog</a:t>
            </a:r>
            <a:r>
              <a:rPr lang="en-US" sz="2400" dirty="0" smtClean="0"/>
              <a:t> </a:t>
            </a:r>
            <a:r>
              <a:rPr lang="en-US" sz="2400" dirty="0" err="1"/>
              <a:t>prometa</a:t>
            </a:r>
            <a:r>
              <a:rPr lang="en-US" sz="2400" dirty="0"/>
              <a:t> (</a:t>
            </a:r>
            <a:r>
              <a:rPr lang="en-US" sz="2400" dirty="0" smtClean="0"/>
              <a:t>c</a:t>
            </a:r>
            <a:r>
              <a:rPr lang="sr-Latn-RS" sz="2400" dirty="0" smtClean="0"/>
              <a:t>e</a:t>
            </a:r>
            <a:r>
              <a:rPr lang="en-US" sz="2400" dirty="0" err="1" smtClean="0"/>
              <a:t>na</a:t>
            </a:r>
            <a:r>
              <a:rPr lang="en-US" sz="2400" dirty="0"/>
              <a:t>, </a:t>
            </a:r>
            <a:r>
              <a:rPr lang="en-US" sz="2400" dirty="0" err="1"/>
              <a:t>prihoda</a:t>
            </a:r>
            <a:r>
              <a:rPr lang="en-US" sz="2400" dirty="0"/>
              <a:t> i </a:t>
            </a:r>
            <a:r>
              <a:rPr lang="en-US" sz="2400" dirty="0" err="1"/>
              <a:t>profita</a:t>
            </a:r>
            <a:r>
              <a:rPr lang="en-US" sz="2400" dirty="0" smtClean="0"/>
              <a:t>)</a:t>
            </a:r>
            <a:r>
              <a:rPr lang="sr-Latn-RS" sz="2400" dirty="0" smtClean="0"/>
              <a:t>.</a:t>
            </a:r>
            <a:endParaRPr lang="en-US" sz="2400" dirty="0"/>
          </a:p>
          <a:p>
            <a:endParaRPr lang="en-US" sz="2400" dirty="0"/>
          </a:p>
          <a:p>
            <a:endParaRPr lang="nn-N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66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br>
              <a:rPr lang="sr-Latn-RS" dirty="0" smtClean="0"/>
            </a:br>
            <a:r>
              <a:rPr lang="en-US" dirty="0"/>
              <a:t>ELEMENTI MARKETING </a:t>
            </a:r>
            <a:r>
              <a:rPr lang="en-US" dirty="0" smtClean="0"/>
              <a:t>MIKS</a:t>
            </a:r>
            <a:r>
              <a:rPr lang="sr-Latn-RS" dirty="0" smtClean="0"/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9275"/>
            <a:ext cx="8596668" cy="4895850"/>
          </a:xfrm>
        </p:spPr>
        <p:txBody>
          <a:bodyPr>
            <a:normAutofit/>
          </a:bodyPr>
          <a:lstStyle/>
          <a:p>
            <a:r>
              <a:rPr lang="sr-Latn-RS" dirty="0"/>
              <a:t>H</a:t>
            </a:r>
            <a:r>
              <a:rPr lang="en-US" dirty="0" err="1" smtClean="0"/>
              <a:t>otelske</a:t>
            </a:r>
            <a:r>
              <a:rPr lang="sr-Latn-RS" dirty="0" smtClean="0"/>
              <a:t> </a:t>
            </a:r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sr-Latn-RS" dirty="0" smtClean="0"/>
              <a:t>su </a:t>
            </a:r>
            <a:r>
              <a:rPr lang="en-US" dirty="0" err="1" smtClean="0"/>
              <a:t>skup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sr-Latn-RS" dirty="0" smtClean="0"/>
              <a:t>proizvoda</a:t>
            </a:r>
            <a:r>
              <a:rPr lang="en-US" dirty="0" smtClean="0"/>
              <a:t> </a:t>
            </a:r>
            <a:r>
              <a:rPr lang="en-US" dirty="0" err="1"/>
              <a:t>koje</a:t>
            </a:r>
            <a:r>
              <a:rPr lang="en-US" dirty="0"/>
              <a:t> se nude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realiz</a:t>
            </a:r>
            <a:r>
              <a:rPr lang="sr-Latn-RS" dirty="0" smtClean="0"/>
              <a:t>uj</a:t>
            </a:r>
            <a:r>
              <a:rPr lang="en-US" dirty="0" smtClean="0"/>
              <a:t>u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turističkom</a:t>
            </a:r>
            <a:r>
              <a:rPr lang="en-US" dirty="0"/>
              <a:t> </a:t>
            </a:r>
            <a:r>
              <a:rPr lang="en-US" dirty="0" err="1" smtClean="0"/>
              <a:t>tržišt</a:t>
            </a:r>
            <a:r>
              <a:rPr lang="sr-Latn-RS" dirty="0" smtClean="0"/>
              <a:t>u.</a:t>
            </a:r>
          </a:p>
          <a:p>
            <a:r>
              <a:rPr lang="sr-Latn-RS" dirty="0" smtClean="0"/>
              <a:t>H</a:t>
            </a:r>
            <a:r>
              <a:rPr lang="en-US" dirty="0" err="1" smtClean="0"/>
              <a:t>otelski</a:t>
            </a:r>
            <a:r>
              <a:rPr lang="en-US" dirty="0" smtClean="0"/>
              <a:t> </a:t>
            </a:r>
            <a:r>
              <a:rPr lang="en-US" dirty="0" err="1"/>
              <a:t>proizvod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njega</a:t>
            </a:r>
            <a:r>
              <a:rPr lang="en-US" dirty="0"/>
              <a:t> </a:t>
            </a:r>
            <a:r>
              <a:rPr lang="en-US" dirty="0" err="1"/>
              <a:t>kreiraju</a:t>
            </a:r>
            <a:r>
              <a:rPr lang="en-US" dirty="0"/>
              <a:t>, </a:t>
            </a:r>
            <a:r>
              <a:rPr lang="sr-Latn-RS" dirty="0" smtClean="0"/>
              <a:t>moraju biti napravljene za </a:t>
            </a:r>
            <a:r>
              <a:rPr lang="en-US" dirty="0" err="1" smtClean="0"/>
              <a:t>potrebe</a:t>
            </a:r>
            <a:r>
              <a:rPr lang="en-US" dirty="0" smtClean="0"/>
              <a:t> </a:t>
            </a:r>
            <a:r>
              <a:rPr lang="en-US" dirty="0" err="1"/>
              <a:t>tržišta</a:t>
            </a:r>
            <a:r>
              <a:rPr lang="en-US" dirty="0" smtClean="0"/>
              <a:t>.</a:t>
            </a:r>
            <a:endParaRPr lang="en-US" dirty="0"/>
          </a:p>
          <a:p>
            <a:r>
              <a:rPr lang="sr-Latn-RS" dirty="0" smtClean="0"/>
              <a:t>Definisanje </a:t>
            </a:r>
            <a:r>
              <a:rPr lang="en-US" dirty="0" err="1" smtClean="0"/>
              <a:t>hotelsk</a:t>
            </a:r>
            <a:r>
              <a:rPr lang="sr-Latn-RS" dirty="0" smtClean="0"/>
              <a:t>og </a:t>
            </a:r>
            <a:r>
              <a:rPr lang="en-US" dirty="0" err="1" smtClean="0"/>
              <a:t>proizv</a:t>
            </a:r>
            <a:r>
              <a:rPr lang="sr-Latn-RS" dirty="0" smtClean="0"/>
              <a:t>oda je sastavi deo marketing plana.</a:t>
            </a:r>
          </a:p>
          <a:p>
            <a:r>
              <a:rPr lang="sr-Latn-RS" dirty="0" smtClean="0"/>
              <a:t>Za uspešno definisanje hotelskog proizvoda nepohodno je prvenstveno uraditi sledeće:</a:t>
            </a:r>
          </a:p>
          <a:p>
            <a:pPr lvl="1">
              <a:buFont typeface="+mj-lt"/>
              <a:buAutoNum type="arabicPeriod"/>
            </a:pPr>
            <a:r>
              <a:rPr lang="sr-Latn-RS" dirty="0" smtClean="0"/>
              <a:t>i</a:t>
            </a:r>
            <a:r>
              <a:rPr lang="en-US" dirty="0" err="1" smtClean="0"/>
              <a:t>stražiti</a:t>
            </a:r>
            <a:r>
              <a:rPr lang="en-US" dirty="0" smtClean="0"/>
              <a:t> </a:t>
            </a:r>
            <a:r>
              <a:rPr lang="en-US" dirty="0" err="1" smtClean="0"/>
              <a:t>tržište</a:t>
            </a:r>
            <a:r>
              <a:rPr lang="en-US" dirty="0" smtClean="0"/>
              <a:t>, </a:t>
            </a:r>
            <a:endParaRPr lang="sr-Latn-RS" dirty="0" smtClean="0"/>
          </a:p>
          <a:p>
            <a:pPr lvl="1">
              <a:buFont typeface="+mj-lt"/>
              <a:buAutoNum type="arabicPeriod"/>
            </a:pPr>
            <a:r>
              <a:rPr lang="en-US" dirty="0" err="1" smtClean="0"/>
              <a:t>izabrati</a:t>
            </a:r>
            <a:r>
              <a:rPr lang="en-US" dirty="0" smtClean="0"/>
              <a:t> </a:t>
            </a:r>
            <a:r>
              <a:rPr lang="en-US" dirty="0" err="1" smtClean="0"/>
              <a:t>ciljne</a:t>
            </a:r>
            <a:r>
              <a:rPr lang="en-US" dirty="0" smtClean="0"/>
              <a:t> </a:t>
            </a:r>
            <a:r>
              <a:rPr lang="sr-Latn-RS" dirty="0" smtClean="0"/>
              <a:t>segmente</a:t>
            </a:r>
            <a:r>
              <a:rPr lang="en-US" dirty="0" smtClean="0"/>
              <a:t> </a:t>
            </a:r>
            <a:r>
              <a:rPr lang="en-US" dirty="0" err="1" smtClean="0"/>
              <a:t>kupaca</a:t>
            </a:r>
            <a:r>
              <a:rPr lang="en-US" dirty="0" smtClean="0"/>
              <a:t>, </a:t>
            </a:r>
            <a:endParaRPr lang="sr-Latn-RS" dirty="0" smtClean="0"/>
          </a:p>
          <a:p>
            <a:pPr lvl="1">
              <a:buFont typeface="+mj-lt"/>
              <a:buAutoNum type="arabicPeriod"/>
            </a:pPr>
            <a:r>
              <a:rPr lang="en-US" dirty="0" err="1" smtClean="0"/>
              <a:t>organiz</a:t>
            </a:r>
            <a:r>
              <a:rPr lang="sr-Latn-RS" dirty="0" smtClean="0"/>
              <a:t>ovat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prodajne</a:t>
            </a:r>
            <a:r>
              <a:rPr lang="en-US" dirty="0" smtClean="0"/>
              <a:t> </a:t>
            </a:r>
            <a:r>
              <a:rPr lang="en-US" dirty="0" err="1" smtClean="0"/>
              <a:t>kanale</a:t>
            </a:r>
            <a:r>
              <a:rPr lang="en-US" dirty="0" smtClean="0"/>
              <a:t>, </a:t>
            </a:r>
            <a:endParaRPr lang="sr-Latn-RS" dirty="0" smtClean="0"/>
          </a:p>
          <a:p>
            <a:pPr lvl="1">
              <a:buFont typeface="+mj-lt"/>
              <a:buAutoNum type="arabicPeriod"/>
            </a:pPr>
            <a:r>
              <a:rPr lang="en-US" dirty="0" err="1" smtClean="0"/>
              <a:t>pozicionirati</a:t>
            </a:r>
            <a:r>
              <a:rPr lang="en-US" dirty="0" smtClean="0"/>
              <a:t> </a:t>
            </a:r>
            <a:r>
              <a:rPr lang="en-US" dirty="0" err="1" smtClean="0"/>
              <a:t>proizvod</a:t>
            </a:r>
            <a:r>
              <a:rPr lang="en-US" dirty="0" smtClean="0"/>
              <a:t>, </a:t>
            </a:r>
            <a:endParaRPr lang="sr-Latn-RS" dirty="0" smtClean="0"/>
          </a:p>
          <a:p>
            <a:pPr lvl="1">
              <a:buFont typeface="+mj-lt"/>
              <a:buAutoNum type="arabicPeriod"/>
            </a:pPr>
            <a:r>
              <a:rPr lang="en-US" dirty="0" err="1" smtClean="0"/>
              <a:t>defini</a:t>
            </a:r>
            <a:r>
              <a:rPr lang="sr-Latn-RS" dirty="0" smtClean="0"/>
              <a:t>s</a:t>
            </a:r>
            <a:r>
              <a:rPr lang="en-US" dirty="0" err="1" smtClean="0"/>
              <a:t>ati</a:t>
            </a:r>
            <a:r>
              <a:rPr lang="en-US" dirty="0" smtClean="0"/>
              <a:t> </a:t>
            </a:r>
            <a:r>
              <a:rPr lang="sr-Latn-RS" dirty="0" smtClean="0"/>
              <a:t>uslov</a:t>
            </a:r>
            <a:r>
              <a:rPr lang="en-US" dirty="0" smtClean="0"/>
              <a:t>e </a:t>
            </a:r>
            <a:r>
              <a:rPr lang="en-US" dirty="0" err="1" smtClean="0"/>
              <a:t>prodaje</a:t>
            </a:r>
            <a:r>
              <a:rPr lang="en-US" dirty="0" smtClean="0"/>
              <a:t>, </a:t>
            </a:r>
            <a:endParaRPr lang="sr-Latn-RS" dirty="0" smtClean="0"/>
          </a:p>
          <a:p>
            <a:pPr lvl="1">
              <a:buFont typeface="+mj-lt"/>
              <a:buAutoNum type="arabicPeriod"/>
            </a:pPr>
            <a:r>
              <a:rPr lang="en-US" dirty="0" err="1" smtClean="0"/>
              <a:t>organiz</a:t>
            </a:r>
            <a:r>
              <a:rPr lang="sr-Latn-RS" dirty="0" smtClean="0"/>
              <a:t>ova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en-US" dirty="0" err="1" smtClean="0"/>
              <a:t>promotivne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r>
              <a:rPr lang="sr-Latn-RS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praćenja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kontrolu</a:t>
            </a:r>
            <a:r>
              <a:rPr lang="en-US" dirty="0" smtClean="0"/>
              <a:t> </a:t>
            </a:r>
            <a:r>
              <a:rPr lang="en-US" dirty="0" err="1" smtClean="0"/>
              <a:t>nad</a:t>
            </a:r>
            <a:r>
              <a:rPr lang="en-US" dirty="0" smtClean="0"/>
              <a:t> </a:t>
            </a:r>
            <a:r>
              <a:rPr lang="sr-Latn-RS" dirty="0" smtClean="0"/>
              <a:t>dešavanjima </a:t>
            </a:r>
            <a:r>
              <a:rPr lang="en-US" dirty="0" smtClean="0"/>
              <a:t>u </a:t>
            </a:r>
            <a:r>
              <a:rPr lang="en-US" dirty="0" err="1" smtClean="0"/>
              <a:t>tržišnom</a:t>
            </a:r>
            <a:r>
              <a:rPr lang="en-US" dirty="0" smtClean="0"/>
              <a:t> </a:t>
            </a:r>
            <a:r>
              <a:rPr lang="en-US" dirty="0" err="1" smtClean="0"/>
              <a:t>okruženju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79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br>
              <a:rPr lang="sr-Latn-RS" dirty="0" smtClean="0"/>
            </a:br>
            <a:r>
              <a:rPr lang="en-US" dirty="0"/>
              <a:t>ELEMENTI MARKETING </a:t>
            </a:r>
            <a:r>
              <a:rPr lang="en-US" dirty="0" smtClean="0"/>
              <a:t>MIKS</a:t>
            </a:r>
            <a:r>
              <a:rPr lang="sr-Latn-RS" dirty="0" smtClean="0"/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/>
              <a:t>M</a:t>
            </a:r>
            <a:r>
              <a:rPr lang="en-US" dirty="0" err="1" smtClean="0"/>
              <a:t>arketing</a:t>
            </a:r>
            <a:r>
              <a:rPr lang="en-US" dirty="0" smtClean="0"/>
              <a:t> </a:t>
            </a:r>
            <a:r>
              <a:rPr lang="en-US" dirty="0" err="1"/>
              <a:t>miks</a:t>
            </a:r>
            <a:r>
              <a:rPr lang="en-US" dirty="0"/>
              <a:t> je </a:t>
            </a:r>
            <a:r>
              <a:rPr lang="en-US" dirty="0" err="1"/>
              <a:t>kombinacija</a:t>
            </a:r>
            <a:r>
              <a:rPr lang="en-US" dirty="0"/>
              <a:t> </a:t>
            </a:r>
            <a:r>
              <a:rPr lang="en-US" dirty="0" err="1" smtClean="0"/>
              <a:t>kontroli</a:t>
            </a:r>
            <a:r>
              <a:rPr lang="sr-Latn-RS" dirty="0" smtClean="0"/>
              <a:t>sanih </a:t>
            </a:r>
            <a:r>
              <a:rPr lang="en-US" dirty="0" smtClean="0"/>
              <a:t>marketing</a:t>
            </a:r>
            <a:r>
              <a:rPr lang="sr-Latn-RS" dirty="0" smtClean="0"/>
              <a:t> </a:t>
            </a:r>
            <a:r>
              <a:rPr lang="en-US" dirty="0" err="1" smtClean="0"/>
              <a:t>varijabli</a:t>
            </a:r>
            <a:r>
              <a:rPr lang="en-US" dirty="0" smtClean="0"/>
              <a:t> </a:t>
            </a:r>
            <a:r>
              <a:rPr lang="en-US" dirty="0" err="1" smtClean="0"/>
              <a:t>koj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</a:t>
            </a:r>
            <a:r>
              <a:rPr lang="sr-Latn-RS" dirty="0" smtClean="0"/>
              <a:t>hotelsko preduzeće u cilju postizanja </a:t>
            </a:r>
            <a:r>
              <a:rPr lang="en-US" dirty="0" err="1" smtClean="0"/>
              <a:t>tražen</a:t>
            </a:r>
            <a:r>
              <a:rPr lang="sr-Latn-RS" dirty="0" smtClean="0"/>
              <a:t>og obima </a:t>
            </a:r>
            <a:r>
              <a:rPr lang="en-US" dirty="0" err="1" smtClean="0"/>
              <a:t>prodaje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RS" dirty="0" smtClean="0"/>
              <a:t> </a:t>
            </a:r>
            <a:r>
              <a:rPr lang="en-US" dirty="0" err="1" smtClean="0"/>
              <a:t>ciljnom</a:t>
            </a:r>
            <a:r>
              <a:rPr lang="en-US" dirty="0" smtClean="0"/>
              <a:t> </a:t>
            </a:r>
            <a:r>
              <a:rPr lang="en-US" dirty="0" err="1"/>
              <a:t>tržištu</a:t>
            </a:r>
            <a:r>
              <a:rPr lang="en-US" dirty="0"/>
              <a:t>.</a:t>
            </a:r>
          </a:p>
          <a:p>
            <a:r>
              <a:rPr lang="sr-Latn-RS" dirty="0" smtClean="0"/>
              <a:t>M</a:t>
            </a:r>
            <a:r>
              <a:rPr lang="en-US" dirty="0" err="1" smtClean="0"/>
              <a:t>arketing</a:t>
            </a:r>
            <a:r>
              <a:rPr lang="en-US" dirty="0" smtClean="0"/>
              <a:t> </a:t>
            </a:r>
            <a:r>
              <a:rPr lang="en-US" dirty="0" err="1"/>
              <a:t>miks</a:t>
            </a:r>
            <a:r>
              <a:rPr lang="en-US" dirty="0"/>
              <a:t> </a:t>
            </a:r>
            <a:r>
              <a:rPr lang="sr-Latn-RS" dirty="0" smtClean="0"/>
              <a:t>se sastoji od sledećih elemenata (4P):</a:t>
            </a:r>
            <a:endParaRPr lang="en-US" dirty="0"/>
          </a:p>
          <a:p>
            <a:pPr lvl="1">
              <a:buFont typeface="+mj-lt"/>
              <a:buAutoNum type="arabicPeriod"/>
            </a:pPr>
            <a:r>
              <a:rPr lang="en-US" dirty="0" err="1" smtClean="0"/>
              <a:t>proizvod</a:t>
            </a:r>
            <a:r>
              <a:rPr lang="en-US" dirty="0" smtClean="0"/>
              <a:t>(product), </a:t>
            </a:r>
            <a:endParaRPr lang="sr-Latn-RS" dirty="0" smtClean="0"/>
          </a:p>
          <a:p>
            <a:pPr lvl="1">
              <a:buFont typeface="+mj-lt"/>
              <a:buAutoNum type="arabicPeriod"/>
            </a:pPr>
            <a:r>
              <a:rPr lang="en-US" dirty="0" err="1" smtClean="0"/>
              <a:t>cena</a:t>
            </a:r>
            <a:r>
              <a:rPr lang="en-US" dirty="0" smtClean="0"/>
              <a:t>(price),</a:t>
            </a:r>
            <a:r>
              <a:rPr lang="sr-Latn-RS" dirty="0" smtClean="0"/>
              <a:t> </a:t>
            </a:r>
          </a:p>
          <a:p>
            <a:pPr lvl="1">
              <a:buFont typeface="+mj-lt"/>
              <a:buAutoNum type="arabicPeriod"/>
            </a:pPr>
            <a:r>
              <a:rPr lang="en-US" dirty="0" err="1" smtClean="0"/>
              <a:t>prodajno</a:t>
            </a:r>
            <a:r>
              <a:rPr lang="en-US" dirty="0" smtClean="0"/>
              <a:t> </a:t>
            </a:r>
            <a:r>
              <a:rPr lang="en-US" dirty="0" err="1" smtClean="0"/>
              <a:t>mesto</a:t>
            </a:r>
            <a:r>
              <a:rPr lang="en-US" dirty="0" smtClean="0"/>
              <a:t>(place)</a:t>
            </a:r>
            <a:r>
              <a:rPr lang="sr-Latn-R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endParaRPr lang="sr-Latn-RS" dirty="0" smtClean="0"/>
          </a:p>
          <a:p>
            <a:pPr lvl="1">
              <a:buFont typeface="+mj-lt"/>
              <a:buAutoNum type="arabicPeriod"/>
            </a:pPr>
            <a:r>
              <a:rPr lang="en-US" dirty="0" err="1" smtClean="0"/>
              <a:t>promocija</a:t>
            </a:r>
            <a:r>
              <a:rPr lang="sr-Latn-RS" dirty="0" smtClean="0"/>
              <a:t> </a:t>
            </a:r>
            <a:r>
              <a:rPr lang="en-US" dirty="0" smtClean="0"/>
              <a:t>(promotion</a:t>
            </a:r>
            <a:r>
              <a:rPr lang="en-US" dirty="0"/>
              <a:t>)</a:t>
            </a:r>
          </a:p>
          <a:p>
            <a:r>
              <a:rPr lang="sr-Latn-RS" dirty="0" smtClean="0"/>
              <a:t>Hotelska preduzeća češće koriste prošireni marketing miks (5P):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people </a:t>
            </a:r>
            <a:r>
              <a:rPr lang="en-US" dirty="0"/>
              <a:t>(</a:t>
            </a:r>
            <a:r>
              <a:rPr lang="en-US" dirty="0" err="1"/>
              <a:t>ljudi</a:t>
            </a:r>
            <a:r>
              <a:rPr lang="en-US" dirty="0" smtClean="0"/>
              <a:t>),</a:t>
            </a:r>
            <a:r>
              <a:rPr lang="sr-Latn-RS" dirty="0" smtClean="0"/>
              <a:t> 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product </a:t>
            </a:r>
            <a:r>
              <a:rPr lang="en-US" dirty="0"/>
              <a:t>(</a:t>
            </a:r>
            <a:r>
              <a:rPr lang="en-US" dirty="0" err="1"/>
              <a:t>proizvod</a:t>
            </a:r>
            <a:r>
              <a:rPr lang="en-US" dirty="0" smtClean="0"/>
              <a:t>),</a:t>
            </a:r>
            <a:r>
              <a:rPr lang="sr-Latn-RS" dirty="0" smtClean="0"/>
              <a:t> 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package (</a:t>
            </a:r>
            <a:r>
              <a:rPr lang="sr-Latn-RS" dirty="0" smtClean="0"/>
              <a:t>pakovanje</a:t>
            </a:r>
            <a:r>
              <a:rPr lang="en-US" dirty="0" smtClean="0"/>
              <a:t>),</a:t>
            </a:r>
            <a:r>
              <a:rPr lang="sr-Latn-RS" dirty="0" smtClean="0"/>
              <a:t> 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price </a:t>
            </a:r>
            <a:r>
              <a:rPr lang="en-US" dirty="0"/>
              <a:t>(</a:t>
            </a:r>
            <a:r>
              <a:rPr lang="en-US" dirty="0" err="1" smtClean="0"/>
              <a:t>cena</a:t>
            </a:r>
            <a:r>
              <a:rPr lang="en-US" dirty="0" smtClean="0"/>
              <a:t>)</a:t>
            </a:r>
            <a:r>
              <a:rPr lang="sr-Latn-RS" dirty="0"/>
              <a:t> </a:t>
            </a:r>
            <a:r>
              <a:rPr lang="sr-Latn-RS" dirty="0" smtClean="0"/>
              <a:t>i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promotion</a:t>
            </a:r>
            <a:r>
              <a:rPr lang="sr-Latn-R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promocija</a:t>
            </a:r>
            <a:r>
              <a:rPr lang="en-US" dirty="0" smtClean="0"/>
              <a:t>)</a:t>
            </a:r>
            <a:r>
              <a:rPr lang="sr-Latn-RS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27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br>
              <a:rPr lang="sr-Latn-RS" dirty="0" smtClean="0"/>
            </a:br>
            <a:r>
              <a:rPr lang="en-US" dirty="0"/>
              <a:t>ELEMENTI MARKETING </a:t>
            </a:r>
            <a:r>
              <a:rPr lang="en-US" dirty="0" smtClean="0"/>
              <a:t>MIKS</a:t>
            </a:r>
            <a:r>
              <a:rPr lang="sr-Latn-RS" dirty="0" smtClean="0"/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b="1" u="sng" dirty="0" smtClean="0"/>
          </a:p>
          <a:p>
            <a:pPr algn="just"/>
            <a:endParaRPr lang="sr-Latn-RS" b="1" u="sng" dirty="0"/>
          </a:p>
          <a:p>
            <a:pPr algn="just"/>
            <a:r>
              <a:rPr lang="en-US" b="1" u="sng" dirty="0" smtClean="0"/>
              <a:t>People </a:t>
            </a:r>
            <a:r>
              <a:rPr lang="en-US" b="1" u="sng" dirty="0"/>
              <a:t>(</a:t>
            </a:r>
            <a:r>
              <a:rPr lang="en-US" b="1" u="sng" dirty="0" err="1"/>
              <a:t>ljudi</a:t>
            </a:r>
            <a:r>
              <a:rPr lang="en-US" b="1" u="sng" dirty="0" smtClean="0"/>
              <a:t>)</a:t>
            </a:r>
            <a:endParaRPr lang="sr-Latn-RS" b="1" u="sng" dirty="0" smtClean="0"/>
          </a:p>
          <a:p>
            <a:pPr algn="just"/>
            <a:r>
              <a:rPr lang="sr-Latn-RS" dirty="0" smtClean="0"/>
              <a:t>Marketing hotelskog preduzeća analizom tržišta utvrđuje:</a:t>
            </a:r>
          </a:p>
          <a:p>
            <a:pPr lvl="1" algn="just"/>
            <a:r>
              <a:rPr lang="sr-Latn-RS" dirty="0" smtClean="0"/>
              <a:t>segment gostiju koji su potencijalni korisnici proizvoda i usluga hotela</a:t>
            </a:r>
          </a:p>
          <a:p>
            <a:pPr lvl="1" algn="just"/>
            <a:r>
              <a:rPr lang="sr-Latn-RS" dirty="0" smtClean="0"/>
              <a:t>želje i potrebe potrencijalnih gostiju</a:t>
            </a:r>
          </a:p>
          <a:p>
            <a:pPr lvl="1" algn="just"/>
            <a:r>
              <a:rPr lang="sr-Latn-RS" dirty="0"/>
              <a:t>o</a:t>
            </a:r>
            <a:r>
              <a:rPr lang="sr-Latn-RS" dirty="0" smtClean="0"/>
              <a:t>dakle dolaze </a:t>
            </a:r>
          </a:p>
          <a:p>
            <a:pPr lvl="1" algn="just"/>
            <a:r>
              <a:rPr lang="sr-Latn-RS" dirty="0" smtClean="0"/>
              <a:t>načine na koje će privući potencijalne goste.</a:t>
            </a:r>
          </a:p>
        </p:txBody>
      </p:sp>
    </p:spTree>
    <p:extLst>
      <p:ext uri="{BB962C8B-B14F-4D97-AF65-F5344CB8AC3E}">
        <p14:creationId xmlns:p14="http://schemas.microsoft.com/office/powerpoint/2010/main" val="400738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br>
              <a:rPr lang="sr-Latn-RS" dirty="0" smtClean="0"/>
            </a:br>
            <a:r>
              <a:rPr lang="en-US" dirty="0"/>
              <a:t>ELEMENTI MARKETING </a:t>
            </a:r>
            <a:r>
              <a:rPr lang="en-US" dirty="0" smtClean="0"/>
              <a:t>MIKS</a:t>
            </a:r>
            <a:r>
              <a:rPr lang="sr-Latn-RS" dirty="0" smtClean="0"/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marL="342900" lvl="1" indent="-342900" algn="just"/>
            <a:r>
              <a:rPr lang="sr-Latn-RS" sz="1800" b="1" u="sng" dirty="0"/>
              <a:t>P</a:t>
            </a:r>
            <a:r>
              <a:rPr lang="en-US" sz="1800" b="1" u="sng" dirty="0" err="1"/>
              <a:t>roduct</a:t>
            </a:r>
            <a:r>
              <a:rPr lang="en-US" sz="1800" b="1" u="sng" dirty="0"/>
              <a:t> (</a:t>
            </a:r>
            <a:r>
              <a:rPr lang="en-US" sz="1800" b="1" u="sng" dirty="0" err="1"/>
              <a:t>proizvod</a:t>
            </a:r>
            <a:r>
              <a:rPr lang="en-US" sz="1800" b="1" u="sng" dirty="0" smtClean="0"/>
              <a:t>)</a:t>
            </a:r>
            <a:endParaRPr lang="sr-Latn-RS" sz="1800" b="1" u="sng" dirty="0" smtClean="0"/>
          </a:p>
          <a:p>
            <a:pPr marL="342900" lvl="1" indent="-342900" algn="just"/>
            <a:endParaRPr lang="sr-Latn-RS" sz="1800" b="1" u="sng" dirty="0" smtClean="0"/>
          </a:p>
          <a:p>
            <a:pPr marL="342900" lvl="1" indent="-342900" algn="just"/>
            <a:r>
              <a:rPr lang="sr-Latn-RS" sz="1800" dirty="0" smtClean="0"/>
              <a:t>Proizvod je neophodno oblikovati za precizno definisani segment tržišta.</a:t>
            </a:r>
          </a:p>
          <a:p>
            <a:pPr marL="342900" lvl="1" indent="-342900" algn="just"/>
            <a:endParaRPr lang="sr-Latn-RS" sz="1800" dirty="0" smtClean="0"/>
          </a:p>
          <a:p>
            <a:r>
              <a:rPr lang="sr-Latn-RS" dirty="0" smtClean="0"/>
              <a:t>Za oblikovanje proizvoda neophodno je dati odgovore na sledeća pitanja:</a:t>
            </a:r>
            <a:endParaRPr lang="en-US" dirty="0"/>
          </a:p>
          <a:p>
            <a:pPr lvl="1"/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proceniti</a:t>
            </a:r>
            <a:r>
              <a:rPr lang="en-US" dirty="0" smtClean="0"/>
              <a:t> </a:t>
            </a:r>
            <a:r>
              <a:rPr lang="en-US" dirty="0" err="1"/>
              <a:t>postojeći</a:t>
            </a:r>
            <a:r>
              <a:rPr lang="en-US" dirty="0"/>
              <a:t> </a:t>
            </a:r>
            <a:r>
              <a:rPr lang="en-US" dirty="0" err="1"/>
              <a:t>proizvod</a:t>
            </a:r>
            <a:r>
              <a:rPr lang="en-US" dirty="0"/>
              <a:t>, </a:t>
            </a:r>
            <a:r>
              <a:rPr lang="en-US" dirty="0" err="1" smtClean="0"/>
              <a:t>okruže</a:t>
            </a:r>
            <a:r>
              <a:rPr lang="sr-Latn-RS" dirty="0" smtClean="0"/>
              <a:t>nje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turističku</a:t>
            </a:r>
            <a:r>
              <a:rPr lang="en-US" dirty="0"/>
              <a:t> </a:t>
            </a:r>
            <a:r>
              <a:rPr lang="en-US" dirty="0" err="1"/>
              <a:t>konkurenciju</a:t>
            </a:r>
            <a:r>
              <a:rPr lang="en-US" dirty="0"/>
              <a:t>?</a:t>
            </a:r>
          </a:p>
          <a:p>
            <a:pPr lvl="1"/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/>
              <a:t>prilagoditi</a:t>
            </a:r>
            <a:r>
              <a:rPr lang="en-US" dirty="0"/>
              <a:t> </a:t>
            </a:r>
            <a:r>
              <a:rPr lang="en-US" dirty="0" err="1" smtClean="0"/>
              <a:t>hotelski</a:t>
            </a:r>
            <a:r>
              <a:rPr lang="en-US" dirty="0" smtClean="0"/>
              <a:t> </a:t>
            </a:r>
            <a:r>
              <a:rPr lang="en-US" dirty="0" err="1"/>
              <a:t>proizvod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/>
              <a:t>bi </a:t>
            </a:r>
            <a:r>
              <a:rPr lang="en-US" dirty="0" err="1"/>
              <a:t>odgovarao</a:t>
            </a:r>
            <a:r>
              <a:rPr lang="en-US" dirty="0"/>
              <a:t> </a:t>
            </a:r>
            <a:r>
              <a:rPr lang="en-US" dirty="0" err="1" smtClean="0"/>
              <a:t>potrebama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sr-Latn-RS" dirty="0" smtClean="0"/>
              <a:t> </a:t>
            </a:r>
            <a:r>
              <a:rPr lang="en-US" dirty="0" err="1" smtClean="0"/>
              <a:t>željama</a:t>
            </a:r>
            <a:r>
              <a:rPr lang="en-US" dirty="0" smtClean="0"/>
              <a:t> </a:t>
            </a:r>
            <a:r>
              <a:rPr lang="sr-Latn-RS" dirty="0" smtClean="0"/>
              <a:t>ciljnog </a:t>
            </a:r>
            <a:r>
              <a:rPr lang="en-US" dirty="0" err="1" smtClean="0"/>
              <a:t>tržišta</a:t>
            </a:r>
            <a:r>
              <a:rPr lang="sr-Latn-RS" dirty="0" smtClean="0"/>
              <a:t>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4899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br>
              <a:rPr lang="sr-Latn-RS" dirty="0" smtClean="0"/>
            </a:br>
            <a:r>
              <a:rPr lang="en-US" dirty="0"/>
              <a:t>ELEMENTI MARKETING </a:t>
            </a:r>
            <a:r>
              <a:rPr lang="en-US" dirty="0" smtClean="0"/>
              <a:t>MIKS</a:t>
            </a:r>
            <a:r>
              <a:rPr lang="sr-Latn-RS" dirty="0" smtClean="0"/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marL="342900" lvl="1" indent="-342900" algn="just"/>
            <a:r>
              <a:rPr lang="sr-Latn-RS" sz="1800" b="1" u="sng" dirty="0"/>
              <a:t>P</a:t>
            </a:r>
            <a:r>
              <a:rPr lang="en-US" sz="1800" b="1" u="sng" dirty="0" err="1"/>
              <a:t>roduct</a:t>
            </a:r>
            <a:r>
              <a:rPr lang="en-US" sz="1800" b="1" u="sng" dirty="0"/>
              <a:t> (</a:t>
            </a:r>
            <a:r>
              <a:rPr lang="en-US" sz="1800" b="1" u="sng" dirty="0" err="1"/>
              <a:t>proizvod</a:t>
            </a:r>
            <a:r>
              <a:rPr lang="en-US" sz="1800" b="1" u="sng" dirty="0" smtClean="0"/>
              <a:t>)</a:t>
            </a:r>
            <a:endParaRPr lang="sr-Latn-RS" sz="1800" b="1" u="sng" dirty="0" smtClean="0"/>
          </a:p>
          <a:p>
            <a:pPr marL="342900" lvl="1" indent="-342900" algn="just"/>
            <a:r>
              <a:rPr lang="sr-Latn-RS" sz="1800" dirty="0" smtClean="0"/>
              <a:t>Hotelski proizvod čine više različitih elemenata kao što su: atmosfera, lokacija, smeštaj i ishrana, posluživanje, razonoda, relaksacija, sport, kongres, socijlani kontakti i sl.</a:t>
            </a:r>
          </a:p>
          <a:p>
            <a:pPr marL="342900" lvl="1" indent="-342900" algn="just"/>
            <a:r>
              <a:rPr lang="sr-Latn-RS" sz="1800" dirty="0" smtClean="0"/>
              <a:t>Stvaranje hotelskog proizvoda uslovljeno je prisustvom gosta i njegovim željama, motivima i potrebama.</a:t>
            </a:r>
          </a:p>
          <a:p>
            <a:pPr marL="342900" lvl="1" indent="-342900" algn="just"/>
            <a:r>
              <a:rPr lang="sr-Latn-RS" sz="1800" dirty="0" smtClean="0"/>
              <a:t>Hotelski proizvod se kontinuirano unapređuje kroz proširenje asortimana i/ili tehničko-tehnološkim poboljšanjima u funkcionisanju postojećeg uslužnog miksa.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3402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br>
              <a:rPr lang="sr-Latn-RS" dirty="0" smtClean="0"/>
            </a:br>
            <a:r>
              <a:rPr lang="en-US" dirty="0"/>
              <a:t>ELEMENTI MARKETING </a:t>
            </a:r>
            <a:r>
              <a:rPr lang="en-US" dirty="0" smtClean="0"/>
              <a:t>MIKS</a:t>
            </a:r>
            <a:r>
              <a:rPr lang="sr-Latn-RS" dirty="0" smtClean="0"/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marL="342900" lvl="1" indent="-342900" algn="just"/>
            <a:r>
              <a:rPr lang="en-US" sz="2000" b="1" u="sng" dirty="0" smtClean="0"/>
              <a:t>Package (</a:t>
            </a:r>
            <a:r>
              <a:rPr lang="sr-Latn-RS" sz="2000" b="1" u="sng" dirty="0" smtClean="0"/>
              <a:t>pakovanje</a:t>
            </a:r>
            <a:r>
              <a:rPr lang="en-US" sz="2000" b="1" u="sng" dirty="0" smtClean="0"/>
              <a:t>)</a:t>
            </a:r>
            <a:endParaRPr lang="sr-Latn-RS" sz="2000" b="1" u="sng" dirty="0" smtClean="0"/>
          </a:p>
          <a:p>
            <a:r>
              <a:rPr lang="en-US" dirty="0" err="1"/>
              <a:t>Uobličavanje</a:t>
            </a:r>
            <a:r>
              <a:rPr lang="en-US" dirty="0"/>
              <a:t> </a:t>
            </a:r>
            <a:r>
              <a:rPr lang="en-US" dirty="0" smtClean="0"/>
              <a:t>(«</a:t>
            </a:r>
            <a:r>
              <a:rPr lang="sr-Latn-RS" dirty="0" smtClean="0"/>
              <a:t>pakovanje</a:t>
            </a:r>
            <a:r>
              <a:rPr lang="en-US" dirty="0" smtClean="0"/>
              <a:t>») </a:t>
            </a:r>
            <a:r>
              <a:rPr lang="en-US" dirty="0" err="1"/>
              <a:t>hotelskog</a:t>
            </a:r>
            <a:r>
              <a:rPr lang="en-US" dirty="0"/>
              <a:t> </a:t>
            </a:r>
            <a:r>
              <a:rPr lang="en-US" dirty="0" err="1"/>
              <a:t>paketa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(</a:t>
            </a:r>
            <a:r>
              <a:rPr lang="en-US" dirty="0" err="1"/>
              <a:t>hotelskog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) </a:t>
            </a:r>
            <a:r>
              <a:rPr lang="en-US" dirty="0" err="1" smtClean="0"/>
              <a:t>uključuje</a:t>
            </a:r>
            <a:r>
              <a:rPr lang="en-US" dirty="0" smtClean="0"/>
              <a:t>:</a:t>
            </a:r>
            <a:endParaRPr lang="sr-Latn-RS" dirty="0" smtClean="0"/>
          </a:p>
          <a:p>
            <a:pPr lvl="1"/>
            <a:r>
              <a:rPr lang="en-US" dirty="0" err="1" smtClean="0"/>
              <a:t>ukupni</a:t>
            </a:r>
            <a:r>
              <a:rPr lang="en-US" dirty="0" smtClean="0"/>
              <a:t> </a:t>
            </a:r>
            <a:r>
              <a:rPr lang="en-US" dirty="0" err="1"/>
              <a:t>koncept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«image» </a:t>
            </a:r>
            <a:r>
              <a:rPr lang="en-US" dirty="0" err="1"/>
              <a:t>kojim</a:t>
            </a:r>
            <a:r>
              <a:rPr lang="en-US" dirty="0"/>
              <a:t> se </a:t>
            </a:r>
            <a:r>
              <a:rPr lang="en-US" dirty="0" err="1"/>
              <a:t>planira</a:t>
            </a:r>
            <a:r>
              <a:rPr lang="en-US" dirty="0"/>
              <a:t> </a:t>
            </a:r>
            <a:r>
              <a:rPr lang="en-US" dirty="0" err="1" smtClean="0"/>
              <a:t>prezent</a:t>
            </a:r>
            <a:r>
              <a:rPr lang="sr-Latn-RS" dirty="0" smtClean="0"/>
              <a:t>ovati</a:t>
            </a:r>
            <a:r>
              <a:rPr lang="en-US" dirty="0" smtClean="0"/>
              <a:t> </a:t>
            </a:r>
            <a:r>
              <a:rPr lang="en-US" dirty="0" err="1"/>
              <a:t>hotelski</a:t>
            </a:r>
            <a:r>
              <a:rPr lang="en-US" dirty="0"/>
              <a:t> </a:t>
            </a:r>
            <a:r>
              <a:rPr lang="en-US" dirty="0" err="1"/>
              <a:t>proizvod</a:t>
            </a:r>
            <a:r>
              <a:rPr lang="en-US" dirty="0"/>
              <a:t>,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 smtClean="0"/>
              <a:t>razn</a:t>
            </a:r>
            <a:r>
              <a:rPr lang="sr-Latn-RS" dirty="0" smtClean="0"/>
              <a:t>o</a:t>
            </a:r>
            <a:r>
              <a:rPr lang="en-US" dirty="0" err="1" smtClean="0"/>
              <a:t>vrs</a:t>
            </a:r>
            <a:r>
              <a:rPr lang="sr-Latn-RS" dirty="0" smtClean="0"/>
              <a:t>nu</a:t>
            </a:r>
            <a:r>
              <a:rPr lang="en-US" dirty="0" smtClean="0"/>
              <a:t> </a:t>
            </a:r>
            <a:r>
              <a:rPr lang="en-US" dirty="0" err="1" smtClean="0"/>
              <a:t>komunikacij</a:t>
            </a:r>
            <a:r>
              <a:rPr lang="sr-Latn-RS" dirty="0" smtClean="0"/>
              <a:t>u</a:t>
            </a:r>
            <a:r>
              <a:rPr lang="en-US" dirty="0" smtClean="0"/>
              <a:t> </a:t>
            </a:r>
            <a:r>
              <a:rPr lang="en-US" dirty="0"/>
              <a:t>s </a:t>
            </a:r>
            <a:r>
              <a:rPr lang="en-US" dirty="0" err="1"/>
              <a:t>gostima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unutar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izvan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 smtClean="0"/>
              <a:t>;</a:t>
            </a:r>
            <a:endParaRPr lang="en-US" dirty="0"/>
          </a:p>
          <a:p>
            <a:pPr lvl="1"/>
            <a:r>
              <a:rPr lang="en-US" dirty="0" err="1"/>
              <a:t>fizičko</a:t>
            </a:r>
            <a:r>
              <a:rPr lang="en-US" dirty="0"/>
              <a:t> </a:t>
            </a:r>
            <a:r>
              <a:rPr lang="en-US" dirty="0" err="1"/>
              <a:t>pokazivanje</a:t>
            </a:r>
            <a:r>
              <a:rPr lang="en-US" dirty="0"/>
              <a:t> </a:t>
            </a:r>
            <a:r>
              <a:rPr lang="en-US" dirty="0" err="1"/>
              <a:t>samog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(</a:t>
            </a:r>
            <a:r>
              <a:rPr lang="en-US" dirty="0" err="1" smtClean="0"/>
              <a:t>unut</a:t>
            </a:r>
            <a:r>
              <a:rPr lang="sr-Latn-RS" dirty="0" smtClean="0"/>
              <a:t>rašnja</a:t>
            </a:r>
            <a:r>
              <a:rPr lang="en-US" dirty="0" smtClean="0"/>
              <a:t> </a:t>
            </a:r>
            <a:r>
              <a:rPr lang="en-US" dirty="0" err="1"/>
              <a:t>arhitektura</a:t>
            </a:r>
            <a:r>
              <a:rPr lang="en-US" dirty="0"/>
              <a:t>, </a:t>
            </a:r>
            <a:r>
              <a:rPr lang="en-US" dirty="0" err="1" smtClean="0"/>
              <a:t>dekor</a:t>
            </a:r>
            <a:r>
              <a:rPr lang="sr-Latn-RS" dirty="0" smtClean="0"/>
              <a:t>acija</a:t>
            </a:r>
            <a:r>
              <a:rPr lang="en-US" dirty="0" smtClean="0"/>
              <a:t>, </a:t>
            </a:r>
            <a:r>
              <a:rPr lang="en-US" dirty="0" err="1"/>
              <a:t>uređenje</a:t>
            </a:r>
            <a:r>
              <a:rPr lang="en-US" dirty="0"/>
              <a:t>, </a:t>
            </a:r>
            <a:r>
              <a:rPr lang="en-US" dirty="0" err="1"/>
              <a:t>oprema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dr</a:t>
            </a:r>
            <a:r>
              <a:rPr lang="en-US" dirty="0"/>
              <a:t>.); </a:t>
            </a:r>
            <a:endParaRPr lang="sr-Latn-RS" dirty="0"/>
          </a:p>
          <a:p>
            <a:pPr lvl="1"/>
            <a:r>
              <a:rPr lang="en-US" dirty="0" err="1" smtClean="0"/>
              <a:t>miks</a:t>
            </a:r>
            <a:r>
              <a:rPr lang="en-US" dirty="0" smtClean="0"/>
              <a:t> </a:t>
            </a:r>
            <a:r>
              <a:rPr lang="en-US" dirty="0" err="1" smtClean="0"/>
              <a:t>svih</a:t>
            </a:r>
            <a:r>
              <a:rPr lang="en-US" dirty="0" smtClean="0"/>
              <a:t> </a:t>
            </a:r>
            <a:r>
              <a:rPr lang="en-US" dirty="0" err="1"/>
              <a:t>usluga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namenjene</a:t>
            </a:r>
            <a:r>
              <a:rPr lang="en-US" dirty="0" smtClean="0"/>
              <a:t> </a:t>
            </a:r>
            <a:r>
              <a:rPr lang="en-US" dirty="0" err="1"/>
              <a:t>gostima</a:t>
            </a:r>
            <a:r>
              <a:rPr lang="en-US" dirty="0" smtClean="0"/>
              <a:t>; </a:t>
            </a:r>
            <a:endParaRPr lang="en-US" dirty="0"/>
          </a:p>
          <a:p>
            <a:pPr lvl="1"/>
            <a:r>
              <a:rPr lang="en-US" dirty="0" err="1"/>
              <a:t>povezanost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svim</a:t>
            </a:r>
            <a:r>
              <a:rPr lang="en-US" dirty="0"/>
              <a:t> </a:t>
            </a:r>
            <a:r>
              <a:rPr lang="en-US" dirty="0" err="1"/>
              <a:t>putničkim</a:t>
            </a:r>
            <a:r>
              <a:rPr lang="en-US" dirty="0"/>
              <a:t> </a:t>
            </a:r>
            <a:r>
              <a:rPr lang="en-US" dirty="0" err="1"/>
              <a:t>institucijama</a:t>
            </a:r>
            <a:r>
              <a:rPr lang="en-US" dirty="0"/>
              <a:t>, </a:t>
            </a:r>
            <a:r>
              <a:rPr lang="en-US" dirty="0" err="1" smtClean="0"/>
              <a:t>rezervaci</a:t>
            </a:r>
            <a:r>
              <a:rPr lang="sr-Latn-RS" dirty="0" smtClean="0"/>
              <a:t>onim</a:t>
            </a:r>
            <a:r>
              <a:rPr lang="en-US" dirty="0" smtClean="0"/>
              <a:t> s</a:t>
            </a:r>
            <a:r>
              <a:rPr lang="sr-Latn-RS" dirty="0" smtClean="0"/>
              <a:t>istemima</a:t>
            </a:r>
            <a:r>
              <a:rPr lang="en-US" dirty="0" smtClean="0"/>
              <a:t>, s</a:t>
            </a:r>
            <a:r>
              <a:rPr lang="sr-Latn-RS" dirty="0" smtClean="0"/>
              <a:t>a </a:t>
            </a:r>
            <a:r>
              <a:rPr lang="en-US" dirty="0" smtClean="0"/>
              <a:t> </a:t>
            </a:r>
            <a:r>
              <a:rPr lang="sr-Latn-RS" dirty="0" smtClean="0"/>
              <a:t>izdavaocima platnih</a:t>
            </a:r>
            <a:r>
              <a:rPr lang="en-US" dirty="0" smtClean="0"/>
              <a:t> </a:t>
            </a:r>
            <a:r>
              <a:rPr lang="en-US" dirty="0" err="1" smtClean="0"/>
              <a:t>kartica</a:t>
            </a:r>
            <a:r>
              <a:rPr lang="sr-Latn-RS" dirty="0" smtClean="0"/>
              <a:t>; </a:t>
            </a:r>
          </a:p>
          <a:p>
            <a:pPr lvl="1"/>
            <a:r>
              <a:rPr lang="en-US" dirty="0" err="1" smtClean="0"/>
              <a:t>isticanje</a:t>
            </a:r>
            <a:r>
              <a:rPr lang="en-US" dirty="0" smtClean="0"/>
              <a:t> </a:t>
            </a:r>
            <a:r>
              <a:rPr lang="en-US" dirty="0" err="1"/>
              <a:t>posebnih</a:t>
            </a:r>
            <a:r>
              <a:rPr lang="en-US" dirty="0"/>
              <a:t> «</a:t>
            </a:r>
            <a:r>
              <a:rPr lang="en-US" dirty="0" err="1"/>
              <a:t>paketa</a:t>
            </a:r>
            <a:r>
              <a:rPr lang="en-US" dirty="0"/>
              <a:t>» </a:t>
            </a:r>
            <a:r>
              <a:rPr lang="en-US" dirty="0" err="1" smtClean="0"/>
              <a:t>cena</a:t>
            </a:r>
            <a:r>
              <a:rPr lang="en-US" dirty="0" smtClean="0"/>
              <a:t>; </a:t>
            </a:r>
            <a:endParaRPr lang="sr-Latn-RS" dirty="0" smtClean="0"/>
          </a:p>
          <a:p>
            <a:pPr lvl="1"/>
            <a:r>
              <a:rPr lang="sr-Latn-RS" dirty="0" smtClean="0"/>
              <a:t>zaposlene u</a:t>
            </a:r>
            <a:r>
              <a:rPr lang="en-US" dirty="0" smtClean="0"/>
              <a:t>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pružaju</a:t>
            </a:r>
            <a:r>
              <a:rPr lang="en-US" dirty="0"/>
              <a:t> </a:t>
            </a:r>
            <a:r>
              <a:rPr lang="en-US" dirty="0" err="1" smtClean="0"/>
              <a:t>usluge</a:t>
            </a:r>
            <a:r>
              <a:rPr lang="sr-Latn-RS" dirty="0" smtClean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sr-Latn-RS" dirty="0" smtClean="0"/>
              <a:t>najvažniji deo </a:t>
            </a:r>
            <a:r>
              <a:rPr lang="en-US" dirty="0" smtClean="0"/>
              <a:t>«</a:t>
            </a:r>
            <a:r>
              <a:rPr lang="sr-Latn-RS" dirty="0" smtClean="0"/>
              <a:t>pakovanja</a:t>
            </a:r>
            <a:r>
              <a:rPr lang="en-US" dirty="0" smtClean="0"/>
              <a:t>» </a:t>
            </a:r>
            <a:r>
              <a:rPr lang="en-US" dirty="0" err="1" smtClean="0"/>
              <a:t>proizvoda</a:t>
            </a:r>
            <a:r>
              <a:rPr lang="sr-Latn-RS" dirty="0"/>
              <a:t>.</a:t>
            </a:r>
            <a:endParaRPr lang="en-US" dirty="0"/>
          </a:p>
          <a:p>
            <a:pPr marL="342900" lvl="1" indent="-342900" algn="just"/>
            <a:endParaRPr lang="sr-Latn-RS" sz="18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163446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br>
              <a:rPr lang="sr-Latn-RS" dirty="0" smtClean="0"/>
            </a:br>
            <a:r>
              <a:rPr lang="en-US" dirty="0"/>
              <a:t>ELEMENTI MARKETING </a:t>
            </a:r>
            <a:r>
              <a:rPr lang="en-US" dirty="0" smtClean="0"/>
              <a:t>MIKS</a:t>
            </a:r>
            <a:r>
              <a:rPr lang="sr-Latn-RS" dirty="0" smtClean="0"/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 lnSpcReduction="10000"/>
          </a:bodyPr>
          <a:lstStyle/>
          <a:p>
            <a:pPr algn="just"/>
            <a:endParaRPr lang="sr-Latn-RS" dirty="0" smtClean="0"/>
          </a:p>
          <a:p>
            <a:r>
              <a:rPr lang="en-US" sz="2000" b="1" u="sng" dirty="0" smtClean="0"/>
              <a:t>P</a:t>
            </a:r>
            <a:r>
              <a:rPr lang="sr-Latn-RS" sz="2000" b="1" u="sng" dirty="0" smtClean="0"/>
              <a:t>rice (cena) </a:t>
            </a:r>
          </a:p>
          <a:p>
            <a:endParaRPr lang="en-US" dirty="0" smtClean="0"/>
          </a:p>
          <a:p>
            <a:pPr algn="just"/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</a:t>
            </a:r>
            <a:r>
              <a:rPr lang="en-US" dirty="0" err="1"/>
              <a:t>usklađuje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faktora</a:t>
            </a:r>
            <a:r>
              <a:rPr lang="en-US" dirty="0"/>
              <a:t>, od </a:t>
            </a:r>
            <a:r>
              <a:rPr lang="en-US" dirty="0" err="1"/>
              <a:t>kojih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najvažniji</a:t>
            </a:r>
            <a:r>
              <a:rPr lang="en-US" dirty="0"/>
              <a:t> </a:t>
            </a:r>
            <a:r>
              <a:rPr lang="en-US" dirty="0" err="1" smtClean="0"/>
              <a:t>kvalitet</a:t>
            </a:r>
            <a:r>
              <a:rPr lang="en-US" dirty="0" smtClean="0"/>
              <a:t> </a:t>
            </a:r>
            <a:r>
              <a:rPr lang="sr-Latn-RS" dirty="0" smtClean="0"/>
              <a:t>h</a:t>
            </a:r>
            <a:r>
              <a:rPr lang="en-US" dirty="0" err="1" smtClean="0"/>
              <a:t>otelskih</a:t>
            </a:r>
            <a:r>
              <a:rPr lang="en-US" dirty="0" smtClean="0"/>
              <a:t> </a:t>
            </a:r>
            <a:r>
              <a:rPr lang="en-US" dirty="0" err="1"/>
              <a:t>usluga</a:t>
            </a:r>
            <a:r>
              <a:rPr lang="en-US" dirty="0"/>
              <a:t>, </a:t>
            </a:r>
            <a:r>
              <a:rPr lang="en-US" dirty="0" err="1"/>
              <a:t>ekonomska</a:t>
            </a:r>
            <a:r>
              <a:rPr lang="en-US" dirty="0"/>
              <a:t> </a:t>
            </a:r>
            <a:r>
              <a:rPr lang="en-US" dirty="0" err="1"/>
              <a:t>opravdanost</a:t>
            </a:r>
            <a:r>
              <a:rPr lang="en-US" dirty="0"/>
              <a:t> </a:t>
            </a:r>
            <a:r>
              <a:rPr lang="en-US" dirty="0" err="1"/>
              <a:t>pružanja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, </a:t>
            </a:r>
            <a:r>
              <a:rPr lang="sr-Latn-RS" dirty="0" smtClean="0"/>
              <a:t>kao i </a:t>
            </a:r>
            <a:r>
              <a:rPr lang="en-US" dirty="0" err="1" smtClean="0"/>
              <a:t>veličina</a:t>
            </a:r>
            <a:r>
              <a:rPr lang="en-US" dirty="0" smtClean="0"/>
              <a:t> </a:t>
            </a:r>
            <a:r>
              <a:rPr lang="en-US" dirty="0" err="1" smtClean="0"/>
              <a:t>tražnje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tržištu</a:t>
            </a:r>
            <a:r>
              <a:rPr lang="sr-Latn-RS" dirty="0" smtClean="0"/>
              <a:t>. </a:t>
            </a:r>
          </a:p>
          <a:p>
            <a:r>
              <a:rPr lang="sr-Latn-RS" dirty="0" smtClean="0"/>
              <a:t>Cena </a:t>
            </a:r>
            <a:r>
              <a:rPr lang="en-US" dirty="0" smtClean="0"/>
              <a:t>mora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prilagodljiva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mora </a:t>
            </a:r>
            <a:r>
              <a:rPr lang="en-US" dirty="0" err="1"/>
              <a:t>realno</a:t>
            </a:r>
            <a:r>
              <a:rPr lang="en-US" dirty="0"/>
              <a:t> </a:t>
            </a:r>
            <a:r>
              <a:rPr lang="en-US" dirty="0" err="1"/>
              <a:t>odrediti</a:t>
            </a:r>
            <a:r>
              <a:rPr lang="en-US" dirty="0"/>
              <a:t> </a:t>
            </a:r>
            <a:r>
              <a:rPr lang="en-US" dirty="0" err="1"/>
              <a:t>poziciju</a:t>
            </a:r>
            <a:r>
              <a:rPr lang="en-US" dirty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hotela</a:t>
            </a:r>
            <a:r>
              <a:rPr lang="en-US" dirty="0"/>
              <a:t>) u </a:t>
            </a:r>
            <a:r>
              <a:rPr lang="en-US" dirty="0" err="1"/>
              <a:t>objektivnom</a:t>
            </a:r>
            <a:r>
              <a:rPr lang="en-US" dirty="0"/>
              <a:t> </a:t>
            </a:r>
            <a:r>
              <a:rPr lang="en-US" dirty="0" err="1"/>
              <a:t>kontekstu</a:t>
            </a:r>
            <a:r>
              <a:rPr lang="en-US" dirty="0"/>
              <a:t> </a:t>
            </a:r>
            <a:r>
              <a:rPr lang="en-US" dirty="0" err="1" smtClean="0"/>
              <a:t>mesta</a:t>
            </a:r>
            <a:r>
              <a:rPr lang="en-US" dirty="0"/>
              <a:t>,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konkurencije</a:t>
            </a:r>
            <a:r>
              <a:rPr lang="sr-Latn-RS" dirty="0" smtClean="0"/>
              <a:t>.</a:t>
            </a:r>
          </a:p>
          <a:p>
            <a:r>
              <a:rPr lang="sr-Latn-RS" dirty="0" smtClean="0"/>
              <a:t>Cena u hotelskim preduzećima je izuzetno važna i specifična jer :</a:t>
            </a:r>
          </a:p>
          <a:p>
            <a:pPr lvl="1"/>
            <a:r>
              <a:rPr lang="en-US" dirty="0" err="1" smtClean="0"/>
              <a:t>ut</a:t>
            </a:r>
            <a:r>
              <a:rPr lang="sr-Latn-RS" dirty="0" smtClean="0"/>
              <a:t>i</a:t>
            </a:r>
            <a:r>
              <a:rPr lang="en-US" dirty="0" err="1" smtClean="0"/>
              <a:t>če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ukupan</a:t>
            </a:r>
            <a:r>
              <a:rPr lang="en-US" dirty="0"/>
              <a:t> </a:t>
            </a:r>
            <a:r>
              <a:rPr lang="en-US" dirty="0" err="1"/>
              <a:t>prihod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ut</a:t>
            </a:r>
            <a:r>
              <a:rPr lang="sr-Latn-RS" dirty="0" smtClean="0"/>
              <a:t>i</a:t>
            </a:r>
            <a:r>
              <a:rPr lang="en-US" dirty="0" err="1" smtClean="0"/>
              <a:t>če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r-Latn-RS" dirty="0" smtClean="0"/>
              <a:t>visinu dobiti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pospešiti</a:t>
            </a:r>
            <a:r>
              <a:rPr lang="en-US" dirty="0" smtClean="0"/>
              <a:t> </a:t>
            </a:r>
            <a:r>
              <a:rPr lang="en-US" dirty="0" err="1"/>
              <a:t>odanost</a:t>
            </a:r>
            <a:r>
              <a:rPr lang="en-US" dirty="0"/>
              <a:t> </a:t>
            </a:r>
            <a:r>
              <a:rPr lang="en-US" dirty="0" err="1"/>
              <a:t>kupaca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sr-Latn-RS" dirty="0" smtClean="0"/>
              <a:t>izgubiti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en-US" dirty="0" err="1" smtClean="0"/>
              <a:t>beznačajna</a:t>
            </a:r>
            <a:r>
              <a:rPr lang="en-US" dirty="0" smtClean="0"/>
              <a:t> </a:t>
            </a:r>
            <a:r>
              <a:rPr lang="en-US" dirty="0"/>
              <a:t>je,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izostane</a:t>
            </a:r>
            <a:r>
              <a:rPr lang="en-US" dirty="0"/>
              <a:t> </a:t>
            </a:r>
            <a:r>
              <a:rPr lang="en-US" dirty="0" err="1"/>
              <a:t>dolazak</a:t>
            </a:r>
            <a:r>
              <a:rPr lang="en-US" dirty="0"/>
              <a:t> </a:t>
            </a:r>
            <a:r>
              <a:rPr lang="en-US" dirty="0" err="1"/>
              <a:t>gostiju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konzumiranje</a:t>
            </a:r>
            <a:r>
              <a:rPr lang="en-US" dirty="0"/>
              <a:t> </a:t>
            </a:r>
            <a:r>
              <a:rPr lang="en-US" dirty="0" err="1" smtClean="0"/>
              <a:t>usluga</a:t>
            </a:r>
            <a:r>
              <a:rPr lang="sr-Latn-RS" dirty="0" smtClean="0"/>
              <a:t>.</a:t>
            </a:r>
            <a:endParaRPr lang="en-US" dirty="0"/>
          </a:p>
          <a:p>
            <a:endParaRPr lang="sr-Latn-RS" dirty="0" smtClean="0"/>
          </a:p>
          <a:p>
            <a:endParaRPr lang="en-US" dirty="0"/>
          </a:p>
          <a:p>
            <a:pPr algn="just"/>
            <a:endParaRPr lang="sr-Latn-RS" sz="18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235368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br>
              <a:rPr lang="sr-Latn-RS" dirty="0" smtClean="0"/>
            </a:br>
            <a:r>
              <a:rPr lang="en-US" dirty="0"/>
              <a:t>ELEMENTI MARKETING </a:t>
            </a:r>
            <a:r>
              <a:rPr lang="en-US" dirty="0" smtClean="0"/>
              <a:t>MIKS</a:t>
            </a:r>
            <a:r>
              <a:rPr lang="sr-Latn-RS" dirty="0" smtClean="0"/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r>
              <a:rPr lang="en-US" sz="2000" b="1" u="sng" dirty="0" smtClean="0"/>
              <a:t>P</a:t>
            </a:r>
            <a:r>
              <a:rPr lang="sr-Latn-RS" sz="2000" b="1" u="sng" dirty="0" smtClean="0"/>
              <a:t>romotion (promocija) </a:t>
            </a:r>
          </a:p>
          <a:p>
            <a:endParaRPr lang="en-US" dirty="0" smtClean="0"/>
          </a:p>
          <a:p>
            <a:r>
              <a:rPr lang="sr-Latn-RS" dirty="0" smtClean="0"/>
              <a:t>Najvidljiviji deo makreting koncepta koji mora odgovoriti na sledeća pitanja:</a:t>
            </a:r>
          </a:p>
          <a:p>
            <a:pPr lvl="1"/>
            <a:r>
              <a:rPr lang="en-US" sz="1800" dirty="0" err="1" smtClean="0"/>
              <a:t>Kako</a:t>
            </a:r>
            <a:r>
              <a:rPr lang="sr-Latn-RS" sz="1800" dirty="0" smtClean="0"/>
              <a:t> </a:t>
            </a:r>
            <a:r>
              <a:rPr lang="en-US" sz="1800" dirty="0" smtClean="0"/>
              <a:t>pre </a:t>
            </a:r>
            <a:r>
              <a:rPr lang="en-US" sz="1800" dirty="0" err="1" smtClean="0"/>
              <a:t>njihov</a:t>
            </a:r>
            <a:r>
              <a:rPr lang="sr-Latn-RS" sz="1800" dirty="0" smtClean="0"/>
              <a:t>og</a:t>
            </a:r>
            <a:r>
              <a:rPr lang="en-US" sz="1800" dirty="0" smtClean="0"/>
              <a:t> </a:t>
            </a:r>
            <a:r>
              <a:rPr lang="en-US" sz="1800" dirty="0" err="1"/>
              <a:t>dolaska</a:t>
            </a:r>
            <a:r>
              <a:rPr lang="en-US" sz="1800" dirty="0"/>
              <a:t> </a:t>
            </a:r>
            <a:r>
              <a:rPr lang="en-US" sz="1800" dirty="0" err="1" smtClean="0"/>
              <a:t>pobuditi</a:t>
            </a:r>
            <a:r>
              <a:rPr lang="en-US" sz="1800" dirty="0" smtClean="0"/>
              <a:t> </a:t>
            </a:r>
            <a:r>
              <a:rPr lang="en-US" sz="1800" dirty="0" err="1"/>
              <a:t>želju</a:t>
            </a:r>
            <a:r>
              <a:rPr lang="en-US" sz="1800" dirty="0"/>
              <a:t> </a:t>
            </a:r>
            <a:r>
              <a:rPr lang="en-US" sz="1800" dirty="0" err="1"/>
              <a:t>potencijalnih</a:t>
            </a:r>
            <a:r>
              <a:rPr lang="en-US" sz="1800" dirty="0"/>
              <a:t> </a:t>
            </a:r>
            <a:r>
              <a:rPr lang="en-US" sz="1800" dirty="0" err="1"/>
              <a:t>gostiju</a:t>
            </a:r>
            <a:r>
              <a:rPr lang="en-US" sz="1800" dirty="0"/>
              <a:t> </a:t>
            </a:r>
            <a:r>
              <a:rPr lang="en-US" sz="1800" dirty="0" smtClean="0"/>
              <a:t>da</a:t>
            </a:r>
            <a:r>
              <a:rPr lang="sr-Latn-RS" sz="1800" dirty="0" smtClean="0"/>
              <a:t> rezervišu </a:t>
            </a:r>
            <a:r>
              <a:rPr lang="en-US" sz="1800" dirty="0" err="1" smtClean="0"/>
              <a:t>sobu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 err="1"/>
              <a:t>dođu</a:t>
            </a:r>
            <a:r>
              <a:rPr lang="en-US" sz="1800" dirty="0"/>
              <a:t> u </a:t>
            </a:r>
            <a:r>
              <a:rPr lang="en-US" sz="1800" dirty="0" smtClean="0"/>
              <a:t>hotel</a:t>
            </a:r>
            <a:r>
              <a:rPr lang="en-US" sz="1800" dirty="0"/>
              <a:t>?</a:t>
            </a:r>
          </a:p>
          <a:p>
            <a:pPr lvl="1"/>
            <a:r>
              <a:rPr lang="en-US" sz="1800" dirty="0" err="1"/>
              <a:t>Kako</a:t>
            </a:r>
            <a:r>
              <a:rPr lang="en-US" sz="1800" dirty="0"/>
              <a:t> </a:t>
            </a:r>
            <a:r>
              <a:rPr lang="en-US" sz="1800" dirty="0" err="1" smtClean="0"/>
              <a:t>te</a:t>
            </a:r>
            <a:r>
              <a:rPr lang="en-US" sz="1800" dirty="0" smtClean="0"/>
              <a:t> </a:t>
            </a:r>
            <a:r>
              <a:rPr lang="en-US" sz="1800" dirty="0" err="1"/>
              <a:t>goste</a:t>
            </a:r>
            <a:r>
              <a:rPr lang="en-US" sz="1800" dirty="0"/>
              <a:t>,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 smtClean="0"/>
              <a:t>vreme</a:t>
            </a:r>
            <a:r>
              <a:rPr lang="en-US" sz="1800" dirty="0" smtClean="0"/>
              <a:t> </a:t>
            </a:r>
            <a:r>
              <a:rPr lang="en-US" sz="1800" dirty="0" err="1" smtClean="0"/>
              <a:t>njihov</a:t>
            </a:r>
            <a:r>
              <a:rPr lang="sr-Latn-RS" sz="1800" dirty="0" smtClean="0"/>
              <a:t>og</a:t>
            </a:r>
            <a:r>
              <a:rPr lang="en-US" sz="1800" dirty="0" smtClean="0"/>
              <a:t> </a:t>
            </a:r>
            <a:r>
              <a:rPr lang="en-US" sz="1800" dirty="0" err="1"/>
              <a:t>boravka</a:t>
            </a:r>
            <a:r>
              <a:rPr lang="en-US" sz="1800" dirty="0"/>
              <a:t> u </a:t>
            </a:r>
            <a:r>
              <a:rPr lang="en-US" sz="1800" dirty="0" err="1"/>
              <a:t>hotelu</a:t>
            </a:r>
            <a:r>
              <a:rPr lang="en-US" sz="1800" dirty="0"/>
              <a:t> </a:t>
            </a:r>
            <a:r>
              <a:rPr lang="en-US" sz="1800" dirty="0" err="1" smtClean="0"/>
              <a:t>privoleti</a:t>
            </a:r>
            <a:r>
              <a:rPr lang="en-US" sz="1800" dirty="0" smtClean="0"/>
              <a:t> </a:t>
            </a:r>
            <a:r>
              <a:rPr lang="en-US" sz="1800" dirty="0"/>
              <a:t>da </a:t>
            </a:r>
            <a:r>
              <a:rPr lang="en-US" sz="1800" dirty="0" err="1" smtClean="0"/>
              <a:t>potroše</a:t>
            </a:r>
            <a:r>
              <a:rPr lang="en-US" sz="1800" dirty="0" smtClean="0"/>
              <a:t> </a:t>
            </a:r>
            <a:r>
              <a:rPr lang="en-US" sz="1800" dirty="0" err="1" smtClean="0"/>
              <a:t>maksimalni</a:t>
            </a:r>
            <a:r>
              <a:rPr lang="en-US" sz="1800" dirty="0" smtClean="0"/>
              <a:t> </a:t>
            </a:r>
            <a:r>
              <a:rPr lang="en-US" sz="1800" dirty="0" err="1"/>
              <a:t>iznos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razne</a:t>
            </a:r>
            <a:r>
              <a:rPr lang="en-US" sz="1800" dirty="0"/>
              <a:t> </a:t>
            </a:r>
            <a:r>
              <a:rPr lang="en-US" sz="1800" dirty="0" err="1" smtClean="0"/>
              <a:t>ponuđene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konzumirane</a:t>
            </a:r>
            <a:r>
              <a:rPr lang="en-US" sz="1800" dirty="0"/>
              <a:t>) </a:t>
            </a:r>
            <a:r>
              <a:rPr lang="en-US" sz="1800" dirty="0" err="1" smtClean="0"/>
              <a:t>usluge</a:t>
            </a:r>
            <a:r>
              <a:rPr lang="en-US" sz="1800" dirty="0"/>
              <a:t>?</a:t>
            </a:r>
          </a:p>
          <a:p>
            <a:pPr lvl="1"/>
            <a:r>
              <a:rPr lang="en-US" sz="1800" dirty="0" err="1"/>
              <a:t>Kako</a:t>
            </a:r>
            <a:r>
              <a:rPr lang="en-US" sz="1800" dirty="0"/>
              <a:t> </a:t>
            </a:r>
            <a:r>
              <a:rPr lang="en-US" sz="1800" dirty="0" err="1" smtClean="0"/>
              <a:t>te</a:t>
            </a:r>
            <a:r>
              <a:rPr lang="en-US" sz="1800" dirty="0" smtClean="0"/>
              <a:t> </a:t>
            </a:r>
            <a:r>
              <a:rPr lang="en-US" sz="1800" dirty="0" err="1"/>
              <a:t>goste</a:t>
            </a:r>
            <a:r>
              <a:rPr lang="en-US" sz="1800" dirty="0"/>
              <a:t>, </a:t>
            </a:r>
            <a:r>
              <a:rPr lang="en-US" sz="1800" dirty="0" err="1"/>
              <a:t>nakon</a:t>
            </a:r>
            <a:r>
              <a:rPr lang="en-US" sz="1800" dirty="0"/>
              <a:t> </a:t>
            </a:r>
            <a:r>
              <a:rPr lang="en-US" sz="1800" dirty="0" err="1" smtClean="0"/>
              <a:t>njihov</a:t>
            </a:r>
            <a:r>
              <a:rPr lang="sr-Latn-RS" sz="1800" dirty="0" smtClean="0"/>
              <a:t>og</a:t>
            </a:r>
            <a:r>
              <a:rPr lang="en-US" sz="1800" dirty="0" smtClean="0"/>
              <a:t> </a:t>
            </a:r>
            <a:r>
              <a:rPr lang="en-US" sz="1800" dirty="0" err="1"/>
              <a:t>odlaska</a:t>
            </a:r>
            <a:r>
              <a:rPr lang="en-US" sz="1800" dirty="0"/>
              <a:t> </a:t>
            </a:r>
            <a:r>
              <a:rPr lang="en-US" sz="1800" dirty="0" err="1"/>
              <a:t>iz</a:t>
            </a:r>
            <a:r>
              <a:rPr lang="en-US" sz="1800" dirty="0"/>
              <a:t> </a:t>
            </a:r>
            <a:r>
              <a:rPr lang="en-US" sz="1800" dirty="0" err="1"/>
              <a:t>hotela</a:t>
            </a:r>
            <a:r>
              <a:rPr lang="en-US" sz="1800" dirty="0"/>
              <a:t>, </a:t>
            </a:r>
            <a:r>
              <a:rPr lang="en-US" sz="1800" dirty="0" err="1" smtClean="0"/>
              <a:t>privoleti</a:t>
            </a:r>
            <a:r>
              <a:rPr lang="en-US" sz="1800" dirty="0" smtClean="0"/>
              <a:t> </a:t>
            </a:r>
            <a:r>
              <a:rPr lang="en-US" sz="1800" dirty="0"/>
              <a:t>da </a:t>
            </a:r>
            <a:r>
              <a:rPr lang="en-US" sz="1800" dirty="0" err="1" smtClean="0"/>
              <a:t>ponovno</a:t>
            </a:r>
            <a:r>
              <a:rPr lang="en-US" sz="1800" dirty="0" smtClean="0"/>
              <a:t> </a:t>
            </a:r>
            <a:r>
              <a:rPr lang="en-US" sz="1800" dirty="0" err="1" smtClean="0"/>
              <a:t>dođu</a:t>
            </a:r>
            <a:r>
              <a:rPr lang="sr-Latn-RS" sz="1800" dirty="0" smtClean="0"/>
              <a:t> </a:t>
            </a:r>
            <a:r>
              <a:rPr lang="en-US" sz="1800" dirty="0" smtClean="0"/>
              <a:t>u</a:t>
            </a:r>
            <a:r>
              <a:rPr lang="sr-Latn-RS" sz="1800" dirty="0" smtClean="0"/>
              <a:t> </a:t>
            </a:r>
            <a:r>
              <a:rPr lang="en-US" sz="1800" dirty="0" smtClean="0"/>
              <a:t>hotel?</a:t>
            </a:r>
            <a:br>
              <a:rPr lang="en-US" sz="1800" dirty="0" smtClean="0"/>
            </a:br>
            <a:endParaRPr lang="sr-Latn-RS" sz="1800" dirty="0" smtClean="0"/>
          </a:p>
          <a:p>
            <a:endParaRPr lang="en-US" dirty="0"/>
          </a:p>
          <a:p>
            <a:pPr algn="just"/>
            <a:endParaRPr lang="sr-Latn-RS" sz="18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147089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MARKETING HOTELA</a:t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marL="342900" lvl="1" indent="-342900"/>
            <a:r>
              <a:rPr lang="sr-Latn-RS" sz="2000" dirty="0" smtClean="0"/>
              <a:t>Suština </a:t>
            </a:r>
            <a:r>
              <a:rPr lang="sr-Latn-RS" sz="2000" dirty="0" smtClean="0"/>
              <a:t>marketinga u hotelskom preduzeću je: prilagođavanje </a:t>
            </a:r>
            <a:r>
              <a:rPr lang="sr-Latn-RS" sz="2000" dirty="0"/>
              <a:t>poslovne politike da bi se zadovoljile potrebe potrošača i ostvario profit.</a:t>
            </a:r>
          </a:p>
          <a:p>
            <a:endParaRPr lang="sr-Latn-RS" sz="2000" dirty="0" smtClean="0"/>
          </a:p>
          <a:p>
            <a:r>
              <a:rPr lang="sr-Latn-RS" sz="2000" dirty="0" smtClean="0"/>
              <a:t>Marketing hotelskog preduzeća treba da omogući da se:</a:t>
            </a:r>
          </a:p>
          <a:p>
            <a:pPr lvl="1"/>
            <a:r>
              <a:rPr lang="sr-Latn-RS" sz="2000" dirty="0"/>
              <a:t>Ponuda uskladi sa željama turista</a:t>
            </a:r>
          </a:p>
          <a:p>
            <a:pPr lvl="1"/>
            <a:r>
              <a:rPr lang="sr-Latn-RS" sz="2000" dirty="0"/>
              <a:t>Preduzeće suprostavi konkurenciji</a:t>
            </a:r>
          </a:p>
          <a:p>
            <a:pPr lvl="1"/>
            <a:r>
              <a:rPr lang="sr-Latn-RS" sz="2000" dirty="0"/>
              <a:t>Analizira turistička tražnja</a:t>
            </a:r>
          </a:p>
          <a:p>
            <a:pPr lvl="1"/>
            <a:r>
              <a:rPr lang="sr-Latn-RS" sz="2000" dirty="0"/>
              <a:t>Kreativnošću i fleksibilnošću smanji rizik poslovanja</a:t>
            </a:r>
          </a:p>
          <a:p>
            <a:pPr lvl="1"/>
            <a:r>
              <a:rPr lang="sr-Latn-RS" sz="2000" dirty="0"/>
              <a:t>Povećava ukupan poslovni rezultat</a:t>
            </a:r>
          </a:p>
          <a:p>
            <a:endParaRPr lang="en-US" dirty="0"/>
          </a:p>
          <a:p>
            <a:pPr algn="just"/>
            <a:endParaRPr lang="sr-Latn-RS" sz="1800" b="1" u="sng" dirty="0" smtClean="0"/>
          </a:p>
        </p:txBody>
      </p:sp>
      <p:pic>
        <p:nvPicPr>
          <p:cNvPr id="4" name="Picture 2" descr="G:\VISOKA TURISTICKA SKOLA\PREDAVANJA\Priprema za prezentacije Marketing u turizmu\MARKETING U TURIZMU\rast profit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722" y="3857625"/>
            <a:ext cx="22860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55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408</TotalTime>
  <Words>850</Words>
  <Application>Microsoft Office PowerPoint</Application>
  <PresentationFormat>Widescreen</PresentationFormat>
  <Paragraphs>112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Facet</vt:lpstr>
      <vt:lpstr>PRODAJA I RECEPCIJSKO POSLOVANJE </vt:lpstr>
      <vt:lpstr>  1. MARKETING HOTELA </vt:lpstr>
      <vt:lpstr>MARKETING HOTELA</vt:lpstr>
      <vt:lpstr>MARKETING HOTELA</vt:lpstr>
      <vt:lpstr>MARKETING HOTELA</vt:lpstr>
      <vt:lpstr>MARKETING HOTELA ELEMENTI MARKETING MIKSA</vt:lpstr>
      <vt:lpstr>MARKETING HOTELA ELEMENTI MARKETING MIKSA</vt:lpstr>
      <vt:lpstr>MARKETING HOTELA ELEMENTI MARKETING MIKSA</vt:lpstr>
      <vt:lpstr>MARKETING HOTELA ELEMENTI MARKETING MIKSA</vt:lpstr>
      <vt:lpstr>MARKETING HOTELA ELEMENTI MARKETING MIKSA</vt:lpstr>
      <vt:lpstr>MARKETING HOTELA ELEMENTI MARKETING MIKSA</vt:lpstr>
      <vt:lpstr>MARKETING HOTELA ELEMENTI MARKETING MIKSA</vt:lpstr>
      <vt:lpstr>MARKETING HOTELA ELEMENTI MARKETING MIKSA</vt:lpstr>
      <vt:lpstr>MARKETING HOTELA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PRODAJA I RECEPCIJSKO POSLOVANJE</dc:title>
  <dc:creator>Momcilo</dc:creator>
  <cp:lastModifiedBy>Momcilo</cp:lastModifiedBy>
  <cp:revision>59</cp:revision>
  <dcterms:created xsi:type="dcterms:W3CDTF">2019-10-15T20:47:43Z</dcterms:created>
  <dcterms:modified xsi:type="dcterms:W3CDTF">2019-11-11T13:15:16Z</dcterms:modified>
</cp:coreProperties>
</file>