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501" r:id="rId3"/>
    <p:sldId id="541" r:id="rId4"/>
    <p:sldId id="400" r:id="rId5"/>
    <p:sldId id="459" r:id="rId6"/>
    <p:sldId id="466" r:id="rId7"/>
    <p:sldId id="467" r:id="rId8"/>
    <p:sldId id="468" r:id="rId9"/>
    <p:sldId id="469" r:id="rId10"/>
    <p:sldId id="489" r:id="rId11"/>
    <p:sldId id="492" r:id="rId12"/>
    <p:sldId id="493" r:id="rId13"/>
    <p:sldId id="494" r:id="rId14"/>
    <p:sldId id="495" r:id="rId15"/>
    <p:sldId id="496" r:id="rId16"/>
    <p:sldId id="497" r:id="rId17"/>
    <p:sldId id="498" r:id="rId18"/>
    <p:sldId id="499" r:id="rId19"/>
    <p:sldId id="500" r:id="rId20"/>
    <p:sldId id="488" r:id="rId21"/>
    <p:sldId id="473" r:id="rId22"/>
    <p:sldId id="471" r:id="rId23"/>
    <p:sldId id="470" r:id="rId24"/>
    <p:sldId id="472" r:id="rId25"/>
    <p:sldId id="474" r:id="rId26"/>
    <p:sldId id="475" r:id="rId27"/>
    <p:sldId id="476" r:id="rId28"/>
    <p:sldId id="477" r:id="rId29"/>
    <p:sldId id="478" r:id="rId30"/>
    <p:sldId id="479" r:id="rId31"/>
    <p:sldId id="490" r:id="rId32"/>
    <p:sldId id="480" r:id="rId33"/>
    <p:sldId id="481" r:id="rId34"/>
    <p:sldId id="482" r:id="rId35"/>
    <p:sldId id="483" r:id="rId36"/>
    <p:sldId id="484" r:id="rId37"/>
    <p:sldId id="485" r:id="rId38"/>
    <p:sldId id="486" r:id="rId39"/>
    <p:sldId id="487" r:id="rId40"/>
    <p:sldId id="503" r:id="rId41"/>
    <p:sldId id="502" r:id="rId42"/>
    <p:sldId id="504" r:id="rId43"/>
    <p:sldId id="505" r:id="rId44"/>
    <p:sldId id="506" r:id="rId45"/>
    <p:sldId id="507" r:id="rId46"/>
    <p:sldId id="508" r:id="rId47"/>
    <p:sldId id="509" r:id="rId48"/>
    <p:sldId id="512" r:id="rId49"/>
    <p:sldId id="513" r:id="rId50"/>
    <p:sldId id="514" r:id="rId51"/>
    <p:sldId id="515" r:id="rId52"/>
    <p:sldId id="516" r:id="rId53"/>
    <p:sldId id="517" r:id="rId54"/>
    <p:sldId id="518" r:id="rId55"/>
    <p:sldId id="519" r:id="rId56"/>
    <p:sldId id="542" r:id="rId57"/>
    <p:sldId id="510" r:id="rId58"/>
    <p:sldId id="540" r:id="rId59"/>
    <p:sldId id="520" r:id="rId60"/>
    <p:sldId id="526" r:id="rId61"/>
    <p:sldId id="522" r:id="rId62"/>
    <p:sldId id="528" r:id="rId63"/>
    <p:sldId id="527" r:id="rId64"/>
    <p:sldId id="523" r:id="rId65"/>
    <p:sldId id="524" r:id="rId66"/>
    <p:sldId id="525" r:id="rId67"/>
    <p:sldId id="511" r:id="rId68"/>
    <p:sldId id="529" r:id="rId69"/>
    <p:sldId id="530" r:id="rId70"/>
    <p:sldId id="415" r:id="rId71"/>
    <p:sldId id="533" r:id="rId72"/>
    <p:sldId id="534" r:id="rId73"/>
    <p:sldId id="535" r:id="rId74"/>
    <p:sldId id="536" r:id="rId75"/>
    <p:sldId id="537" r:id="rId76"/>
    <p:sldId id="538" r:id="rId77"/>
    <p:sldId id="539" r:id="rId78"/>
    <p:sldId id="464" r:id="rId79"/>
    <p:sldId id="543" r:id="rId80"/>
    <p:sldId id="544" r:id="rId81"/>
    <p:sldId id="411" r:id="rId82"/>
    <p:sldId id="531" r:id="rId83"/>
    <p:sldId id="532" r:id="rId84"/>
    <p:sldId id="399" r:id="rId8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69" d="100"/>
          <a:sy n="69" d="100"/>
        </p:scale>
        <p:origin x="488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iverr.com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crowfunding.rs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www.bitf.rs/cms/item/clubs/sr/networks/SBAN+Srpska+mre%C5%BEa+biznis+an%C4%91ela.html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sz.gov.rs/live/digitalAssets/11/11950_javni_poziv_poslodavcima_za_dodelu_subvencije_za_zapo__ljavanje_na_novootvorenim_radnim_mestima_u_2019.godini-ipa_2013.pdf" TargetMode="Externa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hyperlink" Target="https://inovacije.gov.rs/programi/program-podrske-podizanju-inovacionih-kapaciteta-jedinica-lokalne-samouprave-na-teritoriji-republike-srbije/" TargetMode="Externa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hyperlink" Target="https://privreda.gov.rs/javni_pozivi/javni-poziv-za-dodelu-bespovratnih-sredstava-u-okviru-programa-podsticanja-razvoja-preduzetnistva-kroz-finansijsku-podrsku-za-pocetnike-u-poslovanju-u-2019-godini/" TargetMode="Externa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hyperlink" Target="https://pokrenisezaposao.rs/o-programu/" TargetMode="Externa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www.eupro.org.rs/ktext/drugi-javni-poziv-za-podnosenje-predloga-projekata-za-nabavku-opreme-i-uvodjenje-usluga-za-preduzetnike-mikro-i-mala-preduzeca" TargetMode="Externa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hyperlink" Target="https://privreda.gov.rs/wp-content/uploads/2018/03/Strategija-I-Plan.pdf" TargetMode="Externa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rstebank.rs/sr/korak-po-korak?gclid=EAIaIQobChMIodPwrLul4AIVhaiaCh2HQg0AEAMYASAAEgJM__D_BwE" TargetMode="Externa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FINANSIRANJE I INSTITUCIONALNA PODR</a:t>
            </a:r>
            <a:r>
              <a:rPr lang="sr-Latn-RS" b="1" dirty="0" smtClean="0"/>
              <a:t>ŠKA </a:t>
            </a:r>
            <a:r>
              <a:rPr lang="sr-Latn-RS" b="1" dirty="0" smtClean="0"/>
              <a:t>MSPP   </a:t>
            </a:r>
            <a:r>
              <a:rPr lang="sr-Latn-RS" b="1" i="1" dirty="0" smtClean="0"/>
              <a:t>-  vežbe</a:t>
            </a:r>
            <a:endParaRPr lang="x-none" b="1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endParaRPr lang="x-none" dirty="0" smtClean="0"/>
          </a:p>
          <a:p>
            <a:pPr algn="r"/>
            <a:endParaRPr lang="x-none" dirty="0"/>
          </a:p>
          <a:p>
            <a:pPr algn="r"/>
            <a:r>
              <a:rPr lang="x-none" dirty="0" smtClean="0"/>
              <a:t>dr Aleksandra Tornjanski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745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FINANSIRANJE I INSTITUCIONALNA PODR</a:t>
            </a:r>
            <a:r>
              <a:rPr lang="sr-Latn-RS" b="1" dirty="0"/>
              <a:t>ŠKA MSPP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sz="2000" dirty="0" err="1" smtClean="0"/>
              <a:t>Preduzetnici</a:t>
            </a:r>
            <a:r>
              <a:rPr lang="en-US" sz="2000" dirty="0" smtClean="0"/>
              <a:t> </a:t>
            </a:r>
            <a:r>
              <a:rPr lang="en-US" sz="2000" dirty="0" err="1"/>
              <a:t>započinju</a:t>
            </a:r>
            <a:r>
              <a:rPr lang="en-US" sz="2000" dirty="0"/>
              <a:t> </a:t>
            </a:r>
            <a:r>
              <a:rPr lang="en-US" sz="2000" dirty="0" err="1"/>
              <a:t>biznis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sr-Latn-RS" sz="2000" dirty="0"/>
              <a:t>sopstvenim </a:t>
            </a:r>
            <a:r>
              <a:rPr lang="sr-Latn-RS" sz="2000" dirty="0" smtClean="0"/>
              <a:t>kapitalom</a:t>
            </a:r>
            <a:r>
              <a:rPr lang="en-US" sz="2000" dirty="0" smtClean="0"/>
              <a:t>, </a:t>
            </a:r>
            <a:r>
              <a:rPr lang="en-US" sz="2000" dirty="0" err="1" smtClean="0"/>
              <a:t>ali</a:t>
            </a:r>
            <a:r>
              <a:rPr lang="en-US" sz="2000" dirty="0" smtClean="0"/>
              <a:t> </a:t>
            </a:r>
            <a:r>
              <a:rPr lang="en-US" sz="2000" dirty="0" err="1" smtClean="0"/>
              <a:t>ubrzo</a:t>
            </a:r>
            <a:r>
              <a:rPr lang="en-US" sz="2000" dirty="0" smtClean="0"/>
              <a:t> </a:t>
            </a:r>
            <a:r>
              <a:rPr lang="en-US" sz="2000" dirty="0"/>
              <a:t>se </a:t>
            </a:r>
            <a:r>
              <a:rPr lang="en-US" sz="2000" dirty="0" err="1"/>
              <a:t>mogu</a:t>
            </a:r>
            <a:r>
              <a:rPr lang="en-US" sz="2000" dirty="0"/>
              <a:t> </a:t>
            </a:r>
            <a:r>
              <a:rPr lang="en-US" sz="2000" dirty="0" err="1"/>
              <a:t>suočiti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situacijom</a:t>
            </a:r>
            <a:r>
              <a:rPr lang="en-US" sz="2000" dirty="0"/>
              <a:t> da </a:t>
            </a:r>
            <a:r>
              <a:rPr lang="en-US" sz="2000" dirty="0" err="1"/>
              <a:t>opstanak</a:t>
            </a:r>
            <a:r>
              <a:rPr lang="en-US" sz="2000" dirty="0"/>
              <a:t>, </a:t>
            </a:r>
            <a:r>
              <a:rPr lang="en-US" sz="2000" dirty="0" err="1"/>
              <a:t>rast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razvoj</a:t>
            </a:r>
            <a:r>
              <a:rPr lang="en-US" sz="2000" dirty="0"/>
              <a:t> </a:t>
            </a:r>
            <a:r>
              <a:rPr lang="en-US" sz="2000" dirty="0" err="1"/>
              <a:t>firme</a:t>
            </a:r>
            <a:r>
              <a:rPr lang="en-US" sz="2000" dirty="0"/>
              <a:t> </a:t>
            </a:r>
            <a:r>
              <a:rPr lang="en-US" sz="2000" dirty="0" err="1"/>
              <a:t>nije</a:t>
            </a:r>
            <a:r>
              <a:rPr lang="en-US" sz="2000" dirty="0"/>
              <a:t> </a:t>
            </a:r>
            <a:r>
              <a:rPr lang="en-US" sz="2000" dirty="0" err="1"/>
              <a:t>moguć</a:t>
            </a:r>
            <a:r>
              <a:rPr lang="en-US" sz="2000" dirty="0"/>
              <a:t> </a:t>
            </a:r>
            <a:r>
              <a:rPr lang="en-US" sz="2000" dirty="0" smtClean="0"/>
              <a:t>bez </a:t>
            </a:r>
            <a:r>
              <a:rPr lang="en-US" sz="2000" dirty="0" err="1" smtClean="0"/>
              <a:t>eksternih</a:t>
            </a:r>
            <a:r>
              <a:rPr lang="en-US" sz="2000" dirty="0" smtClean="0"/>
              <a:t> </a:t>
            </a:r>
            <a:r>
              <a:rPr lang="en-US" sz="2000" dirty="0" err="1" smtClean="0"/>
              <a:t>izvora</a:t>
            </a:r>
            <a:r>
              <a:rPr lang="en-US" sz="2000" dirty="0" smtClean="0"/>
              <a:t> </a:t>
            </a:r>
            <a:r>
              <a:rPr lang="en-US" sz="2000" dirty="0" err="1" smtClean="0"/>
              <a:t>finasiranja</a:t>
            </a:r>
            <a:r>
              <a:rPr lang="en-US" sz="2000" dirty="0" smtClean="0"/>
              <a:t>.</a:t>
            </a:r>
          </a:p>
          <a:p>
            <a:r>
              <a:rPr lang="en-US" sz="2000" dirty="0" err="1"/>
              <a:t>Najvažniji</a:t>
            </a:r>
            <a:r>
              <a:rPr lang="en-US" sz="2000" dirty="0"/>
              <a:t> </a:t>
            </a:r>
            <a:r>
              <a:rPr lang="en-US" sz="2000" dirty="0" err="1"/>
              <a:t>oblici</a:t>
            </a:r>
            <a:r>
              <a:rPr lang="en-US" sz="2000" dirty="0"/>
              <a:t> </a:t>
            </a:r>
            <a:r>
              <a:rPr lang="en-US" sz="2000" b="1" dirty="0" err="1"/>
              <a:t>sopstvenog</a:t>
            </a:r>
            <a:r>
              <a:rPr lang="en-US" sz="2000" b="1" dirty="0"/>
              <a:t> </a:t>
            </a:r>
            <a:r>
              <a:rPr lang="en-US" sz="2000" b="1" dirty="0" err="1"/>
              <a:t>kapitala</a:t>
            </a:r>
            <a:r>
              <a:rPr lang="en-US" sz="2000" b="1" dirty="0"/>
              <a:t> </a:t>
            </a:r>
            <a:r>
              <a:rPr lang="en-US" sz="2000" dirty="0"/>
              <a:t>u </a:t>
            </a:r>
            <a:r>
              <a:rPr lang="en-US" sz="2000" dirty="0" err="1"/>
              <a:t>finasiranju</a:t>
            </a:r>
            <a:r>
              <a:rPr lang="en-US" sz="2000" dirty="0"/>
              <a:t> </a:t>
            </a:r>
            <a:r>
              <a:rPr lang="en-US" sz="2000" dirty="0" err="1"/>
              <a:t>preduzetničkog</a:t>
            </a:r>
            <a:r>
              <a:rPr lang="en-US" sz="2000" dirty="0"/>
              <a:t> </a:t>
            </a:r>
            <a:r>
              <a:rPr lang="en-US" sz="2000" dirty="0" err="1"/>
              <a:t>poduhvata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:</a:t>
            </a:r>
          </a:p>
          <a:p>
            <a:pPr lvl="1"/>
            <a:r>
              <a:rPr lang="sr-Latn-RS" sz="2000" dirty="0"/>
              <a:t>L</a:t>
            </a:r>
            <a:r>
              <a:rPr lang="en-US" sz="2000" dirty="0" err="1"/>
              <a:t>ična</a:t>
            </a:r>
            <a:r>
              <a:rPr lang="en-US" sz="2000" dirty="0"/>
              <a:t> </a:t>
            </a:r>
            <a:r>
              <a:rPr lang="en-US" sz="2000" dirty="0" err="1"/>
              <a:t>ušteđevina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kreditne</a:t>
            </a:r>
            <a:r>
              <a:rPr lang="en-US" sz="2000" dirty="0"/>
              <a:t> </a:t>
            </a:r>
            <a:r>
              <a:rPr lang="en-US" sz="2000" dirty="0" err="1"/>
              <a:t>kartice</a:t>
            </a:r>
            <a:endParaRPr lang="en-US" sz="2000" dirty="0"/>
          </a:p>
          <a:p>
            <a:pPr lvl="1"/>
            <a:r>
              <a:rPr lang="en-US" sz="2000" dirty="0" err="1"/>
              <a:t>Članovi</a:t>
            </a:r>
            <a:r>
              <a:rPr lang="en-US" sz="2000" dirty="0"/>
              <a:t> </a:t>
            </a:r>
            <a:r>
              <a:rPr lang="en-US" sz="2000" dirty="0" err="1"/>
              <a:t>porodice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prijatelji</a:t>
            </a:r>
            <a:endParaRPr lang="en-US" sz="2000" dirty="0"/>
          </a:p>
          <a:p>
            <a:pPr lvl="1"/>
            <a:r>
              <a:rPr lang="en-US" sz="2000" dirty="0" err="1"/>
              <a:t>Rizični</a:t>
            </a:r>
            <a:r>
              <a:rPr lang="en-US" sz="2000" dirty="0"/>
              <a:t> </a:t>
            </a:r>
            <a:r>
              <a:rPr lang="en-US" sz="2000" dirty="0" err="1"/>
              <a:t>kapital</a:t>
            </a:r>
            <a:endParaRPr lang="en-US" sz="2000" dirty="0"/>
          </a:p>
          <a:p>
            <a:pPr lvl="1"/>
            <a:r>
              <a:rPr lang="en-US" sz="2000" dirty="0" err="1"/>
              <a:t>Biznis</a:t>
            </a:r>
            <a:r>
              <a:rPr lang="en-US" sz="2000" dirty="0"/>
              <a:t> </a:t>
            </a:r>
            <a:r>
              <a:rPr lang="en-US" sz="2000" dirty="0" err="1"/>
              <a:t>anđeli</a:t>
            </a:r>
            <a:endParaRPr lang="en-US" sz="2000" dirty="0"/>
          </a:p>
          <a:p>
            <a:pPr lvl="1"/>
            <a:r>
              <a:rPr lang="sr-Latn-RS" sz="2000" dirty="0"/>
              <a:t>K</a:t>
            </a:r>
            <a:r>
              <a:rPr lang="en-US" sz="2000" dirty="0" err="1"/>
              <a:t>orporacijski</a:t>
            </a:r>
            <a:r>
              <a:rPr lang="en-US" sz="2000" dirty="0"/>
              <a:t> </a:t>
            </a:r>
            <a:r>
              <a:rPr lang="en-US" sz="2000" dirty="0" err="1"/>
              <a:t>rizični</a:t>
            </a:r>
            <a:r>
              <a:rPr lang="en-US" sz="2000" dirty="0"/>
              <a:t> </a:t>
            </a:r>
            <a:r>
              <a:rPr lang="en-US" sz="2000" dirty="0" err="1"/>
              <a:t>kapital</a:t>
            </a:r>
            <a:endParaRPr lang="en-US" sz="2000" dirty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65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FINANSIRANJE I INSTITUCIONALNA PODR</a:t>
            </a:r>
            <a:r>
              <a:rPr lang="sr-Latn-RS" b="1" dirty="0"/>
              <a:t>ŠKA MSPP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000" b="1" dirty="0" smtClean="0"/>
              <a:t>Pozajmljeni </a:t>
            </a:r>
            <a:r>
              <a:rPr lang="de-DE" sz="2000" b="1" dirty="0"/>
              <a:t>kapital </a:t>
            </a:r>
            <a:r>
              <a:rPr lang="de-DE" sz="2000" dirty="0"/>
              <a:t>kao izvor </a:t>
            </a:r>
            <a:r>
              <a:rPr lang="de-DE" sz="2000" dirty="0" smtClean="0"/>
              <a:t>finansiranja</a:t>
            </a:r>
            <a:r>
              <a:rPr lang="sr-Latn-RS" sz="2000" dirty="0" smtClean="0"/>
              <a:t>, najčešće su to:</a:t>
            </a:r>
          </a:p>
          <a:p>
            <a:endParaRPr lang="sr-Latn-RS" sz="2000" dirty="0" smtClean="0"/>
          </a:p>
          <a:p>
            <a:pPr lvl="1"/>
            <a:r>
              <a:rPr lang="sr-Latn-RS" sz="2000" dirty="0" smtClean="0"/>
              <a:t>Komercijalni krediti banaka</a:t>
            </a:r>
          </a:p>
          <a:p>
            <a:pPr lvl="1"/>
            <a:r>
              <a:rPr lang="sr-Latn-RS" sz="2000" dirty="0" smtClean="0"/>
              <a:t>Kreditne kartice</a:t>
            </a:r>
          </a:p>
          <a:p>
            <a:pPr lvl="1"/>
            <a:r>
              <a:rPr lang="sr-Latn-RS" sz="2000" dirty="0" smtClean="0"/>
              <a:t>Državne strukture</a:t>
            </a:r>
          </a:p>
          <a:p>
            <a:pPr lvl="1"/>
            <a:r>
              <a:rPr lang="sr-Latn-RS" sz="2000" dirty="0"/>
              <a:t>T</a:t>
            </a:r>
            <a:r>
              <a:rPr lang="de-DE" sz="2000" dirty="0"/>
              <a:t>rgovački kredit</a:t>
            </a:r>
            <a:r>
              <a:rPr lang="sr-Latn-RS" sz="2000" dirty="0"/>
              <a:t>i</a:t>
            </a:r>
          </a:p>
          <a:p>
            <a:pPr lvl="1"/>
            <a:r>
              <a:rPr lang="de-DE" sz="2000" dirty="0"/>
              <a:t>Bespovratna sredstva </a:t>
            </a:r>
            <a:endParaRPr lang="sr-Latn-RS" sz="2000" dirty="0"/>
          </a:p>
          <a:p>
            <a:endParaRPr lang="sr-Latn-RS" sz="2400" b="1" dirty="0" smtClean="0"/>
          </a:p>
          <a:p>
            <a:pPr lvl="1"/>
            <a:endParaRPr lang="sr-Latn-RS" sz="2200" b="1" dirty="0" smtClean="0"/>
          </a:p>
          <a:p>
            <a:endParaRPr lang="sr-Latn-RS" sz="2400" b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57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/>
              <a:t>Crowfunding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230255"/>
          </a:xfrm>
        </p:spPr>
        <p:txBody>
          <a:bodyPr>
            <a:normAutofit/>
          </a:bodyPr>
          <a:lstStyle/>
          <a:p>
            <a:pPr algn="just"/>
            <a:endParaRPr lang="en-US" sz="2400" b="1" dirty="0"/>
          </a:p>
          <a:p>
            <a:pPr algn="just"/>
            <a:endParaRPr lang="x-none" sz="24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820" y="1346093"/>
            <a:ext cx="7459499" cy="518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879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/>
              <a:t>Crowfunding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Na Internet </a:t>
            </a:r>
            <a:r>
              <a:rPr lang="en-US" sz="2000" dirty="0" err="1" smtClean="0"/>
              <a:t>stranici</a:t>
            </a:r>
            <a:r>
              <a:rPr lang="en-US" sz="2000" dirty="0" smtClean="0"/>
              <a:t> </a:t>
            </a:r>
            <a:r>
              <a:rPr lang="sr-Latn-RS" sz="2000" dirty="0" smtClean="0">
                <a:hlinkClick r:id="rId2"/>
              </a:rPr>
              <a:t>www.</a:t>
            </a:r>
            <a:r>
              <a:rPr lang="en-US" sz="2000" dirty="0" smtClean="0">
                <a:hlinkClick r:id="rId2"/>
              </a:rPr>
              <a:t>fiverr.com</a:t>
            </a:r>
            <a:r>
              <a:rPr lang="en-US" sz="2000" dirty="0" smtClean="0"/>
              <a:t> </a:t>
            </a:r>
            <a:r>
              <a:rPr lang="en-US" sz="2000" dirty="0" err="1" smtClean="0"/>
              <a:t>nala</a:t>
            </a:r>
            <a:r>
              <a:rPr lang="sr-Latn-RS" sz="2000" dirty="0" smtClean="0"/>
              <a:t>ze se obuke i seminari koji pomažu preduzetnicima da naprave, optimizuju i promovišu svoju crowfunding kampanju</a:t>
            </a:r>
            <a:r>
              <a:rPr lang="sr-Latn-RS" sz="2000" dirty="0" smtClean="0"/>
              <a:t>.</a:t>
            </a:r>
          </a:p>
          <a:p>
            <a:endParaRPr lang="sr-Latn-RS" sz="2000" dirty="0" smtClean="0"/>
          </a:p>
          <a:p>
            <a:r>
              <a:rPr lang="sr-Latn-RS" sz="2000" dirty="0" smtClean="0"/>
              <a:t>Najčešće obuke se nude </a:t>
            </a:r>
            <a:r>
              <a:rPr lang="en-US" sz="2000" dirty="0" err="1" smtClean="0"/>
              <a:t>za</a:t>
            </a:r>
            <a:r>
              <a:rPr lang="sr-Latn-RS" sz="2000" dirty="0" smtClean="0"/>
              <a:t> kreira</a:t>
            </a:r>
            <a:r>
              <a:rPr lang="en-US" sz="2000" dirty="0" err="1" smtClean="0"/>
              <a:t>nje</a:t>
            </a:r>
            <a:r>
              <a:rPr lang="sr-Latn-RS" sz="2000" dirty="0" smtClean="0"/>
              <a:t> crowfunding kampanja koja će doneti uspeh preduzetniku.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9399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/>
              <a:t>Crowfunding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RS" dirty="0" smtClean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631" y="1596643"/>
            <a:ext cx="9511969" cy="485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/>
              <a:t>Crowfunding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R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276" y="1437887"/>
            <a:ext cx="9433272" cy="516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522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/>
              <a:t>Crowfunding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04278" y="1421651"/>
            <a:ext cx="5072498" cy="4576198"/>
          </a:xfrm>
        </p:spPr>
        <p:txBody>
          <a:bodyPr/>
          <a:lstStyle/>
          <a:p>
            <a:endParaRPr lang="sr-Latn-RS" dirty="0" smtClean="0"/>
          </a:p>
          <a:p>
            <a:r>
              <a:rPr lang="sr-Latn-RS" sz="2000" dirty="0" smtClean="0"/>
              <a:t>Crowfunding je stigao i u Srbiju - </a:t>
            </a:r>
            <a:r>
              <a:rPr lang="sr-Latn-RS" sz="2000" dirty="0" smtClean="0">
                <a:hlinkClick r:id="rId2"/>
              </a:rPr>
              <a:t>www.crowfunding.rs</a:t>
            </a:r>
            <a:endParaRPr lang="sr-Latn-RS" sz="2000" dirty="0" smtClean="0"/>
          </a:p>
          <a:p>
            <a:r>
              <a:rPr lang="en-US" sz="2000" dirty="0"/>
              <a:t>Crowdfunding.rs </a:t>
            </a:r>
            <a:r>
              <a:rPr lang="en-US" sz="2000" dirty="0" err="1"/>
              <a:t>zajednička</a:t>
            </a:r>
            <a:r>
              <a:rPr lang="en-US" sz="2000" dirty="0"/>
              <a:t> je </a:t>
            </a:r>
            <a:r>
              <a:rPr lang="en-US" sz="2000" dirty="0" err="1"/>
              <a:t>inicijativa</a:t>
            </a:r>
            <a:r>
              <a:rPr lang="en-US" sz="2000" dirty="0"/>
              <a:t> </a:t>
            </a:r>
            <a:r>
              <a:rPr lang="en-US" sz="2000" dirty="0" err="1"/>
              <a:t>Nemačko-srpske</a:t>
            </a:r>
            <a:r>
              <a:rPr lang="en-US" sz="2000" dirty="0"/>
              <a:t> </a:t>
            </a:r>
            <a:r>
              <a:rPr lang="en-US" sz="2000" dirty="0" err="1"/>
              <a:t>inicijative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održiv</a:t>
            </a:r>
            <a:r>
              <a:rPr lang="en-US" sz="2000" dirty="0"/>
              <a:t> </a:t>
            </a:r>
            <a:r>
              <a:rPr lang="en-US" sz="2000" dirty="0" err="1"/>
              <a:t>rast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 smtClean="0"/>
              <a:t>zapošljavanje</a:t>
            </a:r>
            <a:r>
              <a:rPr lang="en-US" sz="2000" dirty="0" smtClean="0"/>
              <a:t>.</a:t>
            </a:r>
            <a:endParaRPr lang="en-US" sz="2000" dirty="0"/>
          </a:p>
          <a:p>
            <a:r>
              <a:rPr lang="sr-Latn-RS" sz="2000" dirty="0" smtClean="0"/>
              <a:t>S</a:t>
            </a:r>
            <a:r>
              <a:rPr lang="en-US" sz="2000" dirty="0" err="1" smtClean="0"/>
              <a:t>ajt</a:t>
            </a:r>
            <a:r>
              <a:rPr lang="en-US" sz="2000" dirty="0" smtClean="0"/>
              <a:t> </a:t>
            </a:r>
            <a:r>
              <a:rPr lang="en-US" sz="2000" dirty="0" err="1"/>
              <a:t>služi</a:t>
            </a:r>
            <a:r>
              <a:rPr lang="en-US" sz="2000" dirty="0"/>
              <a:t> </a:t>
            </a:r>
            <a:r>
              <a:rPr lang="en-US" sz="2000" dirty="0" err="1"/>
              <a:t>promovisanju</a:t>
            </a:r>
            <a:r>
              <a:rPr lang="en-US" sz="2000" dirty="0"/>
              <a:t> crowdfunding-a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edukaciji</a:t>
            </a:r>
            <a:r>
              <a:rPr lang="en-US" sz="2000" dirty="0"/>
              <a:t> </a:t>
            </a:r>
            <a:r>
              <a:rPr lang="en-US" sz="2000" dirty="0" err="1"/>
              <a:t>potencijalnih</a:t>
            </a:r>
            <a:r>
              <a:rPr lang="en-US" sz="2000" dirty="0"/>
              <a:t> </a:t>
            </a:r>
            <a:r>
              <a:rPr lang="en-US" sz="2000" dirty="0" err="1"/>
              <a:t>crowdfunder</a:t>
            </a:r>
            <a:r>
              <a:rPr lang="en-US" sz="2000" dirty="0"/>
              <a:t>-a.</a:t>
            </a:r>
          </a:p>
          <a:p>
            <a:endParaRPr lang="sr-Latn-RS" sz="2000" dirty="0" smtClean="0"/>
          </a:p>
          <a:p>
            <a:endParaRPr lang="sr-Latn-R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1528" y="259882"/>
            <a:ext cx="6333424" cy="629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50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/>
              <a:t>Crowfunding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89212" y="1335024"/>
            <a:ext cx="8915400" cy="5219780"/>
          </a:xfrm>
        </p:spPr>
        <p:txBody>
          <a:bodyPr>
            <a:normAutofit/>
          </a:bodyPr>
          <a:lstStyle/>
          <a:p>
            <a:r>
              <a:rPr lang="en-US" sz="2400" b="1" u="sng" dirty="0" err="1"/>
              <a:t>Četiri</a:t>
            </a:r>
            <a:r>
              <a:rPr lang="en-US" sz="2400" b="1" u="sng" dirty="0"/>
              <a:t> </a:t>
            </a:r>
            <a:r>
              <a:rPr lang="en-US" sz="2400" b="1" u="sng" dirty="0" err="1"/>
              <a:t>modela</a:t>
            </a:r>
            <a:r>
              <a:rPr lang="en-US" sz="2400" b="1" u="sng" dirty="0"/>
              <a:t> </a:t>
            </a:r>
            <a:r>
              <a:rPr lang="en-US" sz="2400" b="1" u="sng" dirty="0" err="1"/>
              <a:t>grupnog</a:t>
            </a:r>
            <a:r>
              <a:rPr lang="en-US" sz="2400" b="1" u="sng" dirty="0"/>
              <a:t> </a:t>
            </a:r>
            <a:r>
              <a:rPr lang="en-US" sz="2400" b="1" u="sng" dirty="0" err="1"/>
              <a:t>finansiranja</a:t>
            </a:r>
            <a:endParaRPr lang="en-US" sz="2400" b="1" u="sng" dirty="0"/>
          </a:p>
          <a:p>
            <a:endParaRPr lang="en-US" dirty="0" smtClean="0"/>
          </a:p>
          <a:p>
            <a:r>
              <a:rPr lang="en-US" sz="2000" dirty="0" smtClean="0"/>
              <a:t>DONACIJSKI </a:t>
            </a:r>
            <a:r>
              <a:rPr lang="en-US" sz="2000" dirty="0"/>
              <a:t>CROWDFUNDING (DONATION-BASED) </a:t>
            </a:r>
            <a:r>
              <a:rPr lang="en-US" sz="2000" dirty="0" err="1"/>
              <a:t>namenjen</a:t>
            </a:r>
            <a:r>
              <a:rPr lang="en-US" sz="2000" dirty="0"/>
              <a:t> je pre </a:t>
            </a:r>
            <a:r>
              <a:rPr lang="en-US" sz="2000" dirty="0" err="1"/>
              <a:t>svega</a:t>
            </a:r>
            <a:r>
              <a:rPr lang="en-US" sz="2000" dirty="0"/>
              <a:t> </a:t>
            </a:r>
            <a:r>
              <a:rPr lang="en-US" sz="2000" dirty="0" err="1"/>
              <a:t>humanitarnim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neprofitnim</a:t>
            </a:r>
            <a:r>
              <a:rPr lang="en-US" sz="2000" dirty="0"/>
              <a:t> </a:t>
            </a:r>
            <a:r>
              <a:rPr lang="en-US" sz="2000" dirty="0" err="1"/>
              <a:t>kampanjama</a:t>
            </a:r>
            <a:r>
              <a:rPr lang="en-US" sz="2000" dirty="0"/>
              <a:t>. U </a:t>
            </a:r>
            <a:r>
              <a:rPr lang="en-US" sz="2000" dirty="0" err="1"/>
              <a:t>njima</a:t>
            </a:r>
            <a:r>
              <a:rPr lang="en-US" sz="2000" dirty="0"/>
              <a:t> backer-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doniraju</a:t>
            </a:r>
            <a:r>
              <a:rPr lang="en-US" sz="2000" dirty="0"/>
              <a:t> </a:t>
            </a:r>
            <a:r>
              <a:rPr lang="en-US" sz="2000" dirty="0" err="1"/>
              <a:t>sredstva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ideju</a:t>
            </a:r>
            <a:r>
              <a:rPr lang="en-US" sz="2000" dirty="0"/>
              <a:t>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cilj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im</a:t>
            </a:r>
            <a:r>
              <a:rPr lang="en-US" sz="2000" dirty="0"/>
              <a:t> je </a:t>
            </a:r>
            <a:r>
              <a:rPr lang="en-US" sz="2000" dirty="0" err="1"/>
              <a:t>važan</a:t>
            </a:r>
            <a:r>
              <a:rPr lang="en-US" sz="2000" dirty="0"/>
              <a:t>, bez </a:t>
            </a:r>
            <a:r>
              <a:rPr lang="en-US" sz="2000" dirty="0" err="1"/>
              <a:t>očekivanja</a:t>
            </a:r>
            <a:r>
              <a:rPr lang="en-US" sz="2000" dirty="0"/>
              <a:t> da </a:t>
            </a:r>
            <a:r>
              <a:rPr lang="en-US" sz="2000" dirty="0" err="1"/>
              <a:t>će</a:t>
            </a:r>
            <a:r>
              <a:rPr lang="en-US" sz="2000" dirty="0"/>
              <a:t> </a:t>
            </a:r>
            <a:r>
              <a:rPr lang="en-US" sz="2000" dirty="0" err="1"/>
              <a:t>dobiti</a:t>
            </a:r>
            <a:r>
              <a:rPr lang="en-US" sz="2000" dirty="0"/>
              <a:t> </a:t>
            </a:r>
            <a:r>
              <a:rPr lang="en-US" sz="2000" dirty="0" err="1"/>
              <a:t>nešto</a:t>
            </a:r>
            <a:r>
              <a:rPr lang="en-US" sz="2000" dirty="0"/>
              <a:t> </a:t>
            </a:r>
            <a:r>
              <a:rPr lang="en-US" sz="2000" dirty="0" err="1"/>
              <a:t>zauzvrat</a:t>
            </a:r>
            <a:r>
              <a:rPr lang="en-US" sz="2000" dirty="0"/>
              <a:t>. </a:t>
            </a:r>
            <a:r>
              <a:rPr lang="en-US" sz="2000" dirty="0" smtClean="0"/>
              <a:t>U </a:t>
            </a:r>
            <a:r>
              <a:rPr lang="en-US" sz="2000" dirty="0" err="1"/>
              <a:t>Srbiji</a:t>
            </a:r>
            <a:r>
              <a:rPr lang="en-US" sz="2000" dirty="0"/>
              <a:t> je </a:t>
            </a:r>
            <a:r>
              <a:rPr lang="en-US" sz="2000" dirty="0" err="1"/>
              <a:t>platforma</a:t>
            </a:r>
            <a:r>
              <a:rPr lang="en-US" sz="2000" dirty="0"/>
              <a:t> </a:t>
            </a:r>
            <a:r>
              <a:rPr lang="en-US" sz="2000" b="1" i="1" dirty="0"/>
              <a:t>donacije.rs</a:t>
            </a:r>
            <a:r>
              <a:rPr lang="en-US" sz="2000" dirty="0"/>
              <a:t> </a:t>
            </a:r>
            <a:r>
              <a:rPr lang="en-US" sz="2000" dirty="0" err="1"/>
              <a:t>namenjena</a:t>
            </a:r>
            <a:r>
              <a:rPr lang="en-US" sz="2000" dirty="0"/>
              <a:t> </a:t>
            </a:r>
            <a:r>
              <a:rPr lang="en-US" sz="2000" dirty="0" err="1"/>
              <a:t>upravo</a:t>
            </a:r>
            <a:r>
              <a:rPr lang="en-US" sz="2000" dirty="0"/>
              <a:t> </a:t>
            </a:r>
            <a:r>
              <a:rPr lang="en-US" sz="2000" dirty="0" err="1"/>
              <a:t>ovakvim</a:t>
            </a:r>
            <a:r>
              <a:rPr lang="en-US" sz="2000" dirty="0"/>
              <a:t> </a:t>
            </a:r>
            <a:r>
              <a:rPr lang="en-US" sz="2000" dirty="0" err="1"/>
              <a:t>kampanjama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projektima</a:t>
            </a:r>
            <a:r>
              <a:rPr lang="en-US" sz="2000" dirty="0"/>
              <a:t>.</a:t>
            </a:r>
          </a:p>
          <a:p>
            <a:r>
              <a:rPr lang="en-US" sz="2000" dirty="0"/>
              <a:t>NAGRADNI CROWDFUNDING (REWARD-BASED) je </a:t>
            </a:r>
            <a:r>
              <a:rPr lang="en-US" sz="2000" dirty="0" err="1"/>
              <a:t>kod</a:t>
            </a:r>
            <a:r>
              <a:rPr lang="en-US" sz="2000" dirty="0"/>
              <a:t> </a:t>
            </a:r>
            <a:r>
              <a:rPr lang="en-US" sz="2000" dirty="0" err="1"/>
              <a:t>nas</a:t>
            </a:r>
            <a:r>
              <a:rPr lang="en-US" sz="2000" dirty="0"/>
              <a:t> </a:t>
            </a:r>
            <a:r>
              <a:rPr lang="en-US" sz="2000" dirty="0" err="1"/>
              <a:t>najpoznatiji</a:t>
            </a:r>
            <a:r>
              <a:rPr lang="en-US" sz="2000" dirty="0"/>
              <a:t> vid </a:t>
            </a:r>
            <a:r>
              <a:rPr lang="en-US" sz="2000" dirty="0" err="1"/>
              <a:t>alternativnog</a:t>
            </a:r>
            <a:r>
              <a:rPr lang="en-US" sz="2000" dirty="0"/>
              <a:t> </a:t>
            </a:r>
            <a:r>
              <a:rPr lang="en-US" sz="2000" dirty="0" err="1"/>
              <a:t>finansiranja</a:t>
            </a:r>
            <a:r>
              <a:rPr lang="en-US" sz="2000" dirty="0"/>
              <a:t>, </a:t>
            </a:r>
            <a:r>
              <a:rPr lang="en-US" sz="2000" dirty="0" err="1"/>
              <a:t>uglavnom</a:t>
            </a:r>
            <a:r>
              <a:rPr lang="en-US" sz="2000" dirty="0"/>
              <a:t> </a:t>
            </a:r>
            <a:r>
              <a:rPr lang="en-US" sz="2000" dirty="0" err="1"/>
              <a:t>zato</a:t>
            </a:r>
            <a:r>
              <a:rPr lang="en-US" sz="2000" dirty="0"/>
              <a:t> </a:t>
            </a:r>
            <a:r>
              <a:rPr lang="en-US" sz="2000" dirty="0" err="1"/>
              <a:t>što</a:t>
            </a:r>
            <a:r>
              <a:rPr lang="en-US" sz="2000" dirty="0"/>
              <a:t> </a:t>
            </a:r>
            <a:r>
              <a:rPr lang="en-US" sz="2000" dirty="0" err="1"/>
              <a:t>dve</a:t>
            </a:r>
            <a:r>
              <a:rPr lang="en-US" sz="2000" dirty="0"/>
              <a:t> </a:t>
            </a:r>
            <a:r>
              <a:rPr lang="en-US" sz="2000" dirty="0" err="1"/>
              <a:t>najrasprostranjenije</a:t>
            </a:r>
            <a:r>
              <a:rPr lang="en-US" sz="2000" dirty="0"/>
              <a:t> </a:t>
            </a:r>
            <a:r>
              <a:rPr lang="en-US" sz="2000" dirty="0" err="1"/>
              <a:t>platforme</a:t>
            </a:r>
            <a:r>
              <a:rPr lang="en-US" sz="2000" dirty="0"/>
              <a:t>, Kickstarter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Indiegogo</a:t>
            </a:r>
            <a:r>
              <a:rPr lang="en-US" sz="2000" dirty="0"/>
              <a:t>, </a:t>
            </a:r>
            <a:r>
              <a:rPr lang="en-US" sz="2000" dirty="0" err="1"/>
              <a:t>funkcionišu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ovaj</a:t>
            </a:r>
            <a:r>
              <a:rPr lang="en-US" sz="2000" dirty="0"/>
              <a:t> </a:t>
            </a:r>
            <a:r>
              <a:rPr lang="en-US" sz="2000" dirty="0" err="1"/>
              <a:t>način</a:t>
            </a:r>
            <a:r>
              <a:rPr lang="en-US" sz="2000" dirty="0"/>
              <a:t>. </a:t>
            </a:r>
            <a:r>
              <a:rPr lang="en-US" sz="2000" dirty="0" err="1"/>
              <a:t>Kod</a:t>
            </a:r>
            <a:r>
              <a:rPr lang="en-US" sz="2000" dirty="0"/>
              <a:t> </a:t>
            </a:r>
            <a:r>
              <a:rPr lang="en-US" sz="2000" dirty="0" err="1"/>
              <a:t>ovog</a:t>
            </a:r>
            <a:r>
              <a:rPr lang="en-US" sz="2000" dirty="0"/>
              <a:t> </a:t>
            </a:r>
            <a:r>
              <a:rPr lang="en-US" sz="2000" dirty="0" err="1"/>
              <a:t>tipa</a:t>
            </a:r>
            <a:r>
              <a:rPr lang="en-US" sz="2000" dirty="0"/>
              <a:t> crowdfunding-a se u </a:t>
            </a:r>
            <a:r>
              <a:rPr lang="en-US" sz="2000" dirty="0" err="1"/>
              <a:t>zamenu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finansijsku</a:t>
            </a:r>
            <a:r>
              <a:rPr lang="en-US" sz="2000" dirty="0"/>
              <a:t> </a:t>
            </a:r>
            <a:r>
              <a:rPr lang="en-US" sz="2000" dirty="0" err="1"/>
              <a:t>podršku</a:t>
            </a:r>
            <a:r>
              <a:rPr lang="en-US" sz="2000" dirty="0"/>
              <a:t> </a:t>
            </a:r>
            <a:r>
              <a:rPr lang="en-US" sz="2000" dirty="0" err="1"/>
              <a:t>nudi</a:t>
            </a:r>
            <a:r>
              <a:rPr lang="en-US" sz="2000" dirty="0"/>
              <a:t> </a:t>
            </a:r>
            <a:r>
              <a:rPr lang="en-US" sz="2000" dirty="0" err="1"/>
              <a:t>nagrada</a:t>
            </a:r>
            <a:r>
              <a:rPr lang="en-US" sz="2000" dirty="0"/>
              <a:t> – </a:t>
            </a:r>
            <a:r>
              <a:rPr lang="en-US" sz="2000" b="1" i="1" dirty="0"/>
              <a:t>perk</a:t>
            </a:r>
            <a:r>
              <a:rPr lang="en-US" sz="2000" dirty="0"/>
              <a:t>. Perk-</a:t>
            </a:r>
            <a:r>
              <a:rPr lang="en-US" sz="2000" dirty="0" err="1"/>
              <a:t>ovi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raspoređeni</a:t>
            </a:r>
            <a:r>
              <a:rPr lang="en-US" sz="2000" dirty="0"/>
              <a:t> u </a:t>
            </a:r>
            <a:r>
              <a:rPr lang="en-US" sz="2000" dirty="0" err="1"/>
              <a:t>nekoliko</a:t>
            </a:r>
            <a:r>
              <a:rPr lang="en-US" sz="2000" dirty="0"/>
              <a:t> </a:t>
            </a:r>
            <a:r>
              <a:rPr lang="en-US" sz="2000" dirty="0" err="1"/>
              <a:t>vrednosnih</a:t>
            </a:r>
            <a:r>
              <a:rPr lang="en-US" sz="2000" dirty="0"/>
              <a:t> </a:t>
            </a:r>
            <a:r>
              <a:rPr lang="en-US" sz="2000" dirty="0" err="1"/>
              <a:t>razreda</a:t>
            </a:r>
            <a:r>
              <a:rPr lang="en-US" sz="2000" dirty="0"/>
              <a:t>, od </a:t>
            </a:r>
            <a:r>
              <a:rPr lang="en-US" sz="2000" dirty="0" err="1"/>
              <a:t>simboličnih</a:t>
            </a:r>
            <a:r>
              <a:rPr lang="en-US" sz="2000" dirty="0"/>
              <a:t> 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en-US" sz="2000" dirty="0" err="1"/>
              <a:t>što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bedževi</a:t>
            </a:r>
            <a:r>
              <a:rPr lang="en-US" sz="2000" dirty="0"/>
              <a:t>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majice</a:t>
            </a:r>
            <a:r>
              <a:rPr lang="en-US" sz="2000" dirty="0"/>
              <a:t>, pa </a:t>
            </a:r>
            <a:r>
              <a:rPr lang="en-US" sz="2000" dirty="0" err="1"/>
              <a:t>sve</a:t>
            </a:r>
            <a:r>
              <a:rPr lang="en-US" sz="2000" dirty="0"/>
              <a:t> do </a:t>
            </a:r>
            <a:r>
              <a:rPr lang="en-US" sz="2000" dirty="0" err="1"/>
              <a:t>vrednih</a:t>
            </a:r>
            <a:r>
              <a:rPr lang="en-US" sz="2000" dirty="0"/>
              <a:t> </a:t>
            </a:r>
            <a:r>
              <a:rPr lang="en-US" sz="2000" dirty="0" err="1"/>
              <a:t>nagrada</a:t>
            </a:r>
            <a:r>
              <a:rPr lang="en-US" sz="2000" dirty="0"/>
              <a:t> </a:t>
            </a:r>
            <a:r>
              <a:rPr lang="en-US" sz="2000" dirty="0" err="1"/>
              <a:t>poput</a:t>
            </a:r>
            <a:r>
              <a:rPr lang="en-US" sz="2000" dirty="0"/>
              <a:t> </a:t>
            </a:r>
            <a:r>
              <a:rPr lang="en-US" sz="2000" dirty="0" err="1"/>
              <a:t>pametnih</a:t>
            </a:r>
            <a:r>
              <a:rPr lang="en-US" sz="2000" dirty="0"/>
              <a:t> </a:t>
            </a:r>
            <a:r>
              <a:rPr lang="en-US" sz="2000" dirty="0" err="1"/>
              <a:t>uređaja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9310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/>
              <a:t>Crowfunding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89212" y="1335024"/>
            <a:ext cx="8915400" cy="5219780"/>
          </a:xfrm>
        </p:spPr>
        <p:txBody>
          <a:bodyPr>
            <a:normAutofit/>
          </a:bodyPr>
          <a:lstStyle/>
          <a:p>
            <a:r>
              <a:rPr lang="en-US" sz="2400" b="1" u="sng" dirty="0" err="1"/>
              <a:t>Četiri</a:t>
            </a:r>
            <a:r>
              <a:rPr lang="en-US" sz="2400" b="1" u="sng" dirty="0"/>
              <a:t> </a:t>
            </a:r>
            <a:r>
              <a:rPr lang="en-US" sz="2400" b="1" u="sng" dirty="0" err="1"/>
              <a:t>modela</a:t>
            </a:r>
            <a:r>
              <a:rPr lang="en-US" sz="2400" b="1" u="sng" dirty="0"/>
              <a:t> </a:t>
            </a:r>
            <a:r>
              <a:rPr lang="en-US" sz="2400" b="1" u="sng" dirty="0" err="1"/>
              <a:t>grupnog</a:t>
            </a:r>
            <a:r>
              <a:rPr lang="en-US" sz="2400" b="1" u="sng" dirty="0"/>
              <a:t> </a:t>
            </a:r>
            <a:r>
              <a:rPr lang="en-US" sz="2400" b="1" u="sng" dirty="0" err="1" smtClean="0"/>
              <a:t>finansiranja</a:t>
            </a:r>
            <a:endParaRPr lang="en-US" sz="2400" b="1" u="sng" dirty="0" smtClean="0"/>
          </a:p>
          <a:p>
            <a:endParaRPr lang="en-US" sz="2400" b="1" u="sng" dirty="0"/>
          </a:p>
          <a:p>
            <a:r>
              <a:rPr lang="en-US" sz="2000" dirty="0" smtClean="0"/>
              <a:t>INVESTICIJSKI </a:t>
            </a:r>
            <a:r>
              <a:rPr lang="en-US" sz="2000" dirty="0"/>
              <a:t>CROWDFUNDING (CROWDINVESTING ILI EQUITY CROWDFUNDING) backer-</a:t>
            </a:r>
            <a:r>
              <a:rPr lang="en-US" sz="2000" dirty="0" err="1"/>
              <a:t>ima</a:t>
            </a:r>
            <a:r>
              <a:rPr lang="en-US" sz="2000" dirty="0"/>
              <a:t> </a:t>
            </a:r>
            <a:r>
              <a:rPr lang="en-US" sz="2000" dirty="0" err="1"/>
              <a:t>nudi</a:t>
            </a:r>
            <a:r>
              <a:rPr lang="en-US" sz="2000" dirty="0"/>
              <a:t> </a:t>
            </a:r>
            <a:r>
              <a:rPr lang="en-US" sz="2000" dirty="0" err="1"/>
              <a:t>mogućnost</a:t>
            </a:r>
            <a:r>
              <a:rPr lang="en-US" sz="2000" dirty="0"/>
              <a:t> da </a:t>
            </a:r>
            <a:r>
              <a:rPr lang="en-US" sz="2000" dirty="0" err="1"/>
              <a:t>umesto</a:t>
            </a:r>
            <a:r>
              <a:rPr lang="en-US" sz="2000" dirty="0"/>
              <a:t> </a:t>
            </a:r>
            <a:r>
              <a:rPr lang="en-US" sz="2000" dirty="0" err="1"/>
              <a:t>nagrade</a:t>
            </a:r>
            <a:r>
              <a:rPr lang="en-US" sz="2000" dirty="0"/>
              <a:t> </a:t>
            </a:r>
            <a:r>
              <a:rPr lang="en-US" sz="2000" dirty="0" err="1"/>
              <a:t>dobiju</a:t>
            </a:r>
            <a:r>
              <a:rPr lang="en-US" sz="2000" dirty="0"/>
              <a:t> </a:t>
            </a:r>
            <a:r>
              <a:rPr lang="en-US" sz="2000" dirty="0" err="1"/>
              <a:t>hartije</a:t>
            </a:r>
            <a:r>
              <a:rPr lang="en-US" sz="2000" dirty="0"/>
              <a:t> od </a:t>
            </a:r>
            <a:r>
              <a:rPr lang="en-US" sz="2000" dirty="0" err="1"/>
              <a:t>vrednosti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najpogodniji</a:t>
            </a:r>
            <a:r>
              <a:rPr lang="en-US" sz="2000" dirty="0"/>
              <a:t> je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ulaganje</a:t>
            </a:r>
            <a:r>
              <a:rPr lang="en-US" sz="2000" dirty="0"/>
              <a:t> u </a:t>
            </a:r>
            <a:r>
              <a:rPr lang="en-US" sz="2000" dirty="0" err="1"/>
              <a:t>preduzeća</a:t>
            </a:r>
            <a:r>
              <a:rPr lang="en-US" sz="2000" dirty="0"/>
              <a:t> u </a:t>
            </a:r>
            <a:r>
              <a:rPr lang="en-US" sz="2000" dirty="0" err="1"/>
              <a:t>povoju</a:t>
            </a:r>
            <a:r>
              <a:rPr lang="en-US" sz="2000" dirty="0"/>
              <a:t>. </a:t>
            </a:r>
            <a:r>
              <a:rPr lang="en-US" sz="2000" dirty="0" err="1"/>
              <a:t>Investicijski</a:t>
            </a:r>
            <a:r>
              <a:rPr lang="en-US" sz="2000" dirty="0"/>
              <a:t> crowdfunding </a:t>
            </a:r>
            <a:r>
              <a:rPr lang="en-US" sz="2000" dirty="0" err="1"/>
              <a:t>tek</a:t>
            </a:r>
            <a:r>
              <a:rPr lang="en-US" sz="2000" dirty="0"/>
              <a:t> </a:t>
            </a:r>
            <a:r>
              <a:rPr lang="en-US" sz="2000" dirty="0" err="1"/>
              <a:t>počinje</a:t>
            </a:r>
            <a:r>
              <a:rPr lang="en-US" sz="2000" dirty="0"/>
              <a:t> da se </a:t>
            </a:r>
            <a:r>
              <a:rPr lang="en-US" sz="2000" dirty="0" err="1"/>
              <a:t>razvija</a:t>
            </a:r>
            <a:r>
              <a:rPr lang="en-US" sz="2000" dirty="0"/>
              <a:t> u </a:t>
            </a:r>
            <a:r>
              <a:rPr lang="en-US" sz="2000" dirty="0" err="1"/>
              <a:t>Srbiji</a:t>
            </a:r>
            <a:r>
              <a:rPr lang="en-US" sz="2000" dirty="0"/>
              <a:t>, </a:t>
            </a:r>
            <a:r>
              <a:rPr lang="en-US" sz="2000" dirty="0" err="1"/>
              <a:t>ali</a:t>
            </a:r>
            <a:r>
              <a:rPr lang="en-US" sz="2000" dirty="0"/>
              <a:t> </a:t>
            </a:r>
            <a:r>
              <a:rPr lang="en-US" sz="2000" dirty="0" err="1"/>
              <a:t>već</a:t>
            </a:r>
            <a:r>
              <a:rPr lang="en-US" sz="2000" dirty="0"/>
              <a:t> 2018. </a:t>
            </a:r>
            <a:r>
              <a:rPr lang="en-US" sz="2000" dirty="0" err="1"/>
              <a:t>godine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inostranim</a:t>
            </a:r>
            <a:r>
              <a:rPr lang="en-US" sz="2000" dirty="0"/>
              <a:t> </a:t>
            </a:r>
            <a:r>
              <a:rPr lang="en-US" sz="2000" dirty="0" err="1"/>
              <a:t>platformama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lansirane</a:t>
            </a:r>
            <a:r>
              <a:rPr lang="en-US" sz="2000" dirty="0"/>
              <a:t> </a:t>
            </a:r>
            <a:r>
              <a:rPr lang="en-US" sz="2000" dirty="0" err="1"/>
              <a:t>dve</a:t>
            </a:r>
            <a:r>
              <a:rPr lang="en-US" sz="2000" dirty="0"/>
              <a:t> </a:t>
            </a:r>
            <a:r>
              <a:rPr lang="en-US" sz="2000" dirty="0" err="1"/>
              <a:t>uspešne</a:t>
            </a:r>
            <a:r>
              <a:rPr lang="en-US" sz="2000" dirty="0"/>
              <a:t> </a:t>
            </a:r>
            <a:r>
              <a:rPr lang="en-US" sz="2000" dirty="0" err="1"/>
              <a:t>kampanje</a:t>
            </a:r>
            <a:r>
              <a:rPr lang="en-US" sz="2000" dirty="0"/>
              <a:t> start-</a:t>
            </a:r>
            <a:r>
              <a:rPr lang="en-US" sz="2000" dirty="0" err="1"/>
              <a:t>upova</a:t>
            </a:r>
            <a:r>
              <a:rPr lang="en-US" sz="2000" dirty="0"/>
              <a:t> </a:t>
            </a:r>
            <a:r>
              <a:rPr lang="en-US" sz="2000" dirty="0" err="1"/>
              <a:t>iz</a:t>
            </a:r>
            <a:r>
              <a:rPr lang="en-US" sz="2000" dirty="0"/>
              <a:t> </a:t>
            </a:r>
            <a:r>
              <a:rPr lang="en-US" sz="2000" dirty="0" err="1"/>
              <a:t>Srbije</a:t>
            </a:r>
            <a:r>
              <a:rPr lang="en-US" sz="2000" dirty="0"/>
              <a:t> – </a:t>
            </a:r>
            <a:r>
              <a:rPr lang="en-US" sz="2000" b="1" i="1" dirty="0"/>
              <a:t>Player Hunter </a:t>
            </a:r>
            <a:r>
              <a:rPr lang="en-US" sz="2000" b="1" i="1" dirty="0" err="1"/>
              <a:t>i</a:t>
            </a:r>
            <a:r>
              <a:rPr lang="en-US" sz="2000" b="1" i="1" dirty="0"/>
              <a:t> </a:t>
            </a:r>
            <a:r>
              <a:rPr lang="en-US" sz="2000" b="1" i="1" dirty="0" err="1"/>
              <a:t>StrawberryEnergy</a:t>
            </a:r>
            <a:r>
              <a:rPr lang="en-US" sz="2000" dirty="0"/>
              <a:t>. Ove </a:t>
            </a:r>
            <a:r>
              <a:rPr lang="en-US" sz="2000" dirty="0" err="1"/>
              <a:t>kampanje</a:t>
            </a:r>
            <a:r>
              <a:rPr lang="en-US" sz="2000" dirty="0"/>
              <a:t> </a:t>
            </a:r>
            <a:r>
              <a:rPr lang="en-US" sz="2000" dirty="0" err="1"/>
              <a:t>prikupile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1.200.000 </a:t>
            </a:r>
            <a:r>
              <a:rPr lang="en-US" sz="2000" dirty="0" err="1"/>
              <a:t>dolara</a:t>
            </a:r>
            <a:r>
              <a:rPr lang="en-US" sz="2000" dirty="0"/>
              <a:t>.</a:t>
            </a:r>
          </a:p>
          <a:p>
            <a:r>
              <a:rPr lang="en-US" sz="2000" dirty="0"/>
              <a:t>CROWDFUNDING POZAJMICE (CROWDLENDING) je </a:t>
            </a:r>
            <a:r>
              <a:rPr lang="en-US" sz="2000" dirty="0" err="1"/>
              <a:t>vrsta</a:t>
            </a:r>
            <a:r>
              <a:rPr lang="en-US" sz="2000" dirty="0"/>
              <a:t> online </a:t>
            </a:r>
            <a:r>
              <a:rPr lang="en-US" sz="2000" dirty="0" err="1"/>
              <a:t>pozajmljivanja</a:t>
            </a:r>
            <a:r>
              <a:rPr lang="en-US" sz="2000" dirty="0"/>
              <a:t> s </a:t>
            </a:r>
            <a:r>
              <a:rPr lang="en-US" sz="2000" dirty="0" err="1"/>
              <a:t>kamatama</a:t>
            </a:r>
            <a:r>
              <a:rPr lang="en-US" sz="2000" dirty="0"/>
              <a:t> </a:t>
            </a:r>
            <a:r>
              <a:rPr lang="en-US" sz="2000" dirty="0" err="1"/>
              <a:t>nižim</a:t>
            </a:r>
            <a:r>
              <a:rPr lang="en-US" sz="2000" dirty="0"/>
              <a:t> </a:t>
            </a:r>
            <a:r>
              <a:rPr lang="en-US" sz="2000" dirty="0" err="1"/>
              <a:t>nego</a:t>
            </a:r>
            <a:r>
              <a:rPr lang="en-US" sz="2000" dirty="0"/>
              <a:t> u </a:t>
            </a:r>
            <a:r>
              <a:rPr lang="en-US" sz="2000" dirty="0" err="1"/>
              <a:t>bankama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zaradom</a:t>
            </a:r>
            <a:r>
              <a:rPr lang="en-US" sz="2000" dirty="0"/>
              <a:t> </a:t>
            </a:r>
            <a:r>
              <a:rPr lang="en-US" sz="2000" dirty="0" err="1"/>
              <a:t>koja</a:t>
            </a:r>
            <a:r>
              <a:rPr lang="en-US" sz="2000" dirty="0"/>
              <a:t> je </a:t>
            </a:r>
            <a:r>
              <a:rPr lang="en-US" sz="2000" dirty="0" err="1"/>
              <a:t>uglavnom</a:t>
            </a:r>
            <a:r>
              <a:rPr lang="en-US" sz="2000" dirty="0"/>
              <a:t> </a:t>
            </a:r>
            <a:r>
              <a:rPr lang="en-US" sz="2000" dirty="0" err="1"/>
              <a:t>veća</a:t>
            </a:r>
            <a:r>
              <a:rPr lang="en-US" sz="2000" dirty="0"/>
              <a:t> </a:t>
            </a:r>
            <a:r>
              <a:rPr lang="en-US" sz="2000" dirty="0" err="1"/>
              <a:t>nego</a:t>
            </a:r>
            <a:r>
              <a:rPr lang="en-US" sz="2000" dirty="0"/>
              <a:t> </a:t>
            </a:r>
            <a:r>
              <a:rPr lang="en-US" sz="2000" dirty="0" err="1"/>
              <a:t>kod</a:t>
            </a:r>
            <a:r>
              <a:rPr lang="en-US" sz="2000" dirty="0"/>
              <a:t> </a:t>
            </a:r>
            <a:r>
              <a:rPr lang="en-US" sz="2000" dirty="0" err="1"/>
              <a:t>regularne</a:t>
            </a:r>
            <a:r>
              <a:rPr lang="en-US" sz="2000" dirty="0"/>
              <a:t> </a:t>
            </a:r>
            <a:r>
              <a:rPr lang="en-US" sz="2000" dirty="0" err="1"/>
              <a:t>štednje</a:t>
            </a:r>
            <a:r>
              <a:rPr lang="en-US" sz="2000" dirty="0"/>
              <a:t>. Na </a:t>
            </a:r>
            <a:r>
              <a:rPr lang="en-US" sz="2000" dirty="0" err="1"/>
              <a:t>svetskom</a:t>
            </a:r>
            <a:r>
              <a:rPr lang="en-US" sz="2000" dirty="0"/>
              <a:t> </a:t>
            </a:r>
            <a:r>
              <a:rPr lang="en-US" sz="2000" dirty="0" err="1"/>
              <a:t>nivou</a:t>
            </a:r>
            <a:r>
              <a:rPr lang="en-US" sz="2000" dirty="0"/>
              <a:t> </a:t>
            </a:r>
            <a:r>
              <a:rPr lang="en-US" sz="2000" dirty="0" err="1"/>
              <a:t>ovo</a:t>
            </a:r>
            <a:r>
              <a:rPr lang="en-US" sz="2000" dirty="0"/>
              <a:t> </a:t>
            </a:r>
            <a:r>
              <a:rPr lang="en-US" sz="2000" dirty="0" err="1"/>
              <a:t>tržište</a:t>
            </a:r>
            <a:r>
              <a:rPr lang="en-US" sz="2000" dirty="0"/>
              <a:t> je </a:t>
            </a:r>
            <a:r>
              <a:rPr lang="en-US" sz="2000" dirty="0" err="1"/>
              <a:t>veće</a:t>
            </a:r>
            <a:r>
              <a:rPr lang="en-US" sz="2000" dirty="0"/>
              <a:t> od </a:t>
            </a:r>
            <a:r>
              <a:rPr lang="en-US" sz="2000" dirty="0" err="1"/>
              <a:t>svih</a:t>
            </a:r>
            <a:r>
              <a:rPr lang="en-US" sz="2000" dirty="0"/>
              <a:t> </a:t>
            </a:r>
            <a:r>
              <a:rPr lang="en-US" sz="2000" dirty="0" err="1"/>
              <a:t>ostalih</a:t>
            </a:r>
            <a:r>
              <a:rPr lang="en-US" sz="2000" dirty="0"/>
              <a:t> </a:t>
            </a:r>
            <a:r>
              <a:rPr lang="en-US" sz="2000" dirty="0" err="1"/>
              <a:t>tipova</a:t>
            </a:r>
            <a:r>
              <a:rPr lang="en-US" sz="2000" dirty="0"/>
              <a:t> crowdfunding-a </a:t>
            </a:r>
            <a:r>
              <a:rPr lang="en-US" sz="2000" dirty="0" err="1"/>
              <a:t>zajedno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95114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/>
              <a:t>Crowfunding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89212" y="1335024"/>
            <a:ext cx="8915400" cy="5219780"/>
          </a:xfrm>
        </p:spPr>
        <p:txBody>
          <a:bodyPr>
            <a:normAutofit/>
          </a:bodyPr>
          <a:lstStyle/>
          <a:p>
            <a:r>
              <a:rPr lang="sr-Latn-RS" sz="2800" b="1" dirty="0" smtClean="0"/>
              <a:t>Za dobru kampanju važno je pratiti sledeće korake:</a:t>
            </a:r>
          </a:p>
          <a:p>
            <a:r>
              <a:rPr lang="en-US" sz="2000" dirty="0"/>
              <a:t>1. UTVRDITI JASAN CILJ </a:t>
            </a:r>
            <a:r>
              <a:rPr lang="en-US" sz="2000" dirty="0" smtClean="0"/>
              <a:t>PROJEKTA</a:t>
            </a:r>
            <a:endParaRPr lang="sr-Latn-RS" sz="2000" dirty="0" smtClean="0"/>
          </a:p>
          <a:p>
            <a:r>
              <a:rPr lang="en-US" sz="2000" dirty="0" err="1" smtClean="0"/>
              <a:t>Svaki</a:t>
            </a:r>
            <a:r>
              <a:rPr lang="en-US" sz="2000" dirty="0" smtClean="0"/>
              <a:t> </a:t>
            </a:r>
            <a:r>
              <a:rPr lang="en-US" sz="2000" dirty="0" err="1"/>
              <a:t>proizvod</a:t>
            </a:r>
            <a:r>
              <a:rPr lang="en-US" sz="2000" dirty="0"/>
              <a:t>, </a:t>
            </a:r>
            <a:r>
              <a:rPr lang="en-US" sz="2000" dirty="0" err="1"/>
              <a:t>usluga</a:t>
            </a:r>
            <a:r>
              <a:rPr lang="en-US" sz="2000" dirty="0"/>
              <a:t>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ideja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koje</a:t>
            </a:r>
            <a:r>
              <a:rPr lang="en-US" sz="2000" dirty="0"/>
              <a:t> se </a:t>
            </a:r>
            <a:r>
              <a:rPr lang="en-US" sz="2000" dirty="0" err="1"/>
              <a:t>prikupljaju</a:t>
            </a:r>
            <a:r>
              <a:rPr lang="en-US" sz="2000" dirty="0"/>
              <a:t> </a:t>
            </a:r>
            <a:r>
              <a:rPr lang="en-US" sz="2000" dirty="0" err="1"/>
              <a:t>sredstva</a:t>
            </a:r>
            <a:r>
              <a:rPr lang="en-US" sz="2000" dirty="0"/>
              <a:t> </a:t>
            </a:r>
            <a:r>
              <a:rPr lang="en-US" sz="2000" dirty="0" err="1"/>
              <a:t>moraju</a:t>
            </a:r>
            <a:r>
              <a:rPr lang="en-US" sz="2000" dirty="0"/>
              <a:t> </a:t>
            </a:r>
            <a:r>
              <a:rPr lang="en-US" sz="2000" dirty="0" err="1"/>
              <a:t>biti</a:t>
            </a:r>
            <a:r>
              <a:rPr lang="en-US" sz="2000" dirty="0"/>
              <a:t> od </a:t>
            </a:r>
            <a:r>
              <a:rPr lang="en-US" sz="2000" dirty="0" err="1"/>
              <a:t>neke</a:t>
            </a:r>
            <a:r>
              <a:rPr lang="en-US" sz="2000" dirty="0"/>
              <a:t> </a:t>
            </a:r>
            <a:r>
              <a:rPr lang="en-US" sz="2000" dirty="0" err="1"/>
              <a:t>koristi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pojedince</a:t>
            </a:r>
            <a:r>
              <a:rPr lang="en-US" sz="2000" dirty="0"/>
              <a:t> </a:t>
            </a:r>
            <a:r>
              <a:rPr lang="en-US" sz="2000" dirty="0" err="1"/>
              <a:t>kojima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namenjeni</a:t>
            </a:r>
            <a:r>
              <a:rPr lang="en-US" sz="2000" dirty="0"/>
              <a:t>,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širu</a:t>
            </a:r>
            <a:r>
              <a:rPr lang="en-US" sz="2000" dirty="0"/>
              <a:t> </a:t>
            </a:r>
            <a:r>
              <a:rPr lang="en-US" sz="2000" dirty="0" err="1"/>
              <a:t>zajednicu</a:t>
            </a:r>
            <a:r>
              <a:rPr lang="en-US" sz="2000" dirty="0"/>
              <a:t>. </a:t>
            </a:r>
            <a:r>
              <a:rPr lang="en-US" sz="2000" dirty="0" err="1"/>
              <a:t>Potencijalnim</a:t>
            </a:r>
            <a:r>
              <a:rPr lang="en-US" sz="2000" dirty="0"/>
              <a:t> </a:t>
            </a:r>
            <a:r>
              <a:rPr lang="en-US" sz="2000" dirty="0" err="1"/>
              <a:t>backerima</a:t>
            </a:r>
            <a:r>
              <a:rPr lang="en-US" sz="2000" dirty="0"/>
              <a:t> </a:t>
            </a:r>
            <a:r>
              <a:rPr lang="en-US" sz="2000" dirty="0" err="1"/>
              <a:t>taj</a:t>
            </a:r>
            <a:r>
              <a:rPr lang="en-US" sz="2000" dirty="0"/>
              <a:t> </a:t>
            </a:r>
            <a:r>
              <a:rPr lang="en-US" sz="2000" dirty="0" err="1"/>
              <a:t>cilj</a:t>
            </a:r>
            <a:r>
              <a:rPr lang="en-US" sz="2000" dirty="0"/>
              <a:t> bi </a:t>
            </a:r>
            <a:r>
              <a:rPr lang="en-US" sz="2000" dirty="0" err="1"/>
              <a:t>trebalo</a:t>
            </a:r>
            <a:r>
              <a:rPr lang="en-US" sz="2000" dirty="0"/>
              <a:t> </a:t>
            </a:r>
            <a:r>
              <a:rPr lang="en-US" sz="2000" dirty="0" err="1"/>
              <a:t>predstaviti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način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će</a:t>
            </a:r>
            <a:r>
              <a:rPr lang="en-US" sz="2000" dirty="0"/>
              <a:t> </a:t>
            </a:r>
            <a:r>
              <a:rPr lang="en-US" sz="2000" dirty="0" err="1"/>
              <a:t>im</a:t>
            </a:r>
            <a:r>
              <a:rPr lang="en-US" sz="2000" dirty="0"/>
              <a:t> </a:t>
            </a:r>
            <a:r>
              <a:rPr lang="en-US" sz="2000" dirty="0" err="1"/>
              <a:t>omogućiti</a:t>
            </a:r>
            <a:r>
              <a:rPr lang="en-US" sz="2000" dirty="0"/>
              <a:t> da </a:t>
            </a:r>
            <a:r>
              <a:rPr lang="en-US" sz="2000" dirty="0" err="1"/>
              <a:t>jasno</a:t>
            </a:r>
            <a:r>
              <a:rPr lang="en-US" sz="2000" dirty="0"/>
              <a:t> </a:t>
            </a:r>
            <a:r>
              <a:rPr lang="en-US" sz="2000" dirty="0" err="1"/>
              <a:t>prepoznaju</a:t>
            </a:r>
            <a:r>
              <a:rPr lang="en-US" sz="2000" dirty="0"/>
              <a:t> </a:t>
            </a:r>
            <a:r>
              <a:rPr lang="en-US" sz="2000" dirty="0" err="1"/>
              <a:t>njegov</a:t>
            </a:r>
            <a:r>
              <a:rPr lang="en-US" sz="2000" dirty="0"/>
              <a:t> </a:t>
            </a:r>
            <a:r>
              <a:rPr lang="en-US" sz="2000" dirty="0" err="1"/>
              <a:t>značaj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sebe</a:t>
            </a:r>
            <a:r>
              <a:rPr lang="en-US" sz="2000" dirty="0"/>
              <a:t>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društvo</a:t>
            </a: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10005434" y="4445385"/>
            <a:ext cx="1694588" cy="166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72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/>
              <a:t>Crowfunding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89212" y="1335024"/>
            <a:ext cx="8915400" cy="5219780"/>
          </a:xfrm>
        </p:spPr>
        <p:txBody>
          <a:bodyPr>
            <a:normAutofit/>
          </a:bodyPr>
          <a:lstStyle/>
          <a:p>
            <a:r>
              <a:rPr lang="sr-Latn-RS" sz="2800" b="1" dirty="0" smtClean="0"/>
              <a:t>Za dobru kampanju važno je pratiti sledeće korake:</a:t>
            </a:r>
          </a:p>
          <a:p>
            <a:r>
              <a:rPr lang="en-US" sz="2000" dirty="0"/>
              <a:t>2. ODABRATI ODGOVARAJUĆU CROWDFUNDING PLATFORMU </a:t>
            </a:r>
            <a:endParaRPr lang="sr-Latn-RS" sz="2000" dirty="0" smtClean="0"/>
          </a:p>
          <a:p>
            <a:r>
              <a:rPr lang="en-US" sz="2000" dirty="0" err="1" smtClean="0"/>
              <a:t>Neke</a:t>
            </a:r>
            <a:r>
              <a:rPr lang="en-US" sz="2000" dirty="0" smtClean="0"/>
              <a:t> </a:t>
            </a:r>
            <a:r>
              <a:rPr lang="en-US" sz="2000" dirty="0" err="1"/>
              <a:t>platforme</a:t>
            </a:r>
            <a:r>
              <a:rPr lang="en-US" sz="2000" dirty="0"/>
              <a:t> </a:t>
            </a:r>
            <a:r>
              <a:rPr lang="en-US" sz="2000" dirty="0" err="1"/>
              <a:t>namenjene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pružanju</a:t>
            </a:r>
            <a:r>
              <a:rPr lang="en-US" sz="2000" dirty="0"/>
              <a:t> </a:t>
            </a:r>
            <a:r>
              <a:rPr lang="en-US" sz="2000" dirty="0" err="1"/>
              <a:t>podrške</a:t>
            </a:r>
            <a:r>
              <a:rPr lang="en-US" sz="2000" dirty="0"/>
              <a:t> </a:t>
            </a:r>
            <a:r>
              <a:rPr lang="en-US" sz="2000" dirty="0" err="1"/>
              <a:t>konkretnim</a:t>
            </a:r>
            <a:r>
              <a:rPr lang="en-US" sz="2000" dirty="0"/>
              <a:t> </a:t>
            </a:r>
            <a:r>
              <a:rPr lang="en-US" sz="2000" dirty="0" err="1"/>
              <a:t>proizvodima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idejama</a:t>
            </a:r>
            <a:r>
              <a:rPr lang="en-US" sz="2000" dirty="0"/>
              <a:t> (</a:t>
            </a:r>
            <a:r>
              <a:rPr lang="en-US" sz="2000" dirty="0" err="1"/>
              <a:t>poput</a:t>
            </a:r>
            <a:r>
              <a:rPr lang="en-US" sz="2000" dirty="0"/>
              <a:t> Kickstarter-a), a </a:t>
            </a:r>
            <a:r>
              <a:rPr lang="en-US" sz="2000" dirty="0" err="1"/>
              <a:t>neke</a:t>
            </a:r>
            <a:r>
              <a:rPr lang="en-US" sz="2000" dirty="0"/>
              <a:t> </a:t>
            </a:r>
            <a:r>
              <a:rPr lang="en-US" sz="2000" dirty="0" err="1"/>
              <a:t>ulaganjima</a:t>
            </a:r>
            <a:r>
              <a:rPr lang="en-US" sz="2000" dirty="0"/>
              <a:t> u </a:t>
            </a:r>
            <a:r>
              <a:rPr lang="en-US" sz="2000" dirty="0" err="1"/>
              <a:t>razvoj</a:t>
            </a:r>
            <a:r>
              <a:rPr lang="en-US" sz="2000" dirty="0"/>
              <a:t> </a:t>
            </a:r>
            <a:r>
              <a:rPr lang="en-US" sz="2000" dirty="0" err="1"/>
              <a:t>poslovanja</a:t>
            </a:r>
            <a:r>
              <a:rPr lang="en-US" sz="2000" dirty="0"/>
              <a:t> </a:t>
            </a:r>
            <a:r>
              <a:rPr lang="en-US" sz="2000" dirty="0" err="1"/>
              <a:t>ili</a:t>
            </a:r>
            <a:r>
              <a:rPr lang="en-US" sz="2000" dirty="0"/>
              <a:t> u </a:t>
            </a:r>
            <a:r>
              <a:rPr lang="en-US" sz="2000" dirty="0" err="1"/>
              <a:t>humanitarne</a:t>
            </a:r>
            <a:r>
              <a:rPr lang="en-US" sz="2000" dirty="0"/>
              <a:t> </a:t>
            </a:r>
            <a:r>
              <a:rPr lang="en-US" sz="2000" dirty="0" err="1"/>
              <a:t>svrhe</a:t>
            </a:r>
            <a:r>
              <a:rPr lang="en-US" sz="2000" dirty="0"/>
              <a:t> (</a:t>
            </a:r>
            <a:r>
              <a:rPr lang="en-US" sz="2000" b="1" i="1" dirty="0"/>
              <a:t>Kiva, </a:t>
            </a:r>
            <a:r>
              <a:rPr lang="en-US" sz="2000" b="1" i="1" dirty="0" err="1"/>
              <a:t>CrowdCube</a:t>
            </a:r>
            <a:r>
              <a:rPr lang="en-US" sz="2000" dirty="0" smtClean="0"/>
              <a:t>).</a:t>
            </a:r>
            <a:endParaRPr lang="sr-Latn-RS" sz="2000" dirty="0" smtClean="0"/>
          </a:p>
          <a:p>
            <a:r>
              <a:rPr lang="en-US" sz="2000" dirty="0" err="1" smtClean="0"/>
              <a:t>Svaka</a:t>
            </a:r>
            <a:r>
              <a:rPr lang="en-US" sz="2000" dirty="0" smtClean="0"/>
              <a:t> </a:t>
            </a:r>
            <a:r>
              <a:rPr lang="en-US" sz="2000" dirty="0" err="1"/>
              <a:t>platforma</a:t>
            </a:r>
            <a:r>
              <a:rPr lang="en-US" sz="2000" dirty="0"/>
              <a:t> </a:t>
            </a:r>
            <a:r>
              <a:rPr lang="en-US" sz="2000" dirty="0" err="1"/>
              <a:t>ima</a:t>
            </a:r>
            <a:r>
              <a:rPr lang="en-US" sz="2000" dirty="0"/>
              <a:t> </a:t>
            </a:r>
            <a:r>
              <a:rPr lang="en-US" sz="2000" dirty="0" err="1"/>
              <a:t>sopstvena</a:t>
            </a:r>
            <a:r>
              <a:rPr lang="en-US" sz="2000" dirty="0"/>
              <a:t> </a:t>
            </a:r>
            <a:r>
              <a:rPr lang="en-US" sz="2000" dirty="0" err="1"/>
              <a:t>pravila</a:t>
            </a:r>
            <a:r>
              <a:rPr lang="en-US" sz="2000" dirty="0"/>
              <a:t> – </a:t>
            </a:r>
            <a:r>
              <a:rPr lang="en-US" sz="2000" dirty="0" err="1"/>
              <a:t>pojedine</a:t>
            </a:r>
            <a:r>
              <a:rPr lang="en-US" sz="2000" dirty="0"/>
              <a:t> </a:t>
            </a:r>
            <a:r>
              <a:rPr lang="en-US" sz="2000" dirty="0" err="1"/>
              <a:t>isplaćuju</a:t>
            </a:r>
            <a:r>
              <a:rPr lang="en-US" sz="2000" dirty="0"/>
              <a:t> </a:t>
            </a:r>
            <a:r>
              <a:rPr lang="en-US" sz="2000" dirty="0" err="1"/>
              <a:t>sredstva</a:t>
            </a:r>
            <a:r>
              <a:rPr lang="en-US" sz="2000" dirty="0"/>
              <a:t> </a:t>
            </a:r>
            <a:r>
              <a:rPr lang="en-US" sz="2000" dirty="0" err="1"/>
              <a:t>pokretačima</a:t>
            </a:r>
            <a:r>
              <a:rPr lang="en-US" sz="2000" dirty="0"/>
              <a:t> </a:t>
            </a:r>
            <a:r>
              <a:rPr lang="en-US" sz="2000" dirty="0" err="1"/>
              <a:t>kampanja</a:t>
            </a:r>
            <a:r>
              <a:rPr lang="en-US" sz="2000" dirty="0"/>
              <a:t> </a:t>
            </a:r>
            <a:r>
              <a:rPr lang="en-US" sz="2000" dirty="0" err="1"/>
              <a:t>tek</a:t>
            </a:r>
            <a:r>
              <a:rPr lang="en-US" sz="2000" dirty="0"/>
              <a:t> </a:t>
            </a:r>
            <a:r>
              <a:rPr lang="en-US" sz="2000" dirty="0" err="1"/>
              <a:t>nakon</a:t>
            </a:r>
            <a:r>
              <a:rPr lang="en-US" sz="2000" dirty="0"/>
              <a:t> </a:t>
            </a:r>
            <a:r>
              <a:rPr lang="en-US" sz="2000" dirty="0" err="1"/>
              <a:t>što</a:t>
            </a:r>
            <a:r>
              <a:rPr lang="en-US" sz="2000" dirty="0"/>
              <a:t> </a:t>
            </a:r>
            <a:r>
              <a:rPr lang="en-US" sz="2000" dirty="0" err="1"/>
              <a:t>prikupe</a:t>
            </a:r>
            <a:r>
              <a:rPr lang="en-US" sz="2000" dirty="0"/>
              <a:t> </a:t>
            </a:r>
            <a:r>
              <a:rPr lang="en-US" sz="2000" dirty="0" err="1"/>
              <a:t>ceo</a:t>
            </a:r>
            <a:r>
              <a:rPr lang="en-US" sz="2000" dirty="0"/>
              <a:t> </a:t>
            </a:r>
            <a:r>
              <a:rPr lang="en-US" sz="2000" dirty="0" err="1"/>
              <a:t>iznos</a:t>
            </a:r>
            <a:r>
              <a:rPr lang="en-US" sz="2000" dirty="0"/>
              <a:t> (</a:t>
            </a:r>
            <a:r>
              <a:rPr lang="en-US" sz="2000" b="1" i="1" dirty="0" smtClean="0"/>
              <a:t>Kickstarte</a:t>
            </a:r>
            <a:r>
              <a:rPr lang="en-US" sz="2000" dirty="0" smtClean="0"/>
              <a:t>r</a:t>
            </a:r>
            <a:r>
              <a:rPr lang="sr-Latn-RS" sz="2000" dirty="0"/>
              <a:t>)</a:t>
            </a:r>
            <a:endParaRPr lang="sr-Latn-RS" sz="2000" dirty="0" smtClean="0"/>
          </a:p>
          <a:p>
            <a:r>
              <a:rPr lang="sr-Latn-RS" sz="2000" dirty="0" smtClean="0"/>
              <a:t>K</a:t>
            </a:r>
            <a:r>
              <a:rPr lang="en-US" sz="2000" dirty="0" smtClean="0"/>
              <a:t>od </a:t>
            </a:r>
            <a:r>
              <a:rPr lang="en-US" sz="2000" dirty="0" err="1"/>
              <a:t>drugih</a:t>
            </a:r>
            <a:r>
              <a:rPr lang="en-US" sz="2000" dirty="0"/>
              <a:t> </a:t>
            </a:r>
            <a:r>
              <a:rPr lang="en-US" sz="2000" dirty="0" err="1"/>
              <a:t>postoji</a:t>
            </a:r>
            <a:r>
              <a:rPr lang="en-US" sz="2000" dirty="0"/>
              <a:t> </a:t>
            </a:r>
            <a:r>
              <a:rPr lang="en-US" sz="2000" dirty="0" err="1"/>
              <a:t>mogućnost</a:t>
            </a:r>
            <a:r>
              <a:rPr lang="en-US" sz="2000" dirty="0"/>
              <a:t> </a:t>
            </a:r>
            <a:r>
              <a:rPr lang="en-US" sz="2000" dirty="0" err="1"/>
              <a:t>isplate</a:t>
            </a:r>
            <a:r>
              <a:rPr lang="en-US" sz="2000" dirty="0"/>
              <a:t> </a:t>
            </a:r>
            <a:r>
              <a:rPr lang="en-US" sz="2000" dirty="0" err="1"/>
              <a:t>iznosa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je </a:t>
            </a:r>
            <a:r>
              <a:rPr lang="en-US" sz="2000" dirty="0" err="1"/>
              <a:t>uplaćen</a:t>
            </a:r>
            <a:r>
              <a:rPr lang="en-US" sz="2000" dirty="0"/>
              <a:t> </a:t>
            </a:r>
            <a:r>
              <a:rPr lang="en-US" sz="2000" dirty="0" err="1"/>
              <a:t>tokom</a:t>
            </a:r>
            <a:r>
              <a:rPr lang="en-US" sz="2000" dirty="0"/>
              <a:t> </a:t>
            </a:r>
            <a:r>
              <a:rPr lang="en-US" sz="2000" dirty="0" err="1"/>
              <a:t>trajanja</a:t>
            </a:r>
            <a:r>
              <a:rPr lang="en-US" sz="2000" dirty="0"/>
              <a:t> </a:t>
            </a:r>
            <a:r>
              <a:rPr lang="en-US" sz="2000" dirty="0" err="1"/>
              <a:t>kampanje</a:t>
            </a:r>
            <a:r>
              <a:rPr lang="en-US" sz="2000" dirty="0"/>
              <a:t> bez </a:t>
            </a:r>
            <a:r>
              <a:rPr lang="en-US" sz="2000" dirty="0" err="1"/>
              <a:t>obzira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njenu</a:t>
            </a:r>
            <a:r>
              <a:rPr lang="en-US" sz="2000" dirty="0"/>
              <a:t> </a:t>
            </a:r>
            <a:r>
              <a:rPr lang="en-US" sz="2000" dirty="0" err="1"/>
              <a:t>uspešnost</a:t>
            </a:r>
            <a:r>
              <a:rPr lang="en-US" sz="2000" dirty="0"/>
              <a:t> (</a:t>
            </a:r>
            <a:r>
              <a:rPr lang="en-US" sz="2000" b="1" i="1" dirty="0" err="1"/>
              <a:t>Indiegogo</a:t>
            </a:r>
            <a:r>
              <a:rPr lang="en-US" sz="2000" dirty="0"/>
              <a:t>) 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3886" y="5500252"/>
            <a:ext cx="3040658" cy="95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09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/>
              <a:t>Crowfunding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89212" y="1335024"/>
            <a:ext cx="8915400" cy="5219780"/>
          </a:xfrm>
        </p:spPr>
        <p:txBody>
          <a:bodyPr>
            <a:normAutofit/>
          </a:bodyPr>
          <a:lstStyle/>
          <a:p>
            <a:r>
              <a:rPr lang="sr-Latn-RS" sz="2800" b="1" dirty="0" smtClean="0"/>
              <a:t>Za dobru kampanju važno je pratiti sledeće korake:</a:t>
            </a:r>
          </a:p>
          <a:p>
            <a:r>
              <a:rPr lang="en-US" sz="2000" dirty="0"/>
              <a:t>3. SASTAVITI TIM </a:t>
            </a:r>
            <a:endParaRPr lang="sr-Latn-RS" sz="2000" dirty="0" smtClean="0"/>
          </a:p>
          <a:p>
            <a:r>
              <a:rPr lang="en-US" sz="2000" dirty="0" err="1" smtClean="0"/>
              <a:t>Dobar</a:t>
            </a:r>
            <a:r>
              <a:rPr lang="en-US" sz="2000" dirty="0" smtClean="0"/>
              <a:t> </a:t>
            </a:r>
            <a:r>
              <a:rPr lang="en-US" sz="2000" dirty="0" err="1"/>
              <a:t>tim</a:t>
            </a:r>
            <a:r>
              <a:rPr lang="en-US" sz="2000" dirty="0"/>
              <a:t> je </a:t>
            </a:r>
            <a:r>
              <a:rPr lang="en-US" sz="2000" dirty="0" err="1"/>
              <a:t>sve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err="1" smtClean="0"/>
              <a:t>Važno</a:t>
            </a:r>
            <a:r>
              <a:rPr lang="en-US" sz="2000" dirty="0" smtClean="0"/>
              <a:t> </a:t>
            </a:r>
            <a:r>
              <a:rPr lang="en-US" sz="2000" dirty="0"/>
              <a:t>je da </a:t>
            </a:r>
            <a:r>
              <a:rPr lang="en-US" sz="2000" dirty="0" err="1"/>
              <a:t>tim</a:t>
            </a:r>
            <a:r>
              <a:rPr lang="en-US" sz="2000" dirty="0"/>
              <a:t> </a:t>
            </a:r>
            <a:r>
              <a:rPr lang="en-US" sz="2000" dirty="0" err="1"/>
              <a:t>bude</a:t>
            </a:r>
            <a:r>
              <a:rPr lang="en-US" sz="2000" dirty="0"/>
              <a:t> </a:t>
            </a:r>
            <a:r>
              <a:rPr lang="en-US" sz="2000" dirty="0" err="1"/>
              <a:t>dovoljno</a:t>
            </a:r>
            <a:r>
              <a:rPr lang="en-US" sz="2000" dirty="0"/>
              <a:t> </a:t>
            </a:r>
            <a:r>
              <a:rPr lang="en-US" sz="2000" dirty="0" err="1"/>
              <a:t>veliki</a:t>
            </a:r>
            <a:r>
              <a:rPr lang="en-US" sz="2000" dirty="0"/>
              <a:t>, </a:t>
            </a:r>
            <a:r>
              <a:rPr lang="en-US" sz="2000" dirty="0" err="1"/>
              <a:t>odnosno</a:t>
            </a:r>
            <a:r>
              <a:rPr lang="en-US" sz="2000" dirty="0"/>
              <a:t> da </a:t>
            </a:r>
            <a:r>
              <a:rPr lang="en-US" sz="2000" dirty="0" err="1"/>
              <a:t>ga</a:t>
            </a:r>
            <a:r>
              <a:rPr lang="en-US" sz="2000" dirty="0"/>
              <a:t> </a:t>
            </a:r>
            <a:r>
              <a:rPr lang="en-US" sz="2000" dirty="0" err="1"/>
              <a:t>čine</a:t>
            </a:r>
            <a:r>
              <a:rPr lang="en-US" sz="2000" dirty="0"/>
              <a:t> </a:t>
            </a:r>
            <a:r>
              <a:rPr lang="sr-Latn-RS" sz="2000" dirty="0" smtClean="0"/>
              <a:t>min 3 </a:t>
            </a:r>
            <a:r>
              <a:rPr lang="en-US" sz="2000" dirty="0" err="1" smtClean="0"/>
              <a:t>osobe</a:t>
            </a:r>
            <a:r>
              <a:rPr lang="en-US" sz="2000" dirty="0" smtClean="0"/>
              <a:t> </a:t>
            </a:r>
            <a:r>
              <a:rPr lang="en-US" sz="2000" dirty="0" err="1"/>
              <a:t>koje</a:t>
            </a:r>
            <a:r>
              <a:rPr lang="en-US" sz="2000" dirty="0"/>
              <a:t> </a:t>
            </a:r>
            <a:r>
              <a:rPr lang="en-US" sz="2000" dirty="0" err="1"/>
              <a:t>mogu</a:t>
            </a:r>
            <a:r>
              <a:rPr lang="en-US" sz="2000" dirty="0"/>
              <a:t> u </a:t>
            </a:r>
            <a:r>
              <a:rPr lang="en-US" sz="2000" dirty="0" err="1"/>
              <a:t>potpunosti</a:t>
            </a:r>
            <a:r>
              <a:rPr lang="en-US" sz="2000" dirty="0"/>
              <a:t> da se </a:t>
            </a:r>
            <a:r>
              <a:rPr lang="en-US" sz="2000" dirty="0" err="1"/>
              <a:t>posvete</a:t>
            </a:r>
            <a:r>
              <a:rPr lang="en-US" sz="2000" dirty="0"/>
              <a:t> </a:t>
            </a:r>
            <a:r>
              <a:rPr lang="en-US" sz="2000" dirty="0" err="1"/>
              <a:t>pripremi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sprovođenju</a:t>
            </a:r>
            <a:r>
              <a:rPr lang="en-US" sz="2000" dirty="0"/>
              <a:t> </a:t>
            </a:r>
            <a:r>
              <a:rPr lang="en-US" sz="2000" dirty="0" err="1"/>
              <a:t>kampanje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err="1" smtClean="0"/>
              <a:t>Adekvatna</a:t>
            </a:r>
            <a:r>
              <a:rPr lang="en-US" sz="2000" dirty="0" smtClean="0"/>
              <a:t> </a:t>
            </a:r>
            <a:r>
              <a:rPr lang="en-US" sz="2000" dirty="0" err="1"/>
              <a:t>podela</a:t>
            </a:r>
            <a:r>
              <a:rPr lang="en-US" sz="2000" dirty="0"/>
              <a:t> </a:t>
            </a:r>
            <a:r>
              <a:rPr lang="en-US" sz="2000" dirty="0" err="1"/>
              <a:t>uloga</a:t>
            </a:r>
            <a:r>
              <a:rPr lang="en-US" sz="2000" dirty="0"/>
              <a:t> je </a:t>
            </a:r>
            <a:r>
              <a:rPr lang="en-US" sz="2000" dirty="0" err="1"/>
              <a:t>značajna</a:t>
            </a:r>
            <a:r>
              <a:rPr lang="en-US" sz="2000" dirty="0"/>
              <a:t>, 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 smtClean="0"/>
              <a:t>fleksibilnost</a:t>
            </a:r>
            <a:r>
              <a:rPr lang="en-US" sz="2000" dirty="0" smtClean="0"/>
              <a:t> </a:t>
            </a:r>
            <a:r>
              <a:rPr lang="en-US" sz="2000" dirty="0"/>
              <a:t>da se </a:t>
            </a:r>
            <a:r>
              <a:rPr lang="en-US" sz="2000" dirty="0" err="1"/>
              <a:t>članovi</a:t>
            </a:r>
            <a:r>
              <a:rPr lang="en-US" sz="2000" dirty="0"/>
              <a:t> </a:t>
            </a:r>
            <a:r>
              <a:rPr lang="en-US" sz="2000" dirty="0" err="1"/>
              <a:t>tima</a:t>
            </a:r>
            <a:r>
              <a:rPr lang="en-US" sz="2000" dirty="0"/>
              <a:t> </a:t>
            </a:r>
            <a:r>
              <a:rPr lang="en-US" sz="2000" dirty="0" err="1"/>
              <a:t>po</a:t>
            </a:r>
            <a:r>
              <a:rPr lang="en-US" sz="2000" dirty="0"/>
              <a:t> </a:t>
            </a:r>
            <a:r>
              <a:rPr lang="en-US" sz="2000" dirty="0" err="1"/>
              <a:t>potrebi</a:t>
            </a:r>
            <a:r>
              <a:rPr lang="en-US" sz="2000" dirty="0"/>
              <a:t> </a:t>
            </a:r>
            <a:r>
              <a:rPr lang="en-US" sz="2000" dirty="0" err="1" smtClean="0"/>
              <a:t>menjaju</a:t>
            </a:r>
            <a:r>
              <a:rPr lang="en-US" sz="2000" dirty="0" smtClean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međusobno</a:t>
            </a:r>
            <a:r>
              <a:rPr lang="en-US" sz="2000" dirty="0"/>
              <a:t> </a:t>
            </a:r>
            <a:r>
              <a:rPr lang="en-US" sz="2000" dirty="0" err="1"/>
              <a:t>dopunjuju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432" y="5000185"/>
            <a:ext cx="2797180" cy="166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14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/>
              <a:t>Crowfunding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89212" y="1335024"/>
            <a:ext cx="8915400" cy="5219780"/>
          </a:xfrm>
        </p:spPr>
        <p:txBody>
          <a:bodyPr>
            <a:normAutofit/>
          </a:bodyPr>
          <a:lstStyle/>
          <a:p>
            <a:r>
              <a:rPr lang="sr-Latn-RS" sz="2800" b="1" dirty="0" smtClean="0"/>
              <a:t>Za dobru kampanju važno je pratiti sledeće korake:</a:t>
            </a:r>
          </a:p>
          <a:p>
            <a:r>
              <a:rPr lang="en-US" sz="2000" dirty="0"/>
              <a:t>4. NAPRAVITI REALISTIČAN FINANSIJSKI PLAN </a:t>
            </a:r>
            <a:endParaRPr lang="sr-Latn-RS" sz="2000" dirty="0" smtClean="0"/>
          </a:p>
          <a:p>
            <a:r>
              <a:rPr lang="en-US" sz="2000" dirty="0" err="1" smtClean="0"/>
              <a:t>Svako</a:t>
            </a:r>
            <a:r>
              <a:rPr lang="en-US" sz="2000" dirty="0" smtClean="0"/>
              <a:t> </a:t>
            </a:r>
            <a:r>
              <a:rPr lang="en-US" sz="2000" dirty="0" err="1"/>
              <a:t>ko</a:t>
            </a:r>
            <a:r>
              <a:rPr lang="en-US" sz="2000" dirty="0"/>
              <a:t> </a:t>
            </a:r>
            <a:r>
              <a:rPr lang="en-US" sz="2000" dirty="0" err="1"/>
              <a:t>započne</a:t>
            </a:r>
            <a:r>
              <a:rPr lang="en-US" sz="2000" dirty="0"/>
              <a:t> </a:t>
            </a:r>
            <a:r>
              <a:rPr lang="en-US" sz="2000" dirty="0" err="1"/>
              <a:t>kampanju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nekoj</a:t>
            </a:r>
            <a:r>
              <a:rPr lang="en-US" sz="2000" dirty="0"/>
              <a:t> od crowdfunding </a:t>
            </a:r>
            <a:r>
              <a:rPr lang="en-US" sz="2000" dirty="0" err="1"/>
              <a:t>platformi</a:t>
            </a:r>
            <a:r>
              <a:rPr lang="en-US" sz="2000" dirty="0"/>
              <a:t> mora </a:t>
            </a:r>
            <a:r>
              <a:rPr lang="en-US" sz="2000" dirty="0" err="1"/>
              <a:t>voditi</a:t>
            </a:r>
            <a:r>
              <a:rPr lang="en-US" sz="2000" dirty="0"/>
              <a:t> </a:t>
            </a:r>
            <a:r>
              <a:rPr lang="en-US" sz="2000" dirty="0" err="1"/>
              <a:t>računa</a:t>
            </a:r>
            <a:r>
              <a:rPr lang="en-US" sz="2000" dirty="0"/>
              <a:t> o </a:t>
            </a:r>
            <a:r>
              <a:rPr lang="en-US" sz="2000" dirty="0" err="1"/>
              <a:t>svom</a:t>
            </a:r>
            <a:r>
              <a:rPr lang="en-US" sz="2000" dirty="0"/>
              <a:t> </a:t>
            </a:r>
            <a:r>
              <a:rPr lang="en-US" sz="2000" dirty="0" err="1"/>
              <a:t>kredibilitetu</a:t>
            </a:r>
            <a:r>
              <a:rPr lang="en-US" sz="2000" dirty="0"/>
              <a:t>, </a:t>
            </a:r>
            <a:r>
              <a:rPr lang="sr-Latn-RS" sz="2000" dirty="0" smtClean="0"/>
              <a:t>tj. </a:t>
            </a:r>
            <a:r>
              <a:rPr lang="en-US" sz="2000" dirty="0" smtClean="0"/>
              <a:t>o </a:t>
            </a:r>
            <a:r>
              <a:rPr lang="en-US" sz="2000" dirty="0" err="1"/>
              <a:t>stvarnoj</a:t>
            </a:r>
            <a:r>
              <a:rPr lang="en-US" sz="2000" dirty="0"/>
              <a:t> </a:t>
            </a:r>
            <a:r>
              <a:rPr lang="en-US" sz="2000" dirty="0" err="1"/>
              <a:t>mogućnosti</a:t>
            </a:r>
            <a:r>
              <a:rPr lang="en-US" sz="2000" dirty="0"/>
              <a:t> da, </a:t>
            </a:r>
            <a:r>
              <a:rPr lang="en-US" sz="2000" dirty="0" err="1"/>
              <a:t>ukoliko</a:t>
            </a:r>
            <a:r>
              <a:rPr lang="en-US" sz="2000" dirty="0"/>
              <a:t> </a:t>
            </a:r>
            <a:r>
              <a:rPr lang="en-US" sz="2000" dirty="0" err="1"/>
              <a:t>prikupi</a:t>
            </a:r>
            <a:r>
              <a:rPr lang="en-US" sz="2000" dirty="0"/>
              <a:t> </a:t>
            </a:r>
            <a:r>
              <a:rPr lang="en-US" sz="2000" dirty="0" err="1"/>
              <a:t>traženu</a:t>
            </a:r>
            <a:r>
              <a:rPr lang="en-US" sz="2000" dirty="0"/>
              <a:t> </a:t>
            </a:r>
            <a:r>
              <a:rPr lang="en-US" sz="2000" dirty="0" err="1"/>
              <a:t>sumu</a:t>
            </a:r>
            <a:r>
              <a:rPr lang="en-US" sz="2000" dirty="0"/>
              <a:t>, </a:t>
            </a:r>
            <a:r>
              <a:rPr lang="en-US" sz="2000" dirty="0" err="1"/>
              <a:t>ostvari</a:t>
            </a:r>
            <a:r>
              <a:rPr lang="en-US" sz="2000" dirty="0"/>
              <a:t> </a:t>
            </a:r>
            <a:r>
              <a:rPr lang="en-US" sz="2000" dirty="0" err="1"/>
              <a:t>ideju</a:t>
            </a:r>
            <a:r>
              <a:rPr lang="en-US" sz="2000" dirty="0"/>
              <a:t> </a:t>
            </a:r>
            <a:r>
              <a:rPr lang="en-US" sz="2000" dirty="0" err="1"/>
              <a:t>koju</a:t>
            </a:r>
            <a:r>
              <a:rPr lang="en-US" sz="2000" dirty="0"/>
              <a:t> je </a:t>
            </a:r>
            <a:r>
              <a:rPr lang="en-US" sz="2000" dirty="0" err="1"/>
              <a:t>predstavio</a:t>
            </a:r>
            <a:r>
              <a:rPr lang="en-US" sz="2000" dirty="0"/>
              <a:t> backer - </a:t>
            </a:r>
            <a:r>
              <a:rPr lang="en-US" sz="2000" dirty="0" err="1"/>
              <a:t>ima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err="1" smtClean="0"/>
              <a:t>Zato</a:t>
            </a:r>
            <a:r>
              <a:rPr lang="en-US" sz="2000" dirty="0" smtClean="0"/>
              <a:t> </a:t>
            </a:r>
            <a:r>
              <a:rPr lang="en-US" sz="2000" dirty="0"/>
              <a:t>je </a:t>
            </a:r>
            <a:r>
              <a:rPr lang="en-US" sz="2000" dirty="0" err="1"/>
              <a:t>važno</a:t>
            </a:r>
            <a:r>
              <a:rPr lang="en-US" sz="2000" dirty="0"/>
              <a:t> </a:t>
            </a:r>
            <a:r>
              <a:rPr lang="en-US" sz="2000" dirty="0" err="1"/>
              <a:t>napraviti</a:t>
            </a:r>
            <a:r>
              <a:rPr lang="en-US" sz="2000" dirty="0"/>
              <a:t> </a:t>
            </a:r>
            <a:r>
              <a:rPr lang="en-US" sz="2000" dirty="0" err="1"/>
              <a:t>objektivan</a:t>
            </a:r>
            <a:r>
              <a:rPr lang="en-US" sz="2000" dirty="0"/>
              <a:t> </a:t>
            </a:r>
            <a:r>
              <a:rPr lang="en-US" sz="2000" dirty="0" err="1" smtClean="0"/>
              <a:t>finansijski</a:t>
            </a:r>
            <a:r>
              <a:rPr lang="en-US" sz="2000" dirty="0" smtClean="0"/>
              <a:t> </a:t>
            </a:r>
            <a:r>
              <a:rPr lang="en-US" sz="2000" dirty="0"/>
              <a:t>plan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omogućava</a:t>
            </a:r>
            <a:r>
              <a:rPr lang="en-US" sz="2000" dirty="0"/>
              <a:t> </a:t>
            </a:r>
            <a:r>
              <a:rPr lang="en-US" sz="2000" dirty="0" err="1"/>
              <a:t>potpunu</a:t>
            </a:r>
            <a:r>
              <a:rPr lang="en-US" sz="2000" dirty="0"/>
              <a:t> </a:t>
            </a:r>
            <a:r>
              <a:rPr lang="en-US" sz="2000" dirty="0" err="1"/>
              <a:t>realizaciju</a:t>
            </a:r>
            <a:r>
              <a:rPr lang="en-US" sz="2000" dirty="0"/>
              <a:t> </a:t>
            </a:r>
            <a:r>
              <a:rPr lang="en-US" sz="2000" dirty="0" err="1"/>
              <a:t>početne</a:t>
            </a:r>
            <a:r>
              <a:rPr lang="en-US" sz="2000" dirty="0"/>
              <a:t> </a:t>
            </a:r>
            <a:r>
              <a:rPr lang="en-US" sz="2000" dirty="0" err="1"/>
              <a:t>ideje</a:t>
            </a:r>
            <a:r>
              <a:rPr lang="en-US" sz="2000" dirty="0"/>
              <a:t>, </a:t>
            </a:r>
            <a:r>
              <a:rPr lang="en-US" sz="2000" dirty="0" err="1"/>
              <a:t>što</a:t>
            </a:r>
            <a:r>
              <a:rPr lang="en-US" sz="2000" dirty="0"/>
              <a:t> </a:t>
            </a:r>
            <a:r>
              <a:rPr lang="en-US" sz="2000" dirty="0" err="1"/>
              <a:t>podrazumeva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prethodno</a:t>
            </a:r>
            <a:r>
              <a:rPr lang="en-US" sz="2000" dirty="0"/>
              <a:t> </a:t>
            </a:r>
            <a:r>
              <a:rPr lang="en-US" sz="2000" dirty="0" err="1"/>
              <a:t>precizno</a:t>
            </a:r>
            <a:r>
              <a:rPr lang="en-US" sz="2000" dirty="0"/>
              <a:t> </a:t>
            </a:r>
            <a:r>
              <a:rPr lang="en-US" sz="2000" dirty="0" err="1"/>
              <a:t>utvrđivanje</a:t>
            </a:r>
            <a:r>
              <a:rPr lang="en-US" sz="2000" dirty="0"/>
              <a:t> </a:t>
            </a:r>
            <a:r>
              <a:rPr lang="en-US" sz="2000" dirty="0" err="1"/>
              <a:t>svih</a:t>
            </a:r>
            <a:r>
              <a:rPr lang="en-US" sz="2000" dirty="0"/>
              <a:t> </a:t>
            </a:r>
            <a:r>
              <a:rPr lang="en-US" sz="2000" dirty="0" err="1"/>
              <a:t>potencijalnih</a:t>
            </a:r>
            <a:r>
              <a:rPr lang="en-US" sz="2000" dirty="0"/>
              <a:t> </a:t>
            </a:r>
            <a:r>
              <a:rPr lang="en-US" sz="2000" dirty="0" err="1"/>
              <a:t>troškova</a:t>
            </a:r>
            <a:r>
              <a:rPr lang="en-US" sz="2000" dirty="0"/>
              <a:t>, 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en-US" sz="2000" dirty="0" err="1"/>
              <a:t>što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provizija</a:t>
            </a:r>
            <a:r>
              <a:rPr lang="en-US" sz="2000" dirty="0"/>
              <a:t> </a:t>
            </a:r>
            <a:r>
              <a:rPr lang="en-US" sz="2000" dirty="0" err="1"/>
              <a:t>koju</a:t>
            </a:r>
            <a:r>
              <a:rPr lang="en-US" sz="2000" dirty="0"/>
              <a:t> </a:t>
            </a:r>
            <a:r>
              <a:rPr lang="en-US" sz="2000" dirty="0" err="1"/>
              <a:t>naplaćuje</a:t>
            </a:r>
            <a:r>
              <a:rPr lang="en-US" sz="2000" dirty="0"/>
              <a:t> </a:t>
            </a:r>
            <a:r>
              <a:rPr lang="en-US" sz="2000" dirty="0" err="1"/>
              <a:t>platforma</a:t>
            </a:r>
            <a:r>
              <a:rPr lang="en-US" sz="2000" dirty="0"/>
              <a:t>, </a:t>
            </a:r>
            <a:r>
              <a:rPr lang="en-US" sz="2000" dirty="0" err="1"/>
              <a:t>troškovi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perk-</a:t>
            </a:r>
            <a:r>
              <a:rPr lang="en-US" sz="2000" dirty="0" err="1"/>
              <a:t>ove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poštarina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njihovo</a:t>
            </a:r>
            <a:r>
              <a:rPr lang="en-US" sz="2000" dirty="0"/>
              <a:t> </a:t>
            </a:r>
            <a:r>
              <a:rPr lang="en-US" sz="2000" dirty="0" err="1"/>
              <a:t>slanje</a:t>
            </a:r>
            <a:r>
              <a:rPr lang="en-US" sz="2000" dirty="0"/>
              <a:t>.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3494" y="5409343"/>
            <a:ext cx="1956286" cy="122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66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/>
              <a:t>Crowfunding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89212" y="1335024"/>
            <a:ext cx="8915400" cy="5219780"/>
          </a:xfrm>
        </p:spPr>
        <p:txBody>
          <a:bodyPr>
            <a:normAutofit/>
          </a:bodyPr>
          <a:lstStyle/>
          <a:p>
            <a:r>
              <a:rPr lang="sr-Latn-RS" sz="2800" b="1" dirty="0" smtClean="0"/>
              <a:t>Za dobru kampanju važno je pratiti sledeće korake:</a:t>
            </a:r>
          </a:p>
          <a:p>
            <a:r>
              <a:rPr lang="en-US" sz="2000" dirty="0" smtClean="0"/>
              <a:t>5</a:t>
            </a:r>
            <a:r>
              <a:rPr lang="en-US" sz="2000" dirty="0"/>
              <a:t>. ODVOJITI POTREBNO VREME </a:t>
            </a:r>
            <a:endParaRPr lang="sr-Latn-RS" sz="2000" dirty="0" smtClean="0"/>
          </a:p>
          <a:p>
            <a:r>
              <a:rPr lang="en-US" sz="2000" dirty="0" err="1" smtClean="0"/>
              <a:t>Kako</a:t>
            </a:r>
            <a:r>
              <a:rPr lang="en-US" sz="2000" dirty="0" smtClean="0"/>
              <a:t> </a:t>
            </a:r>
            <a:r>
              <a:rPr lang="en-US" sz="2000" dirty="0"/>
              <a:t>bi </a:t>
            </a:r>
            <a:r>
              <a:rPr lang="en-US" sz="2000" dirty="0" err="1"/>
              <a:t>projekat</a:t>
            </a:r>
            <a:r>
              <a:rPr lang="en-US" sz="2000" dirty="0"/>
              <a:t> bio u </a:t>
            </a:r>
            <a:r>
              <a:rPr lang="en-US" sz="2000" dirty="0" err="1"/>
              <a:t>potpunosti</a:t>
            </a:r>
            <a:r>
              <a:rPr lang="en-US" sz="2000" dirty="0"/>
              <a:t> </a:t>
            </a:r>
            <a:r>
              <a:rPr lang="en-US" sz="2000" dirty="0" err="1"/>
              <a:t>osmišljen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adekvatno</a:t>
            </a:r>
            <a:r>
              <a:rPr lang="en-US" sz="2000" dirty="0"/>
              <a:t> </a:t>
            </a:r>
            <a:r>
              <a:rPr lang="en-US" sz="2000" dirty="0" err="1"/>
              <a:t>predstavljen</a:t>
            </a:r>
            <a:r>
              <a:rPr lang="en-US" sz="2000" dirty="0"/>
              <a:t> </a:t>
            </a:r>
            <a:r>
              <a:rPr lang="en-US" sz="2000" dirty="0" err="1"/>
              <a:t>javnosti</a:t>
            </a:r>
            <a:r>
              <a:rPr lang="en-US" sz="2000" dirty="0"/>
              <a:t>, </a:t>
            </a:r>
            <a:r>
              <a:rPr lang="en-US" sz="2000" dirty="0" err="1"/>
              <a:t>potrebno</a:t>
            </a:r>
            <a:r>
              <a:rPr lang="en-US" sz="2000" dirty="0"/>
              <a:t> je </a:t>
            </a:r>
            <a:r>
              <a:rPr lang="sr-Latn-RS" sz="2000" dirty="0" smtClean="0"/>
              <a:t>2-3</a:t>
            </a:r>
            <a:r>
              <a:rPr lang="en-US" sz="2000" dirty="0" smtClean="0"/>
              <a:t> </a:t>
            </a:r>
            <a:r>
              <a:rPr lang="en-US" sz="2000" dirty="0" err="1"/>
              <a:t>meseca</a:t>
            </a:r>
            <a:r>
              <a:rPr lang="en-US" sz="2000" dirty="0"/>
              <a:t> </a:t>
            </a:r>
            <a:r>
              <a:rPr lang="en-US" sz="2000" dirty="0" err="1"/>
              <a:t>intenzivnog</a:t>
            </a:r>
            <a:r>
              <a:rPr lang="en-US" sz="2000" dirty="0"/>
              <a:t> </a:t>
            </a:r>
            <a:r>
              <a:rPr lang="en-US" sz="2000" dirty="0" err="1"/>
              <a:t>rada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pripremi</a:t>
            </a:r>
            <a:r>
              <a:rPr lang="en-US" sz="2000" dirty="0"/>
              <a:t> </a:t>
            </a:r>
            <a:r>
              <a:rPr lang="en-US" sz="2000" dirty="0" err="1"/>
              <a:t>kampanje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smtClean="0"/>
              <a:t>To </a:t>
            </a:r>
            <a:r>
              <a:rPr lang="en-US" sz="2000" dirty="0" err="1"/>
              <a:t>vreme</a:t>
            </a:r>
            <a:r>
              <a:rPr lang="en-US" sz="2000" dirty="0"/>
              <a:t>, </a:t>
            </a:r>
            <a:r>
              <a:rPr lang="en-US" sz="2000" dirty="0" err="1"/>
              <a:t>naravno</a:t>
            </a:r>
            <a:r>
              <a:rPr lang="en-US" sz="2000" dirty="0"/>
              <a:t>, </a:t>
            </a:r>
            <a:r>
              <a:rPr lang="en-US" sz="2000" dirty="0" err="1"/>
              <a:t>zavisi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od </a:t>
            </a:r>
            <a:r>
              <a:rPr lang="en-US" sz="2000" dirty="0" err="1"/>
              <a:t>stepena</a:t>
            </a:r>
            <a:r>
              <a:rPr lang="en-US" sz="2000" dirty="0"/>
              <a:t> </a:t>
            </a:r>
            <a:r>
              <a:rPr lang="en-US" sz="2000" dirty="0" err="1"/>
              <a:t>prisustva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društvenim</a:t>
            </a:r>
            <a:r>
              <a:rPr lang="en-US" sz="2000" dirty="0"/>
              <a:t> </a:t>
            </a:r>
            <a:r>
              <a:rPr lang="en-US" sz="2000" dirty="0" err="1"/>
              <a:t>mrežama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u </a:t>
            </a:r>
            <a:r>
              <a:rPr lang="en-US" sz="2000" dirty="0" err="1"/>
              <a:t>medijima</a:t>
            </a:r>
            <a:r>
              <a:rPr lang="en-US" sz="2000" dirty="0"/>
              <a:t>, </a:t>
            </a:r>
            <a:r>
              <a:rPr lang="en-US" sz="2000" dirty="0" err="1"/>
              <a:t>stabilnosti</a:t>
            </a:r>
            <a:r>
              <a:rPr lang="en-US" sz="2000" dirty="0"/>
              <a:t> </a:t>
            </a:r>
            <a:r>
              <a:rPr lang="en-US" sz="2000" dirty="0" err="1"/>
              <a:t>tima</a:t>
            </a:r>
            <a:r>
              <a:rPr lang="en-US" sz="2000" dirty="0"/>
              <a:t>,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spremnosti</a:t>
            </a:r>
            <a:r>
              <a:rPr lang="en-US" sz="2000" dirty="0"/>
              <a:t> </a:t>
            </a:r>
            <a:r>
              <a:rPr lang="en-US" sz="2000" dirty="0" err="1"/>
              <a:t>ideje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njene</a:t>
            </a:r>
            <a:r>
              <a:rPr lang="en-US" sz="2000" dirty="0"/>
              <a:t> </a:t>
            </a:r>
            <a:r>
              <a:rPr lang="en-US" sz="2000" dirty="0" err="1"/>
              <a:t>prepoznatosti</a:t>
            </a:r>
            <a:r>
              <a:rPr lang="en-US" sz="2000" dirty="0"/>
              <a:t> od </a:t>
            </a:r>
            <a:r>
              <a:rPr lang="en-US" sz="2000" dirty="0" err="1"/>
              <a:t>strane</a:t>
            </a:r>
            <a:r>
              <a:rPr lang="en-US" sz="2000" dirty="0"/>
              <a:t> </a:t>
            </a:r>
            <a:r>
              <a:rPr lang="en-US" sz="2000" dirty="0" err="1" smtClean="0"/>
              <a:t>zajednice</a:t>
            </a:r>
            <a:r>
              <a:rPr lang="sr-Latn-RS" sz="2000" dirty="0" smtClean="0"/>
              <a:t>.</a:t>
            </a: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4328" y="4699653"/>
            <a:ext cx="3293484" cy="1999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7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/>
              <a:t>Crowfunding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89212" y="1335024"/>
            <a:ext cx="8915400" cy="5219780"/>
          </a:xfrm>
        </p:spPr>
        <p:txBody>
          <a:bodyPr>
            <a:normAutofit/>
          </a:bodyPr>
          <a:lstStyle/>
          <a:p>
            <a:r>
              <a:rPr lang="sr-Latn-RS" sz="2800" b="1" dirty="0" smtClean="0"/>
              <a:t>Za dobru kampanju važno je pratiti sledeće korake:</a:t>
            </a:r>
          </a:p>
          <a:p>
            <a:r>
              <a:rPr lang="en-US" sz="2000" dirty="0"/>
              <a:t>6. ODABRATI CILJNU GRUPU </a:t>
            </a:r>
            <a:endParaRPr lang="sr-Latn-RS" sz="2000" dirty="0" smtClean="0"/>
          </a:p>
          <a:p>
            <a:r>
              <a:rPr lang="en-US" sz="2000" dirty="0" err="1" smtClean="0"/>
              <a:t>Svaki</a:t>
            </a:r>
            <a:r>
              <a:rPr lang="en-US" sz="2000" dirty="0" smtClean="0"/>
              <a:t> </a:t>
            </a:r>
            <a:r>
              <a:rPr lang="en-US" sz="2000" dirty="0" err="1"/>
              <a:t>proizvod</a:t>
            </a:r>
            <a:r>
              <a:rPr lang="en-US" sz="2000" dirty="0"/>
              <a:t>, </a:t>
            </a:r>
            <a:r>
              <a:rPr lang="en-US" sz="2000" dirty="0" err="1"/>
              <a:t>usluga</a:t>
            </a:r>
            <a:r>
              <a:rPr lang="en-US" sz="2000" dirty="0"/>
              <a:t>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ideja</a:t>
            </a:r>
            <a:r>
              <a:rPr lang="en-US" sz="2000" dirty="0"/>
              <a:t> </a:t>
            </a:r>
            <a:r>
              <a:rPr lang="en-US" sz="2000" dirty="0" err="1"/>
              <a:t>namenjeni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određenoj</a:t>
            </a:r>
            <a:r>
              <a:rPr lang="en-US" sz="2000" dirty="0"/>
              <a:t> </a:t>
            </a:r>
            <a:r>
              <a:rPr lang="en-US" sz="2000" dirty="0" err="1"/>
              <a:t>publici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zato</a:t>
            </a:r>
            <a:r>
              <a:rPr lang="en-US" sz="2000" dirty="0"/>
              <a:t> je </a:t>
            </a:r>
            <a:r>
              <a:rPr lang="en-US" sz="2000" dirty="0" err="1"/>
              <a:t>važno</a:t>
            </a:r>
            <a:r>
              <a:rPr lang="en-US" sz="2000" dirty="0"/>
              <a:t> </a:t>
            </a:r>
            <a:r>
              <a:rPr lang="en-US" sz="2000" dirty="0" err="1"/>
              <a:t>uložiti</a:t>
            </a:r>
            <a:r>
              <a:rPr lang="en-US" sz="2000" dirty="0"/>
              <a:t> </a:t>
            </a:r>
            <a:r>
              <a:rPr lang="en-US" sz="2000" dirty="0" err="1"/>
              <a:t>vreme</a:t>
            </a:r>
            <a:r>
              <a:rPr lang="en-US" sz="2000" dirty="0"/>
              <a:t> da se </a:t>
            </a:r>
            <a:r>
              <a:rPr lang="en-US" sz="2000" dirty="0" err="1"/>
              <a:t>dopre</a:t>
            </a:r>
            <a:r>
              <a:rPr lang="en-US" sz="2000" dirty="0"/>
              <a:t> do </a:t>
            </a:r>
            <a:r>
              <a:rPr lang="en-US" sz="2000" dirty="0" err="1"/>
              <a:t>pravih</a:t>
            </a:r>
            <a:r>
              <a:rPr lang="en-US" sz="2000" dirty="0"/>
              <a:t> </a:t>
            </a:r>
            <a:r>
              <a:rPr lang="en-US" sz="2000" dirty="0" err="1"/>
              <a:t>osoba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err="1" smtClean="0"/>
              <a:t>Potencijalne</a:t>
            </a:r>
            <a:r>
              <a:rPr lang="en-US" sz="2000" dirty="0" smtClean="0"/>
              <a:t> </a:t>
            </a:r>
            <a:r>
              <a:rPr lang="en-US" sz="2000" dirty="0"/>
              <a:t>backer-e </a:t>
            </a:r>
            <a:r>
              <a:rPr lang="en-US" sz="2000" dirty="0" err="1"/>
              <a:t>mogu</a:t>
            </a:r>
            <a:r>
              <a:rPr lang="en-US" sz="2000" dirty="0"/>
              <a:t> </a:t>
            </a:r>
            <a:r>
              <a:rPr lang="en-US" sz="2000" dirty="0" err="1"/>
              <a:t>zainteresovati</a:t>
            </a:r>
            <a:r>
              <a:rPr lang="en-US" sz="2000" dirty="0"/>
              <a:t> dobro </a:t>
            </a:r>
            <a:r>
              <a:rPr lang="en-US" sz="2000" dirty="0" err="1"/>
              <a:t>obrazloženi</a:t>
            </a:r>
            <a:r>
              <a:rPr lang="en-US" sz="2000" dirty="0"/>
              <a:t> </a:t>
            </a:r>
            <a:r>
              <a:rPr lang="en-US" sz="2000" dirty="0" err="1"/>
              <a:t>ciljevi</a:t>
            </a:r>
            <a:r>
              <a:rPr lang="en-US" sz="2000" dirty="0"/>
              <a:t> </a:t>
            </a:r>
            <a:r>
              <a:rPr lang="en-US" sz="2000" dirty="0" err="1"/>
              <a:t>kampanje</a:t>
            </a:r>
            <a:r>
              <a:rPr lang="en-US" sz="2000" dirty="0"/>
              <a:t>, </a:t>
            </a:r>
            <a:r>
              <a:rPr lang="en-US" sz="2000" dirty="0" err="1"/>
              <a:t>kvalitet</a:t>
            </a:r>
            <a:r>
              <a:rPr lang="en-US" sz="2000" dirty="0"/>
              <a:t> </a:t>
            </a:r>
            <a:r>
              <a:rPr lang="en-US" sz="2000" dirty="0" err="1"/>
              <a:t>vizuelnog</a:t>
            </a:r>
            <a:r>
              <a:rPr lang="en-US" sz="2000" dirty="0"/>
              <a:t> </a:t>
            </a:r>
            <a:r>
              <a:rPr lang="en-US" sz="2000" dirty="0" err="1"/>
              <a:t>materijala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je </a:t>
            </a:r>
            <a:r>
              <a:rPr lang="en-US" sz="2000" dirty="0" err="1"/>
              <a:t>prati</a:t>
            </a:r>
            <a:r>
              <a:rPr lang="en-US" sz="2000" dirty="0"/>
              <a:t>, </a:t>
            </a:r>
            <a:r>
              <a:rPr lang="en-US" sz="2000" dirty="0" err="1"/>
              <a:t>veliki</a:t>
            </a:r>
            <a:r>
              <a:rPr lang="en-US" sz="2000" dirty="0"/>
              <a:t> </a:t>
            </a:r>
            <a:r>
              <a:rPr lang="en-US" sz="2000" dirty="0" err="1"/>
              <a:t>broj</a:t>
            </a:r>
            <a:r>
              <a:rPr lang="en-US" sz="2000" dirty="0"/>
              <a:t> </a:t>
            </a:r>
            <a:r>
              <a:rPr lang="en-US" sz="2000" dirty="0" err="1"/>
              <a:t>osoba</a:t>
            </a:r>
            <a:r>
              <a:rPr lang="en-US" sz="2000" dirty="0"/>
              <a:t> </a:t>
            </a:r>
            <a:r>
              <a:rPr lang="en-US" sz="2000" dirty="0" err="1"/>
              <a:t>koje</a:t>
            </a:r>
            <a:r>
              <a:rPr lang="en-US" sz="2000" dirty="0"/>
              <a:t> je </a:t>
            </a:r>
            <a:r>
              <a:rPr lang="en-US" sz="2000" dirty="0" err="1"/>
              <a:t>podržavaju</a:t>
            </a:r>
            <a:r>
              <a:rPr lang="en-US" sz="2000" dirty="0"/>
              <a:t>, </a:t>
            </a:r>
            <a:r>
              <a:rPr lang="en-US" sz="2000" dirty="0" err="1"/>
              <a:t>zastupljenost</a:t>
            </a:r>
            <a:r>
              <a:rPr lang="en-US" sz="2000" dirty="0"/>
              <a:t> </a:t>
            </a:r>
            <a:r>
              <a:rPr lang="en-US" sz="2000" dirty="0" smtClean="0"/>
              <a:t>u </a:t>
            </a:r>
            <a:r>
              <a:rPr lang="en-US" sz="2000" dirty="0" err="1"/>
              <a:t>medijima</a:t>
            </a:r>
            <a:r>
              <a:rPr lang="en-US" sz="2000" dirty="0"/>
              <a:t>, 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dobro </a:t>
            </a:r>
            <a:r>
              <a:rPr lang="en-US" sz="2000" dirty="0" err="1"/>
              <a:t>osmišljen</a:t>
            </a:r>
            <a:r>
              <a:rPr lang="en-US" sz="2000" dirty="0"/>
              <a:t> perk. </a:t>
            </a:r>
            <a:endParaRPr lang="sr-Latn-RS" sz="2000" dirty="0" smtClean="0"/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2072" y="4555427"/>
            <a:ext cx="2567708" cy="209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5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/>
              <a:t>Crowfunding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89212" y="1335024"/>
            <a:ext cx="8915400" cy="5219780"/>
          </a:xfrm>
        </p:spPr>
        <p:txBody>
          <a:bodyPr>
            <a:normAutofit/>
          </a:bodyPr>
          <a:lstStyle/>
          <a:p>
            <a:r>
              <a:rPr lang="sr-Latn-RS" sz="2800" b="1" dirty="0" smtClean="0"/>
              <a:t>Za dobru kampanju važno je pratiti sledeće korake:</a:t>
            </a:r>
          </a:p>
          <a:p>
            <a:r>
              <a:rPr lang="en-US" sz="2000" dirty="0"/>
              <a:t>7.PROMOVISATI PROJEKAT PRE POČETKA ONLAJN KAMPANJE </a:t>
            </a:r>
            <a:endParaRPr lang="sr-Latn-RS" sz="2000" dirty="0" smtClean="0"/>
          </a:p>
          <a:p>
            <a:r>
              <a:rPr lang="en-US" sz="2000" dirty="0" smtClean="0"/>
              <a:t>Ova </a:t>
            </a:r>
            <a:r>
              <a:rPr lang="en-US" sz="2000" dirty="0" err="1"/>
              <a:t>aktivnost</a:t>
            </a:r>
            <a:r>
              <a:rPr lang="en-US" sz="2000" dirty="0"/>
              <a:t> je </a:t>
            </a:r>
            <a:r>
              <a:rPr lang="en-US" sz="2000" dirty="0" err="1"/>
              <a:t>važna</a:t>
            </a:r>
            <a:r>
              <a:rPr lang="en-US" sz="2000" dirty="0"/>
              <a:t> </a:t>
            </a:r>
            <a:r>
              <a:rPr lang="en-US" sz="2000" dirty="0" err="1"/>
              <a:t>kako</a:t>
            </a:r>
            <a:r>
              <a:rPr lang="en-US" sz="2000" dirty="0"/>
              <a:t> bi crowdfunding </a:t>
            </a:r>
            <a:r>
              <a:rPr lang="en-US" sz="2000" dirty="0" err="1"/>
              <a:t>kampanja</a:t>
            </a:r>
            <a:r>
              <a:rPr lang="en-US" sz="2000" dirty="0"/>
              <a:t> </a:t>
            </a:r>
            <a:r>
              <a:rPr lang="en-US" sz="2000" dirty="0" err="1"/>
              <a:t>već</a:t>
            </a:r>
            <a:r>
              <a:rPr lang="en-US" sz="2000" dirty="0"/>
              <a:t> u </a:t>
            </a:r>
            <a:r>
              <a:rPr lang="en-US" sz="2000" dirty="0" err="1"/>
              <a:t>svojoj</a:t>
            </a:r>
            <a:r>
              <a:rPr lang="en-US" sz="2000" dirty="0"/>
              <a:t> </a:t>
            </a:r>
            <a:r>
              <a:rPr lang="en-US" sz="2000" dirty="0" err="1"/>
              <a:t>početnoj</a:t>
            </a:r>
            <a:r>
              <a:rPr lang="en-US" sz="2000" dirty="0"/>
              <a:t> </a:t>
            </a:r>
            <a:r>
              <a:rPr lang="en-US" sz="2000" dirty="0" err="1"/>
              <a:t>fazi</a:t>
            </a:r>
            <a:r>
              <a:rPr lang="en-US" sz="2000" dirty="0"/>
              <a:t> </a:t>
            </a:r>
            <a:r>
              <a:rPr lang="en-US" sz="2000" dirty="0" err="1"/>
              <a:t>bila</a:t>
            </a:r>
            <a:r>
              <a:rPr lang="en-US" sz="2000" dirty="0"/>
              <a:t> </a:t>
            </a:r>
            <a:r>
              <a:rPr lang="en-US" sz="2000" dirty="0" err="1"/>
              <a:t>poznata</a:t>
            </a:r>
            <a:r>
              <a:rPr lang="en-US" sz="2000" dirty="0"/>
              <a:t> u </a:t>
            </a:r>
            <a:r>
              <a:rPr lang="en-US" sz="2000" dirty="0" err="1"/>
              <a:t>javnosti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err="1" smtClean="0"/>
              <a:t>Kampanja</a:t>
            </a:r>
            <a:r>
              <a:rPr lang="en-US" sz="2000" dirty="0" smtClean="0"/>
              <a:t> </a:t>
            </a:r>
            <a:r>
              <a:rPr lang="en-US" sz="2000" dirty="0" err="1"/>
              <a:t>koja</a:t>
            </a:r>
            <a:r>
              <a:rPr lang="en-US" sz="2000" dirty="0"/>
              <a:t> u </a:t>
            </a:r>
            <a:r>
              <a:rPr lang="en-US" sz="2000" dirty="0" err="1"/>
              <a:t>prvih</a:t>
            </a:r>
            <a:r>
              <a:rPr lang="en-US" sz="2000" dirty="0"/>
              <a:t> </a:t>
            </a:r>
            <a:r>
              <a:rPr lang="en-US" sz="2000" dirty="0" err="1"/>
              <a:t>nekoliko</a:t>
            </a:r>
            <a:r>
              <a:rPr lang="en-US" sz="2000" dirty="0"/>
              <a:t> dana </a:t>
            </a:r>
            <a:r>
              <a:rPr lang="en-US" sz="2000" dirty="0" err="1"/>
              <a:t>prikupi</a:t>
            </a:r>
            <a:r>
              <a:rPr lang="en-US" sz="2000" dirty="0"/>
              <a:t> </a:t>
            </a:r>
            <a:r>
              <a:rPr lang="en-US" sz="2000" dirty="0" err="1"/>
              <a:t>značajan</a:t>
            </a:r>
            <a:r>
              <a:rPr lang="en-US" sz="2000" dirty="0"/>
              <a:t> </a:t>
            </a:r>
            <a:r>
              <a:rPr lang="en-US" sz="2000" dirty="0" err="1"/>
              <a:t>deo</a:t>
            </a:r>
            <a:r>
              <a:rPr lang="en-US" sz="2000" dirty="0"/>
              <a:t> </a:t>
            </a:r>
            <a:r>
              <a:rPr lang="en-US" sz="2000" dirty="0" err="1"/>
              <a:t>planirane</a:t>
            </a:r>
            <a:r>
              <a:rPr lang="en-US" sz="2000" dirty="0"/>
              <a:t> </a:t>
            </a:r>
            <a:r>
              <a:rPr lang="en-US" sz="2000" dirty="0" err="1"/>
              <a:t>sume</a:t>
            </a:r>
            <a:r>
              <a:rPr lang="en-US" sz="2000" dirty="0"/>
              <a:t> </a:t>
            </a:r>
            <a:r>
              <a:rPr lang="en-US" sz="2000" dirty="0" err="1"/>
              <a:t>ima</a:t>
            </a:r>
            <a:r>
              <a:rPr lang="en-US" sz="2000" dirty="0"/>
              <a:t> </a:t>
            </a:r>
            <a:r>
              <a:rPr lang="en-US" sz="2000" dirty="0" err="1"/>
              <a:t>veće</a:t>
            </a:r>
            <a:r>
              <a:rPr lang="en-US" sz="2000" dirty="0"/>
              <a:t> </a:t>
            </a:r>
            <a:r>
              <a:rPr lang="en-US" sz="2000" dirty="0" err="1"/>
              <a:t>šanse</a:t>
            </a:r>
            <a:r>
              <a:rPr lang="en-US" sz="2000" dirty="0"/>
              <a:t> da </a:t>
            </a:r>
            <a:r>
              <a:rPr lang="en-US" sz="2000" dirty="0" err="1"/>
              <a:t>zadati</a:t>
            </a:r>
            <a:r>
              <a:rPr lang="en-US" sz="2000" dirty="0"/>
              <a:t> </a:t>
            </a:r>
            <a:r>
              <a:rPr lang="en-US" sz="2000" dirty="0" err="1"/>
              <a:t>cilj</a:t>
            </a:r>
            <a:r>
              <a:rPr lang="en-US" sz="2000" dirty="0"/>
              <a:t> </a:t>
            </a:r>
            <a:r>
              <a:rPr lang="en-US" sz="2000" dirty="0" err="1"/>
              <a:t>ostvari</a:t>
            </a:r>
            <a:r>
              <a:rPr lang="en-US" sz="2000" dirty="0"/>
              <a:t> do </a:t>
            </a:r>
            <a:r>
              <a:rPr lang="en-US" sz="2000" dirty="0" err="1"/>
              <a:t>predviđenog</a:t>
            </a:r>
            <a:r>
              <a:rPr lang="en-US" sz="2000" dirty="0"/>
              <a:t> </a:t>
            </a:r>
            <a:r>
              <a:rPr lang="en-US" sz="2000" dirty="0" err="1"/>
              <a:t>roka</a:t>
            </a:r>
            <a:r>
              <a:rPr lang="en-US" sz="2000" dirty="0"/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363" y="4629324"/>
            <a:ext cx="3140368" cy="192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744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/>
              <a:t>Crowfunding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89212" y="1335024"/>
            <a:ext cx="8915400" cy="5219780"/>
          </a:xfrm>
        </p:spPr>
        <p:txBody>
          <a:bodyPr>
            <a:normAutofit/>
          </a:bodyPr>
          <a:lstStyle/>
          <a:p>
            <a:r>
              <a:rPr lang="sr-Latn-RS" sz="2800" b="1" dirty="0" smtClean="0"/>
              <a:t>Za dobru kampanju važno je pratiti sledeće korake:</a:t>
            </a:r>
          </a:p>
          <a:p>
            <a:r>
              <a:rPr lang="en-US" sz="2000" dirty="0"/>
              <a:t>8. UNAPRED PRIPREMITI STRATEGIJU KOMUNIKACIJE </a:t>
            </a:r>
            <a:endParaRPr lang="sr-Latn-RS" sz="2000" dirty="0" smtClean="0"/>
          </a:p>
          <a:p>
            <a:r>
              <a:rPr lang="en-US" sz="2000" dirty="0" err="1" smtClean="0"/>
              <a:t>Ovo</a:t>
            </a:r>
            <a:r>
              <a:rPr lang="en-US" sz="2000" dirty="0" smtClean="0"/>
              <a:t> </a:t>
            </a:r>
            <a:r>
              <a:rPr lang="en-US" sz="2000" dirty="0" err="1"/>
              <a:t>podrazumeva</a:t>
            </a:r>
            <a:r>
              <a:rPr lang="en-US" sz="2000" dirty="0"/>
              <a:t> </a:t>
            </a:r>
            <a:r>
              <a:rPr lang="en-US" sz="2000" dirty="0" err="1"/>
              <a:t>već</a:t>
            </a:r>
            <a:r>
              <a:rPr lang="en-US" sz="2000" dirty="0"/>
              <a:t> </a:t>
            </a:r>
            <a:r>
              <a:rPr lang="en-US" sz="2000" dirty="0" err="1"/>
              <a:t>spreman</a:t>
            </a:r>
            <a:r>
              <a:rPr lang="en-US" sz="2000" dirty="0"/>
              <a:t> </a:t>
            </a:r>
            <a:r>
              <a:rPr lang="en-US" sz="2000" dirty="0" err="1"/>
              <a:t>materijal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objave</a:t>
            </a:r>
            <a:r>
              <a:rPr lang="en-US" sz="2000" dirty="0"/>
              <a:t>, PR </a:t>
            </a:r>
            <a:r>
              <a:rPr lang="en-US" sz="2000" dirty="0" err="1"/>
              <a:t>tekstove</a:t>
            </a:r>
            <a:r>
              <a:rPr lang="en-US" sz="2000" dirty="0"/>
              <a:t>, </a:t>
            </a:r>
            <a:r>
              <a:rPr lang="en-US" sz="2000" dirty="0" err="1"/>
              <a:t>ali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uspostavljanje</a:t>
            </a:r>
            <a:r>
              <a:rPr lang="en-US" sz="2000" dirty="0"/>
              <a:t> </a:t>
            </a:r>
            <a:r>
              <a:rPr lang="en-US" sz="2000" dirty="0" err="1"/>
              <a:t>kontakata</a:t>
            </a:r>
            <a:r>
              <a:rPr lang="en-US" sz="2000" dirty="0"/>
              <a:t> s </a:t>
            </a:r>
            <a:r>
              <a:rPr lang="en-US" sz="2000" dirty="0" err="1"/>
              <a:t>medijima</a:t>
            </a:r>
            <a:r>
              <a:rPr lang="en-US" sz="2000" dirty="0"/>
              <a:t>, pa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osobama</a:t>
            </a:r>
            <a:r>
              <a:rPr lang="en-US" sz="2000" dirty="0"/>
              <a:t> </a:t>
            </a:r>
            <a:r>
              <a:rPr lang="en-US" sz="2000" dirty="0" err="1"/>
              <a:t>koje</a:t>
            </a:r>
            <a:r>
              <a:rPr lang="en-US" sz="2000" dirty="0"/>
              <a:t> </a:t>
            </a:r>
            <a:r>
              <a:rPr lang="en-US" sz="2000" dirty="0" err="1"/>
              <a:t>imaju</a:t>
            </a:r>
            <a:r>
              <a:rPr lang="en-US" sz="2000" dirty="0"/>
              <a:t> </a:t>
            </a:r>
            <a:r>
              <a:rPr lang="en-US" sz="2000" dirty="0" err="1"/>
              <a:t>određeni</a:t>
            </a:r>
            <a:r>
              <a:rPr lang="en-US" sz="2000" dirty="0"/>
              <a:t> </a:t>
            </a:r>
            <a:r>
              <a:rPr lang="en-US" sz="2000" dirty="0" err="1"/>
              <a:t>društveni</a:t>
            </a:r>
            <a:r>
              <a:rPr lang="en-US" sz="2000" dirty="0"/>
              <a:t> </a:t>
            </a:r>
            <a:r>
              <a:rPr lang="en-US" sz="2000" dirty="0" err="1"/>
              <a:t>uticaj</a:t>
            </a:r>
            <a:r>
              <a:rPr lang="en-US" sz="2000" dirty="0"/>
              <a:t>, </a:t>
            </a:r>
            <a:r>
              <a:rPr lang="en-US" sz="2000" dirty="0" err="1"/>
              <a:t>tj</a:t>
            </a:r>
            <a:r>
              <a:rPr lang="en-US" sz="2000" dirty="0"/>
              <a:t>. </a:t>
            </a:r>
            <a:r>
              <a:rPr lang="en-US" sz="2000" dirty="0" err="1"/>
              <a:t>veliki</a:t>
            </a:r>
            <a:r>
              <a:rPr lang="en-US" sz="2000" dirty="0"/>
              <a:t> </a:t>
            </a:r>
            <a:r>
              <a:rPr lang="en-US" sz="2000" dirty="0" err="1"/>
              <a:t>broj</a:t>
            </a:r>
            <a:r>
              <a:rPr lang="en-US" sz="2000" dirty="0"/>
              <a:t> </a:t>
            </a:r>
            <a:r>
              <a:rPr lang="en-US" sz="2000" dirty="0" err="1"/>
              <a:t>pratilaca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društvenim</a:t>
            </a:r>
            <a:r>
              <a:rPr lang="en-US" sz="2000" dirty="0"/>
              <a:t> </a:t>
            </a:r>
            <a:r>
              <a:rPr lang="en-US" sz="2000" dirty="0" err="1"/>
              <a:t>mrežama</a:t>
            </a:r>
            <a:r>
              <a:rPr lang="en-US" sz="2000" dirty="0"/>
              <a:t>, a </a:t>
            </a:r>
            <a:r>
              <a:rPr lang="en-US" sz="2000" dirty="0" err="1"/>
              <a:t>koje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spremne</a:t>
            </a:r>
            <a:r>
              <a:rPr lang="en-US" sz="2000" dirty="0"/>
              <a:t> da </a:t>
            </a:r>
            <a:r>
              <a:rPr lang="en-US" sz="2000" dirty="0" err="1"/>
              <a:t>promovišu</a:t>
            </a:r>
            <a:r>
              <a:rPr lang="en-US" sz="2000" dirty="0"/>
              <a:t> </a:t>
            </a:r>
            <a:r>
              <a:rPr lang="en-US" sz="2000" dirty="0" err="1"/>
              <a:t>ideju</a:t>
            </a:r>
            <a:r>
              <a:rPr lang="en-US" sz="2000" dirty="0"/>
              <a:t> </a:t>
            </a:r>
            <a:r>
              <a:rPr lang="en-US" sz="2000" dirty="0" err="1"/>
              <a:t>crowdfunder</a:t>
            </a:r>
            <a:r>
              <a:rPr lang="en-US" sz="2000" dirty="0"/>
              <a:t>-a. </a:t>
            </a:r>
            <a:endParaRPr lang="sr-Latn-RS" sz="2000" dirty="0" smtClean="0"/>
          </a:p>
          <a:p>
            <a:r>
              <a:rPr lang="en-US" sz="2000" dirty="0" err="1" smtClean="0"/>
              <a:t>Sadržaj</a:t>
            </a:r>
            <a:r>
              <a:rPr lang="en-US" sz="2000" dirty="0" smtClean="0"/>
              <a:t> </a:t>
            </a:r>
            <a:r>
              <a:rPr lang="en-US" sz="2000" dirty="0" err="1"/>
              <a:t>kampanje</a:t>
            </a:r>
            <a:r>
              <a:rPr lang="en-US" sz="2000" dirty="0"/>
              <a:t> </a:t>
            </a:r>
            <a:r>
              <a:rPr lang="en-US" sz="2000" dirty="0" err="1"/>
              <a:t>treba</a:t>
            </a:r>
            <a:r>
              <a:rPr lang="en-US" sz="2000" dirty="0"/>
              <a:t> </a:t>
            </a:r>
            <a:r>
              <a:rPr lang="en-US" sz="2000" dirty="0" err="1"/>
              <a:t>formulisati</a:t>
            </a:r>
            <a:r>
              <a:rPr lang="en-US" sz="2000" dirty="0"/>
              <a:t> </a:t>
            </a:r>
            <a:r>
              <a:rPr lang="en-US" sz="2000" dirty="0" err="1"/>
              <a:t>tako</a:t>
            </a:r>
            <a:r>
              <a:rPr lang="en-US" sz="2000" dirty="0"/>
              <a:t> da </a:t>
            </a:r>
            <a:r>
              <a:rPr lang="en-US" sz="2000" dirty="0" err="1"/>
              <a:t>bude</a:t>
            </a:r>
            <a:r>
              <a:rPr lang="en-US" sz="2000" dirty="0"/>
              <a:t> </a:t>
            </a:r>
            <a:r>
              <a:rPr lang="en-US" sz="2000" dirty="0" err="1"/>
              <a:t>što</a:t>
            </a:r>
            <a:r>
              <a:rPr lang="en-US" sz="2000" dirty="0"/>
              <a:t> </a:t>
            </a:r>
            <a:r>
              <a:rPr lang="en-US" sz="2000" dirty="0" err="1"/>
              <a:t>konkretniji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jednostavniji</a:t>
            </a:r>
            <a:r>
              <a:rPr lang="en-US" sz="2000" dirty="0"/>
              <a:t> da ne bi </a:t>
            </a:r>
            <a:r>
              <a:rPr lang="en-US" sz="2000" dirty="0" err="1"/>
              <a:t>došlo</a:t>
            </a:r>
            <a:r>
              <a:rPr lang="en-US" sz="2000" dirty="0"/>
              <a:t> do </a:t>
            </a:r>
            <a:r>
              <a:rPr lang="en-US" sz="2000" dirty="0" err="1"/>
              <a:t>pogrešnog</a:t>
            </a:r>
            <a:r>
              <a:rPr lang="en-US" sz="2000" dirty="0"/>
              <a:t> </a:t>
            </a:r>
            <a:r>
              <a:rPr lang="en-US" sz="2000" dirty="0" err="1"/>
              <a:t>tumačenja</a:t>
            </a:r>
            <a:r>
              <a:rPr lang="en-US" sz="2000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1563" y="4892408"/>
            <a:ext cx="2770910" cy="1876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21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/>
              <a:t>Crowfunding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89212" y="1335024"/>
            <a:ext cx="8915400" cy="5219780"/>
          </a:xfrm>
        </p:spPr>
        <p:txBody>
          <a:bodyPr>
            <a:normAutofit/>
          </a:bodyPr>
          <a:lstStyle/>
          <a:p>
            <a:r>
              <a:rPr lang="sr-Latn-RS" sz="2800" b="1" dirty="0" smtClean="0"/>
              <a:t>Za dobru kampanju važno je pratiti sledeće korake:</a:t>
            </a:r>
          </a:p>
          <a:p>
            <a:r>
              <a:rPr lang="en-US" sz="2000" dirty="0"/>
              <a:t>9. PROSLAVITE I PREDAHNITE </a:t>
            </a:r>
            <a:endParaRPr lang="sr-Latn-RS" sz="2000" dirty="0" smtClean="0"/>
          </a:p>
          <a:p>
            <a:r>
              <a:rPr lang="en-US" sz="2000" dirty="0" err="1" smtClean="0"/>
              <a:t>Nakon</a:t>
            </a:r>
            <a:r>
              <a:rPr lang="en-US" sz="2000" dirty="0" smtClean="0"/>
              <a:t> </a:t>
            </a:r>
            <a:r>
              <a:rPr lang="en-US" sz="2000" dirty="0" err="1"/>
              <a:t>završene</a:t>
            </a:r>
            <a:r>
              <a:rPr lang="en-US" sz="2000" dirty="0"/>
              <a:t> </a:t>
            </a:r>
            <a:r>
              <a:rPr lang="en-US" sz="2000" dirty="0" err="1"/>
              <a:t>kampanje</a:t>
            </a:r>
            <a:r>
              <a:rPr lang="en-US" sz="2000" dirty="0"/>
              <a:t> </a:t>
            </a:r>
            <a:r>
              <a:rPr lang="en-US" sz="2000" dirty="0" err="1"/>
              <a:t>proslavite</a:t>
            </a:r>
            <a:r>
              <a:rPr lang="en-US" sz="2000" dirty="0"/>
              <a:t> </a:t>
            </a:r>
            <a:r>
              <a:rPr lang="en-US" sz="2000" dirty="0" err="1"/>
              <a:t>svoj</a:t>
            </a:r>
            <a:r>
              <a:rPr lang="en-US" sz="2000" dirty="0"/>
              <a:t> </a:t>
            </a:r>
            <a:r>
              <a:rPr lang="en-US" sz="2000" dirty="0" err="1"/>
              <a:t>uspeh</a:t>
            </a:r>
            <a:r>
              <a:rPr lang="en-US" sz="2000" dirty="0"/>
              <a:t>, </a:t>
            </a:r>
            <a:r>
              <a:rPr lang="en-US" sz="2000" dirty="0" err="1"/>
              <a:t>jer</a:t>
            </a:r>
            <a:r>
              <a:rPr lang="en-US" sz="2000" dirty="0"/>
              <a:t> crowdfunding,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većinu</a:t>
            </a:r>
            <a:r>
              <a:rPr lang="en-US" sz="2000" dirty="0"/>
              <a:t>, </a:t>
            </a:r>
            <a:r>
              <a:rPr lang="en-US" sz="2000" dirty="0" err="1"/>
              <a:t>predstavlja</a:t>
            </a:r>
            <a:r>
              <a:rPr lang="en-US" sz="2000" dirty="0"/>
              <a:t> </a:t>
            </a:r>
            <a:r>
              <a:rPr lang="en-US" sz="2000" dirty="0" err="1"/>
              <a:t>samo</a:t>
            </a:r>
            <a:r>
              <a:rPr lang="en-US" sz="2000" dirty="0"/>
              <a:t> </a:t>
            </a:r>
            <a:r>
              <a:rPr lang="en-US" sz="2000" dirty="0" err="1"/>
              <a:t>početak</a:t>
            </a:r>
            <a:r>
              <a:rPr lang="en-US" sz="2000" dirty="0"/>
              <a:t> </a:t>
            </a:r>
            <a:r>
              <a:rPr lang="en-US" sz="2000" dirty="0" err="1"/>
              <a:t>jednog</a:t>
            </a:r>
            <a:r>
              <a:rPr lang="en-US" sz="2000" dirty="0"/>
              <a:t> </a:t>
            </a:r>
            <a:r>
              <a:rPr lang="en-US" sz="2000" dirty="0" err="1"/>
              <a:t>uzbudljivog</a:t>
            </a:r>
            <a:r>
              <a:rPr lang="en-US" sz="2000" dirty="0"/>
              <a:t> </a:t>
            </a:r>
            <a:r>
              <a:rPr lang="en-US" sz="2000" dirty="0" err="1"/>
              <a:t>poduhvata</a:t>
            </a:r>
            <a:r>
              <a:rPr lang="en-US" sz="2000" dirty="0"/>
              <a:t>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8473" y="3634141"/>
            <a:ext cx="4100942" cy="311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02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/>
              <a:t>Crowfunding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89212" y="1335024"/>
            <a:ext cx="8915400" cy="5219780"/>
          </a:xfrm>
        </p:spPr>
        <p:txBody>
          <a:bodyPr>
            <a:normAutofit/>
          </a:bodyPr>
          <a:lstStyle/>
          <a:p>
            <a:endParaRPr lang="sr-Latn-RS" dirty="0" smtClean="0"/>
          </a:p>
          <a:p>
            <a:r>
              <a:rPr lang="en-US" sz="2000" b="1" dirty="0" smtClean="0"/>
              <a:t>OHRABRUJUĆA </a:t>
            </a:r>
            <a:r>
              <a:rPr lang="en-US" sz="2000" b="1" dirty="0"/>
              <a:t>CROWDFUNDING STATISTIKA ZA 2019. GODINU</a:t>
            </a:r>
          </a:p>
          <a:p>
            <a:r>
              <a:rPr lang="sr-Latn-RS" sz="2000" dirty="0" smtClean="0"/>
              <a:t>D</a:t>
            </a:r>
            <a:r>
              <a:rPr lang="en-US" sz="2000" dirty="0" err="1" smtClean="0"/>
              <a:t>onedavno</a:t>
            </a:r>
            <a:r>
              <a:rPr lang="en-US" sz="2000" dirty="0" smtClean="0"/>
              <a:t> </a:t>
            </a:r>
            <a:r>
              <a:rPr lang="sr-Latn-RS" sz="2000" dirty="0" smtClean="0"/>
              <a:t>je</a:t>
            </a:r>
            <a:r>
              <a:rPr lang="en-US" sz="2000" dirty="0" smtClean="0"/>
              <a:t> </a:t>
            </a:r>
            <a:r>
              <a:rPr lang="en-US" sz="2000" dirty="0" err="1" smtClean="0"/>
              <a:t>percipiran</a:t>
            </a:r>
            <a:r>
              <a:rPr lang="en-US" sz="2000" dirty="0" smtClean="0"/>
              <a:t> </a:t>
            </a:r>
            <a:r>
              <a:rPr lang="en-US" sz="2000" dirty="0" err="1"/>
              <a:t>samo</a:t>
            </a:r>
            <a:r>
              <a:rPr lang="en-US" sz="2000" dirty="0"/>
              <a:t> 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sr-Latn-RS" sz="2000" dirty="0" smtClean="0"/>
              <a:t>1</a:t>
            </a:r>
            <a:r>
              <a:rPr lang="en-US" sz="2000" dirty="0" smtClean="0"/>
              <a:t> </a:t>
            </a:r>
            <a:r>
              <a:rPr lang="en-US" sz="2000" dirty="0"/>
              <a:t>od </a:t>
            </a:r>
            <a:r>
              <a:rPr lang="en-US" sz="2000" dirty="0" err="1"/>
              <a:t>alternativnih</a:t>
            </a:r>
            <a:r>
              <a:rPr lang="en-US" sz="2000" dirty="0"/>
              <a:t> </a:t>
            </a:r>
            <a:r>
              <a:rPr lang="en-US" sz="2000" dirty="0" err="1"/>
              <a:t>metoda</a:t>
            </a:r>
            <a:r>
              <a:rPr lang="en-US" sz="2000" dirty="0"/>
              <a:t> </a:t>
            </a:r>
            <a:r>
              <a:rPr lang="en-US" sz="2000" dirty="0" err="1"/>
              <a:t>dodatnog</a:t>
            </a:r>
            <a:r>
              <a:rPr lang="en-US" sz="2000" dirty="0"/>
              <a:t> </a:t>
            </a:r>
            <a:r>
              <a:rPr lang="en-US" sz="2000" dirty="0" err="1"/>
              <a:t>finasiranja</a:t>
            </a:r>
            <a:r>
              <a:rPr lang="en-US" sz="2000" dirty="0"/>
              <a:t>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materijalne</a:t>
            </a:r>
            <a:r>
              <a:rPr lang="en-US" sz="2000" dirty="0"/>
              <a:t> </a:t>
            </a:r>
            <a:r>
              <a:rPr lang="en-US" sz="2000" dirty="0" err="1" smtClean="0"/>
              <a:t>podrške</a:t>
            </a:r>
            <a:r>
              <a:rPr lang="en-US" sz="2000" dirty="0" smtClean="0"/>
              <a:t>.</a:t>
            </a:r>
            <a:endParaRPr lang="sr-Latn-RS" sz="2000" dirty="0" smtClean="0"/>
          </a:p>
          <a:p>
            <a:r>
              <a:rPr lang="sr-Latn-RS" sz="2000" dirty="0" smtClean="0"/>
              <a:t>Danas </a:t>
            </a:r>
            <a:r>
              <a:rPr lang="en-US" sz="2000" dirty="0" smtClean="0"/>
              <a:t>je </a:t>
            </a:r>
            <a:r>
              <a:rPr lang="en-US" sz="2000" dirty="0" err="1"/>
              <a:t>ravnopravan</a:t>
            </a:r>
            <a:r>
              <a:rPr lang="en-US" sz="2000" dirty="0"/>
              <a:t>, </a:t>
            </a:r>
            <a:r>
              <a:rPr lang="en-US" sz="2000" dirty="0" err="1"/>
              <a:t>pouzdan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omiljen</a:t>
            </a:r>
            <a:r>
              <a:rPr lang="en-US" sz="2000" dirty="0"/>
              <a:t> </a:t>
            </a:r>
            <a:r>
              <a:rPr lang="en-US" sz="2000" dirty="0" err="1"/>
              <a:t>način</a:t>
            </a:r>
            <a:r>
              <a:rPr lang="en-US" sz="2000" dirty="0"/>
              <a:t> </a:t>
            </a:r>
            <a:r>
              <a:rPr lang="en-US" sz="2000" dirty="0" err="1"/>
              <a:t>prikupljanja</a:t>
            </a:r>
            <a:r>
              <a:rPr lang="en-US" sz="2000" dirty="0"/>
              <a:t> </a:t>
            </a:r>
            <a:r>
              <a:rPr lang="en-US" sz="2000" dirty="0" err="1"/>
              <a:t>sredstava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realizaciju</a:t>
            </a:r>
            <a:r>
              <a:rPr lang="en-US" sz="2000" dirty="0"/>
              <a:t> </a:t>
            </a:r>
            <a:r>
              <a:rPr lang="en-US" sz="2000" dirty="0" err="1"/>
              <a:t>preduzetničkih</a:t>
            </a:r>
            <a:r>
              <a:rPr lang="en-US" sz="2000" dirty="0"/>
              <a:t> </a:t>
            </a:r>
            <a:r>
              <a:rPr lang="en-US" sz="2000" dirty="0" err="1" smtClean="0"/>
              <a:t>ideja</a:t>
            </a:r>
            <a:r>
              <a:rPr lang="sr-Latn-RS" sz="2000" dirty="0" smtClean="0"/>
              <a:t> </a:t>
            </a:r>
            <a:r>
              <a:rPr lang="en-US" sz="2000" dirty="0" smtClean="0"/>
              <a:t>u </a:t>
            </a:r>
            <a:r>
              <a:rPr lang="en-US" sz="2000" dirty="0" err="1"/>
              <a:t>nekim</a:t>
            </a:r>
            <a:r>
              <a:rPr lang="en-US" sz="2000" dirty="0"/>
              <a:t> </a:t>
            </a:r>
            <a:r>
              <a:rPr lang="en-US" sz="2000" dirty="0" err="1"/>
              <a:t>državama</a:t>
            </a:r>
            <a:r>
              <a:rPr lang="en-US" sz="2000" dirty="0"/>
              <a:t>, 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en-US" sz="2000" dirty="0" err="1"/>
              <a:t>što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Kina, </a:t>
            </a:r>
            <a:r>
              <a:rPr lang="sr-Latn-RS" sz="2000" dirty="0" smtClean="0"/>
              <a:t>SAD </a:t>
            </a:r>
            <a:r>
              <a:rPr lang="en-US" sz="2000" dirty="0" err="1" smtClean="0"/>
              <a:t>i</a:t>
            </a:r>
            <a:r>
              <a:rPr lang="en-US" sz="2000" dirty="0" smtClean="0"/>
              <a:t> </a:t>
            </a:r>
            <a:r>
              <a:rPr lang="en-US" sz="2000" dirty="0" err="1"/>
              <a:t>Velika</a:t>
            </a:r>
            <a:r>
              <a:rPr lang="en-US" sz="2000" dirty="0"/>
              <a:t> </a:t>
            </a:r>
            <a:r>
              <a:rPr lang="en-US" sz="2000" dirty="0" err="1" smtClean="0"/>
              <a:t>Britanija</a:t>
            </a:r>
            <a:r>
              <a:rPr lang="en-US" sz="2000" dirty="0" smtClean="0"/>
              <a:t>.</a:t>
            </a:r>
            <a:endParaRPr lang="sr-Latn-RS" sz="2000" dirty="0" smtClean="0"/>
          </a:p>
          <a:p>
            <a:r>
              <a:rPr lang="sr-Latn-RS" sz="2000" dirty="0" smtClean="0"/>
              <a:t>Uključuju se</a:t>
            </a:r>
            <a:r>
              <a:rPr lang="en-US" sz="2000" dirty="0" smtClean="0"/>
              <a:t> </a:t>
            </a:r>
            <a:r>
              <a:rPr lang="en-US" sz="2000" dirty="0" err="1"/>
              <a:t>svi</a:t>
            </a:r>
            <a:r>
              <a:rPr lang="en-US" sz="2000" dirty="0"/>
              <a:t> – </a:t>
            </a:r>
            <a:r>
              <a:rPr lang="en-US" sz="2000" dirty="0" err="1"/>
              <a:t>kompanije</a:t>
            </a:r>
            <a:r>
              <a:rPr lang="en-US" sz="2000" dirty="0"/>
              <a:t>, </a:t>
            </a:r>
            <a:r>
              <a:rPr lang="en-US" sz="2000" dirty="0" err="1"/>
              <a:t>organizacije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u </a:t>
            </a:r>
            <a:r>
              <a:rPr lang="en-US" sz="2000" dirty="0" err="1"/>
              <a:t>najvećem</a:t>
            </a:r>
            <a:r>
              <a:rPr lang="en-US" sz="2000" dirty="0"/>
              <a:t> </a:t>
            </a:r>
            <a:r>
              <a:rPr lang="en-US" sz="2000" dirty="0" err="1"/>
              <a:t>broju</a:t>
            </a:r>
            <a:r>
              <a:rPr lang="en-US" sz="2000" dirty="0"/>
              <a:t> </a:t>
            </a:r>
            <a:r>
              <a:rPr lang="en-US" sz="2000" dirty="0" err="1"/>
              <a:t>obični</a:t>
            </a:r>
            <a:r>
              <a:rPr lang="en-US" sz="2000" dirty="0"/>
              <a:t> </a:t>
            </a:r>
            <a:r>
              <a:rPr lang="en-US" sz="2000" dirty="0" err="1"/>
              <a:t>građani</a:t>
            </a:r>
            <a:r>
              <a:rPr lang="en-US" sz="2000" dirty="0"/>
              <a:t>.   </a:t>
            </a:r>
          </a:p>
          <a:p>
            <a:r>
              <a:rPr lang="en-US" sz="2000" dirty="0" smtClean="0"/>
              <a:t>Crowdfunding </a:t>
            </a:r>
            <a:r>
              <a:rPr lang="en-US" sz="2000" dirty="0"/>
              <a:t>je </a:t>
            </a:r>
            <a:r>
              <a:rPr lang="en-US" sz="2000" dirty="0" err="1"/>
              <a:t>omogućio</a:t>
            </a:r>
            <a:r>
              <a:rPr lang="en-US" sz="2000" dirty="0"/>
              <a:t> </a:t>
            </a:r>
            <a:r>
              <a:rPr lang="en-US" sz="2000" dirty="0" err="1"/>
              <a:t>građanima</a:t>
            </a:r>
            <a:r>
              <a:rPr lang="en-US" sz="2000" dirty="0"/>
              <a:t> </a:t>
            </a:r>
            <a:r>
              <a:rPr lang="en-US" sz="2000" dirty="0" err="1"/>
              <a:t>širom</a:t>
            </a:r>
            <a:r>
              <a:rPr lang="en-US" sz="2000" dirty="0"/>
              <a:t> </a:t>
            </a:r>
            <a:r>
              <a:rPr lang="en-US" sz="2000" dirty="0" err="1"/>
              <a:t>sveta</a:t>
            </a:r>
            <a:r>
              <a:rPr lang="en-US" sz="2000" dirty="0"/>
              <a:t> da </a:t>
            </a:r>
            <a:r>
              <a:rPr lang="en-US" sz="2000" dirty="0" err="1"/>
              <a:t>sami</a:t>
            </a:r>
            <a:r>
              <a:rPr lang="en-US" sz="2000" dirty="0"/>
              <a:t> </a:t>
            </a:r>
            <a:r>
              <a:rPr lang="en-US" sz="2000" dirty="0" err="1"/>
              <a:t>odaberu</a:t>
            </a:r>
            <a:r>
              <a:rPr lang="en-US" sz="2000" dirty="0"/>
              <a:t> </a:t>
            </a:r>
            <a:r>
              <a:rPr lang="en-US" sz="2000" dirty="0" err="1"/>
              <a:t>temu</a:t>
            </a:r>
            <a:r>
              <a:rPr lang="en-US" sz="2000" dirty="0"/>
              <a:t>, </a:t>
            </a:r>
            <a:r>
              <a:rPr lang="en-US" sz="2000" dirty="0" err="1"/>
              <a:t>projekat</a:t>
            </a:r>
            <a:r>
              <a:rPr lang="en-US" sz="2000" dirty="0"/>
              <a:t>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inicijativu</a:t>
            </a:r>
            <a:r>
              <a:rPr lang="en-US" sz="2000" dirty="0"/>
              <a:t> </a:t>
            </a:r>
            <a:r>
              <a:rPr lang="en-US" sz="2000" dirty="0" err="1"/>
              <a:t>koju</a:t>
            </a:r>
            <a:r>
              <a:rPr lang="en-US" sz="2000" dirty="0"/>
              <a:t> </a:t>
            </a:r>
            <a:r>
              <a:rPr lang="en-US" sz="2000" dirty="0" err="1"/>
              <a:t>žele</a:t>
            </a:r>
            <a:r>
              <a:rPr lang="en-US" sz="2000" dirty="0"/>
              <a:t> da </a:t>
            </a:r>
            <a:r>
              <a:rPr lang="en-US" sz="2000" dirty="0" err="1" smtClean="0"/>
              <a:t>podrže</a:t>
            </a:r>
            <a:r>
              <a:rPr lang="en-US" sz="2000" dirty="0" smtClean="0"/>
              <a:t>.</a:t>
            </a:r>
            <a:endParaRPr lang="sr-Latn-RS" sz="2000" dirty="0" smtClean="0"/>
          </a:p>
          <a:p>
            <a:r>
              <a:rPr lang="sr-Latn-RS" sz="2000" dirty="0" smtClean="0"/>
              <a:t>T</a:t>
            </a:r>
            <a:r>
              <a:rPr lang="en-US" sz="2000" dirty="0" err="1" smtClean="0"/>
              <a:t>okom</a:t>
            </a:r>
            <a:r>
              <a:rPr lang="en-US" sz="2000" dirty="0" smtClean="0"/>
              <a:t> </a:t>
            </a:r>
            <a:r>
              <a:rPr lang="en-US" sz="2000" dirty="0" err="1"/>
              <a:t>ove</a:t>
            </a:r>
            <a:r>
              <a:rPr lang="en-US" sz="2000" dirty="0"/>
              <a:t> </a:t>
            </a:r>
            <a:r>
              <a:rPr lang="sr-Latn-RS" sz="2000" dirty="0" smtClean="0"/>
              <a:t>2019. </a:t>
            </a:r>
            <a:r>
              <a:rPr lang="en-US" sz="2000" dirty="0" err="1" smtClean="0"/>
              <a:t>godine</a:t>
            </a:r>
            <a:r>
              <a:rPr lang="en-US" sz="2000" dirty="0"/>
              <a:t>, </a:t>
            </a:r>
            <a:r>
              <a:rPr lang="en-US" sz="2000" dirty="0" err="1"/>
              <a:t>grupno</a:t>
            </a:r>
            <a:r>
              <a:rPr lang="en-US" sz="2000" dirty="0"/>
              <a:t> </a:t>
            </a:r>
            <a:r>
              <a:rPr lang="en-US" sz="2000" dirty="0" err="1"/>
              <a:t>finansiranje</a:t>
            </a:r>
            <a:r>
              <a:rPr lang="en-US" sz="2000" dirty="0"/>
              <a:t> </a:t>
            </a:r>
            <a:r>
              <a:rPr lang="en-US" sz="2000" dirty="0" err="1"/>
              <a:t>doprinelo</a:t>
            </a:r>
            <a:r>
              <a:rPr lang="en-US" sz="2000" dirty="0"/>
              <a:t> </a:t>
            </a:r>
            <a:r>
              <a:rPr lang="en-US" sz="2000" dirty="0" err="1"/>
              <a:t>svetskoj</a:t>
            </a:r>
            <a:r>
              <a:rPr lang="en-US" sz="2000" dirty="0"/>
              <a:t> </a:t>
            </a:r>
            <a:r>
              <a:rPr lang="en-US" sz="2000" dirty="0" err="1"/>
              <a:t>ekonomiji</a:t>
            </a:r>
            <a:r>
              <a:rPr lang="en-US" sz="2000" dirty="0"/>
              <a:t> u </a:t>
            </a:r>
            <a:r>
              <a:rPr lang="en-US" sz="2000" dirty="0" err="1"/>
              <a:t>neverovatnom</a:t>
            </a:r>
            <a:r>
              <a:rPr lang="en-US" sz="2000" dirty="0"/>
              <a:t> </a:t>
            </a:r>
            <a:r>
              <a:rPr lang="en-US" sz="2000" dirty="0" err="1"/>
              <a:t>iznosu</a:t>
            </a:r>
            <a:r>
              <a:rPr lang="en-US" sz="2000" dirty="0"/>
              <a:t> od </a:t>
            </a:r>
            <a:r>
              <a:rPr lang="en-US" sz="2000" dirty="0" err="1"/>
              <a:t>oko</a:t>
            </a:r>
            <a:r>
              <a:rPr lang="en-US" sz="2000" dirty="0"/>
              <a:t> 65 </a:t>
            </a:r>
            <a:r>
              <a:rPr lang="en-US" sz="2000" dirty="0" err="1"/>
              <a:t>milijardi</a:t>
            </a:r>
            <a:r>
              <a:rPr lang="en-US" sz="2000" dirty="0"/>
              <a:t> </a:t>
            </a:r>
            <a:r>
              <a:rPr lang="en-US" sz="2000" dirty="0" err="1"/>
              <a:t>dolara</a:t>
            </a:r>
            <a:r>
              <a:rPr lang="en-US" sz="2000" dirty="0"/>
              <a:t>! </a:t>
            </a:r>
          </a:p>
        </p:txBody>
      </p:sp>
    </p:spTree>
    <p:extLst>
      <p:ext uri="{BB962C8B-B14F-4D97-AF65-F5344CB8AC3E}">
        <p14:creationId xmlns:p14="http://schemas.microsoft.com/office/powerpoint/2010/main" val="233998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/>
              <a:t>Crowfunding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637338" y="1434165"/>
            <a:ext cx="8915400" cy="5351646"/>
          </a:xfrm>
        </p:spPr>
        <p:txBody>
          <a:bodyPr>
            <a:normAutofit/>
          </a:bodyPr>
          <a:lstStyle/>
          <a:p>
            <a:endParaRPr lang="sr-Latn-RS" sz="2400" dirty="0" smtClean="0"/>
          </a:p>
          <a:p>
            <a:endParaRPr lang="sr-Latn-RS" sz="2400" dirty="0"/>
          </a:p>
          <a:p>
            <a:r>
              <a:rPr lang="en-US" sz="2400" dirty="0" err="1" smtClean="0"/>
              <a:t>Kako</a:t>
            </a:r>
            <a:r>
              <a:rPr lang="en-US" sz="2400" dirty="0" smtClean="0"/>
              <a:t> </a:t>
            </a:r>
            <a:r>
              <a:rPr lang="en-US" sz="2400" dirty="0"/>
              <a:t>je </a:t>
            </a:r>
            <a:r>
              <a:rPr lang="en-US" sz="2400" dirty="0" err="1"/>
              <a:t>tokom</a:t>
            </a:r>
            <a:r>
              <a:rPr lang="en-US" sz="2400" dirty="0"/>
              <a:t> 2019. </a:t>
            </a:r>
            <a:r>
              <a:rPr lang="en-US" sz="2400" dirty="0" err="1"/>
              <a:t>godine</a:t>
            </a:r>
            <a:r>
              <a:rPr lang="en-US" sz="2400" dirty="0"/>
              <a:t> </a:t>
            </a:r>
            <a:r>
              <a:rPr lang="en-US" sz="2400" dirty="0" err="1"/>
              <a:t>globalno</a:t>
            </a:r>
            <a:r>
              <a:rPr lang="en-US" sz="2400" dirty="0"/>
              <a:t> </a:t>
            </a:r>
            <a:r>
              <a:rPr lang="en-US" sz="2400" dirty="0" err="1"/>
              <a:t>izgledala</a:t>
            </a:r>
            <a:r>
              <a:rPr lang="en-US" sz="2400" dirty="0"/>
              <a:t> </a:t>
            </a:r>
            <a:r>
              <a:rPr lang="en-US" sz="2400" dirty="0" err="1"/>
              <a:t>jedna</a:t>
            </a:r>
            <a:r>
              <a:rPr lang="en-US" sz="2400" dirty="0"/>
              <a:t> crowdfunding </a:t>
            </a:r>
            <a:r>
              <a:rPr lang="en-US" sz="2400" dirty="0" err="1"/>
              <a:t>kampanja</a:t>
            </a:r>
            <a:r>
              <a:rPr lang="en-US" sz="2400" dirty="0"/>
              <a:t>? </a:t>
            </a:r>
          </a:p>
          <a:p>
            <a:r>
              <a:rPr lang="en-US" sz="2400" dirty="0" err="1" smtClean="0"/>
              <a:t>Jedna</a:t>
            </a:r>
            <a:r>
              <a:rPr lang="en-US" sz="2400" dirty="0" smtClean="0"/>
              <a:t> </a:t>
            </a:r>
            <a:r>
              <a:rPr lang="en-US" sz="2400" dirty="0" err="1"/>
              <a:t>uspešna</a:t>
            </a:r>
            <a:r>
              <a:rPr lang="en-US" sz="2400" dirty="0"/>
              <a:t> crowdfunding </a:t>
            </a:r>
            <a:r>
              <a:rPr lang="en-US" sz="2400" dirty="0" err="1"/>
              <a:t>kampanja</a:t>
            </a:r>
            <a:r>
              <a:rPr lang="en-US" sz="2400" dirty="0"/>
              <a:t> u </a:t>
            </a:r>
            <a:r>
              <a:rPr lang="en-US" sz="2400" dirty="0" err="1"/>
              <a:t>proseku</a:t>
            </a:r>
            <a:r>
              <a:rPr lang="en-US" sz="2400" dirty="0"/>
              <a:t> je </a:t>
            </a:r>
            <a:r>
              <a:rPr lang="en-US" sz="2400" dirty="0" err="1"/>
              <a:t>prikupila</a:t>
            </a:r>
            <a:r>
              <a:rPr lang="en-US" sz="2400" dirty="0"/>
              <a:t> </a:t>
            </a:r>
            <a:r>
              <a:rPr lang="en-US" sz="2400" dirty="0" err="1"/>
              <a:t>oko</a:t>
            </a:r>
            <a:r>
              <a:rPr lang="en-US" sz="2400" dirty="0"/>
              <a:t> 7.000 </a:t>
            </a:r>
            <a:r>
              <a:rPr lang="en-US" sz="2400" dirty="0" err="1"/>
              <a:t>dolara</a:t>
            </a:r>
            <a:endParaRPr lang="en-US" sz="2400" dirty="0"/>
          </a:p>
          <a:p>
            <a:r>
              <a:rPr lang="sr-Latn-RS" sz="2400" dirty="0" smtClean="0"/>
              <a:t>Z</a:t>
            </a:r>
            <a:r>
              <a:rPr lang="en-US" sz="2400" dirty="0" smtClean="0"/>
              <a:t>a </a:t>
            </a:r>
            <a:r>
              <a:rPr lang="en-US" sz="2400" dirty="0" err="1"/>
              <a:t>pripremu</a:t>
            </a:r>
            <a:r>
              <a:rPr lang="en-US" sz="2400" dirty="0"/>
              <a:t> </a:t>
            </a:r>
            <a:r>
              <a:rPr lang="en-US" sz="2400" dirty="0" err="1"/>
              <a:t>uspešne</a:t>
            </a:r>
            <a:r>
              <a:rPr lang="en-US" sz="2400" dirty="0"/>
              <a:t> </a:t>
            </a:r>
            <a:r>
              <a:rPr lang="en-US" sz="2400" dirty="0" err="1"/>
              <a:t>kampanje</a:t>
            </a:r>
            <a:r>
              <a:rPr lang="en-US" sz="2400" dirty="0"/>
              <a:t> </a:t>
            </a:r>
            <a:r>
              <a:rPr lang="en-US" sz="2400" dirty="0" err="1"/>
              <a:t>tokom</a:t>
            </a:r>
            <a:r>
              <a:rPr lang="en-US" sz="2400" dirty="0"/>
              <a:t> 2019. </a:t>
            </a:r>
            <a:r>
              <a:rPr lang="en-US" sz="2400" dirty="0" err="1"/>
              <a:t>bilo</a:t>
            </a:r>
            <a:r>
              <a:rPr lang="en-US" sz="2400" dirty="0"/>
              <a:t> </a:t>
            </a:r>
            <a:r>
              <a:rPr lang="en-US" sz="2400" dirty="0" err="1"/>
              <a:t>potrebno</a:t>
            </a:r>
            <a:r>
              <a:rPr lang="en-US" sz="2400" dirty="0"/>
              <a:t> </a:t>
            </a:r>
            <a:r>
              <a:rPr lang="en-US" sz="2400" dirty="0" err="1"/>
              <a:t>najmanje</a:t>
            </a:r>
            <a:r>
              <a:rPr lang="en-US" sz="2400" dirty="0"/>
              <a:t> 12 </a:t>
            </a:r>
            <a:r>
              <a:rPr lang="en-US" sz="2400" dirty="0" err="1"/>
              <a:t>radnih</a:t>
            </a:r>
            <a:r>
              <a:rPr lang="en-US" sz="2400" dirty="0"/>
              <a:t> dana </a:t>
            </a:r>
          </a:p>
          <a:p>
            <a:r>
              <a:rPr lang="en-US" sz="2400" dirty="0" smtClean="0"/>
              <a:t>U </a:t>
            </a:r>
            <a:r>
              <a:rPr lang="en-US" sz="2400" dirty="0" err="1"/>
              <a:t>proseku</a:t>
            </a:r>
            <a:r>
              <a:rPr lang="en-US" sz="2400" dirty="0"/>
              <a:t>, </a:t>
            </a:r>
            <a:r>
              <a:rPr lang="en-US" sz="2400" dirty="0" err="1"/>
              <a:t>kampanja</a:t>
            </a:r>
            <a:r>
              <a:rPr lang="en-US" sz="2400" dirty="0"/>
              <a:t> </a:t>
            </a:r>
            <a:r>
              <a:rPr lang="en-US" sz="2400" dirty="0" err="1"/>
              <a:t>traje</a:t>
            </a:r>
            <a:r>
              <a:rPr lang="en-US" sz="2400" dirty="0"/>
              <a:t> 9 </a:t>
            </a:r>
            <a:r>
              <a:rPr lang="en-US" sz="2400" dirty="0" err="1"/>
              <a:t>nedelja</a:t>
            </a:r>
            <a:endParaRPr lang="en-US" sz="2400" dirty="0"/>
          </a:p>
          <a:p>
            <a:r>
              <a:rPr lang="en-US" sz="2400" dirty="0" err="1" smtClean="0"/>
              <a:t>Prosečni</a:t>
            </a:r>
            <a:r>
              <a:rPr lang="en-US" sz="2400" dirty="0" smtClean="0"/>
              <a:t> </a:t>
            </a:r>
            <a:r>
              <a:rPr lang="en-US" sz="2400" dirty="0" err="1"/>
              <a:t>iznos</a:t>
            </a:r>
            <a:r>
              <a:rPr lang="en-US" sz="2400" dirty="0"/>
              <a:t> </a:t>
            </a:r>
            <a:r>
              <a:rPr lang="en-US" sz="2400" dirty="0" err="1"/>
              <a:t>pojedinačne</a:t>
            </a:r>
            <a:r>
              <a:rPr lang="en-US" sz="2400" dirty="0"/>
              <a:t> </a:t>
            </a:r>
            <a:r>
              <a:rPr lang="en-US" sz="2400" dirty="0" err="1"/>
              <a:t>donacije</a:t>
            </a:r>
            <a:r>
              <a:rPr lang="en-US" sz="2400" dirty="0"/>
              <a:t> je 88 </a:t>
            </a:r>
            <a:r>
              <a:rPr lang="en-US" sz="2400" dirty="0" err="1" smtClean="0"/>
              <a:t>dolara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1658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/>
              <a:t>Crowfunding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637338" y="1434165"/>
            <a:ext cx="8915400" cy="5351646"/>
          </a:xfrm>
        </p:spPr>
        <p:txBody>
          <a:bodyPr>
            <a:normAutofit/>
          </a:bodyPr>
          <a:lstStyle/>
          <a:p>
            <a:endParaRPr lang="sr-Latn-RS" sz="2400" dirty="0" smtClean="0"/>
          </a:p>
          <a:p>
            <a:endParaRPr lang="sr-Latn-RS" sz="2400" dirty="0"/>
          </a:p>
          <a:p>
            <a:r>
              <a:rPr lang="en-US" sz="2400" dirty="0" err="1" smtClean="0"/>
              <a:t>Kampanje</a:t>
            </a:r>
            <a:r>
              <a:rPr lang="en-US" sz="2400" dirty="0" smtClean="0"/>
              <a:t> </a:t>
            </a:r>
            <a:r>
              <a:rPr lang="en-US" sz="2400" dirty="0" err="1"/>
              <a:t>koje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tokom</a:t>
            </a:r>
            <a:r>
              <a:rPr lang="en-US" sz="2400" dirty="0"/>
              <a:t> </a:t>
            </a:r>
            <a:r>
              <a:rPr lang="en-US" sz="2400" dirty="0" err="1"/>
              <a:t>prve</a:t>
            </a:r>
            <a:r>
              <a:rPr lang="en-US" sz="2400" dirty="0"/>
              <a:t> </a:t>
            </a:r>
            <a:r>
              <a:rPr lang="en-US" sz="2400" dirty="0" err="1"/>
              <a:t>nedelje</a:t>
            </a:r>
            <a:r>
              <a:rPr lang="en-US" sz="2400" dirty="0"/>
              <a:t> </a:t>
            </a:r>
            <a:r>
              <a:rPr lang="en-US" sz="2400" dirty="0" err="1"/>
              <a:t>uspele</a:t>
            </a:r>
            <a:r>
              <a:rPr lang="en-US" sz="2400" dirty="0"/>
              <a:t> da </a:t>
            </a:r>
            <a:r>
              <a:rPr lang="en-US" sz="2400" dirty="0" err="1"/>
              <a:t>obezbede</a:t>
            </a:r>
            <a:r>
              <a:rPr lang="en-US" sz="2400" dirty="0"/>
              <a:t> 30% </a:t>
            </a:r>
            <a:r>
              <a:rPr lang="en-US" sz="2400" dirty="0" err="1"/>
              <a:t>ciljanog</a:t>
            </a:r>
            <a:r>
              <a:rPr lang="en-US" sz="2400" dirty="0"/>
              <a:t> </a:t>
            </a:r>
            <a:r>
              <a:rPr lang="en-US" sz="2400" dirty="0" err="1"/>
              <a:t>iznosa</a:t>
            </a:r>
            <a:r>
              <a:rPr lang="en-US" sz="2400" dirty="0"/>
              <a:t> </a:t>
            </a:r>
            <a:r>
              <a:rPr lang="en-US" sz="2400" dirty="0" err="1"/>
              <a:t>imaju</a:t>
            </a:r>
            <a:r>
              <a:rPr lang="en-US" sz="2400" dirty="0"/>
              <a:t> </a:t>
            </a:r>
            <a:r>
              <a:rPr lang="en-US" sz="2400" dirty="0" err="1"/>
              <a:t>velike</a:t>
            </a:r>
            <a:r>
              <a:rPr lang="en-US" sz="2400" dirty="0"/>
              <a:t> </a:t>
            </a:r>
            <a:r>
              <a:rPr lang="en-US" sz="2400" dirty="0" err="1"/>
              <a:t>šanse</a:t>
            </a:r>
            <a:r>
              <a:rPr lang="en-US" sz="2400" dirty="0"/>
              <a:t> da </a:t>
            </a:r>
            <a:r>
              <a:rPr lang="en-US" sz="2400" dirty="0" err="1"/>
              <a:t>budu</a:t>
            </a:r>
            <a:r>
              <a:rPr lang="en-US" sz="2400" dirty="0"/>
              <a:t> </a:t>
            </a:r>
            <a:r>
              <a:rPr lang="en-US" sz="2400" dirty="0" err="1"/>
              <a:t>uspešne</a:t>
            </a:r>
            <a:r>
              <a:rPr lang="en-US" sz="2400" dirty="0"/>
              <a:t> </a:t>
            </a:r>
          </a:p>
          <a:p>
            <a:r>
              <a:rPr lang="en-US" sz="2400" dirty="0" smtClean="0"/>
              <a:t>42</a:t>
            </a:r>
            <a:r>
              <a:rPr lang="en-US" sz="2400" dirty="0"/>
              <a:t>% </a:t>
            </a:r>
            <a:r>
              <a:rPr lang="en-US" sz="2400" dirty="0" err="1"/>
              <a:t>ciljanih</a:t>
            </a:r>
            <a:r>
              <a:rPr lang="en-US" sz="2400" dirty="0"/>
              <a:t> </a:t>
            </a:r>
            <a:r>
              <a:rPr lang="en-US" sz="2400" dirty="0" err="1"/>
              <a:t>sredstava</a:t>
            </a:r>
            <a:r>
              <a:rPr lang="en-US" sz="2400" dirty="0"/>
              <a:t> se </a:t>
            </a:r>
            <a:r>
              <a:rPr lang="en-US" sz="2400" dirty="0" err="1"/>
              <a:t>prikupi</a:t>
            </a:r>
            <a:r>
              <a:rPr lang="en-US" sz="2400" dirty="0"/>
              <a:t> </a:t>
            </a:r>
            <a:r>
              <a:rPr lang="en-US" sz="2400" dirty="0" err="1"/>
              <a:t>tokom</a:t>
            </a:r>
            <a:r>
              <a:rPr lang="en-US" sz="2400" dirty="0"/>
              <a:t> </a:t>
            </a:r>
            <a:r>
              <a:rPr lang="en-US" sz="2400" dirty="0" err="1"/>
              <a:t>prvog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poslednja</a:t>
            </a:r>
            <a:r>
              <a:rPr lang="en-US" sz="2400" dirty="0"/>
              <a:t> </a:t>
            </a:r>
            <a:r>
              <a:rPr lang="en-US" sz="2400" dirty="0" err="1"/>
              <a:t>četiri</a:t>
            </a:r>
            <a:r>
              <a:rPr lang="en-US" sz="2400" dirty="0"/>
              <a:t> dana </a:t>
            </a:r>
            <a:r>
              <a:rPr lang="en-US" sz="2400" dirty="0" err="1"/>
              <a:t>kampanje</a:t>
            </a:r>
            <a:r>
              <a:rPr lang="en-US" sz="2400" dirty="0"/>
              <a:t> </a:t>
            </a:r>
          </a:p>
          <a:p>
            <a:r>
              <a:rPr lang="en-US" sz="2400" dirty="0" err="1" smtClean="0"/>
              <a:t>Tačno</a:t>
            </a:r>
            <a:r>
              <a:rPr lang="en-US" sz="2400" dirty="0" smtClean="0"/>
              <a:t> </a:t>
            </a:r>
            <a:r>
              <a:rPr lang="en-US" sz="2400" dirty="0"/>
              <a:t>50% </a:t>
            </a:r>
            <a:r>
              <a:rPr lang="en-US" sz="2400" dirty="0" err="1"/>
              <a:t>kampanja</a:t>
            </a:r>
            <a:r>
              <a:rPr lang="en-US" sz="2400" dirty="0"/>
              <a:t> </a:t>
            </a:r>
            <a:r>
              <a:rPr lang="en-US" sz="2400" dirty="0" err="1"/>
              <a:t>širom</a:t>
            </a:r>
            <a:r>
              <a:rPr lang="en-US" sz="2400" dirty="0"/>
              <a:t> </a:t>
            </a:r>
            <a:r>
              <a:rPr lang="en-US" sz="2400" dirty="0" err="1"/>
              <a:t>sveta</a:t>
            </a:r>
            <a:r>
              <a:rPr lang="en-US" sz="2400" dirty="0"/>
              <a:t> je </a:t>
            </a:r>
            <a:r>
              <a:rPr lang="en-US" sz="2400" dirty="0" err="1"/>
              <a:t>tokom</a:t>
            </a:r>
            <a:r>
              <a:rPr lang="en-US" sz="2400" dirty="0"/>
              <a:t> </a:t>
            </a:r>
            <a:r>
              <a:rPr lang="en-US" sz="2400" dirty="0" err="1"/>
              <a:t>prošle</a:t>
            </a:r>
            <a:r>
              <a:rPr lang="en-US" sz="2400" dirty="0"/>
              <a:t> </a:t>
            </a:r>
            <a:r>
              <a:rPr lang="en-US" sz="2400" dirty="0" err="1"/>
              <a:t>godine</a:t>
            </a:r>
            <a:r>
              <a:rPr lang="en-US" sz="2400" dirty="0"/>
              <a:t> </a:t>
            </a:r>
            <a:r>
              <a:rPr lang="en-US" sz="2400" dirty="0" err="1"/>
              <a:t>bilo</a:t>
            </a:r>
            <a:r>
              <a:rPr lang="en-US" sz="2400" dirty="0"/>
              <a:t> </a:t>
            </a:r>
            <a:r>
              <a:rPr lang="en-US" sz="2400" dirty="0" err="1"/>
              <a:t>uspešno</a:t>
            </a:r>
            <a:endParaRPr lang="en-US" sz="2400" dirty="0"/>
          </a:p>
          <a:p>
            <a:r>
              <a:rPr lang="en-US" sz="2400" dirty="0" err="1" smtClean="0"/>
              <a:t>Čak</a:t>
            </a:r>
            <a:r>
              <a:rPr lang="en-US" sz="2400" dirty="0" smtClean="0"/>
              <a:t> </a:t>
            </a:r>
            <a:r>
              <a:rPr lang="en-US" sz="2400" dirty="0"/>
              <a:t>78% </a:t>
            </a:r>
            <a:r>
              <a:rPr lang="en-US" sz="2400" dirty="0" err="1"/>
              <a:t>uspešnih</a:t>
            </a:r>
            <a:r>
              <a:rPr lang="en-US" sz="2400" dirty="0"/>
              <a:t> </a:t>
            </a:r>
            <a:r>
              <a:rPr lang="en-US" sz="2400" dirty="0" err="1"/>
              <a:t>kampanja</a:t>
            </a:r>
            <a:r>
              <a:rPr lang="en-US" sz="2400" dirty="0"/>
              <a:t> </a:t>
            </a:r>
            <a:r>
              <a:rPr lang="en-US" sz="2400" dirty="0" err="1"/>
              <a:t>obezbedilo</a:t>
            </a:r>
            <a:r>
              <a:rPr lang="en-US" sz="2400" dirty="0"/>
              <a:t> je </a:t>
            </a:r>
            <a:r>
              <a:rPr lang="en-US" sz="2400" dirty="0" err="1"/>
              <a:t>više</a:t>
            </a:r>
            <a:r>
              <a:rPr lang="en-US" sz="2400" dirty="0"/>
              <a:t> </a:t>
            </a:r>
            <a:r>
              <a:rPr lang="en-US" sz="2400" dirty="0" err="1"/>
              <a:t>sredstava</a:t>
            </a:r>
            <a:r>
              <a:rPr lang="en-US" sz="2400" dirty="0"/>
              <a:t> </a:t>
            </a:r>
            <a:r>
              <a:rPr lang="en-US" sz="2400" dirty="0" err="1"/>
              <a:t>nego</a:t>
            </a:r>
            <a:r>
              <a:rPr lang="en-US" sz="2400" dirty="0"/>
              <a:t> </a:t>
            </a:r>
            <a:r>
              <a:rPr lang="en-US" sz="2400" dirty="0" err="1"/>
              <a:t>što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 smtClean="0"/>
              <a:t>autori</a:t>
            </a:r>
            <a:r>
              <a:rPr lang="en-US" sz="2400" dirty="0" smtClean="0"/>
              <a:t> </a:t>
            </a:r>
            <a:r>
              <a:rPr lang="en-US" sz="2400" dirty="0" err="1"/>
              <a:t>kampanja</a:t>
            </a:r>
            <a:r>
              <a:rPr lang="en-US" sz="2400" dirty="0"/>
              <a:t> </a:t>
            </a:r>
            <a:r>
              <a:rPr lang="en-US" sz="2400" dirty="0" err="1"/>
              <a:t>postavili</a:t>
            </a:r>
            <a:r>
              <a:rPr lang="en-US" sz="2400" dirty="0"/>
              <a:t>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 smtClean="0"/>
              <a:t>cilj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841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/>
              <a:t>Crowfunding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98836" y="1489028"/>
            <a:ext cx="9105483" cy="5065776"/>
          </a:xfrm>
        </p:spPr>
        <p:txBody>
          <a:bodyPr>
            <a:noAutofit/>
          </a:bodyPr>
          <a:lstStyle/>
          <a:p>
            <a:endParaRPr lang="sr-Latn-RS" sz="2400" dirty="0" smtClean="0"/>
          </a:p>
          <a:p>
            <a:r>
              <a:rPr lang="en-US" sz="2400" dirty="0" err="1" smtClean="0"/>
              <a:t>Sve</a:t>
            </a:r>
            <a:r>
              <a:rPr lang="en-US" sz="2400" dirty="0" smtClean="0"/>
              <a:t> </a:t>
            </a:r>
            <a:r>
              <a:rPr lang="en-US" sz="2400" dirty="0" err="1"/>
              <a:t>uspešne</a:t>
            </a:r>
            <a:r>
              <a:rPr lang="en-US" sz="2400" dirty="0"/>
              <a:t> </a:t>
            </a:r>
            <a:r>
              <a:rPr lang="en-US" sz="2400" dirty="0" err="1"/>
              <a:t>kampanje</a:t>
            </a:r>
            <a:r>
              <a:rPr lang="en-US" sz="2400" dirty="0"/>
              <a:t> </a:t>
            </a:r>
            <a:r>
              <a:rPr lang="en-US" sz="2400" dirty="0" err="1"/>
              <a:t>širom</a:t>
            </a:r>
            <a:r>
              <a:rPr lang="en-US" sz="2400" dirty="0"/>
              <a:t> </a:t>
            </a:r>
            <a:r>
              <a:rPr lang="en-US" sz="2400" dirty="0" err="1"/>
              <a:t>sveta</a:t>
            </a:r>
            <a:r>
              <a:rPr lang="en-US" sz="2400" dirty="0"/>
              <a:t> </a:t>
            </a:r>
            <a:r>
              <a:rPr lang="en-US" sz="2400" dirty="0" err="1"/>
              <a:t>imale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jedinstven</a:t>
            </a:r>
            <a:r>
              <a:rPr lang="en-US" sz="2400" dirty="0"/>
              <a:t> </a:t>
            </a:r>
            <a:r>
              <a:rPr lang="en-US" sz="2400" dirty="0" err="1"/>
              <a:t>zajednički</a:t>
            </a:r>
            <a:r>
              <a:rPr lang="en-US" sz="2400" dirty="0"/>
              <a:t> </a:t>
            </a:r>
            <a:r>
              <a:rPr lang="en-US" sz="2400" dirty="0" err="1"/>
              <a:t>pristup</a:t>
            </a:r>
            <a:r>
              <a:rPr lang="en-US" sz="2400" dirty="0"/>
              <a:t>: </a:t>
            </a:r>
            <a:r>
              <a:rPr lang="en-US" sz="2400" dirty="0" err="1"/>
              <a:t>autori</a:t>
            </a:r>
            <a:r>
              <a:rPr lang="en-US" sz="2400" dirty="0"/>
              <a:t> </a:t>
            </a:r>
            <a:r>
              <a:rPr lang="en-US" sz="2400" dirty="0" err="1"/>
              <a:t>kampanja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svoju</a:t>
            </a:r>
            <a:r>
              <a:rPr lang="en-US" sz="2400" dirty="0"/>
              <a:t> </a:t>
            </a:r>
            <a:r>
              <a:rPr lang="en-US" sz="2400" dirty="0" err="1"/>
              <a:t>kampanju</a:t>
            </a:r>
            <a:r>
              <a:rPr lang="en-US" sz="2400" dirty="0"/>
              <a:t> </a:t>
            </a:r>
            <a:r>
              <a:rPr lang="en-US" sz="2400" dirty="0" err="1"/>
              <a:t>tretirali</a:t>
            </a:r>
            <a:r>
              <a:rPr lang="en-US" sz="2400" dirty="0"/>
              <a:t>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u="sng" dirty="0" err="1"/>
              <a:t>marketinšk</a:t>
            </a:r>
            <a:r>
              <a:rPr lang="en-US" sz="2400" dirty="0" err="1"/>
              <a:t>i</a:t>
            </a:r>
            <a:r>
              <a:rPr lang="en-US" sz="2400" dirty="0"/>
              <a:t>, a ne </a:t>
            </a:r>
            <a:r>
              <a:rPr lang="en-US" sz="2400" dirty="0" err="1"/>
              <a:t>samo</a:t>
            </a:r>
            <a:r>
              <a:rPr lang="en-US" sz="2400" dirty="0"/>
              <a:t>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poslovni</a:t>
            </a:r>
            <a:r>
              <a:rPr lang="en-US" sz="2400" dirty="0"/>
              <a:t> </a:t>
            </a:r>
            <a:r>
              <a:rPr lang="en-US" sz="2400" dirty="0" err="1"/>
              <a:t>projekat</a:t>
            </a:r>
            <a:r>
              <a:rPr lang="en-US" sz="2400" dirty="0"/>
              <a:t> </a:t>
            </a:r>
            <a:r>
              <a:rPr lang="en-US" sz="2400" dirty="0" err="1"/>
              <a:t>ili</a:t>
            </a:r>
            <a:r>
              <a:rPr lang="en-US" sz="2400" dirty="0"/>
              <a:t> </a:t>
            </a:r>
            <a:r>
              <a:rPr lang="en-US" sz="2400" dirty="0" err="1"/>
              <a:t>društveno</a:t>
            </a:r>
            <a:r>
              <a:rPr lang="en-US" sz="2400" dirty="0"/>
              <a:t> </a:t>
            </a:r>
            <a:r>
              <a:rPr lang="en-US" sz="2400" dirty="0" err="1"/>
              <a:t>korisnu</a:t>
            </a:r>
            <a:r>
              <a:rPr lang="en-US" sz="2400" dirty="0"/>
              <a:t> </a:t>
            </a:r>
            <a:r>
              <a:rPr lang="en-US" sz="2400" dirty="0" err="1"/>
              <a:t>inicijativu</a:t>
            </a:r>
            <a:r>
              <a:rPr lang="en-US" sz="2400" dirty="0"/>
              <a:t>. </a:t>
            </a:r>
            <a:endParaRPr lang="sr-Latn-RS" sz="2400" dirty="0" smtClean="0"/>
          </a:p>
          <a:p>
            <a:r>
              <a:rPr lang="en-US" sz="2400" dirty="0" smtClean="0"/>
              <a:t>Dobra </a:t>
            </a:r>
            <a:r>
              <a:rPr lang="en-US" sz="2400" dirty="0" err="1"/>
              <a:t>analiza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priprema</a:t>
            </a:r>
            <a:r>
              <a:rPr lang="en-US" sz="2400" dirty="0"/>
              <a:t>, </a:t>
            </a:r>
            <a:r>
              <a:rPr lang="en-US" sz="2400" dirty="0" err="1"/>
              <a:t>jasna</a:t>
            </a:r>
            <a:r>
              <a:rPr lang="en-US" sz="2400" dirty="0"/>
              <a:t> </a:t>
            </a:r>
            <a:r>
              <a:rPr lang="en-US" sz="2400" dirty="0" err="1"/>
              <a:t>strategija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vremenski</a:t>
            </a:r>
            <a:r>
              <a:rPr lang="en-US" sz="2400" dirty="0"/>
              <a:t> dobro </a:t>
            </a:r>
            <a:r>
              <a:rPr lang="en-US" sz="2400" dirty="0" err="1"/>
              <a:t>usklađene</a:t>
            </a:r>
            <a:r>
              <a:rPr lang="en-US" sz="2400" dirty="0"/>
              <a:t> </a:t>
            </a:r>
            <a:r>
              <a:rPr lang="en-US" sz="2400" dirty="0" err="1"/>
              <a:t>taktike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promociju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tokom</a:t>
            </a:r>
            <a:r>
              <a:rPr lang="en-US" sz="2400" dirty="0"/>
              <a:t> </a:t>
            </a:r>
            <a:r>
              <a:rPr lang="en-US" sz="2400" dirty="0" err="1"/>
              <a:t>ove</a:t>
            </a:r>
            <a:r>
              <a:rPr lang="en-US" sz="2400" dirty="0"/>
              <a:t> </a:t>
            </a:r>
            <a:r>
              <a:rPr lang="en-US" sz="2400" dirty="0" err="1"/>
              <a:t>godine</a:t>
            </a:r>
            <a:r>
              <a:rPr lang="en-US" sz="2400" dirty="0"/>
              <a:t> bile </a:t>
            </a:r>
            <a:r>
              <a:rPr lang="en-US" sz="2400" dirty="0" err="1"/>
              <a:t>ključni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odlučujući</a:t>
            </a:r>
            <a:r>
              <a:rPr lang="en-US" sz="2400" dirty="0"/>
              <a:t> </a:t>
            </a:r>
            <a:r>
              <a:rPr lang="en-US" sz="2400" dirty="0" err="1"/>
              <a:t>faktor</a:t>
            </a:r>
            <a:r>
              <a:rPr lang="en-US" sz="2400" dirty="0"/>
              <a:t> </a:t>
            </a:r>
            <a:r>
              <a:rPr lang="en-US" sz="2400" dirty="0" err="1"/>
              <a:t>uspeha</a:t>
            </a:r>
            <a:r>
              <a:rPr lang="en-US" sz="2400" dirty="0"/>
              <a:t> </a:t>
            </a:r>
            <a:r>
              <a:rPr lang="en-US" sz="2400" dirty="0" err="1"/>
              <a:t>neke</a:t>
            </a:r>
            <a:r>
              <a:rPr lang="en-US" sz="2400" dirty="0"/>
              <a:t> </a:t>
            </a:r>
            <a:r>
              <a:rPr lang="en-US" sz="2400" dirty="0" err="1"/>
              <a:t>kampanje</a:t>
            </a:r>
            <a:r>
              <a:rPr lang="en-US" sz="2400" dirty="0"/>
              <a:t>, </a:t>
            </a:r>
            <a:r>
              <a:rPr lang="en-US" sz="2400" dirty="0" err="1"/>
              <a:t>dok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sama</a:t>
            </a:r>
            <a:r>
              <a:rPr lang="en-US" sz="2400" dirty="0"/>
              <a:t> </a:t>
            </a:r>
            <a:r>
              <a:rPr lang="en-US" sz="2400" dirty="0" err="1"/>
              <a:t>ideja</a:t>
            </a:r>
            <a:r>
              <a:rPr lang="en-US" sz="2400" dirty="0"/>
              <a:t>, </a:t>
            </a:r>
            <a:r>
              <a:rPr lang="en-US" sz="2400" dirty="0" err="1"/>
              <a:t>koncept</a:t>
            </a:r>
            <a:r>
              <a:rPr lang="en-US" sz="2400" dirty="0"/>
              <a:t> </a:t>
            </a:r>
            <a:r>
              <a:rPr lang="en-US" sz="2400" dirty="0" err="1"/>
              <a:t>ili</a:t>
            </a:r>
            <a:r>
              <a:rPr lang="en-US" sz="2400" dirty="0"/>
              <a:t> </a:t>
            </a:r>
            <a:r>
              <a:rPr lang="en-US" sz="2400" dirty="0" err="1"/>
              <a:t>inicijativa</a:t>
            </a:r>
            <a:r>
              <a:rPr lang="en-US" sz="2400" dirty="0"/>
              <a:t> </a:t>
            </a:r>
            <a:r>
              <a:rPr lang="en-US" sz="2400" dirty="0" err="1"/>
              <a:t>svakako</a:t>
            </a:r>
            <a:r>
              <a:rPr lang="en-US" sz="2400" dirty="0"/>
              <a:t> </a:t>
            </a:r>
            <a:r>
              <a:rPr lang="en-US" sz="2400" dirty="0" err="1"/>
              <a:t>značajni</a:t>
            </a:r>
            <a:r>
              <a:rPr lang="en-US" sz="2400" dirty="0"/>
              <a:t>, </a:t>
            </a:r>
            <a:r>
              <a:rPr lang="en-US" sz="2400" dirty="0" err="1"/>
              <a:t>ali</a:t>
            </a:r>
            <a:r>
              <a:rPr lang="en-US" sz="2400" dirty="0"/>
              <a:t> u </a:t>
            </a:r>
            <a:r>
              <a:rPr lang="en-US" sz="2400" dirty="0" err="1"/>
              <a:t>drugom</a:t>
            </a:r>
            <a:r>
              <a:rPr lang="en-US" sz="2400" dirty="0"/>
              <a:t> </a:t>
            </a:r>
            <a:r>
              <a:rPr lang="en-US" sz="2400" dirty="0" err="1"/>
              <a:t>planu</a:t>
            </a:r>
            <a:r>
              <a:rPr lang="en-US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7800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/>
              <a:t>Crowfunding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98836" y="1489027"/>
            <a:ext cx="9105483" cy="5235045"/>
          </a:xfrm>
        </p:spPr>
        <p:txBody>
          <a:bodyPr>
            <a:noAutofit/>
          </a:bodyPr>
          <a:lstStyle/>
          <a:p>
            <a:r>
              <a:rPr lang="sr-Latn-RS" sz="2400" dirty="0"/>
              <a:t>U proseku, donator jedne crowdfunding kampanje danas ima između </a:t>
            </a:r>
            <a:r>
              <a:rPr lang="sr-Latn-RS" sz="2400" b="1" i="1" dirty="0"/>
              <a:t>24 i 35 </a:t>
            </a:r>
            <a:r>
              <a:rPr lang="sr-Latn-RS" sz="2400" dirty="0"/>
              <a:t>godina. </a:t>
            </a:r>
          </a:p>
          <a:p>
            <a:r>
              <a:rPr lang="en-US" sz="2400" dirty="0" err="1" smtClean="0"/>
              <a:t>Imajući</a:t>
            </a:r>
            <a:r>
              <a:rPr lang="en-US" sz="2400" dirty="0" smtClean="0"/>
              <a:t> </a:t>
            </a:r>
            <a:r>
              <a:rPr lang="en-US" sz="2400" dirty="0"/>
              <a:t>u </a:t>
            </a:r>
            <a:r>
              <a:rPr lang="en-US" sz="2400" dirty="0" err="1"/>
              <a:t>vidu</a:t>
            </a:r>
            <a:r>
              <a:rPr lang="en-US" sz="2400" dirty="0"/>
              <a:t> da je u </a:t>
            </a:r>
            <a:r>
              <a:rPr lang="en-US" sz="2400" dirty="0" err="1"/>
              <a:t>svojoj</a:t>
            </a:r>
            <a:r>
              <a:rPr lang="en-US" sz="2400" dirty="0"/>
              <a:t> </a:t>
            </a:r>
            <a:r>
              <a:rPr lang="en-US" sz="2400" dirty="0" err="1"/>
              <a:t>osnovi</a:t>
            </a:r>
            <a:r>
              <a:rPr lang="en-US" sz="2400" dirty="0"/>
              <a:t> </a:t>
            </a:r>
            <a:r>
              <a:rPr lang="en-US" sz="2400" dirty="0" err="1"/>
              <a:t>koncept</a:t>
            </a:r>
            <a:r>
              <a:rPr lang="en-US" sz="2400" dirty="0"/>
              <a:t> </a:t>
            </a:r>
            <a:r>
              <a:rPr lang="en-US" sz="2400" dirty="0" err="1"/>
              <a:t>grupnog</a:t>
            </a:r>
            <a:r>
              <a:rPr lang="en-US" sz="2400" dirty="0"/>
              <a:t> </a:t>
            </a:r>
            <a:r>
              <a:rPr lang="en-US" sz="2400" dirty="0" err="1"/>
              <a:t>finansiranja</a:t>
            </a:r>
            <a:r>
              <a:rPr lang="en-US" sz="2400" dirty="0"/>
              <a:t> </a:t>
            </a:r>
            <a:r>
              <a:rPr lang="en-US" sz="2400" dirty="0" err="1"/>
              <a:t>digitalan</a:t>
            </a:r>
            <a:r>
              <a:rPr lang="en-US" sz="2400" dirty="0"/>
              <a:t>, ne </a:t>
            </a:r>
            <a:r>
              <a:rPr lang="en-US" sz="2400" dirty="0" err="1"/>
              <a:t>iznenađuje</a:t>
            </a:r>
            <a:r>
              <a:rPr lang="en-US" sz="2400" dirty="0"/>
              <a:t> </a:t>
            </a:r>
            <a:r>
              <a:rPr lang="en-US" sz="2400" dirty="0" err="1"/>
              <a:t>činjenica</a:t>
            </a:r>
            <a:r>
              <a:rPr lang="en-US" sz="2400" dirty="0"/>
              <a:t> da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donatori</a:t>
            </a:r>
            <a:r>
              <a:rPr lang="en-US" sz="2400" dirty="0"/>
              <a:t> u </a:t>
            </a:r>
            <a:r>
              <a:rPr lang="en-US" sz="2400" dirty="0" err="1"/>
              <a:t>velikoj</a:t>
            </a:r>
            <a:r>
              <a:rPr lang="en-US" sz="2400" dirty="0"/>
              <a:t> </a:t>
            </a:r>
            <a:r>
              <a:rPr lang="en-US" sz="2400" dirty="0" err="1"/>
              <a:t>većini</a:t>
            </a:r>
            <a:r>
              <a:rPr lang="en-US" sz="2400" dirty="0"/>
              <a:t> </a:t>
            </a:r>
            <a:r>
              <a:rPr lang="en-US" sz="2400" dirty="0" err="1"/>
              <a:t>tokom</a:t>
            </a:r>
            <a:r>
              <a:rPr lang="en-US" sz="2400" dirty="0"/>
              <a:t> </a:t>
            </a:r>
            <a:r>
              <a:rPr lang="en-US" sz="2400" dirty="0" err="1"/>
              <a:t>ove</a:t>
            </a:r>
            <a:r>
              <a:rPr lang="en-US" sz="2400" dirty="0"/>
              <a:t> </a:t>
            </a:r>
            <a:r>
              <a:rPr lang="en-US" sz="2400" dirty="0" err="1"/>
              <a:t>godine</a:t>
            </a:r>
            <a:r>
              <a:rPr lang="en-US" sz="2400" dirty="0"/>
              <a:t> </a:t>
            </a:r>
            <a:r>
              <a:rPr lang="en-US" sz="2400" dirty="0" err="1"/>
              <a:t>bili</a:t>
            </a:r>
            <a:r>
              <a:rPr lang="en-US" sz="2400" dirty="0"/>
              <a:t> </a:t>
            </a:r>
            <a:r>
              <a:rPr lang="en-US" sz="2400" dirty="0" err="1"/>
              <a:t>mlađi</a:t>
            </a:r>
            <a:r>
              <a:rPr lang="en-US" sz="2400" dirty="0"/>
              <a:t> od 35 </a:t>
            </a:r>
            <a:r>
              <a:rPr lang="en-US" sz="2400" dirty="0" err="1"/>
              <a:t>godina</a:t>
            </a:r>
            <a:r>
              <a:rPr lang="en-US" sz="2400" dirty="0"/>
              <a:t>.</a:t>
            </a:r>
          </a:p>
          <a:p>
            <a:r>
              <a:rPr lang="en-US" sz="2400" dirty="0" err="1" smtClean="0"/>
              <a:t>Čak</a:t>
            </a:r>
            <a:r>
              <a:rPr lang="en-US" sz="2400" dirty="0" smtClean="0"/>
              <a:t> </a:t>
            </a:r>
            <a:r>
              <a:rPr lang="en-US" sz="2400" dirty="0"/>
              <a:t>16% </a:t>
            </a:r>
            <a:r>
              <a:rPr lang="en-US" sz="2400" dirty="0" err="1"/>
              <a:t>ukupnih</a:t>
            </a:r>
            <a:r>
              <a:rPr lang="en-US" sz="2400" dirty="0"/>
              <a:t> crowdfunding </a:t>
            </a:r>
            <a:r>
              <a:rPr lang="en-US" sz="2400" dirty="0" err="1"/>
              <a:t>donacija</a:t>
            </a:r>
            <a:r>
              <a:rPr lang="en-US" sz="2400" dirty="0"/>
              <a:t> </a:t>
            </a:r>
            <a:r>
              <a:rPr lang="en-US" sz="2400" dirty="0" err="1"/>
              <a:t>širom</a:t>
            </a:r>
            <a:r>
              <a:rPr lang="en-US" sz="2400" dirty="0"/>
              <a:t> </a:t>
            </a:r>
            <a:r>
              <a:rPr lang="en-US" sz="2400" dirty="0" err="1"/>
              <a:t>sveta</a:t>
            </a:r>
            <a:r>
              <a:rPr lang="en-US" sz="2400" dirty="0"/>
              <a:t> </a:t>
            </a:r>
            <a:r>
              <a:rPr lang="en-US" sz="2400" dirty="0" err="1"/>
              <a:t>uplaćeno</a:t>
            </a:r>
            <a:r>
              <a:rPr lang="en-US" sz="2400" dirty="0"/>
              <a:t> je </a:t>
            </a:r>
            <a:r>
              <a:rPr lang="en-US" sz="2400" dirty="0" err="1"/>
              <a:t>putem</a:t>
            </a:r>
            <a:r>
              <a:rPr lang="en-US" sz="2400" dirty="0"/>
              <a:t> </a:t>
            </a:r>
            <a:r>
              <a:rPr lang="en-US" sz="2400" dirty="0" err="1"/>
              <a:t>mobilnog</a:t>
            </a:r>
            <a:r>
              <a:rPr lang="en-US" sz="2400" dirty="0"/>
              <a:t> </a:t>
            </a:r>
            <a:r>
              <a:rPr lang="en-US" sz="2400" dirty="0" err="1"/>
              <a:t>telefona</a:t>
            </a:r>
            <a:r>
              <a:rPr lang="en-US" sz="2400" dirty="0"/>
              <a:t>. </a:t>
            </a:r>
            <a:endParaRPr lang="sr-Latn-RS" sz="2400" dirty="0" smtClean="0"/>
          </a:p>
          <a:p>
            <a:r>
              <a:rPr lang="en-US" sz="2400" dirty="0" err="1" smtClean="0"/>
              <a:t>Najnapredniji</a:t>
            </a:r>
            <a:r>
              <a:rPr lang="en-US" sz="2400" dirty="0" smtClean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donatori</a:t>
            </a:r>
            <a:r>
              <a:rPr lang="en-US" sz="2400" dirty="0"/>
              <a:t> </a:t>
            </a:r>
            <a:r>
              <a:rPr lang="en-US" sz="2400" dirty="0" err="1"/>
              <a:t>iz</a:t>
            </a:r>
            <a:r>
              <a:rPr lang="en-US" sz="2400" dirty="0"/>
              <a:t> </a:t>
            </a:r>
            <a:r>
              <a:rPr lang="en-US" sz="2400" dirty="0" err="1"/>
              <a:t>Kine</a:t>
            </a:r>
            <a:r>
              <a:rPr lang="en-US" sz="2400" dirty="0"/>
              <a:t>, a </a:t>
            </a:r>
            <a:r>
              <a:rPr lang="en-US" sz="2400" dirty="0" err="1"/>
              <a:t>zatim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ostatka</a:t>
            </a:r>
            <a:r>
              <a:rPr lang="en-US" sz="2400" dirty="0"/>
              <a:t> </a:t>
            </a:r>
            <a:r>
              <a:rPr lang="en-US" sz="2400" dirty="0" err="1"/>
              <a:t>Azije</a:t>
            </a:r>
            <a:r>
              <a:rPr lang="en-US" sz="2400" dirty="0"/>
              <a:t>, pre </a:t>
            </a:r>
            <a:r>
              <a:rPr lang="en-US" sz="2400" dirty="0" err="1"/>
              <a:t>svega</a:t>
            </a:r>
            <a:r>
              <a:rPr lang="en-US" sz="2400" dirty="0"/>
              <a:t> </a:t>
            </a:r>
            <a:r>
              <a:rPr lang="en-US" sz="2400" dirty="0" err="1"/>
              <a:t>zahvaljujući</a:t>
            </a:r>
            <a:r>
              <a:rPr lang="en-US" sz="2400" dirty="0"/>
              <a:t> </a:t>
            </a:r>
            <a:r>
              <a:rPr lang="en-US" sz="2400" dirty="0" err="1"/>
              <a:t>aplikaciji</a:t>
            </a:r>
            <a:r>
              <a:rPr lang="en-US" sz="2400" dirty="0"/>
              <a:t> </a:t>
            </a:r>
            <a:r>
              <a:rPr lang="en-US" sz="2400" b="1" i="1" dirty="0"/>
              <a:t>WeChat</a:t>
            </a:r>
            <a:r>
              <a:rPr lang="en-US" sz="2400" dirty="0"/>
              <a:t> </a:t>
            </a:r>
            <a:r>
              <a:rPr lang="en-US" sz="2400" dirty="0" err="1"/>
              <a:t>koja</a:t>
            </a:r>
            <a:r>
              <a:rPr lang="en-US" sz="2400" dirty="0"/>
              <a:t> pored toga </a:t>
            </a:r>
            <a:r>
              <a:rPr lang="en-US" sz="2400" dirty="0" err="1"/>
              <a:t>što</a:t>
            </a:r>
            <a:r>
              <a:rPr lang="en-US" sz="2400" dirty="0"/>
              <a:t> je </a:t>
            </a:r>
            <a:r>
              <a:rPr lang="en-US" sz="2400" dirty="0" err="1"/>
              <a:t>ujedno</a:t>
            </a:r>
            <a:r>
              <a:rPr lang="en-US" sz="2400" dirty="0"/>
              <a:t> </a:t>
            </a:r>
            <a:r>
              <a:rPr lang="en-US" sz="2400" dirty="0" err="1"/>
              <a:t>društvena</a:t>
            </a:r>
            <a:r>
              <a:rPr lang="en-US" sz="2400" dirty="0"/>
              <a:t> </a:t>
            </a:r>
            <a:r>
              <a:rPr lang="en-US" sz="2400" dirty="0" err="1"/>
              <a:t>mreža</a:t>
            </a:r>
            <a:r>
              <a:rPr lang="en-US" sz="2400" dirty="0"/>
              <a:t>, messenger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aplikacija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finasijske</a:t>
            </a:r>
            <a:r>
              <a:rPr lang="en-US" sz="2400" dirty="0"/>
              <a:t> </a:t>
            </a:r>
            <a:r>
              <a:rPr lang="en-US" sz="2400" dirty="0" err="1"/>
              <a:t>transakcije</a:t>
            </a:r>
            <a:r>
              <a:rPr lang="en-US" sz="2400" dirty="0"/>
              <a:t> </a:t>
            </a:r>
            <a:r>
              <a:rPr lang="en-US" sz="2400" dirty="0" err="1"/>
              <a:t>svih</a:t>
            </a:r>
            <a:r>
              <a:rPr lang="en-US" sz="2400" dirty="0"/>
              <a:t> </a:t>
            </a:r>
            <a:r>
              <a:rPr lang="en-US" sz="2400" dirty="0" err="1"/>
              <a:t>vrsta</a:t>
            </a:r>
            <a:r>
              <a:rPr lang="en-US" sz="2400" dirty="0"/>
              <a:t>, u </a:t>
            </a:r>
            <a:r>
              <a:rPr lang="en-US" sz="2400" dirty="0" err="1"/>
              <a:t>svom</a:t>
            </a:r>
            <a:r>
              <a:rPr lang="en-US" sz="2400" dirty="0"/>
              <a:t> </a:t>
            </a:r>
            <a:r>
              <a:rPr lang="en-US" sz="2400" dirty="0" err="1"/>
              <a:t>osnovnom</a:t>
            </a:r>
            <a:r>
              <a:rPr lang="en-US" sz="2400" dirty="0"/>
              <a:t> </a:t>
            </a:r>
            <a:r>
              <a:rPr lang="en-US" sz="2400" dirty="0" err="1"/>
              <a:t>meniju</a:t>
            </a:r>
            <a:r>
              <a:rPr lang="en-US" sz="2400" dirty="0"/>
              <a:t> </a:t>
            </a:r>
            <a:r>
              <a:rPr lang="en-US" sz="2400" dirty="0" err="1"/>
              <a:t>sadrži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tab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donacije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3096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 smtClean="0"/>
              <a:t>Crowfunding</a:t>
            </a:r>
            <a:r>
              <a:rPr lang="sr-Latn-RS" b="1" i="1" dirty="0" smtClean="0"/>
              <a:t> – najčešća pitanja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98836" y="1761422"/>
            <a:ext cx="9105483" cy="4793381"/>
          </a:xfrm>
        </p:spPr>
        <p:txBody>
          <a:bodyPr>
            <a:noAutofit/>
          </a:bodyPr>
          <a:lstStyle/>
          <a:p>
            <a:r>
              <a:rPr lang="en-US" sz="2800" b="1" dirty="0" err="1"/>
              <a:t>Ko</a:t>
            </a:r>
            <a:r>
              <a:rPr lang="en-US" sz="2800" b="1" dirty="0"/>
              <a:t> </a:t>
            </a:r>
            <a:r>
              <a:rPr lang="en-US" sz="2800" b="1" dirty="0" err="1"/>
              <a:t>će</a:t>
            </a:r>
            <a:r>
              <a:rPr lang="en-US" sz="2800" b="1" dirty="0"/>
              <a:t> mi </a:t>
            </a:r>
            <a:r>
              <a:rPr lang="en-US" sz="2800" b="1" dirty="0" err="1"/>
              <a:t>uplatiti</a:t>
            </a:r>
            <a:r>
              <a:rPr lang="en-US" sz="2800" b="1" dirty="0"/>
              <a:t> </a:t>
            </a:r>
            <a:r>
              <a:rPr lang="en-US" sz="2800" b="1" dirty="0" err="1"/>
              <a:t>novac</a:t>
            </a:r>
            <a:r>
              <a:rPr lang="en-US" sz="2800" b="1" dirty="0"/>
              <a:t>?</a:t>
            </a:r>
          </a:p>
          <a:p>
            <a:r>
              <a:rPr lang="sr-Latn-RS" sz="2000" dirty="0" err="1" smtClean="0"/>
              <a:t>P</a:t>
            </a:r>
            <a:r>
              <a:rPr lang="en-US" sz="2000" dirty="0" err="1" smtClean="0"/>
              <a:t>rvo</a:t>
            </a:r>
            <a:r>
              <a:rPr lang="en-US" sz="2000" dirty="0" smtClean="0"/>
              <a:t> </a:t>
            </a:r>
            <a:r>
              <a:rPr lang="en-US" sz="2000" dirty="0" err="1"/>
              <a:t>treba</a:t>
            </a:r>
            <a:r>
              <a:rPr lang="en-US" sz="2000" dirty="0"/>
              <a:t> </a:t>
            </a:r>
            <a:r>
              <a:rPr lang="en-US" sz="2000" dirty="0" err="1"/>
              <a:t>sami</a:t>
            </a:r>
            <a:r>
              <a:rPr lang="en-US" sz="2000" dirty="0"/>
              <a:t> da </a:t>
            </a:r>
            <a:r>
              <a:rPr lang="en-US" sz="2000" dirty="0" err="1"/>
              <a:t>uplatite</a:t>
            </a:r>
            <a:r>
              <a:rPr lang="en-US" sz="2000" dirty="0"/>
              <a:t> </a:t>
            </a:r>
            <a:r>
              <a:rPr lang="en-US" sz="2000" dirty="0" err="1"/>
              <a:t>novac</a:t>
            </a:r>
            <a:r>
              <a:rPr lang="en-US" sz="2000" dirty="0"/>
              <a:t> – </a:t>
            </a:r>
            <a:r>
              <a:rPr lang="en-US" sz="2000" dirty="0" err="1"/>
              <a:t>ako</a:t>
            </a:r>
            <a:r>
              <a:rPr lang="en-US" sz="2000" dirty="0"/>
              <a:t> vi ne </a:t>
            </a:r>
            <a:r>
              <a:rPr lang="en-US" sz="2000" dirty="0" err="1"/>
              <a:t>želite</a:t>
            </a:r>
            <a:r>
              <a:rPr lang="en-US" sz="2000" dirty="0"/>
              <a:t> da </a:t>
            </a:r>
            <a:r>
              <a:rPr lang="en-US" sz="2000" dirty="0" err="1"/>
              <a:t>finansirate</a:t>
            </a:r>
            <a:r>
              <a:rPr lang="en-US" sz="2000" dirty="0"/>
              <a:t> </a:t>
            </a:r>
            <a:r>
              <a:rPr lang="en-US" sz="2000" dirty="0" err="1"/>
              <a:t>svojuideju</a:t>
            </a:r>
            <a:r>
              <a:rPr lang="en-US" sz="2000" dirty="0"/>
              <a:t>, </a:t>
            </a:r>
            <a:r>
              <a:rPr lang="en-US" sz="2000" dirty="0" err="1"/>
              <a:t>zašto</a:t>
            </a:r>
            <a:r>
              <a:rPr lang="en-US" sz="2000" dirty="0"/>
              <a:t> bi </a:t>
            </a:r>
            <a:r>
              <a:rPr lang="en-US" sz="2000" dirty="0" err="1"/>
              <a:t>drugi</a:t>
            </a:r>
            <a:r>
              <a:rPr lang="en-US" sz="2000" dirty="0"/>
              <a:t> to </a:t>
            </a:r>
            <a:r>
              <a:rPr lang="en-US" sz="2000" dirty="0" err="1"/>
              <a:t>činili</a:t>
            </a:r>
            <a:r>
              <a:rPr lang="en-US" sz="2000" dirty="0"/>
              <a:t>? </a:t>
            </a:r>
            <a:endParaRPr lang="sr-Latn-RS" sz="2000" dirty="0" smtClean="0"/>
          </a:p>
          <a:p>
            <a:r>
              <a:rPr lang="en-US" sz="2000" dirty="0" err="1" smtClean="0"/>
              <a:t>Novac</a:t>
            </a:r>
            <a:r>
              <a:rPr lang="en-US" sz="2000" dirty="0" smtClean="0"/>
              <a:t> </a:t>
            </a:r>
            <a:r>
              <a:rPr lang="en-US" sz="2000" dirty="0" err="1"/>
              <a:t>će</a:t>
            </a:r>
            <a:r>
              <a:rPr lang="en-US" sz="2000" dirty="0"/>
              <a:t> </a:t>
            </a:r>
            <a:r>
              <a:rPr lang="en-US" sz="2000" dirty="0" err="1"/>
              <a:t>vam</a:t>
            </a:r>
            <a:r>
              <a:rPr lang="en-US" sz="2000" dirty="0"/>
              <a:t> </a:t>
            </a:r>
            <a:r>
              <a:rPr lang="sr-Latn-RS" sz="2000" dirty="0" smtClean="0"/>
              <a:t>zatim</a:t>
            </a:r>
            <a:r>
              <a:rPr lang="en-US" sz="2000" dirty="0" smtClean="0"/>
              <a:t> </a:t>
            </a:r>
            <a:r>
              <a:rPr lang="en-US" sz="2000" dirty="0" err="1"/>
              <a:t>uplatiti</a:t>
            </a:r>
            <a:r>
              <a:rPr lang="en-US" sz="2000" dirty="0"/>
              <a:t> </a:t>
            </a:r>
            <a:r>
              <a:rPr lang="en-US" sz="2000" dirty="0" err="1"/>
              <a:t>porodica</a:t>
            </a:r>
            <a:r>
              <a:rPr lang="en-US" sz="2000" dirty="0"/>
              <a:t>, </a:t>
            </a:r>
            <a:r>
              <a:rPr lang="en-US" sz="2000" dirty="0" err="1"/>
              <a:t>prijatelji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mali</a:t>
            </a:r>
            <a:r>
              <a:rPr lang="en-US" sz="2000" dirty="0"/>
              <a:t> </a:t>
            </a:r>
            <a:r>
              <a:rPr lang="en-US" sz="2000" dirty="0" err="1"/>
              <a:t>deo</a:t>
            </a:r>
            <a:r>
              <a:rPr lang="en-US" sz="2000" dirty="0"/>
              <a:t> </a:t>
            </a:r>
            <a:r>
              <a:rPr lang="en-US" sz="2000" dirty="0" err="1"/>
              <a:t>populacije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inače</a:t>
            </a:r>
            <a:r>
              <a:rPr lang="en-US" sz="2000" dirty="0"/>
              <a:t> </a:t>
            </a:r>
            <a:r>
              <a:rPr lang="en-US" sz="2000" dirty="0" err="1"/>
              <a:t>izdvaja</a:t>
            </a:r>
            <a:r>
              <a:rPr lang="en-US" sz="2000" dirty="0"/>
              <a:t> </a:t>
            </a:r>
            <a:r>
              <a:rPr lang="en-US" sz="2000" dirty="0" err="1"/>
              <a:t>sredstva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podršku</a:t>
            </a:r>
            <a:r>
              <a:rPr lang="en-US" sz="2000" dirty="0"/>
              <a:t> super </a:t>
            </a:r>
            <a:r>
              <a:rPr lang="en-US" sz="2000" dirty="0" err="1"/>
              <a:t>inovativnih</a:t>
            </a:r>
            <a:r>
              <a:rPr lang="en-US" sz="2000" dirty="0"/>
              <a:t>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humanitarnih</a:t>
            </a:r>
            <a:r>
              <a:rPr lang="en-US" sz="2000" dirty="0"/>
              <a:t> </a:t>
            </a:r>
            <a:r>
              <a:rPr lang="en-US" sz="2000" dirty="0" err="1" smtClean="0"/>
              <a:t>ideja</a:t>
            </a:r>
            <a:r>
              <a:rPr lang="sr-Latn-RS" sz="2000" dirty="0" smtClean="0"/>
              <a:t>.</a:t>
            </a:r>
          </a:p>
          <a:p>
            <a:r>
              <a:rPr lang="en-US" sz="2000" dirty="0" err="1" smtClean="0"/>
              <a:t>Sredstva</a:t>
            </a:r>
            <a:r>
              <a:rPr lang="en-US" sz="2000" dirty="0" smtClean="0"/>
              <a:t> </a:t>
            </a:r>
            <a:r>
              <a:rPr lang="en-US" sz="2000" dirty="0" err="1"/>
              <a:t>će</a:t>
            </a:r>
            <a:r>
              <a:rPr lang="en-US" sz="2000" dirty="0"/>
              <a:t> </a:t>
            </a:r>
            <a:r>
              <a:rPr lang="en-US" sz="2000" dirty="0" err="1"/>
              <a:t>vam</a:t>
            </a:r>
            <a:r>
              <a:rPr lang="en-US" sz="2000" dirty="0"/>
              <a:t> </a:t>
            </a:r>
            <a:r>
              <a:rPr lang="en-US" sz="2000" dirty="0" err="1"/>
              <a:t>uplatiti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ljudi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znaju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vašu</a:t>
            </a:r>
            <a:r>
              <a:rPr lang="en-US" sz="2000" dirty="0"/>
              <a:t> </a:t>
            </a:r>
            <a:r>
              <a:rPr lang="en-US" sz="2000" dirty="0" err="1"/>
              <a:t>ideju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misle</a:t>
            </a:r>
            <a:r>
              <a:rPr lang="en-US" sz="2000" dirty="0"/>
              <a:t> da je super</a:t>
            </a:r>
            <a:r>
              <a:rPr lang="en-US" sz="2000" dirty="0" smtClean="0"/>
              <a:t>.</a:t>
            </a:r>
            <a:endParaRPr lang="sr-Latn-RS" sz="2000" dirty="0" smtClean="0"/>
          </a:p>
          <a:p>
            <a:r>
              <a:rPr lang="en-US" sz="2000" dirty="0" err="1" smtClean="0"/>
              <a:t>Zato</a:t>
            </a:r>
            <a:r>
              <a:rPr lang="en-US" sz="2000" dirty="0" smtClean="0"/>
              <a:t> </a:t>
            </a:r>
            <a:r>
              <a:rPr lang="en-US" sz="2000" dirty="0"/>
              <a:t>je </a:t>
            </a:r>
            <a:r>
              <a:rPr lang="en-US" sz="2000" dirty="0" err="1"/>
              <a:t>priprema</a:t>
            </a:r>
            <a:r>
              <a:rPr lang="en-US" sz="2000" dirty="0"/>
              <a:t> </a:t>
            </a:r>
            <a:r>
              <a:rPr lang="en-US" sz="2000" dirty="0" err="1"/>
              <a:t>kampanje</a:t>
            </a:r>
            <a:r>
              <a:rPr lang="en-US" sz="2000" dirty="0"/>
              <a:t> </a:t>
            </a:r>
            <a:r>
              <a:rPr lang="en-US" sz="2000" dirty="0" err="1"/>
              <a:t>veoma</a:t>
            </a:r>
            <a:r>
              <a:rPr lang="en-US" sz="2000" dirty="0"/>
              <a:t> </a:t>
            </a:r>
            <a:r>
              <a:rPr lang="en-US" sz="2000" dirty="0" err="1"/>
              <a:t>važna</a:t>
            </a:r>
            <a:r>
              <a:rPr lang="en-US" sz="2000" dirty="0"/>
              <a:t> – da bi </a:t>
            </a:r>
            <a:r>
              <a:rPr lang="en-US" sz="2000" dirty="0" err="1"/>
              <a:t>ti</a:t>
            </a:r>
            <a:r>
              <a:rPr lang="en-US" sz="2000" dirty="0"/>
              <a:t> </a:t>
            </a:r>
            <a:r>
              <a:rPr lang="en-US" sz="2000" dirty="0" err="1"/>
              <a:t>ljudi</a:t>
            </a:r>
            <a:r>
              <a:rPr lang="en-US" sz="2000" dirty="0"/>
              <a:t> </a:t>
            </a:r>
            <a:r>
              <a:rPr lang="en-US" sz="2000" dirty="0" err="1"/>
              <a:t>mogli</a:t>
            </a:r>
            <a:r>
              <a:rPr lang="en-US" sz="2000" dirty="0"/>
              <a:t> da vas </a:t>
            </a:r>
            <a:r>
              <a:rPr lang="en-US" sz="2000" dirty="0" err="1"/>
              <a:t>podrže</a:t>
            </a:r>
            <a:r>
              <a:rPr lang="en-US" sz="2000" dirty="0"/>
              <a:t>, </a:t>
            </a:r>
            <a:r>
              <a:rPr lang="en-US" sz="2000" dirty="0" err="1"/>
              <a:t>moraju</a:t>
            </a:r>
            <a:r>
              <a:rPr lang="en-US" sz="2000" dirty="0"/>
              <a:t> da </a:t>
            </a:r>
            <a:r>
              <a:rPr lang="en-US" sz="2000" dirty="0" err="1"/>
              <a:t>znaju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kampanju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imaju</a:t>
            </a:r>
            <a:r>
              <a:rPr lang="en-US" sz="2000" dirty="0"/>
              <a:t> </a:t>
            </a:r>
            <a:r>
              <a:rPr lang="en-US" sz="2000" dirty="0" err="1"/>
              <a:t>poverenja</a:t>
            </a:r>
            <a:r>
              <a:rPr lang="en-US" sz="2000" dirty="0"/>
              <a:t> da </a:t>
            </a:r>
            <a:r>
              <a:rPr lang="en-US" sz="2000" dirty="0" err="1"/>
              <a:t>ćete</a:t>
            </a:r>
            <a:r>
              <a:rPr lang="en-US" sz="2000" dirty="0"/>
              <a:t> je </a:t>
            </a:r>
            <a:r>
              <a:rPr lang="en-US" sz="2000" dirty="0" err="1"/>
              <a:t>zaista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realizovati</a:t>
            </a:r>
            <a:r>
              <a:rPr lang="en-US" sz="2000" dirty="0"/>
              <a:t>.</a:t>
            </a:r>
          </a:p>
          <a:p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368379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 smtClean="0"/>
              <a:t>Crowfunding</a:t>
            </a:r>
            <a:r>
              <a:rPr lang="sr-Latn-RS" b="1" i="1" dirty="0" smtClean="0"/>
              <a:t> – najčešća pitanja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98836" y="1761422"/>
            <a:ext cx="9105483" cy="4793381"/>
          </a:xfrm>
        </p:spPr>
        <p:txBody>
          <a:bodyPr>
            <a:noAutofit/>
          </a:bodyPr>
          <a:lstStyle/>
          <a:p>
            <a:r>
              <a:rPr lang="en-US" sz="2800" b="1" dirty="0"/>
              <a:t>Na </a:t>
            </a:r>
            <a:r>
              <a:rPr lang="en-US" sz="2800" b="1" dirty="0" err="1"/>
              <a:t>kojoj</a:t>
            </a:r>
            <a:r>
              <a:rPr lang="en-US" sz="2800" b="1" dirty="0"/>
              <a:t> </a:t>
            </a:r>
            <a:r>
              <a:rPr lang="en-US" sz="2800" b="1" dirty="0" err="1"/>
              <a:t>platformi</a:t>
            </a:r>
            <a:r>
              <a:rPr lang="en-US" sz="2800" b="1" dirty="0"/>
              <a:t> da </a:t>
            </a:r>
            <a:r>
              <a:rPr lang="en-US" sz="2800" b="1" dirty="0" err="1"/>
              <a:t>prikupljam</a:t>
            </a:r>
            <a:r>
              <a:rPr lang="en-US" sz="2800" b="1" dirty="0"/>
              <a:t> </a:t>
            </a:r>
            <a:r>
              <a:rPr lang="en-US" sz="2800" b="1" dirty="0" err="1"/>
              <a:t>sredstva</a:t>
            </a:r>
            <a:r>
              <a:rPr lang="en-US" sz="2800" b="1" dirty="0"/>
              <a:t>?</a:t>
            </a:r>
          </a:p>
          <a:p>
            <a:endParaRPr lang="en-US" sz="2000" dirty="0" smtClean="0"/>
          </a:p>
          <a:p>
            <a:r>
              <a:rPr lang="en-US" sz="2000" dirty="0" err="1" smtClean="0"/>
              <a:t>Postoji</a:t>
            </a:r>
            <a:r>
              <a:rPr lang="en-US" sz="2000" dirty="0" smtClean="0"/>
              <a:t> </a:t>
            </a:r>
            <a:r>
              <a:rPr lang="en-US" sz="2000" dirty="0" err="1"/>
              <a:t>mnogo</a:t>
            </a:r>
            <a:r>
              <a:rPr lang="en-US" sz="2000" dirty="0"/>
              <a:t> </a:t>
            </a:r>
            <a:r>
              <a:rPr lang="en-US" sz="2000" dirty="0" err="1"/>
              <a:t>platformi</a:t>
            </a:r>
            <a:r>
              <a:rPr lang="en-US" sz="2000" dirty="0"/>
              <a:t> </a:t>
            </a:r>
            <a:r>
              <a:rPr lang="en-US" sz="2000" dirty="0" err="1"/>
              <a:t>koje</a:t>
            </a:r>
            <a:r>
              <a:rPr lang="en-US" sz="2000" dirty="0"/>
              <a:t> se </a:t>
            </a:r>
            <a:r>
              <a:rPr lang="en-US" sz="2000" dirty="0" err="1"/>
              <a:t>koriste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globalnom</a:t>
            </a:r>
            <a:r>
              <a:rPr lang="en-US" sz="2000" dirty="0"/>
              <a:t> </a:t>
            </a:r>
            <a:r>
              <a:rPr lang="en-US" sz="2000" dirty="0" err="1"/>
              <a:t>nivou</a:t>
            </a:r>
            <a:r>
              <a:rPr lang="en-US" sz="2000" dirty="0"/>
              <a:t>, a </a:t>
            </a:r>
            <a:r>
              <a:rPr lang="en-US" sz="2000" dirty="0" err="1"/>
              <a:t>izbor</a:t>
            </a:r>
            <a:r>
              <a:rPr lang="en-US" sz="2000" dirty="0"/>
              <a:t> </a:t>
            </a:r>
            <a:r>
              <a:rPr lang="en-US" sz="2000" dirty="0" err="1"/>
              <a:t>zavisi</a:t>
            </a:r>
            <a:r>
              <a:rPr lang="en-US" sz="2000" dirty="0"/>
              <a:t> od </a:t>
            </a:r>
            <a:r>
              <a:rPr lang="en-US" sz="2000" dirty="0" err="1"/>
              <a:t>vrste</a:t>
            </a:r>
            <a:r>
              <a:rPr lang="en-US" sz="2000" dirty="0"/>
              <a:t> </a:t>
            </a:r>
            <a:r>
              <a:rPr lang="en-US" sz="2000" dirty="0" err="1"/>
              <a:t>kampanje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od toga </a:t>
            </a:r>
            <a:r>
              <a:rPr lang="en-US" sz="2000" dirty="0" err="1"/>
              <a:t>gde</a:t>
            </a:r>
            <a:r>
              <a:rPr lang="en-US" sz="2000" dirty="0"/>
              <a:t> se </a:t>
            </a:r>
            <a:r>
              <a:rPr lang="en-US" sz="2000" dirty="0" err="1"/>
              <a:t>nalazi</a:t>
            </a:r>
            <a:r>
              <a:rPr lang="en-US" sz="2000" dirty="0"/>
              <a:t> </a:t>
            </a:r>
            <a:r>
              <a:rPr lang="en-US" sz="2000" dirty="0" err="1"/>
              <a:t>najveći</a:t>
            </a:r>
            <a:r>
              <a:rPr lang="en-US" sz="2000" dirty="0"/>
              <a:t> </a:t>
            </a:r>
            <a:r>
              <a:rPr lang="en-US" sz="2000" dirty="0" err="1"/>
              <a:t>deo</a:t>
            </a:r>
            <a:r>
              <a:rPr lang="en-US" sz="2000" dirty="0"/>
              <a:t> </a:t>
            </a:r>
            <a:r>
              <a:rPr lang="en-US" sz="2000" dirty="0" err="1"/>
              <a:t>vaše</a:t>
            </a:r>
            <a:r>
              <a:rPr lang="en-US" sz="2000" dirty="0"/>
              <a:t> </a:t>
            </a:r>
            <a:r>
              <a:rPr lang="en-US" sz="2000" dirty="0" err="1"/>
              <a:t>podrške</a:t>
            </a:r>
            <a:r>
              <a:rPr lang="en-US" sz="2000" dirty="0"/>
              <a:t>, </a:t>
            </a:r>
            <a:r>
              <a:rPr lang="en-US" sz="2000" dirty="0" err="1"/>
              <a:t>tj.backer</a:t>
            </a:r>
            <a:r>
              <a:rPr lang="en-US" sz="2000" dirty="0"/>
              <a:t>-a. </a:t>
            </a:r>
            <a:endParaRPr lang="sr-Latn-RS" sz="2000" dirty="0" smtClean="0"/>
          </a:p>
          <a:p>
            <a:r>
              <a:rPr lang="en-US" sz="2000" dirty="0" smtClean="0"/>
              <a:t>U </a:t>
            </a:r>
            <a:r>
              <a:rPr lang="en-US" sz="2000" dirty="0" err="1"/>
              <a:t>Srbiji</a:t>
            </a:r>
            <a:r>
              <a:rPr lang="en-US" sz="2000" dirty="0"/>
              <a:t> se </a:t>
            </a:r>
            <a:r>
              <a:rPr lang="en-US" sz="2000" dirty="0" err="1"/>
              <a:t>najviše</a:t>
            </a:r>
            <a:r>
              <a:rPr lang="en-US" sz="2000" dirty="0"/>
              <a:t> </a:t>
            </a:r>
            <a:r>
              <a:rPr lang="en-US" sz="2000" dirty="0" err="1"/>
              <a:t>koriste</a:t>
            </a:r>
            <a:r>
              <a:rPr lang="en-US" sz="2000" dirty="0"/>
              <a:t> </a:t>
            </a:r>
            <a:r>
              <a:rPr lang="en-US" sz="2000" dirty="0" err="1"/>
              <a:t>platforme</a:t>
            </a:r>
            <a:r>
              <a:rPr lang="en-US" sz="2000" dirty="0"/>
              <a:t> </a:t>
            </a:r>
            <a:r>
              <a:rPr lang="en-US" sz="2000" b="1" i="1" dirty="0"/>
              <a:t>Kickstarter </a:t>
            </a:r>
            <a:r>
              <a:rPr lang="en-US" sz="2000" b="1" i="1" dirty="0" err="1"/>
              <a:t>i</a:t>
            </a:r>
            <a:r>
              <a:rPr lang="en-US" sz="2000" b="1" i="1" dirty="0"/>
              <a:t> </a:t>
            </a:r>
            <a:r>
              <a:rPr lang="en-US" sz="2000" b="1" i="1" dirty="0" err="1"/>
              <a:t>Indiegogo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err="1" smtClean="0"/>
              <a:t>Indiegogo</a:t>
            </a:r>
            <a:r>
              <a:rPr lang="en-US" sz="2000" dirty="0" smtClean="0"/>
              <a:t> </a:t>
            </a:r>
            <a:r>
              <a:rPr lang="en-US" sz="2000" dirty="0"/>
              <a:t>je </a:t>
            </a:r>
            <a:r>
              <a:rPr lang="en-US" sz="2000" dirty="0" err="1"/>
              <a:t>popularnija</a:t>
            </a:r>
            <a:r>
              <a:rPr lang="en-US" sz="2000" dirty="0"/>
              <a:t> </a:t>
            </a:r>
            <a:r>
              <a:rPr lang="en-US" sz="2000" dirty="0" err="1"/>
              <a:t>jer</a:t>
            </a:r>
            <a:r>
              <a:rPr lang="en-US" sz="2000" dirty="0"/>
              <a:t> </a:t>
            </a:r>
            <a:r>
              <a:rPr lang="en-US" sz="2000" dirty="0" err="1"/>
              <a:t>dozvoljava</a:t>
            </a:r>
            <a:r>
              <a:rPr lang="en-US" sz="2000" dirty="0"/>
              <a:t> da </a:t>
            </a:r>
            <a:r>
              <a:rPr lang="en-US" sz="2000" dirty="0" err="1"/>
              <a:t>zadržite</a:t>
            </a:r>
            <a:r>
              <a:rPr lang="en-US" sz="2000" dirty="0"/>
              <a:t> </a:t>
            </a:r>
            <a:r>
              <a:rPr lang="en-US" sz="2000" dirty="0" err="1"/>
              <a:t>onoliko</a:t>
            </a:r>
            <a:r>
              <a:rPr lang="en-US" sz="2000" dirty="0"/>
              <a:t> </a:t>
            </a:r>
            <a:r>
              <a:rPr lang="en-US" sz="2000" dirty="0" err="1"/>
              <a:t>novca</a:t>
            </a:r>
            <a:r>
              <a:rPr lang="en-US" sz="2000" dirty="0"/>
              <a:t> </a:t>
            </a:r>
            <a:r>
              <a:rPr lang="en-US" sz="2000" dirty="0" err="1"/>
              <a:t>koliko</a:t>
            </a:r>
            <a:r>
              <a:rPr lang="en-US" sz="2000" dirty="0"/>
              <a:t> </a:t>
            </a:r>
            <a:r>
              <a:rPr lang="en-US" sz="2000" dirty="0" err="1"/>
              <a:t>prikupite</a:t>
            </a:r>
            <a:r>
              <a:rPr lang="en-US" sz="2000" dirty="0"/>
              <a:t>, </a:t>
            </a:r>
            <a:r>
              <a:rPr lang="en-US" sz="2000" dirty="0" err="1"/>
              <a:t>čak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ako</a:t>
            </a:r>
            <a:r>
              <a:rPr lang="en-US" sz="2000" dirty="0"/>
              <a:t> ne </a:t>
            </a:r>
            <a:r>
              <a:rPr lang="en-US" sz="2000" dirty="0" err="1"/>
              <a:t>prikupite</a:t>
            </a:r>
            <a:r>
              <a:rPr lang="en-US" sz="2000" dirty="0"/>
              <a:t> </a:t>
            </a:r>
            <a:r>
              <a:rPr lang="en-US" sz="2000" dirty="0" err="1"/>
              <a:t>iznos</a:t>
            </a:r>
            <a:r>
              <a:rPr lang="en-US" sz="2000" dirty="0"/>
              <a:t> u </a:t>
            </a:r>
            <a:r>
              <a:rPr lang="en-US" sz="2000" dirty="0" err="1"/>
              <a:t>celosti</a:t>
            </a:r>
            <a:r>
              <a:rPr lang="en-US" sz="2000" dirty="0"/>
              <a:t>, </a:t>
            </a:r>
            <a:r>
              <a:rPr lang="en-US" sz="2000" dirty="0" err="1"/>
              <a:t>dok</a:t>
            </a:r>
            <a:r>
              <a:rPr lang="en-US" sz="2000" dirty="0"/>
              <a:t> Kickstarter </a:t>
            </a:r>
            <a:r>
              <a:rPr lang="en-US" sz="2000" dirty="0" err="1"/>
              <a:t>tu</a:t>
            </a:r>
            <a:r>
              <a:rPr lang="en-US" sz="2000" dirty="0"/>
              <a:t> </a:t>
            </a:r>
            <a:r>
              <a:rPr lang="en-US" sz="2000" dirty="0" err="1"/>
              <a:t>opciju</a:t>
            </a:r>
            <a:r>
              <a:rPr lang="en-US" sz="2000" dirty="0"/>
              <a:t> </a:t>
            </a:r>
            <a:r>
              <a:rPr lang="en-US" sz="2000" dirty="0" err="1"/>
              <a:t>nema</a:t>
            </a:r>
            <a:r>
              <a:rPr lang="en-US" sz="2000" dirty="0" smtClean="0"/>
              <a:t>.</a:t>
            </a:r>
            <a:endParaRPr lang="sr-Latn-RS" sz="2000" dirty="0" smtClean="0"/>
          </a:p>
          <a:p>
            <a:r>
              <a:rPr lang="en-US" sz="2000" dirty="0" smtClean="0"/>
              <a:t>Kickstarter </a:t>
            </a:r>
            <a:r>
              <a:rPr lang="en-US" sz="2000" dirty="0" err="1"/>
              <a:t>takođe</a:t>
            </a:r>
            <a:r>
              <a:rPr lang="en-US" sz="2000" dirty="0"/>
              <a:t> </a:t>
            </a:r>
            <a:r>
              <a:rPr lang="en-US" sz="2000" dirty="0" err="1"/>
              <a:t>zahteva</a:t>
            </a:r>
            <a:r>
              <a:rPr lang="en-US" sz="2000" dirty="0"/>
              <a:t> da </a:t>
            </a:r>
            <a:r>
              <a:rPr lang="en-US" sz="2000" dirty="0" err="1"/>
              <a:t>imate</a:t>
            </a:r>
            <a:r>
              <a:rPr lang="en-US" sz="2000" dirty="0"/>
              <a:t> </a:t>
            </a:r>
            <a:r>
              <a:rPr lang="en-US" sz="2000" dirty="0" err="1"/>
              <a:t>račun</a:t>
            </a:r>
            <a:r>
              <a:rPr lang="en-US" sz="2000" dirty="0"/>
              <a:t> u </a:t>
            </a:r>
            <a:r>
              <a:rPr lang="en-US" sz="2000" dirty="0" err="1"/>
              <a:t>inostranstvu</a:t>
            </a:r>
            <a:r>
              <a:rPr lang="en-US" sz="2000" dirty="0"/>
              <a:t> (SAD, </a:t>
            </a:r>
            <a:r>
              <a:rPr lang="en-US" sz="2000" dirty="0" err="1"/>
              <a:t>države</a:t>
            </a:r>
            <a:r>
              <a:rPr lang="en-US" sz="2000" dirty="0"/>
              <a:t> EU, </a:t>
            </a:r>
            <a:r>
              <a:rPr lang="en-US" sz="2000" dirty="0" err="1"/>
              <a:t>itd</a:t>
            </a:r>
            <a:r>
              <a:rPr lang="en-US" sz="2000" dirty="0"/>
              <a:t>). </a:t>
            </a:r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340321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 smtClean="0"/>
              <a:t>Crowfunding</a:t>
            </a:r>
            <a:r>
              <a:rPr lang="sr-Latn-RS" b="1" i="1" dirty="0" smtClean="0"/>
              <a:t> – najčešća pitanja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98836" y="1761422"/>
            <a:ext cx="9105483" cy="4793381"/>
          </a:xfrm>
        </p:spPr>
        <p:txBody>
          <a:bodyPr>
            <a:noAutofit/>
          </a:bodyPr>
          <a:lstStyle/>
          <a:p>
            <a:r>
              <a:rPr lang="en-US" sz="2800" b="1" dirty="0"/>
              <a:t>Na </a:t>
            </a:r>
            <a:r>
              <a:rPr lang="en-US" sz="2800" b="1" dirty="0" err="1"/>
              <a:t>kojoj</a:t>
            </a:r>
            <a:r>
              <a:rPr lang="en-US" sz="2800" b="1" dirty="0"/>
              <a:t> </a:t>
            </a:r>
            <a:r>
              <a:rPr lang="en-US" sz="2800" b="1" dirty="0" err="1"/>
              <a:t>platformi</a:t>
            </a:r>
            <a:r>
              <a:rPr lang="en-US" sz="2800" b="1" dirty="0"/>
              <a:t> da </a:t>
            </a:r>
            <a:r>
              <a:rPr lang="en-US" sz="2800" b="1" dirty="0" err="1"/>
              <a:t>prikupljam</a:t>
            </a:r>
            <a:r>
              <a:rPr lang="en-US" sz="2800" b="1" dirty="0"/>
              <a:t> </a:t>
            </a:r>
            <a:r>
              <a:rPr lang="en-US" sz="2800" b="1" dirty="0" err="1"/>
              <a:t>sredstva</a:t>
            </a:r>
            <a:r>
              <a:rPr lang="en-US" sz="2800" b="1" dirty="0"/>
              <a:t>?</a:t>
            </a:r>
          </a:p>
          <a:p>
            <a:endParaRPr lang="en-US" dirty="0" smtClean="0"/>
          </a:p>
          <a:p>
            <a:r>
              <a:rPr lang="en-US" sz="2000" dirty="0" err="1" smtClean="0"/>
              <a:t>Ukoliko</a:t>
            </a:r>
            <a:r>
              <a:rPr lang="en-US" sz="2000" dirty="0" smtClean="0"/>
              <a:t> </a:t>
            </a:r>
            <a:r>
              <a:rPr lang="en-US" sz="2000" dirty="0" err="1"/>
              <a:t>vaša</a:t>
            </a:r>
            <a:r>
              <a:rPr lang="en-US" sz="2000" dirty="0"/>
              <a:t> </a:t>
            </a:r>
            <a:r>
              <a:rPr lang="en-US" sz="2000" dirty="0" err="1"/>
              <a:t>kampanja</a:t>
            </a:r>
            <a:r>
              <a:rPr lang="en-US" sz="2000" dirty="0"/>
              <a:t> </a:t>
            </a:r>
            <a:r>
              <a:rPr lang="en-US" sz="2000" dirty="0" err="1"/>
              <a:t>pripada</a:t>
            </a:r>
            <a:r>
              <a:rPr lang="en-US" sz="2000" dirty="0"/>
              <a:t> </a:t>
            </a:r>
            <a:r>
              <a:rPr lang="en-US" sz="2000" dirty="0" err="1"/>
              <a:t>oblasti</a:t>
            </a:r>
            <a:r>
              <a:rPr lang="en-US" sz="2000" dirty="0"/>
              <a:t> </a:t>
            </a:r>
            <a:r>
              <a:rPr lang="en-US" sz="2000" dirty="0" err="1"/>
              <a:t>umetničke</a:t>
            </a:r>
            <a:r>
              <a:rPr lang="en-US" sz="2000" dirty="0"/>
              <a:t>, </a:t>
            </a:r>
            <a:r>
              <a:rPr lang="en-US" sz="2000" dirty="0" err="1"/>
              <a:t>kreativne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inovativne</a:t>
            </a:r>
            <a:r>
              <a:rPr lang="en-US" sz="2000" dirty="0"/>
              <a:t> </a:t>
            </a:r>
            <a:r>
              <a:rPr lang="en-US" sz="2000" dirty="0" err="1"/>
              <a:t>industrije</a:t>
            </a:r>
            <a:r>
              <a:rPr lang="en-US" sz="2000" dirty="0"/>
              <a:t> </a:t>
            </a:r>
            <a:r>
              <a:rPr lang="en-US" sz="2000" dirty="0" err="1"/>
              <a:t>koja</a:t>
            </a:r>
            <a:r>
              <a:rPr lang="en-US" sz="2000" dirty="0"/>
              <a:t> </a:t>
            </a:r>
            <a:r>
              <a:rPr lang="en-US" sz="2000" dirty="0" err="1"/>
              <a:t>može</a:t>
            </a:r>
            <a:r>
              <a:rPr lang="en-US" sz="2000" dirty="0"/>
              <a:t> </a:t>
            </a:r>
            <a:r>
              <a:rPr lang="en-US" sz="2000" dirty="0" err="1"/>
              <a:t>biti</a:t>
            </a:r>
            <a:r>
              <a:rPr lang="en-US" sz="2000" dirty="0"/>
              <a:t> </a:t>
            </a:r>
            <a:r>
              <a:rPr lang="en-US" sz="2000" dirty="0" err="1"/>
              <a:t>globalno</a:t>
            </a:r>
            <a:r>
              <a:rPr lang="en-US" sz="2000" dirty="0"/>
              <a:t> </a:t>
            </a:r>
            <a:r>
              <a:rPr lang="en-US" sz="2000" dirty="0" err="1"/>
              <a:t>interesantna</a:t>
            </a:r>
            <a:r>
              <a:rPr lang="en-US" sz="2000" dirty="0"/>
              <a:t> – Kickstarter je dobro </a:t>
            </a:r>
            <a:r>
              <a:rPr lang="en-US" sz="2000" dirty="0" err="1"/>
              <a:t>rešenje</a:t>
            </a:r>
            <a:r>
              <a:rPr lang="en-US" sz="2000" dirty="0" smtClean="0"/>
              <a:t>.</a:t>
            </a:r>
            <a:endParaRPr lang="sr-Latn-RS" sz="2000" dirty="0" smtClean="0"/>
          </a:p>
          <a:p>
            <a:r>
              <a:rPr lang="en-US" sz="2000" dirty="0" err="1" smtClean="0"/>
              <a:t>Indiegogo</a:t>
            </a:r>
            <a:r>
              <a:rPr lang="en-US" sz="2000" dirty="0" smtClean="0"/>
              <a:t> </a:t>
            </a:r>
            <a:r>
              <a:rPr lang="en-US" sz="2000" dirty="0"/>
              <a:t>je </a:t>
            </a:r>
            <a:r>
              <a:rPr lang="en-US" sz="2000" dirty="0" err="1"/>
              <a:t>odlična</a:t>
            </a:r>
            <a:r>
              <a:rPr lang="en-US" sz="2000" dirty="0"/>
              <a:t> </a:t>
            </a:r>
            <a:r>
              <a:rPr lang="en-US" sz="2000" dirty="0" err="1"/>
              <a:t>opcija</a:t>
            </a:r>
            <a:r>
              <a:rPr lang="en-US" sz="2000" dirty="0"/>
              <a:t> </a:t>
            </a:r>
            <a:r>
              <a:rPr lang="en-US" sz="2000" dirty="0" err="1"/>
              <a:t>ukoliko</a:t>
            </a:r>
            <a:r>
              <a:rPr lang="en-US" sz="2000" dirty="0"/>
              <a:t> </a:t>
            </a:r>
            <a:r>
              <a:rPr lang="en-US" sz="2000" dirty="0" err="1"/>
              <a:t>imate</a:t>
            </a:r>
            <a:r>
              <a:rPr lang="en-US" sz="2000" dirty="0"/>
              <a:t> </a:t>
            </a:r>
            <a:r>
              <a:rPr lang="en-US" sz="2000" dirty="0" err="1"/>
              <a:t>novu</a:t>
            </a:r>
            <a:r>
              <a:rPr lang="en-US" sz="2000" dirty="0"/>
              <a:t> </a:t>
            </a:r>
            <a:r>
              <a:rPr lang="en-US" sz="2000" dirty="0" err="1"/>
              <a:t>ideju</a:t>
            </a:r>
            <a:r>
              <a:rPr lang="en-US" sz="2000" dirty="0"/>
              <a:t>, </a:t>
            </a:r>
            <a:r>
              <a:rPr lang="en-US" sz="2000" dirty="0" err="1"/>
              <a:t>nov</a:t>
            </a:r>
            <a:r>
              <a:rPr lang="en-US" sz="2000" dirty="0"/>
              <a:t> </a:t>
            </a:r>
            <a:r>
              <a:rPr lang="en-US" sz="2000" dirty="0" err="1"/>
              <a:t>proizvod</a:t>
            </a:r>
            <a:r>
              <a:rPr lang="en-US" sz="2000" dirty="0"/>
              <a:t>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projekat</a:t>
            </a:r>
            <a:r>
              <a:rPr lang="en-US" sz="2000" dirty="0"/>
              <a:t> od </a:t>
            </a:r>
            <a:r>
              <a:rPr lang="en-US" sz="2000" dirty="0" err="1"/>
              <a:t>značaja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lokalne</a:t>
            </a:r>
            <a:r>
              <a:rPr lang="en-US" sz="2000" dirty="0"/>
              <a:t> </a:t>
            </a:r>
            <a:r>
              <a:rPr lang="en-US" sz="2000" dirty="0" err="1"/>
              <a:t>zajednice</a:t>
            </a:r>
            <a:r>
              <a:rPr lang="en-US" sz="2000" dirty="0"/>
              <a:t>. </a:t>
            </a:r>
            <a:r>
              <a:rPr lang="en-US" sz="2000" dirty="0" err="1"/>
              <a:t>Ukoliko</a:t>
            </a:r>
            <a:r>
              <a:rPr lang="en-US" sz="2000" dirty="0"/>
              <a:t> </a:t>
            </a:r>
            <a:r>
              <a:rPr lang="en-US" sz="2000" dirty="0" err="1"/>
              <a:t>imate</a:t>
            </a:r>
            <a:r>
              <a:rPr lang="en-US" sz="2000" dirty="0"/>
              <a:t> </a:t>
            </a:r>
            <a:r>
              <a:rPr lang="en-US" sz="2000" dirty="0" err="1"/>
              <a:t>neprofitnu</a:t>
            </a:r>
            <a:r>
              <a:rPr lang="en-US" sz="2000" dirty="0"/>
              <a:t> </a:t>
            </a:r>
            <a:r>
              <a:rPr lang="en-US" sz="2000" dirty="0" err="1"/>
              <a:t>kampanju</a:t>
            </a:r>
            <a:r>
              <a:rPr lang="en-US" sz="2000" dirty="0"/>
              <a:t> </a:t>
            </a:r>
            <a:r>
              <a:rPr lang="en-US" sz="2000" dirty="0" err="1"/>
              <a:t>koju</a:t>
            </a:r>
            <a:r>
              <a:rPr lang="en-US" sz="2000" dirty="0"/>
              <a:t> </a:t>
            </a:r>
            <a:r>
              <a:rPr lang="en-US" sz="2000" dirty="0" err="1"/>
              <a:t>realizujete</a:t>
            </a:r>
            <a:r>
              <a:rPr lang="en-US" sz="2000" dirty="0"/>
              <a:t> u </a:t>
            </a:r>
            <a:r>
              <a:rPr lang="en-US" sz="2000" dirty="0" err="1"/>
              <a:t>Srbiji</a:t>
            </a:r>
            <a:r>
              <a:rPr lang="en-US" sz="2000" dirty="0"/>
              <a:t>, </a:t>
            </a:r>
            <a:r>
              <a:rPr lang="en-US" sz="2000" dirty="0" err="1"/>
              <a:t>možete</a:t>
            </a:r>
            <a:r>
              <a:rPr lang="en-US" sz="2000" dirty="0"/>
              <a:t> </a:t>
            </a:r>
            <a:r>
              <a:rPr lang="en-US" sz="2000" dirty="0" err="1"/>
              <a:t>koristiti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platformu</a:t>
            </a:r>
            <a:r>
              <a:rPr lang="en-US" sz="2000" dirty="0"/>
              <a:t> </a:t>
            </a:r>
            <a:r>
              <a:rPr lang="en-US" sz="2000" b="1" i="1" dirty="0"/>
              <a:t>donacije.rs</a:t>
            </a:r>
            <a:r>
              <a:rPr lang="en-US" sz="2000" dirty="0"/>
              <a:t> </a:t>
            </a:r>
            <a:r>
              <a:rPr lang="en-US" sz="2000" dirty="0" err="1"/>
              <a:t>ili</a:t>
            </a:r>
            <a:r>
              <a:rPr lang="en-US" sz="2000" dirty="0"/>
              <a:t> se </a:t>
            </a:r>
            <a:r>
              <a:rPr lang="en-US" sz="2000" dirty="0" err="1"/>
              <a:t>prijaviti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globalnu</a:t>
            </a:r>
            <a:r>
              <a:rPr lang="en-US" sz="2000" dirty="0"/>
              <a:t> </a:t>
            </a:r>
            <a:r>
              <a:rPr lang="en-US" sz="2000" dirty="0" err="1"/>
              <a:t>platformu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neprofitne</a:t>
            </a:r>
            <a:r>
              <a:rPr lang="en-US" sz="2000" dirty="0"/>
              <a:t> </a:t>
            </a:r>
            <a:r>
              <a:rPr lang="en-US" sz="2000" dirty="0" err="1"/>
              <a:t>kampanje</a:t>
            </a:r>
            <a:r>
              <a:rPr lang="en-US" sz="2000" dirty="0"/>
              <a:t> – </a:t>
            </a:r>
            <a:r>
              <a:rPr lang="en-US" sz="2000" b="1" i="1" dirty="0"/>
              <a:t>Global Giving</a:t>
            </a:r>
            <a:r>
              <a:rPr lang="en-US" sz="2000" dirty="0"/>
              <a:t>.</a:t>
            </a:r>
          </a:p>
          <a:p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201033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 smtClean="0"/>
              <a:t>Crowfunding</a:t>
            </a:r>
            <a:r>
              <a:rPr lang="sr-Latn-RS" b="1" i="1" dirty="0" smtClean="0"/>
              <a:t> – najčešća pitanja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98836" y="1761422"/>
            <a:ext cx="9105483" cy="4793381"/>
          </a:xfrm>
        </p:spPr>
        <p:txBody>
          <a:bodyPr>
            <a:noAutofit/>
          </a:bodyPr>
          <a:lstStyle/>
          <a:p>
            <a:r>
              <a:rPr lang="en-US" sz="2800" b="1" dirty="0" err="1"/>
              <a:t>Šta</a:t>
            </a:r>
            <a:r>
              <a:rPr lang="en-US" sz="2800" b="1" dirty="0"/>
              <a:t> </a:t>
            </a:r>
            <a:r>
              <a:rPr lang="en-US" sz="2800" b="1" dirty="0" err="1"/>
              <a:t>su</a:t>
            </a:r>
            <a:r>
              <a:rPr lang="en-US" sz="2800" b="1" dirty="0"/>
              <a:t> perk-</a:t>
            </a:r>
            <a:r>
              <a:rPr lang="en-US" sz="2800" b="1" dirty="0" err="1"/>
              <a:t>ovi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zašto</a:t>
            </a:r>
            <a:r>
              <a:rPr lang="en-US" sz="2800" b="1" dirty="0"/>
              <a:t> se </a:t>
            </a:r>
            <a:r>
              <a:rPr lang="en-US" sz="2800" b="1" dirty="0" err="1"/>
              <a:t>koriste</a:t>
            </a:r>
            <a:r>
              <a:rPr lang="en-US" sz="2800" b="1" dirty="0"/>
              <a:t>?</a:t>
            </a:r>
          </a:p>
          <a:p>
            <a:r>
              <a:rPr lang="en-US" sz="2000" dirty="0"/>
              <a:t>Perk-</a:t>
            </a:r>
            <a:r>
              <a:rPr lang="en-US" sz="2000" dirty="0" err="1"/>
              <a:t>ovi</a:t>
            </a:r>
            <a:r>
              <a:rPr lang="en-US" sz="2000" dirty="0"/>
              <a:t>,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nagrade</a:t>
            </a:r>
            <a:r>
              <a:rPr lang="en-US" sz="2000" dirty="0"/>
              <a:t>,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proizvodi</a:t>
            </a:r>
            <a:r>
              <a:rPr lang="en-US" sz="2000" dirty="0"/>
              <a:t>, </a:t>
            </a:r>
            <a:r>
              <a:rPr lang="en-US" sz="2000" dirty="0" err="1"/>
              <a:t>znaci</a:t>
            </a:r>
            <a:r>
              <a:rPr lang="en-US" sz="2000" dirty="0"/>
              <a:t> </a:t>
            </a:r>
            <a:r>
              <a:rPr lang="en-US" sz="2000" dirty="0" err="1"/>
              <a:t>zahvalnosti</a:t>
            </a:r>
            <a:r>
              <a:rPr lang="en-US" sz="2000" dirty="0"/>
              <a:t>, </a:t>
            </a:r>
            <a:r>
              <a:rPr lang="en-US" sz="2000" dirty="0" err="1"/>
              <a:t>predmeti</a:t>
            </a:r>
            <a:r>
              <a:rPr lang="en-US" sz="2000" dirty="0"/>
              <a:t> od </a:t>
            </a:r>
            <a:r>
              <a:rPr lang="en-US" sz="2000" dirty="0" err="1"/>
              <a:t>vrednosti</a:t>
            </a:r>
            <a:r>
              <a:rPr lang="en-US" sz="2000" dirty="0"/>
              <a:t> </a:t>
            </a:r>
            <a:r>
              <a:rPr lang="en-US" sz="2000" dirty="0" err="1"/>
              <a:t>koje</a:t>
            </a:r>
            <a:r>
              <a:rPr lang="en-US" sz="2000" dirty="0"/>
              <a:t> </a:t>
            </a:r>
            <a:r>
              <a:rPr lang="en-US" sz="2000" dirty="0" err="1"/>
              <a:t>ljudi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vas </a:t>
            </a:r>
            <a:r>
              <a:rPr lang="en-US" sz="2000" dirty="0" err="1"/>
              <a:t>finansijski</a:t>
            </a:r>
            <a:r>
              <a:rPr lang="en-US" sz="2000" dirty="0"/>
              <a:t> </a:t>
            </a:r>
            <a:r>
              <a:rPr lang="en-US" sz="2000" dirty="0" err="1"/>
              <a:t>podrže</a:t>
            </a:r>
            <a:r>
              <a:rPr lang="en-US" sz="2000" dirty="0"/>
              <a:t> </a:t>
            </a:r>
            <a:r>
              <a:rPr lang="en-US" sz="2000" dirty="0" err="1"/>
              <a:t>dobijaju</a:t>
            </a:r>
            <a:r>
              <a:rPr lang="en-US" sz="2000" dirty="0"/>
              <a:t> </a:t>
            </a:r>
            <a:r>
              <a:rPr lang="en-US" sz="2000" dirty="0" err="1"/>
              <a:t>zauzvrat</a:t>
            </a:r>
            <a:r>
              <a:rPr lang="en-US" sz="2000" dirty="0"/>
              <a:t>. </a:t>
            </a:r>
            <a:endParaRPr lang="en-US" sz="2000" dirty="0" smtClean="0"/>
          </a:p>
          <a:p>
            <a:r>
              <a:rPr lang="en-US" sz="2000" dirty="0" err="1" smtClean="0"/>
              <a:t>Uglavnom</a:t>
            </a:r>
            <a:r>
              <a:rPr lang="en-US" sz="2000" dirty="0" smtClean="0"/>
              <a:t> </a:t>
            </a:r>
            <a:r>
              <a:rPr lang="en-US" sz="2000" dirty="0"/>
              <a:t>se </a:t>
            </a:r>
            <a:r>
              <a:rPr lang="en-US" sz="2000" dirty="0" err="1"/>
              <a:t>koriste</a:t>
            </a:r>
            <a:r>
              <a:rPr lang="en-US" sz="2000" dirty="0"/>
              <a:t> u </a:t>
            </a:r>
            <a:r>
              <a:rPr lang="en-US" sz="2000" dirty="0" err="1"/>
              <a:t>kampanjama</a:t>
            </a:r>
            <a:r>
              <a:rPr lang="en-US" sz="2000" dirty="0"/>
              <a:t> u </a:t>
            </a:r>
            <a:r>
              <a:rPr lang="en-US" sz="2000" dirty="0" err="1"/>
              <a:t>kojima</a:t>
            </a:r>
            <a:r>
              <a:rPr lang="en-US" sz="2000" dirty="0"/>
              <a:t> se </a:t>
            </a:r>
            <a:r>
              <a:rPr lang="en-US" sz="2000" dirty="0" err="1"/>
              <a:t>sredstva</a:t>
            </a:r>
            <a:r>
              <a:rPr lang="en-US" sz="2000" dirty="0"/>
              <a:t> </a:t>
            </a:r>
            <a:r>
              <a:rPr lang="en-US" sz="2000" dirty="0" err="1"/>
              <a:t>prikupljaju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konkretne</a:t>
            </a:r>
            <a:r>
              <a:rPr lang="en-US" sz="2000" dirty="0"/>
              <a:t> </a:t>
            </a:r>
            <a:r>
              <a:rPr lang="en-US" sz="2000" dirty="0" err="1"/>
              <a:t>proizvode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projekte</a:t>
            </a:r>
            <a:r>
              <a:rPr lang="en-US" sz="2000" dirty="0"/>
              <a:t> (od </a:t>
            </a:r>
            <a:r>
              <a:rPr lang="en-US" sz="2000" dirty="0" err="1"/>
              <a:t>muzičkih</a:t>
            </a:r>
            <a:r>
              <a:rPr lang="en-US" sz="2000" dirty="0"/>
              <a:t> CD-ova, </a:t>
            </a:r>
            <a:r>
              <a:rPr lang="en-US" sz="2000" dirty="0" err="1"/>
              <a:t>preko</a:t>
            </a:r>
            <a:r>
              <a:rPr lang="en-US" sz="2000" dirty="0"/>
              <a:t> </a:t>
            </a:r>
            <a:r>
              <a:rPr lang="en-US" sz="2000" dirty="0" err="1"/>
              <a:t>projekata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rad s </a:t>
            </a:r>
            <a:r>
              <a:rPr lang="en-US" sz="2000" dirty="0" err="1"/>
              <a:t>mladima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ženama</a:t>
            </a:r>
            <a:r>
              <a:rPr lang="en-US" sz="2000" dirty="0"/>
              <a:t>, do </a:t>
            </a:r>
            <a:r>
              <a:rPr lang="en-US" sz="2000" dirty="0" err="1"/>
              <a:t>lansiranja</a:t>
            </a:r>
            <a:r>
              <a:rPr lang="en-US" sz="2000" dirty="0"/>
              <a:t> </a:t>
            </a:r>
            <a:r>
              <a:rPr lang="en-US" sz="2000" dirty="0" err="1"/>
              <a:t>novih</a:t>
            </a:r>
            <a:r>
              <a:rPr lang="en-US" sz="2000" dirty="0"/>
              <a:t> </a:t>
            </a:r>
            <a:r>
              <a:rPr lang="en-US" sz="2000" dirty="0" err="1"/>
              <a:t>proizvoda</a:t>
            </a:r>
            <a:r>
              <a:rPr lang="en-US" sz="2000" dirty="0"/>
              <a:t> u </a:t>
            </a:r>
            <a:r>
              <a:rPr lang="en-US" sz="2000" dirty="0" err="1"/>
              <a:t>različitim</a:t>
            </a:r>
            <a:r>
              <a:rPr lang="en-US" sz="2000" dirty="0"/>
              <a:t> </a:t>
            </a:r>
            <a:r>
              <a:rPr lang="en-US" sz="2000" dirty="0" err="1"/>
              <a:t>oblastima</a:t>
            </a:r>
            <a:r>
              <a:rPr lang="en-US" sz="2000" dirty="0"/>
              <a:t>). </a:t>
            </a:r>
            <a:endParaRPr lang="en-US" sz="2000" dirty="0" smtClean="0"/>
          </a:p>
          <a:p>
            <a:r>
              <a:rPr lang="en-US" sz="2000" dirty="0" smtClean="0"/>
              <a:t>Perk-</a:t>
            </a:r>
            <a:r>
              <a:rPr lang="en-US" sz="2000" dirty="0" err="1" smtClean="0"/>
              <a:t>ovi</a:t>
            </a:r>
            <a:r>
              <a:rPr lang="en-US" sz="2000" dirty="0" smtClean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raspoređeni</a:t>
            </a:r>
            <a:r>
              <a:rPr lang="en-US" sz="2000" dirty="0"/>
              <a:t> u </a:t>
            </a:r>
            <a:r>
              <a:rPr lang="en-US" sz="2000" dirty="0" err="1"/>
              <a:t>nekoliko</a:t>
            </a:r>
            <a:r>
              <a:rPr lang="en-US" sz="2000" dirty="0"/>
              <a:t> </a:t>
            </a:r>
            <a:r>
              <a:rPr lang="en-US" sz="2000" dirty="0" err="1"/>
              <a:t>vrednosnih</a:t>
            </a:r>
            <a:r>
              <a:rPr lang="en-US" sz="2000" dirty="0"/>
              <a:t> </a:t>
            </a:r>
            <a:r>
              <a:rPr lang="en-US" sz="2000" dirty="0" err="1"/>
              <a:t>razreda</a:t>
            </a:r>
            <a:r>
              <a:rPr lang="en-US" sz="2000" dirty="0"/>
              <a:t>, od </a:t>
            </a:r>
            <a:r>
              <a:rPr lang="en-US" sz="2000" dirty="0" err="1"/>
              <a:t>simboličnih</a:t>
            </a:r>
            <a:r>
              <a:rPr lang="en-US" sz="2000" dirty="0"/>
              <a:t> 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en-US" sz="2000" dirty="0" err="1"/>
              <a:t>što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bedževi</a:t>
            </a:r>
            <a:r>
              <a:rPr lang="en-US" sz="2000" dirty="0"/>
              <a:t>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majice</a:t>
            </a:r>
            <a:r>
              <a:rPr lang="en-US" sz="2000" dirty="0"/>
              <a:t>, pa </a:t>
            </a:r>
            <a:r>
              <a:rPr lang="en-US" sz="2000" dirty="0" err="1"/>
              <a:t>sve</a:t>
            </a:r>
            <a:r>
              <a:rPr lang="en-US" sz="2000" dirty="0"/>
              <a:t> do </a:t>
            </a:r>
            <a:r>
              <a:rPr lang="en-US" sz="2000" dirty="0" err="1"/>
              <a:t>vrednih</a:t>
            </a:r>
            <a:r>
              <a:rPr lang="en-US" sz="2000" dirty="0"/>
              <a:t> </a:t>
            </a:r>
            <a:r>
              <a:rPr lang="en-US" sz="2000" dirty="0" err="1"/>
              <a:t>nagrada</a:t>
            </a:r>
            <a:r>
              <a:rPr lang="en-US" sz="2000" dirty="0"/>
              <a:t> </a:t>
            </a:r>
            <a:r>
              <a:rPr lang="en-US" sz="2000" dirty="0" err="1"/>
              <a:t>poput</a:t>
            </a:r>
            <a:r>
              <a:rPr lang="en-US" sz="2000" dirty="0"/>
              <a:t> </a:t>
            </a:r>
            <a:r>
              <a:rPr lang="en-US" sz="2000" dirty="0" err="1"/>
              <a:t>pametnih</a:t>
            </a:r>
            <a:r>
              <a:rPr lang="en-US" sz="2000" dirty="0"/>
              <a:t> </a:t>
            </a:r>
            <a:r>
              <a:rPr lang="en-US" sz="2000" dirty="0" err="1"/>
              <a:t>uređaja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Perk-</a:t>
            </a:r>
            <a:r>
              <a:rPr lang="en-US" sz="2000" dirty="0" err="1" smtClean="0"/>
              <a:t>ovi</a:t>
            </a:r>
            <a:r>
              <a:rPr lang="en-US" sz="2000" dirty="0" smtClean="0"/>
              <a:t> </a:t>
            </a:r>
            <a:r>
              <a:rPr lang="en-US" sz="2000" dirty="0" err="1"/>
              <a:t>predstavljaju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način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one </a:t>
            </a:r>
            <a:r>
              <a:rPr lang="en-US" sz="2000" dirty="0" err="1"/>
              <a:t>koji</a:t>
            </a:r>
            <a:r>
              <a:rPr lang="en-US" sz="2000" dirty="0"/>
              <a:t> vas </a:t>
            </a:r>
            <a:r>
              <a:rPr lang="en-US" sz="2000" dirty="0" err="1"/>
              <a:t>podržavaju</a:t>
            </a:r>
            <a:r>
              <a:rPr lang="en-US" sz="2000" dirty="0"/>
              <a:t> da </a:t>
            </a:r>
            <a:r>
              <a:rPr lang="en-US" sz="2000" dirty="0" err="1"/>
              <a:t>unapred</a:t>
            </a:r>
            <a:r>
              <a:rPr lang="en-US" sz="2000" dirty="0"/>
              <a:t> </a:t>
            </a:r>
            <a:r>
              <a:rPr lang="en-US" sz="2000" dirty="0" err="1"/>
              <a:t>kupe</a:t>
            </a:r>
            <a:r>
              <a:rPr lang="en-US" sz="2000" dirty="0"/>
              <a:t> </a:t>
            </a:r>
            <a:r>
              <a:rPr lang="en-US" sz="2000" dirty="0" err="1"/>
              <a:t>vaše</a:t>
            </a:r>
            <a:r>
              <a:rPr lang="en-US" sz="2000" dirty="0"/>
              <a:t> </a:t>
            </a:r>
            <a:r>
              <a:rPr lang="en-US" sz="2000" dirty="0" err="1"/>
              <a:t>proizvode</a:t>
            </a:r>
            <a:r>
              <a:rPr lang="en-US" sz="2000" dirty="0"/>
              <a:t>, </a:t>
            </a:r>
            <a:r>
              <a:rPr lang="en-US" sz="2000" dirty="0" err="1"/>
              <a:t>često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po</a:t>
            </a:r>
            <a:r>
              <a:rPr lang="en-US" sz="2000" dirty="0"/>
              <a:t> </a:t>
            </a:r>
            <a:r>
              <a:rPr lang="en-US" sz="2000" dirty="0" err="1"/>
              <a:t>promotivnoj</a:t>
            </a:r>
            <a:r>
              <a:rPr lang="en-US" sz="2000" dirty="0"/>
              <a:t> </a:t>
            </a:r>
            <a:r>
              <a:rPr lang="en-US" sz="2000" dirty="0" err="1"/>
              <a:t>ceni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135741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 smtClean="0"/>
              <a:t>Crowfunding</a:t>
            </a:r>
            <a:r>
              <a:rPr lang="sr-Latn-RS" b="1" i="1" dirty="0" smtClean="0"/>
              <a:t> – najčešća pitanja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98836" y="1761422"/>
            <a:ext cx="9105483" cy="4793381"/>
          </a:xfrm>
        </p:spPr>
        <p:txBody>
          <a:bodyPr>
            <a:noAutofit/>
          </a:bodyPr>
          <a:lstStyle/>
          <a:p>
            <a:r>
              <a:rPr lang="en-US" sz="2800" b="1" dirty="0" err="1"/>
              <a:t>Koliko</a:t>
            </a:r>
            <a:r>
              <a:rPr lang="en-US" sz="2800" b="1" dirty="0"/>
              <a:t> je </a:t>
            </a:r>
            <a:r>
              <a:rPr lang="en-US" sz="2800" b="1" dirty="0" err="1"/>
              <a:t>važan</a:t>
            </a:r>
            <a:r>
              <a:rPr lang="en-US" sz="2800" b="1" dirty="0"/>
              <a:t> video?</a:t>
            </a:r>
          </a:p>
          <a:p>
            <a:endParaRPr lang="en-US" sz="2000" dirty="0" smtClean="0"/>
          </a:p>
          <a:p>
            <a:r>
              <a:rPr lang="en-US" sz="2000" dirty="0" err="1" smtClean="0"/>
              <a:t>Važan</a:t>
            </a:r>
            <a:r>
              <a:rPr lang="en-US" sz="2000" dirty="0" smtClean="0"/>
              <a:t> </a:t>
            </a:r>
            <a:r>
              <a:rPr lang="en-US" sz="2000" dirty="0"/>
              <a:t>je. </a:t>
            </a:r>
            <a:r>
              <a:rPr lang="en-US" sz="2000" dirty="0" err="1"/>
              <a:t>Živimo</a:t>
            </a:r>
            <a:r>
              <a:rPr lang="en-US" sz="2000" dirty="0"/>
              <a:t> u </a:t>
            </a:r>
            <a:r>
              <a:rPr lang="en-US" sz="2000" dirty="0" err="1"/>
              <a:t>vremenu</a:t>
            </a:r>
            <a:r>
              <a:rPr lang="en-US" sz="2000" dirty="0"/>
              <a:t> u </a:t>
            </a:r>
            <a:r>
              <a:rPr lang="en-US" sz="2000" dirty="0" err="1"/>
              <a:t>kome</a:t>
            </a:r>
            <a:r>
              <a:rPr lang="en-US" sz="2000" dirty="0"/>
              <a:t> </a:t>
            </a:r>
            <a:r>
              <a:rPr lang="en-US" sz="2000" dirty="0" err="1"/>
              <a:t>jednoj</a:t>
            </a:r>
            <a:r>
              <a:rPr lang="en-US" sz="2000" dirty="0"/>
              <a:t> </a:t>
            </a:r>
            <a:r>
              <a:rPr lang="en-US" sz="2000" dirty="0" err="1"/>
              <a:t>stranici</a:t>
            </a:r>
            <a:r>
              <a:rPr lang="en-US" sz="2000" dirty="0"/>
              <a:t> u </a:t>
            </a:r>
            <a:r>
              <a:rPr lang="en-US" sz="2000" dirty="0" err="1"/>
              <a:t>proseku</a:t>
            </a:r>
            <a:r>
              <a:rPr lang="en-US" sz="2000" dirty="0"/>
              <a:t> </a:t>
            </a:r>
            <a:r>
              <a:rPr lang="en-US" sz="2000" dirty="0" err="1"/>
              <a:t>posvećujemo</a:t>
            </a:r>
            <a:r>
              <a:rPr lang="en-US" sz="2000" dirty="0"/>
              <a:t> do 7 </a:t>
            </a:r>
            <a:r>
              <a:rPr lang="en-US" sz="2000" dirty="0" err="1"/>
              <a:t>sekundi</a:t>
            </a:r>
            <a:r>
              <a:rPr lang="en-US" sz="2000" dirty="0"/>
              <a:t> </a:t>
            </a:r>
            <a:r>
              <a:rPr lang="en-US" sz="2000" dirty="0" err="1"/>
              <a:t>pažnje</a:t>
            </a:r>
            <a:r>
              <a:rPr lang="en-US" sz="2000" dirty="0" smtClean="0"/>
              <a:t>.</a:t>
            </a:r>
          </a:p>
          <a:p>
            <a:r>
              <a:rPr lang="en-US" sz="2000" dirty="0" err="1" smtClean="0"/>
              <a:t>Iako</a:t>
            </a:r>
            <a:r>
              <a:rPr lang="en-US" sz="2000" dirty="0" smtClean="0"/>
              <a:t> </a:t>
            </a:r>
            <a:r>
              <a:rPr lang="en-US" sz="2000" dirty="0"/>
              <a:t>je </a:t>
            </a:r>
            <a:r>
              <a:rPr lang="en-US" sz="2000" dirty="0" err="1"/>
              <a:t>važno</a:t>
            </a:r>
            <a:r>
              <a:rPr lang="en-US" sz="2000" dirty="0"/>
              <a:t> da </a:t>
            </a:r>
            <a:r>
              <a:rPr lang="en-US" sz="2000" dirty="0" err="1"/>
              <a:t>vaša</a:t>
            </a:r>
            <a:r>
              <a:rPr lang="en-US" sz="2000" dirty="0"/>
              <a:t> </a:t>
            </a:r>
            <a:r>
              <a:rPr lang="en-US" sz="2000" dirty="0" err="1"/>
              <a:t>kampanja</a:t>
            </a:r>
            <a:r>
              <a:rPr lang="en-US" sz="2000" dirty="0"/>
              <a:t> </a:t>
            </a:r>
            <a:r>
              <a:rPr lang="en-US" sz="2000" dirty="0" err="1"/>
              <a:t>sadrži</a:t>
            </a:r>
            <a:r>
              <a:rPr lang="en-US" sz="2000" dirty="0"/>
              <a:t> </a:t>
            </a:r>
            <a:r>
              <a:rPr lang="en-US" sz="2000" dirty="0" err="1"/>
              <a:t>detaljan</a:t>
            </a:r>
            <a:r>
              <a:rPr lang="en-US" sz="2000" dirty="0"/>
              <a:t> </a:t>
            </a:r>
            <a:r>
              <a:rPr lang="en-US" sz="2000" dirty="0" err="1"/>
              <a:t>opis</a:t>
            </a:r>
            <a:r>
              <a:rPr lang="en-US" sz="2000" dirty="0"/>
              <a:t> </a:t>
            </a:r>
            <a:r>
              <a:rPr lang="en-US" sz="2000" dirty="0" err="1"/>
              <a:t>svega</a:t>
            </a:r>
            <a:r>
              <a:rPr lang="en-US" sz="2000" dirty="0"/>
              <a:t> </a:t>
            </a:r>
            <a:r>
              <a:rPr lang="en-US" sz="2000" dirty="0" err="1"/>
              <a:t>što</a:t>
            </a:r>
            <a:r>
              <a:rPr lang="en-US" sz="2000" dirty="0"/>
              <a:t> </a:t>
            </a:r>
            <a:r>
              <a:rPr lang="en-US" sz="2000" dirty="0" err="1"/>
              <a:t>potencijalni</a:t>
            </a:r>
            <a:r>
              <a:rPr lang="en-US" sz="2000" dirty="0"/>
              <a:t> backer </a:t>
            </a:r>
            <a:r>
              <a:rPr lang="en-US" sz="2000" dirty="0" err="1"/>
              <a:t>želi</a:t>
            </a:r>
            <a:r>
              <a:rPr lang="en-US" sz="2000" dirty="0"/>
              <a:t> da </a:t>
            </a:r>
            <a:r>
              <a:rPr lang="en-US" sz="2000" dirty="0" err="1"/>
              <a:t>zna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u </a:t>
            </a:r>
            <a:r>
              <a:rPr lang="en-US" sz="2000" dirty="0" err="1"/>
              <a:t>te</a:t>
            </a:r>
            <a:r>
              <a:rPr lang="en-US" sz="2000" dirty="0"/>
              <a:t> </a:t>
            </a:r>
            <a:r>
              <a:rPr lang="en-US" sz="2000" dirty="0" err="1"/>
              <a:t>tekstove</a:t>
            </a:r>
            <a:r>
              <a:rPr lang="en-US" sz="2000" dirty="0"/>
              <a:t> </a:t>
            </a:r>
            <a:r>
              <a:rPr lang="en-US" sz="2000" dirty="0" err="1"/>
              <a:t>treba</a:t>
            </a:r>
            <a:r>
              <a:rPr lang="en-US" sz="2000" dirty="0"/>
              <a:t> </a:t>
            </a:r>
            <a:r>
              <a:rPr lang="en-US" sz="2000" dirty="0" err="1"/>
              <a:t>uložiti</a:t>
            </a:r>
            <a:r>
              <a:rPr lang="en-US" sz="2000" dirty="0"/>
              <a:t> </a:t>
            </a:r>
            <a:r>
              <a:rPr lang="en-US" sz="2000" dirty="0" err="1"/>
              <a:t>vreme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trud</a:t>
            </a:r>
            <a:r>
              <a:rPr lang="en-US" sz="2000" dirty="0"/>
              <a:t>, video je </a:t>
            </a:r>
            <a:r>
              <a:rPr lang="en-US" sz="2000" dirty="0" err="1"/>
              <a:t>sadržaj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im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veoma</a:t>
            </a:r>
            <a:r>
              <a:rPr lang="en-US" sz="2000" dirty="0"/>
              <a:t> </a:t>
            </a:r>
            <a:r>
              <a:rPr lang="en-US" sz="2000" dirty="0" err="1"/>
              <a:t>kratko</a:t>
            </a:r>
            <a:r>
              <a:rPr lang="en-US" sz="2000" dirty="0"/>
              <a:t> </a:t>
            </a:r>
            <a:r>
              <a:rPr lang="en-US" sz="2000" dirty="0" err="1"/>
              <a:t>vreme</a:t>
            </a:r>
            <a:r>
              <a:rPr lang="en-US" sz="2000" dirty="0"/>
              <a:t>, u </a:t>
            </a:r>
            <a:r>
              <a:rPr lang="en-US" sz="2000" dirty="0" err="1"/>
              <a:t>samo</a:t>
            </a:r>
            <a:r>
              <a:rPr lang="en-US" sz="2000" dirty="0"/>
              <a:t> </a:t>
            </a:r>
            <a:r>
              <a:rPr lang="en-US" sz="2000" dirty="0" err="1"/>
              <a:t>nekoliko</a:t>
            </a:r>
            <a:r>
              <a:rPr lang="en-US" sz="2000" dirty="0"/>
              <a:t> </a:t>
            </a:r>
            <a:r>
              <a:rPr lang="en-US" sz="2000" dirty="0" err="1"/>
              <a:t>minuta</a:t>
            </a:r>
            <a:r>
              <a:rPr lang="en-US" sz="2000" dirty="0"/>
              <a:t>, </a:t>
            </a:r>
            <a:r>
              <a:rPr lang="en-US" sz="2000" dirty="0" err="1"/>
              <a:t>može</a:t>
            </a:r>
            <a:r>
              <a:rPr lang="en-US" sz="2000" dirty="0"/>
              <a:t> </a:t>
            </a:r>
            <a:r>
              <a:rPr lang="en-US" sz="2000" dirty="0" err="1"/>
              <a:t>opipljivo</a:t>
            </a:r>
            <a:r>
              <a:rPr lang="en-US" sz="2000" dirty="0"/>
              <a:t> </a:t>
            </a:r>
            <a:r>
              <a:rPr lang="en-US" sz="2000" dirty="0" err="1"/>
              <a:t>pokazati</a:t>
            </a:r>
            <a:r>
              <a:rPr lang="en-US" sz="2000" dirty="0"/>
              <a:t> </a:t>
            </a:r>
            <a:r>
              <a:rPr lang="en-US" sz="2000" dirty="0" err="1"/>
              <a:t>šta</a:t>
            </a:r>
            <a:r>
              <a:rPr lang="en-US" sz="2000" dirty="0"/>
              <a:t> </a:t>
            </a:r>
            <a:r>
              <a:rPr lang="en-US" sz="2000" dirty="0" err="1"/>
              <a:t>radite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zašto</a:t>
            </a:r>
            <a:r>
              <a:rPr lang="en-US" sz="2000" dirty="0"/>
              <a:t> </a:t>
            </a:r>
            <a:r>
              <a:rPr lang="en-US" sz="2000" dirty="0" err="1"/>
              <a:t>treba</a:t>
            </a:r>
            <a:r>
              <a:rPr lang="en-US" sz="2000" dirty="0"/>
              <a:t> da vas </a:t>
            </a:r>
            <a:r>
              <a:rPr lang="en-US" sz="2000" dirty="0" err="1"/>
              <a:t>podrže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110617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 smtClean="0"/>
              <a:t>Crowfunding</a:t>
            </a:r>
            <a:r>
              <a:rPr lang="sr-Latn-RS" b="1" i="1" dirty="0" smtClean="0"/>
              <a:t> – najčešća pitanja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98836" y="1761422"/>
            <a:ext cx="9105483" cy="4793381"/>
          </a:xfrm>
        </p:spPr>
        <p:txBody>
          <a:bodyPr>
            <a:noAutofit/>
          </a:bodyPr>
          <a:lstStyle/>
          <a:p>
            <a:r>
              <a:rPr lang="en-US" sz="2800" b="1" dirty="0" err="1"/>
              <a:t>Kada</a:t>
            </a:r>
            <a:r>
              <a:rPr lang="en-US" sz="2800" b="1" dirty="0"/>
              <a:t> </a:t>
            </a:r>
            <a:r>
              <a:rPr lang="en-US" sz="2800" b="1" dirty="0" err="1"/>
              <a:t>ću</a:t>
            </a:r>
            <a:r>
              <a:rPr lang="en-US" sz="2800" b="1" dirty="0"/>
              <a:t> </a:t>
            </a:r>
            <a:r>
              <a:rPr lang="en-US" sz="2800" b="1" dirty="0" err="1"/>
              <a:t>videti</a:t>
            </a:r>
            <a:r>
              <a:rPr lang="en-US" sz="2800" b="1" dirty="0"/>
              <a:t> </a:t>
            </a:r>
            <a:r>
              <a:rPr lang="en-US" sz="2800" b="1" dirty="0" err="1"/>
              <a:t>sredstva</a:t>
            </a:r>
            <a:r>
              <a:rPr lang="en-US" sz="2800" b="1" dirty="0"/>
              <a:t> </a:t>
            </a:r>
            <a:r>
              <a:rPr lang="en-US" sz="2800" b="1" dirty="0" err="1"/>
              <a:t>na</a:t>
            </a:r>
            <a:r>
              <a:rPr lang="en-US" sz="2800" b="1" dirty="0"/>
              <a:t> </a:t>
            </a:r>
            <a:r>
              <a:rPr lang="en-US" sz="2800" b="1" dirty="0" err="1"/>
              <a:t>računu</a:t>
            </a:r>
            <a:r>
              <a:rPr lang="en-US" sz="2800" b="1" dirty="0"/>
              <a:t>?</a:t>
            </a:r>
          </a:p>
          <a:p>
            <a:endParaRPr lang="en-US" dirty="0" smtClean="0"/>
          </a:p>
          <a:p>
            <a:r>
              <a:rPr lang="en-US" sz="2000" dirty="0" err="1" smtClean="0"/>
              <a:t>Priliv</a:t>
            </a:r>
            <a:r>
              <a:rPr lang="en-US" sz="2000" dirty="0" smtClean="0"/>
              <a:t> </a:t>
            </a:r>
            <a:r>
              <a:rPr lang="en-US" sz="2000" dirty="0" err="1"/>
              <a:t>sredstava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računu</a:t>
            </a:r>
            <a:r>
              <a:rPr lang="en-US" sz="2000" dirty="0"/>
              <a:t> </a:t>
            </a:r>
            <a:r>
              <a:rPr lang="en-US" sz="2000" dirty="0" err="1"/>
              <a:t>zavisi</a:t>
            </a:r>
            <a:r>
              <a:rPr lang="en-US" sz="2000" dirty="0"/>
              <a:t> od </a:t>
            </a:r>
            <a:r>
              <a:rPr lang="en-US" sz="2000" dirty="0" err="1"/>
              <a:t>nekoliko</a:t>
            </a:r>
            <a:r>
              <a:rPr lang="en-US" sz="2000" dirty="0"/>
              <a:t> </a:t>
            </a:r>
            <a:r>
              <a:rPr lang="en-US" sz="2000" dirty="0" err="1"/>
              <a:t>razloga</a:t>
            </a:r>
            <a:r>
              <a:rPr lang="en-US" sz="2000" dirty="0"/>
              <a:t>. </a:t>
            </a:r>
            <a:r>
              <a:rPr lang="en-US" sz="2000" dirty="0" err="1"/>
              <a:t>Ukoliko</a:t>
            </a:r>
            <a:r>
              <a:rPr lang="en-US" sz="2000" dirty="0"/>
              <a:t> se </a:t>
            </a:r>
            <a:r>
              <a:rPr lang="en-US" sz="2000" dirty="0" err="1"/>
              <a:t>kampanja</a:t>
            </a:r>
            <a:r>
              <a:rPr lang="en-US" sz="2000" dirty="0"/>
              <a:t> </a:t>
            </a:r>
            <a:r>
              <a:rPr lang="en-US" sz="2000" dirty="0" err="1"/>
              <a:t>sprovodi</a:t>
            </a:r>
            <a:r>
              <a:rPr lang="en-US" sz="2000" dirty="0"/>
              <a:t> </a:t>
            </a:r>
            <a:r>
              <a:rPr lang="en-US" sz="2000" dirty="0" err="1"/>
              <a:t>putem</a:t>
            </a:r>
            <a:r>
              <a:rPr lang="en-US" sz="2000" dirty="0"/>
              <a:t> </a:t>
            </a:r>
            <a:r>
              <a:rPr lang="en-US" sz="2000" b="1" i="1" dirty="0"/>
              <a:t>Kickstarter-a,</a:t>
            </a:r>
            <a:r>
              <a:rPr lang="en-US" sz="2000" dirty="0"/>
              <a:t> </a:t>
            </a:r>
            <a:r>
              <a:rPr lang="en-US" sz="2000" dirty="0" err="1"/>
              <a:t>potrebno</a:t>
            </a:r>
            <a:r>
              <a:rPr lang="en-US" sz="2000" dirty="0"/>
              <a:t> je da </a:t>
            </a:r>
            <a:r>
              <a:rPr lang="en-US" sz="2000" dirty="0" err="1"/>
              <a:t>sredstva</a:t>
            </a:r>
            <a:r>
              <a:rPr lang="en-US" sz="2000" dirty="0"/>
              <a:t> </a:t>
            </a:r>
            <a:r>
              <a:rPr lang="en-US" sz="2000" dirty="0" err="1"/>
              <a:t>prvo</a:t>
            </a:r>
            <a:r>
              <a:rPr lang="en-US" sz="2000" dirty="0"/>
              <a:t> </a:t>
            </a:r>
            <a:r>
              <a:rPr lang="en-US" sz="2000" dirty="0" err="1"/>
              <a:t>legnu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inostrani</a:t>
            </a:r>
            <a:r>
              <a:rPr lang="en-US" sz="2000" dirty="0"/>
              <a:t> </a:t>
            </a:r>
            <a:r>
              <a:rPr lang="en-US" sz="2000" dirty="0" err="1"/>
              <a:t>račun</a:t>
            </a:r>
            <a:r>
              <a:rPr lang="en-US" sz="2000" dirty="0"/>
              <a:t>, a </a:t>
            </a:r>
            <a:r>
              <a:rPr lang="en-US" sz="2000" dirty="0" err="1"/>
              <a:t>zatim</a:t>
            </a:r>
            <a:r>
              <a:rPr lang="en-US" sz="2000" dirty="0"/>
              <a:t> da se </a:t>
            </a:r>
            <a:r>
              <a:rPr lang="en-US" sz="2000" dirty="0" err="1"/>
              <a:t>prebace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vaš</a:t>
            </a:r>
            <a:r>
              <a:rPr lang="en-US" sz="2000" dirty="0" smtClean="0"/>
              <a:t>.</a:t>
            </a:r>
          </a:p>
          <a:p>
            <a:r>
              <a:rPr lang="en-US" sz="2000" dirty="0" err="1" smtClean="0"/>
              <a:t>Pri</a:t>
            </a:r>
            <a:r>
              <a:rPr lang="en-US" sz="2000" dirty="0" smtClean="0"/>
              <a:t> </a:t>
            </a:r>
            <a:r>
              <a:rPr lang="en-US" sz="2000" dirty="0" err="1"/>
              <a:t>obradi</a:t>
            </a:r>
            <a:r>
              <a:rPr lang="en-US" sz="2000" dirty="0"/>
              <a:t> </a:t>
            </a:r>
            <a:r>
              <a:rPr lang="en-US" sz="2000" dirty="0" err="1"/>
              <a:t>ovih</a:t>
            </a:r>
            <a:r>
              <a:rPr lang="en-US" sz="2000" dirty="0"/>
              <a:t> </a:t>
            </a:r>
            <a:r>
              <a:rPr lang="en-US" sz="2000" dirty="0" err="1"/>
              <a:t>priliva</a:t>
            </a:r>
            <a:r>
              <a:rPr lang="en-US" sz="2000" dirty="0"/>
              <a:t>, </a:t>
            </a:r>
            <a:r>
              <a:rPr lang="en-US" sz="2000" dirty="0" err="1"/>
              <a:t>banke</a:t>
            </a:r>
            <a:r>
              <a:rPr lang="en-US" sz="2000" dirty="0"/>
              <a:t> </a:t>
            </a:r>
            <a:r>
              <a:rPr lang="en-US" sz="2000" dirty="0" err="1"/>
              <a:t>često</a:t>
            </a:r>
            <a:r>
              <a:rPr lang="en-US" sz="2000" dirty="0"/>
              <a:t> </a:t>
            </a:r>
            <a:r>
              <a:rPr lang="en-US" sz="2000" dirty="0" err="1"/>
              <a:t>traže</a:t>
            </a:r>
            <a:r>
              <a:rPr lang="en-US" sz="2000" dirty="0"/>
              <a:t> </a:t>
            </a:r>
            <a:r>
              <a:rPr lang="en-US" sz="2000" dirty="0" err="1"/>
              <a:t>objašnjenja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popunjavanje</a:t>
            </a:r>
            <a:r>
              <a:rPr lang="en-US" sz="2000" dirty="0"/>
              <a:t> </a:t>
            </a:r>
            <a:r>
              <a:rPr lang="en-US" sz="2000" dirty="0" err="1"/>
              <a:t>posebnih</a:t>
            </a:r>
            <a:r>
              <a:rPr lang="en-US" sz="2000" dirty="0"/>
              <a:t> </a:t>
            </a:r>
            <a:r>
              <a:rPr lang="en-US" sz="2000" dirty="0" err="1"/>
              <a:t>obrazaca</a:t>
            </a:r>
            <a:r>
              <a:rPr lang="en-US" sz="2000" dirty="0"/>
              <a:t> </a:t>
            </a:r>
            <a:r>
              <a:rPr lang="en-US" sz="2000" dirty="0" err="1"/>
              <a:t>kako</a:t>
            </a:r>
            <a:r>
              <a:rPr lang="en-US" sz="2000" dirty="0"/>
              <a:t> bi </a:t>
            </a:r>
            <a:r>
              <a:rPr lang="en-US" sz="2000" dirty="0" err="1"/>
              <a:t>mogle</a:t>
            </a:r>
            <a:r>
              <a:rPr lang="en-US" sz="2000" dirty="0"/>
              <a:t> da </a:t>
            </a:r>
            <a:r>
              <a:rPr lang="en-US" sz="2000" dirty="0" err="1"/>
              <a:t>uplatu</a:t>
            </a:r>
            <a:r>
              <a:rPr lang="en-US" sz="2000" dirty="0"/>
              <a:t> prime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proslede</a:t>
            </a:r>
            <a:r>
              <a:rPr lang="en-US" sz="2000" dirty="0"/>
              <a:t> </a:t>
            </a:r>
            <a:r>
              <a:rPr lang="en-US" sz="2000" dirty="0" err="1"/>
              <a:t>vam</a:t>
            </a:r>
            <a:r>
              <a:rPr lang="en-US" sz="2000" dirty="0"/>
              <a:t> je. </a:t>
            </a:r>
            <a:endParaRPr lang="en-US" sz="2000" dirty="0" smtClean="0"/>
          </a:p>
          <a:p>
            <a:r>
              <a:rPr lang="en-US" sz="2000" dirty="0" err="1" smtClean="0"/>
              <a:t>Uplatu</a:t>
            </a:r>
            <a:r>
              <a:rPr lang="en-US" sz="2000" dirty="0" smtClean="0"/>
              <a:t> </a:t>
            </a:r>
            <a:r>
              <a:rPr lang="en-US" sz="2000" dirty="0" err="1"/>
              <a:t>dobijate</a:t>
            </a:r>
            <a:r>
              <a:rPr lang="en-US" sz="2000" dirty="0"/>
              <a:t> </a:t>
            </a:r>
            <a:r>
              <a:rPr lang="en-US" sz="2000" dirty="0" err="1"/>
              <a:t>tek</a:t>
            </a:r>
            <a:r>
              <a:rPr lang="en-US" sz="2000" dirty="0"/>
              <a:t> </a:t>
            </a:r>
            <a:r>
              <a:rPr lang="en-US" sz="2000" dirty="0" err="1"/>
              <a:t>pošto</a:t>
            </a:r>
            <a:r>
              <a:rPr lang="en-US" sz="2000" dirty="0"/>
              <a:t> je </a:t>
            </a:r>
            <a:r>
              <a:rPr lang="en-US" sz="2000" dirty="0" err="1"/>
              <a:t>banka</a:t>
            </a:r>
            <a:r>
              <a:rPr lang="en-US" sz="2000" dirty="0"/>
              <a:t> </a:t>
            </a:r>
            <a:r>
              <a:rPr lang="en-US" sz="2000" dirty="0" err="1"/>
              <a:t>procesira</a:t>
            </a:r>
            <a:r>
              <a:rPr lang="en-US" sz="2000" dirty="0"/>
              <a:t>, a </a:t>
            </a:r>
            <a:r>
              <a:rPr lang="en-US" sz="2000" dirty="0" err="1"/>
              <a:t>nakon</a:t>
            </a:r>
            <a:r>
              <a:rPr lang="en-US" sz="2000" dirty="0"/>
              <a:t> </a:t>
            </a:r>
            <a:r>
              <a:rPr lang="en-US" sz="2000" dirty="0" err="1"/>
              <a:t>što</a:t>
            </a:r>
            <a:r>
              <a:rPr lang="en-US" sz="2000" dirty="0"/>
              <a:t> je </a:t>
            </a:r>
            <a:r>
              <a:rPr lang="en-US" sz="2000" dirty="0" err="1"/>
              <a:t>uvažila</a:t>
            </a:r>
            <a:r>
              <a:rPr lang="en-US" sz="2000" dirty="0"/>
              <a:t> </a:t>
            </a:r>
            <a:r>
              <a:rPr lang="en-US" sz="2000" dirty="0" err="1"/>
              <a:t>vaše</a:t>
            </a:r>
            <a:r>
              <a:rPr lang="en-US" sz="2000" dirty="0"/>
              <a:t> </a:t>
            </a:r>
            <a:r>
              <a:rPr lang="en-US" sz="2000" dirty="0" err="1"/>
              <a:t>objašnjenje</a:t>
            </a:r>
            <a:r>
              <a:rPr lang="en-US" sz="2000" dirty="0"/>
              <a:t>. </a:t>
            </a:r>
            <a:endParaRPr lang="en-US" sz="2000" dirty="0" smtClean="0"/>
          </a:p>
          <a:p>
            <a:pPr marL="0" indent="0">
              <a:buNone/>
            </a:pPr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819474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 smtClean="0"/>
              <a:t>Crowfunding</a:t>
            </a:r>
            <a:r>
              <a:rPr lang="sr-Latn-RS" b="1" i="1" dirty="0" smtClean="0"/>
              <a:t> – najčešća pitanja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98836" y="1761422"/>
            <a:ext cx="9105483" cy="4793381"/>
          </a:xfrm>
        </p:spPr>
        <p:txBody>
          <a:bodyPr>
            <a:noAutofit/>
          </a:bodyPr>
          <a:lstStyle/>
          <a:p>
            <a:r>
              <a:rPr lang="en-US" sz="2800" b="1" dirty="0" err="1"/>
              <a:t>Kada</a:t>
            </a:r>
            <a:r>
              <a:rPr lang="en-US" sz="2800" b="1" dirty="0"/>
              <a:t> </a:t>
            </a:r>
            <a:r>
              <a:rPr lang="en-US" sz="2800" b="1" dirty="0" err="1"/>
              <a:t>ću</a:t>
            </a:r>
            <a:r>
              <a:rPr lang="en-US" sz="2800" b="1" dirty="0"/>
              <a:t> </a:t>
            </a:r>
            <a:r>
              <a:rPr lang="en-US" sz="2800" b="1" dirty="0" err="1"/>
              <a:t>videti</a:t>
            </a:r>
            <a:r>
              <a:rPr lang="en-US" sz="2800" b="1" dirty="0"/>
              <a:t> </a:t>
            </a:r>
            <a:r>
              <a:rPr lang="en-US" sz="2800" b="1" dirty="0" err="1"/>
              <a:t>sredstva</a:t>
            </a:r>
            <a:r>
              <a:rPr lang="en-US" sz="2800" b="1" dirty="0"/>
              <a:t> </a:t>
            </a:r>
            <a:r>
              <a:rPr lang="en-US" sz="2800" b="1" dirty="0" err="1"/>
              <a:t>na</a:t>
            </a:r>
            <a:r>
              <a:rPr lang="en-US" sz="2800" b="1" dirty="0"/>
              <a:t> </a:t>
            </a:r>
            <a:r>
              <a:rPr lang="en-US" sz="2800" b="1" dirty="0" err="1"/>
              <a:t>računu</a:t>
            </a:r>
            <a:r>
              <a:rPr lang="en-US" sz="2800" b="1" dirty="0"/>
              <a:t>?</a:t>
            </a:r>
          </a:p>
          <a:p>
            <a:endParaRPr lang="en-US" dirty="0" smtClean="0"/>
          </a:p>
          <a:p>
            <a:r>
              <a:rPr lang="en-US" sz="2000" dirty="0" smtClean="0"/>
              <a:t>U </a:t>
            </a:r>
            <a:r>
              <a:rPr lang="en-US" sz="2000" dirty="0" err="1"/>
              <a:t>slučaju</a:t>
            </a:r>
            <a:r>
              <a:rPr lang="en-US" sz="2000" dirty="0"/>
              <a:t> </a:t>
            </a:r>
            <a:r>
              <a:rPr lang="en-US" sz="2000" dirty="0" err="1"/>
              <a:t>platforme</a:t>
            </a:r>
            <a:r>
              <a:rPr lang="en-US" sz="2000" dirty="0"/>
              <a:t> </a:t>
            </a:r>
            <a:r>
              <a:rPr lang="en-US" sz="2000" dirty="0" err="1"/>
              <a:t>Indiegogo</a:t>
            </a:r>
            <a:r>
              <a:rPr lang="en-US" sz="2000" dirty="0"/>
              <a:t> </a:t>
            </a:r>
            <a:r>
              <a:rPr lang="en-US" sz="2000" dirty="0" err="1"/>
              <a:t>imate</a:t>
            </a:r>
            <a:r>
              <a:rPr lang="en-US" sz="2000" dirty="0"/>
              <a:t> </a:t>
            </a:r>
            <a:r>
              <a:rPr lang="en-US" sz="2000" dirty="0" err="1"/>
              <a:t>jedan</a:t>
            </a:r>
            <a:r>
              <a:rPr lang="en-US" sz="2000" dirty="0"/>
              <a:t> </a:t>
            </a:r>
            <a:r>
              <a:rPr lang="en-US" sz="2000" dirty="0" err="1"/>
              <a:t>korak</a:t>
            </a:r>
            <a:r>
              <a:rPr lang="en-US" sz="2000" dirty="0"/>
              <a:t> </a:t>
            </a:r>
            <a:r>
              <a:rPr lang="en-US" sz="2000" dirty="0" err="1"/>
              <a:t>manje</a:t>
            </a:r>
            <a:r>
              <a:rPr lang="en-US" sz="2000" dirty="0"/>
              <a:t>, </a:t>
            </a:r>
            <a:r>
              <a:rPr lang="en-US" sz="2000" dirty="0" err="1"/>
              <a:t>te</a:t>
            </a:r>
            <a:r>
              <a:rPr lang="en-US" sz="2000" dirty="0"/>
              <a:t> se </a:t>
            </a:r>
            <a:r>
              <a:rPr lang="en-US" sz="2000" dirty="0" err="1"/>
              <a:t>procedura</a:t>
            </a:r>
            <a:r>
              <a:rPr lang="en-US" sz="2000" dirty="0"/>
              <a:t> </a:t>
            </a:r>
            <a:r>
              <a:rPr lang="en-US" sz="2000" dirty="0" err="1"/>
              <a:t>može</a:t>
            </a:r>
            <a:r>
              <a:rPr lang="en-US" sz="2000" dirty="0"/>
              <a:t> </a:t>
            </a:r>
            <a:r>
              <a:rPr lang="en-US" sz="2000" dirty="0" err="1"/>
              <a:t>završiti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manje</a:t>
            </a:r>
            <a:r>
              <a:rPr lang="en-US" sz="2000" dirty="0"/>
              <a:t> od 30 dana. </a:t>
            </a:r>
            <a:endParaRPr lang="en-US" sz="2000" dirty="0" smtClean="0"/>
          </a:p>
          <a:p>
            <a:r>
              <a:rPr lang="en-US" sz="2000" dirty="0" smtClean="0"/>
              <a:t>U </a:t>
            </a:r>
            <a:r>
              <a:rPr lang="en-US" sz="2000" dirty="0" err="1"/>
              <a:t>zavisnosti</a:t>
            </a:r>
            <a:r>
              <a:rPr lang="en-US" sz="2000" dirty="0"/>
              <a:t> od </a:t>
            </a:r>
            <a:r>
              <a:rPr lang="en-US" sz="2000" dirty="0" err="1"/>
              <a:t>oblika</a:t>
            </a:r>
            <a:r>
              <a:rPr lang="en-US" sz="2000" dirty="0"/>
              <a:t> </a:t>
            </a:r>
            <a:r>
              <a:rPr lang="en-US" sz="2000" dirty="0" err="1"/>
              <a:t>pravnog</a:t>
            </a:r>
            <a:r>
              <a:rPr lang="en-US" sz="2000" dirty="0"/>
              <a:t> </a:t>
            </a:r>
            <a:r>
              <a:rPr lang="en-US" sz="2000" dirty="0" err="1"/>
              <a:t>lica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vrste</a:t>
            </a:r>
            <a:r>
              <a:rPr lang="en-US" sz="2000" dirty="0"/>
              <a:t> </a:t>
            </a:r>
            <a:r>
              <a:rPr lang="en-US" sz="2000" dirty="0" err="1"/>
              <a:t>poreza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njega</a:t>
            </a:r>
            <a:r>
              <a:rPr lang="en-US" sz="2000" dirty="0"/>
              <a:t> </a:t>
            </a:r>
            <a:r>
              <a:rPr lang="en-US" sz="2000" dirty="0" err="1"/>
              <a:t>važe</a:t>
            </a:r>
            <a:r>
              <a:rPr lang="en-US" sz="2000" dirty="0"/>
              <a:t> u </a:t>
            </a:r>
            <a:r>
              <a:rPr lang="en-US" sz="2000" dirty="0" err="1"/>
              <a:t>vezi</a:t>
            </a:r>
            <a:r>
              <a:rPr lang="en-US" sz="2000" dirty="0"/>
              <a:t> s </a:t>
            </a:r>
            <a:r>
              <a:rPr lang="en-US" sz="2000" dirty="0" err="1"/>
              <a:t>ovakvim</a:t>
            </a:r>
            <a:r>
              <a:rPr lang="en-US" sz="2000" dirty="0"/>
              <a:t> </a:t>
            </a:r>
            <a:r>
              <a:rPr lang="en-US" sz="2000" dirty="0" err="1"/>
              <a:t>načinom</a:t>
            </a:r>
            <a:r>
              <a:rPr lang="en-US" sz="2000" dirty="0"/>
              <a:t> </a:t>
            </a:r>
            <a:r>
              <a:rPr lang="en-US" sz="2000" dirty="0" err="1"/>
              <a:t>sticanja</a:t>
            </a:r>
            <a:r>
              <a:rPr lang="en-US" sz="2000" dirty="0"/>
              <a:t> </a:t>
            </a:r>
            <a:r>
              <a:rPr lang="en-US" sz="2000" dirty="0" err="1"/>
              <a:t>prihoda</a:t>
            </a:r>
            <a:r>
              <a:rPr lang="en-US" sz="2000" dirty="0"/>
              <a:t>, </a:t>
            </a:r>
            <a:r>
              <a:rPr lang="en-US" sz="2000" dirty="0" err="1"/>
              <a:t>možete</a:t>
            </a:r>
            <a:r>
              <a:rPr lang="en-US" sz="2000" dirty="0"/>
              <a:t> </a:t>
            </a:r>
            <a:r>
              <a:rPr lang="en-US" sz="2000" dirty="0" err="1"/>
              <a:t>imati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dodatne</a:t>
            </a:r>
            <a:r>
              <a:rPr lang="en-US" sz="2000" dirty="0"/>
              <a:t> </a:t>
            </a:r>
            <a:r>
              <a:rPr lang="en-US" sz="2000" dirty="0" err="1"/>
              <a:t>troškove</a:t>
            </a:r>
            <a:r>
              <a:rPr lang="en-US" sz="2000" dirty="0"/>
              <a:t>, pa se </a:t>
            </a:r>
            <a:r>
              <a:rPr lang="en-US" sz="2000" dirty="0" err="1"/>
              <a:t>i</a:t>
            </a:r>
            <a:r>
              <a:rPr lang="en-US" sz="2000" dirty="0"/>
              <a:t> o tome mora </a:t>
            </a:r>
            <a:r>
              <a:rPr lang="en-US" sz="2000" dirty="0" err="1"/>
              <a:t>razmišljati</a:t>
            </a:r>
            <a:r>
              <a:rPr lang="en-US" sz="2000" dirty="0"/>
              <a:t> </a:t>
            </a:r>
            <a:r>
              <a:rPr lang="en-US" sz="2000" dirty="0" err="1"/>
              <a:t>unapred</a:t>
            </a:r>
            <a:r>
              <a:rPr lang="en-US" sz="2000" dirty="0"/>
              <a:t>, </a:t>
            </a:r>
            <a:r>
              <a:rPr lang="en-US" sz="2000" dirty="0" err="1"/>
              <a:t>odnosno</a:t>
            </a:r>
            <a:r>
              <a:rPr lang="en-US" sz="2000" dirty="0"/>
              <a:t> pre </a:t>
            </a:r>
            <a:r>
              <a:rPr lang="en-US" sz="2000" dirty="0" err="1"/>
              <a:t>donošenja</a:t>
            </a:r>
            <a:r>
              <a:rPr lang="en-US" sz="2000" dirty="0"/>
              <a:t> </a:t>
            </a:r>
            <a:r>
              <a:rPr lang="en-US" sz="2000" dirty="0" err="1"/>
              <a:t>odluke</a:t>
            </a:r>
            <a:r>
              <a:rPr lang="en-US" sz="2000" dirty="0"/>
              <a:t> o </a:t>
            </a:r>
            <a:r>
              <a:rPr lang="en-US" sz="2000" dirty="0" err="1"/>
              <a:t>količini</a:t>
            </a:r>
            <a:r>
              <a:rPr lang="en-US" sz="2000" dirty="0"/>
              <a:t> </a:t>
            </a:r>
            <a:r>
              <a:rPr lang="en-US" sz="2000" dirty="0" err="1"/>
              <a:t>novca</a:t>
            </a:r>
            <a:r>
              <a:rPr lang="en-US" sz="2000" dirty="0"/>
              <a:t> </a:t>
            </a:r>
            <a:r>
              <a:rPr lang="en-US" sz="2000" dirty="0" err="1"/>
              <a:t>koja</a:t>
            </a:r>
            <a:r>
              <a:rPr lang="en-US" sz="2000" dirty="0"/>
              <a:t> se </a:t>
            </a:r>
            <a:r>
              <a:rPr lang="en-US" sz="2000" dirty="0" err="1"/>
              <a:t>prikuplja</a:t>
            </a:r>
            <a:r>
              <a:rPr lang="en-US" sz="2000" dirty="0"/>
              <a:t> </a:t>
            </a:r>
            <a:r>
              <a:rPr lang="en-US" sz="2000" dirty="0" err="1"/>
              <a:t>putem</a:t>
            </a:r>
            <a:r>
              <a:rPr lang="en-US" sz="2000" dirty="0"/>
              <a:t> crowdfunding-a.</a:t>
            </a:r>
          </a:p>
          <a:p>
            <a:pPr marL="0" indent="0">
              <a:buNone/>
            </a:pPr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400663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 smtClean="0"/>
              <a:t>Crowfunding</a:t>
            </a:r>
            <a:r>
              <a:rPr lang="sr-Latn-RS" b="1" i="1" dirty="0" smtClean="0"/>
              <a:t> – najčešća pitanja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98836" y="1320800"/>
            <a:ext cx="9105483" cy="5375564"/>
          </a:xfrm>
        </p:spPr>
        <p:txBody>
          <a:bodyPr>
            <a:noAutofit/>
          </a:bodyPr>
          <a:lstStyle/>
          <a:p>
            <a:r>
              <a:rPr lang="en-US" sz="2800" b="1" dirty="0"/>
              <a:t>Da li </a:t>
            </a:r>
            <a:r>
              <a:rPr lang="en-US" sz="2800" b="1" dirty="0" err="1"/>
              <a:t>mogu</a:t>
            </a:r>
            <a:r>
              <a:rPr lang="en-US" sz="2800" b="1" dirty="0"/>
              <a:t> da crowdfund-</a:t>
            </a:r>
            <a:r>
              <a:rPr lang="en-US" sz="2800" b="1" dirty="0" err="1"/>
              <a:t>ujem</a:t>
            </a:r>
            <a:r>
              <a:rPr lang="en-US" sz="2800" b="1" dirty="0"/>
              <a:t> </a:t>
            </a:r>
            <a:r>
              <a:rPr lang="en-US" sz="2800" b="1" dirty="0" err="1"/>
              <a:t>sam</a:t>
            </a:r>
            <a:r>
              <a:rPr lang="en-US" sz="2800" b="1" dirty="0"/>
              <a:t>/a </a:t>
            </a:r>
            <a:r>
              <a:rPr lang="en-US" sz="2800" b="1" dirty="0" err="1"/>
              <a:t>ili</a:t>
            </a:r>
            <a:r>
              <a:rPr lang="en-US" sz="2800" b="1" dirty="0"/>
              <a:t> mi je </a:t>
            </a:r>
            <a:r>
              <a:rPr lang="en-US" sz="2800" b="1" dirty="0" err="1"/>
              <a:t>potreban</a:t>
            </a:r>
            <a:r>
              <a:rPr lang="en-US" sz="2800" b="1" dirty="0"/>
              <a:t> </a:t>
            </a:r>
            <a:r>
              <a:rPr lang="en-US" sz="2800" b="1" dirty="0" err="1"/>
              <a:t>tim</a:t>
            </a:r>
            <a:r>
              <a:rPr lang="en-US" sz="2800" b="1" dirty="0"/>
              <a:t>?</a:t>
            </a:r>
          </a:p>
          <a:p>
            <a:r>
              <a:rPr lang="en-US" sz="2000" dirty="0"/>
              <a:t>Crowdfunding </a:t>
            </a:r>
            <a:r>
              <a:rPr lang="en-US" sz="2000" dirty="0" err="1"/>
              <a:t>kampanje</a:t>
            </a:r>
            <a:r>
              <a:rPr lang="en-US" sz="2000" dirty="0"/>
              <a:t> </a:t>
            </a:r>
            <a:r>
              <a:rPr lang="en-US" sz="2000" dirty="0" err="1"/>
              <a:t>uglavnom</a:t>
            </a:r>
            <a:r>
              <a:rPr lang="en-US" sz="2000" dirty="0"/>
              <a:t> </a:t>
            </a:r>
            <a:r>
              <a:rPr lang="en-US" sz="2000" dirty="0" err="1"/>
              <a:t>realizuju</a:t>
            </a:r>
            <a:r>
              <a:rPr lang="en-US" sz="2000" dirty="0"/>
              <a:t> </a:t>
            </a:r>
            <a:r>
              <a:rPr lang="en-US" sz="2000" dirty="0" err="1"/>
              <a:t>timovi</a:t>
            </a:r>
            <a:r>
              <a:rPr lang="en-US" sz="2000" dirty="0"/>
              <a:t>, </a:t>
            </a:r>
            <a:r>
              <a:rPr lang="en-US" sz="2000" dirty="0" err="1" smtClean="0"/>
              <a:t>zbog</a:t>
            </a:r>
            <a:r>
              <a:rPr lang="en-US" sz="2000" dirty="0" smtClean="0"/>
              <a:t> </a:t>
            </a:r>
            <a:r>
              <a:rPr lang="en-US" sz="2000" dirty="0" err="1"/>
              <a:t>obima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raznolikosti</a:t>
            </a:r>
            <a:r>
              <a:rPr lang="en-US" sz="2000" dirty="0"/>
              <a:t> </a:t>
            </a:r>
            <a:r>
              <a:rPr lang="en-US" sz="2000" dirty="0" err="1"/>
              <a:t>poslova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tokom</a:t>
            </a:r>
            <a:r>
              <a:rPr lang="en-US" sz="2000" dirty="0"/>
              <a:t> </a:t>
            </a:r>
            <a:r>
              <a:rPr lang="en-US" sz="2000" dirty="0" err="1"/>
              <a:t>kampanje</a:t>
            </a:r>
            <a:r>
              <a:rPr lang="en-US" sz="2000" dirty="0"/>
              <a:t> </a:t>
            </a:r>
            <a:r>
              <a:rPr lang="en-US" sz="2000" dirty="0" err="1"/>
              <a:t>neophodni</a:t>
            </a:r>
            <a:r>
              <a:rPr lang="en-US" sz="2000" dirty="0"/>
              <a:t> </a:t>
            </a:r>
            <a:r>
              <a:rPr lang="en-US" sz="2000" dirty="0" err="1"/>
              <a:t>kako</a:t>
            </a:r>
            <a:r>
              <a:rPr lang="en-US" sz="2000" dirty="0"/>
              <a:t> bi </a:t>
            </a:r>
            <a:r>
              <a:rPr lang="en-US" sz="2000" dirty="0" err="1"/>
              <a:t>ona</a:t>
            </a:r>
            <a:r>
              <a:rPr lang="en-US" sz="2000" dirty="0"/>
              <a:t> </a:t>
            </a:r>
            <a:r>
              <a:rPr lang="en-US" sz="2000" dirty="0" err="1"/>
              <a:t>bila</a:t>
            </a:r>
            <a:r>
              <a:rPr lang="en-US" sz="2000" dirty="0"/>
              <a:t> </a:t>
            </a:r>
            <a:r>
              <a:rPr lang="en-US" sz="2000" dirty="0" err="1"/>
              <a:t>uspešna</a:t>
            </a:r>
            <a:r>
              <a:rPr lang="en-US" sz="2000" dirty="0"/>
              <a:t>. </a:t>
            </a:r>
            <a:endParaRPr lang="en-US" sz="2000" dirty="0" smtClean="0"/>
          </a:p>
          <a:p>
            <a:r>
              <a:rPr lang="en-US" sz="2000" dirty="0" err="1" smtClean="0"/>
              <a:t>Teško</a:t>
            </a:r>
            <a:r>
              <a:rPr lang="en-US" sz="2000" dirty="0" smtClean="0"/>
              <a:t> </a:t>
            </a:r>
            <a:r>
              <a:rPr lang="en-US" sz="2000" dirty="0"/>
              <a:t>da </a:t>
            </a:r>
            <a:r>
              <a:rPr lang="en-US" sz="2000" dirty="0" err="1"/>
              <a:t>jedna</a:t>
            </a:r>
            <a:r>
              <a:rPr lang="en-US" sz="2000" dirty="0"/>
              <a:t> </a:t>
            </a:r>
            <a:r>
              <a:rPr lang="en-US" sz="2000" dirty="0" err="1"/>
              <a:t>osoba</a:t>
            </a:r>
            <a:r>
              <a:rPr lang="en-US" sz="2000" dirty="0"/>
              <a:t> </a:t>
            </a:r>
            <a:r>
              <a:rPr lang="en-US" sz="2000" dirty="0" err="1"/>
              <a:t>može</a:t>
            </a:r>
            <a:r>
              <a:rPr lang="en-US" sz="2000" dirty="0"/>
              <a:t> da </a:t>
            </a:r>
            <a:r>
              <a:rPr lang="en-US" sz="2000" dirty="0" err="1"/>
              <a:t>obavlja</a:t>
            </a:r>
            <a:r>
              <a:rPr lang="en-US" sz="2000" dirty="0"/>
              <a:t> </a:t>
            </a:r>
            <a:r>
              <a:rPr lang="en-US" sz="2000" dirty="0" err="1"/>
              <a:t>koordinaciju</a:t>
            </a:r>
            <a:r>
              <a:rPr lang="en-US" sz="2000" dirty="0"/>
              <a:t> </a:t>
            </a:r>
            <a:r>
              <a:rPr lang="en-US" sz="2000" dirty="0" err="1"/>
              <a:t>kampanje</a:t>
            </a:r>
            <a:r>
              <a:rPr lang="en-US" sz="2000" dirty="0"/>
              <a:t>, </a:t>
            </a:r>
            <a:r>
              <a:rPr lang="en-US" sz="2000" dirty="0" err="1"/>
              <a:t>komunikaciju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ciljnim</a:t>
            </a:r>
            <a:r>
              <a:rPr lang="en-US" sz="2000" dirty="0"/>
              <a:t> </a:t>
            </a:r>
            <a:r>
              <a:rPr lang="en-US" sz="2000" dirty="0" err="1"/>
              <a:t>grupama</a:t>
            </a:r>
            <a:r>
              <a:rPr lang="en-US" sz="2000" dirty="0"/>
              <a:t> </a:t>
            </a:r>
            <a:r>
              <a:rPr lang="en-US" sz="2000" dirty="0" err="1"/>
              <a:t>putem</a:t>
            </a:r>
            <a:r>
              <a:rPr lang="en-US" sz="2000" dirty="0"/>
              <a:t> </a:t>
            </a:r>
            <a:r>
              <a:rPr lang="en-US" sz="2000" dirty="0" err="1"/>
              <a:t>društvenih</a:t>
            </a:r>
            <a:r>
              <a:rPr lang="en-US" sz="2000" dirty="0"/>
              <a:t> </a:t>
            </a:r>
            <a:r>
              <a:rPr lang="en-US" sz="2000" dirty="0" err="1"/>
              <a:t>mreža</a:t>
            </a:r>
            <a:r>
              <a:rPr lang="en-US" sz="2000" dirty="0"/>
              <a:t>, da </a:t>
            </a:r>
            <a:r>
              <a:rPr lang="en-US" sz="2000" dirty="0" err="1"/>
              <a:t>priprema</a:t>
            </a:r>
            <a:r>
              <a:rPr lang="en-US" sz="2000" dirty="0"/>
              <a:t> </a:t>
            </a:r>
            <a:r>
              <a:rPr lang="en-US" sz="2000" dirty="0" err="1"/>
              <a:t>saopštenja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komunicira</a:t>
            </a:r>
            <a:r>
              <a:rPr lang="en-US" sz="2000" dirty="0"/>
              <a:t> s </a:t>
            </a:r>
            <a:r>
              <a:rPr lang="en-US" sz="2000" dirty="0" err="1"/>
              <a:t>medijima</a:t>
            </a:r>
            <a:r>
              <a:rPr lang="en-US" sz="2000" dirty="0"/>
              <a:t>, </a:t>
            </a:r>
            <a:r>
              <a:rPr lang="en-US" sz="2000" dirty="0" err="1"/>
              <a:t>uređuje</a:t>
            </a:r>
            <a:r>
              <a:rPr lang="en-US" sz="2000" dirty="0"/>
              <a:t> </a:t>
            </a:r>
            <a:r>
              <a:rPr lang="en-US" sz="2000" dirty="0" err="1"/>
              <a:t>stranicu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platformi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komunicira</a:t>
            </a:r>
            <a:r>
              <a:rPr lang="en-US" sz="2000" dirty="0"/>
              <a:t> s backer-</a:t>
            </a:r>
            <a:r>
              <a:rPr lang="en-US" sz="2000" dirty="0" err="1"/>
              <a:t>ima</a:t>
            </a:r>
            <a:r>
              <a:rPr lang="en-US" sz="2000" dirty="0"/>
              <a:t>, </a:t>
            </a:r>
            <a:r>
              <a:rPr lang="en-US" sz="2000" dirty="0" err="1"/>
              <a:t>vodi</a:t>
            </a:r>
            <a:r>
              <a:rPr lang="en-US" sz="2000" dirty="0"/>
              <a:t> </a:t>
            </a:r>
            <a:r>
              <a:rPr lang="en-US" sz="2000" dirty="0" err="1"/>
              <a:t>računa</a:t>
            </a:r>
            <a:r>
              <a:rPr lang="en-US" sz="2000" dirty="0"/>
              <a:t> o </a:t>
            </a:r>
            <a:r>
              <a:rPr lang="en-US" sz="2000" dirty="0" err="1"/>
              <a:t>budžetu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perk-</a:t>
            </a:r>
            <a:r>
              <a:rPr lang="en-US" sz="2000" dirty="0" err="1"/>
              <a:t>ovima</a:t>
            </a:r>
            <a:r>
              <a:rPr lang="en-US" sz="2000" dirty="0"/>
              <a:t>, </a:t>
            </a:r>
            <a:r>
              <a:rPr lang="en-US" sz="2000" dirty="0" err="1"/>
              <a:t>priprema</a:t>
            </a:r>
            <a:r>
              <a:rPr lang="en-US" sz="2000" dirty="0"/>
              <a:t> </a:t>
            </a:r>
            <a:r>
              <a:rPr lang="en-US" sz="2000" dirty="0" err="1"/>
              <a:t>vizuale</a:t>
            </a:r>
            <a:r>
              <a:rPr lang="en-US" sz="2000" dirty="0"/>
              <a:t>, </a:t>
            </a:r>
            <a:r>
              <a:rPr lang="en-US" sz="2000" dirty="0" err="1"/>
              <a:t>vodi</a:t>
            </a:r>
            <a:r>
              <a:rPr lang="en-US" sz="2000" dirty="0"/>
              <a:t> </a:t>
            </a:r>
            <a:r>
              <a:rPr lang="en-US" sz="2000" dirty="0" err="1"/>
              <a:t>plaćeno</a:t>
            </a:r>
            <a:r>
              <a:rPr lang="en-US" sz="2000" dirty="0"/>
              <a:t> </a:t>
            </a:r>
            <a:r>
              <a:rPr lang="en-US" sz="2000" dirty="0" err="1"/>
              <a:t>oglašavanje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smtClean="0"/>
              <a:t>dr.</a:t>
            </a:r>
          </a:p>
          <a:p>
            <a:r>
              <a:rPr lang="en-US" sz="2000" dirty="0" err="1" smtClean="0"/>
              <a:t>Minimalan</a:t>
            </a:r>
            <a:r>
              <a:rPr lang="en-US" sz="2000" dirty="0" smtClean="0"/>
              <a:t> </a:t>
            </a:r>
            <a:r>
              <a:rPr lang="en-US" sz="2000" dirty="0" err="1"/>
              <a:t>broj</a:t>
            </a:r>
            <a:r>
              <a:rPr lang="en-US" sz="2000" dirty="0"/>
              <a:t> </a:t>
            </a:r>
            <a:r>
              <a:rPr lang="en-US" sz="2000" dirty="0" err="1"/>
              <a:t>članova</a:t>
            </a:r>
            <a:r>
              <a:rPr lang="en-US" sz="2000" dirty="0"/>
              <a:t> </a:t>
            </a:r>
            <a:r>
              <a:rPr lang="en-US" sz="2000" dirty="0" err="1"/>
              <a:t>kampanje</a:t>
            </a:r>
            <a:r>
              <a:rPr lang="en-US" sz="2000" dirty="0"/>
              <a:t> je </a:t>
            </a:r>
            <a:r>
              <a:rPr lang="en-US" sz="2000" dirty="0" err="1"/>
              <a:t>dvoje</a:t>
            </a:r>
            <a:r>
              <a:rPr lang="en-US" sz="2000" dirty="0"/>
              <a:t>, </a:t>
            </a:r>
            <a:r>
              <a:rPr lang="en-US" sz="2000" dirty="0" err="1"/>
              <a:t>ali</a:t>
            </a:r>
            <a:r>
              <a:rPr lang="en-US" sz="2000" dirty="0"/>
              <a:t> se </a:t>
            </a:r>
            <a:r>
              <a:rPr lang="en-US" sz="2000" dirty="0" err="1"/>
              <a:t>obično</a:t>
            </a:r>
            <a:r>
              <a:rPr lang="en-US" sz="2000" dirty="0"/>
              <a:t> </a:t>
            </a:r>
            <a:r>
              <a:rPr lang="en-US" sz="2000" dirty="0" err="1"/>
              <a:t>preporučuje</a:t>
            </a:r>
            <a:r>
              <a:rPr lang="en-US" sz="2000" dirty="0"/>
              <a:t> da se </a:t>
            </a:r>
            <a:r>
              <a:rPr lang="en-US" sz="2000" dirty="0" err="1"/>
              <a:t>tim</a:t>
            </a:r>
            <a:r>
              <a:rPr lang="en-US" sz="2000" dirty="0"/>
              <a:t> </a:t>
            </a:r>
            <a:r>
              <a:rPr lang="en-US" sz="2000" dirty="0" err="1"/>
              <a:t>sastoji</a:t>
            </a:r>
            <a:r>
              <a:rPr lang="en-US" sz="2000" dirty="0"/>
              <a:t> od bar </a:t>
            </a:r>
            <a:r>
              <a:rPr lang="en-US" sz="2000" dirty="0" smtClean="0"/>
              <a:t>3 </a:t>
            </a:r>
            <a:r>
              <a:rPr lang="en-US" sz="2000" dirty="0" err="1" smtClean="0"/>
              <a:t>osobe</a:t>
            </a:r>
            <a:r>
              <a:rPr lang="en-US" sz="2000" dirty="0"/>
              <a:t>. </a:t>
            </a:r>
            <a:endParaRPr lang="en-US" sz="2000" dirty="0" smtClean="0"/>
          </a:p>
          <a:p>
            <a:r>
              <a:rPr lang="en-US" sz="2000" dirty="0" err="1" smtClean="0"/>
              <a:t>Kampanje</a:t>
            </a:r>
            <a:r>
              <a:rPr lang="en-US" sz="2000" dirty="0" smtClean="0"/>
              <a:t> </a:t>
            </a:r>
            <a:r>
              <a:rPr lang="en-US" sz="2000" dirty="0" err="1"/>
              <a:t>podrazumevaju</a:t>
            </a:r>
            <a:r>
              <a:rPr lang="en-US" sz="2000" dirty="0"/>
              <a:t> </a:t>
            </a:r>
            <a:r>
              <a:rPr lang="en-US" sz="2000" dirty="0" err="1"/>
              <a:t>intenzivan</a:t>
            </a:r>
            <a:r>
              <a:rPr lang="en-US" sz="2000" dirty="0"/>
              <a:t> rad u </a:t>
            </a:r>
            <a:r>
              <a:rPr lang="en-US" sz="2000" dirty="0" err="1"/>
              <a:t>njihovoj</a:t>
            </a:r>
            <a:r>
              <a:rPr lang="en-US" sz="2000" dirty="0"/>
              <a:t> </a:t>
            </a:r>
            <a:r>
              <a:rPr lang="en-US" sz="2000" dirty="0" err="1"/>
              <a:t>pripremi</a:t>
            </a:r>
            <a:r>
              <a:rPr lang="en-US" sz="2000" dirty="0"/>
              <a:t>, </a:t>
            </a:r>
            <a:r>
              <a:rPr lang="en-US" sz="2000" dirty="0" err="1"/>
              <a:t>sprovođenju</a:t>
            </a:r>
            <a:r>
              <a:rPr lang="en-US" sz="2000" dirty="0"/>
              <a:t>, </a:t>
            </a:r>
            <a:r>
              <a:rPr lang="en-US" sz="2000" dirty="0" err="1"/>
              <a:t>ali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nakon</a:t>
            </a:r>
            <a:r>
              <a:rPr lang="en-US" sz="2000" dirty="0"/>
              <a:t> </a:t>
            </a:r>
            <a:r>
              <a:rPr lang="en-US" sz="2000" dirty="0" err="1"/>
              <a:t>što</a:t>
            </a:r>
            <a:r>
              <a:rPr lang="en-US" sz="2000" dirty="0"/>
              <a:t> se </a:t>
            </a:r>
            <a:r>
              <a:rPr lang="en-US" sz="2000" dirty="0" err="1"/>
              <a:t>završe</a:t>
            </a:r>
            <a:r>
              <a:rPr lang="en-US" sz="2000" dirty="0"/>
              <a:t> – </a:t>
            </a:r>
            <a:r>
              <a:rPr lang="en-US" sz="2000" dirty="0" err="1"/>
              <a:t>zato</a:t>
            </a:r>
            <a:r>
              <a:rPr lang="en-US" sz="2000" dirty="0"/>
              <a:t> </a:t>
            </a:r>
            <a:r>
              <a:rPr lang="en-US" sz="2000" dirty="0" err="1"/>
              <a:t>veći</a:t>
            </a:r>
            <a:r>
              <a:rPr lang="en-US" sz="2000" dirty="0"/>
              <a:t> </a:t>
            </a:r>
            <a:r>
              <a:rPr lang="en-US" sz="2000" dirty="0" err="1"/>
              <a:t>broj</a:t>
            </a:r>
            <a:r>
              <a:rPr lang="en-US" sz="2000" dirty="0"/>
              <a:t> </a:t>
            </a:r>
            <a:r>
              <a:rPr lang="en-US" sz="2000" dirty="0" err="1"/>
              <a:t>članova</a:t>
            </a:r>
            <a:r>
              <a:rPr lang="en-US" sz="2000" dirty="0"/>
              <a:t> </a:t>
            </a:r>
            <a:r>
              <a:rPr lang="en-US" sz="2000" dirty="0" err="1"/>
              <a:t>tima</a:t>
            </a:r>
            <a:r>
              <a:rPr lang="en-US" sz="2000" dirty="0"/>
              <a:t> </a:t>
            </a:r>
            <a:r>
              <a:rPr lang="en-US" sz="2000" dirty="0" err="1"/>
              <a:t>znači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veću</a:t>
            </a:r>
            <a:r>
              <a:rPr lang="en-US" sz="2000" dirty="0"/>
              <a:t> </a:t>
            </a:r>
            <a:r>
              <a:rPr lang="en-US" sz="2000" dirty="0" err="1"/>
              <a:t>šansu</a:t>
            </a:r>
            <a:r>
              <a:rPr lang="en-US" sz="2000" dirty="0"/>
              <a:t> da se </a:t>
            </a:r>
            <a:r>
              <a:rPr lang="en-US" sz="2000" dirty="0" err="1"/>
              <a:t>kampanja</a:t>
            </a:r>
            <a:r>
              <a:rPr lang="en-US" sz="2000" dirty="0"/>
              <a:t> </a:t>
            </a:r>
            <a:r>
              <a:rPr lang="en-US" sz="2000" dirty="0" err="1"/>
              <a:t>uspešno</a:t>
            </a:r>
            <a:r>
              <a:rPr lang="en-US" sz="2000" dirty="0"/>
              <a:t> </a:t>
            </a:r>
            <a:r>
              <a:rPr lang="en-US" sz="2000" dirty="0" err="1"/>
              <a:t>završi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5983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 smtClean="0"/>
              <a:t>Crowfunding</a:t>
            </a:r>
            <a:r>
              <a:rPr lang="sr-Latn-RS" b="1" i="1" dirty="0" smtClean="0"/>
              <a:t> – najčešća pitanja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98836" y="1761422"/>
            <a:ext cx="9105483" cy="4793381"/>
          </a:xfrm>
        </p:spPr>
        <p:txBody>
          <a:bodyPr>
            <a:noAutofit/>
          </a:bodyPr>
          <a:lstStyle/>
          <a:p>
            <a:r>
              <a:rPr lang="en-US" sz="2800" b="1" dirty="0" err="1"/>
              <a:t>Kako</a:t>
            </a:r>
            <a:r>
              <a:rPr lang="en-US" sz="2800" b="1" dirty="0"/>
              <a:t> da </a:t>
            </a:r>
            <a:r>
              <a:rPr lang="en-US" sz="2800" b="1" dirty="0" err="1"/>
              <a:t>najlakše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najbolje</a:t>
            </a:r>
            <a:r>
              <a:rPr lang="en-US" sz="2800" b="1" dirty="0"/>
              <a:t> </a:t>
            </a:r>
            <a:r>
              <a:rPr lang="en-US" sz="2800" b="1" dirty="0" err="1"/>
              <a:t>utvrdim</a:t>
            </a:r>
            <a:r>
              <a:rPr lang="en-US" sz="2800" b="1" dirty="0"/>
              <a:t> </a:t>
            </a:r>
            <a:r>
              <a:rPr lang="en-US" sz="2800" b="1" dirty="0" err="1"/>
              <a:t>svoju</a:t>
            </a:r>
            <a:r>
              <a:rPr lang="en-US" sz="2800" b="1" dirty="0"/>
              <a:t> </a:t>
            </a:r>
            <a:r>
              <a:rPr lang="en-US" sz="2800" b="1" dirty="0" err="1"/>
              <a:t>ciljnu</a:t>
            </a:r>
            <a:r>
              <a:rPr lang="en-US" sz="2800" b="1" dirty="0"/>
              <a:t> </a:t>
            </a:r>
            <a:r>
              <a:rPr lang="en-US" sz="2800" b="1" dirty="0" err="1"/>
              <a:t>grupu</a:t>
            </a:r>
            <a:r>
              <a:rPr lang="en-US" sz="2800" b="1" dirty="0"/>
              <a:t>?</a:t>
            </a:r>
          </a:p>
          <a:p>
            <a:r>
              <a:rPr lang="en-US" sz="2000" dirty="0"/>
              <a:t>U </a:t>
            </a:r>
            <a:r>
              <a:rPr lang="en-US" sz="2000" dirty="0" err="1"/>
              <a:t>toku</a:t>
            </a:r>
            <a:r>
              <a:rPr lang="en-US" sz="2000" dirty="0"/>
              <a:t> </a:t>
            </a:r>
            <a:r>
              <a:rPr lang="en-US" sz="2000" dirty="0" err="1"/>
              <a:t>pripreme</a:t>
            </a:r>
            <a:r>
              <a:rPr lang="en-US" sz="2000" dirty="0"/>
              <a:t> </a:t>
            </a:r>
            <a:r>
              <a:rPr lang="en-US" sz="2000" dirty="0" err="1"/>
              <a:t>kampanje</a:t>
            </a:r>
            <a:r>
              <a:rPr lang="en-US" sz="2000" dirty="0"/>
              <a:t>, </a:t>
            </a:r>
            <a:r>
              <a:rPr lang="en-US" sz="2000" dirty="0" err="1"/>
              <a:t>polazimo</a:t>
            </a:r>
            <a:r>
              <a:rPr lang="en-US" sz="2000" dirty="0"/>
              <a:t> od </a:t>
            </a:r>
            <a:r>
              <a:rPr lang="en-US" sz="2000" dirty="0" err="1"/>
              <a:t>nekih</a:t>
            </a:r>
            <a:r>
              <a:rPr lang="en-US" sz="2000" dirty="0"/>
              <a:t> </a:t>
            </a:r>
            <a:r>
              <a:rPr lang="en-US" sz="2000" dirty="0" err="1"/>
              <a:t>pretpostavki</a:t>
            </a:r>
            <a:r>
              <a:rPr lang="en-US" sz="2000" dirty="0"/>
              <a:t> o tome </a:t>
            </a:r>
            <a:r>
              <a:rPr lang="en-US" sz="2000" dirty="0" err="1"/>
              <a:t>ko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ključne</a:t>
            </a:r>
            <a:r>
              <a:rPr lang="en-US" sz="2000" dirty="0"/>
              <a:t> </a:t>
            </a:r>
            <a:r>
              <a:rPr lang="en-US" sz="2000" dirty="0" err="1"/>
              <a:t>ciljne</a:t>
            </a:r>
            <a:r>
              <a:rPr lang="en-US" sz="2000" dirty="0"/>
              <a:t> </a:t>
            </a:r>
            <a:r>
              <a:rPr lang="en-US" sz="2000" dirty="0" err="1"/>
              <a:t>grupe</a:t>
            </a:r>
            <a:r>
              <a:rPr lang="en-US" sz="2000" dirty="0"/>
              <a:t> </a:t>
            </a:r>
            <a:r>
              <a:rPr lang="en-US" sz="2000" dirty="0" err="1"/>
              <a:t>zainteresovane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našu</a:t>
            </a:r>
            <a:r>
              <a:rPr lang="en-US" sz="2000" dirty="0"/>
              <a:t> </a:t>
            </a:r>
            <a:r>
              <a:rPr lang="en-US" sz="2000" dirty="0" err="1"/>
              <a:t>kampanju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/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naše</a:t>
            </a:r>
            <a:r>
              <a:rPr lang="en-US" sz="2000" dirty="0"/>
              <a:t> perk-</a:t>
            </a:r>
            <a:r>
              <a:rPr lang="en-US" sz="2000" dirty="0" err="1"/>
              <a:t>ove</a:t>
            </a:r>
            <a:r>
              <a:rPr lang="en-US" sz="2000" dirty="0" smtClean="0"/>
              <a:t>.</a:t>
            </a:r>
          </a:p>
          <a:p>
            <a:r>
              <a:rPr lang="en-US" sz="2000" dirty="0" err="1" smtClean="0"/>
              <a:t>Treba</a:t>
            </a:r>
            <a:r>
              <a:rPr lang="en-US" sz="2000" dirty="0" smtClean="0"/>
              <a:t> </a:t>
            </a:r>
            <a:r>
              <a:rPr lang="en-US" sz="2000" dirty="0" err="1" smtClean="0"/>
              <a:t>proveriti</a:t>
            </a:r>
            <a:r>
              <a:rPr lang="en-US" sz="2000" dirty="0" smtClean="0"/>
              <a:t> </a:t>
            </a:r>
            <a:r>
              <a:rPr lang="en-US" sz="2000" dirty="0" err="1" smtClean="0"/>
              <a:t>ciljnu</a:t>
            </a:r>
            <a:r>
              <a:rPr lang="en-US" sz="2000" dirty="0" smtClean="0"/>
              <a:t> </a:t>
            </a:r>
            <a:r>
              <a:rPr lang="en-US" sz="2000" dirty="0" err="1" smtClean="0"/>
              <a:t>grupu</a:t>
            </a:r>
            <a:r>
              <a:rPr lang="en-US" sz="2000" dirty="0" smtClean="0"/>
              <a:t> - </a:t>
            </a:r>
            <a:r>
              <a:rPr lang="en-US" sz="2000" dirty="0" err="1" smtClean="0"/>
              <a:t>razgovor</a:t>
            </a:r>
            <a:r>
              <a:rPr lang="en-US" sz="2000" dirty="0" smtClean="0"/>
              <a:t> </a:t>
            </a:r>
            <a:r>
              <a:rPr lang="en-US" sz="2000" dirty="0"/>
              <a:t>s </a:t>
            </a:r>
            <a:r>
              <a:rPr lang="en-US" sz="2000" dirty="0" err="1"/>
              <a:t>ljudima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pripadaju</a:t>
            </a:r>
            <a:r>
              <a:rPr lang="en-US" sz="2000" dirty="0"/>
              <a:t> </a:t>
            </a:r>
            <a:r>
              <a:rPr lang="en-US" sz="2000" dirty="0" err="1"/>
              <a:t>vašoj</a:t>
            </a:r>
            <a:r>
              <a:rPr lang="en-US" sz="2000" dirty="0"/>
              <a:t> </a:t>
            </a:r>
            <a:r>
              <a:rPr lang="en-US" sz="2000" dirty="0" err="1"/>
              <a:t>ciljnoj</a:t>
            </a:r>
            <a:r>
              <a:rPr lang="en-US" sz="2000" dirty="0"/>
              <a:t> </a:t>
            </a:r>
            <a:r>
              <a:rPr lang="en-US" sz="2000" dirty="0" err="1"/>
              <a:t>grupi</a:t>
            </a:r>
            <a:r>
              <a:rPr lang="en-US" sz="2000" dirty="0"/>
              <a:t>, </a:t>
            </a:r>
            <a:r>
              <a:rPr lang="en-US" sz="2000" dirty="0" err="1" smtClean="0"/>
              <a:t>podelite</a:t>
            </a:r>
            <a:r>
              <a:rPr lang="en-US" sz="2000" dirty="0" smtClean="0"/>
              <a:t> </a:t>
            </a:r>
            <a:r>
              <a:rPr lang="en-US" sz="2000" dirty="0" err="1" smtClean="0"/>
              <a:t>upitnik</a:t>
            </a:r>
            <a:r>
              <a:rPr lang="en-US" sz="2000" dirty="0" smtClean="0"/>
              <a:t> </a:t>
            </a:r>
            <a:r>
              <a:rPr lang="en-US" sz="2000" dirty="0" err="1" smtClean="0"/>
              <a:t>na</a:t>
            </a:r>
            <a:r>
              <a:rPr lang="en-US" sz="2000" dirty="0" smtClean="0"/>
              <a:t> </a:t>
            </a:r>
            <a:r>
              <a:rPr lang="en-US" sz="2000" dirty="0" err="1"/>
              <a:t>društvenim</a:t>
            </a:r>
            <a:r>
              <a:rPr lang="en-US" sz="2000" dirty="0"/>
              <a:t> </a:t>
            </a:r>
            <a:r>
              <a:rPr lang="en-US" sz="2000" dirty="0" err="1"/>
              <a:t>mrežama</a:t>
            </a:r>
            <a:r>
              <a:rPr lang="en-US" sz="2000" dirty="0"/>
              <a:t>, </a:t>
            </a:r>
            <a:r>
              <a:rPr lang="en-US" sz="2000" dirty="0" err="1"/>
              <a:t>proučite</a:t>
            </a:r>
            <a:r>
              <a:rPr lang="en-US" sz="2000" dirty="0"/>
              <a:t> </a:t>
            </a:r>
            <a:r>
              <a:rPr lang="en-US" sz="2000" dirty="0" err="1"/>
              <a:t>slične</a:t>
            </a:r>
            <a:r>
              <a:rPr lang="en-US" sz="2000" dirty="0"/>
              <a:t> </a:t>
            </a:r>
            <a:r>
              <a:rPr lang="en-US" sz="2000" dirty="0" err="1"/>
              <a:t>kampanje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ljude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ih</a:t>
            </a:r>
            <a:r>
              <a:rPr lang="en-US" sz="2000" dirty="0"/>
              <a:t> </a:t>
            </a:r>
            <a:r>
              <a:rPr lang="en-US" sz="2000" dirty="0" err="1"/>
              <a:t>podržali</a:t>
            </a:r>
            <a:r>
              <a:rPr lang="en-US" sz="2000" dirty="0"/>
              <a:t>. </a:t>
            </a:r>
            <a:endParaRPr lang="en-US" sz="2000" dirty="0" smtClean="0"/>
          </a:p>
          <a:p>
            <a:r>
              <a:rPr lang="en-US" sz="2000" dirty="0" err="1" smtClean="0"/>
              <a:t>Ukoliko</a:t>
            </a:r>
            <a:r>
              <a:rPr lang="en-US" sz="2000" dirty="0" smtClean="0"/>
              <a:t> </a:t>
            </a:r>
            <a:r>
              <a:rPr lang="en-US" sz="2000" dirty="0" err="1"/>
              <a:t>iza</a:t>
            </a:r>
            <a:r>
              <a:rPr lang="en-US" sz="2000" dirty="0"/>
              <a:t> </a:t>
            </a:r>
            <a:r>
              <a:rPr lang="en-US" sz="2000" dirty="0" err="1"/>
              <a:t>sebe</a:t>
            </a:r>
            <a:r>
              <a:rPr lang="en-US" sz="2000" dirty="0"/>
              <a:t> </a:t>
            </a:r>
            <a:r>
              <a:rPr lang="en-US" sz="2000" dirty="0" err="1"/>
              <a:t>imate</a:t>
            </a:r>
            <a:r>
              <a:rPr lang="en-US" sz="2000" dirty="0"/>
              <a:t> </a:t>
            </a:r>
            <a:r>
              <a:rPr lang="en-US" sz="2000" dirty="0" err="1"/>
              <a:t>određene</a:t>
            </a:r>
            <a:r>
              <a:rPr lang="en-US" sz="2000" dirty="0"/>
              <a:t> </a:t>
            </a:r>
            <a:r>
              <a:rPr lang="en-US" sz="2000" dirty="0" err="1"/>
              <a:t>aktivnosti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prethodna</a:t>
            </a:r>
            <a:r>
              <a:rPr lang="en-US" sz="2000" dirty="0"/>
              <a:t> </a:t>
            </a:r>
            <a:r>
              <a:rPr lang="en-US" sz="2000" dirty="0" err="1"/>
              <a:t>iskustva</a:t>
            </a:r>
            <a:r>
              <a:rPr lang="en-US" sz="2000" dirty="0"/>
              <a:t>, </a:t>
            </a:r>
            <a:r>
              <a:rPr lang="en-US" sz="2000" dirty="0" err="1"/>
              <a:t>pogledajte</a:t>
            </a:r>
            <a:r>
              <a:rPr lang="en-US" sz="2000" dirty="0"/>
              <a:t> </a:t>
            </a:r>
            <a:r>
              <a:rPr lang="en-US" sz="2000" dirty="0" err="1"/>
              <a:t>podatke</a:t>
            </a:r>
            <a:r>
              <a:rPr lang="en-US" sz="2000" dirty="0"/>
              <a:t> o tome </a:t>
            </a:r>
            <a:r>
              <a:rPr lang="en-US" sz="2000" dirty="0" err="1"/>
              <a:t>ko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ljudi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vas </a:t>
            </a:r>
            <a:r>
              <a:rPr lang="en-US" sz="2000" dirty="0" err="1"/>
              <a:t>podržavali</a:t>
            </a:r>
            <a:r>
              <a:rPr lang="en-US" sz="2000" dirty="0"/>
              <a:t>, </a:t>
            </a:r>
            <a:r>
              <a:rPr lang="en-US" sz="2000" dirty="0" err="1"/>
              <a:t>ko</a:t>
            </a:r>
            <a:r>
              <a:rPr lang="en-US" sz="2000" dirty="0"/>
              <a:t> </a:t>
            </a:r>
            <a:r>
              <a:rPr lang="en-US" sz="2000" dirty="0" err="1"/>
              <a:t>prati</a:t>
            </a:r>
            <a:r>
              <a:rPr lang="en-US" sz="2000" dirty="0"/>
              <a:t> </a:t>
            </a:r>
            <a:r>
              <a:rPr lang="en-US" sz="2000" dirty="0" err="1"/>
              <a:t>sadržaj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vašoj</a:t>
            </a:r>
            <a:r>
              <a:rPr lang="en-US" sz="2000" dirty="0"/>
              <a:t> </a:t>
            </a:r>
            <a:r>
              <a:rPr lang="en-US" sz="2000" dirty="0" err="1"/>
              <a:t>stranici</a:t>
            </a:r>
            <a:r>
              <a:rPr lang="en-US" sz="2000" dirty="0"/>
              <a:t> (</a:t>
            </a:r>
            <a:r>
              <a:rPr lang="en-US" sz="2000" dirty="0" err="1"/>
              <a:t>pomoću</a:t>
            </a:r>
            <a:r>
              <a:rPr lang="en-US" sz="2000" dirty="0"/>
              <a:t> Google Analytics)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društvenim</a:t>
            </a:r>
            <a:r>
              <a:rPr lang="en-US" sz="2000" dirty="0"/>
              <a:t> </a:t>
            </a:r>
            <a:r>
              <a:rPr lang="en-US" sz="2000" dirty="0" err="1"/>
              <a:t>mrežama</a:t>
            </a:r>
            <a:r>
              <a:rPr lang="en-US" sz="2000" dirty="0"/>
              <a:t> (Facebook, Twitter, </a:t>
            </a:r>
            <a:r>
              <a:rPr lang="en-US" sz="2000" dirty="0" err="1"/>
              <a:t>itd</a:t>
            </a:r>
            <a:r>
              <a:rPr lang="en-US" sz="20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23430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 smtClean="0"/>
              <a:t>Crowfunding</a:t>
            </a:r>
            <a:r>
              <a:rPr lang="sr-Latn-RS" b="1" i="1" dirty="0" smtClean="0"/>
              <a:t> – najčešća pitanja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98836" y="1761422"/>
            <a:ext cx="9105483" cy="4793381"/>
          </a:xfrm>
        </p:spPr>
        <p:txBody>
          <a:bodyPr>
            <a:noAutofit/>
          </a:bodyPr>
          <a:lstStyle/>
          <a:p>
            <a:r>
              <a:rPr lang="en-US" sz="2800" b="1" dirty="0" err="1"/>
              <a:t>Šta</a:t>
            </a:r>
            <a:r>
              <a:rPr lang="en-US" sz="2800" b="1" dirty="0"/>
              <a:t> </a:t>
            </a:r>
            <a:r>
              <a:rPr lang="en-US" sz="2800" b="1" dirty="0" err="1"/>
              <a:t>dobijam</a:t>
            </a:r>
            <a:r>
              <a:rPr lang="en-US" sz="2800" b="1" dirty="0"/>
              <a:t> </a:t>
            </a:r>
            <a:r>
              <a:rPr lang="en-US" sz="2800" b="1" dirty="0" err="1"/>
              <a:t>osim</a:t>
            </a:r>
            <a:r>
              <a:rPr lang="en-US" sz="2800" b="1" dirty="0"/>
              <a:t> </a:t>
            </a:r>
            <a:r>
              <a:rPr lang="en-US" sz="2800" b="1" dirty="0" err="1"/>
              <a:t>novca</a:t>
            </a:r>
            <a:r>
              <a:rPr lang="en-US" sz="2800" b="1" dirty="0"/>
              <a:t>?</a:t>
            </a:r>
          </a:p>
          <a:p>
            <a:endParaRPr lang="en-US" dirty="0" smtClean="0"/>
          </a:p>
          <a:p>
            <a:r>
              <a:rPr lang="en-US" sz="2000" dirty="0" err="1" smtClean="0"/>
              <a:t>Velika</a:t>
            </a:r>
            <a:r>
              <a:rPr lang="en-US" sz="2000" dirty="0" smtClean="0"/>
              <a:t> </a:t>
            </a:r>
            <a:r>
              <a:rPr lang="en-US" sz="2000" dirty="0" err="1"/>
              <a:t>vrednost</a:t>
            </a:r>
            <a:r>
              <a:rPr lang="en-US" sz="2000" dirty="0"/>
              <a:t> crowdfunding-a 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en-US" sz="2000" dirty="0" err="1"/>
              <a:t>načina</a:t>
            </a:r>
            <a:r>
              <a:rPr lang="en-US" sz="2000" dirty="0"/>
              <a:t> </a:t>
            </a:r>
            <a:r>
              <a:rPr lang="en-US" sz="2000" dirty="0" err="1"/>
              <a:t>finansiranja</a:t>
            </a:r>
            <a:r>
              <a:rPr lang="en-US" sz="2000" dirty="0"/>
              <a:t> </a:t>
            </a:r>
            <a:r>
              <a:rPr lang="en-US" sz="2000" dirty="0" err="1"/>
              <a:t>leži</a:t>
            </a:r>
            <a:r>
              <a:rPr lang="en-US" sz="2000" dirty="0"/>
              <a:t> ne </a:t>
            </a:r>
            <a:r>
              <a:rPr lang="en-US" sz="2000" dirty="0" err="1"/>
              <a:t>samo</a:t>
            </a:r>
            <a:r>
              <a:rPr lang="en-US" sz="2000" dirty="0"/>
              <a:t> u </a:t>
            </a:r>
            <a:r>
              <a:rPr lang="en-US" sz="2000" dirty="0" err="1"/>
              <a:t>izvoru</a:t>
            </a:r>
            <a:r>
              <a:rPr lang="en-US" sz="2000" dirty="0"/>
              <a:t> </a:t>
            </a:r>
            <a:r>
              <a:rPr lang="en-US" sz="2000" dirty="0" err="1"/>
              <a:t>sredstava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vaš</a:t>
            </a:r>
            <a:r>
              <a:rPr lang="en-US" sz="2000" dirty="0"/>
              <a:t> rad, </a:t>
            </a:r>
            <a:r>
              <a:rPr lang="en-US" sz="2000" dirty="0" err="1"/>
              <a:t>proizvod</a:t>
            </a:r>
            <a:r>
              <a:rPr lang="en-US" sz="2000" dirty="0"/>
              <a:t>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ideju</a:t>
            </a:r>
            <a:r>
              <a:rPr lang="en-US" sz="2000" dirty="0"/>
              <a:t>, </a:t>
            </a:r>
            <a:r>
              <a:rPr lang="en-US" sz="2000" dirty="0" err="1"/>
              <a:t>već</a:t>
            </a:r>
            <a:r>
              <a:rPr lang="en-US" sz="2000" dirty="0"/>
              <a:t> u tome </a:t>
            </a:r>
            <a:r>
              <a:rPr lang="en-US" sz="2000" dirty="0" err="1"/>
              <a:t>što</a:t>
            </a:r>
            <a:r>
              <a:rPr lang="en-US" sz="2000" dirty="0"/>
              <a:t> </a:t>
            </a:r>
            <a:r>
              <a:rPr lang="en-US" sz="2000" dirty="0" err="1"/>
              <a:t>pruža</a:t>
            </a:r>
            <a:r>
              <a:rPr lang="en-US" sz="2000" dirty="0"/>
              <a:t> </a:t>
            </a:r>
            <a:r>
              <a:rPr lang="en-US" sz="2000" dirty="0" err="1"/>
              <a:t>mogućnost</a:t>
            </a:r>
            <a:r>
              <a:rPr lang="en-US" sz="2000" dirty="0"/>
              <a:t> da </a:t>
            </a:r>
            <a:r>
              <a:rPr lang="en-US" sz="2000" dirty="0" err="1"/>
              <a:t>putem</a:t>
            </a:r>
            <a:r>
              <a:rPr lang="en-US" sz="2000" dirty="0"/>
              <a:t> </a:t>
            </a:r>
            <a:r>
              <a:rPr lang="en-US" sz="2000" dirty="0" err="1"/>
              <a:t>prikupljanja</a:t>
            </a:r>
            <a:r>
              <a:rPr lang="en-US" sz="2000" dirty="0"/>
              <a:t> </a:t>
            </a:r>
            <a:r>
              <a:rPr lang="en-US" sz="2000" dirty="0" err="1"/>
              <a:t>sredstava</a:t>
            </a:r>
            <a:r>
              <a:rPr lang="en-US" sz="2000" dirty="0"/>
              <a:t> </a:t>
            </a:r>
            <a:r>
              <a:rPr lang="en-US" sz="2000" dirty="0" err="1"/>
              <a:t>osnažite</a:t>
            </a:r>
            <a:r>
              <a:rPr lang="en-US" sz="2000" dirty="0"/>
              <a:t> </a:t>
            </a:r>
            <a:r>
              <a:rPr lang="en-US" sz="2000" dirty="0" err="1"/>
              <a:t>postojeću</a:t>
            </a:r>
            <a:r>
              <a:rPr lang="en-US" sz="2000" dirty="0"/>
              <a:t> </a:t>
            </a:r>
            <a:r>
              <a:rPr lang="en-US" sz="2000" dirty="0" err="1"/>
              <a:t>zajednicu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proširite</a:t>
            </a:r>
            <a:r>
              <a:rPr lang="en-US" sz="2000" dirty="0"/>
              <a:t> je </a:t>
            </a:r>
            <a:r>
              <a:rPr lang="en-US" sz="2000" dirty="0" err="1"/>
              <a:t>novim</a:t>
            </a:r>
            <a:r>
              <a:rPr lang="en-US" sz="2000" dirty="0"/>
              <a:t> </a:t>
            </a:r>
            <a:r>
              <a:rPr lang="en-US" sz="2000" dirty="0" err="1"/>
              <a:t>ljudima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podržavaocima</a:t>
            </a:r>
            <a:r>
              <a:rPr lang="en-US" sz="2000" dirty="0" smtClean="0"/>
              <a:t>.</a:t>
            </a:r>
          </a:p>
          <a:p>
            <a:r>
              <a:rPr lang="en-US" sz="2000" dirty="0" err="1" smtClean="0"/>
              <a:t>Takođe</a:t>
            </a:r>
            <a:r>
              <a:rPr lang="en-US" sz="2000" dirty="0"/>
              <a:t>, crowdfunding u </a:t>
            </a:r>
            <a:r>
              <a:rPr lang="en-US" sz="2000" dirty="0" err="1"/>
              <a:t>velikoj</a:t>
            </a:r>
            <a:r>
              <a:rPr lang="en-US" sz="2000" dirty="0"/>
              <a:t> </a:t>
            </a:r>
            <a:r>
              <a:rPr lang="en-US" sz="2000" dirty="0" err="1"/>
              <a:t>meri</a:t>
            </a:r>
            <a:r>
              <a:rPr lang="en-US" sz="2000" dirty="0"/>
              <a:t> </a:t>
            </a:r>
            <a:r>
              <a:rPr lang="en-US" sz="2000" dirty="0" err="1"/>
              <a:t>doprinosi</a:t>
            </a:r>
            <a:r>
              <a:rPr lang="en-US" sz="2000" dirty="0"/>
              <a:t> </a:t>
            </a:r>
            <a:r>
              <a:rPr lang="en-US" sz="2000" dirty="0" err="1"/>
              <a:t>vidljivosti</a:t>
            </a:r>
            <a:r>
              <a:rPr lang="en-US" sz="2000" dirty="0"/>
              <a:t> </a:t>
            </a:r>
            <a:r>
              <a:rPr lang="en-US" sz="2000" dirty="0" err="1"/>
              <a:t>svega</a:t>
            </a:r>
            <a:r>
              <a:rPr lang="en-US" sz="2000" dirty="0"/>
              <a:t> </a:t>
            </a:r>
            <a:r>
              <a:rPr lang="en-US" sz="2000" dirty="0" err="1"/>
              <a:t>što</a:t>
            </a:r>
            <a:r>
              <a:rPr lang="en-US" sz="2000" dirty="0"/>
              <a:t> </a:t>
            </a:r>
            <a:r>
              <a:rPr lang="en-US" sz="2000" dirty="0" err="1"/>
              <a:t>radite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206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 smtClean="0"/>
              <a:t>Crowfunding</a:t>
            </a:r>
            <a:r>
              <a:rPr lang="sr-Latn-RS" b="1" i="1" dirty="0" smtClean="0"/>
              <a:t> – najčešća pitanja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98836" y="1761422"/>
            <a:ext cx="9105483" cy="4793381"/>
          </a:xfrm>
        </p:spPr>
        <p:txBody>
          <a:bodyPr>
            <a:noAutofit/>
          </a:bodyPr>
          <a:lstStyle/>
          <a:p>
            <a:r>
              <a:rPr lang="en-US" sz="2800" b="1" dirty="0" err="1"/>
              <a:t>Koliko</a:t>
            </a:r>
            <a:r>
              <a:rPr lang="en-US" sz="2800" b="1" dirty="0"/>
              <a:t> je </a:t>
            </a:r>
            <a:r>
              <a:rPr lang="en-US" sz="2800" b="1" dirty="0" err="1"/>
              <a:t>važan</a:t>
            </a:r>
            <a:r>
              <a:rPr lang="en-US" sz="2800" b="1" dirty="0"/>
              <a:t> </a:t>
            </a:r>
            <a:r>
              <a:rPr lang="en-US" sz="2800" b="1" dirty="0" err="1"/>
              <a:t>dizajn</a:t>
            </a:r>
            <a:r>
              <a:rPr lang="en-US" sz="2800" b="1" dirty="0"/>
              <a:t> </a:t>
            </a:r>
            <a:r>
              <a:rPr lang="en-US" sz="2800" b="1" dirty="0" err="1"/>
              <a:t>kampanje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pratećih</a:t>
            </a:r>
            <a:r>
              <a:rPr lang="en-US" sz="2800" b="1" dirty="0"/>
              <a:t> </a:t>
            </a:r>
            <a:r>
              <a:rPr lang="en-US" sz="2800" b="1" dirty="0" err="1"/>
              <a:t>vizuala</a:t>
            </a:r>
            <a:r>
              <a:rPr lang="en-US" sz="2800" b="1" dirty="0" smtClean="0"/>
              <a:t>?</a:t>
            </a:r>
          </a:p>
          <a:p>
            <a:endParaRPr lang="en-US" sz="2800" b="1" dirty="0"/>
          </a:p>
          <a:p>
            <a:r>
              <a:rPr lang="en-US" sz="2000" dirty="0" err="1"/>
              <a:t>Čak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najbolje</a:t>
            </a:r>
            <a:r>
              <a:rPr lang="en-US" sz="2000" dirty="0"/>
              <a:t> </a:t>
            </a:r>
            <a:r>
              <a:rPr lang="en-US" sz="2000" dirty="0" err="1"/>
              <a:t>dizajnirane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vizuelno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estetski</a:t>
            </a:r>
            <a:r>
              <a:rPr lang="en-US" sz="2000" dirty="0"/>
              <a:t> </a:t>
            </a:r>
            <a:r>
              <a:rPr lang="en-US" sz="2000" dirty="0" err="1"/>
              <a:t>privlačne</a:t>
            </a:r>
            <a:r>
              <a:rPr lang="en-US" sz="2000" dirty="0"/>
              <a:t> </a:t>
            </a:r>
            <a:r>
              <a:rPr lang="en-US" sz="2000" dirty="0" err="1"/>
              <a:t>kampanje</a:t>
            </a:r>
            <a:r>
              <a:rPr lang="en-US" sz="2000" dirty="0"/>
              <a:t> </a:t>
            </a:r>
            <a:r>
              <a:rPr lang="en-US" sz="2000" dirty="0" err="1"/>
              <a:t>mogu</a:t>
            </a:r>
            <a:r>
              <a:rPr lang="en-US" sz="2000" dirty="0"/>
              <a:t> </a:t>
            </a:r>
            <a:r>
              <a:rPr lang="en-US" sz="2000" dirty="0" err="1"/>
              <a:t>biti</a:t>
            </a:r>
            <a:r>
              <a:rPr lang="en-US" sz="2000" dirty="0"/>
              <a:t> </a:t>
            </a:r>
            <a:r>
              <a:rPr lang="en-US" sz="2000" dirty="0" err="1"/>
              <a:t>neuspešne</a:t>
            </a:r>
            <a:r>
              <a:rPr lang="en-US" sz="2000" dirty="0"/>
              <a:t>. </a:t>
            </a:r>
            <a:endParaRPr lang="en-US" sz="2000" dirty="0" smtClean="0"/>
          </a:p>
          <a:p>
            <a:r>
              <a:rPr lang="en-US" sz="2000" dirty="0" err="1" smtClean="0"/>
              <a:t>Dobar</a:t>
            </a:r>
            <a:r>
              <a:rPr lang="en-US" sz="2000" dirty="0"/>
              <a:t>, </a:t>
            </a:r>
            <a:r>
              <a:rPr lang="en-US" sz="2000" dirty="0" err="1"/>
              <a:t>uniforman</a:t>
            </a:r>
            <a:r>
              <a:rPr lang="en-US" sz="2000" dirty="0"/>
              <a:t> </a:t>
            </a:r>
            <a:r>
              <a:rPr lang="en-US" sz="2000" dirty="0" err="1"/>
              <a:t>dizajn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vizuali</a:t>
            </a:r>
            <a:r>
              <a:rPr lang="en-US" sz="2000" dirty="0"/>
              <a:t> </a:t>
            </a:r>
            <a:r>
              <a:rPr lang="en-US" sz="2000" dirty="0" err="1"/>
              <a:t>svakako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važni</a:t>
            </a:r>
            <a:r>
              <a:rPr lang="en-US" sz="2000" dirty="0"/>
              <a:t>, </a:t>
            </a:r>
            <a:r>
              <a:rPr lang="en-US" sz="2000" dirty="0" err="1"/>
              <a:t>ali</a:t>
            </a:r>
            <a:r>
              <a:rPr lang="en-US" sz="2000" dirty="0"/>
              <a:t> ne </a:t>
            </a:r>
            <a:r>
              <a:rPr lang="en-US" sz="2000" dirty="0" err="1"/>
              <a:t>mogu</a:t>
            </a:r>
            <a:r>
              <a:rPr lang="en-US" sz="2000" dirty="0"/>
              <a:t> </a:t>
            </a:r>
            <a:r>
              <a:rPr lang="en-US" sz="2000" dirty="0" err="1"/>
              <a:t>zameniti</a:t>
            </a:r>
            <a:r>
              <a:rPr lang="en-US" sz="2000" dirty="0"/>
              <a:t> </a:t>
            </a:r>
            <a:r>
              <a:rPr lang="en-US" sz="2000" dirty="0" err="1"/>
              <a:t>kvalitet</a:t>
            </a:r>
            <a:r>
              <a:rPr lang="en-US" sz="2000" dirty="0"/>
              <a:t> same </a:t>
            </a:r>
            <a:r>
              <a:rPr lang="en-US" sz="2000" dirty="0" err="1"/>
              <a:t>ideje</a:t>
            </a:r>
            <a:r>
              <a:rPr lang="en-US" sz="2000" dirty="0"/>
              <a:t>, </a:t>
            </a:r>
            <a:r>
              <a:rPr lang="en-US" sz="2000" dirty="0" err="1"/>
              <a:t>kampanje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poruka</a:t>
            </a:r>
            <a:r>
              <a:rPr lang="en-US" sz="2000" dirty="0"/>
              <a:t> </a:t>
            </a:r>
            <a:r>
              <a:rPr lang="en-US" sz="2000" dirty="0" err="1"/>
              <a:t>koje</a:t>
            </a:r>
            <a:r>
              <a:rPr lang="en-US" sz="2000" dirty="0"/>
              <a:t> </a:t>
            </a:r>
            <a:r>
              <a:rPr lang="en-US" sz="2000" dirty="0" err="1"/>
              <a:t>kreirate</a:t>
            </a:r>
            <a:r>
              <a:rPr lang="en-US" sz="2000" dirty="0"/>
              <a:t> </a:t>
            </a:r>
            <a:r>
              <a:rPr lang="en-US" sz="2000" dirty="0" err="1"/>
              <a:t>kako</a:t>
            </a:r>
            <a:r>
              <a:rPr lang="en-US" sz="2000" dirty="0"/>
              <a:t> bi </a:t>
            </a:r>
            <a:r>
              <a:rPr lang="en-US" sz="2000" dirty="0" err="1"/>
              <a:t>ljudima</a:t>
            </a:r>
            <a:r>
              <a:rPr lang="en-US" sz="2000" dirty="0"/>
              <a:t> </a:t>
            </a:r>
            <a:r>
              <a:rPr lang="en-US" sz="2000" dirty="0" err="1"/>
              <a:t>preneli</a:t>
            </a:r>
            <a:r>
              <a:rPr lang="en-US" sz="2000" dirty="0"/>
              <a:t> </a:t>
            </a:r>
            <a:r>
              <a:rPr lang="en-US" sz="2000" dirty="0" err="1"/>
              <a:t>zašto</a:t>
            </a:r>
            <a:r>
              <a:rPr lang="en-US" sz="2000" dirty="0"/>
              <a:t> je ono </a:t>
            </a:r>
            <a:r>
              <a:rPr lang="en-US" sz="2000" dirty="0" err="1"/>
              <a:t>što</a:t>
            </a:r>
            <a:r>
              <a:rPr lang="en-US" sz="2000" dirty="0"/>
              <a:t> </a:t>
            </a:r>
            <a:r>
              <a:rPr lang="en-US" sz="2000" dirty="0" err="1"/>
              <a:t>radite</a:t>
            </a:r>
            <a:r>
              <a:rPr lang="en-US" sz="2000" dirty="0"/>
              <a:t> </a:t>
            </a:r>
            <a:r>
              <a:rPr lang="en-US" sz="2000" dirty="0" err="1"/>
              <a:t>važno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zašto</a:t>
            </a:r>
            <a:r>
              <a:rPr lang="en-US" sz="2000" dirty="0"/>
              <a:t> </a:t>
            </a:r>
            <a:r>
              <a:rPr lang="en-US" sz="2000" dirty="0" err="1"/>
              <a:t>treba</a:t>
            </a:r>
            <a:r>
              <a:rPr lang="en-US" sz="2000" dirty="0"/>
              <a:t> da vas </a:t>
            </a:r>
            <a:r>
              <a:rPr lang="en-US" sz="2000" dirty="0" err="1"/>
              <a:t>podrže</a:t>
            </a:r>
            <a:r>
              <a:rPr lang="en-US" sz="2000" dirty="0" smtClean="0"/>
              <a:t>.</a:t>
            </a:r>
          </a:p>
          <a:p>
            <a:r>
              <a:rPr lang="en-US" sz="2000" dirty="0" err="1" smtClean="0"/>
              <a:t>Jednostavni</a:t>
            </a:r>
            <a:r>
              <a:rPr lang="en-US" sz="2000" dirty="0" smtClean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upečatljivi</a:t>
            </a:r>
            <a:r>
              <a:rPr lang="en-US" sz="2000" dirty="0"/>
              <a:t> </a:t>
            </a:r>
            <a:r>
              <a:rPr lang="en-US" sz="2000" dirty="0" err="1"/>
              <a:t>vizuali</a:t>
            </a:r>
            <a:r>
              <a:rPr lang="en-US" sz="2000" dirty="0"/>
              <a:t> </a:t>
            </a:r>
            <a:r>
              <a:rPr lang="en-US" sz="2000" dirty="0" err="1"/>
              <a:t>mogu</a:t>
            </a:r>
            <a:r>
              <a:rPr lang="en-US" sz="2000" dirty="0"/>
              <a:t> se </a:t>
            </a:r>
            <a:r>
              <a:rPr lang="en-US" sz="2000" dirty="0" err="1"/>
              <a:t>napraviti</a:t>
            </a:r>
            <a:r>
              <a:rPr lang="en-US" sz="2000" dirty="0"/>
              <a:t> </a:t>
            </a:r>
            <a:r>
              <a:rPr lang="en-US" sz="2000" dirty="0" err="1"/>
              <a:t>uz</a:t>
            </a:r>
            <a:r>
              <a:rPr lang="en-US" sz="2000" dirty="0"/>
              <a:t> </a:t>
            </a:r>
            <a:r>
              <a:rPr lang="en-US" sz="2000" dirty="0" err="1"/>
              <a:t>malo</a:t>
            </a:r>
            <a:r>
              <a:rPr lang="en-US" sz="2000" dirty="0"/>
              <a:t> </a:t>
            </a:r>
            <a:r>
              <a:rPr lang="en-US" sz="2000" dirty="0" err="1"/>
              <a:t>više</a:t>
            </a:r>
            <a:r>
              <a:rPr lang="en-US" sz="2000" dirty="0"/>
              <a:t> </a:t>
            </a:r>
            <a:r>
              <a:rPr lang="en-US" sz="2000" dirty="0" err="1"/>
              <a:t>truda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učenja</a:t>
            </a:r>
            <a:r>
              <a:rPr lang="en-US" sz="2000" dirty="0"/>
              <a:t>, </a:t>
            </a:r>
            <a:r>
              <a:rPr lang="en-US" sz="2000" dirty="0" err="1"/>
              <a:t>iako</a:t>
            </a:r>
            <a:r>
              <a:rPr lang="en-US" sz="2000" dirty="0"/>
              <a:t> je </a:t>
            </a:r>
            <a:r>
              <a:rPr lang="en-US" sz="2000" dirty="0" err="1"/>
              <a:t>uvek</a:t>
            </a:r>
            <a:r>
              <a:rPr lang="en-US" sz="2000" dirty="0"/>
              <a:t> dobro </a:t>
            </a:r>
            <a:r>
              <a:rPr lang="en-US" sz="2000" dirty="0" err="1"/>
              <a:t>ukoliko</a:t>
            </a:r>
            <a:r>
              <a:rPr lang="en-US" sz="2000" dirty="0"/>
              <a:t> </a:t>
            </a:r>
            <a:r>
              <a:rPr lang="en-US" sz="2000" dirty="0" err="1"/>
              <a:t>vaš</a:t>
            </a:r>
            <a:r>
              <a:rPr lang="en-US" sz="2000" dirty="0"/>
              <a:t> </a:t>
            </a:r>
            <a:r>
              <a:rPr lang="en-US" sz="2000" dirty="0" err="1"/>
              <a:t>tim</a:t>
            </a:r>
            <a:r>
              <a:rPr lang="en-US" sz="2000" dirty="0"/>
              <a:t> </a:t>
            </a:r>
            <a:r>
              <a:rPr lang="en-US" sz="2000" dirty="0" err="1"/>
              <a:t>sadrži</a:t>
            </a:r>
            <a:r>
              <a:rPr lang="en-US" sz="2000" dirty="0"/>
              <a:t> </a:t>
            </a:r>
            <a:r>
              <a:rPr lang="en-US" sz="2000" dirty="0" err="1"/>
              <a:t>članove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mogu</a:t>
            </a:r>
            <a:r>
              <a:rPr lang="en-US" sz="2000" dirty="0"/>
              <a:t> </a:t>
            </a:r>
            <a:r>
              <a:rPr lang="en-US" sz="2000" dirty="0" err="1"/>
              <a:t>preuzeti</a:t>
            </a:r>
            <a:r>
              <a:rPr lang="en-US" sz="2000" dirty="0"/>
              <a:t> </a:t>
            </a:r>
            <a:r>
              <a:rPr lang="en-US" sz="2000" dirty="0" err="1"/>
              <a:t>te</a:t>
            </a:r>
            <a:r>
              <a:rPr lang="en-US" sz="2000" dirty="0"/>
              <a:t> </a:t>
            </a:r>
            <a:r>
              <a:rPr lang="en-US" sz="2000" dirty="0" err="1"/>
              <a:t>zadatke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1727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 smtClean="0"/>
              <a:t>Crowfunding</a:t>
            </a:r>
            <a:r>
              <a:rPr lang="sr-Latn-RS" b="1" i="1" dirty="0" smtClean="0"/>
              <a:t> – najčešća pitanja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98836" y="1761422"/>
            <a:ext cx="9105483" cy="4793381"/>
          </a:xfrm>
        </p:spPr>
        <p:txBody>
          <a:bodyPr>
            <a:noAutofit/>
          </a:bodyPr>
          <a:lstStyle/>
          <a:p>
            <a:r>
              <a:rPr lang="en-US" sz="2800" b="1" dirty="0"/>
              <a:t>Da li mi je </a:t>
            </a:r>
            <a:r>
              <a:rPr lang="en-US" sz="2800" b="1" dirty="0" err="1"/>
              <a:t>zaista</a:t>
            </a:r>
            <a:r>
              <a:rPr lang="en-US" sz="2800" b="1" dirty="0"/>
              <a:t> </a:t>
            </a:r>
            <a:r>
              <a:rPr lang="en-US" sz="2800" b="1" dirty="0" err="1"/>
              <a:t>potrebno</a:t>
            </a:r>
            <a:r>
              <a:rPr lang="en-US" sz="2800" b="1" dirty="0"/>
              <a:t> </a:t>
            </a:r>
            <a:r>
              <a:rPr lang="en-US" sz="2800" b="1" dirty="0" err="1"/>
              <a:t>plaćeno</a:t>
            </a:r>
            <a:r>
              <a:rPr lang="en-US" sz="2800" b="1" dirty="0"/>
              <a:t> </a:t>
            </a:r>
            <a:r>
              <a:rPr lang="en-US" sz="2800" b="1" dirty="0" err="1"/>
              <a:t>oglašavanje</a:t>
            </a:r>
            <a:r>
              <a:rPr lang="en-US" sz="2800" b="1" dirty="0"/>
              <a:t>?</a:t>
            </a:r>
          </a:p>
          <a:p>
            <a:endParaRPr lang="en-US" dirty="0" smtClean="0"/>
          </a:p>
          <a:p>
            <a:r>
              <a:rPr lang="en-US" sz="2000" dirty="0" err="1" smtClean="0"/>
              <a:t>Obim</a:t>
            </a:r>
            <a:r>
              <a:rPr lang="en-US" sz="2000" dirty="0" smtClean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cena</a:t>
            </a:r>
            <a:r>
              <a:rPr lang="en-US" sz="2000" dirty="0"/>
              <a:t> </a:t>
            </a:r>
            <a:r>
              <a:rPr lang="en-US" sz="2000" dirty="0" err="1"/>
              <a:t>plaćenog</a:t>
            </a:r>
            <a:r>
              <a:rPr lang="en-US" sz="2000" dirty="0"/>
              <a:t> </a:t>
            </a:r>
            <a:r>
              <a:rPr lang="en-US" sz="2000" dirty="0" err="1"/>
              <a:t>oglašavanja</a:t>
            </a:r>
            <a:r>
              <a:rPr lang="en-US" sz="2000" dirty="0"/>
              <a:t> </a:t>
            </a:r>
            <a:r>
              <a:rPr lang="en-US" sz="2000" dirty="0" err="1"/>
              <a:t>zavisi</a:t>
            </a:r>
            <a:r>
              <a:rPr lang="en-US" sz="2000" dirty="0"/>
              <a:t> od </a:t>
            </a:r>
            <a:r>
              <a:rPr lang="en-US" sz="2000" dirty="0" err="1"/>
              <a:t>količine</a:t>
            </a:r>
            <a:r>
              <a:rPr lang="en-US" sz="2000" dirty="0"/>
              <a:t> </a:t>
            </a:r>
            <a:r>
              <a:rPr lang="en-US" sz="2000" dirty="0" err="1"/>
              <a:t>novca</a:t>
            </a:r>
            <a:r>
              <a:rPr lang="en-US" sz="2000" dirty="0"/>
              <a:t> </a:t>
            </a:r>
            <a:r>
              <a:rPr lang="en-US" sz="2000" dirty="0" err="1"/>
              <a:t>koja</a:t>
            </a:r>
            <a:r>
              <a:rPr lang="en-US" sz="2000" dirty="0"/>
              <a:t> se </a:t>
            </a:r>
            <a:r>
              <a:rPr lang="en-US" sz="2000" dirty="0" err="1"/>
              <a:t>prikuplja</a:t>
            </a:r>
            <a:r>
              <a:rPr lang="en-US" sz="2000" dirty="0"/>
              <a:t>, </a:t>
            </a:r>
            <a:r>
              <a:rPr lang="en-US" sz="2000" dirty="0" err="1"/>
              <a:t>pristupa</a:t>
            </a:r>
            <a:r>
              <a:rPr lang="en-US" sz="2000" dirty="0"/>
              <a:t> </a:t>
            </a:r>
            <a:r>
              <a:rPr lang="en-US" sz="2000" dirty="0" err="1"/>
              <a:t>zajednici</a:t>
            </a:r>
            <a:r>
              <a:rPr lang="en-US" sz="2000" dirty="0"/>
              <a:t> </a:t>
            </a:r>
            <a:r>
              <a:rPr lang="en-US" sz="2000" dirty="0" err="1"/>
              <a:t>koja</a:t>
            </a:r>
            <a:r>
              <a:rPr lang="en-US" sz="2000" dirty="0"/>
              <a:t> </a:t>
            </a:r>
            <a:r>
              <a:rPr lang="en-US" sz="2000" dirty="0" err="1"/>
              <a:t>vam</a:t>
            </a:r>
            <a:r>
              <a:rPr lang="en-US" sz="2000" dirty="0"/>
              <a:t> je </a:t>
            </a:r>
            <a:r>
              <a:rPr lang="en-US" sz="2000" dirty="0" err="1"/>
              <a:t>ciljna</a:t>
            </a:r>
            <a:r>
              <a:rPr lang="en-US" sz="2000" dirty="0"/>
              <a:t> </a:t>
            </a:r>
            <a:r>
              <a:rPr lang="en-US" sz="2000" dirty="0" err="1"/>
              <a:t>grupa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stepena</a:t>
            </a:r>
            <a:r>
              <a:rPr lang="en-US" sz="2000" dirty="0"/>
              <a:t> </a:t>
            </a:r>
            <a:r>
              <a:rPr lang="en-US" sz="2000" dirty="0" err="1"/>
              <a:t>prepoznatosti</a:t>
            </a:r>
            <a:r>
              <a:rPr lang="en-US" sz="2000" dirty="0"/>
              <a:t> </a:t>
            </a:r>
            <a:r>
              <a:rPr lang="en-US" sz="2000" dirty="0" err="1"/>
              <a:t>vaše</a:t>
            </a:r>
            <a:r>
              <a:rPr lang="en-US" sz="2000" dirty="0"/>
              <a:t> </a:t>
            </a:r>
            <a:r>
              <a:rPr lang="en-US" sz="2000" dirty="0" err="1"/>
              <a:t>teme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kampanje</a:t>
            </a:r>
            <a:r>
              <a:rPr lang="en-US" sz="2000" dirty="0"/>
              <a:t>. </a:t>
            </a:r>
            <a:endParaRPr lang="en-US" sz="2000" dirty="0" smtClean="0"/>
          </a:p>
          <a:p>
            <a:r>
              <a:rPr lang="en-US" sz="2000" dirty="0" err="1" smtClean="0"/>
              <a:t>Za</a:t>
            </a:r>
            <a:r>
              <a:rPr lang="en-US" sz="2000" dirty="0" smtClean="0"/>
              <a:t> </a:t>
            </a:r>
            <a:r>
              <a:rPr lang="en-US" sz="2000" dirty="0" err="1"/>
              <a:t>manje</a:t>
            </a:r>
            <a:r>
              <a:rPr lang="en-US" sz="2000" dirty="0"/>
              <a:t> </a:t>
            </a:r>
            <a:r>
              <a:rPr lang="en-US" sz="2000" dirty="0" err="1"/>
              <a:t>kampanje</a:t>
            </a:r>
            <a:r>
              <a:rPr lang="en-US" sz="2000" dirty="0"/>
              <a:t> </a:t>
            </a:r>
            <a:r>
              <a:rPr lang="en-US" sz="2000" dirty="0" err="1"/>
              <a:t>koje</a:t>
            </a:r>
            <a:r>
              <a:rPr lang="en-US" sz="2000" dirty="0"/>
              <a:t> </a:t>
            </a:r>
            <a:r>
              <a:rPr lang="en-US" sz="2000" dirty="0" err="1"/>
              <a:t>svoju</a:t>
            </a:r>
            <a:r>
              <a:rPr lang="en-US" sz="2000" dirty="0"/>
              <a:t> </a:t>
            </a:r>
            <a:r>
              <a:rPr lang="en-US" sz="2000" dirty="0" err="1"/>
              <a:t>podršku</a:t>
            </a:r>
            <a:r>
              <a:rPr lang="en-US" sz="2000" dirty="0"/>
              <a:t> </a:t>
            </a:r>
            <a:r>
              <a:rPr lang="en-US" sz="2000" dirty="0" err="1"/>
              <a:t>baziraju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dobro </a:t>
            </a:r>
            <a:r>
              <a:rPr lang="en-US" sz="2000" dirty="0" err="1"/>
              <a:t>izgrađenim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aktivnim</a:t>
            </a:r>
            <a:r>
              <a:rPr lang="en-US" sz="2000" dirty="0"/>
              <a:t> e-mail </a:t>
            </a:r>
            <a:r>
              <a:rPr lang="en-US" sz="2000" dirty="0" err="1"/>
              <a:t>i</a:t>
            </a:r>
            <a:r>
              <a:rPr lang="en-US" sz="2000" dirty="0"/>
              <a:t> newsletter </a:t>
            </a:r>
            <a:r>
              <a:rPr lang="en-US" sz="2000" dirty="0" err="1"/>
              <a:t>listama</a:t>
            </a:r>
            <a:r>
              <a:rPr lang="en-US" sz="2000" dirty="0"/>
              <a:t>, </a:t>
            </a:r>
            <a:r>
              <a:rPr lang="en-US" sz="2000" dirty="0" err="1"/>
              <a:t>aktivnim</a:t>
            </a:r>
            <a:r>
              <a:rPr lang="en-US" sz="2000" dirty="0"/>
              <a:t> </a:t>
            </a:r>
            <a:r>
              <a:rPr lang="en-US" sz="2000" dirty="0" err="1"/>
              <a:t>podržavaocima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društvenim</a:t>
            </a:r>
            <a:r>
              <a:rPr lang="en-US" sz="2000" dirty="0"/>
              <a:t> </a:t>
            </a:r>
            <a:r>
              <a:rPr lang="en-US" sz="2000" dirty="0" err="1"/>
              <a:t>mrežama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dobroj</a:t>
            </a:r>
            <a:r>
              <a:rPr lang="en-US" sz="2000" dirty="0"/>
              <a:t> offline </a:t>
            </a:r>
            <a:r>
              <a:rPr lang="en-US" sz="2000" dirty="0" err="1"/>
              <a:t>zajednici</a:t>
            </a:r>
            <a:r>
              <a:rPr lang="en-US" sz="2000" dirty="0"/>
              <a:t>, </a:t>
            </a:r>
            <a:r>
              <a:rPr lang="en-US" sz="2000" dirty="0" err="1"/>
              <a:t>dovoljna</a:t>
            </a:r>
            <a:r>
              <a:rPr lang="en-US" sz="2000" dirty="0"/>
              <a:t> je </a:t>
            </a:r>
            <a:r>
              <a:rPr lang="en-US" sz="2000" dirty="0" err="1"/>
              <a:t>manja</a:t>
            </a:r>
            <a:r>
              <a:rPr lang="en-US" sz="2000" dirty="0"/>
              <a:t> </a:t>
            </a:r>
            <a:r>
              <a:rPr lang="en-US" sz="2000" dirty="0" err="1"/>
              <a:t>količina</a:t>
            </a:r>
            <a:r>
              <a:rPr lang="en-US" sz="2000" dirty="0"/>
              <a:t> </a:t>
            </a:r>
            <a:r>
              <a:rPr lang="en-US" sz="2000" dirty="0" err="1"/>
              <a:t>strateški</a:t>
            </a:r>
            <a:r>
              <a:rPr lang="en-US" sz="2000" dirty="0"/>
              <a:t> dobro </a:t>
            </a:r>
            <a:r>
              <a:rPr lang="en-US" sz="2000" dirty="0" err="1"/>
              <a:t>raspoređenog</a:t>
            </a:r>
            <a:r>
              <a:rPr lang="en-US" sz="2000" dirty="0"/>
              <a:t> </a:t>
            </a:r>
            <a:r>
              <a:rPr lang="en-US" sz="2000" dirty="0" err="1"/>
              <a:t>novca</a:t>
            </a:r>
            <a:r>
              <a:rPr lang="en-US" sz="2000" dirty="0"/>
              <a:t>. </a:t>
            </a:r>
            <a:endParaRPr lang="en-US" sz="2000" dirty="0" smtClean="0"/>
          </a:p>
          <a:p>
            <a:r>
              <a:rPr lang="en-US" sz="2000" dirty="0" err="1" smtClean="0"/>
              <a:t>Međutim</a:t>
            </a:r>
            <a:r>
              <a:rPr lang="en-US" sz="2000" dirty="0"/>
              <a:t>,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kampanje</a:t>
            </a:r>
            <a:r>
              <a:rPr lang="en-US" sz="2000" dirty="0"/>
              <a:t> </a:t>
            </a:r>
            <a:r>
              <a:rPr lang="en-US" sz="2000" dirty="0" err="1"/>
              <a:t>većeg</a:t>
            </a:r>
            <a:r>
              <a:rPr lang="en-US" sz="2000" dirty="0"/>
              <a:t> </a:t>
            </a:r>
            <a:r>
              <a:rPr lang="en-US" sz="2000" dirty="0" err="1"/>
              <a:t>obima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one u </a:t>
            </a:r>
            <a:r>
              <a:rPr lang="en-US" sz="2000" dirty="0" err="1"/>
              <a:t>kojima</a:t>
            </a:r>
            <a:r>
              <a:rPr lang="en-US" sz="2000" dirty="0"/>
              <a:t> je </a:t>
            </a:r>
            <a:r>
              <a:rPr lang="en-US" sz="2000" dirty="0" err="1"/>
              <a:t>potrebno</a:t>
            </a:r>
            <a:r>
              <a:rPr lang="en-US" sz="2000" dirty="0"/>
              <a:t> </a:t>
            </a:r>
            <a:r>
              <a:rPr lang="en-US" sz="2000" dirty="0" err="1"/>
              <a:t>doći</a:t>
            </a:r>
            <a:r>
              <a:rPr lang="en-US" sz="2000" dirty="0"/>
              <a:t> do </a:t>
            </a:r>
            <a:r>
              <a:rPr lang="en-US" sz="2000" dirty="0" err="1"/>
              <a:t>novih</a:t>
            </a:r>
            <a:r>
              <a:rPr lang="en-US" sz="2000" dirty="0"/>
              <a:t> </a:t>
            </a:r>
            <a:r>
              <a:rPr lang="en-US" sz="2000" dirty="0" err="1"/>
              <a:t>ciljnih</a:t>
            </a:r>
            <a:r>
              <a:rPr lang="en-US" sz="2000" dirty="0"/>
              <a:t> </a:t>
            </a:r>
            <a:r>
              <a:rPr lang="en-US" sz="2000" dirty="0" err="1"/>
              <a:t>grupa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potrošača</a:t>
            </a:r>
            <a:r>
              <a:rPr lang="en-US" sz="2000" dirty="0"/>
              <a:t>, </a:t>
            </a:r>
            <a:r>
              <a:rPr lang="en-US" sz="2000" dirty="0" err="1"/>
              <a:t>plaćeno</a:t>
            </a:r>
            <a:r>
              <a:rPr lang="en-US" sz="2000" dirty="0"/>
              <a:t> </a:t>
            </a:r>
            <a:r>
              <a:rPr lang="en-US" sz="2000" dirty="0" err="1"/>
              <a:t>oglašavanje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veće</a:t>
            </a:r>
            <a:r>
              <a:rPr lang="en-US" sz="2000" dirty="0"/>
              <a:t> </a:t>
            </a:r>
            <a:r>
              <a:rPr lang="en-US" sz="2000" dirty="0" err="1"/>
              <a:t>prisustvo</a:t>
            </a:r>
            <a:r>
              <a:rPr lang="en-US" sz="2000" dirty="0"/>
              <a:t> u </a:t>
            </a:r>
            <a:r>
              <a:rPr lang="en-US" sz="2000" dirty="0" err="1"/>
              <a:t>medijima</a:t>
            </a:r>
            <a:r>
              <a:rPr lang="en-US" sz="2000" dirty="0"/>
              <a:t> je </a:t>
            </a:r>
            <a:r>
              <a:rPr lang="en-US" sz="2000" dirty="0" err="1"/>
              <a:t>gotovo</a:t>
            </a:r>
            <a:r>
              <a:rPr lang="en-US" sz="2000" dirty="0"/>
              <a:t> </a:t>
            </a:r>
            <a:r>
              <a:rPr lang="en-US" sz="2000" dirty="0" err="1"/>
              <a:t>uvek</a:t>
            </a:r>
            <a:r>
              <a:rPr lang="en-US" sz="2000" dirty="0"/>
              <a:t> </a:t>
            </a:r>
            <a:r>
              <a:rPr lang="en-US" sz="2000" dirty="0" err="1"/>
              <a:t>neophodno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postizanje</a:t>
            </a:r>
            <a:r>
              <a:rPr lang="en-US" sz="2000" dirty="0"/>
              <a:t> </a:t>
            </a:r>
            <a:r>
              <a:rPr lang="en-US" sz="2000" dirty="0" err="1"/>
              <a:t>uspeha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4383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 smtClean="0"/>
              <a:t>Crowfunding</a:t>
            </a:r>
            <a:r>
              <a:rPr lang="sr-Latn-RS" b="1" i="1" dirty="0" smtClean="0"/>
              <a:t> – najčešća pitanja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98836" y="1761422"/>
            <a:ext cx="9105483" cy="4793381"/>
          </a:xfrm>
        </p:spPr>
        <p:txBody>
          <a:bodyPr>
            <a:noAutofit/>
          </a:bodyPr>
          <a:lstStyle/>
          <a:p>
            <a:r>
              <a:rPr lang="en-US" sz="2800" b="1" dirty="0" err="1"/>
              <a:t>Koje</a:t>
            </a:r>
            <a:r>
              <a:rPr lang="en-US" sz="2800" b="1" dirty="0"/>
              <a:t> </a:t>
            </a:r>
            <a:r>
              <a:rPr lang="en-US" sz="2800" b="1" dirty="0" err="1"/>
              <a:t>su</a:t>
            </a:r>
            <a:r>
              <a:rPr lang="en-US" sz="2800" b="1" dirty="0"/>
              <a:t> </a:t>
            </a:r>
            <a:r>
              <a:rPr lang="en-US" sz="2800" b="1" dirty="0" err="1"/>
              <a:t>najbolje</a:t>
            </a:r>
            <a:r>
              <a:rPr lang="en-US" sz="2800" b="1" dirty="0"/>
              <a:t> </a:t>
            </a:r>
            <a:r>
              <a:rPr lang="en-US" sz="2800" b="1" dirty="0" err="1"/>
              <a:t>društvene</a:t>
            </a:r>
            <a:r>
              <a:rPr lang="en-US" sz="2800" b="1" dirty="0"/>
              <a:t> </a:t>
            </a:r>
            <a:r>
              <a:rPr lang="en-US" sz="2800" b="1" dirty="0" err="1"/>
              <a:t>mreže</a:t>
            </a:r>
            <a:r>
              <a:rPr lang="en-US" sz="2800" b="1" dirty="0"/>
              <a:t> </a:t>
            </a:r>
            <a:r>
              <a:rPr lang="en-US" sz="2800" b="1" dirty="0" err="1"/>
              <a:t>za</a:t>
            </a:r>
            <a:r>
              <a:rPr lang="en-US" sz="2800" b="1" dirty="0"/>
              <a:t> </a:t>
            </a:r>
            <a:r>
              <a:rPr lang="en-US" sz="2800" b="1" dirty="0" err="1"/>
              <a:t>promociju</a:t>
            </a:r>
            <a:r>
              <a:rPr lang="en-US" sz="2800" b="1" dirty="0"/>
              <a:t> crowdfunding </a:t>
            </a:r>
            <a:r>
              <a:rPr lang="en-US" sz="2800" b="1" dirty="0" err="1"/>
              <a:t>kampanje</a:t>
            </a:r>
            <a:r>
              <a:rPr lang="en-US" sz="2800" b="1" dirty="0"/>
              <a:t>?</a:t>
            </a:r>
          </a:p>
          <a:p>
            <a:endParaRPr lang="en-US" dirty="0" smtClean="0"/>
          </a:p>
          <a:p>
            <a:r>
              <a:rPr lang="en-US" sz="2000" dirty="0" err="1" smtClean="0"/>
              <a:t>Odabir</a:t>
            </a:r>
            <a:r>
              <a:rPr lang="en-US" sz="2000" dirty="0" smtClean="0"/>
              <a:t> </a:t>
            </a:r>
            <a:r>
              <a:rPr lang="en-US" sz="2000" dirty="0" err="1"/>
              <a:t>kanala</a:t>
            </a:r>
            <a:r>
              <a:rPr lang="en-US" sz="2000" dirty="0"/>
              <a:t> </a:t>
            </a:r>
            <a:r>
              <a:rPr lang="en-US" sz="2000" dirty="0" err="1"/>
              <a:t>promocije</a:t>
            </a:r>
            <a:r>
              <a:rPr lang="en-US" sz="2000" dirty="0"/>
              <a:t> </a:t>
            </a:r>
            <a:r>
              <a:rPr lang="en-US" sz="2000" dirty="0" err="1"/>
              <a:t>zavisi</a:t>
            </a:r>
            <a:r>
              <a:rPr lang="en-US" sz="2000" dirty="0"/>
              <a:t> od </a:t>
            </a:r>
            <a:r>
              <a:rPr lang="en-US" sz="2000" dirty="0" err="1"/>
              <a:t>vaše</a:t>
            </a:r>
            <a:r>
              <a:rPr lang="en-US" sz="2000" dirty="0"/>
              <a:t> </a:t>
            </a:r>
            <a:r>
              <a:rPr lang="en-US" sz="2000" dirty="0" err="1"/>
              <a:t>ciljne</a:t>
            </a:r>
            <a:r>
              <a:rPr lang="en-US" sz="2000" dirty="0"/>
              <a:t> </a:t>
            </a:r>
            <a:r>
              <a:rPr lang="en-US" sz="2000" dirty="0" err="1"/>
              <a:t>grupe</a:t>
            </a:r>
            <a:r>
              <a:rPr lang="en-US" sz="2000" dirty="0" smtClean="0"/>
              <a:t>.</a:t>
            </a:r>
          </a:p>
          <a:p>
            <a:r>
              <a:rPr lang="en-US" sz="2000" dirty="0" err="1" smtClean="0"/>
              <a:t>Oglašavanje</a:t>
            </a:r>
            <a:r>
              <a:rPr lang="en-US" sz="2000" dirty="0" smtClean="0"/>
              <a:t> </a:t>
            </a:r>
            <a:r>
              <a:rPr lang="en-US" sz="2000" dirty="0"/>
              <a:t>se </a:t>
            </a:r>
            <a:r>
              <a:rPr lang="en-US" sz="2000" dirty="0" err="1"/>
              <a:t>odvija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mrežama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kojima</a:t>
            </a:r>
            <a:r>
              <a:rPr lang="en-US" sz="2000" dirty="0"/>
              <a:t> je </a:t>
            </a:r>
            <a:r>
              <a:rPr lang="en-US" sz="2000" dirty="0" err="1"/>
              <a:t>aktivan</a:t>
            </a:r>
            <a:r>
              <a:rPr lang="en-US" sz="2000" dirty="0"/>
              <a:t> </a:t>
            </a:r>
            <a:r>
              <a:rPr lang="en-US" sz="2000" dirty="0" err="1"/>
              <a:t>veći</a:t>
            </a:r>
            <a:r>
              <a:rPr lang="en-US" sz="2000" dirty="0"/>
              <a:t> </a:t>
            </a:r>
            <a:r>
              <a:rPr lang="en-US" sz="2000" dirty="0" err="1"/>
              <a:t>deo</a:t>
            </a:r>
            <a:r>
              <a:rPr lang="en-US" sz="2000" dirty="0"/>
              <a:t> </a:t>
            </a:r>
            <a:r>
              <a:rPr lang="en-US" sz="2000" dirty="0" err="1"/>
              <a:t>vaše</a:t>
            </a:r>
            <a:r>
              <a:rPr lang="en-US" sz="2000" dirty="0"/>
              <a:t> </a:t>
            </a:r>
            <a:r>
              <a:rPr lang="en-US" sz="2000" dirty="0" err="1"/>
              <a:t>zajednice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ciljnih</a:t>
            </a:r>
            <a:r>
              <a:rPr lang="en-US" sz="2000" dirty="0"/>
              <a:t> </a:t>
            </a:r>
            <a:r>
              <a:rPr lang="en-US" sz="2000" dirty="0" err="1"/>
              <a:t>grupa</a:t>
            </a:r>
            <a:r>
              <a:rPr lang="en-US" sz="2000" dirty="0"/>
              <a:t>. </a:t>
            </a:r>
            <a:r>
              <a:rPr lang="en-US" sz="2000" dirty="0" smtClean="0"/>
              <a:t>To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najčešće</a:t>
            </a:r>
            <a:r>
              <a:rPr lang="en-US" sz="2000" dirty="0"/>
              <a:t> Facebook </a:t>
            </a:r>
            <a:r>
              <a:rPr lang="en-US" sz="2000" dirty="0" err="1"/>
              <a:t>i</a:t>
            </a:r>
            <a:r>
              <a:rPr lang="en-US" sz="2000" dirty="0"/>
              <a:t> Instagram, </a:t>
            </a:r>
            <a:r>
              <a:rPr lang="en-US" sz="2000" dirty="0" err="1"/>
              <a:t>ali</a:t>
            </a:r>
            <a:r>
              <a:rPr lang="en-US" sz="2000" dirty="0"/>
              <a:t> </a:t>
            </a:r>
            <a:r>
              <a:rPr lang="en-US" sz="2000" dirty="0" err="1"/>
              <a:t>mogu</a:t>
            </a:r>
            <a:r>
              <a:rPr lang="en-US" sz="2000" dirty="0"/>
              <a:t> </a:t>
            </a:r>
            <a:r>
              <a:rPr lang="en-US" sz="2000" dirty="0" err="1"/>
              <a:t>biti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Twitter, Pinterest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Reddit</a:t>
            </a:r>
            <a:r>
              <a:rPr lang="en-US" sz="2000" dirty="0"/>
              <a:t>. </a:t>
            </a:r>
            <a:endParaRPr lang="en-US" sz="2000" dirty="0" smtClean="0"/>
          </a:p>
          <a:p>
            <a:r>
              <a:rPr lang="en-US" sz="2000" dirty="0" err="1" smtClean="0"/>
              <a:t>Odabir</a:t>
            </a:r>
            <a:r>
              <a:rPr lang="en-US" sz="2000" dirty="0" smtClean="0"/>
              <a:t> </a:t>
            </a:r>
            <a:r>
              <a:rPr lang="en-US" sz="2000" dirty="0" err="1"/>
              <a:t>društvenih</a:t>
            </a:r>
            <a:r>
              <a:rPr lang="en-US" sz="2000" dirty="0"/>
              <a:t> </a:t>
            </a:r>
            <a:r>
              <a:rPr lang="en-US" sz="2000" dirty="0" err="1"/>
              <a:t>mreža</a:t>
            </a:r>
            <a:r>
              <a:rPr lang="en-US" sz="2000" dirty="0"/>
              <a:t> </a:t>
            </a:r>
            <a:r>
              <a:rPr lang="en-US" sz="2000" dirty="0" err="1"/>
              <a:t>važan</a:t>
            </a:r>
            <a:r>
              <a:rPr lang="en-US" sz="2000" dirty="0"/>
              <a:t> je segment </a:t>
            </a:r>
            <a:r>
              <a:rPr lang="en-US" sz="2000" dirty="0" err="1"/>
              <a:t>vaše</a:t>
            </a:r>
            <a:r>
              <a:rPr lang="en-US" sz="2000" dirty="0"/>
              <a:t> </a:t>
            </a:r>
            <a:r>
              <a:rPr lang="en-US" sz="2000" dirty="0" err="1"/>
              <a:t>marketinške</a:t>
            </a:r>
            <a:r>
              <a:rPr lang="en-US" sz="2000" dirty="0"/>
              <a:t> </a:t>
            </a:r>
            <a:r>
              <a:rPr lang="en-US" sz="2000" dirty="0" err="1"/>
              <a:t>strategije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sledi</a:t>
            </a:r>
            <a:r>
              <a:rPr lang="en-US" sz="2000" dirty="0"/>
              <a:t> </a:t>
            </a:r>
            <a:r>
              <a:rPr lang="en-US" sz="2000" dirty="0" err="1"/>
              <a:t>nakon</a:t>
            </a:r>
            <a:r>
              <a:rPr lang="en-US" sz="2000" dirty="0"/>
              <a:t> </a:t>
            </a:r>
            <a:r>
              <a:rPr lang="en-US" sz="2000" dirty="0" err="1"/>
              <a:t>utvrđivanja</a:t>
            </a:r>
            <a:r>
              <a:rPr lang="en-US" sz="2000" dirty="0"/>
              <a:t> </a:t>
            </a:r>
            <a:r>
              <a:rPr lang="en-US" sz="2000" dirty="0" err="1"/>
              <a:t>ciljnih</a:t>
            </a:r>
            <a:r>
              <a:rPr lang="en-US" sz="2000" dirty="0"/>
              <a:t> </a:t>
            </a:r>
            <a:r>
              <a:rPr lang="en-US" sz="2000" dirty="0" err="1"/>
              <a:t>grupa</a:t>
            </a:r>
            <a:r>
              <a:rPr lang="en-US" sz="2000" dirty="0"/>
              <a:t> </a:t>
            </a:r>
            <a:r>
              <a:rPr lang="en-US" sz="2000" dirty="0" err="1"/>
              <a:t>kampanje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941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 smtClean="0"/>
              <a:t>Crowfunding</a:t>
            </a:r>
            <a:r>
              <a:rPr lang="sr-Latn-RS" b="1" i="1" dirty="0" smtClean="0"/>
              <a:t> – najčešća pitanja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98836" y="1761422"/>
            <a:ext cx="9105483" cy="4793381"/>
          </a:xfrm>
        </p:spPr>
        <p:txBody>
          <a:bodyPr>
            <a:noAutofit/>
          </a:bodyPr>
          <a:lstStyle/>
          <a:p>
            <a:r>
              <a:rPr lang="en-US" sz="2800" b="1" dirty="0"/>
              <a:t>Da li je crowdfunding </a:t>
            </a:r>
            <a:r>
              <a:rPr lang="en-US" sz="2800" b="1" dirty="0" err="1"/>
              <a:t>isto</a:t>
            </a:r>
            <a:r>
              <a:rPr lang="en-US" sz="2800" b="1" dirty="0"/>
              <a:t> </a:t>
            </a:r>
            <a:r>
              <a:rPr lang="en-US" sz="2800" b="1" dirty="0" err="1"/>
              <a:t>što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fundraising?</a:t>
            </a:r>
          </a:p>
          <a:p>
            <a:r>
              <a:rPr lang="en-US" sz="2000" dirty="0"/>
              <a:t>Crowdfunding je </a:t>
            </a:r>
            <a:r>
              <a:rPr lang="en-US" sz="2000" dirty="0" err="1"/>
              <a:t>oblik</a:t>
            </a:r>
            <a:r>
              <a:rPr lang="en-US" sz="2000" dirty="0"/>
              <a:t> fundraising-a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Fundraising </a:t>
            </a:r>
            <a:r>
              <a:rPr lang="en-US" sz="2000" dirty="0" err="1"/>
              <a:t>predstavlja</a:t>
            </a:r>
            <a:r>
              <a:rPr lang="en-US" sz="2000" dirty="0"/>
              <a:t> </a:t>
            </a:r>
            <a:r>
              <a:rPr lang="en-US" sz="2000" dirty="0" err="1"/>
              <a:t>proces</a:t>
            </a:r>
            <a:r>
              <a:rPr lang="en-US" sz="2000" dirty="0"/>
              <a:t> </a:t>
            </a:r>
            <a:r>
              <a:rPr lang="en-US" sz="2000" dirty="0" err="1"/>
              <a:t>prikupljanja</a:t>
            </a:r>
            <a:r>
              <a:rPr lang="en-US" sz="2000" dirty="0"/>
              <a:t> </a:t>
            </a:r>
            <a:r>
              <a:rPr lang="en-US" sz="2000" dirty="0" err="1"/>
              <a:t>sredstava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neki</a:t>
            </a:r>
            <a:r>
              <a:rPr lang="en-US" sz="2000" dirty="0"/>
              <a:t> </a:t>
            </a:r>
            <a:r>
              <a:rPr lang="en-US" sz="2000" dirty="0" err="1"/>
              <a:t>cilj</a:t>
            </a:r>
            <a:r>
              <a:rPr lang="en-US" sz="2000" dirty="0"/>
              <a:t> – </a:t>
            </a:r>
            <a:r>
              <a:rPr lang="en-US" sz="2000" dirty="0" err="1"/>
              <a:t>profitni</a:t>
            </a:r>
            <a:r>
              <a:rPr lang="en-US" sz="2000" dirty="0"/>
              <a:t>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neprofitni</a:t>
            </a:r>
            <a:r>
              <a:rPr lang="en-US" sz="2000" dirty="0"/>
              <a:t>. </a:t>
            </a:r>
            <a:endParaRPr lang="en-US" sz="2000" dirty="0" smtClean="0"/>
          </a:p>
          <a:p>
            <a:r>
              <a:rPr lang="en-US" sz="2000" dirty="0" err="1" smtClean="0"/>
              <a:t>Ista</a:t>
            </a:r>
            <a:r>
              <a:rPr lang="en-US" sz="2000" dirty="0" smtClean="0"/>
              <a:t> </a:t>
            </a:r>
            <a:r>
              <a:rPr lang="en-US" sz="2000" dirty="0" err="1"/>
              <a:t>definicija</a:t>
            </a:r>
            <a:r>
              <a:rPr lang="en-US" sz="2000" dirty="0"/>
              <a:t> </a:t>
            </a:r>
            <a:r>
              <a:rPr lang="en-US" sz="2000" dirty="0" err="1"/>
              <a:t>važi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crowdfunding, </a:t>
            </a:r>
            <a:r>
              <a:rPr lang="en-US" sz="2000" dirty="0" err="1"/>
              <a:t>ali</a:t>
            </a:r>
            <a:r>
              <a:rPr lang="en-US" sz="2000" dirty="0"/>
              <a:t> </a:t>
            </a:r>
            <a:r>
              <a:rPr lang="en-US" sz="2000" dirty="0" err="1"/>
              <a:t>uz</a:t>
            </a:r>
            <a:r>
              <a:rPr lang="en-US" sz="2000" dirty="0"/>
              <a:t> </a:t>
            </a:r>
            <a:r>
              <a:rPr lang="en-US" sz="2000" dirty="0" err="1"/>
              <a:t>nekoliko</a:t>
            </a:r>
            <a:r>
              <a:rPr lang="en-US" sz="2000" dirty="0"/>
              <a:t> </a:t>
            </a:r>
            <a:r>
              <a:rPr lang="en-US" sz="2000" dirty="0" err="1"/>
              <a:t>dodataka</a:t>
            </a:r>
            <a:r>
              <a:rPr lang="en-US" sz="2000" dirty="0"/>
              <a:t> – crowdfunding se </a:t>
            </a:r>
            <a:r>
              <a:rPr lang="en-US" sz="2000" dirty="0" err="1"/>
              <a:t>odvija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online </a:t>
            </a:r>
            <a:r>
              <a:rPr lang="en-US" sz="2000" dirty="0" err="1"/>
              <a:t>platformama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kojima</a:t>
            </a:r>
            <a:r>
              <a:rPr lang="en-US" sz="2000" dirty="0"/>
              <a:t> se </a:t>
            </a:r>
            <a:r>
              <a:rPr lang="en-US" sz="2000" dirty="0" err="1"/>
              <a:t>trenutno</a:t>
            </a:r>
            <a:r>
              <a:rPr lang="en-US" sz="2000" dirty="0"/>
              <a:t> </a:t>
            </a:r>
            <a:r>
              <a:rPr lang="en-US" sz="2000" dirty="0" err="1"/>
              <a:t>vidi</a:t>
            </a:r>
            <a:r>
              <a:rPr lang="en-US" sz="2000" dirty="0"/>
              <a:t> </a:t>
            </a:r>
            <a:r>
              <a:rPr lang="en-US" sz="2000" dirty="0" err="1"/>
              <a:t>broj</a:t>
            </a:r>
            <a:r>
              <a:rPr lang="en-US" sz="2000" dirty="0"/>
              <a:t> </a:t>
            </a:r>
            <a:r>
              <a:rPr lang="en-US" sz="2000" dirty="0" err="1"/>
              <a:t>podržavalaca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količina</a:t>
            </a:r>
            <a:r>
              <a:rPr lang="en-US" sz="2000" dirty="0"/>
              <a:t> </a:t>
            </a:r>
            <a:r>
              <a:rPr lang="en-US" sz="2000" dirty="0" err="1"/>
              <a:t>prikupljenog</a:t>
            </a:r>
            <a:r>
              <a:rPr lang="en-US" sz="2000" dirty="0"/>
              <a:t> </a:t>
            </a:r>
            <a:r>
              <a:rPr lang="en-US" sz="2000" dirty="0" err="1"/>
              <a:t>novca</a:t>
            </a:r>
            <a:r>
              <a:rPr lang="en-US" sz="2000" dirty="0"/>
              <a:t> u </a:t>
            </a:r>
            <a:r>
              <a:rPr lang="en-US" sz="2000" dirty="0" err="1"/>
              <a:t>odnosu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postavljeni</a:t>
            </a:r>
            <a:r>
              <a:rPr lang="en-US" sz="2000" dirty="0"/>
              <a:t> </a:t>
            </a:r>
            <a:r>
              <a:rPr lang="en-US" sz="2000" dirty="0" err="1" smtClean="0"/>
              <a:t>cilj</a:t>
            </a:r>
            <a:r>
              <a:rPr lang="en-US" sz="2000" dirty="0" smtClean="0"/>
              <a:t>.</a:t>
            </a:r>
          </a:p>
          <a:p>
            <a:r>
              <a:rPr lang="en-US" sz="2000" dirty="0" err="1" smtClean="0"/>
              <a:t>Važna</a:t>
            </a:r>
            <a:r>
              <a:rPr lang="en-US" sz="2000" dirty="0" smtClean="0"/>
              <a:t> </a:t>
            </a:r>
            <a:r>
              <a:rPr lang="en-US" sz="2000" dirty="0" err="1"/>
              <a:t>razlika</a:t>
            </a:r>
            <a:r>
              <a:rPr lang="en-US" sz="2000" dirty="0"/>
              <a:t> je </a:t>
            </a:r>
            <a:r>
              <a:rPr lang="en-US" sz="2000" dirty="0" err="1"/>
              <a:t>i</a:t>
            </a:r>
            <a:r>
              <a:rPr lang="en-US" sz="2000" dirty="0"/>
              <a:t> to </a:t>
            </a:r>
            <a:r>
              <a:rPr lang="en-US" sz="2000" dirty="0" err="1"/>
              <a:t>što</a:t>
            </a:r>
            <a:r>
              <a:rPr lang="en-US" sz="2000" dirty="0"/>
              <a:t> crowdfunding </a:t>
            </a:r>
            <a:r>
              <a:rPr lang="en-US" sz="2000" dirty="0" err="1"/>
              <a:t>nužno</a:t>
            </a:r>
            <a:r>
              <a:rPr lang="en-US" sz="2000" dirty="0"/>
              <a:t> </a:t>
            </a:r>
            <a:r>
              <a:rPr lang="en-US" sz="2000" dirty="0" err="1"/>
              <a:t>podrazumeva</a:t>
            </a:r>
            <a:r>
              <a:rPr lang="en-US" sz="2000" dirty="0"/>
              <a:t> crowd, </a:t>
            </a:r>
            <a:r>
              <a:rPr lang="en-US" sz="2000" dirty="0" err="1"/>
              <a:t>odnosno</a:t>
            </a:r>
            <a:r>
              <a:rPr lang="en-US" sz="2000" dirty="0"/>
              <a:t> </a:t>
            </a:r>
            <a:r>
              <a:rPr lang="en-US" sz="2000" dirty="0" err="1"/>
              <a:t>veću</a:t>
            </a:r>
            <a:r>
              <a:rPr lang="en-US" sz="2000" dirty="0"/>
              <a:t> </a:t>
            </a:r>
            <a:r>
              <a:rPr lang="en-US" sz="2000" dirty="0" err="1"/>
              <a:t>grupu</a:t>
            </a:r>
            <a:r>
              <a:rPr lang="en-US" sz="2000" dirty="0"/>
              <a:t> </a:t>
            </a:r>
            <a:r>
              <a:rPr lang="en-US" sz="2000" dirty="0" err="1"/>
              <a:t>podržavalaca</a:t>
            </a:r>
            <a:r>
              <a:rPr lang="en-US" sz="2000" dirty="0"/>
              <a:t> s </a:t>
            </a:r>
            <a:r>
              <a:rPr lang="en-US" sz="2000" dirty="0" err="1"/>
              <a:t>različitim</a:t>
            </a:r>
            <a:r>
              <a:rPr lang="en-US" sz="2000" dirty="0"/>
              <a:t> </a:t>
            </a:r>
            <a:r>
              <a:rPr lang="en-US" sz="2000" dirty="0" err="1"/>
              <a:t>iznosima</a:t>
            </a:r>
            <a:r>
              <a:rPr lang="en-US" sz="2000" dirty="0"/>
              <a:t> </a:t>
            </a:r>
            <a:r>
              <a:rPr lang="en-US" sz="2000" dirty="0" err="1"/>
              <a:t>podrške</a:t>
            </a:r>
            <a:r>
              <a:rPr lang="en-US" sz="2000" dirty="0"/>
              <a:t>, </a:t>
            </a:r>
            <a:r>
              <a:rPr lang="en-US" sz="2000" dirty="0" err="1"/>
              <a:t>što</a:t>
            </a:r>
            <a:r>
              <a:rPr lang="en-US" sz="2000" dirty="0"/>
              <a:t> </a:t>
            </a:r>
            <a:r>
              <a:rPr lang="en-US" sz="2000" dirty="0" err="1"/>
              <a:t>često</a:t>
            </a:r>
            <a:r>
              <a:rPr lang="en-US" sz="2000" dirty="0"/>
              <a:t> </a:t>
            </a:r>
            <a:r>
              <a:rPr lang="en-US" sz="2000" dirty="0" err="1"/>
              <a:t>nije</a:t>
            </a:r>
            <a:r>
              <a:rPr lang="en-US" sz="2000" dirty="0"/>
              <a:t> </a:t>
            </a:r>
            <a:r>
              <a:rPr lang="en-US" sz="2000" dirty="0" err="1"/>
              <a:t>slučaj</a:t>
            </a:r>
            <a:r>
              <a:rPr lang="en-US" sz="2000" dirty="0"/>
              <a:t> </a:t>
            </a:r>
            <a:r>
              <a:rPr lang="en-US" sz="2000" dirty="0" err="1"/>
              <a:t>kod</a:t>
            </a:r>
            <a:r>
              <a:rPr lang="en-US" sz="2000" dirty="0"/>
              <a:t> fundraising-a.</a:t>
            </a:r>
          </a:p>
        </p:txBody>
      </p:sp>
    </p:spTree>
    <p:extLst>
      <p:ext uri="{BB962C8B-B14F-4D97-AF65-F5344CB8AC3E}">
        <p14:creationId xmlns:p14="http://schemas.microsoft.com/office/powerpoint/2010/main" val="266220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93" y="682085"/>
            <a:ext cx="8911687" cy="1280890"/>
          </a:xfrm>
        </p:spPr>
        <p:txBody>
          <a:bodyPr/>
          <a:lstStyle/>
          <a:p>
            <a:r>
              <a:rPr lang="en-US" b="1" i="1" dirty="0" err="1" smtClean="0"/>
              <a:t>Crowfunding</a:t>
            </a:r>
            <a:r>
              <a:rPr lang="sr-Latn-RS" b="1" i="1" dirty="0" smtClean="0"/>
              <a:t> – najčešća pitanja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98836" y="1761422"/>
            <a:ext cx="9105483" cy="4793381"/>
          </a:xfrm>
        </p:spPr>
        <p:txBody>
          <a:bodyPr>
            <a:noAutofit/>
          </a:bodyPr>
          <a:lstStyle/>
          <a:p>
            <a:r>
              <a:rPr lang="en-US" sz="2800" b="1" dirty="0" err="1"/>
              <a:t>Koliko</a:t>
            </a:r>
            <a:r>
              <a:rPr lang="en-US" sz="2800" b="1" dirty="0"/>
              <a:t> </a:t>
            </a:r>
            <a:r>
              <a:rPr lang="en-US" sz="2800" b="1" dirty="0" err="1"/>
              <a:t>unapred</a:t>
            </a:r>
            <a:r>
              <a:rPr lang="en-US" sz="2800" b="1" dirty="0"/>
              <a:t> </a:t>
            </a:r>
            <a:r>
              <a:rPr lang="en-US" sz="2800" b="1" dirty="0" err="1"/>
              <a:t>treba</a:t>
            </a:r>
            <a:r>
              <a:rPr lang="en-US" sz="2800" b="1" dirty="0"/>
              <a:t> da </a:t>
            </a:r>
            <a:r>
              <a:rPr lang="en-US" sz="2800" b="1" dirty="0" err="1"/>
              <a:t>razmišljam</a:t>
            </a:r>
            <a:r>
              <a:rPr lang="en-US" sz="2800" b="1" dirty="0"/>
              <a:t> o </a:t>
            </a:r>
            <a:r>
              <a:rPr lang="en-US" sz="2800" b="1" dirty="0" err="1"/>
              <a:t>administrativnom</a:t>
            </a:r>
            <a:r>
              <a:rPr lang="en-US" sz="2800" b="1" dirty="0"/>
              <a:t> </a:t>
            </a:r>
            <a:r>
              <a:rPr lang="en-US" sz="2800" b="1" dirty="0" err="1"/>
              <a:t>aspektu</a:t>
            </a:r>
            <a:r>
              <a:rPr lang="en-US" sz="2800" b="1" dirty="0"/>
              <a:t> </a:t>
            </a:r>
            <a:r>
              <a:rPr lang="en-US" sz="2800" b="1" dirty="0" err="1"/>
              <a:t>kampanje</a:t>
            </a:r>
            <a:r>
              <a:rPr lang="en-US" sz="2800" b="1" dirty="0"/>
              <a:t>?</a:t>
            </a:r>
          </a:p>
          <a:p>
            <a:endParaRPr lang="en-US" dirty="0" smtClean="0"/>
          </a:p>
          <a:p>
            <a:r>
              <a:rPr lang="en-US" sz="2000" dirty="0" err="1" smtClean="0"/>
              <a:t>Čim</a:t>
            </a:r>
            <a:r>
              <a:rPr lang="en-US" sz="2000" dirty="0" smtClean="0"/>
              <a:t> </a:t>
            </a:r>
            <a:r>
              <a:rPr lang="en-US" sz="2000" dirty="0"/>
              <a:t>se </a:t>
            </a:r>
            <a:r>
              <a:rPr lang="en-US" sz="2000" dirty="0" err="1"/>
              <a:t>odlučite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kampanju</a:t>
            </a:r>
            <a:r>
              <a:rPr lang="en-US" sz="2000" dirty="0"/>
              <a:t>. </a:t>
            </a:r>
            <a:endParaRPr lang="en-US" sz="2000" dirty="0" smtClean="0"/>
          </a:p>
          <a:p>
            <a:r>
              <a:rPr lang="en-US" sz="2000" dirty="0" smtClean="0"/>
              <a:t>U </a:t>
            </a:r>
            <a:r>
              <a:rPr lang="en-US" sz="2000" dirty="0" err="1"/>
              <a:t>studiji</a:t>
            </a:r>
            <a:r>
              <a:rPr lang="en-US" sz="2000" dirty="0"/>
              <a:t> o </a:t>
            </a:r>
            <a:r>
              <a:rPr lang="en-US" sz="2000" dirty="0" err="1"/>
              <a:t>nagradnom</a:t>
            </a:r>
            <a:r>
              <a:rPr lang="en-US" sz="2000" dirty="0"/>
              <a:t> </a:t>
            </a:r>
            <a:r>
              <a:rPr lang="en-US" sz="2000" dirty="0" err="1"/>
              <a:t>grupnom</a:t>
            </a:r>
            <a:r>
              <a:rPr lang="en-US" sz="2000" dirty="0"/>
              <a:t> </a:t>
            </a:r>
            <a:r>
              <a:rPr lang="en-US" sz="2000" dirty="0" err="1"/>
              <a:t>finansiranju</a:t>
            </a:r>
            <a:r>
              <a:rPr lang="en-US" sz="2000" dirty="0"/>
              <a:t> u </a:t>
            </a:r>
            <a:r>
              <a:rPr lang="en-US" sz="2000" dirty="0" err="1"/>
              <a:t>Srbiji</a:t>
            </a:r>
            <a:r>
              <a:rPr lang="en-US" sz="2000" dirty="0"/>
              <a:t> </a:t>
            </a:r>
            <a:r>
              <a:rPr lang="en-US" sz="2000" dirty="0" err="1"/>
              <a:t>iz</a:t>
            </a:r>
            <a:r>
              <a:rPr lang="en-US" sz="2000" dirty="0"/>
              <a:t> 2018. </a:t>
            </a:r>
            <a:r>
              <a:rPr lang="en-US" sz="2000" dirty="0" err="1"/>
              <a:t>godine</a:t>
            </a:r>
            <a:r>
              <a:rPr lang="en-US" sz="2000" dirty="0"/>
              <a:t> </a:t>
            </a:r>
            <a:r>
              <a:rPr lang="en-US" sz="2000" dirty="0" err="1"/>
              <a:t>postoje</a:t>
            </a:r>
            <a:r>
              <a:rPr lang="en-US" sz="2000" dirty="0"/>
              <a:t> </a:t>
            </a:r>
            <a:r>
              <a:rPr lang="en-US" sz="2000" dirty="0" err="1"/>
              <a:t>jasno</a:t>
            </a:r>
            <a:r>
              <a:rPr lang="en-US" sz="2000" dirty="0"/>
              <a:t> </a:t>
            </a:r>
            <a:r>
              <a:rPr lang="en-US" sz="2000" dirty="0" err="1"/>
              <a:t>definisani</a:t>
            </a:r>
            <a:r>
              <a:rPr lang="en-US" sz="2000" dirty="0"/>
              <a:t> </a:t>
            </a:r>
            <a:r>
              <a:rPr lang="en-US" sz="2000" dirty="0" err="1"/>
              <a:t>koraci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procesi</a:t>
            </a:r>
            <a:r>
              <a:rPr lang="en-US" sz="2000" dirty="0"/>
              <a:t> o </a:t>
            </a:r>
            <a:r>
              <a:rPr lang="en-US" sz="2000" dirty="0" err="1"/>
              <a:t>kojima</a:t>
            </a:r>
            <a:r>
              <a:rPr lang="en-US" sz="2000" dirty="0"/>
              <a:t> </a:t>
            </a:r>
            <a:r>
              <a:rPr lang="en-US" sz="2000" dirty="0" err="1"/>
              <a:t>treba</a:t>
            </a:r>
            <a:r>
              <a:rPr lang="en-US" sz="2000" dirty="0"/>
              <a:t> </a:t>
            </a:r>
            <a:r>
              <a:rPr lang="en-US" sz="2000" dirty="0" err="1"/>
              <a:t>voditi</a:t>
            </a:r>
            <a:r>
              <a:rPr lang="en-US" sz="2000" dirty="0"/>
              <a:t> </a:t>
            </a:r>
            <a:r>
              <a:rPr lang="en-US" sz="2000" dirty="0" err="1"/>
              <a:t>računa</a:t>
            </a:r>
            <a:r>
              <a:rPr lang="en-US" sz="2000" dirty="0"/>
              <a:t> </a:t>
            </a:r>
            <a:r>
              <a:rPr lang="en-US" sz="2000" dirty="0" err="1"/>
              <a:t>pri</a:t>
            </a:r>
            <a:r>
              <a:rPr lang="en-US" sz="2000" dirty="0"/>
              <a:t> </a:t>
            </a:r>
            <a:r>
              <a:rPr lang="en-US" sz="2000" dirty="0" err="1"/>
              <a:t>planiranju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izvođenju</a:t>
            </a:r>
            <a:r>
              <a:rPr lang="en-US" sz="2000" dirty="0"/>
              <a:t> </a:t>
            </a:r>
            <a:r>
              <a:rPr lang="en-US" sz="2000" dirty="0" err="1"/>
              <a:t>kampanje</a:t>
            </a:r>
            <a:r>
              <a:rPr lang="en-US" sz="2000" dirty="0"/>
              <a:t> – od </a:t>
            </a:r>
            <a:r>
              <a:rPr lang="en-US" sz="2000" dirty="0" err="1"/>
              <a:t>lica</a:t>
            </a:r>
            <a:r>
              <a:rPr lang="en-US" sz="2000" dirty="0"/>
              <a:t> </a:t>
            </a:r>
            <a:r>
              <a:rPr lang="en-US" sz="2000" dirty="0" err="1"/>
              <a:t>koje</a:t>
            </a:r>
            <a:r>
              <a:rPr lang="en-US" sz="2000" dirty="0"/>
              <a:t> </a:t>
            </a:r>
            <a:r>
              <a:rPr lang="en-US" sz="2000" dirty="0" err="1"/>
              <a:t>kampanju</a:t>
            </a:r>
            <a:r>
              <a:rPr lang="en-US" sz="2000" dirty="0"/>
              <a:t> </a:t>
            </a:r>
            <a:r>
              <a:rPr lang="en-US" sz="2000" dirty="0" err="1"/>
              <a:t>pokreće</a:t>
            </a:r>
            <a:r>
              <a:rPr lang="en-US" sz="2000" dirty="0"/>
              <a:t> (</a:t>
            </a:r>
            <a:r>
              <a:rPr lang="en-US" sz="2000" dirty="0" err="1"/>
              <a:t>fizičko</a:t>
            </a:r>
            <a:r>
              <a:rPr lang="en-US" sz="2000" dirty="0"/>
              <a:t>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pravno</a:t>
            </a:r>
            <a:r>
              <a:rPr lang="en-US" sz="2000" dirty="0"/>
              <a:t>, tip </a:t>
            </a:r>
            <a:r>
              <a:rPr lang="en-US" sz="2000" dirty="0" err="1"/>
              <a:t>pravnog</a:t>
            </a:r>
            <a:r>
              <a:rPr lang="en-US" sz="2000" dirty="0"/>
              <a:t> </a:t>
            </a:r>
            <a:r>
              <a:rPr lang="en-US" sz="2000" dirty="0" err="1"/>
              <a:t>lica</a:t>
            </a:r>
            <a:r>
              <a:rPr lang="en-US" sz="2000" dirty="0"/>
              <a:t>) do </a:t>
            </a:r>
            <a:r>
              <a:rPr lang="en-US" sz="2000" dirty="0" err="1"/>
              <a:t>načina</a:t>
            </a:r>
            <a:r>
              <a:rPr lang="en-US" sz="2000" dirty="0"/>
              <a:t> </a:t>
            </a:r>
            <a:r>
              <a:rPr lang="en-US" sz="2000" dirty="0" err="1"/>
              <a:t>registrovanja</a:t>
            </a:r>
            <a:r>
              <a:rPr lang="en-US" sz="2000" dirty="0"/>
              <a:t> </a:t>
            </a:r>
            <a:r>
              <a:rPr lang="en-US" sz="2000" dirty="0" err="1"/>
              <a:t>prihoda</a:t>
            </a:r>
            <a:r>
              <a:rPr lang="en-US" sz="2000" dirty="0"/>
              <a:t> </a:t>
            </a:r>
            <a:r>
              <a:rPr lang="en-US" sz="2000" dirty="0" err="1"/>
              <a:t>putem</a:t>
            </a:r>
            <a:r>
              <a:rPr lang="en-US" sz="2000" dirty="0"/>
              <a:t> </a:t>
            </a:r>
            <a:r>
              <a:rPr lang="en-US" sz="2000" dirty="0" err="1"/>
              <a:t>platforme</a:t>
            </a:r>
            <a:r>
              <a:rPr lang="en-US" sz="2000" dirty="0"/>
              <a:t>, </a:t>
            </a:r>
            <a:r>
              <a:rPr lang="en-US" sz="2000" dirty="0" err="1"/>
              <a:t>poreskog</a:t>
            </a:r>
            <a:r>
              <a:rPr lang="en-US" sz="2000" dirty="0"/>
              <a:t> </a:t>
            </a:r>
            <a:r>
              <a:rPr lang="en-US" sz="2000" dirty="0" err="1"/>
              <a:t>tretmana</a:t>
            </a:r>
            <a:r>
              <a:rPr lang="en-US" sz="2000" dirty="0"/>
              <a:t>, </a:t>
            </a:r>
            <a:r>
              <a:rPr lang="en-US" sz="2000" dirty="0" err="1"/>
              <a:t>procesa</a:t>
            </a:r>
            <a:r>
              <a:rPr lang="en-US" sz="2000" dirty="0"/>
              <a:t> </a:t>
            </a:r>
            <a:r>
              <a:rPr lang="en-US" sz="2000" dirty="0" err="1"/>
              <a:t>slanja</a:t>
            </a:r>
            <a:r>
              <a:rPr lang="en-US" sz="2000" dirty="0"/>
              <a:t> </a:t>
            </a:r>
            <a:r>
              <a:rPr lang="en-US" sz="2000" dirty="0" err="1"/>
              <a:t>nagrada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carinjenja</a:t>
            </a:r>
            <a:r>
              <a:rPr lang="en-US" sz="2000" dirty="0"/>
              <a:t>. </a:t>
            </a:r>
            <a:endParaRPr lang="en-US" sz="2000" dirty="0" smtClean="0"/>
          </a:p>
          <a:p>
            <a:r>
              <a:rPr lang="en-US" sz="2000" dirty="0" err="1" smtClean="0"/>
              <a:t>Svi</a:t>
            </a:r>
            <a:r>
              <a:rPr lang="en-US" sz="2000" dirty="0" smtClean="0"/>
              <a:t> </a:t>
            </a:r>
            <a:r>
              <a:rPr lang="en-US" sz="2000" dirty="0" err="1"/>
              <a:t>ovi</a:t>
            </a:r>
            <a:r>
              <a:rPr lang="en-US" sz="2000" dirty="0"/>
              <a:t> </a:t>
            </a:r>
            <a:r>
              <a:rPr lang="en-US" sz="2000" dirty="0" err="1"/>
              <a:t>procesi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važni</a:t>
            </a:r>
            <a:r>
              <a:rPr lang="en-US" sz="2000" dirty="0"/>
              <a:t> </a:t>
            </a:r>
            <a:r>
              <a:rPr lang="en-US" sz="2000" dirty="0" err="1"/>
              <a:t>jer</a:t>
            </a:r>
            <a:r>
              <a:rPr lang="en-US" sz="2000" dirty="0"/>
              <a:t> </a:t>
            </a:r>
            <a:r>
              <a:rPr lang="en-US" sz="2000" dirty="0" err="1"/>
              <a:t>mogu</a:t>
            </a:r>
            <a:r>
              <a:rPr lang="en-US" sz="2000" dirty="0"/>
              <a:t> </a:t>
            </a:r>
            <a:r>
              <a:rPr lang="en-US" sz="2000" dirty="0" err="1"/>
              <a:t>imati</a:t>
            </a:r>
            <a:r>
              <a:rPr lang="en-US" sz="2000" dirty="0"/>
              <a:t> </a:t>
            </a:r>
            <a:r>
              <a:rPr lang="en-US" sz="2000" dirty="0" err="1"/>
              <a:t>velike</a:t>
            </a:r>
            <a:r>
              <a:rPr lang="en-US" sz="2000" dirty="0"/>
              <a:t> </a:t>
            </a:r>
            <a:r>
              <a:rPr lang="en-US" sz="2000" dirty="0" err="1"/>
              <a:t>posledice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po</a:t>
            </a:r>
            <a:r>
              <a:rPr lang="en-US" sz="2000" dirty="0"/>
              <a:t> </a:t>
            </a:r>
            <a:r>
              <a:rPr lang="en-US" sz="2000" dirty="0" err="1"/>
              <a:t>ukupan</a:t>
            </a:r>
            <a:r>
              <a:rPr lang="en-US" sz="2000" dirty="0"/>
              <a:t> </a:t>
            </a:r>
            <a:r>
              <a:rPr lang="en-US" sz="2000" dirty="0" err="1"/>
              <a:t>budžet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uspešno</a:t>
            </a:r>
            <a:r>
              <a:rPr lang="en-US" sz="2000" dirty="0"/>
              <a:t> </a:t>
            </a:r>
            <a:r>
              <a:rPr lang="en-US" sz="2000" dirty="0" err="1"/>
              <a:t>sprovođenje</a:t>
            </a:r>
            <a:r>
              <a:rPr lang="en-US" sz="2000" dirty="0"/>
              <a:t> </a:t>
            </a:r>
            <a:r>
              <a:rPr lang="en-US" sz="2000" dirty="0" err="1"/>
              <a:t>kampanje</a:t>
            </a:r>
            <a:r>
              <a:rPr lang="en-US" sz="2000" dirty="0"/>
              <a:t>. </a:t>
            </a:r>
            <a:r>
              <a:rPr lang="en-US" sz="2000" dirty="0" err="1"/>
              <a:t>Zbog</a:t>
            </a:r>
            <a:r>
              <a:rPr lang="en-US" sz="2000" dirty="0"/>
              <a:t> toga od </a:t>
            </a:r>
            <a:r>
              <a:rPr lang="en-US" sz="2000" dirty="0" err="1"/>
              <a:t>samog</a:t>
            </a:r>
            <a:r>
              <a:rPr lang="en-US" sz="2000" dirty="0"/>
              <a:t> </a:t>
            </a:r>
            <a:r>
              <a:rPr lang="en-US" sz="2000" dirty="0" err="1"/>
              <a:t>početka</a:t>
            </a:r>
            <a:r>
              <a:rPr lang="en-US" sz="2000" dirty="0"/>
              <a:t> </a:t>
            </a:r>
            <a:r>
              <a:rPr lang="en-US" sz="2000" dirty="0" err="1"/>
              <a:t>treba</a:t>
            </a:r>
            <a:r>
              <a:rPr lang="en-US" sz="2000" dirty="0"/>
              <a:t> </a:t>
            </a:r>
            <a:r>
              <a:rPr lang="en-US" sz="2000" dirty="0" err="1"/>
              <a:t>imati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umu</a:t>
            </a:r>
            <a:r>
              <a:rPr lang="en-US" sz="2000" dirty="0"/>
              <a:t> </a:t>
            </a:r>
            <a:r>
              <a:rPr lang="en-US" sz="2000" dirty="0" err="1"/>
              <a:t>sve</a:t>
            </a:r>
            <a:r>
              <a:rPr lang="en-US" sz="2000" dirty="0"/>
              <a:t> </a:t>
            </a:r>
            <a:r>
              <a:rPr lang="en-US" sz="2000" dirty="0" err="1"/>
              <a:t>administrativne</a:t>
            </a:r>
            <a:r>
              <a:rPr lang="en-US" sz="2000" dirty="0"/>
              <a:t> </a:t>
            </a:r>
            <a:r>
              <a:rPr lang="en-US" sz="2000" dirty="0" err="1"/>
              <a:t>troškove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procedure.</a:t>
            </a:r>
          </a:p>
        </p:txBody>
      </p:sp>
    </p:spTree>
    <p:extLst>
      <p:ext uri="{BB962C8B-B14F-4D97-AF65-F5344CB8AC3E}">
        <p14:creationId xmlns:p14="http://schemas.microsoft.com/office/powerpoint/2010/main" val="121722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788"/>
            <a:ext cx="12340644" cy="7046770"/>
          </a:xfrm>
        </p:spPr>
      </p:pic>
    </p:spTree>
    <p:extLst>
      <p:ext uri="{BB962C8B-B14F-4D97-AF65-F5344CB8AC3E}">
        <p14:creationId xmlns:p14="http://schemas.microsoft.com/office/powerpoint/2010/main" val="327082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0488" y="559455"/>
            <a:ext cx="8911687" cy="1280890"/>
          </a:xfrm>
        </p:spPr>
        <p:txBody>
          <a:bodyPr>
            <a:normAutofit/>
          </a:bodyPr>
          <a:lstStyle/>
          <a:p>
            <a:r>
              <a:rPr lang="en-US" b="1" i="1" dirty="0"/>
              <a:t>Bi</a:t>
            </a:r>
            <a:r>
              <a:rPr lang="sr-Latn-RS" b="1" i="1" dirty="0"/>
              <a:t>znis </a:t>
            </a:r>
            <a:r>
              <a:rPr lang="sr-Latn-RS" b="1" i="1" dirty="0" smtClean="0"/>
              <a:t>anđeli 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608945"/>
          </a:xfrm>
        </p:spPr>
        <p:txBody>
          <a:bodyPr>
            <a:noAutofit/>
          </a:bodyPr>
          <a:lstStyle/>
          <a:p>
            <a:r>
              <a:rPr lang="sr-Latn-RS" sz="2000" dirty="0" smtClean="0"/>
              <a:t>B</a:t>
            </a:r>
            <a:r>
              <a:rPr lang="de-DE" sz="2000" dirty="0"/>
              <a:t>ogati pojedinci koji svoj kapital investiraju u nove poduhvate. </a:t>
            </a:r>
            <a:endParaRPr lang="sr-Latn-RS" sz="2000" dirty="0" smtClean="0"/>
          </a:p>
          <a:p>
            <a:r>
              <a:rPr lang="en-US" sz="2000" dirty="0" err="1"/>
              <a:t>Biznis</a:t>
            </a:r>
            <a:r>
              <a:rPr lang="en-US" sz="2000" dirty="0"/>
              <a:t> </a:t>
            </a:r>
            <a:r>
              <a:rPr lang="en-US" sz="2000" dirty="0" err="1"/>
              <a:t>anđeli</a:t>
            </a:r>
            <a:r>
              <a:rPr lang="en-US" sz="2000" dirty="0"/>
              <a:t> 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en-US" sz="2000" dirty="0" err="1"/>
              <a:t>pojam</a:t>
            </a:r>
            <a:r>
              <a:rPr lang="en-US" sz="2000" dirty="0"/>
              <a:t> </a:t>
            </a:r>
            <a:r>
              <a:rPr lang="en-US" sz="2000" dirty="0" err="1"/>
              <a:t>prvi</a:t>
            </a:r>
            <a:r>
              <a:rPr lang="en-US" sz="2000" dirty="0"/>
              <a:t> put se </a:t>
            </a:r>
            <a:r>
              <a:rPr lang="en-US" sz="2000" dirty="0" err="1"/>
              <a:t>pojavljuju</a:t>
            </a:r>
            <a:r>
              <a:rPr lang="en-US" sz="2000" dirty="0"/>
              <a:t> u </a:t>
            </a:r>
            <a:r>
              <a:rPr lang="sr-Latn-RS" sz="2000" dirty="0" smtClean="0"/>
              <a:t>SAD</a:t>
            </a:r>
            <a:r>
              <a:rPr lang="en-US" sz="2000" dirty="0" smtClean="0"/>
              <a:t>,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Brodveju</a:t>
            </a:r>
            <a:r>
              <a:rPr lang="en-US" sz="2000" dirty="0"/>
              <a:t>, </a:t>
            </a:r>
            <a:r>
              <a:rPr lang="en-US" sz="2000" dirty="0" err="1"/>
              <a:t>kada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imućni</a:t>
            </a:r>
            <a:r>
              <a:rPr lang="en-US" sz="2000" dirty="0"/>
              <a:t> </a:t>
            </a:r>
            <a:r>
              <a:rPr lang="en-US" sz="2000" dirty="0" err="1"/>
              <a:t>pojedinci</a:t>
            </a:r>
            <a:r>
              <a:rPr lang="en-US" sz="2000" dirty="0"/>
              <a:t> </a:t>
            </a:r>
            <a:r>
              <a:rPr lang="en-US" sz="2000" dirty="0" err="1"/>
              <a:t>ulagali</a:t>
            </a:r>
            <a:r>
              <a:rPr lang="en-US" sz="2000" dirty="0"/>
              <a:t> </a:t>
            </a:r>
            <a:r>
              <a:rPr lang="en-US" sz="2000" dirty="0" err="1"/>
              <a:t>svoj</a:t>
            </a:r>
            <a:r>
              <a:rPr lang="en-US" sz="2000" dirty="0"/>
              <a:t> </a:t>
            </a:r>
            <a:r>
              <a:rPr lang="en-US" sz="2000" dirty="0" err="1"/>
              <a:t>novac</a:t>
            </a:r>
            <a:r>
              <a:rPr lang="en-US" sz="2000" dirty="0"/>
              <a:t> </a:t>
            </a:r>
            <a:r>
              <a:rPr lang="en-US" sz="2000" dirty="0" err="1"/>
              <a:t>kako</a:t>
            </a:r>
            <a:r>
              <a:rPr lang="en-US" sz="2000" dirty="0"/>
              <a:t> bi </a:t>
            </a:r>
            <a:r>
              <a:rPr lang="en-US" sz="2000" dirty="0" err="1"/>
              <a:t>obezbedili</a:t>
            </a:r>
            <a:r>
              <a:rPr lang="en-US" sz="2000" dirty="0"/>
              <a:t> </a:t>
            </a:r>
            <a:r>
              <a:rPr lang="en-US" sz="2000" dirty="0" err="1"/>
              <a:t>održavanje</a:t>
            </a:r>
            <a:r>
              <a:rPr lang="en-US" sz="2000" dirty="0"/>
              <a:t> </a:t>
            </a:r>
            <a:r>
              <a:rPr lang="en-US" sz="2000" dirty="0" err="1"/>
              <a:t>pozorišnih</a:t>
            </a:r>
            <a:r>
              <a:rPr lang="en-US" sz="2000" dirty="0"/>
              <a:t> </a:t>
            </a:r>
            <a:r>
              <a:rPr lang="en-US" sz="2000" dirty="0" err="1"/>
              <a:t>predstava</a:t>
            </a:r>
            <a:r>
              <a:rPr lang="en-US" sz="2000" dirty="0"/>
              <a:t> </a:t>
            </a:r>
            <a:r>
              <a:rPr lang="en-US" sz="2000" dirty="0" err="1"/>
              <a:t>koje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se </a:t>
            </a:r>
            <a:r>
              <a:rPr lang="en-US" sz="2000" dirty="0" err="1"/>
              <a:t>njima</a:t>
            </a:r>
            <a:r>
              <a:rPr lang="en-US" sz="2000" dirty="0"/>
              <a:t> </a:t>
            </a:r>
            <a:r>
              <a:rPr lang="en-US" sz="2000" dirty="0" err="1"/>
              <a:t>svidele</a:t>
            </a:r>
            <a:r>
              <a:rPr lang="en-US" sz="2000" dirty="0" smtClean="0"/>
              <a:t>.</a:t>
            </a:r>
            <a:endParaRPr lang="sr-Latn-RS" sz="2000" dirty="0" smtClean="0"/>
          </a:p>
          <a:p>
            <a:r>
              <a:rPr lang="en-US" sz="2000" dirty="0"/>
              <a:t>To </a:t>
            </a:r>
            <a:r>
              <a:rPr lang="en-US" sz="2000" dirty="0" err="1"/>
              <a:t>su</a:t>
            </a:r>
            <a:r>
              <a:rPr lang="en-US" sz="2000" b="1" dirty="0"/>
              <a:t> </a:t>
            </a:r>
            <a:r>
              <a:rPr lang="en-US" sz="2000" b="1" dirty="0" err="1"/>
              <a:t>investitori</a:t>
            </a:r>
            <a:r>
              <a:rPr lang="en-US" sz="2000" dirty="0"/>
              <a:t> 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sami</a:t>
            </a:r>
            <a:r>
              <a:rPr lang="en-US" sz="2000" dirty="0"/>
              <a:t>,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en-US" sz="2000" dirty="0" err="1"/>
              <a:t>deo</a:t>
            </a:r>
            <a:r>
              <a:rPr lang="en-US" sz="2000" dirty="0"/>
              <a:t> </a:t>
            </a:r>
            <a:r>
              <a:rPr lang="en-US" sz="2000" dirty="0" err="1"/>
              <a:t>nekog</a:t>
            </a:r>
            <a:r>
              <a:rPr lang="en-US" sz="2000" dirty="0"/>
              <a:t> </a:t>
            </a:r>
            <a:r>
              <a:rPr lang="en-US" sz="2000" dirty="0" err="1"/>
              <a:t>sindikata</a:t>
            </a:r>
            <a:r>
              <a:rPr lang="en-US" sz="2000" dirty="0"/>
              <a:t>, </a:t>
            </a:r>
            <a:r>
              <a:rPr lang="en-US" sz="2000" b="1" dirty="0" err="1"/>
              <a:t>ulažu</a:t>
            </a:r>
            <a:r>
              <a:rPr lang="en-US" sz="2000" b="1" dirty="0"/>
              <a:t> u </a:t>
            </a:r>
            <a:r>
              <a:rPr lang="en-US" sz="2000" b="1" dirty="0" err="1"/>
              <a:t>kompanije</a:t>
            </a:r>
            <a:r>
              <a:rPr lang="en-US" sz="2000" b="1" dirty="0"/>
              <a:t> </a:t>
            </a:r>
            <a:r>
              <a:rPr lang="en-US" sz="2000" b="1" dirty="0" err="1"/>
              <a:t>koje</a:t>
            </a:r>
            <a:r>
              <a:rPr lang="en-US" sz="2000" b="1" dirty="0"/>
              <a:t> se </a:t>
            </a:r>
            <a:r>
              <a:rPr lang="en-US" sz="2000" b="1" dirty="0" err="1"/>
              <a:t>nalaze</a:t>
            </a:r>
            <a:r>
              <a:rPr lang="en-US" sz="2000" b="1" dirty="0"/>
              <a:t> u </a:t>
            </a:r>
            <a:r>
              <a:rPr lang="en-US" sz="2000" b="1" dirty="0" err="1"/>
              <a:t>početnoj</a:t>
            </a:r>
            <a:r>
              <a:rPr lang="en-US" sz="2000" b="1" dirty="0"/>
              <a:t> </a:t>
            </a:r>
            <a:r>
              <a:rPr lang="en-US" sz="2000" b="1" dirty="0" err="1"/>
              <a:t>fazi</a:t>
            </a:r>
            <a:r>
              <a:rPr lang="en-US" sz="2000" b="1" dirty="0"/>
              <a:t> </a:t>
            </a:r>
            <a:r>
              <a:rPr lang="en-US" sz="2000" b="1" dirty="0" err="1"/>
              <a:t>razvoja</a:t>
            </a:r>
            <a:r>
              <a:rPr lang="en-US" sz="2000" dirty="0"/>
              <a:t> </a:t>
            </a:r>
            <a:r>
              <a:rPr lang="en-US" sz="2000" dirty="0" err="1"/>
              <a:t>ili</a:t>
            </a:r>
            <a:r>
              <a:rPr lang="en-US" sz="2000" dirty="0"/>
              <a:t> u </a:t>
            </a:r>
            <a:r>
              <a:rPr lang="en-US" sz="2000" dirty="0" err="1"/>
              <a:t>poslovne</a:t>
            </a:r>
            <a:r>
              <a:rPr lang="en-US" sz="2000" dirty="0"/>
              <a:t> </a:t>
            </a:r>
            <a:r>
              <a:rPr lang="en-US" sz="2000" dirty="0" err="1"/>
              <a:t>ideje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projekte</a:t>
            </a:r>
            <a:r>
              <a:rPr lang="en-US" sz="2000" dirty="0"/>
              <a:t> </a:t>
            </a:r>
            <a:r>
              <a:rPr lang="en-US" sz="2000" dirty="0" err="1"/>
              <a:t>potencijalnih</a:t>
            </a:r>
            <a:r>
              <a:rPr lang="en-US" sz="2000" dirty="0"/>
              <a:t> </a:t>
            </a:r>
            <a:r>
              <a:rPr lang="en-US" sz="2000" dirty="0" err="1"/>
              <a:t>preduzetnika</a:t>
            </a:r>
            <a:r>
              <a:rPr lang="en-US" sz="2000" dirty="0"/>
              <a:t>. </a:t>
            </a:r>
            <a:endParaRPr lang="sr-Latn-RS" sz="2000" dirty="0" smtClean="0"/>
          </a:p>
          <a:p>
            <a:r>
              <a:rPr lang="en-US" sz="2000" dirty="0" err="1"/>
              <a:t>Najčešće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to </a:t>
            </a:r>
            <a:r>
              <a:rPr lang="en-US" sz="2000" dirty="0" err="1"/>
              <a:t>već</a:t>
            </a:r>
            <a:r>
              <a:rPr lang="en-US" sz="2000" dirty="0"/>
              <a:t> </a:t>
            </a:r>
            <a:r>
              <a:rPr lang="en-US" sz="2000" dirty="0" err="1"/>
              <a:t>uspešni</a:t>
            </a:r>
            <a:r>
              <a:rPr lang="en-US" sz="2000" dirty="0"/>
              <a:t> </a:t>
            </a:r>
            <a:r>
              <a:rPr lang="en-US" sz="2000" dirty="0" err="1"/>
              <a:t>preduzetnici</a:t>
            </a:r>
            <a:r>
              <a:rPr lang="en-US" sz="2000" dirty="0"/>
              <a:t>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iskusni</a:t>
            </a:r>
            <a:r>
              <a:rPr lang="en-US" sz="2000" dirty="0"/>
              <a:t> </a:t>
            </a:r>
            <a:r>
              <a:rPr lang="en-US" sz="2000" dirty="0" err="1"/>
              <a:t>rukovodioci</a:t>
            </a:r>
            <a:r>
              <a:rPr lang="en-US" sz="2000" dirty="0"/>
              <a:t> </a:t>
            </a:r>
            <a:r>
              <a:rPr lang="en-US" sz="2000" dirty="0" err="1"/>
              <a:t>kompanija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visokim</a:t>
            </a:r>
            <a:r>
              <a:rPr lang="en-US" sz="2000" dirty="0"/>
              <a:t> </a:t>
            </a:r>
            <a:r>
              <a:rPr lang="en-US" sz="2000" dirty="0" err="1"/>
              <a:t>stepenom</a:t>
            </a:r>
            <a:r>
              <a:rPr lang="en-US" sz="2000" dirty="0"/>
              <a:t> </a:t>
            </a:r>
            <a:r>
              <a:rPr lang="en-US" sz="2000" dirty="0" err="1"/>
              <a:t>obrazovanja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velikim</a:t>
            </a:r>
            <a:r>
              <a:rPr lang="en-US" sz="2000" dirty="0"/>
              <a:t> </a:t>
            </a:r>
            <a:r>
              <a:rPr lang="en-US" sz="2000" dirty="0" err="1"/>
              <a:t>ličnim</a:t>
            </a:r>
            <a:r>
              <a:rPr lang="en-US" sz="2000" dirty="0"/>
              <a:t> </a:t>
            </a:r>
            <a:r>
              <a:rPr lang="en-US" sz="2000" dirty="0" err="1"/>
              <a:t>kapitalom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err="1" smtClean="0"/>
              <a:t>Zauzvrat</a:t>
            </a:r>
            <a:r>
              <a:rPr lang="en-US" sz="2000" dirty="0"/>
              <a:t>, </a:t>
            </a:r>
            <a:r>
              <a:rPr lang="en-US" sz="2000" dirty="0" err="1"/>
              <a:t>biznis</a:t>
            </a:r>
            <a:r>
              <a:rPr lang="en-US" sz="2000" dirty="0"/>
              <a:t> </a:t>
            </a:r>
            <a:r>
              <a:rPr lang="en-US" sz="2000" dirty="0" err="1"/>
              <a:t>anđeli</a:t>
            </a:r>
            <a:r>
              <a:rPr lang="en-US" sz="2000" dirty="0"/>
              <a:t> u </a:t>
            </a:r>
            <a:r>
              <a:rPr lang="en-US" sz="2000" dirty="0" err="1"/>
              <a:t>većini</a:t>
            </a:r>
            <a:r>
              <a:rPr lang="en-US" sz="2000" dirty="0"/>
              <a:t> </a:t>
            </a:r>
            <a:r>
              <a:rPr lang="en-US" sz="2000" dirty="0" err="1"/>
              <a:t>situacija</a:t>
            </a:r>
            <a:r>
              <a:rPr lang="en-US" sz="2000" dirty="0"/>
              <a:t> </a:t>
            </a:r>
            <a:r>
              <a:rPr lang="en-US" sz="2000" dirty="0" err="1"/>
              <a:t>traže</a:t>
            </a:r>
            <a:r>
              <a:rPr lang="en-US" sz="2000" dirty="0"/>
              <a:t> </a:t>
            </a:r>
            <a:r>
              <a:rPr lang="en-US" sz="2000" b="1" dirty="0" err="1"/>
              <a:t>udeo</a:t>
            </a:r>
            <a:r>
              <a:rPr lang="en-US" sz="2000" b="1" dirty="0"/>
              <a:t> u </a:t>
            </a:r>
            <a:r>
              <a:rPr lang="en-US" sz="2000" b="1" dirty="0" err="1"/>
              <a:t>vlasništvu</a:t>
            </a:r>
            <a:r>
              <a:rPr lang="en-US" sz="2000" b="1" dirty="0"/>
              <a:t> </a:t>
            </a:r>
            <a:r>
              <a:rPr lang="en-US" sz="2000" b="1" dirty="0" err="1"/>
              <a:t>firme</a:t>
            </a:r>
            <a:r>
              <a:rPr lang="en-US" sz="2000" dirty="0"/>
              <a:t> </a:t>
            </a:r>
            <a:r>
              <a:rPr lang="en-US" sz="2000" dirty="0" err="1"/>
              <a:t>ili</a:t>
            </a:r>
            <a:r>
              <a:rPr lang="en-US" sz="2000" dirty="0"/>
              <a:t> </a:t>
            </a:r>
            <a:r>
              <a:rPr lang="en-US" sz="2000" b="1" dirty="0" err="1"/>
              <a:t>procenat</a:t>
            </a:r>
            <a:r>
              <a:rPr lang="en-US" sz="2000" b="1" dirty="0"/>
              <a:t> </a:t>
            </a:r>
            <a:r>
              <a:rPr lang="en-US" sz="2000" b="1" dirty="0" err="1"/>
              <a:t>dobiti</a:t>
            </a:r>
            <a:r>
              <a:rPr lang="en-US" sz="2000" b="1" dirty="0"/>
              <a:t> od </a:t>
            </a:r>
            <a:r>
              <a:rPr lang="en-US" sz="2000" b="1" dirty="0" err="1"/>
              <a:t>projekta</a:t>
            </a:r>
            <a:r>
              <a:rPr lang="en-US" sz="2000" dirty="0"/>
              <a:t>, </a:t>
            </a:r>
            <a:r>
              <a:rPr lang="en-US" sz="2000" dirty="0" err="1"/>
              <a:t>dok</a:t>
            </a:r>
            <a:r>
              <a:rPr lang="en-US" sz="2000" dirty="0"/>
              <a:t> </a:t>
            </a:r>
            <a:r>
              <a:rPr lang="en-US" sz="2000" dirty="0" err="1"/>
              <a:t>najređe</a:t>
            </a:r>
            <a:r>
              <a:rPr lang="en-US" sz="2000" dirty="0"/>
              <a:t> </a:t>
            </a:r>
            <a:r>
              <a:rPr lang="en-US" sz="2000" dirty="0" err="1"/>
              <a:t>ulažu</a:t>
            </a:r>
            <a:r>
              <a:rPr lang="en-US" sz="2000" dirty="0"/>
              <a:t> u </a:t>
            </a:r>
            <a:r>
              <a:rPr lang="en-US" sz="2000" dirty="0" err="1"/>
              <a:t>vidu</a:t>
            </a:r>
            <a:r>
              <a:rPr lang="en-US" sz="2000" dirty="0"/>
              <a:t> </a:t>
            </a:r>
            <a:r>
              <a:rPr lang="en-US" sz="2000" dirty="0" err="1"/>
              <a:t>pozajmice</a:t>
            </a:r>
            <a:r>
              <a:rPr lang="en-US" sz="2000" dirty="0"/>
              <a:t>.</a:t>
            </a:r>
            <a:endParaRPr lang="sr-Latn-RS" sz="2000" b="1" dirty="0"/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386" y="139598"/>
            <a:ext cx="2451226" cy="1994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16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0488" y="559455"/>
            <a:ext cx="8911687" cy="1280890"/>
          </a:xfrm>
        </p:spPr>
        <p:txBody>
          <a:bodyPr>
            <a:normAutofit/>
          </a:bodyPr>
          <a:lstStyle/>
          <a:p>
            <a:r>
              <a:rPr lang="en-US" b="1" i="1" dirty="0"/>
              <a:t>Bi</a:t>
            </a:r>
            <a:r>
              <a:rPr lang="sr-Latn-RS" b="1" i="1" dirty="0"/>
              <a:t>znis </a:t>
            </a:r>
            <a:r>
              <a:rPr lang="sr-Latn-RS" b="1" i="1" dirty="0" smtClean="0"/>
              <a:t>anđeli 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608945"/>
          </a:xfrm>
        </p:spPr>
        <p:txBody>
          <a:bodyPr>
            <a:noAutofit/>
          </a:bodyPr>
          <a:lstStyle/>
          <a:p>
            <a:r>
              <a:rPr lang="en-US" sz="2000" dirty="0" err="1" smtClean="0"/>
              <a:t>Tipičan</a:t>
            </a:r>
            <a:r>
              <a:rPr lang="en-US" sz="2000" dirty="0" smtClean="0"/>
              <a:t> </a:t>
            </a:r>
            <a:r>
              <a:rPr lang="en-US" sz="2000" dirty="0"/>
              <a:t>primer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ovu</a:t>
            </a:r>
            <a:r>
              <a:rPr lang="en-US" sz="2000" dirty="0"/>
              <a:t> </a:t>
            </a:r>
            <a:r>
              <a:rPr lang="en-US" sz="2000" dirty="0" err="1"/>
              <a:t>vrstu</a:t>
            </a:r>
            <a:r>
              <a:rPr lang="en-US" sz="2000" dirty="0"/>
              <a:t> </a:t>
            </a:r>
            <a:r>
              <a:rPr lang="en-US" sz="2000" dirty="0" err="1"/>
              <a:t>investitora</a:t>
            </a:r>
            <a:r>
              <a:rPr lang="en-US" sz="2000" dirty="0"/>
              <a:t> bi bio </a:t>
            </a:r>
            <a:r>
              <a:rPr lang="en-US" sz="2000" dirty="0" err="1"/>
              <a:t>poslovni</a:t>
            </a:r>
            <a:r>
              <a:rPr lang="en-US" sz="2000" dirty="0"/>
              <a:t> </a:t>
            </a:r>
            <a:r>
              <a:rPr lang="en-US" sz="2000" dirty="0" err="1"/>
              <a:t>čovek</a:t>
            </a:r>
            <a:r>
              <a:rPr lang="en-US" sz="2000" dirty="0"/>
              <a:t> od 45 do 65 </a:t>
            </a:r>
            <a:r>
              <a:rPr lang="en-US" sz="2000" dirty="0" err="1"/>
              <a:t>godina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se </a:t>
            </a:r>
            <a:r>
              <a:rPr lang="en-US" sz="2000" dirty="0" err="1"/>
              <a:t>već</a:t>
            </a:r>
            <a:r>
              <a:rPr lang="en-US" sz="2000" dirty="0"/>
              <a:t> </a:t>
            </a:r>
            <a:r>
              <a:rPr lang="en-US" sz="2000" dirty="0" err="1"/>
              <a:t>obogatio</a:t>
            </a:r>
            <a:r>
              <a:rPr lang="en-US" sz="2000" dirty="0"/>
              <a:t> </a:t>
            </a:r>
            <a:r>
              <a:rPr lang="en-US" sz="2000" dirty="0" err="1"/>
              <a:t>sopstvenim</a:t>
            </a:r>
            <a:r>
              <a:rPr lang="en-US" sz="2000" dirty="0"/>
              <a:t> </a:t>
            </a:r>
            <a:r>
              <a:rPr lang="en-US" sz="2000" dirty="0" err="1"/>
              <a:t>biznisom</a:t>
            </a:r>
            <a:r>
              <a:rPr lang="en-US" sz="2000" dirty="0"/>
              <a:t>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uspešnom</a:t>
            </a:r>
            <a:r>
              <a:rPr lang="en-US" sz="2000" dirty="0"/>
              <a:t> </a:t>
            </a:r>
            <a:r>
              <a:rPr lang="en-US" sz="2000" dirty="0" err="1"/>
              <a:t>karijerom</a:t>
            </a:r>
            <a:r>
              <a:rPr lang="en-US" sz="2000" dirty="0" smtClean="0"/>
              <a:t>.</a:t>
            </a:r>
            <a:endParaRPr lang="sr-Latn-RS" sz="2000" dirty="0" smtClean="0"/>
          </a:p>
          <a:p>
            <a:r>
              <a:rPr lang="sr-Latn-RS" sz="2000" dirty="0" smtClean="0"/>
              <a:t>U</a:t>
            </a:r>
            <a:r>
              <a:rPr lang="en-US" sz="2000" dirty="0" smtClean="0"/>
              <a:t> </a:t>
            </a:r>
            <a:r>
              <a:rPr lang="en-US" sz="2000" dirty="0" err="1"/>
              <a:t>poslednje</a:t>
            </a:r>
            <a:r>
              <a:rPr lang="en-US" sz="2000" dirty="0"/>
              <a:t> </a:t>
            </a:r>
            <a:r>
              <a:rPr lang="en-US" sz="2000" dirty="0" err="1"/>
              <a:t>vreme</a:t>
            </a:r>
            <a:r>
              <a:rPr lang="en-US" sz="2000" dirty="0"/>
              <a:t> </a:t>
            </a:r>
            <a:r>
              <a:rPr lang="en-US" sz="2000" dirty="0" err="1"/>
              <a:t>javlja</a:t>
            </a:r>
            <a:r>
              <a:rPr lang="en-US" sz="2000" dirty="0"/>
              <a:t> se </a:t>
            </a:r>
            <a:r>
              <a:rPr lang="en-US" sz="2000" dirty="0" err="1"/>
              <a:t>sve</a:t>
            </a:r>
            <a:r>
              <a:rPr lang="en-US" sz="2000" dirty="0"/>
              <a:t> </a:t>
            </a:r>
            <a:r>
              <a:rPr lang="en-US" sz="2000" dirty="0" err="1"/>
              <a:t>veći</a:t>
            </a:r>
            <a:r>
              <a:rPr lang="en-US" sz="2000" dirty="0"/>
              <a:t> </a:t>
            </a:r>
            <a:r>
              <a:rPr lang="en-US" sz="2000" dirty="0" err="1"/>
              <a:t>broj</a:t>
            </a:r>
            <a:r>
              <a:rPr lang="en-US" sz="2000" dirty="0"/>
              <a:t> </a:t>
            </a:r>
            <a:r>
              <a:rPr lang="en-US" sz="2000" dirty="0" err="1"/>
              <a:t>mladih</a:t>
            </a:r>
            <a:r>
              <a:rPr lang="en-US" sz="2000" dirty="0"/>
              <a:t> </a:t>
            </a:r>
            <a:r>
              <a:rPr lang="en-US" sz="2000" dirty="0" err="1"/>
              <a:t>biznis</a:t>
            </a:r>
            <a:r>
              <a:rPr lang="en-US" sz="2000" dirty="0"/>
              <a:t> </a:t>
            </a:r>
            <a:r>
              <a:rPr lang="en-US" sz="2000" dirty="0" err="1"/>
              <a:t>anđela</a:t>
            </a:r>
            <a:r>
              <a:rPr lang="en-US" sz="2000" dirty="0"/>
              <a:t> </a:t>
            </a:r>
            <a:r>
              <a:rPr lang="en-US" sz="2000" dirty="0" err="1"/>
              <a:t>zbog</a:t>
            </a:r>
            <a:r>
              <a:rPr lang="en-US" sz="2000" dirty="0"/>
              <a:t> </a:t>
            </a:r>
            <a:r>
              <a:rPr lang="en-US" sz="2000" dirty="0" err="1"/>
              <a:t>sve</a:t>
            </a:r>
            <a:r>
              <a:rPr lang="en-US" sz="2000" dirty="0"/>
              <a:t> </a:t>
            </a:r>
            <a:r>
              <a:rPr lang="en-US" sz="2000" dirty="0" err="1"/>
              <a:t>većeg</a:t>
            </a:r>
            <a:r>
              <a:rPr lang="en-US" sz="2000" dirty="0"/>
              <a:t> </a:t>
            </a:r>
            <a:r>
              <a:rPr lang="en-US" sz="2000" dirty="0" err="1"/>
              <a:t>stepena</a:t>
            </a:r>
            <a:r>
              <a:rPr lang="en-US" sz="2000" dirty="0"/>
              <a:t> </a:t>
            </a:r>
            <a:r>
              <a:rPr lang="en-US" sz="2000" dirty="0" err="1"/>
              <a:t>inovacija</a:t>
            </a:r>
            <a:r>
              <a:rPr lang="en-US" sz="2000" dirty="0"/>
              <a:t> </a:t>
            </a:r>
            <a:r>
              <a:rPr lang="en-US" sz="2000" dirty="0" err="1"/>
              <a:t>koje</a:t>
            </a:r>
            <a:r>
              <a:rPr lang="en-US" sz="2000" dirty="0"/>
              <a:t> se </a:t>
            </a:r>
            <a:r>
              <a:rPr lang="en-US" sz="2000" dirty="0" err="1"/>
              <a:t>tiču</a:t>
            </a:r>
            <a:r>
              <a:rPr lang="en-US" sz="2000" dirty="0"/>
              <a:t> </a:t>
            </a:r>
            <a:r>
              <a:rPr lang="en-US" sz="2000" dirty="0" err="1"/>
              <a:t>tehnologija</a:t>
            </a:r>
            <a:r>
              <a:rPr lang="en-US" sz="2000" dirty="0" smtClean="0"/>
              <a:t>.</a:t>
            </a:r>
            <a:endParaRPr lang="sr-Latn-RS" sz="2000" dirty="0" smtClean="0"/>
          </a:p>
          <a:p>
            <a:r>
              <a:rPr lang="sr-Latn-RS" sz="2000" dirty="0" smtClean="0"/>
              <a:t>U</a:t>
            </a:r>
            <a:r>
              <a:rPr lang="en-US" sz="2000" dirty="0" smtClean="0"/>
              <a:t> </a:t>
            </a:r>
            <a:r>
              <a:rPr lang="en-US" sz="2000" dirty="0" err="1"/>
              <a:t>proseku</a:t>
            </a:r>
            <a:r>
              <a:rPr lang="en-US" sz="2000" dirty="0"/>
              <a:t>, </a:t>
            </a:r>
            <a:r>
              <a:rPr lang="en-US" sz="2000" dirty="0" err="1"/>
              <a:t>biznis</a:t>
            </a:r>
            <a:r>
              <a:rPr lang="en-US" sz="2000" dirty="0"/>
              <a:t> </a:t>
            </a:r>
            <a:r>
              <a:rPr lang="en-US" sz="2000" dirty="0" err="1"/>
              <a:t>anđeli</a:t>
            </a:r>
            <a:r>
              <a:rPr lang="en-US" sz="2000" dirty="0"/>
              <a:t> </a:t>
            </a:r>
            <a:r>
              <a:rPr lang="en-US" sz="2000" dirty="0" err="1"/>
              <a:t>ulažu</a:t>
            </a:r>
            <a:r>
              <a:rPr lang="en-US" sz="2000" dirty="0"/>
              <a:t> </a:t>
            </a:r>
            <a:r>
              <a:rPr lang="en-US" sz="2000" b="1" dirty="0"/>
              <a:t>od 5 do 250 </a:t>
            </a:r>
            <a:r>
              <a:rPr lang="en-US" sz="2000" b="1" dirty="0" err="1"/>
              <a:t>hiljada</a:t>
            </a:r>
            <a:r>
              <a:rPr lang="en-US" sz="2000" b="1" dirty="0"/>
              <a:t> </a:t>
            </a:r>
            <a:r>
              <a:rPr lang="en-US" sz="2000" b="1" dirty="0" err="1"/>
              <a:t>dolara</a:t>
            </a:r>
            <a:r>
              <a:rPr lang="en-US" sz="2000" b="1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samom</a:t>
            </a:r>
            <a:r>
              <a:rPr lang="en-US" sz="2000" dirty="0"/>
              <a:t> </a:t>
            </a:r>
            <a:r>
              <a:rPr lang="en-US" sz="2000" dirty="0" err="1"/>
              <a:t>početku</a:t>
            </a:r>
            <a:r>
              <a:rPr lang="en-US" sz="2000" dirty="0"/>
              <a:t> </a:t>
            </a:r>
            <a:r>
              <a:rPr lang="en-US" sz="2000" dirty="0" err="1"/>
              <a:t>neke</a:t>
            </a:r>
            <a:r>
              <a:rPr lang="en-US" sz="2000" dirty="0"/>
              <a:t> </a:t>
            </a:r>
            <a:r>
              <a:rPr lang="en-US" sz="2000" dirty="0" err="1"/>
              <a:t>poslovne</a:t>
            </a:r>
            <a:r>
              <a:rPr lang="en-US" sz="2000" dirty="0"/>
              <a:t> </a:t>
            </a:r>
            <a:r>
              <a:rPr lang="en-US" sz="2000" dirty="0" err="1"/>
              <a:t>ideje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err="1" smtClean="0"/>
              <a:t>Procenjeno</a:t>
            </a:r>
            <a:r>
              <a:rPr lang="en-US" sz="2000" dirty="0" smtClean="0"/>
              <a:t> </a:t>
            </a:r>
            <a:r>
              <a:rPr lang="en-US" sz="2000" dirty="0"/>
              <a:t>je da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najčešće</a:t>
            </a:r>
            <a:r>
              <a:rPr lang="en-US" sz="2000" dirty="0"/>
              <a:t> </a:t>
            </a:r>
            <a:r>
              <a:rPr lang="en-US" sz="2000" dirty="0" err="1"/>
              <a:t>investicije</a:t>
            </a:r>
            <a:r>
              <a:rPr lang="en-US" sz="2000" dirty="0"/>
              <a:t> do </a:t>
            </a:r>
            <a:r>
              <a:rPr lang="en-US" sz="2000" b="1" dirty="0"/>
              <a:t>25 </a:t>
            </a:r>
            <a:r>
              <a:rPr lang="en-US" sz="2000" b="1" dirty="0" err="1"/>
              <a:t>hiljada</a:t>
            </a:r>
            <a:r>
              <a:rPr lang="en-US" sz="2000" b="1" dirty="0"/>
              <a:t> </a:t>
            </a:r>
            <a:r>
              <a:rPr lang="en-US" sz="2000" b="1" dirty="0" err="1"/>
              <a:t>dolara</a:t>
            </a:r>
            <a:r>
              <a:rPr lang="en-US" sz="2000" dirty="0"/>
              <a:t>, </a:t>
            </a:r>
            <a:r>
              <a:rPr lang="en-US" sz="2000" dirty="0" err="1"/>
              <a:t>dok</a:t>
            </a:r>
            <a:r>
              <a:rPr lang="en-US" sz="2000" dirty="0"/>
              <a:t> ta </a:t>
            </a:r>
            <a:r>
              <a:rPr lang="en-US" sz="2000" dirty="0" err="1"/>
              <a:t>cifra</a:t>
            </a:r>
            <a:r>
              <a:rPr lang="en-US" sz="2000" dirty="0"/>
              <a:t> </a:t>
            </a:r>
            <a:r>
              <a:rPr lang="en-US" sz="2000" dirty="0" err="1"/>
              <a:t>može</a:t>
            </a:r>
            <a:r>
              <a:rPr lang="en-US" sz="2000" dirty="0"/>
              <a:t> da </a:t>
            </a:r>
            <a:r>
              <a:rPr lang="en-US" sz="2000" dirty="0" err="1"/>
              <a:t>dostigne</a:t>
            </a:r>
            <a:r>
              <a:rPr lang="en-US" sz="2000" dirty="0"/>
              <a:t> </a:t>
            </a:r>
            <a:r>
              <a:rPr lang="en-US" sz="2000" dirty="0" err="1"/>
              <a:t>čak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milione</a:t>
            </a:r>
            <a:r>
              <a:rPr lang="en-US" sz="2000" dirty="0"/>
              <a:t>, </a:t>
            </a:r>
            <a:r>
              <a:rPr lang="en-US" sz="2000" dirty="0" err="1"/>
              <a:t>iako</a:t>
            </a:r>
            <a:r>
              <a:rPr lang="en-US" sz="2000" dirty="0"/>
              <a:t> se to </a:t>
            </a:r>
            <a:r>
              <a:rPr lang="en-US" sz="2000" dirty="0" err="1"/>
              <a:t>retko</a:t>
            </a:r>
            <a:r>
              <a:rPr lang="en-US" sz="2000" dirty="0"/>
              <a:t> </a:t>
            </a:r>
            <a:r>
              <a:rPr lang="en-US" sz="2000" dirty="0" err="1"/>
              <a:t>dešava</a:t>
            </a:r>
            <a:r>
              <a:rPr lang="en-US" sz="2000" dirty="0" smtClean="0"/>
              <a:t>.</a:t>
            </a:r>
            <a:endParaRPr lang="sr-Latn-RS" sz="2000" dirty="0" smtClean="0"/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386" y="139598"/>
            <a:ext cx="2451226" cy="1994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45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0488" y="559455"/>
            <a:ext cx="8911687" cy="1280890"/>
          </a:xfrm>
        </p:spPr>
        <p:txBody>
          <a:bodyPr>
            <a:normAutofit/>
          </a:bodyPr>
          <a:lstStyle/>
          <a:p>
            <a:r>
              <a:rPr lang="en-US" b="1" i="1" dirty="0"/>
              <a:t>Bi</a:t>
            </a:r>
            <a:r>
              <a:rPr lang="sr-Latn-RS" b="1" i="1" dirty="0"/>
              <a:t>znis </a:t>
            </a:r>
            <a:r>
              <a:rPr lang="sr-Latn-RS" b="1" i="1" dirty="0" smtClean="0"/>
              <a:t>anđeli 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608945"/>
          </a:xfrm>
        </p:spPr>
        <p:txBody>
          <a:bodyPr>
            <a:noAutofit/>
          </a:bodyPr>
          <a:lstStyle/>
          <a:p>
            <a:r>
              <a:rPr lang="sr-Latn-RS" dirty="0" smtClean="0"/>
              <a:t>N</a:t>
            </a:r>
            <a:r>
              <a:rPr lang="en-US" sz="2000" dirty="0" err="1" smtClean="0"/>
              <a:t>ovac</a:t>
            </a:r>
            <a:r>
              <a:rPr lang="en-US" sz="2000" dirty="0" smtClean="0"/>
              <a:t> </a:t>
            </a:r>
            <a:r>
              <a:rPr lang="en-US" sz="2000" dirty="0" err="1"/>
              <a:t>nije</a:t>
            </a:r>
            <a:r>
              <a:rPr lang="en-US" sz="2000" dirty="0"/>
              <a:t> </a:t>
            </a:r>
            <a:r>
              <a:rPr lang="en-US" sz="2000" dirty="0" err="1"/>
              <a:t>najvrednija</a:t>
            </a:r>
            <a:r>
              <a:rPr lang="en-US" sz="2000" dirty="0"/>
              <a:t> </a:t>
            </a:r>
            <a:r>
              <a:rPr lang="en-US" sz="2000" dirty="0" err="1"/>
              <a:t>stvar</a:t>
            </a:r>
            <a:r>
              <a:rPr lang="en-US" sz="2000" dirty="0"/>
              <a:t> </a:t>
            </a:r>
            <a:r>
              <a:rPr lang="en-US" sz="2000" dirty="0" err="1"/>
              <a:t>koju</a:t>
            </a:r>
            <a:r>
              <a:rPr lang="en-US" sz="2000" dirty="0"/>
              <a:t> </a:t>
            </a:r>
            <a:r>
              <a:rPr lang="en-US" sz="2000" dirty="0" err="1"/>
              <a:t>biznis</a:t>
            </a:r>
            <a:r>
              <a:rPr lang="en-US" sz="2000" dirty="0"/>
              <a:t> </a:t>
            </a:r>
            <a:r>
              <a:rPr lang="en-US" sz="2000" dirty="0" err="1"/>
              <a:t>anđeli</a:t>
            </a:r>
            <a:r>
              <a:rPr lang="en-US" sz="2000" dirty="0"/>
              <a:t> </a:t>
            </a:r>
            <a:r>
              <a:rPr lang="en-US" sz="2000" dirty="0" err="1"/>
              <a:t>pružaju</a:t>
            </a:r>
            <a:r>
              <a:rPr lang="en-US" sz="2000" dirty="0"/>
              <a:t> </a:t>
            </a:r>
            <a:r>
              <a:rPr lang="en-US" sz="2000" dirty="0" err="1"/>
              <a:t>kompanijama</a:t>
            </a:r>
            <a:r>
              <a:rPr lang="en-US" sz="2000" dirty="0"/>
              <a:t> u </a:t>
            </a:r>
            <a:r>
              <a:rPr lang="en-US" sz="2000" dirty="0" err="1"/>
              <a:t>koje</a:t>
            </a:r>
            <a:r>
              <a:rPr lang="en-US" sz="2000" dirty="0"/>
              <a:t> </a:t>
            </a:r>
            <a:r>
              <a:rPr lang="en-US" sz="2000" dirty="0" err="1"/>
              <a:t>ulažu</a:t>
            </a:r>
            <a:r>
              <a:rPr lang="en-US" sz="2000" dirty="0"/>
              <a:t>. Ono </a:t>
            </a:r>
            <a:r>
              <a:rPr lang="en-US" sz="2000" dirty="0" err="1"/>
              <a:t>što</a:t>
            </a:r>
            <a:r>
              <a:rPr lang="en-US" sz="2000" dirty="0"/>
              <a:t> je </a:t>
            </a:r>
            <a:r>
              <a:rPr lang="en-US" sz="2000" dirty="0" err="1"/>
              <a:t>mnogo</a:t>
            </a:r>
            <a:r>
              <a:rPr lang="en-US" sz="2000" dirty="0"/>
              <a:t> </a:t>
            </a:r>
            <a:r>
              <a:rPr lang="en-US" sz="2000" dirty="0" err="1"/>
              <a:t>važnije</a:t>
            </a:r>
            <a:r>
              <a:rPr lang="en-US" sz="2000" dirty="0"/>
              <a:t> </a:t>
            </a:r>
            <a:r>
              <a:rPr lang="sr-Latn-RS" sz="2000" dirty="0" smtClean="0"/>
              <a:t>je </a:t>
            </a:r>
            <a:r>
              <a:rPr lang="en-US" sz="2000" dirty="0" smtClean="0"/>
              <a:t>“</a:t>
            </a:r>
            <a:r>
              <a:rPr lang="en-US" sz="2000" b="1" dirty="0" err="1" smtClean="0"/>
              <a:t>pametan</a:t>
            </a:r>
            <a:r>
              <a:rPr lang="en-US" sz="2000" b="1" dirty="0" smtClean="0"/>
              <a:t> </a:t>
            </a:r>
            <a:r>
              <a:rPr lang="en-US" sz="2000" b="1" dirty="0" err="1"/>
              <a:t>novac</a:t>
            </a:r>
            <a:r>
              <a:rPr lang="en-US" sz="2000" dirty="0"/>
              <a:t>” </a:t>
            </a:r>
            <a:r>
              <a:rPr lang="en-US" sz="2000" dirty="0" err="1"/>
              <a:t>ili</a:t>
            </a:r>
            <a:r>
              <a:rPr lang="en-US" sz="2000" dirty="0"/>
              <a:t> “</a:t>
            </a:r>
            <a:r>
              <a:rPr lang="en-US" sz="2000" b="1" dirty="0" err="1"/>
              <a:t>pametno</a:t>
            </a:r>
            <a:r>
              <a:rPr lang="en-US" sz="2000" b="1" dirty="0"/>
              <a:t> </a:t>
            </a:r>
            <a:r>
              <a:rPr lang="en-US" sz="2000" b="1" dirty="0" err="1"/>
              <a:t>finansiranje</a:t>
            </a:r>
            <a:r>
              <a:rPr lang="en-US" sz="2000" dirty="0"/>
              <a:t>”, </a:t>
            </a:r>
            <a:r>
              <a:rPr lang="en-US" sz="2000" dirty="0" err="1"/>
              <a:t>što</a:t>
            </a:r>
            <a:r>
              <a:rPr lang="en-US" sz="2000" dirty="0"/>
              <a:t> </a:t>
            </a:r>
            <a:r>
              <a:rPr lang="en-US" sz="2000" dirty="0" err="1"/>
              <a:t>označava</a:t>
            </a:r>
            <a:r>
              <a:rPr lang="en-US" sz="2000" dirty="0"/>
              <a:t> </a:t>
            </a:r>
            <a:r>
              <a:rPr lang="en-US" sz="2000" dirty="0" err="1"/>
              <a:t>njihovo</a:t>
            </a:r>
            <a:r>
              <a:rPr lang="en-US" sz="2000" dirty="0"/>
              <a:t> </a:t>
            </a:r>
            <a:r>
              <a:rPr lang="en-US" sz="2000" b="1" dirty="0" err="1"/>
              <a:t>iskustvo</a:t>
            </a:r>
            <a:r>
              <a:rPr lang="en-US" sz="2000" b="1" dirty="0"/>
              <a:t>, </a:t>
            </a:r>
            <a:r>
              <a:rPr lang="en-US" sz="2000" b="1" dirty="0" err="1"/>
              <a:t>poslovne</a:t>
            </a:r>
            <a:r>
              <a:rPr lang="en-US" sz="2000" b="1" dirty="0"/>
              <a:t> </a:t>
            </a:r>
            <a:r>
              <a:rPr lang="en-US" sz="2000" b="1" dirty="0" err="1"/>
              <a:t>kontakte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veštine</a:t>
            </a:r>
            <a:r>
              <a:rPr lang="en-US" sz="2000" dirty="0"/>
              <a:t> </a:t>
            </a:r>
            <a:r>
              <a:rPr lang="en-US" sz="2000" dirty="0" err="1"/>
              <a:t>koje</a:t>
            </a:r>
            <a:r>
              <a:rPr lang="en-US" sz="2000" dirty="0"/>
              <a:t> </a:t>
            </a:r>
            <a:r>
              <a:rPr lang="en-US" sz="2000" dirty="0" err="1"/>
              <a:t>pružaju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err="1" smtClean="0"/>
              <a:t>Osim</a:t>
            </a:r>
            <a:r>
              <a:rPr lang="en-US" sz="2000" dirty="0" smtClean="0"/>
              <a:t> </a:t>
            </a:r>
            <a:r>
              <a:rPr lang="en-US" sz="2000" dirty="0"/>
              <a:t>toga, </a:t>
            </a:r>
            <a:r>
              <a:rPr lang="en-US" sz="2000" dirty="0" err="1"/>
              <a:t>kompaniji</a:t>
            </a:r>
            <a:r>
              <a:rPr lang="en-US" sz="2000" dirty="0"/>
              <a:t> u </a:t>
            </a:r>
            <a:r>
              <a:rPr lang="en-US" sz="2000" dirty="0" err="1"/>
              <a:t>koju</a:t>
            </a:r>
            <a:r>
              <a:rPr lang="en-US" sz="2000" dirty="0"/>
              <a:t> </a:t>
            </a:r>
            <a:r>
              <a:rPr lang="en-US" sz="2000" dirty="0" err="1"/>
              <a:t>ulažu</a:t>
            </a:r>
            <a:r>
              <a:rPr lang="en-US" sz="2000" dirty="0"/>
              <a:t> </a:t>
            </a:r>
            <a:r>
              <a:rPr lang="en-US" sz="2000" dirty="0" err="1" smtClean="0"/>
              <a:t>omogućavaju</a:t>
            </a:r>
            <a:r>
              <a:rPr lang="sr-Latn-RS" sz="2000" dirty="0" smtClean="0"/>
              <a:t>:</a:t>
            </a:r>
          </a:p>
          <a:p>
            <a:pPr lvl="1"/>
            <a:r>
              <a:rPr lang="en-US" sz="1800" b="1" dirty="0" err="1" smtClean="0"/>
              <a:t>pristup</a:t>
            </a:r>
            <a:r>
              <a:rPr lang="en-US" sz="1800" b="1" dirty="0" smtClean="0"/>
              <a:t> </a:t>
            </a:r>
            <a:r>
              <a:rPr lang="en-US" sz="1800" b="1" dirty="0" err="1"/>
              <a:t>novim</a:t>
            </a:r>
            <a:r>
              <a:rPr lang="en-US" sz="1800" b="1" dirty="0"/>
              <a:t> </a:t>
            </a:r>
            <a:r>
              <a:rPr lang="en-US" sz="1800" b="1" dirty="0" err="1"/>
              <a:t>tržištima</a:t>
            </a:r>
            <a:r>
              <a:rPr lang="en-US" sz="1800" b="1" dirty="0"/>
              <a:t> </a:t>
            </a:r>
            <a:r>
              <a:rPr lang="en-US" sz="1800" b="1" dirty="0" err="1"/>
              <a:t>i</a:t>
            </a:r>
            <a:r>
              <a:rPr lang="en-US" sz="1800" b="1" dirty="0"/>
              <a:t> </a:t>
            </a:r>
            <a:r>
              <a:rPr lang="en-US" sz="1800" b="1" dirty="0" err="1"/>
              <a:t>klijentima</a:t>
            </a:r>
            <a:r>
              <a:rPr lang="en-US" sz="1800" dirty="0"/>
              <a:t>, </a:t>
            </a:r>
            <a:endParaRPr lang="sr-Latn-RS" sz="1800" dirty="0" smtClean="0"/>
          </a:p>
          <a:p>
            <a:pPr lvl="1"/>
            <a:r>
              <a:rPr lang="en-US" sz="1800" b="1" dirty="0" err="1" smtClean="0"/>
              <a:t>strateški</a:t>
            </a:r>
            <a:r>
              <a:rPr lang="en-US" sz="1800" b="1" dirty="0" smtClean="0"/>
              <a:t> </a:t>
            </a:r>
            <a:r>
              <a:rPr lang="en-US" sz="1800" b="1" dirty="0" err="1"/>
              <a:t>i</a:t>
            </a:r>
            <a:r>
              <a:rPr lang="en-US" sz="1800" b="1" dirty="0"/>
              <a:t> </a:t>
            </a:r>
            <a:r>
              <a:rPr lang="en-US" sz="1800" b="1" dirty="0" err="1"/>
              <a:t>poslovni</a:t>
            </a:r>
            <a:r>
              <a:rPr lang="en-US" sz="1800" b="1" dirty="0"/>
              <a:t> </a:t>
            </a:r>
            <a:r>
              <a:rPr lang="en-US" sz="1800" b="1" dirty="0" err="1"/>
              <a:t>konsalting</a:t>
            </a:r>
            <a:r>
              <a:rPr lang="en-US" sz="1800" dirty="0"/>
              <a:t>, </a:t>
            </a:r>
            <a:endParaRPr lang="sr-Latn-RS" sz="1800" dirty="0" smtClean="0"/>
          </a:p>
          <a:p>
            <a:pPr lvl="1"/>
            <a:r>
              <a:rPr lang="sr-Latn-RS" sz="1800" dirty="0" smtClean="0"/>
              <a:t>p</a:t>
            </a:r>
            <a:r>
              <a:rPr lang="en-US" sz="1800" dirty="0" err="1" smtClean="0"/>
              <a:t>ovećanje</a:t>
            </a:r>
            <a:r>
              <a:rPr lang="en-US" sz="1800" dirty="0"/>
              <a:t> </a:t>
            </a:r>
            <a:r>
              <a:rPr lang="en-US" sz="1800" b="1" dirty="0" err="1"/>
              <a:t>kredibiliteta</a:t>
            </a:r>
            <a:r>
              <a:rPr lang="en-US" sz="1800" dirty="0"/>
              <a:t> </a:t>
            </a:r>
            <a:r>
              <a:rPr lang="en-US" sz="1800" dirty="0" err="1"/>
              <a:t>kompanije</a:t>
            </a:r>
            <a:r>
              <a:rPr lang="en-US" sz="1800" dirty="0"/>
              <a:t>, </a:t>
            </a:r>
            <a:endParaRPr lang="sr-Latn-RS" sz="1800" dirty="0" smtClean="0"/>
          </a:p>
          <a:p>
            <a:pPr lvl="1"/>
            <a:r>
              <a:rPr lang="en-US" sz="1800" dirty="0" err="1" smtClean="0"/>
              <a:t>organizaciju</a:t>
            </a:r>
            <a:r>
              <a:rPr lang="en-US" sz="1800" dirty="0" smtClean="0"/>
              <a:t> </a:t>
            </a:r>
            <a:r>
              <a:rPr lang="en-US" sz="1800" dirty="0" err="1"/>
              <a:t>poslovanja</a:t>
            </a:r>
            <a:r>
              <a:rPr lang="en-US" sz="1800" dirty="0"/>
              <a:t>, </a:t>
            </a:r>
            <a:endParaRPr lang="sr-Latn-RS" sz="1800" dirty="0" smtClean="0"/>
          </a:p>
          <a:p>
            <a:pPr lvl="1"/>
            <a:r>
              <a:rPr lang="en-US" sz="1800" dirty="0" err="1" smtClean="0"/>
              <a:t>definisanje</a:t>
            </a:r>
            <a:r>
              <a:rPr lang="en-US" sz="1800" dirty="0" smtClean="0"/>
              <a:t> </a:t>
            </a:r>
            <a:r>
              <a:rPr lang="en-US" sz="1800" dirty="0" err="1"/>
              <a:t>izlazne</a:t>
            </a:r>
            <a:r>
              <a:rPr lang="en-US" sz="1800" dirty="0"/>
              <a:t> </a:t>
            </a:r>
            <a:r>
              <a:rPr lang="en-US" sz="1800" dirty="0" err="1"/>
              <a:t>strategije</a:t>
            </a:r>
            <a:r>
              <a:rPr lang="en-US" sz="1800" dirty="0"/>
              <a:t>, </a:t>
            </a:r>
            <a:r>
              <a:rPr lang="en-US" sz="1800" dirty="0" err="1"/>
              <a:t>kao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 </a:t>
            </a:r>
            <a:endParaRPr lang="sr-Latn-RS" sz="1800" dirty="0" smtClean="0"/>
          </a:p>
          <a:p>
            <a:pPr lvl="1"/>
            <a:r>
              <a:rPr lang="en-US" sz="1800" b="1" dirty="0" err="1" smtClean="0"/>
              <a:t>dodatna</a:t>
            </a:r>
            <a:r>
              <a:rPr lang="en-US" sz="1800" b="1" dirty="0" smtClean="0"/>
              <a:t> </a:t>
            </a:r>
            <a:r>
              <a:rPr lang="en-US" sz="1800" b="1" dirty="0" err="1"/>
              <a:t>finansiranja</a:t>
            </a:r>
            <a:r>
              <a:rPr lang="en-US" sz="1800" dirty="0"/>
              <a:t> </a:t>
            </a:r>
            <a:r>
              <a:rPr lang="en-US" sz="1800" dirty="0" err="1"/>
              <a:t>nakon</a:t>
            </a:r>
            <a:r>
              <a:rPr lang="en-US" sz="1800" dirty="0"/>
              <a:t> </a:t>
            </a:r>
            <a:r>
              <a:rPr lang="en-US" sz="1800" dirty="0" err="1"/>
              <a:t>prvobitne</a:t>
            </a:r>
            <a:r>
              <a:rPr lang="en-US" sz="1800" dirty="0"/>
              <a:t> </a:t>
            </a:r>
            <a:r>
              <a:rPr lang="en-US" sz="1800" dirty="0" err="1"/>
              <a:t>investicije</a:t>
            </a:r>
            <a:r>
              <a:rPr lang="en-US" sz="1800" dirty="0"/>
              <a:t>.</a:t>
            </a:r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386" y="139598"/>
            <a:ext cx="2451226" cy="1994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32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0488" y="559455"/>
            <a:ext cx="8911687" cy="1280890"/>
          </a:xfrm>
        </p:spPr>
        <p:txBody>
          <a:bodyPr>
            <a:normAutofit/>
          </a:bodyPr>
          <a:lstStyle/>
          <a:p>
            <a:r>
              <a:rPr lang="en-US" b="1" i="1" dirty="0"/>
              <a:t>Bi</a:t>
            </a:r>
            <a:r>
              <a:rPr lang="sr-Latn-RS" b="1" i="1" dirty="0"/>
              <a:t>znis </a:t>
            </a:r>
            <a:r>
              <a:rPr lang="sr-Latn-RS" b="1" i="1" dirty="0" smtClean="0"/>
              <a:t>anđeli 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608945"/>
          </a:xfrm>
        </p:spPr>
        <p:txBody>
          <a:bodyPr>
            <a:noAutofit/>
          </a:bodyPr>
          <a:lstStyle/>
          <a:p>
            <a:r>
              <a:rPr lang="en-US" sz="2000" dirty="0" err="1"/>
              <a:t>Većina</a:t>
            </a:r>
            <a:r>
              <a:rPr lang="en-US" sz="2000" dirty="0"/>
              <a:t> </a:t>
            </a:r>
            <a:r>
              <a:rPr lang="en-US" sz="2000" dirty="0" err="1"/>
              <a:t>poslovnih</a:t>
            </a:r>
            <a:r>
              <a:rPr lang="en-US" sz="2000" dirty="0"/>
              <a:t> </a:t>
            </a:r>
            <a:r>
              <a:rPr lang="en-US" sz="2000" dirty="0" err="1"/>
              <a:t>anđela</a:t>
            </a:r>
            <a:r>
              <a:rPr lang="en-US" sz="2000" dirty="0"/>
              <a:t> </a:t>
            </a:r>
            <a:r>
              <a:rPr lang="en-US" sz="2000" dirty="0" err="1"/>
              <a:t>ulaže</a:t>
            </a:r>
            <a:r>
              <a:rPr lang="en-US" sz="2000" dirty="0"/>
              <a:t> u </a:t>
            </a:r>
            <a:r>
              <a:rPr lang="en-US" sz="2000" dirty="0" err="1"/>
              <a:t>industrije</a:t>
            </a:r>
            <a:r>
              <a:rPr lang="en-US" sz="2000" dirty="0"/>
              <a:t>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sektore</a:t>
            </a:r>
            <a:r>
              <a:rPr lang="en-US" sz="2000" dirty="0"/>
              <a:t> u </a:t>
            </a:r>
            <a:r>
              <a:rPr lang="en-US" sz="2000" dirty="0" err="1"/>
              <a:t>kojima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sami</a:t>
            </a:r>
            <a:r>
              <a:rPr lang="en-US" sz="2000" dirty="0"/>
              <a:t> </a:t>
            </a:r>
            <a:r>
              <a:rPr lang="en-US" sz="2000" dirty="0" err="1"/>
              <a:t>imaju</a:t>
            </a:r>
            <a:r>
              <a:rPr lang="en-US" sz="2000" dirty="0"/>
              <a:t> </a:t>
            </a:r>
            <a:r>
              <a:rPr lang="en-US" sz="2000" dirty="0" err="1"/>
              <a:t>iskustva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err="1" smtClean="0"/>
              <a:t>Naravno</a:t>
            </a:r>
            <a:r>
              <a:rPr lang="en-US" sz="2000" dirty="0"/>
              <a:t>, ono </a:t>
            </a:r>
            <a:r>
              <a:rPr lang="en-US" sz="2000" dirty="0" err="1"/>
              <a:t>što</a:t>
            </a:r>
            <a:r>
              <a:rPr lang="en-US" sz="2000" dirty="0"/>
              <a:t> je </a:t>
            </a:r>
            <a:r>
              <a:rPr lang="en-US" sz="2000" dirty="0" err="1"/>
              <a:t>presudno</a:t>
            </a:r>
            <a:r>
              <a:rPr lang="en-US" sz="2000" dirty="0"/>
              <a:t> </a:t>
            </a:r>
            <a:r>
              <a:rPr lang="en-US" sz="2000" dirty="0" err="1"/>
              <a:t>jeste</a:t>
            </a:r>
            <a:r>
              <a:rPr lang="en-US" sz="2000" dirty="0"/>
              <a:t> da </a:t>
            </a:r>
            <a:r>
              <a:rPr lang="en-US" sz="2000" b="1" dirty="0" err="1"/>
              <a:t>poslovna</a:t>
            </a:r>
            <a:r>
              <a:rPr lang="en-US" sz="2000" b="1" dirty="0"/>
              <a:t> </a:t>
            </a:r>
            <a:r>
              <a:rPr lang="en-US" sz="2000" b="1" dirty="0" err="1"/>
              <a:t>ideja</a:t>
            </a:r>
            <a:r>
              <a:rPr lang="en-US" sz="2000" dirty="0"/>
              <a:t> </a:t>
            </a:r>
            <a:r>
              <a:rPr lang="en-US" sz="2000" dirty="0" err="1"/>
              <a:t>bude</a:t>
            </a:r>
            <a:r>
              <a:rPr lang="en-US" sz="2000" dirty="0"/>
              <a:t> </a:t>
            </a:r>
            <a:r>
              <a:rPr lang="en-US" sz="2000" b="1" dirty="0" err="1"/>
              <a:t>inovativna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uzbudljiva</a:t>
            </a:r>
            <a:r>
              <a:rPr lang="en-US" sz="2000" dirty="0"/>
              <a:t>, da </a:t>
            </a:r>
            <a:r>
              <a:rPr lang="en-US" sz="2000" dirty="0" err="1"/>
              <a:t>pruža</a:t>
            </a:r>
            <a:r>
              <a:rPr lang="en-US" sz="2000" dirty="0"/>
              <a:t> </a:t>
            </a:r>
            <a:r>
              <a:rPr lang="en-US" sz="2000" b="1" dirty="0" err="1"/>
              <a:t>mogućnosti</a:t>
            </a:r>
            <a:r>
              <a:rPr lang="en-US" sz="2000" b="1" dirty="0"/>
              <a:t> </a:t>
            </a:r>
            <a:r>
              <a:rPr lang="en-US" sz="2000" b="1" dirty="0" err="1"/>
              <a:t>razvoja</a:t>
            </a:r>
            <a:r>
              <a:rPr lang="en-US" sz="2000" dirty="0"/>
              <a:t>, </a:t>
            </a:r>
            <a:r>
              <a:rPr lang="en-US" sz="2000" dirty="0" err="1"/>
              <a:t>ali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da </a:t>
            </a:r>
            <a:r>
              <a:rPr lang="en-US" sz="2000" dirty="0" err="1"/>
              <a:t>iza</a:t>
            </a:r>
            <a:r>
              <a:rPr lang="en-US" sz="2000" dirty="0"/>
              <a:t> </a:t>
            </a:r>
            <a:r>
              <a:rPr lang="en-US" sz="2000" dirty="0" err="1"/>
              <a:t>nje</a:t>
            </a:r>
            <a:r>
              <a:rPr lang="en-US" sz="2000" dirty="0"/>
              <a:t> </a:t>
            </a:r>
            <a:r>
              <a:rPr lang="en-US" sz="2000" dirty="0" err="1"/>
              <a:t>stoje</a:t>
            </a:r>
            <a:r>
              <a:rPr lang="en-US" sz="2000" dirty="0"/>
              <a:t> </a:t>
            </a:r>
            <a:r>
              <a:rPr lang="en-US" sz="2000" dirty="0" err="1"/>
              <a:t>ljudi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 </a:t>
            </a:r>
            <a:r>
              <a:rPr lang="en-US" sz="2000" b="1" dirty="0" err="1"/>
              <a:t>vredni</a:t>
            </a:r>
            <a:r>
              <a:rPr lang="en-US" sz="2000" b="1" dirty="0"/>
              <a:t>, </a:t>
            </a:r>
            <a:r>
              <a:rPr lang="en-US" sz="2000" b="1" dirty="0" err="1"/>
              <a:t>spremni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rizik</a:t>
            </a:r>
            <a:r>
              <a:rPr lang="en-US" sz="2000" b="1" dirty="0"/>
              <a:t>, </a:t>
            </a:r>
            <a:r>
              <a:rPr lang="en-US" sz="2000" b="1" dirty="0" err="1"/>
              <a:t>drugačiji</a:t>
            </a:r>
            <a:r>
              <a:rPr lang="en-US" sz="2000" b="1" dirty="0"/>
              <a:t>,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kojima</a:t>
            </a:r>
            <a:r>
              <a:rPr lang="en-US" sz="2000" b="1" dirty="0"/>
              <a:t> </a:t>
            </a:r>
            <a:r>
              <a:rPr lang="en-US" sz="2000" b="1" dirty="0" err="1"/>
              <a:t>mogu</a:t>
            </a:r>
            <a:r>
              <a:rPr lang="en-US" sz="2000" b="1" dirty="0"/>
              <a:t> da </a:t>
            </a:r>
            <a:r>
              <a:rPr lang="en-US" sz="2000" b="1" dirty="0" err="1"/>
              <a:t>veruju</a:t>
            </a:r>
            <a:r>
              <a:rPr lang="en-US" sz="2000" dirty="0"/>
              <a:t>. </a:t>
            </a:r>
            <a:endParaRPr lang="sr-Latn-RS" sz="2000" dirty="0"/>
          </a:p>
          <a:p>
            <a:r>
              <a:rPr lang="en-US" sz="2000" dirty="0" err="1"/>
              <a:t>Kako</a:t>
            </a:r>
            <a:r>
              <a:rPr lang="en-US" sz="2000" dirty="0"/>
              <a:t> </a:t>
            </a:r>
            <a:r>
              <a:rPr lang="en-US" sz="2000" dirty="0" err="1"/>
              <a:t>biznis</a:t>
            </a:r>
            <a:r>
              <a:rPr lang="en-US" sz="2000" dirty="0"/>
              <a:t> </a:t>
            </a:r>
            <a:r>
              <a:rPr lang="en-US" sz="2000" dirty="0" err="1"/>
              <a:t>anđeli</a:t>
            </a:r>
            <a:r>
              <a:rPr lang="en-US" sz="2000" dirty="0"/>
              <a:t> </a:t>
            </a:r>
            <a:r>
              <a:rPr lang="en-US" sz="2000" dirty="0" err="1"/>
              <a:t>ulažu</a:t>
            </a:r>
            <a:r>
              <a:rPr lang="en-US" sz="2000" dirty="0"/>
              <a:t> </a:t>
            </a:r>
            <a:r>
              <a:rPr lang="en-US" sz="2000" dirty="0" err="1"/>
              <a:t>sopstveni</a:t>
            </a:r>
            <a:r>
              <a:rPr lang="en-US" sz="2000" dirty="0"/>
              <a:t> </a:t>
            </a:r>
            <a:r>
              <a:rPr lang="en-US" sz="2000" dirty="0" err="1"/>
              <a:t>novac</a:t>
            </a:r>
            <a:r>
              <a:rPr lang="en-US" sz="2000" dirty="0"/>
              <a:t>, </a:t>
            </a:r>
            <a:r>
              <a:rPr lang="en-US" sz="2000" dirty="0" err="1"/>
              <a:t>nije</a:t>
            </a:r>
            <a:r>
              <a:rPr lang="en-US" sz="2000" dirty="0"/>
              <a:t> </a:t>
            </a:r>
            <a:r>
              <a:rPr lang="en-US" sz="2000" dirty="0" err="1"/>
              <a:t>neobično</a:t>
            </a:r>
            <a:r>
              <a:rPr lang="en-US" sz="2000" dirty="0"/>
              <a:t> da je </a:t>
            </a:r>
            <a:r>
              <a:rPr lang="en-US" sz="2000" dirty="0" err="1"/>
              <a:t>sama</a:t>
            </a:r>
            <a:r>
              <a:rPr lang="en-US" sz="2000" dirty="0"/>
              <a:t> </a:t>
            </a:r>
            <a:r>
              <a:rPr lang="en-US" sz="2000" dirty="0" err="1"/>
              <a:t>priroda</a:t>
            </a:r>
            <a:r>
              <a:rPr lang="en-US" sz="2000" dirty="0"/>
              <a:t> </a:t>
            </a:r>
            <a:r>
              <a:rPr lang="en-US" sz="2000" dirty="0" err="1"/>
              <a:t>investicije</a:t>
            </a:r>
            <a:r>
              <a:rPr lang="en-US" sz="2000" dirty="0"/>
              <a:t> </a:t>
            </a:r>
            <a:r>
              <a:rPr lang="en-US" sz="2000" dirty="0" err="1"/>
              <a:t>više</a:t>
            </a:r>
            <a:r>
              <a:rPr lang="en-US" sz="2000" dirty="0"/>
              <a:t> </a:t>
            </a:r>
            <a:r>
              <a:rPr lang="en-US" sz="2000" dirty="0" err="1"/>
              <a:t>lična</a:t>
            </a:r>
            <a:r>
              <a:rPr lang="en-US" sz="2000" dirty="0"/>
              <a:t>, a </a:t>
            </a:r>
            <a:r>
              <a:rPr lang="en-US" sz="2000" dirty="0" err="1"/>
              <a:t>manje</a:t>
            </a:r>
            <a:r>
              <a:rPr lang="en-US" sz="2000" dirty="0"/>
              <a:t> </a:t>
            </a:r>
            <a:r>
              <a:rPr lang="en-US" sz="2000" dirty="0" err="1"/>
              <a:t>striktno</a:t>
            </a:r>
            <a:r>
              <a:rPr lang="en-US" sz="2000" dirty="0"/>
              <a:t> </a:t>
            </a:r>
            <a:r>
              <a:rPr lang="en-US" sz="2000" dirty="0" err="1"/>
              <a:t>poslovna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da </a:t>
            </a:r>
            <a:r>
              <a:rPr lang="en-US" sz="2000" dirty="0" err="1"/>
              <a:t>zbog</a:t>
            </a:r>
            <a:r>
              <a:rPr lang="en-US" sz="2000" dirty="0"/>
              <a:t> toga </a:t>
            </a:r>
            <a:r>
              <a:rPr lang="en-US" sz="2000" dirty="0" err="1"/>
              <a:t>postoji</a:t>
            </a:r>
            <a:r>
              <a:rPr lang="en-US" sz="2000" dirty="0"/>
              <a:t> </a:t>
            </a:r>
            <a:r>
              <a:rPr lang="en-US" sz="2000" dirty="0" err="1"/>
              <a:t>mnogo</a:t>
            </a:r>
            <a:r>
              <a:rPr lang="en-US" sz="2000" dirty="0"/>
              <a:t> </a:t>
            </a:r>
            <a:r>
              <a:rPr lang="en-US" sz="2000" dirty="0" err="1"/>
              <a:t>slučajeva</a:t>
            </a:r>
            <a:r>
              <a:rPr lang="en-US" sz="2000" dirty="0"/>
              <a:t> </a:t>
            </a:r>
            <a:r>
              <a:rPr lang="en-US" sz="2000" dirty="0" err="1"/>
              <a:t>gde</a:t>
            </a:r>
            <a:r>
              <a:rPr lang="en-US" sz="2000" dirty="0"/>
              <a:t> se </a:t>
            </a:r>
            <a:r>
              <a:rPr lang="en-US" sz="2000" dirty="0" err="1"/>
              <a:t>investira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domaćem</a:t>
            </a:r>
            <a:r>
              <a:rPr lang="en-US" sz="2000" dirty="0"/>
              <a:t> </a:t>
            </a:r>
            <a:r>
              <a:rPr lang="en-US" sz="2000" dirty="0" err="1"/>
              <a:t>tržištu</a:t>
            </a:r>
            <a:r>
              <a:rPr lang="en-US" sz="2000" dirty="0"/>
              <a:t>, </a:t>
            </a:r>
            <a:r>
              <a:rPr lang="en-US" sz="2000" dirty="0" err="1"/>
              <a:t>čak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u </a:t>
            </a:r>
            <a:r>
              <a:rPr lang="en-US" sz="2000" dirty="0" err="1"/>
              <a:t>svojim</a:t>
            </a:r>
            <a:r>
              <a:rPr lang="en-US" sz="2000" dirty="0"/>
              <a:t> </a:t>
            </a:r>
            <a:r>
              <a:rPr lang="en-US" sz="2000" dirty="0" err="1"/>
              <a:t>lokalnim</a:t>
            </a:r>
            <a:r>
              <a:rPr lang="en-US" sz="2000" dirty="0"/>
              <a:t> </a:t>
            </a:r>
            <a:r>
              <a:rPr lang="en-US" sz="2000" dirty="0" err="1"/>
              <a:t>zajednicama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err="1" smtClean="0"/>
              <a:t>Takođe</a:t>
            </a:r>
            <a:r>
              <a:rPr lang="en-US" sz="2000" dirty="0"/>
              <a:t>, </a:t>
            </a:r>
            <a:r>
              <a:rPr lang="en-US" sz="2000" dirty="0" err="1"/>
              <a:t>navodi</a:t>
            </a:r>
            <a:r>
              <a:rPr lang="en-US" sz="2000" dirty="0"/>
              <a:t> se da </a:t>
            </a:r>
            <a:r>
              <a:rPr lang="en-US" sz="2000" dirty="0" err="1"/>
              <a:t>preferiraju</a:t>
            </a:r>
            <a:r>
              <a:rPr lang="en-US" sz="2000" dirty="0"/>
              <a:t> da </a:t>
            </a:r>
            <a:r>
              <a:rPr lang="en-US" sz="2000" dirty="0" err="1"/>
              <a:t>ulažu</a:t>
            </a:r>
            <a:r>
              <a:rPr lang="en-US" sz="2000" dirty="0"/>
              <a:t> u </a:t>
            </a:r>
            <a:r>
              <a:rPr lang="en-US" sz="2000" dirty="0" err="1"/>
              <a:t>kompanije</a:t>
            </a:r>
            <a:r>
              <a:rPr lang="en-US" sz="2000" dirty="0"/>
              <a:t> </a:t>
            </a:r>
            <a:r>
              <a:rPr lang="en-US" sz="2000" dirty="0" err="1"/>
              <a:t>koje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u </a:t>
            </a:r>
            <a:r>
              <a:rPr lang="en-US" sz="2000" dirty="0" err="1"/>
              <a:t>privatnom</a:t>
            </a:r>
            <a:r>
              <a:rPr lang="en-US" sz="2000" dirty="0"/>
              <a:t> </a:t>
            </a:r>
            <a:r>
              <a:rPr lang="en-US" sz="2000" dirty="0" err="1"/>
              <a:t>vlasništvu</a:t>
            </a:r>
            <a:r>
              <a:rPr lang="en-US" sz="2000" dirty="0"/>
              <a:t>, </a:t>
            </a:r>
            <a:r>
              <a:rPr lang="en-US" sz="2000" dirty="0" err="1"/>
              <a:t>radije</a:t>
            </a:r>
            <a:r>
              <a:rPr lang="en-US" sz="2000" dirty="0"/>
              <a:t> </a:t>
            </a:r>
            <a:r>
              <a:rPr lang="en-US" sz="2000" dirty="0" err="1"/>
              <a:t>nego</a:t>
            </a:r>
            <a:r>
              <a:rPr lang="en-US" sz="2000" dirty="0"/>
              <a:t> u one </a:t>
            </a:r>
            <a:r>
              <a:rPr lang="en-US" sz="2000" dirty="0" err="1"/>
              <a:t>koje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javne</a:t>
            </a:r>
            <a:r>
              <a:rPr lang="en-US" sz="2000" dirty="0"/>
              <a:t>.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386" y="139598"/>
            <a:ext cx="2451226" cy="1994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95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0488" y="559455"/>
            <a:ext cx="8911687" cy="1280890"/>
          </a:xfrm>
        </p:spPr>
        <p:txBody>
          <a:bodyPr>
            <a:normAutofit/>
          </a:bodyPr>
          <a:lstStyle/>
          <a:p>
            <a:r>
              <a:rPr lang="en-US" b="1" i="1" dirty="0"/>
              <a:t>Bi</a:t>
            </a:r>
            <a:r>
              <a:rPr lang="sr-Latn-RS" b="1" i="1" dirty="0"/>
              <a:t>znis </a:t>
            </a:r>
            <a:r>
              <a:rPr lang="sr-Latn-RS" b="1" i="1" dirty="0" smtClean="0"/>
              <a:t>anđeli 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608945"/>
          </a:xfrm>
        </p:spPr>
        <p:txBody>
          <a:bodyPr>
            <a:noAutofit/>
          </a:bodyPr>
          <a:lstStyle/>
          <a:p>
            <a:r>
              <a:rPr lang="en-US" sz="2000" dirty="0" err="1"/>
              <a:t>Globalno</a:t>
            </a:r>
            <a:r>
              <a:rPr lang="en-US" sz="2000" dirty="0"/>
              <a:t> </a:t>
            </a:r>
            <a:r>
              <a:rPr lang="en-US" sz="2000" dirty="0" err="1"/>
              <a:t>posmatrajući</a:t>
            </a:r>
            <a:r>
              <a:rPr lang="en-US" sz="2000" dirty="0"/>
              <a:t>, </a:t>
            </a:r>
            <a:r>
              <a:rPr lang="en-US" sz="2000" dirty="0" err="1"/>
              <a:t>najrazvijenije</a:t>
            </a:r>
            <a:r>
              <a:rPr lang="en-US" sz="2000" dirty="0"/>
              <a:t> </a:t>
            </a:r>
            <a:r>
              <a:rPr lang="en-US" sz="2000" dirty="0" err="1"/>
              <a:t>investicije</a:t>
            </a:r>
            <a:r>
              <a:rPr lang="en-US" sz="2000" dirty="0"/>
              <a:t> </a:t>
            </a:r>
            <a:r>
              <a:rPr lang="en-US" sz="2000" dirty="0" err="1"/>
              <a:t>poslovnih</a:t>
            </a:r>
            <a:r>
              <a:rPr lang="en-US" sz="2000" dirty="0"/>
              <a:t> </a:t>
            </a:r>
            <a:r>
              <a:rPr lang="en-US" sz="2000" dirty="0" err="1"/>
              <a:t>anđela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u SAD</a:t>
            </a:r>
            <a:r>
              <a:rPr lang="en-US" sz="2000" dirty="0" smtClean="0"/>
              <a:t>,</a:t>
            </a:r>
            <a:r>
              <a:rPr lang="en-US" sz="2000" dirty="0"/>
              <a:t> </a:t>
            </a:r>
            <a:r>
              <a:rPr lang="sr-Latn-RS" sz="2000" dirty="0" smtClean="0"/>
              <a:t>gde su </a:t>
            </a:r>
            <a:r>
              <a:rPr lang="en-US" sz="2000" dirty="0" err="1" smtClean="0"/>
              <a:t>godišnje</a:t>
            </a:r>
            <a:r>
              <a:rPr lang="en-US" sz="2000" dirty="0" smtClean="0"/>
              <a:t> </a:t>
            </a:r>
            <a:r>
              <a:rPr lang="en-US" sz="2000" dirty="0" err="1"/>
              <a:t>investicije</a:t>
            </a:r>
            <a:r>
              <a:rPr lang="en-US" sz="2000" dirty="0"/>
              <a:t> </a:t>
            </a:r>
            <a:r>
              <a:rPr lang="sr-Latn-RS" sz="2000" dirty="0" smtClean="0"/>
              <a:t>čak 20 milijardi evra.</a:t>
            </a:r>
          </a:p>
          <a:p>
            <a:r>
              <a:rPr lang="sr-Latn-RS" sz="2000" dirty="0" smtClean="0"/>
              <a:t>U</a:t>
            </a:r>
            <a:r>
              <a:rPr lang="en-US" sz="2000" dirty="0" smtClean="0"/>
              <a:t> </a:t>
            </a:r>
            <a:r>
              <a:rPr lang="en-US" sz="2000" dirty="0" err="1"/>
              <a:t>Evropi</a:t>
            </a:r>
            <a:r>
              <a:rPr lang="en-US" sz="2000" dirty="0"/>
              <a:t> </a:t>
            </a:r>
            <a:r>
              <a:rPr lang="en-US" sz="2000" dirty="0" err="1"/>
              <a:t>godišnje</a:t>
            </a:r>
            <a:r>
              <a:rPr lang="en-US" sz="2000" dirty="0"/>
              <a:t> </a:t>
            </a:r>
            <a:r>
              <a:rPr lang="en-US" sz="2000" dirty="0" err="1"/>
              <a:t>investicije</a:t>
            </a:r>
            <a:r>
              <a:rPr lang="en-US" sz="2000" dirty="0"/>
              <a:t> </a:t>
            </a:r>
            <a:r>
              <a:rPr lang="sr-Latn-RS" sz="2000" dirty="0" smtClean="0"/>
              <a:t>se </a:t>
            </a:r>
            <a:r>
              <a:rPr lang="en-US" sz="2000" dirty="0" err="1" smtClean="0"/>
              <a:t>kreću</a:t>
            </a:r>
            <a:r>
              <a:rPr lang="en-US" sz="2000" dirty="0" smtClean="0"/>
              <a:t> </a:t>
            </a:r>
            <a:r>
              <a:rPr lang="en-US" sz="2000" dirty="0"/>
              <a:t>od 3 do 5 </a:t>
            </a:r>
            <a:r>
              <a:rPr lang="en-US" sz="2000" dirty="0" err="1"/>
              <a:t>milijardi</a:t>
            </a:r>
            <a:r>
              <a:rPr lang="en-US" sz="2000" dirty="0"/>
              <a:t> </a:t>
            </a:r>
            <a:r>
              <a:rPr lang="en-US" sz="2000" dirty="0" err="1" smtClean="0"/>
              <a:t>evra</a:t>
            </a:r>
            <a:r>
              <a:rPr lang="sr-Latn-RS" sz="2000" dirty="0" smtClean="0"/>
              <a:t>.</a:t>
            </a:r>
          </a:p>
          <a:p>
            <a:r>
              <a:rPr lang="en-US" sz="2000" dirty="0"/>
              <a:t>U </a:t>
            </a:r>
            <a:r>
              <a:rPr lang="en-US" sz="2000" dirty="0" err="1"/>
              <a:t>Srbiji</a:t>
            </a:r>
            <a:r>
              <a:rPr lang="en-US" sz="2000" dirty="0"/>
              <a:t>, </a:t>
            </a:r>
            <a:r>
              <a:rPr lang="en-US" sz="2000" dirty="0" err="1"/>
              <a:t>prva</a:t>
            </a:r>
            <a:r>
              <a:rPr lang="en-US" sz="2000" dirty="0"/>
              <a:t> </a:t>
            </a:r>
            <a:r>
              <a:rPr lang="en-US" sz="2000" dirty="0" err="1"/>
              <a:t>organizacija</a:t>
            </a:r>
            <a:r>
              <a:rPr lang="en-US" sz="2000" dirty="0"/>
              <a:t> </a:t>
            </a:r>
            <a:r>
              <a:rPr lang="en-US" sz="2000" dirty="0" err="1"/>
              <a:t>ove</a:t>
            </a:r>
            <a:r>
              <a:rPr lang="en-US" sz="2000" dirty="0"/>
              <a:t> </a:t>
            </a:r>
            <a:r>
              <a:rPr lang="en-US" sz="2000" dirty="0" err="1"/>
              <a:t>vrste</a:t>
            </a:r>
            <a:r>
              <a:rPr lang="en-US" sz="2000" dirty="0"/>
              <a:t> </a:t>
            </a:r>
            <a:r>
              <a:rPr lang="en-US" sz="2000" dirty="0" err="1"/>
              <a:t>osnovana</a:t>
            </a:r>
            <a:r>
              <a:rPr lang="en-US" sz="2000" dirty="0"/>
              <a:t> je </a:t>
            </a:r>
            <a:r>
              <a:rPr lang="en-US" sz="2000" dirty="0" err="1"/>
              <a:t>početkom</a:t>
            </a:r>
            <a:r>
              <a:rPr lang="en-US" sz="2000" dirty="0"/>
              <a:t> 2010. </a:t>
            </a:r>
            <a:r>
              <a:rPr lang="en-US" sz="2000" dirty="0" err="1"/>
              <a:t>godine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to je </a:t>
            </a:r>
            <a:r>
              <a:rPr lang="en-US" sz="2000" dirty="0" err="1"/>
              <a:t>udruženje</a:t>
            </a:r>
            <a:r>
              <a:rPr lang="en-US" sz="2000" dirty="0"/>
              <a:t> </a:t>
            </a:r>
            <a:r>
              <a:rPr lang="en-US" sz="2000" b="1" dirty="0">
                <a:hlinkClick r:id="rId2"/>
              </a:rPr>
              <a:t>“</a:t>
            </a:r>
            <a:r>
              <a:rPr lang="en-US" sz="2000" b="1" dirty="0" err="1">
                <a:hlinkClick r:id="rId2"/>
              </a:rPr>
              <a:t>Mreža</a:t>
            </a:r>
            <a:r>
              <a:rPr lang="en-US" sz="2000" b="1" dirty="0">
                <a:hlinkClick r:id="rId2"/>
              </a:rPr>
              <a:t> </a:t>
            </a:r>
            <a:r>
              <a:rPr lang="en-US" sz="2000" b="1" dirty="0" err="1">
                <a:hlinkClick r:id="rId2"/>
              </a:rPr>
              <a:t>poslovnih</a:t>
            </a:r>
            <a:r>
              <a:rPr lang="en-US" sz="2000" b="1" dirty="0">
                <a:hlinkClick r:id="rId2"/>
              </a:rPr>
              <a:t> </a:t>
            </a:r>
            <a:r>
              <a:rPr lang="en-US" sz="2000" b="1" dirty="0" err="1">
                <a:hlinkClick r:id="rId2"/>
              </a:rPr>
              <a:t>anđela</a:t>
            </a:r>
            <a:r>
              <a:rPr lang="en-US" sz="2000" b="1" dirty="0">
                <a:hlinkClick r:id="rId2"/>
              </a:rPr>
              <a:t> </a:t>
            </a:r>
            <a:r>
              <a:rPr lang="en-US" sz="2000" b="1" dirty="0" err="1">
                <a:hlinkClick r:id="rId2"/>
              </a:rPr>
              <a:t>Srbije</a:t>
            </a:r>
            <a:r>
              <a:rPr lang="en-US" sz="2000" b="1" dirty="0">
                <a:hlinkClick r:id="rId2"/>
              </a:rPr>
              <a:t> – SBAN”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err="1" smtClean="0"/>
              <a:t>Neke</a:t>
            </a:r>
            <a:r>
              <a:rPr lang="en-US" sz="2000" dirty="0" smtClean="0"/>
              <a:t> </a:t>
            </a:r>
            <a:r>
              <a:rPr lang="en-US" sz="2000" dirty="0"/>
              <a:t>od </a:t>
            </a:r>
            <a:r>
              <a:rPr lang="en-US" sz="2000" dirty="0" err="1"/>
              <a:t>aktivnosti</a:t>
            </a:r>
            <a:r>
              <a:rPr lang="en-US" sz="2000" dirty="0"/>
              <a:t> </a:t>
            </a:r>
            <a:r>
              <a:rPr lang="en-US" sz="2000" dirty="0" err="1"/>
              <a:t>koje</a:t>
            </a:r>
            <a:r>
              <a:rPr lang="en-US" sz="2000" dirty="0"/>
              <a:t> </a:t>
            </a:r>
            <a:r>
              <a:rPr lang="en-US" sz="2000" dirty="0" err="1"/>
              <a:t>obavljaju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identifikacija</a:t>
            </a:r>
            <a:r>
              <a:rPr lang="en-US" sz="2000" dirty="0"/>
              <a:t>, </a:t>
            </a:r>
            <a:r>
              <a:rPr lang="en-US" sz="2000" dirty="0" err="1"/>
              <a:t>selekcija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evaluacija</a:t>
            </a:r>
            <a:r>
              <a:rPr lang="en-US" sz="2000" dirty="0"/>
              <a:t> </a:t>
            </a:r>
            <a:r>
              <a:rPr lang="en-US" sz="2000" dirty="0" err="1"/>
              <a:t>projekata</a:t>
            </a:r>
            <a:r>
              <a:rPr lang="en-US" sz="2000" dirty="0"/>
              <a:t>, </a:t>
            </a:r>
            <a:r>
              <a:rPr lang="en-US" sz="2000" dirty="0" err="1"/>
              <a:t>edukacija</a:t>
            </a:r>
            <a:r>
              <a:rPr lang="en-US" sz="2000" dirty="0"/>
              <a:t> </a:t>
            </a:r>
            <a:r>
              <a:rPr lang="en-US" sz="2000" dirty="0" err="1"/>
              <a:t>preduzetnika</a:t>
            </a:r>
            <a:r>
              <a:rPr lang="en-US" sz="2000" dirty="0"/>
              <a:t>, </a:t>
            </a:r>
            <a:r>
              <a:rPr lang="en-US" sz="2000" dirty="0" err="1"/>
              <a:t>organizacija</a:t>
            </a:r>
            <a:r>
              <a:rPr lang="en-US" sz="2000" dirty="0"/>
              <a:t> </a:t>
            </a:r>
            <a:r>
              <a:rPr lang="en-US" sz="2000" dirty="0" err="1"/>
              <a:t>investicionih</a:t>
            </a:r>
            <a:r>
              <a:rPr lang="en-US" sz="2000" dirty="0"/>
              <a:t> </a:t>
            </a:r>
            <a:r>
              <a:rPr lang="en-US" sz="2000" dirty="0" err="1"/>
              <a:t>konferencija</a:t>
            </a:r>
            <a:r>
              <a:rPr lang="en-US" sz="2000" dirty="0"/>
              <a:t>, </a:t>
            </a:r>
            <a:r>
              <a:rPr lang="en-US" sz="2000" dirty="0" err="1"/>
              <a:t>promocija</a:t>
            </a:r>
            <a:r>
              <a:rPr lang="en-US" sz="2000" dirty="0"/>
              <a:t> </a:t>
            </a:r>
            <a:r>
              <a:rPr lang="en-US" sz="2000" dirty="0" err="1"/>
              <a:t>preduzetništva</a:t>
            </a:r>
            <a:r>
              <a:rPr lang="en-US" sz="2000" dirty="0"/>
              <a:t>, </a:t>
            </a:r>
            <a:r>
              <a:rPr lang="en-US" sz="2000" dirty="0" err="1"/>
              <a:t>organizacija</a:t>
            </a:r>
            <a:r>
              <a:rPr lang="en-US" sz="2000" dirty="0"/>
              <a:t> </a:t>
            </a:r>
            <a:r>
              <a:rPr lang="en-US" sz="2000" dirty="0" err="1"/>
              <a:t>sastanaka</a:t>
            </a:r>
            <a:r>
              <a:rPr lang="en-US" sz="2000" dirty="0"/>
              <a:t> </a:t>
            </a:r>
            <a:r>
              <a:rPr lang="en-US" sz="2000" dirty="0" err="1"/>
              <a:t>preduzetnika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zainteresovanim</a:t>
            </a:r>
            <a:r>
              <a:rPr lang="en-US" sz="2000" dirty="0"/>
              <a:t> </a:t>
            </a:r>
            <a:r>
              <a:rPr lang="en-US" sz="2000" dirty="0" err="1"/>
              <a:t>investitorima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slično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err="1" smtClean="0"/>
              <a:t>Jedini</a:t>
            </a:r>
            <a:r>
              <a:rPr lang="en-US" sz="2000" dirty="0" smtClean="0"/>
              <a:t> </a:t>
            </a:r>
            <a:r>
              <a:rPr lang="en-US" sz="2000" dirty="0"/>
              <a:t>problem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kojim</a:t>
            </a:r>
            <a:r>
              <a:rPr lang="en-US" sz="2000" dirty="0"/>
              <a:t> se </a:t>
            </a:r>
            <a:r>
              <a:rPr lang="en-US" sz="2000" dirty="0" err="1"/>
              <a:t>susreće</a:t>
            </a:r>
            <a:r>
              <a:rPr lang="en-US" sz="2000" dirty="0"/>
              <a:t> je </a:t>
            </a:r>
            <a:r>
              <a:rPr lang="en-US" sz="2000" dirty="0" err="1"/>
              <a:t>manjak</a:t>
            </a:r>
            <a:r>
              <a:rPr lang="en-US" sz="2000" dirty="0"/>
              <a:t> </a:t>
            </a:r>
            <a:r>
              <a:rPr lang="en-US" sz="2000" dirty="0" err="1"/>
              <a:t>projekata</a:t>
            </a:r>
            <a:r>
              <a:rPr lang="en-US" sz="2000" dirty="0"/>
              <a:t> u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mogu</a:t>
            </a:r>
            <a:r>
              <a:rPr lang="en-US" sz="2000" dirty="0"/>
              <a:t> da </a:t>
            </a:r>
            <a:r>
              <a:rPr lang="en-US" sz="2000" dirty="0" err="1"/>
              <a:t>ulažu</a:t>
            </a:r>
            <a:r>
              <a:rPr lang="en-US" sz="2000" dirty="0"/>
              <a:t>. </a:t>
            </a:r>
            <a:r>
              <a:rPr lang="en-US" sz="2000" dirty="0" err="1"/>
              <a:t>Upravo</a:t>
            </a:r>
            <a:r>
              <a:rPr lang="en-US" sz="2000" dirty="0"/>
              <a:t> </a:t>
            </a:r>
            <a:r>
              <a:rPr lang="en-US" sz="2000" dirty="0" err="1"/>
              <a:t>zbog</a:t>
            </a:r>
            <a:r>
              <a:rPr lang="en-US" sz="2000" dirty="0"/>
              <a:t> toga </a:t>
            </a:r>
            <a:r>
              <a:rPr lang="en-US" sz="2000" dirty="0" err="1"/>
              <a:t>treba</a:t>
            </a:r>
            <a:r>
              <a:rPr lang="en-US" sz="2000" b="1" dirty="0"/>
              <a:t> </a:t>
            </a:r>
            <a:r>
              <a:rPr lang="en-US" sz="2000" b="1" dirty="0" err="1"/>
              <a:t>podići</a:t>
            </a:r>
            <a:r>
              <a:rPr lang="en-US" sz="2000" b="1" dirty="0"/>
              <a:t> </a:t>
            </a:r>
            <a:r>
              <a:rPr lang="en-US" sz="2000" b="1" dirty="0" err="1"/>
              <a:t>svest</a:t>
            </a:r>
            <a:r>
              <a:rPr lang="en-US" sz="2000" b="1" dirty="0"/>
              <a:t> o </a:t>
            </a:r>
            <a:r>
              <a:rPr lang="en-US" sz="2000" b="1" dirty="0" err="1"/>
              <a:t>ovom</a:t>
            </a:r>
            <a:r>
              <a:rPr lang="en-US" sz="2000" b="1" dirty="0"/>
              <a:t> </a:t>
            </a:r>
            <a:r>
              <a:rPr lang="en-US" sz="2000" b="1" dirty="0" err="1"/>
              <a:t>načinu</a:t>
            </a:r>
            <a:r>
              <a:rPr lang="en-US" sz="2000" b="1" dirty="0"/>
              <a:t> </a:t>
            </a:r>
            <a:r>
              <a:rPr lang="en-US" sz="2000" b="1" dirty="0" err="1"/>
              <a:t>započinjanja</a:t>
            </a:r>
            <a:r>
              <a:rPr lang="en-US" sz="2000" b="1" dirty="0"/>
              <a:t> </a:t>
            </a:r>
            <a:r>
              <a:rPr lang="en-US" sz="2000" b="1" dirty="0" err="1"/>
              <a:t>biznisa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istaći</a:t>
            </a:r>
            <a:r>
              <a:rPr lang="en-US" sz="2000" b="1" dirty="0"/>
              <a:t> </a:t>
            </a:r>
            <a:r>
              <a:rPr lang="en-US" sz="2000" b="1" dirty="0" err="1"/>
              <a:t>njegove</a:t>
            </a:r>
            <a:r>
              <a:rPr lang="en-US" sz="2000" b="1" dirty="0"/>
              <a:t> </a:t>
            </a:r>
            <a:r>
              <a:rPr lang="en-US" sz="2000" b="1" dirty="0" err="1"/>
              <a:t>dobre</a:t>
            </a:r>
            <a:r>
              <a:rPr lang="en-US" sz="2000" b="1" dirty="0"/>
              <a:t> </a:t>
            </a:r>
            <a:r>
              <a:rPr lang="en-US" sz="2000" b="1" dirty="0" err="1"/>
              <a:t>strane</a:t>
            </a:r>
            <a:r>
              <a:rPr lang="en-US" sz="2000" dirty="0"/>
              <a:t>, </a:t>
            </a:r>
            <a:r>
              <a:rPr lang="en-US" sz="2000" dirty="0" err="1"/>
              <a:t>jer</a:t>
            </a:r>
            <a:r>
              <a:rPr lang="en-US" sz="2000" dirty="0"/>
              <a:t> </a:t>
            </a:r>
            <a:r>
              <a:rPr lang="en-US" sz="2000" dirty="0" err="1"/>
              <a:t>ih</a:t>
            </a:r>
            <a:r>
              <a:rPr lang="en-US" sz="2000" dirty="0"/>
              <a:t> </a:t>
            </a:r>
            <a:r>
              <a:rPr lang="en-US" sz="2000" dirty="0" err="1"/>
              <a:t>ima</a:t>
            </a:r>
            <a:r>
              <a:rPr lang="en-US" sz="2000" dirty="0"/>
              <a:t> </a:t>
            </a:r>
            <a:r>
              <a:rPr lang="en-US" sz="2000" dirty="0" err="1"/>
              <a:t>mnogo</a:t>
            </a:r>
            <a:r>
              <a:rPr lang="en-US" sz="2000" dirty="0"/>
              <a:t>.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386" y="139598"/>
            <a:ext cx="2451226" cy="1994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48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0488" y="559455"/>
            <a:ext cx="8911687" cy="1280890"/>
          </a:xfrm>
        </p:spPr>
        <p:txBody>
          <a:bodyPr>
            <a:normAutofit/>
          </a:bodyPr>
          <a:lstStyle/>
          <a:p>
            <a:r>
              <a:rPr lang="en-US" b="1" i="1" dirty="0"/>
              <a:t>Bi</a:t>
            </a:r>
            <a:r>
              <a:rPr lang="sr-Latn-RS" b="1" i="1" dirty="0"/>
              <a:t>znis </a:t>
            </a:r>
            <a:r>
              <a:rPr lang="sr-Latn-RS" b="1" i="1" dirty="0" smtClean="0"/>
              <a:t>anđeli 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608945"/>
          </a:xfrm>
        </p:spPr>
        <p:txBody>
          <a:bodyPr>
            <a:noAutofit/>
          </a:bodyPr>
          <a:lstStyle/>
          <a:p>
            <a:r>
              <a:rPr lang="en-US" sz="2000" b="1" i="1" u="sng" dirty="0"/>
              <a:t>SBAN </a:t>
            </a:r>
            <a:r>
              <a:rPr lang="en-US" sz="2000" b="1" i="1" u="sng" dirty="0" err="1"/>
              <a:t>Srpska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mreža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biznis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anđela</a:t>
            </a:r>
            <a:endParaRPr lang="en-US" sz="2000" b="1" i="1" u="sng" dirty="0"/>
          </a:p>
          <a:p>
            <a:endParaRPr lang="sr-Latn-RS" sz="2000" dirty="0" smtClean="0"/>
          </a:p>
          <a:p>
            <a:endParaRPr lang="sr-Latn-RS" sz="2000" dirty="0"/>
          </a:p>
          <a:p>
            <a:endParaRPr lang="sr-Latn-RS" sz="2000" dirty="0" smtClean="0"/>
          </a:p>
          <a:p>
            <a:endParaRPr lang="sr-Latn-RS" sz="2000" dirty="0"/>
          </a:p>
          <a:p>
            <a:r>
              <a:rPr lang="sr-Latn-RS" sz="2000" dirty="0" smtClean="0"/>
              <a:t>S</a:t>
            </a:r>
            <a:r>
              <a:rPr lang="en-US" sz="2000" dirty="0" err="1" smtClean="0"/>
              <a:t>rpska</a:t>
            </a:r>
            <a:r>
              <a:rPr lang="en-US" sz="2000" dirty="0" smtClean="0"/>
              <a:t> </a:t>
            </a:r>
            <a:r>
              <a:rPr lang="en-US" sz="2000" dirty="0" err="1"/>
              <a:t>mreža</a:t>
            </a:r>
            <a:r>
              <a:rPr lang="en-US" sz="2000" dirty="0"/>
              <a:t> </a:t>
            </a:r>
            <a:r>
              <a:rPr lang="en-US" sz="2000" dirty="0" err="1"/>
              <a:t>biznis</a:t>
            </a:r>
            <a:r>
              <a:rPr lang="en-US" sz="2000" dirty="0"/>
              <a:t> </a:t>
            </a:r>
            <a:r>
              <a:rPr lang="en-US" sz="2000" dirty="0" err="1"/>
              <a:t>anđela</a:t>
            </a:r>
            <a:r>
              <a:rPr lang="en-US" sz="2000" dirty="0"/>
              <a:t> je </a:t>
            </a:r>
            <a:r>
              <a:rPr lang="en-US" sz="2000" dirty="0" err="1"/>
              <a:t>prva</a:t>
            </a:r>
            <a:r>
              <a:rPr lang="en-US" sz="2000" dirty="0"/>
              <a:t> </a:t>
            </a:r>
            <a:r>
              <a:rPr lang="en-US" sz="2000" dirty="0" err="1"/>
              <a:t>organizacija</a:t>
            </a:r>
            <a:r>
              <a:rPr lang="en-US" sz="2000" dirty="0"/>
              <a:t> </a:t>
            </a:r>
            <a:r>
              <a:rPr lang="en-US" sz="2000" dirty="0" err="1"/>
              <a:t>ove</a:t>
            </a:r>
            <a:r>
              <a:rPr lang="en-US" sz="2000" dirty="0"/>
              <a:t> </a:t>
            </a:r>
            <a:r>
              <a:rPr lang="en-US" sz="2000" dirty="0" err="1"/>
              <a:t>vrste</a:t>
            </a:r>
            <a:r>
              <a:rPr lang="en-US" sz="2000" dirty="0"/>
              <a:t> u </a:t>
            </a:r>
            <a:r>
              <a:rPr lang="en-US" sz="2000" dirty="0" err="1"/>
              <a:t>Srbiji</a:t>
            </a:r>
            <a:r>
              <a:rPr lang="en-US" sz="2000" dirty="0"/>
              <a:t> </a:t>
            </a:r>
            <a:r>
              <a:rPr lang="en-US" sz="2000" dirty="0" err="1"/>
              <a:t>čiji</a:t>
            </a:r>
            <a:r>
              <a:rPr lang="en-US" sz="2000" dirty="0"/>
              <a:t> je </a:t>
            </a:r>
            <a:r>
              <a:rPr lang="en-US" sz="2000" b="1" u="sng" dirty="0" err="1"/>
              <a:t>osnovni</a:t>
            </a:r>
            <a:r>
              <a:rPr lang="en-US" sz="2000" b="1" u="sng" dirty="0"/>
              <a:t> </a:t>
            </a:r>
            <a:r>
              <a:rPr lang="en-US" sz="2000" b="1" u="sng" dirty="0" err="1"/>
              <a:t>cilj</a:t>
            </a:r>
            <a:r>
              <a:rPr lang="en-US" sz="2000" b="1" u="sng" dirty="0"/>
              <a:t> </a:t>
            </a:r>
            <a:r>
              <a:rPr lang="en-US" sz="2000" dirty="0"/>
              <a:t>da </a:t>
            </a:r>
            <a:r>
              <a:rPr lang="en-US" sz="2000" u="sng" dirty="0" err="1"/>
              <a:t>poveže</a:t>
            </a:r>
            <a:r>
              <a:rPr lang="en-US" sz="2000" u="sng" dirty="0"/>
              <a:t> </a:t>
            </a:r>
            <a:r>
              <a:rPr lang="en-US" sz="2000" u="sng" dirty="0" err="1"/>
              <a:t>biznis</a:t>
            </a:r>
            <a:r>
              <a:rPr lang="en-US" sz="2000" u="sng" dirty="0"/>
              <a:t> </a:t>
            </a:r>
            <a:r>
              <a:rPr lang="en-US" sz="2000" u="sng" dirty="0" err="1"/>
              <a:t>anđele</a:t>
            </a:r>
            <a:r>
              <a:rPr lang="en-US" sz="2000" u="sng" dirty="0"/>
              <a:t> </a:t>
            </a:r>
            <a:r>
              <a:rPr lang="en-US" sz="2000" dirty="0"/>
              <a:t>(</a:t>
            </a:r>
            <a:r>
              <a:rPr lang="en-US" sz="2000" dirty="0" err="1"/>
              <a:t>pojedinci</a:t>
            </a:r>
            <a:r>
              <a:rPr lang="en-US" sz="2000" dirty="0"/>
              <a:t> </a:t>
            </a:r>
            <a:r>
              <a:rPr lang="en-US" sz="2000" dirty="0" err="1"/>
              <a:t>spremni</a:t>
            </a:r>
            <a:r>
              <a:rPr lang="en-US" sz="2000" dirty="0"/>
              <a:t> da </a:t>
            </a:r>
            <a:r>
              <a:rPr lang="en-US" sz="2000" dirty="0" err="1"/>
              <a:t>investiraju</a:t>
            </a:r>
            <a:r>
              <a:rPr lang="en-US" sz="2000" dirty="0"/>
              <a:t> u </a:t>
            </a:r>
            <a:r>
              <a:rPr lang="en-US" sz="2000" dirty="0" err="1"/>
              <a:t>nove</a:t>
            </a:r>
            <a:r>
              <a:rPr lang="en-US" sz="2000" dirty="0"/>
              <a:t> </a:t>
            </a:r>
            <a:r>
              <a:rPr lang="en-US" sz="2000" dirty="0" err="1"/>
              <a:t>poslovne</a:t>
            </a:r>
            <a:r>
              <a:rPr lang="en-US" sz="2000" dirty="0"/>
              <a:t> </a:t>
            </a:r>
            <a:r>
              <a:rPr lang="en-US" sz="2000" dirty="0" err="1"/>
              <a:t>ideje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projekte</a:t>
            </a:r>
            <a:r>
              <a:rPr lang="en-US" sz="2000" u="sng" dirty="0"/>
              <a:t>) </a:t>
            </a:r>
            <a:r>
              <a:rPr lang="en-US" sz="2000" u="sng" dirty="0" err="1"/>
              <a:t>i</a:t>
            </a:r>
            <a:r>
              <a:rPr lang="en-US" sz="2000" u="sng" dirty="0"/>
              <a:t> </a:t>
            </a:r>
            <a:r>
              <a:rPr lang="en-US" sz="2000" u="sng" dirty="0" err="1"/>
              <a:t>preduzetnike</a:t>
            </a:r>
            <a:r>
              <a:rPr lang="en-US" sz="2000" u="sng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razvijenim</a:t>
            </a:r>
            <a:r>
              <a:rPr lang="en-US" sz="2000" dirty="0"/>
              <a:t> </a:t>
            </a:r>
            <a:r>
              <a:rPr lang="en-US" sz="2000" dirty="0" err="1"/>
              <a:t>biznis</a:t>
            </a:r>
            <a:r>
              <a:rPr lang="en-US" sz="2000" dirty="0"/>
              <a:t> </a:t>
            </a:r>
            <a:r>
              <a:rPr lang="en-US" sz="2000" dirty="0" err="1"/>
              <a:t>planom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timom</a:t>
            </a:r>
            <a:r>
              <a:rPr lang="en-US" sz="2000" dirty="0"/>
              <a:t> </a:t>
            </a:r>
            <a:r>
              <a:rPr lang="en-US" sz="2000" dirty="0" err="1"/>
              <a:t>ljudi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spremni</a:t>
            </a:r>
            <a:r>
              <a:rPr lang="en-US" sz="2000" dirty="0"/>
              <a:t> da </a:t>
            </a:r>
            <a:r>
              <a:rPr lang="en-US" sz="2000" dirty="0" err="1"/>
              <a:t>sprovedu</a:t>
            </a:r>
            <a:r>
              <a:rPr lang="en-US" sz="2000" dirty="0"/>
              <a:t> </a:t>
            </a:r>
            <a:r>
              <a:rPr lang="en-US" sz="2000" dirty="0" err="1"/>
              <a:t>ideju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da </a:t>
            </a:r>
            <a:r>
              <a:rPr lang="en-US" sz="2000" dirty="0" err="1"/>
              <a:t>razviju</a:t>
            </a:r>
            <a:r>
              <a:rPr lang="en-US" sz="2000" dirty="0"/>
              <a:t> </a:t>
            </a:r>
            <a:r>
              <a:rPr lang="en-US" sz="2000" dirty="0" err="1"/>
              <a:t>biznis</a:t>
            </a:r>
            <a:r>
              <a:rPr lang="en-US" sz="2000" dirty="0"/>
              <a:t> </a:t>
            </a:r>
            <a:r>
              <a:rPr lang="en-US" sz="2000" dirty="0" err="1"/>
              <a:t>projekat</a:t>
            </a:r>
            <a:r>
              <a:rPr lang="en-US" sz="2000" dirty="0"/>
              <a:t>.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386" y="139598"/>
            <a:ext cx="2451226" cy="19940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799" y="2606347"/>
            <a:ext cx="2622912" cy="1515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85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0488" y="559455"/>
            <a:ext cx="8911687" cy="1280890"/>
          </a:xfrm>
        </p:spPr>
        <p:txBody>
          <a:bodyPr>
            <a:normAutofit/>
          </a:bodyPr>
          <a:lstStyle/>
          <a:p>
            <a:r>
              <a:rPr lang="en-US" b="1" i="1" dirty="0"/>
              <a:t>Bi</a:t>
            </a:r>
            <a:r>
              <a:rPr lang="sr-Latn-RS" b="1" i="1" dirty="0"/>
              <a:t>znis </a:t>
            </a:r>
            <a:r>
              <a:rPr lang="sr-Latn-RS" b="1" i="1" dirty="0" smtClean="0"/>
              <a:t>anđeli 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948873"/>
            <a:ext cx="8915400" cy="4793671"/>
          </a:xfrm>
        </p:spPr>
        <p:txBody>
          <a:bodyPr>
            <a:noAutofit/>
          </a:bodyPr>
          <a:lstStyle/>
          <a:p>
            <a:r>
              <a:rPr lang="en-US" sz="2000" b="1" i="1" u="sng" dirty="0"/>
              <a:t>SBAN </a:t>
            </a:r>
            <a:r>
              <a:rPr lang="en-US" sz="2000" b="1" i="1" u="sng" dirty="0" err="1"/>
              <a:t>Srpska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mreža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biznis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anđela</a:t>
            </a:r>
            <a:endParaRPr lang="en-US" sz="2000" b="1" i="1" u="sng" dirty="0"/>
          </a:p>
          <a:p>
            <a:endParaRPr lang="sr-Latn-RS" sz="2000" dirty="0" smtClean="0"/>
          </a:p>
          <a:p>
            <a:endParaRPr lang="sr-Latn-RS" sz="2000" dirty="0"/>
          </a:p>
          <a:p>
            <a:endParaRPr lang="sr-Latn-RS" sz="2000" dirty="0" smtClean="0"/>
          </a:p>
          <a:p>
            <a:endParaRPr lang="sr-Latn-RS" sz="2000" dirty="0" smtClean="0"/>
          </a:p>
          <a:p>
            <a:r>
              <a:rPr lang="en-US" sz="2000" b="1" dirty="0" err="1"/>
              <a:t>Vizija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err="1"/>
              <a:t>Naša</a:t>
            </a:r>
            <a:r>
              <a:rPr lang="en-US" sz="2000" dirty="0"/>
              <a:t> </a:t>
            </a:r>
            <a:r>
              <a:rPr lang="en-US" sz="2000" dirty="0" err="1"/>
              <a:t>vizija</a:t>
            </a:r>
            <a:r>
              <a:rPr lang="en-US" sz="2000" dirty="0"/>
              <a:t> je SBAN 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en-US" sz="2000" dirty="0" err="1"/>
              <a:t>vodeći</a:t>
            </a:r>
            <a:r>
              <a:rPr lang="en-US" sz="2000" dirty="0"/>
              <a:t> </a:t>
            </a:r>
            <a:r>
              <a:rPr lang="en-US" sz="2000" dirty="0" err="1"/>
              <a:t>faktor</a:t>
            </a:r>
            <a:r>
              <a:rPr lang="en-US" sz="2000" dirty="0"/>
              <a:t> u </a:t>
            </a:r>
            <a:r>
              <a:rPr lang="en-US" sz="2000" dirty="0" err="1"/>
              <a:t>razvoju</a:t>
            </a:r>
            <a:r>
              <a:rPr lang="en-US" sz="2000" dirty="0"/>
              <a:t> </a:t>
            </a:r>
            <a:r>
              <a:rPr lang="en-US" sz="2000" dirty="0" err="1"/>
              <a:t>tržišta</a:t>
            </a:r>
            <a:r>
              <a:rPr lang="en-US" sz="2000" dirty="0"/>
              <a:t> </a:t>
            </a:r>
            <a:r>
              <a:rPr lang="en-US" sz="2000" dirty="0" err="1"/>
              <a:t>kapitala</a:t>
            </a:r>
            <a:r>
              <a:rPr lang="en-US" sz="2000" dirty="0"/>
              <a:t> u </a:t>
            </a:r>
            <a:r>
              <a:rPr lang="en-US" sz="2000" dirty="0" err="1"/>
              <a:t>regionu</a:t>
            </a:r>
            <a:r>
              <a:rPr lang="en-US" sz="2000" dirty="0"/>
              <a:t> </a:t>
            </a:r>
            <a:r>
              <a:rPr lang="en-US" sz="2000" dirty="0" err="1"/>
              <a:t>jugoistočne</a:t>
            </a:r>
            <a:r>
              <a:rPr lang="en-US" sz="2000" dirty="0"/>
              <a:t> </a:t>
            </a:r>
            <a:r>
              <a:rPr lang="en-US" sz="2000" dirty="0" err="1"/>
              <a:t>Evrope</a:t>
            </a:r>
            <a:r>
              <a:rPr lang="en-US" sz="2000" dirty="0"/>
              <a:t>.</a:t>
            </a:r>
            <a:br>
              <a:rPr lang="en-US" sz="2000" dirty="0"/>
            </a:br>
            <a:r>
              <a:rPr lang="en-US" sz="2000" b="1" dirty="0"/>
              <a:t> </a:t>
            </a:r>
            <a:endParaRPr lang="en-US" sz="2000" dirty="0"/>
          </a:p>
          <a:p>
            <a:r>
              <a:rPr lang="en-US" sz="2000" b="1" dirty="0" err="1"/>
              <a:t>Misija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SBAN </a:t>
            </a:r>
            <a:r>
              <a:rPr lang="en-US" sz="2000" dirty="0" err="1"/>
              <a:t>misija</a:t>
            </a:r>
            <a:r>
              <a:rPr lang="en-US" sz="2000" dirty="0"/>
              <a:t> je da </a:t>
            </a:r>
            <a:r>
              <a:rPr lang="en-US" sz="2000" dirty="0" err="1"/>
              <a:t>pruži</a:t>
            </a:r>
            <a:r>
              <a:rPr lang="en-US" sz="2000" dirty="0"/>
              <a:t> </a:t>
            </a:r>
            <a:r>
              <a:rPr lang="en-US" sz="2000" dirty="0" err="1"/>
              <a:t>najbrži</a:t>
            </a:r>
            <a:r>
              <a:rPr lang="en-US" sz="2000" dirty="0"/>
              <a:t>, </a:t>
            </a:r>
            <a:r>
              <a:rPr lang="en-US" sz="2000" dirty="0" err="1"/>
              <a:t>najefikasniji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najlakši</a:t>
            </a:r>
            <a:r>
              <a:rPr lang="en-US" sz="2000" dirty="0"/>
              <a:t> put od </a:t>
            </a:r>
            <a:r>
              <a:rPr lang="en-US" sz="2000" dirty="0" err="1"/>
              <a:t>poslovne</a:t>
            </a:r>
            <a:r>
              <a:rPr lang="en-US" sz="2000" dirty="0"/>
              <a:t> </a:t>
            </a:r>
            <a:r>
              <a:rPr lang="en-US" sz="2000" dirty="0" err="1"/>
              <a:t>ideje</a:t>
            </a:r>
            <a:r>
              <a:rPr lang="en-US" sz="2000" dirty="0"/>
              <a:t> do </a:t>
            </a:r>
            <a:r>
              <a:rPr lang="en-US" sz="2000" dirty="0" err="1"/>
              <a:t>kapitala</a:t>
            </a:r>
            <a:r>
              <a:rPr lang="en-US" sz="2000" dirty="0"/>
              <a:t> </a:t>
            </a:r>
            <a:r>
              <a:rPr lang="en-US" sz="2000" dirty="0" err="1"/>
              <a:t>neophodnog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njeno</a:t>
            </a:r>
            <a:r>
              <a:rPr lang="en-US" sz="2000" dirty="0"/>
              <a:t> </a:t>
            </a:r>
            <a:r>
              <a:rPr lang="en-US" sz="2000" dirty="0" err="1"/>
              <a:t>sprovođenje</a:t>
            </a:r>
            <a:r>
              <a:rPr lang="en-US" sz="2000" dirty="0"/>
              <a:t>, od </a:t>
            </a:r>
            <a:r>
              <a:rPr lang="en-US" sz="2000" dirty="0" err="1"/>
              <a:t>preduzetnika</a:t>
            </a:r>
            <a:r>
              <a:rPr lang="en-US" sz="2000" dirty="0"/>
              <a:t> do </a:t>
            </a:r>
            <a:r>
              <a:rPr lang="en-US" sz="2000" dirty="0" err="1"/>
              <a:t>investitora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endParaRPr lang="sr-Latn-R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386" y="139598"/>
            <a:ext cx="2451226" cy="19940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799" y="2569401"/>
            <a:ext cx="2622912" cy="1515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35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0488" y="559455"/>
            <a:ext cx="8911687" cy="1280890"/>
          </a:xfrm>
        </p:spPr>
        <p:txBody>
          <a:bodyPr>
            <a:normAutofit/>
          </a:bodyPr>
          <a:lstStyle/>
          <a:p>
            <a:r>
              <a:rPr lang="en-US" b="1" i="1" dirty="0"/>
              <a:t>Bi</a:t>
            </a:r>
            <a:r>
              <a:rPr lang="sr-Latn-RS" b="1" i="1" dirty="0"/>
              <a:t>znis </a:t>
            </a:r>
            <a:r>
              <a:rPr lang="sr-Latn-RS" b="1" i="1" dirty="0" smtClean="0"/>
              <a:t>anđeli 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608945"/>
          </a:xfrm>
        </p:spPr>
        <p:txBody>
          <a:bodyPr>
            <a:noAutofit/>
          </a:bodyPr>
          <a:lstStyle/>
          <a:p>
            <a:endParaRPr lang="sr-Latn-RS" sz="2000" dirty="0"/>
          </a:p>
          <a:p>
            <a:endParaRPr lang="sr-Latn-RS" sz="2000" dirty="0" smtClean="0"/>
          </a:p>
          <a:p>
            <a:endParaRPr lang="sr-Latn-RS" sz="2000" dirty="0" smtClean="0"/>
          </a:p>
          <a:p>
            <a:pPr marL="0" indent="0">
              <a:buNone/>
            </a:pPr>
            <a:endParaRPr lang="sr-Latn-R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386" y="139598"/>
            <a:ext cx="2451226" cy="19940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921" y="2426854"/>
            <a:ext cx="10024522" cy="267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70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0488" y="559455"/>
            <a:ext cx="8911687" cy="1280890"/>
          </a:xfrm>
        </p:spPr>
        <p:txBody>
          <a:bodyPr>
            <a:normAutofit/>
          </a:bodyPr>
          <a:lstStyle/>
          <a:p>
            <a:r>
              <a:rPr lang="en-US" b="1" i="1" dirty="0"/>
              <a:t>Bi</a:t>
            </a:r>
            <a:r>
              <a:rPr lang="sr-Latn-RS" b="1" i="1" dirty="0"/>
              <a:t>znis </a:t>
            </a:r>
            <a:r>
              <a:rPr lang="sr-Latn-RS" b="1" i="1" dirty="0" smtClean="0"/>
              <a:t>anđeli 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608945"/>
          </a:xfrm>
        </p:spPr>
        <p:txBody>
          <a:bodyPr>
            <a:noAutofit/>
          </a:bodyPr>
          <a:lstStyle/>
          <a:p>
            <a:endParaRPr lang="sr-Latn-RS" sz="2000" dirty="0"/>
          </a:p>
          <a:p>
            <a:r>
              <a:rPr lang="en-US" sz="2000" dirty="0"/>
              <a:t>Marko </a:t>
            </a:r>
            <a:r>
              <a:rPr lang="en-US" sz="2000" dirty="0" err="1" smtClean="0"/>
              <a:t>Nanini</a:t>
            </a:r>
            <a:r>
              <a:rPr lang="sr-Latn-RS" sz="2000" dirty="0" smtClean="0"/>
              <a:t> je </a:t>
            </a:r>
            <a:r>
              <a:rPr lang="en-US" sz="2000" dirty="0" err="1" smtClean="0"/>
              <a:t>generalni</a:t>
            </a:r>
            <a:r>
              <a:rPr lang="en-US" sz="2000" dirty="0" smtClean="0"/>
              <a:t> </a:t>
            </a:r>
            <a:r>
              <a:rPr lang="en-US" sz="2000" dirty="0" err="1"/>
              <a:t>direktor</a:t>
            </a:r>
            <a:r>
              <a:rPr lang="en-US" sz="2000" dirty="0"/>
              <a:t> Impact Hub </a:t>
            </a:r>
            <a:r>
              <a:rPr lang="en-US" sz="2000" dirty="0" err="1"/>
              <a:t>Milana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err="1" smtClean="0"/>
              <a:t>Takođe</a:t>
            </a:r>
            <a:r>
              <a:rPr lang="en-US" sz="2000" dirty="0" smtClean="0"/>
              <a:t> </a:t>
            </a:r>
            <a:r>
              <a:rPr lang="sr-Latn-RS" sz="2000" dirty="0" smtClean="0"/>
              <a:t>je</a:t>
            </a:r>
            <a:r>
              <a:rPr lang="en-US" sz="2000" dirty="0" smtClean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bivši</a:t>
            </a:r>
            <a:r>
              <a:rPr lang="en-US" sz="2000" dirty="0"/>
              <a:t> </a:t>
            </a:r>
            <a:r>
              <a:rPr lang="en-US" sz="2000" dirty="0" err="1"/>
              <a:t>konsultant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najmanje</a:t>
            </a:r>
            <a:r>
              <a:rPr lang="en-US" sz="2000" dirty="0"/>
              <a:t> 20 </a:t>
            </a:r>
            <a:r>
              <a:rPr lang="en-US" sz="2000" dirty="0" err="1"/>
              <a:t>godina</a:t>
            </a:r>
            <a:r>
              <a:rPr lang="en-US" sz="2000" dirty="0"/>
              <a:t> </a:t>
            </a:r>
            <a:r>
              <a:rPr lang="en-US" sz="2000" dirty="0" err="1"/>
              <a:t>iskustva</a:t>
            </a:r>
            <a:r>
              <a:rPr lang="en-US" sz="2000" dirty="0"/>
              <a:t>. </a:t>
            </a:r>
            <a:r>
              <a:rPr lang="en-US" sz="2000" dirty="0" err="1"/>
              <a:t>Postao</a:t>
            </a:r>
            <a:r>
              <a:rPr lang="en-US" sz="2000" dirty="0"/>
              <a:t> </a:t>
            </a:r>
            <a:r>
              <a:rPr lang="sr-Latn-RS" sz="2000" dirty="0" smtClean="0"/>
              <a:t>je</a:t>
            </a:r>
            <a:r>
              <a:rPr lang="en-US" sz="2000" dirty="0" smtClean="0"/>
              <a:t> </a:t>
            </a:r>
            <a:r>
              <a:rPr lang="en-US" sz="2000" dirty="0" err="1"/>
              <a:t>biznis</a:t>
            </a:r>
            <a:r>
              <a:rPr lang="en-US" sz="2000" dirty="0"/>
              <a:t> </a:t>
            </a:r>
            <a:r>
              <a:rPr lang="en-US" sz="2000" dirty="0" err="1"/>
              <a:t>anđeo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time se </a:t>
            </a:r>
            <a:r>
              <a:rPr lang="en-US" sz="2000" dirty="0" err="1" smtClean="0"/>
              <a:t>bavi</a:t>
            </a:r>
            <a:r>
              <a:rPr lang="en-US" sz="2000" dirty="0" smtClean="0"/>
              <a:t> </a:t>
            </a:r>
            <a:r>
              <a:rPr lang="en-US" sz="2000" dirty="0" err="1"/>
              <a:t>već</a:t>
            </a:r>
            <a:r>
              <a:rPr lang="en-US" sz="2000" dirty="0"/>
              <a:t> </a:t>
            </a:r>
            <a:r>
              <a:rPr lang="sr-Latn-RS" sz="2000" dirty="0" smtClean="0"/>
              <a:t>8</a:t>
            </a:r>
            <a:r>
              <a:rPr lang="en-US" sz="2000" dirty="0" smtClean="0"/>
              <a:t> </a:t>
            </a:r>
            <a:r>
              <a:rPr lang="en-US" sz="2000" dirty="0" err="1"/>
              <a:t>godina</a:t>
            </a:r>
            <a:r>
              <a:rPr lang="en-US" sz="2000" dirty="0"/>
              <a:t>, u </a:t>
            </a:r>
            <a:r>
              <a:rPr lang="en-US" sz="2000" dirty="0" err="1"/>
              <a:t>toku</a:t>
            </a:r>
            <a:r>
              <a:rPr lang="en-US" sz="2000" dirty="0"/>
              <a:t> </a:t>
            </a:r>
            <a:r>
              <a:rPr lang="en-US" sz="2000" dirty="0" err="1"/>
              <a:t>kojih</a:t>
            </a:r>
            <a:r>
              <a:rPr lang="en-US" sz="2000" dirty="0"/>
              <a:t> </a:t>
            </a:r>
            <a:r>
              <a:rPr lang="sr-Latn-RS" sz="2000" dirty="0" smtClean="0"/>
              <a:t>je</a:t>
            </a:r>
            <a:r>
              <a:rPr lang="en-US" sz="2000" dirty="0" smtClean="0"/>
              <a:t> </a:t>
            </a:r>
            <a:r>
              <a:rPr lang="en-US" sz="2000" dirty="0" err="1"/>
              <a:t>investirao</a:t>
            </a:r>
            <a:r>
              <a:rPr lang="en-US" sz="2000" dirty="0"/>
              <a:t> u </a:t>
            </a:r>
            <a:r>
              <a:rPr lang="en-US" sz="2000" dirty="0" err="1"/>
              <a:t>nekoliko</a:t>
            </a:r>
            <a:r>
              <a:rPr lang="en-US" sz="2000" dirty="0"/>
              <a:t> </a:t>
            </a:r>
            <a:r>
              <a:rPr lang="en-US" sz="2000" dirty="0" err="1"/>
              <a:t>kompanija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err="1" smtClean="0"/>
              <a:t>Sada</a:t>
            </a:r>
            <a:r>
              <a:rPr lang="en-US" sz="2000" dirty="0" smtClean="0"/>
              <a:t> </a:t>
            </a:r>
            <a:r>
              <a:rPr lang="en-US" sz="2000" dirty="0" err="1" smtClean="0"/>
              <a:t>ima</a:t>
            </a:r>
            <a:r>
              <a:rPr lang="en-US" sz="2000" dirty="0" smtClean="0"/>
              <a:t> </a:t>
            </a:r>
            <a:r>
              <a:rPr lang="en-US" sz="2000" dirty="0"/>
              <a:t>portfolio </a:t>
            </a:r>
            <a:r>
              <a:rPr lang="en-US" sz="2000" dirty="0" err="1"/>
              <a:t>sa</a:t>
            </a:r>
            <a:r>
              <a:rPr lang="en-US" sz="2000" dirty="0"/>
              <a:t> 15+ </a:t>
            </a:r>
            <a:r>
              <a:rPr lang="en-US" sz="2000" dirty="0" err="1"/>
              <a:t>startapa</a:t>
            </a:r>
            <a:r>
              <a:rPr lang="en-US" sz="2000" dirty="0"/>
              <a:t> u </a:t>
            </a:r>
            <a:r>
              <a:rPr lang="en-US" sz="2000" dirty="0" err="1"/>
              <a:t>koje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neki</a:t>
            </a:r>
            <a:r>
              <a:rPr lang="en-US" sz="2000" dirty="0"/>
              <a:t> </a:t>
            </a:r>
            <a:r>
              <a:rPr lang="en-US" sz="2000" dirty="0" err="1"/>
              <a:t>uložili</a:t>
            </a:r>
            <a:r>
              <a:rPr lang="en-US" sz="2000" dirty="0"/>
              <a:t> </a:t>
            </a:r>
            <a:r>
              <a:rPr lang="en-US" sz="2000" dirty="0" err="1"/>
              <a:t>direktno</a:t>
            </a:r>
            <a:r>
              <a:rPr lang="en-US" sz="2000" dirty="0"/>
              <a:t>, a </a:t>
            </a:r>
            <a:r>
              <a:rPr lang="en-US" sz="2000" dirty="0" err="1"/>
              <a:t>neki</a:t>
            </a:r>
            <a:r>
              <a:rPr lang="en-US" sz="2000" dirty="0"/>
              <a:t> </a:t>
            </a:r>
            <a:r>
              <a:rPr lang="en-US" sz="2000" dirty="0" err="1"/>
              <a:t>kroz</a:t>
            </a:r>
            <a:r>
              <a:rPr lang="en-US" sz="2000" dirty="0"/>
              <a:t> Impact Hub. U </a:t>
            </a:r>
            <a:r>
              <a:rPr lang="en-US" sz="2000" dirty="0" err="1"/>
              <a:t>stvari</a:t>
            </a:r>
            <a:r>
              <a:rPr lang="en-US" sz="2000" dirty="0"/>
              <a:t>, </a:t>
            </a:r>
            <a:r>
              <a:rPr lang="en-US" sz="2000" dirty="0" err="1"/>
              <a:t>jedna</a:t>
            </a:r>
            <a:r>
              <a:rPr lang="en-US" sz="2000" dirty="0"/>
              <a:t> od </a:t>
            </a:r>
            <a:r>
              <a:rPr lang="sr-Latn-RS" sz="2000" dirty="0" smtClean="0"/>
              <a:t>njegovih</a:t>
            </a:r>
            <a:r>
              <a:rPr lang="en-US" sz="2000" dirty="0" smtClean="0"/>
              <a:t> </a:t>
            </a:r>
            <a:r>
              <a:rPr lang="en-US" sz="2000" dirty="0" err="1"/>
              <a:t>prvih</a:t>
            </a:r>
            <a:r>
              <a:rPr lang="en-US" sz="2000" dirty="0"/>
              <a:t> </a:t>
            </a:r>
            <a:r>
              <a:rPr lang="en-US" sz="2000" dirty="0" err="1"/>
              <a:t>investicija</a:t>
            </a:r>
            <a:r>
              <a:rPr lang="en-US" sz="2000" dirty="0"/>
              <a:t> </a:t>
            </a:r>
            <a:r>
              <a:rPr lang="en-US" sz="2000" dirty="0" err="1"/>
              <a:t>bila</a:t>
            </a:r>
            <a:r>
              <a:rPr lang="en-US" sz="2000" dirty="0"/>
              <a:t> je Impact Hub, </a:t>
            </a:r>
            <a:r>
              <a:rPr lang="en-US" sz="2000" dirty="0" err="1"/>
              <a:t>ali</a:t>
            </a:r>
            <a:r>
              <a:rPr lang="en-US" sz="2000" dirty="0"/>
              <a:t> to je u </a:t>
            </a:r>
            <a:r>
              <a:rPr lang="en-US" sz="2000" dirty="0" err="1"/>
              <a:t>početku</a:t>
            </a:r>
            <a:r>
              <a:rPr lang="en-US" sz="2000" dirty="0"/>
              <a:t> </a:t>
            </a:r>
            <a:r>
              <a:rPr lang="en-US" sz="2000" dirty="0" err="1"/>
              <a:t>bila</a:t>
            </a:r>
            <a:r>
              <a:rPr lang="en-US" sz="2000" dirty="0"/>
              <a:t> </a:t>
            </a:r>
            <a:r>
              <a:rPr lang="en-US" sz="2000" dirty="0" err="1"/>
              <a:t>investicija</a:t>
            </a:r>
            <a:r>
              <a:rPr lang="en-US" sz="2000" dirty="0"/>
              <a:t>, a </a:t>
            </a:r>
            <a:r>
              <a:rPr lang="en-US" sz="2000" dirty="0" err="1"/>
              <a:t>zatim</a:t>
            </a:r>
            <a:r>
              <a:rPr lang="en-US" sz="2000" dirty="0"/>
              <a:t> je </a:t>
            </a:r>
            <a:r>
              <a:rPr lang="en-US" sz="2000" dirty="0" err="1"/>
              <a:t>prerasla</a:t>
            </a:r>
            <a:r>
              <a:rPr lang="en-US" sz="2000" dirty="0"/>
              <a:t> u </a:t>
            </a:r>
            <a:r>
              <a:rPr lang="sr-Latn-RS" sz="2000" dirty="0" smtClean="0"/>
              <a:t>njegovu</a:t>
            </a:r>
            <a:r>
              <a:rPr lang="en-US" sz="2000" dirty="0" smtClean="0"/>
              <a:t> </a:t>
            </a:r>
            <a:r>
              <a:rPr lang="en-US" sz="2000" dirty="0" err="1"/>
              <a:t>karijeru</a:t>
            </a:r>
            <a:r>
              <a:rPr lang="en-US" sz="2000" dirty="0"/>
              <a:t>. Ona je </a:t>
            </a:r>
            <a:r>
              <a:rPr lang="en-US" sz="2000" dirty="0" err="1"/>
              <a:t>promenila</a:t>
            </a:r>
            <a:r>
              <a:rPr lang="en-US" sz="2000" dirty="0"/>
              <a:t> </a:t>
            </a:r>
            <a:r>
              <a:rPr lang="sr-Latn-RS" sz="2000" dirty="0" smtClean="0"/>
              <a:t>njegovu</a:t>
            </a:r>
            <a:r>
              <a:rPr lang="en-US" sz="2000" dirty="0" smtClean="0"/>
              <a:t> </a:t>
            </a:r>
            <a:r>
              <a:rPr lang="en-US" sz="2000" dirty="0" err="1"/>
              <a:t>perspektivu</a:t>
            </a:r>
            <a:r>
              <a:rPr lang="en-US" sz="2000" dirty="0"/>
              <a:t>, od </a:t>
            </a:r>
            <a:r>
              <a:rPr lang="en-US" sz="2000" dirty="0" err="1"/>
              <a:t>investitora</a:t>
            </a:r>
            <a:r>
              <a:rPr lang="en-US" sz="2000" dirty="0"/>
              <a:t> do </a:t>
            </a:r>
            <a:r>
              <a:rPr lang="en-US" sz="2000" dirty="0" err="1"/>
              <a:t>preduzetnika</a:t>
            </a:r>
            <a:r>
              <a:rPr lang="en-US" sz="2000" dirty="0" smtClean="0"/>
              <a:t>.</a:t>
            </a:r>
            <a:endParaRPr lang="sr-Latn-RS" sz="2000" dirty="0" smtClean="0"/>
          </a:p>
          <a:p>
            <a:endParaRPr lang="sr-Latn-RS" sz="2000" dirty="0" smtClean="0"/>
          </a:p>
          <a:p>
            <a:endParaRPr lang="sr-Latn-RS" sz="2000" dirty="0" smtClean="0"/>
          </a:p>
          <a:p>
            <a:pPr marL="0" indent="0">
              <a:buNone/>
            </a:pPr>
            <a:endParaRPr lang="sr-Latn-R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200" y="188472"/>
            <a:ext cx="6742546" cy="17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88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0488" y="559455"/>
            <a:ext cx="8911687" cy="1280890"/>
          </a:xfrm>
        </p:spPr>
        <p:txBody>
          <a:bodyPr>
            <a:normAutofit/>
          </a:bodyPr>
          <a:lstStyle/>
          <a:p>
            <a:r>
              <a:rPr lang="en-US" b="1" i="1" dirty="0"/>
              <a:t>Bi</a:t>
            </a:r>
            <a:r>
              <a:rPr lang="sr-Latn-RS" b="1" i="1" dirty="0"/>
              <a:t>znis </a:t>
            </a:r>
            <a:r>
              <a:rPr lang="sr-Latn-RS" b="1" i="1" dirty="0" smtClean="0"/>
              <a:t>anđeli 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608945"/>
          </a:xfrm>
        </p:spPr>
        <p:txBody>
          <a:bodyPr>
            <a:noAutofit/>
          </a:bodyPr>
          <a:lstStyle/>
          <a:p>
            <a:r>
              <a:rPr lang="sr-Latn-RS" b="1" dirty="0" smtClean="0"/>
              <a:t>JEDAN </a:t>
            </a:r>
            <a:r>
              <a:rPr lang="sr-Latn-RS" b="1" dirty="0"/>
              <a:t>OD IZAZOVA ZA PREDUZETNIKE JE KAKO UVIDETI KO VAM JE IDEALNI INVESTITOR. KOJE SU KARAKTERISTIČNE OSOBINE BIZNIS ANĐELA U SMISLU NJIHOVIH PREFERENCIJA I PONAŠANJA U INVESTIRANJU? ŠTA OBIČNO TRAŽE?</a:t>
            </a:r>
            <a:endParaRPr lang="sr-Latn-RS" b="1" dirty="0" smtClean="0"/>
          </a:p>
          <a:p>
            <a:r>
              <a:rPr lang="en-US" sz="2000" b="1" dirty="0" err="1" smtClean="0"/>
              <a:t>Svi</a:t>
            </a:r>
            <a:r>
              <a:rPr lang="en-US" sz="2000" b="1" dirty="0" smtClean="0"/>
              <a:t> </a:t>
            </a:r>
            <a:r>
              <a:rPr lang="en-US" sz="2000" b="1" dirty="0" err="1"/>
              <a:t>biznis</a:t>
            </a:r>
            <a:r>
              <a:rPr lang="en-US" sz="2000" b="1" dirty="0"/>
              <a:t> </a:t>
            </a:r>
            <a:r>
              <a:rPr lang="en-US" sz="2000" b="1" dirty="0" err="1"/>
              <a:t>anđeli</a:t>
            </a:r>
            <a:r>
              <a:rPr lang="en-US" sz="2000" b="1" dirty="0"/>
              <a:t> </a:t>
            </a:r>
            <a:r>
              <a:rPr lang="en-US" sz="2000" b="1" dirty="0" err="1"/>
              <a:t>investiraju</a:t>
            </a:r>
            <a:r>
              <a:rPr lang="en-US" sz="2000" b="1" dirty="0"/>
              <a:t> </a:t>
            </a:r>
            <a:r>
              <a:rPr lang="en-US" sz="2000" b="1" dirty="0" err="1"/>
              <a:t>iz</a:t>
            </a:r>
            <a:r>
              <a:rPr lang="en-US" sz="2000" b="1" dirty="0"/>
              <a:t> </a:t>
            </a:r>
            <a:r>
              <a:rPr lang="en-US" sz="2000" b="1" dirty="0" err="1"/>
              <a:t>dva</a:t>
            </a:r>
            <a:r>
              <a:rPr lang="en-US" sz="2000" b="1" dirty="0"/>
              <a:t> </a:t>
            </a:r>
            <a:r>
              <a:rPr lang="en-US" sz="2000" b="1" dirty="0" err="1"/>
              <a:t>razloga</a:t>
            </a:r>
            <a:r>
              <a:rPr lang="en-US" sz="2000" b="1" dirty="0"/>
              <a:t>.</a:t>
            </a:r>
            <a:r>
              <a:rPr lang="en-US" sz="2000" dirty="0"/>
              <a:t> </a:t>
            </a:r>
            <a:endParaRPr lang="sr-Latn-RS" sz="2000" dirty="0" smtClean="0"/>
          </a:p>
          <a:p>
            <a:r>
              <a:rPr lang="en-US" sz="2000" dirty="0" err="1" smtClean="0"/>
              <a:t>Prvi</a:t>
            </a:r>
            <a:r>
              <a:rPr lang="en-US" sz="2000" dirty="0" smtClean="0"/>
              <a:t> </a:t>
            </a:r>
            <a:r>
              <a:rPr lang="en-US" sz="2000" dirty="0" err="1"/>
              <a:t>razlog</a:t>
            </a:r>
            <a:r>
              <a:rPr lang="en-US" sz="2000" dirty="0"/>
              <a:t> je </a:t>
            </a:r>
            <a:r>
              <a:rPr lang="en-US" sz="2000" dirty="0" err="1"/>
              <a:t>želja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zaradom</a:t>
            </a:r>
            <a:r>
              <a:rPr lang="en-US" sz="2000" dirty="0"/>
              <a:t>, </a:t>
            </a:r>
            <a:r>
              <a:rPr lang="en-US" sz="2000" dirty="0" err="1"/>
              <a:t>tako</a:t>
            </a:r>
            <a:r>
              <a:rPr lang="en-US" sz="2000" dirty="0"/>
              <a:t> da </a:t>
            </a:r>
            <a:r>
              <a:rPr lang="en-US" sz="2000" dirty="0" err="1"/>
              <a:t>traže</a:t>
            </a:r>
            <a:r>
              <a:rPr lang="en-US" sz="2000" dirty="0"/>
              <a:t> </a:t>
            </a:r>
            <a:r>
              <a:rPr lang="en-US" sz="2000" dirty="0" err="1"/>
              <a:t>dobru</a:t>
            </a:r>
            <a:r>
              <a:rPr lang="en-US" sz="2000" dirty="0"/>
              <a:t> </a:t>
            </a:r>
            <a:r>
              <a:rPr lang="en-US" sz="2000" dirty="0" err="1"/>
              <a:t>priliku</a:t>
            </a:r>
            <a:r>
              <a:rPr lang="en-US" sz="2000" dirty="0"/>
              <a:t>, </a:t>
            </a:r>
            <a:r>
              <a:rPr lang="en-US" sz="2000" dirty="0" err="1"/>
              <a:t>dobar</a:t>
            </a:r>
            <a:r>
              <a:rPr lang="en-US" sz="2000" dirty="0"/>
              <a:t> </a:t>
            </a:r>
            <a:r>
              <a:rPr lang="en-US" sz="2000" dirty="0" err="1"/>
              <a:t>biznis</a:t>
            </a:r>
            <a:r>
              <a:rPr lang="en-US" sz="2000" dirty="0"/>
              <a:t> </a:t>
            </a:r>
            <a:r>
              <a:rPr lang="en-US" sz="2000" dirty="0" err="1"/>
              <a:t>kako</a:t>
            </a:r>
            <a:r>
              <a:rPr lang="en-US" sz="2000" dirty="0"/>
              <a:t> bi </a:t>
            </a:r>
            <a:r>
              <a:rPr lang="en-US" sz="2000" dirty="0" err="1"/>
              <a:t>zaradili</a:t>
            </a:r>
            <a:r>
              <a:rPr lang="en-US" sz="2000" dirty="0"/>
              <a:t> </a:t>
            </a:r>
            <a:r>
              <a:rPr lang="en-US" sz="2000" dirty="0" err="1"/>
              <a:t>novac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err="1" smtClean="0"/>
              <a:t>Drugi</a:t>
            </a:r>
            <a:r>
              <a:rPr lang="en-US" sz="2000" dirty="0" smtClean="0"/>
              <a:t> </a:t>
            </a:r>
            <a:r>
              <a:rPr lang="en-US" sz="2000" dirty="0" err="1"/>
              <a:t>razlog</a:t>
            </a:r>
            <a:r>
              <a:rPr lang="en-US" sz="2000" dirty="0"/>
              <a:t> je to </a:t>
            </a:r>
            <a:r>
              <a:rPr lang="en-US" sz="2000" dirty="0" err="1"/>
              <a:t>što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, </a:t>
            </a:r>
            <a:r>
              <a:rPr lang="en-US" sz="2000" dirty="0" err="1"/>
              <a:t>uopšteno</a:t>
            </a:r>
            <a:r>
              <a:rPr lang="en-US" sz="2000" dirty="0"/>
              <a:t> </a:t>
            </a:r>
            <a:r>
              <a:rPr lang="en-US" sz="2000" dirty="0" err="1" smtClean="0"/>
              <a:t>govore</a:t>
            </a:r>
            <a:r>
              <a:rPr lang="sr-Latn-RS" sz="2000" dirty="0" smtClean="0"/>
              <a:t>ć</a:t>
            </a:r>
            <a:r>
              <a:rPr lang="en-US" sz="2000" dirty="0" smtClean="0"/>
              <a:t>́</a:t>
            </a:r>
            <a:r>
              <a:rPr lang="en-US" sz="2000" dirty="0" err="1" smtClean="0"/>
              <a:t>i</a:t>
            </a:r>
            <a:r>
              <a:rPr lang="en-US" sz="2000" dirty="0"/>
              <a:t>, </a:t>
            </a:r>
            <a:r>
              <a:rPr lang="en-US" sz="2000" dirty="0" err="1"/>
              <a:t>vrlo</a:t>
            </a:r>
            <a:r>
              <a:rPr lang="en-US" sz="2000" dirty="0"/>
              <a:t> </a:t>
            </a:r>
            <a:r>
              <a:rPr lang="en-US" sz="2000" dirty="0" err="1"/>
              <a:t>radoznali</a:t>
            </a:r>
            <a:r>
              <a:rPr lang="en-US" sz="2000" dirty="0"/>
              <a:t>, </a:t>
            </a:r>
            <a:r>
              <a:rPr lang="en-US" sz="2000" dirty="0" err="1"/>
              <a:t>tako</a:t>
            </a:r>
            <a:r>
              <a:rPr lang="en-US" sz="2000" dirty="0"/>
              <a:t> da </a:t>
            </a:r>
            <a:r>
              <a:rPr lang="en-US" sz="2000" dirty="0" err="1"/>
              <a:t>traže</a:t>
            </a:r>
            <a:r>
              <a:rPr lang="en-US" sz="2000" dirty="0"/>
              <a:t> </a:t>
            </a:r>
            <a:r>
              <a:rPr lang="en-US" sz="2000" dirty="0" err="1"/>
              <a:t>ljude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u </a:t>
            </a:r>
            <a:r>
              <a:rPr lang="en-US" sz="2000" dirty="0" err="1"/>
              <a:t>stanju</a:t>
            </a:r>
            <a:r>
              <a:rPr lang="en-US" sz="2000" dirty="0"/>
              <a:t> da </a:t>
            </a:r>
            <a:r>
              <a:rPr lang="en-US" sz="2000" dirty="0" err="1"/>
              <a:t>urade</a:t>
            </a:r>
            <a:r>
              <a:rPr lang="en-US" sz="2000" dirty="0"/>
              <a:t> ono </a:t>
            </a:r>
            <a:r>
              <a:rPr lang="en-US" sz="2000" dirty="0" err="1"/>
              <a:t>što</a:t>
            </a:r>
            <a:r>
              <a:rPr lang="en-US" sz="2000" dirty="0"/>
              <a:t> </a:t>
            </a:r>
            <a:r>
              <a:rPr lang="en-US" sz="2000" dirty="0" err="1"/>
              <a:t>kažu</a:t>
            </a:r>
            <a:r>
              <a:rPr lang="en-US" sz="2000" dirty="0" smtClean="0"/>
              <a:t>.</a:t>
            </a:r>
            <a:endParaRPr lang="sr-Latn-RS" sz="2000" dirty="0" smtClean="0"/>
          </a:p>
          <a:p>
            <a:r>
              <a:rPr lang="en-US" sz="2000" dirty="0" err="1" smtClean="0"/>
              <a:t>Dakle</a:t>
            </a:r>
            <a:r>
              <a:rPr lang="en-US" sz="2000" dirty="0"/>
              <a:t>, </a:t>
            </a:r>
            <a:r>
              <a:rPr lang="en-US" sz="2000" dirty="0" err="1"/>
              <a:t>nije</a:t>
            </a:r>
            <a:r>
              <a:rPr lang="en-US" sz="2000" dirty="0"/>
              <a:t> </a:t>
            </a:r>
            <a:r>
              <a:rPr lang="en-US" sz="2000" dirty="0" err="1"/>
              <a:t>samo</a:t>
            </a:r>
            <a:r>
              <a:rPr lang="en-US" sz="2000" dirty="0"/>
              <a:t> </a:t>
            </a:r>
            <a:r>
              <a:rPr lang="en-US" sz="2000" dirty="0" err="1"/>
              <a:t>potrebno</a:t>
            </a:r>
            <a:r>
              <a:rPr lang="en-US" sz="2000" dirty="0"/>
              <a:t> </a:t>
            </a:r>
            <a:r>
              <a:rPr lang="en-US" sz="2000" dirty="0" err="1"/>
              <a:t>imati</a:t>
            </a:r>
            <a:r>
              <a:rPr lang="en-US" sz="2000" dirty="0"/>
              <a:t> </a:t>
            </a:r>
            <a:r>
              <a:rPr lang="en-US" sz="2000" dirty="0" err="1"/>
              <a:t>dobru</a:t>
            </a:r>
            <a:r>
              <a:rPr lang="en-US" sz="2000" dirty="0"/>
              <a:t> </a:t>
            </a:r>
            <a:r>
              <a:rPr lang="en-US" sz="2000" dirty="0" err="1"/>
              <a:t>ideju</a:t>
            </a:r>
            <a:r>
              <a:rPr lang="en-US" sz="2000" dirty="0"/>
              <a:t>, </a:t>
            </a:r>
            <a:r>
              <a:rPr lang="en-US" sz="2000" dirty="0" err="1"/>
              <a:t>vec</a:t>
            </a:r>
            <a:r>
              <a:rPr lang="en-US" sz="2000" dirty="0"/>
              <a:t>́ je </a:t>
            </a:r>
            <a:r>
              <a:rPr lang="en-US" sz="2000" dirty="0" err="1"/>
              <a:t>potrebno</a:t>
            </a:r>
            <a:r>
              <a:rPr lang="en-US" sz="2000" dirty="0"/>
              <a:t> </a:t>
            </a:r>
            <a:r>
              <a:rPr lang="en-US" sz="2000" dirty="0" err="1"/>
              <a:t>tu</a:t>
            </a:r>
            <a:r>
              <a:rPr lang="en-US" sz="2000" dirty="0"/>
              <a:t> </a:t>
            </a:r>
            <a:r>
              <a:rPr lang="en-US" sz="2000" dirty="0" err="1"/>
              <a:t>ideju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ostvariti</a:t>
            </a:r>
            <a:r>
              <a:rPr lang="en-US" sz="2000" dirty="0"/>
              <a:t>, </a:t>
            </a:r>
            <a:r>
              <a:rPr lang="en-US" sz="2000" dirty="0" err="1"/>
              <a:t>što</a:t>
            </a:r>
            <a:r>
              <a:rPr lang="en-US" sz="2000" dirty="0"/>
              <a:t> je </a:t>
            </a:r>
            <a:r>
              <a:rPr lang="en-US" sz="2000" dirty="0" err="1"/>
              <a:t>svakako</a:t>
            </a:r>
            <a:r>
              <a:rPr lang="en-US" sz="2000" dirty="0"/>
              <a:t> </a:t>
            </a:r>
            <a:r>
              <a:rPr lang="en-US" sz="2000" dirty="0" err="1"/>
              <a:t>najvažnija</a:t>
            </a:r>
            <a:r>
              <a:rPr lang="en-US" sz="2000" dirty="0"/>
              <a:t> </a:t>
            </a:r>
            <a:r>
              <a:rPr lang="en-US" sz="2000" dirty="0" err="1"/>
              <a:t>stvar</a:t>
            </a:r>
            <a:r>
              <a:rPr lang="en-US" sz="2000" dirty="0"/>
              <a:t>.</a:t>
            </a:r>
            <a:endParaRPr lang="sr-Latn-RS" sz="2000" dirty="0" smtClean="0"/>
          </a:p>
          <a:p>
            <a:endParaRPr lang="sr-Latn-RS" sz="2000" dirty="0" smtClean="0"/>
          </a:p>
          <a:p>
            <a:pPr marL="0" indent="0">
              <a:buNone/>
            </a:pPr>
            <a:endParaRPr lang="sr-Latn-R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200" y="188472"/>
            <a:ext cx="6742546" cy="17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05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0488" y="559455"/>
            <a:ext cx="8911687" cy="1280890"/>
          </a:xfrm>
        </p:spPr>
        <p:txBody>
          <a:bodyPr>
            <a:normAutofit/>
          </a:bodyPr>
          <a:lstStyle/>
          <a:p>
            <a:r>
              <a:rPr lang="en-US" b="1" i="1" dirty="0"/>
              <a:t>Bi</a:t>
            </a:r>
            <a:r>
              <a:rPr lang="sr-Latn-RS" b="1" i="1" dirty="0"/>
              <a:t>znis </a:t>
            </a:r>
            <a:r>
              <a:rPr lang="sr-Latn-RS" b="1" i="1" dirty="0" smtClean="0"/>
              <a:t>anđeli 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608945"/>
          </a:xfrm>
        </p:spPr>
        <p:txBody>
          <a:bodyPr>
            <a:noAutofit/>
          </a:bodyPr>
          <a:lstStyle/>
          <a:p>
            <a:r>
              <a:rPr lang="en-US" sz="2000" dirty="0" err="1" smtClean="0"/>
              <a:t>Naravno</a:t>
            </a:r>
            <a:r>
              <a:rPr lang="en-US" sz="2000" dirty="0"/>
              <a:t>, </a:t>
            </a:r>
            <a:r>
              <a:rPr lang="en-US" sz="2000" dirty="0" err="1"/>
              <a:t>svaka</a:t>
            </a:r>
            <a:r>
              <a:rPr lang="en-US" sz="2000" dirty="0"/>
              <a:t> </a:t>
            </a:r>
            <a:r>
              <a:rPr lang="en-US" sz="2000" dirty="0" err="1"/>
              <a:t>ideja</a:t>
            </a:r>
            <a:r>
              <a:rPr lang="en-US" sz="2000" dirty="0"/>
              <a:t> </a:t>
            </a:r>
            <a:r>
              <a:rPr lang="en-US" sz="2000" dirty="0" err="1"/>
              <a:t>predstavlja</a:t>
            </a:r>
            <a:r>
              <a:rPr lang="en-US" sz="2000" dirty="0"/>
              <a:t> </a:t>
            </a:r>
            <a:r>
              <a:rPr lang="en-US" sz="2000" dirty="0" err="1"/>
              <a:t>nešto</a:t>
            </a:r>
            <a:r>
              <a:rPr lang="en-US" sz="2000" dirty="0"/>
              <a:t> novo, </a:t>
            </a:r>
            <a:r>
              <a:rPr lang="en-US" sz="2000" dirty="0" err="1"/>
              <a:t>tako</a:t>
            </a:r>
            <a:r>
              <a:rPr lang="en-US" sz="2000" dirty="0"/>
              <a:t> da se </a:t>
            </a:r>
            <a:r>
              <a:rPr lang="en-US" sz="2000" dirty="0" err="1"/>
              <a:t>tu</a:t>
            </a:r>
            <a:r>
              <a:rPr lang="en-US" sz="2000" dirty="0"/>
              <a:t> </a:t>
            </a:r>
            <a:r>
              <a:rPr lang="en-US" sz="2000" dirty="0" err="1"/>
              <a:t>hrani</a:t>
            </a:r>
            <a:r>
              <a:rPr lang="en-US" sz="2000" dirty="0"/>
              <a:t> ta </a:t>
            </a:r>
            <a:r>
              <a:rPr lang="en-US" sz="2000" dirty="0" err="1"/>
              <a:t>radoznalost</a:t>
            </a:r>
            <a:r>
              <a:rPr lang="en-US" sz="2000" dirty="0"/>
              <a:t>, </a:t>
            </a:r>
            <a:r>
              <a:rPr lang="en-US" sz="2000" dirty="0" err="1"/>
              <a:t>ali</a:t>
            </a:r>
            <a:r>
              <a:rPr lang="en-US" sz="2000" dirty="0"/>
              <a:t> to </a:t>
            </a:r>
            <a:r>
              <a:rPr lang="en-US" sz="2000" dirty="0" err="1"/>
              <a:t>nije</a:t>
            </a:r>
            <a:r>
              <a:rPr lang="en-US" sz="2000" dirty="0"/>
              <a:t> </a:t>
            </a:r>
            <a:r>
              <a:rPr lang="en-US" sz="2000" dirty="0" err="1"/>
              <a:t>toliko</a:t>
            </a:r>
            <a:r>
              <a:rPr lang="en-US" sz="2000" dirty="0"/>
              <a:t> </a:t>
            </a:r>
            <a:r>
              <a:rPr lang="en-US" sz="2000" dirty="0" err="1"/>
              <a:t>važno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smtClean="0"/>
              <a:t>Na </a:t>
            </a:r>
            <a:r>
              <a:rPr lang="en-US" sz="2000" dirty="0"/>
              <a:t>primer,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mene</a:t>
            </a:r>
            <a:r>
              <a:rPr lang="en-US" sz="2000" dirty="0"/>
              <a:t>, </a:t>
            </a:r>
            <a:r>
              <a:rPr lang="en-US" sz="2000" dirty="0" err="1"/>
              <a:t>naročito</a:t>
            </a:r>
            <a:r>
              <a:rPr lang="en-US" sz="2000" dirty="0"/>
              <a:t> u </a:t>
            </a:r>
            <a:r>
              <a:rPr lang="en-US" sz="2000" dirty="0" err="1"/>
              <a:t>Evropi</a:t>
            </a:r>
            <a:r>
              <a:rPr lang="en-US" sz="2000" dirty="0"/>
              <a:t>, </a:t>
            </a:r>
            <a:r>
              <a:rPr lang="en-US" sz="2000" dirty="0" err="1"/>
              <a:t>savršen</a:t>
            </a:r>
            <a:r>
              <a:rPr lang="en-US" sz="2000" dirty="0"/>
              <a:t> </a:t>
            </a:r>
            <a:r>
              <a:rPr lang="en-US" sz="2000" dirty="0" err="1"/>
              <a:t>biznis</a:t>
            </a:r>
            <a:r>
              <a:rPr lang="en-US" sz="2000" dirty="0"/>
              <a:t> je ono </a:t>
            </a:r>
            <a:r>
              <a:rPr lang="en-US" sz="2000" dirty="0" err="1"/>
              <a:t>što</a:t>
            </a:r>
            <a:r>
              <a:rPr lang="en-US" sz="2000" dirty="0"/>
              <a:t> </a:t>
            </a:r>
            <a:r>
              <a:rPr lang="en-US" sz="2000" dirty="0" err="1"/>
              <a:t>nazivamo</a:t>
            </a:r>
            <a:r>
              <a:rPr lang="en-US" sz="2000" dirty="0"/>
              <a:t> </a:t>
            </a:r>
            <a:r>
              <a:rPr lang="en-US" sz="2000" dirty="0" err="1"/>
              <a:t>prekopiranim</a:t>
            </a:r>
            <a:r>
              <a:rPr lang="en-US" sz="2000" dirty="0"/>
              <a:t> </a:t>
            </a:r>
            <a:r>
              <a:rPr lang="en-US" sz="2000" dirty="0" err="1"/>
              <a:t>biznisom</a:t>
            </a:r>
            <a:r>
              <a:rPr lang="en-US" sz="2000" dirty="0"/>
              <a:t>. </a:t>
            </a:r>
            <a:r>
              <a:rPr lang="en-US" sz="2000" dirty="0" err="1"/>
              <a:t>Dakle</a:t>
            </a:r>
            <a:r>
              <a:rPr lang="en-US" sz="2000" dirty="0"/>
              <a:t>, </a:t>
            </a:r>
            <a:r>
              <a:rPr lang="en-US" sz="2000" dirty="0" err="1"/>
              <a:t>postoji</a:t>
            </a:r>
            <a:r>
              <a:rPr lang="en-US" sz="2000" dirty="0"/>
              <a:t> </a:t>
            </a:r>
            <a:r>
              <a:rPr lang="en-US" sz="2000" dirty="0" err="1"/>
              <a:t>slična</a:t>
            </a:r>
            <a:r>
              <a:rPr lang="en-US" sz="2000" dirty="0"/>
              <a:t> </a:t>
            </a:r>
            <a:r>
              <a:rPr lang="en-US" sz="2000" dirty="0" err="1"/>
              <a:t>kompanija</a:t>
            </a:r>
            <a:r>
              <a:rPr lang="en-US" sz="2000" dirty="0"/>
              <a:t>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sličan</a:t>
            </a:r>
            <a:r>
              <a:rPr lang="en-US" sz="2000" dirty="0"/>
              <a:t> </a:t>
            </a:r>
            <a:r>
              <a:rPr lang="en-US" sz="2000" dirty="0" err="1"/>
              <a:t>startap</a:t>
            </a:r>
            <a:r>
              <a:rPr lang="en-US" sz="2000" dirty="0"/>
              <a:t> u SAD-u, </a:t>
            </a:r>
            <a:r>
              <a:rPr lang="en-US" sz="2000" dirty="0" err="1"/>
              <a:t>ali</a:t>
            </a:r>
            <a:r>
              <a:rPr lang="en-US" sz="2000" dirty="0"/>
              <a:t> </a:t>
            </a:r>
            <a:r>
              <a:rPr lang="en-US" sz="2000" dirty="0" err="1"/>
              <a:t>oni</a:t>
            </a:r>
            <a:r>
              <a:rPr lang="en-US" sz="2000" dirty="0"/>
              <a:t> </a:t>
            </a:r>
            <a:r>
              <a:rPr lang="en-US" sz="2000" dirty="0" err="1"/>
              <a:t>rade</a:t>
            </a:r>
            <a:r>
              <a:rPr lang="en-US" sz="2000" dirty="0"/>
              <a:t> </a:t>
            </a:r>
            <a:r>
              <a:rPr lang="en-US" sz="2000" dirty="0" err="1"/>
              <a:t>samo</a:t>
            </a:r>
            <a:r>
              <a:rPr lang="en-US" sz="2000" dirty="0"/>
              <a:t> u SAD-u, a vi </a:t>
            </a:r>
            <a:r>
              <a:rPr lang="en-US" sz="2000" dirty="0" err="1"/>
              <a:t>onda</a:t>
            </a:r>
            <a:r>
              <a:rPr lang="en-US" sz="2000" dirty="0"/>
              <a:t> </a:t>
            </a:r>
            <a:r>
              <a:rPr lang="en-US" sz="2000" dirty="0" err="1"/>
              <a:t>razvijate</a:t>
            </a:r>
            <a:r>
              <a:rPr lang="en-US" sz="2000" dirty="0"/>
              <a:t> </a:t>
            </a:r>
            <a:r>
              <a:rPr lang="en-US" sz="2000" dirty="0" err="1"/>
              <a:t>nešto</a:t>
            </a:r>
            <a:r>
              <a:rPr lang="en-US" sz="2000" dirty="0"/>
              <a:t> </a:t>
            </a:r>
            <a:r>
              <a:rPr lang="en-US" sz="2000" dirty="0" err="1"/>
              <a:t>što</a:t>
            </a:r>
            <a:r>
              <a:rPr lang="en-US" sz="2000" dirty="0"/>
              <a:t> je </a:t>
            </a:r>
            <a:r>
              <a:rPr lang="en-US" sz="2000" dirty="0" err="1"/>
              <a:t>veoma</a:t>
            </a:r>
            <a:r>
              <a:rPr lang="en-US" sz="2000" dirty="0"/>
              <a:t> </a:t>
            </a:r>
            <a:r>
              <a:rPr lang="en-US" sz="2000" dirty="0" err="1"/>
              <a:t>slično</a:t>
            </a:r>
            <a:r>
              <a:rPr lang="en-US" sz="2000" dirty="0"/>
              <a:t> tome u </a:t>
            </a:r>
            <a:r>
              <a:rPr lang="en-US" sz="2000" dirty="0" err="1"/>
              <a:t>Italiji</a:t>
            </a:r>
            <a:r>
              <a:rPr lang="en-US" sz="2000" dirty="0"/>
              <a:t>, </a:t>
            </a:r>
            <a:r>
              <a:rPr lang="en-US" sz="2000" dirty="0" err="1"/>
              <a:t>sve</a:t>
            </a:r>
            <a:r>
              <a:rPr lang="en-US" sz="2000" dirty="0"/>
              <a:t> </a:t>
            </a:r>
            <a:r>
              <a:rPr lang="en-US" sz="2000" dirty="0" err="1"/>
              <a:t>dok</a:t>
            </a:r>
            <a:r>
              <a:rPr lang="en-US" sz="2000" dirty="0"/>
              <a:t> </a:t>
            </a:r>
            <a:r>
              <a:rPr lang="en-US" sz="2000" dirty="0" err="1"/>
              <a:t>velika</a:t>
            </a:r>
            <a:r>
              <a:rPr lang="en-US" sz="2000" dirty="0"/>
              <a:t> </a:t>
            </a:r>
            <a:r>
              <a:rPr lang="en-US" sz="2000" dirty="0" err="1"/>
              <a:t>kompanija</a:t>
            </a:r>
            <a:r>
              <a:rPr lang="en-US" sz="2000" dirty="0"/>
              <a:t> </a:t>
            </a:r>
            <a:r>
              <a:rPr lang="en-US" sz="2000" dirty="0" err="1"/>
              <a:t>iz</a:t>
            </a:r>
            <a:r>
              <a:rPr lang="en-US" sz="2000" dirty="0"/>
              <a:t> SAD-a ne </a:t>
            </a:r>
            <a:r>
              <a:rPr lang="en-US" sz="2000" dirty="0" err="1"/>
              <a:t>odluči</a:t>
            </a:r>
            <a:r>
              <a:rPr lang="en-US" sz="2000" dirty="0"/>
              <a:t> da </a:t>
            </a:r>
            <a:r>
              <a:rPr lang="en-US" sz="2000" dirty="0" err="1"/>
              <a:t>investira</a:t>
            </a:r>
            <a:r>
              <a:rPr lang="en-US" sz="2000" dirty="0"/>
              <a:t> u </a:t>
            </a:r>
            <a:r>
              <a:rPr lang="en-US" sz="2000" dirty="0" err="1"/>
              <a:t>drugu</a:t>
            </a:r>
            <a:r>
              <a:rPr lang="en-US" sz="2000" dirty="0"/>
              <a:t> </a:t>
            </a:r>
            <a:r>
              <a:rPr lang="en-US" sz="2000" dirty="0" err="1"/>
              <a:t>zemlju</a:t>
            </a:r>
            <a:r>
              <a:rPr lang="en-US" sz="2000" dirty="0"/>
              <a:t>. </a:t>
            </a:r>
            <a:r>
              <a:rPr lang="en-US" sz="2000" dirty="0" err="1"/>
              <a:t>Kada</a:t>
            </a:r>
            <a:r>
              <a:rPr lang="en-US" sz="2000" dirty="0"/>
              <a:t> </a:t>
            </a:r>
            <a:r>
              <a:rPr lang="en-US" sz="2000" dirty="0" err="1"/>
              <a:t>odaberu</a:t>
            </a:r>
            <a:r>
              <a:rPr lang="en-US" sz="2000" dirty="0"/>
              <a:t> </a:t>
            </a:r>
            <a:r>
              <a:rPr lang="en-US" sz="2000" dirty="0" err="1"/>
              <a:t>vašu</a:t>
            </a:r>
            <a:r>
              <a:rPr lang="en-US" sz="2000" dirty="0"/>
              <a:t> </a:t>
            </a:r>
            <a:r>
              <a:rPr lang="en-US" sz="2000" dirty="0" err="1"/>
              <a:t>zemlju</a:t>
            </a:r>
            <a:r>
              <a:rPr lang="en-US" sz="2000" dirty="0"/>
              <a:t> </a:t>
            </a:r>
            <a:r>
              <a:rPr lang="en-US" sz="2000" dirty="0" err="1"/>
              <a:t>videće</a:t>
            </a:r>
            <a:r>
              <a:rPr lang="en-US" sz="2000" dirty="0"/>
              <a:t> da </a:t>
            </a:r>
            <a:r>
              <a:rPr lang="en-US" sz="2000" dirty="0" err="1"/>
              <a:t>postoji</a:t>
            </a:r>
            <a:r>
              <a:rPr lang="en-US" sz="2000" dirty="0"/>
              <a:t> </a:t>
            </a:r>
            <a:r>
              <a:rPr lang="en-US" sz="2000" dirty="0" err="1"/>
              <a:t>slična</a:t>
            </a:r>
            <a:r>
              <a:rPr lang="en-US" sz="2000" dirty="0"/>
              <a:t> </a:t>
            </a:r>
            <a:r>
              <a:rPr lang="en-US" sz="2000" dirty="0" err="1"/>
              <a:t>kompanija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zatim</a:t>
            </a:r>
            <a:r>
              <a:rPr lang="en-US" sz="2000" dirty="0"/>
              <a:t> </a:t>
            </a:r>
            <a:r>
              <a:rPr lang="en-US" sz="2000" dirty="0" err="1"/>
              <a:t>će</a:t>
            </a:r>
            <a:r>
              <a:rPr lang="en-US" sz="2000" dirty="0"/>
              <a:t> je </a:t>
            </a:r>
            <a:r>
              <a:rPr lang="en-US" sz="2000" dirty="0" err="1"/>
              <a:t>kupiti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smtClean="0"/>
              <a:t>To </a:t>
            </a:r>
            <a:r>
              <a:rPr lang="en-US" sz="2000" dirty="0"/>
              <a:t>je </a:t>
            </a:r>
            <a:r>
              <a:rPr lang="en-US" sz="2000" dirty="0" err="1"/>
              <a:t>savršen</a:t>
            </a:r>
            <a:r>
              <a:rPr lang="en-US" sz="2000" dirty="0"/>
              <a:t> </a:t>
            </a:r>
            <a:r>
              <a:rPr lang="en-US" sz="2000" dirty="0" err="1"/>
              <a:t>biznis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biznis</a:t>
            </a:r>
            <a:r>
              <a:rPr lang="en-US" sz="2000" dirty="0"/>
              <a:t> </a:t>
            </a:r>
            <a:r>
              <a:rPr lang="en-US" sz="2000" dirty="0" err="1"/>
              <a:t>anđela</a:t>
            </a:r>
            <a:r>
              <a:rPr lang="en-US" sz="2000" dirty="0"/>
              <a:t>, </a:t>
            </a:r>
            <a:r>
              <a:rPr lang="en-US" sz="2000" dirty="0" err="1"/>
              <a:t>jer</a:t>
            </a:r>
            <a:r>
              <a:rPr lang="en-US" sz="2000" dirty="0"/>
              <a:t> </a:t>
            </a:r>
            <a:r>
              <a:rPr lang="en-US" sz="2000" dirty="0" err="1"/>
              <a:t>znate</a:t>
            </a:r>
            <a:r>
              <a:rPr lang="en-US" sz="2000" dirty="0"/>
              <a:t> da je </a:t>
            </a:r>
            <a:r>
              <a:rPr lang="en-US" sz="2000" dirty="0" err="1"/>
              <a:t>ostvariv</a:t>
            </a:r>
            <a:r>
              <a:rPr lang="en-US" sz="2000" dirty="0"/>
              <a:t>, </a:t>
            </a:r>
            <a:r>
              <a:rPr lang="en-US" sz="2000" dirty="0" err="1"/>
              <a:t>znate</a:t>
            </a:r>
            <a:r>
              <a:rPr lang="en-US" sz="2000" dirty="0"/>
              <a:t> da </a:t>
            </a:r>
            <a:r>
              <a:rPr lang="en-US" sz="2000" dirty="0" err="1"/>
              <a:t>već</a:t>
            </a:r>
            <a:r>
              <a:rPr lang="en-US" sz="2000" dirty="0"/>
              <a:t> </a:t>
            </a:r>
            <a:r>
              <a:rPr lang="en-US" sz="2000" dirty="0" err="1"/>
              <a:t>postoji</a:t>
            </a:r>
            <a:r>
              <a:rPr lang="en-US" sz="2000" dirty="0"/>
              <a:t> </a:t>
            </a:r>
            <a:r>
              <a:rPr lang="en-US" sz="2000" dirty="0" err="1"/>
              <a:t>tržište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znate</a:t>
            </a:r>
            <a:r>
              <a:rPr lang="en-US" sz="2000" dirty="0"/>
              <a:t> da </a:t>
            </a:r>
            <a:r>
              <a:rPr lang="en-US" sz="2000" dirty="0" err="1"/>
              <a:t>postoji</a:t>
            </a:r>
            <a:r>
              <a:rPr lang="en-US" sz="2000" dirty="0"/>
              <a:t> </a:t>
            </a:r>
            <a:r>
              <a:rPr lang="en-US" sz="2000" dirty="0" err="1"/>
              <a:t>mogućnost</a:t>
            </a:r>
            <a:r>
              <a:rPr lang="en-US" sz="2000" dirty="0"/>
              <a:t> </a:t>
            </a:r>
            <a:r>
              <a:rPr lang="en-US" sz="2000" dirty="0" err="1"/>
              <a:t>izlaska</a:t>
            </a:r>
            <a:r>
              <a:rPr lang="en-US" sz="2000" dirty="0"/>
              <a:t>, </a:t>
            </a:r>
            <a:r>
              <a:rPr lang="en-US" sz="2000" dirty="0" err="1"/>
              <a:t>tako</a:t>
            </a:r>
            <a:r>
              <a:rPr lang="en-US" sz="2000" dirty="0"/>
              <a:t> da je </a:t>
            </a:r>
            <a:r>
              <a:rPr lang="en-US" sz="2000" dirty="0" err="1"/>
              <a:t>prosto</a:t>
            </a:r>
            <a:r>
              <a:rPr lang="en-US" sz="2000" dirty="0"/>
              <a:t> </a:t>
            </a:r>
            <a:r>
              <a:rPr lang="en-US" sz="2000" dirty="0" err="1"/>
              <a:t>savršeno</a:t>
            </a:r>
            <a:r>
              <a:rPr lang="en-US" sz="2000" dirty="0"/>
              <a:t>. Ono </a:t>
            </a:r>
            <a:r>
              <a:rPr lang="en-US" sz="2000" dirty="0" err="1"/>
              <a:t>što</a:t>
            </a:r>
            <a:r>
              <a:rPr lang="en-US" sz="2000" dirty="0"/>
              <a:t> </a:t>
            </a:r>
            <a:r>
              <a:rPr lang="en-US" sz="2000" dirty="0" err="1"/>
              <a:t>pokušavam</a:t>
            </a:r>
            <a:r>
              <a:rPr lang="en-US" sz="2000" dirty="0"/>
              <a:t> da </a:t>
            </a:r>
            <a:r>
              <a:rPr lang="en-US" sz="2000" dirty="0" err="1"/>
              <a:t>nađem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ljudi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žele</a:t>
            </a:r>
            <a:r>
              <a:rPr lang="en-US" sz="2000" dirty="0"/>
              <a:t> da </a:t>
            </a:r>
            <a:r>
              <a:rPr lang="en-US" sz="2000" dirty="0" err="1"/>
              <a:t>rade</a:t>
            </a:r>
            <a:r>
              <a:rPr lang="en-US" sz="2000" dirty="0"/>
              <a:t> </a:t>
            </a:r>
            <a:r>
              <a:rPr lang="en-US" sz="2000" dirty="0" err="1"/>
              <a:t>ovakve</a:t>
            </a:r>
            <a:r>
              <a:rPr lang="en-US" sz="2000" dirty="0"/>
              <a:t> </a:t>
            </a:r>
            <a:r>
              <a:rPr lang="en-US" sz="2000" dirty="0" err="1"/>
              <a:t>poslove</a:t>
            </a:r>
            <a:r>
              <a:rPr lang="en-US" sz="2000" dirty="0"/>
              <a:t>,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gladni</a:t>
            </a:r>
            <a:r>
              <a:rPr lang="en-US" sz="2000" dirty="0"/>
              <a:t> da </a:t>
            </a:r>
            <a:r>
              <a:rPr lang="en-US" sz="2000" dirty="0" err="1"/>
              <a:t>dođu</a:t>
            </a:r>
            <a:r>
              <a:rPr lang="en-US" sz="2000" dirty="0"/>
              <a:t> do </a:t>
            </a:r>
            <a:r>
              <a:rPr lang="en-US" sz="2000" dirty="0" err="1"/>
              <a:t>nečega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da </a:t>
            </a:r>
            <a:r>
              <a:rPr lang="en-US" sz="2000" dirty="0" err="1"/>
              <a:t>izgrade</a:t>
            </a:r>
            <a:r>
              <a:rPr lang="en-US" sz="2000" dirty="0"/>
              <a:t> </a:t>
            </a:r>
            <a:r>
              <a:rPr lang="en-US" sz="2000" dirty="0" err="1"/>
              <a:t>svoje</a:t>
            </a:r>
            <a:r>
              <a:rPr lang="en-US" sz="2000" dirty="0"/>
              <a:t> </a:t>
            </a:r>
            <a:r>
              <a:rPr lang="en-US" sz="2000" dirty="0" err="1"/>
              <a:t>startape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veoma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motivisani</a:t>
            </a:r>
            <a:r>
              <a:rPr lang="en-US" sz="2000" dirty="0"/>
              <a:t>.</a:t>
            </a:r>
            <a:endParaRPr lang="sr-Latn-RS" sz="2000" dirty="0" smtClean="0"/>
          </a:p>
          <a:p>
            <a:pPr marL="0" indent="0">
              <a:buNone/>
            </a:pPr>
            <a:endParaRPr lang="sr-Latn-R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200" y="188472"/>
            <a:ext cx="6742546" cy="17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69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0488" y="559455"/>
            <a:ext cx="8911687" cy="1280890"/>
          </a:xfrm>
        </p:spPr>
        <p:txBody>
          <a:bodyPr>
            <a:normAutofit/>
          </a:bodyPr>
          <a:lstStyle/>
          <a:p>
            <a:r>
              <a:rPr lang="en-US" b="1" i="1" dirty="0"/>
              <a:t>Bi</a:t>
            </a:r>
            <a:r>
              <a:rPr lang="sr-Latn-RS" b="1" i="1" dirty="0"/>
              <a:t>znis </a:t>
            </a:r>
            <a:r>
              <a:rPr lang="sr-Latn-RS" b="1" i="1" dirty="0" smtClean="0"/>
              <a:t>anđeli 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60894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pl-PL" b="1" cap="all" dirty="0" smtClean="0"/>
          </a:p>
          <a:p>
            <a:r>
              <a:rPr lang="pl-PL" b="1" cap="all" dirty="0" smtClean="0"/>
              <a:t>KOJE </a:t>
            </a:r>
            <a:r>
              <a:rPr lang="pl-PL" b="1" cap="all" dirty="0"/>
              <a:t>PREDUZETNIKE TRAŽE BIZNIS ANĐELI?</a:t>
            </a:r>
          </a:p>
          <a:p>
            <a:r>
              <a:rPr lang="en-US" sz="2000" dirty="0"/>
              <a:t>Ne </a:t>
            </a:r>
            <a:r>
              <a:rPr lang="en-US" sz="2000" dirty="0" err="1"/>
              <a:t>traže</a:t>
            </a:r>
            <a:r>
              <a:rPr lang="en-US" sz="2000" dirty="0"/>
              <a:t> </a:t>
            </a:r>
            <a:r>
              <a:rPr lang="en-US" sz="2000" dirty="0" err="1"/>
              <a:t>oni</a:t>
            </a:r>
            <a:r>
              <a:rPr lang="en-US" sz="2000" dirty="0"/>
              <a:t> </a:t>
            </a:r>
            <a:r>
              <a:rPr lang="en-US" sz="2000" dirty="0" err="1"/>
              <a:t>samo</a:t>
            </a:r>
            <a:r>
              <a:rPr lang="en-US" sz="2000" dirty="0"/>
              <a:t> </a:t>
            </a:r>
            <a:r>
              <a:rPr lang="en-US" sz="2000" dirty="0" err="1"/>
              <a:t>preduzetnike</a:t>
            </a:r>
            <a:r>
              <a:rPr lang="en-US" sz="2000" dirty="0"/>
              <a:t> </a:t>
            </a:r>
            <a:r>
              <a:rPr lang="en-US" sz="2000" dirty="0" err="1"/>
              <a:t>već</a:t>
            </a:r>
            <a:r>
              <a:rPr lang="en-US" sz="2000" dirty="0"/>
              <a:t> </a:t>
            </a:r>
            <a:r>
              <a:rPr lang="en-US" sz="2000" dirty="0" err="1"/>
              <a:t>preduzetnike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zaista</a:t>
            </a:r>
            <a:r>
              <a:rPr lang="en-US" sz="2000" dirty="0"/>
              <a:t> </a:t>
            </a:r>
            <a:r>
              <a:rPr lang="en-US" sz="2000" dirty="0" err="1"/>
              <a:t>žele</a:t>
            </a:r>
            <a:r>
              <a:rPr lang="en-US" sz="2000" dirty="0"/>
              <a:t> da </a:t>
            </a:r>
            <a:r>
              <a:rPr lang="en-US" sz="2000" dirty="0" err="1"/>
              <a:t>izgrade</a:t>
            </a:r>
            <a:r>
              <a:rPr lang="en-US" sz="2000" dirty="0"/>
              <a:t> </a:t>
            </a:r>
            <a:r>
              <a:rPr lang="en-US" sz="2000" dirty="0" err="1"/>
              <a:t>pravi</a:t>
            </a:r>
            <a:r>
              <a:rPr lang="en-US" sz="2000" dirty="0"/>
              <a:t> </a:t>
            </a:r>
            <a:r>
              <a:rPr lang="en-US" sz="2000" dirty="0" err="1" smtClean="0"/>
              <a:t>startap</a:t>
            </a:r>
            <a:r>
              <a:rPr lang="en-US" sz="2000" dirty="0"/>
              <a:t>. </a:t>
            </a:r>
            <a:endParaRPr lang="sr-Latn-RS" sz="2000" dirty="0" smtClean="0"/>
          </a:p>
          <a:p>
            <a:r>
              <a:rPr lang="en-US" sz="2000" b="1" dirty="0" err="1" smtClean="0"/>
              <a:t>Razlika</a:t>
            </a:r>
            <a:r>
              <a:rPr lang="en-US" sz="2000" b="1" dirty="0" smtClean="0"/>
              <a:t> </a:t>
            </a:r>
            <a:r>
              <a:rPr lang="en-US" sz="2000" b="1" dirty="0" err="1"/>
              <a:t>između</a:t>
            </a:r>
            <a:r>
              <a:rPr lang="en-US" sz="2000" b="1" dirty="0"/>
              <a:t> </a:t>
            </a:r>
            <a:r>
              <a:rPr lang="en-US" sz="2000" b="1" dirty="0" err="1"/>
              <a:t>startapa</a:t>
            </a:r>
            <a:r>
              <a:rPr lang="en-US" sz="2000" b="1" dirty="0"/>
              <a:t> I </a:t>
            </a:r>
            <a:r>
              <a:rPr lang="en-US" sz="2000" b="1" dirty="0" err="1"/>
              <a:t>tradicionalnog</a:t>
            </a:r>
            <a:r>
              <a:rPr lang="en-US" sz="2000" b="1" dirty="0"/>
              <a:t> </a:t>
            </a:r>
            <a:r>
              <a:rPr lang="en-US" sz="2000" b="1" dirty="0" err="1"/>
              <a:t>biznisa</a:t>
            </a:r>
            <a:r>
              <a:rPr lang="en-US" sz="2000" b="1" dirty="0"/>
              <a:t> se </a:t>
            </a:r>
            <a:r>
              <a:rPr lang="en-US" sz="2000" b="1" dirty="0" err="1"/>
              <a:t>ogleda</a:t>
            </a:r>
            <a:r>
              <a:rPr lang="en-US" sz="2000" b="1" dirty="0"/>
              <a:t> u </a:t>
            </a:r>
            <a:r>
              <a:rPr lang="en-US" sz="2000" b="1" dirty="0" err="1"/>
              <a:t>skaliranju</a:t>
            </a:r>
            <a:r>
              <a:rPr lang="en-US" sz="2000" b="1" dirty="0"/>
              <a:t>.</a:t>
            </a:r>
            <a:r>
              <a:rPr lang="en-US" sz="2000" dirty="0"/>
              <a:t> </a:t>
            </a:r>
            <a:endParaRPr lang="sr-Latn-RS" sz="2000" dirty="0" smtClean="0"/>
          </a:p>
          <a:p>
            <a:r>
              <a:rPr lang="en-US" sz="2000" dirty="0" err="1" smtClean="0"/>
              <a:t>Kod</a:t>
            </a:r>
            <a:r>
              <a:rPr lang="en-US" sz="2000" dirty="0" smtClean="0"/>
              <a:t> </a:t>
            </a:r>
            <a:r>
              <a:rPr lang="en-US" sz="2000" dirty="0" err="1"/>
              <a:t>startapa</a:t>
            </a:r>
            <a:r>
              <a:rPr lang="en-US" sz="2000" dirty="0"/>
              <a:t>, 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en-US" sz="2000" dirty="0" err="1"/>
              <a:t>investitor</a:t>
            </a:r>
            <a:r>
              <a:rPr lang="en-US" sz="2000" dirty="0"/>
              <a:t>, </a:t>
            </a:r>
            <a:r>
              <a:rPr lang="en-US" sz="2000" dirty="0" err="1"/>
              <a:t>ulažem</a:t>
            </a:r>
            <a:r>
              <a:rPr lang="en-US" sz="2000" dirty="0"/>
              <a:t> </a:t>
            </a:r>
            <a:r>
              <a:rPr lang="en-US" sz="2000" dirty="0" err="1"/>
              <a:t>dosta</a:t>
            </a:r>
            <a:r>
              <a:rPr lang="en-US" sz="2000" dirty="0"/>
              <a:t> </a:t>
            </a:r>
            <a:r>
              <a:rPr lang="en-US" sz="2000" dirty="0" err="1"/>
              <a:t>novca</a:t>
            </a:r>
            <a:r>
              <a:rPr lang="en-US" sz="2000" dirty="0"/>
              <a:t> u </a:t>
            </a:r>
            <a:r>
              <a:rPr lang="en-US" sz="2000" dirty="0" err="1"/>
              <a:t>nešto</a:t>
            </a:r>
            <a:r>
              <a:rPr lang="en-US" sz="2000" dirty="0"/>
              <a:t> </a:t>
            </a:r>
            <a:r>
              <a:rPr lang="en-US" sz="2000" dirty="0" err="1"/>
              <a:t>što</a:t>
            </a:r>
            <a:r>
              <a:rPr lang="en-US" sz="2000" dirty="0"/>
              <a:t> </a:t>
            </a:r>
            <a:r>
              <a:rPr lang="en-US" sz="2000" dirty="0" err="1"/>
              <a:t>će</a:t>
            </a:r>
            <a:r>
              <a:rPr lang="en-US" sz="2000" dirty="0"/>
              <a:t> se </a:t>
            </a:r>
            <a:r>
              <a:rPr lang="en-US" sz="2000" dirty="0" err="1"/>
              <a:t>razvijati</a:t>
            </a:r>
            <a:r>
              <a:rPr lang="en-US" sz="2000" dirty="0"/>
              <a:t> I </a:t>
            </a:r>
            <a:r>
              <a:rPr lang="en-US" sz="2000" dirty="0" err="1"/>
              <a:t>skalirati</a:t>
            </a:r>
            <a:r>
              <a:rPr lang="en-US" sz="2000" dirty="0"/>
              <a:t> </a:t>
            </a:r>
            <a:r>
              <a:rPr lang="en-US" sz="2000" dirty="0" err="1"/>
              <a:t>vrlo</a:t>
            </a:r>
            <a:r>
              <a:rPr lang="en-US" sz="2000" dirty="0"/>
              <a:t> </a:t>
            </a:r>
            <a:r>
              <a:rPr lang="en-US" sz="2000" dirty="0" err="1"/>
              <a:t>brzo</a:t>
            </a:r>
            <a:r>
              <a:rPr lang="en-US" sz="2000" dirty="0"/>
              <a:t> </a:t>
            </a:r>
            <a:r>
              <a:rPr lang="en-US" sz="2000" dirty="0" err="1"/>
              <a:t>kako</a:t>
            </a:r>
            <a:r>
              <a:rPr lang="en-US" sz="2000" dirty="0"/>
              <a:t> </a:t>
            </a:r>
            <a:r>
              <a:rPr lang="en-US" sz="2000" dirty="0" err="1"/>
              <a:t>bih</a:t>
            </a:r>
            <a:r>
              <a:rPr lang="en-US" sz="2000" dirty="0"/>
              <a:t> </a:t>
            </a:r>
            <a:r>
              <a:rPr lang="en-US" sz="2000" dirty="0" err="1"/>
              <a:t>nakon</a:t>
            </a:r>
            <a:r>
              <a:rPr lang="en-US" sz="2000" dirty="0"/>
              <a:t> </a:t>
            </a:r>
            <a:r>
              <a:rPr lang="en-US" sz="2000" dirty="0" err="1"/>
              <a:t>npr</a:t>
            </a:r>
            <a:r>
              <a:rPr lang="en-US" sz="2000" dirty="0"/>
              <a:t>. 5 </a:t>
            </a:r>
            <a:r>
              <a:rPr lang="en-US" sz="2000" dirty="0" err="1"/>
              <a:t>godina</a:t>
            </a:r>
            <a:r>
              <a:rPr lang="en-US" sz="2000" dirty="0"/>
              <a:t> </a:t>
            </a:r>
            <a:r>
              <a:rPr lang="en-US" sz="2000" dirty="0" err="1"/>
              <a:t>imao</a:t>
            </a:r>
            <a:r>
              <a:rPr lang="en-US" sz="2000" dirty="0"/>
              <a:t> </a:t>
            </a:r>
            <a:r>
              <a:rPr lang="en-US" sz="2000" dirty="0" err="1"/>
              <a:t>mogućnost</a:t>
            </a:r>
            <a:r>
              <a:rPr lang="en-US" sz="2000" dirty="0"/>
              <a:t> da </a:t>
            </a:r>
            <a:r>
              <a:rPr lang="en-US" sz="2000" dirty="0" err="1"/>
              <a:t>izađem</a:t>
            </a:r>
            <a:r>
              <a:rPr lang="en-US" sz="2000" dirty="0"/>
              <a:t> </a:t>
            </a:r>
            <a:r>
              <a:rPr lang="en-US" sz="2000" dirty="0" err="1"/>
              <a:t>iz</a:t>
            </a:r>
            <a:r>
              <a:rPr lang="en-US" sz="2000" dirty="0"/>
              <a:t> </a:t>
            </a:r>
            <a:r>
              <a:rPr lang="en-US" sz="2000" dirty="0" err="1"/>
              <a:t>kompanije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err="1" smtClean="0"/>
              <a:t>Kada</a:t>
            </a:r>
            <a:r>
              <a:rPr lang="en-US" sz="2000" dirty="0" smtClean="0"/>
              <a:t> </a:t>
            </a:r>
            <a:r>
              <a:rPr lang="en-US" sz="2000" dirty="0" err="1"/>
              <a:t>ulažete</a:t>
            </a:r>
            <a:r>
              <a:rPr lang="en-US" sz="2000" dirty="0"/>
              <a:t> u </a:t>
            </a:r>
            <a:r>
              <a:rPr lang="en-US" sz="2000" dirty="0" err="1"/>
              <a:t>tradicionalan</a:t>
            </a:r>
            <a:r>
              <a:rPr lang="en-US" sz="2000" dirty="0"/>
              <a:t> </a:t>
            </a:r>
            <a:r>
              <a:rPr lang="en-US" sz="2000" dirty="0" err="1"/>
              <a:t>biznis</a:t>
            </a:r>
            <a:r>
              <a:rPr lang="en-US" sz="2000" dirty="0"/>
              <a:t>, </a:t>
            </a:r>
            <a:r>
              <a:rPr lang="en-US" sz="2000" dirty="0" err="1"/>
              <a:t>očekuje</a:t>
            </a:r>
            <a:r>
              <a:rPr lang="en-US" sz="2000" dirty="0"/>
              <a:t> vas </a:t>
            </a:r>
            <a:r>
              <a:rPr lang="en-US" sz="2000" dirty="0" err="1"/>
              <a:t>linearan</a:t>
            </a:r>
            <a:r>
              <a:rPr lang="en-US" sz="2000" dirty="0"/>
              <a:t>, a ne </a:t>
            </a:r>
            <a:r>
              <a:rPr lang="en-US" sz="2000" dirty="0" err="1"/>
              <a:t>eksponencijalan</a:t>
            </a:r>
            <a:r>
              <a:rPr lang="en-US" sz="2000" dirty="0"/>
              <a:t> </a:t>
            </a:r>
            <a:r>
              <a:rPr lang="en-US" sz="2000" dirty="0" err="1"/>
              <a:t>razvoj</a:t>
            </a:r>
            <a:r>
              <a:rPr lang="en-US" sz="2000" dirty="0"/>
              <a:t> </a:t>
            </a:r>
            <a:r>
              <a:rPr lang="en-US" sz="2000" dirty="0" err="1"/>
              <a:t>ali</a:t>
            </a:r>
            <a:r>
              <a:rPr lang="en-US" sz="2000" dirty="0"/>
              <a:t> </a:t>
            </a:r>
            <a:r>
              <a:rPr lang="en-US" sz="2000" dirty="0" err="1"/>
              <a:t>vrednost</a:t>
            </a:r>
            <a:r>
              <a:rPr lang="en-US" sz="2000" dirty="0"/>
              <a:t> </a:t>
            </a:r>
            <a:r>
              <a:rPr lang="en-US" sz="2000" dirty="0" err="1"/>
              <a:t>kompanije</a:t>
            </a:r>
            <a:r>
              <a:rPr lang="en-US" sz="2000" dirty="0"/>
              <a:t> </a:t>
            </a:r>
            <a:r>
              <a:rPr lang="en-US" sz="2000" dirty="0" err="1"/>
              <a:t>posle</a:t>
            </a:r>
            <a:r>
              <a:rPr lang="en-US" sz="2000" dirty="0"/>
              <a:t> 5 do 7 </a:t>
            </a:r>
            <a:r>
              <a:rPr lang="en-US" sz="2000" dirty="0" err="1"/>
              <a:t>godina</a:t>
            </a:r>
            <a:r>
              <a:rPr lang="en-US" sz="2000" dirty="0"/>
              <a:t> </a:t>
            </a:r>
            <a:r>
              <a:rPr lang="en-US" sz="2000" dirty="0" err="1"/>
              <a:t>nije</a:t>
            </a:r>
            <a:r>
              <a:rPr lang="en-US" sz="2000" dirty="0"/>
              <a:t> 10 puta </a:t>
            </a:r>
            <a:r>
              <a:rPr lang="en-US" sz="2000" dirty="0" err="1"/>
              <a:t>veća</a:t>
            </a:r>
            <a:r>
              <a:rPr lang="en-US" sz="2000" dirty="0"/>
              <a:t> </a:t>
            </a:r>
            <a:r>
              <a:rPr lang="en-US" sz="2000" dirty="0" err="1"/>
              <a:t>nego</a:t>
            </a:r>
            <a:r>
              <a:rPr lang="en-US" sz="2000" dirty="0"/>
              <a:t> </a:t>
            </a:r>
            <a:r>
              <a:rPr lang="en-US" sz="2000" dirty="0" err="1"/>
              <a:t>što</a:t>
            </a:r>
            <a:r>
              <a:rPr lang="en-US" sz="2000" dirty="0"/>
              <a:t> je </a:t>
            </a:r>
            <a:r>
              <a:rPr lang="en-US" sz="2000" dirty="0" err="1"/>
              <a:t>sada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zato</a:t>
            </a:r>
            <a:r>
              <a:rPr lang="en-US" sz="2000" dirty="0"/>
              <a:t> je to </a:t>
            </a:r>
            <a:r>
              <a:rPr lang="en-US" sz="2000" dirty="0" err="1"/>
              <a:t>neisplativno</a:t>
            </a:r>
            <a:r>
              <a:rPr lang="en-US" sz="2000" dirty="0"/>
              <a:t> </a:t>
            </a:r>
            <a:r>
              <a:rPr lang="en-US" sz="2000" dirty="0" err="1"/>
              <a:t>investitorima</a:t>
            </a:r>
            <a:r>
              <a:rPr lang="en-US" dirty="0"/>
              <a:t>.</a:t>
            </a:r>
            <a:endParaRPr lang="sr-Latn-R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200" y="188472"/>
            <a:ext cx="6742546" cy="17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8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0488" y="559455"/>
            <a:ext cx="8911687" cy="1280890"/>
          </a:xfrm>
        </p:spPr>
        <p:txBody>
          <a:bodyPr>
            <a:normAutofit/>
          </a:bodyPr>
          <a:lstStyle/>
          <a:p>
            <a:r>
              <a:rPr lang="en-US" b="1" i="1" dirty="0"/>
              <a:t>Bi</a:t>
            </a:r>
            <a:r>
              <a:rPr lang="sr-Latn-RS" b="1" i="1" dirty="0"/>
              <a:t>znis </a:t>
            </a:r>
            <a:r>
              <a:rPr lang="sr-Latn-RS" b="1" i="1" dirty="0" smtClean="0"/>
              <a:t>anđeli 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608945"/>
          </a:xfrm>
        </p:spPr>
        <p:txBody>
          <a:bodyPr>
            <a:noAutofit/>
          </a:bodyPr>
          <a:lstStyle/>
          <a:p>
            <a:r>
              <a:rPr lang="en-US" b="1" cap="all" dirty="0"/>
              <a:t>POSTOJE LI PREDNOSTI ZA STARTAPE KOJI SU U PROGRAMIMA KAO ŠTO JE VENTURE GROWTH AKCELERATOR U IMPACT HUB-U BEOGRAD? AKO POSTOJE, DA LI SU OVE PREDNOSTI ZA PREDUZETNIKE ILI ZA INVESTITORE ILI I ZA JEDNE I ZA DRUGE? NA KOJI NAČIN MOŽEMO DA IZMERIMO OVU PREDNOST?</a:t>
            </a:r>
          </a:p>
          <a:p>
            <a:r>
              <a:rPr lang="en-US" sz="2000" dirty="0" err="1"/>
              <a:t>Teško</a:t>
            </a:r>
            <a:r>
              <a:rPr lang="en-US" sz="2000" dirty="0"/>
              <a:t> je </a:t>
            </a:r>
            <a:r>
              <a:rPr lang="en-US" sz="2000" dirty="0" err="1"/>
              <a:t>izmeriti</a:t>
            </a:r>
            <a:r>
              <a:rPr lang="en-US" sz="2000" dirty="0"/>
              <a:t> to. </a:t>
            </a:r>
            <a:r>
              <a:rPr lang="en-US" sz="2000" dirty="0" err="1"/>
              <a:t>Mislim</a:t>
            </a:r>
            <a:r>
              <a:rPr lang="en-US" sz="2000" dirty="0"/>
              <a:t> da </a:t>
            </a:r>
            <a:r>
              <a:rPr lang="en-US" sz="2000" dirty="0" err="1"/>
              <a:t>ima</a:t>
            </a:r>
            <a:r>
              <a:rPr lang="en-US" sz="2000" dirty="0"/>
              <a:t> </a:t>
            </a:r>
            <a:r>
              <a:rPr lang="en-US" sz="2000" dirty="0" err="1"/>
              <a:t>nekoliko</a:t>
            </a:r>
            <a:r>
              <a:rPr lang="en-US" sz="2000" dirty="0"/>
              <a:t> </a:t>
            </a:r>
            <a:r>
              <a:rPr lang="en-US" sz="2000" dirty="0" err="1"/>
              <a:t>važnih</a:t>
            </a:r>
            <a:r>
              <a:rPr lang="en-US" sz="2000" dirty="0"/>
              <a:t> </a:t>
            </a:r>
            <a:r>
              <a:rPr lang="en-US" sz="2000" dirty="0" err="1"/>
              <a:t>stvari</a:t>
            </a:r>
            <a:r>
              <a:rPr lang="en-US" sz="2000" dirty="0"/>
              <a:t> </a:t>
            </a:r>
            <a:r>
              <a:rPr lang="en-US" sz="2000" dirty="0" err="1"/>
              <a:t>koje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prednosti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ljude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učestvuju</a:t>
            </a:r>
            <a:r>
              <a:rPr lang="en-US" sz="2000" dirty="0"/>
              <a:t> u </a:t>
            </a:r>
            <a:r>
              <a:rPr lang="en-US" sz="2000" dirty="0" err="1"/>
              <a:t>programima</a:t>
            </a:r>
            <a:r>
              <a:rPr lang="en-US" sz="2000" dirty="0"/>
              <a:t> </a:t>
            </a:r>
            <a:r>
              <a:rPr lang="en-US" sz="2000" dirty="0" err="1"/>
              <a:t>inkubacije</a:t>
            </a:r>
            <a:r>
              <a:rPr lang="en-US" sz="2000" dirty="0"/>
              <a:t>, </a:t>
            </a:r>
            <a:r>
              <a:rPr lang="en-US" sz="2000" dirty="0" err="1"/>
              <a:t>ovde</a:t>
            </a:r>
            <a:r>
              <a:rPr lang="en-US" sz="2000" dirty="0"/>
              <a:t> u </a:t>
            </a:r>
            <a:r>
              <a:rPr lang="en-US" sz="2000" dirty="0" err="1"/>
              <a:t>Beogradu</a:t>
            </a:r>
            <a:r>
              <a:rPr lang="en-US" sz="2000" dirty="0"/>
              <a:t> </a:t>
            </a:r>
            <a:r>
              <a:rPr lang="en-US" sz="2000" dirty="0" err="1"/>
              <a:t>ili</a:t>
            </a:r>
            <a:r>
              <a:rPr lang="en-US" sz="2000" dirty="0"/>
              <a:t> u </a:t>
            </a:r>
            <a:r>
              <a:rPr lang="en-US" sz="2000" dirty="0" err="1"/>
              <a:t>nekim</a:t>
            </a:r>
            <a:r>
              <a:rPr lang="en-US" sz="2000" dirty="0"/>
              <a:t> </a:t>
            </a:r>
            <a:r>
              <a:rPr lang="en-US" sz="2000" dirty="0" err="1"/>
              <a:t>drugim</a:t>
            </a:r>
            <a:r>
              <a:rPr lang="en-US" sz="2000" dirty="0"/>
              <a:t> </a:t>
            </a:r>
            <a:r>
              <a:rPr lang="en-US" sz="2000" dirty="0" err="1"/>
              <a:t>inkubatorima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err="1" smtClean="0"/>
              <a:t>Prvo</a:t>
            </a:r>
            <a:r>
              <a:rPr lang="en-US" sz="2000" dirty="0"/>
              <a:t>, </a:t>
            </a:r>
            <a:r>
              <a:rPr lang="en-US" sz="2000" dirty="0" err="1"/>
              <a:t>naučite</a:t>
            </a:r>
            <a:r>
              <a:rPr lang="en-US" sz="2000" dirty="0"/>
              <a:t> </a:t>
            </a:r>
            <a:r>
              <a:rPr lang="en-US" sz="2000" dirty="0" err="1"/>
              <a:t>nešto</a:t>
            </a:r>
            <a:r>
              <a:rPr lang="en-US" sz="2000" dirty="0"/>
              <a:t> </a:t>
            </a:r>
            <a:r>
              <a:rPr lang="en-US" sz="2000" dirty="0" err="1"/>
              <a:t>što</a:t>
            </a:r>
            <a:r>
              <a:rPr lang="en-US" sz="2000" dirty="0"/>
              <a:t> </a:t>
            </a:r>
            <a:r>
              <a:rPr lang="en-US" sz="2000" dirty="0" err="1"/>
              <a:t>verovatno</a:t>
            </a:r>
            <a:r>
              <a:rPr lang="en-US" sz="2000" dirty="0"/>
              <a:t> </a:t>
            </a:r>
            <a:r>
              <a:rPr lang="en-US" sz="2000" dirty="0" err="1"/>
              <a:t>niste</a:t>
            </a:r>
            <a:r>
              <a:rPr lang="en-US" sz="2000" dirty="0"/>
              <a:t> </a:t>
            </a:r>
            <a:r>
              <a:rPr lang="en-US" sz="2000" dirty="0" err="1"/>
              <a:t>znali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err="1" smtClean="0"/>
              <a:t>Zatim</a:t>
            </a:r>
            <a:r>
              <a:rPr lang="en-US" sz="2000" dirty="0" smtClean="0"/>
              <a:t> </a:t>
            </a:r>
            <a:r>
              <a:rPr lang="en-US" sz="2000" dirty="0" err="1"/>
              <a:t>imate</a:t>
            </a:r>
            <a:r>
              <a:rPr lang="en-US" sz="2000" dirty="0"/>
              <a:t> </a:t>
            </a:r>
            <a:r>
              <a:rPr lang="en-US" sz="2000" dirty="0" err="1"/>
              <a:t>mentora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će</a:t>
            </a:r>
            <a:r>
              <a:rPr lang="en-US" sz="2000" dirty="0"/>
              <a:t> </a:t>
            </a:r>
            <a:r>
              <a:rPr lang="en-US" sz="2000" dirty="0" err="1"/>
              <a:t>vam</a:t>
            </a:r>
            <a:r>
              <a:rPr lang="en-US" sz="2000" dirty="0"/>
              <a:t> </a:t>
            </a:r>
            <a:r>
              <a:rPr lang="en-US" sz="2000" dirty="0" err="1" smtClean="0"/>
              <a:t>pomo</a:t>
            </a:r>
            <a:r>
              <a:rPr lang="sr-Latn-RS" sz="2000" dirty="0" smtClean="0"/>
              <a:t>ć</a:t>
            </a:r>
            <a:r>
              <a:rPr lang="en-US" sz="2000" dirty="0" smtClean="0"/>
              <a:t>́</a:t>
            </a:r>
            <a:r>
              <a:rPr lang="en-US" sz="2000" dirty="0" err="1" smtClean="0"/>
              <a:t>i</a:t>
            </a:r>
            <a:r>
              <a:rPr lang="en-US" sz="2000" dirty="0" smtClean="0"/>
              <a:t> </a:t>
            </a:r>
            <a:r>
              <a:rPr lang="en-US" sz="2000" dirty="0"/>
              <a:t>da ne </a:t>
            </a:r>
            <a:r>
              <a:rPr lang="en-US" sz="2000" dirty="0" err="1"/>
              <a:t>krenete</a:t>
            </a:r>
            <a:r>
              <a:rPr lang="en-US" sz="2000" dirty="0"/>
              <a:t> </a:t>
            </a:r>
            <a:r>
              <a:rPr lang="en-US" sz="2000" dirty="0" err="1"/>
              <a:t>uobičajenim</a:t>
            </a:r>
            <a:r>
              <a:rPr lang="en-US" sz="2000" dirty="0"/>
              <a:t> </a:t>
            </a:r>
            <a:r>
              <a:rPr lang="en-US" sz="2000" dirty="0" err="1"/>
              <a:t>koracima</a:t>
            </a:r>
            <a:r>
              <a:rPr lang="en-US" sz="2000" dirty="0"/>
              <a:t> 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svi</a:t>
            </a:r>
            <a:r>
              <a:rPr lang="en-US" sz="2000" dirty="0"/>
              <a:t> </a:t>
            </a:r>
            <a:r>
              <a:rPr lang="en-US" sz="2000" dirty="0" err="1"/>
              <a:t>ljudi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se </a:t>
            </a:r>
            <a:r>
              <a:rPr lang="en-US" sz="2000" dirty="0" err="1"/>
              <a:t>bave</a:t>
            </a:r>
            <a:r>
              <a:rPr lang="en-US" sz="2000" dirty="0"/>
              <a:t> </a:t>
            </a:r>
            <a:r>
              <a:rPr lang="en-US" sz="2000" dirty="0" err="1"/>
              <a:t>ovim</a:t>
            </a:r>
            <a:r>
              <a:rPr lang="en-US" sz="2000" dirty="0"/>
              <a:t> </a:t>
            </a:r>
            <a:r>
              <a:rPr lang="en-US" sz="2000" dirty="0" err="1"/>
              <a:t>poslom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pomoći</a:t>
            </a:r>
            <a:r>
              <a:rPr lang="en-US" sz="2000" dirty="0"/>
              <a:t> </a:t>
            </a:r>
            <a:r>
              <a:rPr lang="en-US" sz="2000" dirty="0" err="1"/>
              <a:t>će</a:t>
            </a:r>
            <a:r>
              <a:rPr lang="en-US" sz="2000" dirty="0"/>
              <a:t> </a:t>
            </a:r>
            <a:r>
              <a:rPr lang="en-US" sz="2000" dirty="0" err="1"/>
              <a:t>vam</a:t>
            </a:r>
            <a:r>
              <a:rPr lang="en-US" sz="2000" dirty="0"/>
              <a:t> da </a:t>
            </a:r>
            <a:r>
              <a:rPr lang="en-US" sz="2000" dirty="0" err="1"/>
              <a:t>ostanete</a:t>
            </a:r>
            <a:r>
              <a:rPr lang="en-US" sz="2000" dirty="0"/>
              <a:t> </a:t>
            </a:r>
            <a:r>
              <a:rPr lang="en-US" sz="2000" dirty="0" err="1"/>
              <a:t>fokusirani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da ne </a:t>
            </a:r>
            <a:r>
              <a:rPr lang="en-US" sz="2000" dirty="0" err="1"/>
              <a:t>skrenete</a:t>
            </a:r>
            <a:r>
              <a:rPr lang="en-US" sz="2000" dirty="0"/>
              <a:t> od </a:t>
            </a:r>
            <a:r>
              <a:rPr lang="en-US" sz="2000" dirty="0" err="1"/>
              <a:t>poslovnih</a:t>
            </a:r>
            <a:r>
              <a:rPr lang="en-US" sz="2000" dirty="0"/>
              <a:t> </a:t>
            </a:r>
            <a:r>
              <a:rPr lang="en-US" sz="2000" dirty="0" err="1"/>
              <a:t>planova</a:t>
            </a:r>
            <a:r>
              <a:rPr lang="en-US" sz="2000" dirty="0"/>
              <a:t> </a:t>
            </a:r>
            <a:r>
              <a:rPr lang="en-US" sz="2000" dirty="0" err="1"/>
              <a:t>samo</a:t>
            </a:r>
            <a:r>
              <a:rPr lang="en-US" sz="2000" dirty="0"/>
              <a:t> </a:t>
            </a:r>
            <a:r>
              <a:rPr lang="en-US" sz="2000" dirty="0" err="1"/>
              <a:t>zato</a:t>
            </a:r>
            <a:r>
              <a:rPr lang="en-US" sz="2000" dirty="0"/>
              <a:t> </a:t>
            </a:r>
            <a:r>
              <a:rPr lang="en-US" sz="2000" dirty="0" err="1"/>
              <a:t>što</a:t>
            </a:r>
            <a:r>
              <a:rPr lang="en-US" sz="2000" dirty="0"/>
              <a:t> se </a:t>
            </a:r>
            <a:r>
              <a:rPr lang="en-US" sz="2000" dirty="0" err="1"/>
              <a:t>ukaže</a:t>
            </a:r>
            <a:r>
              <a:rPr lang="en-US" sz="2000" dirty="0"/>
              <a:t> </a:t>
            </a:r>
            <a:r>
              <a:rPr lang="en-US" sz="2000" dirty="0" err="1"/>
              <a:t>neka</a:t>
            </a:r>
            <a:r>
              <a:rPr lang="en-US" sz="2000" dirty="0"/>
              <a:t> </a:t>
            </a:r>
            <a:r>
              <a:rPr lang="en-US" sz="2000" dirty="0" err="1"/>
              <a:t>prilika</a:t>
            </a:r>
            <a:r>
              <a:rPr lang="en-US" sz="2000" dirty="0"/>
              <a:t>. </a:t>
            </a:r>
            <a:endParaRPr lang="sr-Latn-RS" sz="2000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200" y="188472"/>
            <a:ext cx="6742546" cy="17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64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0488" y="559455"/>
            <a:ext cx="8911687" cy="1280890"/>
          </a:xfrm>
        </p:spPr>
        <p:txBody>
          <a:bodyPr>
            <a:normAutofit/>
          </a:bodyPr>
          <a:lstStyle/>
          <a:p>
            <a:r>
              <a:rPr lang="en-US" b="1" i="1" dirty="0"/>
              <a:t>Bi</a:t>
            </a:r>
            <a:r>
              <a:rPr lang="sr-Latn-RS" b="1" i="1" dirty="0"/>
              <a:t>znis </a:t>
            </a:r>
            <a:r>
              <a:rPr lang="sr-Latn-RS" b="1" i="1" dirty="0" smtClean="0"/>
              <a:t>anđeli 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608945"/>
          </a:xfrm>
        </p:spPr>
        <p:txBody>
          <a:bodyPr>
            <a:noAutofit/>
          </a:bodyPr>
          <a:lstStyle/>
          <a:p>
            <a:r>
              <a:rPr lang="en-US" b="1" cap="all" dirty="0"/>
              <a:t>POSTOJE LI PREDNOSTI ZA STARTAPE KOJI SU U PROGRAMIMA KAO ŠTO JE VENTURE GROWTH AKCELERATOR U IMPACT HUB-U BEOGRAD? AKO POSTOJE, DA LI SU OVE PREDNOSTI ZA PREDUZETNIKE ILI ZA INVESTITORE ILI I ZA JEDNE I ZA DRUGE? NA KOJI NAČIN MOŽEMO DA IZMERIMO OVU PREDNOST?</a:t>
            </a:r>
          </a:p>
          <a:p>
            <a:r>
              <a:rPr lang="en-US" sz="2000" dirty="0" smtClean="0"/>
              <a:t>Druga </a:t>
            </a:r>
            <a:r>
              <a:rPr lang="en-US" sz="2000" dirty="0" err="1"/>
              <a:t>stvar</a:t>
            </a:r>
            <a:r>
              <a:rPr lang="en-US" sz="2000" dirty="0"/>
              <a:t> je da </a:t>
            </a:r>
            <a:r>
              <a:rPr lang="en-US" sz="2000" dirty="0" err="1"/>
              <a:t>postoji</a:t>
            </a:r>
            <a:r>
              <a:rPr lang="en-US" sz="2000" dirty="0"/>
              <a:t> </a:t>
            </a:r>
            <a:r>
              <a:rPr lang="en-US" sz="2000" dirty="0" err="1"/>
              <a:t>neka</a:t>
            </a:r>
            <a:r>
              <a:rPr lang="en-US" sz="2000" dirty="0"/>
              <a:t> </a:t>
            </a:r>
            <a:r>
              <a:rPr lang="en-US" sz="2000" dirty="0" err="1"/>
              <a:t>vrsta</a:t>
            </a:r>
            <a:r>
              <a:rPr lang="en-US" sz="2000" dirty="0"/>
              <a:t> </a:t>
            </a:r>
            <a:r>
              <a:rPr lang="en-US" sz="2000" dirty="0" err="1"/>
              <a:t>konkurencije</a:t>
            </a:r>
            <a:r>
              <a:rPr lang="en-US" sz="2000" dirty="0"/>
              <a:t> </a:t>
            </a:r>
            <a:r>
              <a:rPr lang="en-US" sz="2000" dirty="0" err="1"/>
              <a:t>koja</a:t>
            </a:r>
            <a:r>
              <a:rPr lang="en-US" sz="2000" dirty="0"/>
              <a:t> </a:t>
            </a:r>
            <a:r>
              <a:rPr lang="en-US" sz="2000" dirty="0" err="1"/>
              <a:t>nije</a:t>
            </a:r>
            <a:r>
              <a:rPr lang="en-US" sz="2000" dirty="0"/>
              <a:t> </a:t>
            </a:r>
            <a:r>
              <a:rPr lang="en-US" sz="2000" dirty="0" err="1"/>
              <a:t>stvarna</a:t>
            </a:r>
            <a:r>
              <a:rPr lang="en-US" sz="2000" dirty="0"/>
              <a:t> </a:t>
            </a:r>
            <a:r>
              <a:rPr lang="en-US" sz="2000" dirty="0" err="1"/>
              <a:t>konkurencija</a:t>
            </a:r>
            <a:r>
              <a:rPr lang="en-US" sz="2000" dirty="0"/>
              <a:t>, </a:t>
            </a:r>
            <a:r>
              <a:rPr lang="en-US" sz="2000" dirty="0" err="1"/>
              <a:t>vec</a:t>
            </a:r>
            <a:r>
              <a:rPr lang="en-US" sz="2000" dirty="0"/>
              <a:t>́ </a:t>
            </a:r>
            <a:r>
              <a:rPr lang="en-US" sz="2000" dirty="0" err="1"/>
              <a:t>više</a:t>
            </a:r>
            <a:r>
              <a:rPr lang="en-US" sz="2000" dirty="0"/>
              <a:t> </a:t>
            </a:r>
            <a:r>
              <a:rPr lang="en-US" sz="2000" dirty="0" err="1"/>
              <a:t>vršnjačka</a:t>
            </a:r>
            <a:r>
              <a:rPr lang="en-US" sz="2000" dirty="0"/>
              <a:t> </a:t>
            </a:r>
            <a:r>
              <a:rPr lang="en-US" sz="2000" dirty="0" err="1"/>
              <a:t>stimulacija</a:t>
            </a:r>
            <a:r>
              <a:rPr lang="en-US" sz="2000" dirty="0"/>
              <a:t>. </a:t>
            </a:r>
            <a:r>
              <a:rPr lang="en-US" sz="2000" dirty="0" err="1"/>
              <a:t>Jer</a:t>
            </a:r>
            <a:r>
              <a:rPr lang="en-US" sz="2000" dirty="0"/>
              <a:t>, </a:t>
            </a:r>
            <a:r>
              <a:rPr lang="en-US" sz="2000" dirty="0" err="1"/>
              <a:t>na</a:t>
            </a:r>
            <a:r>
              <a:rPr lang="en-US" sz="2000" dirty="0"/>
              <a:t> primer, </a:t>
            </a:r>
            <a:r>
              <a:rPr lang="en-US" sz="2000" dirty="0" err="1"/>
              <a:t>videćete</a:t>
            </a:r>
            <a:r>
              <a:rPr lang="en-US" sz="2000" dirty="0"/>
              <a:t> </a:t>
            </a:r>
            <a:r>
              <a:rPr lang="en-US" sz="2000" dirty="0" err="1"/>
              <a:t>kako</a:t>
            </a:r>
            <a:r>
              <a:rPr lang="en-US" sz="2000" dirty="0"/>
              <a:t> </a:t>
            </a:r>
            <a:r>
              <a:rPr lang="en-US" sz="2000" dirty="0" err="1"/>
              <a:t>drugi</a:t>
            </a:r>
            <a:r>
              <a:rPr lang="en-US" sz="2000" dirty="0"/>
              <a:t> </a:t>
            </a:r>
            <a:r>
              <a:rPr lang="en-US" sz="2000" dirty="0" err="1"/>
              <a:t>ljudi</a:t>
            </a:r>
            <a:r>
              <a:rPr lang="en-US" sz="2000" dirty="0"/>
              <a:t> </a:t>
            </a:r>
            <a:r>
              <a:rPr lang="en-US" sz="2000" dirty="0" err="1"/>
              <a:t>pokreću</a:t>
            </a:r>
            <a:r>
              <a:rPr lang="en-US" sz="2000" dirty="0"/>
              <a:t> </a:t>
            </a:r>
            <a:r>
              <a:rPr lang="en-US" sz="2000" dirty="0" err="1"/>
              <a:t>svoj</a:t>
            </a:r>
            <a:r>
              <a:rPr lang="en-US" sz="2000" dirty="0"/>
              <a:t> </a:t>
            </a:r>
            <a:r>
              <a:rPr lang="en-US" sz="2000" dirty="0" err="1"/>
              <a:t>proizvod</a:t>
            </a:r>
            <a:r>
              <a:rPr lang="en-US" sz="2000" dirty="0"/>
              <a:t>, pa </a:t>
            </a:r>
            <a:r>
              <a:rPr lang="en-US" sz="2000" dirty="0" err="1"/>
              <a:t>ćete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vi </a:t>
            </a:r>
            <a:r>
              <a:rPr lang="en-US" sz="2000" dirty="0" err="1"/>
              <a:t>želeti</a:t>
            </a:r>
            <a:r>
              <a:rPr lang="en-US" sz="2000" dirty="0"/>
              <a:t> da </a:t>
            </a:r>
            <a:r>
              <a:rPr lang="en-US" sz="2000" dirty="0" err="1"/>
              <a:t>pokrenete</a:t>
            </a:r>
            <a:r>
              <a:rPr lang="en-US" sz="2000" dirty="0"/>
              <a:t> </a:t>
            </a:r>
            <a:r>
              <a:rPr lang="en-US" sz="2000" dirty="0" err="1"/>
              <a:t>svoj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taj</a:t>
            </a:r>
            <a:r>
              <a:rPr lang="en-US" sz="2000" dirty="0"/>
              <a:t> </a:t>
            </a:r>
            <a:r>
              <a:rPr lang="en-US" sz="2000" dirty="0" err="1"/>
              <a:t>način</a:t>
            </a:r>
            <a:r>
              <a:rPr lang="en-US" sz="2000" dirty="0"/>
              <a:t>. Ja to </a:t>
            </a:r>
            <a:r>
              <a:rPr lang="en-US" sz="2000" dirty="0" err="1"/>
              <a:t>zovem</a:t>
            </a:r>
            <a:r>
              <a:rPr lang="en-US" sz="2000" dirty="0"/>
              <a:t> </a:t>
            </a:r>
            <a:r>
              <a:rPr lang="en-US" sz="2000" dirty="0" err="1"/>
              <a:t>takmičenjem</a:t>
            </a:r>
            <a:r>
              <a:rPr lang="en-US" sz="2000" dirty="0"/>
              <a:t> </a:t>
            </a:r>
            <a:r>
              <a:rPr lang="en-US" sz="2000" dirty="0" err="1"/>
              <a:t>zato</a:t>
            </a:r>
            <a:r>
              <a:rPr lang="en-US" sz="2000" dirty="0"/>
              <a:t> </a:t>
            </a:r>
            <a:r>
              <a:rPr lang="en-US" sz="2000" dirty="0" err="1"/>
              <a:t>što</a:t>
            </a:r>
            <a:r>
              <a:rPr lang="en-US" sz="2000" dirty="0"/>
              <a:t> je u </a:t>
            </a:r>
            <a:r>
              <a:rPr lang="en-US" sz="2000" dirty="0" err="1"/>
              <a:t>pitanju</a:t>
            </a:r>
            <a:r>
              <a:rPr lang="en-US" sz="2000" dirty="0"/>
              <a:t> </a:t>
            </a:r>
            <a:r>
              <a:rPr lang="en-US" sz="2000" dirty="0" err="1"/>
              <a:t>takmičenje</a:t>
            </a:r>
            <a:r>
              <a:rPr lang="en-US" sz="2000" dirty="0"/>
              <a:t>, </a:t>
            </a:r>
            <a:r>
              <a:rPr lang="en-US" sz="2000" dirty="0" err="1"/>
              <a:t>ali</a:t>
            </a:r>
            <a:r>
              <a:rPr lang="en-US" sz="2000" dirty="0"/>
              <a:t> to </a:t>
            </a:r>
            <a:r>
              <a:rPr lang="en-US" sz="2000" dirty="0" err="1"/>
              <a:t>nije</a:t>
            </a:r>
            <a:r>
              <a:rPr lang="en-US" sz="2000" dirty="0"/>
              <a:t> „</a:t>
            </a:r>
            <a:r>
              <a:rPr lang="en-US" sz="2000" dirty="0" err="1"/>
              <a:t>ludilo</a:t>
            </a:r>
            <a:r>
              <a:rPr lang="en-US" sz="2000" dirty="0"/>
              <a:t>“, dobro je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mislim</a:t>
            </a:r>
            <a:r>
              <a:rPr lang="en-US" sz="2000" dirty="0"/>
              <a:t> da je to </a:t>
            </a:r>
            <a:r>
              <a:rPr lang="en-US" sz="2000" dirty="0" err="1"/>
              <a:t>najveća</a:t>
            </a:r>
            <a:r>
              <a:rPr lang="en-US" sz="2000" dirty="0"/>
              <a:t> </a:t>
            </a:r>
            <a:r>
              <a:rPr lang="en-US" sz="2000" dirty="0" err="1"/>
              <a:t>prednost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err="1" smtClean="0"/>
              <a:t>Tu</a:t>
            </a:r>
            <a:r>
              <a:rPr lang="en-US" sz="2000" dirty="0" smtClean="0"/>
              <a:t> </a:t>
            </a:r>
            <a:r>
              <a:rPr lang="en-US" sz="2000" dirty="0" err="1"/>
              <a:t>takođe</a:t>
            </a:r>
            <a:r>
              <a:rPr lang="en-US" sz="2000" dirty="0"/>
              <a:t> </a:t>
            </a:r>
            <a:r>
              <a:rPr lang="en-US" sz="2000" dirty="0" err="1"/>
              <a:t>postoji</a:t>
            </a:r>
            <a:r>
              <a:rPr lang="en-US" sz="2000" dirty="0"/>
              <a:t> </a:t>
            </a:r>
            <a:r>
              <a:rPr lang="en-US" sz="2000" dirty="0" err="1"/>
              <a:t>mreža</a:t>
            </a:r>
            <a:r>
              <a:rPr lang="en-US" sz="2000" dirty="0"/>
              <a:t>. </a:t>
            </a:r>
            <a:r>
              <a:rPr lang="en-US" sz="2000" dirty="0" err="1"/>
              <a:t>Ako</a:t>
            </a:r>
            <a:r>
              <a:rPr lang="en-US" sz="2000" dirty="0"/>
              <a:t> </a:t>
            </a:r>
            <a:r>
              <a:rPr lang="en-US" sz="2000" dirty="0" err="1"/>
              <a:t>uđete</a:t>
            </a:r>
            <a:r>
              <a:rPr lang="en-US" sz="2000" dirty="0"/>
              <a:t> u </a:t>
            </a:r>
            <a:r>
              <a:rPr lang="en-US" sz="2000" dirty="0" err="1"/>
              <a:t>inkubator</a:t>
            </a:r>
            <a:r>
              <a:rPr lang="en-US" sz="2000" dirty="0"/>
              <a:t> </a:t>
            </a:r>
            <a:r>
              <a:rPr lang="en-US" sz="2000" dirty="0" err="1"/>
              <a:t>imate</a:t>
            </a:r>
            <a:r>
              <a:rPr lang="en-US" sz="2000" dirty="0"/>
              <a:t> </a:t>
            </a:r>
            <a:r>
              <a:rPr lang="en-US" sz="2000" dirty="0" err="1"/>
              <a:t>mrežu</a:t>
            </a:r>
            <a:r>
              <a:rPr lang="en-US" sz="2000" dirty="0"/>
              <a:t> </a:t>
            </a:r>
            <a:r>
              <a:rPr lang="en-US" sz="2000" dirty="0" err="1"/>
              <a:t>mentora</a:t>
            </a:r>
            <a:r>
              <a:rPr lang="en-US" sz="2000" dirty="0"/>
              <a:t>, </a:t>
            </a:r>
            <a:r>
              <a:rPr lang="en-US" sz="2000" dirty="0" err="1"/>
              <a:t>mrežu</a:t>
            </a:r>
            <a:r>
              <a:rPr lang="en-US" sz="2000" dirty="0"/>
              <a:t> </a:t>
            </a:r>
            <a:r>
              <a:rPr lang="en-US" sz="2000" dirty="0" err="1"/>
              <a:t>ljudi</a:t>
            </a:r>
            <a:r>
              <a:rPr lang="en-US" sz="2000" dirty="0"/>
              <a:t>, </a:t>
            </a:r>
            <a:r>
              <a:rPr lang="en-US" sz="2000" dirty="0" err="1"/>
              <a:t>resursa</a:t>
            </a:r>
            <a:r>
              <a:rPr lang="en-US" sz="2000" dirty="0"/>
              <a:t> </a:t>
            </a:r>
            <a:r>
              <a:rPr lang="en-US" sz="2000" dirty="0" err="1"/>
              <a:t>itd</a:t>
            </a:r>
            <a:r>
              <a:rPr lang="en-US" sz="2000" dirty="0"/>
              <a:t>. To je </a:t>
            </a:r>
            <a:r>
              <a:rPr lang="en-US" sz="2000" dirty="0" err="1"/>
              <a:t>veoma</a:t>
            </a:r>
            <a:r>
              <a:rPr lang="en-US" sz="2000" dirty="0"/>
              <a:t> </a:t>
            </a:r>
            <a:r>
              <a:rPr lang="en-US" sz="2000" dirty="0" err="1"/>
              <a:t>važno</a:t>
            </a:r>
            <a:r>
              <a:rPr lang="en-US" sz="2000" dirty="0"/>
              <a:t>, </a:t>
            </a:r>
            <a:r>
              <a:rPr lang="en-US" sz="2000" dirty="0" err="1"/>
              <a:t>jer</a:t>
            </a:r>
            <a:r>
              <a:rPr lang="en-US" sz="2000" dirty="0"/>
              <a:t> </a:t>
            </a:r>
            <a:r>
              <a:rPr lang="en-US" sz="2000" dirty="0" err="1"/>
              <a:t>niste</a:t>
            </a:r>
            <a:r>
              <a:rPr lang="en-US" sz="2000" dirty="0"/>
              <a:t> </a:t>
            </a:r>
            <a:r>
              <a:rPr lang="en-US" sz="2000" dirty="0" err="1"/>
              <a:t>sami</a:t>
            </a:r>
            <a:r>
              <a:rPr lang="en-US" sz="2000" dirty="0"/>
              <a:t> </a:t>
            </a:r>
            <a:r>
              <a:rPr lang="en-US" sz="2000" dirty="0" err="1"/>
              <a:t>kod</a:t>
            </a:r>
            <a:r>
              <a:rPr lang="en-US" sz="2000" dirty="0"/>
              <a:t> </a:t>
            </a:r>
            <a:r>
              <a:rPr lang="en-US" sz="2000" dirty="0" err="1"/>
              <a:t>kuće</a:t>
            </a:r>
            <a:r>
              <a:rPr lang="en-US" sz="2000" dirty="0"/>
              <a:t> </a:t>
            </a:r>
            <a:r>
              <a:rPr lang="sr-Latn-RS" sz="2000" dirty="0" smtClean="0"/>
              <a:t>i</a:t>
            </a:r>
            <a:r>
              <a:rPr lang="en-US" sz="2000" dirty="0" smtClean="0"/>
              <a:t> </a:t>
            </a:r>
            <a:r>
              <a:rPr lang="en-US" sz="2000" dirty="0"/>
              <a:t>ne </a:t>
            </a:r>
            <a:r>
              <a:rPr lang="en-US" sz="2000" dirty="0" err="1"/>
              <a:t>pokušavate</a:t>
            </a:r>
            <a:r>
              <a:rPr lang="en-US" sz="2000" dirty="0"/>
              <a:t> </a:t>
            </a:r>
            <a:r>
              <a:rPr lang="en-US" sz="2000" dirty="0" err="1"/>
              <a:t>sami</a:t>
            </a:r>
            <a:r>
              <a:rPr lang="en-US" sz="2000" dirty="0"/>
              <a:t> da </a:t>
            </a:r>
            <a:r>
              <a:rPr lang="en-US" sz="2000" dirty="0" err="1"/>
              <a:t>razumete</a:t>
            </a:r>
            <a:r>
              <a:rPr lang="en-US" sz="2000" dirty="0"/>
              <a:t> </a:t>
            </a:r>
            <a:r>
              <a:rPr lang="en-US" sz="2000" dirty="0" err="1"/>
              <a:t>šta</a:t>
            </a:r>
            <a:r>
              <a:rPr lang="en-US" sz="2000" dirty="0"/>
              <a:t> se </a:t>
            </a:r>
            <a:r>
              <a:rPr lang="en-US" sz="2000" dirty="0" err="1"/>
              <a:t>dešava</a:t>
            </a:r>
            <a:r>
              <a:rPr lang="en-US" sz="2000" dirty="0"/>
              <a:t> u </a:t>
            </a:r>
            <a:r>
              <a:rPr lang="en-US" sz="2000" dirty="0" err="1"/>
              <a:t>svetu</a:t>
            </a:r>
            <a:r>
              <a:rPr lang="en-US" sz="2000" dirty="0"/>
              <a:t>.</a:t>
            </a:r>
            <a:endParaRPr lang="pl-PL" sz="2000" b="1" cap="all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200" y="188472"/>
            <a:ext cx="6742546" cy="17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14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0488" y="559455"/>
            <a:ext cx="8911687" cy="1280890"/>
          </a:xfrm>
        </p:spPr>
        <p:txBody>
          <a:bodyPr>
            <a:normAutofit/>
          </a:bodyPr>
          <a:lstStyle/>
          <a:p>
            <a:r>
              <a:rPr lang="en-US" b="1" i="1" dirty="0"/>
              <a:t>Bi</a:t>
            </a:r>
            <a:r>
              <a:rPr lang="sr-Latn-RS" b="1" i="1" dirty="0"/>
              <a:t>znis </a:t>
            </a:r>
            <a:r>
              <a:rPr lang="sr-Latn-RS" b="1" i="1" dirty="0" smtClean="0"/>
              <a:t>anđeli 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608945"/>
          </a:xfrm>
        </p:spPr>
        <p:txBody>
          <a:bodyPr>
            <a:noAutofit/>
          </a:bodyPr>
          <a:lstStyle/>
          <a:p>
            <a:r>
              <a:rPr lang="en-US" b="1" cap="all" dirty="0"/>
              <a:t>POSTOJE LI PREDNOSTI ZA STARTAPE KOJI SU U PROGRAMIMA KAO ŠTO JE VENTURE GROWTH AKCELERATOR U IMPACT HUB-U BEOGRAD? AKO POSTOJE, DA LI SU OVE PREDNOSTI ZA PREDUZETNIKE ILI ZA INVESTITORE ILI I ZA JEDNE I ZA DRUGE? NA KOJI NAČIN MOŽEMO DA IZMERIMO OVU PREDNOST?</a:t>
            </a:r>
          </a:p>
          <a:p>
            <a:r>
              <a:rPr lang="en-US" sz="2000" dirty="0" err="1"/>
              <a:t>Dok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tačke</a:t>
            </a:r>
            <a:r>
              <a:rPr lang="en-US" sz="2000" dirty="0"/>
              <a:t> </a:t>
            </a:r>
            <a:r>
              <a:rPr lang="en-US" sz="2000" dirty="0" err="1"/>
              <a:t>gledišta</a:t>
            </a:r>
            <a:r>
              <a:rPr lang="en-US" sz="2000" dirty="0"/>
              <a:t> </a:t>
            </a:r>
            <a:r>
              <a:rPr lang="en-US" sz="2000" dirty="0" err="1"/>
              <a:t>investitora</a:t>
            </a:r>
            <a:r>
              <a:rPr lang="en-US" sz="2000" dirty="0"/>
              <a:t>, </a:t>
            </a:r>
            <a:r>
              <a:rPr lang="en-US" sz="2000" dirty="0" err="1"/>
              <a:t>ulagati</a:t>
            </a:r>
            <a:r>
              <a:rPr lang="en-US" sz="2000" dirty="0"/>
              <a:t> u </a:t>
            </a:r>
            <a:r>
              <a:rPr lang="en-US" sz="2000" dirty="0" err="1"/>
              <a:t>biznis</a:t>
            </a:r>
            <a:r>
              <a:rPr lang="en-US" sz="2000" dirty="0"/>
              <a:t> u </a:t>
            </a:r>
            <a:r>
              <a:rPr lang="en-US" sz="2000" dirty="0" err="1"/>
              <a:t>ranoj</a:t>
            </a:r>
            <a:r>
              <a:rPr lang="en-US" sz="2000" dirty="0"/>
              <a:t> </a:t>
            </a:r>
            <a:r>
              <a:rPr lang="en-US" sz="2000" dirty="0" err="1"/>
              <a:t>fazi</a:t>
            </a:r>
            <a:r>
              <a:rPr lang="en-US" sz="2000" dirty="0"/>
              <a:t> </a:t>
            </a:r>
            <a:r>
              <a:rPr lang="en-US" sz="2000" dirty="0" err="1"/>
              <a:t>razvoja</a:t>
            </a:r>
            <a:r>
              <a:rPr lang="en-US" sz="2000" dirty="0"/>
              <a:t> je </a:t>
            </a:r>
            <a:r>
              <a:rPr lang="en-US" sz="2000" dirty="0" err="1"/>
              <a:t>vrlo</a:t>
            </a:r>
            <a:r>
              <a:rPr lang="en-US" sz="2000" dirty="0"/>
              <a:t> </a:t>
            </a:r>
            <a:r>
              <a:rPr lang="en-US" sz="2000" dirty="0" err="1"/>
              <a:t>rizična</a:t>
            </a:r>
            <a:r>
              <a:rPr lang="en-US" sz="2000" dirty="0"/>
              <a:t> </a:t>
            </a:r>
            <a:r>
              <a:rPr lang="en-US" sz="2000" dirty="0" err="1"/>
              <a:t>stvar</a:t>
            </a:r>
            <a:r>
              <a:rPr lang="en-US" sz="2000" dirty="0"/>
              <a:t>. A </a:t>
            </a:r>
            <a:r>
              <a:rPr lang="en-US" sz="2000" dirty="0" err="1"/>
              <a:t>ako</a:t>
            </a:r>
            <a:r>
              <a:rPr lang="en-US" sz="2000" dirty="0"/>
              <a:t> </a:t>
            </a:r>
            <a:r>
              <a:rPr lang="en-US" sz="2000" dirty="0" err="1"/>
              <a:t>pogledam</a:t>
            </a:r>
            <a:r>
              <a:rPr lang="en-US" sz="2000" dirty="0"/>
              <a:t> </a:t>
            </a:r>
            <a:r>
              <a:rPr lang="en-US" sz="2000" dirty="0" err="1"/>
              <a:t>nešto</a:t>
            </a:r>
            <a:r>
              <a:rPr lang="en-US" sz="2000" dirty="0"/>
              <a:t> </a:t>
            </a:r>
            <a:r>
              <a:rPr lang="en-US" sz="2000" dirty="0" err="1"/>
              <a:t>što</a:t>
            </a:r>
            <a:r>
              <a:rPr lang="en-US" sz="2000" dirty="0"/>
              <a:t> je </a:t>
            </a:r>
            <a:r>
              <a:rPr lang="en-US" sz="2000" dirty="0" err="1"/>
              <a:t>prošlo</a:t>
            </a:r>
            <a:r>
              <a:rPr lang="en-US" sz="2000" dirty="0"/>
              <a:t> </a:t>
            </a:r>
            <a:r>
              <a:rPr lang="en-US" sz="2000" dirty="0" err="1"/>
              <a:t>neku</a:t>
            </a:r>
            <a:r>
              <a:rPr lang="en-US" sz="2000" dirty="0"/>
              <a:t> </a:t>
            </a:r>
            <a:r>
              <a:rPr lang="en-US" sz="2000" dirty="0" err="1"/>
              <a:t>vrstu</a:t>
            </a:r>
            <a:r>
              <a:rPr lang="en-US" sz="2000" dirty="0"/>
              <a:t> </a:t>
            </a:r>
            <a:r>
              <a:rPr lang="en-US" sz="2000" dirty="0" err="1"/>
              <a:t>selekcije</a:t>
            </a:r>
            <a:r>
              <a:rPr lang="en-US" sz="2000" dirty="0"/>
              <a:t> da bi </a:t>
            </a:r>
            <a:r>
              <a:rPr lang="en-US" sz="2000" dirty="0" err="1"/>
              <a:t>ostalo</a:t>
            </a:r>
            <a:r>
              <a:rPr lang="en-US" sz="2000" dirty="0"/>
              <a:t> u </a:t>
            </a:r>
            <a:r>
              <a:rPr lang="en-US" sz="2000" dirty="0" err="1"/>
              <a:t>inkubatoru</a:t>
            </a:r>
            <a:r>
              <a:rPr lang="en-US" sz="2000" dirty="0"/>
              <a:t>, </a:t>
            </a:r>
            <a:r>
              <a:rPr lang="en-US" sz="2000" dirty="0" err="1"/>
              <a:t>znam</a:t>
            </a:r>
            <a:r>
              <a:rPr lang="en-US" sz="2000" dirty="0"/>
              <a:t> da </a:t>
            </a:r>
            <a:r>
              <a:rPr lang="en-US" sz="2000" dirty="0" err="1"/>
              <a:t>vec</a:t>
            </a:r>
            <a:r>
              <a:rPr lang="en-US" sz="2000" dirty="0"/>
              <a:t>́ </a:t>
            </a:r>
            <a:r>
              <a:rPr lang="en-US" sz="2000" dirty="0" err="1"/>
              <a:t>postoji</a:t>
            </a:r>
            <a:r>
              <a:rPr lang="en-US" sz="2000" dirty="0"/>
              <a:t> </a:t>
            </a:r>
            <a:r>
              <a:rPr lang="en-US" sz="2000" dirty="0" err="1"/>
              <a:t>taj</a:t>
            </a:r>
            <a:r>
              <a:rPr lang="en-US" sz="2000" dirty="0"/>
              <a:t> </a:t>
            </a:r>
            <a:r>
              <a:rPr lang="en-US" sz="2000" dirty="0" err="1"/>
              <a:t>izbor</a:t>
            </a:r>
            <a:r>
              <a:rPr lang="en-US" sz="2000" dirty="0"/>
              <a:t>, </a:t>
            </a:r>
            <a:r>
              <a:rPr lang="en-US" sz="2000" dirty="0" err="1"/>
              <a:t>verovatno</a:t>
            </a:r>
            <a:r>
              <a:rPr lang="en-US" sz="2000" dirty="0"/>
              <a:t> je </a:t>
            </a:r>
            <a:r>
              <a:rPr lang="en-US" sz="2000" dirty="0" err="1"/>
              <a:t>biznis</a:t>
            </a:r>
            <a:r>
              <a:rPr lang="en-US" sz="2000" dirty="0"/>
              <a:t> </a:t>
            </a:r>
            <a:r>
              <a:rPr lang="en-US" sz="2000" dirty="0" err="1"/>
              <a:t>nešto</a:t>
            </a:r>
            <a:r>
              <a:rPr lang="en-US" sz="2000" dirty="0"/>
              <a:t> </a:t>
            </a:r>
            <a:r>
              <a:rPr lang="en-US" sz="2000" dirty="0" err="1"/>
              <a:t>bolji</a:t>
            </a:r>
            <a:r>
              <a:rPr lang="en-US" sz="2000" dirty="0"/>
              <a:t>, </a:t>
            </a:r>
            <a:r>
              <a:rPr lang="en-US" sz="2000" dirty="0" err="1"/>
              <a:t>rizik</a:t>
            </a:r>
            <a:r>
              <a:rPr lang="en-US" sz="2000" dirty="0"/>
              <a:t> je </a:t>
            </a:r>
            <a:r>
              <a:rPr lang="en-US" sz="2000" dirty="0" err="1"/>
              <a:t>manji</a:t>
            </a:r>
            <a:r>
              <a:rPr lang="en-US" sz="2000" dirty="0"/>
              <a:t> , </a:t>
            </a:r>
            <a:r>
              <a:rPr lang="en-US" sz="2000" dirty="0" err="1"/>
              <a:t>ali</a:t>
            </a:r>
            <a:r>
              <a:rPr lang="en-US" sz="2000" dirty="0"/>
              <a:t> </a:t>
            </a:r>
            <a:r>
              <a:rPr lang="en-US" sz="2000" dirty="0" err="1"/>
              <a:t>naravno</a:t>
            </a:r>
            <a:r>
              <a:rPr lang="en-US" sz="2000" dirty="0"/>
              <a:t> </a:t>
            </a:r>
            <a:r>
              <a:rPr lang="en-US" sz="2000" dirty="0" err="1"/>
              <a:t>ništa</a:t>
            </a:r>
            <a:r>
              <a:rPr lang="en-US" sz="2000" dirty="0"/>
              <a:t> </a:t>
            </a:r>
            <a:r>
              <a:rPr lang="en-US" sz="2000" dirty="0" err="1"/>
              <a:t>nije</a:t>
            </a:r>
            <a:r>
              <a:rPr lang="en-US" sz="2000" dirty="0"/>
              <a:t> „bez </a:t>
            </a:r>
            <a:r>
              <a:rPr lang="en-US" sz="2000" dirty="0" err="1"/>
              <a:t>rizika</a:t>
            </a:r>
            <a:r>
              <a:rPr lang="en-US" sz="2000" dirty="0"/>
              <a:t>“, </a:t>
            </a:r>
            <a:r>
              <a:rPr lang="en-US" sz="2000" dirty="0" err="1"/>
              <a:t>jer</a:t>
            </a:r>
            <a:r>
              <a:rPr lang="en-US" sz="2000" dirty="0"/>
              <a:t> je to </a:t>
            </a:r>
            <a:r>
              <a:rPr lang="en-US" sz="2000" dirty="0" err="1"/>
              <a:t>jednostavno</a:t>
            </a:r>
            <a:r>
              <a:rPr lang="en-US" sz="2000" dirty="0"/>
              <a:t> </a:t>
            </a:r>
            <a:r>
              <a:rPr lang="en-US" sz="2000" dirty="0" err="1"/>
              <a:t>tako</a:t>
            </a:r>
            <a:r>
              <a:rPr lang="en-US" sz="2000" dirty="0"/>
              <a:t>. Ali,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ovaj</a:t>
            </a:r>
            <a:r>
              <a:rPr lang="en-US" sz="2000" dirty="0"/>
              <a:t> </a:t>
            </a:r>
            <a:r>
              <a:rPr lang="en-US" sz="2000" dirty="0" err="1"/>
              <a:t>način</a:t>
            </a:r>
            <a:r>
              <a:rPr lang="en-US" sz="2000" dirty="0"/>
              <a:t> </a:t>
            </a:r>
            <a:r>
              <a:rPr lang="en-US" sz="2000" dirty="0" err="1"/>
              <a:t>mogu</a:t>
            </a:r>
            <a:r>
              <a:rPr lang="en-US" sz="2000" dirty="0"/>
              <a:t> da </a:t>
            </a:r>
            <a:r>
              <a:rPr lang="en-US" sz="2000" dirty="0" err="1"/>
              <a:t>minimiziram</a:t>
            </a:r>
            <a:r>
              <a:rPr lang="en-US" sz="2000" dirty="0"/>
              <a:t> </a:t>
            </a:r>
            <a:r>
              <a:rPr lang="en-US" sz="2000" dirty="0" err="1"/>
              <a:t>svoj</a:t>
            </a:r>
            <a:r>
              <a:rPr lang="en-US" sz="2000" dirty="0"/>
              <a:t> </a:t>
            </a:r>
            <a:r>
              <a:rPr lang="en-US" sz="2000" dirty="0" err="1"/>
              <a:t>rizik</a:t>
            </a:r>
            <a:r>
              <a:rPr lang="en-US" sz="2000" dirty="0"/>
              <a:t>.</a:t>
            </a:r>
            <a:endParaRPr lang="pl-PL" sz="2000" b="1" cap="all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200" y="188472"/>
            <a:ext cx="6742546" cy="17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90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26" y="2739238"/>
            <a:ext cx="8911687" cy="1280890"/>
          </a:xfrm>
        </p:spPr>
        <p:txBody>
          <a:bodyPr/>
          <a:lstStyle/>
          <a:p>
            <a:pPr algn="ctr"/>
            <a:r>
              <a:rPr lang="sr-Latn-RS" b="1" i="1" dirty="0"/>
              <a:t>Pomoć u pokretanju preduzetničkog biznisa 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230255"/>
          </a:xfrm>
        </p:spPr>
        <p:txBody>
          <a:bodyPr>
            <a:normAutofit/>
          </a:bodyPr>
          <a:lstStyle/>
          <a:p>
            <a:pPr algn="just"/>
            <a:endParaRPr lang="en-US" sz="2400" b="1" dirty="0"/>
          </a:p>
          <a:p>
            <a:pPr algn="just"/>
            <a:endParaRPr lang="x-none" sz="2400" b="1" dirty="0"/>
          </a:p>
        </p:txBody>
      </p:sp>
    </p:spTree>
    <p:extLst>
      <p:ext uri="{BB962C8B-B14F-4D97-AF65-F5344CB8AC3E}">
        <p14:creationId xmlns:p14="http://schemas.microsoft.com/office/powerpoint/2010/main" val="2921517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0488" y="559455"/>
            <a:ext cx="8911687" cy="1280890"/>
          </a:xfrm>
        </p:spPr>
        <p:txBody>
          <a:bodyPr>
            <a:normAutofit/>
          </a:bodyPr>
          <a:lstStyle/>
          <a:p>
            <a:r>
              <a:rPr lang="sr-Latn-RS" b="1" i="1" dirty="0" smtClean="0"/>
              <a:t>Pomoć u pokretanju preduzetničkog biznisa 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608945"/>
          </a:xfrm>
        </p:spPr>
        <p:txBody>
          <a:bodyPr>
            <a:noAutofit/>
          </a:bodyPr>
          <a:lstStyle/>
          <a:p>
            <a:r>
              <a:rPr lang="sr-Latn-RS" sz="2000" dirty="0" smtClean="0"/>
              <a:t>Postoje organizacije koje pomažu preduzetnicima da pokrenu svoj biznis, da naprave biznis plan i da imaju dobru prezentaciju za potencijalne investitore kako bi ih zainteresovali za finansiranje njihovog preduzetničkog poduhvata.</a:t>
            </a:r>
          </a:p>
          <a:p>
            <a:r>
              <a:rPr lang="sr-Latn-RS" sz="2000" dirty="0" smtClean="0"/>
              <a:t>Neke od njih su:</a:t>
            </a:r>
          </a:p>
          <a:p>
            <a:r>
              <a:rPr lang="sr-Latn-RS" sz="2000" dirty="0" smtClean="0"/>
              <a:t>Nstarter</a:t>
            </a:r>
          </a:p>
          <a:p>
            <a:r>
              <a:rPr lang="sr-Latn-RS" sz="2000" dirty="0" smtClean="0"/>
              <a:t>ImpactHUB</a:t>
            </a:r>
          </a:p>
          <a:p>
            <a:r>
              <a:rPr lang="sr-Latn-RS" sz="2000" dirty="0" smtClean="0"/>
              <a:t>Veliku pomoć u pokretanju preduzetničkog biznisa pruažaju i nacionalne službe, agenijce i ministarstva Republike Srbije:</a:t>
            </a:r>
          </a:p>
          <a:p>
            <a:r>
              <a:rPr lang="sr-Latn-RS" sz="2000" dirty="0" smtClean="0"/>
              <a:t>Nacionalna služba za zapošljavanje Rsrbije</a:t>
            </a:r>
          </a:p>
          <a:p>
            <a:r>
              <a:rPr lang="sr-Latn-RS" sz="2000" dirty="0" smtClean="0"/>
              <a:t>Ministarstvo za inovacije i tehnološki razvoj</a:t>
            </a:r>
          </a:p>
          <a:p>
            <a:r>
              <a:rPr lang="sr-Latn-RS" sz="2000" dirty="0" smtClean="0"/>
              <a:t>Ministarstvo privrede RSrbije</a:t>
            </a:r>
          </a:p>
          <a:p>
            <a:endParaRPr lang="sr-Latn-RS" sz="2000" dirty="0" smtClean="0"/>
          </a:p>
          <a:p>
            <a:endParaRPr lang="sr-Latn-RS" sz="2000" dirty="0" smtClean="0"/>
          </a:p>
          <a:p>
            <a:endParaRPr lang="sr-Latn-RS" sz="2000" dirty="0"/>
          </a:p>
        </p:txBody>
      </p:sp>
    </p:spTree>
    <p:extLst>
      <p:ext uri="{BB962C8B-B14F-4D97-AF65-F5344CB8AC3E}">
        <p14:creationId xmlns:p14="http://schemas.microsoft.com/office/powerpoint/2010/main" val="21408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0488" y="559455"/>
            <a:ext cx="8911687" cy="1280890"/>
          </a:xfrm>
        </p:spPr>
        <p:txBody>
          <a:bodyPr>
            <a:normAutofit/>
          </a:bodyPr>
          <a:lstStyle/>
          <a:p>
            <a:r>
              <a:rPr lang="sr-Latn-RS" b="1" i="1" dirty="0" smtClean="0"/>
              <a:t>Pomoć u pokretanju preduzetničkog biznisa 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608945"/>
          </a:xfrm>
        </p:spPr>
        <p:txBody>
          <a:bodyPr>
            <a:noAutofit/>
          </a:bodyPr>
          <a:lstStyle/>
          <a:p>
            <a:endParaRPr lang="sr-Latn-RS" sz="2000" dirty="0" smtClean="0"/>
          </a:p>
          <a:p>
            <a:r>
              <a:rPr lang="en-US" sz="2000" dirty="0" err="1" smtClean="0"/>
              <a:t>Neke</a:t>
            </a:r>
            <a:r>
              <a:rPr lang="en-US" sz="2000" dirty="0" smtClean="0"/>
              <a:t> </a:t>
            </a:r>
            <a:r>
              <a:rPr lang="en-US" sz="2000" dirty="0"/>
              <a:t>od </a:t>
            </a:r>
            <a:r>
              <a:rPr lang="en-US" sz="2000" dirty="0" err="1"/>
              <a:t>opština</a:t>
            </a:r>
            <a:r>
              <a:rPr lang="en-US" sz="2000" dirty="0"/>
              <a:t> </a:t>
            </a:r>
            <a:r>
              <a:rPr lang="en-US" sz="2000" dirty="0" err="1"/>
              <a:t>imale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programe</a:t>
            </a:r>
            <a:r>
              <a:rPr lang="en-US" sz="2000" dirty="0"/>
              <a:t> </a:t>
            </a:r>
            <a:r>
              <a:rPr lang="en-US" sz="2000" dirty="0" err="1"/>
              <a:t>podrške</a:t>
            </a:r>
            <a:r>
              <a:rPr lang="en-US" sz="2000" dirty="0"/>
              <a:t> </a:t>
            </a:r>
            <a:r>
              <a:rPr lang="en-US" sz="2000" dirty="0" err="1"/>
              <a:t>preduzetnicima</a:t>
            </a:r>
            <a:r>
              <a:rPr lang="en-US" sz="2000" dirty="0"/>
              <a:t>, </a:t>
            </a:r>
            <a:r>
              <a:rPr lang="sr-Latn-RS" sz="2000" dirty="0"/>
              <a:t>inforamacije su dostupne na</a:t>
            </a:r>
            <a:r>
              <a:rPr lang="en-US" sz="2000" dirty="0"/>
              <a:t> </a:t>
            </a:r>
            <a:r>
              <a:rPr lang="en-US" sz="2000" dirty="0" err="1"/>
              <a:t>sajtov</a:t>
            </a:r>
            <a:r>
              <a:rPr lang="sr-Latn-RS" sz="2000" dirty="0"/>
              <a:t>ima</a:t>
            </a:r>
            <a:r>
              <a:rPr lang="en-US" sz="2000" dirty="0"/>
              <a:t> </a:t>
            </a:r>
            <a:r>
              <a:rPr lang="en-US" sz="2000" dirty="0" err="1"/>
              <a:t>opština</a:t>
            </a:r>
            <a:r>
              <a:rPr lang="en-US" sz="2000" dirty="0"/>
              <a:t> </a:t>
            </a:r>
            <a:r>
              <a:rPr lang="en-US" sz="2000" dirty="0" err="1"/>
              <a:t>prema</a:t>
            </a:r>
            <a:r>
              <a:rPr lang="en-US" sz="2000" dirty="0"/>
              <a:t> </a:t>
            </a:r>
            <a:r>
              <a:rPr lang="en-US" sz="2000" dirty="0" err="1"/>
              <a:t>lokaciji</a:t>
            </a:r>
            <a:r>
              <a:rPr lang="en-US" sz="2000" dirty="0"/>
              <a:t> </a:t>
            </a:r>
            <a:r>
              <a:rPr lang="en-US" sz="2000" dirty="0" err="1"/>
              <a:t>gde</a:t>
            </a:r>
            <a:r>
              <a:rPr lang="en-US" sz="2000" dirty="0"/>
              <a:t> je </a:t>
            </a:r>
            <a:r>
              <a:rPr lang="en-US" sz="2000" dirty="0" err="1"/>
              <a:t>preduzetnik-preduzeće</a:t>
            </a:r>
            <a:r>
              <a:rPr lang="en-US" sz="2000" dirty="0"/>
              <a:t> </a:t>
            </a:r>
            <a:r>
              <a:rPr lang="en-US" sz="2000" dirty="0" err="1"/>
              <a:t>registrovano</a:t>
            </a:r>
            <a:r>
              <a:rPr lang="en-US" sz="2000" dirty="0"/>
              <a:t>.</a:t>
            </a:r>
            <a:endParaRPr lang="sr-Latn-RS" sz="2000" dirty="0"/>
          </a:p>
          <a:p>
            <a:endParaRPr lang="sr-Latn-RS" sz="2000" dirty="0"/>
          </a:p>
          <a:p>
            <a:r>
              <a:rPr lang="en-US" sz="2000" dirty="0" err="1" smtClean="0"/>
              <a:t>Donatori</a:t>
            </a:r>
            <a:r>
              <a:rPr lang="en-US" sz="2000" dirty="0" smtClean="0"/>
              <a:t> 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en-US" sz="2000" dirty="0" err="1"/>
              <a:t>što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EU, USAID, SIDA-</a:t>
            </a:r>
            <a:r>
              <a:rPr lang="en-US" sz="2000" dirty="0" err="1"/>
              <a:t>Švedska</a:t>
            </a:r>
            <a:r>
              <a:rPr lang="en-US" sz="2000" dirty="0"/>
              <a:t> </a:t>
            </a:r>
            <a:r>
              <a:rPr lang="en-US" sz="2000" dirty="0" err="1"/>
              <a:t>bilateralna</a:t>
            </a:r>
            <a:r>
              <a:rPr lang="en-US" sz="2000" dirty="0"/>
              <a:t> </a:t>
            </a:r>
            <a:r>
              <a:rPr lang="en-US" sz="2000" dirty="0" err="1"/>
              <a:t>pomoć</a:t>
            </a:r>
            <a:r>
              <a:rPr lang="en-US" sz="2000" dirty="0"/>
              <a:t>, </a:t>
            </a:r>
            <a:r>
              <a:rPr lang="en-US" sz="2000" dirty="0" err="1"/>
              <a:t>i</a:t>
            </a:r>
            <a:r>
              <a:rPr lang="en-US" sz="2000" dirty="0"/>
              <a:t> dr. </a:t>
            </a:r>
            <a:r>
              <a:rPr lang="en-US" sz="2000" dirty="0" err="1"/>
              <a:t>povremeno</a:t>
            </a:r>
            <a:r>
              <a:rPr lang="en-US" sz="2000" dirty="0"/>
              <a:t> </a:t>
            </a:r>
            <a:r>
              <a:rPr lang="en-US" sz="2000" dirty="0" err="1"/>
              <a:t>imaju</a:t>
            </a:r>
            <a:r>
              <a:rPr lang="en-US" sz="2000" dirty="0"/>
              <a:t> </a:t>
            </a:r>
            <a:r>
              <a:rPr lang="en-US" sz="2000" dirty="0" err="1"/>
              <a:t>programe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rade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podsticanju</a:t>
            </a:r>
            <a:r>
              <a:rPr lang="en-US" sz="2000" dirty="0"/>
              <a:t> </a:t>
            </a:r>
            <a:r>
              <a:rPr lang="en-US" sz="2000" dirty="0" err="1"/>
              <a:t>preduzetništva</a:t>
            </a:r>
            <a:r>
              <a:rPr lang="en-US" sz="2000" dirty="0"/>
              <a:t> u </a:t>
            </a:r>
            <a:r>
              <a:rPr lang="en-US" sz="2000" dirty="0" err="1"/>
              <a:t>Srbiji</a:t>
            </a:r>
            <a:r>
              <a:rPr lang="en-US" sz="2000" dirty="0"/>
              <a:t>. </a:t>
            </a:r>
            <a:r>
              <a:rPr lang="en-US" sz="2000" dirty="0" err="1"/>
              <a:t>Programi</a:t>
            </a:r>
            <a:r>
              <a:rPr lang="en-US" sz="2000" dirty="0"/>
              <a:t> </a:t>
            </a:r>
            <a:r>
              <a:rPr lang="en-US" sz="2000" dirty="0" err="1"/>
              <a:t>uglavnom</a:t>
            </a:r>
            <a:r>
              <a:rPr lang="en-US" sz="2000" dirty="0"/>
              <a:t> </a:t>
            </a:r>
            <a:r>
              <a:rPr lang="en-US" sz="2000" dirty="0" err="1"/>
              <a:t>pružaju</a:t>
            </a:r>
            <a:r>
              <a:rPr lang="en-US" sz="2000" dirty="0"/>
              <a:t> </a:t>
            </a:r>
            <a:r>
              <a:rPr lang="en-US" sz="2000" dirty="0" err="1"/>
              <a:t>tehničku</a:t>
            </a:r>
            <a:r>
              <a:rPr lang="en-US" sz="2000" dirty="0"/>
              <a:t> </a:t>
            </a:r>
            <a:r>
              <a:rPr lang="en-US" sz="2000" dirty="0" err="1"/>
              <a:t>pomoć</a:t>
            </a:r>
            <a:r>
              <a:rPr lang="en-US" sz="2000" dirty="0"/>
              <a:t> </a:t>
            </a:r>
            <a:r>
              <a:rPr lang="en-US" sz="2000" dirty="0" err="1"/>
              <a:t>vezano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razvoj</a:t>
            </a:r>
            <a:r>
              <a:rPr lang="en-US" sz="2000" dirty="0"/>
              <a:t> </a:t>
            </a:r>
            <a:r>
              <a:rPr lang="en-US" sz="2000" dirty="0" err="1"/>
              <a:t>ovog</a:t>
            </a:r>
            <a:r>
              <a:rPr lang="en-US" sz="2000" dirty="0"/>
              <a:t> </a:t>
            </a:r>
            <a:r>
              <a:rPr lang="en-US" sz="2000" dirty="0" err="1"/>
              <a:t>segmenta</a:t>
            </a:r>
            <a:r>
              <a:rPr lang="en-US" sz="2000" dirty="0"/>
              <a:t> </a:t>
            </a:r>
            <a:r>
              <a:rPr lang="en-US" sz="2000" dirty="0" err="1"/>
              <a:t>poslovanja</a:t>
            </a:r>
            <a:r>
              <a:rPr lang="en-US" sz="2000" dirty="0"/>
              <a:t>, a u </a:t>
            </a:r>
            <a:r>
              <a:rPr lang="en-US" sz="2000" dirty="0" err="1"/>
              <a:t>nekim</a:t>
            </a:r>
            <a:r>
              <a:rPr lang="en-US" sz="2000" dirty="0"/>
              <a:t> </a:t>
            </a:r>
            <a:r>
              <a:rPr lang="en-US" sz="2000" dirty="0" err="1"/>
              <a:t>slučajevima</a:t>
            </a:r>
            <a:r>
              <a:rPr lang="en-US" sz="2000" dirty="0"/>
              <a:t> </a:t>
            </a:r>
            <a:r>
              <a:rPr lang="en-US" sz="2000" dirty="0" err="1"/>
              <a:t>daju</a:t>
            </a:r>
            <a:r>
              <a:rPr lang="en-US" sz="2000" dirty="0"/>
              <a:t> u </a:t>
            </a:r>
            <a:r>
              <a:rPr lang="en-US" sz="2000" dirty="0" err="1"/>
              <a:t>vidu</a:t>
            </a:r>
            <a:r>
              <a:rPr lang="en-US" sz="2000" dirty="0"/>
              <a:t> </a:t>
            </a:r>
            <a:r>
              <a:rPr lang="en-US" sz="2000" dirty="0" err="1"/>
              <a:t>donacija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novčana</a:t>
            </a:r>
            <a:r>
              <a:rPr lang="en-US" sz="2000" dirty="0"/>
              <a:t> </a:t>
            </a:r>
            <a:r>
              <a:rPr lang="en-US" sz="2000" dirty="0" err="1"/>
              <a:t>sredstva</a:t>
            </a:r>
            <a:r>
              <a:rPr lang="en-US" sz="2000" dirty="0"/>
              <a:t>.</a:t>
            </a:r>
            <a:endParaRPr lang="sr-Latn-RS" sz="2000" dirty="0" smtClean="0"/>
          </a:p>
          <a:p>
            <a:endParaRPr lang="sr-Latn-RS" sz="2000" dirty="0" smtClean="0"/>
          </a:p>
          <a:p>
            <a:endParaRPr lang="sr-Latn-RS" sz="2000" dirty="0" smtClean="0"/>
          </a:p>
          <a:p>
            <a:endParaRPr lang="sr-Latn-RS" sz="2000" dirty="0"/>
          </a:p>
        </p:txBody>
      </p:sp>
    </p:spTree>
    <p:extLst>
      <p:ext uri="{BB962C8B-B14F-4D97-AF65-F5344CB8AC3E}">
        <p14:creationId xmlns:p14="http://schemas.microsoft.com/office/powerpoint/2010/main" val="177572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0488" y="559455"/>
            <a:ext cx="8911687" cy="1280890"/>
          </a:xfrm>
        </p:spPr>
        <p:txBody>
          <a:bodyPr>
            <a:normAutofit/>
          </a:bodyPr>
          <a:lstStyle/>
          <a:p>
            <a:r>
              <a:rPr lang="sr-Latn-RS" b="1" i="1" dirty="0" smtClean="0"/>
              <a:t>Pomoć u pokretanju preduzetničkog biznisa 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724401"/>
          </a:xfrm>
        </p:spPr>
        <p:txBody>
          <a:bodyPr>
            <a:noAutofit/>
          </a:bodyPr>
          <a:lstStyle/>
          <a:p>
            <a:r>
              <a:rPr lang="sr-Latn-RS" sz="2400" b="1" i="1" dirty="0" smtClean="0"/>
              <a:t>ImpactHUB </a:t>
            </a:r>
          </a:p>
          <a:p>
            <a:endParaRPr lang="sr-Latn-RS" sz="2000" dirty="0" smtClean="0"/>
          </a:p>
          <a:p>
            <a:r>
              <a:rPr lang="en-US" sz="2000" dirty="0" smtClean="0"/>
              <a:t>Impact </a:t>
            </a:r>
            <a:r>
              <a:rPr lang="en-US" sz="2000" dirty="0"/>
              <a:t>Hub </a:t>
            </a:r>
            <a:r>
              <a:rPr lang="en-US" sz="2000" dirty="0" err="1"/>
              <a:t>gradi</a:t>
            </a:r>
            <a:r>
              <a:rPr lang="en-US" sz="2000" dirty="0"/>
              <a:t> </a:t>
            </a:r>
            <a:r>
              <a:rPr lang="en-US" sz="2000" dirty="0" err="1"/>
              <a:t>ekosistem</a:t>
            </a:r>
            <a:r>
              <a:rPr lang="en-US" sz="2000" dirty="0"/>
              <a:t> u </a:t>
            </a:r>
            <a:r>
              <a:rPr lang="en-US" sz="2000" dirty="0" err="1"/>
              <a:t>kojem</a:t>
            </a:r>
            <a:r>
              <a:rPr lang="en-US" sz="2000" dirty="0"/>
              <a:t> </a:t>
            </a:r>
            <a:r>
              <a:rPr lang="en-US" sz="2000" dirty="0" err="1"/>
              <a:t>startap</a:t>
            </a:r>
            <a:r>
              <a:rPr lang="en-US" sz="2000" dirty="0"/>
              <a:t> </a:t>
            </a:r>
            <a:r>
              <a:rPr lang="en-US" sz="2000" dirty="0" err="1"/>
              <a:t>timovi</a:t>
            </a:r>
            <a:r>
              <a:rPr lang="en-US" sz="2000" dirty="0"/>
              <a:t> </a:t>
            </a:r>
            <a:r>
              <a:rPr lang="en-US" sz="2000" dirty="0" err="1"/>
              <a:t>rade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rešenjima</a:t>
            </a:r>
            <a:r>
              <a:rPr lang="en-US" sz="2000" dirty="0"/>
              <a:t> </a:t>
            </a:r>
            <a:r>
              <a:rPr lang="en-US" sz="2000" dirty="0" err="1"/>
              <a:t>relevantnim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globalno</a:t>
            </a:r>
            <a:r>
              <a:rPr lang="en-US" sz="2000" dirty="0"/>
              <a:t> </a:t>
            </a:r>
            <a:r>
              <a:rPr lang="en-US" sz="2000" dirty="0" err="1"/>
              <a:t>tržište</a:t>
            </a:r>
            <a:r>
              <a:rPr lang="en-US" sz="2000" dirty="0"/>
              <a:t>, a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osnovu</a:t>
            </a:r>
            <a:r>
              <a:rPr lang="en-US" sz="2000" dirty="0"/>
              <a:t> </a:t>
            </a:r>
            <a:r>
              <a:rPr lang="en-US" sz="2000" dirty="0" err="1"/>
              <a:t>iskustva</a:t>
            </a:r>
            <a:r>
              <a:rPr lang="en-US" sz="2000" dirty="0"/>
              <a:t> </a:t>
            </a:r>
            <a:r>
              <a:rPr lang="en-US" sz="2000" dirty="0" err="1"/>
              <a:t>lokalnog</a:t>
            </a:r>
            <a:r>
              <a:rPr lang="en-US" sz="2000" dirty="0"/>
              <a:t> </a:t>
            </a:r>
            <a:r>
              <a:rPr lang="en-US" sz="2000" dirty="0" err="1" smtClean="0"/>
              <a:t>okruženja</a:t>
            </a:r>
            <a:r>
              <a:rPr lang="sr-Latn-RS" sz="2000" dirty="0" smtClean="0"/>
              <a:t>.</a:t>
            </a:r>
          </a:p>
          <a:p>
            <a:r>
              <a:rPr lang="en-US" sz="2000" dirty="0" err="1"/>
              <a:t>Pružamo</a:t>
            </a:r>
            <a:r>
              <a:rPr lang="en-US" sz="2000" dirty="0"/>
              <a:t> </a:t>
            </a:r>
            <a:r>
              <a:rPr lang="en-US" sz="2000" dirty="0" err="1"/>
              <a:t>podršku</a:t>
            </a:r>
            <a:r>
              <a:rPr lang="en-US" sz="2000" dirty="0"/>
              <a:t> </a:t>
            </a:r>
            <a:r>
              <a:rPr lang="en-US" sz="2000" dirty="0" err="1" smtClean="0"/>
              <a:t>osnivačima</a:t>
            </a:r>
            <a:r>
              <a:rPr lang="en-US" sz="2000" dirty="0" smtClean="0"/>
              <a:t> </a:t>
            </a:r>
            <a:r>
              <a:rPr lang="en-US" sz="2000" dirty="0" err="1"/>
              <a:t>startap</a:t>
            </a:r>
            <a:r>
              <a:rPr lang="en-US" sz="2000" dirty="0"/>
              <a:t> </a:t>
            </a:r>
            <a:r>
              <a:rPr lang="en-US" sz="2000" dirty="0" err="1"/>
              <a:t>timova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fokusom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ubrzani</a:t>
            </a:r>
            <a:r>
              <a:rPr lang="en-US" sz="2000" dirty="0"/>
              <a:t> </a:t>
            </a:r>
            <a:r>
              <a:rPr lang="en-US" sz="2000" dirty="0" err="1"/>
              <a:t>rast</a:t>
            </a:r>
            <a:r>
              <a:rPr lang="en-US" sz="2000" dirty="0"/>
              <a:t> </a:t>
            </a:r>
            <a:r>
              <a:rPr lang="en-US" sz="2000" dirty="0" err="1"/>
              <a:t>biznisa</a:t>
            </a:r>
            <a:r>
              <a:rPr lang="en-US" sz="2000" dirty="0"/>
              <a:t> od </a:t>
            </a:r>
            <a:r>
              <a:rPr lang="en-US" sz="2000" dirty="0" err="1"/>
              <a:t>šireg</a:t>
            </a:r>
            <a:r>
              <a:rPr lang="en-US" sz="2000" dirty="0"/>
              <a:t> </a:t>
            </a:r>
            <a:r>
              <a:rPr lang="en-US" sz="2000" dirty="0" err="1" smtClean="0"/>
              <a:t>značaja</a:t>
            </a:r>
            <a:r>
              <a:rPr lang="sr-Latn-RS" sz="2000" dirty="0" smtClean="0"/>
              <a:t>.</a:t>
            </a:r>
          </a:p>
          <a:p>
            <a:r>
              <a:rPr lang="sr-Latn-RS" sz="2000" dirty="0" smtClean="0"/>
              <a:t>Do sada imaju preko 100 startap-ova, više od 4 godine iskustva i preko 100 ImpactHUB-ova.</a:t>
            </a:r>
          </a:p>
          <a:p>
            <a:r>
              <a:rPr lang="en-US" sz="2000" b="1" i="1" dirty="0"/>
              <a:t>Hub Online </a:t>
            </a:r>
            <a:r>
              <a:rPr lang="sr-Latn-RS" sz="2000" dirty="0" smtClean="0"/>
              <a:t>– baza znanja putem koje se </a:t>
            </a:r>
            <a:r>
              <a:rPr lang="en-US" sz="2000" dirty="0" err="1" smtClean="0"/>
              <a:t>uči</a:t>
            </a:r>
            <a:r>
              <a:rPr lang="en-US" sz="2000" dirty="0" smtClean="0"/>
              <a:t> </a:t>
            </a:r>
            <a:r>
              <a:rPr lang="en-US" sz="2000" dirty="0"/>
              <a:t>od </a:t>
            </a:r>
            <a:r>
              <a:rPr lang="en-US" sz="2000" dirty="0" err="1"/>
              <a:t>najboljih</a:t>
            </a:r>
            <a:r>
              <a:rPr lang="en-US" sz="2000" dirty="0"/>
              <a:t> </a:t>
            </a:r>
            <a:r>
              <a:rPr lang="en-US" sz="2000" dirty="0" err="1" smtClean="0"/>
              <a:t>stručnjaka</a:t>
            </a:r>
            <a:r>
              <a:rPr lang="sr-Latn-RS" sz="2000" dirty="0"/>
              <a:t> </a:t>
            </a:r>
            <a:r>
              <a:rPr lang="sr-Latn-RS" sz="2000" dirty="0" smtClean="0"/>
              <a:t>u svetu, kako bi postali uspešna startup kompanija. </a:t>
            </a:r>
            <a:r>
              <a:rPr lang="en-US" sz="2000" dirty="0"/>
              <a:t>Na </a:t>
            </a:r>
            <a:r>
              <a:rPr lang="en-US" sz="2000" dirty="0" err="1"/>
              <a:t>jednom</a:t>
            </a:r>
            <a:r>
              <a:rPr lang="en-US" sz="2000" dirty="0"/>
              <a:t> </a:t>
            </a:r>
            <a:r>
              <a:rPr lang="en-US" sz="2000" dirty="0" err="1"/>
              <a:t>mestu</a:t>
            </a:r>
            <a:r>
              <a:rPr lang="en-US" sz="2000" dirty="0"/>
              <a:t> </a:t>
            </a:r>
            <a:r>
              <a:rPr lang="sr-Latn-RS" sz="2000" dirty="0" smtClean="0"/>
              <a:t>mogu se </a:t>
            </a:r>
            <a:r>
              <a:rPr lang="en-US" sz="2000" dirty="0" smtClean="0"/>
              <a:t>pro</a:t>
            </a:r>
            <a:r>
              <a:rPr lang="sr-Latn-RS" sz="2000" dirty="0" smtClean="0"/>
              <a:t>n</a:t>
            </a:r>
            <a:r>
              <a:rPr lang="en-US" sz="2000" dirty="0" err="1" smtClean="0"/>
              <a:t>aći</a:t>
            </a:r>
            <a:r>
              <a:rPr lang="en-US" sz="2000" dirty="0" smtClean="0"/>
              <a:t> </a:t>
            </a:r>
            <a:r>
              <a:rPr lang="en-US" sz="2000" dirty="0"/>
              <a:t>meetup-e, </a:t>
            </a:r>
            <a:r>
              <a:rPr lang="en-US" sz="2000" dirty="0" err="1"/>
              <a:t>radionice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mentorima</a:t>
            </a:r>
            <a:r>
              <a:rPr lang="en-US" sz="2000" dirty="0"/>
              <a:t>, </a:t>
            </a:r>
            <a:r>
              <a:rPr lang="en-US" sz="2000" dirty="0" err="1"/>
              <a:t>savetnicima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biznis</a:t>
            </a:r>
            <a:r>
              <a:rPr lang="en-US" sz="2000" dirty="0"/>
              <a:t> </a:t>
            </a:r>
            <a:r>
              <a:rPr lang="en-US" sz="2000" dirty="0" err="1"/>
              <a:t>anđelima</a:t>
            </a:r>
            <a:r>
              <a:rPr lang="en-US" dirty="0"/>
              <a:t>.</a:t>
            </a:r>
            <a:r>
              <a:rPr lang="en-US" b="1" dirty="0"/>
              <a:t> </a:t>
            </a:r>
            <a:endParaRPr lang="en-US" dirty="0"/>
          </a:p>
          <a:p>
            <a:endParaRPr lang="sr-Latn-RS" sz="2000" dirty="0" smtClean="0"/>
          </a:p>
          <a:p>
            <a:endParaRPr lang="sr-Latn-R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260" y="1121359"/>
            <a:ext cx="4931352" cy="202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41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0488" y="559455"/>
            <a:ext cx="8911687" cy="1280890"/>
          </a:xfrm>
        </p:spPr>
        <p:txBody>
          <a:bodyPr>
            <a:normAutofit/>
          </a:bodyPr>
          <a:lstStyle/>
          <a:p>
            <a:r>
              <a:rPr lang="sr-Latn-RS" b="1" i="1" dirty="0" smtClean="0"/>
              <a:t>Pomoć u pokretanju preduzetničkog biznisa 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840345"/>
            <a:ext cx="8915400" cy="4902199"/>
          </a:xfrm>
        </p:spPr>
        <p:txBody>
          <a:bodyPr>
            <a:noAutofit/>
          </a:bodyPr>
          <a:lstStyle/>
          <a:p>
            <a:r>
              <a:rPr lang="sr-Latn-RS" sz="2400" b="1" i="1" dirty="0" smtClean="0"/>
              <a:t>ImpactHUB </a:t>
            </a:r>
          </a:p>
          <a:p>
            <a:endParaRPr lang="sr-Latn-RS" sz="2000" dirty="0" smtClean="0"/>
          </a:p>
          <a:p>
            <a:endParaRPr lang="sr-Latn-RS" dirty="0" smtClean="0"/>
          </a:p>
          <a:p>
            <a:endParaRPr lang="sr-Latn-RS" dirty="0"/>
          </a:p>
          <a:p>
            <a:endParaRPr lang="sr-Latn-RS" sz="2000" dirty="0" smtClean="0"/>
          </a:p>
          <a:p>
            <a:endParaRPr lang="sr-Latn-RS" sz="2000" dirty="0"/>
          </a:p>
          <a:p>
            <a:endParaRPr lang="sr-Latn-RS" sz="2000" dirty="0" smtClean="0"/>
          </a:p>
          <a:p>
            <a:r>
              <a:rPr lang="en-US" sz="2000" b="1" i="1" u="sng" dirty="0" err="1" smtClean="0"/>
              <a:t>Startap</a:t>
            </a:r>
            <a:r>
              <a:rPr lang="en-US" sz="2000" b="1" i="1" u="sng" dirty="0" smtClean="0"/>
              <a:t> </a:t>
            </a:r>
            <a:r>
              <a:rPr lang="en-US" sz="2000" b="1" i="1" u="sng" dirty="0"/>
              <a:t>Put </a:t>
            </a:r>
            <a:r>
              <a:rPr lang="en-US" sz="2000" b="1" i="1" u="sng" dirty="0" err="1"/>
              <a:t>Uspeha</a:t>
            </a:r>
            <a:r>
              <a:rPr lang="en-US" sz="2000" b="1" i="1" u="sng" dirty="0"/>
              <a:t> </a:t>
            </a:r>
            <a:r>
              <a:rPr lang="en-US" sz="2000" dirty="0"/>
              <a:t>je </a:t>
            </a:r>
            <a:r>
              <a:rPr lang="en-US" sz="2000" dirty="0" err="1"/>
              <a:t>tromesečni</a:t>
            </a:r>
            <a:r>
              <a:rPr lang="en-US" sz="2000" dirty="0"/>
              <a:t> program </a:t>
            </a:r>
            <a:r>
              <a:rPr lang="en-US" sz="2000" dirty="0" err="1"/>
              <a:t>posvećen</a:t>
            </a:r>
            <a:r>
              <a:rPr lang="en-US" sz="2000" dirty="0"/>
              <a:t> </a:t>
            </a:r>
            <a:r>
              <a:rPr lang="en-US" sz="2000" dirty="0" err="1"/>
              <a:t>razvoju</a:t>
            </a:r>
            <a:r>
              <a:rPr lang="en-US" sz="2000" dirty="0"/>
              <a:t> </a:t>
            </a:r>
            <a:r>
              <a:rPr lang="en-US" sz="2000" dirty="0" err="1"/>
              <a:t>startapa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planiraju</a:t>
            </a:r>
            <a:r>
              <a:rPr lang="en-US" sz="2000" dirty="0"/>
              <a:t> </a:t>
            </a:r>
            <a:r>
              <a:rPr lang="en-US" sz="2000" dirty="0" err="1"/>
              <a:t>izlazak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globalno</a:t>
            </a:r>
            <a:r>
              <a:rPr lang="en-US" sz="2000" dirty="0"/>
              <a:t> </a:t>
            </a:r>
            <a:r>
              <a:rPr lang="en-US" sz="2000" dirty="0" err="1"/>
              <a:t>tržište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err="1" smtClean="0"/>
              <a:t>Učestvovanjem</a:t>
            </a:r>
            <a:r>
              <a:rPr lang="en-US" sz="2000" dirty="0" smtClean="0"/>
              <a:t> </a:t>
            </a:r>
            <a:r>
              <a:rPr lang="en-US" sz="2000" dirty="0" err="1"/>
              <a:t>na</a:t>
            </a:r>
            <a:r>
              <a:rPr lang="en-US" sz="2000" dirty="0"/>
              <a:t> Demo day </a:t>
            </a:r>
            <a:r>
              <a:rPr lang="en-US" sz="2000" dirty="0" err="1"/>
              <a:t>događaju</a:t>
            </a:r>
            <a:r>
              <a:rPr lang="en-US" sz="2000" dirty="0"/>
              <a:t> 5. </a:t>
            </a:r>
            <a:r>
              <a:rPr lang="en-US" sz="2000" dirty="0" err="1"/>
              <a:t>decembra</a:t>
            </a:r>
            <a:r>
              <a:rPr lang="en-US" sz="2000" dirty="0"/>
              <a:t>, </a:t>
            </a:r>
            <a:r>
              <a:rPr lang="en-US" sz="2000" dirty="0" err="1"/>
              <a:t>startap</a:t>
            </a:r>
            <a:r>
              <a:rPr lang="en-US" sz="2000" dirty="0"/>
              <a:t> </a:t>
            </a:r>
            <a:r>
              <a:rPr lang="en-US" sz="2000" dirty="0" err="1"/>
              <a:t>timovi</a:t>
            </a:r>
            <a:r>
              <a:rPr lang="en-US" sz="2000" dirty="0"/>
              <a:t> </a:t>
            </a:r>
            <a:r>
              <a:rPr lang="en-US" sz="2000" dirty="0" err="1"/>
              <a:t>ulaze</a:t>
            </a:r>
            <a:r>
              <a:rPr lang="en-US" sz="2000" dirty="0"/>
              <a:t> u </a:t>
            </a:r>
            <a:r>
              <a:rPr lang="en-US" sz="2000" dirty="0" err="1"/>
              <a:t>proces</a:t>
            </a:r>
            <a:r>
              <a:rPr lang="en-US" sz="2000" dirty="0"/>
              <a:t> </a:t>
            </a:r>
            <a:r>
              <a:rPr lang="en-US" sz="2000" dirty="0" err="1"/>
              <a:t>selekcije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razvojni</a:t>
            </a:r>
            <a:r>
              <a:rPr lang="en-US" sz="2000" dirty="0"/>
              <a:t> program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cilj</a:t>
            </a:r>
            <a:r>
              <a:rPr lang="en-US" sz="2000" dirty="0"/>
              <a:t> </a:t>
            </a:r>
            <a:r>
              <a:rPr lang="en-US" sz="2000" dirty="0" err="1"/>
              <a:t>ima</a:t>
            </a:r>
            <a:r>
              <a:rPr lang="en-US" sz="2000" dirty="0"/>
              <a:t> </a:t>
            </a:r>
            <a:r>
              <a:rPr lang="en-US" sz="2000" dirty="0" err="1"/>
              <a:t>izlazak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tržište</a:t>
            </a:r>
            <a:r>
              <a:rPr lang="en-US" sz="2000" dirty="0"/>
              <a:t> SAD.</a:t>
            </a:r>
            <a:endParaRPr lang="sr-Latn-R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327" y="2335004"/>
            <a:ext cx="4847203" cy="2354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53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0488" y="559455"/>
            <a:ext cx="8911687" cy="1280890"/>
          </a:xfrm>
        </p:spPr>
        <p:txBody>
          <a:bodyPr>
            <a:normAutofit/>
          </a:bodyPr>
          <a:lstStyle/>
          <a:p>
            <a:r>
              <a:rPr lang="sr-Latn-RS" b="1" i="1" dirty="0" smtClean="0"/>
              <a:t>Pomoć u pokretanju preduzetničkog biznisa 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608945"/>
          </a:xfrm>
        </p:spPr>
        <p:txBody>
          <a:bodyPr>
            <a:noAutofit/>
          </a:bodyPr>
          <a:lstStyle/>
          <a:p>
            <a:r>
              <a:rPr lang="sr-Latn-RS" sz="2400" b="1" i="1" dirty="0" smtClean="0"/>
              <a:t>ImpactHUB</a:t>
            </a:r>
            <a:r>
              <a:rPr lang="sr-Latn-RS" sz="2000" b="1" i="1" dirty="0" smtClean="0"/>
              <a:t> </a:t>
            </a:r>
          </a:p>
          <a:p>
            <a:endParaRPr lang="sr-Latn-RS" sz="2000" dirty="0" smtClean="0"/>
          </a:p>
          <a:p>
            <a:endParaRPr lang="sr-Latn-RS" dirty="0" smtClean="0"/>
          </a:p>
          <a:p>
            <a:r>
              <a:rPr lang="sr-Latn-RS" sz="2000" dirty="0" smtClean="0"/>
              <a:t>D</a:t>
            </a:r>
            <a:r>
              <a:rPr lang="en-US" sz="2000" dirty="0" smtClean="0"/>
              <a:t>emo </a:t>
            </a:r>
            <a:r>
              <a:rPr lang="en-US" sz="2000" dirty="0"/>
              <a:t>Day je </a:t>
            </a:r>
            <a:r>
              <a:rPr lang="en-US" sz="2000" dirty="0" err="1"/>
              <a:t>intenzivan</a:t>
            </a:r>
            <a:r>
              <a:rPr lang="en-US" sz="2000" dirty="0"/>
              <a:t> </a:t>
            </a:r>
            <a:r>
              <a:rPr lang="en-US" sz="2000" dirty="0" err="1"/>
              <a:t>polu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gde</a:t>
            </a:r>
            <a:r>
              <a:rPr lang="en-US" sz="2000" dirty="0"/>
              <a:t> </a:t>
            </a:r>
            <a:r>
              <a:rPr lang="en-US" sz="2000" dirty="0" err="1"/>
              <a:t>imate</a:t>
            </a:r>
            <a:r>
              <a:rPr lang="en-US" sz="2000" dirty="0"/>
              <a:t> </a:t>
            </a:r>
            <a:r>
              <a:rPr lang="en-US" sz="2000" dirty="0" err="1"/>
              <a:t>priliku</a:t>
            </a:r>
            <a:r>
              <a:rPr lang="en-US" sz="2000" dirty="0"/>
              <a:t> da </a:t>
            </a:r>
            <a:r>
              <a:rPr lang="en-US" sz="2000" dirty="0" err="1"/>
              <a:t>pitchujete</a:t>
            </a:r>
            <a:r>
              <a:rPr lang="en-US" sz="2000" dirty="0"/>
              <a:t> </a:t>
            </a:r>
            <a:r>
              <a:rPr lang="en-US" sz="2000" dirty="0" err="1"/>
              <a:t>vaš</a:t>
            </a:r>
            <a:r>
              <a:rPr lang="en-US" sz="2000" dirty="0"/>
              <a:t> </a:t>
            </a:r>
            <a:r>
              <a:rPr lang="en-US" sz="2000" dirty="0" err="1"/>
              <a:t>startap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dobijete</a:t>
            </a:r>
            <a:r>
              <a:rPr lang="en-US" sz="2000" dirty="0"/>
              <a:t> </a:t>
            </a:r>
            <a:r>
              <a:rPr lang="en-US" sz="2000" dirty="0" err="1"/>
              <a:t>ekspertske</a:t>
            </a:r>
            <a:r>
              <a:rPr lang="en-US" sz="2000" dirty="0"/>
              <a:t> </a:t>
            </a:r>
            <a:r>
              <a:rPr lang="en-US" sz="2000" dirty="0" err="1"/>
              <a:t>savete</a:t>
            </a:r>
            <a:r>
              <a:rPr lang="en-US" sz="2000" dirty="0"/>
              <a:t> od </a:t>
            </a:r>
            <a:r>
              <a:rPr lang="en-US" sz="2000" dirty="0" err="1"/>
              <a:t>naših</a:t>
            </a:r>
            <a:r>
              <a:rPr lang="en-US" sz="2000" dirty="0"/>
              <a:t> </a:t>
            </a:r>
            <a:r>
              <a:rPr lang="en-US" sz="2000" dirty="0" err="1"/>
              <a:t>mentora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stručkanja</a:t>
            </a:r>
            <a:r>
              <a:rPr lang="en-US" sz="2000" dirty="0"/>
              <a:t> </a:t>
            </a:r>
            <a:r>
              <a:rPr lang="en-US" sz="2000" dirty="0" err="1"/>
              <a:t>startap</a:t>
            </a:r>
            <a:r>
              <a:rPr lang="en-US" sz="2000" dirty="0"/>
              <a:t> </a:t>
            </a:r>
            <a:r>
              <a:rPr lang="en-US" sz="2000" dirty="0" err="1"/>
              <a:t>ekosistema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sr-Latn-RS" sz="2000" dirty="0" smtClean="0"/>
              <a:t>To je </a:t>
            </a:r>
            <a:r>
              <a:rPr lang="en-US" sz="2000" dirty="0" err="1" smtClean="0"/>
              <a:t>prilik</a:t>
            </a:r>
            <a:r>
              <a:rPr lang="sr-Latn-RS" sz="2000" dirty="0" smtClean="0"/>
              <a:t>a</a:t>
            </a:r>
            <a:r>
              <a:rPr lang="en-US" sz="2000" dirty="0" smtClean="0"/>
              <a:t> </a:t>
            </a:r>
            <a:r>
              <a:rPr lang="en-US" sz="2000" dirty="0"/>
              <a:t>da se </a:t>
            </a:r>
            <a:r>
              <a:rPr lang="en-US" sz="2000" dirty="0" err="1"/>
              <a:t>bolje</a:t>
            </a:r>
            <a:r>
              <a:rPr lang="en-US" sz="2000" dirty="0"/>
              <a:t> </a:t>
            </a:r>
            <a:r>
              <a:rPr lang="en-US" sz="2000" dirty="0" err="1"/>
              <a:t>upoznamo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startap</a:t>
            </a:r>
            <a:r>
              <a:rPr lang="en-US" sz="2000" dirty="0"/>
              <a:t> </a:t>
            </a:r>
            <a:r>
              <a:rPr lang="en-US" sz="2000" dirty="0" err="1"/>
              <a:t>timovima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osnovu</a:t>
            </a:r>
            <a:r>
              <a:rPr lang="en-US" sz="2000" dirty="0"/>
              <a:t> toga </a:t>
            </a:r>
            <a:r>
              <a:rPr lang="en-US" sz="2000" dirty="0" err="1"/>
              <a:t>definišemo</a:t>
            </a:r>
            <a:r>
              <a:rPr lang="en-US" sz="2000" dirty="0"/>
              <a:t> </a:t>
            </a:r>
            <a:r>
              <a:rPr lang="en-US" sz="2000" dirty="0" err="1"/>
              <a:t>kakav</a:t>
            </a:r>
            <a:r>
              <a:rPr lang="en-US" sz="2000" dirty="0"/>
              <a:t> vid </a:t>
            </a:r>
            <a:r>
              <a:rPr lang="en-US" sz="2000" dirty="0" err="1"/>
              <a:t>podrške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ekspertize</a:t>
            </a:r>
            <a:r>
              <a:rPr lang="en-US" sz="2000" dirty="0"/>
              <a:t> </a:t>
            </a:r>
            <a:r>
              <a:rPr lang="en-US" sz="2000" dirty="0" err="1"/>
              <a:t>vam</a:t>
            </a:r>
            <a:r>
              <a:rPr lang="en-US" sz="2000" dirty="0"/>
              <a:t> je </a:t>
            </a:r>
            <a:r>
              <a:rPr lang="en-US" sz="2000" dirty="0" err="1"/>
              <a:t>potreban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dalji</a:t>
            </a:r>
            <a:r>
              <a:rPr lang="en-US" sz="2000" dirty="0"/>
              <a:t> </a:t>
            </a:r>
            <a:r>
              <a:rPr lang="en-US" sz="2000" dirty="0" err="1"/>
              <a:t>rast</a:t>
            </a:r>
            <a:r>
              <a:rPr lang="en-US" sz="2000" dirty="0" smtClean="0"/>
              <a:t>.</a:t>
            </a:r>
            <a:endParaRPr lang="sr-Latn-RS" sz="2000" dirty="0" smtClean="0"/>
          </a:p>
          <a:p>
            <a:r>
              <a:rPr lang="en-US" sz="2000" dirty="0" err="1"/>
              <a:t>Pitchovaćete</a:t>
            </a:r>
            <a:r>
              <a:rPr lang="en-US" sz="2000" dirty="0"/>
              <a:t> </a:t>
            </a:r>
            <a:r>
              <a:rPr lang="en-US" sz="2000" dirty="0" err="1"/>
              <a:t>pred</a:t>
            </a:r>
            <a:r>
              <a:rPr lang="en-US" sz="2000" dirty="0"/>
              <a:t> </a:t>
            </a:r>
            <a:r>
              <a:rPr lang="en-US" sz="2000" dirty="0" err="1"/>
              <a:t>komisijom</a:t>
            </a:r>
            <a:r>
              <a:rPr lang="en-US" sz="2000" dirty="0"/>
              <a:t> </a:t>
            </a:r>
            <a:r>
              <a:rPr lang="en-US" sz="2000" dirty="0" err="1"/>
              <a:t>sačinjenom</a:t>
            </a:r>
            <a:r>
              <a:rPr lang="en-US" sz="2000" dirty="0"/>
              <a:t> od </a:t>
            </a:r>
            <a:r>
              <a:rPr lang="en-US" sz="2000" dirty="0" err="1"/>
              <a:t>naših</a:t>
            </a:r>
            <a:r>
              <a:rPr lang="en-US" sz="2000" dirty="0"/>
              <a:t> </a:t>
            </a:r>
            <a:r>
              <a:rPr lang="en-US" sz="2000" dirty="0" err="1"/>
              <a:t>strateških</a:t>
            </a:r>
            <a:r>
              <a:rPr lang="en-US" sz="2000" dirty="0"/>
              <a:t> </a:t>
            </a:r>
            <a:r>
              <a:rPr lang="en-US" sz="2000" dirty="0" err="1"/>
              <a:t>partnera</a:t>
            </a:r>
            <a:r>
              <a:rPr lang="en-US" sz="2000" dirty="0"/>
              <a:t> (</a:t>
            </a:r>
            <a:r>
              <a:rPr lang="en-US" sz="2000" dirty="0" err="1"/>
              <a:t>biznis</a:t>
            </a:r>
            <a:r>
              <a:rPr lang="en-US" sz="2000" dirty="0"/>
              <a:t> </a:t>
            </a:r>
            <a:r>
              <a:rPr lang="en-US" sz="2000" dirty="0" err="1"/>
              <a:t>anđela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lidera</a:t>
            </a:r>
            <a:r>
              <a:rPr lang="en-US" sz="2000" dirty="0"/>
              <a:t> </a:t>
            </a:r>
            <a:r>
              <a:rPr lang="en-US" sz="2000" dirty="0" err="1"/>
              <a:t>korporativnog</a:t>
            </a:r>
            <a:r>
              <a:rPr lang="en-US" sz="2000" dirty="0"/>
              <a:t> </a:t>
            </a:r>
            <a:r>
              <a:rPr lang="en-US" sz="2000" dirty="0" err="1"/>
              <a:t>sektora</a:t>
            </a:r>
            <a:r>
              <a:rPr lang="en-US" sz="2000" dirty="0"/>
              <a:t>)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drugih</a:t>
            </a:r>
            <a:r>
              <a:rPr lang="en-US" sz="2000" dirty="0"/>
              <a:t> </a:t>
            </a:r>
            <a:r>
              <a:rPr lang="en-US" sz="2000" dirty="0" err="1"/>
              <a:t>vodećih</a:t>
            </a:r>
            <a:r>
              <a:rPr lang="en-US" sz="2000" dirty="0"/>
              <a:t> </a:t>
            </a:r>
            <a:r>
              <a:rPr lang="en-US" sz="2000" dirty="0" err="1"/>
              <a:t>aktera</a:t>
            </a:r>
            <a:r>
              <a:rPr lang="en-US" sz="2000" dirty="0"/>
              <a:t> </a:t>
            </a:r>
            <a:r>
              <a:rPr lang="en-US" sz="2000" dirty="0" err="1"/>
              <a:t>startap</a:t>
            </a:r>
            <a:r>
              <a:rPr lang="en-US" sz="2000" dirty="0"/>
              <a:t> </a:t>
            </a:r>
            <a:r>
              <a:rPr lang="en-US" sz="2000" dirty="0" err="1"/>
              <a:t>ekosistema</a:t>
            </a:r>
            <a:r>
              <a:rPr lang="en-US" sz="2000" dirty="0" smtClean="0"/>
              <a:t>.</a:t>
            </a:r>
            <a:endParaRPr lang="sr-Latn-RS" sz="2000" dirty="0" smtClean="0"/>
          </a:p>
          <a:p>
            <a:endParaRPr lang="sr-Latn-RS" dirty="0"/>
          </a:p>
          <a:p>
            <a:endParaRPr lang="sr-Latn-RS" sz="2000" dirty="0" smtClean="0"/>
          </a:p>
          <a:p>
            <a:endParaRPr lang="sr-Latn-RS" sz="2000" dirty="0"/>
          </a:p>
          <a:p>
            <a:endParaRPr lang="sr-Latn-RS" sz="20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527" y="1403412"/>
            <a:ext cx="3509820" cy="170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25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0488" y="559455"/>
            <a:ext cx="8911687" cy="1280890"/>
          </a:xfrm>
        </p:spPr>
        <p:txBody>
          <a:bodyPr>
            <a:normAutofit/>
          </a:bodyPr>
          <a:lstStyle/>
          <a:p>
            <a:r>
              <a:rPr lang="sr-Latn-RS" b="1" i="1" dirty="0" smtClean="0"/>
              <a:t>Pomoć u pokretanju preduzetničkog biznisa 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608945"/>
          </a:xfrm>
        </p:spPr>
        <p:txBody>
          <a:bodyPr>
            <a:noAutofit/>
          </a:bodyPr>
          <a:lstStyle/>
          <a:p>
            <a:r>
              <a:rPr lang="sr-Latn-RS" sz="2400" b="1" i="1" dirty="0" smtClean="0"/>
              <a:t>ImpactHUB </a:t>
            </a:r>
          </a:p>
          <a:p>
            <a:endParaRPr lang="sr-Latn-RS" sz="2000" dirty="0" smtClean="0"/>
          </a:p>
          <a:p>
            <a:endParaRPr lang="sr-Latn-RS" dirty="0" smtClean="0"/>
          </a:p>
          <a:p>
            <a:r>
              <a:rPr lang="en-US" sz="2000" dirty="0" err="1"/>
              <a:t>Događaj</a:t>
            </a:r>
            <a:r>
              <a:rPr lang="en-US" sz="2000" dirty="0"/>
              <a:t> </a:t>
            </a:r>
            <a:r>
              <a:rPr lang="en-US" sz="2000" dirty="0" err="1"/>
              <a:t>nije</a:t>
            </a:r>
            <a:r>
              <a:rPr lang="en-US" sz="2000" dirty="0"/>
              <a:t> </a:t>
            </a:r>
            <a:r>
              <a:rPr lang="en-US" sz="2000" dirty="0" err="1"/>
              <a:t>otvoren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javnost</a:t>
            </a:r>
            <a:r>
              <a:rPr lang="en-US" sz="2000" dirty="0"/>
              <a:t>. </a:t>
            </a:r>
            <a:r>
              <a:rPr lang="en-US" sz="2000" dirty="0" err="1"/>
              <a:t>Događaj</a:t>
            </a:r>
            <a:r>
              <a:rPr lang="en-US" sz="2000" dirty="0"/>
              <a:t> je </a:t>
            </a:r>
            <a:r>
              <a:rPr lang="en-US" sz="2000" dirty="0" err="1"/>
              <a:t>otvoren</a:t>
            </a:r>
            <a:r>
              <a:rPr lang="en-US" sz="2000" dirty="0"/>
              <a:t> </a:t>
            </a:r>
            <a:r>
              <a:rPr lang="en-US" sz="2000" dirty="0" err="1"/>
              <a:t>samo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one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unapred</a:t>
            </a:r>
            <a:r>
              <a:rPr lang="en-US" sz="2000" dirty="0"/>
              <a:t> </a:t>
            </a:r>
            <a:r>
              <a:rPr lang="en-US" sz="2000" dirty="0" err="1"/>
              <a:t>potvrđenim</a:t>
            </a:r>
            <a:r>
              <a:rPr lang="en-US" sz="2000" dirty="0"/>
              <a:t> </a:t>
            </a:r>
            <a:r>
              <a:rPr lang="en-US" sz="2000" dirty="0" err="1"/>
              <a:t>učešćem</a:t>
            </a:r>
            <a:r>
              <a:rPr lang="en-US" sz="2000" dirty="0"/>
              <a:t> – a to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startapi</a:t>
            </a:r>
            <a:r>
              <a:rPr lang="en-US" sz="2000" dirty="0"/>
              <a:t>, </a:t>
            </a:r>
            <a:r>
              <a:rPr lang="en-US" sz="2000" dirty="0" err="1"/>
              <a:t>biznis</a:t>
            </a:r>
            <a:r>
              <a:rPr lang="en-US" sz="2000" dirty="0"/>
              <a:t> </a:t>
            </a:r>
            <a:r>
              <a:rPr lang="en-US" sz="2000" dirty="0" err="1"/>
              <a:t>anđeli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korporativni</a:t>
            </a:r>
            <a:r>
              <a:rPr lang="en-US" sz="2000" dirty="0"/>
              <a:t> </a:t>
            </a:r>
            <a:r>
              <a:rPr lang="en-US" sz="2000" dirty="0" err="1"/>
              <a:t>lideri</a:t>
            </a:r>
            <a:r>
              <a:rPr lang="en-US" sz="2000" dirty="0"/>
              <a:t>.</a:t>
            </a:r>
          </a:p>
          <a:p>
            <a:r>
              <a:rPr lang="en-US" sz="2000" dirty="0" err="1"/>
              <a:t>Učešćem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Demo Day-u </a:t>
            </a:r>
            <a:r>
              <a:rPr lang="en-US" sz="2000" dirty="0" err="1"/>
              <a:t>povećavate</a:t>
            </a:r>
            <a:r>
              <a:rPr lang="en-US" sz="2000" dirty="0"/>
              <a:t> </a:t>
            </a:r>
            <a:r>
              <a:rPr lang="en-US" sz="2000" dirty="0" err="1"/>
              <a:t>mogućnost</a:t>
            </a:r>
            <a:r>
              <a:rPr lang="en-US" sz="2000" dirty="0"/>
              <a:t> </a:t>
            </a:r>
            <a:r>
              <a:rPr lang="en-US" sz="2000" dirty="0" err="1"/>
              <a:t>učešća</a:t>
            </a:r>
            <a:r>
              <a:rPr lang="en-US" sz="2000" dirty="0"/>
              <a:t> u </a:t>
            </a:r>
            <a:r>
              <a:rPr lang="en-US" sz="2000" dirty="0" err="1"/>
              <a:t>programu</a:t>
            </a:r>
            <a:r>
              <a:rPr lang="en-US" sz="2000" dirty="0"/>
              <a:t> </a:t>
            </a:r>
            <a:r>
              <a:rPr lang="en-US" sz="2000" dirty="0" err="1"/>
              <a:t>Startap</a:t>
            </a:r>
            <a:r>
              <a:rPr lang="en-US" sz="2000" dirty="0"/>
              <a:t> Put </a:t>
            </a:r>
            <a:r>
              <a:rPr lang="en-US" sz="2000" dirty="0" err="1"/>
              <a:t>Uspeha</a:t>
            </a:r>
            <a:r>
              <a:rPr lang="en-US" sz="2000" dirty="0"/>
              <a:t>. </a:t>
            </a:r>
            <a:r>
              <a:rPr lang="en-US" sz="2000" dirty="0" err="1"/>
              <a:t>Što</a:t>
            </a:r>
            <a:r>
              <a:rPr lang="en-US" sz="2000" dirty="0"/>
              <a:t> </a:t>
            </a:r>
            <a:r>
              <a:rPr lang="en-US" sz="2000" dirty="0" err="1"/>
              <a:t>bolje</a:t>
            </a:r>
            <a:r>
              <a:rPr lang="en-US" sz="2000" dirty="0"/>
              <a:t> </a:t>
            </a:r>
            <a:r>
              <a:rPr lang="en-US" sz="2000" dirty="0" err="1"/>
              <a:t>upoznamo</a:t>
            </a:r>
            <a:r>
              <a:rPr lang="en-US" sz="2000" dirty="0"/>
              <a:t> </a:t>
            </a:r>
            <a:r>
              <a:rPr lang="en-US" sz="2000" dirty="0" err="1"/>
              <a:t>vaš</a:t>
            </a:r>
            <a:r>
              <a:rPr lang="en-US" sz="2000" dirty="0"/>
              <a:t> </a:t>
            </a:r>
            <a:r>
              <a:rPr lang="en-US" sz="2000" dirty="0" err="1"/>
              <a:t>startap</a:t>
            </a:r>
            <a:r>
              <a:rPr lang="en-US" sz="2000" dirty="0"/>
              <a:t>, </a:t>
            </a:r>
            <a:r>
              <a:rPr lang="en-US" sz="2000" dirty="0" err="1"/>
              <a:t>vaše</a:t>
            </a:r>
            <a:r>
              <a:rPr lang="en-US" sz="2000" dirty="0"/>
              <a:t> </a:t>
            </a:r>
            <a:r>
              <a:rPr lang="en-US" sz="2000" dirty="0" err="1"/>
              <a:t>specifične</a:t>
            </a:r>
            <a:r>
              <a:rPr lang="en-US" sz="2000" dirty="0"/>
              <a:t> </a:t>
            </a:r>
            <a:r>
              <a:rPr lang="en-US" sz="2000" dirty="0" err="1"/>
              <a:t>potrebe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fazu</a:t>
            </a:r>
            <a:r>
              <a:rPr lang="en-US" sz="2000" dirty="0"/>
              <a:t> </a:t>
            </a:r>
            <a:r>
              <a:rPr lang="en-US" sz="2000" dirty="0" err="1"/>
              <a:t>razvoja</a:t>
            </a:r>
            <a:r>
              <a:rPr lang="en-US" sz="2000" dirty="0"/>
              <a:t> </a:t>
            </a:r>
            <a:r>
              <a:rPr lang="en-US" sz="2000" dirty="0" err="1"/>
              <a:t>moći</a:t>
            </a:r>
            <a:r>
              <a:rPr lang="en-US" sz="2000" dirty="0"/>
              <a:t> </a:t>
            </a:r>
            <a:r>
              <a:rPr lang="en-US" sz="2000" dirty="0" err="1"/>
              <a:t>ćemo</a:t>
            </a:r>
            <a:r>
              <a:rPr lang="en-US" sz="2000" dirty="0"/>
              <a:t> </a:t>
            </a:r>
            <a:r>
              <a:rPr lang="en-US" sz="2000" dirty="0" err="1"/>
              <a:t>jasnije</a:t>
            </a:r>
            <a:r>
              <a:rPr lang="en-US" sz="2000" dirty="0"/>
              <a:t> da </a:t>
            </a:r>
            <a:r>
              <a:rPr lang="en-US" sz="2000" dirty="0" err="1"/>
              <a:t>vam</a:t>
            </a:r>
            <a:r>
              <a:rPr lang="en-US" sz="2000" dirty="0"/>
              <a:t> </a:t>
            </a:r>
            <a:r>
              <a:rPr lang="en-US" sz="2000" dirty="0" err="1"/>
              <a:t>predočimo</a:t>
            </a:r>
            <a:r>
              <a:rPr lang="en-US" sz="2000" dirty="0"/>
              <a:t> </a:t>
            </a:r>
            <a:r>
              <a:rPr lang="en-US" sz="2000" dirty="0" err="1"/>
              <a:t>kakvu</a:t>
            </a:r>
            <a:r>
              <a:rPr lang="en-US" sz="2000" dirty="0"/>
              <a:t> </a:t>
            </a:r>
            <a:r>
              <a:rPr lang="en-US" sz="2000" dirty="0" err="1"/>
              <a:t>podršku</a:t>
            </a:r>
            <a:r>
              <a:rPr lang="en-US" sz="2000" dirty="0"/>
              <a:t> </a:t>
            </a:r>
            <a:r>
              <a:rPr lang="en-US" sz="2000" dirty="0" err="1"/>
              <a:t>vam</a:t>
            </a:r>
            <a:r>
              <a:rPr lang="en-US" sz="2000" dirty="0"/>
              <a:t> </a:t>
            </a:r>
            <a:r>
              <a:rPr lang="en-US" sz="2000" dirty="0" err="1"/>
              <a:t>možemo</a:t>
            </a:r>
            <a:r>
              <a:rPr lang="en-US" sz="2000" dirty="0"/>
              <a:t> </a:t>
            </a:r>
            <a:r>
              <a:rPr lang="en-US" sz="2000" dirty="0" err="1"/>
              <a:t>pružiti</a:t>
            </a:r>
            <a:r>
              <a:rPr lang="en-US" sz="2000" dirty="0"/>
              <a:t> </a:t>
            </a:r>
            <a:r>
              <a:rPr lang="en-US" sz="2000" dirty="0" err="1"/>
              <a:t>kroz</a:t>
            </a:r>
            <a:r>
              <a:rPr lang="en-US" sz="2000" dirty="0"/>
              <a:t> program.</a:t>
            </a:r>
            <a:endParaRPr lang="sr-Latn-RS" sz="2000" dirty="0" smtClean="0"/>
          </a:p>
          <a:p>
            <a:endParaRPr lang="sr-Latn-RS" sz="2000" dirty="0"/>
          </a:p>
          <a:p>
            <a:endParaRPr lang="sr-Latn-RS" sz="20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527" y="1403412"/>
            <a:ext cx="3509820" cy="170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53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0488" y="559455"/>
            <a:ext cx="8911687" cy="1280890"/>
          </a:xfrm>
        </p:spPr>
        <p:txBody>
          <a:bodyPr>
            <a:normAutofit/>
          </a:bodyPr>
          <a:lstStyle/>
          <a:p>
            <a:r>
              <a:rPr lang="sr-Latn-RS" b="1" i="1" dirty="0" smtClean="0"/>
              <a:t>Pomoć u pokretanju preduzetničkog biznisa 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608945"/>
          </a:xfrm>
        </p:spPr>
        <p:txBody>
          <a:bodyPr>
            <a:noAutofit/>
          </a:bodyPr>
          <a:lstStyle/>
          <a:p>
            <a:r>
              <a:rPr lang="sr-Latn-RS" sz="2400" b="1" i="1" dirty="0" smtClean="0"/>
              <a:t>ImpactHUB </a:t>
            </a:r>
          </a:p>
          <a:p>
            <a:endParaRPr lang="sr-Latn-RS" sz="2000" dirty="0" smtClean="0"/>
          </a:p>
          <a:p>
            <a:r>
              <a:rPr lang="en-US" sz="2000" dirty="0"/>
              <a:t>U </a:t>
            </a:r>
            <a:r>
              <a:rPr lang="en-US" sz="2000" b="1" i="1" dirty="0" err="1"/>
              <a:t>Startap</a:t>
            </a:r>
            <a:r>
              <a:rPr lang="en-US" sz="2000" b="1" i="1" dirty="0"/>
              <a:t> Put </a:t>
            </a:r>
            <a:r>
              <a:rPr lang="en-US" sz="2000" b="1" i="1" dirty="0" err="1" smtClean="0"/>
              <a:t>Uspeha</a:t>
            </a:r>
            <a:r>
              <a:rPr lang="sr-Latn-RS" sz="2000" b="1" i="1" dirty="0" smtClean="0"/>
              <a:t> </a:t>
            </a:r>
            <a:r>
              <a:rPr lang="en-US" sz="2000" dirty="0" err="1" smtClean="0"/>
              <a:t>programu</a:t>
            </a:r>
            <a:r>
              <a:rPr lang="en-US" sz="2000" dirty="0" smtClean="0"/>
              <a:t> </a:t>
            </a:r>
            <a:r>
              <a:rPr lang="en-US" sz="2000" dirty="0" err="1"/>
              <a:t>razvijaš</a:t>
            </a:r>
            <a:r>
              <a:rPr lang="en-US" sz="2000" dirty="0" smtClean="0"/>
              <a:t>:</a:t>
            </a:r>
            <a:endParaRPr lang="sr-Latn-RS" sz="2000" dirty="0" smtClean="0"/>
          </a:p>
          <a:p>
            <a:endParaRPr lang="sr-Latn-RS" sz="2000" dirty="0" smtClean="0"/>
          </a:p>
          <a:p>
            <a:pPr>
              <a:buFont typeface="+mj-lt"/>
              <a:buAutoNum type="arabicPeriod"/>
            </a:pPr>
            <a:r>
              <a:rPr lang="en-US" sz="2000" dirty="0" err="1" smtClean="0"/>
              <a:t>Proizvod</a:t>
            </a:r>
            <a:r>
              <a:rPr lang="en-US" sz="2000" dirty="0" smtClean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 smtClean="0"/>
              <a:t>uspeh</a:t>
            </a:r>
            <a:endParaRPr lang="sr-Latn-RS" sz="2000" dirty="0" smtClean="0"/>
          </a:p>
          <a:p>
            <a:pPr>
              <a:buFont typeface="+mj-lt"/>
              <a:buAutoNum type="arabicPeriod"/>
            </a:pPr>
            <a:r>
              <a:rPr lang="en-US" sz="2000" dirty="0"/>
              <a:t>Tim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 smtClean="0"/>
              <a:t>uspeh</a:t>
            </a:r>
            <a:endParaRPr lang="sr-Latn-RS" sz="2000" dirty="0" smtClean="0"/>
          </a:p>
          <a:p>
            <a:pPr>
              <a:buFont typeface="+mj-lt"/>
              <a:buAutoNum type="arabicPeriod"/>
            </a:pPr>
            <a:r>
              <a:rPr lang="en-US" sz="2000" dirty="0"/>
              <a:t>Pitch deck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uspeh</a:t>
            </a:r>
            <a:endParaRPr lang="en-US" sz="2000" dirty="0"/>
          </a:p>
          <a:p>
            <a:pPr marL="0" indent="0">
              <a:buNone/>
            </a:pPr>
            <a:endParaRPr lang="sr-Latn-RS" dirty="0" smtClean="0"/>
          </a:p>
          <a:p>
            <a:endParaRPr lang="sr-Latn-RS" dirty="0"/>
          </a:p>
          <a:p>
            <a:endParaRPr lang="sr-Latn-RS" sz="2000" dirty="0" smtClean="0"/>
          </a:p>
          <a:p>
            <a:endParaRPr lang="sr-Latn-RS" sz="2000" dirty="0"/>
          </a:p>
          <a:p>
            <a:endParaRPr lang="sr-Latn-RS" sz="20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527" y="1403412"/>
            <a:ext cx="3509820" cy="170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35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0488" y="559455"/>
            <a:ext cx="8911687" cy="1280890"/>
          </a:xfrm>
        </p:spPr>
        <p:txBody>
          <a:bodyPr>
            <a:normAutofit/>
          </a:bodyPr>
          <a:lstStyle/>
          <a:p>
            <a:r>
              <a:rPr lang="sr-Latn-RS" b="1" i="1" dirty="0" smtClean="0"/>
              <a:t>Pomoć u pokretanju preduzetničkog biznisa 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608945"/>
          </a:xfrm>
        </p:spPr>
        <p:txBody>
          <a:bodyPr>
            <a:noAutofit/>
          </a:bodyPr>
          <a:lstStyle/>
          <a:p>
            <a:r>
              <a:rPr lang="sr-Latn-RS" sz="2400" b="1" i="1" dirty="0" smtClean="0"/>
              <a:t>ImpactHUB </a:t>
            </a:r>
          </a:p>
          <a:p>
            <a:endParaRPr lang="sr-Latn-RS" sz="2000" dirty="0" smtClean="0"/>
          </a:p>
          <a:p>
            <a:r>
              <a:rPr lang="en-US" sz="2000" dirty="0" err="1" smtClean="0"/>
              <a:t>Potrebni</a:t>
            </a:r>
            <a:r>
              <a:rPr lang="en-US" sz="2000" dirty="0" smtClean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ti</a:t>
            </a:r>
            <a:r>
              <a:rPr lang="en-US" sz="2000" dirty="0" smtClean="0"/>
              <a:t>:</a:t>
            </a:r>
            <a:endParaRPr lang="sr-Latn-RS" sz="2000" dirty="0" smtClean="0"/>
          </a:p>
          <a:p>
            <a:r>
              <a:rPr lang="en-US" sz="2000" b="1" dirty="0"/>
              <a:t>PODRŠKA</a:t>
            </a:r>
          </a:p>
          <a:p>
            <a:r>
              <a:rPr lang="en-US" sz="2000" dirty="0" err="1"/>
              <a:t>Individualno</a:t>
            </a:r>
            <a:r>
              <a:rPr lang="en-US" sz="2000" dirty="0"/>
              <a:t> </a:t>
            </a:r>
            <a:r>
              <a:rPr lang="en-US" sz="2000" dirty="0" err="1"/>
              <a:t>praćenje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planiranje</a:t>
            </a:r>
            <a:r>
              <a:rPr lang="en-US" sz="2000" dirty="0"/>
              <a:t> </a:t>
            </a:r>
            <a:r>
              <a:rPr lang="en-US" sz="2000" dirty="0" err="1"/>
              <a:t>rasta</a:t>
            </a:r>
            <a:endParaRPr lang="en-US" sz="2000" dirty="0"/>
          </a:p>
          <a:p>
            <a:r>
              <a:rPr lang="en-US" sz="2000" dirty="0"/>
              <a:t>Online </a:t>
            </a:r>
            <a:r>
              <a:rPr lang="en-US" sz="2000" dirty="0" err="1"/>
              <a:t>i</a:t>
            </a:r>
            <a:r>
              <a:rPr lang="en-US" sz="2000" dirty="0"/>
              <a:t> offline </a:t>
            </a:r>
            <a:r>
              <a:rPr lang="en-US" sz="2000" dirty="0" err="1"/>
              <a:t>mentorstva</a:t>
            </a:r>
            <a:r>
              <a:rPr lang="en-US" sz="2000" dirty="0"/>
              <a:t>, </a:t>
            </a:r>
            <a:r>
              <a:rPr lang="en-US" sz="2000" dirty="0" err="1"/>
              <a:t>radionice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predavanja</a:t>
            </a:r>
            <a:endParaRPr lang="en-US" sz="2000" dirty="0"/>
          </a:p>
          <a:p>
            <a:r>
              <a:rPr lang="en-US" sz="2000" dirty="0" err="1"/>
              <a:t>Ekspertski</a:t>
            </a:r>
            <a:r>
              <a:rPr lang="en-US" sz="2000" dirty="0"/>
              <a:t> know-how u </a:t>
            </a:r>
            <a:r>
              <a:rPr lang="en-US" sz="2000" dirty="0" err="1"/>
              <a:t>vrednosti</a:t>
            </a:r>
            <a:r>
              <a:rPr lang="en-US" sz="2000" dirty="0"/>
              <a:t> od </a:t>
            </a:r>
            <a:r>
              <a:rPr lang="en-US" sz="2000" dirty="0" err="1"/>
              <a:t>preko</a:t>
            </a:r>
            <a:r>
              <a:rPr lang="en-US" sz="2000" dirty="0"/>
              <a:t> 1500€</a:t>
            </a:r>
          </a:p>
          <a:p>
            <a:pPr marL="0" indent="0">
              <a:buNone/>
            </a:pPr>
            <a:endParaRPr lang="sr-Latn-RS" dirty="0" smtClean="0"/>
          </a:p>
          <a:p>
            <a:endParaRPr lang="sr-Latn-RS" dirty="0"/>
          </a:p>
          <a:p>
            <a:endParaRPr lang="sr-Latn-RS" sz="2000" dirty="0" smtClean="0"/>
          </a:p>
          <a:p>
            <a:endParaRPr lang="sr-Latn-RS" sz="2000" dirty="0"/>
          </a:p>
          <a:p>
            <a:endParaRPr lang="sr-Latn-RS" sz="20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527" y="1403412"/>
            <a:ext cx="3509820" cy="170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17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0488" y="559455"/>
            <a:ext cx="8911687" cy="1280890"/>
          </a:xfrm>
        </p:spPr>
        <p:txBody>
          <a:bodyPr>
            <a:normAutofit/>
          </a:bodyPr>
          <a:lstStyle/>
          <a:p>
            <a:r>
              <a:rPr lang="sr-Latn-RS" b="1" i="1" dirty="0" smtClean="0"/>
              <a:t>Pomoć u pokretanju preduzetničkog biznisa 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608945"/>
          </a:xfrm>
        </p:spPr>
        <p:txBody>
          <a:bodyPr>
            <a:noAutofit/>
          </a:bodyPr>
          <a:lstStyle/>
          <a:p>
            <a:r>
              <a:rPr lang="sr-Latn-RS" sz="2000" b="1" i="1" dirty="0" smtClean="0"/>
              <a:t>ImpactHUB </a:t>
            </a:r>
          </a:p>
          <a:p>
            <a:endParaRPr lang="sr-Latn-RS" sz="2000" dirty="0" smtClean="0"/>
          </a:p>
          <a:p>
            <a:r>
              <a:rPr lang="en-US" sz="2000" b="1" dirty="0"/>
              <a:t>ZNANJA I </a:t>
            </a:r>
            <a:r>
              <a:rPr lang="en-US" sz="2000" b="1" dirty="0" smtClean="0"/>
              <a:t>VEŠTINE</a:t>
            </a:r>
            <a:endParaRPr lang="sr-Latn-RS" sz="2000" b="1" dirty="0" smtClean="0"/>
          </a:p>
          <a:p>
            <a:endParaRPr lang="sr-Latn-RS" sz="2000" b="1" dirty="0"/>
          </a:p>
          <a:p>
            <a:r>
              <a:rPr lang="en-US" sz="2000" dirty="0" err="1" smtClean="0"/>
              <a:t>Liderske</a:t>
            </a:r>
            <a:r>
              <a:rPr lang="en-US" sz="2000" dirty="0" smtClean="0"/>
              <a:t> </a:t>
            </a:r>
            <a:r>
              <a:rPr lang="en-US" sz="2000" dirty="0" err="1"/>
              <a:t>veštine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uspešan</a:t>
            </a:r>
            <a:r>
              <a:rPr lang="en-US" sz="2000" dirty="0"/>
              <a:t> </a:t>
            </a:r>
            <a:r>
              <a:rPr lang="en-US" sz="2000" dirty="0" err="1"/>
              <a:t>startap</a:t>
            </a:r>
            <a:endParaRPr lang="en-US" sz="2000" dirty="0"/>
          </a:p>
          <a:p>
            <a:r>
              <a:rPr lang="en-US" sz="2000" dirty="0"/>
              <a:t>Pitching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veštine</a:t>
            </a:r>
            <a:r>
              <a:rPr lang="en-US" sz="2000" dirty="0"/>
              <a:t> </a:t>
            </a:r>
            <a:r>
              <a:rPr lang="en-US" sz="2000" dirty="0" err="1"/>
              <a:t>strateških</a:t>
            </a:r>
            <a:r>
              <a:rPr lang="en-US" sz="2000" dirty="0"/>
              <a:t> </a:t>
            </a:r>
            <a:r>
              <a:rPr lang="en-US" sz="2000" dirty="0" err="1"/>
              <a:t>komunikacija</a:t>
            </a:r>
            <a:endParaRPr lang="en-US" sz="2000" dirty="0"/>
          </a:p>
          <a:p>
            <a:r>
              <a:rPr lang="en-US" sz="2000" dirty="0" err="1"/>
              <a:t>Pristup</a:t>
            </a:r>
            <a:r>
              <a:rPr lang="en-US" sz="2000" dirty="0"/>
              <a:t> </a:t>
            </a:r>
            <a:r>
              <a:rPr lang="en-US" sz="2000" dirty="0" err="1"/>
              <a:t>Impakt</a:t>
            </a:r>
            <a:r>
              <a:rPr lang="en-US" sz="2000" dirty="0"/>
              <a:t> </a:t>
            </a:r>
            <a:r>
              <a:rPr lang="en-US" sz="2000" dirty="0" err="1"/>
              <a:t>Hab</a:t>
            </a:r>
            <a:r>
              <a:rPr lang="en-US" sz="2000" dirty="0"/>
              <a:t> online </a:t>
            </a:r>
            <a:r>
              <a:rPr lang="en-US" sz="2000" dirty="0" err="1"/>
              <a:t>bazi</a:t>
            </a:r>
            <a:r>
              <a:rPr lang="en-US" sz="2000" dirty="0"/>
              <a:t> </a:t>
            </a:r>
            <a:r>
              <a:rPr lang="en-US" sz="2000" dirty="0" err="1"/>
              <a:t>znanja</a:t>
            </a:r>
            <a:endParaRPr lang="en-US" sz="2000" dirty="0"/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sr-Latn-RS" dirty="0" smtClean="0"/>
          </a:p>
          <a:p>
            <a:endParaRPr lang="sr-Latn-RS" dirty="0"/>
          </a:p>
          <a:p>
            <a:endParaRPr lang="sr-Latn-RS" sz="2000" dirty="0" smtClean="0"/>
          </a:p>
          <a:p>
            <a:endParaRPr lang="sr-Latn-RS" sz="2000" dirty="0"/>
          </a:p>
          <a:p>
            <a:endParaRPr lang="sr-Latn-RS" sz="20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527" y="1403412"/>
            <a:ext cx="3509820" cy="170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14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0488" y="559455"/>
            <a:ext cx="8911687" cy="1280890"/>
          </a:xfrm>
        </p:spPr>
        <p:txBody>
          <a:bodyPr>
            <a:normAutofit/>
          </a:bodyPr>
          <a:lstStyle/>
          <a:p>
            <a:r>
              <a:rPr lang="sr-Latn-RS" b="1" i="1" dirty="0" smtClean="0"/>
              <a:t>Pomoć u pokretanju preduzetničkog biznisa 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608945"/>
          </a:xfrm>
        </p:spPr>
        <p:txBody>
          <a:bodyPr>
            <a:noAutofit/>
          </a:bodyPr>
          <a:lstStyle/>
          <a:p>
            <a:r>
              <a:rPr lang="sr-Latn-RS" sz="2000" b="1" i="1" dirty="0" smtClean="0"/>
              <a:t>ImpactHUB </a:t>
            </a:r>
          </a:p>
          <a:p>
            <a:endParaRPr lang="sr-Latn-RS" sz="2000" dirty="0" smtClean="0"/>
          </a:p>
          <a:p>
            <a:r>
              <a:rPr lang="en-US" sz="2000" b="1" dirty="0" smtClean="0"/>
              <a:t>UMREŽAVANJE</a:t>
            </a:r>
            <a:endParaRPr lang="sr-Latn-RS" sz="2000" b="1" dirty="0" smtClean="0"/>
          </a:p>
          <a:p>
            <a:endParaRPr lang="en-US" sz="2000" b="1" dirty="0"/>
          </a:p>
          <a:p>
            <a:r>
              <a:rPr lang="en-US" sz="2000" dirty="0" err="1"/>
              <a:t>Umrežavanje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mentorima</a:t>
            </a:r>
            <a:r>
              <a:rPr lang="en-US" sz="2000" dirty="0"/>
              <a:t>, </a:t>
            </a:r>
            <a:r>
              <a:rPr lang="en-US" sz="2000" dirty="0" err="1"/>
              <a:t>savetnicima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investitorima</a:t>
            </a:r>
            <a:r>
              <a:rPr lang="en-US" sz="2000" dirty="0"/>
              <a:t> </a:t>
            </a:r>
            <a:r>
              <a:rPr lang="en-US" sz="2000" dirty="0" err="1"/>
              <a:t>iz</a:t>
            </a:r>
            <a:r>
              <a:rPr lang="en-US" sz="2000" dirty="0"/>
              <a:t> US-a, </a:t>
            </a:r>
            <a:r>
              <a:rPr lang="en-US" sz="2000" dirty="0" err="1"/>
              <a:t>Srbije</a:t>
            </a:r>
            <a:r>
              <a:rPr lang="en-US" sz="2000" dirty="0"/>
              <a:t>, UK-a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Evrope</a:t>
            </a:r>
            <a:endParaRPr lang="en-US" sz="2000" dirty="0"/>
          </a:p>
          <a:p>
            <a:r>
              <a:rPr lang="en-US" sz="2000" dirty="0" err="1"/>
              <a:t>Priliku</a:t>
            </a:r>
            <a:r>
              <a:rPr lang="en-US" sz="2000" dirty="0"/>
              <a:t> da </a:t>
            </a:r>
            <a:r>
              <a:rPr lang="en-US" sz="2000" dirty="0" err="1"/>
              <a:t>pičuješ</a:t>
            </a:r>
            <a:r>
              <a:rPr lang="en-US" sz="2000" dirty="0"/>
              <a:t> </a:t>
            </a:r>
            <a:r>
              <a:rPr lang="en-US" sz="2000" dirty="0" err="1"/>
              <a:t>pred</a:t>
            </a:r>
            <a:r>
              <a:rPr lang="en-US" sz="2000" dirty="0"/>
              <a:t> </a:t>
            </a:r>
            <a:r>
              <a:rPr lang="en-US" sz="2000" dirty="0" err="1"/>
              <a:t>investitorima</a:t>
            </a:r>
            <a:endParaRPr lang="en-US" sz="2000" dirty="0"/>
          </a:p>
          <a:p>
            <a:r>
              <a:rPr lang="en-US" sz="2000" dirty="0" err="1"/>
              <a:t>Mogućnost</a:t>
            </a:r>
            <a:r>
              <a:rPr lang="en-US" sz="2000" dirty="0"/>
              <a:t> </a:t>
            </a:r>
            <a:r>
              <a:rPr lang="en-US" sz="2000" dirty="0" err="1" smtClean="0"/>
              <a:t>investicije</a:t>
            </a:r>
            <a:endParaRPr lang="sr-Latn-RS" sz="2000" dirty="0" smtClean="0"/>
          </a:p>
          <a:p>
            <a:endParaRPr lang="sr-Latn-RS" sz="2000" dirty="0"/>
          </a:p>
          <a:p>
            <a:endParaRPr lang="sr-Latn-RS" sz="20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527" y="1403412"/>
            <a:ext cx="3509820" cy="170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68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2779" y="587164"/>
            <a:ext cx="8911687" cy="1280890"/>
          </a:xfrm>
        </p:spPr>
        <p:txBody>
          <a:bodyPr>
            <a:normAutofit/>
          </a:bodyPr>
          <a:lstStyle/>
          <a:p>
            <a:r>
              <a:rPr lang="sr-Latn-RS" b="1" i="1" dirty="0"/>
              <a:t>Pomoć u pokretanju preduzetničkog biznisa 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608945"/>
          </a:xfrm>
        </p:spPr>
        <p:txBody>
          <a:bodyPr>
            <a:noAutofit/>
          </a:bodyPr>
          <a:lstStyle/>
          <a:p>
            <a:r>
              <a:rPr lang="en-US" sz="2400" b="1" i="1" dirty="0" err="1" smtClean="0"/>
              <a:t>nStarter</a:t>
            </a:r>
            <a:r>
              <a:rPr lang="en-US" dirty="0" smtClean="0"/>
              <a:t> </a:t>
            </a:r>
            <a:r>
              <a:rPr lang="en-US" sz="2000" dirty="0"/>
              <a:t>je </a:t>
            </a:r>
            <a:r>
              <a:rPr lang="en-US" sz="2000" dirty="0" err="1"/>
              <a:t>mesto</a:t>
            </a:r>
            <a:r>
              <a:rPr lang="en-US" sz="2000" dirty="0"/>
              <a:t> </a:t>
            </a:r>
            <a:r>
              <a:rPr lang="en-US" sz="2000" dirty="0" err="1"/>
              <a:t>gde</a:t>
            </a:r>
            <a:r>
              <a:rPr lang="en-US" sz="2000" dirty="0"/>
              <a:t> </a:t>
            </a:r>
            <a:r>
              <a:rPr lang="en-US" sz="2000" dirty="0" err="1"/>
              <a:t>možete</a:t>
            </a:r>
            <a:r>
              <a:rPr lang="en-US" sz="2000" dirty="0"/>
              <a:t> </a:t>
            </a:r>
            <a:r>
              <a:rPr lang="en-US" sz="2000" dirty="0" smtClean="0"/>
              <a:t>da</a:t>
            </a:r>
            <a:r>
              <a:rPr lang="sr-Latn-RS" sz="2000" dirty="0" smtClean="0"/>
              <a:t> </a:t>
            </a:r>
            <a:r>
              <a:rPr lang="en-US" sz="2000" dirty="0" err="1" smtClean="0"/>
              <a:t>naučite</a:t>
            </a:r>
            <a:r>
              <a:rPr lang="en-US" sz="2000" dirty="0" smtClean="0"/>
              <a:t> </a:t>
            </a:r>
            <a:r>
              <a:rPr lang="en-US" sz="2000" dirty="0" err="1"/>
              <a:t>kako</a:t>
            </a:r>
            <a:r>
              <a:rPr lang="en-US" sz="2000" dirty="0"/>
              <a:t> da </a:t>
            </a:r>
            <a:r>
              <a:rPr lang="en-US" sz="2000" dirty="0" err="1"/>
              <a:t>pokrenete</a:t>
            </a:r>
            <a:r>
              <a:rPr lang="en-US" sz="2000" dirty="0"/>
              <a:t> </a:t>
            </a:r>
            <a:r>
              <a:rPr lang="en-US" sz="2000" dirty="0" err="1"/>
              <a:t>sopstveni</a:t>
            </a:r>
            <a:r>
              <a:rPr lang="en-US" sz="2000" dirty="0"/>
              <a:t> </a:t>
            </a:r>
            <a:r>
              <a:rPr lang="en-US" sz="2000" dirty="0" err="1" smtClean="0"/>
              <a:t>biznis</a:t>
            </a:r>
            <a:endParaRPr lang="sr-Latn-RS" sz="2000" dirty="0"/>
          </a:p>
          <a:p>
            <a:r>
              <a:rPr lang="en-US" sz="2000" dirty="0" err="1"/>
              <a:t>Organizacijom</a:t>
            </a:r>
            <a:r>
              <a:rPr lang="en-US" sz="2000" dirty="0"/>
              <a:t> </a:t>
            </a:r>
            <a:r>
              <a:rPr lang="en-US" sz="2000" dirty="0" err="1"/>
              <a:t>edukativnih</a:t>
            </a:r>
            <a:r>
              <a:rPr lang="en-US" sz="2000" dirty="0"/>
              <a:t> </a:t>
            </a:r>
            <a:r>
              <a:rPr lang="en-US" sz="2000" dirty="0" err="1"/>
              <a:t>programa</a:t>
            </a:r>
            <a:r>
              <a:rPr lang="en-US" sz="2000" dirty="0"/>
              <a:t>, </a:t>
            </a:r>
            <a:r>
              <a:rPr lang="en-US" sz="2000" dirty="0" err="1"/>
              <a:t>zanimljivih</a:t>
            </a:r>
            <a:r>
              <a:rPr lang="en-US" sz="2000" dirty="0"/>
              <a:t> </a:t>
            </a:r>
            <a:r>
              <a:rPr lang="en-US" sz="2000" dirty="0" err="1"/>
              <a:t>događaja</a:t>
            </a:r>
            <a:r>
              <a:rPr lang="en-US" sz="2000" dirty="0"/>
              <a:t>, </a:t>
            </a:r>
            <a:r>
              <a:rPr lang="en-US" sz="2000" dirty="0" err="1"/>
              <a:t>javnih</a:t>
            </a:r>
            <a:r>
              <a:rPr lang="en-US" sz="2000" dirty="0"/>
              <a:t> </a:t>
            </a:r>
            <a:r>
              <a:rPr lang="en-US" sz="2000" dirty="0" err="1"/>
              <a:t>diskusija</a:t>
            </a:r>
            <a:r>
              <a:rPr lang="en-US" sz="2000" dirty="0"/>
              <a:t>, </a:t>
            </a:r>
            <a:r>
              <a:rPr lang="en-US" sz="2000" dirty="0" err="1"/>
              <a:t>otvorenih</a:t>
            </a:r>
            <a:r>
              <a:rPr lang="en-US" sz="2000" dirty="0"/>
              <a:t> </a:t>
            </a:r>
            <a:r>
              <a:rPr lang="en-US" sz="2000" dirty="0" err="1"/>
              <a:t>neformalnih</a:t>
            </a:r>
            <a:r>
              <a:rPr lang="en-US" sz="2000" dirty="0"/>
              <a:t> </a:t>
            </a:r>
            <a:r>
              <a:rPr lang="en-US" sz="2000" dirty="0" err="1"/>
              <a:t>druženja</a:t>
            </a:r>
            <a:r>
              <a:rPr lang="en-US" sz="2000" dirty="0"/>
              <a:t>, </a:t>
            </a:r>
            <a:r>
              <a:rPr lang="en-US" sz="2000" dirty="0" err="1"/>
              <a:t>takmičenja</a:t>
            </a:r>
            <a:r>
              <a:rPr lang="en-US" sz="2000" dirty="0"/>
              <a:t>, </a:t>
            </a:r>
            <a:r>
              <a:rPr lang="en-US" sz="2000" b="1" i="1" dirty="0"/>
              <a:t>Startup Weekend </a:t>
            </a:r>
            <a:r>
              <a:rPr lang="en-US" sz="2000" dirty="0" err="1"/>
              <a:t>događaja</a:t>
            </a:r>
            <a:r>
              <a:rPr lang="en-US" sz="2000" dirty="0"/>
              <a:t> </a:t>
            </a:r>
            <a:r>
              <a:rPr lang="en-US" sz="2000" dirty="0" err="1"/>
              <a:t>želimo</a:t>
            </a:r>
            <a:r>
              <a:rPr lang="en-US" sz="2000" dirty="0"/>
              <a:t> da </a:t>
            </a:r>
            <a:r>
              <a:rPr lang="en-US" sz="2000" dirty="0" err="1"/>
              <a:t>pružimo</a:t>
            </a:r>
            <a:r>
              <a:rPr lang="en-US" sz="2000" dirty="0"/>
              <a:t> </a:t>
            </a:r>
            <a:r>
              <a:rPr lang="en-US" sz="2000" dirty="0" err="1"/>
              <a:t>priliku</a:t>
            </a:r>
            <a:r>
              <a:rPr lang="en-US" sz="2000" dirty="0"/>
              <a:t> </a:t>
            </a:r>
            <a:r>
              <a:rPr lang="en-US" sz="2000" dirty="0" err="1"/>
              <a:t>svima</a:t>
            </a:r>
            <a:r>
              <a:rPr lang="en-US" sz="2000" dirty="0"/>
              <a:t> da </a:t>
            </a:r>
            <a:r>
              <a:rPr lang="en-US" sz="2000" dirty="0" err="1"/>
              <a:t>nauče</a:t>
            </a:r>
            <a:r>
              <a:rPr lang="en-US" sz="2000" dirty="0"/>
              <a:t> </a:t>
            </a:r>
            <a:r>
              <a:rPr lang="en-US" sz="2000" dirty="0" err="1"/>
              <a:t>šta</a:t>
            </a:r>
            <a:r>
              <a:rPr lang="en-US" sz="2000" dirty="0"/>
              <a:t> </a:t>
            </a:r>
            <a:r>
              <a:rPr lang="en-US" sz="2000" dirty="0" err="1"/>
              <a:t>znači</a:t>
            </a:r>
            <a:r>
              <a:rPr lang="en-US" sz="2000" dirty="0"/>
              <a:t> </a:t>
            </a:r>
            <a:r>
              <a:rPr lang="en-US" sz="2000" dirty="0" err="1"/>
              <a:t>biti</a:t>
            </a:r>
            <a:r>
              <a:rPr lang="en-US" sz="2000" dirty="0"/>
              <a:t> </a:t>
            </a:r>
            <a:r>
              <a:rPr lang="en-US" sz="2000" dirty="0" err="1"/>
              <a:t>preduzetnik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da </a:t>
            </a:r>
            <a:r>
              <a:rPr lang="en-US" sz="2000" dirty="0" err="1"/>
              <a:t>nauče</a:t>
            </a:r>
            <a:r>
              <a:rPr lang="en-US" sz="2000" dirty="0"/>
              <a:t> </a:t>
            </a:r>
            <a:r>
              <a:rPr lang="en-US" sz="2000" dirty="0" err="1"/>
              <a:t>kako</a:t>
            </a:r>
            <a:r>
              <a:rPr lang="en-US" sz="2000" dirty="0"/>
              <a:t> da to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sami</a:t>
            </a:r>
            <a:r>
              <a:rPr lang="en-US" sz="2000" dirty="0"/>
              <a:t> </a:t>
            </a:r>
            <a:r>
              <a:rPr lang="en-US" sz="2000" dirty="0" err="1"/>
              <a:t>postanu</a:t>
            </a:r>
            <a:r>
              <a:rPr lang="en-US" sz="2000" dirty="0" smtClean="0"/>
              <a:t>.</a:t>
            </a:r>
            <a:endParaRPr lang="sr-Latn-RS" sz="2000" dirty="0" smtClean="0"/>
          </a:p>
          <a:p>
            <a:r>
              <a:rPr lang="sr-Latn-RS" sz="2000" dirty="0" smtClean="0"/>
              <a:t>nStarter</a:t>
            </a:r>
            <a:r>
              <a:rPr lang="en-US" sz="2000" dirty="0" smtClean="0"/>
              <a:t> </a:t>
            </a:r>
            <a:r>
              <a:rPr lang="en-US" sz="2000" dirty="0" err="1"/>
              <a:t>tim</a:t>
            </a:r>
            <a:r>
              <a:rPr lang="en-US" sz="2000" dirty="0"/>
              <a:t> </a:t>
            </a:r>
            <a:r>
              <a:rPr lang="en-US" sz="2000" dirty="0" err="1"/>
              <a:t>radi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početnicima</a:t>
            </a:r>
            <a:r>
              <a:rPr lang="en-US" sz="2000" dirty="0"/>
              <a:t> u </a:t>
            </a:r>
            <a:r>
              <a:rPr lang="en-US" sz="2000" dirty="0" err="1"/>
              <a:t>biznisu</a:t>
            </a:r>
            <a:r>
              <a:rPr lang="en-US" sz="2000" dirty="0"/>
              <a:t>, </a:t>
            </a:r>
            <a:r>
              <a:rPr lang="en-US" sz="2000" dirty="0" err="1"/>
              <a:t>studentima</a:t>
            </a:r>
            <a:r>
              <a:rPr lang="en-US" sz="2000" dirty="0"/>
              <a:t>, </a:t>
            </a:r>
            <a:r>
              <a:rPr lang="en-US" sz="2000" dirty="0" err="1"/>
              <a:t>mladim</a:t>
            </a:r>
            <a:r>
              <a:rPr lang="en-US" sz="2000" dirty="0"/>
              <a:t> </a:t>
            </a:r>
            <a:r>
              <a:rPr lang="en-US" sz="2000" dirty="0" err="1"/>
              <a:t>firmama</a:t>
            </a:r>
            <a:r>
              <a:rPr lang="en-US" sz="2000" dirty="0"/>
              <a:t>, 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ostvarenim</a:t>
            </a:r>
            <a:r>
              <a:rPr lang="en-US" sz="2000" dirty="0"/>
              <a:t> </a:t>
            </a:r>
            <a:r>
              <a:rPr lang="en-US" sz="2000" dirty="0" err="1"/>
              <a:t>startapima</a:t>
            </a:r>
            <a:r>
              <a:rPr lang="en-US" sz="2000" dirty="0"/>
              <a:t> </a:t>
            </a:r>
            <a:r>
              <a:rPr lang="en-US" sz="2000" dirty="0" err="1"/>
              <a:t>već</a:t>
            </a:r>
            <a:r>
              <a:rPr lang="en-US" sz="2000" dirty="0"/>
              <a:t> </a:t>
            </a:r>
            <a:r>
              <a:rPr lang="en-US" sz="2000" dirty="0" err="1"/>
              <a:t>više</a:t>
            </a:r>
            <a:r>
              <a:rPr lang="en-US" sz="2000" dirty="0"/>
              <a:t> od </a:t>
            </a:r>
            <a:r>
              <a:rPr lang="sr-Latn-RS" sz="2000" dirty="0" smtClean="0"/>
              <a:t>5</a:t>
            </a:r>
            <a:r>
              <a:rPr lang="en-US" sz="2000" dirty="0" smtClean="0"/>
              <a:t> </a:t>
            </a:r>
            <a:r>
              <a:rPr lang="en-US" sz="2000" dirty="0" err="1"/>
              <a:t>godina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err="1"/>
              <a:t>nStarter</a:t>
            </a:r>
            <a:r>
              <a:rPr lang="en-US" sz="2000" dirty="0"/>
              <a:t> </a:t>
            </a:r>
            <a:r>
              <a:rPr lang="en-US" sz="2000" dirty="0" err="1"/>
              <a:t>učestvuje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u </a:t>
            </a:r>
            <a:r>
              <a:rPr lang="en-US" sz="2000" dirty="0" err="1"/>
              <a:t>istraživanjima</a:t>
            </a:r>
            <a:r>
              <a:rPr lang="en-US" sz="2000" dirty="0"/>
              <a:t> </a:t>
            </a:r>
            <a:r>
              <a:rPr lang="en-US" sz="2000" dirty="0" err="1"/>
              <a:t>koja</a:t>
            </a:r>
            <a:r>
              <a:rPr lang="en-US" sz="2000" dirty="0"/>
              <a:t> </a:t>
            </a:r>
            <a:r>
              <a:rPr lang="en-US" sz="2000" dirty="0" err="1"/>
              <a:t>imaju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cilj</a:t>
            </a:r>
            <a:r>
              <a:rPr lang="en-US" sz="2000" dirty="0"/>
              <a:t> da </a:t>
            </a:r>
            <a:r>
              <a:rPr lang="en-US" sz="2000" dirty="0" err="1"/>
              <a:t>poboljšaju</a:t>
            </a:r>
            <a:r>
              <a:rPr lang="en-US" sz="2000" dirty="0"/>
              <a:t> </a:t>
            </a:r>
            <a:r>
              <a:rPr lang="en-US" sz="2000" dirty="0" err="1"/>
              <a:t>položaj</a:t>
            </a:r>
            <a:r>
              <a:rPr lang="en-US" sz="2000" dirty="0"/>
              <a:t> </a:t>
            </a:r>
            <a:r>
              <a:rPr lang="en-US" sz="2000" dirty="0" err="1"/>
              <a:t>visoko-tehnoloških</a:t>
            </a:r>
            <a:r>
              <a:rPr lang="en-US" sz="2000" dirty="0"/>
              <a:t> startup-a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kompanija</a:t>
            </a:r>
            <a:r>
              <a:rPr lang="en-US" sz="2000" dirty="0"/>
              <a:t> </a:t>
            </a:r>
            <a:r>
              <a:rPr lang="en-US" sz="2000" dirty="0" err="1"/>
              <a:t>koje</a:t>
            </a:r>
            <a:r>
              <a:rPr lang="en-US" sz="2000" dirty="0"/>
              <a:t> </a:t>
            </a:r>
            <a:r>
              <a:rPr lang="en-US" sz="2000" dirty="0" err="1"/>
              <a:t>svoje</a:t>
            </a:r>
            <a:r>
              <a:rPr lang="en-US" sz="2000" dirty="0"/>
              <a:t> </a:t>
            </a:r>
            <a:r>
              <a:rPr lang="en-US" sz="2000" dirty="0" err="1"/>
              <a:t>poslovanje</a:t>
            </a:r>
            <a:r>
              <a:rPr lang="en-US" sz="2000" dirty="0"/>
              <a:t> </a:t>
            </a:r>
            <a:r>
              <a:rPr lang="en-US" sz="2000" dirty="0" err="1"/>
              <a:t>baziraju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inovativnim</a:t>
            </a:r>
            <a:r>
              <a:rPr lang="en-US" sz="2000" dirty="0"/>
              <a:t> </a:t>
            </a:r>
            <a:r>
              <a:rPr lang="en-US" sz="2000" dirty="0" err="1"/>
              <a:t>kapacitetima</a:t>
            </a:r>
            <a:r>
              <a:rPr lang="en-US" sz="2000" dirty="0"/>
              <a:t>. </a:t>
            </a:r>
          </a:p>
          <a:p>
            <a:endParaRPr lang="sr-Latn-RS" sz="2000" dirty="0" smtClean="0"/>
          </a:p>
          <a:p>
            <a:endParaRPr lang="sr-Latn-RS" sz="2000" dirty="0"/>
          </a:p>
        </p:txBody>
      </p:sp>
    </p:spTree>
    <p:extLst>
      <p:ext uri="{BB962C8B-B14F-4D97-AF65-F5344CB8AC3E}">
        <p14:creationId xmlns:p14="http://schemas.microsoft.com/office/powerpoint/2010/main" val="344169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2779" y="587164"/>
            <a:ext cx="8911687" cy="1280890"/>
          </a:xfrm>
        </p:spPr>
        <p:txBody>
          <a:bodyPr>
            <a:normAutofit/>
          </a:bodyPr>
          <a:lstStyle/>
          <a:p>
            <a:r>
              <a:rPr lang="sr-Latn-RS" b="1" i="1" dirty="0"/>
              <a:t>Pomoć u pokretanju preduzetničkog biznisa 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608945"/>
          </a:xfrm>
        </p:spPr>
        <p:txBody>
          <a:bodyPr>
            <a:noAutofit/>
          </a:bodyPr>
          <a:lstStyle/>
          <a:p>
            <a:endParaRPr lang="sr-Latn-RS" sz="2000" dirty="0" smtClean="0"/>
          </a:p>
          <a:p>
            <a:r>
              <a:rPr lang="sr-Latn-RS" sz="2000" dirty="0" smtClean="0"/>
              <a:t>Nacionalna služba za zapošljavanje Republike Srbije pruža edukativne usluge i obuke za preduzetnike.</a:t>
            </a:r>
          </a:p>
          <a:p>
            <a:pPr fontAlgn="base"/>
            <a:r>
              <a:rPr lang="sr-Latn-RS" sz="2000" dirty="0" smtClean="0"/>
              <a:t>U toku je </a:t>
            </a:r>
            <a:r>
              <a:rPr lang="en-US" sz="2000" b="1" i="1" u="sng" dirty="0" err="1" smtClean="0"/>
              <a:t>Obuka</a:t>
            </a:r>
            <a:r>
              <a:rPr lang="en-US" sz="2000" b="1" i="1" u="sng" dirty="0" smtClean="0"/>
              <a:t> </a:t>
            </a:r>
            <a:r>
              <a:rPr lang="en-US" sz="2000" b="1" i="1" u="sng" dirty="0" err="1"/>
              <a:t>za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započinjanje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sopstvenog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posla</a:t>
            </a:r>
            <a:endParaRPr lang="en-US" sz="2000" b="1" i="1" u="sng" dirty="0"/>
          </a:p>
          <a:p>
            <a:pPr fontAlgn="base"/>
            <a:r>
              <a:rPr lang="en-US" sz="2000" i="1" dirty="0"/>
              <a:t>U </a:t>
            </a:r>
            <a:r>
              <a:rPr lang="en-US" sz="2000" i="1" dirty="0" err="1"/>
              <a:t>okviru</a:t>
            </a:r>
            <a:r>
              <a:rPr lang="en-US" sz="2000" i="1" dirty="0"/>
              <a:t> </a:t>
            </a:r>
            <a:r>
              <a:rPr lang="en-US" sz="2000" i="1" dirty="0" err="1"/>
              <a:t>edukativnih</a:t>
            </a:r>
            <a:r>
              <a:rPr lang="en-US" sz="2000" i="1" dirty="0"/>
              <a:t> </a:t>
            </a:r>
            <a:r>
              <a:rPr lang="en-US" sz="2000" i="1" dirty="0" err="1"/>
              <a:t>usluga</a:t>
            </a:r>
            <a:r>
              <a:rPr lang="en-US" sz="2000" i="1" dirty="0"/>
              <a:t>, </a:t>
            </a:r>
            <a:r>
              <a:rPr lang="en-US" sz="2000" i="1" dirty="0" err="1"/>
              <a:t>koje</a:t>
            </a:r>
            <a:r>
              <a:rPr lang="en-US" sz="2000" i="1" dirty="0"/>
              <a:t> </a:t>
            </a:r>
            <a:r>
              <a:rPr lang="en-US" sz="2000" i="1" dirty="0" err="1"/>
              <a:t>pružaju</a:t>
            </a:r>
            <a:r>
              <a:rPr lang="en-US" sz="2000" i="1" dirty="0"/>
              <a:t> </a:t>
            </a:r>
            <a:r>
              <a:rPr lang="en-US" sz="2000" i="1" dirty="0" err="1"/>
              <a:t>poslovni</a:t>
            </a:r>
            <a:r>
              <a:rPr lang="en-US" sz="2000" i="1" dirty="0"/>
              <a:t> </a:t>
            </a:r>
            <a:r>
              <a:rPr lang="en-US" sz="2000" i="1" dirty="0" err="1"/>
              <a:t>centri</a:t>
            </a:r>
            <a:r>
              <a:rPr lang="en-US" sz="2000" i="1" dirty="0"/>
              <a:t>, </a:t>
            </a:r>
            <a:r>
              <a:rPr lang="en-US" sz="2000" i="1" dirty="0" err="1"/>
              <a:t>postoji</a:t>
            </a:r>
            <a:r>
              <a:rPr lang="en-US" sz="2000" i="1" dirty="0"/>
              <a:t> </a:t>
            </a:r>
            <a:r>
              <a:rPr lang="en-US" sz="2000" i="1" dirty="0" err="1"/>
              <a:t>mogućnost</a:t>
            </a:r>
            <a:r>
              <a:rPr lang="en-US" sz="2000" i="1" dirty="0"/>
              <a:t> </a:t>
            </a:r>
            <a:r>
              <a:rPr lang="en-US" sz="2000" i="1" dirty="0" err="1"/>
              <a:t>pohađanja</a:t>
            </a:r>
            <a:r>
              <a:rPr lang="en-US" sz="2000" i="1" dirty="0"/>
              <a:t> </a:t>
            </a:r>
            <a:r>
              <a:rPr lang="en-US" sz="2000" i="1" dirty="0" err="1"/>
              <a:t>instruktivne</a:t>
            </a:r>
            <a:r>
              <a:rPr lang="en-US" sz="2000" i="1" dirty="0"/>
              <a:t> </a:t>
            </a:r>
            <a:r>
              <a:rPr lang="en-US" sz="2000" i="1" dirty="0" err="1"/>
              <a:t>dvodnevne</a:t>
            </a:r>
            <a:r>
              <a:rPr lang="en-US" sz="2000" i="1" dirty="0"/>
              <a:t> </a:t>
            </a:r>
            <a:r>
              <a:rPr lang="en-US" sz="2000" i="1" dirty="0" err="1"/>
              <a:t>obuke</a:t>
            </a:r>
            <a:r>
              <a:rPr lang="en-US" sz="2000" i="1" dirty="0"/>
              <a:t> "Put do </a:t>
            </a:r>
            <a:r>
              <a:rPr lang="en-US" sz="2000" i="1" dirty="0" err="1"/>
              <a:t>uspešnog</a:t>
            </a:r>
            <a:r>
              <a:rPr lang="en-US" sz="2000" i="1" dirty="0"/>
              <a:t> </a:t>
            </a:r>
            <a:r>
              <a:rPr lang="en-US" sz="2000" i="1" dirty="0" err="1"/>
              <a:t>preduzetnika</a:t>
            </a:r>
            <a:r>
              <a:rPr lang="en-US" sz="2000" i="1" dirty="0"/>
              <a:t>", </a:t>
            </a:r>
            <a:r>
              <a:rPr lang="en-US" sz="2000" i="1" dirty="0" err="1"/>
              <a:t>koja</a:t>
            </a:r>
            <a:r>
              <a:rPr lang="en-US" sz="2000" i="1" dirty="0"/>
              <a:t> </a:t>
            </a:r>
            <a:r>
              <a:rPr lang="en-US" sz="2000" i="1" dirty="0" err="1"/>
              <a:t>obuhvata</a:t>
            </a:r>
            <a:r>
              <a:rPr lang="en-US" sz="2000" i="1" dirty="0"/>
              <a:t> </a:t>
            </a:r>
            <a:r>
              <a:rPr lang="en-US" sz="2000" i="1" dirty="0" err="1"/>
              <a:t>sledeće</a:t>
            </a:r>
            <a:r>
              <a:rPr lang="en-US" sz="2000" i="1" dirty="0"/>
              <a:t> </a:t>
            </a:r>
            <a:r>
              <a:rPr lang="en-US" sz="2000" i="1" dirty="0" err="1"/>
              <a:t>teme</a:t>
            </a:r>
            <a:r>
              <a:rPr lang="en-US" sz="2000" i="1" dirty="0"/>
              <a:t>:</a:t>
            </a:r>
          </a:p>
          <a:p>
            <a:endParaRPr lang="sr-Latn-R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638" y="1142388"/>
            <a:ext cx="5951088" cy="99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01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2779" y="587164"/>
            <a:ext cx="8911687" cy="1280890"/>
          </a:xfrm>
        </p:spPr>
        <p:txBody>
          <a:bodyPr>
            <a:normAutofit/>
          </a:bodyPr>
          <a:lstStyle/>
          <a:p>
            <a:r>
              <a:rPr lang="sr-Latn-RS" b="1" i="1" dirty="0"/>
              <a:t>Pomoć u pokretanju preduzetničkog biznisa 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608945"/>
          </a:xfrm>
        </p:spPr>
        <p:txBody>
          <a:bodyPr>
            <a:noAutofit/>
          </a:bodyPr>
          <a:lstStyle/>
          <a:p>
            <a:endParaRPr lang="sr-Latn-RS" sz="2000" dirty="0" smtClean="0"/>
          </a:p>
          <a:p>
            <a:pPr fontAlgn="base"/>
            <a:r>
              <a:rPr lang="en-US" sz="2000" dirty="0" err="1"/>
              <a:t>Dvodnevna</a:t>
            </a:r>
            <a:r>
              <a:rPr lang="en-US" sz="2000" dirty="0"/>
              <a:t> </a:t>
            </a:r>
            <a:r>
              <a:rPr lang="en-US" sz="2000" dirty="0" err="1"/>
              <a:t>obuka</a:t>
            </a:r>
            <a:r>
              <a:rPr lang="en-US" sz="2000" dirty="0"/>
              <a:t> </a:t>
            </a:r>
            <a:r>
              <a:rPr lang="en-US" sz="2000" dirty="0" err="1"/>
              <a:t>ima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cilj</a:t>
            </a:r>
            <a:r>
              <a:rPr lang="en-US" sz="2000" dirty="0"/>
              <a:t> da </a:t>
            </a:r>
            <a:r>
              <a:rPr lang="en-US" sz="2000" dirty="0" err="1"/>
              <a:t>polaznicima</a:t>
            </a:r>
            <a:r>
              <a:rPr lang="en-US" sz="2000" dirty="0"/>
              <a:t> </a:t>
            </a:r>
            <a:r>
              <a:rPr lang="en-US" sz="2000" dirty="0" err="1"/>
              <a:t>omogući</a:t>
            </a:r>
            <a:r>
              <a:rPr lang="en-US" sz="2000" dirty="0"/>
              <a:t> da:</a:t>
            </a:r>
          </a:p>
          <a:p>
            <a:pPr fontAlgn="base"/>
            <a:endParaRPr lang="sr-Latn-RS" sz="2000" dirty="0" smtClean="0"/>
          </a:p>
          <a:p>
            <a:pPr fontAlgn="base"/>
            <a:r>
              <a:rPr lang="en-US" sz="2000" dirty="0" err="1" smtClean="0"/>
              <a:t>provere</a:t>
            </a:r>
            <a:r>
              <a:rPr lang="en-US" sz="2000" dirty="0" smtClean="0"/>
              <a:t> </a:t>
            </a:r>
            <a:r>
              <a:rPr lang="en-US" sz="2000" dirty="0" err="1"/>
              <a:t>opravdanost</a:t>
            </a:r>
            <a:r>
              <a:rPr lang="en-US" sz="2000" dirty="0"/>
              <a:t> </a:t>
            </a:r>
            <a:r>
              <a:rPr lang="en-US" sz="2000" dirty="0" err="1"/>
              <a:t>svoje</a:t>
            </a:r>
            <a:r>
              <a:rPr lang="en-US" sz="2000" dirty="0"/>
              <a:t> </a:t>
            </a:r>
            <a:r>
              <a:rPr lang="en-US" sz="2000" dirty="0" err="1"/>
              <a:t>poslovne</a:t>
            </a:r>
            <a:r>
              <a:rPr lang="en-US" sz="2000" dirty="0"/>
              <a:t> </a:t>
            </a:r>
            <a:r>
              <a:rPr lang="en-US" sz="2000" dirty="0" err="1"/>
              <a:t>ideje</a:t>
            </a:r>
            <a:r>
              <a:rPr lang="en-US" sz="2000" dirty="0"/>
              <a:t>,</a:t>
            </a:r>
          </a:p>
          <a:p>
            <a:pPr fontAlgn="base"/>
            <a:r>
              <a:rPr lang="en-US" sz="2000" dirty="0" err="1"/>
              <a:t>sagledaju</a:t>
            </a:r>
            <a:r>
              <a:rPr lang="en-US" sz="2000" dirty="0"/>
              <a:t> </a:t>
            </a:r>
            <a:r>
              <a:rPr lang="en-US" sz="2000" dirty="0" err="1"/>
              <a:t>prednosti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rizike</a:t>
            </a:r>
            <a:r>
              <a:rPr lang="en-US" sz="2000" dirty="0"/>
              <a:t>  </a:t>
            </a:r>
            <a:r>
              <a:rPr lang="en-US" sz="2000" dirty="0" err="1"/>
              <a:t>preduzetništva</a:t>
            </a:r>
            <a:r>
              <a:rPr lang="en-US" sz="2000" dirty="0"/>
              <a:t>,</a:t>
            </a:r>
          </a:p>
          <a:p>
            <a:pPr fontAlgn="base"/>
            <a:r>
              <a:rPr lang="en-US" sz="2000" dirty="0" err="1"/>
              <a:t>spoznaju</a:t>
            </a:r>
            <a:r>
              <a:rPr lang="en-US" sz="2000" dirty="0"/>
              <a:t> </a:t>
            </a:r>
            <a:r>
              <a:rPr lang="en-US" sz="2000" dirty="0" err="1"/>
              <a:t>svoje</a:t>
            </a:r>
            <a:r>
              <a:rPr lang="en-US" sz="2000" dirty="0"/>
              <a:t> </a:t>
            </a:r>
            <a:r>
              <a:rPr lang="en-US" sz="2000" dirty="0" err="1"/>
              <a:t>preduzetničke</a:t>
            </a:r>
            <a:r>
              <a:rPr lang="en-US" sz="2000" dirty="0"/>
              <a:t> </a:t>
            </a:r>
            <a:r>
              <a:rPr lang="en-US" sz="2000" dirty="0" err="1"/>
              <a:t>sklonosti</a:t>
            </a:r>
            <a:r>
              <a:rPr lang="en-US" sz="2000" dirty="0"/>
              <a:t>,</a:t>
            </a:r>
          </a:p>
          <a:p>
            <a:pPr fontAlgn="base"/>
            <a:r>
              <a:rPr lang="en-US" sz="2000" dirty="0" err="1"/>
              <a:t>informišu</a:t>
            </a:r>
            <a:r>
              <a:rPr lang="en-US" sz="2000" dirty="0"/>
              <a:t> se o </a:t>
            </a:r>
            <a:r>
              <a:rPr lang="en-US" sz="2000" dirty="0" err="1"/>
              <a:t>postupku</a:t>
            </a:r>
            <a:r>
              <a:rPr lang="en-US" sz="2000" dirty="0"/>
              <a:t> </a:t>
            </a:r>
            <a:r>
              <a:rPr lang="en-US" sz="2000" dirty="0" err="1"/>
              <a:t>registracije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aktuelnim</a:t>
            </a:r>
            <a:r>
              <a:rPr lang="en-US" sz="2000" dirty="0"/>
              <a:t> </a:t>
            </a:r>
            <a:r>
              <a:rPr lang="en-US" sz="2000" dirty="0" err="1"/>
              <a:t>zakonskim</a:t>
            </a:r>
            <a:r>
              <a:rPr lang="en-US" sz="2000" dirty="0"/>
              <a:t> </a:t>
            </a:r>
            <a:r>
              <a:rPr lang="en-US" sz="2000" dirty="0" err="1"/>
              <a:t>propisima</a:t>
            </a:r>
            <a:r>
              <a:rPr lang="en-US" sz="2000" dirty="0"/>
              <a:t>,</a:t>
            </a:r>
          </a:p>
          <a:p>
            <a:pPr fontAlgn="base"/>
            <a:r>
              <a:rPr lang="en-US" sz="2000" dirty="0" err="1"/>
              <a:t>popune</a:t>
            </a:r>
            <a:r>
              <a:rPr lang="en-US" sz="2000" dirty="0"/>
              <a:t> </a:t>
            </a:r>
            <a:r>
              <a:rPr lang="en-US" sz="2000" dirty="0" err="1"/>
              <a:t>Zahtev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biznis</a:t>
            </a:r>
            <a:r>
              <a:rPr lang="en-US" sz="2000" dirty="0"/>
              <a:t> </a:t>
            </a:r>
            <a:r>
              <a:rPr lang="en-US" sz="2000" dirty="0" err="1" smtClean="0"/>
              <a:t>planom</a:t>
            </a:r>
            <a:r>
              <a:rPr lang="sr-Latn-RS" sz="2000" dirty="0" smtClean="0"/>
              <a:t>.</a:t>
            </a:r>
          </a:p>
          <a:p>
            <a:pPr fontAlgn="base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638" y="1142388"/>
            <a:ext cx="5951088" cy="99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96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3107" y="2182091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de-DE" b="1" dirty="0"/>
              <a:t>Državne strukture </a:t>
            </a:r>
            <a:r>
              <a:rPr lang="sr-Latn-RS" b="1" u="sng" dirty="0"/>
              <a:t/>
            </a:r>
            <a:br>
              <a:rPr lang="sr-Latn-RS" b="1" u="sng" dirty="0"/>
            </a:b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6085" y="2182091"/>
            <a:ext cx="8915400" cy="4135582"/>
          </a:xfrm>
        </p:spPr>
        <p:txBody>
          <a:bodyPr>
            <a:noAutofit/>
          </a:bodyPr>
          <a:lstStyle/>
          <a:p>
            <a:endParaRPr lang="sr-Latn-RS" sz="2400" b="1" dirty="0" smtClean="0"/>
          </a:p>
          <a:p>
            <a:endParaRPr lang="sr-Latn-RS" sz="2400" b="1" dirty="0" smtClean="0"/>
          </a:p>
          <a:p>
            <a:endParaRPr lang="sr-Latn-RS" sz="2400" b="1" dirty="0" smtClean="0"/>
          </a:p>
          <a:p>
            <a:endParaRPr lang="sr-Latn-RS" sz="2400" b="1" dirty="0"/>
          </a:p>
          <a:p>
            <a:r>
              <a:rPr lang="sr-Latn-RS" sz="2400" b="1" dirty="0" smtClean="0"/>
              <a:t>P</a:t>
            </a:r>
            <a:r>
              <a:rPr lang="de-DE" sz="2400" b="1" dirty="0" smtClean="0"/>
              <a:t>ružaju </a:t>
            </a:r>
            <a:r>
              <a:rPr lang="de-DE" sz="2400" b="1" dirty="0"/>
              <a:t>intervenciju i </a:t>
            </a:r>
            <a:r>
              <a:rPr lang="de-DE" sz="2400" b="1" dirty="0" smtClean="0"/>
              <a:t>podršku </a:t>
            </a:r>
            <a:r>
              <a:rPr lang="de-DE" sz="2400" b="1" dirty="0"/>
              <a:t>stvaranju novih preduzetničkih poduhvata i njihovom kasnijem preživljavanju, opstanku i razvoju na tržištu. </a:t>
            </a:r>
            <a:endParaRPr lang="sr-Latn-RS" sz="2400" b="1" dirty="0" smtClean="0"/>
          </a:p>
          <a:p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240276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dirty="0"/>
              <a:t>Državne strukture </a:t>
            </a:r>
            <a:endParaRPr lang="sr-Latn-R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6085" y="2182091"/>
            <a:ext cx="8915400" cy="4135582"/>
          </a:xfrm>
        </p:spPr>
        <p:txBody>
          <a:bodyPr>
            <a:noAutofit/>
          </a:bodyPr>
          <a:lstStyle/>
          <a:p>
            <a:r>
              <a:rPr lang="en-US" sz="2000" dirty="0"/>
              <a:t>NACIONALNA SLUŽBA ZA ZAPOŠLJAVANJE REPUBLIKE SRBIJE </a:t>
            </a:r>
            <a:endParaRPr lang="sr-Latn-RS" sz="2000" dirty="0" smtClean="0"/>
          </a:p>
          <a:p>
            <a:r>
              <a:rPr lang="en-US" sz="2000" dirty="0" err="1" smtClean="0"/>
              <a:t>Nacionalna</a:t>
            </a:r>
            <a:r>
              <a:rPr lang="en-US" sz="2000" dirty="0" smtClean="0"/>
              <a:t> </a:t>
            </a:r>
            <a:r>
              <a:rPr lang="en-US" sz="2000" dirty="0" err="1"/>
              <a:t>služba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zapošljavanje</a:t>
            </a:r>
            <a:r>
              <a:rPr lang="en-US" sz="2000" dirty="0"/>
              <a:t> </a:t>
            </a:r>
            <a:r>
              <a:rPr lang="en-US" sz="2000" dirty="0" err="1"/>
              <a:t>odobrava</a:t>
            </a:r>
            <a:r>
              <a:rPr lang="en-US" sz="2000" dirty="0"/>
              <a:t> RSD 180.000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početnike</a:t>
            </a:r>
            <a:r>
              <a:rPr lang="en-US" sz="2000" dirty="0"/>
              <a:t> u </a:t>
            </a:r>
            <a:r>
              <a:rPr lang="en-US" sz="2000" dirty="0" err="1"/>
              <a:t>poslovanju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err="1" smtClean="0"/>
              <a:t>Uslov</a:t>
            </a:r>
            <a:r>
              <a:rPr lang="en-US" sz="2000" dirty="0" smtClean="0"/>
              <a:t> </a:t>
            </a:r>
            <a:r>
              <a:rPr lang="en-US" sz="2000" dirty="0"/>
              <a:t>je da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preduzetnik</a:t>
            </a:r>
            <a:r>
              <a:rPr lang="en-US" sz="2000" dirty="0"/>
              <a:t>-firma </a:t>
            </a:r>
            <a:r>
              <a:rPr lang="en-US" sz="2000" dirty="0" err="1"/>
              <a:t>registrovani</a:t>
            </a:r>
            <a:r>
              <a:rPr lang="en-US" sz="2000" dirty="0"/>
              <a:t> u </a:t>
            </a:r>
            <a:r>
              <a:rPr lang="en-US" sz="2000" dirty="0" err="1"/>
              <a:t>prethodnoj</a:t>
            </a:r>
            <a:r>
              <a:rPr lang="en-US" sz="2000" dirty="0"/>
              <a:t> </a:t>
            </a:r>
            <a:r>
              <a:rPr lang="en-US" sz="2000" dirty="0" err="1"/>
              <a:t>godini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budu</a:t>
            </a:r>
            <a:r>
              <a:rPr lang="en-US" sz="2000" dirty="0"/>
              <a:t> </a:t>
            </a:r>
            <a:r>
              <a:rPr lang="en-US" sz="2000" dirty="0" err="1"/>
              <a:t>aktivni</a:t>
            </a:r>
            <a:r>
              <a:rPr lang="en-US" sz="2000" dirty="0"/>
              <a:t> 12 </a:t>
            </a:r>
            <a:r>
              <a:rPr lang="en-US" sz="2000" dirty="0" err="1"/>
              <a:t>meseci</a:t>
            </a:r>
            <a:r>
              <a:rPr lang="en-US" sz="2000" dirty="0"/>
              <a:t> od </a:t>
            </a:r>
            <a:r>
              <a:rPr lang="en-US" sz="2000" dirty="0" err="1"/>
              <a:t>datuma</a:t>
            </a:r>
            <a:r>
              <a:rPr lang="en-US" sz="2000" dirty="0"/>
              <a:t> </a:t>
            </a:r>
            <a:r>
              <a:rPr lang="en-US" sz="2000" dirty="0" err="1"/>
              <a:t>odobravanja</a:t>
            </a:r>
            <a:r>
              <a:rPr lang="en-US" sz="2000" dirty="0"/>
              <a:t> </a:t>
            </a:r>
            <a:r>
              <a:rPr lang="en-US" sz="2000" dirty="0" err="1"/>
              <a:t>granta</a:t>
            </a:r>
            <a:r>
              <a:rPr lang="en-US" sz="2000" dirty="0"/>
              <a:t>, </a:t>
            </a:r>
            <a:r>
              <a:rPr lang="en-US" sz="2000" dirty="0" err="1"/>
              <a:t>odnosno</a:t>
            </a:r>
            <a:r>
              <a:rPr lang="en-US" sz="2000" dirty="0"/>
              <a:t> </a:t>
            </a:r>
            <a:r>
              <a:rPr lang="en-US" sz="2000" dirty="0" err="1"/>
              <a:t>uplaćuju</a:t>
            </a:r>
            <a:r>
              <a:rPr lang="en-US" sz="2000" dirty="0"/>
              <a:t> </a:t>
            </a:r>
            <a:r>
              <a:rPr lang="en-US" sz="2000" dirty="0" err="1"/>
              <a:t>poreze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doprinose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smtClean="0"/>
              <a:t>Link</a:t>
            </a:r>
            <a:r>
              <a:rPr lang="en-US" sz="2000" dirty="0"/>
              <a:t>: </a:t>
            </a:r>
            <a:r>
              <a:rPr lang="en-US" sz="1600" dirty="0" smtClean="0">
                <a:hlinkClick r:id="rId2"/>
              </a:rPr>
              <a:t>http</a:t>
            </a:r>
            <a:r>
              <a:rPr lang="en-US" sz="1600" dirty="0">
                <a:hlinkClick r:id="rId2"/>
              </a:rPr>
              <a:t>://www.nsz.gov.rs/live/digitalAssets/11/11950_javni_poziv_poslodavcima_za_dodelu_subvencije_za_zapo__ljavanje_na_novootvorenim_radnim_mestima_u_2019.godini-ipa_2013.pdf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98862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dirty="0"/>
              <a:t>Državne strukture 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6085" y="2182091"/>
            <a:ext cx="8915400" cy="4135582"/>
          </a:xfrm>
        </p:spPr>
        <p:txBody>
          <a:bodyPr>
            <a:noAutofit/>
          </a:bodyPr>
          <a:lstStyle/>
          <a:p>
            <a:r>
              <a:rPr lang="en-US" sz="2000" dirty="0"/>
              <a:t>MINISTARSTVO ZA INOVACIJE I TEHNOLOŠKI RAZVOJ </a:t>
            </a:r>
            <a:endParaRPr lang="sr-Latn-RS" sz="2000" dirty="0" smtClean="0"/>
          </a:p>
          <a:p>
            <a:r>
              <a:rPr lang="en-US" sz="2000" dirty="0" err="1" smtClean="0"/>
              <a:t>Ministarstvo</a:t>
            </a:r>
            <a:r>
              <a:rPr lang="en-US" sz="2000" dirty="0" smtClean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inovacije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tehnološki</a:t>
            </a:r>
            <a:r>
              <a:rPr lang="en-US" sz="2000" dirty="0"/>
              <a:t> </a:t>
            </a:r>
            <a:r>
              <a:rPr lang="en-US" sz="2000" dirty="0" err="1"/>
              <a:t>razvoj</a:t>
            </a:r>
            <a:r>
              <a:rPr lang="en-US" sz="2000" dirty="0"/>
              <a:t> </a:t>
            </a:r>
            <a:r>
              <a:rPr lang="en-US" sz="2000" dirty="0" err="1"/>
              <a:t>objavilo</a:t>
            </a:r>
            <a:r>
              <a:rPr lang="en-US" sz="2000" dirty="0"/>
              <a:t> je </a:t>
            </a:r>
            <a:r>
              <a:rPr lang="en-US" sz="2000" dirty="0" err="1"/>
              <a:t>javne</a:t>
            </a:r>
            <a:r>
              <a:rPr lang="en-US" sz="2000" dirty="0"/>
              <a:t> </a:t>
            </a:r>
            <a:r>
              <a:rPr lang="en-US" sz="2000" dirty="0" err="1"/>
              <a:t>konkurse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promociju</a:t>
            </a:r>
            <a:r>
              <a:rPr lang="en-US" sz="2000" dirty="0"/>
              <a:t> </a:t>
            </a:r>
            <a:r>
              <a:rPr lang="en-US" sz="2000" dirty="0" err="1"/>
              <a:t>preduzetništva</a:t>
            </a:r>
            <a:r>
              <a:rPr lang="en-US" sz="2000" dirty="0"/>
              <a:t>, </a:t>
            </a:r>
            <a:r>
              <a:rPr lang="en-US" sz="2000" dirty="0" err="1"/>
              <a:t>ženskog</a:t>
            </a:r>
            <a:r>
              <a:rPr lang="en-US" sz="2000" dirty="0"/>
              <a:t> </a:t>
            </a:r>
            <a:r>
              <a:rPr lang="en-US" sz="2000" dirty="0" err="1"/>
              <a:t>preduzetništva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inovacija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err="1" smtClean="0"/>
              <a:t>Konkursima</a:t>
            </a:r>
            <a:r>
              <a:rPr lang="en-US" sz="2000" dirty="0" smtClean="0"/>
              <a:t> </a:t>
            </a:r>
            <a:r>
              <a:rPr lang="en-US" sz="2000" dirty="0"/>
              <a:t>je </a:t>
            </a:r>
            <a:r>
              <a:rPr lang="en-US" sz="2000" dirty="0" err="1"/>
              <a:t>propisano</a:t>
            </a:r>
            <a:r>
              <a:rPr lang="en-US" sz="2000" dirty="0"/>
              <a:t> da </a:t>
            </a:r>
            <a:r>
              <a:rPr lang="en-US" sz="2000" dirty="0" err="1"/>
              <a:t>projekti</a:t>
            </a:r>
            <a:r>
              <a:rPr lang="en-US" sz="2000" dirty="0"/>
              <a:t> </a:t>
            </a:r>
            <a:r>
              <a:rPr lang="en-US" sz="2000" dirty="0" err="1"/>
              <a:t>treba</a:t>
            </a:r>
            <a:r>
              <a:rPr lang="en-US" sz="2000" dirty="0"/>
              <a:t> da </a:t>
            </a:r>
            <a:r>
              <a:rPr lang="en-US" sz="2000" dirty="0" err="1"/>
              <a:t>budu</a:t>
            </a:r>
            <a:r>
              <a:rPr lang="en-US" sz="2000" dirty="0"/>
              <a:t> </a:t>
            </a:r>
            <a:r>
              <a:rPr lang="en-US" sz="2000" dirty="0" err="1"/>
              <a:t>implementirani</a:t>
            </a:r>
            <a:r>
              <a:rPr lang="en-US" sz="2000" dirty="0"/>
              <a:t> u </a:t>
            </a:r>
            <a:r>
              <a:rPr lang="en-US" sz="2000" dirty="0" err="1"/>
              <a:t>saradnji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lokalnom</a:t>
            </a:r>
            <a:r>
              <a:rPr lang="en-US" sz="2000" dirty="0"/>
              <a:t> </a:t>
            </a:r>
            <a:r>
              <a:rPr lang="en-US" sz="2000" dirty="0" err="1"/>
              <a:t>samoupravom</a:t>
            </a:r>
            <a:r>
              <a:rPr lang="en-US" sz="2000" dirty="0"/>
              <a:t> </a:t>
            </a:r>
            <a:r>
              <a:rPr lang="en-US" sz="2000" dirty="0" err="1"/>
              <a:t>čija</a:t>
            </a:r>
            <a:r>
              <a:rPr lang="en-US" sz="2000" dirty="0"/>
              <a:t> je </a:t>
            </a:r>
            <a:r>
              <a:rPr lang="en-US" sz="2000" dirty="0" err="1"/>
              <a:t>namena</a:t>
            </a:r>
            <a:r>
              <a:rPr lang="en-US" sz="2000" dirty="0"/>
              <a:t> </a:t>
            </a:r>
            <a:r>
              <a:rPr lang="en-US" sz="2000" dirty="0" err="1"/>
              <a:t>promocija</a:t>
            </a:r>
            <a:r>
              <a:rPr lang="en-US" sz="2000" dirty="0"/>
              <a:t> </a:t>
            </a:r>
            <a:r>
              <a:rPr lang="en-US" sz="2000" dirty="0" err="1"/>
              <a:t>preduzetništva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mentorske</a:t>
            </a:r>
            <a:r>
              <a:rPr lang="en-US" sz="2000" dirty="0"/>
              <a:t> </a:t>
            </a:r>
            <a:r>
              <a:rPr lang="en-US" sz="2000" dirty="0" err="1"/>
              <a:t>usluge</a:t>
            </a:r>
            <a:r>
              <a:rPr lang="en-US" sz="2000" dirty="0"/>
              <a:t> (ne </a:t>
            </a:r>
            <a:r>
              <a:rPr lang="en-US" sz="2000" dirty="0" err="1"/>
              <a:t>direktno</a:t>
            </a:r>
            <a:r>
              <a:rPr lang="en-US" sz="2000" dirty="0"/>
              <a:t> </a:t>
            </a:r>
            <a:r>
              <a:rPr lang="en-US" sz="2000" dirty="0" err="1"/>
              <a:t>finansiranje</a:t>
            </a:r>
            <a:r>
              <a:rPr lang="en-US" sz="2000" dirty="0"/>
              <a:t> </a:t>
            </a:r>
            <a:r>
              <a:rPr lang="en-US" sz="2000" dirty="0" err="1"/>
              <a:t>preduzetnika</a:t>
            </a:r>
            <a:r>
              <a:rPr lang="en-US" sz="2000" dirty="0"/>
              <a:t>): </a:t>
            </a:r>
            <a:endParaRPr lang="sr-Latn-RS" sz="2000" dirty="0" smtClean="0"/>
          </a:p>
          <a:p>
            <a:r>
              <a:rPr lang="en-US" sz="1600" dirty="0" smtClean="0">
                <a:hlinkClick r:id="rId2"/>
              </a:rPr>
              <a:t>https</a:t>
            </a:r>
            <a:r>
              <a:rPr lang="en-US" sz="1600" dirty="0">
                <a:hlinkClick r:id="rId2"/>
              </a:rPr>
              <a:t>://inovacije.gov.rs/programi/program-podrske-podizanju-inovacionih-kapaciteta-jedinica-lokalne-samouprave-na-teritoriji-republike-srbije</a:t>
            </a:r>
            <a:r>
              <a:rPr lang="en-US" sz="2000" dirty="0">
                <a:hlinkClick r:id="rId2"/>
              </a:rPr>
              <a:t>/</a:t>
            </a:r>
            <a:endParaRPr lang="sr-Latn-RS" sz="2000" dirty="0" smtClean="0"/>
          </a:p>
          <a:p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31533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dirty="0"/>
              <a:t>Državne strukture 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6085" y="1791854"/>
            <a:ext cx="8915400" cy="4821381"/>
          </a:xfrm>
        </p:spPr>
        <p:txBody>
          <a:bodyPr>
            <a:noAutofit/>
          </a:bodyPr>
          <a:lstStyle/>
          <a:p>
            <a:r>
              <a:rPr lang="en-US" sz="2000" dirty="0" smtClean="0"/>
              <a:t>MINISTARSTVO </a:t>
            </a:r>
            <a:r>
              <a:rPr lang="en-US" sz="2000" dirty="0"/>
              <a:t>PRIVREDE REPUBLIKE SRBIJE </a:t>
            </a:r>
            <a:endParaRPr lang="sr-Latn-RS" sz="2000" dirty="0" smtClean="0"/>
          </a:p>
          <a:p>
            <a:r>
              <a:rPr lang="en-US" sz="2000" dirty="0" err="1" smtClean="0"/>
              <a:t>Ministarstvo</a:t>
            </a:r>
            <a:r>
              <a:rPr lang="en-US" sz="2000" dirty="0" smtClean="0"/>
              <a:t> </a:t>
            </a:r>
            <a:r>
              <a:rPr lang="en-US" sz="2000" dirty="0" err="1"/>
              <a:t>privrede</a:t>
            </a:r>
            <a:r>
              <a:rPr lang="en-US" sz="2000" dirty="0"/>
              <a:t>-Fond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razvoj</a:t>
            </a:r>
            <a:r>
              <a:rPr lang="en-US" sz="2000" dirty="0"/>
              <a:t> </a:t>
            </a:r>
            <a:r>
              <a:rPr lang="en-US" sz="2000" dirty="0" err="1"/>
              <a:t>odobrava</a:t>
            </a:r>
            <a:r>
              <a:rPr lang="en-US" sz="2000" dirty="0"/>
              <a:t> </a:t>
            </a:r>
            <a:r>
              <a:rPr lang="en-US" sz="2000" dirty="0" err="1"/>
              <a:t>kombinaciju</a:t>
            </a:r>
            <a:r>
              <a:rPr lang="en-US" sz="2000" dirty="0"/>
              <a:t> </a:t>
            </a:r>
            <a:r>
              <a:rPr lang="en-US" sz="2000" dirty="0" err="1"/>
              <a:t>granta</a:t>
            </a:r>
            <a:r>
              <a:rPr lang="en-US" sz="2000" dirty="0"/>
              <a:t> (30%)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kredita</a:t>
            </a:r>
            <a:r>
              <a:rPr lang="en-US" sz="2000" dirty="0"/>
              <a:t> (70%) u </a:t>
            </a:r>
            <a:r>
              <a:rPr lang="en-US" sz="2000" dirty="0" err="1"/>
              <a:t>minimalnom</a:t>
            </a:r>
            <a:r>
              <a:rPr lang="en-US" sz="2000" dirty="0"/>
              <a:t> </a:t>
            </a:r>
            <a:r>
              <a:rPr lang="en-US" sz="2000" dirty="0" err="1"/>
              <a:t>iznosu</a:t>
            </a:r>
            <a:r>
              <a:rPr lang="en-US" sz="2000" dirty="0"/>
              <a:t> </a:t>
            </a:r>
            <a:r>
              <a:rPr lang="en-US" sz="2000" dirty="0" err="1"/>
              <a:t>ulaganja</a:t>
            </a:r>
            <a:r>
              <a:rPr lang="en-US" sz="2000" dirty="0"/>
              <a:t> od EUR 3500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preduzetnike</a:t>
            </a:r>
            <a:r>
              <a:rPr lang="en-US" sz="2000" dirty="0"/>
              <a:t> u 2019.g. </a:t>
            </a:r>
            <a:endParaRPr lang="sr-Latn-RS" sz="2000" dirty="0" smtClean="0"/>
          </a:p>
          <a:p>
            <a:r>
              <a:rPr lang="en-US" sz="2000" dirty="0" err="1" smtClean="0"/>
              <a:t>Namena</a:t>
            </a:r>
            <a:r>
              <a:rPr lang="en-US" sz="2000" dirty="0"/>
              <a:t>: </a:t>
            </a:r>
            <a:r>
              <a:rPr lang="en-US" sz="2000" dirty="0" err="1"/>
              <a:t>ulaganja</a:t>
            </a:r>
            <a:r>
              <a:rPr lang="en-US" sz="2000" dirty="0"/>
              <a:t> u </a:t>
            </a:r>
            <a:r>
              <a:rPr lang="en-US" sz="2000" dirty="0" err="1"/>
              <a:t>poslovni</a:t>
            </a:r>
            <a:r>
              <a:rPr lang="en-US" sz="2000" dirty="0"/>
              <a:t> </a:t>
            </a:r>
            <a:r>
              <a:rPr lang="en-US" sz="2000" dirty="0" err="1"/>
              <a:t>prostor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opremu</a:t>
            </a:r>
            <a:r>
              <a:rPr lang="en-US" sz="2000" dirty="0"/>
              <a:t>; </a:t>
            </a:r>
            <a:r>
              <a:rPr lang="en-US" sz="2000" dirty="0" err="1"/>
              <a:t>trajna</a:t>
            </a:r>
            <a:r>
              <a:rPr lang="en-US" sz="2000" dirty="0"/>
              <a:t> </a:t>
            </a:r>
            <a:r>
              <a:rPr lang="en-US" sz="2000" dirty="0" err="1"/>
              <a:t>obrtna</a:t>
            </a:r>
            <a:r>
              <a:rPr lang="en-US" sz="2000" dirty="0"/>
              <a:t> </a:t>
            </a:r>
            <a:r>
              <a:rPr lang="en-US" sz="2000" dirty="0" err="1"/>
              <a:t>sredstva</a:t>
            </a:r>
            <a:r>
              <a:rPr lang="en-US" sz="2000" dirty="0"/>
              <a:t> </a:t>
            </a:r>
            <a:r>
              <a:rPr lang="en-US" sz="2000" dirty="0" err="1"/>
              <a:t>mogu</a:t>
            </a:r>
            <a:r>
              <a:rPr lang="en-US" sz="2000" dirty="0"/>
              <a:t> </a:t>
            </a:r>
            <a:r>
              <a:rPr lang="en-US" sz="2000" dirty="0" err="1"/>
              <a:t>biti</a:t>
            </a:r>
            <a:r>
              <a:rPr lang="en-US" sz="2000" dirty="0"/>
              <a:t> do 20% </a:t>
            </a:r>
            <a:r>
              <a:rPr lang="en-US" sz="2000" dirty="0" err="1"/>
              <a:t>ukupnog</a:t>
            </a:r>
            <a:r>
              <a:rPr lang="en-US" sz="2000" dirty="0"/>
              <a:t> </a:t>
            </a:r>
            <a:r>
              <a:rPr lang="en-US" sz="2000" dirty="0" err="1"/>
              <a:t>ulaganja</a:t>
            </a:r>
            <a:r>
              <a:rPr lang="en-US" sz="2000" dirty="0"/>
              <a:t>; </a:t>
            </a:r>
            <a:endParaRPr lang="sr-Latn-RS" sz="2000" dirty="0" smtClean="0"/>
          </a:p>
          <a:p>
            <a:r>
              <a:rPr lang="en-US" sz="2000" dirty="0" err="1" smtClean="0"/>
              <a:t>Uslovi</a:t>
            </a:r>
            <a:r>
              <a:rPr lang="en-US" sz="2000" dirty="0" smtClean="0"/>
              <a:t> </a:t>
            </a:r>
            <a:r>
              <a:rPr lang="en-US" sz="2000" dirty="0" err="1"/>
              <a:t>kredita</a:t>
            </a:r>
            <a:r>
              <a:rPr lang="en-US" sz="2000" dirty="0"/>
              <a:t>: </a:t>
            </a:r>
            <a:r>
              <a:rPr lang="en-US" sz="2000" dirty="0" err="1"/>
              <a:t>rok</a:t>
            </a:r>
            <a:r>
              <a:rPr lang="en-US" sz="2000" dirty="0"/>
              <a:t> </a:t>
            </a:r>
            <a:r>
              <a:rPr lang="en-US" sz="2000" dirty="0" err="1"/>
              <a:t>otplate</a:t>
            </a:r>
            <a:r>
              <a:rPr lang="en-US" sz="2000" dirty="0"/>
              <a:t> 5 </a:t>
            </a:r>
            <a:r>
              <a:rPr lang="en-US" sz="2000" dirty="0" err="1"/>
              <a:t>godina</a:t>
            </a:r>
            <a:r>
              <a:rPr lang="en-US" sz="2000" dirty="0"/>
              <a:t>, </a:t>
            </a:r>
            <a:r>
              <a:rPr lang="en-US" sz="2000" dirty="0" err="1"/>
              <a:t>kamata</a:t>
            </a:r>
            <a:r>
              <a:rPr lang="en-US" sz="2000" dirty="0"/>
              <a:t> 1% </a:t>
            </a:r>
            <a:r>
              <a:rPr lang="en-US" sz="2000" dirty="0" err="1"/>
              <a:t>uz</a:t>
            </a:r>
            <a:r>
              <a:rPr lang="en-US" sz="2000" dirty="0"/>
              <a:t> </a:t>
            </a:r>
            <a:r>
              <a:rPr lang="en-US" sz="2000" dirty="0" err="1"/>
              <a:t>garanciju</a:t>
            </a:r>
            <a:r>
              <a:rPr lang="en-US" sz="2000" dirty="0"/>
              <a:t> </a:t>
            </a:r>
            <a:r>
              <a:rPr lang="en-US" sz="2000" dirty="0" err="1"/>
              <a:t>banke</a:t>
            </a:r>
            <a:r>
              <a:rPr lang="en-US" sz="2000" dirty="0"/>
              <a:t> </a:t>
            </a:r>
            <a:r>
              <a:rPr lang="en-US" sz="2000" dirty="0" err="1"/>
              <a:t>ili</a:t>
            </a:r>
            <a:r>
              <a:rPr lang="en-US" sz="2000" dirty="0"/>
              <a:t> 2% </a:t>
            </a:r>
            <a:r>
              <a:rPr lang="en-US" sz="2000" dirty="0" err="1"/>
              <a:t>uz</a:t>
            </a:r>
            <a:r>
              <a:rPr lang="en-US" sz="2000" dirty="0"/>
              <a:t> </a:t>
            </a:r>
            <a:r>
              <a:rPr lang="en-US" sz="2000" dirty="0" err="1"/>
              <a:t>druga</a:t>
            </a:r>
            <a:r>
              <a:rPr lang="en-US" sz="2000" dirty="0"/>
              <a:t> </a:t>
            </a:r>
            <a:r>
              <a:rPr lang="en-US" sz="2000" dirty="0" err="1"/>
              <a:t>sredstva</a:t>
            </a:r>
            <a:r>
              <a:rPr lang="en-US" sz="2000" dirty="0"/>
              <a:t> </a:t>
            </a:r>
            <a:r>
              <a:rPr lang="en-US" sz="2000" dirty="0" err="1"/>
              <a:t>obezbedjena</a:t>
            </a:r>
            <a:r>
              <a:rPr lang="en-US" sz="2000" dirty="0"/>
              <a:t> (</a:t>
            </a:r>
            <a:r>
              <a:rPr lang="en-US" sz="2000" dirty="0" err="1"/>
              <a:t>zalogu</a:t>
            </a:r>
            <a:r>
              <a:rPr lang="en-US" sz="2000" dirty="0"/>
              <a:t>, </a:t>
            </a:r>
            <a:r>
              <a:rPr lang="en-US" sz="2000" dirty="0" err="1"/>
              <a:t>hipoteku</a:t>
            </a:r>
            <a:r>
              <a:rPr lang="en-US" sz="2000" dirty="0"/>
              <a:t>); </a:t>
            </a:r>
            <a:endParaRPr lang="sr-Latn-RS" sz="2000" dirty="0" smtClean="0"/>
          </a:p>
          <a:p>
            <a:r>
              <a:rPr lang="en-US" sz="1400" dirty="0" smtClean="0">
                <a:hlinkClick r:id="rId2"/>
              </a:rPr>
              <a:t>https</a:t>
            </a:r>
            <a:r>
              <a:rPr lang="en-US" sz="1400" dirty="0">
                <a:hlinkClick r:id="rId2"/>
              </a:rPr>
              <a:t>://privreda.gov.rs/javni_pozivi/javni-poziv-za-dodelu-bespovratnih-sredstava-u-okviru-programa-podsticanja-razvoja-preduzetnistva-kroz-finansijsku-podrsku-za-pocetnike-u-poslovanju-u-2019-godini/</a:t>
            </a:r>
            <a:endParaRPr lang="sr-Latn-RS" sz="1400" dirty="0" smtClean="0"/>
          </a:p>
        </p:txBody>
      </p:sp>
    </p:spTree>
    <p:extLst>
      <p:ext uri="{BB962C8B-B14F-4D97-AF65-F5344CB8AC3E}">
        <p14:creationId xmlns:p14="http://schemas.microsoft.com/office/powerpoint/2010/main" val="81441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b="1" dirty="0" smtClean="0"/>
              <a:t>Donacije/programi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6085" y="1791854"/>
            <a:ext cx="8915400" cy="4821381"/>
          </a:xfrm>
        </p:spPr>
        <p:txBody>
          <a:bodyPr>
            <a:noAutofit/>
          </a:bodyPr>
          <a:lstStyle/>
          <a:p>
            <a:r>
              <a:rPr lang="en-US" sz="2000" dirty="0" err="1"/>
              <a:t>Projekat</a:t>
            </a:r>
            <a:r>
              <a:rPr lang="en-US" sz="2000" dirty="0"/>
              <a:t> </a:t>
            </a:r>
            <a:r>
              <a:rPr lang="en-US" sz="2000" b="1" i="1" u="sng" dirty="0"/>
              <a:t>“</a:t>
            </a:r>
            <a:r>
              <a:rPr lang="en-US" sz="2000" b="1" i="1" u="sng" dirty="0" err="1"/>
              <a:t>Pokreni</a:t>
            </a:r>
            <a:r>
              <a:rPr lang="en-US" sz="2000" b="1" i="1" u="sng" dirty="0"/>
              <a:t> se </a:t>
            </a:r>
            <a:r>
              <a:rPr lang="en-US" sz="2000" b="1" i="1" u="sng" dirty="0" err="1"/>
              <a:t>za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posao</a:t>
            </a:r>
            <a:r>
              <a:rPr lang="en-US" sz="2000" dirty="0"/>
              <a:t>“ </a:t>
            </a:r>
            <a:endParaRPr lang="sr-Latn-RS" sz="2000" dirty="0" smtClean="0"/>
          </a:p>
          <a:p>
            <a:r>
              <a:rPr lang="en-US" sz="2000" dirty="0" err="1" smtClean="0"/>
              <a:t>Realizovan</a:t>
            </a:r>
            <a:r>
              <a:rPr lang="en-US" sz="2000" dirty="0" smtClean="0"/>
              <a:t> </a:t>
            </a:r>
            <a:r>
              <a:rPr lang="en-US" sz="2000" dirty="0"/>
              <a:t>je od </a:t>
            </a:r>
            <a:r>
              <a:rPr lang="en-US" sz="2000" dirty="0" err="1"/>
              <a:t>strane</a:t>
            </a:r>
            <a:r>
              <a:rPr lang="en-US" sz="2000" dirty="0"/>
              <a:t> Filip </a:t>
            </a:r>
            <a:r>
              <a:rPr lang="en-US" sz="2000" dirty="0" err="1"/>
              <a:t>Moris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organizacije</a:t>
            </a:r>
            <a:r>
              <a:rPr lang="en-US" sz="2000" dirty="0"/>
              <a:t> </a:t>
            </a:r>
            <a:r>
              <a:rPr lang="en-US" sz="2000" dirty="0" smtClean="0"/>
              <a:t>ENECA</a:t>
            </a:r>
            <a:endParaRPr lang="sr-Latn-RS" sz="2000" dirty="0" smtClean="0"/>
          </a:p>
          <a:p>
            <a:r>
              <a:rPr lang="en-US" sz="2000" dirty="0" err="1" smtClean="0"/>
              <a:t>Dodeljuje</a:t>
            </a:r>
            <a:r>
              <a:rPr lang="en-US" sz="2000" dirty="0" smtClean="0"/>
              <a:t> </a:t>
            </a:r>
            <a:r>
              <a:rPr lang="en-US" sz="2000" dirty="0" err="1"/>
              <a:t>novčanu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mentorsku</a:t>
            </a:r>
            <a:r>
              <a:rPr lang="en-US" sz="2000" dirty="0"/>
              <a:t> </a:t>
            </a:r>
            <a:r>
              <a:rPr lang="en-US" sz="2000" dirty="0" err="1"/>
              <a:t>pomoć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početnike</a:t>
            </a:r>
            <a:r>
              <a:rPr lang="en-US" sz="2000" dirty="0"/>
              <a:t> u </a:t>
            </a:r>
            <a:r>
              <a:rPr lang="en-US" sz="2000" dirty="0" err="1"/>
              <a:t>poslovanju</a:t>
            </a:r>
            <a:r>
              <a:rPr lang="en-US" sz="2000" dirty="0"/>
              <a:t>; </a:t>
            </a:r>
            <a:endParaRPr lang="sr-Latn-RS" sz="2000" dirty="0" smtClean="0"/>
          </a:p>
          <a:p>
            <a:r>
              <a:rPr lang="en-US" sz="2000" dirty="0" err="1" smtClean="0"/>
              <a:t>Ocenjuju</a:t>
            </a:r>
            <a:r>
              <a:rPr lang="en-US" sz="2000" dirty="0" smtClean="0"/>
              <a:t> </a:t>
            </a:r>
            <a:r>
              <a:rPr lang="en-US" sz="2000" dirty="0"/>
              <a:t>se </a:t>
            </a:r>
            <a:r>
              <a:rPr lang="en-US" sz="2000" dirty="0" err="1"/>
              <a:t>inovativne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održive</a:t>
            </a:r>
            <a:r>
              <a:rPr lang="en-US" sz="2000" dirty="0"/>
              <a:t> </a:t>
            </a:r>
            <a:r>
              <a:rPr lang="en-US" sz="2000" dirty="0" err="1"/>
              <a:t>ideje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unapredjenje</a:t>
            </a:r>
            <a:r>
              <a:rPr lang="en-US" sz="2000" dirty="0"/>
              <a:t> </a:t>
            </a:r>
            <a:r>
              <a:rPr lang="en-US" sz="2000" dirty="0" err="1"/>
              <a:t>svog</a:t>
            </a:r>
            <a:r>
              <a:rPr lang="en-US" sz="2000" dirty="0"/>
              <a:t> </a:t>
            </a:r>
            <a:r>
              <a:rPr lang="en-US" sz="2000" dirty="0" err="1"/>
              <a:t>biznisa</a:t>
            </a:r>
            <a:r>
              <a:rPr lang="en-US" sz="2000" dirty="0"/>
              <a:t>; </a:t>
            </a:r>
            <a:endParaRPr lang="sr-Latn-RS" sz="2000" dirty="0" smtClean="0"/>
          </a:p>
          <a:p>
            <a:r>
              <a:rPr lang="en-US" sz="2000" dirty="0" err="1" smtClean="0"/>
              <a:t>Novčana</a:t>
            </a:r>
            <a:r>
              <a:rPr lang="en-US" sz="2000" dirty="0" smtClean="0"/>
              <a:t> </a:t>
            </a:r>
            <a:r>
              <a:rPr lang="en-US" sz="2000" dirty="0" err="1"/>
              <a:t>pomoć</a:t>
            </a:r>
            <a:r>
              <a:rPr lang="en-US" sz="2000" dirty="0"/>
              <a:t> je u </a:t>
            </a:r>
            <a:r>
              <a:rPr lang="en-US" sz="2000" dirty="0" err="1"/>
              <a:t>vidu</a:t>
            </a:r>
            <a:r>
              <a:rPr lang="en-US" sz="2000" dirty="0"/>
              <a:t> </a:t>
            </a:r>
            <a:r>
              <a:rPr lang="en-US" sz="2000" dirty="0" err="1"/>
              <a:t>donacije</a:t>
            </a:r>
            <a:r>
              <a:rPr lang="en-US" sz="2000" dirty="0"/>
              <a:t> </a:t>
            </a:r>
            <a:r>
              <a:rPr lang="en-US" sz="2000" dirty="0" err="1"/>
              <a:t>opreme</a:t>
            </a:r>
            <a:r>
              <a:rPr lang="en-US" sz="2000" dirty="0"/>
              <a:t>, </a:t>
            </a:r>
            <a:r>
              <a:rPr lang="en-US" sz="2000" dirty="0" err="1"/>
              <a:t>licence</a:t>
            </a:r>
            <a:r>
              <a:rPr lang="en-US" sz="2000" dirty="0"/>
              <a:t>, </a:t>
            </a:r>
            <a:r>
              <a:rPr lang="en-US" sz="2000" dirty="0" err="1"/>
              <a:t>sertifikacije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to u </a:t>
            </a:r>
            <a:r>
              <a:rPr lang="en-US" sz="2000" dirty="0" err="1"/>
              <a:t>vrednosti</a:t>
            </a:r>
            <a:r>
              <a:rPr lang="en-US" sz="2000" dirty="0"/>
              <a:t> do RSD </a:t>
            </a:r>
            <a:r>
              <a:rPr lang="en-US" sz="2000" dirty="0" smtClean="0"/>
              <a:t>1.000.000</a:t>
            </a:r>
            <a:endParaRPr lang="sr-Latn-RS" sz="2000" dirty="0" smtClean="0"/>
          </a:p>
          <a:p>
            <a:r>
              <a:rPr lang="en-US" sz="2000" dirty="0" err="1" smtClean="0"/>
              <a:t>Obavezno</a:t>
            </a:r>
            <a:r>
              <a:rPr lang="en-US" sz="2000" dirty="0" smtClean="0"/>
              <a:t> </a:t>
            </a:r>
            <a:r>
              <a:rPr lang="en-US" sz="2000" dirty="0"/>
              <a:t>je </a:t>
            </a:r>
            <a:r>
              <a:rPr lang="en-US" sz="2000" dirty="0" err="1" smtClean="0"/>
              <a:t>učešće</a:t>
            </a:r>
            <a:r>
              <a:rPr lang="en-US" sz="2000" dirty="0" smtClean="0"/>
              <a:t> </a:t>
            </a:r>
            <a:r>
              <a:rPr lang="en-US" sz="2000" dirty="0"/>
              <a:t>u </a:t>
            </a:r>
            <a:r>
              <a:rPr lang="en-US" sz="2000" dirty="0" err="1"/>
              <a:t>iznosu</a:t>
            </a:r>
            <a:r>
              <a:rPr lang="en-US" sz="2000" dirty="0"/>
              <a:t> od 20% </a:t>
            </a:r>
            <a:r>
              <a:rPr lang="en-US" sz="2000" dirty="0" err="1"/>
              <a:t>vrednosti</a:t>
            </a:r>
            <a:r>
              <a:rPr lang="en-US" sz="2000" dirty="0"/>
              <a:t> </a:t>
            </a:r>
            <a:r>
              <a:rPr lang="en-US" sz="2000" dirty="0" err="1"/>
              <a:t>projekta</a:t>
            </a:r>
            <a:r>
              <a:rPr lang="en-US" sz="2000" dirty="0"/>
              <a:t>; </a:t>
            </a:r>
            <a:endParaRPr lang="sr-Latn-RS" sz="2000" dirty="0" smtClean="0"/>
          </a:p>
          <a:p>
            <a:r>
              <a:rPr lang="sr-Latn-RS" sz="2000" dirty="0">
                <a:hlinkClick r:id="rId2"/>
              </a:rPr>
              <a:t>Više informacija:</a:t>
            </a:r>
          </a:p>
          <a:p>
            <a:r>
              <a:rPr lang="en-US" sz="1400" dirty="0" smtClean="0">
                <a:hlinkClick r:id="rId2"/>
              </a:rPr>
              <a:t>https</a:t>
            </a:r>
            <a:r>
              <a:rPr lang="en-US" sz="1400" dirty="0">
                <a:hlinkClick r:id="rId2"/>
              </a:rPr>
              <a:t>://pokrenisezaposao.rs/o-programu/</a:t>
            </a:r>
            <a:endParaRPr lang="sr-Latn-RS" sz="1400" dirty="0" smtClean="0"/>
          </a:p>
        </p:txBody>
      </p:sp>
    </p:spTree>
    <p:extLst>
      <p:ext uri="{BB962C8B-B14F-4D97-AF65-F5344CB8AC3E}">
        <p14:creationId xmlns:p14="http://schemas.microsoft.com/office/powerpoint/2010/main" val="125755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b="1" dirty="0"/>
              <a:t>Donacije/programi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6085" y="1791854"/>
            <a:ext cx="8915400" cy="4821381"/>
          </a:xfrm>
        </p:spPr>
        <p:txBody>
          <a:bodyPr>
            <a:noAutofit/>
          </a:bodyPr>
          <a:lstStyle/>
          <a:p>
            <a:r>
              <a:rPr lang="sr-Latn-RS" sz="2000" dirty="0" smtClean="0"/>
              <a:t>EUPRO</a:t>
            </a:r>
          </a:p>
          <a:p>
            <a:r>
              <a:rPr lang="sr-Latn-RS" sz="2000" dirty="0" smtClean="0"/>
              <a:t>Razvojni program za podršku razvoju preduzetništva</a:t>
            </a:r>
          </a:p>
          <a:p>
            <a:r>
              <a:rPr lang="sr-Latn-RS" sz="2000" dirty="0" smtClean="0"/>
              <a:t>Bespovratna sredstva za nabavku opreme</a:t>
            </a:r>
          </a:p>
          <a:p>
            <a:r>
              <a:rPr lang="en-US" dirty="0" err="1"/>
              <a:t>Razvojni</a:t>
            </a:r>
            <a:r>
              <a:rPr lang="en-US" dirty="0"/>
              <a:t> program EU PRO,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Evropska</a:t>
            </a:r>
            <a:r>
              <a:rPr lang="en-US" dirty="0"/>
              <a:t> </a:t>
            </a:r>
            <a:r>
              <a:rPr lang="en-US" dirty="0" err="1"/>
              <a:t>unija</a:t>
            </a:r>
            <a:r>
              <a:rPr lang="en-US" dirty="0"/>
              <a:t> </a:t>
            </a:r>
            <a:r>
              <a:rPr lang="en-US" dirty="0" err="1"/>
              <a:t>podržava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ukupno</a:t>
            </a:r>
            <a:r>
              <a:rPr lang="en-US" dirty="0"/>
              <a:t> 25 </a:t>
            </a:r>
            <a:r>
              <a:rPr lang="en-US" dirty="0" err="1"/>
              <a:t>miliona</a:t>
            </a:r>
            <a:r>
              <a:rPr lang="en-US" dirty="0"/>
              <a:t> </a:t>
            </a:r>
            <a:r>
              <a:rPr lang="en-US" dirty="0" err="1"/>
              <a:t>evra</a:t>
            </a:r>
            <a:r>
              <a:rPr lang="en-US" dirty="0"/>
              <a:t>, </a:t>
            </a:r>
            <a:r>
              <a:rPr lang="en-US" dirty="0" err="1"/>
              <a:t>doprinosi</a:t>
            </a:r>
            <a:r>
              <a:rPr lang="en-US" dirty="0"/>
              <a:t> </a:t>
            </a:r>
            <a:r>
              <a:rPr lang="en-US" dirty="0" err="1"/>
              <a:t>ravnomernijem</a:t>
            </a:r>
            <a:r>
              <a:rPr lang="en-US" dirty="0"/>
              <a:t> </a:t>
            </a:r>
            <a:r>
              <a:rPr lang="en-US" dirty="0" err="1"/>
              <a:t>društveno-ekonomskom</a:t>
            </a:r>
            <a:r>
              <a:rPr lang="en-US" dirty="0"/>
              <a:t> </a:t>
            </a:r>
            <a:r>
              <a:rPr lang="en-US" dirty="0" err="1"/>
              <a:t>razvoju</a:t>
            </a:r>
            <a:r>
              <a:rPr lang="en-US" dirty="0"/>
              <a:t> </a:t>
            </a:r>
            <a:r>
              <a:rPr lang="en-US" dirty="0" err="1"/>
              <a:t>Srbije</a:t>
            </a:r>
            <a:r>
              <a:rPr lang="en-US" dirty="0"/>
              <a:t>. Program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cilj</a:t>
            </a:r>
            <a:r>
              <a:rPr lang="en-US" dirty="0"/>
              <a:t> da </a:t>
            </a:r>
            <a:r>
              <a:rPr lang="en-US" dirty="0" err="1"/>
              <a:t>doprinese</a:t>
            </a:r>
            <a:r>
              <a:rPr lang="en-US" dirty="0"/>
              <a:t> </a:t>
            </a:r>
            <a:r>
              <a:rPr lang="en-US" dirty="0" err="1"/>
              <a:t>povećanju</a:t>
            </a:r>
            <a:r>
              <a:rPr lang="en-US" dirty="0"/>
              <a:t> </a:t>
            </a:r>
            <a:r>
              <a:rPr lang="en-US" dirty="0" err="1"/>
              <a:t>konkurentnosti</a:t>
            </a:r>
            <a:r>
              <a:rPr lang="en-US" dirty="0"/>
              <a:t> </a:t>
            </a:r>
            <a:r>
              <a:rPr lang="en-US" dirty="0" err="1"/>
              <a:t>mikro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malih</a:t>
            </a:r>
            <a:r>
              <a:rPr lang="en-US" dirty="0"/>
              <a:t> </a:t>
            </a:r>
            <a:r>
              <a:rPr lang="en-US" dirty="0" err="1"/>
              <a:t>preduzeća</a:t>
            </a:r>
            <a:r>
              <a:rPr lang="en-US" dirty="0"/>
              <a:t>, </a:t>
            </a:r>
            <a:r>
              <a:rPr lang="en-US" dirty="0" err="1"/>
              <a:t>poboljšanju</a:t>
            </a:r>
            <a:r>
              <a:rPr lang="en-US" dirty="0"/>
              <a:t> </a:t>
            </a:r>
            <a:r>
              <a:rPr lang="en-US" dirty="0" err="1"/>
              <a:t>poslovnog</a:t>
            </a:r>
            <a:r>
              <a:rPr lang="en-US" dirty="0"/>
              <a:t> </a:t>
            </a:r>
            <a:r>
              <a:rPr lang="en-US" dirty="0" err="1"/>
              <a:t>okruženja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unapređenju</a:t>
            </a:r>
            <a:r>
              <a:rPr lang="en-US" dirty="0"/>
              <a:t> </a:t>
            </a:r>
            <a:r>
              <a:rPr lang="en-US" dirty="0" err="1"/>
              <a:t>socijalne</a:t>
            </a:r>
            <a:r>
              <a:rPr lang="en-US" dirty="0"/>
              <a:t> </a:t>
            </a:r>
            <a:r>
              <a:rPr lang="en-US" dirty="0" err="1"/>
              <a:t>kohezije</a:t>
            </a:r>
            <a:r>
              <a:rPr lang="en-US" dirty="0"/>
              <a:t> u 99 </a:t>
            </a:r>
            <a:r>
              <a:rPr lang="en-US" dirty="0" err="1"/>
              <a:t>jedinica</a:t>
            </a:r>
            <a:r>
              <a:rPr lang="en-US" dirty="0"/>
              <a:t> </a:t>
            </a:r>
            <a:r>
              <a:rPr lang="en-US" dirty="0" err="1"/>
              <a:t>lokalne</a:t>
            </a:r>
            <a:r>
              <a:rPr lang="en-US" dirty="0"/>
              <a:t> </a:t>
            </a:r>
            <a:r>
              <a:rPr lang="en-US" dirty="0" err="1"/>
              <a:t>samouprave</a:t>
            </a:r>
            <a:r>
              <a:rPr lang="en-US" dirty="0"/>
              <a:t>, u </a:t>
            </a:r>
            <a:r>
              <a:rPr lang="en-US" dirty="0" err="1"/>
              <a:t>dva</a:t>
            </a:r>
            <a:r>
              <a:rPr lang="en-US" dirty="0"/>
              <a:t> </a:t>
            </a:r>
            <a:r>
              <a:rPr lang="en-US" dirty="0" err="1"/>
              <a:t>regiona</a:t>
            </a:r>
            <a:r>
              <a:rPr lang="en-US" dirty="0"/>
              <a:t>: </a:t>
            </a:r>
            <a:r>
              <a:rPr lang="en-US" dirty="0" err="1"/>
              <a:t>Regionu</a:t>
            </a:r>
            <a:r>
              <a:rPr lang="en-US" dirty="0"/>
              <a:t> </a:t>
            </a:r>
            <a:r>
              <a:rPr lang="en-US" dirty="0" err="1"/>
              <a:t>Šumadije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zapadne</a:t>
            </a:r>
            <a:r>
              <a:rPr lang="en-US" dirty="0"/>
              <a:t> </a:t>
            </a:r>
            <a:r>
              <a:rPr lang="en-US" dirty="0" err="1"/>
              <a:t>Srbije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Regionu</a:t>
            </a:r>
            <a:r>
              <a:rPr lang="en-US" dirty="0"/>
              <a:t> </a:t>
            </a:r>
            <a:r>
              <a:rPr lang="en-US" dirty="0" err="1"/>
              <a:t>južne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istočne</a:t>
            </a:r>
            <a:r>
              <a:rPr lang="en-US" dirty="0"/>
              <a:t> </a:t>
            </a:r>
            <a:r>
              <a:rPr lang="en-US" dirty="0" err="1"/>
              <a:t>Srbije</a:t>
            </a:r>
            <a:r>
              <a:rPr lang="en-US" dirty="0"/>
              <a:t>. </a:t>
            </a:r>
            <a:endParaRPr lang="sr-Latn-RS" dirty="0" smtClean="0"/>
          </a:p>
          <a:p>
            <a:endParaRPr lang="sr-Latn-RS" sz="2000" dirty="0" smtClean="0"/>
          </a:p>
          <a:p>
            <a:endParaRPr lang="sr-Latn-RS" sz="1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729" y="1321930"/>
            <a:ext cx="5226319" cy="93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49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b="1" dirty="0"/>
              <a:t>Donacije/programi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6085" y="1791854"/>
            <a:ext cx="8915400" cy="4821381"/>
          </a:xfrm>
        </p:spPr>
        <p:txBody>
          <a:bodyPr>
            <a:noAutofit/>
          </a:bodyPr>
          <a:lstStyle/>
          <a:p>
            <a:r>
              <a:rPr lang="sr-Latn-RS" sz="2000" dirty="0" smtClean="0"/>
              <a:t>EUPRO</a:t>
            </a:r>
          </a:p>
          <a:p>
            <a:r>
              <a:rPr lang="en-US" dirty="0" err="1"/>
              <a:t>Ukupan</a:t>
            </a:r>
            <a:r>
              <a:rPr lang="en-US" dirty="0"/>
              <a:t> </a:t>
            </a:r>
            <a:r>
              <a:rPr lang="en-US" dirty="0" err="1"/>
              <a:t>budžet</a:t>
            </a:r>
            <a:r>
              <a:rPr lang="en-US" dirty="0"/>
              <a:t> </a:t>
            </a:r>
            <a:r>
              <a:rPr lang="en-US" dirty="0" err="1"/>
              <a:t>ovog</a:t>
            </a:r>
            <a:r>
              <a:rPr lang="en-US" dirty="0"/>
              <a:t> </a:t>
            </a:r>
            <a:r>
              <a:rPr lang="en-US" dirty="0" err="1"/>
              <a:t>poziva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dodelu</a:t>
            </a:r>
            <a:r>
              <a:rPr lang="en-US" dirty="0"/>
              <a:t> </a:t>
            </a:r>
            <a:r>
              <a:rPr lang="en-US" dirty="0" err="1"/>
              <a:t>bespovratne</a:t>
            </a:r>
            <a:r>
              <a:rPr lang="en-US" dirty="0"/>
              <a:t> </a:t>
            </a:r>
            <a:r>
              <a:rPr lang="en-US" dirty="0" err="1"/>
              <a:t>pomoći</a:t>
            </a:r>
            <a:r>
              <a:rPr lang="en-US" dirty="0"/>
              <a:t> </a:t>
            </a:r>
            <a:r>
              <a:rPr lang="en-US" dirty="0" err="1"/>
              <a:t>preduzetnicima</a:t>
            </a:r>
            <a:r>
              <a:rPr lang="en-US" dirty="0"/>
              <a:t>, </a:t>
            </a:r>
            <a:r>
              <a:rPr lang="en-US" dirty="0" err="1"/>
              <a:t>mikro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malim</a:t>
            </a:r>
            <a:r>
              <a:rPr lang="en-US" dirty="0"/>
              <a:t> </a:t>
            </a:r>
            <a:r>
              <a:rPr lang="en-US" dirty="0" err="1"/>
              <a:t>preduzećima</a:t>
            </a:r>
            <a:r>
              <a:rPr lang="en-US" dirty="0"/>
              <a:t> je </a:t>
            </a:r>
            <a:r>
              <a:rPr lang="en-US" b="1" dirty="0"/>
              <a:t>2,5 </a:t>
            </a:r>
            <a:r>
              <a:rPr lang="en-US" b="1" dirty="0" err="1"/>
              <a:t>miliona</a:t>
            </a:r>
            <a:r>
              <a:rPr lang="en-US" b="1" dirty="0"/>
              <a:t> </a:t>
            </a:r>
            <a:r>
              <a:rPr lang="en-US" b="1" dirty="0" err="1"/>
              <a:t>evra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smtClean="0"/>
              <a:t>Ova </a:t>
            </a:r>
            <a:r>
              <a:rPr lang="en-US" dirty="0" err="1"/>
              <a:t>inicijativa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je </a:t>
            </a:r>
            <a:r>
              <a:rPr lang="en-US" dirty="0" err="1"/>
              <a:t>jedna</a:t>
            </a:r>
            <a:r>
              <a:rPr lang="en-US" dirty="0"/>
              <a:t> od </a:t>
            </a:r>
            <a:r>
              <a:rPr lang="en-US" dirty="0" err="1"/>
              <a:t>aktivnosti</a:t>
            </a:r>
            <a:r>
              <a:rPr lang="en-US" dirty="0"/>
              <a:t> </a:t>
            </a:r>
            <a:r>
              <a:rPr lang="en-US" dirty="0" err="1"/>
              <a:t>koju</a:t>
            </a:r>
            <a:r>
              <a:rPr lang="en-US" dirty="0"/>
              <a:t> </a:t>
            </a:r>
            <a:r>
              <a:rPr lang="en-US" dirty="0" err="1"/>
              <a:t>finansira</a:t>
            </a:r>
            <a:r>
              <a:rPr lang="en-US" dirty="0"/>
              <a:t> </a:t>
            </a:r>
            <a:r>
              <a:rPr lang="en-US" dirty="0" err="1"/>
              <a:t>Evropska</a:t>
            </a:r>
            <a:r>
              <a:rPr lang="en-US" dirty="0"/>
              <a:t> </a:t>
            </a:r>
            <a:r>
              <a:rPr lang="en-US" dirty="0" err="1"/>
              <a:t>unija</a:t>
            </a:r>
            <a:r>
              <a:rPr lang="en-US" dirty="0"/>
              <a:t> </a:t>
            </a:r>
            <a:r>
              <a:rPr lang="en-US" dirty="0" err="1"/>
              <a:t>kroz</a:t>
            </a:r>
            <a:r>
              <a:rPr lang="en-US" dirty="0"/>
              <a:t> </a:t>
            </a:r>
            <a:r>
              <a:rPr lang="en-US" dirty="0" err="1"/>
              <a:t>razvojni</a:t>
            </a:r>
            <a:r>
              <a:rPr lang="en-US" dirty="0"/>
              <a:t> program EU PRO u </a:t>
            </a:r>
            <a:r>
              <a:rPr lang="en-US" dirty="0" err="1"/>
              <a:t>cilju</a:t>
            </a:r>
            <a:r>
              <a:rPr lang="en-US" dirty="0"/>
              <a:t> </a:t>
            </a:r>
            <a:r>
              <a:rPr lang="en-US" dirty="0" err="1"/>
              <a:t>podsticaja</a:t>
            </a:r>
            <a:r>
              <a:rPr lang="en-US" dirty="0"/>
              <a:t> </a:t>
            </a:r>
            <a:r>
              <a:rPr lang="en-US" dirty="0" err="1"/>
              <a:t>razvoja</a:t>
            </a:r>
            <a:r>
              <a:rPr lang="en-US" dirty="0"/>
              <a:t> </a:t>
            </a:r>
            <a:r>
              <a:rPr lang="en-US" dirty="0" err="1"/>
              <a:t>privatnog</a:t>
            </a:r>
            <a:r>
              <a:rPr lang="en-US" dirty="0"/>
              <a:t> </a:t>
            </a:r>
            <a:r>
              <a:rPr lang="en-US" dirty="0" err="1"/>
              <a:t>sektora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povećanja</a:t>
            </a:r>
            <a:r>
              <a:rPr lang="en-US" dirty="0"/>
              <a:t> </a:t>
            </a:r>
            <a:r>
              <a:rPr lang="en-US" dirty="0" err="1"/>
              <a:t>tržišnog</a:t>
            </a:r>
            <a:r>
              <a:rPr lang="en-US" dirty="0"/>
              <a:t> </a:t>
            </a:r>
            <a:r>
              <a:rPr lang="en-US" dirty="0" err="1"/>
              <a:t>potencijala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bi se </a:t>
            </a:r>
            <a:r>
              <a:rPr lang="en-US" dirty="0" err="1"/>
              <a:t>stvorili</a:t>
            </a:r>
            <a:r>
              <a:rPr lang="en-US" dirty="0"/>
              <a:t> </a:t>
            </a:r>
            <a:r>
              <a:rPr lang="en-US" dirty="0" err="1"/>
              <a:t>uslovi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otvaranje</a:t>
            </a:r>
            <a:r>
              <a:rPr lang="en-US" dirty="0"/>
              <a:t> </a:t>
            </a:r>
            <a:r>
              <a:rPr lang="en-US" dirty="0" err="1"/>
              <a:t>novih</a:t>
            </a:r>
            <a:r>
              <a:rPr lang="en-US" dirty="0"/>
              <a:t> </a:t>
            </a:r>
            <a:r>
              <a:rPr lang="en-US" dirty="0" err="1"/>
              <a:t>radnih</a:t>
            </a:r>
            <a:r>
              <a:rPr lang="en-US" dirty="0"/>
              <a:t> </a:t>
            </a:r>
            <a:r>
              <a:rPr lang="en-US" dirty="0" err="1"/>
              <a:t>mesta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en-US" dirty="0" err="1"/>
              <a:t>Izbor</a:t>
            </a:r>
            <a:r>
              <a:rPr lang="en-US" dirty="0"/>
              <a:t> </a:t>
            </a:r>
            <a:r>
              <a:rPr lang="en-US" dirty="0" err="1"/>
              <a:t>korisnika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se </a:t>
            </a:r>
            <a:r>
              <a:rPr lang="en-US" dirty="0" err="1"/>
              <a:t>vršiti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osnovu</a:t>
            </a:r>
            <a:r>
              <a:rPr lang="en-US" dirty="0"/>
              <a:t> </a:t>
            </a:r>
            <a:r>
              <a:rPr lang="en-US" dirty="0" err="1"/>
              <a:t>evaluacije</a:t>
            </a:r>
            <a:r>
              <a:rPr lang="en-US" dirty="0"/>
              <a:t> </a:t>
            </a:r>
            <a:r>
              <a:rPr lang="en-US" dirty="0" err="1"/>
              <a:t>projektnog</a:t>
            </a:r>
            <a:r>
              <a:rPr lang="en-US" dirty="0"/>
              <a:t> </a:t>
            </a:r>
            <a:r>
              <a:rPr lang="en-US" dirty="0" err="1"/>
              <a:t>predloga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prateće</a:t>
            </a:r>
            <a:r>
              <a:rPr lang="en-US" dirty="0"/>
              <a:t> </a:t>
            </a:r>
            <a:r>
              <a:rPr lang="en-US" dirty="0" err="1"/>
              <a:t>dokumentacije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kriterijumima</a:t>
            </a:r>
            <a:r>
              <a:rPr lang="en-US" dirty="0"/>
              <a:t> </a:t>
            </a:r>
            <a:r>
              <a:rPr lang="en-US" dirty="0" err="1"/>
              <a:t>objavljenim</a:t>
            </a:r>
            <a:r>
              <a:rPr lang="en-US" dirty="0"/>
              <a:t> u </a:t>
            </a:r>
            <a:r>
              <a:rPr lang="en-US" dirty="0" err="1"/>
              <a:t>Javnom</a:t>
            </a:r>
            <a:r>
              <a:rPr lang="en-US" dirty="0"/>
              <a:t> </a:t>
            </a:r>
            <a:r>
              <a:rPr lang="en-US" dirty="0" err="1"/>
              <a:t>pozivu</a:t>
            </a:r>
            <a:r>
              <a:rPr lang="en-US" dirty="0"/>
              <a:t>. EU PRO </a:t>
            </a:r>
            <a:r>
              <a:rPr lang="en-US" dirty="0" err="1"/>
              <a:t>tim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obaviti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verifikacione</a:t>
            </a:r>
            <a:r>
              <a:rPr lang="en-US" dirty="0"/>
              <a:t> </a:t>
            </a:r>
            <a:r>
              <a:rPr lang="en-US" dirty="0" err="1"/>
              <a:t>posete</a:t>
            </a:r>
            <a:r>
              <a:rPr lang="en-US" dirty="0"/>
              <a:t> </a:t>
            </a:r>
            <a:r>
              <a:rPr lang="en-US" dirty="0" err="1"/>
              <a:t>aplikantima</a:t>
            </a:r>
            <a:r>
              <a:rPr lang="en-US" dirty="0"/>
              <a:t> </a:t>
            </a:r>
            <a:r>
              <a:rPr lang="en-US" dirty="0" err="1"/>
              <a:t>odabranim</a:t>
            </a:r>
            <a:r>
              <a:rPr lang="en-US" dirty="0"/>
              <a:t> </a:t>
            </a:r>
            <a:r>
              <a:rPr lang="en-US" dirty="0" err="1"/>
              <a:t>kroz</a:t>
            </a:r>
            <a:r>
              <a:rPr lang="en-US" dirty="0"/>
              <a:t> </a:t>
            </a:r>
            <a:r>
              <a:rPr lang="en-US" dirty="0" err="1"/>
              <a:t>tehničku</a:t>
            </a:r>
            <a:r>
              <a:rPr lang="en-US" dirty="0"/>
              <a:t> </a:t>
            </a:r>
            <a:r>
              <a:rPr lang="en-US" dirty="0" err="1"/>
              <a:t>evaluaciju</a:t>
            </a:r>
            <a:r>
              <a:rPr lang="en-US" dirty="0"/>
              <a:t>.</a:t>
            </a:r>
          </a:p>
          <a:p>
            <a:endParaRPr lang="sr-Latn-RS" sz="2000" dirty="0" smtClean="0"/>
          </a:p>
          <a:p>
            <a:endParaRPr lang="sr-Latn-RS" sz="1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729" y="1321930"/>
            <a:ext cx="5226319" cy="93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76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b="1" dirty="0"/>
              <a:t>Donacije/programi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6085" y="1791854"/>
            <a:ext cx="8915400" cy="4821381"/>
          </a:xfrm>
        </p:spPr>
        <p:txBody>
          <a:bodyPr>
            <a:noAutofit/>
          </a:bodyPr>
          <a:lstStyle/>
          <a:p>
            <a:r>
              <a:rPr lang="sr-Latn-RS" sz="2000" dirty="0" smtClean="0"/>
              <a:t>EUPRO</a:t>
            </a:r>
          </a:p>
          <a:p>
            <a:r>
              <a:rPr lang="en-US" dirty="0" smtClean="0"/>
              <a:t>Na </a:t>
            </a:r>
            <a:r>
              <a:rPr lang="en-US" dirty="0" err="1"/>
              <a:t>javni</a:t>
            </a:r>
            <a:r>
              <a:rPr lang="en-US" dirty="0"/>
              <a:t> </a:t>
            </a:r>
            <a:r>
              <a:rPr lang="en-US" dirty="0" err="1"/>
              <a:t>poziv</a:t>
            </a:r>
            <a:r>
              <a:rPr lang="en-US" dirty="0"/>
              <a:t> se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prijaviti</a:t>
            </a:r>
            <a:r>
              <a:rPr lang="en-US" dirty="0"/>
              <a:t> </a:t>
            </a:r>
            <a:r>
              <a:rPr lang="en-US" b="1" dirty="0" err="1"/>
              <a:t>preduzetnici</a:t>
            </a:r>
            <a:r>
              <a:rPr lang="en-US" b="1" dirty="0"/>
              <a:t>, </a:t>
            </a:r>
            <a:r>
              <a:rPr lang="en-US" b="1" dirty="0" err="1"/>
              <a:t>mikro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mala </a:t>
            </a:r>
            <a:r>
              <a:rPr lang="en-US" b="1" dirty="0" err="1"/>
              <a:t>preduzeća</a:t>
            </a:r>
            <a:r>
              <a:rPr lang="en-US" dirty="0"/>
              <a:t> 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registrovani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 </a:t>
            </a:r>
            <a:r>
              <a:rPr lang="en-US" b="1" dirty="0" err="1"/>
              <a:t>proizvodnu</a:t>
            </a:r>
            <a:r>
              <a:rPr lang="en-US" b="1" dirty="0"/>
              <a:t> </a:t>
            </a:r>
            <a:r>
              <a:rPr lang="en-US" b="1" dirty="0" err="1"/>
              <a:t>delatnost</a:t>
            </a:r>
            <a:r>
              <a:rPr lang="en-US" dirty="0"/>
              <a:t> u </a:t>
            </a:r>
            <a:r>
              <a:rPr lang="en-US" dirty="0" err="1"/>
              <a:t>jednoj</a:t>
            </a:r>
            <a:r>
              <a:rPr lang="en-US" dirty="0"/>
              <a:t> od </a:t>
            </a:r>
            <a:r>
              <a:rPr lang="en-US" b="1" dirty="0"/>
              <a:t>99 </a:t>
            </a:r>
            <a:r>
              <a:rPr lang="en-US" b="1" dirty="0" err="1"/>
              <a:t>lokalnih</a:t>
            </a:r>
            <a:r>
              <a:rPr lang="en-US" b="1" dirty="0"/>
              <a:t> </a:t>
            </a:r>
            <a:r>
              <a:rPr lang="en-US" b="1" dirty="0" err="1"/>
              <a:t>samouprava</a:t>
            </a:r>
            <a:r>
              <a:rPr lang="en-US" b="1" dirty="0"/>
              <a:t> </a:t>
            </a:r>
            <a:r>
              <a:rPr lang="en-US" b="1" dirty="0" err="1"/>
              <a:t>uključenih</a:t>
            </a:r>
            <a:r>
              <a:rPr lang="en-US" b="1" dirty="0"/>
              <a:t> u </a:t>
            </a:r>
            <a:r>
              <a:rPr lang="en-US" b="1" dirty="0" err="1"/>
              <a:t>realizaciju</a:t>
            </a:r>
            <a:r>
              <a:rPr lang="en-US" b="1" dirty="0"/>
              <a:t> </a:t>
            </a:r>
            <a:r>
              <a:rPr lang="en-US" b="1" dirty="0" err="1"/>
              <a:t>programa</a:t>
            </a:r>
            <a:r>
              <a:rPr lang="en-US" b="1" dirty="0"/>
              <a:t> EU PRO</a:t>
            </a:r>
            <a:r>
              <a:rPr lang="en-US" dirty="0"/>
              <a:t> 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osnovani</a:t>
            </a:r>
            <a:r>
              <a:rPr lang="en-US" dirty="0"/>
              <a:t> u </a:t>
            </a:r>
            <a:r>
              <a:rPr lang="en-US" dirty="0" err="1"/>
              <a:t>periodu</a:t>
            </a:r>
            <a:r>
              <a:rPr lang="en-US" dirty="0"/>
              <a:t> </a:t>
            </a:r>
            <a:r>
              <a:rPr lang="en-US" b="1" dirty="0"/>
              <a:t>od 1. 1. 2014. do 31. 12. 2018.</a:t>
            </a:r>
            <a:endParaRPr lang="en-US" dirty="0"/>
          </a:p>
          <a:p>
            <a:r>
              <a:rPr lang="en-US" dirty="0" err="1"/>
              <a:t>Pojedinačni</a:t>
            </a:r>
            <a:r>
              <a:rPr lang="en-US" dirty="0"/>
              <a:t> </a:t>
            </a:r>
            <a:r>
              <a:rPr lang="en-US" dirty="0" err="1"/>
              <a:t>iznos</a:t>
            </a:r>
            <a:r>
              <a:rPr lang="en-US" dirty="0"/>
              <a:t> </a:t>
            </a:r>
            <a:r>
              <a:rPr lang="en-US" dirty="0" err="1"/>
              <a:t>bespovratnih</a:t>
            </a:r>
            <a:r>
              <a:rPr lang="en-US" dirty="0"/>
              <a:t> </a:t>
            </a:r>
            <a:r>
              <a:rPr lang="en-US" dirty="0" err="1"/>
              <a:t>sredstava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 </a:t>
            </a:r>
            <a:r>
              <a:rPr lang="en-US" b="1" dirty="0"/>
              <a:t>od 10.000 </a:t>
            </a:r>
            <a:r>
              <a:rPr lang="en-US" b="1" dirty="0" err="1"/>
              <a:t>evra</a:t>
            </a:r>
            <a:r>
              <a:rPr lang="en-US" dirty="0"/>
              <a:t> do </a:t>
            </a:r>
            <a:r>
              <a:rPr lang="en-US" b="1" dirty="0"/>
              <a:t>30.000 </a:t>
            </a:r>
            <a:r>
              <a:rPr lang="en-US" b="1" dirty="0" err="1"/>
              <a:t>evra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 smtClean="0"/>
              <a:t>Brzorastuća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izvozno</a:t>
            </a:r>
            <a:r>
              <a:rPr lang="en-US" dirty="0"/>
              <a:t> </a:t>
            </a:r>
            <a:r>
              <a:rPr lang="en-US" dirty="0" err="1"/>
              <a:t>orijentisana</a:t>
            </a:r>
            <a:r>
              <a:rPr lang="en-US" dirty="0"/>
              <a:t> </a:t>
            </a:r>
            <a:r>
              <a:rPr lang="en-US" dirty="0" err="1"/>
              <a:t>preduzeća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preduzetnici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aplicirati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iznose</a:t>
            </a:r>
            <a:r>
              <a:rPr lang="en-US" dirty="0"/>
              <a:t> </a:t>
            </a:r>
            <a:r>
              <a:rPr lang="en-US" b="1" dirty="0"/>
              <a:t>do 70.000 </a:t>
            </a:r>
            <a:r>
              <a:rPr lang="en-US" b="1" dirty="0" err="1"/>
              <a:t>evra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 smtClean="0"/>
              <a:t>Aplikant</a:t>
            </a:r>
            <a:r>
              <a:rPr lang="en-US" dirty="0" smtClean="0"/>
              <a:t> </a:t>
            </a:r>
            <a:r>
              <a:rPr lang="en-US" dirty="0" err="1"/>
              <a:t>treba</a:t>
            </a:r>
            <a:r>
              <a:rPr lang="en-US" dirty="0"/>
              <a:t> da </a:t>
            </a:r>
            <a:r>
              <a:rPr lang="en-US" dirty="0" err="1"/>
              <a:t>obezbedi</a:t>
            </a:r>
            <a:r>
              <a:rPr lang="en-US" dirty="0"/>
              <a:t> </a:t>
            </a:r>
            <a:r>
              <a:rPr lang="en-US" dirty="0" err="1"/>
              <a:t>sopstveno</a:t>
            </a:r>
            <a:r>
              <a:rPr lang="en-US" dirty="0"/>
              <a:t> </a:t>
            </a:r>
            <a:r>
              <a:rPr lang="en-US" dirty="0" err="1"/>
              <a:t>učešće</a:t>
            </a:r>
            <a:r>
              <a:rPr lang="en-US" dirty="0"/>
              <a:t> u </a:t>
            </a:r>
            <a:r>
              <a:rPr lang="en-US" dirty="0" err="1"/>
              <a:t>investiciji</a:t>
            </a:r>
            <a:r>
              <a:rPr lang="en-US" dirty="0"/>
              <a:t> od </a:t>
            </a:r>
            <a:r>
              <a:rPr lang="en-US" dirty="0" err="1"/>
              <a:t>minimalno</a:t>
            </a:r>
            <a:r>
              <a:rPr lang="en-US" dirty="0"/>
              <a:t> </a:t>
            </a:r>
            <a:r>
              <a:rPr lang="en-US" b="1" dirty="0"/>
              <a:t>20%</a:t>
            </a:r>
            <a:r>
              <a:rPr lang="en-US" dirty="0"/>
              <a:t>, </a:t>
            </a:r>
            <a:r>
              <a:rPr lang="en-US" dirty="0" err="1"/>
              <a:t>odnosno</a:t>
            </a:r>
            <a:r>
              <a:rPr lang="en-US" dirty="0"/>
              <a:t> </a:t>
            </a:r>
            <a:r>
              <a:rPr lang="en-US" b="1" dirty="0"/>
              <a:t>30%</a:t>
            </a:r>
            <a:r>
              <a:rPr lang="en-US" dirty="0"/>
              <a:t> 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aplicira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bespovratna</a:t>
            </a:r>
            <a:r>
              <a:rPr lang="en-US" dirty="0"/>
              <a:t> </a:t>
            </a:r>
            <a:r>
              <a:rPr lang="en-US" dirty="0" err="1"/>
              <a:t>sredstva</a:t>
            </a:r>
            <a:r>
              <a:rPr lang="en-US" dirty="0"/>
              <a:t> </a:t>
            </a:r>
            <a:r>
              <a:rPr lang="en-US" dirty="0" err="1"/>
              <a:t>veća</a:t>
            </a:r>
            <a:r>
              <a:rPr lang="en-US" dirty="0"/>
              <a:t> od 30.000 </a:t>
            </a:r>
            <a:r>
              <a:rPr lang="en-US" dirty="0" err="1"/>
              <a:t>evra</a:t>
            </a:r>
            <a:r>
              <a:rPr lang="en-US" dirty="0"/>
              <a:t>. </a:t>
            </a:r>
            <a:endParaRPr lang="sr-Latn-RS" dirty="0" smtClean="0"/>
          </a:p>
          <a:p>
            <a:r>
              <a:rPr lang="sr-Latn-RS" dirty="0" smtClean="0"/>
              <a:t>Više informacija na linku:</a:t>
            </a:r>
            <a:endParaRPr lang="en-US" dirty="0"/>
          </a:p>
          <a:p>
            <a:r>
              <a:rPr lang="en-US" sz="1400" dirty="0">
                <a:hlinkClick r:id="rId2"/>
              </a:rPr>
              <a:t>https://www.eupro.org.rs/ktext/drugi-javni-poziv-za-podnosenje-predloga-projekata-za-nabavku-opreme-i-uvodjenje-usluga-za-preduzetnike-mikro-i-mala-preduzeca</a:t>
            </a:r>
            <a:endParaRPr lang="sr-Latn-RS" sz="1400" dirty="0" smtClean="0"/>
          </a:p>
          <a:p>
            <a:endParaRPr lang="sr-Latn-RS" sz="1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729" y="1321930"/>
            <a:ext cx="5226319" cy="93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51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4484" y="2934174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de-DE" b="1" dirty="0" smtClean="0"/>
              <a:t>Finansijska </a:t>
            </a:r>
            <a:r>
              <a:rPr lang="de-DE" b="1" dirty="0"/>
              <a:t>podrška razvoju </a:t>
            </a:r>
            <a:r>
              <a:rPr lang="de-DE" b="1" dirty="0" smtClean="0"/>
              <a:t>MMSSP </a:t>
            </a:r>
            <a:r>
              <a:rPr lang="de-DE" b="1" dirty="0"/>
              <a:t>u Srbiji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50694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0355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de-DE" b="1" dirty="0"/>
              <a:t>Finansijska podrška razvoju </a:t>
            </a:r>
            <a:r>
              <a:rPr lang="de-DE" b="1" dirty="0" smtClean="0"/>
              <a:t>MMSSP </a:t>
            </a:r>
            <a:r>
              <a:rPr lang="de-DE" b="1" dirty="0"/>
              <a:t>u Srbiji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337109"/>
            <a:ext cx="8915400" cy="4553527"/>
          </a:xfrm>
        </p:spPr>
        <p:txBody>
          <a:bodyPr>
            <a:noAutofit/>
          </a:bodyPr>
          <a:lstStyle/>
          <a:p>
            <a:pPr lvl="0"/>
            <a:endParaRPr lang="sr-Latn-RS" dirty="0" smtClean="0"/>
          </a:p>
          <a:p>
            <a:pPr lvl="0"/>
            <a:r>
              <a:rPr lang="de-DE" sz="2000" dirty="0" smtClean="0"/>
              <a:t>U </a:t>
            </a:r>
            <a:r>
              <a:rPr lang="de-DE" sz="2000" dirty="0"/>
              <a:t>martu 2015. </a:t>
            </a:r>
            <a:r>
              <a:rPr lang="de-DE" sz="2000" dirty="0" smtClean="0"/>
              <a:t>g</a:t>
            </a:r>
            <a:r>
              <a:rPr lang="sr-Latn-RS" sz="2000" dirty="0" smtClean="0"/>
              <a:t>.</a:t>
            </a:r>
            <a:r>
              <a:rPr lang="de-DE" sz="2000" dirty="0" smtClean="0"/>
              <a:t> </a:t>
            </a:r>
            <a:r>
              <a:rPr lang="de-DE" sz="2000" dirty="0"/>
              <a:t>Vlada Republike Srbije je usvojila Strategiju za podršku razvoja malih i srednjih preduzeća, preduzetništva i konkurentnosti za period od </a:t>
            </a:r>
            <a:r>
              <a:rPr lang="de-DE" sz="2000" dirty="0" smtClean="0"/>
              <a:t>2015-2020., sa </a:t>
            </a:r>
            <a:r>
              <a:rPr lang="de-DE" sz="2000" dirty="0"/>
              <a:t>Akcionim planom za obuhvaćeni srednjoročni period. </a:t>
            </a:r>
            <a:endParaRPr lang="sr-Latn-RS" sz="2000" dirty="0" smtClean="0"/>
          </a:p>
          <a:p>
            <a:pPr lvl="0"/>
            <a:r>
              <a:rPr lang="de-DE" sz="2000" dirty="0" smtClean="0"/>
              <a:t>Osnovni </a:t>
            </a:r>
            <a:r>
              <a:rPr lang="de-DE" sz="2000" dirty="0"/>
              <a:t>cilj </a:t>
            </a:r>
            <a:r>
              <a:rPr lang="sr-Latn-RS" sz="2000" dirty="0" smtClean="0"/>
              <a:t>- </a:t>
            </a:r>
            <a:r>
              <a:rPr lang="de-DE" sz="2000" dirty="0" smtClean="0"/>
              <a:t>unapređenje </a:t>
            </a:r>
            <a:r>
              <a:rPr lang="de-DE" sz="2000" dirty="0"/>
              <a:t>poslovnog ambijenta za privredu i to u ključnim oblastima za razvoj preduzetništva, kao što su: poslovno okruženje, pristup izvorima finansiranja, razvoj ljudskih resursa, jačanje održivosti i konkurentnosti MSSP, pristup novim tržištima i razvoj preduzetničkog duha, preduzetništva žena, mladih i socijalnog preduzetništva</a:t>
            </a:r>
            <a:r>
              <a:rPr lang="de-DE" sz="2000" dirty="0" smtClean="0"/>
              <a:t>.</a:t>
            </a:r>
            <a:endParaRPr lang="sr-Latn-RS" sz="2000" dirty="0" smtClean="0"/>
          </a:p>
          <a:p>
            <a:pPr lvl="0"/>
            <a:r>
              <a:rPr lang="sr-Latn-RS" sz="2000" dirty="0" smtClean="0"/>
              <a:t>Strategija:</a:t>
            </a:r>
          </a:p>
          <a:p>
            <a:pPr lvl="0"/>
            <a:r>
              <a:rPr lang="en-US" sz="1600" dirty="0">
                <a:hlinkClick r:id="rId2"/>
              </a:rPr>
              <a:t>https://privreda.gov.rs/wp-content/uploads/2018/03/Strategija-I-Plan.pdf</a:t>
            </a:r>
            <a:endParaRPr lang="sr-Latn-RS" sz="1600" dirty="0" smtClean="0"/>
          </a:p>
        </p:txBody>
      </p:sp>
    </p:spTree>
    <p:extLst>
      <p:ext uri="{BB962C8B-B14F-4D97-AF65-F5344CB8AC3E}">
        <p14:creationId xmlns:p14="http://schemas.microsoft.com/office/powerpoint/2010/main" val="301081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4484" y="2934174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sr-Latn-RS" b="1" dirty="0" smtClean="0"/>
              <a:t>Komercijalni krediti banaka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416202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b="1" dirty="0"/>
              <a:t>Komercijalni krediti </a:t>
            </a:r>
            <a:r>
              <a:rPr lang="sr-Latn-RS" b="1" dirty="0" smtClean="0"/>
              <a:t>banaka</a:t>
            </a:r>
            <a:endParaRPr lang="sr-Latn-R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071254"/>
            <a:ext cx="8915400" cy="4477328"/>
          </a:xfrm>
        </p:spPr>
        <p:txBody>
          <a:bodyPr>
            <a:noAutofit/>
          </a:bodyPr>
          <a:lstStyle/>
          <a:p>
            <a:r>
              <a:rPr lang="en-US" sz="2000" dirty="0" err="1" smtClean="0"/>
              <a:t>Posebne</a:t>
            </a:r>
            <a:r>
              <a:rPr lang="en-US" sz="2000" dirty="0" smtClean="0"/>
              <a:t> </a:t>
            </a:r>
            <a:r>
              <a:rPr lang="en-US" sz="2000" dirty="0" err="1"/>
              <a:t>programe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male </a:t>
            </a:r>
            <a:r>
              <a:rPr lang="en-US" sz="2000" dirty="0" err="1"/>
              <a:t>biznise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preduzetnike</a:t>
            </a:r>
            <a:r>
              <a:rPr lang="en-US" sz="2000" dirty="0"/>
              <a:t> </a:t>
            </a:r>
            <a:r>
              <a:rPr lang="en-US" sz="2000" dirty="0" err="1"/>
              <a:t>imaju</a:t>
            </a:r>
            <a:r>
              <a:rPr lang="en-US" sz="2000" dirty="0"/>
              <a:t> </a:t>
            </a:r>
            <a:r>
              <a:rPr lang="en-US" sz="2000" dirty="0" err="1"/>
              <a:t>skoro</a:t>
            </a:r>
            <a:r>
              <a:rPr lang="en-US" sz="2000" dirty="0"/>
              <a:t> </a:t>
            </a:r>
            <a:r>
              <a:rPr lang="en-US" sz="2000" dirty="0" err="1"/>
              <a:t>sve</a:t>
            </a:r>
            <a:r>
              <a:rPr lang="en-US" sz="2000" dirty="0"/>
              <a:t> </a:t>
            </a:r>
            <a:r>
              <a:rPr lang="en-US" sz="2000" dirty="0" err="1"/>
              <a:t>poslovne</a:t>
            </a:r>
            <a:r>
              <a:rPr lang="en-US" sz="2000" dirty="0"/>
              <a:t> </a:t>
            </a:r>
            <a:r>
              <a:rPr lang="en-US" sz="2000" dirty="0" err="1"/>
              <a:t>banke</a:t>
            </a:r>
            <a:r>
              <a:rPr lang="en-US" sz="2000" dirty="0"/>
              <a:t> u </a:t>
            </a:r>
            <a:r>
              <a:rPr lang="en-US" sz="2000" dirty="0" err="1"/>
              <a:t>Srbiji</a:t>
            </a:r>
            <a:r>
              <a:rPr lang="en-US" sz="2000" dirty="0"/>
              <a:t>: Intesa Banka, </a:t>
            </a:r>
            <a:r>
              <a:rPr lang="en-US" sz="2000" dirty="0" err="1"/>
              <a:t>Societe</a:t>
            </a:r>
            <a:r>
              <a:rPr lang="en-US" sz="2000" dirty="0"/>
              <a:t> General Banka, </a:t>
            </a:r>
            <a:r>
              <a:rPr lang="en-US" sz="2000" dirty="0" err="1" smtClean="0"/>
              <a:t>Komercijalna</a:t>
            </a:r>
            <a:r>
              <a:rPr lang="en-US" sz="2000" dirty="0" smtClean="0"/>
              <a:t>, </a:t>
            </a:r>
            <a:r>
              <a:rPr lang="en-US" sz="2000" dirty="0" err="1"/>
              <a:t>UniCredit</a:t>
            </a:r>
            <a:r>
              <a:rPr lang="en-US" sz="2000" dirty="0"/>
              <a:t>, Credit </a:t>
            </a:r>
            <a:r>
              <a:rPr lang="en-US" sz="2000" dirty="0" err="1"/>
              <a:t>Agricole</a:t>
            </a:r>
            <a:r>
              <a:rPr lang="en-US" sz="2000" dirty="0"/>
              <a:t>, </a:t>
            </a:r>
            <a:r>
              <a:rPr lang="en-US" sz="2000" dirty="0" err="1"/>
              <a:t>itd</a:t>
            </a:r>
            <a:r>
              <a:rPr lang="en-US" sz="2000" dirty="0" smtClean="0"/>
              <a:t>;</a:t>
            </a:r>
            <a:endParaRPr lang="sr-Latn-RS" sz="2000" dirty="0" smtClean="0"/>
          </a:p>
          <a:p>
            <a:r>
              <a:rPr lang="sr-Latn-RS" sz="2000" dirty="0" smtClean="0"/>
              <a:t>Erste banka </a:t>
            </a:r>
            <a:r>
              <a:rPr lang="en-US" sz="2000" dirty="0" err="1" smtClean="0"/>
              <a:t>sa</a:t>
            </a:r>
            <a:r>
              <a:rPr lang="en-US" sz="2000" dirty="0" smtClean="0"/>
              <a:t> </a:t>
            </a:r>
            <a:r>
              <a:rPr lang="en-US" sz="2000" dirty="0" err="1"/>
              <a:t>svojim</a:t>
            </a:r>
            <a:r>
              <a:rPr lang="en-US" sz="2000" dirty="0"/>
              <a:t> </a:t>
            </a:r>
            <a:r>
              <a:rPr lang="en-US" sz="2000" dirty="0" err="1"/>
              <a:t>programom</a:t>
            </a:r>
            <a:r>
              <a:rPr lang="en-US" sz="2000" dirty="0"/>
              <a:t> </a:t>
            </a:r>
            <a:r>
              <a:rPr lang="en-US" sz="2000" b="1" i="1" dirty="0"/>
              <a:t>“</a:t>
            </a:r>
            <a:r>
              <a:rPr lang="en-US" sz="2000" b="1" i="1" dirty="0" err="1"/>
              <a:t>Korak</a:t>
            </a:r>
            <a:r>
              <a:rPr lang="en-US" sz="2000" b="1" i="1" dirty="0"/>
              <a:t> </a:t>
            </a:r>
            <a:r>
              <a:rPr lang="en-US" sz="2000" b="1" i="1" dirty="0" err="1"/>
              <a:t>po</a:t>
            </a:r>
            <a:r>
              <a:rPr lang="en-US" sz="2000" b="1" i="1" dirty="0"/>
              <a:t> </a:t>
            </a:r>
            <a:r>
              <a:rPr lang="en-US" sz="2000" b="1" i="1" dirty="0" err="1"/>
              <a:t>korak</a:t>
            </a:r>
            <a:r>
              <a:rPr lang="en-US" sz="2000" dirty="0"/>
              <a:t>“ je </a:t>
            </a:r>
            <a:r>
              <a:rPr lang="en-US" sz="2000" dirty="0" err="1"/>
              <a:t>trenutno</a:t>
            </a:r>
            <a:r>
              <a:rPr lang="en-US" sz="2000" dirty="0"/>
              <a:t> </a:t>
            </a:r>
            <a:r>
              <a:rPr lang="en-US" sz="2000" dirty="0" err="1"/>
              <a:t>jedina</a:t>
            </a:r>
            <a:r>
              <a:rPr lang="en-US" sz="2000" dirty="0"/>
              <a:t> </a:t>
            </a:r>
            <a:r>
              <a:rPr lang="en-US" sz="2000" dirty="0" err="1"/>
              <a:t>banka</a:t>
            </a:r>
            <a:r>
              <a:rPr lang="en-US" sz="2000" dirty="0"/>
              <a:t> </a:t>
            </a:r>
            <a:r>
              <a:rPr lang="en-US" sz="2000" dirty="0" err="1"/>
              <a:t>koja</a:t>
            </a:r>
            <a:r>
              <a:rPr lang="en-US" sz="2000" dirty="0"/>
              <a:t> </a:t>
            </a:r>
            <a:r>
              <a:rPr lang="en-US" sz="2000" dirty="0" err="1"/>
              <a:t>daje</a:t>
            </a:r>
            <a:r>
              <a:rPr lang="en-US" sz="2000" dirty="0"/>
              <a:t> </a:t>
            </a:r>
            <a:r>
              <a:rPr lang="en-US" sz="2000" dirty="0" err="1"/>
              <a:t>kredite</a:t>
            </a:r>
            <a:r>
              <a:rPr lang="en-US" sz="2000" dirty="0"/>
              <a:t> </a:t>
            </a:r>
            <a:r>
              <a:rPr lang="en-US" sz="2000" dirty="0" err="1"/>
              <a:t>početnicima</a:t>
            </a:r>
            <a:r>
              <a:rPr lang="en-US" sz="2000" dirty="0"/>
              <a:t> </a:t>
            </a:r>
            <a:r>
              <a:rPr lang="en-US" sz="2000" dirty="0" err="1" smtClean="0"/>
              <a:t>preduzetnicima</a:t>
            </a:r>
            <a:r>
              <a:rPr lang="sr-Latn-RS" sz="2000" dirty="0" smtClean="0"/>
              <a:t>.</a:t>
            </a:r>
          </a:p>
          <a:p>
            <a:r>
              <a:rPr lang="en-US" sz="2000" dirty="0" err="1" smtClean="0"/>
              <a:t>Kod</a:t>
            </a:r>
            <a:r>
              <a:rPr lang="en-US" sz="2000" dirty="0" smtClean="0"/>
              <a:t> </a:t>
            </a:r>
            <a:r>
              <a:rPr lang="en-US" sz="2000" dirty="0" err="1" smtClean="0"/>
              <a:t>ostalih</a:t>
            </a:r>
            <a:r>
              <a:rPr lang="en-US" sz="2000" dirty="0" smtClean="0"/>
              <a:t> </a:t>
            </a:r>
            <a:r>
              <a:rPr lang="en-US" sz="2000" dirty="0" err="1" smtClean="0"/>
              <a:t>poslovnih</a:t>
            </a:r>
            <a:r>
              <a:rPr lang="en-US" sz="2000" dirty="0" smtClean="0"/>
              <a:t> </a:t>
            </a:r>
            <a:r>
              <a:rPr lang="en-US" sz="2000" dirty="0" err="1" smtClean="0"/>
              <a:t>banaka</a:t>
            </a:r>
            <a:r>
              <a:rPr lang="en-US" sz="2000" dirty="0" smtClean="0"/>
              <a:t> </a:t>
            </a:r>
            <a:r>
              <a:rPr lang="en-US" sz="2000" dirty="0" err="1" smtClean="0"/>
              <a:t>preduzetnici</a:t>
            </a:r>
            <a:r>
              <a:rPr lang="en-US" sz="2000" dirty="0" smtClean="0"/>
              <a:t> </a:t>
            </a:r>
            <a:r>
              <a:rPr lang="en-US" sz="2000" dirty="0" err="1" smtClean="0"/>
              <a:t>mogu</a:t>
            </a:r>
            <a:r>
              <a:rPr lang="en-US" sz="2000" dirty="0" smtClean="0"/>
              <a:t> </a:t>
            </a:r>
            <a:r>
              <a:rPr lang="en-US" sz="2000" dirty="0" err="1" smtClean="0"/>
              <a:t>dobiti</a:t>
            </a:r>
            <a:r>
              <a:rPr lang="en-US" sz="2000" dirty="0" smtClean="0"/>
              <a:t> </a:t>
            </a:r>
            <a:r>
              <a:rPr lang="en-US" sz="2000" dirty="0" err="1" smtClean="0"/>
              <a:t>kredite</a:t>
            </a:r>
            <a:r>
              <a:rPr lang="en-US" sz="2000" dirty="0" smtClean="0"/>
              <a:t> </a:t>
            </a:r>
            <a:r>
              <a:rPr lang="en-US" sz="2000" dirty="0" err="1" smtClean="0"/>
              <a:t>samo</a:t>
            </a:r>
            <a:r>
              <a:rPr lang="en-US" sz="2000" dirty="0" smtClean="0"/>
              <a:t> </a:t>
            </a:r>
            <a:r>
              <a:rPr lang="en-US" sz="2000" dirty="0" err="1" smtClean="0"/>
              <a:t>ako</a:t>
            </a:r>
            <a:r>
              <a:rPr lang="en-US" sz="2000" dirty="0" smtClean="0"/>
              <a:t> </a:t>
            </a:r>
            <a:r>
              <a:rPr lang="en-US" sz="2000" dirty="0" err="1" smtClean="0"/>
              <a:t>posluju</a:t>
            </a:r>
            <a:r>
              <a:rPr lang="en-US" sz="2000" dirty="0" smtClean="0"/>
              <a:t> </a:t>
            </a:r>
            <a:r>
              <a:rPr lang="en-US" sz="2000" dirty="0" err="1" smtClean="0"/>
              <a:t>najmanje</a:t>
            </a:r>
            <a:r>
              <a:rPr lang="en-US" sz="2000" dirty="0" smtClean="0"/>
              <a:t> 12-15 </a:t>
            </a:r>
            <a:r>
              <a:rPr lang="en-US" sz="2000" dirty="0" err="1" smtClean="0"/>
              <a:t>meseci</a:t>
            </a:r>
            <a:r>
              <a:rPr lang="en-US" sz="2000" dirty="0" smtClean="0"/>
              <a:t>, </a:t>
            </a:r>
            <a:r>
              <a:rPr lang="en-US" sz="2000" dirty="0" err="1" smtClean="0"/>
              <a:t>uz</a:t>
            </a:r>
            <a:r>
              <a:rPr lang="en-US" sz="2000" dirty="0" smtClean="0"/>
              <a:t> </a:t>
            </a:r>
            <a:r>
              <a:rPr lang="en-US" sz="2000" dirty="0" err="1" smtClean="0"/>
              <a:t>uslove</a:t>
            </a:r>
            <a:r>
              <a:rPr lang="en-US" sz="2000" dirty="0" smtClean="0"/>
              <a:t> </a:t>
            </a:r>
            <a:r>
              <a:rPr lang="en-US" sz="2000" dirty="0" err="1" smtClean="0"/>
              <a:t>obezbedjenja</a:t>
            </a:r>
            <a:r>
              <a:rPr lang="en-US" sz="2000" dirty="0" smtClean="0"/>
              <a:t> (</a:t>
            </a:r>
            <a:r>
              <a:rPr lang="en-US" sz="2000" dirty="0" err="1" smtClean="0"/>
              <a:t>menice</a:t>
            </a:r>
            <a:r>
              <a:rPr lang="en-US" sz="2000" dirty="0" smtClean="0"/>
              <a:t>, </a:t>
            </a:r>
            <a:r>
              <a:rPr lang="en-US" sz="2000" dirty="0" err="1" smtClean="0"/>
              <a:t>hipoteke</a:t>
            </a:r>
            <a:r>
              <a:rPr lang="en-US" sz="2000" dirty="0" smtClean="0"/>
              <a:t>, </a:t>
            </a:r>
            <a:r>
              <a:rPr lang="en-US" sz="2000" dirty="0" err="1" smtClean="0"/>
              <a:t>zaloga</a:t>
            </a:r>
            <a:r>
              <a:rPr lang="en-US" sz="2000" dirty="0" smtClean="0"/>
              <a:t>, </a:t>
            </a:r>
            <a:r>
              <a:rPr lang="en-US" sz="2000" dirty="0" err="1" smtClean="0"/>
              <a:t>itd</a:t>
            </a:r>
            <a:r>
              <a:rPr lang="en-US" sz="2000" dirty="0" smtClean="0"/>
              <a:t>), </a:t>
            </a:r>
            <a:r>
              <a:rPr lang="en-US" sz="2000" dirty="0" err="1" smtClean="0"/>
              <a:t>minimalni</a:t>
            </a:r>
            <a:r>
              <a:rPr lang="en-US" sz="2000" dirty="0" smtClean="0"/>
              <a:t> </a:t>
            </a:r>
            <a:r>
              <a:rPr lang="en-US" sz="2000" dirty="0" err="1" smtClean="0"/>
              <a:t>iznos</a:t>
            </a:r>
            <a:r>
              <a:rPr lang="en-US" sz="2000" dirty="0" smtClean="0"/>
              <a:t> </a:t>
            </a:r>
            <a:r>
              <a:rPr lang="en-US" sz="2000" dirty="0" err="1" smtClean="0"/>
              <a:t>kredita</a:t>
            </a:r>
            <a:r>
              <a:rPr lang="en-US" sz="2000" dirty="0" smtClean="0"/>
              <a:t> je od </a:t>
            </a:r>
            <a:r>
              <a:rPr lang="en-US" sz="2000" dirty="0" err="1" smtClean="0"/>
              <a:t>oko</a:t>
            </a:r>
            <a:r>
              <a:rPr lang="en-US" sz="2000" dirty="0" smtClean="0"/>
              <a:t> EUR 5,000; </a:t>
            </a:r>
            <a:r>
              <a:rPr lang="en-US" sz="2000" dirty="0" err="1" smtClean="0"/>
              <a:t>efektivne</a:t>
            </a:r>
            <a:r>
              <a:rPr lang="en-US" sz="2000" dirty="0" smtClean="0"/>
              <a:t> </a:t>
            </a:r>
            <a:r>
              <a:rPr lang="en-US" sz="2000" dirty="0" err="1" smtClean="0"/>
              <a:t>kamatne</a:t>
            </a:r>
            <a:r>
              <a:rPr lang="en-US" sz="2000" dirty="0" smtClean="0"/>
              <a:t> stope </a:t>
            </a:r>
            <a:r>
              <a:rPr lang="en-US" sz="2000" dirty="0" err="1" smtClean="0"/>
              <a:t>su</a:t>
            </a:r>
            <a:r>
              <a:rPr lang="en-US" sz="2000" dirty="0" smtClean="0"/>
              <a:t> od </a:t>
            </a:r>
            <a:r>
              <a:rPr lang="en-US" sz="2000" dirty="0" err="1" smtClean="0"/>
              <a:t>oko</a:t>
            </a:r>
            <a:r>
              <a:rPr lang="en-US" sz="2000" dirty="0" smtClean="0"/>
              <a:t> 8% </a:t>
            </a:r>
            <a:r>
              <a:rPr lang="en-US" sz="2000" dirty="0" err="1" smtClean="0"/>
              <a:t>na</a:t>
            </a:r>
            <a:r>
              <a:rPr lang="en-US" sz="2000" dirty="0" smtClean="0"/>
              <a:t> </a:t>
            </a:r>
            <a:r>
              <a:rPr lang="en-US" sz="2000" dirty="0" err="1" smtClean="0"/>
              <a:t>godišnjem</a:t>
            </a:r>
            <a:r>
              <a:rPr lang="en-US" sz="2000" dirty="0" smtClean="0"/>
              <a:t> </a:t>
            </a:r>
            <a:r>
              <a:rPr lang="en-US" sz="2000" dirty="0" err="1" smtClean="0"/>
              <a:t>nivou</a:t>
            </a:r>
            <a:r>
              <a:rPr lang="en-US" sz="2000" dirty="0" smtClean="0"/>
              <a:t> </a:t>
            </a:r>
            <a:r>
              <a:rPr lang="en-US" sz="2000" dirty="0" err="1" smtClean="0"/>
              <a:t>za</a:t>
            </a:r>
            <a:r>
              <a:rPr lang="en-US" sz="2000" dirty="0" smtClean="0"/>
              <a:t> </a:t>
            </a:r>
            <a:r>
              <a:rPr lang="en-US" sz="2000" dirty="0" err="1" smtClean="0"/>
              <a:t>investicione</a:t>
            </a:r>
            <a:r>
              <a:rPr lang="en-US" sz="2000" dirty="0" smtClean="0"/>
              <a:t> </a:t>
            </a:r>
            <a:r>
              <a:rPr lang="en-US" sz="2000" dirty="0" err="1" smtClean="0"/>
              <a:t>kredite</a:t>
            </a:r>
            <a:r>
              <a:rPr lang="sr-Latn-RS" sz="2000" dirty="0" smtClean="0"/>
              <a:t>.</a:t>
            </a:r>
          </a:p>
          <a:p>
            <a:endParaRPr lang="sr-Latn-RS" sz="2000" dirty="0"/>
          </a:p>
          <a:p>
            <a:endParaRPr lang="sr-Latn-RS" sz="2800" b="1" u="sng" dirty="0" smtClean="0"/>
          </a:p>
          <a:p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3576513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b="1" dirty="0"/>
              <a:t>Komercijalni krediti </a:t>
            </a:r>
            <a:r>
              <a:rPr lang="sr-Latn-RS" b="1" dirty="0" smtClean="0"/>
              <a:t>banaka</a:t>
            </a:r>
            <a:endParaRPr lang="sr-Latn-R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071254"/>
            <a:ext cx="8915400" cy="4135582"/>
          </a:xfrm>
        </p:spPr>
        <p:txBody>
          <a:bodyPr>
            <a:noAutofit/>
          </a:bodyPr>
          <a:lstStyle/>
          <a:p>
            <a:r>
              <a:rPr lang="sr-Latn-RS" sz="2800" b="1" u="sng" dirty="0" smtClean="0"/>
              <a:t>Erste banka:</a:t>
            </a:r>
          </a:p>
          <a:p>
            <a:endParaRPr lang="sr-Latn-RS" sz="2800" b="1" u="sng" dirty="0" smtClean="0"/>
          </a:p>
          <a:p>
            <a:endParaRPr lang="sr-Latn-RS" sz="2800" b="1" u="sng" dirty="0" smtClean="0"/>
          </a:p>
          <a:p>
            <a:endParaRPr lang="en-US" sz="2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069" y="2627934"/>
            <a:ext cx="9487388" cy="389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549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b="1" dirty="0"/>
              <a:t>Komercijalni krediti </a:t>
            </a:r>
            <a:r>
              <a:rPr lang="sr-Latn-RS" b="1" dirty="0" smtClean="0"/>
              <a:t>banaka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071254"/>
            <a:ext cx="8915400" cy="4135582"/>
          </a:xfrm>
        </p:spPr>
        <p:txBody>
          <a:bodyPr>
            <a:noAutofit/>
          </a:bodyPr>
          <a:lstStyle/>
          <a:p>
            <a:r>
              <a:rPr lang="sr-Latn-RS" sz="2800" b="1" u="sng" dirty="0" smtClean="0"/>
              <a:t>Erste banka:</a:t>
            </a:r>
          </a:p>
          <a:p>
            <a:r>
              <a:rPr lang="sr-Latn-RS" sz="2000" dirty="0"/>
              <a:t>’</a:t>
            </a:r>
            <a:r>
              <a:rPr lang="en-US" sz="2000" dirty="0" err="1"/>
              <a:t>Korak</a:t>
            </a:r>
            <a:r>
              <a:rPr lang="en-US" sz="2000" dirty="0"/>
              <a:t> </a:t>
            </a:r>
            <a:r>
              <a:rPr lang="en-US" sz="2000" dirty="0" err="1"/>
              <a:t>po</a:t>
            </a:r>
            <a:r>
              <a:rPr lang="en-US" sz="2000" dirty="0"/>
              <a:t> </a:t>
            </a:r>
            <a:r>
              <a:rPr lang="en-US" sz="2000" dirty="0" err="1"/>
              <a:t>korak</a:t>
            </a:r>
            <a:r>
              <a:rPr lang="sr-Latn-RS" sz="2000" dirty="0"/>
              <a:t>’ p</a:t>
            </a:r>
            <a:r>
              <a:rPr lang="en-US" sz="2000" dirty="0" err="1"/>
              <a:t>rogram</a:t>
            </a:r>
            <a:r>
              <a:rPr lang="en-US" sz="2000" dirty="0"/>
              <a:t> </a:t>
            </a:r>
            <a:r>
              <a:rPr lang="en-US" sz="2000" dirty="0" err="1"/>
              <a:t>podrške</a:t>
            </a:r>
            <a:r>
              <a:rPr lang="en-US" sz="2000" dirty="0"/>
              <a:t> </a:t>
            </a:r>
            <a:r>
              <a:rPr lang="en-US" sz="2000" dirty="0" err="1"/>
              <a:t>startapima</a:t>
            </a:r>
            <a:r>
              <a:rPr lang="en-US" sz="2000" dirty="0" smtClean="0"/>
              <a:t>,</a:t>
            </a:r>
            <a:r>
              <a:rPr lang="sr-Latn-RS" sz="2000" dirty="0" smtClean="0"/>
              <a:t> </a:t>
            </a:r>
            <a:r>
              <a:rPr lang="en-US" sz="2000" dirty="0" err="1" smtClean="0"/>
              <a:t>socijalnim</a:t>
            </a:r>
            <a:r>
              <a:rPr lang="en-US" sz="2000" dirty="0" smtClean="0"/>
              <a:t> </a:t>
            </a:r>
            <a:r>
              <a:rPr lang="en-US" sz="2000" dirty="0" err="1"/>
              <a:t>preduzećima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organizacijama</a:t>
            </a:r>
            <a:r>
              <a:rPr lang="en-US" sz="2000" dirty="0"/>
              <a:t> </a:t>
            </a:r>
            <a:r>
              <a:rPr lang="en-US" sz="2000" dirty="0" err="1"/>
              <a:t>civilnog</a:t>
            </a:r>
            <a:r>
              <a:rPr lang="en-US" sz="2000" dirty="0"/>
              <a:t> </a:t>
            </a:r>
            <a:r>
              <a:rPr lang="en-US" sz="2000" dirty="0" err="1"/>
              <a:t>društva</a:t>
            </a:r>
            <a:endParaRPr lang="en-US" sz="2000" dirty="0"/>
          </a:p>
          <a:p>
            <a:pPr lvl="1"/>
            <a:r>
              <a:rPr lang="en-US" sz="1800" dirty="0" err="1"/>
              <a:t>Krediti</a:t>
            </a:r>
            <a:r>
              <a:rPr lang="en-US" sz="1800" dirty="0"/>
              <a:t> </a:t>
            </a:r>
            <a:r>
              <a:rPr lang="en-US" sz="1800" dirty="0" err="1"/>
              <a:t>samo</a:t>
            </a:r>
            <a:r>
              <a:rPr lang="en-US" sz="1800" dirty="0"/>
              <a:t> </a:t>
            </a:r>
            <a:r>
              <a:rPr lang="en-US" sz="1800" dirty="0" err="1"/>
              <a:t>uz</a:t>
            </a:r>
            <a:r>
              <a:rPr lang="en-US" sz="1800" dirty="0"/>
              <a:t> </a:t>
            </a:r>
            <a:r>
              <a:rPr lang="en-US" sz="1800" dirty="0" err="1"/>
              <a:t>menice</a:t>
            </a:r>
            <a:r>
              <a:rPr lang="en-US" sz="1800" dirty="0"/>
              <a:t> </a:t>
            </a:r>
            <a:r>
              <a:rPr lang="en-US" sz="1800" dirty="0" err="1"/>
              <a:t>kao</a:t>
            </a:r>
            <a:r>
              <a:rPr lang="en-US" sz="1800" dirty="0"/>
              <a:t> </a:t>
            </a:r>
            <a:r>
              <a:rPr lang="en-US" sz="1800" dirty="0" err="1"/>
              <a:t>instrumente</a:t>
            </a:r>
            <a:r>
              <a:rPr lang="en-US" sz="1800" dirty="0"/>
              <a:t> </a:t>
            </a:r>
            <a:r>
              <a:rPr lang="en-US" sz="1800" dirty="0" err="1"/>
              <a:t>obezbeđenja</a:t>
            </a:r>
            <a:endParaRPr lang="en-US" sz="1800" dirty="0"/>
          </a:p>
          <a:p>
            <a:pPr lvl="1"/>
            <a:r>
              <a:rPr lang="en-US" sz="1800" dirty="0" err="1"/>
              <a:t>Savetodavna</a:t>
            </a:r>
            <a:r>
              <a:rPr lang="en-US" sz="1800" dirty="0"/>
              <a:t> </a:t>
            </a:r>
            <a:r>
              <a:rPr lang="en-US" sz="1800" dirty="0" err="1"/>
              <a:t>podrška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onlajn</a:t>
            </a:r>
            <a:r>
              <a:rPr lang="en-US" sz="1800" dirty="0"/>
              <a:t> </a:t>
            </a:r>
            <a:r>
              <a:rPr lang="en-US" sz="1800" dirty="0" err="1"/>
              <a:t>alati</a:t>
            </a:r>
            <a:r>
              <a:rPr lang="en-US" sz="1800" dirty="0"/>
              <a:t> </a:t>
            </a:r>
            <a:r>
              <a:rPr lang="en-US" sz="1800" dirty="0" err="1"/>
              <a:t>za</a:t>
            </a:r>
            <a:r>
              <a:rPr lang="en-US" sz="1800" dirty="0"/>
              <a:t> </a:t>
            </a:r>
            <a:r>
              <a:rPr lang="en-US" sz="1800" dirty="0" err="1"/>
              <a:t>izradu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 err="1"/>
              <a:t>biznis</a:t>
            </a:r>
            <a:r>
              <a:rPr lang="en-US" sz="1800" dirty="0"/>
              <a:t> </a:t>
            </a:r>
            <a:r>
              <a:rPr lang="en-US" sz="1800" dirty="0" err="1"/>
              <a:t>plana</a:t>
            </a:r>
            <a:endParaRPr lang="en-US" sz="1800" dirty="0"/>
          </a:p>
          <a:p>
            <a:pPr lvl="1"/>
            <a:r>
              <a:rPr lang="en-US" sz="1800" dirty="0" err="1"/>
              <a:t>Mentorska</a:t>
            </a:r>
            <a:r>
              <a:rPr lang="en-US" sz="1800" dirty="0"/>
              <a:t> </a:t>
            </a:r>
            <a:r>
              <a:rPr lang="en-US" sz="1800" dirty="0" err="1"/>
              <a:t>podrška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 smtClean="0"/>
              <a:t>umrežavanje</a:t>
            </a:r>
            <a:endParaRPr lang="sr-Latn-RS" sz="1800" dirty="0"/>
          </a:p>
          <a:p>
            <a:pPr marL="457200" lvl="1" indent="0">
              <a:buNone/>
            </a:pPr>
            <a:r>
              <a:rPr lang="sr-Latn-RS" sz="1800" b="1" smtClean="0"/>
              <a:t>Više informacija i primera uspešnih preduzetničkih poduhvata </a:t>
            </a:r>
            <a:r>
              <a:rPr lang="sr-Latn-RS" sz="1800" b="1" dirty="0" smtClean="0"/>
              <a:t>na:</a:t>
            </a:r>
            <a:endParaRPr lang="en-US" sz="1800" b="1" dirty="0"/>
          </a:p>
          <a:p>
            <a:r>
              <a:rPr lang="en-US" sz="1600" dirty="0" smtClean="0">
                <a:hlinkClick r:id="rId2"/>
              </a:rPr>
              <a:t>https://www.erstebank.rs/sr/korak-po-korak?gclid=EAIaIQobChMIodPwrLul4AIVhaiaCh2HQg0AEAMYASAAEgJM__D_BwE</a:t>
            </a:r>
            <a:endParaRPr lang="sr-Latn-RS" sz="1600" dirty="0" smtClean="0"/>
          </a:p>
          <a:p>
            <a:endParaRPr lang="sr-Latn-RS" sz="2800" b="1" u="sng" dirty="0" smtClean="0"/>
          </a:p>
          <a:p>
            <a:endParaRPr lang="sr-Latn-RS" sz="2800" b="1" u="sng" dirty="0" smtClean="0"/>
          </a:p>
          <a:p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3557407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1875" y="2657474"/>
            <a:ext cx="8911687" cy="1247775"/>
          </a:xfrm>
        </p:spPr>
        <p:txBody>
          <a:bodyPr/>
          <a:lstStyle/>
          <a:p>
            <a:pPr algn="ctr"/>
            <a:r>
              <a:rPr lang="sr-Latn-RS" b="1" dirty="0" smtClean="0"/>
              <a:t>Hvala na pažnji!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862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1408</TotalTime>
  <Words>5251</Words>
  <Application>Microsoft Office PowerPoint</Application>
  <PresentationFormat>Widescreen</PresentationFormat>
  <Paragraphs>476</Paragraphs>
  <Slides>84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88" baseType="lpstr">
      <vt:lpstr>Arial</vt:lpstr>
      <vt:lpstr>Century Gothic</vt:lpstr>
      <vt:lpstr>Wingdings 3</vt:lpstr>
      <vt:lpstr>Wisp</vt:lpstr>
      <vt:lpstr>FINANSIRANJE I INSTITUCIONALNA PODRŠKA MSPP   -  vežbe</vt:lpstr>
      <vt:lpstr>FINANSIRANJE I INSTITUCIONALNA PODRŠKA MSPP</vt:lpstr>
      <vt:lpstr>FINANSIRANJE I INSTITUCIONALNA PODRŠKA MSPP</vt:lpstr>
      <vt:lpstr>Crowfunding</vt:lpstr>
      <vt:lpstr>Crowfunding</vt:lpstr>
      <vt:lpstr>Crowfunding</vt:lpstr>
      <vt:lpstr>Crowfunding</vt:lpstr>
      <vt:lpstr>Crowfunding</vt:lpstr>
      <vt:lpstr>Crowfunding</vt:lpstr>
      <vt:lpstr>Crowfunding</vt:lpstr>
      <vt:lpstr>Crowfunding</vt:lpstr>
      <vt:lpstr>Crowfunding</vt:lpstr>
      <vt:lpstr>Crowfunding</vt:lpstr>
      <vt:lpstr>Crowfunding</vt:lpstr>
      <vt:lpstr>Crowfunding</vt:lpstr>
      <vt:lpstr>Crowfunding</vt:lpstr>
      <vt:lpstr>Crowfunding</vt:lpstr>
      <vt:lpstr>Crowfunding</vt:lpstr>
      <vt:lpstr>Crowfunding</vt:lpstr>
      <vt:lpstr>Crowfunding</vt:lpstr>
      <vt:lpstr>Crowfunding</vt:lpstr>
      <vt:lpstr>Crowfunding</vt:lpstr>
      <vt:lpstr>Crowfunding</vt:lpstr>
      <vt:lpstr>Crowfunding</vt:lpstr>
      <vt:lpstr>Crowfunding – najčešća pitanja</vt:lpstr>
      <vt:lpstr>Crowfunding – najčešća pitanja</vt:lpstr>
      <vt:lpstr>Crowfunding – najčešća pitanja</vt:lpstr>
      <vt:lpstr>Crowfunding – najčešća pitanja</vt:lpstr>
      <vt:lpstr>Crowfunding – najčešća pitanja</vt:lpstr>
      <vt:lpstr>Crowfunding – najčešća pitanja</vt:lpstr>
      <vt:lpstr>Crowfunding – najčešća pitanja</vt:lpstr>
      <vt:lpstr>Crowfunding – najčešća pitanja</vt:lpstr>
      <vt:lpstr>Crowfunding – najčešća pitanja</vt:lpstr>
      <vt:lpstr>Crowfunding – najčešća pitanja</vt:lpstr>
      <vt:lpstr>Crowfunding – najčešća pitanja</vt:lpstr>
      <vt:lpstr>Crowfunding – najčešća pitanja</vt:lpstr>
      <vt:lpstr>Crowfunding – najčešća pitanja</vt:lpstr>
      <vt:lpstr>Crowfunding – najčešća pitanja</vt:lpstr>
      <vt:lpstr>Crowfunding – najčešća pitanja</vt:lpstr>
      <vt:lpstr>PowerPoint Presentation</vt:lpstr>
      <vt:lpstr>Biznis anđeli </vt:lpstr>
      <vt:lpstr>Biznis anđeli </vt:lpstr>
      <vt:lpstr>Biznis anđeli </vt:lpstr>
      <vt:lpstr>Biznis anđeli </vt:lpstr>
      <vt:lpstr>Biznis anđeli </vt:lpstr>
      <vt:lpstr>Biznis anđeli </vt:lpstr>
      <vt:lpstr>Biznis anđeli </vt:lpstr>
      <vt:lpstr>Biznis anđeli </vt:lpstr>
      <vt:lpstr>Biznis anđeli </vt:lpstr>
      <vt:lpstr>Biznis anđeli </vt:lpstr>
      <vt:lpstr>Biznis anđeli </vt:lpstr>
      <vt:lpstr>Biznis anđeli </vt:lpstr>
      <vt:lpstr>Biznis anđeli </vt:lpstr>
      <vt:lpstr>Biznis anđeli </vt:lpstr>
      <vt:lpstr>Biznis anđeli </vt:lpstr>
      <vt:lpstr>Pomoć u pokretanju preduzetničkog biznisa </vt:lpstr>
      <vt:lpstr>Pomoć u pokretanju preduzetničkog biznisa </vt:lpstr>
      <vt:lpstr>Pomoć u pokretanju preduzetničkog biznisa </vt:lpstr>
      <vt:lpstr>Pomoć u pokretanju preduzetničkog biznisa </vt:lpstr>
      <vt:lpstr>Pomoć u pokretanju preduzetničkog biznisa </vt:lpstr>
      <vt:lpstr>Pomoć u pokretanju preduzetničkog biznisa </vt:lpstr>
      <vt:lpstr>Pomoć u pokretanju preduzetničkog biznisa </vt:lpstr>
      <vt:lpstr>Pomoć u pokretanju preduzetničkog biznisa </vt:lpstr>
      <vt:lpstr>Pomoć u pokretanju preduzetničkog biznisa </vt:lpstr>
      <vt:lpstr>Pomoć u pokretanju preduzetničkog biznisa </vt:lpstr>
      <vt:lpstr>Pomoć u pokretanju preduzetničkog biznisa </vt:lpstr>
      <vt:lpstr>Pomoć u pokretanju preduzetničkog biznisa </vt:lpstr>
      <vt:lpstr>Pomoć u pokretanju preduzetničkog biznisa </vt:lpstr>
      <vt:lpstr>Pomoć u pokretanju preduzetničkog biznisa </vt:lpstr>
      <vt:lpstr>Državne strukture  </vt:lpstr>
      <vt:lpstr>Državne strukture </vt:lpstr>
      <vt:lpstr>Državne strukture </vt:lpstr>
      <vt:lpstr>Državne strukture </vt:lpstr>
      <vt:lpstr>Donacije/programi</vt:lpstr>
      <vt:lpstr>Donacije/programi</vt:lpstr>
      <vt:lpstr>Donacije/programi</vt:lpstr>
      <vt:lpstr>Donacije/programi</vt:lpstr>
      <vt:lpstr>Finansijska podrška razvoju MMSSP u Srbiji</vt:lpstr>
      <vt:lpstr>Finansijska podrška razvoju MMSSP u Srbiji</vt:lpstr>
      <vt:lpstr>Komercijalni krediti banaka</vt:lpstr>
      <vt:lpstr>Komercijalni krediti banaka</vt:lpstr>
      <vt:lpstr>Komercijalni krediti banaka</vt:lpstr>
      <vt:lpstr>Komercijalni krediti banaka</vt:lpstr>
      <vt:lpstr>Hvala na pažnji!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mina</dc:creator>
  <cp:lastModifiedBy>Momcilo</cp:lastModifiedBy>
  <cp:revision>237</cp:revision>
  <dcterms:created xsi:type="dcterms:W3CDTF">2019-10-10T15:18:30Z</dcterms:created>
  <dcterms:modified xsi:type="dcterms:W3CDTF">2019-11-11T23:20:13Z</dcterms:modified>
</cp:coreProperties>
</file>