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sldIdLst>
    <p:sldId id="256" r:id="rId2"/>
    <p:sldId id="273" r:id="rId3"/>
    <p:sldId id="277" r:id="rId4"/>
    <p:sldId id="280" r:id="rId5"/>
    <p:sldId id="279" r:id="rId6"/>
    <p:sldId id="257" r:id="rId7"/>
    <p:sldId id="274" r:id="rId8"/>
    <p:sldId id="275" r:id="rId9"/>
    <p:sldId id="293" r:id="rId10"/>
    <p:sldId id="292" r:id="rId11"/>
    <p:sldId id="276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91" r:id="rId21"/>
    <p:sldId id="289" r:id="rId22"/>
    <p:sldId id="294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199" autoAdjust="0"/>
    <p:restoredTop sz="94660"/>
  </p:normalViewPr>
  <p:slideViewPr>
    <p:cSldViewPr snapToGrid="0">
      <p:cViewPr varScale="1">
        <p:scale>
          <a:sx n="64" d="100"/>
          <a:sy n="64" d="100"/>
        </p:scale>
        <p:origin x="16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392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69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820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144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388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069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665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382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09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255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269655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6760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2452484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43435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9064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531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505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aleksandra.tornjanski@assb.edu.rs" TargetMode="External"/><Relationship Id="rId2" Type="http://schemas.openxmlformats.org/officeDocument/2006/relationships/hyperlink" Target="mailto:renata.pindzo@icloud.co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sr-Latn-RS" dirty="0"/>
              <a:t>PREDUZETNIŠTVO</a:t>
            </a:r>
            <a:r>
              <a:rPr lang="en-US" dirty="0"/>
              <a:t>	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							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973847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B8A106-7CAD-35DA-17F7-FCAB86D633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759" y="1209676"/>
            <a:ext cx="8596668" cy="4841212"/>
          </a:xfrm>
        </p:spPr>
        <p:txBody>
          <a:bodyPr/>
          <a:lstStyle/>
          <a:p>
            <a:r>
              <a:rPr lang="sr-Latn-RS" sz="2400" b="1" dirty="0"/>
              <a:t>Predmetni profesori:</a:t>
            </a:r>
          </a:p>
          <a:p>
            <a:endParaRPr lang="sr-Latn-RS" dirty="0"/>
          </a:p>
          <a:p>
            <a:r>
              <a:rPr lang="sr-Latn-RS" b="1" dirty="0"/>
              <a:t>dr </a:t>
            </a:r>
            <a:r>
              <a:rPr lang="sr-Latn-RS" b="1" dirty="0" err="1"/>
              <a:t>Renata</a:t>
            </a:r>
            <a:r>
              <a:rPr lang="sr-Latn-RS" b="1" dirty="0"/>
              <a:t> </a:t>
            </a:r>
            <a:r>
              <a:rPr lang="sr-Latn-RS" b="1" dirty="0" err="1"/>
              <a:t>Pindžo</a:t>
            </a:r>
            <a:endParaRPr lang="sr-Latn-RS" b="1" dirty="0"/>
          </a:p>
          <a:p>
            <a:endParaRPr lang="sr-Latn-RS" dirty="0"/>
          </a:p>
          <a:p>
            <a:r>
              <a:rPr lang="sr-Latn-RS" dirty="0">
                <a:hlinkClick r:id="rId2"/>
              </a:rPr>
              <a:t>renata.pindzo@icloud.com</a:t>
            </a:r>
            <a:endParaRPr lang="sr-Latn-RS" dirty="0"/>
          </a:p>
          <a:p>
            <a:endParaRPr lang="sr-Latn-RS" dirty="0"/>
          </a:p>
          <a:p>
            <a:r>
              <a:rPr lang="sr-Latn-RS" b="1" dirty="0"/>
              <a:t>dr </a:t>
            </a:r>
            <a:r>
              <a:rPr lang="sr-Latn-RS" b="1"/>
              <a:t>Aleksandra Tornjanski</a:t>
            </a:r>
            <a:endParaRPr lang="sr-Latn-RS" b="1" dirty="0"/>
          </a:p>
          <a:p>
            <a:r>
              <a:rPr lang="sr-Latn-RS" dirty="0">
                <a:hlinkClick r:id="rId3"/>
              </a:rPr>
              <a:t>aleksandra.tornjanski@assb.edu.rs</a:t>
            </a:r>
            <a:endParaRPr lang="sr-Latn-RS" dirty="0"/>
          </a:p>
          <a:p>
            <a:r>
              <a:rPr lang="sr-Latn-RS" dirty="0"/>
              <a:t>Kabinet br.6</a:t>
            </a: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2734828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B8A106-7CAD-35DA-17F7-FCAB86D633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759" y="1209676"/>
            <a:ext cx="8596668" cy="4841212"/>
          </a:xfrm>
        </p:spPr>
        <p:txBody>
          <a:bodyPr/>
          <a:lstStyle/>
          <a:p>
            <a:endParaRPr lang="sr-Latn-CS" dirty="0"/>
          </a:p>
          <a:p>
            <a:endParaRPr lang="sr-Latn-CS" dirty="0"/>
          </a:p>
          <a:p>
            <a:endParaRPr lang="sr-Latn-CS" dirty="0"/>
          </a:p>
          <a:p>
            <a:r>
              <a:rPr lang="sr-Latn-CS" dirty="0"/>
              <a:t>PREDAVANJA  - 5 BODOVA</a:t>
            </a:r>
          </a:p>
          <a:p>
            <a:r>
              <a:rPr lang="sr-Latn-CS" dirty="0"/>
              <a:t>VEŽBE – 5 BODOVA</a:t>
            </a:r>
          </a:p>
          <a:p>
            <a:r>
              <a:rPr lang="sr-Latn-CS" dirty="0"/>
              <a:t>KOLOKVIJUM I – 10 BODOVA</a:t>
            </a:r>
          </a:p>
          <a:p>
            <a:r>
              <a:rPr lang="sr-Latn-CS" dirty="0"/>
              <a:t>KOLOKVIJUM II – 10 BODOVA</a:t>
            </a:r>
          </a:p>
          <a:p>
            <a:r>
              <a:rPr lang="sr-Latn-CS" dirty="0"/>
              <a:t>SEMINARSKI RAD – 10 BODOVA</a:t>
            </a:r>
          </a:p>
          <a:p>
            <a:r>
              <a:rPr lang="sr-Latn-CS" dirty="0"/>
              <a:t>USMENI ISPIT – 60 BODOVA</a:t>
            </a:r>
          </a:p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1413241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B8A106-7CAD-35DA-17F7-FCAB86D633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759" y="1209676"/>
            <a:ext cx="8596668" cy="4841212"/>
          </a:xfrm>
        </p:spPr>
        <p:txBody>
          <a:bodyPr/>
          <a:lstStyle/>
          <a:p>
            <a:endParaRPr lang="sr-Latn-CS" dirty="0"/>
          </a:p>
          <a:p>
            <a:endParaRPr lang="sr-Latn-CS" dirty="0"/>
          </a:p>
          <a:p>
            <a:endParaRPr lang="sr-Latn-CS" dirty="0"/>
          </a:p>
          <a:p>
            <a:endParaRPr lang="sr-Cyrl-R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C7FFC0-EBED-A0A0-47A0-E95086B74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7869" y="0"/>
            <a:ext cx="94421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551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B8A106-7CAD-35DA-17F7-FCAB86D633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759" y="666750"/>
            <a:ext cx="8596668" cy="5384138"/>
          </a:xfrm>
        </p:spPr>
        <p:txBody>
          <a:bodyPr>
            <a:normAutofit/>
          </a:bodyPr>
          <a:lstStyle/>
          <a:p>
            <a:pPr algn="ctr"/>
            <a:r>
              <a:rPr lang="sr-Latn-CS" sz="2800" b="1" dirty="0">
                <a:solidFill>
                  <a:srgbClr val="FF0000"/>
                </a:solidFill>
              </a:rPr>
              <a:t>Seminarski radovi</a:t>
            </a:r>
          </a:p>
          <a:p>
            <a:pPr algn="ctr"/>
            <a:endParaRPr lang="sr-Latn-CS" sz="2000" b="1" dirty="0">
              <a:solidFill>
                <a:srgbClr val="FF0000"/>
              </a:solidFill>
            </a:endParaRPr>
          </a:p>
          <a:p>
            <a:r>
              <a:rPr lang="sr-Latn-CS" sz="2000" b="1" dirty="0"/>
              <a:t>Rok za prijavu teme kod prof. Aleksandre Tornjanski 01.11.23.</a:t>
            </a:r>
          </a:p>
          <a:p>
            <a:endParaRPr lang="sr-Latn-CS" sz="2000" b="1" dirty="0"/>
          </a:p>
          <a:p>
            <a:r>
              <a:rPr lang="sr-Latn-CS" sz="2000" b="1" dirty="0"/>
              <a:t>Urađen i prihvaćen seminarski rad nosi 5 bodova</a:t>
            </a:r>
          </a:p>
          <a:p>
            <a:endParaRPr lang="sr-Latn-CS" sz="2000" b="1" dirty="0"/>
          </a:p>
          <a:p>
            <a:r>
              <a:rPr lang="sr-Latn-CS" sz="2000" b="1" dirty="0"/>
              <a:t>Prihvaćen i prezentovan seminarski rad nosi ukupno 10 bodova</a:t>
            </a:r>
          </a:p>
          <a:p>
            <a:endParaRPr lang="sr-Latn-CS" sz="2000" b="1" dirty="0">
              <a:solidFill>
                <a:srgbClr val="FF0000"/>
              </a:solidFill>
            </a:endParaRPr>
          </a:p>
          <a:p>
            <a:r>
              <a:rPr lang="sr-Latn-CS" sz="2000" b="1" dirty="0">
                <a:solidFill>
                  <a:srgbClr val="FF0000"/>
                </a:solidFill>
              </a:rPr>
              <a:t>Prvi čas vežbi održaće se 25.10.2023. </a:t>
            </a:r>
          </a:p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3433646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OSNOVNI CILJ PREDMETA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Latn-RS" dirty="0"/>
          </a:p>
          <a:p>
            <a:endParaRPr lang="sr-Latn-RS" dirty="0"/>
          </a:p>
          <a:p>
            <a:r>
              <a:rPr lang="en-US" dirty="0"/>
              <a:t>potpuno </a:t>
            </a:r>
            <a:r>
              <a:rPr lang="en-US" dirty="0" err="1"/>
              <a:t>razumevanje</a:t>
            </a:r>
            <a:r>
              <a:rPr lang="en-US" dirty="0"/>
              <a:t> </a:t>
            </a:r>
            <a:r>
              <a:rPr lang="en-US" dirty="0" err="1"/>
              <a:t>preduzetništva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aktuelne</a:t>
            </a:r>
            <a:r>
              <a:rPr lang="en-US" dirty="0"/>
              <a:t> </a:t>
            </a:r>
            <a:r>
              <a:rPr lang="en-US" dirty="0" err="1"/>
              <a:t>poslovne</a:t>
            </a:r>
            <a:r>
              <a:rPr lang="en-US" dirty="0"/>
              <a:t> </a:t>
            </a:r>
            <a:r>
              <a:rPr lang="en-US" dirty="0" err="1"/>
              <a:t>filozofije</a:t>
            </a:r>
            <a:endParaRPr lang="sr-Latn-RS" dirty="0"/>
          </a:p>
          <a:p>
            <a:endParaRPr lang="sr-Latn-RS" dirty="0"/>
          </a:p>
          <a:p>
            <a:r>
              <a:rPr lang="sr-Latn-RS" dirty="0"/>
              <a:t>razumevanje </a:t>
            </a:r>
            <a:r>
              <a:rPr lang="en-US" dirty="0" err="1"/>
              <a:t>značaja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uloge</a:t>
            </a:r>
            <a:r>
              <a:rPr lang="en-US" dirty="0"/>
              <a:t> </a:t>
            </a:r>
            <a:r>
              <a:rPr lang="en-US" dirty="0" err="1"/>
              <a:t>preduzetnika</a:t>
            </a:r>
            <a:r>
              <a:rPr lang="en-US" dirty="0"/>
              <a:t> u </a:t>
            </a:r>
            <a:r>
              <a:rPr lang="en-US" dirty="0" err="1"/>
              <a:t>savremenom</a:t>
            </a:r>
            <a:r>
              <a:rPr lang="en-US" dirty="0"/>
              <a:t> </a:t>
            </a:r>
            <a:r>
              <a:rPr lang="en-US" dirty="0" err="1"/>
              <a:t>ekonomskom</a:t>
            </a:r>
            <a:r>
              <a:rPr lang="en-US" dirty="0"/>
              <a:t> </a:t>
            </a:r>
            <a:r>
              <a:rPr lang="en-US" dirty="0" err="1"/>
              <a:t>razvoju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162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ISHOD PREDMETA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33501"/>
            <a:ext cx="8596668" cy="4707862"/>
          </a:xfrm>
        </p:spPr>
        <p:txBody>
          <a:bodyPr>
            <a:normAutofit/>
          </a:bodyPr>
          <a:lstStyle/>
          <a:p>
            <a:endParaRPr lang="sr-Latn-RS" dirty="0"/>
          </a:p>
          <a:p>
            <a:r>
              <a:rPr lang="en-US" dirty="0"/>
              <a:t>Studenti </a:t>
            </a:r>
            <a:r>
              <a:rPr lang="sr-Latn-RS" dirty="0"/>
              <a:t>ć</a:t>
            </a:r>
            <a:r>
              <a:rPr lang="en-US" dirty="0"/>
              <a:t>e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osposobljeni</a:t>
            </a:r>
            <a:r>
              <a:rPr lang="en-US" dirty="0"/>
              <a:t> za</a:t>
            </a:r>
            <a:r>
              <a:rPr lang="sr-Latn-RS" dirty="0"/>
              <a:t>:</a:t>
            </a:r>
          </a:p>
          <a:p>
            <a:endParaRPr lang="sr-Latn-RS" dirty="0"/>
          </a:p>
          <a:p>
            <a:r>
              <a:rPr lang="en-US" dirty="0" err="1"/>
              <a:t>samostalnu</a:t>
            </a:r>
            <a:r>
              <a:rPr lang="en-US" dirty="0"/>
              <a:t> </a:t>
            </a:r>
            <a:r>
              <a:rPr lang="en-US" dirty="0" err="1"/>
              <a:t>procenu</a:t>
            </a:r>
            <a:r>
              <a:rPr lang="en-US" dirty="0"/>
              <a:t> </a:t>
            </a:r>
            <a:r>
              <a:rPr lang="en-US" dirty="0" err="1"/>
              <a:t>poslovnih</a:t>
            </a:r>
            <a:r>
              <a:rPr lang="en-US" dirty="0"/>
              <a:t> </a:t>
            </a:r>
            <a:r>
              <a:rPr lang="en-US" dirty="0" err="1"/>
              <a:t>prilika</a:t>
            </a:r>
            <a:r>
              <a:rPr lang="en-US" dirty="0"/>
              <a:t>, </a:t>
            </a:r>
            <a:endParaRPr lang="sr-Latn-RS" dirty="0"/>
          </a:p>
          <a:p>
            <a:r>
              <a:rPr lang="en-US" dirty="0" err="1"/>
              <a:t>tržišnu</a:t>
            </a:r>
            <a:r>
              <a:rPr lang="en-US" dirty="0"/>
              <a:t> </a:t>
            </a:r>
            <a:r>
              <a:rPr lang="en-US" dirty="0" err="1"/>
              <a:t>valorizaciju</a:t>
            </a:r>
            <a:r>
              <a:rPr lang="sr-Latn-RS" dirty="0"/>
              <a:t> poslovnih prilika</a:t>
            </a:r>
            <a:r>
              <a:rPr lang="en-US" dirty="0"/>
              <a:t>,</a:t>
            </a:r>
            <a:endParaRPr lang="sr-Latn-RS" dirty="0"/>
          </a:p>
          <a:p>
            <a:r>
              <a:rPr lang="en-US" dirty="0" err="1"/>
              <a:t>procenu</a:t>
            </a:r>
            <a:r>
              <a:rPr lang="en-US" dirty="0"/>
              <a:t> </a:t>
            </a:r>
            <a:r>
              <a:rPr lang="en-US" dirty="0" err="1"/>
              <a:t>sopstvenih</a:t>
            </a:r>
            <a:r>
              <a:rPr lang="en-US" dirty="0"/>
              <a:t> (</a:t>
            </a:r>
            <a:r>
              <a:rPr lang="en-US" dirty="0" err="1"/>
              <a:t>preduzetničkih</a:t>
            </a:r>
            <a:r>
              <a:rPr lang="en-US" dirty="0"/>
              <a:t>) </a:t>
            </a:r>
            <a:r>
              <a:rPr lang="en-US" dirty="0" err="1"/>
              <a:t>sposobnosti</a:t>
            </a:r>
            <a:r>
              <a:rPr lang="en-US" dirty="0"/>
              <a:t>, </a:t>
            </a:r>
            <a:endParaRPr lang="sr-Latn-RS" dirty="0"/>
          </a:p>
          <a:p>
            <a:r>
              <a:rPr lang="en-US" dirty="0" err="1"/>
              <a:t>definisanje</a:t>
            </a:r>
            <a:r>
              <a:rPr lang="en-US" dirty="0"/>
              <a:t> </a:t>
            </a:r>
            <a:r>
              <a:rPr lang="en-US" dirty="0" err="1"/>
              <a:t>preduzetničkih</a:t>
            </a:r>
            <a:r>
              <a:rPr lang="en-US" dirty="0"/>
              <a:t> </a:t>
            </a:r>
            <a:r>
              <a:rPr lang="en-US" dirty="0" err="1"/>
              <a:t>strategija</a:t>
            </a:r>
            <a:r>
              <a:rPr lang="en-US" dirty="0"/>
              <a:t>, </a:t>
            </a:r>
            <a:endParaRPr lang="sr-Latn-RS" dirty="0"/>
          </a:p>
          <a:p>
            <a:r>
              <a:rPr lang="en-US" dirty="0" err="1"/>
              <a:t>modeliranje</a:t>
            </a:r>
            <a:r>
              <a:rPr lang="en-US" dirty="0"/>
              <a:t> </a:t>
            </a:r>
            <a:r>
              <a:rPr lang="en-US" dirty="0" err="1"/>
              <a:t>poslovnog</a:t>
            </a:r>
            <a:r>
              <a:rPr lang="en-US" dirty="0"/>
              <a:t> plana, </a:t>
            </a:r>
            <a:endParaRPr lang="sr-Latn-RS" dirty="0"/>
          </a:p>
          <a:p>
            <a:r>
              <a:rPr lang="en-US" dirty="0" err="1"/>
              <a:t>razumevanje</a:t>
            </a:r>
            <a:r>
              <a:rPr lang="en-US" dirty="0"/>
              <a:t> </a:t>
            </a:r>
            <a:r>
              <a:rPr lang="en-US" dirty="0" err="1"/>
              <a:t>neophodnih</a:t>
            </a:r>
            <a:r>
              <a:rPr lang="en-US" dirty="0"/>
              <a:t> </a:t>
            </a:r>
            <a:r>
              <a:rPr lang="en-US" dirty="0" err="1"/>
              <a:t>upravljačkih</a:t>
            </a:r>
            <a:r>
              <a:rPr lang="en-US" dirty="0"/>
              <a:t> </a:t>
            </a:r>
            <a:r>
              <a:rPr lang="en-US" dirty="0" err="1"/>
              <a:t>veština</a:t>
            </a:r>
            <a:r>
              <a:rPr lang="en-US" dirty="0"/>
              <a:t>. </a:t>
            </a:r>
            <a:endParaRPr lang="sr-Latn-RS" dirty="0"/>
          </a:p>
          <a:p>
            <a:r>
              <a:rPr lang="sr-Latn-RS" dirty="0"/>
              <a:t>razumevanje p</a:t>
            </a:r>
            <a:r>
              <a:rPr lang="en-US" dirty="0" err="1"/>
              <a:t>ojm</a:t>
            </a:r>
            <a:r>
              <a:rPr lang="sr-Latn-RS" dirty="0"/>
              <a:t>a</a:t>
            </a:r>
            <a:r>
              <a:rPr lang="en-US" dirty="0"/>
              <a:t>, </a:t>
            </a:r>
            <a:r>
              <a:rPr lang="en-US" dirty="0" err="1"/>
              <a:t>ulog</a:t>
            </a:r>
            <a:r>
              <a:rPr lang="sr-Latn-RS" dirty="0"/>
              <a:t>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značaj</a:t>
            </a:r>
            <a:r>
              <a:rPr lang="sr-Latn-RS" dirty="0"/>
              <a:t>a</a:t>
            </a:r>
            <a:r>
              <a:rPr lang="en-US" dirty="0"/>
              <a:t> </a:t>
            </a:r>
            <a:r>
              <a:rPr lang="en-US" dirty="0" err="1"/>
              <a:t>biznis</a:t>
            </a:r>
            <a:r>
              <a:rPr lang="en-US" dirty="0"/>
              <a:t> plana.</a:t>
            </a:r>
          </a:p>
        </p:txBody>
      </p:sp>
    </p:spTree>
    <p:extLst>
      <p:ext uri="{BB962C8B-B14F-4D97-AF65-F5344CB8AC3E}">
        <p14:creationId xmlns:p14="http://schemas.microsoft.com/office/powerpoint/2010/main" val="3535709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TEORIJSKA I PRAKTIČNA NASTAVA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33501"/>
            <a:ext cx="8596668" cy="5038724"/>
          </a:xfrm>
        </p:spPr>
        <p:txBody>
          <a:bodyPr>
            <a:normAutofit/>
          </a:bodyPr>
          <a:lstStyle/>
          <a:p>
            <a:endParaRPr lang="sr-Latn-RS" dirty="0"/>
          </a:p>
          <a:p>
            <a:endParaRPr lang="sr-Latn-RS" dirty="0"/>
          </a:p>
          <a:p>
            <a:r>
              <a:rPr lang="en-US" dirty="0" err="1"/>
              <a:t>Savladavanje</a:t>
            </a:r>
            <a:r>
              <a:rPr lang="en-US" dirty="0"/>
              <a:t> </a:t>
            </a:r>
            <a:r>
              <a:rPr lang="en-US" dirty="0" err="1"/>
              <a:t>osnovnih</a:t>
            </a:r>
            <a:r>
              <a:rPr lang="en-US" dirty="0"/>
              <a:t> </a:t>
            </a:r>
            <a:r>
              <a:rPr lang="en-US" dirty="0" err="1"/>
              <a:t>znanja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ove</a:t>
            </a:r>
            <a:r>
              <a:rPr lang="en-US" dirty="0"/>
              <a:t> </a:t>
            </a:r>
            <a:r>
              <a:rPr lang="en-US" dirty="0" err="1"/>
              <a:t>oblasti</a:t>
            </a:r>
            <a:r>
              <a:rPr lang="en-US" dirty="0"/>
              <a:t> je </a:t>
            </a:r>
            <a:r>
              <a:rPr lang="en-US" dirty="0" err="1"/>
              <a:t>osnova</a:t>
            </a:r>
            <a:r>
              <a:rPr lang="en-US" dirty="0"/>
              <a:t> za </a:t>
            </a:r>
            <a:r>
              <a:rPr lang="en-US" dirty="0" err="1"/>
              <a:t>pokretanje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vođenje</a:t>
            </a:r>
            <a:r>
              <a:rPr lang="en-US" dirty="0"/>
              <a:t> </a:t>
            </a:r>
            <a:r>
              <a:rPr lang="en-US" dirty="0" err="1"/>
              <a:t>sopstvenog</a:t>
            </a:r>
            <a:r>
              <a:rPr lang="en-US" dirty="0"/>
              <a:t> </a:t>
            </a:r>
            <a:r>
              <a:rPr lang="en-US" dirty="0" err="1"/>
              <a:t>preduzeća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uključivanje</a:t>
            </a:r>
            <a:r>
              <a:rPr lang="en-US" dirty="0"/>
              <a:t> </a:t>
            </a:r>
            <a:r>
              <a:rPr lang="en-US" dirty="0" err="1"/>
              <a:t>većeg</a:t>
            </a:r>
            <a:r>
              <a:rPr lang="en-US" dirty="0"/>
              <a:t> </a:t>
            </a:r>
            <a:r>
              <a:rPr lang="en-US" dirty="0" err="1"/>
              <a:t>broja</a:t>
            </a:r>
            <a:r>
              <a:rPr lang="en-US" dirty="0"/>
              <a:t> </a:t>
            </a:r>
            <a:r>
              <a:rPr lang="en-US" dirty="0" err="1"/>
              <a:t>ljudi</a:t>
            </a:r>
            <a:r>
              <a:rPr lang="en-US" dirty="0"/>
              <a:t> u </a:t>
            </a:r>
            <a:r>
              <a:rPr lang="en-US" dirty="0" err="1"/>
              <a:t>privredni</a:t>
            </a:r>
            <a:r>
              <a:rPr lang="en-US" dirty="0"/>
              <a:t> </a:t>
            </a:r>
            <a:r>
              <a:rPr lang="en-US" dirty="0" err="1"/>
              <a:t>razvoj</a:t>
            </a:r>
            <a:r>
              <a:rPr lang="en-US" dirty="0"/>
              <a:t> </a:t>
            </a:r>
            <a:r>
              <a:rPr lang="en-US" dirty="0" err="1"/>
              <a:t>zemlje</a:t>
            </a:r>
            <a:r>
              <a:rPr lang="en-US" dirty="0"/>
              <a:t>. </a:t>
            </a:r>
            <a:endParaRPr lang="sr-Latn-RS" dirty="0"/>
          </a:p>
          <a:p>
            <a:endParaRPr lang="sr-Latn-RS" dirty="0"/>
          </a:p>
          <a:p>
            <a:r>
              <a:rPr lang="sr-Latn-RS" dirty="0"/>
              <a:t>S</a:t>
            </a:r>
            <a:r>
              <a:rPr lang="en-US" dirty="0" err="1"/>
              <a:t>aznanja</a:t>
            </a:r>
            <a:r>
              <a:rPr lang="en-US" dirty="0"/>
              <a:t> o </a:t>
            </a:r>
            <a:r>
              <a:rPr lang="en-US" dirty="0" err="1"/>
              <a:t>preduzetničkom</a:t>
            </a:r>
            <a:r>
              <a:rPr lang="en-US" dirty="0"/>
              <a:t> </a:t>
            </a:r>
            <a:r>
              <a:rPr lang="en-US" dirty="0" err="1"/>
              <a:t>menadžmentu</a:t>
            </a:r>
            <a:r>
              <a:rPr lang="en-US" dirty="0"/>
              <a:t> </a:t>
            </a:r>
            <a:r>
              <a:rPr lang="en-US" dirty="0" err="1"/>
              <a:t>stvaraju</a:t>
            </a:r>
            <a:r>
              <a:rPr lang="en-US" dirty="0"/>
              <a:t> </a:t>
            </a:r>
            <a:r>
              <a:rPr lang="en-US" dirty="0" err="1"/>
              <a:t>osnovu</a:t>
            </a:r>
            <a:r>
              <a:rPr lang="en-US" dirty="0"/>
              <a:t> za </a:t>
            </a:r>
            <a:r>
              <a:rPr lang="en-US" dirty="0" err="1"/>
              <a:t>lakše</a:t>
            </a:r>
            <a:r>
              <a:rPr lang="en-US" dirty="0"/>
              <a:t> </a:t>
            </a:r>
            <a:r>
              <a:rPr lang="en-US" dirty="0" err="1"/>
              <a:t>zapošljavanje</a:t>
            </a:r>
            <a:r>
              <a:rPr lang="en-US" dirty="0"/>
              <a:t> </a:t>
            </a:r>
            <a:r>
              <a:rPr lang="en-US" dirty="0" err="1"/>
              <a:t>mladih</a:t>
            </a:r>
            <a:r>
              <a:rPr lang="en-US" dirty="0"/>
              <a:t> </a:t>
            </a:r>
            <a:r>
              <a:rPr lang="en-US" dirty="0" err="1"/>
              <a:t>kadrova</a:t>
            </a:r>
            <a:r>
              <a:rPr lang="en-US" dirty="0"/>
              <a:t>.</a:t>
            </a:r>
            <a:endParaRPr lang="sr-Latn-RS" dirty="0"/>
          </a:p>
          <a:p>
            <a:endParaRPr lang="sr-Latn-RS" dirty="0"/>
          </a:p>
          <a:p>
            <a:r>
              <a:rPr lang="sr-Latn-RS" dirty="0"/>
              <a:t>Detaljna analiza biznis planova.</a:t>
            </a:r>
          </a:p>
          <a:p>
            <a:endParaRPr lang="sr-Latn-RS" dirty="0"/>
          </a:p>
          <a:p>
            <a:r>
              <a:rPr lang="sr-Latn-RS" dirty="0"/>
              <a:t>Primeri iz prakse i gostujuća predavanja.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638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609" y="2905125"/>
            <a:ext cx="8596668" cy="1320800"/>
          </a:xfrm>
        </p:spPr>
        <p:txBody>
          <a:bodyPr/>
          <a:lstStyle/>
          <a:p>
            <a:pPr algn="ctr"/>
            <a:r>
              <a:rPr lang="sr-Latn-RS" dirty="0"/>
              <a:t>SADRŽAJ PREDMETA</a:t>
            </a:r>
            <a:r>
              <a:rPr lang="en-US" dirty="0"/>
              <a:t>	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3ED010E-F088-8338-80AA-217286BFC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90"/>
            <a:ext cx="8596668" cy="1320800"/>
          </a:xfrm>
        </p:spPr>
        <p:txBody>
          <a:bodyPr/>
          <a:lstStyle/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1506741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7384" y="1270000"/>
            <a:ext cx="8596668" cy="5038724"/>
          </a:xfrm>
        </p:spPr>
        <p:txBody>
          <a:bodyPr>
            <a:normAutofit/>
          </a:bodyPr>
          <a:lstStyle/>
          <a:p>
            <a:endParaRPr lang="sr-Latn-RS" dirty="0"/>
          </a:p>
          <a:p>
            <a:endParaRPr lang="sr-Latn-CS" sz="1800" b="1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FE751F-62DD-415D-ADAF-2823DB5FEC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513"/>
            <a:ext cx="12192000" cy="677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131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SADRŽAJ PREDMETA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7384" y="1270000"/>
            <a:ext cx="8596668" cy="5038724"/>
          </a:xfrm>
        </p:spPr>
        <p:txBody>
          <a:bodyPr>
            <a:normAutofit/>
          </a:bodyPr>
          <a:lstStyle/>
          <a:p>
            <a:endParaRPr lang="sr-Latn-RS" dirty="0"/>
          </a:p>
          <a:p>
            <a:r>
              <a:rPr lang="sr-Latn-CS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ISTORIJAT, RAZVOJ MISLI, KONCEPTI I TEORIJE  O PREDUZETNIŠTVU</a:t>
            </a:r>
            <a:r>
              <a:rPr lang="sr-Latn-CS" b="1" dirty="0"/>
              <a:t> </a:t>
            </a:r>
          </a:p>
          <a:p>
            <a:endParaRPr lang="sr-Latn-CS" dirty="0"/>
          </a:p>
          <a:p>
            <a:endParaRPr lang="sr-Latn-CS" dirty="0"/>
          </a:p>
          <a:p>
            <a:r>
              <a:rPr lang="sr-Latn-CS" dirty="0"/>
              <a:t>Istorijat</a:t>
            </a:r>
          </a:p>
          <a:p>
            <a:r>
              <a:rPr lang="sr-Latn-CS" dirty="0"/>
              <a:t>Razvoj misli</a:t>
            </a:r>
          </a:p>
          <a:p>
            <a:r>
              <a:rPr lang="sr-Latn-CS" dirty="0"/>
              <a:t>Koncepti i teorije o preduzetništvu</a:t>
            </a:r>
          </a:p>
          <a:p>
            <a:endParaRPr lang="sr-Latn-C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259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SADRŽAJ PREDMETA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7384" y="1270000"/>
            <a:ext cx="8596668" cy="5038724"/>
          </a:xfrm>
        </p:spPr>
        <p:txBody>
          <a:bodyPr>
            <a:normAutofit/>
          </a:bodyPr>
          <a:lstStyle/>
          <a:p>
            <a:endParaRPr lang="sr-Latn-RS" dirty="0"/>
          </a:p>
          <a:p>
            <a:r>
              <a:rPr lang="sr-Latn-CS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POJAM PREDUZETNIŠTVA U SAVREMENIM USLOVIMA POSLOVANJA</a:t>
            </a:r>
          </a:p>
          <a:p>
            <a:endParaRPr lang="sr-Latn-CS" dirty="0"/>
          </a:p>
          <a:p>
            <a:r>
              <a:rPr lang="sr-Latn-CS" dirty="0"/>
              <a:t>Pojam preduzetništva u savremenim uslovima poslovanja</a:t>
            </a:r>
          </a:p>
          <a:p>
            <a:r>
              <a:rPr lang="sr-Latn-CS" dirty="0"/>
              <a:t>Modeli preduzetničkog procesa</a:t>
            </a:r>
          </a:p>
          <a:p>
            <a:r>
              <a:rPr lang="sr-Latn-CS" dirty="0"/>
              <a:t>Vrste preduzetništva</a:t>
            </a:r>
          </a:p>
          <a:p>
            <a:r>
              <a:rPr lang="sr-Latn-CS" dirty="0"/>
              <a:t>Ličnost preduzetnika</a:t>
            </a:r>
          </a:p>
          <a:p>
            <a:r>
              <a:rPr lang="sr-Latn-CS" dirty="0"/>
              <a:t>Ključne osobine preduzetnika</a:t>
            </a:r>
          </a:p>
          <a:p>
            <a:r>
              <a:rPr lang="sr-Latn-CS" dirty="0"/>
              <a:t>Kreativnost i kreativni proces</a:t>
            </a:r>
          </a:p>
          <a:p>
            <a:r>
              <a:rPr lang="sr-Latn-CS" dirty="0"/>
              <a:t>Inovativnost</a:t>
            </a:r>
          </a:p>
          <a:p>
            <a:endParaRPr lang="sr-Latn-C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7993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SADRŽAJ PREDMETA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7384" y="1270000"/>
            <a:ext cx="8596668" cy="5038724"/>
          </a:xfrm>
        </p:spPr>
        <p:txBody>
          <a:bodyPr>
            <a:normAutofit/>
          </a:bodyPr>
          <a:lstStyle/>
          <a:p>
            <a:endParaRPr lang="sr-Latn-RS" dirty="0"/>
          </a:p>
          <a:p>
            <a:r>
              <a:rPr lang="sr-Latn-CS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OSNOVNI ASPEKTI PREDUZETNIŠTVA I PORODIČNI BIZNIS</a:t>
            </a:r>
          </a:p>
          <a:p>
            <a:endParaRPr lang="sr-Latn-CS" dirty="0"/>
          </a:p>
          <a:p>
            <a:endParaRPr lang="sr-Latn-CS" dirty="0"/>
          </a:p>
          <a:p>
            <a:r>
              <a:rPr lang="sr-Latn-CS" dirty="0"/>
              <a:t>Kriterijumi za definisanje veličine preduzeća</a:t>
            </a:r>
          </a:p>
          <a:p>
            <a:r>
              <a:rPr lang="sr-Latn-CS" dirty="0"/>
              <a:t>Porodični biznis</a:t>
            </a:r>
          </a:p>
          <a:p>
            <a:r>
              <a:rPr lang="sr-Latn-CS" dirty="0"/>
              <a:t>Prednosti i nedostaci porodičnog biznisa</a:t>
            </a:r>
          </a:p>
          <a:p>
            <a:r>
              <a:rPr lang="sr-Latn-CS" dirty="0"/>
              <a:t>Upravljanje porodičnim preduzećem</a:t>
            </a:r>
          </a:p>
          <a:p>
            <a:endParaRPr lang="sr-Latn-C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3980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SADRŽAJ PREDMETA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7384" y="1270000"/>
            <a:ext cx="8596668" cy="5038724"/>
          </a:xfrm>
        </p:spPr>
        <p:txBody>
          <a:bodyPr>
            <a:normAutofit/>
          </a:bodyPr>
          <a:lstStyle/>
          <a:p>
            <a:endParaRPr lang="sr-Latn-RS" dirty="0"/>
          </a:p>
          <a:p>
            <a:r>
              <a:rPr lang="sr-Latn-CS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ZNAČAJ MARKETINGA U PREDUZETNIČKOM PODUHVATU</a:t>
            </a:r>
          </a:p>
          <a:p>
            <a:endParaRPr lang="sr-Latn-CS" dirty="0"/>
          </a:p>
          <a:p>
            <a:r>
              <a:rPr lang="sr-Latn-CS" dirty="0"/>
              <a:t>Osnovni principi marketinga u preduzetništvu</a:t>
            </a:r>
          </a:p>
          <a:p>
            <a:r>
              <a:rPr lang="sr-Latn-CS" dirty="0"/>
              <a:t>Tržište – ambijent preduzetništva</a:t>
            </a:r>
          </a:p>
          <a:p>
            <a:r>
              <a:rPr lang="sr-Latn-CS" dirty="0"/>
              <a:t>Informisanje</a:t>
            </a:r>
          </a:p>
          <a:p>
            <a:r>
              <a:rPr lang="sr-Latn-CS" dirty="0"/>
              <a:t>Segmentacija tržišta</a:t>
            </a:r>
          </a:p>
          <a:p>
            <a:r>
              <a:rPr lang="sr-Latn-CS" dirty="0"/>
              <a:t>Izbor ciljnog tržišta</a:t>
            </a:r>
          </a:p>
          <a:p>
            <a:r>
              <a:rPr lang="sr-Latn-CS" dirty="0"/>
              <a:t>Pozicioniranje</a:t>
            </a:r>
          </a:p>
          <a:p>
            <a:r>
              <a:rPr lang="sr-Latn-CS" dirty="0"/>
              <a:t>Marketing miks</a:t>
            </a:r>
          </a:p>
          <a:p>
            <a:endParaRPr lang="sr-Latn-CS" dirty="0"/>
          </a:p>
          <a:p>
            <a:endParaRPr lang="sr-Latn-CS" dirty="0"/>
          </a:p>
          <a:p>
            <a:endParaRPr lang="sr-Latn-C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305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SADRŽAJ PREDMETA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7384" y="1270000"/>
            <a:ext cx="8596668" cy="5038724"/>
          </a:xfrm>
        </p:spPr>
        <p:txBody>
          <a:bodyPr>
            <a:normAutofit/>
          </a:bodyPr>
          <a:lstStyle/>
          <a:p>
            <a:endParaRPr lang="sr-Latn-RS" dirty="0"/>
          </a:p>
          <a:p>
            <a:r>
              <a:rPr lang="sr-Latn-CS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KLJUČNI ASPEKTI POKRETANJA BIZNISA I STRATEGIJE ULASKA U PREDUZETNIČKE AKTIVNOSTI</a:t>
            </a:r>
          </a:p>
          <a:p>
            <a:endParaRPr lang="sr-Latn-CS" sz="1800" b="1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endParaRPr lang="sr-Latn-CS" sz="1800" b="1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r>
              <a:rPr lang="sr-Latn-CS" dirty="0"/>
              <a:t>Rađanje, oblikovanje i izbor biznis ideja</a:t>
            </a:r>
          </a:p>
          <a:p>
            <a:r>
              <a:rPr lang="sr-Latn-CS" dirty="0"/>
              <a:t>Uočavanje šansi na tržištu</a:t>
            </a:r>
          </a:p>
          <a:p>
            <a:r>
              <a:rPr lang="sr-Latn-CS" dirty="0"/>
              <a:t>Ulazak na tržište</a:t>
            </a:r>
          </a:p>
          <a:p>
            <a:r>
              <a:rPr lang="sr-Latn-CS" dirty="0"/>
              <a:t>Strategije ulaska u preduzetničke aktivnosti</a:t>
            </a:r>
          </a:p>
          <a:p>
            <a:r>
              <a:rPr lang="sr-Latn-CS" dirty="0"/>
              <a:t>Strategije rasta preduzetništva</a:t>
            </a:r>
          </a:p>
          <a:p>
            <a:endParaRPr lang="sr-Latn-CS" dirty="0"/>
          </a:p>
          <a:p>
            <a:endParaRPr lang="sr-Latn-CS" dirty="0"/>
          </a:p>
          <a:p>
            <a:endParaRPr lang="sr-Latn-C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1495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SADRŽAJ PREDMETA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7384" y="1270000"/>
            <a:ext cx="8596668" cy="5038724"/>
          </a:xfrm>
        </p:spPr>
        <p:txBody>
          <a:bodyPr>
            <a:normAutofit/>
          </a:bodyPr>
          <a:lstStyle/>
          <a:p>
            <a:endParaRPr lang="sr-Latn-RS" dirty="0"/>
          </a:p>
          <a:p>
            <a:r>
              <a:rPr lang="sr-Latn-CS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BIZNIS PLAN</a:t>
            </a:r>
          </a:p>
          <a:p>
            <a:endParaRPr lang="sr-Latn-CS" sz="1800" b="1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r>
              <a:rPr lang="sr-Latn-CS" dirty="0"/>
              <a:t>Definisanje biznis plana</a:t>
            </a:r>
          </a:p>
          <a:p>
            <a:r>
              <a:rPr lang="sr-Latn-CS" dirty="0"/>
              <a:t>Značaj biznis plana</a:t>
            </a:r>
          </a:p>
          <a:p>
            <a:r>
              <a:rPr lang="sr-Latn-CS" dirty="0"/>
              <a:t>Vrste i forme biznis planova</a:t>
            </a:r>
          </a:p>
          <a:p>
            <a:r>
              <a:rPr lang="sr-Latn-CS" dirty="0"/>
              <a:t>Korisnici biznis planova</a:t>
            </a:r>
          </a:p>
          <a:p>
            <a:r>
              <a:rPr lang="sr-Latn-CS" dirty="0"/>
              <a:t>Priprema i sprovođenje biznis planova</a:t>
            </a:r>
          </a:p>
          <a:p>
            <a:r>
              <a:rPr lang="sr-Latn-CS" dirty="0"/>
              <a:t>Elementi biznis plana</a:t>
            </a:r>
          </a:p>
          <a:p>
            <a:r>
              <a:rPr lang="sr-Latn-CS" dirty="0"/>
              <a:t>Pravila i smernice za pisanje biznis planova</a:t>
            </a:r>
          </a:p>
          <a:p>
            <a:r>
              <a:rPr lang="sr-Latn-CS" dirty="0"/>
              <a:t>Pravila prezentovanja biznis plana</a:t>
            </a:r>
          </a:p>
          <a:p>
            <a:endParaRPr lang="sr-Latn-CS" dirty="0"/>
          </a:p>
          <a:p>
            <a:endParaRPr lang="sr-Latn-CS" dirty="0"/>
          </a:p>
          <a:p>
            <a:endParaRPr lang="sr-Latn-C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7921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SADRŽAJ PREDMETA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7384" y="1270000"/>
            <a:ext cx="8596668" cy="5038724"/>
          </a:xfrm>
        </p:spPr>
        <p:txBody>
          <a:bodyPr>
            <a:normAutofit/>
          </a:bodyPr>
          <a:lstStyle/>
          <a:p>
            <a:endParaRPr lang="sr-Latn-RS" dirty="0"/>
          </a:p>
          <a:p>
            <a:r>
              <a:rPr lang="sr-Latn-CS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FINANSIRANJE PREDUZETNIČKOG PODUHVATA</a:t>
            </a:r>
          </a:p>
          <a:p>
            <a:endParaRPr lang="sr-Latn-CS" sz="1800" b="1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endParaRPr lang="sr-Latn-CS" dirty="0"/>
          </a:p>
          <a:p>
            <a:endParaRPr lang="sr-Latn-CS" dirty="0"/>
          </a:p>
          <a:p>
            <a:r>
              <a:rPr lang="sr-Latn-RS" dirty="0"/>
              <a:t>Izvori finansiranja </a:t>
            </a:r>
          </a:p>
          <a:p>
            <a:r>
              <a:rPr lang="sr-Latn-RS" dirty="0"/>
              <a:t>Problemi u finansiranju preduzetnika</a:t>
            </a:r>
          </a:p>
          <a:p>
            <a:r>
              <a:rPr lang="sr-Latn-RS" dirty="0"/>
              <a:t>Finansijska podrška razvoju preduzetnika u svetu i u Srbiji</a:t>
            </a:r>
          </a:p>
          <a:p>
            <a:r>
              <a:rPr lang="sr-Latn-RS" dirty="0"/>
              <a:t>Biznis </a:t>
            </a:r>
            <a:r>
              <a:rPr lang="sr-Latn-RS" dirty="0" err="1"/>
              <a:t>inkubartori</a:t>
            </a:r>
            <a:endParaRPr lang="sr-Latn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7927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SADRŽAJ PREDMETA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7384" y="1270000"/>
            <a:ext cx="8596668" cy="5038724"/>
          </a:xfrm>
        </p:spPr>
        <p:txBody>
          <a:bodyPr>
            <a:normAutofit/>
          </a:bodyPr>
          <a:lstStyle/>
          <a:p>
            <a:endParaRPr lang="sr-Latn-RS" dirty="0"/>
          </a:p>
          <a:p>
            <a:endParaRPr lang="sr-Latn-CS" sz="1800" b="1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r>
              <a:rPr lang="sr-Latn-CS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ULOGA RIZIKA U PREDUZETNIČKOM PODUHVATU</a:t>
            </a:r>
          </a:p>
          <a:p>
            <a:endParaRPr lang="sr-Latn-CS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sr-Latn-CS" sz="18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Definisanje rizika</a:t>
            </a:r>
          </a:p>
          <a:p>
            <a:r>
              <a:rPr lang="sr-Latn-CS" sz="18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Opšti model izbora prihoda</a:t>
            </a:r>
          </a:p>
          <a:p>
            <a:r>
              <a:rPr lang="sr-Latn-CS" sz="18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Vrste rizika</a:t>
            </a:r>
          </a:p>
          <a:p>
            <a:r>
              <a:rPr lang="sr-Latn-CS" sz="18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Strategije upravljanja rizicima</a:t>
            </a:r>
          </a:p>
          <a:p>
            <a:r>
              <a:rPr lang="sr-Latn-CS" sz="18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Transfer/prenos rizika </a:t>
            </a:r>
          </a:p>
          <a:p>
            <a:r>
              <a:rPr lang="sr-Latn-CS" sz="18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Četiri vrste osiguranja biznisa</a:t>
            </a:r>
          </a:p>
          <a:p>
            <a:r>
              <a:rPr lang="sr-Latn-CS" sz="180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Zašto biznisi propadaju?</a:t>
            </a:r>
          </a:p>
          <a:p>
            <a:endParaRPr lang="sr-Latn-CS" sz="1800" b="1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endParaRPr lang="sr-Latn-CS" dirty="0"/>
          </a:p>
          <a:p>
            <a:endParaRPr lang="sr-Latn-C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4491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SADRŽAJ PREDMETA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7384" y="1270000"/>
            <a:ext cx="8596668" cy="5038724"/>
          </a:xfrm>
        </p:spPr>
        <p:txBody>
          <a:bodyPr>
            <a:normAutofit/>
          </a:bodyPr>
          <a:lstStyle/>
          <a:p>
            <a:endParaRPr lang="sr-Latn-RS" dirty="0"/>
          </a:p>
          <a:p>
            <a:endParaRPr lang="sr-Latn-CS" sz="1800" b="1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r>
              <a:rPr lang="sr-Latn-CS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MENADŽMENT LJUDSKIH RESURSA U PREDUZETNIŠTVU</a:t>
            </a:r>
          </a:p>
          <a:p>
            <a:endParaRPr lang="sr-Latn-CS" sz="1800" b="1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r>
              <a:rPr lang="sr-Latn-CS" dirty="0">
                <a:solidFill>
                  <a:srgbClr val="000000"/>
                </a:solidFill>
                <a:latin typeface="Calibri" panose="020F0502020204030204" pitchFamily="34" charset="0"/>
              </a:rPr>
              <a:t>Funkcija upravljanja ljudskim resursima: pojam i sadržaj</a:t>
            </a:r>
          </a:p>
          <a:p>
            <a:endParaRPr lang="sr-Latn-CS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sr-Latn-CS" dirty="0">
                <a:solidFill>
                  <a:srgbClr val="000000"/>
                </a:solidFill>
                <a:latin typeface="Calibri" panose="020F0502020204030204" pitchFamily="34" charset="0"/>
              </a:rPr>
              <a:t>Organizacija funkcije upravljanja ljudskim resursima </a:t>
            </a:r>
          </a:p>
          <a:p>
            <a:endParaRPr lang="sr-Latn-CS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sr-Latn-CS" dirty="0">
                <a:solidFill>
                  <a:srgbClr val="000000"/>
                </a:solidFill>
                <a:latin typeface="Calibri" panose="020F0502020204030204" pitchFamily="34" charset="0"/>
              </a:rPr>
              <a:t>Mesto i uloga funkcije upravljanja ljudskim resursima u preduzećima </a:t>
            </a:r>
          </a:p>
          <a:p>
            <a:endParaRPr lang="sr-Latn-CS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sr-Latn-CS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sr-Latn-CS" sz="1800" b="1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endParaRPr lang="sr-Latn-CS" sz="1800" b="1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endParaRPr lang="sr-Latn-C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9225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SADRŽAJ PREDMETA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7384" y="1270000"/>
            <a:ext cx="8596668" cy="5038724"/>
          </a:xfrm>
        </p:spPr>
        <p:txBody>
          <a:bodyPr>
            <a:normAutofit/>
          </a:bodyPr>
          <a:lstStyle/>
          <a:p>
            <a:endParaRPr lang="sr-Latn-RS" dirty="0"/>
          </a:p>
          <a:p>
            <a:endParaRPr lang="sr-Latn-CS" sz="1800" b="1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r>
              <a:rPr lang="sr-Latn-CS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ORGANIZACIONE STRUKTURE U PREDUZETNIŠTVU</a:t>
            </a:r>
          </a:p>
          <a:p>
            <a:endParaRPr lang="sr-Latn-CS" sz="1800" b="1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r>
              <a:rPr lang="sr-Latn-CS" dirty="0">
                <a:solidFill>
                  <a:srgbClr val="000000"/>
                </a:solidFill>
                <a:latin typeface="Calibri" panose="020F0502020204030204" pitchFamily="34" charset="0"/>
              </a:rPr>
              <a:t>Funkcionalna struktura organizacije</a:t>
            </a:r>
          </a:p>
          <a:p>
            <a:r>
              <a:rPr lang="sr-Latn-CS" dirty="0">
                <a:solidFill>
                  <a:srgbClr val="000000"/>
                </a:solidFill>
                <a:latin typeface="Calibri" panose="020F0502020204030204" pitchFamily="34" charset="0"/>
              </a:rPr>
              <a:t>Razlike između radnje i preduzeća </a:t>
            </a:r>
          </a:p>
          <a:p>
            <a:r>
              <a:rPr lang="sr-Latn-CS" dirty="0">
                <a:solidFill>
                  <a:srgbClr val="000000"/>
                </a:solidFill>
                <a:latin typeface="Calibri" panose="020F0502020204030204" pitchFamily="34" charset="0"/>
              </a:rPr>
              <a:t>Osnivanje radnje – koraci za osnivanje radnje</a:t>
            </a:r>
          </a:p>
          <a:p>
            <a:r>
              <a:rPr lang="sr-Latn-CS" dirty="0">
                <a:solidFill>
                  <a:srgbClr val="000000"/>
                </a:solidFill>
                <a:latin typeface="Calibri" panose="020F0502020204030204" pitchFamily="34" charset="0"/>
              </a:rPr>
              <a:t>Vrste preduzeća/privredna društva</a:t>
            </a:r>
          </a:p>
          <a:p>
            <a:endParaRPr lang="sr-Latn-CS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sr-Latn-CS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sr-Latn-CS" sz="1800" b="1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endParaRPr lang="sr-Latn-CS" sz="1800" b="1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endParaRPr lang="sr-Latn-C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0362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SADRŽAJ PREDMETA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7384" y="1270000"/>
            <a:ext cx="8596668" cy="5038724"/>
          </a:xfrm>
        </p:spPr>
        <p:txBody>
          <a:bodyPr>
            <a:normAutofit/>
          </a:bodyPr>
          <a:lstStyle/>
          <a:p>
            <a:endParaRPr lang="sr-Latn-RS" dirty="0"/>
          </a:p>
          <a:p>
            <a:endParaRPr lang="sr-Latn-CS" sz="1800" b="1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r>
              <a:rPr lang="sr-Latn-CS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INSTITUCIONALNA PODRŠKA RAZVOJU PREDUZETNIŠTVA</a:t>
            </a:r>
          </a:p>
          <a:p>
            <a:endParaRPr lang="sr-Latn-CS" sz="1800" b="1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r>
              <a:rPr lang="sr-Latn-CS" dirty="0"/>
              <a:t>šta može, a šta ne može da se smatra malim biznisom?</a:t>
            </a:r>
          </a:p>
          <a:p>
            <a:r>
              <a:rPr lang="sr-Latn-CS" dirty="0"/>
              <a:t>koje su razlike malih i srednjih preduzeća?</a:t>
            </a:r>
          </a:p>
          <a:p>
            <a:r>
              <a:rPr lang="sr-Latn-CS" dirty="0"/>
              <a:t>koje su karakteristike MSP u našoj nacionalnoj ekonomiji?</a:t>
            </a:r>
          </a:p>
          <a:p>
            <a:r>
              <a:rPr lang="sr-Latn-CS" dirty="0"/>
              <a:t>kako se mogu klasifikovati naša MSP?</a:t>
            </a:r>
          </a:p>
          <a:p>
            <a:endParaRPr lang="sr-Latn-C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0118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HVALA NA PAŽNJI!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7384" y="1270000"/>
            <a:ext cx="8596668" cy="5038724"/>
          </a:xfrm>
        </p:spPr>
        <p:txBody>
          <a:bodyPr>
            <a:normAutofit/>
          </a:bodyPr>
          <a:lstStyle/>
          <a:p>
            <a:endParaRPr lang="sr-Latn-RS" dirty="0"/>
          </a:p>
          <a:p>
            <a:endParaRPr lang="sr-Latn-CS" sz="1800" b="1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042A32-E3D5-66F8-FEAA-5950CB8ECE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99988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589</TotalTime>
  <Words>567</Words>
  <Application>Microsoft Office PowerPoint</Application>
  <PresentationFormat>Widescreen</PresentationFormat>
  <Paragraphs>189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Trebuchet MS</vt:lpstr>
      <vt:lpstr>Wingdings 3</vt:lpstr>
      <vt:lpstr>Facet</vt:lpstr>
      <vt:lpstr>PREDUZETNIŠTVO </vt:lpstr>
      <vt:lpstr>PowerPoint Presentation</vt:lpstr>
      <vt:lpstr>PowerPoint Presentation</vt:lpstr>
      <vt:lpstr>PowerPoint Presentation</vt:lpstr>
      <vt:lpstr>PowerPoint Presentation</vt:lpstr>
      <vt:lpstr>OSNOVNI CILJ PREDMETA </vt:lpstr>
      <vt:lpstr>ISHOD PREDMETA </vt:lpstr>
      <vt:lpstr>TEORIJSKA I PRAKTIČNA NASTAVA </vt:lpstr>
      <vt:lpstr>SADRŽAJ PREDMETA </vt:lpstr>
      <vt:lpstr>PowerPoint Presentation</vt:lpstr>
      <vt:lpstr>SADRŽAJ PREDMETA </vt:lpstr>
      <vt:lpstr>SADRŽAJ PREDMETA </vt:lpstr>
      <vt:lpstr>SADRŽAJ PREDMETA </vt:lpstr>
      <vt:lpstr>SADRŽAJ PREDMETA </vt:lpstr>
      <vt:lpstr>SADRŽAJ PREDMETA </vt:lpstr>
      <vt:lpstr>SADRŽAJ PREDMETA </vt:lpstr>
      <vt:lpstr>SADRŽAJ PREDMETA </vt:lpstr>
      <vt:lpstr>SADRŽAJ PREDMETA </vt:lpstr>
      <vt:lpstr>SADRŽAJ PREDMETA </vt:lpstr>
      <vt:lpstr>SADRŽAJ PREDMETA </vt:lpstr>
      <vt:lpstr>SADRŽAJ PREDMETA </vt:lpstr>
      <vt:lpstr>HVALA NA PAŽNJI!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PRODAJA I RECEPCIJSKO POSLOVANJE</dc:title>
  <dc:creator>Momcilo</dc:creator>
  <cp:lastModifiedBy>Momcilo Tornjanski</cp:lastModifiedBy>
  <cp:revision>47</cp:revision>
  <dcterms:created xsi:type="dcterms:W3CDTF">2019-10-15T20:47:43Z</dcterms:created>
  <dcterms:modified xsi:type="dcterms:W3CDTF">2023-10-30T09:53:22Z</dcterms:modified>
</cp:coreProperties>
</file>