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74" r:id="rId11"/>
    <p:sldId id="275" r:id="rId12"/>
    <p:sldId id="276" r:id="rId13"/>
    <p:sldId id="263" r:id="rId14"/>
    <p:sldId id="264" r:id="rId15"/>
    <p:sldId id="265" r:id="rId16"/>
    <p:sldId id="267" r:id="rId17"/>
    <p:sldId id="266" r:id="rId18"/>
    <p:sldId id="272" r:id="rId19"/>
    <p:sldId id="273" r:id="rId20"/>
    <p:sldId id="277" r:id="rId21"/>
    <p:sldId id="278" r:id="rId22"/>
    <p:sldId id="279" r:id="rId23"/>
    <p:sldId id="280" r:id="rId24"/>
    <p:sldId id="281" r:id="rId25"/>
    <p:sldId id="268" r:id="rId26"/>
    <p:sldId id="269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21" d="100"/>
          <a:sy n="121" d="100"/>
        </p:scale>
        <p:origin x="2136" y="1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b="1" dirty="0"/>
              <a:t>PORODIČNI  BIZNIS</a:t>
            </a:r>
            <a:endParaRPr lang="sr-Latn-R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sr-Latn-RS" dirty="0" smtClean="0"/>
          </a:p>
          <a:p>
            <a:pPr algn="r"/>
            <a:endParaRPr lang="sr-Latn-RS" dirty="0"/>
          </a:p>
          <a:p>
            <a:pPr algn="r"/>
            <a:r>
              <a:rPr lang="en-GB" dirty="0" err="1" smtClean="0"/>
              <a:t>mr</a:t>
            </a:r>
            <a:r>
              <a:rPr lang="en-GB" dirty="0" smtClean="0"/>
              <a:t> Jasmina </a:t>
            </a:r>
            <a:r>
              <a:rPr lang="en-GB" dirty="0" err="1" smtClean="0"/>
              <a:t>Lekovi</a:t>
            </a:r>
            <a:r>
              <a:rPr lang="sr-Latn-RS" dirty="0"/>
              <a:t>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451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2400" dirty="0" smtClean="0">
                <a:solidFill>
                  <a:schemeClr val="tx1"/>
                </a:solidFill>
              </a:rPr>
              <a:t>Porodi</a:t>
            </a:r>
            <a:r>
              <a:rPr lang="sr-Latn-RS" sz="2400" dirty="0">
                <a:solidFill>
                  <a:schemeClr val="tx1"/>
                </a:solidFill>
              </a:rPr>
              <a:t>č</a:t>
            </a:r>
            <a:r>
              <a:rPr lang="sr-Latn-RS" sz="2400" dirty="0" smtClean="0">
                <a:solidFill>
                  <a:schemeClr val="tx1"/>
                </a:solidFill>
              </a:rPr>
              <a:t>ni </a:t>
            </a:r>
            <a:r>
              <a:rPr lang="sr-Latn-RS" sz="2400" dirty="0">
                <a:solidFill>
                  <a:schemeClr val="tx1"/>
                </a:solidFill>
              </a:rPr>
              <a:t>biznis je danas jedan od </a:t>
            </a:r>
            <a:r>
              <a:rPr lang="sr-Latn-RS" sz="2400" dirty="0" smtClean="0">
                <a:solidFill>
                  <a:schemeClr val="tx1"/>
                </a:solidFill>
              </a:rPr>
              <a:t>najznačajnijih </a:t>
            </a:r>
            <a:r>
              <a:rPr lang="sr-Latn-RS" sz="2400" dirty="0">
                <a:solidFill>
                  <a:schemeClr val="tx1"/>
                </a:solidFill>
              </a:rPr>
              <a:t>generatora bogatstva i zaposlenosti </a:t>
            </a:r>
            <a:r>
              <a:rPr lang="sr-Latn-RS" sz="2400" dirty="0" smtClean="0">
                <a:solidFill>
                  <a:schemeClr val="tx1"/>
                </a:solidFill>
              </a:rPr>
              <a:t>u </a:t>
            </a:r>
            <a:r>
              <a:rPr lang="sr-Latn-RS" sz="2400" dirty="0">
                <a:solidFill>
                  <a:schemeClr val="tx1"/>
                </a:solidFill>
              </a:rPr>
              <a:t>svetskoj privredi. U svim velikim ekonomijama, mali </a:t>
            </a:r>
            <a:r>
              <a:rPr lang="sr-Latn-RS" sz="2400" dirty="0" smtClean="0">
                <a:solidFill>
                  <a:schemeClr val="tx1"/>
                </a:solidFill>
              </a:rPr>
              <a:t>porodični </a:t>
            </a:r>
            <a:r>
              <a:rPr lang="sr-Latn-RS" sz="2400" dirty="0">
                <a:solidFill>
                  <a:schemeClr val="tx1"/>
                </a:solidFill>
              </a:rPr>
              <a:t>biznis je </a:t>
            </a:r>
            <a:r>
              <a:rPr lang="sr-Latn-RS" sz="2400" dirty="0" smtClean="0">
                <a:solidFill>
                  <a:schemeClr val="tx1"/>
                </a:solidFill>
              </a:rPr>
              <a:t>kičma </a:t>
            </a:r>
            <a:r>
              <a:rPr lang="sr-Latn-RS" sz="2400" dirty="0">
                <a:solidFill>
                  <a:schemeClr val="tx1"/>
                </a:solidFill>
              </a:rPr>
              <a:t>privrede i </a:t>
            </a:r>
            <a:r>
              <a:rPr lang="sr-Latn-RS" sz="2400" dirty="0" smtClean="0">
                <a:solidFill>
                  <a:schemeClr val="tx1"/>
                </a:solidFill>
              </a:rPr>
              <a:t>ekonomskog </a:t>
            </a:r>
            <a:r>
              <a:rPr lang="sr-Latn-RS" sz="2400" dirty="0">
                <a:solidFill>
                  <a:schemeClr val="tx1"/>
                </a:solidFill>
              </a:rPr>
              <a:t>napretka.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sr-Latn-RS" sz="2400" dirty="0" smtClean="0">
                <a:solidFill>
                  <a:schemeClr val="tx1"/>
                </a:solidFill>
              </a:rPr>
              <a:t>Iako </a:t>
            </a:r>
            <a:r>
              <a:rPr lang="sr-Latn-RS" sz="2400" dirty="0">
                <a:solidFill>
                  <a:schemeClr val="tx1"/>
                </a:solidFill>
              </a:rPr>
              <a:t>je teško </a:t>
            </a:r>
            <a:r>
              <a:rPr lang="sr-Latn-RS" sz="2400" dirty="0" smtClean="0">
                <a:solidFill>
                  <a:schemeClr val="tx1"/>
                </a:solidFill>
              </a:rPr>
              <a:t>tačno </a:t>
            </a:r>
            <a:r>
              <a:rPr lang="sr-Latn-RS" sz="2400" dirty="0">
                <a:solidFill>
                  <a:schemeClr val="tx1"/>
                </a:solidFill>
              </a:rPr>
              <a:t>proceniti njihovu zastupljenost u globalnim </a:t>
            </a:r>
            <a:r>
              <a:rPr lang="sr-Latn-RS" sz="2400" dirty="0" smtClean="0">
                <a:solidFill>
                  <a:schemeClr val="tx1"/>
                </a:solidFill>
              </a:rPr>
              <a:t>okvirima</a:t>
            </a:r>
            <a:r>
              <a:rPr lang="sr-Latn-RS" sz="2400" dirty="0">
                <a:solidFill>
                  <a:schemeClr val="tx1"/>
                </a:solidFill>
              </a:rPr>
              <a:t>, </a:t>
            </a:r>
            <a:r>
              <a:rPr lang="sr-Latn-RS" sz="2400" dirty="0" smtClean="0">
                <a:solidFill>
                  <a:schemeClr val="tx1"/>
                </a:solidFill>
              </a:rPr>
              <a:t>određene </a:t>
            </a:r>
            <a:r>
              <a:rPr lang="sr-Latn-RS" sz="2400" dirty="0">
                <a:solidFill>
                  <a:schemeClr val="tx1"/>
                </a:solidFill>
              </a:rPr>
              <a:t>procene kažu da se </a:t>
            </a:r>
            <a:r>
              <a:rPr lang="sr-Latn-RS" sz="2400" dirty="0" smtClean="0">
                <a:solidFill>
                  <a:schemeClr val="tx1"/>
                </a:solidFill>
              </a:rPr>
              <a:t>učeš</a:t>
            </a:r>
            <a:r>
              <a:rPr lang="sr-Latn-RS" sz="2400" dirty="0">
                <a:solidFill>
                  <a:schemeClr val="tx1"/>
                </a:solidFill>
              </a:rPr>
              <a:t>ć</a:t>
            </a:r>
            <a:r>
              <a:rPr lang="sr-Latn-RS" sz="2400" dirty="0" smtClean="0">
                <a:solidFill>
                  <a:schemeClr val="tx1"/>
                </a:solidFill>
              </a:rPr>
              <a:t>e preduzetničkih  firmi </a:t>
            </a:r>
            <a:r>
              <a:rPr lang="sr-Latn-RS" sz="2400" dirty="0">
                <a:solidFill>
                  <a:schemeClr val="tx1"/>
                </a:solidFill>
              </a:rPr>
              <a:t>koje su osnovale ili vode porodice, </a:t>
            </a:r>
            <a:r>
              <a:rPr lang="sr-Latn-RS" sz="2400" dirty="0" smtClean="0">
                <a:solidFill>
                  <a:schemeClr val="tx1"/>
                </a:solidFill>
              </a:rPr>
              <a:t>kreće </a:t>
            </a:r>
            <a:r>
              <a:rPr lang="sr-Latn-RS" sz="2400" dirty="0">
                <a:solidFill>
                  <a:schemeClr val="tx1"/>
                </a:solidFill>
              </a:rPr>
              <a:t>u rasponu </a:t>
            </a:r>
            <a:r>
              <a:rPr lang="sr-Latn-RS" sz="2400" b="1" dirty="0">
                <a:solidFill>
                  <a:schemeClr val="tx1"/>
                </a:solidFill>
              </a:rPr>
              <a:t>65-90 odsto</a:t>
            </a:r>
            <a:r>
              <a:rPr lang="sr-Latn-RS" sz="2400" dirty="0">
                <a:solidFill>
                  <a:schemeClr val="tx1"/>
                </a:solidFill>
              </a:rPr>
              <a:t>, u odnosu na ukupan broj aktivnih </a:t>
            </a:r>
            <a:r>
              <a:rPr lang="sr-Latn-RS" sz="2400" dirty="0" smtClean="0">
                <a:solidFill>
                  <a:schemeClr val="tx1"/>
                </a:solidFill>
              </a:rPr>
              <a:t>preduzeća </a:t>
            </a:r>
            <a:r>
              <a:rPr lang="sr-Latn-RS" sz="2400" dirty="0">
                <a:solidFill>
                  <a:schemeClr val="tx1"/>
                </a:solidFill>
              </a:rPr>
              <a:t>u svetskoj </a:t>
            </a:r>
            <a:r>
              <a:rPr lang="sr-Latn-RS" sz="2400" dirty="0" smtClean="0">
                <a:solidFill>
                  <a:schemeClr val="tx1"/>
                </a:solidFill>
              </a:rPr>
              <a:t>ekonomiji</a:t>
            </a:r>
            <a:r>
              <a:rPr lang="sr-Latn-RS" sz="2400" dirty="0">
                <a:solidFill>
                  <a:schemeClr val="tx1"/>
                </a:solidFill>
              </a:rPr>
              <a:t>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26270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000" dirty="0">
                <a:solidFill>
                  <a:schemeClr val="tx1"/>
                </a:solidFill>
              </a:rPr>
              <a:t>Porodica i </a:t>
            </a:r>
            <a:r>
              <a:rPr lang="sr-Latn-RS" sz="2000" dirty="0" smtClean="0">
                <a:solidFill>
                  <a:schemeClr val="tx1"/>
                </a:solidFill>
              </a:rPr>
              <a:t>preduzeće </a:t>
            </a:r>
            <a:r>
              <a:rPr lang="sr-Latn-RS" sz="2000" dirty="0">
                <a:solidFill>
                  <a:schemeClr val="tx1"/>
                </a:solidFill>
              </a:rPr>
              <a:t>su pojmovi koje u svakodnevnim razgovorima  </a:t>
            </a:r>
            <a:r>
              <a:rPr lang="sr-Latn-RS" sz="2000" dirty="0" smtClean="0">
                <a:solidFill>
                  <a:schemeClr val="tx1"/>
                </a:solidFill>
              </a:rPr>
              <a:t>često </a:t>
            </a:r>
            <a:r>
              <a:rPr lang="sr-Latn-RS" sz="2000" dirty="0">
                <a:solidFill>
                  <a:schemeClr val="tx1"/>
                </a:solidFill>
              </a:rPr>
              <a:t>i </a:t>
            </a:r>
            <a:r>
              <a:rPr lang="sr-Latn-RS" sz="2000" dirty="0" smtClean="0">
                <a:solidFill>
                  <a:schemeClr val="tx1"/>
                </a:solidFill>
              </a:rPr>
              <a:t>redovno </a:t>
            </a:r>
            <a:r>
              <a:rPr lang="sr-Latn-RS" sz="2000" dirty="0">
                <a:solidFill>
                  <a:schemeClr val="tx1"/>
                </a:solidFill>
              </a:rPr>
              <a:t>spominjemo i koji su </a:t>
            </a:r>
            <a:r>
              <a:rPr lang="sr-Latn-RS" sz="2000" dirty="0" smtClean="0">
                <a:solidFill>
                  <a:schemeClr val="tx1"/>
                </a:solidFill>
              </a:rPr>
              <a:t>većini </a:t>
            </a:r>
            <a:r>
              <a:rPr lang="sr-Latn-RS" sz="2000" dirty="0">
                <a:solidFill>
                  <a:schemeClr val="tx1"/>
                </a:solidFill>
              </a:rPr>
              <a:t>ljudi </a:t>
            </a:r>
            <a:r>
              <a:rPr lang="sr-Latn-RS" sz="2000" dirty="0" smtClean="0">
                <a:solidFill>
                  <a:schemeClr val="tx1"/>
                </a:solidFill>
              </a:rPr>
              <a:t>laički </a:t>
            </a:r>
            <a:r>
              <a:rPr lang="sr-Latn-RS" sz="2000" dirty="0">
                <a:solidFill>
                  <a:schemeClr val="tx1"/>
                </a:solidFill>
              </a:rPr>
              <a:t>jasni:</a:t>
            </a:r>
          </a:p>
          <a:p>
            <a:r>
              <a:rPr lang="sr-Latn-RS" sz="2000" b="1" dirty="0" smtClean="0">
                <a:solidFill>
                  <a:schemeClr val="tx1"/>
                </a:solidFill>
              </a:rPr>
              <a:t>porodica</a:t>
            </a:r>
            <a:r>
              <a:rPr lang="sr-Latn-RS" sz="2000" dirty="0" smtClean="0">
                <a:solidFill>
                  <a:schemeClr val="tx1"/>
                </a:solidFill>
              </a:rPr>
              <a:t> </a:t>
            </a:r>
            <a:r>
              <a:rPr lang="sr-Latn-RS" sz="2000" dirty="0">
                <a:solidFill>
                  <a:schemeClr val="tx1"/>
                </a:solidFill>
              </a:rPr>
              <a:t>je ona grupa ljudi u kojoj se </a:t>
            </a:r>
            <a:r>
              <a:rPr lang="sr-Latn-RS" sz="2000" dirty="0" smtClean="0">
                <a:solidFill>
                  <a:schemeClr val="tx1"/>
                </a:solidFill>
              </a:rPr>
              <a:t>rađamo</a:t>
            </a:r>
            <a:r>
              <a:rPr lang="sr-Latn-RS" sz="2000" dirty="0">
                <a:solidFill>
                  <a:schemeClr val="tx1"/>
                </a:solidFill>
              </a:rPr>
              <a:t>, odrastamo, koja se za nas brine i </a:t>
            </a:r>
            <a:r>
              <a:rPr lang="sr-Latn-RS" sz="2000" dirty="0" smtClean="0">
                <a:solidFill>
                  <a:schemeClr val="tx1"/>
                </a:solidFill>
              </a:rPr>
              <a:t>štiti </a:t>
            </a:r>
            <a:r>
              <a:rPr lang="sr-Latn-RS" sz="2000" dirty="0">
                <a:solidFill>
                  <a:schemeClr val="tx1"/>
                </a:solidFill>
              </a:rPr>
              <a:t>nas sve dok ne stvorimo sopstvenu porodicu, u kojoj se celi ciklus ponavlja. </a:t>
            </a:r>
          </a:p>
          <a:p>
            <a:r>
              <a:rPr lang="sr-Latn-RS" sz="2000" dirty="0" smtClean="0">
                <a:solidFill>
                  <a:schemeClr val="tx1"/>
                </a:solidFill>
              </a:rPr>
              <a:t>Na </a:t>
            </a:r>
            <a:r>
              <a:rPr lang="sr-Latn-RS" sz="2000" dirty="0">
                <a:solidFill>
                  <a:schemeClr val="tx1"/>
                </a:solidFill>
              </a:rPr>
              <a:t>drugoj strani, </a:t>
            </a:r>
            <a:r>
              <a:rPr lang="sr-Latn-RS" sz="2000" b="1" dirty="0" smtClean="0">
                <a:solidFill>
                  <a:schemeClr val="tx1"/>
                </a:solidFill>
              </a:rPr>
              <a:t>preduzeće</a:t>
            </a:r>
            <a:r>
              <a:rPr lang="sr-Latn-RS" sz="2000" dirty="0" smtClean="0">
                <a:solidFill>
                  <a:schemeClr val="tx1"/>
                </a:solidFill>
              </a:rPr>
              <a:t> </a:t>
            </a:r>
            <a:r>
              <a:rPr lang="sr-Latn-RS" sz="2000" dirty="0">
                <a:solidFill>
                  <a:schemeClr val="tx1"/>
                </a:solidFill>
              </a:rPr>
              <a:t>je organizacija ljudi koju povezuje, pre svega, </a:t>
            </a:r>
            <a:r>
              <a:rPr lang="sr-Latn-RS" sz="2000" dirty="0" smtClean="0">
                <a:solidFill>
                  <a:schemeClr val="tx1"/>
                </a:solidFill>
              </a:rPr>
              <a:t>interes </a:t>
            </a:r>
            <a:r>
              <a:rPr lang="sr-Latn-RS" sz="2000" dirty="0">
                <a:solidFill>
                  <a:schemeClr val="tx1"/>
                </a:solidFill>
              </a:rPr>
              <a:t>obavljanja odreene delatnosti radi sticanja dobiti, kojom pojedinci, </a:t>
            </a:r>
            <a:r>
              <a:rPr lang="sr-Latn-RS" sz="2000" dirty="0" smtClean="0">
                <a:solidFill>
                  <a:schemeClr val="tx1"/>
                </a:solidFill>
              </a:rPr>
              <a:t>zaposleni </a:t>
            </a:r>
            <a:r>
              <a:rPr lang="sr-Latn-RS" sz="2000" dirty="0">
                <a:solidFill>
                  <a:schemeClr val="tx1"/>
                </a:solidFill>
              </a:rPr>
              <a:t>u </a:t>
            </a:r>
            <a:r>
              <a:rPr lang="sr-Latn-RS" sz="2000" dirty="0" smtClean="0">
                <a:solidFill>
                  <a:schemeClr val="tx1"/>
                </a:solidFill>
              </a:rPr>
              <a:t>preduzeću</a:t>
            </a:r>
            <a:r>
              <a:rPr lang="sr-Latn-RS" sz="2000" dirty="0">
                <a:solidFill>
                  <a:schemeClr val="tx1"/>
                </a:solidFill>
              </a:rPr>
              <a:t>, </a:t>
            </a:r>
            <a:r>
              <a:rPr lang="sr-Latn-RS" sz="2000" dirty="0" smtClean="0">
                <a:solidFill>
                  <a:schemeClr val="tx1"/>
                </a:solidFill>
              </a:rPr>
              <a:t>obezbeđuju </a:t>
            </a:r>
            <a:r>
              <a:rPr lang="sr-Latn-RS" sz="2000" dirty="0">
                <a:solidFill>
                  <a:schemeClr val="tx1"/>
                </a:solidFill>
              </a:rPr>
              <a:t>svakodnevnu egzistenciju, a vlasnici i </a:t>
            </a:r>
            <a:r>
              <a:rPr lang="sr-Latn-RS" sz="2000" dirty="0" smtClean="0">
                <a:solidFill>
                  <a:schemeClr val="tx1"/>
                </a:solidFill>
              </a:rPr>
              <a:t>dugoro</a:t>
            </a:r>
            <a:r>
              <a:rPr lang="sr-Latn-RS" sz="2000" dirty="0">
                <a:solidFill>
                  <a:schemeClr val="tx1"/>
                </a:solidFill>
              </a:rPr>
              <a:t>č</a:t>
            </a:r>
            <a:r>
              <a:rPr lang="sr-Latn-RS" sz="2000" dirty="0" smtClean="0">
                <a:solidFill>
                  <a:schemeClr val="tx1"/>
                </a:solidFill>
              </a:rPr>
              <a:t>nije </a:t>
            </a:r>
            <a:r>
              <a:rPr lang="sr-Latn-RS" sz="2000" dirty="0">
                <a:solidFill>
                  <a:schemeClr val="tx1"/>
                </a:solidFill>
              </a:rPr>
              <a:t>ulaganje svog kapitala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331688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Porodični biznis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9275" y="2141482"/>
            <a:ext cx="4313864" cy="4322379"/>
          </a:xfrm>
        </p:spPr>
        <p:txBody>
          <a:bodyPr>
            <a:normAutofit lnSpcReduction="10000"/>
          </a:bodyPr>
          <a:lstStyle/>
          <a:p>
            <a:r>
              <a:rPr lang="sl-SI" sz="2000" dirty="0">
                <a:solidFill>
                  <a:schemeClr val="tx1"/>
                </a:solidFill>
              </a:rPr>
              <a:t>Pod porodičnim biznisom u najopštijem smislu se smatra preduzeće bez obzira na svoju veličinu, koje je u vlasništvu porodice, ali i kao biznis koji poseduje i kojim upravlja član porodice, gde su dva ili više članova porodice uključeni u vlasništvo i upravljanje biznisom. To može biti i preduzeće u kojima porodica osnivača ima manjinsko vlasništvo, ali sa značajnim nesrazmernim vlasničkim udelom u upravljanju.</a:t>
            </a:r>
            <a:endParaRPr lang="sr-Latn-RS" sz="20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l-SI" sz="2000" dirty="0">
                <a:solidFill>
                  <a:schemeClr val="tx1"/>
                </a:solidFill>
              </a:rPr>
              <a:t>U širem smislu, porodično preduzeće je ono u kome osnivač i članovi njegove porodice imaju:</a:t>
            </a:r>
            <a:endParaRPr lang="sr-Latn-RS" sz="2000" dirty="0">
              <a:solidFill>
                <a:schemeClr val="tx1"/>
              </a:solidFill>
            </a:endParaRPr>
          </a:p>
          <a:p>
            <a:pPr lvl="0"/>
            <a:r>
              <a:rPr lang="en-US" sz="2000" dirty="0" err="1">
                <a:solidFill>
                  <a:schemeClr val="tx1"/>
                </a:solidFill>
              </a:rPr>
              <a:t>značajan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procenat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vlasništva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odnosno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kontrolni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paket</a:t>
            </a:r>
            <a:r>
              <a:rPr lang="en-US" sz="2000" dirty="0">
                <a:solidFill>
                  <a:schemeClr val="tx1"/>
                </a:solidFill>
              </a:rPr>
              <a:t> i</a:t>
            </a:r>
            <a:endParaRPr lang="sr-Latn-RS" sz="2000" dirty="0">
              <a:solidFill>
                <a:schemeClr val="tx1"/>
              </a:solidFill>
            </a:endParaRPr>
          </a:p>
          <a:p>
            <a:pPr lvl="0"/>
            <a:r>
              <a:rPr lang="en-US" sz="2000" dirty="0" err="1">
                <a:solidFill>
                  <a:schemeClr val="tx1"/>
                </a:solidFill>
              </a:rPr>
              <a:t>vodeću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ulogu</a:t>
            </a:r>
            <a:r>
              <a:rPr lang="en-US" sz="2000" dirty="0">
                <a:solidFill>
                  <a:schemeClr val="tx1"/>
                </a:solidFill>
              </a:rPr>
              <a:t> u </a:t>
            </a:r>
            <a:r>
              <a:rPr lang="en-US" sz="2000" dirty="0" err="1">
                <a:solidFill>
                  <a:schemeClr val="tx1"/>
                </a:solidFill>
              </a:rPr>
              <a:t>vođenju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posla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sr-Latn-RS" sz="20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576199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Porodični biznis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Porodični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biznis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široko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definisan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preduzeće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čijem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en-US" sz="2400" b="1" dirty="0" err="1" smtClean="0">
                <a:solidFill>
                  <a:schemeClr val="tx1"/>
                </a:solidFill>
              </a:rPr>
              <a:t>vlasništvu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i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en-US" sz="2400" b="1" dirty="0" err="1" smtClean="0">
                <a:solidFill>
                  <a:schemeClr val="tx1"/>
                </a:solidFill>
              </a:rPr>
              <a:t>menadžmentu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r>
              <a:rPr lang="en-US" sz="2400" dirty="0" err="1" smtClean="0">
                <a:solidFill>
                  <a:schemeClr val="tx1"/>
                </a:solidFill>
              </a:rPr>
              <a:t>određena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porodica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značajno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zastupljena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ali</a:t>
            </a:r>
            <a:r>
              <a:rPr lang="en-US" sz="2400" dirty="0">
                <a:solidFill>
                  <a:schemeClr val="tx1"/>
                </a:solidFill>
              </a:rPr>
              <a:t> ne </a:t>
            </a:r>
            <a:r>
              <a:rPr lang="en-US" sz="2400" dirty="0" err="1">
                <a:solidFill>
                  <a:schemeClr val="tx1"/>
                </a:solidFill>
              </a:rPr>
              <a:t>nužno</a:t>
            </a:r>
            <a:r>
              <a:rPr lang="en-US" sz="2400" dirty="0">
                <a:solidFill>
                  <a:schemeClr val="tx1"/>
                </a:solidFill>
              </a:rPr>
              <a:t> i u </a:t>
            </a:r>
            <a:r>
              <a:rPr lang="en-US" sz="2400" dirty="0" err="1">
                <a:solidFill>
                  <a:schemeClr val="tx1"/>
                </a:solidFill>
              </a:rPr>
              <a:t>jednom</a:t>
            </a:r>
            <a:r>
              <a:rPr lang="en-US" sz="2400" dirty="0">
                <a:solidFill>
                  <a:schemeClr val="tx1"/>
                </a:solidFill>
              </a:rPr>
              <a:t> i u </a:t>
            </a:r>
            <a:r>
              <a:rPr lang="en-US" sz="2400" dirty="0" err="1">
                <a:solidFill>
                  <a:schemeClr val="tx1"/>
                </a:solidFill>
              </a:rPr>
              <a:t>drugom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sr-Latn-R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382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Porodični biznis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>
                <a:solidFill>
                  <a:schemeClr val="tx1"/>
                </a:solidFill>
              </a:rPr>
              <a:t>Veli</a:t>
            </a:r>
            <a:r>
              <a:rPr lang="sr-Cyrl-CS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ina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porodi</a:t>
            </a:r>
            <a:r>
              <a:rPr lang="sr-Cyrl-CS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</a:t>
            </a:r>
            <a:r>
              <a:rPr lang="sr-Cyrl-CS" sz="2400" dirty="0">
                <a:solidFill>
                  <a:schemeClr val="tx1"/>
                </a:solidFill>
              </a:rPr>
              <a:t>ć</a:t>
            </a:r>
            <a:r>
              <a:rPr lang="en-US" sz="2400" dirty="0">
                <a:solidFill>
                  <a:schemeClr val="tx1"/>
                </a:solidFill>
              </a:rPr>
              <a:t>a </a:t>
            </a:r>
            <a:r>
              <a:rPr lang="en-US" sz="2400" dirty="0" err="1">
                <a:solidFill>
                  <a:schemeClr val="tx1"/>
                </a:solidFill>
              </a:rPr>
              <a:t>mo</a:t>
            </a:r>
            <a:r>
              <a:rPr lang="sr-Cyrl-CS" sz="2400" dirty="0">
                <a:solidFill>
                  <a:schemeClr val="tx1"/>
                </a:solidFill>
              </a:rPr>
              <a:t>ž</a:t>
            </a:r>
            <a:r>
              <a:rPr lang="en-US" sz="2400" dirty="0">
                <a:solidFill>
                  <a:schemeClr val="tx1"/>
                </a:solidFill>
              </a:rPr>
              <a:t>e </a:t>
            </a:r>
            <a:r>
              <a:rPr lang="en-US" sz="2400" dirty="0" err="1">
                <a:solidFill>
                  <a:schemeClr val="tx1"/>
                </a:solidFill>
              </a:rPr>
              <a:t>biti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razli</a:t>
            </a:r>
            <a:r>
              <a:rPr lang="sr-Cyrl-CS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ita</a:t>
            </a:r>
            <a:r>
              <a:rPr lang="sr-Cyrl-CS" sz="2400" dirty="0">
                <a:solidFill>
                  <a:schemeClr val="tx1"/>
                </a:solidFill>
              </a:rPr>
              <a:t>.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To </a:t>
            </a:r>
            <a:r>
              <a:rPr lang="en-US" sz="2400" dirty="0" err="1">
                <a:solidFill>
                  <a:schemeClr val="tx1"/>
                </a:solidFill>
              </a:rPr>
              <a:t>mogu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mala i </a:t>
            </a:r>
            <a:r>
              <a:rPr lang="en-US" sz="2400" b="1" dirty="0" err="1">
                <a:solidFill>
                  <a:schemeClr val="tx1"/>
                </a:solidFill>
              </a:rPr>
              <a:t>srednja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preduzeća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ali</a:t>
            </a:r>
            <a:r>
              <a:rPr lang="en-US" sz="2400" dirty="0">
                <a:solidFill>
                  <a:schemeClr val="tx1"/>
                </a:solidFill>
              </a:rPr>
              <a:t> i </a:t>
            </a:r>
            <a:r>
              <a:rPr lang="en-US" sz="2400" b="1" dirty="0" err="1">
                <a:solidFill>
                  <a:schemeClr val="tx1"/>
                </a:solidFill>
              </a:rPr>
              <a:t>velike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međunarodne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kompanije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r>
              <a:rPr lang="en-US" sz="2400" dirty="0" err="1">
                <a:solidFill>
                  <a:schemeClr val="tx1"/>
                </a:solidFill>
              </a:rPr>
              <a:t>Postoje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porodične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firme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ogromnim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prometom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ali</a:t>
            </a:r>
            <a:r>
              <a:rPr lang="en-US" sz="2400" dirty="0">
                <a:solidFill>
                  <a:schemeClr val="tx1"/>
                </a:solidFill>
              </a:rPr>
              <a:t> i </a:t>
            </a:r>
            <a:r>
              <a:rPr lang="en-US" sz="2400" b="1" dirty="0" err="1">
                <a:solidFill>
                  <a:schemeClr val="tx1"/>
                </a:solidFill>
              </a:rPr>
              <a:t>jednočlani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mikrobiznisi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koje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njihov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vlasnik</a:t>
            </a:r>
            <a:r>
              <a:rPr lang="en-US" sz="2400" dirty="0">
                <a:solidFill>
                  <a:schemeClr val="tx1"/>
                </a:solidFill>
              </a:rPr>
              <a:t> nada da </a:t>
            </a:r>
            <a:r>
              <a:rPr lang="en-US" sz="2400" dirty="0" err="1">
                <a:solidFill>
                  <a:schemeClr val="tx1"/>
                </a:solidFill>
              </a:rPr>
              <a:t>će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jednog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preuzeti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njegovi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naslednici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sr-Latn-RS" sz="24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019297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Prednosti</a:t>
            </a:r>
            <a:r>
              <a:rPr lang="sr-Latn-RS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378" y="1826171"/>
            <a:ext cx="4862622" cy="431449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200" dirty="0" err="1">
                <a:solidFill>
                  <a:schemeClr val="tx1"/>
                </a:solidFill>
              </a:rPr>
              <a:t>predstava</a:t>
            </a:r>
            <a:r>
              <a:rPr lang="en-US" sz="2200" dirty="0">
                <a:solidFill>
                  <a:schemeClr val="tx1"/>
                </a:solidFill>
              </a:rPr>
              <a:t> o </a:t>
            </a:r>
            <a:r>
              <a:rPr lang="en-US" sz="2200" dirty="0" err="1">
                <a:solidFill>
                  <a:schemeClr val="tx1"/>
                </a:solidFill>
              </a:rPr>
              <a:t>budućnosti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koja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prenosi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generacije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generaciju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kontinuitet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znanja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učenje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iz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ranijih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iskustava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kojima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prenosi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znanje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veština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dugoročni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fokus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orijentacija</a:t>
            </a:r>
            <a:r>
              <a:rPr lang="en-US" sz="2200" dirty="0">
                <a:solidFill>
                  <a:schemeClr val="tx1"/>
                </a:solidFill>
              </a:rPr>
              <a:t> i  u </a:t>
            </a:r>
            <a:r>
              <a:rPr lang="en-US" sz="2200" dirty="0" err="1">
                <a:solidFill>
                  <a:schemeClr val="tx1"/>
                </a:solidFill>
              </a:rPr>
              <a:t>organizaciji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posla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rast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reputacije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standarda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zaposleni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proizvodi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usluge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treba</a:t>
            </a:r>
            <a:r>
              <a:rPr lang="en-US" sz="2200" dirty="0">
                <a:solidFill>
                  <a:schemeClr val="tx1"/>
                </a:solidFill>
              </a:rPr>
              <a:t> da </a:t>
            </a:r>
            <a:r>
              <a:rPr lang="en-US" sz="2200" dirty="0" err="1">
                <a:solidFill>
                  <a:schemeClr val="tx1"/>
                </a:solidFill>
              </a:rPr>
              <a:t>ispune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de-DE" sz="2200" dirty="0">
                <a:solidFill>
                  <a:schemeClr val="tx1"/>
                </a:solidFill>
              </a:rPr>
              <a:t>strast i entuzijazam prema biznisu koja se nasleđuje,</a:t>
            </a:r>
            <a:endParaRPr lang="sr-Latn-RS" sz="22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524" y="1818793"/>
            <a:ext cx="4725438" cy="424304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200" dirty="0" err="1">
                <a:solidFill>
                  <a:schemeClr val="tx1"/>
                </a:solidFill>
              </a:rPr>
              <a:t>lojalnost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zaposlenih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članova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porodice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otpornost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porodice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teškim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vremenima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brzo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donošenje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odluka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veća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fleksibilnost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poslovanju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fleksibinost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radnog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vremena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reinvestiranje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preduzeće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imidž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prepoznatljiv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identitet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poznavanje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biznisa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proizvoda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kontakata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tržišta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  <a:endParaRPr lang="sr-Latn-RS" sz="22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02922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Nedostaci</a:t>
            </a:r>
            <a:r>
              <a:rPr lang="en-US" dirty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564" y="1960178"/>
            <a:ext cx="4481622" cy="4314497"/>
          </a:xfrm>
        </p:spPr>
        <p:txBody>
          <a:bodyPr>
            <a:normAutofit/>
          </a:bodyPr>
          <a:lstStyle/>
          <a:p>
            <a:pPr lvl="0"/>
            <a:r>
              <a:rPr lang="en-US" sz="2000" dirty="0" err="1">
                <a:solidFill>
                  <a:schemeClr val="tx1"/>
                </a:solidFill>
              </a:rPr>
              <a:t>nezadovoljstvo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radom</a:t>
            </a:r>
            <a:r>
              <a:rPr lang="en-US" sz="2000" dirty="0">
                <a:solidFill>
                  <a:schemeClr val="tx1"/>
                </a:solidFill>
              </a:rPr>
              <a:t> i </a:t>
            </a:r>
            <a:r>
              <a:rPr lang="en-US" sz="2000" dirty="0" err="1">
                <a:solidFill>
                  <a:schemeClr val="tx1"/>
                </a:solidFill>
              </a:rPr>
              <a:t>nedostatak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znanja</a:t>
            </a:r>
            <a:r>
              <a:rPr lang="en-US" sz="2000" dirty="0">
                <a:solidFill>
                  <a:schemeClr val="tx1"/>
                </a:solidFill>
              </a:rPr>
              <a:t> i </a:t>
            </a:r>
            <a:r>
              <a:rPr lang="en-US" sz="2000" dirty="0" err="1">
                <a:solidFill>
                  <a:schemeClr val="tx1"/>
                </a:solidFill>
              </a:rPr>
              <a:t>veština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endParaRPr lang="sr-Latn-RS" sz="2000" dirty="0">
              <a:solidFill>
                <a:schemeClr val="tx1"/>
              </a:solidFill>
            </a:endParaRPr>
          </a:p>
          <a:p>
            <a:pPr lvl="0"/>
            <a:r>
              <a:rPr lang="en-US" sz="2000" dirty="0" err="1">
                <a:solidFill>
                  <a:schemeClr val="tx1"/>
                </a:solidFill>
              </a:rPr>
              <a:t>tolerisanje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nesposobnih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ili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manje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sposobnih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članova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porodice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posebno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onih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višim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nivoima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upravljanja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endParaRPr lang="sr-Latn-RS" sz="2000" dirty="0">
              <a:solidFill>
                <a:schemeClr val="tx1"/>
              </a:solidFill>
            </a:endParaRPr>
          </a:p>
          <a:p>
            <a:pPr lvl="0"/>
            <a:r>
              <a:rPr lang="en-US" sz="2000" dirty="0" err="1">
                <a:solidFill>
                  <a:schemeClr val="tx1"/>
                </a:solidFill>
              </a:rPr>
              <a:t>nepravilan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sistem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nagrađivanja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endParaRPr lang="sr-Latn-RS" sz="2000" dirty="0">
              <a:solidFill>
                <a:schemeClr val="tx1"/>
              </a:solidFill>
            </a:endParaRPr>
          </a:p>
          <a:p>
            <a:pPr lvl="0"/>
            <a:r>
              <a:rPr lang="en-US" sz="2000" dirty="0" err="1">
                <a:solidFill>
                  <a:schemeClr val="tx1"/>
                </a:solidFill>
              </a:rPr>
              <a:t>teškoće</a:t>
            </a:r>
            <a:r>
              <a:rPr lang="en-US" sz="2000" dirty="0">
                <a:solidFill>
                  <a:schemeClr val="tx1"/>
                </a:solidFill>
              </a:rPr>
              <a:t> u </a:t>
            </a:r>
            <a:r>
              <a:rPr lang="en-US" sz="2000" dirty="0" err="1">
                <a:solidFill>
                  <a:schemeClr val="tx1"/>
                </a:solidFill>
              </a:rPr>
              <a:t>privlačenju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kvalitenih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zaposlenih</a:t>
            </a:r>
            <a:r>
              <a:rPr lang="en-US" sz="2000" dirty="0">
                <a:solidFill>
                  <a:schemeClr val="tx1"/>
                </a:solidFill>
              </a:rPr>
              <a:t> van </a:t>
            </a:r>
            <a:r>
              <a:rPr lang="en-US" sz="2000" dirty="0" err="1">
                <a:solidFill>
                  <a:schemeClr val="tx1"/>
                </a:solidFill>
              </a:rPr>
              <a:t>porodice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endParaRPr lang="sr-Latn-RS" sz="2000" dirty="0">
              <a:solidFill>
                <a:schemeClr val="tx1"/>
              </a:solidFill>
            </a:endParaRPr>
          </a:p>
          <a:p>
            <a:pPr lvl="0"/>
            <a:r>
              <a:rPr lang="en-US" sz="2000" dirty="0" err="1">
                <a:solidFill>
                  <a:schemeClr val="tx1"/>
                </a:solidFill>
              </a:rPr>
              <a:t>prenošenje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kontrole</a:t>
            </a:r>
            <a:r>
              <a:rPr lang="en-US" sz="2000" dirty="0">
                <a:solidFill>
                  <a:schemeClr val="tx1"/>
                </a:solidFill>
              </a:rPr>
              <a:t> u </a:t>
            </a:r>
            <a:r>
              <a:rPr lang="en-US" sz="2000" dirty="0" err="1">
                <a:solidFill>
                  <a:schemeClr val="tx1"/>
                </a:solidFill>
              </a:rPr>
              <a:t>slučaju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sukcesije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endParaRPr lang="sr-Latn-RS" sz="20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1290" y="1954924"/>
            <a:ext cx="4733321" cy="3948920"/>
          </a:xfrm>
        </p:spPr>
        <p:txBody>
          <a:bodyPr>
            <a:normAutofit/>
          </a:bodyPr>
          <a:lstStyle/>
          <a:p>
            <a:pPr lvl="0"/>
            <a:r>
              <a:rPr lang="de-DE" sz="2200" dirty="0">
                <a:solidFill>
                  <a:schemeClr val="tx1"/>
                </a:solidFill>
              </a:rPr>
              <a:t>lične konflikte i rivalitet unutar porodice,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de-DE" sz="2200" dirty="0">
                <a:solidFill>
                  <a:schemeClr val="tx1"/>
                </a:solidFill>
              </a:rPr>
              <a:t>različita politička opredeljenja članova porodice,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neprihvatanje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neminovnih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promena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generacijski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jaz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>
                <a:solidFill>
                  <a:schemeClr val="tx1"/>
                </a:solidFill>
              </a:rPr>
              <a:t>problem </a:t>
            </a:r>
            <a:r>
              <a:rPr lang="en-US" sz="2200" dirty="0" err="1">
                <a:solidFill>
                  <a:schemeClr val="tx1"/>
                </a:solidFill>
              </a:rPr>
              <a:t>trajanja</a:t>
            </a:r>
            <a:r>
              <a:rPr lang="en-US" sz="2200" dirty="0">
                <a:solidFill>
                  <a:schemeClr val="tx1"/>
                </a:solidFill>
              </a:rPr>
              <a:t>,</a:t>
            </a:r>
            <a:endParaRPr lang="sr-Latn-R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autokratski</a:t>
            </a:r>
            <a:r>
              <a:rPr lang="en-US" sz="2200" dirty="0">
                <a:solidFill>
                  <a:schemeClr val="tx1"/>
                </a:solidFill>
              </a:rPr>
              <a:t> i </a:t>
            </a:r>
            <a:r>
              <a:rPr lang="en-US" sz="2200" dirty="0" err="1">
                <a:solidFill>
                  <a:schemeClr val="tx1"/>
                </a:solidFill>
              </a:rPr>
              <a:t>paternalistički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stil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menadžmenta</a:t>
            </a:r>
            <a:r>
              <a:rPr lang="en-US" sz="2200" dirty="0">
                <a:solidFill>
                  <a:schemeClr val="tx1"/>
                </a:solidFill>
              </a:rPr>
              <a:t> i sl.</a:t>
            </a:r>
            <a:endParaRPr lang="sr-Latn-RS" sz="22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334603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Upravljanje</a:t>
            </a:r>
            <a:r>
              <a:rPr lang="en-US" b="1" dirty="0"/>
              <a:t> </a:t>
            </a:r>
            <a:r>
              <a:rPr lang="en-US" b="1" dirty="0" err="1"/>
              <a:t>porodi</a:t>
            </a:r>
            <a:r>
              <a:rPr lang="sr-Cyrl-CS" b="1" dirty="0"/>
              <a:t>č</a:t>
            </a:r>
            <a:r>
              <a:rPr lang="en-US" b="1" dirty="0" err="1"/>
              <a:t>nim</a:t>
            </a:r>
            <a:r>
              <a:rPr lang="en-US" b="1" dirty="0"/>
              <a:t> </a:t>
            </a:r>
            <a:r>
              <a:rPr lang="en-US" b="1" dirty="0" err="1"/>
              <a:t>preduze</a:t>
            </a:r>
            <a:r>
              <a:rPr lang="sr-Cyrl-CS" b="1" dirty="0"/>
              <a:t>ć</a:t>
            </a:r>
            <a:r>
              <a:rPr lang="en-US" b="1" dirty="0" err="1"/>
              <a:t>em</a:t>
            </a:r>
            <a:r>
              <a:rPr lang="sr-Latn-RS" b="1" i="1" dirty="0"/>
              <a:t/>
            </a:r>
            <a:br>
              <a:rPr lang="sr-Latn-RS" b="1" i="1" dirty="0"/>
            </a:b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53166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>
                <a:solidFill>
                  <a:schemeClr val="tx1"/>
                </a:solidFill>
              </a:rPr>
              <a:t>Tri </a:t>
            </a:r>
            <a:r>
              <a:rPr lang="sr-Latn-RS" b="1" dirty="0">
                <a:solidFill>
                  <a:schemeClr val="tx1"/>
                </a:solidFill>
              </a:rPr>
              <a:t>faze u razvoju </a:t>
            </a:r>
            <a:r>
              <a:rPr lang="sr-Latn-RS" b="1" dirty="0" smtClean="0">
                <a:solidFill>
                  <a:schemeClr val="tx1"/>
                </a:solidFill>
              </a:rPr>
              <a:t>porodičnih preduzeća 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9124" y="1418897"/>
            <a:ext cx="10235488" cy="4926724"/>
          </a:xfrm>
        </p:spPr>
        <p:txBody>
          <a:bodyPr>
            <a:normAutofit/>
          </a:bodyPr>
          <a:lstStyle/>
          <a:p>
            <a:r>
              <a:rPr lang="sr-Latn-RS" sz="2000" b="1" dirty="0" smtClean="0">
                <a:solidFill>
                  <a:schemeClr val="tx1"/>
                </a:solidFill>
              </a:rPr>
              <a:t>Prva </a:t>
            </a:r>
            <a:r>
              <a:rPr lang="sr-Latn-RS" sz="2000" b="1" dirty="0">
                <a:solidFill>
                  <a:schemeClr val="tx1"/>
                </a:solidFill>
              </a:rPr>
              <a:t>faza</a:t>
            </a:r>
            <a:r>
              <a:rPr lang="sr-Latn-RS" sz="2000" dirty="0">
                <a:solidFill>
                  <a:schemeClr val="tx1"/>
                </a:solidFill>
              </a:rPr>
              <a:t>, je era kojom upravlja vlasnik, kada </a:t>
            </a:r>
            <a:r>
              <a:rPr lang="sr-Latn-RS" sz="2000" dirty="0" smtClean="0">
                <a:solidFill>
                  <a:schemeClr val="tx1"/>
                </a:solidFill>
              </a:rPr>
              <a:t>preduzeće </a:t>
            </a:r>
            <a:r>
              <a:rPr lang="sr-Latn-RS" sz="2000" dirty="0">
                <a:solidFill>
                  <a:schemeClr val="tx1"/>
                </a:solidFill>
              </a:rPr>
              <a:t>poseduje i vodi </a:t>
            </a:r>
            <a:r>
              <a:rPr lang="sr-Latn-RS" sz="2000" dirty="0" smtClean="0">
                <a:solidFill>
                  <a:schemeClr val="tx1"/>
                </a:solidFill>
              </a:rPr>
              <a:t>jedan </a:t>
            </a:r>
            <a:r>
              <a:rPr lang="sr-Latn-RS" sz="2000" dirty="0">
                <a:solidFill>
                  <a:schemeClr val="tx1"/>
                </a:solidFill>
              </a:rPr>
              <a:t>č</a:t>
            </a:r>
            <a:r>
              <a:rPr lang="sr-Latn-RS" sz="2000" dirty="0" smtClean="0">
                <a:solidFill>
                  <a:schemeClr val="tx1"/>
                </a:solidFill>
              </a:rPr>
              <a:t>ovek</a:t>
            </a:r>
            <a:r>
              <a:rPr lang="sr-Latn-RS" sz="2000" dirty="0">
                <a:solidFill>
                  <a:schemeClr val="tx1"/>
                </a:solidFill>
              </a:rPr>
              <a:t>, koji ga je osnovao ili kupio, ili kontroliše njegove akcije. </a:t>
            </a:r>
            <a:r>
              <a:rPr lang="sr-Latn-RS" sz="2000" dirty="0" smtClean="0">
                <a:solidFill>
                  <a:schemeClr val="tx1"/>
                </a:solidFill>
              </a:rPr>
              <a:t>Kada osnivač  </a:t>
            </a:r>
            <a:r>
              <a:rPr lang="sr-Latn-RS" sz="2000" dirty="0">
                <a:solidFill>
                  <a:schemeClr val="tx1"/>
                </a:solidFill>
              </a:rPr>
              <a:t>i dalje drži kontrolu u svojim rukama ili je naslednik vlasnik </a:t>
            </a:r>
            <a:r>
              <a:rPr lang="sr-Latn-RS" sz="2000" dirty="0" smtClean="0">
                <a:solidFill>
                  <a:schemeClr val="tx1"/>
                </a:solidFill>
              </a:rPr>
              <a:t>koji </a:t>
            </a:r>
            <a:r>
              <a:rPr lang="sr-Latn-RS" sz="2000" dirty="0">
                <a:solidFill>
                  <a:schemeClr val="tx1"/>
                </a:solidFill>
              </a:rPr>
              <a:t>vrši kontrolu. </a:t>
            </a:r>
            <a:endParaRPr lang="sr-Latn-RS" sz="2000" dirty="0" smtClean="0">
              <a:solidFill>
                <a:schemeClr val="tx1"/>
              </a:solidFill>
            </a:endParaRPr>
          </a:p>
          <a:p>
            <a:r>
              <a:rPr lang="sr-Latn-RS" sz="2000" dirty="0" smtClean="0">
                <a:solidFill>
                  <a:schemeClr val="tx1"/>
                </a:solidFill>
              </a:rPr>
              <a:t>Dva </a:t>
            </a:r>
            <a:r>
              <a:rPr lang="sr-Latn-RS" sz="2000" dirty="0">
                <a:solidFill>
                  <a:schemeClr val="tx1"/>
                </a:solidFill>
              </a:rPr>
              <a:t>su </a:t>
            </a:r>
            <a:r>
              <a:rPr lang="sr-Latn-RS" sz="2000" dirty="0" smtClean="0">
                <a:solidFill>
                  <a:schemeClr val="tx1"/>
                </a:solidFill>
              </a:rPr>
              <a:t>klju</a:t>
            </a:r>
            <a:r>
              <a:rPr lang="sr-Latn-RS" sz="2000" dirty="0">
                <a:solidFill>
                  <a:schemeClr val="tx1"/>
                </a:solidFill>
              </a:rPr>
              <a:t>č</a:t>
            </a:r>
            <a:r>
              <a:rPr lang="sr-Latn-RS" sz="2000" dirty="0" smtClean="0">
                <a:solidFill>
                  <a:schemeClr val="tx1"/>
                </a:solidFill>
              </a:rPr>
              <a:t>na </a:t>
            </a:r>
            <a:r>
              <a:rPr lang="sr-Latn-RS" sz="2000" dirty="0">
                <a:solidFill>
                  <a:schemeClr val="tx1"/>
                </a:solidFill>
              </a:rPr>
              <a:t>problema sa kojima se </a:t>
            </a:r>
            <a:r>
              <a:rPr lang="sr-Latn-RS" sz="2000" dirty="0" smtClean="0">
                <a:solidFill>
                  <a:schemeClr val="tx1"/>
                </a:solidFill>
              </a:rPr>
              <a:t>suočava porodično preduzeće u </a:t>
            </a:r>
            <a:r>
              <a:rPr lang="sr-Latn-RS" sz="2000" dirty="0">
                <a:solidFill>
                  <a:schemeClr val="tx1"/>
                </a:solidFill>
              </a:rPr>
              <a:t>prvoj fazi: </a:t>
            </a:r>
            <a:endParaRPr lang="sr-Latn-RS" sz="20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sr-Latn-RS" sz="2000" dirty="0" smtClean="0">
                <a:solidFill>
                  <a:schemeClr val="tx1"/>
                </a:solidFill>
              </a:rPr>
              <a:t>prvo pitanje </a:t>
            </a:r>
            <a:r>
              <a:rPr lang="sr-Latn-RS" sz="2000" dirty="0">
                <a:solidFill>
                  <a:schemeClr val="tx1"/>
                </a:solidFill>
              </a:rPr>
              <a:t>da li postoji kompetentan naslednik, a </a:t>
            </a:r>
            <a:endParaRPr lang="sr-Latn-RS" sz="20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sr-Latn-RS" sz="2000" dirty="0" smtClean="0">
                <a:solidFill>
                  <a:schemeClr val="tx1"/>
                </a:solidFill>
              </a:rPr>
              <a:t>drugo </a:t>
            </a:r>
            <a:r>
              <a:rPr lang="sr-Latn-RS" sz="2000" dirty="0">
                <a:solidFill>
                  <a:schemeClr val="tx1"/>
                </a:solidFill>
              </a:rPr>
              <a:t>da li </a:t>
            </a:r>
            <a:r>
              <a:rPr lang="sr-Latn-RS" sz="2000" dirty="0" smtClean="0">
                <a:solidFill>
                  <a:schemeClr val="tx1"/>
                </a:solidFill>
              </a:rPr>
              <a:t>postoji </a:t>
            </a:r>
            <a:r>
              <a:rPr lang="sr-Latn-RS" sz="2000" dirty="0">
                <a:solidFill>
                  <a:schemeClr val="tx1"/>
                </a:solidFill>
              </a:rPr>
              <a:t>i spremnost i sposobnost </a:t>
            </a:r>
            <a:r>
              <a:rPr lang="sr-Latn-RS" sz="2000" dirty="0" smtClean="0">
                <a:solidFill>
                  <a:schemeClr val="tx1"/>
                </a:solidFill>
              </a:rPr>
              <a:t>osnivača </a:t>
            </a:r>
            <a:r>
              <a:rPr lang="sr-Latn-RS" sz="2000" dirty="0">
                <a:solidFill>
                  <a:schemeClr val="tx1"/>
                </a:solidFill>
              </a:rPr>
              <a:t>da prepusti kontrolu. </a:t>
            </a:r>
            <a:endParaRPr lang="sr-Latn-RS" sz="2000" dirty="0" smtClean="0">
              <a:solidFill>
                <a:schemeClr val="tx1"/>
              </a:solidFill>
            </a:endParaRPr>
          </a:p>
          <a:p>
            <a:r>
              <a:rPr lang="sr-Latn-RS" sz="2000" dirty="0" smtClean="0">
                <a:solidFill>
                  <a:schemeClr val="tx1"/>
                </a:solidFill>
              </a:rPr>
              <a:t>Iz </a:t>
            </a:r>
            <a:r>
              <a:rPr lang="sr-Latn-RS" sz="2000" dirty="0">
                <a:solidFill>
                  <a:schemeClr val="tx1"/>
                </a:solidFill>
              </a:rPr>
              <a:t>takvih </a:t>
            </a:r>
            <a:r>
              <a:rPr lang="sr-Latn-RS" sz="2000" dirty="0" smtClean="0">
                <a:solidFill>
                  <a:schemeClr val="tx1"/>
                </a:solidFill>
              </a:rPr>
              <a:t>situacija rađaju </a:t>
            </a:r>
            <a:r>
              <a:rPr lang="sr-Latn-RS" sz="2000" dirty="0">
                <a:solidFill>
                  <a:schemeClr val="tx1"/>
                </a:solidFill>
              </a:rPr>
              <a:t>se novi problemi: kako </a:t>
            </a:r>
            <a:r>
              <a:rPr lang="sr-Latn-RS" sz="2000" dirty="0" smtClean="0">
                <a:solidFill>
                  <a:schemeClr val="tx1"/>
                </a:solidFill>
              </a:rPr>
              <a:t>proceniti </a:t>
            </a:r>
            <a:r>
              <a:rPr lang="sr-Latn-RS" sz="2000" dirty="0">
                <a:solidFill>
                  <a:schemeClr val="tx1"/>
                </a:solidFill>
              </a:rPr>
              <a:t>karakteristike </a:t>
            </a:r>
            <a:r>
              <a:rPr lang="sr-Latn-RS" sz="2000" dirty="0" smtClean="0">
                <a:solidFill>
                  <a:schemeClr val="tx1"/>
                </a:solidFill>
              </a:rPr>
              <a:t>kompetentnog </a:t>
            </a:r>
            <a:r>
              <a:rPr lang="sr-Latn-RS" sz="2000" dirty="0">
                <a:solidFill>
                  <a:schemeClr val="tx1"/>
                </a:solidFill>
              </a:rPr>
              <a:t>naslednika </a:t>
            </a:r>
            <a:r>
              <a:rPr lang="sr-Latn-RS" sz="2000" dirty="0" smtClean="0">
                <a:solidFill>
                  <a:schemeClr val="tx1"/>
                </a:solidFill>
              </a:rPr>
              <a:t>ili </a:t>
            </a:r>
            <a:r>
              <a:rPr lang="sr-Latn-RS" sz="2000" dirty="0">
                <a:solidFill>
                  <a:schemeClr val="tx1"/>
                </a:solidFill>
              </a:rPr>
              <a:t>kako olakšati </a:t>
            </a:r>
            <a:r>
              <a:rPr lang="sr-Latn-RS" sz="2000" dirty="0" smtClean="0">
                <a:solidFill>
                  <a:schemeClr val="tx1"/>
                </a:solidFill>
              </a:rPr>
              <a:t>osnivaču </a:t>
            </a:r>
            <a:r>
              <a:rPr lang="sr-Latn-RS" sz="2000" dirty="0">
                <a:solidFill>
                  <a:schemeClr val="tx1"/>
                </a:solidFill>
              </a:rPr>
              <a:t>odlazak u penziju a da se on </a:t>
            </a:r>
            <a:r>
              <a:rPr lang="sr-Latn-RS" sz="2000" dirty="0" smtClean="0">
                <a:solidFill>
                  <a:schemeClr val="tx1"/>
                </a:solidFill>
              </a:rPr>
              <a:t>pritom </a:t>
            </a:r>
            <a:r>
              <a:rPr lang="sr-Latn-RS" sz="2000" dirty="0">
                <a:solidFill>
                  <a:schemeClr val="tx1"/>
                </a:solidFill>
              </a:rPr>
              <a:t>ne oseti manje vrednim ili, još delikatnije, kako </a:t>
            </a:r>
            <a:r>
              <a:rPr lang="sr-Latn-RS" sz="2000" dirty="0" smtClean="0">
                <a:solidFill>
                  <a:schemeClr val="tx1"/>
                </a:solidFill>
              </a:rPr>
              <a:t>sprečiti osnivača </a:t>
            </a:r>
            <a:r>
              <a:rPr lang="sr-Latn-RS" sz="2000" dirty="0">
                <a:solidFill>
                  <a:schemeClr val="tx1"/>
                </a:solidFill>
              </a:rPr>
              <a:t>da u </a:t>
            </a:r>
            <a:r>
              <a:rPr lang="sr-Latn-RS" sz="2000" dirty="0" smtClean="0">
                <a:solidFill>
                  <a:schemeClr val="tx1"/>
                </a:solidFill>
              </a:rPr>
              <a:t>beskona</a:t>
            </a:r>
            <a:r>
              <a:rPr lang="sr-Latn-RS" sz="2000" dirty="0">
                <a:solidFill>
                  <a:schemeClr val="tx1"/>
                </a:solidFill>
              </a:rPr>
              <a:t>č</a:t>
            </a:r>
            <a:r>
              <a:rPr lang="sr-Latn-RS" sz="2000" dirty="0" smtClean="0">
                <a:solidFill>
                  <a:schemeClr val="tx1"/>
                </a:solidFill>
              </a:rPr>
              <a:t>nost </a:t>
            </a:r>
            <a:r>
              <a:rPr lang="sr-Latn-RS" sz="2000" dirty="0">
                <a:solidFill>
                  <a:schemeClr val="tx1"/>
                </a:solidFill>
              </a:rPr>
              <a:t>ne odlaže napuštanje </a:t>
            </a:r>
            <a:r>
              <a:rPr lang="sr-Latn-RS" sz="2000" dirty="0" smtClean="0">
                <a:solidFill>
                  <a:schemeClr val="tx1"/>
                </a:solidFill>
              </a:rPr>
              <a:t>vodeće </a:t>
            </a:r>
            <a:r>
              <a:rPr lang="sr-Latn-RS" sz="2000" dirty="0">
                <a:solidFill>
                  <a:schemeClr val="tx1"/>
                </a:solidFill>
              </a:rPr>
              <a:t>pozicije u kompaniji. </a:t>
            </a:r>
          </a:p>
        </p:txBody>
      </p:sp>
    </p:spTree>
    <p:extLst>
      <p:ext uri="{BB962C8B-B14F-4D97-AF65-F5344CB8AC3E}">
        <p14:creationId xmlns:p14="http://schemas.microsoft.com/office/powerpoint/2010/main" val="4137773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2400" b="1" dirty="0">
                <a:solidFill>
                  <a:schemeClr val="tx1"/>
                </a:solidFill>
              </a:rPr>
              <a:t>Druga faza</a:t>
            </a:r>
            <a:r>
              <a:rPr lang="sr-Latn-RS" sz="2400" dirty="0">
                <a:solidFill>
                  <a:schemeClr val="tx1"/>
                </a:solidFill>
              </a:rPr>
              <a:t>, </a:t>
            </a:r>
            <a:r>
              <a:rPr lang="sr-Latn-RS" sz="2400" dirty="0" smtClean="0">
                <a:solidFill>
                  <a:schemeClr val="tx1"/>
                </a:solidFill>
              </a:rPr>
              <a:t>preduzeće </a:t>
            </a:r>
            <a:r>
              <a:rPr lang="sr-Latn-RS" sz="2400" dirty="0">
                <a:solidFill>
                  <a:schemeClr val="tx1"/>
                </a:solidFill>
              </a:rPr>
              <a:t>je prešlo u ruke partnerstva koje </a:t>
            </a:r>
            <a:r>
              <a:rPr lang="sr-Latn-RS" sz="2400" dirty="0" smtClean="0">
                <a:solidFill>
                  <a:schemeClr val="tx1"/>
                </a:solidFill>
              </a:rPr>
              <a:t>čine </a:t>
            </a:r>
            <a:r>
              <a:rPr lang="sr-Latn-RS" sz="2400" dirty="0">
                <a:solidFill>
                  <a:schemeClr val="tx1"/>
                </a:solidFill>
              </a:rPr>
              <a:t>dvoje ili više </a:t>
            </a:r>
            <a:r>
              <a:rPr lang="sr-Latn-RS" sz="2400" dirty="0" smtClean="0">
                <a:solidFill>
                  <a:schemeClr val="tx1"/>
                </a:solidFill>
              </a:rPr>
              <a:t>dece osnivača</a:t>
            </a:r>
            <a:r>
              <a:rPr lang="sr-Latn-RS" sz="2400" dirty="0">
                <a:solidFill>
                  <a:schemeClr val="tx1"/>
                </a:solidFill>
              </a:rPr>
              <a:t>. Kada generacija naslednika, </a:t>
            </a:r>
            <a:r>
              <a:rPr lang="sr-Latn-RS" sz="2400" dirty="0" smtClean="0">
                <a:solidFill>
                  <a:schemeClr val="tx1"/>
                </a:solidFill>
              </a:rPr>
              <a:t>ćerki </a:t>
            </a:r>
            <a:r>
              <a:rPr lang="sr-Latn-RS" sz="2400" dirty="0">
                <a:solidFill>
                  <a:schemeClr val="tx1"/>
                </a:solidFill>
              </a:rPr>
              <a:t>ili sinova, to jest, </a:t>
            </a:r>
            <a:r>
              <a:rPr lang="sr-Latn-RS" sz="2400" dirty="0" smtClean="0">
                <a:solidFill>
                  <a:schemeClr val="tx1"/>
                </a:solidFill>
              </a:rPr>
              <a:t>braća </a:t>
            </a:r>
            <a:r>
              <a:rPr lang="sr-Latn-RS" sz="2400" dirty="0">
                <a:solidFill>
                  <a:schemeClr val="tx1"/>
                </a:solidFill>
              </a:rPr>
              <a:t>ili </a:t>
            </a:r>
            <a:r>
              <a:rPr lang="sr-Latn-RS" sz="2400" dirty="0" smtClean="0">
                <a:solidFill>
                  <a:schemeClr val="tx1"/>
                </a:solidFill>
              </a:rPr>
              <a:t>sestara</a:t>
            </a:r>
            <a:r>
              <a:rPr lang="sr-Latn-RS" sz="2400" dirty="0">
                <a:solidFill>
                  <a:schemeClr val="tx1"/>
                </a:solidFill>
              </a:rPr>
              <a:t>, vodi posao; i </a:t>
            </a:r>
          </a:p>
          <a:p>
            <a:r>
              <a:rPr lang="sr-Latn-RS" sz="2400" b="1" dirty="0" smtClean="0">
                <a:solidFill>
                  <a:schemeClr val="tx1"/>
                </a:solidFill>
              </a:rPr>
              <a:t>Tre</a:t>
            </a:r>
            <a:r>
              <a:rPr lang="sr-Latn-RS" sz="2400" b="1" dirty="0">
                <a:solidFill>
                  <a:schemeClr val="tx1"/>
                </a:solidFill>
              </a:rPr>
              <a:t>ć</a:t>
            </a:r>
            <a:r>
              <a:rPr lang="sr-Latn-RS" sz="2400" b="1" dirty="0" smtClean="0">
                <a:solidFill>
                  <a:schemeClr val="tx1"/>
                </a:solidFill>
              </a:rPr>
              <a:t>a </a:t>
            </a:r>
            <a:r>
              <a:rPr lang="sr-Latn-RS" sz="2400" b="1" dirty="0">
                <a:solidFill>
                  <a:schemeClr val="tx1"/>
                </a:solidFill>
              </a:rPr>
              <a:t>faza </a:t>
            </a:r>
            <a:r>
              <a:rPr lang="sr-Latn-RS" sz="2400" dirty="0">
                <a:solidFill>
                  <a:schemeClr val="tx1"/>
                </a:solidFill>
              </a:rPr>
              <a:t>(saradnja </a:t>
            </a:r>
            <a:r>
              <a:rPr lang="sr-Latn-RS" sz="2400" dirty="0" smtClean="0">
                <a:solidFill>
                  <a:schemeClr val="tx1"/>
                </a:solidFill>
              </a:rPr>
              <a:t>rođaka</a:t>
            </a:r>
            <a:r>
              <a:rPr lang="sr-Latn-RS" sz="2400" dirty="0">
                <a:solidFill>
                  <a:schemeClr val="tx1"/>
                </a:solidFill>
              </a:rPr>
              <a:t>) u kojoj </a:t>
            </a:r>
            <a:r>
              <a:rPr lang="sr-Latn-RS" sz="2400" dirty="0" smtClean="0">
                <a:solidFill>
                  <a:schemeClr val="tx1"/>
                </a:solidFill>
              </a:rPr>
              <a:t>rođaci</a:t>
            </a:r>
            <a:r>
              <a:rPr lang="sr-Latn-RS" sz="2400" dirty="0">
                <a:solidFill>
                  <a:schemeClr val="tx1"/>
                </a:solidFill>
              </a:rPr>
              <a:t>, </a:t>
            </a:r>
            <a:r>
              <a:rPr lang="sr-Latn-RS" sz="2400" dirty="0" smtClean="0">
                <a:solidFill>
                  <a:schemeClr val="tx1"/>
                </a:solidFill>
              </a:rPr>
              <a:t>često </a:t>
            </a:r>
            <a:r>
              <a:rPr lang="sr-Latn-RS" sz="2400" dirty="0">
                <a:solidFill>
                  <a:schemeClr val="tx1"/>
                </a:solidFill>
              </a:rPr>
              <a:t>u </a:t>
            </a:r>
            <a:r>
              <a:rPr lang="sr-Latn-RS" sz="2400" dirty="0" smtClean="0">
                <a:solidFill>
                  <a:schemeClr val="tx1"/>
                </a:solidFill>
              </a:rPr>
              <a:t>trećoj </a:t>
            </a:r>
            <a:r>
              <a:rPr lang="sr-Latn-RS" sz="2400" dirty="0">
                <a:solidFill>
                  <a:schemeClr val="tx1"/>
                </a:solidFill>
              </a:rPr>
              <a:t>generaciji ili </a:t>
            </a:r>
            <a:r>
              <a:rPr lang="sr-Latn-RS" sz="2400" dirty="0" smtClean="0">
                <a:solidFill>
                  <a:schemeClr val="tx1"/>
                </a:solidFill>
              </a:rPr>
              <a:t>kasnije</a:t>
            </a:r>
            <a:r>
              <a:rPr lang="sr-Latn-RS" sz="2400" dirty="0">
                <a:solidFill>
                  <a:schemeClr val="tx1"/>
                </a:solidFill>
              </a:rPr>
              <a:t>, uspevaju da vode </a:t>
            </a:r>
            <a:r>
              <a:rPr lang="sr-Latn-RS" sz="2400" dirty="0" smtClean="0">
                <a:solidFill>
                  <a:schemeClr val="tx1"/>
                </a:solidFill>
              </a:rPr>
              <a:t>preduzeće</a:t>
            </a:r>
            <a:r>
              <a:rPr lang="sr-Latn-RS" sz="2400" dirty="0">
                <a:solidFill>
                  <a:schemeClr val="tx1"/>
                </a:solidFill>
              </a:rPr>
              <a:t>. A potom ih </a:t>
            </a:r>
            <a:r>
              <a:rPr lang="sr-Latn-RS" sz="2400" dirty="0" smtClean="0">
                <a:solidFill>
                  <a:schemeClr val="tx1"/>
                </a:solidFill>
              </a:rPr>
              <a:t>nasleđuju </a:t>
            </a:r>
            <a:r>
              <a:rPr lang="sr-Latn-RS" sz="2400" dirty="0">
                <a:solidFill>
                  <a:schemeClr val="tx1"/>
                </a:solidFill>
              </a:rPr>
              <a:t>njihova deca </a:t>
            </a:r>
            <a:r>
              <a:rPr lang="sr-Latn-RS" sz="2400" dirty="0" smtClean="0">
                <a:solidFill>
                  <a:schemeClr val="tx1"/>
                </a:solidFill>
              </a:rPr>
              <a:t>i deca njihove </a:t>
            </a:r>
            <a:r>
              <a:rPr lang="sr-Latn-RS" sz="2400" dirty="0">
                <a:solidFill>
                  <a:schemeClr val="tx1"/>
                </a:solidFill>
              </a:rPr>
              <a:t>dece i tako dalje.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703308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2400" dirty="0">
                <a:solidFill>
                  <a:schemeClr val="tx1"/>
                </a:solidFill>
              </a:rPr>
              <a:t>Ne </a:t>
            </a:r>
            <a:r>
              <a:rPr lang="sr-Latn-RS" sz="2400" dirty="0" smtClean="0">
                <a:solidFill>
                  <a:schemeClr val="tx1"/>
                </a:solidFill>
              </a:rPr>
              <a:t>iznenađuje </a:t>
            </a:r>
            <a:r>
              <a:rPr lang="sr-Latn-RS" sz="2400" dirty="0">
                <a:solidFill>
                  <a:schemeClr val="tx1"/>
                </a:solidFill>
              </a:rPr>
              <a:t>podatak da samo jedna </a:t>
            </a:r>
            <a:r>
              <a:rPr lang="sr-Latn-RS" sz="2400" dirty="0" smtClean="0">
                <a:solidFill>
                  <a:schemeClr val="tx1"/>
                </a:solidFill>
              </a:rPr>
              <a:t>trećina </a:t>
            </a:r>
            <a:r>
              <a:rPr lang="sr-Latn-RS" sz="2400" dirty="0">
                <a:solidFill>
                  <a:schemeClr val="tx1"/>
                </a:solidFill>
              </a:rPr>
              <a:t>kompanija preživi </a:t>
            </a:r>
            <a:r>
              <a:rPr lang="sr-Latn-RS" sz="2400" dirty="0" smtClean="0">
                <a:solidFill>
                  <a:schemeClr val="tx1"/>
                </a:solidFill>
              </a:rPr>
              <a:t>međugeneracijski transfer </a:t>
            </a:r>
            <a:r>
              <a:rPr lang="sr-Latn-RS" sz="2400" dirty="0">
                <a:solidFill>
                  <a:schemeClr val="tx1"/>
                </a:solidFill>
              </a:rPr>
              <a:t>na prvu generaciju naslednika (</a:t>
            </a:r>
            <a:r>
              <a:rPr lang="sr-Latn-RS" sz="2400" dirty="0" smtClean="0">
                <a:solidFill>
                  <a:schemeClr val="tx1"/>
                </a:solidFill>
              </a:rPr>
              <a:t>znači </a:t>
            </a:r>
            <a:r>
              <a:rPr lang="sr-Latn-RS" sz="2400" dirty="0">
                <a:solidFill>
                  <a:schemeClr val="tx1"/>
                </a:solidFill>
              </a:rPr>
              <a:t>drugu generaciju), kao i to da samo </a:t>
            </a:r>
            <a:r>
              <a:rPr lang="sr-Latn-RS" sz="2400" dirty="0" smtClean="0">
                <a:solidFill>
                  <a:schemeClr val="tx1"/>
                </a:solidFill>
              </a:rPr>
              <a:t>10</a:t>
            </a:r>
            <a:r>
              <a:rPr lang="sr-Latn-RS" sz="2400" dirty="0">
                <a:solidFill>
                  <a:schemeClr val="tx1"/>
                </a:solidFill>
              </a:rPr>
              <a:t>% kompanija preživi prelaz na </a:t>
            </a:r>
            <a:r>
              <a:rPr lang="sr-Latn-RS" sz="2400" dirty="0" smtClean="0">
                <a:solidFill>
                  <a:schemeClr val="tx1"/>
                </a:solidFill>
              </a:rPr>
              <a:t>treću </a:t>
            </a:r>
            <a:r>
              <a:rPr lang="sr-Latn-RS" sz="2400" dirty="0">
                <a:solidFill>
                  <a:schemeClr val="tx1"/>
                </a:solidFill>
              </a:rPr>
              <a:t>generaciju. </a:t>
            </a:r>
          </a:p>
          <a:p>
            <a:r>
              <a:rPr lang="sr-Latn-RS" sz="2400" dirty="0">
                <a:solidFill>
                  <a:schemeClr val="tx1"/>
                </a:solidFill>
              </a:rPr>
              <a:t>Prelaz na </a:t>
            </a:r>
            <a:r>
              <a:rPr lang="sr-Latn-RS" sz="2400" b="1" dirty="0" smtClean="0">
                <a:solidFill>
                  <a:schemeClr val="tx1"/>
                </a:solidFill>
              </a:rPr>
              <a:t>treću </a:t>
            </a:r>
            <a:r>
              <a:rPr lang="sr-Latn-RS" sz="2400" b="1" dirty="0">
                <a:solidFill>
                  <a:schemeClr val="tx1"/>
                </a:solidFill>
              </a:rPr>
              <a:t>generaciju </a:t>
            </a:r>
            <a:r>
              <a:rPr lang="sr-Latn-RS" sz="2400" dirty="0">
                <a:solidFill>
                  <a:schemeClr val="tx1"/>
                </a:solidFill>
              </a:rPr>
              <a:t>ocenjuje se kao </a:t>
            </a:r>
            <a:r>
              <a:rPr lang="sr-Latn-RS" sz="2400" dirty="0" smtClean="0">
                <a:solidFill>
                  <a:schemeClr val="tx1"/>
                </a:solidFill>
              </a:rPr>
              <a:t>najproblematičnija </a:t>
            </a:r>
            <a:r>
              <a:rPr lang="sr-Latn-RS" sz="2400" dirty="0">
                <a:solidFill>
                  <a:schemeClr val="tx1"/>
                </a:solidFill>
              </a:rPr>
              <a:t>faza u “životu” </a:t>
            </a:r>
            <a:r>
              <a:rPr lang="sr-Latn-RS" sz="2400" dirty="0" smtClean="0">
                <a:solidFill>
                  <a:schemeClr val="tx1"/>
                </a:solidFill>
              </a:rPr>
              <a:t>porodi</a:t>
            </a:r>
            <a:r>
              <a:rPr lang="sr-Latn-RS" sz="2400" dirty="0">
                <a:solidFill>
                  <a:schemeClr val="tx1"/>
                </a:solidFill>
              </a:rPr>
              <a:t>č</a:t>
            </a:r>
            <a:r>
              <a:rPr lang="sr-Latn-RS" sz="2400" dirty="0" smtClean="0">
                <a:solidFill>
                  <a:schemeClr val="tx1"/>
                </a:solidFill>
              </a:rPr>
              <a:t>ne firme</a:t>
            </a:r>
            <a:r>
              <a:rPr lang="sr-Latn-RS" sz="2400" dirty="0">
                <a:solidFill>
                  <a:schemeClr val="tx1"/>
                </a:solidFill>
              </a:rPr>
              <a:t>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26306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>
                <a:solidFill>
                  <a:schemeClr val="tx1"/>
                </a:solidFill>
              </a:rPr>
              <a:t>Upravljanje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9084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U </a:t>
            </a:r>
            <a:r>
              <a:rPr lang="en-US" sz="2400" dirty="0" err="1">
                <a:solidFill>
                  <a:schemeClr val="tx1"/>
                </a:solidFill>
              </a:rPr>
              <a:t>upravljanju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sr-Cyrl-C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porodi</a:t>
            </a:r>
            <a:r>
              <a:rPr lang="sr-Cyrl-CS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</a:t>
            </a:r>
            <a:r>
              <a:rPr lang="sr-Cyrl-CS" sz="2400" dirty="0">
                <a:solidFill>
                  <a:schemeClr val="tx1"/>
                </a:solidFill>
              </a:rPr>
              <a:t>ć</a:t>
            </a:r>
            <a:r>
              <a:rPr lang="en-US" sz="2400" dirty="0">
                <a:solidFill>
                  <a:schemeClr val="tx1"/>
                </a:solidFill>
              </a:rPr>
              <a:t>a </a:t>
            </a:r>
            <a:r>
              <a:rPr lang="en-US" sz="2400" dirty="0" err="1">
                <a:solidFill>
                  <a:schemeClr val="tx1"/>
                </a:solidFill>
              </a:rPr>
              <a:t>va</a:t>
            </a:r>
            <a:r>
              <a:rPr lang="sr-Cyrl-CS" sz="2400" dirty="0">
                <a:solidFill>
                  <a:schemeClr val="tx1"/>
                </a:solidFill>
              </a:rPr>
              <a:t>ž</a:t>
            </a:r>
            <a:r>
              <a:rPr lang="en-US" sz="2400" dirty="0">
                <a:solidFill>
                  <a:schemeClr val="tx1"/>
                </a:solidFill>
              </a:rPr>
              <a:t>e op</a:t>
            </a:r>
            <a:r>
              <a:rPr lang="sr-Cyrl-CS" sz="2400" dirty="0">
                <a:solidFill>
                  <a:schemeClr val="tx1"/>
                </a:solidFill>
              </a:rPr>
              <a:t>š</a:t>
            </a:r>
            <a:r>
              <a:rPr lang="en-US" sz="2400" dirty="0" err="1">
                <a:solidFill>
                  <a:schemeClr val="tx1"/>
                </a:solidFill>
              </a:rPr>
              <a:t>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principi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kojima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zasniva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upravljanje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drugih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vrsta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</a:t>
            </a:r>
            <a:r>
              <a:rPr lang="sr-Cyrl-CS" sz="2400" dirty="0">
                <a:solidFill>
                  <a:schemeClr val="tx1"/>
                </a:solidFill>
              </a:rPr>
              <a:t>ć</a:t>
            </a:r>
            <a:r>
              <a:rPr lang="en-US" sz="2400" dirty="0">
                <a:solidFill>
                  <a:schemeClr val="tx1"/>
                </a:solidFill>
              </a:rPr>
              <a:t>a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en-US" sz="2400" dirty="0" err="1">
                <a:solidFill>
                  <a:schemeClr val="tx1"/>
                </a:solidFill>
              </a:rPr>
              <a:t>Najva</a:t>
            </a:r>
            <a:r>
              <a:rPr lang="sr-Cyrl-CS" sz="2400" dirty="0">
                <a:solidFill>
                  <a:schemeClr val="tx1"/>
                </a:solidFill>
              </a:rPr>
              <a:t>ž</a:t>
            </a:r>
            <a:r>
              <a:rPr lang="en-US" sz="2400" dirty="0" err="1">
                <a:solidFill>
                  <a:schemeClr val="tx1"/>
                </a:solidFill>
              </a:rPr>
              <a:t>nije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specifi</a:t>
            </a:r>
            <a:r>
              <a:rPr lang="sr-Cyrl-CS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nosti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upravljanja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porodi</a:t>
            </a:r>
            <a:r>
              <a:rPr lang="sr-Cyrl-CS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nim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</a:t>
            </a:r>
            <a:r>
              <a:rPr lang="sr-Cyrl-CS" sz="2400" dirty="0">
                <a:solidFill>
                  <a:schemeClr val="tx1"/>
                </a:solidFill>
              </a:rPr>
              <a:t>ć</a:t>
            </a:r>
            <a:r>
              <a:rPr lang="en-US" sz="2400" dirty="0" err="1">
                <a:solidFill>
                  <a:schemeClr val="tx1"/>
                </a:solidFill>
              </a:rPr>
              <a:t>em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proizilaze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iz</a:t>
            </a:r>
            <a:r>
              <a:rPr lang="sr-Cyrl-CS" sz="2400" dirty="0">
                <a:solidFill>
                  <a:schemeClr val="tx1"/>
                </a:solidFill>
              </a:rPr>
              <a:t>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sr-Latn-RS" sz="24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1"/>
                </a:solidFill>
              </a:rPr>
              <a:t>prenosa </a:t>
            </a:r>
            <a:r>
              <a:rPr lang="de-DE" sz="2400" dirty="0">
                <a:solidFill>
                  <a:schemeClr val="tx1"/>
                </a:solidFill>
              </a:rPr>
              <a:t>menad</a:t>
            </a:r>
            <a:r>
              <a:rPr lang="sr-Cyrl-CS" sz="2400" dirty="0">
                <a:solidFill>
                  <a:schemeClr val="tx1"/>
                </a:solidFill>
              </a:rPr>
              <a:t>ž</a:t>
            </a:r>
            <a:r>
              <a:rPr lang="de-DE" sz="2400" dirty="0">
                <a:solidFill>
                  <a:schemeClr val="tx1"/>
                </a:solidFill>
              </a:rPr>
              <a:t>menta sa jedne generacije na drugu</a:t>
            </a:r>
            <a:r>
              <a:rPr lang="sr-Cyrl-CS" sz="2400" dirty="0">
                <a:solidFill>
                  <a:schemeClr val="tx1"/>
                </a:solidFill>
              </a:rPr>
              <a:t>; </a:t>
            </a:r>
            <a:endParaRPr lang="sr-Latn-RS" sz="24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odnosa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izme</a:t>
            </a:r>
            <a:r>
              <a:rPr lang="sr-Cyrl-CS" sz="2400" dirty="0">
                <a:solidFill>
                  <a:schemeClr val="tx1"/>
                </a:solidFill>
              </a:rPr>
              <a:t>đ</a:t>
            </a:r>
            <a:r>
              <a:rPr lang="en-US" sz="2400" dirty="0">
                <a:solidFill>
                  <a:schemeClr val="tx1"/>
                </a:solidFill>
              </a:rPr>
              <a:t>u</a:t>
            </a:r>
            <a:r>
              <a:rPr lang="sr-Cyrl-CS" sz="2400" dirty="0">
                <a:solidFill>
                  <a:schemeClr val="tx1"/>
                </a:solidFill>
              </a:rPr>
              <a:t> č</a:t>
            </a:r>
            <a:r>
              <a:rPr lang="en-US" sz="2400" dirty="0" err="1">
                <a:solidFill>
                  <a:schemeClr val="tx1"/>
                </a:solidFill>
              </a:rPr>
              <a:t>lanova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porodice</a:t>
            </a:r>
            <a:r>
              <a:rPr lang="sr-Cyrl-CS" sz="2400" dirty="0">
                <a:solidFill>
                  <a:schemeClr val="tx1"/>
                </a:solidFill>
              </a:rPr>
              <a:t>; </a:t>
            </a:r>
            <a:endParaRPr lang="sr-Latn-RS" sz="24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uvo</a:t>
            </a:r>
            <a:r>
              <a:rPr lang="sr-Cyrl-CS" sz="2400" dirty="0">
                <a:solidFill>
                  <a:schemeClr val="tx1"/>
                </a:solidFill>
              </a:rPr>
              <a:t>đ</a:t>
            </a:r>
            <a:r>
              <a:rPr lang="en-US" sz="2400" dirty="0" err="1">
                <a:solidFill>
                  <a:schemeClr val="tx1"/>
                </a:solidFill>
              </a:rPr>
              <a:t>enje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naslednika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posao</a:t>
            </a:r>
            <a:r>
              <a:rPr lang="sr-Cyrl-CS" sz="2400" dirty="0">
                <a:solidFill>
                  <a:schemeClr val="tx1"/>
                </a:solidFill>
              </a:rPr>
              <a:t>; </a:t>
            </a:r>
            <a:endParaRPr lang="sr-Latn-RS" sz="24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</a:rPr>
              <a:t>odnosa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zaposlenih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relaciji</a:t>
            </a:r>
            <a:r>
              <a:rPr lang="sr-Cyrl-CS" sz="2400" dirty="0">
                <a:solidFill>
                  <a:schemeClr val="tx1"/>
                </a:solidFill>
              </a:rPr>
              <a:t> č</a:t>
            </a:r>
            <a:r>
              <a:rPr lang="en-US" sz="2400" dirty="0" err="1">
                <a:solidFill>
                  <a:schemeClr val="tx1"/>
                </a:solidFill>
              </a:rPr>
              <a:t>lanovi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porodice</a:t>
            </a:r>
            <a:r>
              <a:rPr lang="sr-Cyrl-CS" sz="2400" dirty="0">
                <a:solidFill>
                  <a:schemeClr val="tx1"/>
                </a:solidFill>
              </a:rPr>
              <a:t> – </a:t>
            </a:r>
            <a:r>
              <a:rPr lang="en-US" sz="2400" dirty="0" err="1">
                <a:solidFill>
                  <a:schemeClr val="tx1"/>
                </a:solidFill>
              </a:rPr>
              <a:t>oni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nisu</a:t>
            </a:r>
            <a:r>
              <a:rPr lang="sr-Cyrl-CS" sz="2400" dirty="0">
                <a:solidFill>
                  <a:schemeClr val="tx1"/>
                </a:solidFill>
              </a:rPr>
              <a:t> č</a:t>
            </a:r>
            <a:r>
              <a:rPr lang="en-US" sz="2400" dirty="0" err="1">
                <a:solidFill>
                  <a:schemeClr val="tx1"/>
                </a:solidFill>
              </a:rPr>
              <a:t>lanovi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porodice</a:t>
            </a:r>
            <a:r>
              <a:rPr lang="sr-Cyrl-CS" sz="2400" dirty="0">
                <a:solidFill>
                  <a:schemeClr val="tx1"/>
                </a:solidFill>
              </a:rPr>
              <a:t>.</a:t>
            </a:r>
            <a:endParaRPr lang="sr-Latn-RS" sz="24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46498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Prenos</a:t>
            </a:r>
            <a:r>
              <a:rPr lang="en-US" b="1" dirty="0"/>
              <a:t> </a:t>
            </a:r>
            <a:r>
              <a:rPr lang="en-US" b="1" dirty="0" err="1"/>
              <a:t>menad</a:t>
            </a:r>
            <a:r>
              <a:rPr lang="sr-Cyrl-CS" b="1" dirty="0"/>
              <a:t>ž</a:t>
            </a:r>
            <a:r>
              <a:rPr lang="en-US" b="1" dirty="0" err="1"/>
              <a:t>menta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Prenos</a:t>
            </a:r>
            <a:r>
              <a:rPr lang="en-US" b="1" dirty="0"/>
              <a:t> </a:t>
            </a:r>
            <a:r>
              <a:rPr lang="en-US" b="1" dirty="0" err="1"/>
              <a:t>menad</a:t>
            </a:r>
            <a:r>
              <a:rPr lang="sr-Cyrl-CS" b="1" dirty="0"/>
              <a:t>ž</a:t>
            </a:r>
            <a:r>
              <a:rPr lang="en-US" b="1" dirty="0" err="1"/>
              <a:t>menta</a:t>
            </a:r>
            <a:r>
              <a:rPr lang="sr-Cyrl-CS" dirty="0"/>
              <a:t> 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generacije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drugu</a:t>
            </a:r>
            <a:r>
              <a:rPr lang="en-US" dirty="0"/>
              <a:t> bi </a:t>
            </a:r>
            <a:r>
              <a:rPr lang="en-US" dirty="0" err="1"/>
              <a:t>trebalo</a:t>
            </a:r>
            <a:r>
              <a:rPr lang="en-US" dirty="0"/>
              <a:t> </a:t>
            </a:r>
            <a:r>
              <a:rPr lang="en-US" dirty="0" err="1"/>
              <a:t>obaviti</a:t>
            </a:r>
            <a:r>
              <a:rPr lang="en-US" dirty="0"/>
              <a:t> </a:t>
            </a:r>
            <a:r>
              <a:rPr lang="en-US" dirty="0" err="1"/>
              <a:t>postepeno</a:t>
            </a:r>
            <a:r>
              <a:rPr lang="en-US" dirty="0"/>
              <a:t> i</a:t>
            </a:r>
            <a:r>
              <a:rPr lang="sr-Cyrl-CS" dirty="0"/>
              <a:t> „</a:t>
            </a:r>
            <a:r>
              <a:rPr lang="en-US" dirty="0" err="1"/>
              <a:t>bezbolno</a:t>
            </a:r>
            <a:r>
              <a:rPr lang="sr-Cyrl-CS" dirty="0"/>
              <a:t>“. </a:t>
            </a:r>
            <a:endParaRPr lang="sr-Latn-RS" dirty="0" smtClean="0"/>
          </a:p>
          <a:p>
            <a:r>
              <a:rPr lang="en-US" dirty="0" err="1"/>
              <a:t>Trebalo</a:t>
            </a:r>
            <a:r>
              <a:rPr lang="en-US" dirty="0"/>
              <a:t> bi </a:t>
            </a:r>
            <a:r>
              <a:rPr lang="en-US" dirty="0" err="1"/>
              <a:t>ga</a:t>
            </a:r>
            <a:r>
              <a:rPr lang="en-US" dirty="0"/>
              <a:t> u</a:t>
            </a:r>
            <a:r>
              <a:rPr lang="sr-Cyrl-CS" dirty="0"/>
              <a:t>č</a:t>
            </a:r>
            <a:r>
              <a:rPr lang="en-US" dirty="0" err="1"/>
              <a:t>initi</a:t>
            </a:r>
            <a:r>
              <a:rPr lang="en-US" dirty="0"/>
              <a:t> </a:t>
            </a:r>
            <a:r>
              <a:rPr lang="en-US" dirty="0" err="1"/>
              <a:t>blagovremeno</a:t>
            </a:r>
            <a:r>
              <a:rPr lang="en-US" dirty="0"/>
              <a:t> i </a:t>
            </a:r>
            <a:r>
              <a:rPr lang="en-US" dirty="0" err="1"/>
              <a:t>bri</a:t>
            </a:r>
            <a:r>
              <a:rPr lang="sr-Cyrl-CS" dirty="0"/>
              <a:t>ž</a:t>
            </a:r>
            <a:r>
              <a:rPr lang="en-US" dirty="0" err="1"/>
              <a:t>ljivo</a:t>
            </a:r>
            <a:r>
              <a:rPr lang="en-US" dirty="0"/>
              <a:t> </a:t>
            </a:r>
            <a:r>
              <a:rPr lang="en-US" dirty="0" err="1"/>
              <a:t>planiranati</a:t>
            </a:r>
            <a:r>
              <a:rPr lang="sr-Cyrl-CS" dirty="0"/>
              <a:t>, </a:t>
            </a:r>
            <a:r>
              <a:rPr lang="en-US" dirty="0" err="1"/>
              <a:t>kako</a:t>
            </a:r>
            <a:r>
              <a:rPr lang="en-US" dirty="0"/>
              <a:t> ne bi </a:t>
            </a:r>
            <a:r>
              <a:rPr lang="en-US" dirty="0" err="1"/>
              <a:t>prouzrokovao</a:t>
            </a:r>
            <a:r>
              <a:rPr lang="en-US" dirty="0"/>
              <a:t> ne</a:t>
            </a:r>
            <a:r>
              <a:rPr lang="sr-Cyrl-CS" dirty="0"/>
              <a:t>ž</a:t>
            </a:r>
            <a:r>
              <a:rPr lang="en-US" dirty="0" err="1"/>
              <a:t>eljene</a:t>
            </a:r>
            <a:r>
              <a:rPr lang="en-US" dirty="0"/>
              <a:t> </a:t>
            </a:r>
            <a:r>
              <a:rPr lang="en-US" dirty="0" err="1"/>
              <a:t>reakcije</a:t>
            </a:r>
            <a:r>
              <a:rPr lang="en-US" dirty="0"/>
              <a:t> </a:t>
            </a:r>
            <a:r>
              <a:rPr lang="en-US" dirty="0" err="1"/>
              <a:t>kupaca</a:t>
            </a:r>
            <a:r>
              <a:rPr lang="sr-Cyrl-CS" dirty="0"/>
              <a:t>, </a:t>
            </a:r>
            <a:r>
              <a:rPr lang="en-US" dirty="0" err="1"/>
              <a:t>poslovnih</a:t>
            </a:r>
            <a:r>
              <a:rPr lang="en-US" dirty="0"/>
              <a:t> </a:t>
            </a:r>
            <a:r>
              <a:rPr lang="en-US" dirty="0" err="1"/>
              <a:t>partnera</a:t>
            </a:r>
            <a:r>
              <a:rPr lang="en-US" dirty="0"/>
              <a:t> i </a:t>
            </a:r>
            <a:r>
              <a:rPr lang="en-US" dirty="0" err="1"/>
              <a:t>dobavlja</a:t>
            </a:r>
            <a:r>
              <a:rPr lang="sr-Cyrl-CS" dirty="0"/>
              <a:t>č</a:t>
            </a:r>
            <a:r>
              <a:rPr lang="en-US" dirty="0"/>
              <a:t>a i </a:t>
            </a:r>
            <a:r>
              <a:rPr lang="en-US" dirty="0" err="1"/>
              <a:t>njihovu</a:t>
            </a:r>
            <a:r>
              <a:rPr lang="en-US" dirty="0"/>
              <a:t> </a:t>
            </a:r>
            <a:r>
              <a:rPr lang="en-US" dirty="0" err="1"/>
              <a:t>sumnju</a:t>
            </a:r>
            <a:r>
              <a:rPr lang="en-US" dirty="0"/>
              <a:t> u </a:t>
            </a:r>
            <a:r>
              <a:rPr lang="en-US" dirty="0" err="1"/>
              <a:t>sposobnost</a:t>
            </a:r>
            <a:r>
              <a:rPr lang="sr-Cyrl-CS" dirty="0"/>
              <a:t>, </a:t>
            </a:r>
            <a:r>
              <a:rPr lang="en-US" dirty="0" err="1"/>
              <a:t>ve</a:t>
            </a:r>
            <a:r>
              <a:rPr lang="sr-Cyrl-CS" dirty="0"/>
              <a:t>š</a:t>
            </a:r>
            <a:r>
              <a:rPr lang="en-US" dirty="0"/>
              <a:t>tine</a:t>
            </a:r>
            <a:r>
              <a:rPr lang="sr-Cyrl-CS" dirty="0"/>
              <a:t>, </a:t>
            </a:r>
            <a:r>
              <a:rPr lang="en-US" dirty="0" err="1"/>
              <a:t>znanje</a:t>
            </a:r>
            <a:r>
              <a:rPr lang="en-US" dirty="0"/>
              <a:t> i</a:t>
            </a:r>
            <a:r>
              <a:rPr lang="sr-Cyrl-CS" dirty="0"/>
              <a:t> č</a:t>
            </a:r>
            <a:r>
              <a:rPr lang="en-US" dirty="0" err="1"/>
              <a:t>estitost</a:t>
            </a:r>
            <a:r>
              <a:rPr lang="en-US" dirty="0"/>
              <a:t> </a:t>
            </a:r>
            <a:r>
              <a:rPr lang="en-US" dirty="0" err="1"/>
              <a:t>naslednika</a:t>
            </a:r>
            <a:r>
              <a:rPr lang="en-US" dirty="0"/>
              <a:t> </a:t>
            </a:r>
            <a:r>
              <a:rPr lang="en-US" dirty="0" err="1"/>
              <a:t>pogotovo</a:t>
            </a:r>
            <a:r>
              <a:rPr lang="en-US" dirty="0"/>
              <a:t> u </a:t>
            </a:r>
            <a:r>
              <a:rPr lang="en-US" dirty="0" err="1"/>
              <a:t>smislu</a:t>
            </a:r>
            <a:r>
              <a:rPr lang="en-US" dirty="0"/>
              <a:t> </a:t>
            </a:r>
            <a:r>
              <a:rPr lang="en-US" dirty="0" err="1"/>
              <a:t>izvr</a:t>
            </a:r>
            <a:r>
              <a:rPr lang="sr-Cyrl-CS" dirty="0"/>
              <a:t>š</a:t>
            </a:r>
            <a:r>
              <a:rPr lang="en-US" dirty="0" err="1"/>
              <a:t>enja</a:t>
            </a:r>
            <a:r>
              <a:rPr lang="en-US" dirty="0"/>
              <a:t> </a:t>
            </a:r>
            <a:r>
              <a:rPr lang="en-US" dirty="0" err="1"/>
              <a:t>prethodno</a:t>
            </a:r>
            <a:r>
              <a:rPr lang="en-US" dirty="0"/>
              <a:t> </a:t>
            </a:r>
            <a:r>
              <a:rPr lang="en-US" dirty="0" err="1"/>
              <a:t>ugovorenih</a:t>
            </a:r>
            <a:r>
              <a:rPr lang="en-US" dirty="0"/>
              <a:t> </a:t>
            </a:r>
            <a:r>
              <a:rPr lang="en-US" dirty="0" err="1"/>
              <a:t>obaveza</a:t>
            </a:r>
            <a:r>
              <a:rPr lang="sr-Cyrl-CS" dirty="0"/>
              <a:t>.</a:t>
            </a:r>
            <a:endParaRPr lang="sr-Latn-RS" dirty="0"/>
          </a:p>
          <a:p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419897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O</a:t>
            </a:r>
            <a:r>
              <a:rPr lang="en-US" b="1" dirty="0" err="1" smtClean="0"/>
              <a:t>dnos</a:t>
            </a:r>
            <a:r>
              <a:rPr lang="en-US" b="1" dirty="0" smtClean="0"/>
              <a:t> </a:t>
            </a:r>
            <a:r>
              <a:rPr lang="en-US" b="1" dirty="0" err="1"/>
              <a:t>izme</a:t>
            </a:r>
            <a:r>
              <a:rPr lang="sr-Cyrl-CS" b="1" dirty="0"/>
              <a:t>đ</a:t>
            </a:r>
            <a:r>
              <a:rPr lang="en-US" b="1" dirty="0"/>
              <a:t>u</a:t>
            </a:r>
            <a:r>
              <a:rPr lang="sr-Cyrl-CS" b="1" dirty="0"/>
              <a:t> č</a:t>
            </a:r>
            <a:r>
              <a:rPr lang="en-US" b="1" dirty="0" err="1"/>
              <a:t>lanova</a:t>
            </a:r>
            <a:r>
              <a:rPr lang="en-US" b="1" dirty="0"/>
              <a:t> </a:t>
            </a:r>
            <a:r>
              <a:rPr lang="en-US" b="1" dirty="0" err="1"/>
              <a:t>porodice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U </a:t>
            </a:r>
            <a:r>
              <a:rPr lang="en-US" sz="2800" b="1" dirty="0" err="1">
                <a:solidFill>
                  <a:schemeClr val="tx1"/>
                </a:solidFill>
              </a:rPr>
              <a:t>odnosu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izme</a:t>
            </a:r>
            <a:r>
              <a:rPr lang="sr-Cyrl-CS" sz="2800" b="1" dirty="0">
                <a:solidFill>
                  <a:schemeClr val="tx1"/>
                </a:solidFill>
              </a:rPr>
              <a:t>đ</a:t>
            </a:r>
            <a:r>
              <a:rPr lang="en-US" sz="2800" b="1" dirty="0">
                <a:solidFill>
                  <a:schemeClr val="tx1"/>
                </a:solidFill>
              </a:rPr>
              <a:t>u</a:t>
            </a:r>
            <a:r>
              <a:rPr lang="sr-Cyrl-CS" sz="2800" b="1" dirty="0">
                <a:solidFill>
                  <a:schemeClr val="tx1"/>
                </a:solidFill>
              </a:rPr>
              <a:t> č</a:t>
            </a:r>
            <a:r>
              <a:rPr lang="en-US" sz="2800" b="1" dirty="0" err="1">
                <a:solidFill>
                  <a:schemeClr val="tx1"/>
                </a:solidFill>
              </a:rPr>
              <a:t>lanova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porodice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mo</a:t>
            </a:r>
            <a:r>
              <a:rPr lang="sr-Cyrl-CS" sz="2800" dirty="0">
                <a:solidFill>
                  <a:schemeClr val="tx1"/>
                </a:solidFill>
              </a:rPr>
              <a:t>ž</a:t>
            </a:r>
            <a:r>
              <a:rPr lang="en-US" sz="2800" dirty="0">
                <a:solidFill>
                  <a:schemeClr val="tx1"/>
                </a:solidFill>
              </a:rPr>
              <a:t>e do</a:t>
            </a:r>
            <a:r>
              <a:rPr lang="sr-Cyrl-CS" sz="2800" dirty="0">
                <a:solidFill>
                  <a:schemeClr val="tx1"/>
                </a:solidFill>
              </a:rPr>
              <a:t>ć</a:t>
            </a:r>
            <a:r>
              <a:rPr lang="en-US" sz="2800" dirty="0">
                <a:solidFill>
                  <a:schemeClr val="tx1"/>
                </a:solidFill>
              </a:rPr>
              <a:t>i do </a:t>
            </a:r>
            <a:r>
              <a:rPr lang="en-US" sz="2800" dirty="0" err="1">
                <a:solidFill>
                  <a:schemeClr val="tx1"/>
                </a:solidFill>
              </a:rPr>
              <a:t>nesuglasica</a:t>
            </a:r>
            <a:r>
              <a:rPr lang="en-US" sz="2800" dirty="0">
                <a:solidFill>
                  <a:schemeClr val="tx1"/>
                </a:solidFill>
              </a:rPr>
              <a:t> i </a:t>
            </a:r>
            <a:r>
              <a:rPr lang="en-US" sz="2800" dirty="0" err="1">
                <a:solidFill>
                  <a:schemeClr val="tx1"/>
                </a:solidFill>
              </a:rPr>
              <a:t>mimoila</a:t>
            </a:r>
            <a:r>
              <a:rPr lang="sr-Cyrl-CS" sz="2800" dirty="0">
                <a:solidFill>
                  <a:schemeClr val="tx1"/>
                </a:solidFill>
              </a:rPr>
              <a:t>ž</a:t>
            </a:r>
            <a:r>
              <a:rPr lang="en-US" sz="2800" dirty="0" err="1">
                <a:solidFill>
                  <a:schemeClr val="tx1"/>
                </a:solidFill>
              </a:rPr>
              <a:t>enja</a:t>
            </a:r>
            <a:r>
              <a:rPr lang="en-US" sz="2800" dirty="0">
                <a:solidFill>
                  <a:schemeClr val="tx1"/>
                </a:solidFill>
              </a:rPr>
              <a:t> u </a:t>
            </a:r>
            <a:r>
              <a:rPr lang="en-US" sz="2800" dirty="0" err="1">
                <a:solidFill>
                  <a:schemeClr val="tx1"/>
                </a:solidFill>
              </a:rPr>
              <a:t>anga</a:t>
            </a:r>
            <a:r>
              <a:rPr lang="sr-Cyrl-CS" sz="2800" dirty="0">
                <a:solidFill>
                  <a:schemeClr val="tx1"/>
                </a:solidFill>
              </a:rPr>
              <a:t>ž</a:t>
            </a:r>
            <a:r>
              <a:rPr lang="en-US" sz="2800" dirty="0" err="1">
                <a:solidFill>
                  <a:schemeClr val="tx1"/>
                </a:solidFill>
              </a:rPr>
              <a:t>ovanju</a:t>
            </a:r>
            <a:r>
              <a:rPr lang="en-US" sz="2800" dirty="0">
                <a:solidFill>
                  <a:schemeClr val="tx1"/>
                </a:solidFill>
              </a:rPr>
              <a:t> i </a:t>
            </a:r>
            <a:r>
              <a:rPr lang="en-US" sz="2800" dirty="0" err="1">
                <a:solidFill>
                  <a:schemeClr val="tx1"/>
                </a:solidFill>
              </a:rPr>
              <a:t>zainteresovanosti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za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posao</a:t>
            </a:r>
            <a:r>
              <a:rPr lang="en-US" sz="2800" dirty="0">
                <a:solidFill>
                  <a:schemeClr val="tx1"/>
                </a:solidFill>
              </a:rPr>
              <a:t> pa u </a:t>
            </a:r>
            <a:r>
              <a:rPr lang="en-US" sz="2800" dirty="0" err="1">
                <a:solidFill>
                  <a:schemeClr val="tx1"/>
                </a:solidFill>
              </a:rPr>
              <a:t>skladu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tim</a:t>
            </a:r>
            <a:r>
              <a:rPr lang="en-US" sz="2800" dirty="0">
                <a:solidFill>
                  <a:schemeClr val="tx1"/>
                </a:solidFill>
              </a:rPr>
              <a:t> i </a:t>
            </a:r>
            <a:r>
              <a:rPr lang="en-US" sz="2800" dirty="0" err="1">
                <a:solidFill>
                  <a:schemeClr val="tx1"/>
                </a:solidFill>
              </a:rPr>
              <a:t>raspodele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ovla</a:t>
            </a:r>
            <a:r>
              <a:rPr lang="sr-Cyrl-CS" sz="2800" dirty="0">
                <a:solidFill>
                  <a:schemeClr val="tx1"/>
                </a:solidFill>
              </a:rPr>
              <a:t>šć</a:t>
            </a:r>
            <a:r>
              <a:rPr lang="en-US" sz="2800" dirty="0" err="1">
                <a:solidFill>
                  <a:schemeClr val="tx1"/>
                </a:solidFill>
              </a:rPr>
              <a:t>enja</a:t>
            </a:r>
            <a:r>
              <a:rPr lang="sr-Cyrl-C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odgovornosti</a:t>
            </a:r>
            <a:r>
              <a:rPr lang="en-US" sz="2800" dirty="0">
                <a:solidFill>
                  <a:schemeClr val="tx1"/>
                </a:solidFill>
              </a:rPr>
              <a:t> i </a:t>
            </a:r>
            <a:r>
              <a:rPr lang="en-US" sz="2800" dirty="0" err="1">
                <a:solidFill>
                  <a:schemeClr val="tx1"/>
                </a:solidFill>
              </a:rPr>
              <a:t>zarade</a:t>
            </a:r>
            <a:r>
              <a:rPr lang="sr-Cyrl-C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akcija</a:t>
            </a:r>
            <a:r>
              <a:rPr lang="en-US" sz="2800" dirty="0">
                <a:solidFill>
                  <a:schemeClr val="tx1"/>
                </a:solidFill>
              </a:rPr>
              <a:t> i </a:t>
            </a:r>
            <a:r>
              <a:rPr lang="en-US" sz="2800" dirty="0" err="1">
                <a:solidFill>
                  <a:schemeClr val="tx1"/>
                </a:solidFill>
              </a:rPr>
              <a:t>sl</a:t>
            </a:r>
            <a:r>
              <a:rPr lang="sr-Cyrl-CS" sz="2800" dirty="0">
                <a:solidFill>
                  <a:schemeClr val="tx1"/>
                </a:solidFill>
              </a:rPr>
              <a:t>.</a:t>
            </a:r>
            <a:endParaRPr lang="sr-Latn-RS" sz="28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994929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>
                <a:solidFill>
                  <a:schemeClr val="tx1"/>
                </a:solidFill>
              </a:rPr>
              <a:t>Potencijalni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izvor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konflikata</a:t>
            </a:r>
            <a:r>
              <a:rPr lang="en-US" sz="2800" dirty="0">
                <a:solidFill>
                  <a:schemeClr val="tx1"/>
                </a:solidFill>
              </a:rPr>
              <a:t> u </a:t>
            </a:r>
            <a:r>
              <a:rPr lang="en-US" sz="2800" dirty="0" err="1">
                <a:solidFill>
                  <a:schemeClr val="tx1"/>
                </a:solidFill>
              </a:rPr>
              <a:t>porodi</a:t>
            </a:r>
            <a:r>
              <a:rPr lang="sr-Cyrl-CS" sz="2800" dirty="0">
                <a:solidFill>
                  <a:schemeClr val="tx1"/>
                </a:solidFill>
              </a:rPr>
              <a:t>č</a:t>
            </a:r>
            <a:r>
              <a:rPr lang="en-US" sz="2800" dirty="0">
                <a:solidFill>
                  <a:schemeClr val="tx1"/>
                </a:solidFill>
              </a:rPr>
              <a:t>nom </a:t>
            </a:r>
            <a:r>
              <a:rPr lang="en-US" sz="2800" dirty="0" err="1">
                <a:solidFill>
                  <a:schemeClr val="tx1"/>
                </a:solidFill>
              </a:rPr>
              <a:t>biznisu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mo</a:t>
            </a:r>
            <a:r>
              <a:rPr lang="sr-Cyrl-CS" sz="2800" dirty="0">
                <a:solidFill>
                  <a:schemeClr val="tx1"/>
                </a:solidFill>
              </a:rPr>
              <a:t>ž</a:t>
            </a:r>
            <a:r>
              <a:rPr lang="en-US" sz="2800" dirty="0">
                <a:solidFill>
                  <a:schemeClr val="tx1"/>
                </a:solidFill>
              </a:rPr>
              <a:t>e </a:t>
            </a:r>
            <a:r>
              <a:rPr lang="en-US" sz="2800" dirty="0" err="1">
                <a:solidFill>
                  <a:schemeClr val="tx1"/>
                </a:solidFill>
              </a:rPr>
              <a:t>proiste</a:t>
            </a:r>
            <a:r>
              <a:rPr lang="sr-Cyrl-CS" sz="2800" dirty="0">
                <a:solidFill>
                  <a:schemeClr val="tx1"/>
                </a:solidFill>
              </a:rPr>
              <a:t>ć</a:t>
            </a:r>
            <a:r>
              <a:rPr lang="en-US" sz="2800" dirty="0">
                <a:solidFill>
                  <a:schemeClr val="tx1"/>
                </a:solidFill>
              </a:rPr>
              <a:t>i </a:t>
            </a:r>
            <a:r>
              <a:rPr lang="en-US" sz="2800" dirty="0" err="1">
                <a:solidFill>
                  <a:schemeClr val="tx1"/>
                </a:solidFill>
              </a:rPr>
              <a:t>iz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odnosa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onih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koji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su</a:t>
            </a:r>
            <a:r>
              <a:rPr lang="sr-Cyrl-CS" sz="2800" b="1" dirty="0">
                <a:solidFill>
                  <a:schemeClr val="tx1"/>
                </a:solidFill>
              </a:rPr>
              <a:t> č</a:t>
            </a:r>
            <a:r>
              <a:rPr lang="en-US" sz="2800" b="1" dirty="0" err="1">
                <a:solidFill>
                  <a:schemeClr val="tx1"/>
                </a:solidFill>
              </a:rPr>
              <a:t>lanovi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porodice</a:t>
            </a:r>
            <a:r>
              <a:rPr lang="sr-Cyrl-CS" sz="2800" b="1" dirty="0">
                <a:solidFill>
                  <a:schemeClr val="tx1"/>
                </a:solidFill>
              </a:rPr>
              <a:t> („</a:t>
            </a:r>
            <a:r>
              <a:rPr lang="en-US" sz="2800" b="1" dirty="0">
                <a:solidFill>
                  <a:schemeClr val="tx1"/>
                </a:solidFill>
              </a:rPr>
              <a:t>mi</a:t>
            </a:r>
            <a:r>
              <a:rPr lang="sr-Cyrl-CS" sz="2800" b="1" dirty="0">
                <a:solidFill>
                  <a:schemeClr val="tx1"/>
                </a:solidFill>
              </a:rPr>
              <a:t>“) </a:t>
            </a:r>
            <a:r>
              <a:rPr lang="en-US" sz="2800" b="1" dirty="0">
                <a:solidFill>
                  <a:schemeClr val="tx1"/>
                </a:solidFill>
              </a:rPr>
              <a:t>i </a:t>
            </a:r>
            <a:r>
              <a:rPr lang="en-US" sz="2800" b="1" dirty="0" err="1">
                <a:solidFill>
                  <a:schemeClr val="tx1"/>
                </a:solidFill>
              </a:rPr>
              <a:t>onih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koji</a:t>
            </a:r>
            <a:r>
              <a:rPr lang="en-US" sz="2800" b="1" dirty="0">
                <a:solidFill>
                  <a:schemeClr val="tx1"/>
                </a:solidFill>
              </a:rPr>
              <a:t> to </a:t>
            </a:r>
            <a:r>
              <a:rPr lang="en-US" sz="2800" b="1" dirty="0" err="1">
                <a:solidFill>
                  <a:schemeClr val="tx1"/>
                </a:solidFill>
              </a:rPr>
              <a:t>nisu</a:t>
            </a:r>
            <a:r>
              <a:rPr lang="sr-Cyrl-CS" sz="2800" b="1" dirty="0">
                <a:solidFill>
                  <a:schemeClr val="tx1"/>
                </a:solidFill>
              </a:rPr>
              <a:t> („</a:t>
            </a:r>
            <a:r>
              <a:rPr lang="en-US" sz="2800" b="1" dirty="0" err="1">
                <a:solidFill>
                  <a:schemeClr val="tx1"/>
                </a:solidFill>
              </a:rPr>
              <a:t>oni</a:t>
            </a:r>
            <a:r>
              <a:rPr lang="sr-Cyrl-CS" sz="2800" b="1" dirty="0">
                <a:solidFill>
                  <a:schemeClr val="tx1"/>
                </a:solidFill>
              </a:rPr>
              <a:t>“),</a:t>
            </a:r>
            <a:r>
              <a:rPr lang="sr-Cyrl-C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posebno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ako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su</a:t>
            </a:r>
            <a:r>
              <a:rPr lang="sr-Cyrl-CS" sz="2800" dirty="0">
                <a:solidFill>
                  <a:schemeClr val="tx1"/>
                </a:solidFill>
              </a:rPr>
              <a:t> „</a:t>
            </a:r>
            <a:r>
              <a:rPr lang="en-US" sz="2800" dirty="0">
                <a:solidFill>
                  <a:schemeClr val="tx1"/>
                </a:solidFill>
              </a:rPr>
              <a:t>mi</a:t>
            </a:r>
            <a:r>
              <a:rPr lang="sr-Cyrl-CS" sz="2800" dirty="0">
                <a:solidFill>
                  <a:schemeClr val="tx1"/>
                </a:solidFill>
              </a:rPr>
              <a:t>“ </a:t>
            </a:r>
            <a:r>
              <a:rPr lang="en-US" sz="2800" dirty="0">
                <a:solidFill>
                  <a:schemeClr val="tx1"/>
                </a:solidFill>
              </a:rPr>
              <a:t>i</a:t>
            </a:r>
            <a:r>
              <a:rPr lang="sr-Cyrl-CS" sz="2800" dirty="0">
                <a:solidFill>
                  <a:schemeClr val="tx1"/>
                </a:solidFill>
              </a:rPr>
              <a:t> „</a:t>
            </a:r>
            <a:r>
              <a:rPr lang="en-US" sz="2800" dirty="0" err="1">
                <a:solidFill>
                  <a:schemeClr val="tx1"/>
                </a:solidFill>
              </a:rPr>
              <a:t>na</a:t>
            </a:r>
            <a:r>
              <a:rPr lang="sr-Cyrl-CS" sz="2800" dirty="0">
                <a:solidFill>
                  <a:schemeClr val="tx1"/>
                </a:solidFill>
              </a:rPr>
              <a:t>š</a:t>
            </a:r>
            <a:r>
              <a:rPr lang="en-US" sz="2800" dirty="0">
                <a:solidFill>
                  <a:schemeClr val="tx1"/>
                </a:solidFill>
              </a:rPr>
              <a:t>e</a:t>
            </a:r>
            <a:r>
              <a:rPr lang="sr-Cyrl-CS" sz="2800" dirty="0">
                <a:solidFill>
                  <a:schemeClr val="tx1"/>
                </a:solidFill>
              </a:rPr>
              <a:t>“ </a:t>
            </a:r>
            <a:r>
              <a:rPr lang="en-US" sz="2800" dirty="0" err="1">
                <a:solidFill>
                  <a:schemeClr val="tx1"/>
                </a:solidFill>
              </a:rPr>
              <a:t>favorizovani</a:t>
            </a:r>
            <a:r>
              <a:rPr lang="en-US" sz="2800" dirty="0">
                <a:solidFill>
                  <a:schemeClr val="tx1"/>
                </a:solidFill>
              </a:rPr>
              <a:t> u </a:t>
            </a:r>
            <a:r>
              <a:rPr lang="en-US" sz="2800" dirty="0" err="1">
                <a:solidFill>
                  <a:schemeClr val="tx1"/>
                </a:solidFill>
              </a:rPr>
              <a:t>odnosu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na</a:t>
            </a:r>
            <a:r>
              <a:rPr lang="sr-Cyrl-CS" sz="2800" dirty="0">
                <a:solidFill>
                  <a:schemeClr val="tx1"/>
                </a:solidFill>
              </a:rPr>
              <a:t> „</a:t>
            </a:r>
            <a:r>
              <a:rPr lang="en-US" sz="2800" dirty="0" err="1">
                <a:solidFill>
                  <a:schemeClr val="tx1"/>
                </a:solidFill>
              </a:rPr>
              <a:t>oni</a:t>
            </a:r>
            <a:r>
              <a:rPr lang="sr-Cyrl-CS" sz="2800" dirty="0">
                <a:solidFill>
                  <a:schemeClr val="tx1"/>
                </a:solidFill>
              </a:rPr>
              <a:t>“ </a:t>
            </a:r>
            <a:r>
              <a:rPr lang="en-US" sz="2800" dirty="0">
                <a:solidFill>
                  <a:schemeClr val="tx1"/>
                </a:solidFill>
              </a:rPr>
              <a:t>i</a:t>
            </a:r>
            <a:r>
              <a:rPr lang="sr-Cyrl-CS" sz="2800" dirty="0">
                <a:solidFill>
                  <a:schemeClr val="tx1"/>
                </a:solidFill>
              </a:rPr>
              <a:t> „</a:t>
            </a:r>
            <a:r>
              <a:rPr lang="en-US" sz="2800" dirty="0" err="1">
                <a:solidFill>
                  <a:schemeClr val="tx1"/>
                </a:solidFill>
              </a:rPr>
              <a:t>njihovo</a:t>
            </a:r>
            <a:r>
              <a:rPr lang="sr-Cyrl-CS" sz="2800" dirty="0">
                <a:solidFill>
                  <a:schemeClr val="tx1"/>
                </a:solidFill>
              </a:rPr>
              <a:t>“ </a:t>
            </a:r>
            <a:r>
              <a:rPr lang="en-US" sz="2800" dirty="0" err="1">
                <a:solidFill>
                  <a:schemeClr val="tx1"/>
                </a:solidFill>
              </a:rPr>
              <a:t>kada</a:t>
            </a:r>
            <a:r>
              <a:rPr lang="en-US" sz="2800" dirty="0">
                <a:solidFill>
                  <a:schemeClr val="tx1"/>
                </a:solidFill>
              </a:rPr>
              <a:t> je re</a:t>
            </a:r>
            <a:r>
              <a:rPr lang="sr-Cyrl-CS" sz="2800" dirty="0">
                <a:solidFill>
                  <a:schemeClr val="tx1"/>
                </a:solidFill>
              </a:rPr>
              <a:t>č </a:t>
            </a:r>
            <a:r>
              <a:rPr lang="en-US" sz="2800" dirty="0">
                <a:solidFill>
                  <a:schemeClr val="tx1"/>
                </a:solidFill>
              </a:rPr>
              <a:t>o </a:t>
            </a:r>
            <a:r>
              <a:rPr lang="en-US" sz="2800" dirty="0" err="1">
                <a:solidFill>
                  <a:schemeClr val="tx1"/>
                </a:solidFill>
              </a:rPr>
              <a:t>radnim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mestima</a:t>
            </a:r>
            <a:r>
              <a:rPr lang="sr-Cyrl-C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zaradi</a:t>
            </a:r>
            <a:r>
              <a:rPr lang="sr-Cyrl-C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napredovanju</a:t>
            </a:r>
            <a:r>
              <a:rPr lang="en-US" sz="2800" dirty="0">
                <a:solidFill>
                  <a:schemeClr val="tx1"/>
                </a:solidFill>
              </a:rPr>
              <a:t> u </a:t>
            </a:r>
            <a:r>
              <a:rPr lang="en-US" sz="2800" dirty="0" err="1">
                <a:solidFill>
                  <a:schemeClr val="tx1"/>
                </a:solidFill>
              </a:rPr>
              <a:t>karijeri</a:t>
            </a:r>
            <a:r>
              <a:rPr lang="en-US" sz="2800" dirty="0">
                <a:solidFill>
                  <a:schemeClr val="tx1"/>
                </a:solidFill>
              </a:rPr>
              <a:t> i </a:t>
            </a:r>
            <a:r>
              <a:rPr lang="en-US" sz="2800" dirty="0" err="1">
                <a:solidFill>
                  <a:schemeClr val="tx1"/>
                </a:solidFill>
              </a:rPr>
              <a:t>sl</a:t>
            </a:r>
            <a:r>
              <a:rPr lang="sr-Cyrl-CS" sz="2800" dirty="0">
                <a:solidFill>
                  <a:schemeClr val="tx1"/>
                </a:solidFill>
              </a:rPr>
              <a:t>.</a:t>
            </a:r>
            <a:endParaRPr lang="sr-Latn-RS" sz="28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48896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Uvo</a:t>
            </a:r>
            <a:r>
              <a:rPr lang="sr-Cyrl-CS" b="1" dirty="0"/>
              <a:t>đ</a:t>
            </a:r>
            <a:r>
              <a:rPr lang="en-US" b="1" dirty="0" err="1"/>
              <a:t>enje</a:t>
            </a:r>
            <a:r>
              <a:rPr lang="en-US" b="1" dirty="0"/>
              <a:t> </a:t>
            </a:r>
            <a:r>
              <a:rPr lang="en-US" b="1" dirty="0" err="1"/>
              <a:t>naslednika</a:t>
            </a:r>
            <a:r>
              <a:rPr lang="en-US" b="1" dirty="0"/>
              <a:t> u </a:t>
            </a:r>
            <a:r>
              <a:rPr lang="en-US" b="1" dirty="0" err="1"/>
              <a:t>posao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mo</a:t>
            </a:r>
            <a:r>
              <a:rPr lang="sr-Cyrl-CS" sz="2400" dirty="0">
                <a:solidFill>
                  <a:schemeClr val="tx1"/>
                </a:solidFill>
              </a:rPr>
              <a:t>ž</a:t>
            </a:r>
            <a:r>
              <a:rPr lang="en-US" sz="2400" dirty="0">
                <a:solidFill>
                  <a:schemeClr val="tx1"/>
                </a:solidFill>
              </a:rPr>
              <a:t>e </a:t>
            </a:r>
            <a:r>
              <a:rPr lang="en-US" sz="2400" dirty="0" err="1">
                <a:solidFill>
                  <a:schemeClr val="tx1"/>
                </a:solidFill>
              </a:rPr>
              <a:t>biti</a:t>
            </a:r>
            <a:r>
              <a:rPr lang="sr-Cyrl-CS" sz="2400" dirty="0">
                <a:solidFill>
                  <a:schemeClr val="tx1"/>
                </a:solidFill>
              </a:rPr>
              <a:t>:</a:t>
            </a:r>
            <a:endParaRPr lang="sr-Latn-RS" sz="2400" dirty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§"/>
            </a:pPr>
            <a:r>
              <a:rPr lang="en-US" sz="2400" b="1" dirty="0" err="1">
                <a:solidFill>
                  <a:schemeClr val="tx1"/>
                </a:solidFill>
              </a:rPr>
              <a:t>postepeno</a:t>
            </a:r>
            <a:r>
              <a:rPr lang="sr-Cyrl-CS" sz="2400" dirty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chemeClr val="tx1"/>
                </a:solidFill>
              </a:rPr>
              <a:t>od </a:t>
            </a:r>
            <a:r>
              <a:rPr lang="en-US" sz="2400" dirty="0" err="1">
                <a:solidFill>
                  <a:schemeClr val="tx1"/>
                </a:solidFill>
              </a:rPr>
              <a:t>ni</a:t>
            </a:r>
            <a:r>
              <a:rPr lang="sr-Cyrl-CS" sz="2400" dirty="0">
                <a:solidFill>
                  <a:schemeClr val="tx1"/>
                </a:solidFill>
              </a:rPr>
              <a:t>ž</a:t>
            </a:r>
            <a:r>
              <a:rPr lang="en-US" sz="2400" dirty="0" err="1">
                <a:solidFill>
                  <a:schemeClr val="tx1"/>
                </a:solidFill>
              </a:rPr>
              <a:t>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pozicija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preduze</a:t>
            </a:r>
            <a:r>
              <a:rPr lang="sr-Cyrl-CS" sz="2400" dirty="0">
                <a:solidFill>
                  <a:schemeClr val="tx1"/>
                </a:solidFill>
              </a:rPr>
              <a:t>ć</a:t>
            </a:r>
            <a:r>
              <a:rPr lang="en-US" sz="2400" dirty="0">
                <a:solidFill>
                  <a:schemeClr val="tx1"/>
                </a:solidFill>
              </a:rPr>
              <a:t>u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kojima</a:t>
            </a:r>
            <a:r>
              <a:rPr lang="en-US" sz="2400" dirty="0">
                <a:solidFill>
                  <a:schemeClr val="tx1"/>
                </a:solidFill>
              </a:rPr>
              <a:t> u</a:t>
            </a:r>
            <a:r>
              <a:rPr lang="sr-Cyrl-CS" sz="2400" dirty="0">
                <a:solidFill>
                  <a:schemeClr val="tx1"/>
                </a:solidFill>
              </a:rPr>
              <a:t>č</a:t>
            </a:r>
            <a:r>
              <a:rPr lang="en-US" sz="2400" dirty="0">
                <a:solidFill>
                  <a:schemeClr val="tx1"/>
                </a:solidFill>
              </a:rPr>
              <a:t>e i </a:t>
            </a:r>
            <a:r>
              <a:rPr lang="en-US" sz="2400" dirty="0" err="1">
                <a:solidFill>
                  <a:schemeClr val="tx1"/>
                </a:solidFill>
              </a:rPr>
              <a:t>upoznaju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sa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poslovanjem</a:t>
            </a:r>
            <a:r>
              <a:rPr lang="sr-Cyrl-C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tehnikama</a:t>
            </a:r>
            <a:r>
              <a:rPr lang="en-US" sz="2400" dirty="0">
                <a:solidFill>
                  <a:schemeClr val="tx1"/>
                </a:solidFill>
              </a:rPr>
              <a:t> i </a:t>
            </a:r>
            <a:r>
              <a:rPr lang="en-US" sz="2400" dirty="0" err="1">
                <a:solidFill>
                  <a:schemeClr val="tx1"/>
                </a:solidFill>
              </a:rPr>
              <a:t>organizacijom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poslovnih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procesa</a:t>
            </a:r>
            <a:r>
              <a:rPr lang="sr-Cyrl-CS" sz="2400" dirty="0">
                <a:solidFill>
                  <a:schemeClr val="tx1"/>
                </a:solidFill>
              </a:rPr>
              <a:t>) </a:t>
            </a:r>
            <a:r>
              <a:rPr lang="en-US" sz="2400" dirty="0">
                <a:solidFill>
                  <a:schemeClr val="tx1"/>
                </a:solidFill>
              </a:rPr>
              <a:t>i </a:t>
            </a:r>
            <a:r>
              <a:rPr lang="en-US" sz="2400" dirty="0" err="1">
                <a:solidFill>
                  <a:schemeClr val="tx1"/>
                </a:solidFill>
              </a:rPr>
              <a:t>polako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napreduju</a:t>
            </a:r>
            <a:r>
              <a:rPr lang="en-US" sz="2400" dirty="0">
                <a:solidFill>
                  <a:schemeClr val="tx1"/>
                </a:solidFill>
              </a:rPr>
              <a:t> i</a:t>
            </a:r>
            <a:endParaRPr lang="sr-Latn-RS" sz="2400" dirty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§"/>
            </a:pPr>
            <a:r>
              <a:rPr lang="en-US" sz="2400" b="1" dirty="0" err="1">
                <a:solidFill>
                  <a:schemeClr val="tx1"/>
                </a:solidFill>
              </a:rPr>
              <a:t>kasnije</a:t>
            </a:r>
            <a:r>
              <a:rPr lang="sr-Cyrl-C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ukoliko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naslednici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sti</a:t>
            </a:r>
            <a:r>
              <a:rPr lang="sr-Cyrl-CS" sz="2400" dirty="0">
                <a:solidFill>
                  <a:schemeClr val="tx1"/>
                </a:solidFill>
              </a:rPr>
              <a:t>č</a:t>
            </a:r>
            <a:r>
              <a:rPr lang="en-US" sz="2400" dirty="0">
                <a:solidFill>
                  <a:schemeClr val="tx1"/>
                </a:solidFill>
              </a:rPr>
              <a:t>u </a:t>
            </a:r>
            <a:r>
              <a:rPr lang="en-US" sz="2400" dirty="0" err="1">
                <a:solidFill>
                  <a:schemeClr val="tx1"/>
                </a:solidFill>
              </a:rPr>
              <a:t>iskustvo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drugoj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firmi</a:t>
            </a:r>
            <a:r>
              <a:rPr lang="en-US" sz="2400" dirty="0">
                <a:solidFill>
                  <a:schemeClr val="tx1"/>
                </a:solidFill>
              </a:rPr>
              <a:t> a </a:t>
            </a:r>
            <a:r>
              <a:rPr lang="en-US" sz="2400" dirty="0" err="1">
                <a:solidFill>
                  <a:schemeClr val="tx1"/>
                </a:solidFill>
              </a:rPr>
              <a:t>nakon</a:t>
            </a:r>
            <a:r>
              <a:rPr lang="en-US" sz="2400" dirty="0">
                <a:solidFill>
                  <a:schemeClr val="tx1"/>
                </a:solidFill>
              </a:rPr>
              <a:t> par </a:t>
            </a:r>
            <a:r>
              <a:rPr lang="en-US" sz="2400" dirty="0" err="1">
                <a:solidFill>
                  <a:schemeClr val="tx1"/>
                </a:solidFill>
              </a:rPr>
              <a:t>godina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dolaze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svoje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preduze</a:t>
            </a:r>
            <a:r>
              <a:rPr lang="sr-Cyrl-CS" sz="2400" dirty="0">
                <a:solidFill>
                  <a:schemeClr val="tx1"/>
                </a:solidFill>
              </a:rPr>
              <a:t>ć</a:t>
            </a:r>
            <a:r>
              <a:rPr lang="en-US" sz="2400" dirty="0">
                <a:solidFill>
                  <a:schemeClr val="tx1"/>
                </a:solidFill>
              </a:rPr>
              <a:t>e i </a:t>
            </a:r>
            <a:r>
              <a:rPr lang="en-US" sz="2400" dirty="0" err="1">
                <a:solidFill>
                  <a:schemeClr val="tx1"/>
                </a:solidFill>
              </a:rPr>
              <a:t>nastavljaju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porodi</a:t>
            </a:r>
            <a:r>
              <a:rPr lang="sr-Cyrl-CS" sz="2400" dirty="0">
                <a:solidFill>
                  <a:schemeClr val="tx1"/>
                </a:solidFill>
              </a:rPr>
              <a:t>č</a:t>
            </a:r>
            <a:r>
              <a:rPr lang="en-US" sz="2400" dirty="0" err="1">
                <a:solidFill>
                  <a:schemeClr val="tx1"/>
                </a:solidFill>
              </a:rPr>
              <a:t>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biznis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prenose</a:t>
            </a:r>
            <a:r>
              <a:rPr lang="sr-Cyrl-CS" sz="2400" dirty="0">
                <a:solidFill>
                  <a:schemeClr val="tx1"/>
                </a:solidFill>
              </a:rPr>
              <a:t>ć</a:t>
            </a:r>
            <a:r>
              <a:rPr lang="en-US" sz="2400" dirty="0">
                <a:solidFill>
                  <a:schemeClr val="tx1"/>
                </a:solidFill>
              </a:rPr>
              <a:t>i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primenjuju</a:t>
            </a:r>
            <a:r>
              <a:rPr lang="sr-Cyrl-CS" sz="2400" dirty="0">
                <a:solidFill>
                  <a:schemeClr val="tx1"/>
                </a:solidFill>
              </a:rPr>
              <a:t>ć</a:t>
            </a:r>
            <a:r>
              <a:rPr lang="en-US" sz="2400" dirty="0">
                <a:solidFill>
                  <a:schemeClr val="tx1"/>
                </a:solidFill>
              </a:rPr>
              <a:t>i </a:t>
            </a:r>
            <a:r>
              <a:rPr lang="en-US" sz="2400" dirty="0" err="1">
                <a:solidFill>
                  <a:schemeClr val="tx1"/>
                </a:solidFill>
              </a:rPr>
              <a:t>svoje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ideje</a:t>
            </a:r>
            <a:r>
              <a:rPr lang="sr-Cyrl-C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znanje</a:t>
            </a:r>
            <a:r>
              <a:rPr lang="sr-Cyrl-C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ve</a:t>
            </a:r>
            <a:r>
              <a:rPr lang="sr-Cyrl-CS" sz="2400" dirty="0">
                <a:solidFill>
                  <a:schemeClr val="tx1"/>
                </a:solidFill>
              </a:rPr>
              <a:t>š</a:t>
            </a:r>
            <a:r>
              <a:rPr lang="en-US" sz="2400" dirty="0">
                <a:solidFill>
                  <a:schemeClr val="tx1"/>
                </a:solidFill>
              </a:rPr>
              <a:t>tine</a:t>
            </a:r>
            <a:r>
              <a:rPr lang="sr-Cyrl-CS" sz="2400" dirty="0">
                <a:solidFill>
                  <a:schemeClr val="tx1"/>
                </a:solidFill>
              </a:rPr>
              <a:t>.</a:t>
            </a:r>
            <a:endParaRPr lang="sr-Latn-RS" sz="24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974076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3848" y="1229710"/>
            <a:ext cx="9880764" cy="4681512"/>
          </a:xfrm>
        </p:spPr>
        <p:txBody>
          <a:bodyPr>
            <a:noAutofit/>
          </a:bodyPr>
          <a:lstStyle/>
          <a:p>
            <a:r>
              <a:rPr lang="sr-Latn-RS" sz="2400" dirty="0">
                <a:solidFill>
                  <a:schemeClr val="tx1"/>
                </a:solidFill>
              </a:rPr>
              <a:t>U pokretanju biznisa novac jeste veoma važan, ali nije najbitniji. Štaviše, on </a:t>
            </a:r>
            <a:r>
              <a:rPr lang="sr-Latn-RS" sz="2400" dirty="0" smtClean="0">
                <a:solidFill>
                  <a:schemeClr val="tx1"/>
                </a:solidFill>
              </a:rPr>
              <a:t>je </a:t>
            </a:r>
            <a:r>
              <a:rPr lang="sr-Latn-RS" sz="2400" dirty="0">
                <a:solidFill>
                  <a:schemeClr val="tx1"/>
                </a:solidFill>
              </a:rPr>
              <a:t>na </a:t>
            </a:r>
            <a:r>
              <a:rPr lang="sr-Latn-RS" sz="2400" dirty="0" smtClean="0">
                <a:solidFill>
                  <a:schemeClr val="tx1"/>
                </a:solidFill>
              </a:rPr>
              <a:t>trećem </a:t>
            </a:r>
            <a:r>
              <a:rPr lang="sr-Latn-RS" sz="2400" dirty="0">
                <a:solidFill>
                  <a:schemeClr val="tx1"/>
                </a:solidFill>
              </a:rPr>
              <a:t>mestu. Na prvom mestu je </a:t>
            </a:r>
            <a:r>
              <a:rPr lang="sr-Latn-RS" sz="2400" b="1" dirty="0">
                <a:solidFill>
                  <a:schemeClr val="tx1"/>
                </a:solidFill>
              </a:rPr>
              <a:t>ideja</a:t>
            </a:r>
            <a:r>
              <a:rPr lang="sr-Latn-RS" sz="2400" dirty="0">
                <a:solidFill>
                  <a:schemeClr val="tx1"/>
                </a:solidFill>
              </a:rPr>
              <a:t>, pa </a:t>
            </a:r>
            <a:r>
              <a:rPr lang="sr-Latn-RS" sz="2400" b="1" dirty="0">
                <a:solidFill>
                  <a:schemeClr val="tx1"/>
                </a:solidFill>
              </a:rPr>
              <a:t>biznis plan</a:t>
            </a:r>
            <a:r>
              <a:rPr lang="sr-Latn-RS" sz="2400" dirty="0">
                <a:solidFill>
                  <a:schemeClr val="tx1"/>
                </a:solidFill>
              </a:rPr>
              <a:t>, pa onda </a:t>
            </a:r>
            <a:r>
              <a:rPr lang="sr-Latn-RS" sz="2400" b="1" dirty="0">
                <a:solidFill>
                  <a:schemeClr val="tx1"/>
                </a:solidFill>
              </a:rPr>
              <a:t>novac </a:t>
            </a:r>
          </a:p>
          <a:p>
            <a:r>
              <a:rPr lang="sr-Latn-RS" sz="2400" dirty="0" smtClean="0">
                <a:solidFill>
                  <a:schemeClr val="tx1"/>
                </a:solidFill>
              </a:rPr>
              <a:t>Poznato </a:t>
            </a:r>
            <a:r>
              <a:rPr lang="sr-Latn-RS" sz="2400" dirty="0">
                <a:solidFill>
                  <a:schemeClr val="tx1"/>
                </a:solidFill>
              </a:rPr>
              <a:t>je </a:t>
            </a:r>
            <a:r>
              <a:rPr lang="sr-Latn-RS" sz="2400" dirty="0" smtClean="0">
                <a:solidFill>
                  <a:schemeClr val="tx1"/>
                </a:solidFill>
              </a:rPr>
              <a:t>takođe </a:t>
            </a:r>
            <a:r>
              <a:rPr lang="sr-Latn-RS" sz="2400" dirty="0">
                <a:solidFill>
                  <a:schemeClr val="tx1"/>
                </a:solidFill>
              </a:rPr>
              <a:t>da uspešnom biznisu </a:t>
            </a:r>
            <a:r>
              <a:rPr lang="sr-Latn-RS" sz="2400" dirty="0" smtClean="0">
                <a:solidFill>
                  <a:schemeClr val="tx1"/>
                </a:solidFill>
              </a:rPr>
              <a:t>obično </a:t>
            </a:r>
            <a:r>
              <a:rPr lang="sr-Latn-RS" sz="2400" dirty="0">
                <a:solidFill>
                  <a:schemeClr val="tx1"/>
                </a:solidFill>
              </a:rPr>
              <a:t>prethodi više </a:t>
            </a:r>
            <a:r>
              <a:rPr lang="sr-Latn-RS" sz="2400" dirty="0" smtClean="0">
                <a:solidFill>
                  <a:schemeClr val="tx1"/>
                </a:solidFill>
              </a:rPr>
              <a:t>neuspeha</a:t>
            </a:r>
            <a:r>
              <a:rPr lang="sr-Latn-RS" sz="2400" dirty="0">
                <a:solidFill>
                  <a:schemeClr val="tx1"/>
                </a:solidFill>
              </a:rPr>
              <a:t>. Statistika kaže da polovina novopokrenutih poslova u Evropi u prvih </a:t>
            </a:r>
            <a:r>
              <a:rPr lang="sr-Latn-RS" sz="2400" dirty="0" smtClean="0">
                <a:solidFill>
                  <a:schemeClr val="tx1"/>
                </a:solidFill>
              </a:rPr>
              <a:t>pet </a:t>
            </a:r>
            <a:r>
              <a:rPr lang="sr-Latn-RS" sz="2400" dirty="0">
                <a:solidFill>
                  <a:schemeClr val="tx1"/>
                </a:solidFill>
              </a:rPr>
              <a:t>godina postojanja doživi neuspeh najviše zato što ljudi nepripremljeni ulaze </a:t>
            </a:r>
            <a:r>
              <a:rPr lang="sr-Latn-RS" sz="2400" dirty="0" smtClean="0">
                <a:solidFill>
                  <a:schemeClr val="tx1"/>
                </a:solidFill>
              </a:rPr>
              <a:t>u </a:t>
            </a:r>
            <a:r>
              <a:rPr lang="sr-Latn-RS" sz="2400" dirty="0">
                <a:solidFill>
                  <a:schemeClr val="tx1"/>
                </a:solidFill>
              </a:rPr>
              <a:t>trku na tržištu. </a:t>
            </a:r>
          </a:p>
          <a:p>
            <a:r>
              <a:rPr lang="sr-Latn-RS" sz="2400" dirty="0">
                <a:solidFill>
                  <a:schemeClr val="tx1"/>
                </a:solidFill>
              </a:rPr>
              <a:t>Da bi </a:t>
            </a:r>
            <a:r>
              <a:rPr lang="sr-Latn-RS" sz="2400" dirty="0" smtClean="0">
                <a:solidFill>
                  <a:schemeClr val="tx1"/>
                </a:solidFill>
              </a:rPr>
              <a:t>porodično preduzeće </a:t>
            </a:r>
            <a:r>
              <a:rPr lang="sr-Latn-RS" sz="2400" dirty="0">
                <a:solidFill>
                  <a:schemeClr val="tx1"/>
                </a:solidFill>
              </a:rPr>
              <a:t>trajalo, treba mu izgraditi temelje od predanosti, </a:t>
            </a:r>
            <a:r>
              <a:rPr lang="sr-Latn-RS" sz="2400" dirty="0" smtClean="0">
                <a:solidFill>
                  <a:schemeClr val="tx1"/>
                </a:solidFill>
              </a:rPr>
              <a:t>jasne </a:t>
            </a:r>
            <a:r>
              <a:rPr lang="sr-Latn-RS" sz="2400" dirty="0">
                <a:solidFill>
                  <a:schemeClr val="tx1"/>
                </a:solidFill>
              </a:rPr>
              <a:t>komunikacije i </a:t>
            </a:r>
            <a:r>
              <a:rPr lang="sr-Latn-RS" sz="2400" dirty="0" smtClean="0">
                <a:solidFill>
                  <a:schemeClr val="tx1"/>
                </a:solidFill>
              </a:rPr>
              <a:t>čvrste </a:t>
            </a:r>
            <a:r>
              <a:rPr lang="sr-Latn-RS" sz="2400" dirty="0">
                <a:solidFill>
                  <a:schemeClr val="tx1"/>
                </a:solidFill>
              </a:rPr>
              <a:t>etike. Barem za trenutak treba se zaboraviti sumorna </a:t>
            </a:r>
            <a:r>
              <a:rPr lang="sr-Latn-RS" sz="2400" dirty="0" smtClean="0">
                <a:solidFill>
                  <a:schemeClr val="tx1"/>
                </a:solidFill>
              </a:rPr>
              <a:t>statistika </a:t>
            </a:r>
            <a:r>
              <a:rPr lang="sr-Latn-RS" sz="2400" dirty="0">
                <a:solidFill>
                  <a:schemeClr val="tx1"/>
                </a:solidFill>
              </a:rPr>
              <a:t>o opstanku </a:t>
            </a:r>
            <a:r>
              <a:rPr lang="sr-Latn-RS" sz="2400" dirty="0" smtClean="0">
                <a:solidFill>
                  <a:schemeClr val="tx1"/>
                </a:solidFill>
              </a:rPr>
              <a:t>porodičnih preduzeća</a:t>
            </a:r>
            <a:r>
              <a:rPr lang="sr-Latn-RS" sz="2400" dirty="0">
                <a:solidFill>
                  <a:schemeClr val="tx1"/>
                </a:solidFill>
              </a:rPr>
              <a:t>, zato je potrebno pomisliti na hiljade </a:t>
            </a:r>
            <a:r>
              <a:rPr lang="sr-Latn-RS" sz="2400" dirty="0" smtClean="0">
                <a:solidFill>
                  <a:schemeClr val="tx1"/>
                </a:solidFill>
              </a:rPr>
              <a:t>onih </a:t>
            </a:r>
            <a:r>
              <a:rPr lang="sr-Latn-RS" sz="2400" dirty="0">
                <a:solidFill>
                  <a:schemeClr val="tx1"/>
                </a:solidFill>
              </a:rPr>
              <a:t>koji su u tome uspeli - generacijama.</a:t>
            </a:r>
          </a:p>
          <a:p>
            <a:endParaRPr lang="sr-Latn-R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509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2800" dirty="0" smtClean="0">
                <a:solidFill>
                  <a:schemeClr val="tx1"/>
                </a:solidFill>
              </a:rPr>
              <a:t>Najstarije svetsko porodično preduzeće – japanski</a:t>
            </a:r>
            <a:r>
              <a:rPr lang="sr-Latn-RS" sz="2800" dirty="0">
                <a:solidFill>
                  <a:schemeClr val="tx1"/>
                </a:solidFill>
              </a:rPr>
              <a:t> </a:t>
            </a:r>
            <a:r>
              <a:rPr lang="sr-Latn-RS" sz="2800" dirty="0" smtClean="0">
                <a:solidFill>
                  <a:schemeClr val="tx1"/>
                </a:solidFill>
              </a:rPr>
              <a:t>hotel </a:t>
            </a:r>
            <a:r>
              <a:rPr lang="sr-Latn-RS" sz="2800" b="1" dirty="0">
                <a:solidFill>
                  <a:schemeClr val="tx1"/>
                </a:solidFill>
              </a:rPr>
              <a:t>Riokan Hoshi</a:t>
            </a:r>
            <a:r>
              <a:rPr lang="sr-Latn-RS" sz="2800" dirty="0">
                <a:solidFill>
                  <a:schemeClr val="tx1"/>
                </a:solidFill>
              </a:rPr>
              <a:t>, koji je osnovan 717. godine i koji danas vodi 46. generacija </a:t>
            </a:r>
            <a:r>
              <a:rPr lang="sr-Latn-RS" sz="2800" dirty="0" smtClean="0">
                <a:solidFill>
                  <a:schemeClr val="tx1"/>
                </a:solidFill>
              </a:rPr>
              <a:t>porodice Hoshi </a:t>
            </a:r>
            <a:r>
              <a:rPr lang="sr-Latn-RS" sz="2800" dirty="0">
                <a:solidFill>
                  <a:schemeClr val="tx1"/>
                </a:solidFill>
              </a:rPr>
              <a:t>- ali takvi ekstremni primeri samo </a:t>
            </a:r>
            <a:r>
              <a:rPr lang="sr-Latn-RS" sz="2800" dirty="0" smtClean="0">
                <a:solidFill>
                  <a:schemeClr val="tx1"/>
                </a:solidFill>
              </a:rPr>
              <a:t>potvrđuju </a:t>
            </a:r>
            <a:r>
              <a:rPr lang="sr-Latn-RS" sz="2800" dirty="0">
                <a:solidFill>
                  <a:schemeClr val="tx1"/>
                </a:solidFill>
              </a:rPr>
              <a:t>da </a:t>
            </a:r>
            <a:r>
              <a:rPr lang="sr-Latn-RS" sz="2800" dirty="0" smtClean="0">
                <a:solidFill>
                  <a:schemeClr val="tx1"/>
                </a:solidFill>
              </a:rPr>
              <a:t>porodični </a:t>
            </a:r>
            <a:r>
              <a:rPr lang="sr-Latn-RS" sz="2800" dirty="0">
                <a:solidFill>
                  <a:schemeClr val="tx1"/>
                </a:solidFill>
              </a:rPr>
              <a:t>biznis </a:t>
            </a:r>
            <a:r>
              <a:rPr lang="sr-Latn-RS" sz="2800" dirty="0" smtClean="0">
                <a:solidFill>
                  <a:schemeClr val="tx1"/>
                </a:solidFill>
              </a:rPr>
              <a:t>može </a:t>
            </a:r>
            <a:r>
              <a:rPr lang="sr-Latn-RS" sz="2800" dirty="0">
                <a:solidFill>
                  <a:schemeClr val="tx1"/>
                </a:solidFill>
              </a:rPr>
              <a:t>trajati veoma dugo.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268081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RAZLIKA IZMEĐU PORODIČNIH I NEPORODIČNIH PREDUZEĆA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5693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68669"/>
            <a:ext cx="8915400" cy="4342553"/>
          </a:xfrm>
        </p:spPr>
        <p:txBody>
          <a:bodyPr/>
          <a:lstStyle/>
          <a:p>
            <a:r>
              <a:rPr lang="sr-Latn-RS" sz="2400" dirty="0">
                <a:solidFill>
                  <a:schemeClr val="tx1"/>
                </a:solidFill>
              </a:rPr>
              <a:t>Za </a:t>
            </a:r>
            <a:r>
              <a:rPr lang="sr-Latn-RS" sz="2400" dirty="0" smtClean="0">
                <a:solidFill>
                  <a:schemeClr val="tx1"/>
                </a:solidFill>
              </a:rPr>
              <a:t>porodična preduzeća karakteristično </a:t>
            </a:r>
            <a:r>
              <a:rPr lang="sr-Latn-RS" sz="2400" dirty="0">
                <a:solidFill>
                  <a:schemeClr val="tx1"/>
                </a:solidFill>
              </a:rPr>
              <a:t>je </a:t>
            </a:r>
            <a:r>
              <a:rPr lang="sr-Latn-RS" sz="2400" dirty="0" smtClean="0">
                <a:solidFill>
                  <a:schemeClr val="tx1"/>
                </a:solidFill>
              </a:rPr>
              <a:t>dugoročno </a:t>
            </a:r>
            <a:r>
              <a:rPr lang="sr-Latn-RS" sz="2400" dirty="0">
                <a:solidFill>
                  <a:schemeClr val="tx1"/>
                </a:solidFill>
              </a:rPr>
              <a:t>planiranje ili barem </a:t>
            </a:r>
            <a:r>
              <a:rPr lang="sr-Latn-RS" sz="2400" dirty="0" smtClean="0">
                <a:solidFill>
                  <a:schemeClr val="tx1"/>
                </a:solidFill>
              </a:rPr>
              <a:t>vizija osnivača </a:t>
            </a:r>
            <a:r>
              <a:rPr lang="sr-Latn-RS" sz="2400" dirty="0">
                <a:solidFill>
                  <a:schemeClr val="tx1"/>
                </a:solidFill>
              </a:rPr>
              <a:t>da </a:t>
            </a:r>
            <a:r>
              <a:rPr lang="sr-Latn-RS" sz="2400" dirty="0" smtClean="0">
                <a:solidFill>
                  <a:schemeClr val="tx1"/>
                </a:solidFill>
              </a:rPr>
              <a:t>će </a:t>
            </a:r>
            <a:r>
              <a:rPr lang="sr-Latn-RS" sz="2400" dirty="0">
                <a:solidFill>
                  <a:schemeClr val="tx1"/>
                </a:solidFill>
              </a:rPr>
              <a:t>njegov rad preživeti dugi niz godina.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sr-Latn-RS" sz="2400" dirty="0" smtClean="0">
                <a:solidFill>
                  <a:schemeClr val="tx1"/>
                </a:solidFill>
              </a:rPr>
              <a:t>Na </a:t>
            </a:r>
            <a:r>
              <a:rPr lang="sr-Latn-RS" sz="2400" dirty="0">
                <a:solidFill>
                  <a:schemeClr val="tx1"/>
                </a:solidFill>
              </a:rPr>
              <a:t>taj </a:t>
            </a:r>
            <a:r>
              <a:rPr lang="sr-Latn-RS" sz="2400" dirty="0" smtClean="0">
                <a:solidFill>
                  <a:schemeClr val="tx1"/>
                </a:solidFill>
              </a:rPr>
              <a:t>način</a:t>
            </a:r>
            <a:r>
              <a:rPr lang="sr-Latn-RS" sz="2400" dirty="0">
                <a:solidFill>
                  <a:schemeClr val="tx1"/>
                </a:solidFill>
              </a:rPr>
              <a:t>, uspešna </a:t>
            </a:r>
            <a:r>
              <a:rPr lang="sr-Latn-RS" sz="2400" dirty="0" smtClean="0">
                <a:solidFill>
                  <a:schemeClr val="tx1"/>
                </a:solidFill>
              </a:rPr>
              <a:t>porodi</a:t>
            </a:r>
            <a:r>
              <a:rPr lang="sr-Latn-RS" sz="2400" dirty="0">
                <a:solidFill>
                  <a:schemeClr val="tx1"/>
                </a:solidFill>
              </a:rPr>
              <a:t>č</a:t>
            </a:r>
            <a:r>
              <a:rPr lang="sr-Latn-RS" sz="2400" dirty="0" smtClean="0">
                <a:solidFill>
                  <a:schemeClr val="tx1"/>
                </a:solidFill>
              </a:rPr>
              <a:t>na preduzeća </a:t>
            </a:r>
            <a:r>
              <a:rPr lang="sr-Latn-RS" sz="2400" dirty="0">
                <a:solidFill>
                  <a:schemeClr val="tx1"/>
                </a:solidFill>
              </a:rPr>
              <a:t>pružaju posebne </a:t>
            </a:r>
            <a:r>
              <a:rPr lang="sr-Latn-RS" sz="2400" dirty="0" smtClean="0">
                <a:solidFill>
                  <a:schemeClr val="tx1"/>
                </a:solidFill>
              </a:rPr>
              <a:t>mogućnosti  za </a:t>
            </a:r>
            <a:r>
              <a:rPr lang="sr-Latn-RS" sz="2400" dirty="0">
                <a:solidFill>
                  <a:schemeClr val="tx1"/>
                </a:solidFill>
              </a:rPr>
              <a:t>kombinovanje karijere i </a:t>
            </a:r>
            <a:r>
              <a:rPr lang="sr-Latn-RS" sz="2400" dirty="0" smtClean="0">
                <a:solidFill>
                  <a:schemeClr val="tx1"/>
                </a:solidFill>
              </a:rPr>
              <a:t>li</a:t>
            </a:r>
            <a:r>
              <a:rPr lang="sr-Latn-RS" sz="2400" dirty="0">
                <a:solidFill>
                  <a:schemeClr val="tx1"/>
                </a:solidFill>
              </a:rPr>
              <a:t>č</a:t>
            </a:r>
            <a:r>
              <a:rPr lang="sr-Latn-RS" sz="2400" dirty="0" smtClean="0">
                <a:solidFill>
                  <a:schemeClr val="tx1"/>
                </a:solidFill>
              </a:rPr>
              <a:t>nog </a:t>
            </a:r>
            <a:r>
              <a:rPr lang="sr-Latn-RS" sz="2400" dirty="0">
                <a:solidFill>
                  <a:schemeClr val="tx1"/>
                </a:solidFill>
              </a:rPr>
              <a:t>života </a:t>
            </a:r>
            <a:r>
              <a:rPr lang="sr-Latn-RS" sz="2400" dirty="0" smtClean="0">
                <a:solidFill>
                  <a:schemeClr val="tx1"/>
                </a:solidFill>
              </a:rPr>
              <a:t>članovima </a:t>
            </a:r>
            <a:r>
              <a:rPr lang="sr-Latn-RS" sz="2400" dirty="0">
                <a:solidFill>
                  <a:schemeClr val="tx1"/>
                </a:solidFill>
              </a:rPr>
              <a:t>porodice, ženama, kao i zaposlenima koji nisu č</a:t>
            </a:r>
            <a:r>
              <a:rPr lang="sr-Latn-RS" sz="2400" dirty="0" smtClean="0">
                <a:solidFill>
                  <a:schemeClr val="tx1"/>
                </a:solidFill>
              </a:rPr>
              <a:t>lanovi porodice</a:t>
            </a:r>
            <a:r>
              <a:rPr lang="sr-Latn-RS" sz="2400" dirty="0">
                <a:solidFill>
                  <a:schemeClr val="tx1"/>
                </a:solidFill>
              </a:rPr>
              <a:t>, ali i lokalnoj sredini (zajednici) u kojoj žive i rade. 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874846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57855"/>
            <a:ext cx="8915400" cy="4153367"/>
          </a:xfrm>
        </p:spPr>
        <p:txBody>
          <a:bodyPr>
            <a:normAutofit lnSpcReduction="10000"/>
          </a:bodyPr>
          <a:lstStyle/>
          <a:p>
            <a:r>
              <a:rPr lang="sr-Latn-RS" sz="2400" dirty="0" smtClean="0">
                <a:solidFill>
                  <a:schemeClr val="tx1"/>
                </a:solidFill>
              </a:rPr>
              <a:t>Članovi </a:t>
            </a:r>
            <a:r>
              <a:rPr lang="sr-Latn-RS" sz="2400" dirty="0">
                <a:solidFill>
                  <a:schemeClr val="tx1"/>
                </a:solidFill>
              </a:rPr>
              <a:t>porodice koji dele </a:t>
            </a:r>
            <a:r>
              <a:rPr lang="sr-Latn-RS" sz="2400" dirty="0" smtClean="0">
                <a:solidFill>
                  <a:schemeClr val="tx1"/>
                </a:solidFill>
              </a:rPr>
              <a:t>preduzetničku </a:t>
            </a:r>
            <a:r>
              <a:rPr lang="sr-Latn-RS" sz="2400" dirty="0">
                <a:solidFill>
                  <a:schemeClr val="tx1"/>
                </a:solidFill>
              </a:rPr>
              <a:t>želju da prošire </a:t>
            </a:r>
            <a:r>
              <a:rPr lang="sr-Latn-RS" sz="2400" dirty="0" smtClean="0">
                <a:solidFill>
                  <a:schemeClr val="tx1"/>
                </a:solidFill>
              </a:rPr>
              <a:t>postojeće poslovanje</a:t>
            </a:r>
            <a:r>
              <a:rPr lang="sr-Latn-RS" sz="2400" dirty="0">
                <a:solidFill>
                  <a:schemeClr val="tx1"/>
                </a:solidFill>
              </a:rPr>
              <a:t>, za tako nešto imaju </a:t>
            </a:r>
            <a:r>
              <a:rPr lang="sr-Latn-RS" sz="2400" dirty="0" smtClean="0">
                <a:solidFill>
                  <a:schemeClr val="tx1"/>
                </a:solidFill>
              </a:rPr>
              <a:t>čvrstu </a:t>
            </a:r>
            <a:r>
              <a:rPr lang="sr-Latn-RS" sz="2400" dirty="0">
                <a:solidFill>
                  <a:schemeClr val="tx1"/>
                </a:solidFill>
              </a:rPr>
              <a:t>osnovu. Naime, u </a:t>
            </a:r>
            <a:r>
              <a:rPr lang="sr-Latn-RS" sz="2400" dirty="0" smtClean="0">
                <a:solidFill>
                  <a:schemeClr val="tx1"/>
                </a:solidFill>
              </a:rPr>
              <a:t>porodičnim preduzećima </a:t>
            </a:r>
            <a:r>
              <a:rPr lang="sr-Latn-RS" sz="2400" dirty="0">
                <a:solidFill>
                  <a:schemeClr val="tx1"/>
                </a:solidFill>
              </a:rPr>
              <a:t>žene </a:t>
            </a:r>
            <a:r>
              <a:rPr lang="sr-Latn-RS" sz="2400" dirty="0" smtClean="0">
                <a:solidFill>
                  <a:schemeClr val="tx1"/>
                </a:solidFill>
              </a:rPr>
              <a:t>imaju mogućnost </a:t>
            </a:r>
            <a:r>
              <a:rPr lang="sr-Latn-RS" sz="2400" dirty="0">
                <a:solidFill>
                  <a:schemeClr val="tx1"/>
                </a:solidFill>
              </a:rPr>
              <a:t>da </a:t>
            </a:r>
            <a:r>
              <a:rPr lang="sr-Latn-RS" sz="2400" dirty="0" smtClean="0">
                <a:solidFill>
                  <a:schemeClr val="tx1"/>
                </a:solidFill>
              </a:rPr>
              <a:t>fleksibilnije </a:t>
            </a:r>
            <a:r>
              <a:rPr lang="sr-Latn-RS" sz="2400" dirty="0">
                <a:solidFill>
                  <a:schemeClr val="tx1"/>
                </a:solidFill>
              </a:rPr>
              <a:t>rasporede svoje radno vreme, što im olakšava </a:t>
            </a:r>
            <a:r>
              <a:rPr lang="sr-Latn-RS" sz="2400" dirty="0" smtClean="0">
                <a:solidFill>
                  <a:schemeClr val="tx1"/>
                </a:solidFill>
              </a:rPr>
              <a:t>obavljanje </a:t>
            </a:r>
            <a:r>
              <a:rPr lang="sr-Latn-RS" sz="2400" dirty="0">
                <a:solidFill>
                  <a:schemeClr val="tx1"/>
                </a:solidFill>
              </a:rPr>
              <a:t>tradicionalne uloge u porodici i kombinovanje materinstva sa </a:t>
            </a:r>
            <a:r>
              <a:rPr lang="sr-Latn-RS" sz="2400" dirty="0" smtClean="0">
                <a:solidFill>
                  <a:schemeClr val="tx1"/>
                </a:solidFill>
              </a:rPr>
              <a:t>profesionalnom </a:t>
            </a:r>
            <a:r>
              <a:rPr lang="sr-Latn-RS" sz="2400" dirty="0">
                <a:solidFill>
                  <a:schemeClr val="tx1"/>
                </a:solidFill>
              </a:rPr>
              <a:t>karijerom.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sr-Latn-RS" sz="2400" dirty="0" smtClean="0">
                <a:solidFill>
                  <a:schemeClr val="tx1"/>
                </a:solidFill>
              </a:rPr>
              <a:t>U neporodičnom preduzeću</a:t>
            </a:r>
            <a:r>
              <a:rPr lang="sr-Latn-RS" sz="2400" dirty="0">
                <a:solidFill>
                  <a:schemeClr val="tx1"/>
                </a:solidFill>
              </a:rPr>
              <a:t>, žena se u </a:t>
            </a:r>
            <a:r>
              <a:rPr lang="sr-Latn-RS" sz="2400" dirty="0" smtClean="0">
                <a:solidFill>
                  <a:schemeClr val="tx1"/>
                </a:solidFill>
              </a:rPr>
              <a:t>određenom trenutku nađe </a:t>
            </a:r>
            <a:r>
              <a:rPr lang="sr-Latn-RS" sz="2400" dirty="0">
                <a:solidFill>
                  <a:schemeClr val="tx1"/>
                </a:solidFill>
              </a:rPr>
              <a:t>u situaciji da mora da bira </a:t>
            </a:r>
            <a:r>
              <a:rPr lang="sr-Latn-RS" sz="2400" dirty="0" smtClean="0">
                <a:solidFill>
                  <a:schemeClr val="tx1"/>
                </a:solidFill>
              </a:rPr>
              <a:t>između </a:t>
            </a:r>
            <a:r>
              <a:rPr lang="sr-Latn-RS" sz="2400" dirty="0">
                <a:solidFill>
                  <a:schemeClr val="tx1"/>
                </a:solidFill>
              </a:rPr>
              <a:t>ove dve uloge. U protivnom, njena </a:t>
            </a:r>
            <a:r>
              <a:rPr lang="sr-Latn-RS" sz="2400" dirty="0" smtClean="0">
                <a:solidFill>
                  <a:schemeClr val="tx1"/>
                </a:solidFill>
              </a:rPr>
              <a:t>profesionalna </a:t>
            </a:r>
            <a:r>
              <a:rPr lang="sr-Latn-RS" sz="2400" dirty="0">
                <a:solidFill>
                  <a:schemeClr val="tx1"/>
                </a:solidFill>
              </a:rPr>
              <a:t>uloga </a:t>
            </a:r>
            <a:r>
              <a:rPr lang="sr-Latn-RS" sz="2400" dirty="0" smtClean="0">
                <a:solidFill>
                  <a:schemeClr val="tx1"/>
                </a:solidFill>
              </a:rPr>
              <a:t>će</a:t>
            </a:r>
            <a:r>
              <a:rPr lang="sr-Latn-RS" sz="2400" dirty="0">
                <a:solidFill>
                  <a:schemeClr val="tx1"/>
                </a:solidFill>
              </a:rPr>
              <a:t>, po pravilu da </a:t>
            </a:r>
            <a:r>
              <a:rPr lang="sr-Latn-RS" sz="2400" dirty="0" smtClean="0">
                <a:solidFill>
                  <a:schemeClr val="tx1"/>
                </a:solidFill>
              </a:rPr>
              <a:t>stangnira</a:t>
            </a:r>
            <a:endParaRPr lang="sr-Latn-RS" sz="24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291155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2400" dirty="0" smtClean="0">
                <a:solidFill>
                  <a:schemeClr val="tx1"/>
                </a:solidFill>
              </a:rPr>
              <a:t>Takođe</a:t>
            </a:r>
            <a:r>
              <a:rPr lang="sr-Latn-RS" sz="2400" dirty="0">
                <a:solidFill>
                  <a:schemeClr val="tx1"/>
                </a:solidFill>
              </a:rPr>
              <a:t>, zaposleni koji ne pripadaju porodici su za svoj rad u </a:t>
            </a:r>
            <a:r>
              <a:rPr lang="sr-Latn-RS" sz="2400" dirty="0" smtClean="0">
                <a:solidFill>
                  <a:schemeClr val="tx1"/>
                </a:solidFill>
              </a:rPr>
              <a:t>porodičnom preduzeću </a:t>
            </a:r>
            <a:r>
              <a:rPr lang="sr-Latn-RS" sz="2400" dirty="0">
                <a:solidFill>
                  <a:schemeClr val="tx1"/>
                </a:solidFill>
              </a:rPr>
              <a:t>bolje </a:t>
            </a:r>
            <a:r>
              <a:rPr lang="sr-Latn-RS" sz="2400" dirty="0" smtClean="0">
                <a:solidFill>
                  <a:schemeClr val="tx1"/>
                </a:solidFill>
              </a:rPr>
              <a:t>nagrađeni</a:t>
            </a:r>
            <a:r>
              <a:rPr lang="sr-Latn-RS" sz="2400" dirty="0">
                <a:solidFill>
                  <a:schemeClr val="tx1"/>
                </a:solidFill>
              </a:rPr>
              <a:t>;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sr-Latn-RS" sz="2400" dirty="0" smtClean="0">
                <a:solidFill>
                  <a:schemeClr val="tx1"/>
                </a:solidFill>
              </a:rPr>
              <a:t>fluktuacija </a:t>
            </a:r>
            <a:r>
              <a:rPr lang="sr-Latn-RS" sz="2400" dirty="0">
                <a:solidFill>
                  <a:schemeClr val="tx1"/>
                </a:solidFill>
              </a:rPr>
              <a:t>zaposlenih je manja, pa otuda zapošljavanje </a:t>
            </a:r>
            <a:r>
              <a:rPr lang="sr-Latn-RS" sz="2400" dirty="0" smtClean="0">
                <a:solidFill>
                  <a:schemeClr val="tx1"/>
                </a:solidFill>
              </a:rPr>
              <a:t>u porodičnom preduzeću znači veću </a:t>
            </a:r>
            <a:r>
              <a:rPr lang="sr-Latn-RS" sz="2400" dirty="0">
                <a:solidFill>
                  <a:schemeClr val="tx1"/>
                </a:solidFill>
              </a:rPr>
              <a:t>odgovornost za </a:t>
            </a:r>
            <a:r>
              <a:rPr lang="sr-Latn-RS" sz="2400" dirty="0" smtClean="0">
                <a:solidFill>
                  <a:schemeClr val="tx1"/>
                </a:solidFill>
              </a:rPr>
              <a:t>dugoročnu </a:t>
            </a:r>
            <a:r>
              <a:rPr lang="sr-Latn-RS" sz="2400" dirty="0">
                <a:solidFill>
                  <a:schemeClr val="tx1"/>
                </a:solidFill>
              </a:rPr>
              <a:t>socijalnu </a:t>
            </a:r>
            <a:r>
              <a:rPr lang="sr-Latn-RS" sz="2400" dirty="0" smtClean="0">
                <a:solidFill>
                  <a:schemeClr val="tx1"/>
                </a:solidFill>
              </a:rPr>
              <a:t>sigurnost</a:t>
            </a:r>
            <a:r>
              <a:rPr lang="sr-Latn-RS" sz="2400" dirty="0">
                <a:solidFill>
                  <a:schemeClr val="tx1"/>
                </a:solidFill>
              </a:rPr>
              <a:t>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613516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1893768"/>
              </p:ext>
            </p:extLst>
          </p:nvPr>
        </p:nvGraphicFramePr>
        <p:xfrm>
          <a:off x="346840" y="554946"/>
          <a:ext cx="11209284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4642"/>
                <a:gridCol w="560464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Porodična preduzeća</a:t>
                      </a:r>
                    </a:p>
                    <a:p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Neporodična preuzeća</a:t>
                      </a:r>
                    </a:p>
                    <a:p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Članovi porodice u poziciji menadžmenta imaju </a:t>
                      </a:r>
                    </a:p>
                    <a:p>
                      <a:r>
                        <a:rPr lang="sr-Latn-R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dugoročno, lično učešće u biznis.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Upravljački interes u preduzeću je limitiran uslovima iz ugovora o radu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Članovi porodice u poziciji menadžmenta mogu biti u konkretnom biznisu u toku cele svoje karijer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Menadžeri se retko zadržavaju tokom svoje karijere samo na jednom zaposlenju, u preduzeću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vi-V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Članovi porodice imaju neodređen vremenski </a:t>
                      </a:r>
                    </a:p>
                    <a:p>
                      <a:r>
                        <a:rPr lang="vi-V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horizon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>
                          <a:solidFill>
                            <a:schemeClr val="tx1"/>
                          </a:solidFill>
                        </a:rPr>
                        <a:t>Menadžeri imaju kraći vremenski horizont</a:t>
                      </a:r>
                      <a:endParaRPr lang="sr-Latn-R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Budućnost biznisa ima dramatične lične i poslovne implikacije za članove porodice,</a:t>
                      </a:r>
                      <a:r>
                        <a:rPr lang="sr-Latn-R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Latn-R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posebno one na senior upravljačkim pozicijama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>
                          <a:solidFill>
                            <a:schemeClr val="tx1"/>
                          </a:solidFill>
                        </a:rPr>
                        <a:t>Neuspeh biznisa menadžeri doživljavaju manje lično</a:t>
                      </a:r>
                      <a:endParaRPr lang="sr-Latn-R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Verovatnoća završetka zaposlenja za članove </a:t>
                      </a:r>
                    </a:p>
                    <a:p>
                      <a:r>
                        <a:rPr lang="sr-Latn-R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porodice koji učestvuju u upravljanju je veoma niska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Verovatnoća (ili procena verovatnoće) završetka zaposlenja za menadžera je znatno veća</a:t>
                      </a:r>
                    </a:p>
                    <a:p>
                      <a:endParaRPr lang="sr-Latn-R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0847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PORODIČNI BIZNIS U SRBIJI – PROBLEMI</a:t>
            </a:r>
            <a:br>
              <a:rPr lang="pl-PL" dirty="0"/>
            </a:br>
            <a:r>
              <a:rPr lang="pl-PL" dirty="0"/>
              <a:t>RASTA I RAZVOJA</a:t>
            </a:r>
            <a:br>
              <a:rPr lang="pl-PL" dirty="0"/>
            </a:b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73234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sz="2400" dirty="0" smtClean="0">
                <a:solidFill>
                  <a:schemeClr val="tx1"/>
                </a:solidFill>
              </a:rPr>
              <a:t>Porodični </a:t>
            </a:r>
            <a:r>
              <a:rPr lang="sr-Latn-RS" sz="2400" dirty="0">
                <a:solidFill>
                  <a:schemeClr val="tx1"/>
                </a:solidFill>
              </a:rPr>
              <a:t>biznisi su u vidnoj ekspanziji i u Srbiji, jer takva </a:t>
            </a:r>
            <a:r>
              <a:rPr lang="sr-Latn-RS" sz="2400" dirty="0" smtClean="0">
                <a:solidFill>
                  <a:schemeClr val="tx1"/>
                </a:solidFill>
              </a:rPr>
              <a:t>preduzeća </a:t>
            </a:r>
            <a:r>
              <a:rPr lang="sr-Latn-RS" sz="2400" dirty="0">
                <a:solidFill>
                  <a:schemeClr val="tx1"/>
                </a:solidFill>
              </a:rPr>
              <a:t>beleže zavidne </a:t>
            </a:r>
            <a:r>
              <a:rPr lang="sr-Latn-RS" sz="2400" dirty="0" smtClean="0">
                <a:solidFill>
                  <a:schemeClr val="tx1"/>
                </a:solidFill>
              </a:rPr>
              <a:t>rezultate</a:t>
            </a:r>
            <a:r>
              <a:rPr lang="sr-Latn-RS" sz="2400" dirty="0">
                <a:solidFill>
                  <a:schemeClr val="tx1"/>
                </a:solidFill>
              </a:rPr>
              <a:t>.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sr-Latn-RS" sz="2400" dirty="0" smtClean="0">
                <a:solidFill>
                  <a:schemeClr val="tx1"/>
                </a:solidFill>
              </a:rPr>
              <a:t>Ono </a:t>
            </a:r>
            <a:r>
              <a:rPr lang="sr-Latn-RS" sz="2400" dirty="0">
                <a:solidFill>
                  <a:schemeClr val="tx1"/>
                </a:solidFill>
              </a:rPr>
              <a:t>što predstavlja </a:t>
            </a:r>
            <a:r>
              <a:rPr lang="sr-Latn-RS" sz="2400" b="1" dirty="0">
                <a:solidFill>
                  <a:schemeClr val="tx1"/>
                </a:solidFill>
              </a:rPr>
              <a:t>izazov</a:t>
            </a:r>
            <a:r>
              <a:rPr lang="sr-Latn-RS" sz="2400" dirty="0">
                <a:solidFill>
                  <a:schemeClr val="tx1"/>
                </a:solidFill>
              </a:rPr>
              <a:t>, posebno današnjeg vremena, jeste </a:t>
            </a:r>
            <a:r>
              <a:rPr lang="sr-Latn-RS" sz="2400" dirty="0" smtClean="0">
                <a:solidFill>
                  <a:schemeClr val="tx1"/>
                </a:solidFill>
              </a:rPr>
              <a:t>činjenica </a:t>
            </a:r>
            <a:r>
              <a:rPr lang="sr-Latn-RS" sz="2400" dirty="0">
                <a:solidFill>
                  <a:schemeClr val="tx1"/>
                </a:solidFill>
              </a:rPr>
              <a:t>da je životni vek </a:t>
            </a:r>
            <a:r>
              <a:rPr lang="sr-Latn-RS" sz="2400" dirty="0" smtClean="0">
                <a:solidFill>
                  <a:schemeClr val="tx1"/>
                </a:solidFill>
              </a:rPr>
              <a:t>biznisa </a:t>
            </a:r>
            <a:r>
              <a:rPr lang="sr-Latn-RS" sz="2400" dirty="0">
                <a:solidFill>
                  <a:schemeClr val="tx1"/>
                </a:solidFill>
              </a:rPr>
              <a:t>u </a:t>
            </a:r>
            <a:r>
              <a:rPr lang="sr-Latn-RS" sz="2400" dirty="0" smtClean="0">
                <a:solidFill>
                  <a:schemeClr val="tx1"/>
                </a:solidFill>
              </a:rPr>
              <a:t>porodičnom </a:t>
            </a:r>
            <a:r>
              <a:rPr lang="sr-Latn-RS" sz="2400" dirty="0">
                <a:solidFill>
                  <a:schemeClr val="tx1"/>
                </a:solidFill>
              </a:rPr>
              <a:t>vlasništvu relativno kratak.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sr-Latn-RS" sz="2400" dirty="0" smtClean="0">
                <a:solidFill>
                  <a:schemeClr val="tx1"/>
                </a:solidFill>
              </a:rPr>
              <a:t>Veliki </a:t>
            </a:r>
            <a:r>
              <a:rPr lang="sr-Latn-RS" sz="2400" dirty="0">
                <a:solidFill>
                  <a:schemeClr val="tx1"/>
                </a:solidFill>
              </a:rPr>
              <a:t>broj </a:t>
            </a:r>
            <a:r>
              <a:rPr lang="sr-Latn-RS" sz="2400" dirty="0" smtClean="0">
                <a:solidFill>
                  <a:schemeClr val="tx1"/>
                </a:solidFill>
              </a:rPr>
              <a:t>porodičnih preduzeća </a:t>
            </a:r>
            <a:r>
              <a:rPr lang="sr-Latn-RS" sz="2400" dirty="0">
                <a:solidFill>
                  <a:schemeClr val="tx1"/>
                </a:solidFill>
              </a:rPr>
              <a:t>ne uspeva </a:t>
            </a:r>
            <a:r>
              <a:rPr lang="sr-Latn-RS" sz="2400" dirty="0" smtClean="0">
                <a:solidFill>
                  <a:schemeClr val="tx1"/>
                </a:solidFill>
              </a:rPr>
              <a:t>da </a:t>
            </a:r>
            <a:r>
              <a:rPr lang="sr-Latn-RS" sz="2400" dirty="0">
                <a:solidFill>
                  <a:schemeClr val="tx1"/>
                </a:solidFill>
              </a:rPr>
              <a:t>opstane nakon nestanka svog prvobitnog </a:t>
            </a:r>
            <a:r>
              <a:rPr lang="sr-Latn-RS" sz="2400" dirty="0" smtClean="0">
                <a:solidFill>
                  <a:schemeClr val="tx1"/>
                </a:solidFill>
              </a:rPr>
              <a:t>osnivača</a:t>
            </a:r>
            <a:r>
              <a:rPr lang="sr-Latn-RS" sz="2400" dirty="0">
                <a:solidFill>
                  <a:schemeClr val="tx1"/>
                </a:solidFill>
              </a:rPr>
              <a:t>. Tome prvenstveno doprinosi nedostatak </a:t>
            </a:r>
            <a:r>
              <a:rPr lang="sr-Latn-RS" sz="2400" dirty="0" smtClean="0">
                <a:solidFill>
                  <a:schemeClr val="tx1"/>
                </a:solidFill>
              </a:rPr>
              <a:t>pripreme nadolazećih </a:t>
            </a:r>
            <a:r>
              <a:rPr lang="sr-Latn-RS" sz="2400" dirty="0">
                <a:solidFill>
                  <a:schemeClr val="tx1"/>
                </a:solidFill>
              </a:rPr>
              <a:t>generacija za </a:t>
            </a:r>
            <a:r>
              <a:rPr lang="sr-Latn-RS" sz="2400" dirty="0" smtClean="0">
                <a:solidFill>
                  <a:schemeClr val="tx1"/>
                </a:solidFill>
              </a:rPr>
              <a:t>rastući </a:t>
            </a:r>
            <a:r>
              <a:rPr lang="sr-Latn-RS" sz="2400" dirty="0">
                <a:solidFill>
                  <a:schemeClr val="tx1"/>
                </a:solidFill>
              </a:rPr>
              <a:t>biznis kao i </a:t>
            </a:r>
            <a:r>
              <a:rPr lang="sr-Latn-RS" sz="2400" dirty="0" smtClean="0">
                <a:solidFill>
                  <a:schemeClr val="tx1"/>
                </a:solidFill>
              </a:rPr>
              <a:t>brojčano veću </a:t>
            </a:r>
            <a:r>
              <a:rPr lang="sr-Latn-RS" sz="2400" dirty="0">
                <a:solidFill>
                  <a:schemeClr val="tx1"/>
                </a:solidFill>
              </a:rPr>
              <a:t>porodicu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5332032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2400" dirty="0">
                <a:solidFill>
                  <a:schemeClr val="tx1"/>
                </a:solidFill>
              </a:rPr>
              <a:t>Pokrenuti i voditi </a:t>
            </a:r>
            <a:r>
              <a:rPr lang="sr-Latn-RS" sz="2400" dirty="0" smtClean="0">
                <a:solidFill>
                  <a:schemeClr val="tx1"/>
                </a:solidFill>
              </a:rPr>
              <a:t>porodični </a:t>
            </a:r>
            <a:r>
              <a:rPr lang="sr-Latn-RS" sz="2400" dirty="0">
                <a:solidFill>
                  <a:schemeClr val="tx1"/>
                </a:solidFill>
              </a:rPr>
              <a:t>biznis na </a:t>
            </a:r>
            <a:r>
              <a:rPr lang="sr-Latn-RS" sz="2400" dirty="0" smtClean="0">
                <a:solidFill>
                  <a:schemeClr val="tx1"/>
                </a:solidFill>
              </a:rPr>
              <a:t>početku </a:t>
            </a:r>
            <a:r>
              <a:rPr lang="sr-Latn-RS" sz="2400" dirty="0">
                <a:solidFill>
                  <a:schemeClr val="tx1"/>
                </a:solidFill>
              </a:rPr>
              <a:t>21. veka u Srbiji je znatno teže </a:t>
            </a:r>
            <a:r>
              <a:rPr lang="sr-Latn-RS" sz="2400" dirty="0" smtClean="0">
                <a:solidFill>
                  <a:schemeClr val="tx1"/>
                </a:solidFill>
              </a:rPr>
              <a:t>nego </a:t>
            </a:r>
            <a:r>
              <a:rPr lang="sr-Latn-RS" sz="2400" dirty="0">
                <a:solidFill>
                  <a:schemeClr val="tx1"/>
                </a:solidFill>
              </a:rPr>
              <a:t>u razvijenim zemljama i zemljama EU. </a:t>
            </a:r>
            <a:r>
              <a:rPr lang="sr-Latn-RS" sz="2400" b="1" dirty="0">
                <a:solidFill>
                  <a:schemeClr val="tx1"/>
                </a:solidFill>
              </a:rPr>
              <a:t>Izazovi</a:t>
            </a:r>
            <a:r>
              <a:rPr lang="sr-Latn-RS" sz="2400" dirty="0">
                <a:solidFill>
                  <a:schemeClr val="tx1"/>
                </a:solidFill>
              </a:rPr>
              <a:t> </a:t>
            </a:r>
            <a:r>
              <a:rPr lang="sr-Latn-RS" sz="2400" dirty="0" smtClean="0">
                <a:solidFill>
                  <a:schemeClr val="tx1"/>
                </a:solidFill>
              </a:rPr>
              <a:t>uključuju</a:t>
            </a:r>
            <a:r>
              <a:rPr lang="sr-Latn-RS" sz="2400" dirty="0">
                <a:solidFill>
                  <a:schemeClr val="tx1"/>
                </a:solidFill>
              </a:rPr>
              <a:t>:</a:t>
            </a:r>
            <a:br>
              <a:rPr lang="sr-Latn-RS" sz="2400" dirty="0">
                <a:solidFill>
                  <a:schemeClr val="tx1"/>
                </a:solidFill>
              </a:rPr>
            </a:br>
            <a:endParaRPr lang="sr-Latn-RS" sz="2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4890" y="2133600"/>
            <a:ext cx="5618186" cy="3777622"/>
          </a:xfrm>
        </p:spPr>
        <p:txBody>
          <a:bodyPr>
            <a:noAutofit/>
          </a:bodyPr>
          <a:lstStyle/>
          <a:p>
            <a:r>
              <a:rPr lang="sr-Latn-RS" sz="2000" dirty="0" smtClean="0">
                <a:solidFill>
                  <a:schemeClr val="tx1"/>
                </a:solidFill>
              </a:rPr>
              <a:t>Ograničene </a:t>
            </a:r>
            <a:r>
              <a:rPr lang="sr-Latn-RS" sz="2000" dirty="0">
                <a:solidFill>
                  <a:schemeClr val="tx1"/>
                </a:solidFill>
              </a:rPr>
              <a:t>resurse (ljudski rad, kapital, tržišne </a:t>
            </a:r>
            <a:r>
              <a:rPr lang="sr-Latn-RS" sz="2000" dirty="0" smtClean="0">
                <a:solidFill>
                  <a:schemeClr val="tx1"/>
                </a:solidFill>
              </a:rPr>
              <a:t>mogućnosti</a:t>
            </a:r>
            <a:r>
              <a:rPr lang="sr-Latn-RS" sz="2000" dirty="0">
                <a:solidFill>
                  <a:schemeClr val="tx1"/>
                </a:solidFill>
              </a:rPr>
              <a:t>),</a:t>
            </a:r>
          </a:p>
          <a:p>
            <a:r>
              <a:rPr lang="sr-Latn-RS" sz="2000" dirty="0" smtClean="0">
                <a:solidFill>
                  <a:schemeClr val="tx1"/>
                </a:solidFill>
              </a:rPr>
              <a:t>Specifične </a:t>
            </a:r>
            <a:r>
              <a:rPr lang="sr-Latn-RS" sz="2000" dirty="0">
                <a:solidFill>
                  <a:schemeClr val="tx1"/>
                </a:solidFill>
              </a:rPr>
              <a:t>forme organizacije koje </a:t>
            </a:r>
            <a:r>
              <a:rPr lang="sr-Latn-RS" sz="2000" dirty="0" smtClean="0">
                <a:solidFill>
                  <a:schemeClr val="tx1"/>
                </a:solidFill>
              </a:rPr>
              <a:t>često </a:t>
            </a:r>
            <a:r>
              <a:rPr lang="sr-Latn-RS" sz="2000" dirty="0">
                <a:solidFill>
                  <a:schemeClr val="tx1"/>
                </a:solidFill>
              </a:rPr>
              <a:t>imaju sopstveni, jedinstven pristup </a:t>
            </a:r>
            <a:r>
              <a:rPr lang="sr-Latn-RS" sz="2000" dirty="0" smtClean="0">
                <a:solidFill>
                  <a:schemeClr val="tx1"/>
                </a:solidFill>
              </a:rPr>
              <a:t>(preduzetničkom</a:t>
            </a:r>
            <a:r>
              <a:rPr lang="sr-Latn-RS" sz="2000" dirty="0">
                <a:solidFill>
                  <a:schemeClr val="tx1"/>
                </a:solidFill>
              </a:rPr>
              <a:t>) menadžmentu,</a:t>
            </a:r>
          </a:p>
          <a:p>
            <a:r>
              <a:rPr lang="sr-Latn-RS" sz="2000" dirty="0" smtClean="0">
                <a:solidFill>
                  <a:schemeClr val="tx1"/>
                </a:solidFill>
              </a:rPr>
              <a:t>Potrebu </a:t>
            </a:r>
            <a:r>
              <a:rPr lang="sr-Latn-RS" sz="2000" dirty="0">
                <a:solidFill>
                  <a:schemeClr val="tx1"/>
                </a:solidFill>
              </a:rPr>
              <a:t>za </a:t>
            </a:r>
            <a:r>
              <a:rPr lang="sr-Latn-RS" sz="2000" dirty="0" smtClean="0">
                <a:solidFill>
                  <a:schemeClr val="tx1"/>
                </a:solidFill>
              </a:rPr>
              <a:t>odgovarajućim </a:t>
            </a:r>
            <a:r>
              <a:rPr lang="sr-Latn-RS" sz="2000" dirty="0">
                <a:solidFill>
                  <a:schemeClr val="tx1"/>
                </a:solidFill>
              </a:rPr>
              <a:t>fokusom na </a:t>
            </a:r>
            <a:r>
              <a:rPr lang="sr-Latn-RS" sz="2000" dirty="0" smtClean="0">
                <a:solidFill>
                  <a:schemeClr val="tx1"/>
                </a:solidFill>
              </a:rPr>
              <a:t>dugoročnu </a:t>
            </a:r>
            <a:r>
              <a:rPr lang="sr-Latn-RS" sz="2000" dirty="0">
                <a:solidFill>
                  <a:schemeClr val="tx1"/>
                </a:solidFill>
              </a:rPr>
              <a:t>politiku razvoja,</a:t>
            </a:r>
          </a:p>
          <a:p>
            <a:r>
              <a:rPr lang="sr-Latn-RS" sz="2000" dirty="0" smtClean="0">
                <a:solidFill>
                  <a:schemeClr val="tx1"/>
                </a:solidFill>
              </a:rPr>
              <a:t>Ranjivost </a:t>
            </a:r>
            <a:r>
              <a:rPr lang="sr-Latn-RS" sz="2000" dirty="0">
                <a:solidFill>
                  <a:schemeClr val="tx1"/>
                </a:solidFill>
              </a:rPr>
              <a:t>u odnosu na </a:t>
            </a:r>
            <a:r>
              <a:rPr lang="sr-Latn-RS" sz="2000" dirty="0" smtClean="0">
                <a:solidFill>
                  <a:schemeClr val="tx1"/>
                </a:solidFill>
              </a:rPr>
              <a:t>različite </a:t>
            </a:r>
            <a:r>
              <a:rPr lang="sr-Latn-RS" sz="2000" dirty="0">
                <a:solidFill>
                  <a:schemeClr val="tx1"/>
                </a:solidFill>
              </a:rPr>
              <a:t>stejkholdere - vladu, </a:t>
            </a:r>
            <a:r>
              <a:rPr lang="sr-Latn-RS" sz="2000" dirty="0" smtClean="0">
                <a:solidFill>
                  <a:schemeClr val="tx1"/>
                </a:solidFill>
              </a:rPr>
              <a:t>finansijske </a:t>
            </a:r>
            <a:r>
              <a:rPr lang="sr-Latn-RS" sz="2000" dirty="0">
                <a:solidFill>
                  <a:schemeClr val="tx1"/>
                </a:solidFill>
              </a:rPr>
              <a:t>institucije, </a:t>
            </a:r>
            <a:r>
              <a:rPr lang="sr-Latn-RS" sz="2000" dirty="0" smtClean="0">
                <a:solidFill>
                  <a:schemeClr val="tx1"/>
                </a:solidFill>
              </a:rPr>
              <a:t>interesne </a:t>
            </a:r>
            <a:r>
              <a:rPr lang="sr-Latn-RS" sz="2000" dirty="0">
                <a:solidFill>
                  <a:schemeClr val="tx1"/>
                </a:solidFill>
              </a:rPr>
              <a:t>grupe,</a:t>
            </a:r>
          </a:p>
          <a:p>
            <a:endParaRPr lang="sr-Latn-RS" sz="2000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r-Latn-RS" sz="2000" dirty="0" smtClean="0">
                <a:solidFill>
                  <a:schemeClr val="tx1"/>
                </a:solidFill>
              </a:rPr>
              <a:t>Poteškoće </a:t>
            </a:r>
            <a:r>
              <a:rPr lang="sr-Latn-RS" sz="2000" dirty="0">
                <a:solidFill>
                  <a:schemeClr val="tx1"/>
                </a:solidFill>
              </a:rPr>
              <a:t>u </a:t>
            </a:r>
            <a:r>
              <a:rPr lang="sr-Latn-RS" sz="2000" dirty="0" smtClean="0">
                <a:solidFill>
                  <a:schemeClr val="tx1"/>
                </a:solidFill>
              </a:rPr>
              <a:t>obezbeđivanju finansijske </a:t>
            </a:r>
            <a:r>
              <a:rPr lang="sr-Latn-RS" sz="2000" dirty="0">
                <a:solidFill>
                  <a:schemeClr val="tx1"/>
                </a:solidFill>
              </a:rPr>
              <a:t>podrške,</a:t>
            </a:r>
          </a:p>
          <a:p>
            <a:r>
              <a:rPr lang="sr-Latn-RS" sz="2000" dirty="0" smtClean="0">
                <a:solidFill>
                  <a:schemeClr val="tx1"/>
                </a:solidFill>
              </a:rPr>
              <a:t>Ekonomske poteškoće </a:t>
            </a:r>
            <a:r>
              <a:rPr lang="sr-Latn-RS" sz="2000" dirty="0">
                <a:solidFill>
                  <a:schemeClr val="tx1"/>
                </a:solidFill>
              </a:rPr>
              <a:t>(turbulenciju) u okruženju,</a:t>
            </a:r>
          </a:p>
          <a:p>
            <a:r>
              <a:rPr lang="sr-Latn-RS" sz="2000" dirty="0" smtClean="0">
                <a:solidFill>
                  <a:schemeClr val="tx1"/>
                </a:solidFill>
              </a:rPr>
              <a:t>Nedostatak odgovarajuće </a:t>
            </a:r>
            <a:r>
              <a:rPr lang="sr-Latn-RS" sz="2000" dirty="0">
                <a:solidFill>
                  <a:schemeClr val="tx1"/>
                </a:solidFill>
              </a:rPr>
              <a:t>institucionalne podrške,</a:t>
            </a:r>
          </a:p>
          <a:p>
            <a:r>
              <a:rPr lang="sr-Latn-RS" sz="2000" dirty="0" smtClean="0">
                <a:solidFill>
                  <a:schemeClr val="tx1"/>
                </a:solidFill>
              </a:rPr>
              <a:t>Poreski </a:t>
            </a:r>
            <a:r>
              <a:rPr lang="sr-Latn-RS" sz="2000" dirty="0">
                <a:solidFill>
                  <a:schemeClr val="tx1"/>
                </a:solidFill>
              </a:rPr>
              <a:t>sistem (na </a:t>
            </a:r>
            <a:r>
              <a:rPr lang="sr-Latn-RS" sz="2000" dirty="0" smtClean="0">
                <a:solidFill>
                  <a:schemeClr val="tx1"/>
                </a:solidFill>
              </a:rPr>
              <a:t>republičkom </a:t>
            </a:r>
            <a:r>
              <a:rPr lang="sr-Latn-RS" sz="2000" dirty="0">
                <a:solidFill>
                  <a:schemeClr val="tx1"/>
                </a:solidFill>
              </a:rPr>
              <a:t>i lokalnom nivou),</a:t>
            </a:r>
          </a:p>
          <a:p>
            <a:r>
              <a:rPr lang="sr-Latn-RS" sz="2000" dirty="0" smtClean="0">
                <a:solidFill>
                  <a:schemeClr val="tx1"/>
                </a:solidFill>
              </a:rPr>
              <a:t>Regrutaciju odgovarajuće </a:t>
            </a:r>
            <a:r>
              <a:rPr lang="sr-Latn-RS" sz="2000" dirty="0">
                <a:solidFill>
                  <a:schemeClr val="tx1"/>
                </a:solidFill>
              </a:rPr>
              <a:t>(</a:t>
            </a:r>
            <a:r>
              <a:rPr lang="sr-Latn-RS" sz="2000" dirty="0" smtClean="0">
                <a:solidFill>
                  <a:schemeClr val="tx1"/>
                </a:solidFill>
              </a:rPr>
              <a:t>kvalifikovane</a:t>
            </a:r>
            <a:r>
              <a:rPr lang="sr-Latn-RS" sz="2000" dirty="0">
                <a:solidFill>
                  <a:schemeClr val="tx1"/>
                </a:solidFill>
              </a:rPr>
              <a:t>) radne snage.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660070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>
                <a:solidFill>
                  <a:schemeClr val="tx1"/>
                </a:solidFill>
              </a:rPr>
              <a:t>MERE KOJE TREBA PREDUZETI KAKO BI SE OTKLONILI ODREĐENI </a:t>
            </a:r>
            <a:br>
              <a:rPr lang="sr-Latn-RS" dirty="0">
                <a:solidFill>
                  <a:schemeClr val="tx1"/>
                </a:solidFill>
              </a:rPr>
            </a:br>
            <a:r>
              <a:rPr lang="sr-Latn-RS" dirty="0">
                <a:solidFill>
                  <a:schemeClr val="tx1"/>
                </a:solidFill>
              </a:rPr>
              <a:t>PROBLEMI I </a:t>
            </a:r>
            <a:r>
              <a:rPr lang="sr-Latn-RS" dirty="0" smtClean="0">
                <a:solidFill>
                  <a:schemeClr val="tx1"/>
                </a:solidFill>
              </a:rPr>
              <a:t>POSPEŠIO </a:t>
            </a:r>
            <a:r>
              <a:rPr lang="sr-Latn-RS" dirty="0">
                <a:solidFill>
                  <a:schemeClr val="tx1"/>
                </a:solidFill>
              </a:rPr>
              <a:t>RAZVOJ PORODIČNOG BIZNISA U SRBIJI</a:t>
            </a:r>
            <a:br>
              <a:rPr lang="sr-Latn-RS" dirty="0">
                <a:solidFill>
                  <a:schemeClr val="tx1"/>
                </a:solidFill>
              </a:rPr>
            </a:br>
            <a:endParaRPr lang="sr-Latn-R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36896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Jasna pravila u porodici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000" dirty="0" smtClean="0">
                <a:solidFill>
                  <a:schemeClr val="tx1"/>
                </a:solidFill>
              </a:rPr>
              <a:t>U </a:t>
            </a:r>
            <a:r>
              <a:rPr lang="sr-Latn-RS" sz="2000" dirty="0">
                <a:solidFill>
                  <a:schemeClr val="tx1"/>
                </a:solidFill>
              </a:rPr>
              <a:t>srpskim </a:t>
            </a:r>
            <a:r>
              <a:rPr lang="sr-Latn-RS" sz="2000" dirty="0" smtClean="0">
                <a:solidFill>
                  <a:schemeClr val="tx1"/>
                </a:solidFill>
              </a:rPr>
              <a:t>firmama </a:t>
            </a:r>
            <a:r>
              <a:rPr lang="sr-Latn-RS" sz="2000" dirty="0">
                <a:solidFill>
                  <a:schemeClr val="tx1"/>
                </a:solidFill>
              </a:rPr>
              <a:t>je potrebno uvesti jasna pravila u </a:t>
            </a:r>
            <a:r>
              <a:rPr lang="sr-Latn-RS" sz="2000" dirty="0" smtClean="0">
                <a:solidFill>
                  <a:schemeClr val="tx1"/>
                </a:solidFill>
              </a:rPr>
              <a:t>porodici</a:t>
            </a:r>
            <a:r>
              <a:rPr lang="sr-Latn-RS" sz="2000" dirty="0">
                <a:solidFill>
                  <a:schemeClr val="tx1"/>
                </a:solidFill>
              </a:rPr>
              <a:t>: ko je i na koji </a:t>
            </a:r>
            <a:r>
              <a:rPr lang="sr-Latn-RS" sz="2000" dirty="0" smtClean="0">
                <a:solidFill>
                  <a:schemeClr val="tx1"/>
                </a:solidFill>
              </a:rPr>
              <a:t>način uključen </a:t>
            </a:r>
            <a:r>
              <a:rPr lang="sr-Latn-RS" sz="2000" dirty="0">
                <a:solidFill>
                  <a:schemeClr val="tx1"/>
                </a:solidFill>
              </a:rPr>
              <a:t>u upravljanje </a:t>
            </a:r>
            <a:r>
              <a:rPr lang="sr-Latn-RS" sz="2000" dirty="0" smtClean="0">
                <a:solidFill>
                  <a:schemeClr val="tx1"/>
                </a:solidFill>
              </a:rPr>
              <a:t>porodičnim preduzećem</a:t>
            </a:r>
            <a:r>
              <a:rPr lang="sr-Latn-RS" sz="2000" dirty="0">
                <a:solidFill>
                  <a:schemeClr val="tx1"/>
                </a:solidFill>
              </a:rPr>
              <a:t>, a </a:t>
            </a:r>
            <a:r>
              <a:rPr lang="sr-Latn-RS" sz="2000" dirty="0" smtClean="0">
                <a:solidFill>
                  <a:schemeClr val="tx1"/>
                </a:solidFill>
              </a:rPr>
              <a:t>ko </a:t>
            </a:r>
            <a:r>
              <a:rPr lang="sr-Latn-RS" sz="2000" dirty="0">
                <a:solidFill>
                  <a:schemeClr val="tx1"/>
                </a:solidFill>
              </a:rPr>
              <a:t>je vlasnik. </a:t>
            </a:r>
            <a:endParaRPr lang="sr-Latn-RS" sz="2000" dirty="0" smtClean="0">
              <a:solidFill>
                <a:schemeClr val="tx1"/>
              </a:solidFill>
            </a:endParaRPr>
          </a:p>
          <a:p>
            <a:r>
              <a:rPr lang="sr-Latn-RS" sz="2000" dirty="0" smtClean="0">
                <a:solidFill>
                  <a:schemeClr val="tx1"/>
                </a:solidFill>
              </a:rPr>
              <a:t>Ključni </a:t>
            </a:r>
            <a:r>
              <a:rPr lang="sr-Latn-RS" sz="2000" dirty="0">
                <a:solidFill>
                  <a:schemeClr val="tx1"/>
                </a:solidFill>
              </a:rPr>
              <a:t>č</a:t>
            </a:r>
            <a:r>
              <a:rPr lang="sr-Latn-RS" sz="2000" dirty="0" smtClean="0">
                <a:solidFill>
                  <a:schemeClr val="tx1"/>
                </a:solidFill>
              </a:rPr>
              <a:t>inilac </a:t>
            </a:r>
            <a:r>
              <a:rPr lang="sr-Latn-RS" sz="2000" dirty="0">
                <a:solidFill>
                  <a:schemeClr val="tx1"/>
                </a:solidFill>
              </a:rPr>
              <a:t>uspešnog upravljanja </a:t>
            </a:r>
            <a:r>
              <a:rPr lang="sr-Latn-RS" sz="2000" dirty="0" smtClean="0">
                <a:solidFill>
                  <a:schemeClr val="tx1"/>
                </a:solidFill>
              </a:rPr>
              <a:t>porodičnim preduzećem </a:t>
            </a:r>
            <a:r>
              <a:rPr lang="sr-Latn-RS" sz="2000" dirty="0">
                <a:solidFill>
                  <a:schemeClr val="tx1"/>
                </a:solidFill>
              </a:rPr>
              <a:t>jeste </a:t>
            </a:r>
            <a:r>
              <a:rPr lang="sr-Latn-RS" sz="2000" dirty="0" smtClean="0">
                <a:solidFill>
                  <a:schemeClr val="tx1"/>
                </a:solidFill>
              </a:rPr>
              <a:t>razumevanje </a:t>
            </a:r>
            <a:r>
              <a:rPr lang="sr-Latn-RS" sz="2000" dirty="0">
                <a:solidFill>
                  <a:schemeClr val="tx1"/>
                </a:solidFill>
              </a:rPr>
              <a:t>č</a:t>
            </a:r>
            <a:r>
              <a:rPr lang="sr-Latn-RS" sz="2000" dirty="0" smtClean="0">
                <a:solidFill>
                  <a:schemeClr val="tx1"/>
                </a:solidFill>
              </a:rPr>
              <a:t>injenice </a:t>
            </a:r>
            <a:r>
              <a:rPr lang="sr-Latn-RS" sz="2000" dirty="0">
                <a:solidFill>
                  <a:schemeClr val="tx1"/>
                </a:solidFill>
              </a:rPr>
              <a:t>da svaki </a:t>
            </a:r>
            <a:r>
              <a:rPr lang="sr-Latn-RS" sz="2000" dirty="0" smtClean="0">
                <a:solidFill>
                  <a:schemeClr val="tx1"/>
                </a:solidFill>
              </a:rPr>
              <a:t>član porodičnog </a:t>
            </a:r>
            <a:r>
              <a:rPr lang="sr-Latn-RS" sz="2000" dirty="0">
                <a:solidFill>
                  <a:schemeClr val="tx1"/>
                </a:solidFill>
              </a:rPr>
              <a:t>poslovanja (od vlasnika / ce, </a:t>
            </a:r>
            <a:r>
              <a:rPr lang="sr-Latn-RS" sz="2000" dirty="0" smtClean="0">
                <a:solidFill>
                  <a:schemeClr val="tx1"/>
                </a:solidFill>
              </a:rPr>
              <a:t>preko </a:t>
            </a:r>
            <a:r>
              <a:rPr lang="sr-Latn-RS" sz="2000" dirty="0">
                <a:solidFill>
                  <a:schemeClr val="tx1"/>
                </a:solidFill>
              </a:rPr>
              <a:t>vlasnikove supruge / supruga, dece, </a:t>
            </a:r>
            <a:r>
              <a:rPr lang="sr-Latn-RS" sz="2000" dirty="0" smtClean="0">
                <a:solidFill>
                  <a:schemeClr val="tx1"/>
                </a:solidFill>
              </a:rPr>
              <a:t>rođaka </a:t>
            </a:r>
            <a:r>
              <a:rPr lang="sr-Latn-RS" sz="2000" dirty="0">
                <a:solidFill>
                  <a:schemeClr val="tx1"/>
                </a:solidFill>
              </a:rPr>
              <a:t>i drugih) ima </a:t>
            </a:r>
            <a:r>
              <a:rPr lang="sr-Latn-RS" sz="2000" dirty="0" smtClean="0">
                <a:solidFill>
                  <a:schemeClr val="tx1"/>
                </a:solidFill>
              </a:rPr>
              <a:t>različit </a:t>
            </a:r>
            <a:r>
              <a:rPr lang="sr-Latn-RS" sz="2000" dirty="0">
                <a:solidFill>
                  <a:schemeClr val="tx1"/>
                </a:solidFill>
              </a:rPr>
              <a:t>pogled </a:t>
            </a:r>
            <a:r>
              <a:rPr lang="sr-Latn-RS" sz="2000" dirty="0" smtClean="0">
                <a:solidFill>
                  <a:schemeClr val="tx1"/>
                </a:solidFill>
              </a:rPr>
              <a:t>na porodično </a:t>
            </a:r>
            <a:r>
              <a:rPr lang="sr-Latn-RS" sz="2000" dirty="0">
                <a:solidFill>
                  <a:schemeClr val="tx1"/>
                </a:solidFill>
              </a:rPr>
              <a:t>poslovanje i da odatle, kao i na relaciji vlasnik / ci - naslednik / </a:t>
            </a:r>
            <a:r>
              <a:rPr lang="sr-Latn-RS" sz="2000" dirty="0" smtClean="0">
                <a:solidFill>
                  <a:schemeClr val="tx1"/>
                </a:solidFill>
              </a:rPr>
              <a:t>ci</a:t>
            </a:r>
            <a:r>
              <a:rPr lang="sr-Latn-RS" sz="2000" dirty="0">
                <a:solidFill>
                  <a:schemeClr val="tx1"/>
                </a:solidFill>
              </a:rPr>
              <a:t>, mogu </a:t>
            </a:r>
            <a:r>
              <a:rPr lang="sr-Latn-RS" sz="2000" dirty="0" smtClean="0">
                <a:solidFill>
                  <a:schemeClr val="tx1"/>
                </a:solidFill>
              </a:rPr>
              <a:t>proisteći </a:t>
            </a:r>
            <a:r>
              <a:rPr lang="sr-Latn-RS" sz="2000" dirty="0">
                <a:solidFill>
                  <a:schemeClr val="tx1"/>
                </a:solidFill>
              </a:rPr>
              <a:t>potencijalni kako </a:t>
            </a:r>
            <a:r>
              <a:rPr lang="sr-Latn-RS" sz="2000" dirty="0" smtClean="0">
                <a:solidFill>
                  <a:schemeClr val="tx1"/>
                </a:solidFill>
              </a:rPr>
              <a:t>porodični</a:t>
            </a:r>
            <a:r>
              <a:rPr lang="sr-Latn-RS" sz="2000" dirty="0">
                <a:solidFill>
                  <a:schemeClr val="tx1"/>
                </a:solidFill>
              </a:rPr>
              <a:t>, tako i poslovni </a:t>
            </a:r>
            <a:r>
              <a:rPr lang="sr-Latn-RS" sz="2000" dirty="0" smtClean="0">
                <a:solidFill>
                  <a:schemeClr val="tx1"/>
                </a:solidFill>
              </a:rPr>
              <a:t>konflikti </a:t>
            </a:r>
            <a:r>
              <a:rPr lang="sr-Latn-RS" sz="2000" dirty="0">
                <a:solidFill>
                  <a:schemeClr val="tx1"/>
                </a:solidFill>
              </a:rPr>
              <a:t>i </a:t>
            </a:r>
            <a:r>
              <a:rPr lang="sr-Latn-RS" sz="2000" dirty="0" smtClean="0">
                <a:solidFill>
                  <a:schemeClr val="tx1"/>
                </a:solidFill>
              </a:rPr>
              <a:t>problemi</a:t>
            </a:r>
            <a:r>
              <a:rPr lang="sr-Latn-RS" sz="2000" dirty="0">
                <a:solidFill>
                  <a:schemeClr val="tx1"/>
                </a:solidFill>
              </a:rPr>
              <a:t>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297095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Procena imovine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2400" dirty="0" smtClean="0">
                <a:solidFill>
                  <a:schemeClr val="tx1"/>
                </a:solidFill>
              </a:rPr>
              <a:t>Veoma </a:t>
            </a:r>
            <a:r>
              <a:rPr lang="sr-Latn-RS" sz="2400" dirty="0">
                <a:solidFill>
                  <a:schemeClr val="tx1"/>
                </a:solidFill>
              </a:rPr>
              <a:t>bitna stvar je procena imovine, tj. da se odvoji </a:t>
            </a:r>
            <a:r>
              <a:rPr lang="sr-Latn-RS" sz="2400" dirty="0" smtClean="0">
                <a:solidFill>
                  <a:schemeClr val="tx1"/>
                </a:solidFill>
              </a:rPr>
              <a:t>kapital firme </a:t>
            </a:r>
            <a:r>
              <a:rPr lang="sr-Latn-RS" sz="2400" dirty="0">
                <a:solidFill>
                  <a:schemeClr val="tx1"/>
                </a:solidFill>
              </a:rPr>
              <a:t>od novca za ulaganje u nekretnine i luksuzna dobra.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sr-Latn-RS" sz="2400" dirty="0" smtClean="0">
                <a:solidFill>
                  <a:schemeClr val="tx1"/>
                </a:solidFill>
              </a:rPr>
              <a:t>Ako </a:t>
            </a:r>
            <a:r>
              <a:rPr lang="sr-Latn-RS" sz="2400" dirty="0">
                <a:solidFill>
                  <a:schemeClr val="tx1"/>
                </a:solidFill>
              </a:rPr>
              <a:t>prvo nema </a:t>
            </a:r>
            <a:r>
              <a:rPr lang="sr-Latn-RS" sz="2400" dirty="0" smtClean="0">
                <a:solidFill>
                  <a:schemeClr val="tx1"/>
                </a:solidFill>
              </a:rPr>
              <a:t>pravila</a:t>
            </a:r>
            <a:r>
              <a:rPr lang="sr-Latn-RS" sz="2400" dirty="0">
                <a:solidFill>
                  <a:schemeClr val="tx1"/>
                </a:solidFill>
              </a:rPr>
              <a:t>, deca vlasnika </a:t>
            </a:r>
            <a:r>
              <a:rPr lang="sr-Latn-RS" sz="2400" dirty="0" smtClean="0">
                <a:solidFill>
                  <a:schemeClr val="tx1"/>
                </a:solidFill>
              </a:rPr>
              <a:t>će </a:t>
            </a:r>
            <a:r>
              <a:rPr lang="sr-Latn-RS" sz="2400" dirty="0">
                <a:solidFill>
                  <a:schemeClr val="tx1"/>
                </a:solidFill>
              </a:rPr>
              <a:t>trošiti kapital  </a:t>
            </a:r>
            <a:r>
              <a:rPr lang="sr-Latn-RS" sz="2400" dirty="0" smtClean="0">
                <a:solidFill>
                  <a:schemeClr val="tx1"/>
                </a:solidFill>
              </a:rPr>
              <a:t>firme </a:t>
            </a:r>
            <a:r>
              <a:rPr lang="sr-Latn-RS" sz="2400" dirty="0">
                <a:solidFill>
                  <a:schemeClr val="tx1"/>
                </a:solidFill>
              </a:rPr>
              <a:t>na luksuzne izlaske, automobile, </a:t>
            </a:r>
            <a:r>
              <a:rPr lang="sr-Latn-RS" sz="2400" dirty="0" smtClean="0">
                <a:solidFill>
                  <a:schemeClr val="tx1"/>
                </a:solidFill>
              </a:rPr>
              <a:t>odeću itd</a:t>
            </a:r>
            <a:r>
              <a:rPr lang="sr-Latn-RS" sz="2400" dirty="0">
                <a:solidFill>
                  <a:schemeClr val="tx1"/>
                </a:solidFill>
              </a:rPr>
              <a:t>. Tako da se </a:t>
            </a:r>
            <a:r>
              <a:rPr lang="sr-Latn-RS" sz="2400" dirty="0" smtClean="0">
                <a:solidFill>
                  <a:schemeClr val="tx1"/>
                </a:solidFill>
              </a:rPr>
              <a:t>često </a:t>
            </a:r>
            <a:r>
              <a:rPr lang="sr-Latn-RS" sz="2400" dirty="0">
                <a:solidFill>
                  <a:schemeClr val="tx1"/>
                </a:solidFill>
              </a:rPr>
              <a:t>dešava da oni ne postanu uspešni preduzetnici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884376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Brza reakija na promene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2400" dirty="0" smtClean="0">
                <a:solidFill>
                  <a:schemeClr val="tx1"/>
                </a:solidFill>
              </a:rPr>
              <a:t>Porodična preduzeća </a:t>
            </a:r>
            <a:r>
              <a:rPr lang="sr-Latn-RS" sz="2400" dirty="0">
                <a:solidFill>
                  <a:schemeClr val="tx1"/>
                </a:solidFill>
              </a:rPr>
              <a:t>moraju mnogo brže da reaguju </a:t>
            </a:r>
            <a:r>
              <a:rPr lang="sr-Latn-RS" sz="2400" dirty="0" smtClean="0">
                <a:solidFill>
                  <a:schemeClr val="tx1"/>
                </a:solidFill>
              </a:rPr>
              <a:t>na </a:t>
            </a:r>
            <a:r>
              <a:rPr lang="sr-Latn-RS" sz="2400" dirty="0">
                <a:solidFill>
                  <a:schemeClr val="tx1"/>
                </a:solidFill>
              </a:rPr>
              <a:t>promene na tržištu, jer sam proces </a:t>
            </a:r>
            <a:r>
              <a:rPr lang="sr-Latn-RS" sz="2400" dirty="0" smtClean="0">
                <a:solidFill>
                  <a:schemeClr val="tx1"/>
                </a:solidFill>
              </a:rPr>
              <a:t>odlučivanja </a:t>
            </a:r>
            <a:r>
              <a:rPr lang="sr-Latn-RS" sz="2400" dirty="0">
                <a:solidFill>
                  <a:schemeClr val="tx1"/>
                </a:solidFill>
              </a:rPr>
              <a:t>u njima </a:t>
            </a:r>
            <a:r>
              <a:rPr lang="sr-Latn-RS" sz="2400" dirty="0" smtClean="0">
                <a:solidFill>
                  <a:schemeClr val="tx1"/>
                </a:solidFill>
              </a:rPr>
              <a:t>kraće </a:t>
            </a:r>
            <a:r>
              <a:rPr lang="sr-Latn-RS" sz="2400" dirty="0">
                <a:solidFill>
                  <a:schemeClr val="tx1"/>
                </a:solidFill>
              </a:rPr>
              <a:t>traje. </a:t>
            </a:r>
            <a:endParaRPr lang="sr-Latn-RS" sz="2400" dirty="0" smtClean="0">
              <a:solidFill>
                <a:schemeClr val="tx1"/>
              </a:solidFill>
            </a:endParaRPr>
          </a:p>
          <a:p>
            <a:r>
              <a:rPr lang="sr-Latn-RS" sz="2400" dirty="0" smtClean="0">
                <a:solidFill>
                  <a:schemeClr val="tx1"/>
                </a:solidFill>
              </a:rPr>
              <a:t>Međutim</a:t>
            </a:r>
            <a:r>
              <a:rPr lang="sr-Latn-RS" sz="2400" dirty="0">
                <a:solidFill>
                  <a:schemeClr val="tx1"/>
                </a:solidFill>
              </a:rPr>
              <a:t>, </a:t>
            </a:r>
            <a:r>
              <a:rPr lang="sr-Latn-RS" sz="2400" dirty="0" smtClean="0">
                <a:solidFill>
                  <a:schemeClr val="tx1"/>
                </a:solidFill>
              </a:rPr>
              <a:t>češći </a:t>
            </a:r>
            <a:r>
              <a:rPr lang="sr-Latn-RS" sz="2400" dirty="0">
                <a:solidFill>
                  <a:schemeClr val="tx1"/>
                </a:solidFill>
              </a:rPr>
              <a:t>je </a:t>
            </a:r>
            <a:r>
              <a:rPr lang="sr-Latn-RS" sz="2400" dirty="0" smtClean="0">
                <a:solidFill>
                  <a:schemeClr val="tx1"/>
                </a:solidFill>
              </a:rPr>
              <a:t>slučaj </a:t>
            </a:r>
            <a:r>
              <a:rPr lang="sr-Latn-RS" sz="2400" dirty="0">
                <a:solidFill>
                  <a:schemeClr val="tx1"/>
                </a:solidFill>
              </a:rPr>
              <a:t>u Srbiji da su </a:t>
            </a:r>
            <a:r>
              <a:rPr lang="sr-Latn-RS" sz="2400" dirty="0" smtClean="0">
                <a:solidFill>
                  <a:schemeClr val="tx1"/>
                </a:solidFill>
              </a:rPr>
              <a:t>porodične  firme statične </a:t>
            </a:r>
            <a:r>
              <a:rPr lang="sr-Latn-RS" sz="2400" dirty="0">
                <a:solidFill>
                  <a:schemeClr val="tx1"/>
                </a:solidFill>
              </a:rPr>
              <a:t>i teško menjaju mentalitet u </a:t>
            </a:r>
            <a:r>
              <a:rPr lang="sr-Latn-RS" sz="2400" dirty="0" smtClean="0">
                <a:solidFill>
                  <a:schemeClr val="tx1"/>
                </a:solidFill>
              </a:rPr>
              <a:t>smislu </a:t>
            </a:r>
            <a:r>
              <a:rPr lang="sr-Latn-RS" sz="2400" dirty="0">
                <a:solidFill>
                  <a:schemeClr val="tx1"/>
                </a:solidFill>
              </a:rPr>
              <a:t>da brže reaguju na </a:t>
            </a:r>
            <a:r>
              <a:rPr lang="sr-Latn-RS" sz="2400" dirty="0" smtClean="0">
                <a:solidFill>
                  <a:schemeClr val="tx1"/>
                </a:solidFill>
              </a:rPr>
              <a:t>promene.</a:t>
            </a:r>
            <a:endParaRPr lang="sr-Latn-RS" sz="24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986036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>
                <a:solidFill>
                  <a:schemeClr val="tx1"/>
                </a:solidFill>
              </a:rPr>
              <a:t>Razdvojiti vlasništvo od upravljanja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2400" dirty="0" smtClean="0">
                <a:solidFill>
                  <a:schemeClr val="tx1"/>
                </a:solidFill>
              </a:rPr>
              <a:t>Vlasnik</a:t>
            </a:r>
            <a:r>
              <a:rPr lang="sr-Latn-RS" sz="2400" dirty="0">
                <a:solidFill>
                  <a:schemeClr val="tx1"/>
                </a:solidFill>
              </a:rPr>
              <a:t>, recimo, može biti otac, a </a:t>
            </a:r>
            <a:r>
              <a:rPr lang="sr-Latn-RS" sz="2400" dirty="0" smtClean="0">
                <a:solidFill>
                  <a:schemeClr val="tx1"/>
                </a:solidFill>
              </a:rPr>
              <a:t>upravljači </a:t>
            </a:r>
            <a:r>
              <a:rPr lang="sr-Latn-RS" sz="2400" dirty="0">
                <a:solidFill>
                  <a:schemeClr val="tx1"/>
                </a:solidFill>
              </a:rPr>
              <a:t> </a:t>
            </a:r>
            <a:r>
              <a:rPr lang="sr-Latn-RS" sz="2400" dirty="0" smtClean="0">
                <a:solidFill>
                  <a:schemeClr val="tx1"/>
                </a:solidFill>
              </a:rPr>
              <a:t>žena </a:t>
            </a:r>
            <a:r>
              <a:rPr lang="sr-Latn-RS" sz="2400" dirty="0">
                <a:solidFill>
                  <a:schemeClr val="tx1"/>
                </a:solidFill>
              </a:rPr>
              <a:t>i deca, ali nije dobro kad su svi u isto vreme i vlasnici i menadžeri</a:t>
            </a:r>
          </a:p>
          <a:p>
            <a:r>
              <a:rPr lang="sr-Latn-RS" sz="2400" dirty="0">
                <a:solidFill>
                  <a:schemeClr val="tx1"/>
                </a:solidFill>
              </a:rPr>
              <a:t>Razvoj </a:t>
            </a:r>
            <a:r>
              <a:rPr lang="sr-Latn-RS" sz="2400" dirty="0" smtClean="0">
                <a:solidFill>
                  <a:schemeClr val="tx1"/>
                </a:solidFill>
              </a:rPr>
              <a:t>porodičnog preduzeća </a:t>
            </a:r>
            <a:r>
              <a:rPr lang="sr-Latn-RS" sz="2400" dirty="0">
                <a:solidFill>
                  <a:schemeClr val="tx1"/>
                </a:solidFill>
              </a:rPr>
              <a:t>zavisi od </a:t>
            </a:r>
            <a:r>
              <a:rPr lang="sr-Latn-RS" sz="2400" dirty="0" smtClean="0">
                <a:solidFill>
                  <a:schemeClr val="tx1"/>
                </a:solidFill>
              </a:rPr>
              <a:t>ličnih </a:t>
            </a:r>
            <a:r>
              <a:rPr lang="sr-Latn-RS" sz="2400" dirty="0">
                <a:solidFill>
                  <a:schemeClr val="tx1"/>
                </a:solidFill>
              </a:rPr>
              <a:t>karakteristika naslednika (</a:t>
            </a:r>
            <a:r>
              <a:rPr lang="sr-Latn-RS" sz="2400" dirty="0" smtClean="0">
                <a:solidFill>
                  <a:schemeClr val="tx1"/>
                </a:solidFill>
              </a:rPr>
              <a:t>potomaka</a:t>
            </a:r>
            <a:r>
              <a:rPr lang="sr-Latn-RS" sz="2400" dirty="0">
                <a:solidFill>
                  <a:schemeClr val="tx1"/>
                </a:solidFill>
              </a:rPr>
              <a:t>), obuke naslednika, spremnosti za rad i želje potomaka za rad u </a:t>
            </a:r>
            <a:r>
              <a:rPr lang="sr-Latn-RS" sz="2400" dirty="0" smtClean="0">
                <a:solidFill>
                  <a:schemeClr val="tx1"/>
                </a:solidFill>
              </a:rPr>
              <a:t>preduzeću</a:t>
            </a:r>
            <a:r>
              <a:rPr lang="sr-Latn-RS" sz="2400" dirty="0">
                <a:solidFill>
                  <a:schemeClr val="tx1"/>
                </a:solidFill>
              </a:rPr>
              <a:t>, </a:t>
            </a:r>
            <a:r>
              <a:rPr lang="sr-Latn-RS" sz="2400" dirty="0" smtClean="0">
                <a:solidFill>
                  <a:schemeClr val="tx1"/>
                </a:solidFill>
              </a:rPr>
              <a:t>itd</a:t>
            </a:r>
            <a:endParaRPr lang="sr-Latn-RS" sz="24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5767271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Pravilo „četiri stola“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6648" y="1818289"/>
            <a:ext cx="5153104" cy="3777622"/>
          </a:xfrm>
        </p:spPr>
        <p:txBody>
          <a:bodyPr>
            <a:normAutofit/>
          </a:bodyPr>
          <a:lstStyle/>
          <a:p>
            <a:r>
              <a:rPr lang="sr-Latn-RS" sz="2000" dirty="0" smtClean="0">
                <a:solidFill>
                  <a:schemeClr val="tx1"/>
                </a:solidFill>
              </a:rPr>
              <a:t>Porodično preduzeće </a:t>
            </a:r>
            <a:r>
              <a:rPr lang="sr-Latn-RS" sz="2000" dirty="0">
                <a:solidFill>
                  <a:schemeClr val="tx1"/>
                </a:solidFill>
              </a:rPr>
              <a:t>mora da radi na </a:t>
            </a:r>
            <a:r>
              <a:rPr lang="sr-Latn-RS" sz="2000" dirty="0" smtClean="0">
                <a:solidFill>
                  <a:schemeClr val="tx1"/>
                </a:solidFill>
              </a:rPr>
              <a:t>četiri </a:t>
            </a:r>
            <a:r>
              <a:rPr lang="sr-Latn-RS" sz="2000" dirty="0">
                <a:solidFill>
                  <a:schemeClr val="tx1"/>
                </a:solidFill>
              </a:rPr>
              <a:t>„stola.“ </a:t>
            </a:r>
            <a:endParaRPr lang="sr-Latn-RS" sz="2000" dirty="0" smtClean="0">
              <a:solidFill>
                <a:schemeClr val="tx1"/>
              </a:solidFill>
            </a:endParaRPr>
          </a:p>
          <a:p>
            <a:r>
              <a:rPr lang="sr-Latn-RS" sz="2000" b="1" dirty="0" smtClean="0">
                <a:solidFill>
                  <a:schemeClr val="tx1"/>
                </a:solidFill>
              </a:rPr>
              <a:t>Prvi</a:t>
            </a:r>
            <a:r>
              <a:rPr lang="sr-Latn-RS" sz="2000" dirty="0" smtClean="0">
                <a:solidFill>
                  <a:schemeClr val="tx1"/>
                </a:solidFill>
              </a:rPr>
              <a:t> </a:t>
            </a:r>
            <a:r>
              <a:rPr lang="sr-Latn-RS" sz="2000" dirty="0">
                <a:solidFill>
                  <a:schemeClr val="tx1"/>
                </a:solidFill>
              </a:rPr>
              <a:t>je za vlasnike koji, </a:t>
            </a:r>
            <a:r>
              <a:rPr lang="sr-Latn-RS" sz="2000" dirty="0" smtClean="0">
                <a:solidFill>
                  <a:schemeClr val="tx1"/>
                </a:solidFill>
              </a:rPr>
              <a:t>zajedeno </a:t>
            </a:r>
            <a:r>
              <a:rPr lang="sr-Latn-RS" sz="2000" dirty="0">
                <a:solidFill>
                  <a:schemeClr val="tx1"/>
                </a:solidFill>
              </a:rPr>
              <a:t>sa akcionarima, </a:t>
            </a:r>
            <a:r>
              <a:rPr lang="sr-Latn-RS" sz="2000" dirty="0" smtClean="0">
                <a:solidFill>
                  <a:schemeClr val="tx1"/>
                </a:solidFill>
              </a:rPr>
              <a:t>određuju </a:t>
            </a:r>
            <a:r>
              <a:rPr lang="sr-Latn-RS" sz="2000" dirty="0">
                <a:solidFill>
                  <a:schemeClr val="tx1"/>
                </a:solidFill>
              </a:rPr>
              <a:t>strategiju </a:t>
            </a:r>
            <a:r>
              <a:rPr lang="sr-Latn-RS" sz="2000" dirty="0" smtClean="0">
                <a:solidFill>
                  <a:schemeClr val="tx1"/>
                </a:solidFill>
              </a:rPr>
              <a:t>porodičnog preduzeća</a:t>
            </a:r>
            <a:r>
              <a:rPr lang="sr-Latn-RS" sz="2000" dirty="0">
                <a:solidFill>
                  <a:schemeClr val="tx1"/>
                </a:solidFill>
              </a:rPr>
              <a:t>. Za </a:t>
            </a:r>
            <a:r>
              <a:rPr lang="sr-Latn-RS" sz="2000" b="1" dirty="0">
                <a:solidFill>
                  <a:schemeClr val="tx1"/>
                </a:solidFill>
              </a:rPr>
              <a:t>drugim</a:t>
            </a:r>
            <a:r>
              <a:rPr lang="sr-Latn-RS" sz="2000" dirty="0">
                <a:solidFill>
                  <a:schemeClr val="tx1"/>
                </a:solidFill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</a:rPr>
              <a:t>je </a:t>
            </a:r>
            <a:r>
              <a:rPr lang="sr-Latn-RS" sz="2000" dirty="0">
                <a:solidFill>
                  <a:schemeClr val="tx1"/>
                </a:solidFill>
              </a:rPr>
              <a:t>upravni odbor, u kome može biti neko od vlasnika, ali ne svi. Za </a:t>
            </a:r>
            <a:r>
              <a:rPr lang="sr-Latn-RS" sz="2000" b="1" dirty="0" smtClean="0">
                <a:solidFill>
                  <a:schemeClr val="tx1"/>
                </a:solidFill>
              </a:rPr>
              <a:t>trećim</a:t>
            </a:r>
            <a:r>
              <a:rPr lang="sr-Latn-RS" sz="2000" dirty="0" smtClean="0">
                <a:solidFill>
                  <a:schemeClr val="tx1"/>
                </a:solidFill>
              </a:rPr>
              <a:t> </a:t>
            </a:r>
            <a:r>
              <a:rPr lang="sr-Latn-RS" sz="2000" dirty="0">
                <a:solidFill>
                  <a:schemeClr val="tx1"/>
                </a:solidFill>
              </a:rPr>
              <a:t>su </a:t>
            </a:r>
            <a:r>
              <a:rPr lang="sr-Latn-RS" sz="2000" dirty="0" smtClean="0">
                <a:solidFill>
                  <a:schemeClr val="tx1"/>
                </a:solidFill>
              </a:rPr>
              <a:t>menadžeri </a:t>
            </a:r>
            <a:r>
              <a:rPr lang="sr-Latn-RS" sz="2000" dirty="0">
                <a:solidFill>
                  <a:schemeClr val="tx1"/>
                </a:solidFill>
              </a:rPr>
              <a:t>– recimo direktor proizvodnje ili </a:t>
            </a:r>
            <a:r>
              <a:rPr lang="sr-Latn-RS" sz="2000" dirty="0" smtClean="0">
                <a:solidFill>
                  <a:schemeClr val="tx1"/>
                </a:solidFill>
              </a:rPr>
              <a:t>finansijski </a:t>
            </a:r>
            <a:r>
              <a:rPr lang="sr-Latn-RS" sz="2000" dirty="0">
                <a:solidFill>
                  <a:schemeClr val="tx1"/>
                </a:solidFill>
              </a:rPr>
              <a:t>direktor, a </a:t>
            </a:r>
            <a:r>
              <a:rPr lang="sr-Latn-RS" sz="2000" b="1" dirty="0" smtClean="0">
                <a:solidFill>
                  <a:schemeClr val="tx1"/>
                </a:solidFill>
              </a:rPr>
              <a:t>četvrti</a:t>
            </a:r>
            <a:r>
              <a:rPr lang="sr-Latn-RS" sz="2000" dirty="0" smtClean="0">
                <a:solidFill>
                  <a:schemeClr val="tx1"/>
                </a:solidFill>
              </a:rPr>
              <a:t> </a:t>
            </a:r>
            <a:r>
              <a:rPr lang="sr-Latn-RS" sz="2000" dirty="0">
                <a:solidFill>
                  <a:schemeClr val="tx1"/>
                </a:solidFill>
              </a:rPr>
              <a:t>pripada </a:t>
            </a:r>
            <a:r>
              <a:rPr lang="sr-Latn-RS" sz="2000" dirty="0" smtClean="0">
                <a:solidFill>
                  <a:schemeClr val="tx1"/>
                </a:solidFill>
              </a:rPr>
              <a:t>nadzornom </a:t>
            </a:r>
            <a:r>
              <a:rPr lang="sr-Latn-RS" sz="2000" dirty="0">
                <a:solidFill>
                  <a:schemeClr val="tx1"/>
                </a:solidFill>
              </a:rPr>
              <a:t>odboru. </a:t>
            </a:r>
          </a:p>
          <a:p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1062" y="1876097"/>
            <a:ext cx="4583549" cy="4027747"/>
          </a:xfrm>
        </p:spPr>
        <p:txBody>
          <a:bodyPr>
            <a:normAutofit/>
          </a:bodyPr>
          <a:lstStyle/>
          <a:p>
            <a:r>
              <a:rPr lang="sr-Latn-RS" sz="2000" dirty="0">
                <a:solidFill>
                  <a:schemeClr val="tx1"/>
                </a:solidFill>
              </a:rPr>
              <a:t>U srpskim </a:t>
            </a:r>
            <a:r>
              <a:rPr lang="sr-Latn-RS" sz="2000" dirty="0" smtClean="0">
                <a:solidFill>
                  <a:schemeClr val="tx1"/>
                </a:solidFill>
              </a:rPr>
              <a:t>porodičnim preduzećima</a:t>
            </a:r>
            <a:r>
              <a:rPr lang="sr-Latn-RS" sz="2000" dirty="0">
                <a:solidFill>
                  <a:schemeClr val="tx1"/>
                </a:solidFill>
              </a:rPr>
              <a:t>, </a:t>
            </a:r>
            <a:r>
              <a:rPr lang="sr-Latn-RS" sz="2000" dirty="0" smtClean="0">
                <a:solidFill>
                  <a:schemeClr val="tx1"/>
                </a:solidFill>
              </a:rPr>
              <a:t>međutim</a:t>
            </a:r>
            <a:r>
              <a:rPr lang="sr-Latn-RS" sz="2000" dirty="0">
                <a:solidFill>
                  <a:schemeClr val="tx1"/>
                </a:solidFill>
              </a:rPr>
              <a:t>, isti ljudi sede za nekoliko “</a:t>
            </a:r>
            <a:r>
              <a:rPr lang="sr-Latn-RS" sz="2000" dirty="0" smtClean="0">
                <a:solidFill>
                  <a:schemeClr val="tx1"/>
                </a:solidFill>
              </a:rPr>
              <a:t>stolova</a:t>
            </a:r>
            <a:r>
              <a:rPr lang="sr-Latn-RS" sz="2000" dirty="0">
                <a:solidFill>
                  <a:schemeClr val="tx1"/>
                </a:solidFill>
              </a:rPr>
              <a:t>“ i tu dolazi do konfuzije. </a:t>
            </a:r>
            <a:endParaRPr lang="sr-Latn-RS" sz="2000" dirty="0" smtClean="0">
              <a:solidFill>
                <a:schemeClr val="tx1"/>
              </a:solidFill>
            </a:endParaRPr>
          </a:p>
          <a:p>
            <a:r>
              <a:rPr lang="sr-Latn-RS" sz="2000" dirty="0" smtClean="0">
                <a:solidFill>
                  <a:schemeClr val="tx1"/>
                </a:solidFill>
              </a:rPr>
              <a:t>Primera </a:t>
            </a:r>
            <a:r>
              <a:rPr lang="sr-Latn-RS" sz="2000" dirty="0">
                <a:solidFill>
                  <a:schemeClr val="tx1"/>
                </a:solidFill>
              </a:rPr>
              <a:t>radi: sin ne može da bude vlasnik, </a:t>
            </a:r>
            <a:r>
              <a:rPr lang="sr-Latn-RS" sz="2000" dirty="0" smtClean="0">
                <a:solidFill>
                  <a:schemeClr val="tx1"/>
                </a:solidFill>
              </a:rPr>
              <a:t>član upravnog </a:t>
            </a:r>
            <a:r>
              <a:rPr lang="sr-Latn-RS" sz="2000" dirty="0">
                <a:solidFill>
                  <a:schemeClr val="tx1"/>
                </a:solidFill>
              </a:rPr>
              <a:t>odbora i menadžer u isto vreme. U mnogim svetskim kompnijama sin </a:t>
            </a:r>
            <a:r>
              <a:rPr lang="sr-Latn-RS" sz="2000" dirty="0" smtClean="0">
                <a:solidFill>
                  <a:schemeClr val="tx1"/>
                </a:solidFill>
              </a:rPr>
              <a:t>je </a:t>
            </a:r>
            <a:r>
              <a:rPr lang="sr-Latn-RS" sz="2000" dirty="0">
                <a:solidFill>
                  <a:schemeClr val="tx1"/>
                </a:solidFill>
              </a:rPr>
              <a:t>u </a:t>
            </a:r>
            <a:r>
              <a:rPr lang="sr-Latn-RS" sz="2000" dirty="0" smtClean="0">
                <a:solidFill>
                  <a:schemeClr val="tx1"/>
                </a:solidFill>
              </a:rPr>
              <a:t>početku menadžer </a:t>
            </a:r>
            <a:r>
              <a:rPr lang="sr-Latn-RS" sz="2000" dirty="0">
                <a:solidFill>
                  <a:schemeClr val="tx1"/>
                </a:solidFill>
              </a:rPr>
              <a:t>nižeg nivoa, a </a:t>
            </a:r>
            <a:r>
              <a:rPr lang="sr-Latn-RS" sz="2000" dirty="0" smtClean="0">
                <a:solidFill>
                  <a:schemeClr val="tx1"/>
                </a:solidFill>
              </a:rPr>
              <a:t>kasnije </a:t>
            </a:r>
            <a:r>
              <a:rPr lang="sr-Latn-RS" sz="2000" dirty="0">
                <a:solidFill>
                  <a:schemeClr val="tx1"/>
                </a:solidFill>
              </a:rPr>
              <a:t>ako se dokaže napreduje dalje.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4262055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7497" y="1600200"/>
            <a:ext cx="9857115" cy="4485290"/>
          </a:xfrm>
        </p:spPr>
        <p:txBody>
          <a:bodyPr>
            <a:normAutofit/>
          </a:bodyPr>
          <a:lstStyle/>
          <a:p>
            <a:r>
              <a:rPr lang="sr-Latn-RS" sz="2000" dirty="0">
                <a:solidFill>
                  <a:schemeClr val="tx1"/>
                </a:solidFill>
              </a:rPr>
              <a:t>Što više razviti instrumente </a:t>
            </a:r>
            <a:r>
              <a:rPr lang="sr-Latn-RS" sz="2000" dirty="0" smtClean="0">
                <a:solidFill>
                  <a:schemeClr val="tx1"/>
                </a:solidFill>
              </a:rPr>
              <a:t>poslovanja: budžet</a:t>
            </a:r>
            <a:r>
              <a:rPr lang="sr-Latn-RS" sz="2000" dirty="0">
                <a:solidFill>
                  <a:schemeClr val="tx1"/>
                </a:solidFill>
              </a:rPr>
              <a:t>, biznis plan, plan proizvodnje. </a:t>
            </a:r>
          </a:p>
          <a:p>
            <a:r>
              <a:rPr lang="sr-Latn-RS" sz="2000" dirty="0">
                <a:solidFill>
                  <a:schemeClr val="tx1"/>
                </a:solidFill>
              </a:rPr>
              <a:t>Bez razvijenih instrumenata poslovanja, banke </a:t>
            </a:r>
            <a:r>
              <a:rPr lang="sr-Latn-RS" sz="2000" dirty="0" smtClean="0">
                <a:solidFill>
                  <a:schemeClr val="tx1"/>
                </a:solidFill>
              </a:rPr>
              <a:t>neće </a:t>
            </a:r>
            <a:r>
              <a:rPr lang="sr-Latn-RS" sz="2000" dirty="0">
                <a:solidFill>
                  <a:schemeClr val="tx1"/>
                </a:solidFill>
              </a:rPr>
              <a:t>podržati projekte </a:t>
            </a:r>
            <a:r>
              <a:rPr lang="sr-Latn-RS" sz="2000" dirty="0" smtClean="0">
                <a:solidFill>
                  <a:schemeClr val="tx1"/>
                </a:solidFill>
              </a:rPr>
              <a:t>porodičnih preduzeća</a:t>
            </a:r>
            <a:r>
              <a:rPr lang="sr-Latn-RS" sz="2000" dirty="0">
                <a:solidFill>
                  <a:schemeClr val="tx1"/>
                </a:solidFill>
              </a:rPr>
              <a:t>. </a:t>
            </a:r>
            <a:r>
              <a:rPr lang="sr-Latn-RS" sz="2000" dirty="0" smtClean="0">
                <a:solidFill>
                  <a:schemeClr val="tx1"/>
                </a:solidFill>
              </a:rPr>
              <a:t>Često </a:t>
            </a:r>
            <a:r>
              <a:rPr lang="sr-Latn-RS" sz="2000" dirty="0">
                <a:solidFill>
                  <a:schemeClr val="tx1"/>
                </a:solidFill>
              </a:rPr>
              <a:t>se dešava da srpska </a:t>
            </a:r>
            <a:r>
              <a:rPr lang="sr-Latn-RS" sz="2000" dirty="0" smtClean="0">
                <a:solidFill>
                  <a:schemeClr val="tx1"/>
                </a:solidFill>
              </a:rPr>
              <a:t>porodična preduzeća </a:t>
            </a:r>
            <a:r>
              <a:rPr lang="sr-Latn-RS" sz="2000" dirty="0">
                <a:solidFill>
                  <a:schemeClr val="tx1"/>
                </a:solidFill>
              </a:rPr>
              <a:t>banku </a:t>
            </a:r>
            <a:r>
              <a:rPr lang="sr-Latn-RS" sz="2000" dirty="0" smtClean="0">
                <a:solidFill>
                  <a:schemeClr val="tx1"/>
                </a:solidFill>
              </a:rPr>
              <a:t>doživljavaju </a:t>
            </a:r>
            <a:r>
              <a:rPr lang="sr-Latn-RS" sz="2000" dirty="0">
                <a:solidFill>
                  <a:schemeClr val="tx1"/>
                </a:solidFill>
              </a:rPr>
              <a:t>kao bankomat, a ne kao pratnera na </a:t>
            </a:r>
            <a:r>
              <a:rPr lang="sr-Latn-RS" sz="2000" dirty="0" smtClean="0">
                <a:solidFill>
                  <a:schemeClr val="tx1"/>
                </a:solidFill>
              </a:rPr>
              <a:t>zajedničkom </a:t>
            </a:r>
            <a:r>
              <a:rPr lang="sr-Latn-RS" sz="2000" dirty="0">
                <a:solidFill>
                  <a:schemeClr val="tx1"/>
                </a:solidFill>
              </a:rPr>
              <a:t>projektu. </a:t>
            </a:r>
            <a:endParaRPr lang="sr-Latn-RS" sz="2000" dirty="0" smtClean="0">
              <a:solidFill>
                <a:schemeClr val="tx1"/>
              </a:solidFill>
            </a:endParaRPr>
          </a:p>
          <a:p>
            <a:r>
              <a:rPr lang="sr-Latn-RS" sz="2000" dirty="0" smtClean="0">
                <a:solidFill>
                  <a:schemeClr val="tx1"/>
                </a:solidFill>
              </a:rPr>
              <a:t>Međutim</a:t>
            </a:r>
            <a:r>
              <a:rPr lang="sr-Latn-RS" sz="2000" dirty="0">
                <a:solidFill>
                  <a:schemeClr val="tx1"/>
                </a:solidFill>
              </a:rPr>
              <a:t>, </a:t>
            </a:r>
            <a:r>
              <a:rPr lang="sr-Latn-RS" sz="2000" dirty="0" smtClean="0">
                <a:solidFill>
                  <a:schemeClr val="tx1"/>
                </a:solidFill>
              </a:rPr>
              <a:t>banka neće </a:t>
            </a:r>
            <a:r>
              <a:rPr lang="sr-Latn-RS" sz="2000" dirty="0">
                <a:solidFill>
                  <a:schemeClr val="tx1"/>
                </a:solidFill>
              </a:rPr>
              <a:t>biti partner na projektu, ako nema dovljno informacija o proizvodu i </a:t>
            </a:r>
            <a:r>
              <a:rPr lang="sr-Latn-RS" sz="2000" dirty="0" smtClean="0">
                <a:solidFill>
                  <a:schemeClr val="tx1"/>
                </a:solidFill>
              </a:rPr>
              <a:t>preduze</a:t>
            </a:r>
            <a:r>
              <a:rPr lang="sr-Latn-RS" sz="2000" dirty="0">
                <a:solidFill>
                  <a:schemeClr val="tx1"/>
                </a:solidFill>
              </a:rPr>
              <a:t>ć</a:t>
            </a:r>
            <a:r>
              <a:rPr lang="sr-Latn-RS" sz="2000" dirty="0" smtClean="0">
                <a:solidFill>
                  <a:schemeClr val="tx1"/>
                </a:solidFill>
              </a:rPr>
              <a:t>u</a:t>
            </a:r>
            <a:r>
              <a:rPr lang="sr-Latn-RS" sz="2000" dirty="0">
                <a:solidFill>
                  <a:schemeClr val="tx1"/>
                </a:solidFill>
              </a:rPr>
              <a:t>, ako joj nije </a:t>
            </a:r>
            <a:r>
              <a:rPr lang="sr-Latn-RS" sz="2000" dirty="0" smtClean="0">
                <a:solidFill>
                  <a:schemeClr val="tx1"/>
                </a:solidFill>
              </a:rPr>
              <a:t>predočen </a:t>
            </a:r>
            <a:r>
              <a:rPr lang="sr-Latn-RS" sz="2000" dirty="0">
                <a:solidFill>
                  <a:schemeClr val="tx1"/>
                </a:solidFill>
              </a:rPr>
              <a:t>biznis plan itd. U razvijenim zemljama u svetu, </a:t>
            </a:r>
            <a:r>
              <a:rPr lang="sr-Latn-RS" sz="2000" dirty="0" smtClean="0">
                <a:solidFill>
                  <a:schemeClr val="tx1"/>
                </a:solidFill>
              </a:rPr>
              <a:t>banka </a:t>
            </a:r>
            <a:r>
              <a:rPr lang="sr-Latn-RS" sz="2000" dirty="0">
                <a:solidFill>
                  <a:schemeClr val="tx1"/>
                </a:solidFill>
              </a:rPr>
              <a:t>koja daje novac traži da ima svog </a:t>
            </a:r>
            <a:r>
              <a:rPr lang="sr-Latn-RS" sz="2000" dirty="0" smtClean="0">
                <a:solidFill>
                  <a:schemeClr val="tx1"/>
                </a:solidFill>
              </a:rPr>
              <a:t>čoveka </a:t>
            </a:r>
            <a:r>
              <a:rPr lang="sr-Latn-RS" sz="2000" dirty="0">
                <a:solidFill>
                  <a:schemeClr val="tx1"/>
                </a:solidFill>
              </a:rPr>
              <a:t>u upravnom odboru </a:t>
            </a:r>
            <a:r>
              <a:rPr lang="sr-Latn-RS" sz="2000" dirty="0" smtClean="0">
                <a:solidFill>
                  <a:schemeClr val="tx1"/>
                </a:solidFill>
              </a:rPr>
              <a:t>preduzeća</a:t>
            </a:r>
            <a:r>
              <a:rPr lang="sr-Latn-RS" sz="2000" dirty="0">
                <a:solidFill>
                  <a:schemeClr val="tx1"/>
                </a:solidFill>
              </a:rPr>
              <a:t>, </a:t>
            </a:r>
            <a:r>
              <a:rPr lang="sr-Latn-RS" sz="2000" dirty="0" smtClean="0">
                <a:solidFill>
                  <a:schemeClr val="tx1"/>
                </a:solidFill>
              </a:rPr>
              <a:t>da </a:t>
            </a:r>
            <a:r>
              <a:rPr lang="sr-Latn-RS" sz="2000" dirty="0">
                <a:solidFill>
                  <a:schemeClr val="tx1"/>
                </a:solidFill>
              </a:rPr>
              <a:t>garantuje za projekat u koji ulaže. Mnogi srpski preduzetnici nisu spremni za </a:t>
            </a:r>
            <a:r>
              <a:rPr lang="sr-Latn-RS" sz="2000" dirty="0" smtClean="0">
                <a:solidFill>
                  <a:schemeClr val="tx1"/>
                </a:solidFill>
              </a:rPr>
              <a:t>to</a:t>
            </a:r>
            <a:r>
              <a:rPr lang="sr-Latn-RS" sz="2000" dirty="0">
                <a:solidFill>
                  <a:schemeClr val="tx1"/>
                </a:solidFill>
              </a:rPr>
              <a:t>, jer bi time dobili nekoga ko </a:t>
            </a:r>
            <a:r>
              <a:rPr lang="sr-Latn-RS" sz="2000" dirty="0" smtClean="0">
                <a:solidFill>
                  <a:schemeClr val="tx1"/>
                </a:solidFill>
              </a:rPr>
              <a:t>će </a:t>
            </a:r>
            <a:r>
              <a:rPr lang="sr-Latn-RS" sz="2000" dirty="0">
                <a:solidFill>
                  <a:schemeClr val="tx1"/>
                </a:solidFill>
              </a:rPr>
              <a:t>ocenjivati kako oni </a:t>
            </a:r>
            <a:r>
              <a:rPr lang="sr-Latn-RS" sz="2000" dirty="0" smtClean="0">
                <a:solidFill>
                  <a:schemeClr val="tx1"/>
                </a:solidFill>
              </a:rPr>
              <a:t>posluju.</a:t>
            </a:r>
            <a:endParaRPr lang="sr-Latn-RS" sz="20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655373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3752" y="1474076"/>
            <a:ext cx="9470860" cy="4437146"/>
          </a:xfrm>
        </p:spPr>
        <p:txBody>
          <a:bodyPr>
            <a:normAutofit/>
          </a:bodyPr>
          <a:lstStyle/>
          <a:p>
            <a:r>
              <a:rPr lang="sr-Latn-RS" sz="2000" dirty="0">
                <a:solidFill>
                  <a:schemeClr val="tx1"/>
                </a:solidFill>
              </a:rPr>
              <a:t>Kad se u Srbiji kaže </a:t>
            </a:r>
            <a:r>
              <a:rPr lang="sr-Latn-RS" sz="2000" dirty="0" smtClean="0">
                <a:solidFill>
                  <a:schemeClr val="tx1"/>
                </a:solidFill>
              </a:rPr>
              <a:t>porodični </a:t>
            </a:r>
            <a:r>
              <a:rPr lang="sr-Latn-RS" sz="2000" dirty="0">
                <a:solidFill>
                  <a:schemeClr val="tx1"/>
                </a:solidFill>
              </a:rPr>
              <a:t>biznis, prvo na šta se pomisli su pekare, </a:t>
            </a:r>
            <a:r>
              <a:rPr lang="sr-Latn-RS" sz="2000" dirty="0" smtClean="0">
                <a:solidFill>
                  <a:schemeClr val="tx1"/>
                </a:solidFill>
              </a:rPr>
              <a:t>poslasti</a:t>
            </a:r>
            <a:r>
              <a:rPr lang="sr-Latn-RS" sz="2000" dirty="0">
                <a:solidFill>
                  <a:schemeClr val="tx1"/>
                </a:solidFill>
              </a:rPr>
              <a:t>č</a:t>
            </a:r>
            <a:r>
              <a:rPr lang="sr-Latn-RS" sz="2000" dirty="0" smtClean="0">
                <a:solidFill>
                  <a:schemeClr val="tx1"/>
                </a:solidFill>
              </a:rPr>
              <a:t>arnice</a:t>
            </a:r>
            <a:r>
              <a:rPr lang="sr-Latn-RS" sz="2000" dirty="0">
                <a:solidFill>
                  <a:schemeClr val="tx1"/>
                </a:solidFill>
              </a:rPr>
              <a:t>, zanatske radnje ili mala proizvodna </a:t>
            </a:r>
            <a:r>
              <a:rPr lang="sr-Latn-RS" sz="2000" dirty="0" smtClean="0">
                <a:solidFill>
                  <a:schemeClr val="tx1"/>
                </a:solidFill>
              </a:rPr>
              <a:t>preduzeća</a:t>
            </a:r>
            <a:r>
              <a:rPr lang="sr-Latn-RS" sz="2000" dirty="0">
                <a:solidFill>
                  <a:schemeClr val="tx1"/>
                </a:solidFill>
              </a:rPr>
              <a:t>, u kojima je otac </a:t>
            </a:r>
            <a:r>
              <a:rPr lang="sr-Latn-RS" sz="2000" dirty="0" smtClean="0">
                <a:solidFill>
                  <a:schemeClr val="tx1"/>
                </a:solidFill>
              </a:rPr>
              <a:t>vlasnik</a:t>
            </a:r>
            <a:r>
              <a:rPr lang="sr-Latn-RS" sz="2000" dirty="0">
                <a:solidFill>
                  <a:schemeClr val="tx1"/>
                </a:solidFill>
              </a:rPr>
              <a:t>, majka vodi  </a:t>
            </a:r>
            <a:r>
              <a:rPr lang="sr-Latn-RS" sz="2000" dirty="0" smtClean="0">
                <a:solidFill>
                  <a:schemeClr val="tx1"/>
                </a:solidFill>
              </a:rPr>
              <a:t>finansije</a:t>
            </a:r>
            <a:r>
              <a:rPr lang="sr-Latn-RS" sz="2000" dirty="0">
                <a:solidFill>
                  <a:schemeClr val="tx1"/>
                </a:solidFill>
              </a:rPr>
              <a:t>, a deca uslužuju mušterije ili pomažu u proizvodnji. </a:t>
            </a:r>
          </a:p>
          <a:p>
            <a:r>
              <a:rPr lang="sr-Latn-RS" sz="2000" dirty="0">
                <a:solidFill>
                  <a:schemeClr val="tx1"/>
                </a:solidFill>
              </a:rPr>
              <a:t>Osnivaju se </a:t>
            </a:r>
            <a:r>
              <a:rPr lang="sr-Latn-RS" sz="2000" dirty="0" smtClean="0">
                <a:solidFill>
                  <a:schemeClr val="tx1"/>
                </a:solidFill>
              </a:rPr>
              <a:t>često </a:t>
            </a:r>
            <a:r>
              <a:rPr lang="sr-Latn-RS" sz="2000" dirty="0">
                <a:solidFill>
                  <a:schemeClr val="tx1"/>
                </a:solidFill>
              </a:rPr>
              <a:t>iz nužde, jer je nezaposlenost velika, i pokretanje </a:t>
            </a:r>
            <a:r>
              <a:rPr lang="sr-Latn-RS" sz="2000" dirty="0" smtClean="0">
                <a:solidFill>
                  <a:schemeClr val="tx1"/>
                </a:solidFill>
              </a:rPr>
              <a:t>porodične manufakture </a:t>
            </a:r>
            <a:r>
              <a:rPr lang="sr-Latn-RS" sz="2000" dirty="0">
                <a:solidFill>
                  <a:schemeClr val="tx1"/>
                </a:solidFill>
              </a:rPr>
              <a:t>deluje kao najrealniji put da se osigura egzistencija. </a:t>
            </a:r>
            <a:endParaRPr lang="sr-Latn-RS" sz="2000" dirty="0" smtClean="0">
              <a:solidFill>
                <a:schemeClr val="tx1"/>
              </a:solidFill>
            </a:endParaRPr>
          </a:p>
          <a:p>
            <a:r>
              <a:rPr lang="sr-Latn-RS" sz="2000" smtClean="0">
                <a:solidFill>
                  <a:schemeClr val="tx1"/>
                </a:solidFill>
              </a:rPr>
              <a:t>U </a:t>
            </a:r>
            <a:r>
              <a:rPr lang="sr-Latn-RS" sz="2000" dirty="0">
                <a:solidFill>
                  <a:schemeClr val="tx1"/>
                </a:solidFill>
              </a:rPr>
              <a:t>svetu, </a:t>
            </a:r>
            <a:r>
              <a:rPr lang="sr-Latn-RS" sz="2000" dirty="0" smtClean="0">
                <a:solidFill>
                  <a:schemeClr val="tx1"/>
                </a:solidFill>
              </a:rPr>
              <a:t>porodi</a:t>
            </a:r>
            <a:r>
              <a:rPr lang="sr-Latn-RS" sz="2000" dirty="0">
                <a:solidFill>
                  <a:schemeClr val="tx1"/>
                </a:solidFill>
              </a:rPr>
              <a:t>č</a:t>
            </a:r>
            <a:r>
              <a:rPr lang="sr-Latn-RS" sz="2000" dirty="0" smtClean="0">
                <a:solidFill>
                  <a:schemeClr val="tx1"/>
                </a:solidFill>
              </a:rPr>
              <a:t>ni </a:t>
            </a:r>
            <a:r>
              <a:rPr lang="sr-Latn-RS" sz="2000" dirty="0">
                <a:solidFill>
                  <a:schemeClr val="tx1"/>
                </a:solidFill>
              </a:rPr>
              <a:t>biznis predstavlja osnov i male i «velike» privrede i najprirodnija stvar </a:t>
            </a:r>
            <a:r>
              <a:rPr lang="sr-Latn-RS" sz="2000" dirty="0" smtClean="0">
                <a:solidFill>
                  <a:schemeClr val="tx1"/>
                </a:solidFill>
              </a:rPr>
              <a:t>je </a:t>
            </a:r>
            <a:r>
              <a:rPr lang="sr-Latn-RS" sz="2000" dirty="0">
                <a:solidFill>
                  <a:schemeClr val="tx1"/>
                </a:solidFill>
              </a:rPr>
              <a:t>nadati se da jednom izraste u </a:t>
            </a:r>
            <a:r>
              <a:rPr lang="sr-Latn-RS" sz="2000">
                <a:solidFill>
                  <a:schemeClr val="tx1"/>
                </a:solidFill>
              </a:rPr>
              <a:t>veliku </a:t>
            </a:r>
            <a:r>
              <a:rPr lang="sr-Latn-RS" sz="2000" smtClean="0">
                <a:solidFill>
                  <a:schemeClr val="tx1"/>
                </a:solidFill>
              </a:rPr>
              <a:t>kompaniju.</a:t>
            </a:r>
            <a:endParaRPr lang="sr-Latn-RS" sz="2000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10592703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345</TotalTime>
  <Words>2433</Words>
  <Application>Microsoft Office PowerPoint</Application>
  <PresentationFormat>Prilagođavanje</PresentationFormat>
  <Paragraphs>138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35</vt:i4>
      </vt:variant>
    </vt:vector>
  </HeadingPairs>
  <TitlesOfParts>
    <vt:vector size="36" baseType="lpstr">
      <vt:lpstr>Wisp</vt:lpstr>
      <vt:lpstr>PORODIČNI  BIZNIS</vt:lpstr>
      <vt:lpstr>PowerPoint prezentacija</vt:lpstr>
      <vt:lpstr>PowerPoint prezentacija</vt:lpstr>
      <vt:lpstr>Porodični biznis</vt:lpstr>
      <vt:lpstr>Porodični biznis</vt:lpstr>
      <vt:lpstr>Porodični biznis</vt:lpstr>
      <vt:lpstr>Prednosti:</vt:lpstr>
      <vt:lpstr>Nedostaci </vt:lpstr>
      <vt:lpstr>Upravljanje porodičnim preduzećem </vt:lpstr>
      <vt:lpstr>Tri faze u razvoju porodičnih preduzeća </vt:lpstr>
      <vt:lpstr>PowerPoint prezentacija</vt:lpstr>
      <vt:lpstr>PowerPoint prezentacija</vt:lpstr>
      <vt:lpstr>Upravljanje</vt:lpstr>
      <vt:lpstr>Prenos menadžmenta</vt:lpstr>
      <vt:lpstr>Odnos između članova porodice</vt:lpstr>
      <vt:lpstr>PowerPoint prezentacija</vt:lpstr>
      <vt:lpstr>Uvođenje naslednika u posao</vt:lpstr>
      <vt:lpstr>PowerPoint prezentacija</vt:lpstr>
      <vt:lpstr>PowerPoint prezentacija</vt:lpstr>
      <vt:lpstr>RAZLIKA IZMEĐU PORODIČNIH I NEPORODIČNIH PREDUZEĆA</vt:lpstr>
      <vt:lpstr>PowerPoint prezentacija</vt:lpstr>
      <vt:lpstr>PowerPoint prezentacija</vt:lpstr>
      <vt:lpstr>PowerPoint prezentacija</vt:lpstr>
      <vt:lpstr>PowerPoint prezentacija</vt:lpstr>
      <vt:lpstr>PORODIČNI BIZNIS U SRBIJI – PROBLEMI RASTA I RAZVOJA </vt:lpstr>
      <vt:lpstr>PowerPoint prezentacija</vt:lpstr>
      <vt:lpstr>Pokrenuti i voditi porodični biznis na početku 21. veka u Srbiji je znatno teže nego u razvijenim zemljama i zemljama EU. Izazovi uključuju: </vt:lpstr>
      <vt:lpstr>MERE KOJE TREBA PREDUZETI KAKO BI SE OTKLONILI ODREĐENI  PROBLEMI I POSPEŠIO RAZVOJ PORODIČNOG BIZNISA U SRBIJI </vt:lpstr>
      <vt:lpstr>Jasna pravila u porodici</vt:lpstr>
      <vt:lpstr>Procena imovine</vt:lpstr>
      <vt:lpstr>Brza reakija na promene</vt:lpstr>
      <vt:lpstr>Razdvojiti vlasništvo od upravljanja</vt:lpstr>
      <vt:lpstr>Pravilo „četiri stola“</vt:lpstr>
      <vt:lpstr>PowerPoint prezentacija</vt:lpstr>
      <vt:lpstr>PowerPoint prezentacija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mina</dc:creator>
  <cp:lastModifiedBy>User</cp:lastModifiedBy>
  <cp:revision>56</cp:revision>
  <dcterms:created xsi:type="dcterms:W3CDTF">2019-10-10T15:18:30Z</dcterms:created>
  <dcterms:modified xsi:type="dcterms:W3CDTF">2019-10-22T08:25:51Z</dcterms:modified>
</cp:coreProperties>
</file>