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375" r:id="rId4"/>
    <p:sldId id="348" r:id="rId5"/>
    <p:sldId id="291" r:id="rId6"/>
    <p:sldId id="356" r:id="rId7"/>
    <p:sldId id="357" r:id="rId8"/>
    <p:sldId id="361" r:id="rId9"/>
    <p:sldId id="362" r:id="rId10"/>
    <p:sldId id="377" r:id="rId11"/>
    <p:sldId id="382" r:id="rId12"/>
    <p:sldId id="383" r:id="rId13"/>
    <p:sldId id="384" r:id="rId14"/>
    <p:sldId id="385" r:id="rId15"/>
    <p:sldId id="386" r:id="rId16"/>
    <p:sldId id="381" r:id="rId17"/>
    <p:sldId id="388" r:id="rId18"/>
    <p:sldId id="389" r:id="rId19"/>
    <p:sldId id="390" r:id="rId20"/>
    <p:sldId id="391" r:id="rId21"/>
    <p:sldId id="387" r:id="rId22"/>
    <p:sldId id="376" r:id="rId23"/>
    <p:sldId id="395" r:id="rId24"/>
    <p:sldId id="394" r:id="rId25"/>
    <p:sldId id="392" r:id="rId26"/>
    <p:sldId id="393" r:id="rId27"/>
    <p:sldId id="360" r:id="rId28"/>
    <p:sldId id="359" r:id="rId29"/>
    <p:sldId id="363" r:id="rId30"/>
    <p:sldId id="364" r:id="rId31"/>
    <p:sldId id="365" r:id="rId32"/>
    <p:sldId id="366" r:id="rId33"/>
    <p:sldId id="367" r:id="rId34"/>
    <p:sldId id="368" r:id="rId35"/>
    <p:sldId id="369" r:id="rId36"/>
    <p:sldId id="370" r:id="rId37"/>
    <p:sldId id="378" r:id="rId38"/>
    <p:sldId id="371" r:id="rId39"/>
    <p:sldId id="379" r:id="rId40"/>
    <p:sldId id="380" r:id="rId41"/>
    <p:sldId id="397" r:id="rId42"/>
    <p:sldId id="398" r:id="rId43"/>
    <p:sldId id="373" r:id="rId44"/>
    <p:sldId id="372" r:id="rId45"/>
    <p:sldId id="374" r:id="rId46"/>
    <p:sldId id="396" r:id="rId47"/>
    <p:sldId id="399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BIZNIS PLAN</a:t>
            </a:r>
            <a:endParaRPr lang="x-none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x-none" dirty="0" smtClean="0"/>
          </a:p>
          <a:p>
            <a:pPr algn="r"/>
            <a:endParaRPr lang="x-none" dirty="0"/>
          </a:p>
          <a:p>
            <a:pPr algn="r"/>
            <a:r>
              <a:rPr lang="x-none" dirty="0" smtClean="0"/>
              <a:t>dr Aleksandra Tornjanski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45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x-none" sz="2400" dirty="0" smtClean="0">
              <a:solidFill>
                <a:schemeClr val="tx1"/>
              </a:solidFill>
            </a:endParaRPr>
          </a:p>
          <a:p>
            <a:r>
              <a:rPr lang="de-DE" sz="3900" b="1" dirty="0" smtClean="0"/>
              <a:t>Pokretanje</a:t>
            </a:r>
            <a:r>
              <a:rPr lang="sr-Latn-RS" sz="3900" b="1" dirty="0" smtClean="0"/>
              <a:t> </a:t>
            </a:r>
            <a:r>
              <a:rPr lang="de-DE" sz="3900" b="1" dirty="0" smtClean="0"/>
              <a:t>preduzetničkog </a:t>
            </a:r>
            <a:r>
              <a:rPr lang="de-DE" sz="3900" b="1" dirty="0" smtClean="0"/>
              <a:t>poduhvata bez detaljne pripreme je siguran put ka neuspehu</a:t>
            </a:r>
            <a:r>
              <a:rPr lang="de-DE" sz="3900" b="1" dirty="0" smtClean="0"/>
              <a:t>.</a:t>
            </a:r>
            <a:endParaRPr lang="de-DE" sz="3900" b="1" dirty="0" smtClean="0"/>
          </a:p>
        </p:txBody>
      </p:sp>
    </p:spTree>
    <p:extLst>
      <p:ext uri="{BB962C8B-B14F-4D97-AF65-F5344CB8AC3E}">
        <p14:creationId xmlns:p14="http://schemas.microsoft.com/office/powerpoint/2010/main" val="226270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3025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de-DE" sz="3900" b="1" dirty="0" smtClean="0"/>
              <a:t>Pisanje </a:t>
            </a:r>
            <a:r>
              <a:rPr lang="de-DE" sz="3900" b="1" dirty="0" smtClean="0"/>
              <a:t>biznis plana je kreiranje putokaza koji ukazuju da se </a:t>
            </a:r>
            <a:r>
              <a:rPr lang="de-DE" sz="3900" b="1" dirty="0" smtClean="0"/>
              <a:t>sagleda</a:t>
            </a:r>
            <a:r>
              <a:rPr lang="sr-Latn-RS" sz="3900" b="1" dirty="0" smtClean="0"/>
              <a:t>:</a:t>
            </a:r>
          </a:p>
          <a:p>
            <a:pPr algn="just"/>
            <a:r>
              <a:rPr lang="de-DE" sz="3900" b="1" dirty="0" smtClean="0"/>
              <a:t>gde </a:t>
            </a:r>
            <a:r>
              <a:rPr lang="de-DE" sz="3900" b="1" dirty="0" smtClean="0"/>
              <a:t>se preduzeće i preduzetnik nalaze trenutno, </a:t>
            </a:r>
            <a:endParaRPr lang="sr-Latn-RS" sz="3900" b="1" dirty="0" smtClean="0"/>
          </a:p>
          <a:p>
            <a:pPr algn="just"/>
            <a:r>
              <a:rPr lang="de-DE" sz="3900" b="1" dirty="0" smtClean="0"/>
              <a:t>šta </a:t>
            </a:r>
            <a:r>
              <a:rPr lang="de-DE" sz="3900" b="1" dirty="0" smtClean="0"/>
              <a:t>treba činiti u budućnosti i </a:t>
            </a:r>
            <a:endParaRPr lang="sr-Latn-RS" sz="3900" b="1" dirty="0" smtClean="0"/>
          </a:p>
          <a:p>
            <a:pPr algn="just"/>
            <a:r>
              <a:rPr lang="de-DE" sz="3900" b="1" dirty="0" smtClean="0"/>
              <a:t>kako </a:t>
            </a:r>
            <a:r>
              <a:rPr lang="de-DE" sz="3900" b="1" dirty="0" smtClean="0"/>
              <a:t>dostići željenu poziciju na tržištu.</a:t>
            </a:r>
            <a:endParaRPr lang="x-none" sz="3900" b="1" dirty="0"/>
          </a:p>
        </p:txBody>
      </p:sp>
    </p:spTree>
    <p:extLst>
      <p:ext uri="{BB962C8B-B14F-4D97-AF65-F5344CB8AC3E}">
        <p14:creationId xmlns:p14="http://schemas.microsoft.com/office/powerpoint/2010/main" val="139638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00" y="2643410"/>
            <a:ext cx="8911687" cy="1280890"/>
          </a:xfrm>
        </p:spPr>
        <p:txBody>
          <a:bodyPr/>
          <a:lstStyle/>
          <a:p>
            <a:r>
              <a:rPr lang="de-DE" b="1" dirty="0" smtClean="0"/>
              <a:t>Definisanje i značaj biznis plana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7372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 smtClean="0"/>
              <a:t>Definisanje i značaj biznis 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x-none" sz="2400" dirty="0" smtClean="0">
              <a:solidFill>
                <a:schemeClr val="tx1"/>
              </a:solidFill>
            </a:endParaRPr>
          </a:p>
          <a:p>
            <a:pPr algn="just"/>
            <a:r>
              <a:rPr lang="de-DE" sz="3200" b="1" dirty="0" smtClean="0"/>
              <a:t>Biznis </a:t>
            </a:r>
            <a:r>
              <a:rPr lang="de-DE" sz="3200" b="1" dirty="0" smtClean="0"/>
              <a:t>plan</a:t>
            </a:r>
            <a:r>
              <a:rPr lang="sr-Latn-RS" sz="3200" b="1" dirty="0" smtClean="0"/>
              <a:t> </a:t>
            </a:r>
            <a:r>
              <a:rPr lang="de-DE" sz="3200" b="1" dirty="0" smtClean="0"/>
              <a:t>je </a:t>
            </a:r>
            <a:r>
              <a:rPr lang="de-DE" sz="3200" b="1" dirty="0" smtClean="0"/>
              <a:t>napisana zamisao  o budućnosti novog preduzeća</a:t>
            </a:r>
            <a:r>
              <a:rPr lang="de-DE" sz="2000" dirty="0" smtClean="0"/>
              <a:t>. </a:t>
            </a:r>
          </a:p>
          <a:p>
            <a:pPr algn="just"/>
            <a:r>
              <a:rPr lang="en-US" sz="3200" b="1" dirty="0" err="1" smtClean="0"/>
              <a:t>Preduzetniku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biznis</a:t>
            </a:r>
            <a:r>
              <a:rPr lang="en-US" sz="3200" b="1" dirty="0" smtClean="0"/>
              <a:t> plan </a:t>
            </a:r>
            <a:r>
              <a:rPr lang="en-US" sz="3200" b="1" dirty="0" err="1" smtClean="0"/>
              <a:t>omogućava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da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najdirektnije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pređe</a:t>
            </a:r>
            <a:r>
              <a:rPr lang="en-US" sz="3200" b="1" dirty="0" smtClean="0"/>
              <a:t> put </a:t>
            </a:r>
            <a:r>
              <a:rPr lang="en-US" sz="3200" b="1" dirty="0" err="1" smtClean="0"/>
              <a:t>od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početne</a:t>
            </a:r>
            <a:r>
              <a:rPr lang="en-US" sz="3200" b="1" dirty="0" smtClean="0"/>
              <a:t> faze u </a:t>
            </a:r>
            <a:r>
              <a:rPr lang="en-US" sz="3200" b="1" dirty="0" err="1" smtClean="0"/>
              <a:t>kojoj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kreira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poslovnu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ideju</a:t>
            </a:r>
            <a:r>
              <a:rPr lang="en-US" sz="3200" b="1" dirty="0" smtClean="0"/>
              <a:t> do </a:t>
            </a:r>
            <a:r>
              <a:rPr lang="en-US" sz="3200" b="1" dirty="0" err="1" smtClean="0"/>
              <a:t>njenog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konačnog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ostvarenja</a:t>
            </a:r>
            <a:r>
              <a:rPr lang="en-US" sz="3200" b="1" dirty="0" smtClean="0"/>
              <a:t> u </a:t>
            </a:r>
            <a:r>
              <a:rPr lang="en-US" sz="3200" b="1" dirty="0" err="1" smtClean="0"/>
              <a:t>praksi</a:t>
            </a:r>
            <a:r>
              <a:rPr lang="en-US" sz="3200" b="1" dirty="0" smtClean="0"/>
              <a:t>.</a:t>
            </a:r>
            <a:endParaRPr lang="x-none" sz="3200" b="1" dirty="0"/>
          </a:p>
        </p:txBody>
      </p:sp>
    </p:spTree>
    <p:extLst>
      <p:ext uri="{BB962C8B-B14F-4D97-AF65-F5344CB8AC3E}">
        <p14:creationId xmlns:p14="http://schemas.microsoft.com/office/powerpoint/2010/main" val="260318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 smtClean="0"/>
              <a:t>Definisanje i značaj biznis 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66193"/>
            <a:ext cx="8915400" cy="4824248"/>
          </a:xfrm>
        </p:spPr>
        <p:txBody>
          <a:bodyPr>
            <a:normAutofit fontScale="85000" lnSpcReduction="10000"/>
          </a:bodyPr>
          <a:lstStyle/>
          <a:p>
            <a:endParaRPr lang="x-none" sz="2400" dirty="0" smtClean="0">
              <a:solidFill>
                <a:schemeClr val="tx1"/>
              </a:solidFill>
            </a:endParaRPr>
          </a:p>
          <a:p>
            <a:pPr algn="just"/>
            <a:r>
              <a:rPr lang="de-DE" sz="3200" b="1" dirty="0" smtClean="0"/>
              <a:t>Biznis plan može da ima nekoliko osnovnih namena</a:t>
            </a:r>
            <a:r>
              <a:rPr lang="sr-Latn-CS" sz="3200" b="1" dirty="0" smtClean="0"/>
              <a:t>:</a:t>
            </a:r>
            <a:endParaRPr lang="de-DE" sz="3200" b="1" dirty="0" smtClean="0"/>
          </a:p>
          <a:p>
            <a:pPr lvl="0" algn="just"/>
            <a:r>
              <a:rPr lang="de-DE" sz="3200" b="1" dirty="0" smtClean="0"/>
              <a:t>može se pripremiti sa ciljem da se dobiju finansijska sredstva od banaka</a:t>
            </a:r>
            <a:r>
              <a:rPr lang="sr-Latn-CS" sz="3200" b="1" dirty="0" smtClean="0"/>
              <a:t>, </a:t>
            </a:r>
            <a:r>
              <a:rPr lang="de-DE" sz="3200" b="1" dirty="0" smtClean="0"/>
              <a:t>fondova ili</a:t>
            </a:r>
            <a:r>
              <a:rPr lang="sr-Latn-CS" sz="3200" b="1" dirty="0" smtClean="0"/>
              <a:t> </a:t>
            </a:r>
            <a:r>
              <a:rPr lang="de-DE" sz="3200" b="1" dirty="0" smtClean="0"/>
              <a:t>agencija za razvoj preduzetništva;</a:t>
            </a:r>
            <a:endParaRPr lang="en-US" sz="3200" b="1" dirty="0" smtClean="0"/>
          </a:p>
          <a:p>
            <a:pPr lvl="0"/>
            <a:r>
              <a:rPr lang="de-DE" sz="3200" b="1" dirty="0" smtClean="0"/>
              <a:t>preduzetnicima može da služi kao dokument o strateškom planiranju, kao plan za vođenje biznisa i osnov za donošenje strateških odluka;</a:t>
            </a:r>
            <a:endParaRPr lang="en-US" sz="3200" b="1" dirty="0" smtClean="0"/>
          </a:p>
          <a:p>
            <a:r>
              <a:rPr lang="de-DE" sz="3200" b="1" dirty="0" smtClean="0"/>
              <a:t>može da služi kao sredstvo za praćenje kasnijih performansi</a:t>
            </a:r>
            <a:r>
              <a:rPr lang="sr-Latn-CS" sz="3200" b="1" dirty="0" smtClean="0"/>
              <a:t>.</a:t>
            </a:r>
            <a:endParaRPr lang="x-none" sz="3200" b="1" dirty="0"/>
          </a:p>
        </p:txBody>
      </p:sp>
    </p:spTree>
    <p:extLst>
      <p:ext uri="{BB962C8B-B14F-4D97-AF65-F5344CB8AC3E}">
        <p14:creationId xmlns:p14="http://schemas.microsoft.com/office/powerpoint/2010/main" val="260318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 smtClean="0"/>
              <a:t>Definisanje i značaj biznis plana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1371227"/>
            <a:ext cx="7111136" cy="5321468"/>
          </a:xfrm>
        </p:spPr>
      </p:pic>
    </p:spTree>
    <p:extLst>
      <p:ext uri="{BB962C8B-B14F-4D97-AF65-F5344CB8AC3E}">
        <p14:creationId xmlns:p14="http://schemas.microsoft.com/office/powerpoint/2010/main" val="260318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 smtClean="0"/>
              <a:t>Definisanje i značaj biznis 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3200" b="1" dirty="0" smtClean="0"/>
              <a:t>Prilikom izrade biznis plana moraju se uvažavati 3 perspektive:</a:t>
            </a:r>
          </a:p>
          <a:p>
            <a:r>
              <a:rPr lang="sr-Latn-RS" sz="3200" b="1" dirty="0" smtClean="0"/>
              <a:t>Perspektiva preduzetnika</a:t>
            </a:r>
          </a:p>
          <a:p>
            <a:r>
              <a:rPr lang="sr-Latn-RS" sz="3200" b="1" dirty="0" smtClean="0"/>
              <a:t>Tržišna perspektiva</a:t>
            </a:r>
          </a:p>
          <a:p>
            <a:r>
              <a:rPr lang="sr-Latn-RS" sz="3200" b="1" dirty="0" smtClean="0"/>
              <a:t>Perspektiva investitora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99099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 smtClean="0"/>
              <a:t>Definisanje i značaj biznis 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73936"/>
            <a:ext cx="8915400" cy="4137286"/>
          </a:xfrm>
        </p:spPr>
        <p:txBody>
          <a:bodyPr>
            <a:normAutofit lnSpcReduction="10000"/>
          </a:bodyPr>
          <a:lstStyle/>
          <a:p>
            <a:r>
              <a:rPr lang="sr-Latn-RS" sz="3200" b="1" dirty="0" smtClean="0"/>
              <a:t>Osnovne karakteristike kvalitetnog biznis plana su:</a:t>
            </a:r>
          </a:p>
          <a:p>
            <a:endParaRPr lang="sr-Latn-RS" sz="3200" b="1" dirty="0" smtClean="0"/>
          </a:p>
          <a:p>
            <a:pPr marL="514350" indent="-514350">
              <a:buFont typeface="+mj-lt"/>
              <a:buAutoNum type="arabicPeriod"/>
            </a:pPr>
            <a:r>
              <a:rPr lang="sr-Latn-RS" sz="3200" b="1" dirty="0" smtClean="0"/>
              <a:t>Razumljivost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3200" b="1" dirty="0" smtClean="0"/>
              <a:t>Relevantnost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3200" b="1" dirty="0" smtClean="0"/>
              <a:t>Opreznost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3200" b="1" dirty="0" smtClean="0"/>
              <a:t>Pouzdanost</a:t>
            </a:r>
          </a:p>
        </p:txBody>
      </p:sp>
    </p:spTree>
    <p:extLst>
      <p:ext uri="{BB962C8B-B14F-4D97-AF65-F5344CB8AC3E}">
        <p14:creationId xmlns:p14="http://schemas.microsoft.com/office/powerpoint/2010/main" val="351531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00" y="2643410"/>
            <a:ext cx="8911687" cy="1280890"/>
          </a:xfrm>
        </p:spPr>
        <p:txBody>
          <a:bodyPr/>
          <a:lstStyle/>
          <a:p>
            <a:r>
              <a:rPr lang="sr-Latn-RS" b="1" dirty="0" smtClean="0"/>
              <a:t>Vrste i forme </a:t>
            </a:r>
            <a:r>
              <a:rPr lang="de-DE" b="1" dirty="0" smtClean="0"/>
              <a:t>biznis </a:t>
            </a:r>
            <a:r>
              <a:rPr lang="de-DE" b="1" dirty="0" smtClean="0"/>
              <a:t>plana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4444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Vrste i forme </a:t>
            </a:r>
            <a:r>
              <a:rPr lang="de-DE" b="1" dirty="0"/>
              <a:t>biznis 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40873"/>
            <a:ext cx="8915400" cy="5107709"/>
          </a:xfrm>
        </p:spPr>
        <p:txBody>
          <a:bodyPr>
            <a:noAutofit/>
          </a:bodyPr>
          <a:lstStyle/>
          <a:p>
            <a:r>
              <a:rPr lang="en-US" sz="2400" b="1" dirty="0"/>
              <a:t>U </a:t>
            </a:r>
            <a:r>
              <a:rPr lang="en-US" sz="2400" b="1" dirty="0" err="1"/>
              <a:t>zavisnosti</a:t>
            </a:r>
            <a:r>
              <a:rPr lang="en-US" sz="2400" b="1" dirty="0"/>
              <a:t> od </a:t>
            </a:r>
            <a:r>
              <a:rPr lang="en-US" sz="2400" b="1" dirty="0" err="1" smtClean="0"/>
              <a:t>stepen</a:t>
            </a:r>
            <a:r>
              <a:rPr lang="sr-Latn-RS" sz="2400" b="1" dirty="0" smtClean="0"/>
              <a:t>a</a:t>
            </a:r>
            <a:r>
              <a:rPr lang="en-US" sz="2400" b="1" dirty="0" smtClean="0"/>
              <a:t> </a:t>
            </a:r>
            <a:r>
              <a:rPr lang="en-US" sz="2400" b="1" dirty="0" err="1"/>
              <a:t>opštosti</a:t>
            </a:r>
            <a:r>
              <a:rPr lang="en-US" sz="2400" b="1" dirty="0"/>
              <a:t> </a:t>
            </a:r>
            <a:r>
              <a:rPr lang="en-US" sz="2400" b="1" dirty="0" err="1"/>
              <a:t>i</a:t>
            </a:r>
            <a:r>
              <a:rPr lang="en-US" sz="2400" b="1" dirty="0"/>
              <a:t> </a:t>
            </a:r>
            <a:r>
              <a:rPr lang="en-US" sz="2400" b="1" dirty="0" err="1"/>
              <a:t>svrhe</a:t>
            </a:r>
            <a:r>
              <a:rPr lang="en-US" sz="2400" b="1" dirty="0"/>
              <a:t> </a:t>
            </a:r>
            <a:r>
              <a:rPr lang="en-US" sz="2400" b="1" dirty="0" err="1"/>
              <a:t>izrade</a:t>
            </a:r>
            <a:r>
              <a:rPr lang="en-US" sz="2400" b="1" dirty="0"/>
              <a:t> </a:t>
            </a:r>
            <a:r>
              <a:rPr lang="sr-Latn-RS" sz="2400" b="1" dirty="0" smtClean="0"/>
              <a:t>razlikujemo:</a:t>
            </a:r>
            <a:endParaRPr lang="en-US" sz="2400" b="1" dirty="0"/>
          </a:p>
          <a:p>
            <a:pPr lvl="0"/>
            <a:r>
              <a:rPr lang="en-US" sz="2400" b="1" dirty="0"/>
              <a:t>plan </a:t>
            </a:r>
            <a:r>
              <a:rPr lang="en-US" sz="2400" b="1" dirty="0" err="1"/>
              <a:t>koji</a:t>
            </a:r>
            <a:r>
              <a:rPr lang="en-US" sz="2400" b="1" dirty="0"/>
              <a:t> je </a:t>
            </a:r>
            <a:r>
              <a:rPr lang="en-US" sz="2400" b="1" dirty="0" err="1"/>
              <a:t>izrađen</a:t>
            </a:r>
            <a:r>
              <a:rPr lang="en-US" sz="2400" b="1" dirty="0"/>
              <a:t> u </a:t>
            </a:r>
            <a:r>
              <a:rPr lang="en-US" sz="2400" b="1" dirty="0" err="1"/>
              <a:t>cilju</a:t>
            </a:r>
            <a:r>
              <a:rPr lang="en-US" sz="2400" b="1" dirty="0"/>
              <a:t> </a:t>
            </a:r>
            <a:r>
              <a:rPr lang="en-US" sz="2400" b="1" dirty="0" err="1"/>
              <a:t>sagledavanja</a:t>
            </a:r>
            <a:r>
              <a:rPr lang="en-US" sz="2400" b="1" dirty="0"/>
              <a:t> </a:t>
            </a:r>
            <a:r>
              <a:rPr lang="en-US" sz="2400" b="1" dirty="0" err="1"/>
              <a:t>budućnosti</a:t>
            </a:r>
            <a:r>
              <a:rPr lang="en-US" sz="2400" b="1" dirty="0"/>
              <a:t> </a:t>
            </a:r>
            <a:r>
              <a:rPr lang="en-US" sz="2400" b="1" dirty="0" err="1"/>
              <a:t>preduzetničkog</a:t>
            </a:r>
            <a:r>
              <a:rPr lang="en-US" sz="2400" b="1" dirty="0"/>
              <a:t> </a:t>
            </a:r>
            <a:r>
              <a:rPr lang="en-US" sz="2400" b="1" dirty="0" err="1"/>
              <a:t>poduhvata</a:t>
            </a:r>
            <a:r>
              <a:rPr lang="en-US" sz="2400" b="1" dirty="0"/>
              <a:t>, </a:t>
            </a:r>
            <a:r>
              <a:rPr lang="en-US" sz="2400" b="1" dirty="0" err="1"/>
              <a:t>alociranja</a:t>
            </a:r>
            <a:r>
              <a:rPr lang="en-US" sz="2400" b="1" dirty="0"/>
              <a:t> </a:t>
            </a:r>
            <a:r>
              <a:rPr lang="en-US" sz="2400" b="1" dirty="0" err="1"/>
              <a:t>resursa</a:t>
            </a:r>
            <a:r>
              <a:rPr lang="en-US" sz="2400" b="1" dirty="0"/>
              <a:t>, </a:t>
            </a:r>
            <a:r>
              <a:rPr lang="en-US" sz="2400" b="1" dirty="0" err="1"/>
              <a:t>fokusiranja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ključne</a:t>
            </a:r>
            <a:r>
              <a:rPr lang="en-US" sz="2400" b="1" dirty="0"/>
              <a:t> </a:t>
            </a:r>
            <a:r>
              <a:rPr lang="en-US" sz="2400" b="1" dirty="0" err="1"/>
              <a:t>aspekte</a:t>
            </a:r>
            <a:r>
              <a:rPr lang="en-US" sz="2400" b="1" dirty="0"/>
              <a:t> </a:t>
            </a:r>
            <a:r>
              <a:rPr lang="en-US" sz="2400" b="1" dirty="0" err="1"/>
              <a:t>poslovanja</a:t>
            </a:r>
            <a:r>
              <a:rPr lang="en-US" sz="2400" b="1" dirty="0"/>
              <a:t> </a:t>
            </a:r>
            <a:r>
              <a:rPr lang="en-US" sz="2400" b="1" dirty="0" err="1"/>
              <a:t>i</a:t>
            </a:r>
            <a:r>
              <a:rPr lang="en-US" sz="2400" b="1" dirty="0"/>
              <a:t> </a:t>
            </a:r>
            <a:r>
              <a:rPr lang="en-US" sz="2400" b="1" dirty="0" err="1"/>
              <a:t>pripreme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probleme</a:t>
            </a:r>
            <a:r>
              <a:rPr lang="en-US" sz="2400" b="1" dirty="0"/>
              <a:t> </a:t>
            </a:r>
            <a:r>
              <a:rPr lang="en-US" sz="2400" b="1" dirty="0" err="1"/>
              <a:t>i</a:t>
            </a:r>
            <a:r>
              <a:rPr lang="en-US" sz="2400" b="1" dirty="0"/>
              <a:t> </a:t>
            </a:r>
            <a:r>
              <a:rPr lang="en-US" sz="2400" b="1" dirty="0" err="1"/>
              <a:t>njihove</a:t>
            </a:r>
            <a:r>
              <a:rPr lang="en-US" sz="2400" b="1" dirty="0"/>
              <a:t> </a:t>
            </a:r>
            <a:r>
              <a:rPr lang="en-US" sz="2400" b="1" dirty="0" err="1"/>
              <a:t>prevencije</a:t>
            </a:r>
            <a:r>
              <a:rPr lang="en-US" sz="2400" b="1" dirty="0"/>
              <a:t>;</a:t>
            </a:r>
          </a:p>
          <a:p>
            <a:pPr lvl="0"/>
            <a:r>
              <a:rPr lang="en-US" sz="2400" b="1" dirty="0" err="1"/>
              <a:t>dokument</a:t>
            </a:r>
            <a:r>
              <a:rPr lang="en-US" sz="2400" b="1" dirty="0"/>
              <a:t> </a:t>
            </a:r>
            <a:r>
              <a:rPr lang="en-US" sz="2400" b="1" dirty="0" err="1"/>
              <a:t>kojim</a:t>
            </a:r>
            <a:r>
              <a:rPr lang="en-US" sz="2400" b="1" dirty="0"/>
              <a:t> je </a:t>
            </a:r>
            <a:r>
              <a:rPr lang="en-US" sz="2400" b="1" dirty="0" err="1"/>
              <a:t>preciziran</a:t>
            </a:r>
            <a:r>
              <a:rPr lang="en-US" sz="2400" b="1" dirty="0"/>
              <a:t> </a:t>
            </a:r>
            <a:r>
              <a:rPr lang="en-US" sz="2400" b="1" dirty="0" err="1"/>
              <a:t>način</a:t>
            </a:r>
            <a:r>
              <a:rPr lang="en-US" sz="2400" b="1" dirty="0"/>
              <a:t> </a:t>
            </a:r>
            <a:r>
              <a:rPr lang="en-US" sz="2400" b="1" dirty="0" err="1"/>
              <a:t>realizacije</a:t>
            </a:r>
            <a:r>
              <a:rPr lang="en-US" sz="2400" b="1" dirty="0"/>
              <a:t> </a:t>
            </a:r>
            <a:r>
              <a:rPr lang="en-US" sz="2400" b="1" dirty="0" err="1"/>
              <a:t>definisanih</a:t>
            </a:r>
            <a:r>
              <a:rPr lang="en-US" sz="2400" b="1" dirty="0"/>
              <a:t> </a:t>
            </a:r>
            <a:r>
              <a:rPr lang="en-US" sz="2400" b="1" dirty="0" err="1"/>
              <a:t>ciljeva</a:t>
            </a:r>
            <a:r>
              <a:rPr lang="en-US" sz="2400" b="1" dirty="0"/>
              <a:t> </a:t>
            </a:r>
            <a:r>
              <a:rPr lang="en-US" sz="2400" b="1" dirty="0" err="1"/>
              <a:t>i</a:t>
            </a:r>
            <a:r>
              <a:rPr lang="en-US" sz="2400" b="1" dirty="0"/>
              <a:t> </a:t>
            </a:r>
            <a:r>
              <a:rPr lang="en-US" sz="2400" b="1" dirty="0" err="1"/>
              <a:t>detalji</a:t>
            </a:r>
            <a:r>
              <a:rPr lang="en-US" sz="2400" b="1" dirty="0"/>
              <a:t> </a:t>
            </a:r>
            <a:r>
              <a:rPr lang="en-US" sz="2400" b="1" dirty="0" err="1"/>
              <a:t>predloženog</a:t>
            </a:r>
            <a:r>
              <a:rPr lang="en-US" sz="2400" b="1" dirty="0"/>
              <a:t> </a:t>
            </a:r>
            <a:r>
              <a:rPr lang="en-US" sz="2400" b="1" dirty="0" err="1"/>
              <a:t>preduzetničkog</a:t>
            </a:r>
            <a:r>
              <a:rPr lang="en-US" sz="2400" b="1" dirty="0"/>
              <a:t> </a:t>
            </a:r>
            <a:r>
              <a:rPr lang="en-US" sz="2400" b="1" dirty="0" err="1"/>
              <a:t>poduhvata</a:t>
            </a:r>
            <a:r>
              <a:rPr lang="en-US" sz="2400" b="1" dirty="0"/>
              <a:t>;</a:t>
            </a:r>
          </a:p>
          <a:p>
            <a:pPr lvl="0"/>
            <a:r>
              <a:rPr lang="de-DE" sz="2400" b="1" dirty="0"/>
              <a:t>dokument o planiranim biznis aktivnostima i njihovim finasijskim efektima;</a:t>
            </a:r>
            <a:endParaRPr lang="en-US" sz="2400" b="1" dirty="0"/>
          </a:p>
          <a:p>
            <a:pPr lvl="0"/>
            <a:r>
              <a:rPr lang="de-DE" sz="2400" b="1" dirty="0"/>
              <a:t>plan koji na papiru simulira poslovanje preduzeća</a:t>
            </a:r>
            <a:r>
              <a:rPr lang="de-DE" sz="2400" b="1" dirty="0" smtClean="0"/>
              <a:t>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5521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Vrste i forme </a:t>
            </a:r>
            <a:r>
              <a:rPr lang="de-DE" b="1" dirty="0"/>
              <a:t>biznis 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66983"/>
            <a:ext cx="8915400" cy="5366326"/>
          </a:xfrm>
        </p:spPr>
        <p:txBody>
          <a:bodyPr>
            <a:noAutofit/>
          </a:bodyPr>
          <a:lstStyle/>
          <a:p>
            <a:r>
              <a:rPr lang="de-DE" sz="2800" b="1" dirty="0"/>
              <a:t>Osnovne forme u kojima se izrađuju biznis </a:t>
            </a:r>
            <a:r>
              <a:rPr lang="de-DE" sz="2800" b="1" dirty="0" smtClean="0"/>
              <a:t>planovi</a:t>
            </a:r>
            <a:r>
              <a:rPr lang="sr-Latn-RS" sz="2800" b="1" dirty="0" smtClean="0"/>
              <a:t>:</a:t>
            </a:r>
          </a:p>
          <a:p>
            <a:pPr lvl="0"/>
            <a:r>
              <a:rPr lang="sr-Latn-RS" sz="2800" b="1" dirty="0" smtClean="0"/>
              <a:t>S</a:t>
            </a:r>
            <a:r>
              <a:rPr lang="de-DE" sz="2800" b="1" dirty="0" smtClean="0"/>
              <a:t>tudije </a:t>
            </a:r>
            <a:r>
              <a:rPr lang="de-DE" sz="2800" b="1" dirty="0"/>
              <a:t>izvodljivosti</a:t>
            </a:r>
            <a:r>
              <a:rPr lang="de-DE" sz="2800" dirty="0"/>
              <a:t> </a:t>
            </a:r>
            <a:r>
              <a:rPr lang="de-DE" dirty="0"/>
              <a:t>u koje se svrstavaju jednostavni </a:t>
            </a:r>
            <a:r>
              <a:rPr lang="de-DE" dirty="0" smtClean="0"/>
              <a:t>star</a:t>
            </a:r>
            <a:r>
              <a:rPr lang="sr-Latn-RS" dirty="0" smtClean="0"/>
              <a:t>t</a:t>
            </a:r>
            <a:r>
              <a:rPr lang="de-DE" dirty="0" smtClean="0"/>
              <a:t> </a:t>
            </a:r>
            <a:r>
              <a:rPr lang="de-DE" dirty="0"/>
              <a:t>up planovi i mini (kratki) biznis planovi;</a:t>
            </a:r>
            <a:endParaRPr lang="en-US" dirty="0"/>
          </a:p>
          <a:p>
            <a:pPr lvl="0"/>
            <a:r>
              <a:rPr lang="de-DE" sz="2800" b="1" dirty="0"/>
              <a:t>Start up planovi (puni biznis planovi)</a:t>
            </a:r>
            <a:r>
              <a:rPr lang="de-DE" dirty="0"/>
              <a:t> koji predstavljaju najstandardizovaniju formu biznis planova internog ili eksternog karaktera kojima se definišu koraci uvođenja novog biznisa;</a:t>
            </a:r>
            <a:endParaRPr lang="en-US" dirty="0"/>
          </a:p>
          <a:p>
            <a:pPr lvl="0"/>
            <a:r>
              <a:rPr lang="sr-Latn-RS" sz="2800" b="1" dirty="0"/>
              <a:t>I</a:t>
            </a:r>
            <a:r>
              <a:rPr lang="de-DE" sz="2800" b="1" dirty="0" smtClean="0"/>
              <a:t>nterni </a:t>
            </a:r>
            <a:r>
              <a:rPr lang="de-DE" sz="2800" b="1" dirty="0"/>
              <a:t>planovi</a:t>
            </a:r>
            <a:r>
              <a:rPr lang="de-DE" sz="2800" dirty="0"/>
              <a:t> </a:t>
            </a:r>
            <a:r>
              <a:rPr lang="de-DE" dirty="0"/>
              <a:t>koji uključuju:</a:t>
            </a:r>
            <a:endParaRPr lang="en-US" dirty="0"/>
          </a:p>
          <a:p>
            <a:pPr lvl="0"/>
            <a:r>
              <a:rPr lang="de-DE" dirty="0"/>
              <a:t>jednostavne interne planove koji pokrivaju samo glavne </a:t>
            </a:r>
            <a:r>
              <a:rPr lang="de-DE" dirty="0" smtClean="0"/>
              <a:t>tačke;</a:t>
            </a:r>
            <a:endParaRPr lang="en-US" dirty="0"/>
          </a:p>
          <a:p>
            <a:pPr lvl="0"/>
            <a:r>
              <a:rPr lang="de-DE" dirty="0"/>
              <a:t>operativne, odnosno godišnje planove i</a:t>
            </a:r>
            <a:endParaRPr lang="en-US" dirty="0"/>
          </a:p>
          <a:p>
            <a:pPr lvl="0"/>
            <a:r>
              <a:rPr lang="de-DE" dirty="0"/>
              <a:t>strategijske planove.</a:t>
            </a:r>
            <a:endParaRPr lang="en-US" dirty="0"/>
          </a:p>
          <a:p>
            <a:pPr lvl="0"/>
            <a:r>
              <a:rPr lang="sr-Latn-RS" sz="2800" b="1" dirty="0" smtClean="0"/>
              <a:t>P</a:t>
            </a:r>
            <a:r>
              <a:rPr lang="de-DE" sz="2800" b="1" dirty="0" smtClean="0"/>
              <a:t>lanovi </a:t>
            </a:r>
            <a:r>
              <a:rPr lang="de-DE" sz="2800" b="1" dirty="0"/>
              <a:t>rasta </a:t>
            </a:r>
            <a:r>
              <a:rPr lang="de-DE" dirty="0"/>
              <a:t>koji mogu biti i internog i eksternog karaktera</a:t>
            </a:r>
            <a:r>
              <a:rPr lang="de-DE" dirty="0" smtClean="0"/>
              <a:t>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2933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Vrste i forme </a:t>
            </a:r>
            <a:r>
              <a:rPr lang="de-DE" b="1" dirty="0"/>
              <a:t>biznis 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66983"/>
            <a:ext cx="8915400" cy="5366326"/>
          </a:xfrm>
        </p:spPr>
        <p:txBody>
          <a:bodyPr>
            <a:noAutofit/>
          </a:bodyPr>
          <a:lstStyle/>
          <a:p>
            <a:r>
              <a:rPr lang="de-DE" sz="2800" b="1" dirty="0"/>
              <a:t>Modeli planiranja koje koriste </a:t>
            </a:r>
            <a:r>
              <a:rPr lang="de-DE" sz="2800" b="1" dirty="0" smtClean="0"/>
              <a:t>preduzetnici</a:t>
            </a:r>
            <a:r>
              <a:rPr lang="sr-Latn-RS" sz="2800" b="1" dirty="0" smtClean="0"/>
              <a:t>:</a:t>
            </a:r>
          </a:p>
          <a:p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2147454"/>
            <a:ext cx="9366632" cy="326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1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Vrste i forme </a:t>
            </a:r>
            <a:r>
              <a:rPr lang="de-DE" b="1" dirty="0"/>
              <a:t>biznis 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66983"/>
            <a:ext cx="8915400" cy="5366326"/>
          </a:xfrm>
        </p:spPr>
        <p:txBody>
          <a:bodyPr>
            <a:noAutofit/>
          </a:bodyPr>
          <a:lstStyle/>
          <a:p>
            <a:r>
              <a:rPr lang="de-DE" sz="2800" b="1" dirty="0"/>
              <a:t>Modeli planiranja koje koriste </a:t>
            </a:r>
            <a:r>
              <a:rPr lang="de-DE" sz="2800" b="1" dirty="0" smtClean="0"/>
              <a:t>preduzetnici</a:t>
            </a:r>
            <a:r>
              <a:rPr lang="sr-Latn-RS" sz="2800" b="1" dirty="0" smtClean="0"/>
              <a:t>:</a:t>
            </a:r>
          </a:p>
          <a:p>
            <a:endParaRPr lang="en-US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2156692"/>
            <a:ext cx="9012090" cy="404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5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Vrste i forme </a:t>
            </a:r>
            <a:r>
              <a:rPr lang="de-DE" b="1" dirty="0"/>
              <a:t>biznis 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66983"/>
            <a:ext cx="8915400" cy="5366326"/>
          </a:xfrm>
        </p:spPr>
        <p:txBody>
          <a:bodyPr>
            <a:noAutofit/>
          </a:bodyPr>
          <a:lstStyle/>
          <a:p>
            <a:r>
              <a:rPr lang="de-DE" sz="2400" b="1" dirty="0"/>
              <a:t>Korektno napisan biznis plan </a:t>
            </a:r>
            <a:r>
              <a:rPr lang="sr-Latn-RS" sz="2400" b="1" dirty="0" smtClean="0"/>
              <a:t>je </a:t>
            </a:r>
            <a:r>
              <a:rPr lang="de-DE" sz="2400" b="1" dirty="0" smtClean="0"/>
              <a:t>dokaz </a:t>
            </a:r>
            <a:r>
              <a:rPr lang="de-DE" sz="2400" b="1" dirty="0"/>
              <a:t>da je preduzetnik obavio potrebna istraživanja i adekvatno proučio priliku za preduzetnički poduhvat. </a:t>
            </a:r>
            <a:endParaRPr lang="sr-Latn-RS" sz="2400" b="1" dirty="0" smtClean="0"/>
          </a:p>
          <a:p>
            <a:endParaRPr lang="sr-Latn-RS" sz="2400" b="1" dirty="0"/>
          </a:p>
          <a:p>
            <a:r>
              <a:rPr lang="sr-Latn-RS" sz="2400" b="1" dirty="0" smtClean="0"/>
              <a:t>B</a:t>
            </a:r>
            <a:r>
              <a:rPr lang="de-DE" sz="2400" b="1" dirty="0" smtClean="0"/>
              <a:t>iznis </a:t>
            </a:r>
            <a:r>
              <a:rPr lang="de-DE" sz="2400" b="1" dirty="0"/>
              <a:t>plan ima </a:t>
            </a:r>
            <a:r>
              <a:rPr lang="sr-Latn-RS" sz="2400" b="1" u="sng" dirty="0" smtClean="0"/>
              <a:t>4</a:t>
            </a:r>
            <a:r>
              <a:rPr lang="de-DE" sz="2400" b="1" u="sng" dirty="0" smtClean="0"/>
              <a:t> </a:t>
            </a:r>
            <a:r>
              <a:rPr lang="de-DE" sz="2400" b="1" u="sng" dirty="0"/>
              <a:t>osnovna cilja</a:t>
            </a:r>
            <a:r>
              <a:rPr lang="de-DE" sz="2400" b="1" dirty="0" smtClean="0"/>
              <a:t>:</a:t>
            </a:r>
            <a:endParaRPr lang="sr-Latn-RS" sz="2400" b="1" dirty="0" smtClean="0"/>
          </a:p>
          <a:p>
            <a:endParaRPr lang="en-US" sz="2400" b="1" dirty="0"/>
          </a:p>
          <a:p>
            <a:pPr marL="457200" lvl="0" indent="-457200">
              <a:buFont typeface="+mj-lt"/>
              <a:buAutoNum type="arabicPeriod"/>
            </a:pPr>
            <a:r>
              <a:rPr lang="de-DE" sz="2400" b="1" dirty="0"/>
              <a:t>da identifikuje prirodu i kontekst prilike za biznis,</a:t>
            </a:r>
            <a:endParaRPr lang="en-US" sz="2400" b="1" dirty="0"/>
          </a:p>
          <a:p>
            <a:pPr marL="457200" lvl="0" indent="-457200">
              <a:buFont typeface="+mj-lt"/>
              <a:buAutoNum type="arabicPeriod"/>
            </a:pPr>
            <a:r>
              <a:rPr lang="en-US" sz="2400" b="1" dirty="0"/>
              <a:t>da </a:t>
            </a:r>
            <a:r>
              <a:rPr lang="en-US" sz="2400" b="1" dirty="0" err="1"/>
              <a:t>preduzetnik</a:t>
            </a:r>
            <a:r>
              <a:rPr lang="en-US" sz="2400" b="1" dirty="0"/>
              <a:t> </a:t>
            </a:r>
            <a:r>
              <a:rPr lang="en-US" sz="2400" b="1" dirty="0" err="1"/>
              <a:t>pristupi</a:t>
            </a:r>
            <a:r>
              <a:rPr lang="en-US" sz="2400" b="1" dirty="0"/>
              <a:t> </a:t>
            </a:r>
            <a:r>
              <a:rPr lang="en-US" sz="2400" b="1" dirty="0" err="1"/>
              <a:t>planiranju</a:t>
            </a:r>
            <a:r>
              <a:rPr lang="en-US" sz="2400" b="1" dirty="0"/>
              <a:t> </a:t>
            </a:r>
            <a:r>
              <a:rPr lang="en-US" sz="2400" b="1" dirty="0" err="1"/>
              <a:t>eksploatacije</a:t>
            </a:r>
            <a:r>
              <a:rPr lang="en-US" sz="2400" b="1" dirty="0"/>
              <a:t> </a:t>
            </a:r>
            <a:r>
              <a:rPr lang="en-US" sz="2400" b="1" dirty="0" err="1"/>
              <a:t>prilike</a:t>
            </a:r>
            <a:r>
              <a:rPr lang="en-US" sz="2400" b="1" dirty="0"/>
              <a:t>,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b="1" dirty="0"/>
              <a:t>da </a:t>
            </a:r>
            <a:r>
              <a:rPr lang="en-US" sz="2400" b="1" dirty="0" err="1"/>
              <a:t>identifikuje</a:t>
            </a:r>
            <a:r>
              <a:rPr lang="en-US" sz="2400" b="1" dirty="0"/>
              <a:t> </a:t>
            </a:r>
            <a:r>
              <a:rPr lang="en-US" sz="2400" b="1" dirty="0" err="1"/>
              <a:t>faktore</a:t>
            </a:r>
            <a:r>
              <a:rPr lang="en-US" sz="2400" b="1" dirty="0"/>
              <a:t> </a:t>
            </a:r>
            <a:r>
              <a:rPr lang="en-US" sz="2400" b="1" dirty="0" err="1"/>
              <a:t>koji</a:t>
            </a:r>
            <a:r>
              <a:rPr lang="en-US" sz="2400" b="1" dirty="0"/>
              <a:t> </a:t>
            </a:r>
            <a:r>
              <a:rPr lang="en-US" sz="2400" b="1" dirty="0" err="1"/>
              <a:t>će</a:t>
            </a:r>
            <a:r>
              <a:rPr lang="en-US" sz="2400" b="1" dirty="0"/>
              <a:t> u </a:t>
            </a:r>
            <a:r>
              <a:rPr lang="en-US" sz="2400" b="1" dirty="0" err="1"/>
              <a:t>najvećoj</a:t>
            </a:r>
            <a:r>
              <a:rPr lang="en-US" sz="2400" b="1" dirty="0"/>
              <a:t> </a:t>
            </a:r>
            <a:r>
              <a:rPr lang="en-US" sz="2400" b="1" dirty="0" err="1"/>
              <a:t>meri</a:t>
            </a:r>
            <a:r>
              <a:rPr lang="en-US" sz="2400" b="1" dirty="0"/>
              <a:t> </a:t>
            </a:r>
            <a:r>
              <a:rPr lang="en-US" sz="2400" b="1" dirty="0" err="1"/>
              <a:t>određivati</a:t>
            </a:r>
            <a:r>
              <a:rPr lang="en-US" sz="2400" b="1" dirty="0"/>
              <a:t> da li </a:t>
            </a:r>
            <a:r>
              <a:rPr lang="en-US" sz="2400" b="1" dirty="0" err="1"/>
              <a:t>će</a:t>
            </a:r>
            <a:r>
              <a:rPr lang="en-US" sz="2400" b="1" dirty="0"/>
              <a:t> </a:t>
            </a:r>
            <a:r>
              <a:rPr lang="en-US" sz="2400" b="1" dirty="0" err="1"/>
              <a:t>poduhvat</a:t>
            </a:r>
            <a:r>
              <a:rPr lang="en-US" sz="2400" b="1" dirty="0"/>
              <a:t> </a:t>
            </a:r>
            <a:r>
              <a:rPr lang="en-US" sz="2400" b="1" dirty="0" err="1"/>
              <a:t>biti</a:t>
            </a:r>
            <a:r>
              <a:rPr lang="en-US" sz="2400" b="1" dirty="0"/>
              <a:t> </a:t>
            </a:r>
            <a:r>
              <a:rPr lang="en-US" sz="2400" b="1" dirty="0" err="1"/>
              <a:t>uspešan</a:t>
            </a:r>
            <a:r>
              <a:rPr lang="en-US" sz="2400" b="1" dirty="0"/>
              <a:t> </a:t>
            </a:r>
            <a:r>
              <a:rPr lang="en-US" sz="2400" b="1" dirty="0" err="1"/>
              <a:t>i</a:t>
            </a:r>
            <a:endParaRPr lang="en-US" sz="2400" b="1" dirty="0"/>
          </a:p>
          <a:p>
            <a:pPr marL="457200" lvl="0" indent="-457200">
              <a:buFont typeface="+mj-lt"/>
              <a:buAutoNum type="arabicPeriod"/>
            </a:pPr>
            <a:r>
              <a:rPr lang="de-DE" sz="2400" b="1" dirty="0"/>
              <a:t>da obezbedi prikupljanje finansijskog kapitala.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3221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00" y="2643410"/>
            <a:ext cx="8911687" cy="1280890"/>
          </a:xfrm>
        </p:spPr>
        <p:txBody>
          <a:bodyPr/>
          <a:lstStyle/>
          <a:p>
            <a:r>
              <a:rPr lang="sr-Latn-RS" b="1" dirty="0" smtClean="0"/>
              <a:t>Korisnici </a:t>
            </a:r>
            <a:r>
              <a:rPr lang="de-DE" b="1" dirty="0" smtClean="0"/>
              <a:t>biznis </a:t>
            </a:r>
            <a:r>
              <a:rPr lang="de-DE" b="1" dirty="0" smtClean="0"/>
              <a:t>plana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8918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 smtClean="0"/>
              <a:t>Korisnici </a:t>
            </a:r>
            <a:r>
              <a:rPr lang="de-DE" b="1" dirty="0" smtClean="0"/>
              <a:t>biznis </a:t>
            </a:r>
            <a:r>
              <a:rPr lang="de-DE" b="1" dirty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05891"/>
            <a:ext cx="8915400" cy="4378036"/>
          </a:xfrm>
        </p:spPr>
        <p:txBody>
          <a:bodyPr>
            <a:noAutofit/>
          </a:bodyPr>
          <a:lstStyle/>
          <a:p>
            <a:r>
              <a:rPr lang="sr-Latn-RS" sz="2800" b="1" dirty="0"/>
              <a:t>K</a:t>
            </a:r>
            <a:r>
              <a:rPr lang="de-DE" sz="2800" b="1" dirty="0" smtClean="0"/>
              <a:t>orisnici </a:t>
            </a:r>
            <a:r>
              <a:rPr lang="sr-Latn-RS" sz="2800" b="1" dirty="0" smtClean="0"/>
              <a:t>biznis plana </a:t>
            </a:r>
            <a:r>
              <a:rPr lang="de-DE" sz="2800" b="1" dirty="0" smtClean="0"/>
              <a:t>mogu </a:t>
            </a:r>
            <a:r>
              <a:rPr lang="de-DE" sz="2800" b="1" dirty="0"/>
              <a:t>biti interni i eksterni</a:t>
            </a:r>
            <a:r>
              <a:rPr lang="de-DE" sz="2800" b="1" dirty="0" smtClean="0"/>
              <a:t>.</a:t>
            </a:r>
            <a:endParaRPr lang="sr-Latn-RS" sz="2800" b="1" dirty="0" smtClean="0"/>
          </a:p>
          <a:p>
            <a:endParaRPr lang="sr-Latn-RS" sz="2800" b="1" dirty="0" smtClean="0"/>
          </a:p>
          <a:p>
            <a:r>
              <a:rPr lang="sr-Latn-RS" sz="2800" b="1" dirty="0" smtClean="0"/>
              <a:t>I</a:t>
            </a:r>
            <a:r>
              <a:rPr lang="de-DE" sz="2800" b="1" dirty="0" smtClean="0"/>
              <a:t>ntern</a:t>
            </a:r>
            <a:r>
              <a:rPr lang="sr-Latn-RS" sz="2800" b="1" dirty="0" smtClean="0"/>
              <a:t>i</a:t>
            </a:r>
            <a:r>
              <a:rPr lang="de-DE" sz="2800" b="1" dirty="0" smtClean="0"/>
              <a:t> korisni</a:t>
            </a:r>
            <a:r>
              <a:rPr lang="sr-Latn-RS" sz="2800" b="1" dirty="0" smtClean="0"/>
              <a:t>ci su: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/>
              <a:t>Osnivači</a:t>
            </a:r>
            <a:r>
              <a:rPr lang="en-US" sz="2800" b="1" dirty="0"/>
              <a:t> </a:t>
            </a:r>
            <a:r>
              <a:rPr lang="en-US" sz="2800" b="1" dirty="0" err="1"/>
              <a:t>kompanije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inicijalni</a:t>
            </a:r>
            <a:r>
              <a:rPr lang="en-US" sz="2800" b="1" dirty="0"/>
              <a:t> </a:t>
            </a:r>
            <a:r>
              <a:rPr lang="en-US" sz="2800" b="1" dirty="0" err="1" smtClean="0"/>
              <a:t>menadžmen</a:t>
            </a:r>
            <a:r>
              <a:rPr lang="sr-Latn-RS" sz="2800" b="1" dirty="0" smtClean="0"/>
              <a:t>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tim</a:t>
            </a:r>
            <a:endParaRPr lang="sr-Latn-RS" sz="28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 smtClean="0"/>
              <a:t>Zaposleni</a:t>
            </a:r>
            <a:endParaRPr lang="sr-Latn-RS" sz="28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/>
              <a:t>Upravni</a:t>
            </a:r>
            <a:r>
              <a:rPr lang="en-US" sz="2800" b="1" dirty="0"/>
              <a:t> </a:t>
            </a:r>
            <a:r>
              <a:rPr lang="en-US" sz="2800" b="1" dirty="0" err="1"/>
              <a:t>odbor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54678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 smtClean="0"/>
              <a:t>Korisnici </a:t>
            </a:r>
            <a:r>
              <a:rPr lang="de-DE" b="1" dirty="0" smtClean="0"/>
              <a:t>biznis </a:t>
            </a:r>
            <a:r>
              <a:rPr lang="de-DE" b="1" dirty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05891"/>
            <a:ext cx="8915400" cy="4378036"/>
          </a:xfrm>
        </p:spPr>
        <p:txBody>
          <a:bodyPr>
            <a:noAutofit/>
          </a:bodyPr>
          <a:lstStyle/>
          <a:p>
            <a:r>
              <a:rPr lang="sr-Latn-RS" sz="2800" b="1" dirty="0" smtClean="0"/>
              <a:t>Eks</a:t>
            </a:r>
            <a:r>
              <a:rPr lang="de-DE" sz="2800" b="1" dirty="0" smtClean="0"/>
              <a:t>tern</a:t>
            </a:r>
            <a:r>
              <a:rPr lang="sr-Latn-RS" sz="2800" b="1" dirty="0" smtClean="0"/>
              <a:t>i</a:t>
            </a:r>
            <a:r>
              <a:rPr lang="de-DE" sz="2800" b="1" dirty="0" smtClean="0"/>
              <a:t> korisni</a:t>
            </a:r>
            <a:r>
              <a:rPr lang="sr-Latn-RS" sz="2800" b="1" dirty="0" smtClean="0"/>
              <a:t>ci su:</a:t>
            </a:r>
          </a:p>
          <a:p>
            <a:endParaRPr lang="sr-Latn-RS" sz="28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/>
              <a:t>Potencijalni</a:t>
            </a:r>
            <a:r>
              <a:rPr lang="en-US" sz="2800" b="1" dirty="0"/>
              <a:t> </a:t>
            </a:r>
            <a:r>
              <a:rPr lang="en-US" sz="2800" b="1" dirty="0" err="1"/>
              <a:t>investitori</a:t>
            </a:r>
            <a:endParaRPr lang="sr-Latn-RS" sz="2800" b="1" dirty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/>
              <a:t>Potencijalni</a:t>
            </a:r>
            <a:r>
              <a:rPr lang="en-US" sz="2800" b="1" dirty="0"/>
              <a:t> </a:t>
            </a:r>
            <a:r>
              <a:rPr lang="en-US" sz="2800" b="1" dirty="0" err="1"/>
              <a:t>bankari</a:t>
            </a:r>
            <a:endParaRPr lang="sr-Latn-RS" sz="2800" b="1" dirty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/>
              <a:t>Potencijalni</a:t>
            </a:r>
            <a:r>
              <a:rPr lang="en-US" sz="2800" b="1" dirty="0"/>
              <a:t> </a:t>
            </a:r>
            <a:r>
              <a:rPr lang="en-US" sz="2800" b="1" dirty="0" err="1"/>
              <a:t>partneri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glavni</a:t>
            </a:r>
            <a:r>
              <a:rPr lang="en-US" sz="2800" b="1" dirty="0"/>
              <a:t> </a:t>
            </a:r>
            <a:r>
              <a:rPr lang="en-US" sz="2800" b="1" dirty="0" err="1"/>
              <a:t>kupci</a:t>
            </a:r>
            <a:endParaRPr lang="sr-Latn-RS" sz="2800" b="1" dirty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/>
              <a:t>Ključni</a:t>
            </a:r>
            <a:r>
              <a:rPr lang="en-US" sz="2800" b="1" dirty="0"/>
              <a:t> </a:t>
            </a:r>
            <a:r>
              <a:rPr lang="en-US" sz="2800" b="1" dirty="0" err="1"/>
              <a:t>kandidati</a:t>
            </a:r>
            <a:r>
              <a:rPr lang="en-US" sz="2800" b="1" dirty="0"/>
              <a:t> </a:t>
            </a:r>
            <a:r>
              <a:rPr lang="en-US" sz="2800" b="1" dirty="0" err="1"/>
              <a:t>za</a:t>
            </a:r>
            <a:r>
              <a:rPr lang="en-US" sz="2800" b="1" dirty="0"/>
              <a:t> </a:t>
            </a:r>
            <a:r>
              <a:rPr lang="en-US" sz="2800" b="1" dirty="0" err="1"/>
              <a:t>radna</a:t>
            </a:r>
            <a:r>
              <a:rPr lang="en-US" sz="2800" b="1" dirty="0"/>
              <a:t> </a:t>
            </a:r>
            <a:r>
              <a:rPr lang="en-US" sz="2800" b="1" dirty="0" err="1"/>
              <a:t>mesta</a:t>
            </a:r>
            <a:endParaRPr lang="sr-Latn-RS" sz="2800" b="1" dirty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/>
              <a:t>Potencijalni</a:t>
            </a:r>
            <a:r>
              <a:rPr lang="en-US" sz="2800" b="1" dirty="0"/>
              <a:t> </a:t>
            </a:r>
            <a:r>
              <a:rPr lang="en-US" sz="2800" b="1" dirty="0" err="1"/>
              <a:t>kandidati</a:t>
            </a:r>
            <a:r>
              <a:rPr lang="en-US" sz="2800" b="1" dirty="0"/>
              <a:t> </a:t>
            </a:r>
            <a:r>
              <a:rPr lang="en-US" sz="2800" b="1" dirty="0" err="1"/>
              <a:t>za</a:t>
            </a:r>
            <a:r>
              <a:rPr lang="en-US" sz="2800" b="1" dirty="0"/>
              <a:t> </a:t>
            </a:r>
            <a:r>
              <a:rPr lang="en-US" sz="2800" b="1" dirty="0" err="1"/>
              <a:t>integraciju</a:t>
            </a:r>
            <a:endParaRPr lang="sr-Latn-RS" sz="2800" b="1" dirty="0"/>
          </a:p>
          <a:p>
            <a:pPr marL="514350" indent="-514350">
              <a:buFont typeface="+mj-lt"/>
              <a:buAutoNum type="arabicPeriod"/>
            </a:pPr>
            <a:endParaRPr lang="sr-Latn-R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1375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 smtClean="0"/>
              <a:t>Korisnici </a:t>
            </a:r>
            <a:r>
              <a:rPr lang="de-DE" b="1" dirty="0" smtClean="0"/>
              <a:t>biznis </a:t>
            </a:r>
            <a:r>
              <a:rPr lang="de-DE" b="1" dirty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828800"/>
            <a:ext cx="8915400" cy="4655127"/>
          </a:xfrm>
        </p:spPr>
        <p:txBody>
          <a:bodyPr>
            <a:noAutofit/>
          </a:bodyPr>
          <a:lstStyle/>
          <a:p>
            <a:r>
              <a:rPr lang="en-US" sz="2800" b="1" dirty="0" err="1"/>
              <a:t>Preporučuje</a:t>
            </a:r>
            <a:r>
              <a:rPr lang="en-US" sz="2800" b="1" dirty="0"/>
              <a:t> se </a:t>
            </a:r>
            <a:r>
              <a:rPr lang="en-US" sz="2800" b="1" dirty="0" err="1"/>
              <a:t>preduzetniku</a:t>
            </a:r>
            <a:r>
              <a:rPr lang="en-US" sz="2800" b="1" dirty="0"/>
              <a:t> da u </a:t>
            </a:r>
            <a:r>
              <a:rPr lang="sr-Latn-RS" sz="2800" b="1" dirty="0" smtClean="0"/>
              <a:t>6</a:t>
            </a:r>
            <a:r>
              <a:rPr lang="en-US" sz="2800" b="1" dirty="0" smtClean="0"/>
              <a:t> </a:t>
            </a:r>
            <a:r>
              <a:rPr lang="en-US" sz="2800" b="1" dirty="0" err="1"/>
              <a:t>osnovnih</a:t>
            </a:r>
            <a:r>
              <a:rPr lang="en-US" sz="2800" b="1" dirty="0"/>
              <a:t> </a:t>
            </a:r>
            <a:r>
              <a:rPr lang="en-US" sz="2800" b="1" dirty="0" err="1"/>
              <a:t>koraka</a:t>
            </a:r>
            <a:r>
              <a:rPr lang="en-US" sz="2800" b="1" dirty="0"/>
              <a:t> </a:t>
            </a:r>
            <a:r>
              <a:rPr lang="en-US" sz="2800" b="1" dirty="0" err="1"/>
              <a:t>pristupi</a:t>
            </a:r>
            <a:r>
              <a:rPr lang="en-US" sz="2800" b="1" dirty="0"/>
              <a:t>  </a:t>
            </a:r>
            <a:r>
              <a:rPr lang="en-US" sz="2800" b="1" dirty="0" err="1"/>
              <a:t>čitanju</a:t>
            </a:r>
            <a:r>
              <a:rPr lang="en-US" sz="2800" b="1" dirty="0"/>
              <a:t> </a:t>
            </a:r>
            <a:r>
              <a:rPr lang="en-US" sz="2800" b="1" dirty="0" err="1"/>
              <a:t>svog</a:t>
            </a:r>
            <a:r>
              <a:rPr lang="en-US" sz="2800" b="1" dirty="0"/>
              <a:t> </a:t>
            </a:r>
            <a:r>
              <a:rPr lang="en-US" sz="2800" b="1" dirty="0" err="1"/>
              <a:t>biznis</a:t>
            </a:r>
            <a:r>
              <a:rPr lang="en-US" sz="2800" b="1" dirty="0"/>
              <a:t> </a:t>
            </a:r>
            <a:r>
              <a:rPr lang="en-US" sz="2800" b="1" dirty="0" err="1" smtClean="0"/>
              <a:t>plana</a:t>
            </a:r>
            <a:r>
              <a:rPr lang="en-US" sz="2800" b="1" dirty="0" smtClean="0"/>
              <a:t>:</a:t>
            </a:r>
            <a:endParaRPr lang="sr-Latn-RS" sz="2800" b="1" dirty="0" smtClean="0"/>
          </a:p>
          <a:p>
            <a:endParaRPr lang="sr-Latn-RS" sz="2800" b="1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 err="1" smtClean="0"/>
              <a:t>odre</a:t>
            </a:r>
            <a:r>
              <a:rPr lang="sr-Latn-RS" sz="2800" b="1" dirty="0" smtClean="0"/>
              <a:t>diti</a:t>
            </a:r>
            <a:r>
              <a:rPr lang="en-US" sz="2800" b="1" dirty="0" smtClean="0"/>
              <a:t> </a:t>
            </a:r>
            <a:r>
              <a:rPr lang="en-US" sz="2800" b="1" dirty="0" err="1"/>
              <a:t>karakteristika</a:t>
            </a:r>
            <a:r>
              <a:rPr lang="en-US" sz="2800" b="1" dirty="0"/>
              <a:t> </a:t>
            </a:r>
            <a:r>
              <a:rPr lang="en-US" sz="2800" b="1" dirty="0" err="1"/>
              <a:t>poduhvata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njegove</a:t>
            </a:r>
            <a:r>
              <a:rPr lang="en-US" sz="2800" b="1" dirty="0"/>
              <a:t> </a:t>
            </a:r>
            <a:r>
              <a:rPr lang="en-US" sz="2800" b="1" dirty="0" err="1"/>
              <a:t>privredne</a:t>
            </a:r>
            <a:r>
              <a:rPr lang="en-US" sz="2800" b="1" dirty="0"/>
              <a:t> </a:t>
            </a:r>
            <a:r>
              <a:rPr lang="en-US" sz="2800" b="1" dirty="0" err="1" smtClean="0"/>
              <a:t>grane</a:t>
            </a:r>
            <a:endParaRPr lang="en-US" sz="2800" b="1" dirty="0"/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utvrditi </a:t>
            </a:r>
            <a:r>
              <a:rPr lang="en-US" sz="2800" b="1" dirty="0" err="1" smtClean="0"/>
              <a:t>finansijske</a:t>
            </a:r>
            <a:r>
              <a:rPr lang="en-US" sz="2800" b="1" dirty="0" smtClean="0"/>
              <a:t> </a:t>
            </a:r>
            <a:r>
              <a:rPr lang="en-US" sz="2800" b="1" dirty="0" err="1"/>
              <a:t>strukture</a:t>
            </a:r>
            <a:r>
              <a:rPr lang="en-US" sz="2800" b="1" dirty="0"/>
              <a:t> </a:t>
            </a:r>
            <a:r>
              <a:rPr lang="en-US" sz="2800" b="1" dirty="0" err="1" smtClean="0"/>
              <a:t>plana</a:t>
            </a:r>
            <a:r>
              <a:rPr lang="sr-Latn-RS" sz="2800" b="1" dirty="0" smtClean="0"/>
              <a:t>, odnos </a:t>
            </a:r>
            <a:r>
              <a:rPr lang="en-US" sz="2800" b="1" dirty="0" err="1" smtClean="0"/>
              <a:t>pozajmljenog</a:t>
            </a:r>
            <a:r>
              <a:rPr lang="en-US" sz="2800" b="1" dirty="0" smtClean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sopstvenog</a:t>
            </a:r>
            <a:r>
              <a:rPr lang="en-US" sz="2800" b="1" dirty="0"/>
              <a:t> </a:t>
            </a:r>
            <a:r>
              <a:rPr lang="en-US" sz="2800" b="1" dirty="0" err="1" smtClean="0"/>
              <a:t>kapitala</a:t>
            </a:r>
            <a:endParaRPr lang="en-US" sz="2800" b="1" dirty="0"/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pro</a:t>
            </a:r>
            <a:r>
              <a:rPr lang="en-US" sz="2800" b="1" dirty="0" err="1" smtClean="0"/>
              <a:t>čita</a:t>
            </a:r>
            <a:r>
              <a:rPr lang="sr-Latn-RS" sz="2800" b="1" dirty="0" smtClean="0"/>
              <a:t>ti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poslednj</a:t>
            </a:r>
            <a:r>
              <a:rPr lang="sr-Latn-RS" sz="2800" b="1" dirty="0" smtClean="0"/>
              <a:t>u</a:t>
            </a:r>
            <a:r>
              <a:rPr lang="en-US" sz="2800" b="1" dirty="0" smtClean="0"/>
              <a:t> </a:t>
            </a:r>
            <a:r>
              <a:rPr lang="en-US" sz="2800" b="1" dirty="0" err="1"/>
              <a:t>tabela</a:t>
            </a:r>
            <a:r>
              <a:rPr lang="en-US" sz="2800" b="1" dirty="0"/>
              <a:t> </a:t>
            </a:r>
            <a:r>
              <a:rPr lang="en-US" sz="2800" b="1" dirty="0" err="1"/>
              <a:t>bilansa</a:t>
            </a:r>
            <a:r>
              <a:rPr lang="en-US" sz="2800" b="1" dirty="0"/>
              <a:t> (</a:t>
            </a:r>
            <a:r>
              <a:rPr lang="en-US" sz="2800" b="1" dirty="0" err="1"/>
              <a:t>određivanje</a:t>
            </a:r>
            <a:r>
              <a:rPr lang="en-US" sz="2800" b="1" dirty="0"/>
              <a:t> </a:t>
            </a:r>
            <a:r>
              <a:rPr lang="en-US" sz="2800" b="1" dirty="0" err="1"/>
              <a:t>likvidnosti</a:t>
            </a:r>
            <a:r>
              <a:rPr lang="en-US" sz="2800" b="1" dirty="0"/>
              <a:t>, </a:t>
            </a:r>
            <a:r>
              <a:rPr lang="en-US" sz="2800" b="1" dirty="0" err="1"/>
              <a:t>neto</a:t>
            </a:r>
            <a:r>
              <a:rPr lang="en-US" sz="2800" b="1" dirty="0"/>
              <a:t> </a:t>
            </a:r>
            <a:r>
              <a:rPr lang="en-US" sz="2800" b="1" dirty="0" err="1"/>
              <a:t>vrednosti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odnosa</a:t>
            </a:r>
            <a:r>
              <a:rPr lang="en-US" sz="2800" b="1" dirty="0"/>
              <a:t> </a:t>
            </a:r>
            <a:r>
              <a:rPr lang="en-US" sz="2800" b="1" dirty="0" err="1"/>
              <a:t>zaduženje</a:t>
            </a:r>
            <a:r>
              <a:rPr lang="en-US" sz="2800" b="1" dirty="0"/>
              <a:t> /</a:t>
            </a:r>
            <a:r>
              <a:rPr lang="en-US" sz="2800" b="1" dirty="0" err="1"/>
              <a:t>sopstveno</a:t>
            </a:r>
            <a:r>
              <a:rPr lang="en-US" sz="2800" b="1" dirty="0"/>
              <a:t> </a:t>
            </a:r>
            <a:r>
              <a:rPr lang="en-US" sz="2800" b="1" dirty="0" err="1"/>
              <a:t>ulaganje</a:t>
            </a:r>
            <a:r>
              <a:rPr lang="en-US" sz="2800" b="1" dirty="0" smtClean="0"/>
              <a:t>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6091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 smtClean="0"/>
              <a:t>Korisnici </a:t>
            </a:r>
            <a:r>
              <a:rPr lang="de-DE" b="1" dirty="0" smtClean="0"/>
              <a:t>biznis </a:t>
            </a:r>
            <a:r>
              <a:rPr lang="de-DE" b="1" dirty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82618"/>
            <a:ext cx="8915400" cy="4701309"/>
          </a:xfrm>
        </p:spPr>
        <p:txBody>
          <a:bodyPr>
            <a:noAutofit/>
          </a:bodyPr>
          <a:lstStyle/>
          <a:p>
            <a:r>
              <a:rPr lang="en-US" sz="2800" b="1" dirty="0" err="1"/>
              <a:t>Preporučuje</a:t>
            </a:r>
            <a:r>
              <a:rPr lang="en-US" sz="2800" b="1" dirty="0"/>
              <a:t> se </a:t>
            </a:r>
            <a:r>
              <a:rPr lang="en-US" sz="2800" b="1" dirty="0" err="1"/>
              <a:t>preduzetniku</a:t>
            </a:r>
            <a:r>
              <a:rPr lang="en-US" sz="2800" b="1" dirty="0"/>
              <a:t> da u </a:t>
            </a:r>
            <a:r>
              <a:rPr lang="sr-Latn-RS" sz="2800" b="1" dirty="0" smtClean="0"/>
              <a:t>6</a:t>
            </a:r>
            <a:r>
              <a:rPr lang="en-US" sz="2800" b="1" dirty="0" smtClean="0"/>
              <a:t> </a:t>
            </a:r>
            <a:r>
              <a:rPr lang="en-US" sz="2800" b="1" dirty="0" err="1"/>
              <a:t>osnovnih</a:t>
            </a:r>
            <a:r>
              <a:rPr lang="en-US" sz="2800" b="1" dirty="0"/>
              <a:t> </a:t>
            </a:r>
            <a:r>
              <a:rPr lang="en-US" sz="2800" b="1" dirty="0" err="1"/>
              <a:t>koraka</a:t>
            </a:r>
            <a:r>
              <a:rPr lang="en-US" sz="2800" b="1" dirty="0"/>
              <a:t> </a:t>
            </a:r>
            <a:r>
              <a:rPr lang="en-US" sz="2800" b="1" dirty="0" err="1"/>
              <a:t>pristupi</a:t>
            </a:r>
            <a:r>
              <a:rPr lang="en-US" sz="2800" b="1" dirty="0"/>
              <a:t>  </a:t>
            </a:r>
            <a:r>
              <a:rPr lang="en-US" sz="2800" b="1" dirty="0" err="1"/>
              <a:t>čitanju</a:t>
            </a:r>
            <a:r>
              <a:rPr lang="en-US" sz="2800" b="1" dirty="0"/>
              <a:t> </a:t>
            </a:r>
            <a:r>
              <a:rPr lang="en-US" sz="2800" b="1" dirty="0" err="1"/>
              <a:t>svog</a:t>
            </a:r>
            <a:r>
              <a:rPr lang="en-US" sz="2800" b="1" dirty="0"/>
              <a:t> </a:t>
            </a:r>
            <a:r>
              <a:rPr lang="en-US" sz="2800" b="1" dirty="0" err="1"/>
              <a:t>biznis</a:t>
            </a:r>
            <a:r>
              <a:rPr lang="en-US" sz="2800" b="1" dirty="0"/>
              <a:t> </a:t>
            </a:r>
            <a:r>
              <a:rPr lang="en-US" sz="2800" b="1" dirty="0" err="1" smtClean="0"/>
              <a:t>plana</a:t>
            </a:r>
            <a:r>
              <a:rPr lang="en-US" sz="2800" b="1" dirty="0" smtClean="0"/>
              <a:t>:</a:t>
            </a:r>
            <a:endParaRPr lang="sr-Latn-RS" sz="2800" b="1" dirty="0" smtClean="0"/>
          </a:p>
          <a:p>
            <a:endParaRPr lang="sr-Latn-RS" sz="2800" b="1" dirty="0" smtClean="0"/>
          </a:p>
          <a:p>
            <a:pPr marL="514350" lvl="0" indent="-514350">
              <a:buFont typeface="+mj-lt"/>
              <a:buAutoNum type="arabicPeriod" startAt="4"/>
            </a:pPr>
            <a:r>
              <a:rPr lang="en-US" sz="2800" b="1" dirty="0" err="1" smtClean="0"/>
              <a:t>utvr</a:t>
            </a:r>
            <a:r>
              <a:rPr lang="sr-Latn-RS" sz="2800" b="1" dirty="0" smtClean="0"/>
              <a:t>d</a:t>
            </a:r>
            <a:r>
              <a:rPr lang="en-US" sz="2800" b="1" dirty="0" err="1" smtClean="0"/>
              <a:t>i</a:t>
            </a:r>
            <a:r>
              <a:rPr lang="sr-Latn-RS" sz="2800" b="1" dirty="0" smtClean="0"/>
              <a:t>ti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kvalitet</a:t>
            </a:r>
            <a:r>
              <a:rPr lang="en-US" sz="2800" b="1" dirty="0" smtClean="0"/>
              <a:t> </a:t>
            </a:r>
            <a:r>
              <a:rPr lang="en-US" sz="2800" b="1" dirty="0" err="1"/>
              <a:t>preduzetnika</a:t>
            </a:r>
            <a:r>
              <a:rPr lang="en-US" sz="2800" b="1" dirty="0"/>
              <a:t> u </a:t>
            </a:r>
            <a:r>
              <a:rPr lang="en-US" sz="2800" b="1" dirty="0" err="1" smtClean="0"/>
              <a:t>poduhvatu</a:t>
            </a:r>
            <a:endParaRPr lang="en-US" sz="2800" b="1" dirty="0"/>
          </a:p>
          <a:p>
            <a:pPr marL="514350" lvl="0" indent="-514350">
              <a:buFont typeface="+mj-lt"/>
              <a:buAutoNum type="arabicPeriod" startAt="4"/>
            </a:pPr>
            <a:r>
              <a:rPr lang="en-US" sz="2800" b="1" dirty="0" err="1" smtClean="0"/>
              <a:t>niz</a:t>
            </a:r>
            <a:r>
              <a:rPr lang="en-US" sz="2800" b="1" dirty="0" smtClean="0"/>
              <a:t> </a:t>
            </a:r>
            <a:r>
              <a:rPr lang="en-US" sz="2800" b="1" dirty="0" err="1"/>
              <a:t>odluka</a:t>
            </a:r>
            <a:r>
              <a:rPr lang="en-US" sz="2800" b="1" dirty="0"/>
              <a:t> u </a:t>
            </a:r>
            <a:r>
              <a:rPr lang="en-US" sz="2800" b="1" dirty="0" err="1"/>
              <a:t>definisanju</a:t>
            </a:r>
            <a:r>
              <a:rPr lang="en-US" sz="2800" b="1" dirty="0"/>
              <a:t> </a:t>
            </a:r>
            <a:r>
              <a:rPr lang="en-US" sz="2800" b="1" dirty="0" err="1"/>
              <a:t>jedinstvenih</a:t>
            </a:r>
            <a:r>
              <a:rPr lang="en-US" sz="2800" b="1" dirty="0"/>
              <a:t> </a:t>
            </a:r>
            <a:r>
              <a:rPr lang="en-US" sz="2800" b="1" dirty="0" err="1"/>
              <a:t>odlika</a:t>
            </a:r>
            <a:r>
              <a:rPr lang="en-US" sz="2800" b="1" dirty="0"/>
              <a:t> </a:t>
            </a:r>
            <a:r>
              <a:rPr lang="en-US" sz="2800" b="1" dirty="0" err="1"/>
              <a:t>poduhvata</a:t>
            </a:r>
            <a:r>
              <a:rPr lang="en-US" sz="2800" b="1" dirty="0"/>
              <a:t>, </a:t>
            </a:r>
            <a:r>
              <a:rPr lang="sr-Latn-RS" sz="2800" b="1" dirty="0" smtClean="0"/>
              <a:t>tj.</a:t>
            </a:r>
            <a:r>
              <a:rPr lang="en-US" sz="2800" b="1" dirty="0" smtClean="0"/>
              <a:t> </a:t>
            </a:r>
            <a:r>
              <a:rPr lang="en-US" sz="2800" b="1" dirty="0" err="1"/>
              <a:t>pronalaženja</a:t>
            </a:r>
            <a:r>
              <a:rPr lang="en-US" sz="2800" b="1" dirty="0"/>
              <a:t> </a:t>
            </a:r>
            <a:r>
              <a:rPr lang="en-US" sz="2800" b="1" dirty="0" err="1"/>
              <a:t>specifičnosti</a:t>
            </a:r>
            <a:r>
              <a:rPr lang="en-US" sz="2800" b="1" dirty="0"/>
              <a:t>, </a:t>
            </a:r>
            <a:r>
              <a:rPr lang="en-US" sz="2800" b="1" dirty="0" err="1"/>
              <a:t>različitosti</a:t>
            </a:r>
            <a:r>
              <a:rPr lang="en-US" sz="2800" b="1" dirty="0"/>
              <a:t>, </a:t>
            </a:r>
            <a:r>
              <a:rPr lang="en-US" sz="2800" b="1" dirty="0" err="1"/>
              <a:t>nečega</a:t>
            </a:r>
            <a:r>
              <a:rPr lang="en-US" sz="2800" b="1" dirty="0"/>
              <a:t> </a:t>
            </a:r>
            <a:r>
              <a:rPr lang="en-US" sz="2800" b="1" dirty="0" err="1"/>
              <a:t>što</a:t>
            </a:r>
            <a:r>
              <a:rPr lang="en-US" sz="2800" b="1" dirty="0"/>
              <a:t> je novo </a:t>
            </a:r>
            <a:r>
              <a:rPr lang="en-US" sz="2800" b="1" dirty="0" err="1"/>
              <a:t>na</a:t>
            </a:r>
            <a:r>
              <a:rPr lang="en-US" sz="2800" b="1" dirty="0"/>
              <a:t> </a:t>
            </a:r>
            <a:r>
              <a:rPr lang="en-US" sz="2800" b="1" dirty="0" err="1" smtClean="0"/>
              <a:t>tržištu</a:t>
            </a:r>
            <a:endParaRPr lang="en-US" sz="2800" b="1" dirty="0"/>
          </a:p>
          <a:p>
            <a:pPr marL="514350" lvl="0" indent="-514350">
              <a:buFont typeface="+mj-lt"/>
              <a:buAutoNum type="arabicPeriod" startAt="4"/>
            </a:pPr>
            <a:r>
              <a:rPr lang="en-US" sz="2800" b="1" dirty="0" err="1" smtClean="0"/>
              <a:t>površno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pregleda</a:t>
            </a:r>
            <a:r>
              <a:rPr lang="sr-Latn-RS" sz="2800" b="1" dirty="0" smtClean="0"/>
              <a:t>ti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kompletan</a:t>
            </a:r>
            <a:r>
              <a:rPr lang="en-US" sz="2800" b="1" dirty="0" smtClean="0"/>
              <a:t> plan</a:t>
            </a:r>
            <a:endParaRPr lang="en-US" sz="2800" b="1" dirty="0"/>
          </a:p>
          <a:p>
            <a:endParaRPr lang="sr-Latn-R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96121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00" y="2643410"/>
            <a:ext cx="8911687" cy="1280890"/>
          </a:xfrm>
        </p:spPr>
        <p:txBody>
          <a:bodyPr/>
          <a:lstStyle/>
          <a:p>
            <a:r>
              <a:rPr lang="en-US" b="1" dirty="0" err="1"/>
              <a:t>Priprema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sprovođenje</a:t>
            </a:r>
            <a:r>
              <a:rPr lang="en-US" b="1" dirty="0"/>
              <a:t> </a:t>
            </a:r>
            <a:r>
              <a:rPr lang="de-DE" b="1" dirty="0" smtClean="0"/>
              <a:t>biznis </a:t>
            </a:r>
            <a:r>
              <a:rPr lang="de-DE" b="1" dirty="0" smtClean="0"/>
              <a:t>plana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4150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Priprema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sprovođenje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14764"/>
            <a:ext cx="8915400" cy="4904323"/>
          </a:xfrm>
        </p:spPr>
        <p:txBody>
          <a:bodyPr>
            <a:noAutofit/>
          </a:bodyPr>
          <a:lstStyle/>
          <a:p>
            <a:pPr lvl="0"/>
            <a:r>
              <a:rPr lang="en-US" sz="2800" b="1" i="1" dirty="0" err="1"/>
              <a:t>Iskusni</a:t>
            </a:r>
            <a:r>
              <a:rPr lang="en-US" sz="2800" b="1" i="1" dirty="0"/>
              <a:t> </a:t>
            </a:r>
            <a:r>
              <a:rPr lang="en-US" sz="2800" b="1" i="1" dirty="0" err="1"/>
              <a:t>preduzetnici</a:t>
            </a:r>
            <a:r>
              <a:rPr lang="en-US" sz="2800" b="1" i="1" dirty="0"/>
              <a:t> </a:t>
            </a:r>
            <a:r>
              <a:rPr lang="en-US" sz="2800" b="1" i="1" dirty="0" err="1"/>
              <a:t>savetuju</a:t>
            </a:r>
            <a:r>
              <a:rPr lang="en-US" sz="2800" b="1" i="1" dirty="0"/>
              <a:t> da </a:t>
            </a:r>
            <a:r>
              <a:rPr lang="en-US" sz="2800" b="1" i="1" dirty="0" err="1"/>
              <a:t>svaki</a:t>
            </a:r>
            <a:r>
              <a:rPr lang="en-US" sz="2800" b="1" i="1" dirty="0"/>
              <a:t> </a:t>
            </a:r>
            <a:r>
              <a:rPr lang="en-US" sz="2800" b="1" i="1" dirty="0" err="1"/>
              <a:t>preduzetnik</a:t>
            </a:r>
            <a:r>
              <a:rPr lang="en-US" sz="2800" b="1" i="1" dirty="0"/>
              <a:t> </a:t>
            </a:r>
            <a:r>
              <a:rPr lang="en-US" sz="2800" b="1" i="1" dirty="0" err="1"/>
              <a:t>sam</a:t>
            </a:r>
            <a:r>
              <a:rPr lang="en-US" sz="2800" b="1" i="1" dirty="0"/>
              <a:t> </a:t>
            </a:r>
            <a:r>
              <a:rPr lang="en-US" sz="2800" b="1" i="1" dirty="0" err="1"/>
              <a:t>napravi</a:t>
            </a:r>
            <a:r>
              <a:rPr lang="en-US" sz="2800" b="1" i="1" dirty="0"/>
              <a:t> </a:t>
            </a:r>
            <a:r>
              <a:rPr lang="en-US" sz="2800" b="1" i="1" dirty="0" err="1"/>
              <a:t>svoj</a:t>
            </a:r>
            <a:r>
              <a:rPr lang="en-US" sz="2800" b="1" i="1" dirty="0"/>
              <a:t> </a:t>
            </a:r>
            <a:r>
              <a:rPr lang="en-US" sz="2800" b="1" i="1" dirty="0" err="1"/>
              <a:t>biznis</a:t>
            </a:r>
            <a:r>
              <a:rPr lang="en-US" sz="2800" b="1" i="1" dirty="0"/>
              <a:t> </a:t>
            </a:r>
            <a:r>
              <a:rPr lang="en-US" sz="2800" b="1" i="1" dirty="0" smtClean="0"/>
              <a:t>plan</a:t>
            </a:r>
            <a:r>
              <a:rPr lang="sr-Latn-RS" sz="2800" b="1" i="1" dirty="0" smtClean="0"/>
              <a:t>.</a:t>
            </a:r>
          </a:p>
          <a:p>
            <a:pPr lvl="0"/>
            <a:r>
              <a:rPr lang="sr-Latn-RS" sz="2800" b="1" i="1" dirty="0" smtClean="0"/>
              <a:t>Razlozi:</a:t>
            </a:r>
          </a:p>
          <a:p>
            <a:pPr lvl="0"/>
            <a:r>
              <a:rPr lang="en-US" sz="2800" b="1" dirty="0" err="1"/>
              <a:t>definiše</a:t>
            </a:r>
            <a:r>
              <a:rPr lang="en-US" sz="2800" b="1" dirty="0"/>
              <a:t> se </a:t>
            </a:r>
            <a:r>
              <a:rPr lang="en-US" sz="2800" b="1" dirty="0" err="1"/>
              <a:t>jasan</a:t>
            </a:r>
            <a:r>
              <a:rPr lang="en-US" sz="2800" b="1" dirty="0"/>
              <a:t> </a:t>
            </a:r>
            <a:r>
              <a:rPr lang="en-US" sz="2800" b="1" dirty="0" err="1"/>
              <a:t>cilj</a:t>
            </a:r>
            <a:r>
              <a:rPr lang="en-US" sz="2800" b="1" dirty="0"/>
              <a:t> </a:t>
            </a:r>
            <a:r>
              <a:rPr lang="en-US" sz="2800" b="1" dirty="0" err="1"/>
              <a:t>poslovanja</a:t>
            </a:r>
            <a:r>
              <a:rPr lang="en-US" sz="2800" b="1" dirty="0"/>
              <a:t>;</a:t>
            </a:r>
          </a:p>
          <a:p>
            <a:pPr lvl="0"/>
            <a:r>
              <a:rPr lang="en-US" sz="2800" b="1" dirty="0"/>
              <a:t>dobra </a:t>
            </a:r>
            <a:r>
              <a:rPr lang="en-US" sz="2800" b="1" dirty="0" err="1"/>
              <a:t>poslovna</a:t>
            </a:r>
            <a:r>
              <a:rPr lang="en-US" sz="2800" b="1" dirty="0"/>
              <a:t> </a:t>
            </a:r>
            <a:r>
              <a:rPr lang="en-US" sz="2800" b="1" dirty="0" err="1"/>
              <a:t>ideja</a:t>
            </a:r>
            <a:r>
              <a:rPr lang="en-US" sz="2800" b="1" dirty="0"/>
              <a:t> </a:t>
            </a:r>
            <a:r>
              <a:rPr lang="en-US" sz="2800" b="1" dirty="0" err="1"/>
              <a:t>može</a:t>
            </a:r>
            <a:r>
              <a:rPr lang="en-US" sz="2800" b="1" dirty="0"/>
              <a:t> </a:t>
            </a:r>
            <a:r>
              <a:rPr lang="en-US" sz="2800" b="1" dirty="0" err="1"/>
              <a:t>brže</a:t>
            </a:r>
            <a:r>
              <a:rPr lang="en-US" sz="2800" b="1" dirty="0"/>
              <a:t> </a:t>
            </a:r>
            <a:r>
              <a:rPr lang="en-US" sz="2800" b="1" dirty="0" err="1"/>
              <a:t>dovesti</a:t>
            </a:r>
            <a:r>
              <a:rPr lang="en-US" sz="2800" b="1" dirty="0"/>
              <a:t> do </a:t>
            </a:r>
            <a:r>
              <a:rPr lang="en-US" sz="2800" b="1" dirty="0" err="1"/>
              <a:t>investitora</a:t>
            </a:r>
            <a:r>
              <a:rPr lang="en-US" sz="2800" b="1" dirty="0"/>
              <a:t>;</a:t>
            </a:r>
          </a:p>
          <a:p>
            <a:pPr lvl="0"/>
            <a:r>
              <a:rPr lang="en-US" sz="2800" b="1" dirty="0" err="1"/>
              <a:t>povećava</a:t>
            </a:r>
            <a:r>
              <a:rPr lang="en-US" sz="2800" b="1" dirty="0"/>
              <a:t> se </a:t>
            </a:r>
            <a:r>
              <a:rPr lang="en-US" sz="2800" b="1" dirty="0" err="1"/>
              <a:t>šansa</a:t>
            </a:r>
            <a:r>
              <a:rPr lang="en-US" sz="2800" b="1" dirty="0"/>
              <a:t> </a:t>
            </a:r>
            <a:r>
              <a:rPr lang="en-US" sz="2800" b="1" dirty="0" err="1"/>
              <a:t>za</a:t>
            </a:r>
            <a:r>
              <a:rPr lang="en-US" sz="2800" b="1" dirty="0"/>
              <a:t> </a:t>
            </a:r>
            <a:r>
              <a:rPr lang="en-US" sz="2800" b="1" dirty="0" err="1"/>
              <a:t>uspeh</a:t>
            </a:r>
            <a:r>
              <a:rPr lang="en-US" sz="2800" b="1" dirty="0"/>
              <a:t> </a:t>
            </a:r>
            <a:r>
              <a:rPr lang="en-US" sz="2800" b="1" dirty="0" err="1"/>
              <a:t>jer</a:t>
            </a:r>
            <a:r>
              <a:rPr lang="en-US" sz="2800" b="1" dirty="0"/>
              <a:t> </a:t>
            </a:r>
            <a:r>
              <a:rPr lang="en-US" sz="2800" b="1" dirty="0" err="1"/>
              <a:t>tokom</a:t>
            </a:r>
            <a:r>
              <a:rPr lang="en-US" sz="2800" b="1" dirty="0"/>
              <a:t> same </a:t>
            </a:r>
            <a:r>
              <a:rPr lang="en-US" sz="2800" b="1" dirty="0" err="1"/>
              <a:t>izrade</a:t>
            </a:r>
            <a:r>
              <a:rPr lang="en-US" sz="2800" b="1" dirty="0"/>
              <a:t> </a:t>
            </a:r>
            <a:r>
              <a:rPr lang="en-US" sz="2800" b="1" dirty="0" err="1"/>
              <a:t>plana</a:t>
            </a:r>
            <a:r>
              <a:rPr lang="en-US" sz="2800" b="1" dirty="0"/>
              <a:t> se </a:t>
            </a:r>
            <a:r>
              <a:rPr lang="en-US" sz="2800" b="1" dirty="0" err="1"/>
              <a:t>prikuplja</a:t>
            </a:r>
            <a:r>
              <a:rPr lang="en-US" sz="2800" b="1" dirty="0"/>
              <a:t> </a:t>
            </a:r>
            <a:r>
              <a:rPr lang="en-US" sz="2800" b="1" dirty="0" err="1"/>
              <a:t>velika</a:t>
            </a:r>
            <a:r>
              <a:rPr lang="en-US" sz="2800" b="1" dirty="0"/>
              <a:t> </a:t>
            </a:r>
            <a:r>
              <a:rPr lang="en-US" sz="2800" b="1" dirty="0" err="1"/>
              <a:t>količina</a:t>
            </a:r>
            <a:r>
              <a:rPr lang="en-US" sz="2800" b="1" dirty="0"/>
              <a:t> </a:t>
            </a:r>
            <a:r>
              <a:rPr lang="en-US" sz="2800" b="1" dirty="0" err="1"/>
              <a:t>informacija</a:t>
            </a:r>
            <a:r>
              <a:rPr lang="en-US" sz="2800" b="1" dirty="0"/>
              <a:t> </a:t>
            </a:r>
            <a:r>
              <a:rPr lang="en-US" sz="2800" b="1" dirty="0" err="1"/>
              <a:t>koje</a:t>
            </a:r>
            <a:r>
              <a:rPr lang="en-US" sz="2800" b="1" dirty="0"/>
              <a:t> </a:t>
            </a:r>
            <a:r>
              <a:rPr lang="en-US" sz="2800" b="1" dirty="0" err="1"/>
              <a:t>su</a:t>
            </a:r>
            <a:r>
              <a:rPr lang="en-US" sz="2800" b="1" dirty="0"/>
              <a:t> </a:t>
            </a:r>
            <a:r>
              <a:rPr lang="en-US" sz="2800" b="1" dirty="0" err="1"/>
              <a:t>važne</a:t>
            </a:r>
            <a:r>
              <a:rPr lang="en-US" sz="2800" b="1" dirty="0"/>
              <a:t> </a:t>
            </a:r>
            <a:r>
              <a:rPr lang="en-US" sz="2800" b="1" dirty="0" err="1"/>
              <a:t>za</a:t>
            </a:r>
            <a:r>
              <a:rPr lang="en-US" sz="2800" b="1" dirty="0"/>
              <a:t> </a:t>
            </a:r>
            <a:r>
              <a:rPr lang="en-US" sz="2800" b="1" dirty="0" err="1"/>
              <a:t>budući</a:t>
            </a:r>
            <a:r>
              <a:rPr lang="en-US" sz="2800" b="1" dirty="0"/>
              <a:t> </a:t>
            </a:r>
            <a:r>
              <a:rPr lang="en-US" sz="2800" b="1" dirty="0" err="1"/>
              <a:t>biznis</a:t>
            </a:r>
            <a:r>
              <a:rPr lang="en-US" sz="2800" b="1" dirty="0" smtClean="0"/>
              <a:t>;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0062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Priprema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sprovođenje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14764"/>
            <a:ext cx="8915400" cy="4904323"/>
          </a:xfrm>
        </p:spPr>
        <p:txBody>
          <a:bodyPr>
            <a:noAutofit/>
          </a:bodyPr>
          <a:lstStyle/>
          <a:p>
            <a:pPr lvl="0"/>
            <a:endParaRPr lang="sr-Latn-RS" sz="2800" b="1" dirty="0" smtClean="0"/>
          </a:p>
          <a:p>
            <a:pPr lvl="0"/>
            <a:r>
              <a:rPr lang="en-US" sz="2800" b="1" dirty="0" err="1" smtClean="0"/>
              <a:t>detaljno</a:t>
            </a:r>
            <a:r>
              <a:rPr lang="en-US" sz="2800" b="1" dirty="0" smtClean="0"/>
              <a:t> </a:t>
            </a:r>
            <a:r>
              <a:rPr lang="en-US" sz="2800" b="1" dirty="0" err="1"/>
              <a:t>planiranje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analitički</a:t>
            </a:r>
            <a:r>
              <a:rPr lang="en-US" sz="2800" b="1" dirty="0"/>
              <a:t> </a:t>
            </a:r>
            <a:r>
              <a:rPr lang="en-US" sz="2800" b="1" dirty="0" err="1"/>
              <a:t>pristup</a:t>
            </a:r>
            <a:r>
              <a:rPr lang="en-US" sz="2800" b="1" dirty="0"/>
              <a:t> </a:t>
            </a:r>
            <a:r>
              <a:rPr lang="en-US" sz="2800" b="1" dirty="0" err="1"/>
              <a:t>olakšava</a:t>
            </a:r>
            <a:r>
              <a:rPr lang="en-US" sz="2800" b="1" dirty="0"/>
              <a:t> </a:t>
            </a:r>
            <a:r>
              <a:rPr lang="en-US" sz="2800" b="1" dirty="0" err="1"/>
              <a:t>implementaciju</a:t>
            </a:r>
            <a:r>
              <a:rPr lang="en-US" sz="2800" b="1" dirty="0"/>
              <a:t> </a:t>
            </a:r>
            <a:r>
              <a:rPr lang="en-US" sz="2800" b="1" dirty="0" err="1"/>
              <a:t>plana</a:t>
            </a:r>
            <a:r>
              <a:rPr lang="en-US" sz="2800" b="1" dirty="0"/>
              <a:t>;</a:t>
            </a:r>
          </a:p>
          <a:p>
            <a:pPr lvl="0"/>
            <a:r>
              <a:rPr lang="en-US" sz="2800" b="1" dirty="0" err="1"/>
              <a:t>povećava</a:t>
            </a:r>
            <a:r>
              <a:rPr lang="en-US" sz="2800" b="1" dirty="0"/>
              <a:t> se </a:t>
            </a:r>
            <a:r>
              <a:rPr lang="en-US" sz="2800" b="1" dirty="0" err="1"/>
              <a:t>efikasnost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efektivnost</a:t>
            </a:r>
            <a:r>
              <a:rPr lang="en-US" sz="2800" b="1" dirty="0"/>
              <a:t> </a:t>
            </a:r>
            <a:r>
              <a:rPr lang="en-US" sz="2800" b="1" dirty="0" err="1"/>
              <a:t>posla</a:t>
            </a:r>
            <a:r>
              <a:rPr lang="en-US" sz="2800" b="1" dirty="0"/>
              <a:t> </a:t>
            </a:r>
            <a:r>
              <a:rPr lang="en-US" sz="2800" b="1" dirty="0" err="1"/>
              <a:t>kroz</a:t>
            </a:r>
            <a:r>
              <a:rPr lang="en-US" sz="2800" b="1" dirty="0"/>
              <a:t> </a:t>
            </a:r>
            <a:r>
              <a:rPr lang="en-US" sz="2800" b="1" dirty="0" err="1"/>
              <a:t>izradu</a:t>
            </a:r>
            <a:r>
              <a:rPr lang="en-US" sz="2800" b="1" dirty="0"/>
              <a:t> </a:t>
            </a:r>
            <a:r>
              <a:rPr lang="en-US" sz="2800" b="1" dirty="0" err="1"/>
              <a:t>fleksibilnog</a:t>
            </a:r>
            <a:r>
              <a:rPr lang="en-US" sz="2800" b="1" dirty="0"/>
              <a:t> </a:t>
            </a:r>
            <a:r>
              <a:rPr lang="en-US" sz="2800" b="1" dirty="0" err="1"/>
              <a:t>plana</a:t>
            </a:r>
            <a:r>
              <a:rPr lang="en-US" sz="2800" b="1" dirty="0"/>
              <a:t> </a:t>
            </a:r>
            <a:r>
              <a:rPr lang="en-US" sz="2800" b="1" dirty="0" err="1"/>
              <a:t>koji</a:t>
            </a:r>
            <a:r>
              <a:rPr lang="en-US" sz="2800" b="1" dirty="0"/>
              <a:t> </a:t>
            </a:r>
            <a:r>
              <a:rPr lang="en-US" sz="2800" b="1" dirty="0" err="1"/>
              <a:t>omogućava</a:t>
            </a:r>
            <a:r>
              <a:rPr lang="en-US" sz="2800" b="1" dirty="0"/>
              <a:t> </a:t>
            </a:r>
            <a:r>
              <a:rPr lang="en-US" sz="2800" b="1" dirty="0" err="1"/>
              <a:t>korekciju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prilagođavanje</a:t>
            </a:r>
            <a:r>
              <a:rPr lang="en-US" sz="2800" b="1" dirty="0"/>
              <a:t>;</a:t>
            </a:r>
          </a:p>
          <a:p>
            <a:pPr lvl="0"/>
            <a:r>
              <a:rPr lang="en-US" sz="2800" b="1" dirty="0" err="1"/>
              <a:t>sagledava</a:t>
            </a:r>
            <a:r>
              <a:rPr lang="en-US" sz="2800" b="1" dirty="0"/>
              <a:t> se </a:t>
            </a:r>
            <a:r>
              <a:rPr lang="en-US" sz="2800" b="1" dirty="0" err="1"/>
              <a:t>buduće</a:t>
            </a:r>
            <a:r>
              <a:rPr lang="en-US" sz="2800" b="1" dirty="0"/>
              <a:t> </a:t>
            </a:r>
            <a:r>
              <a:rPr lang="en-US" sz="2800" b="1" dirty="0" err="1"/>
              <a:t>poslovanje</a:t>
            </a:r>
            <a:r>
              <a:rPr lang="en-US" sz="2800" b="1" dirty="0"/>
              <a:t> </a:t>
            </a:r>
            <a:r>
              <a:rPr lang="en-US" sz="2800" b="1" dirty="0" err="1"/>
              <a:t>iz</a:t>
            </a:r>
            <a:r>
              <a:rPr lang="en-US" sz="2800" b="1" dirty="0"/>
              <a:t> </a:t>
            </a:r>
            <a:r>
              <a:rPr lang="en-US" sz="2800" b="1" dirty="0" err="1"/>
              <a:t>svih</a:t>
            </a:r>
            <a:r>
              <a:rPr lang="en-US" sz="2800" b="1" dirty="0"/>
              <a:t> </a:t>
            </a:r>
            <a:r>
              <a:rPr lang="en-US" sz="2800" b="1" dirty="0" err="1"/>
              <a:t>uglova</a:t>
            </a:r>
            <a:r>
              <a:rPr lang="en-US" sz="2800" b="1" dirty="0"/>
              <a:t>, </a:t>
            </a:r>
            <a:r>
              <a:rPr lang="en-US" sz="2800" b="1" dirty="0" err="1"/>
              <a:t>dobre</a:t>
            </a:r>
            <a:r>
              <a:rPr lang="en-US" sz="2800" b="1" dirty="0"/>
              <a:t> </a:t>
            </a:r>
            <a:r>
              <a:rPr lang="en-US" sz="2800" b="1" dirty="0" err="1"/>
              <a:t>strane</a:t>
            </a:r>
            <a:r>
              <a:rPr lang="en-US" sz="2800" b="1" dirty="0"/>
              <a:t> </a:t>
            </a:r>
            <a:r>
              <a:rPr lang="en-US" sz="2800" b="1" dirty="0" err="1"/>
              <a:t>ideje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moguće</a:t>
            </a:r>
            <a:r>
              <a:rPr lang="en-US" sz="2800" b="1" dirty="0"/>
              <a:t> </a:t>
            </a:r>
            <a:r>
              <a:rPr lang="en-US" sz="2800" b="1" dirty="0" err="1"/>
              <a:t>prepreke</a:t>
            </a:r>
            <a:r>
              <a:rPr lang="en-US" sz="2800" b="1" dirty="0"/>
              <a:t> u </a:t>
            </a:r>
            <a:r>
              <a:rPr lang="en-US" sz="2800" b="1" dirty="0" err="1"/>
              <a:t>njenom</a:t>
            </a:r>
            <a:r>
              <a:rPr lang="en-US" sz="2800" b="1" dirty="0"/>
              <a:t> </a:t>
            </a:r>
            <a:r>
              <a:rPr lang="en-US" sz="2800" b="1" dirty="0" err="1"/>
              <a:t>sprovođenju</a:t>
            </a:r>
            <a:r>
              <a:rPr lang="en-US" sz="2800" b="1" dirty="0"/>
              <a:t> u </a:t>
            </a:r>
            <a:r>
              <a:rPr lang="en-US" sz="2800" b="1" dirty="0" err="1"/>
              <a:t>praksi</a:t>
            </a:r>
            <a:r>
              <a:rPr lang="en-US" sz="2800" b="1" dirty="0" smtClean="0"/>
              <a:t>;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363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Priprema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sprovođenje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14764"/>
            <a:ext cx="8915400" cy="4904323"/>
          </a:xfrm>
        </p:spPr>
        <p:txBody>
          <a:bodyPr>
            <a:noAutofit/>
          </a:bodyPr>
          <a:lstStyle/>
          <a:p>
            <a:pPr lvl="0"/>
            <a:endParaRPr lang="sr-Latn-RS" sz="2800" b="1" dirty="0" smtClean="0"/>
          </a:p>
          <a:p>
            <a:pPr lvl="0"/>
            <a:endParaRPr lang="sr-Latn-RS" sz="2800" b="1" dirty="0"/>
          </a:p>
          <a:p>
            <a:pPr lvl="0"/>
            <a:r>
              <a:rPr lang="en-US" sz="2800" b="1" dirty="0" err="1" smtClean="0"/>
              <a:t>sagledavaju</a:t>
            </a:r>
            <a:r>
              <a:rPr lang="en-US" sz="2800" b="1" dirty="0" smtClean="0"/>
              <a:t> </a:t>
            </a:r>
            <a:r>
              <a:rPr lang="en-US" sz="2800" b="1" dirty="0"/>
              <a:t>se </a:t>
            </a:r>
            <a:r>
              <a:rPr lang="en-US" sz="2800" b="1" dirty="0" err="1"/>
              <a:t>sopstvene</a:t>
            </a:r>
            <a:r>
              <a:rPr lang="en-US" sz="2800" b="1" dirty="0"/>
              <a:t> </a:t>
            </a:r>
            <a:r>
              <a:rPr lang="en-US" sz="2800" b="1" dirty="0" err="1"/>
              <a:t>mogućnosti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slabosti</a:t>
            </a:r>
            <a:r>
              <a:rPr lang="en-US" sz="2800" b="1" dirty="0"/>
              <a:t>;</a:t>
            </a:r>
          </a:p>
          <a:p>
            <a:pPr lvl="0"/>
            <a:r>
              <a:rPr lang="en-US" sz="2800" b="1" dirty="0"/>
              <a:t>u </a:t>
            </a:r>
            <a:r>
              <a:rPr lang="en-US" sz="2800" b="1" dirty="0" err="1"/>
              <a:t>toku</a:t>
            </a:r>
            <a:r>
              <a:rPr lang="en-US" sz="2800" b="1" dirty="0"/>
              <a:t> same </a:t>
            </a:r>
            <a:r>
              <a:rPr lang="en-US" sz="2800" b="1" dirty="0" err="1"/>
              <a:t>izrade</a:t>
            </a:r>
            <a:r>
              <a:rPr lang="en-US" sz="2800" b="1" dirty="0"/>
              <a:t> se </a:t>
            </a:r>
            <a:r>
              <a:rPr lang="en-US" sz="2800" b="1" dirty="0" err="1"/>
              <a:t>nakon</a:t>
            </a:r>
            <a:r>
              <a:rPr lang="en-US" sz="2800" b="1" dirty="0"/>
              <a:t> </a:t>
            </a:r>
            <a:r>
              <a:rPr lang="en-US" sz="2800" b="1" dirty="0" err="1"/>
              <a:t>poštene</a:t>
            </a:r>
            <a:r>
              <a:rPr lang="en-US" sz="2800" b="1" dirty="0"/>
              <a:t> </a:t>
            </a:r>
            <a:r>
              <a:rPr lang="en-US" sz="2800" b="1" dirty="0" err="1"/>
              <a:t>analize</a:t>
            </a:r>
            <a:r>
              <a:rPr lang="en-US" sz="2800" b="1" dirty="0"/>
              <a:t> </a:t>
            </a:r>
            <a:r>
              <a:rPr lang="en-US" sz="2800" b="1" dirty="0" err="1"/>
              <a:t>prilika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prepreka</a:t>
            </a:r>
            <a:r>
              <a:rPr lang="en-US" sz="2800" b="1" dirty="0"/>
              <a:t> </a:t>
            </a:r>
            <a:r>
              <a:rPr lang="en-US" sz="2800" b="1" dirty="0" err="1"/>
              <a:t>kao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potencijalnih</a:t>
            </a:r>
            <a:r>
              <a:rPr lang="en-US" sz="2800" b="1" dirty="0"/>
              <a:t> </a:t>
            </a:r>
            <a:r>
              <a:rPr lang="en-US" sz="2800" b="1" dirty="0" err="1"/>
              <a:t>troškova</a:t>
            </a:r>
            <a:r>
              <a:rPr lang="en-US" sz="2800" b="1" dirty="0"/>
              <a:t> </a:t>
            </a:r>
            <a:r>
              <a:rPr lang="en-US" sz="2800" b="1" dirty="0" err="1"/>
              <a:t>može</a:t>
            </a:r>
            <a:r>
              <a:rPr lang="en-US" sz="2800" b="1" dirty="0"/>
              <a:t> </a:t>
            </a:r>
            <a:r>
              <a:rPr lang="en-US" sz="2800" b="1" dirty="0" err="1"/>
              <a:t>početna</a:t>
            </a:r>
            <a:r>
              <a:rPr lang="en-US" sz="2800" b="1" dirty="0"/>
              <a:t> </a:t>
            </a:r>
            <a:r>
              <a:rPr lang="en-US" sz="2800" b="1" dirty="0" err="1"/>
              <a:t>ideja</a:t>
            </a:r>
            <a:r>
              <a:rPr lang="en-US" sz="2800" b="1" dirty="0"/>
              <a:t> </a:t>
            </a:r>
            <a:r>
              <a:rPr lang="en-US" sz="2800" b="1" dirty="0" err="1"/>
              <a:t>korigovati</a:t>
            </a:r>
            <a:r>
              <a:rPr lang="en-US" sz="2800" b="1" dirty="0"/>
              <a:t> </a:t>
            </a:r>
            <a:r>
              <a:rPr lang="en-US" sz="2800" b="1" dirty="0" err="1"/>
              <a:t>ali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od </a:t>
            </a:r>
            <a:r>
              <a:rPr lang="en-US" sz="2800" b="1" dirty="0" err="1"/>
              <a:t>nje</a:t>
            </a:r>
            <a:r>
              <a:rPr lang="en-US" sz="2800" b="1" dirty="0"/>
              <a:t> </a:t>
            </a:r>
            <a:r>
              <a:rPr lang="en-US" sz="2800" b="1" dirty="0" err="1"/>
              <a:t>definitivno</a:t>
            </a:r>
            <a:r>
              <a:rPr lang="en-US" sz="2800" b="1" dirty="0"/>
              <a:t> </a:t>
            </a:r>
            <a:r>
              <a:rPr lang="en-US" sz="2800" b="1" dirty="0" err="1"/>
              <a:t>odustati</a:t>
            </a:r>
            <a:r>
              <a:rPr lang="en-US" sz="2800" b="1" dirty="0" smtClean="0"/>
              <a:t>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8892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00" y="2643410"/>
            <a:ext cx="8911687" cy="1280890"/>
          </a:xfrm>
        </p:spPr>
        <p:txBody>
          <a:bodyPr/>
          <a:lstStyle/>
          <a:p>
            <a:r>
              <a:rPr lang="sr-Latn-RS" b="1" dirty="0" smtClean="0"/>
              <a:t>Elementi </a:t>
            </a:r>
            <a:r>
              <a:rPr lang="de-DE" b="1" dirty="0" smtClean="0"/>
              <a:t>biznis </a:t>
            </a:r>
            <a:r>
              <a:rPr lang="de-DE" b="1" dirty="0" smtClean="0"/>
              <a:t>plana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3997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Elementi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16736"/>
            <a:ext cx="8915400" cy="510235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600" b="1" dirty="0" err="1"/>
              <a:t>Uvod</a:t>
            </a:r>
            <a:endParaRPr lang="en-US" sz="2600" b="1" dirty="0"/>
          </a:p>
          <a:p>
            <a:pPr lvl="0"/>
            <a:r>
              <a:rPr lang="en-US" sz="2600" b="1" dirty="0" err="1"/>
              <a:t>osnovni</a:t>
            </a:r>
            <a:r>
              <a:rPr lang="en-US" sz="2600" b="1" dirty="0"/>
              <a:t> </a:t>
            </a:r>
            <a:r>
              <a:rPr lang="en-US" sz="2600" b="1" dirty="0" err="1"/>
              <a:t>podaci</a:t>
            </a:r>
            <a:endParaRPr lang="en-US" sz="2600" b="1" dirty="0"/>
          </a:p>
          <a:p>
            <a:pPr lvl="0"/>
            <a:r>
              <a:rPr lang="en-US" sz="2600" b="1" dirty="0" err="1"/>
              <a:t>Opis</a:t>
            </a:r>
            <a:r>
              <a:rPr lang="en-US" sz="2600" b="1" dirty="0"/>
              <a:t> </a:t>
            </a:r>
            <a:r>
              <a:rPr lang="en-US" sz="2600" b="1" dirty="0" err="1"/>
              <a:t>proizvoda</a:t>
            </a:r>
            <a:r>
              <a:rPr lang="en-US" sz="2600" b="1" dirty="0"/>
              <a:t> </a:t>
            </a:r>
            <a:r>
              <a:rPr lang="en-US" sz="2600" b="1" dirty="0" err="1"/>
              <a:t>ili</a:t>
            </a:r>
            <a:r>
              <a:rPr lang="en-US" sz="2600" b="1" dirty="0"/>
              <a:t> </a:t>
            </a:r>
            <a:r>
              <a:rPr lang="en-US" sz="2600" b="1" dirty="0" err="1"/>
              <a:t>usluge</a:t>
            </a:r>
            <a:r>
              <a:rPr lang="en-US" sz="2600" b="1" dirty="0"/>
              <a:t> </a:t>
            </a:r>
            <a:r>
              <a:rPr lang="en-US" sz="2600" b="1" dirty="0" err="1"/>
              <a:t>i</a:t>
            </a:r>
            <a:r>
              <a:rPr lang="en-US" sz="2600" b="1" dirty="0"/>
              <a:t> </a:t>
            </a:r>
            <a:r>
              <a:rPr lang="en-US" sz="2600" b="1" dirty="0" err="1"/>
              <a:t>procesa</a:t>
            </a:r>
            <a:r>
              <a:rPr lang="en-US" sz="2600" b="1" dirty="0"/>
              <a:t> </a:t>
            </a:r>
            <a:r>
              <a:rPr lang="en-US" sz="2600" b="1" dirty="0" err="1"/>
              <a:t>proizvodnje</a:t>
            </a:r>
            <a:r>
              <a:rPr lang="en-US" sz="2600" b="1" dirty="0"/>
              <a:t> </a:t>
            </a:r>
            <a:r>
              <a:rPr lang="en-US" sz="2600" b="1" dirty="0" err="1"/>
              <a:t>i</a:t>
            </a:r>
            <a:r>
              <a:rPr lang="en-US" sz="2600" b="1" dirty="0"/>
              <a:t> </a:t>
            </a:r>
            <a:r>
              <a:rPr lang="en-US" sz="2600" b="1" dirty="0" err="1"/>
              <a:t>isporuke</a:t>
            </a:r>
            <a:endParaRPr lang="en-US" sz="2600" b="1" dirty="0"/>
          </a:p>
          <a:p>
            <a:pPr lvl="0"/>
            <a:r>
              <a:rPr lang="en-US" sz="2600" b="1" dirty="0" err="1"/>
              <a:t>informacije</a:t>
            </a:r>
            <a:r>
              <a:rPr lang="en-US" sz="2600" b="1" dirty="0"/>
              <a:t> o </a:t>
            </a:r>
            <a:r>
              <a:rPr lang="en-US" sz="2600" b="1" dirty="0" err="1"/>
              <a:t>tržištu</a:t>
            </a:r>
            <a:r>
              <a:rPr lang="en-US" sz="2600" b="1" dirty="0"/>
              <a:t> (</a:t>
            </a:r>
            <a:r>
              <a:rPr lang="en-US" sz="2600" b="1" dirty="0" err="1"/>
              <a:t>kupci</a:t>
            </a:r>
            <a:r>
              <a:rPr lang="en-US" sz="2600" b="1" dirty="0"/>
              <a:t>, </a:t>
            </a:r>
            <a:r>
              <a:rPr lang="en-US" sz="2600" b="1" dirty="0" err="1"/>
              <a:t>dobavljači</a:t>
            </a:r>
            <a:r>
              <a:rPr lang="en-US" sz="2600" b="1" dirty="0"/>
              <a:t>, </a:t>
            </a:r>
            <a:r>
              <a:rPr lang="en-US" sz="2600" b="1" dirty="0" err="1"/>
              <a:t>kompetencije</a:t>
            </a:r>
            <a:r>
              <a:rPr lang="en-US" sz="2600" b="1" dirty="0"/>
              <a:t>)</a:t>
            </a:r>
          </a:p>
          <a:p>
            <a:pPr lvl="0"/>
            <a:r>
              <a:rPr lang="en-US" sz="2600" b="1" dirty="0"/>
              <a:t>plan </a:t>
            </a:r>
            <a:r>
              <a:rPr lang="en-US" sz="2600" b="1" dirty="0" err="1"/>
              <a:t>prodaje</a:t>
            </a:r>
            <a:r>
              <a:rPr lang="en-US" sz="2600" b="1" dirty="0"/>
              <a:t> </a:t>
            </a:r>
            <a:r>
              <a:rPr lang="en-US" sz="2600" b="1" dirty="0" err="1"/>
              <a:t>i</a:t>
            </a:r>
            <a:r>
              <a:rPr lang="en-US" sz="2600" b="1" dirty="0"/>
              <a:t> marketing plan</a:t>
            </a:r>
          </a:p>
          <a:p>
            <a:pPr lvl="0"/>
            <a:r>
              <a:rPr lang="en-US" sz="2600" b="1" dirty="0" err="1"/>
              <a:t>projekcija</a:t>
            </a:r>
            <a:r>
              <a:rPr lang="en-US" sz="2600" b="1" dirty="0"/>
              <a:t> </a:t>
            </a:r>
            <a:r>
              <a:rPr lang="en-US" sz="2600" b="1" dirty="0" err="1"/>
              <a:t>početnih</a:t>
            </a:r>
            <a:r>
              <a:rPr lang="en-US" sz="2600" b="1" dirty="0"/>
              <a:t> </a:t>
            </a:r>
            <a:r>
              <a:rPr lang="en-US" sz="2600" b="1" dirty="0" err="1"/>
              <a:t>troškova</a:t>
            </a:r>
            <a:endParaRPr lang="en-US" sz="2600" b="1" dirty="0"/>
          </a:p>
          <a:p>
            <a:pPr lvl="0"/>
            <a:r>
              <a:rPr lang="en-US" sz="2600" b="1" dirty="0" err="1"/>
              <a:t>planirana</a:t>
            </a:r>
            <a:r>
              <a:rPr lang="en-US" sz="2600" b="1" dirty="0"/>
              <a:t> </a:t>
            </a:r>
            <a:r>
              <a:rPr lang="en-US" sz="2600" b="1" dirty="0" err="1"/>
              <a:t>početna</a:t>
            </a:r>
            <a:r>
              <a:rPr lang="en-US" sz="2600" b="1" dirty="0"/>
              <a:t> </a:t>
            </a:r>
            <a:r>
              <a:rPr lang="en-US" sz="2600" b="1" dirty="0" err="1"/>
              <a:t>ulaganja</a:t>
            </a:r>
            <a:endParaRPr lang="en-US" sz="2600" b="1" dirty="0"/>
          </a:p>
          <a:p>
            <a:pPr lvl="0"/>
            <a:r>
              <a:rPr lang="en-US" sz="2600" b="1" dirty="0" err="1"/>
              <a:t>očekivani</a:t>
            </a:r>
            <a:r>
              <a:rPr lang="en-US" sz="2600" b="1" dirty="0"/>
              <a:t> </a:t>
            </a:r>
            <a:r>
              <a:rPr lang="en-US" sz="2600" b="1" dirty="0" err="1"/>
              <a:t>finansijski</a:t>
            </a:r>
            <a:r>
              <a:rPr lang="en-US" sz="2600" b="1" dirty="0"/>
              <a:t> </a:t>
            </a:r>
            <a:r>
              <a:rPr lang="en-US" sz="2600" b="1" dirty="0" err="1"/>
              <a:t>efekti</a:t>
            </a:r>
            <a:endParaRPr lang="en-US" sz="2600" b="1" dirty="0"/>
          </a:p>
          <a:p>
            <a:pPr lvl="0"/>
            <a:r>
              <a:rPr lang="en-US" sz="2600" b="1" dirty="0"/>
              <a:t>plan </a:t>
            </a:r>
            <a:r>
              <a:rPr lang="en-US" sz="2600" b="1" dirty="0" err="1"/>
              <a:t>novčanih</a:t>
            </a:r>
            <a:r>
              <a:rPr lang="en-US" sz="2600" b="1" dirty="0"/>
              <a:t> </a:t>
            </a:r>
            <a:r>
              <a:rPr lang="en-US" sz="2600" b="1" dirty="0" err="1"/>
              <a:t>tokova</a:t>
            </a:r>
            <a:endParaRPr lang="en-US" sz="2600" b="1" dirty="0"/>
          </a:p>
          <a:p>
            <a:pPr lvl="0"/>
            <a:r>
              <a:rPr lang="en-US" sz="2600" b="1" dirty="0" err="1"/>
              <a:t>procena</a:t>
            </a:r>
            <a:r>
              <a:rPr lang="en-US" sz="2600" b="1" dirty="0"/>
              <a:t> </a:t>
            </a:r>
            <a:r>
              <a:rPr lang="en-US" sz="2600" b="1" dirty="0" err="1"/>
              <a:t>rizika</a:t>
            </a:r>
            <a:r>
              <a:rPr lang="en-US" sz="2600" b="1" dirty="0"/>
              <a:t> </a:t>
            </a:r>
            <a:r>
              <a:rPr lang="en-US" sz="2600" b="1" dirty="0" err="1"/>
              <a:t>poslovanja</a:t>
            </a:r>
            <a:endParaRPr lang="en-US" sz="2600" b="1" dirty="0"/>
          </a:p>
          <a:p>
            <a:r>
              <a:rPr lang="en-US" sz="2600" b="1" dirty="0" err="1"/>
              <a:t>organizacija</a:t>
            </a:r>
            <a:r>
              <a:rPr lang="en-US" sz="2600" b="1" dirty="0"/>
              <a:t> </a:t>
            </a:r>
            <a:r>
              <a:rPr lang="en-US" sz="2600" b="1" dirty="0" err="1"/>
              <a:t>poslovanja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7015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Elementi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1216152"/>
            <a:ext cx="8915400" cy="5358384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sr-Latn-RS" sz="4400" b="1" dirty="0" smtClean="0"/>
              <a:t>Sadržaj biznis plana prema zvaničnoj metodologiji u Republici Srbiji: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Uvod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Opis objekta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Analiza i ocena razvojnih mogućnosti investitora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Analiza prodajnog tržišta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Prikaz idejnih projekata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Analiza nabavnog tržišta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Prostorni i lokacijski aspekti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Analize i životne sredine i zaštite na radu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Analiza organizacionih i kadrovskih aspekata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Analiza izvodljivosti i dinamike realizacije projekta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Ekonomsko - finansijska analiza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Finansijsko – komercijana ocena 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Društvena ocena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Ocena u uslovima neizvesnosti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b="1" dirty="0" smtClean="0"/>
              <a:t>Zaključak</a:t>
            </a:r>
          </a:p>
          <a:p>
            <a:pPr lvl="0"/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5065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Elementi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2179320"/>
            <a:ext cx="8915400" cy="3777622"/>
          </a:xfrm>
        </p:spPr>
        <p:txBody>
          <a:bodyPr>
            <a:normAutofit/>
          </a:bodyPr>
          <a:lstStyle/>
          <a:p>
            <a:pPr lvl="0"/>
            <a:r>
              <a:rPr lang="en-US" sz="2800" dirty="0" err="1" smtClean="0"/>
              <a:t>Biznis</a:t>
            </a:r>
            <a:r>
              <a:rPr lang="en-US" sz="2800" dirty="0" smtClean="0"/>
              <a:t> </a:t>
            </a:r>
            <a:r>
              <a:rPr lang="en-US" sz="2800" dirty="0" err="1" smtClean="0"/>
              <a:t>planovi</a:t>
            </a:r>
            <a:r>
              <a:rPr lang="en-US" sz="2800" dirty="0"/>
              <a:t> </a:t>
            </a:r>
            <a:r>
              <a:rPr lang="en-US" sz="2800" dirty="0" err="1" smtClean="0"/>
              <a:t>imaju</a:t>
            </a:r>
            <a:r>
              <a:rPr lang="en-US" sz="2800" dirty="0" smtClean="0"/>
              <a:t> 3 </a:t>
            </a:r>
            <a:r>
              <a:rPr lang="en-US" sz="2800" dirty="0" err="1"/>
              <a:t>najopštija</a:t>
            </a:r>
            <a:r>
              <a:rPr lang="en-US" sz="2800" dirty="0"/>
              <a:t> </a:t>
            </a:r>
            <a:r>
              <a:rPr lang="en-US" sz="2800" dirty="0" err="1" smtClean="0"/>
              <a:t>dela</a:t>
            </a:r>
            <a:r>
              <a:rPr lang="sr-Latn-RS" sz="2800" dirty="0" smtClean="0"/>
              <a:t>:</a:t>
            </a:r>
          </a:p>
          <a:p>
            <a:pPr lvl="0"/>
            <a:r>
              <a:rPr lang="de-DE" sz="2800" b="1" dirty="0"/>
              <a:t>prethodne informacije</a:t>
            </a:r>
            <a:r>
              <a:rPr lang="de-DE" sz="2800" dirty="0"/>
              <a:t>, najčešće samo rezime i uvod.</a:t>
            </a:r>
            <a:endParaRPr lang="en-US" sz="2800" dirty="0"/>
          </a:p>
          <a:p>
            <a:pPr lvl="0"/>
            <a:r>
              <a:rPr lang="de-DE" sz="2800" b="1" dirty="0"/>
              <a:t>glavni deo </a:t>
            </a:r>
            <a:r>
              <a:rPr lang="de-DE" sz="2800" dirty="0"/>
              <a:t>koji u zavisnosti od obima biznis plana (mini ili puni biznis plan)  sadrži različite elemente i sadržinu.</a:t>
            </a:r>
            <a:endParaRPr lang="en-US" sz="2800" dirty="0"/>
          </a:p>
          <a:p>
            <a:pPr lvl="0"/>
            <a:r>
              <a:rPr lang="en-US" sz="2800" b="1" dirty="0" err="1"/>
              <a:t>dodatne</a:t>
            </a:r>
            <a:r>
              <a:rPr lang="en-US" sz="2800" b="1" dirty="0"/>
              <a:t> </a:t>
            </a:r>
            <a:r>
              <a:rPr lang="en-US" sz="2800" b="1" dirty="0" err="1"/>
              <a:t>informacije</a:t>
            </a:r>
            <a:r>
              <a:rPr lang="en-US" sz="2800" b="1" dirty="0"/>
              <a:t>.</a:t>
            </a:r>
            <a:endParaRPr lang="en-US" sz="2800" dirty="0"/>
          </a:p>
          <a:p>
            <a:pPr lvl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65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Elementi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225040"/>
            <a:ext cx="8915400" cy="3777622"/>
          </a:xfrm>
        </p:spPr>
        <p:txBody>
          <a:bodyPr>
            <a:normAutofit/>
          </a:bodyPr>
          <a:lstStyle/>
          <a:p>
            <a:r>
              <a:rPr lang="en-US" sz="3600" b="1" dirty="0"/>
              <a:t>I FAZA: ISTORIJA I TRENUTNO </a:t>
            </a:r>
            <a:r>
              <a:rPr lang="en-US" sz="3600" b="1" dirty="0" smtClean="0"/>
              <a:t>STANJE</a:t>
            </a:r>
            <a:endParaRPr lang="sr-Latn-RS" sz="3600" b="1" dirty="0" smtClean="0"/>
          </a:p>
          <a:p>
            <a:pPr lvl="0"/>
            <a:endParaRPr lang="sr-Latn-RS" sz="3600" b="1" dirty="0" smtClean="0"/>
          </a:p>
          <a:p>
            <a:pPr marL="742950" lvl="0" indent="-742950">
              <a:buFont typeface="+mj-lt"/>
              <a:buAutoNum type="arabicPeriod"/>
            </a:pPr>
            <a:r>
              <a:rPr lang="de-DE" sz="3600" b="1" dirty="0" smtClean="0"/>
              <a:t>Cilj poslovanja</a:t>
            </a:r>
            <a:endParaRPr lang="en-US" sz="3600" dirty="0"/>
          </a:p>
          <a:p>
            <a:pPr marL="742950" lvl="0" indent="-742950">
              <a:buFont typeface="+mj-lt"/>
              <a:buAutoNum type="arabicPeriod"/>
            </a:pPr>
            <a:r>
              <a:rPr lang="en-US" sz="3600" b="1" dirty="0" err="1"/>
              <a:t>Opis</a:t>
            </a:r>
            <a:r>
              <a:rPr lang="en-US" sz="3600" b="1" dirty="0"/>
              <a:t> </a:t>
            </a:r>
            <a:r>
              <a:rPr lang="en-US" sz="3600" b="1" dirty="0" err="1"/>
              <a:t>poslovne</a:t>
            </a:r>
            <a:r>
              <a:rPr lang="en-US" sz="3600" b="1" dirty="0"/>
              <a:t> </a:t>
            </a:r>
            <a:r>
              <a:rPr lang="en-US" sz="3600" b="1" dirty="0" err="1"/>
              <a:t>ideje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b="1" dirty="0" err="1"/>
              <a:t>Opis</a:t>
            </a:r>
            <a:r>
              <a:rPr lang="en-US" sz="3600" b="1" dirty="0"/>
              <a:t> </a:t>
            </a:r>
            <a:r>
              <a:rPr lang="en-US" sz="3600" b="1" dirty="0" err="1"/>
              <a:t>proizvoda</a:t>
            </a:r>
            <a:endParaRPr lang="sr-Latn-RS" sz="3600" b="1" dirty="0" smtClean="0"/>
          </a:p>
          <a:p>
            <a:endParaRPr lang="en-US" dirty="0"/>
          </a:p>
          <a:p>
            <a:pPr lvl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021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Elementi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225040"/>
            <a:ext cx="8915400" cy="3777622"/>
          </a:xfrm>
        </p:spPr>
        <p:txBody>
          <a:bodyPr>
            <a:normAutofit/>
          </a:bodyPr>
          <a:lstStyle/>
          <a:p>
            <a:r>
              <a:rPr lang="de-DE" sz="3600" b="1" dirty="0" smtClean="0"/>
              <a:t>II </a:t>
            </a:r>
            <a:r>
              <a:rPr lang="de-DE" sz="3600" b="1" dirty="0"/>
              <a:t>FAZA: ISTRAŽIVANJE </a:t>
            </a:r>
            <a:r>
              <a:rPr lang="de-DE" sz="3600" b="1" dirty="0" smtClean="0"/>
              <a:t>TRŽIŠTA</a:t>
            </a:r>
            <a:endParaRPr lang="sr-Latn-RS" sz="3600" b="1" dirty="0" smtClean="0"/>
          </a:p>
          <a:p>
            <a:endParaRPr lang="sr-Latn-RS" sz="3600" b="1" dirty="0" smtClean="0"/>
          </a:p>
          <a:p>
            <a:pPr marL="742950" lvl="0" indent="-742950">
              <a:buFont typeface="+mj-lt"/>
              <a:buAutoNum type="arabicPeriod"/>
            </a:pPr>
            <a:r>
              <a:rPr lang="de-DE" sz="3600" b="1" dirty="0"/>
              <a:t>Klijenti / potrošači</a:t>
            </a:r>
            <a:endParaRPr lang="en-US" sz="3600" dirty="0"/>
          </a:p>
          <a:p>
            <a:pPr marL="742950" lvl="0" indent="-742950">
              <a:buFont typeface="+mj-lt"/>
              <a:buAutoNum type="arabicPeriod"/>
            </a:pPr>
            <a:r>
              <a:rPr lang="de-DE" sz="3600" b="1" dirty="0"/>
              <a:t>Konkurenti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de-DE" sz="3600" b="1" dirty="0"/>
              <a:t>Plan istraživanja tržišta</a:t>
            </a:r>
            <a:endParaRPr lang="en-US" sz="3600" dirty="0"/>
          </a:p>
          <a:p>
            <a:endParaRPr lang="en-US" dirty="0"/>
          </a:p>
          <a:p>
            <a:pPr lvl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0768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Elementi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225040"/>
            <a:ext cx="8915400" cy="3777622"/>
          </a:xfrm>
        </p:spPr>
        <p:txBody>
          <a:bodyPr>
            <a:normAutofit lnSpcReduction="10000"/>
          </a:bodyPr>
          <a:lstStyle/>
          <a:p>
            <a:r>
              <a:rPr lang="de-DE" sz="3600" b="1" dirty="0"/>
              <a:t>III FAZA: KONKURENTSKA POSLOVNA STRATEGIJA</a:t>
            </a:r>
            <a:endParaRPr lang="en-US" sz="3600" dirty="0"/>
          </a:p>
          <a:p>
            <a:endParaRPr lang="sr-Latn-RS" sz="3600" b="1" dirty="0" smtClean="0"/>
          </a:p>
          <a:p>
            <a:pPr marL="742950" lvl="0" indent="-742950">
              <a:buFont typeface="+mj-lt"/>
              <a:buAutoNum type="arabicPeriod"/>
            </a:pPr>
            <a:r>
              <a:rPr lang="de-DE" sz="3600" b="1" dirty="0"/>
              <a:t>Cene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de-DE" sz="3600" b="1" dirty="0"/>
              <a:t>Oglašavanje i promocija</a:t>
            </a:r>
            <a:endParaRPr lang="en-US" sz="3600" dirty="0"/>
          </a:p>
          <a:p>
            <a:pPr marL="742950" lvl="0" indent="-742950">
              <a:buFont typeface="+mj-lt"/>
              <a:buAutoNum type="arabicPeriod"/>
            </a:pPr>
            <a:r>
              <a:rPr lang="de-DE" sz="3600" b="1" dirty="0"/>
              <a:t>Poslovni prostor i distribucija</a:t>
            </a:r>
            <a:endParaRPr lang="en-US" sz="3600" dirty="0"/>
          </a:p>
          <a:p>
            <a:endParaRPr lang="en-US" dirty="0"/>
          </a:p>
          <a:p>
            <a:pPr lvl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2682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Elementi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225040"/>
            <a:ext cx="8915400" cy="3777622"/>
          </a:xfrm>
        </p:spPr>
        <p:txBody>
          <a:bodyPr>
            <a:normAutofit/>
          </a:bodyPr>
          <a:lstStyle/>
          <a:p>
            <a:r>
              <a:rPr lang="en-US" sz="3600" b="1" dirty="0"/>
              <a:t>IV FAZA: FUNKCIONISANJE PRODAJE</a:t>
            </a:r>
            <a:endParaRPr lang="en-US" sz="3600" dirty="0"/>
          </a:p>
          <a:p>
            <a:r>
              <a:rPr lang="sr-Latn-RS" sz="3600" dirty="0" smtClean="0"/>
              <a:t>definisanje</a:t>
            </a:r>
            <a:r>
              <a:rPr lang="en-US" sz="3600" dirty="0" smtClean="0"/>
              <a:t> </a:t>
            </a:r>
            <a:r>
              <a:rPr lang="en-US" sz="3600" b="1" dirty="0" err="1"/>
              <a:t>kanala</a:t>
            </a:r>
            <a:r>
              <a:rPr lang="en-US" sz="3600" b="1" dirty="0"/>
              <a:t> </a:t>
            </a:r>
            <a:r>
              <a:rPr lang="en-US" sz="3600" b="1" dirty="0" err="1"/>
              <a:t>prodaje</a:t>
            </a:r>
            <a:r>
              <a:rPr lang="en-US" sz="3600" b="1" dirty="0"/>
              <a:t> </a:t>
            </a:r>
            <a:r>
              <a:rPr lang="en-US" sz="3600" dirty="0"/>
              <a:t>– </a:t>
            </a:r>
            <a:r>
              <a:rPr lang="en-US" sz="3600" dirty="0" err="1"/>
              <a:t>direktni</a:t>
            </a:r>
            <a:r>
              <a:rPr lang="en-US" sz="3600" dirty="0"/>
              <a:t> </a:t>
            </a:r>
            <a:r>
              <a:rPr lang="en-US" sz="3600" dirty="0" err="1"/>
              <a:t>ili</a:t>
            </a:r>
            <a:r>
              <a:rPr lang="en-US" sz="3600" dirty="0"/>
              <a:t> </a:t>
            </a:r>
            <a:r>
              <a:rPr lang="en-US" sz="3600" dirty="0" err="1"/>
              <a:t>indirektni</a:t>
            </a:r>
            <a:r>
              <a:rPr lang="en-US" sz="3600" dirty="0"/>
              <a:t>, </a:t>
            </a:r>
            <a:endParaRPr lang="sr-Latn-RS" sz="3600" dirty="0" smtClean="0"/>
          </a:p>
          <a:p>
            <a:r>
              <a:rPr lang="sr-Latn-RS" sz="3600" dirty="0" smtClean="0"/>
              <a:t>Definisanje </a:t>
            </a:r>
            <a:r>
              <a:rPr lang="en-US" sz="3600" b="1" dirty="0" err="1" smtClean="0"/>
              <a:t>metod</a:t>
            </a:r>
            <a:r>
              <a:rPr lang="sr-Latn-RS" sz="3600" b="1" dirty="0" smtClean="0"/>
              <a:t>a</a:t>
            </a:r>
            <a:r>
              <a:rPr lang="en-US" sz="3600" b="1" dirty="0" smtClean="0"/>
              <a:t> </a:t>
            </a:r>
            <a:r>
              <a:rPr lang="en-US" sz="3600" b="1" dirty="0" err="1"/>
              <a:t>prodaje</a:t>
            </a:r>
            <a:r>
              <a:rPr lang="en-US" sz="3600" b="1" dirty="0"/>
              <a:t> </a:t>
            </a:r>
            <a:endParaRPr lang="sr-Latn-RS" sz="3600" b="1" dirty="0" smtClean="0"/>
          </a:p>
          <a:p>
            <a:r>
              <a:rPr lang="en-US" sz="3600" b="1" dirty="0" err="1" smtClean="0"/>
              <a:t>procena</a:t>
            </a:r>
            <a:r>
              <a:rPr lang="en-US" sz="3600" b="1" dirty="0" smtClean="0"/>
              <a:t> </a:t>
            </a:r>
            <a:r>
              <a:rPr lang="en-US" sz="3600" b="1" dirty="0" err="1"/>
              <a:t>rizika</a:t>
            </a:r>
            <a:r>
              <a:rPr lang="en-US" sz="3600" dirty="0"/>
              <a:t> </a:t>
            </a:r>
            <a:r>
              <a:rPr lang="en-US" sz="3600" dirty="0" err="1"/>
              <a:t>poslovanja</a:t>
            </a:r>
            <a:endParaRPr lang="sr-Latn-RS" sz="3600" b="1" dirty="0" smtClean="0"/>
          </a:p>
          <a:p>
            <a:endParaRPr lang="en-US" dirty="0"/>
          </a:p>
          <a:p>
            <a:pPr lvl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5888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Elementi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63624"/>
            <a:ext cx="8915400" cy="4791456"/>
          </a:xfrm>
        </p:spPr>
        <p:txBody>
          <a:bodyPr>
            <a:noAutofit/>
          </a:bodyPr>
          <a:lstStyle/>
          <a:p>
            <a:r>
              <a:rPr lang="en-US" sz="3600" b="1" dirty="0"/>
              <a:t>V FAZA: PREDVIĐANJE I </a:t>
            </a:r>
            <a:r>
              <a:rPr lang="en-US" sz="3600" b="1" dirty="0" smtClean="0"/>
              <a:t>PROGNOZA</a:t>
            </a:r>
            <a:endParaRPr lang="sr-Latn-RS" sz="3600" b="1" dirty="0" smtClean="0"/>
          </a:p>
          <a:p>
            <a:endParaRPr lang="sr-Latn-RS" sz="2800" b="1" dirty="0" smtClean="0"/>
          </a:p>
          <a:p>
            <a:r>
              <a:rPr lang="en-US" sz="2800" b="1" dirty="0" err="1" smtClean="0"/>
              <a:t>Predviđanje</a:t>
            </a:r>
            <a:r>
              <a:rPr lang="en-US" sz="2800" b="1" dirty="0" smtClean="0"/>
              <a:t> </a:t>
            </a:r>
            <a:r>
              <a:rPr lang="en-US" sz="2800" b="1" dirty="0" err="1"/>
              <a:t>prodaje</a:t>
            </a:r>
            <a:r>
              <a:rPr lang="en-US" sz="2800" b="1" dirty="0"/>
              <a:t> </a:t>
            </a:r>
            <a:endParaRPr lang="sr-Latn-RS" sz="2800" b="1" dirty="0" smtClean="0"/>
          </a:p>
          <a:p>
            <a:r>
              <a:rPr lang="en-US" sz="2800" b="1" dirty="0"/>
              <a:t>Pro forma plan </a:t>
            </a:r>
            <a:r>
              <a:rPr lang="en-US" sz="2800" b="1" dirty="0" err="1"/>
              <a:t>prodaje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marketing </a:t>
            </a:r>
            <a:r>
              <a:rPr lang="en-US" sz="2800" b="1" dirty="0" err="1"/>
              <a:t>strategija</a:t>
            </a:r>
            <a:r>
              <a:rPr lang="en-US" sz="2800" b="1" dirty="0"/>
              <a:t>  </a:t>
            </a:r>
          </a:p>
          <a:p>
            <a:pPr lvl="0"/>
            <a:r>
              <a:rPr lang="en-US" sz="2800" b="1" dirty="0"/>
              <a:t>Pro-forma </a:t>
            </a:r>
            <a:r>
              <a:rPr lang="en-US" sz="2800" b="1" dirty="0" err="1"/>
              <a:t>bilans</a:t>
            </a:r>
            <a:r>
              <a:rPr lang="en-US" sz="2800" b="1" dirty="0"/>
              <a:t> </a:t>
            </a:r>
            <a:r>
              <a:rPr lang="en-US" sz="2800" b="1" dirty="0" err="1" smtClean="0"/>
              <a:t>uspeha</a:t>
            </a:r>
            <a:endParaRPr lang="sr-Latn-RS" sz="2800" b="1" dirty="0"/>
          </a:p>
          <a:p>
            <a:pPr lvl="0"/>
            <a:r>
              <a:rPr lang="en-US" sz="2800" b="1" dirty="0"/>
              <a:t>Pro-forma profit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utvrđivanje</a:t>
            </a:r>
            <a:r>
              <a:rPr lang="en-US" sz="2800" b="1" dirty="0"/>
              <a:t> </a:t>
            </a:r>
            <a:r>
              <a:rPr lang="en-US" sz="2800" b="1" dirty="0" err="1" smtClean="0"/>
              <a:t>gubitaka</a:t>
            </a:r>
            <a:endParaRPr lang="sr-Latn-RS" sz="2800" b="1" dirty="0" smtClean="0"/>
          </a:p>
          <a:p>
            <a:pPr lvl="0"/>
            <a:r>
              <a:rPr lang="en-US" sz="2800" b="1" dirty="0" err="1"/>
              <a:t>Granicu</a:t>
            </a:r>
            <a:r>
              <a:rPr lang="en-US" sz="2800" b="1" dirty="0"/>
              <a:t> </a:t>
            </a:r>
            <a:r>
              <a:rPr lang="en-US" sz="2800" b="1" dirty="0" err="1"/>
              <a:t>pozitivnog</a:t>
            </a:r>
            <a:r>
              <a:rPr lang="en-US" sz="2800" b="1" dirty="0"/>
              <a:t> </a:t>
            </a:r>
            <a:r>
              <a:rPr lang="en-US" sz="2800" b="1" dirty="0" err="1" smtClean="0"/>
              <a:t>poslovanja</a:t>
            </a:r>
            <a:r>
              <a:rPr lang="sr-Latn-RS" sz="2800" b="1" dirty="0" smtClean="0"/>
              <a:t> </a:t>
            </a:r>
            <a:r>
              <a:rPr lang="en-US" sz="2800" b="1" dirty="0" err="1"/>
              <a:t>kroz</a:t>
            </a:r>
            <a:r>
              <a:rPr lang="en-US" sz="2800" b="1" dirty="0"/>
              <a:t> </a:t>
            </a:r>
            <a:r>
              <a:rPr lang="en-US" sz="2800" b="1" dirty="0" err="1"/>
              <a:t>analizu</a:t>
            </a:r>
            <a:r>
              <a:rPr lang="en-US" sz="2800" b="1" dirty="0"/>
              <a:t> “</a:t>
            </a:r>
            <a:r>
              <a:rPr lang="en-US" sz="2800" b="1" dirty="0" err="1"/>
              <a:t>pozitivne</a:t>
            </a:r>
            <a:r>
              <a:rPr lang="en-US" sz="2800" b="1" dirty="0"/>
              <a:t> </a:t>
            </a:r>
            <a:r>
              <a:rPr lang="en-US" sz="2800" b="1" dirty="0" err="1"/>
              <a:t>nule</a:t>
            </a:r>
            <a:r>
              <a:rPr lang="en-US" sz="2800" b="1" dirty="0"/>
              <a:t>” </a:t>
            </a:r>
            <a:r>
              <a:rPr lang="en-US" sz="2800" b="1" dirty="0" err="1"/>
              <a:t>za</a:t>
            </a:r>
            <a:r>
              <a:rPr lang="en-US" sz="2800" b="1" dirty="0"/>
              <a:t> </a:t>
            </a:r>
            <a:r>
              <a:rPr lang="sr-Latn-RS" sz="2800" b="1" dirty="0" smtClean="0"/>
              <a:t>1.</a:t>
            </a:r>
            <a:r>
              <a:rPr lang="en-US" sz="2800" b="1" dirty="0" smtClean="0"/>
              <a:t> </a:t>
            </a:r>
            <a:r>
              <a:rPr lang="en-US" sz="2800" b="1" dirty="0" err="1"/>
              <a:t>godinu</a:t>
            </a:r>
            <a:r>
              <a:rPr lang="en-US" sz="2800" b="1" dirty="0"/>
              <a:t> </a:t>
            </a:r>
            <a:r>
              <a:rPr lang="en-US" sz="2800" b="1" dirty="0" err="1"/>
              <a:t>rada</a:t>
            </a:r>
            <a:r>
              <a:rPr lang="en-US" sz="2800" b="1" dirty="0"/>
              <a:t> </a:t>
            </a:r>
            <a:endParaRPr lang="sr-Latn-RS" sz="2800" b="1" dirty="0" smtClean="0"/>
          </a:p>
          <a:p>
            <a:pPr lvl="0"/>
            <a:r>
              <a:rPr lang="en-US" sz="2800" b="1" dirty="0" err="1"/>
              <a:t>Potrebna</a:t>
            </a:r>
            <a:r>
              <a:rPr lang="en-US" sz="2800" b="1" dirty="0"/>
              <a:t> </a:t>
            </a:r>
            <a:r>
              <a:rPr lang="en-US" sz="2800" b="1" dirty="0" err="1"/>
              <a:t>finasijska</a:t>
            </a:r>
            <a:r>
              <a:rPr lang="en-US" sz="2800" b="1" dirty="0"/>
              <a:t> </a:t>
            </a:r>
            <a:r>
              <a:rPr lang="en-US" sz="2800" b="1" dirty="0" err="1"/>
              <a:t>sredstva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2463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Elementi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92224"/>
            <a:ext cx="8915400" cy="4210438"/>
          </a:xfrm>
        </p:spPr>
        <p:txBody>
          <a:bodyPr>
            <a:noAutofit/>
          </a:bodyPr>
          <a:lstStyle/>
          <a:p>
            <a:r>
              <a:rPr lang="de-DE" sz="3600" b="1" dirty="0"/>
              <a:t>VI FAZA: KONTROLA </a:t>
            </a:r>
            <a:r>
              <a:rPr lang="de-DE" sz="3600" b="1" dirty="0" smtClean="0"/>
              <a:t>POSLOVANJA</a:t>
            </a:r>
            <a:endParaRPr lang="sr-Latn-RS" sz="3600" b="1" dirty="0" smtClean="0"/>
          </a:p>
          <a:p>
            <a:endParaRPr lang="en-US" sz="3600" dirty="0"/>
          </a:p>
          <a:p>
            <a:pPr>
              <a:buFont typeface="+mj-lt"/>
              <a:buAutoNum type="arabicPeriod"/>
            </a:pPr>
            <a:r>
              <a:rPr lang="en-US" sz="3600" b="1" dirty="0" err="1"/>
              <a:t>Kontrolu</a:t>
            </a:r>
            <a:r>
              <a:rPr lang="en-US" sz="3600" b="1" dirty="0"/>
              <a:t> </a:t>
            </a:r>
            <a:r>
              <a:rPr lang="en-US" sz="3600" b="1" dirty="0" err="1" smtClean="0"/>
              <a:t>finansija</a:t>
            </a:r>
            <a:endParaRPr lang="sr-Latn-RS" sz="3600" b="1" dirty="0" smtClean="0"/>
          </a:p>
          <a:p>
            <a:pPr lvl="0">
              <a:buFont typeface="+mj-lt"/>
              <a:buAutoNum type="arabicPeriod"/>
            </a:pPr>
            <a:r>
              <a:rPr lang="en-US" sz="3600" b="1" dirty="0" err="1"/>
              <a:t>Kontrolu</a:t>
            </a:r>
            <a:r>
              <a:rPr lang="en-US" sz="3600" b="1" dirty="0"/>
              <a:t> </a:t>
            </a:r>
            <a:r>
              <a:rPr lang="en-US" sz="3600" b="1" dirty="0" err="1"/>
              <a:t>prodaje</a:t>
            </a:r>
            <a:r>
              <a:rPr lang="en-US" sz="3600" b="1" dirty="0"/>
              <a:t> </a:t>
            </a:r>
            <a:r>
              <a:rPr lang="en-US" sz="3600" b="1" dirty="0" err="1"/>
              <a:t>i</a:t>
            </a:r>
            <a:r>
              <a:rPr lang="en-US" sz="3600" b="1" dirty="0"/>
              <a:t> </a:t>
            </a:r>
            <a:r>
              <a:rPr lang="en-US" sz="3600" b="1" dirty="0" err="1"/>
              <a:t>marketinga</a:t>
            </a:r>
            <a:endParaRPr lang="en-US" sz="3600" dirty="0"/>
          </a:p>
          <a:p>
            <a:pPr lvl="0">
              <a:buFont typeface="+mj-lt"/>
              <a:buAutoNum type="arabicPeriod"/>
            </a:pPr>
            <a:r>
              <a:rPr lang="de-DE" sz="3600" b="1" dirty="0"/>
              <a:t>Ostale kontrole poslovanja</a:t>
            </a:r>
            <a:endParaRPr lang="en-US" sz="3600" dirty="0"/>
          </a:p>
          <a:p>
            <a:endParaRPr lang="sr-Latn-R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69642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Elementi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92224"/>
            <a:ext cx="8915400" cy="4210438"/>
          </a:xfrm>
        </p:spPr>
        <p:txBody>
          <a:bodyPr>
            <a:noAutofit/>
          </a:bodyPr>
          <a:lstStyle/>
          <a:p>
            <a:r>
              <a:rPr lang="en-US" sz="3600" b="1" dirty="0"/>
              <a:t>VII FAZA: PISANJE I PREZENTACIJA BIZNIS PLANA</a:t>
            </a:r>
            <a:endParaRPr lang="en-US" sz="3600" dirty="0"/>
          </a:p>
          <a:p>
            <a:endParaRPr lang="en-US" sz="3600" dirty="0"/>
          </a:p>
          <a:p>
            <a:pPr>
              <a:buFont typeface="+mj-lt"/>
              <a:buAutoNum type="arabicPeriod"/>
            </a:pPr>
            <a:r>
              <a:rPr lang="en-US" sz="3600" b="1" dirty="0" err="1"/>
              <a:t>Kontrolu</a:t>
            </a:r>
            <a:r>
              <a:rPr lang="en-US" sz="3600" b="1" dirty="0"/>
              <a:t> </a:t>
            </a:r>
            <a:r>
              <a:rPr lang="en-US" sz="3600" b="1" dirty="0" err="1" smtClean="0"/>
              <a:t>finansija</a:t>
            </a:r>
            <a:endParaRPr lang="sr-Latn-RS" sz="3600" b="1" dirty="0" smtClean="0"/>
          </a:p>
          <a:p>
            <a:pPr lvl="0">
              <a:buFont typeface="+mj-lt"/>
              <a:buAutoNum type="arabicPeriod"/>
            </a:pPr>
            <a:r>
              <a:rPr lang="en-US" sz="3600" b="1" dirty="0" err="1"/>
              <a:t>Kontrolu</a:t>
            </a:r>
            <a:r>
              <a:rPr lang="en-US" sz="3600" b="1" dirty="0"/>
              <a:t> </a:t>
            </a:r>
            <a:r>
              <a:rPr lang="en-US" sz="3600" b="1" dirty="0" err="1"/>
              <a:t>prodaje</a:t>
            </a:r>
            <a:r>
              <a:rPr lang="en-US" sz="3600" b="1" dirty="0"/>
              <a:t> </a:t>
            </a:r>
            <a:r>
              <a:rPr lang="en-US" sz="3600" b="1" dirty="0" err="1"/>
              <a:t>i</a:t>
            </a:r>
            <a:r>
              <a:rPr lang="en-US" sz="3600" b="1" dirty="0"/>
              <a:t> </a:t>
            </a:r>
            <a:r>
              <a:rPr lang="en-US" sz="3600" b="1" dirty="0" err="1"/>
              <a:t>marketinga</a:t>
            </a:r>
            <a:endParaRPr lang="en-US" sz="3600" dirty="0"/>
          </a:p>
          <a:p>
            <a:pPr lvl="0">
              <a:buFont typeface="+mj-lt"/>
              <a:buAutoNum type="arabicPeriod"/>
            </a:pPr>
            <a:r>
              <a:rPr lang="de-DE" sz="3600" b="1" dirty="0"/>
              <a:t>Ostale kontrole poslovanja</a:t>
            </a:r>
            <a:endParaRPr lang="en-US" sz="3600" dirty="0"/>
          </a:p>
          <a:p>
            <a:endParaRPr lang="sr-Latn-R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40857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Elementi</a:t>
            </a:r>
            <a:r>
              <a:rPr lang="en-US" b="1" dirty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 smtClean="0"/>
              <a:t>plana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92224"/>
            <a:ext cx="8915400" cy="4210438"/>
          </a:xfrm>
        </p:spPr>
        <p:txBody>
          <a:bodyPr>
            <a:noAutofit/>
          </a:bodyPr>
          <a:lstStyle/>
          <a:p>
            <a:r>
              <a:rPr lang="en-US" sz="3600" b="1" dirty="0"/>
              <a:t>VII FAZA: PISANJE I PREZENTACIJA BIZNIS PLANA</a:t>
            </a:r>
            <a:endParaRPr lang="en-US" sz="3600" dirty="0"/>
          </a:p>
          <a:p>
            <a:endParaRPr lang="en-US" sz="3600" dirty="0"/>
          </a:p>
          <a:p>
            <a:pPr>
              <a:buFont typeface="+mj-lt"/>
              <a:buAutoNum type="arabicPeriod"/>
            </a:pPr>
            <a:r>
              <a:rPr lang="en-US" sz="3600" b="1" dirty="0" err="1"/>
              <a:t>Kontrolu</a:t>
            </a:r>
            <a:r>
              <a:rPr lang="en-US" sz="3600" b="1" dirty="0"/>
              <a:t> </a:t>
            </a:r>
            <a:r>
              <a:rPr lang="en-US" sz="3600" b="1" dirty="0" err="1" smtClean="0"/>
              <a:t>finansija</a:t>
            </a:r>
            <a:endParaRPr lang="sr-Latn-RS" sz="3600" b="1" dirty="0" smtClean="0"/>
          </a:p>
          <a:p>
            <a:pPr lvl="0">
              <a:buFont typeface="+mj-lt"/>
              <a:buAutoNum type="arabicPeriod"/>
            </a:pPr>
            <a:r>
              <a:rPr lang="en-US" sz="3600" b="1" dirty="0" err="1"/>
              <a:t>Kontrolu</a:t>
            </a:r>
            <a:r>
              <a:rPr lang="en-US" sz="3600" b="1" dirty="0"/>
              <a:t> </a:t>
            </a:r>
            <a:r>
              <a:rPr lang="en-US" sz="3600" b="1" dirty="0" err="1"/>
              <a:t>prodaje</a:t>
            </a:r>
            <a:r>
              <a:rPr lang="en-US" sz="3600" b="1" dirty="0"/>
              <a:t> </a:t>
            </a:r>
            <a:r>
              <a:rPr lang="en-US" sz="3600" b="1" dirty="0" err="1"/>
              <a:t>i</a:t>
            </a:r>
            <a:r>
              <a:rPr lang="en-US" sz="3600" b="1" dirty="0"/>
              <a:t> </a:t>
            </a:r>
            <a:r>
              <a:rPr lang="en-US" sz="3600" b="1" dirty="0" err="1"/>
              <a:t>marketinga</a:t>
            </a:r>
            <a:endParaRPr lang="en-US" sz="3600" dirty="0"/>
          </a:p>
          <a:p>
            <a:pPr lvl="0">
              <a:buFont typeface="+mj-lt"/>
              <a:buAutoNum type="arabicPeriod"/>
            </a:pPr>
            <a:r>
              <a:rPr lang="de-DE" sz="3600" b="1" dirty="0"/>
              <a:t>Ostale kontrole poslovanja</a:t>
            </a:r>
            <a:endParaRPr lang="en-US" sz="3600" dirty="0"/>
          </a:p>
          <a:p>
            <a:endParaRPr lang="sr-Latn-R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87300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00" y="2643410"/>
            <a:ext cx="8911687" cy="1280890"/>
          </a:xfrm>
        </p:spPr>
        <p:txBody>
          <a:bodyPr/>
          <a:lstStyle/>
          <a:p>
            <a:r>
              <a:rPr lang="en-US" b="1" dirty="0" err="1"/>
              <a:t>Pravila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smernice</a:t>
            </a:r>
            <a:r>
              <a:rPr lang="en-US" b="1" dirty="0"/>
              <a:t> </a:t>
            </a:r>
            <a:r>
              <a:rPr lang="en-US" b="1" dirty="0" err="1"/>
              <a:t>za</a:t>
            </a:r>
            <a:r>
              <a:rPr lang="en-US" b="1" dirty="0"/>
              <a:t> </a:t>
            </a:r>
            <a:r>
              <a:rPr lang="en-US" b="1" dirty="0" err="1"/>
              <a:t>pisanje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prezentaciju</a:t>
            </a:r>
            <a:r>
              <a:rPr lang="en-US" b="1" dirty="0"/>
              <a:t> </a:t>
            </a:r>
            <a:r>
              <a:rPr lang="de-DE" b="1" dirty="0" smtClean="0"/>
              <a:t>biznis </a:t>
            </a:r>
            <a:r>
              <a:rPr lang="de-DE" b="1" dirty="0" smtClean="0"/>
              <a:t>plana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2987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Pravila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smernice</a:t>
            </a:r>
            <a:r>
              <a:rPr lang="en-US" b="1" dirty="0"/>
              <a:t> </a:t>
            </a:r>
            <a:r>
              <a:rPr lang="en-US" b="1" dirty="0" err="1"/>
              <a:t>za</a:t>
            </a:r>
            <a:r>
              <a:rPr lang="en-US" b="1" dirty="0"/>
              <a:t> </a:t>
            </a:r>
            <a:r>
              <a:rPr lang="en-US" b="1" dirty="0" err="1"/>
              <a:t>pisanje</a:t>
            </a:r>
            <a:r>
              <a:rPr lang="en-US" b="1" dirty="0"/>
              <a:t> </a:t>
            </a:r>
            <a:r>
              <a:rPr lang="en-US" b="1" dirty="0" err="1" smtClean="0"/>
              <a:t>biznis</a:t>
            </a:r>
            <a:r>
              <a:rPr lang="en-US" b="1" dirty="0" smtClean="0"/>
              <a:t> </a:t>
            </a:r>
            <a:r>
              <a:rPr lang="en-US" b="1" dirty="0" err="1"/>
              <a:t>plana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92224"/>
            <a:ext cx="8915400" cy="4210438"/>
          </a:xfrm>
        </p:spPr>
        <p:txBody>
          <a:bodyPr>
            <a:noAutofit/>
          </a:bodyPr>
          <a:lstStyle/>
          <a:p>
            <a:endParaRPr lang="sr-Latn-RS" sz="2400" dirty="0" smtClean="0"/>
          </a:p>
          <a:p>
            <a:r>
              <a:rPr lang="sr-Latn-RS" sz="2800" b="1" dirty="0" smtClean="0"/>
              <a:t>K</a:t>
            </a:r>
            <a:r>
              <a:rPr lang="en-US" sz="2800" b="1" dirty="0" err="1" smtClean="0"/>
              <a:t>arakteristike</a:t>
            </a:r>
            <a:r>
              <a:rPr lang="en-US" sz="2800" b="1" dirty="0" smtClean="0"/>
              <a:t> </a:t>
            </a:r>
            <a:r>
              <a:rPr lang="en-US" sz="2800" b="1" dirty="0" err="1"/>
              <a:t>koje</a:t>
            </a:r>
            <a:r>
              <a:rPr lang="en-US" sz="2800" b="1" dirty="0"/>
              <a:t> </a:t>
            </a:r>
            <a:r>
              <a:rPr lang="en-US" sz="2800" b="1" dirty="0" err="1"/>
              <a:t>obezbeđuju</a:t>
            </a:r>
            <a:r>
              <a:rPr lang="en-US" sz="2800" b="1" dirty="0"/>
              <a:t> </a:t>
            </a:r>
            <a:r>
              <a:rPr lang="en-US" sz="2800" b="1" dirty="0" err="1"/>
              <a:t>veću</a:t>
            </a:r>
            <a:r>
              <a:rPr lang="en-US" sz="2800" b="1" dirty="0"/>
              <a:t> </a:t>
            </a:r>
            <a:r>
              <a:rPr lang="en-US" sz="2800" b="1" dirty="0" err="1"/>
              <a:t>verovatnoću</a:t>
            </a:r>
            <a:r>
              <a:rPr lang="en-US" sz="2800" b="1" dirty="0"/>
              <a:t> </a:t>
            </a:r>
            <a:r>
              <a:rPr lang="en-US" sz="2800" b="1" dirty="0" err="1"/>
              <a:t>uspešne</a:t>
            </a:r>
            <a:r>
              <a:rPr lang="en-US" sz="2800" b="1" dirty="0"/>
              <a:t> </a:t>
            </a:r>
            <a:r>
              <a:rPr lang="en-US" sz="2800" b="1" dirty="0" err="1"/>
              <a:t>implementacije</a:t>
            </a:r>
            <a:r>
              <a:rPr lang="en-US" sz="2800" b="1" dirty="0"/>
              <a:t> </a:t>
            </a:r>
            <a:r>
              <a:rPr lang="en-US" sz="2800" b="1" dirty="0" err="1"/>
              <a:t>biznis</a:t>
            </a:r>
            <a:r>
              <a:rPr lang="en-US" sz="2800" b="1" dirty="0"/>
              <a:t> </a:t>
            </a:r>
            <a:r>
              <a:rPr lang="en-US" sz="2800" b="1" dirty="0" err="1" smtClean="0"/>
              <a:t>plana</a:t>
            </a:r>
            <a:endParaRPr lang="sr-Latn-RS" sz="2800" b="1" dirty="0" smtClean="0"/>
          </a:p>
          <a:p>
            <a:endParaRPr lang="en-US" sz="2800" b="1" dirty="0"/>
          </a:p>
          <a:p>
            <a:r>
              <a:rPr lang="en-US" sz="3200" b="1" dirty="0" err="1" smtClean="0"/>
              <a:t>Jednostavnost</a:t>
            </a:r>
            <a:endParaRPr lang="sr-Latn-RS" sz="3200" b="1" dirty="0" smtClean="0"/>
          </a:p>
          <a:p>
            <a:r>
              <a:rPr lang="sr-Latn-RS" sz="3200" b="1" dirty="0" smtClean="0"/>
              <a:t>O</a:t>
            </a:r>
            <a:r>
              <a:rPr lang="en-US" sz="3200" b="1" dirty="0" err="1" smtClean="0"/>
              <a:t>dređenost</a:t>
            </a:r>
            <a:r>
              <a:rPr lang="en-US" sz="3200" b="1" dirty="0" smtClean="0"/>
              <a:t> </a:t>
            </a:r>
            <a:r>
              <a:rPr lang="en-US" sz="3200" b="1" dirty="0"/>
              <a:t>(</a:t>
            </a:r>
            <a:r>
              <a:rPr lang="en-US" sz="3200" b="1" dirty="0" err="1"/>
              <a:t>konkretnost</a:t>
            </a:r>
            <a:r>
              <a:rPr lang="en-US" sz="3200" b="1" dirty="0" smtClean="0"/>
              <a:t>)</a:t>
            </a:r>
            <a:endParaRPr lang="sr-Latn-RS" sz="3200" b="1" dirty="0" smtClean="0"/>
          </a:p>
          <a:p>
            <a:r>
              <a:rPr lang="sr-Latn-RS" sz="3200" b="1" dirty="0" smtClean="0"/>
              <a:t>R</a:t>
            </a:r>
            <a:r>
              <a:rPr lang="en-US" sz="3200" b="1" dirty="0" err="1" smtClean="0"/>
              <a:t>ealističnost</a:t>
            </a:r>
            <a:endParaRPr lang="sr-Latn-R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189577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7652" y="513273"/>
            <a:ext cx="8911687" cy="1280890"/>
          </a:xfrm>
        </p:spPr>
        <p:txBody>
          <a:bodyPr>
            <a:normAutofit/>
          </a:bodyPr>
          <a:lstStyle/>
          <a:p>
            <a:r>
              <a:rPr lang="en-US" b="1" dirty="0" err="1"/>
              <a:t>Pravila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smernice</a:t>
            </a:r>
            <a:r>
              <a:rPr lang="en-US" b="1" dirty="0"/>
              <a:t> </a:t>
            </a:r>
            <a:r>
              <a:rPr lang="en-US" b="1" dirty="0" err="1"/>
              <a:t>za</a:t>
            </a:r>
            <a:r>
              <a:rPr lang="en-US" b="1" dirty="0"/>
              <a:t> </a:t>
            </a:r>
            <a:r>
              <a:rPr lang="en-US" b="1" dirty="0" err="1"/>
              <a:t>pisanje</a:t>
            </a:r>
            <a:r>
              <a:rPr lang="en-US" b="1" dirty="0"/>
              <a:t> </a:t>
            </a:r>
            <a:r>
              <a:rPr lang="en-US" b="1" dirty="0" err="1" smtClean="0"/>
              <a:t>biznis</a:t>
            </a:r>
            <a:r>
              <a:rPr lang="en-US" b="1" dirty="0" smtClean="0"/>
              <a:t> </a:t>
            </a:r>
            <a:r>
              <a:rPr lang="en-US" b="1" dirty="0" err="1" smtClean="0"/>
              <a:t>plana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70915"/>
            <a:ext cx="8915400" cy="4210438"/>
          </a:xfrm>
        </p:spPr>
        <p:txBody>
          <a:bodyPr>
            <a:noAutofit/>
          </a:bodyPr>
          <a:lstStyle/>
          <a:p>
            <a:r>
              <a:rPr lang="sr-Latn-RS" sz="2800" b="1" i="1" u="sng" dirty="0" smtClean="0"/>
              <a:t>Opšta p</a:t>
            </a:r>
            <a:r>
              <a:rPr lang="sr-Latn-RS" sz="2800" b="1" i="1" u="sng" dirty="0" smtClean="0"/>
              <a:t>ravila za uspešno pisanje biznis plana:</a:t>
            </a:r>
          </a:p>
          <a:p>
            <a:r>
              <a:rPr lang="sr-Latn-RS" sz="2800" b="1" dirty="0" smtClean="0"/>
              <a:t>Definisati viziju</a:t>
            </a:r>
          </a:p>
          <a:p>
            <a:r>
              <a:rPr lang="sr-Latn-RS" sz="2800" b="1" dirty="0" smtClean="0"/>
              <a:t>Postaviti ciljeve </a:t>
            </a:r>
          </a:p>
          <a:p>
            <a:r>
              <a:rPr lang="sr-Latn-RS" sz="2800" b="1" dirty="0" smtClean="0"/>
              <a:t>Definisati jedinstveno prodajno rešenje</a:t>
            </a:r>
          </a:p>
          <a:p>
            <a:r>
              <a:rPr lang="sr-Latn-RS" sz="2800" b="1" dirty="0" smtClean="0"/>
              <a:t>Istražiti tržište </a:t>
            </a:r>
            <a:endParaRPr lang="sr-Latn-RS" sz="2800" b="1" dirty="0"/>
          </a:p>
          <a:p>
            <a:r>
              <a:rPr lang="sr-Latn-RS" sz="2800" b="1" dirty="0" smtClean="0"/>
              <a:t>Dobro upoznati potrebe i želje ciljne grupe kupaca</a:t>
            </a:r>
          </a:p>
          <a:p>
            <a:r>
              <a:rPr lang="sr-Latn-RS" sz="2800" b="1" dirty="0" smtClean="0"/>
              <a:t>Istražiti potražnju za svojim proizvodom/uslugom </a:t>
            </a:r>
          </a:p>
          <a:p>
            <a:endParaRPr lang="sr-Latn-RS" sz="2200" dirty="0" smtClean="0"/>
          </a:p>
          <a:p>
            <a:endParaRPr lang="sr-Latn-RS" sz="2200" dirty="0" smtClean="0"/>
          </a:p>
          <a:p>
            <a:endParaRPr lang="sr-Latn-RS" sz="2200" dirty="0" smtClean="0"/>
          </a:p>
          <a:p>
            <a:endParaRPr lang="sr-Latn-RS" sz="2400" dirty="0" smtClean="0"/>
          </a:p>
        </p:txBody>
      </p:sp>
    </p:spTree>
    <p:extLst>
      <p:ext uri="{BB962C8B-B14F-4D97-AF65-F5344CB8AC3E}">
        <p14:creationId xmlns:p14="http://schemas.microsoft.com/office/powerpoint/2010/main" val="93801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Pravila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smernice</a:t>
            </a:r>
            <a:r>
              <a:rPr lang="en-US" b="1" dirty="0"/>
              <a:t> </a:t>
            </a:r>
            <a:r>
              <a:rPr lang="en-US" b="1" dirty="0" err="1"/>
              <a:t>za</a:t>
            </a:r>
            <a:r>
              <a:rPr lang="en-US" b="1" dirty="0"/>
              <a:t> </a:t>
            </a:r>
            <a:r>
              <a:rPr lang="en-US" b="1" dirty="0" err="1"/>
              <a:t>pisanje</a:t>
            </a:r>
            <a:r>
              <a:rPr lang="en-US" b="1" dirty="0"/>
              <a:t> </a:t>
            </a:r>
            <a:r>
              <a:rPr lang="en-US" b="1" dirty="0" err="1" smtClean="0"/>
              <a:t>biznis</a:t>
            </a:r>
            <a:r>
              <a:rPr lang="en-US" b="1" dirty="0" smtClean="0"/>
              <a:t> </a:t>
            </a:r>
            <a:r>
              <a:rPr lang="en-US" b="1" dirty="0" err="1"/>
              <a:t>plana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2078551"/>
            <a:ext cx="8915400" cy="4210438"/>
          </a:xfrm>
        </p:spPr>
        <p:txBody>
          <a:bodyPr>
            <a:noAutofit/>
          </a:bodyPr>
          <a:lstStyle/>
          <a:p>
            <a:r>
              <a:rPr lang="sr-Latn-RS" sz="2800" b="1" dirty="0"/>
              <a:t>Sprovesti sekundarno istraživanje putem Interneta, javnih biblioteka i sl.</a:t>
            </a:r>
          </a:p>
          <a:p>
            <a:r>
              <a:rPr lang="sr-Latn-RS" sz="2800" b="1" dirty="0" smtClean="0"/>
              <a:t>Postaviti </a:t>
            </a:r>
            <a:r>
              <a:rPr lang="sr-Latn-RS" sz="2800" b="1" dirty="0"/>
              <a:t>marketing ciljeve</a:t>
            </a:r>
          </a:p>
          <a:p>
            <a:r>
              <a:rPr lang="sr-Latn-RS" sz="2800" b="1" dirty="0"/>
              <a:t>Definisati makreting miks proizvoda</a:t>
            </a:r>
            <a:endParaRPr lang="sr-Latn-RS" sz="2800" b="1" dirty="0" smtClean="0"/>
          </a:p>
          <a:p>
            <a:r>
              <a:rPr lang="sr-Latn-RS" sz="2800" b="1" dirty="0" smtClean="0"/>
              <a:t>Postaviti marketing ciljeve</a:t>
            </a:r>
          </a:p>
          <a:p>
            <a:r>
              <a:rPr lang="sr-Latn-RS" sz="2800" b="1" dirty="0" smtClean="0"/>
              <a:t>Definisati makreting miks proizvoda</a:t>
            </a:r>
          </a:p>
          <a:p>
            <a:r>
              <a:rPr lang="sr-Latn-RS" sz="2800" b="1" dirty="0" smtClean="0"/>
              <a:t>Definisati marketing strategiju</a:t>
            </a:r>
          </a:p>
          <a:p>
            <a:r>
              <a:rPr lang="sr-Latn-RS" sz="2800" b="1" dirty="0" smtClean="0"/>
              <a:t>Preuzeti akciju</a:t>
            </a:r>
          </a:p>
          <a:p>
            <a:endParaRPr lang="sr-Latn-RS" sz="2200" dirty="0" smtClean="0"/>
          </a:p>
          <a:p>
            <a:endParaRPr lang="sr-Latn-RS" sz="2200" dirty="0" smtClean="0"/>
          </a:p>
          <a:p>
            <a:endParaRPr lang="sr-Latn-RS" sz="2400" dirty="0" smtClean="0"/>
          </a:p>
        </p:txBody>
      </p:sp>
    </p:spTree>
    <p:extLst>
      <p:ext uri="{BB962C8B-B14F-4D97-AF65-F5344CB8AC3E}">
        <p14:creationId xmlns:p14="http://schemas.microsoft.com/office/powerpoint/2010/main" val="749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Pravila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smernice</a:t>
            </a:r>
            <a:r>
              <a:rPr lang="en-US" b="1" dirty="0"/>
              <a:t> </a:t>
            </a:r>
            <a:r>
              <a:rPr lang="en-US" b="1" dirty="0" err="1"/>
              <a:t>za</a:t>
            </a:r>
            <a:r>
              <a:rPr lang="en-US" b="1" dirty="0"/>
              <a:t> </a:t>
            </a:r>
            <a:r>
              <a:rPr lang="en-US" b="1" dirty="0" err="1"/>
              <a:t>pisanje</a:t>
            </a:r>
            <a:r>
              <a:rPr lang="en-US" b="1" dirty="0"/>
              <a:t> </a:t>
            </a:r>
            <a:r>
              <a:rPr lang="en-US" b="1" dirty="0" err="1" smtClean="0"/>
              <a:t>biznis</a:t>
            </a:r>
            <a:r>
              <a:rPr lang="en-US" b="1" dirty="0" smtClean="0"/>
              <a:t> </a:t>
            </a:r>
            <a:r>
              <a:rPr lang="en-US" b="1" dirty="0" err="1"/>
              <a:t>plana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2078551"/>
            <a:ext cx="8915400" cy="4210438"/>
          </a:xfrm>
        </p:spPr>
        <p:txBody>
          <a:bodyPr>
            <a:noAutofit/>
          </a:bodyPr>
          <a:lstStyle/>
          <a:p>
            <a:r>
              <a:rPr lang="sr-Latn-RS" sz="2800" dirty="0" smtClean="0"/>
              <a:t>O</a:t>
            </a:r>
            <a:r>
              <a:rPr lang="en-US" sz="2800" dirty="0" err="1" smtClean="0"/>
              <a:t>snovne</a:t>
            </a:r>
            <a:r>
              <a:rPr lang="en-US" sz="2800" dirty="0" smtClean="0"/>
              <a:t> </a:t>
            </a:r>
            <a:r>
              <a:rPr lang="en-US" sz="2800" b="1" dirty="0" err="1"/>
              <a:t>zamke</a:t>
            </a:r>
            <a:r>
              <a:rPr lang="en-US" sz="2800" dirty="0"/>
              <a:t> </a:t>
            </a:r>
            <a:r>
              <a:rPr lang="en-US" sz="2800" dirty="0" err="1"/>
              <a:t>koje</a:t>
            </a:r>
            <a:r>
              <a:rPr lang="en-US" sz="2800" dirty="0"/>
              <a:t> </a:t>
            </a:r>
            <a:r>
              <a:rPr lang="en-US" sz="2800" dirty="0" err="1"/>
              <a:t>treba</a:t>
            </a:r>
            <a:r>
              <a:rPr lang="en-US" sz="2800" dirty="0"/>
              <a:t> </a:t>
            </a:r>
            <a:r>
              <a:rPr lang="en-US" sz="2800" dirty="0" err="1"/>
              <a:t>izbegavati</a:t>
            </a:r>
            <a:r>
              <a:rPr lang="en-US" sz="2800" dirty="0"/>
              <a:t> </a:t>
            </a:r>
            <a:r>
              <a:rPr lang="en-US" sz="2800" dirty="0" err="1" smtClean="0"/>
              <a:t>pr</a:t>
            </a:r>
            <a:r>
              <a:rPr lang="sr-Latn-RS" sz="2800" dirty="0" smtClean="0"/>
              <a:t>i </a:t>
            </a:r>
            <a:r>
              <a:rPr lang="en-US" sz="2800" dirty="0" err="1" smtClean="0"/>
              <a:t>izradi</a:t>
            </a:r>
            <a:r>
              <a:rPr lang="en-US" sz="2800" dirty="0"/>
              <a:t>, </a:t>
            </a:r>
            <a:r>
              <a:rPr lang="en-US" sz="2800" dirty="0" err="1"/>
              <a:t>implementaciji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 smtClean="0"/>
              <a:t>prezentaciji</a:t>
            </a:r>
            <a:r>
              <a:rPr lang="sr-Latn-RS" sz="2800" dirty="0" smtClean="0"/>
              <a:t> biznis plana:</a:t>
            </a:r>
            <a:r>
              <a:rPr lang="en-US" sz="2800" b="1" dirty="0"/>
              <a:t> </a:t>
            </a:r>
            <a:endParaRPr lang="sr-Latn-RS" sz="2800" b="1" dirty="0" smtClean="0"/>
          </a:p>
          <a:p>
            <a:r>
              <a:rPr lang="en-US" sz="2800" b="1" dirty="0" err="1" smtClean="0"/>
              <a:t>nerealistični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ciljevi</a:t>
            </a:r>
            <a:endParaRPr lang="sr-Latn-RS" sz="2800" b="1" dirty="0" smtClean="0"/>
          </a:p>
          <a:p>
            <a:r>
              <a:rPr lang="en-US" sz="2800" b="1" dirty="0" err="1"/>
              <a:t>loše</a:t>
            </a:r>
            <a:r>
              <a:rPr lang="en-US" sz="2800" b="1" dirty="0"/>
              <a:t> </a:t>
            </a:r>
            <a:r>
              <a:rPr lang="en-US" sz="2800" b="1" dirty="0" err="1"/>
              <a:t>anticipiranje</a:t>
            </a:r>
            <a:r>
              <a:rPr lang="en-US" sz="2800" b="1" dirty="0"/>
              <a:t> </a:t>
            </a:r>
            <a:r>
              <a:rPr lang="en-US" sz="2800" b="1" dirty="0" err="1"/>
              <a:t>prepreka</a:t>
            </a:r>
            <a:r>
              <a:rPr lang="en-US" sz="2800" b="1" dirty="0"/>
              <a:t> </a:t>
            </a:r>
            <a:r>
              <a:rPr lang="en-US" sz="2800" b="1" dirty="0" err="1"/>
              <a:t>na</a:t>
            </a:r>
            <a:r>
              <a:rPr lang="en-US" sz="2800" b="1" dirty="0"/>
              <a:t> </a:t>
            </a:r>
            <a:r>
              <a:rPr lang="en-US" sz="2800" b="1" dirty="0" err="1" smtClean="0"/>
              <a:t>putu</a:t>
            </a:r>
            <a:endParaRPr lang="sr-Latn-RS" sz="2800" b="1" dirty="0" smtClean="0"/>
          </a:p>
          <a:p>
            <a:r>
              <a:rPr lang="en-US" sz="2800" b="1" dirty="0" err="1"/>
              <a:t>nepostojanje</a:t>
            </a:r>
            <a:r>
              <a:rPr lang="en-US" sz="2800" b="1" dirty="0"/>
              <a:t> </a:t>
            </a:r>
            <a:r>
              <a:rPr lang="en-US" sz="2800" b="1" dirty="0" err="1"/>
              <a:t>privrženosti</a:t>
            </a:r>
            <a:r>
              <a:rPr lang="en-US" sz="2800" b="1" dirty="0"/>
              <a:t>, </a:t>
            </a:r>
            <a:r>
              <a:rPr lang="en-US" sz="2800" b="1" dirty="0" err="1"/>
              <a:t>zalaganja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 smtClean="0"/>
              <a:t>posvećenosti</a:t>
            </a:r>
            <a:endParaRPr lang="sr-Latn-RS" sz="2800" b="1" dirty="0" smtClean="0"/>
          </a:p>
          <a:p>
            <a:r>
              <a:rPr lang="en-US" sz="2800" b="1" dirty="0" err="1"/>
              <a:t>nedostatak</a:t>
            </a:r>
            <a:r>
              <a:rPr lang="en-US" sz="2800" b="1" dirty="0"/>
              <a:t> </a:t>
            </a:r>
            <a:r>
              <a:rPr lang="en-US" sz="2800" b="1" dirty="0" err="1"/>
              <a:t>iskazanog</a:t>
            </a:r>
            <a:r>
              <a:rPr lang="en-US" sz="2800" b="1" dirty="0"/>
              <a:t> </a:t>
            </a:r>
            <a:r>
              <a:rPr lang="en-US" sz="2800" b="1" dirty="0" err="1"/>
              <a:t>iskustva</a:t>
            </a:r>
            <a:r>
              <a:rPr lang="en-US" sz="2800" b="1" dirty="0"/>
              <a:t> (</a:t>
            </a:r>
            <a:r>
              <a:rPr lang="en-US" sz="2800" b="1" dirty="0" err="1"/>
              <a:t>biznis</a:t>
            </a:r>
            <a:r>
              <a:rPr lang="en-US" sz="2800" b="1" dirty="0"/>
              <a:t> </a:t>
            </a:r>
            <a:r>
              <a:rPr lang="en-US" sz="2800" b="1" dirty="0" err="1"/>
              <a:t>ili</a:t>
            </a:r>
            <a:r>
              <a:rPr lang="en-US" sz="2800" b="1" dirty="0"/>
              <a:t> </a:t>
            </a:r>
            <a:r>
              <a:rPr lang="en-US" sz="2800" b="1" dirty="0" err="1"/>
              <a:t>tehničke</a:t>
            </a:r>
            <a:r>
              <a:rPr lang="en-US" sz="2800" b="1" dirty="0"/>
              <a:t> </a:t>
            </a:r>
            <a:r>
              <a:rPr lang="en-US" sz="2800" b="1" dirty="0" err="1"/>
              <a:t>prirode</a:t>
            </a:r>
            <a:r>
              <a:rPr lang="en-US" sz="2800" b="1" dirty="0" smtClean="0"/>
              <a:t>)</a:t>
            </a:r>
            <a:endParaRPr lang="sr-Latn-RS" sz="2800" b="1" dirty="0" smtClean="0"/>
          </a:p>
          <a:p>
            <a:r>
              <a:rPr lang="en-US" sz="2800" b="1" dirty="0" err="1"/>
              <a:t>nepostojanje</a:t>
            </a:r>
            <a:r>
              <a:rPr lang="en-US" sz="2800" b="1" dirty="0"/>
              <a:t> </a:t>
            </a:r>
            <a:r>
              <a:rPr lang="en-US" sz="2800" b="1" dirty="0" err="1" smtClean="0"/>
              <a:t>tržišnog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segmenta</a:t>
            </a:r>
            <a:endParaRPr lang="sr-Latn-RS" sz="2800" b="1" dirty="0"/>
          </a:p>
          <a:p>
            <a:endParaRPr lang="sr-Latn-RS" sz="2800" dirty="0" smtClean="0"/>
          </a:p>
          <a:p>
            <a:endParaRPr lang="sr-Latn-RS" sz="2400" dirty="0" smtClean="0"/>
          </a:p>
        </p:txBody>
      </p:sp>
    </p:spTree>
    <p:extLst>
      <p:ext uri="{BB962C8B-B14F-4D97-AF65-F5344CB8AC3E}">
        <p14:creationId xmlns:p14="http://schemas.microsoft.com/office/powerpoint/2010/main" val="279242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00" y="2643410"/>
            <a:ext cx="8911687" cy="1280890"/>
          </a:xfrm>
        </p:spPr>
        <p:txBody>
          <a:bodyPr/>
          <a:lstStyle/>
          <a:p>
            <a:r>
              <a:rPr lang="en-US" b="1" dirty="0" err="1"/>
              <a:t>Pravila</a:t>
            </a:r>
            <a:r>
              <a:rPr lang="en-US" b="1" dirty="0"/>
              <a:t> </a:t>
            </a:r>
            <a:r>
              <a:rPr lang="en-US" b="1" dirty="0" err="1" smtClean="0"/>
              <a:t>za</a:t>
            </a:r>
            <a:r>
              <a:rPr lang="en-US" b="1" dirty="0" smtClean="0"/>
              <a:t> </a:t>
            </a:r>
            <a:r>
              <a:rPr lang="en-US" b="1" dirty="0" err="1" smtClean="0"/>
              <a:t>prezentaciju</a:t>
            </a:r>
            <a:r>
              <a:rPr lang="en-US" b="1" dirty="0" smtClean="0"/>
              <a:t> </a:t>
            </a:r>
            <a:r>
              <a:rPr lang="de-DE" b="1" dirty="0" smtClean="0"/>
              <a:t>biznis </a:t>
            </a:r>
            <a:r>
              <a:rPr lang="de-DE" b="1" dirty="0" smtClean="0"/>
              <a:t>plana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412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Pravila</a:t>
            </a:r>
            <a:r>
              <a:rPr lang="en-US" b="1" dirty="0"/>
              <a:t> </a:t>
            </a:r>
            <a:r>
              <a:rPr lang="sr-Latn-RS" b="1" dirty="0" smtClean="0"/>
              <a:t>za </a:t>
            </a:r>
            <a:r>
              <a:rPr lang="en-US" b="1" dirty="0" err="1" smtClean="0"/>
              <a:t>prezentaciju</a:t>
            </a:r>
            <a:r>
              <a:rPr lang="en-US" b="1" dirty="0" smtClean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/>
              <a:t>plana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92224"/>
            <a:ext cx="8915400" cy="4892040"/>
          </a:xfrm>
        </p:spPr>
        <p:txBody>
          <a:bodyPr>
            <a:noAutofit/>
          </a:bodyPr>
          <a:lstStyle/>
          <a:p>
            <a:pPr lvl="0"/>
            <a:r>
              <a:rPr lang="en-US" sz="3200" b="1" dirty="0" err="1" smtClean="0"/>
              <a:t>predstavite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sebe</a:t>
            </a:r>
            <a:r>
              <a:rPr lang="en-US" sz="3200" b="1" dirty="0" smtClean="0"/>
              <a:t> </a:t>
            </a:r>
            <a:endParaRPr lang="sr-Latn-RS" sz="3200" b="1" dirty="0" smtClean="0"/>
          </a:p>
          <a:p>
            <a:pPr lvl="0"/>
            <a:r>
              <a:rPr lang="en-US" sz="3200" b="1" dirty="0" err="1" smtClean="0"/>
              <a:t>dozvolite</a:t>
            </a:r>
            <a:r>
              <a:rPr lang="en-US" sz="3200" b="1" dirty="0" smtClean="0"/>
              <a:t> da </a:t>
            </a:r>
            <a:r>
              <a:rPr lang="en-US" sz="3200" b="1" dirty="0" err="1" smtClean="0"/>
              <a:t>postavljaju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pitanja</a:t>
            </a:r>
            <a:r>
              <a:rPr lang="en-US" sz="3200" b="1" dirty="0" smtClean="0"/>
              <a:t> u </a:t>
            </a:r>
            <a:r>
              <a:rPr lang="en-US" sz="3200" b="1" dirty="0" err="1" smtClean="0"/>
              <a:t>svakom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trenutku</a:t>
            </a:r>
            <a:r>
              <a:rPr lang="en-US" sz="3200" b="1" dirty="0" smtClean="0"/>
              <a:t> </a:t>
            </a:r>
            <a:r>
              <a:rPr lang="sr-Latn-RS" sz="3200" b="1" dirty="0" smtClean="0"/>
              <a:t>prezentacije</a:t>
            </a:r>
            <a:endParaRPr lang="en-US" sz="3200" b="1" dirty="0" smtClean="0"/>
          </a:p>
          <a:p>
            <a:pPr lvl="0"/>
            <a:r>
              <a:rPr lang="en-US" sz="3200" b="1" dirty="0" err="1" smtClean="0"/>
              <a:t>zapisujte</a:t>
            </a:r>
            <a:r>
              <a:rPr lang="en-US" sz="3200" b="1" dirty="0" smtClean="0"/>
              <a:t> – </a:t>
            </a:r>
            <a:r>
              <a:rPr lang="en-US" sz="3200" b="1" dirty="0" err="1" smtClean="0"/>
              <a:t>nemojte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pamtiti</a:t>
            </a:r>
            <a:r>
              <a:rPr lang="en-US" sz="3200" b="1" dirty="0" smtClean="0"/>
              <a:t> – </a:t>
            </a:r>
            <a:r>
              <a:rPr lang="en-US" sz="3200" b="1" dirty="0" err="1" smtClean="0"/>
              <a:t>zapisite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pitanja</a:t>
            </a:r>
            <a:r>
              <a:rPr lang="en-US" sz="3200" b="1" dirty="0" smtClean="0"/>
              <a:t>, </a:t>
            </a:r>
            <a:r>
              <a:rPr lang="en-US" sz="3200" b="1" dirty="0" err="1" smtClean="0"/>
              <a:t>reakcije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ljudi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</a:t>
            </a:r>
            <a:r>
              <a:rPr lang="en-US" sz="3200" b="1" dirty="0" smtClean="0"/>
              <a:t> sl.</a:t>
            </a:r>
          </a:p>
          <a:p>
            <a:pPr lvl="0"/>
            <a:r>
              <a:rPr lang="en-US" sz="3200" b="1" dirty="0" err="1" smtClean="0"/>
              <a:t>prezentaciju</a:t>
            </a:r>
            <a:r>
              <a:rPr lang="en-US" sz="3200" b="1" dirty="0" smtClean="0"/>
              <a:t> rad</a:t>
            </a:r>
            <a:r>
              <a:rPr lang="sr-Latn-RS" sz="3200" b="1" dirty="0" smtClean="0"/>
              <a:t>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samo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oni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ljudi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koji</a:t>
            </a:r>
            <a:r>
              <a:rPr lang="en-US" sz="3200" b="1" dirty="0" smtClean="0"/>
              <a:t> dobro </a:t>
            </a:r>
            <a:r>
              <a:rPr lang="en-US" sz="3200" b="1" dirty="0" err="1" smtClean="0"/>
              <a:t>prez</a:t>
            </a:r>
            <a:r>
              <a:rPr lang="sr-Latn-RS" sz="3200" b="1" dirty="0" smtClean="0"/>
              <a:t>e</a:t>
            </a:r>
            <a:r>
              <a:rPr lang="en-US" sz="3200" b="1" dirty="0" err="1" smtClean="0"/>
              <a:t>ntuju</a:t>
            </a:r>
            <a:r>
              <a:rPr lang="en-US" sz="3200" b="1" dirty="0" smtClean="0"/>
              <a:t> – ne </a:t>
            </a:r>
            <a:r>
              <a:rPr lang="en-US" sz="3200" b="1" dirty="0" err="1" smtClean="0"/>
              <a:t>direktor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ve</a:t>
            </a:r>
            <a:r>
              <a:rPr lang="sr-Latn-RS" sz="3200" b="1" dirty="0" smtClean="0"/>
              <a:t>ć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neko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ko</a:t>
            </a:r>
            <a:r>
              <a:rPr lang="en-US" sz="3200" b="1" dirty="0" smtClean="0"/>
              <a:t> dobro </a:t>
            </a:r>
            <a:r>
              <a:rPr lang="en-US" sz="3200" b="1" dirty="0" err="1" smtClean="0"/>
              <a:t>zna</a:t>
            </a:r>
            <a:r>
              <a:rPr lang="en-US" sz="3200" b="1" dirty="0" smtClean="0"/>
              <a:t> da </a:t>
            </a:r>
            <a:r>
              <a:rPr lang="en-US" sz="3200" b="1" dirty="0" err="1" smtClean="0"/>
              <a:t>komunicira</a:t>
            </a:r>
            <a:r>
              <a:rPr lang="en-US" sz="3200" b="1" dirty="0" smtClean="0"/>
              <a:t>, </a:t>
            </a:r>
            <a:r>
              <a:rPr lang="en-US" sz="3200" b="1" dirty="0" err="1" smtClean="0"/>
              <a:t>ima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najbolji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javni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nastup</a:t>
            </a:r>
            <a:endParaRPr lang="en-US" sz="3200" b="1" dirty="0" smtClean="0"/>
          </a:p>
          <a:p>
            <a:pPr lvl="0"/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87809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Pravila</a:t>
            </a:r>
            <a:r>
              <a:rPr lang="en-US" b="1" dirty="0"/>
              <a:t> </a:t>
            </a:r>
            <a:r>
              <a:rPr lang="sr-Latn-RS" b="1" dirty="0" smtClean="0"/>
              <a:t>za </a:t>
            </a:r>
            <a:r>
              <a:rPr lang="en-US" b="1" dirty="0" err="1" smtClean="0"/>
              <a:t>prezentaciju</a:t>
            </a:r>
            <a:r>
              <a:rPr lang="en-US" b="1" dirty="0" smtClean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/>
              <a:t>plana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92224"/>
            <a:ext cx="8915400" cy="4210438"/>
          </a:xfrm>
        </p:spPr>
        <p:txBody>
          <a:bodyPr>
            <a:noAutofit/>
          </a:bodyPr>
          <a:lstStyle/>
          <a:p>
            <a:r>
              <a:rPr lang="en-US" sz="3200" b="1" dirty="0" err="1"/>
              <a:t>budite</a:t>
            </a:r>
            <a:r>
              <a:rPr lang="en-US" sz="3200" b="1" dirty="0"/>
              <a:t> </a:t>
            </a:r>
            <a:r>
              <a:rPr lang="en-US" sz="3200" b="1" dirty="0" err="1" smtClean="0"/>
              <a:t>kon</a:t>
            </a:r>
            <a:r>
              <a:rPr lang="sr-Latn-RS" sz="3200" b="1" dirty="0" smtClean="0"/>
              <a:t>k</a:t>
            </a:r>
            <a:r>
              <a:rPr lang="en-US" sz="3200" b="1" dirty="0" err="1" smtClean="0"/>
              <a:t>retni</a:t>
            </a:r>
            <a:r>
              <a:rPr lang="en-US" sz="3200" b="1" dirty="0" smtClean="0"/>
              <a:t> </a:t>
            </a:r>
            <a:r>
              <a:rPr lang="en-US" sz="3200" b="1" dirty="0" err="1"/>
              <a:t>i</a:t>
            </a:r>
            <a:r>
              <a:rPr lang="en-US" sz="3200" b="1" dirty="0"/>
              <a:t> </a:t>
            </a:r>
            <a:r>
              <a:rPr lang="en-US" sz="3200" b="1" dirty="0" err="1"/>
              <a:t>koncizni</a:t>
            </a:r>
            <a:r>
              <a:rPr lang="en-US" sz="3200" b="1" dirty="0"/>
              <a:t> – ne </a:t>
            </a:r>
            <a:r>
              <a:rPr lang="en-US" sz="3200" b="1" dirty="0" err="1"/>
              <a:t>pri</a:t>
            </a:r>
            <a:r>
              <a:rPr lang="sr-Latn-RS" sz="3200" b="1" dirty="0"/>
              <a:t>č</a:t>
            </a:r>
            <a:r>
              <a:rPr lang="en-US" sz="3200" b="1" dirty="0" err="1"/>
              <a:t>ajte</a:t>
            </a:r>
            <a:r>
              <a:rPr lang="en-US" sz="3200" b="1" dirty="0"/>
              <a:t> </a:t>
            </a:r>
            <a:r>
              <a:rPr lang="en-US" sz="3200" b="1" dirty="0" err="1"/>
              <a:t>detalje</a:t>
            </a:r>
            <a:r>
              <a:rPr lang="en-US" sz="3200" b="1" dirty="0"/>
              <a:t> </a:t>
            </a:r>
            <a:r>
              <a:rPr lang="en-US" sz="3200" b="1" dirty="0" err="1"/>
              <a:t>ve</a:t>
            </a:r>
            <a:r>
              <a:rPr lang="sr-Latn-RS" sz="3200" b="1" dirty="0"/>
              <a:t>ć</a:t>
            </a:r>
            <a:r>
              <a:rPr lang="en-US" sz="3200" b="1" dirty="0"/>
              <a:t> </a:t>
            </a:r>
            <a:r>
              <a:rPr lang="en-US" sz="3200" b="1" dirty="0" err="1"/>
              <a:t>samo</a:t>
            </a:r>
            <a:r>
              <a:rPr lang="en-US" sz="3200" b="1" dirty="0"/>
              <a:t> </a:t>
            </a:r>
            <a:r>
              <a:rPr lang="en-US" sz="3200" b="1" dirty="0" err="1"/>
              <a:t>glavne</a:t>
            </a:r>
            <a:r>
              <a:rPr lang="en-US" sz="3200" b="1" dirty="0"/>
              <a:t> </a:t>
            </a:r>
            <a:r>
              <a:rPr lang="en-US" sz="3200" b="1" dirty="0" err="1"/>
              <a:t>stvari</a:t>
            </a:r>
            <a:endParaRPr lang="en-US" sz="3200" b="1" dirty="0"/>
          </a:p>
          <a:p>
            <a:r>
              <a:rPr lang="en-US" sz="3200" b="1" dirty="0"/>
              <a:t>pre</a:t>
            </a:r>
            <a:r>
              <a:rPr lang="sr-Latn-RS" sz="3200" b="1" dirty="0"/>
              <a:t>z</a:t>
            </a:r>
            <a:r>
              <a:rPr lang="en-US" sz="3200" b="1" dirty="0" err="1"/>
              <a:t>entacija</a:t>
            </a:r>
            <a:r>
              <a:rPr lang="en-US" sz="3200" b="1" dirty="0"/>
              <a:t> </a:t>
            </a:r>
            <a:r>
              <a:rPr lang="en-US" sz="3200" b="1" dirty="0" err="1"/>
              <a:t>sa</a:t>
            </a:r>
            <a:r>
              <a:rPr lang="en-US" sz="3200" b="1" dirty="0"/>
              <a:t> </a:t>
            </a:r>
            <a:r>
              <a:rPr lang="en-US" sz="3200" b="1" dirty="0" err="1"/>
              <a:t>manje</a:t>
            </a:r>
            <a:r>
              <a:rPr lang="en-US" sz="3200" b="1" dirty="0"/>
              <a:t> </a:t>
            </a:r>
            <a:r>
              <a:rPr lang="en-US" sz="3200" b="1" dirty="0" err="1"/>
              <a:t>teksta</a:t>
            </a:r>
            <a:r>
              <a:rPr lang="sr-Latn-RS" sz="3200" b="1" dirty="0"/>
              <a:t>,</a:t>
            </a:r>
            <a:r>
              <a:rPr lang="en-US" sz="3200" b="1" dirty="0"/>
              <a:t> a vi</a:t>
            </a:r>
            <a:r>
              <a:rPr lang="sr-Latn-RS" sz="3200" b="1" dirty="0"/>
              <a:t>š</a:t>
            </a:r>
            <a:r>
              <a:rPr lang="en-US" sz="3200" b="1" dirty="0"/>
              <a:t>e </a:t>
            </a:r>
            <a:r>
              <a:rPr lang="en-US" sz="3200" b="1" dirty="0" err="1"/>
              <a:t>slika</a:t>
            </a:r>
            <a:endParaRPr lang="en-US" sz="3200" b="1" dirty="0"/>
          </a:p>
          <a:p>
            <a:r>
              <a:rPr lang="en-US" sz="3200" b="1" dirty="0" err="1"/>
              <a:t>priprema</a:t>
            </a:r>
            <a:r>
              <a:rPr lang="en-US" sz="3200" b="1" dirty="0"/>
              <a:t> </a:t>
            </a:r>
            <a:r>
              <a:rPr lang="en-US" sz="3200" b="1" dirty="0" err="1"/>
              <a:t>prezentacije</a:t>
            </a:r>
            <a:r>
              <a:rPr lang="en-US" sz="3200" b="1" dirty="0"/>
              <a:t> je </a:t>
            </a:r>
            <a:r>
              <a:rPr lang="en-US" sz="3200" b="1" dirty="0" err="1"/>
              <a:t>klju</a:t>
            </a:r>
            <a:r>
              <a:rPr lang="sr-Latn-RS" sz="3200" b="1" dirty="0"/>
              <a:t>č</a:t>
            </a:r>
            <a:r>
              <a:rPr lang="en-US" sz="3200" b="1" dirty="0"/>
              <a:t> </a:t>
            </a:r>
            <a:r>
              <a:rPr lang="en-US" sz="3200" b="1" dirty="0" err="1"/>
              <a:t>uspeha</a:t>
            </a:r>
            <a:r>
              <a:rPr lang="en-US" sz="3200" b="1" dirty="0"/>
              <a:t>  </a:t>
            </a:r>
          </a:p>
          <a:p>
            <a:r>
              <a:rPr lang="en-US" sz="3200" b="1" dirty="0" err="1"/>
              <a:t>pona</a:t>
            </a:r>
            <a:r>
              <a:rPr lang="sr-Latn-RS" sz="3200" b="1" dirty="0"/>
              <a:t>š</a:t>
            </a:r>
            <a:r>
              <a:rPr lang="en-US" sz="3200" b="1" dirty="0" err="1"/>
              <a:t>ajte</a:t>
            </a:r>
            <a:r>
              <a:rPr lang="en-US" sz="3200" b="1" dirty="0"/>
              <a:t> se </a:t>
            </a:r>
            <a:r>
              <a:rPr lang="en-US" sz="3200" b="1" dirty="0" err="1"/>
              <a:t>samopouzdano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48530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Pravila</a:t>
            </a:r>
            <a:r>
              <a:rPr lang="en-US" b="1" dirty="0"/>
              <a:t> </a:t>
            </a:r>
            <a:r>
              <a:rPr lang="sr-Latn-RS" b="1" dirty="0" smtClean="0"/>
              <a:t>za </a:t>
            </a:r>
            <a:r>
              <a:rPr lang="en-US" b="1" dirty="0" err="1" smtClean="0"/>
              <a:t>prezentaciju</a:t>
            </a:r>
            <a:r>
              <a:rPr lang="en-US" b="1" dirty="0" smtClean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/>
              <a:t>plana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92224"/>
            <a:ext cx="8915400" cy="4210438"/>
          </a:xfrm>
        </p:spPr>
        <p:txBody>
          <a:bodyPr>
            <a:noAutofit/>
          </a:bodyPr>
          <a:lstStyle/>
          <a:p>
            <a:pPr lvl="0"/>
            <a:r>
              <a:rPr lang="en-US" sz="3200" b="1" dirty="0" err="1"/>
              <a:t>razgovarajte</a:t>
            </a:r>
            <a:r>
              <a:rPr lang="en-US" sz="3200" b="1" dirty="0"/>
              <a:t> </a:t>
            </a:r>
            <a:r>
              <a:rPr lang="en-US" sz="3200" b="1" dirty="0" err="1"/>
              <a:t>sa</a:t>
            </a:r>
            <a:r>
              <a:rPr lang="en-US" sz="3200" b="1" dirty="0"/>
              <a:t> </a:t>
            </a:r>
            <a:r>
              <a:rPr lang="en-US" sz="3200" b="1" dirty="0" err="1"/>
              <a:t>slu</a:t>
            </a:r>
            <a:r>
              <a:rPr lang="sr-Latn-RS" sz="3200" b="1" dirty="0"/>
              <a:t>š</a:t>
            </a:r>
            <a:r>
              <a:rPr lang="en-US" sz="3200" b="1" dirty="0" err="1"/>
              <a:t>aocem</a:t>
            </a:r>
            <a:r>
              <a:rPr lang="en-US" sz="3200" b="1" dirty="0"/>
              <a:t> –</a:t>
            </a:r>
            <a:r>
              <a:rPr lang="en-US" sz="3200" b="1" dirty="0" err="1"/>
              <a:t>pri</a:t>
            </a:r>
            <a:r>
              <a:rPr lang="sr-Latn-RS" sz="3200" b="1" dirty="0"/>
              <a:t>č</a:t>
            </a:r>
            <a:r>
              <a:rPr lang="en-US" sz="3200" b="1" dirty="0" err="1"/>
              <a:t>ajte</a:t>
            </a:r>
            <a:r>
              <a:rPr lang="en-US" sz="3200" b="1" dirty="0"/>
              <a:t> </a:t>
            </a:r>
            <a:r>
              <a:rPr lang="sr-Latn-RS" sz="3200" b="1" dirty="0"/>
              <a:t>ono š</a:t>
            </a:r>
            <a:r>
              <a:rPr lang="en-US" sz="3200" b="1" dirty="0"/>
              <a:t>t</a:t>
            </a:r>
            <a:r>
              <a:rPr lang="sr-Latn-RS" sz="3200" b="1" dirty="0"/>
              <a:t>o</a:t>
            </a:r>
            <a:r>
              <a:rPr lang="en-US" sz="3200" b="1" dirty="0"/>
              <a:t> </a:t>
            </a:r>
            <a:r>
              <a:rPr lang="en-US" sz="3200" b="1" dirty="0" err="1"/>
              <a:t>slu</a:t>
            </a:r>
            <a:r>
              <a:rPr lang="sr-Latn-RS" sz="3200" b="1" dirty="0"/>
              <a:t>š</a:t>
            </a:r>
            <a:r>
              <a:rPr lang="en-US" sz="3200" b="1" dirty="0" err="1"/>
              <a:t>alac</a:t>
            </a:r>
            <a:r>
              <a:rPr lang="en-US" sz="3200" b="1" dirty="0"/>
              <a:t> ho</a:t>
            </a:r>
            <a:r>
              <a:rPr lang="sr-Latn-RS" sz="3200" b="1" dirty="0"/>
              <a:t>ć</a:t>
            </a:r>
            <a:r>
              <a:rPr lang="en-US" sz="3200" b="1" dirty="0"/>
              <a:t>e da </a:t>
            </a:r>
            <a:r>
              <a:rPr lang="sr-Latn-RS" sz="3200" b="1" dirty="0"/>
              <a:t>č</a:t>
            </a:r>
            <a:r>
              <a:rPr lang="en-US" sz="3200" b="1" dirty="0" err="1"/>
              <a:t>uje</a:t>
            </a:r>
            <a:endParaRPr lang="en-US" sz="3200" b="1" dirty="0"/>
          </a:p>
          <a:p>
            <a:pPr lvl="0"/>
            <a:r>
              <a:rPr lang="en-US" sz="3200" b="1" dirty="0" err="1"/>
              <a:t>odgov</a:t>
            </a:r>
            <a:r>
              <a:rPr lang="sr-Latn-RS" sz="3200" b="1" dirty="0"/>
              <a:t>o</a:t>
            </a:r>
            <a:r>
              <a:rPr lang="en-US" sz="3200" b="1" dirty="0"/>
              <a:t>rite </a:t>
            </a:r>
            <a:r>
              <a:rPr lang="en-US" sz="3200" b="1" dirty="0" err="1"/>
              <a:t>na</a:t>
            </a:r>
            <a:r>
              <a:rPr lang="en-US" sz="3200" b="1" dirty="0"/>
              <a:t> </a:t>
            </a:r>
            <a:r>
              <a:rPr lang="en-US" sz="3200" b="1" dirty="0" err="1"/>
              <a:t>pitanje</a:t>
            </a:r>
            <a:r>
              <a:rPr lang="en-US" sz="3200" b="1" dirty="0"/>
              <a:t> </a:t>
            </a:r>
            <a:r>
              <a:rPr lang="en-US" sz="3200" b="1" dirty="0" err="1"/>
              <a:t>za</a:t>
            </a:r>
            <a:r>
              <a:rPr lang="sr-Latn-RS" sz="3200" b="1" dirty="0"/>
              <a:t>š</a:t>
            </a:r>
            <a:r>
              <a:rPr lang="en-US" sz="3200" b="1" dirty="0"/>
              <a:t>to -  </a:t>
            </a:r>
            <a:r>
              <a:rPr lang="en-US" sz="3200" b="1" dirty="0" err="1"/>
              <a:t>za</a:t>
            </a:r>
            <a:r>
              <a:rPr lang="sr-Latn-RS" sz="3200" b="1" dirty="0"/>
              <a:t>š</a:t>
            </a:r>
            <a:r>
              <a:rPr lang="en-US" sz="3200" b="1" dirty="0"/>
              <a:t>to da </a:t>
            </a:r>
            <a:r>
              <a:rPr lang="en-US" sz="3200" b="1" dirty="0" err="1"/>
              <a:t>ti</a:t>
            </a:r>
            <a:r>
              <a:rPr lang="en-US" sz="3200" b="1" dirty="0"/>
              <a:t> dam </a:t>
            </a:r>
            <a:r>
              <a:rPr lang="en-US" sz="3200" b="1" dirty="0" err="1"/>
              <a:t>svoj</a:t>
            </a:r>
            <a:r>
              <a:rPr lang="en-US" sz="3200" b="1" dirty="0"/>
              <a:t> </a:t>
            </a:r>
            <a:r>
              <a:rPr lang="en-US" sz="3200" b="1" dirty="0" err="1"/>
              <a:t>novac</a:t>
            </a:r>
            <a:r>
              <a:rPr lang="en-US" sz="3200" b="1" dirty="0"/>
              <a:t>, </a:t>
            </a:r>
            <a:r>
              <a:rPr lang="sr-Latn-RS" sz="3200" b="1" dirty="0"/>
              <a:t>zašto pokrećemo biznis</a:t>
            </a:r>
            <a:endParaRPr lang="en-US" sz="3200" b="1" dirty="0"/>
          </a:p>
          <a:p>
            <a:pPr lvl="0"/>
            <a:r>
              <a:rPr lang="en-US" sz="3200" b="1" dirty="0" err="1"/>
              <a:t>poziv</a:t>
            </a:r>
            <a:r>
              <a:rPr lang="en-US" sz="3200" b="1" dirty="0"/>
              <a:t> </a:t>
            </a:r>
            <a:r>
              <a:rPr lang="en-US" sz="3200" b="1" dirty="0" err="1"/>
              <a:t>na</a:t>
            </a:r>
            <a:r>
              <a:rPr lang="en-US" sz="3200" b="1" dirty="0"/>
              <a:t> </a:t>
            </a:r>
            <a:r>
              <a:rPr lang="en-US" sz="3200" b="1" dirty="0" err="1"/>
              <a:t>akciju</a:t>
            </a:r>
            <a:r>
              <a:rPr lang="en-US" sz="3200" b="1" dirty="0"/>
              <a:t> – re</a:t>
            </a:r>
            <a:r>
              <a:rPr lang="sr-Latn-RS" sz="3200" b="1" dirty="0"/>
              <a:t>ć</a:t>
            </a:r>
            <a:r>
              <a:rPr lang="en-US" sz="3200" b="1" dirty="0" err="1"/>
              <a:t>i</a:t>
            </a:r>
            <a:r>
              <a:rPr lang="en-US" sz="3200" b="1" dirty="0"/>
              <a:t> </a:t>
            </a:r>
            <a:r>
              <a:rPr lang="en-US" sz="3200" b="1" dirty="0" err="1"/>
              <a:t>ljudima</a:t>
            </a:r>
            <a:r>
              <a:rPr lang="en-US" sz="3200" b="1" dirty="0"/>
              <a:t> </a:t>
            </a:r>
            <a:r>
              <a:rPr lang="sr-Latn-RS" sz="3200" b="1" dirty="0"/>
              <a:t>š</a:t>
            </a:r>
            <a:r>
              <a:rPr lang="en-US" sz="3200" b="1" dirty="0"/>
              <a:t>ta da </a:t>
            </a:r>
            <a:r>
              <a:rPr lang="en-US" sz="3200" b="1" dirty="0" err="1" smtClean="0"/>
              <a:t>urade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349830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Pravila</a:t>
            </a:r>
            <a:r>
              <a:rPr lang="en-US" b="1" dirty="0"/>
              <a:t> </a:t>
            </a:r>
            <a:r>
              <a:rPr lang="sr-Latn-RS" b="1" dirty="0" smtClean="0"/>
              <a:t>za </a:t>
            </a:r>
            <a:r>
              <a:rPr lang="en-US" b="1" dirty="0" err="1" smtClean="0"/>
              <a:t>prezentaciju</a:t>
            </a:r>
            <a:r>
              <a:rPr lang="en-US" b="1" dirty="0" smtClean="0"/>
              <a:t> </a:t>
            </a:r>
            <a:r>
              <a:rPr lang="en-US" b="1" dirty="0" err="1"/>
              <a:t>biznis</a:t>
            </a:r>
            <a:r>
              <a:rPr lang="en-US" b="1" dirty="0"/>
              <a:t> </a:t>
            </a:r>
            <a:r>
              <a:rPr lang="en-US" b="1" dirty="0" err="1"/>
              <a:t>plana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92224"/>
            <a:ext cx="8915400" cy="4210438"/>
          </a:xfrm>
        </p:spPr>
        <p:txBody>
          <a:bodyPr>
            <a:noAutofit/>
          </a:bodyPr>
          <a:lstStyle/>
          <a:p>
            <a:pPr lvl="0"/>
            <a:r>
              <a:rPr lang="en-US" sz="3200" b="1" dirty="0" err="1"/>
              <a:t>razgovarajte</a:t>
            </a:r>
            <a:r>
              <a:rPr lang="en-US" sz="3200" b="1" dirty="0"/>
              <a:t> </a:t>
            </a:r>
            <a:r>
              <a:rPr lang="en-US" sz="3200" b="1" dirty="0" err="1"/>
              <a:t>sa</a:t>
            </a:r>
            <a:r>
              <a:rPr lang="en-US" sz="3200" b="1" dirty="0"/>
              <a:t> </a:t>
            </a:r>
            <a:r>
              <a:rPr lang="en-US" sz="3200" b="1" dirty="0" err="1"/>
              <a:t>slu</a:t>
            </a:r>
            <a:r>
              <a:rPr lang="sr-Latn-RS" sz="3200" b="1" dirty="0"/>
              <a:t>š</a:t>
            </a:r>
            <a:r>
              <a:rPr lang="en-US" sz="3200" b="1" dirty="0" err="1"/>
              <a:t>aocem</a:t>
            </a:r>
            <a:r>
              <a:rPr lang="en-US" sz="3200" b="1" dirty="0"/>
              <a:t> –</a:t>
            </a:r>
            <a:r>
              <a:rPr lang="en-US" sz="3200" b="1" dirty="0" err="1"/>
              <a:t>pri</a:t>
            </a:r>
            <a:r>
              <a:rPr lang="sr-Latn-RS" sz="3200" b="1" dirty="0"/>
              <a:t>č</a:t>
            </a:r>
            <a:r>
              <a:rPr lang="en-US" sz="3200" b="1" dirty="0" err="1"/>
              <a:t>ajte</a:t>
            </a:r>
            <a:r>
              <a:rPr lang="en-US" sz="3200" b="1" dirty="0"/>
              <a:t> </a:t>
            </a:r>
            <a:r>
              <a:rPr lang="sr-Latn-RS" sz="3200" b="1" dirty="0"/>
              <a:t>ono š</a:t>
            </a:r>
            <a:r>
              <a:rPr lang="en-US" sz="3200" b="1" dirty="0"/>
              <a:t>t</a:t>
            </a:r>
            <a:r>
              <a:rPr lang="sr-Latn-RS" sz="3200" b="1" dirty="0"/>
              <a:t>o</a:t>
            </a:r>
            <a:r>
              <a:rPr lang="en-US" sz="3200" b="1" dirty="0"/>
              <a:t> </a:t>
            </a:r>
            <a:r>
              <a:rPr lang="en-US" sz="3200" b="1" dirty="0" err="1"/>
              <a:t>slu</a:t>
            </a:r>
            <a:r>
              <a:rPr lang="sr-Latn-RS" sz="3200" b="1" dirty="0"/>
              <a:t>š</a:t>
            </a:r>
            <a:r>
              <a:rPr lang="en-US" sz="3200" b="1" dirty="0" err="1"/>
              <a:t>alac</a:t>
            </a:r>
            <a:r>
              <a:rPr lang="en-US" sz="3200" b="1" dirty="0"/>
              <a:t> ho</a:t>
            </a:r>
            <a:r>
              <a:rPr lang="sr-Latn-RS" sz="3200" b="1" dirty="0"/>
              <a:t>ć</a:t>
            </a:r>
            <a:r>
              <a:rPr lang="en-US" sz="3200" b="1" dirty="0"/>
              <a:t>e da </a:t>
            </a:r>
            <a:r>
              <a:rPr lang="sr-Latn-RS" sz="3200" b="1" dirty="0"/>
              <a:t>č</a:t>
            </a:r>
            <a:r>
              <a:rPr lang="en-US" sz="3200" b="1" dirty="0" err="1"/>
              <a:t>uje</a:t>
            </a:r>
            <a:endParaRPr lang="en-US" sz="3200" b="1" dirty="0"/>
          </a:p>
          <a:p>
            <a:pPr lvl="0"/>
            <a:r>
              <a:rPr lang="en-US" sz="3200" b="1" dirty="0" err="1"/>
              <a:t>odgov</a:t>
            </a:r>
            <a:r>
              <a:rPr lang="sr-Latn-RS" sz="3200" b="1" dirty="0"/>
              <a:t>o</a:t>
            </a:r>
            <a:r>
              <a:rPr lang="en-US" sz="3200" b="1" dirty="0"/>
              <a:t>rite </a:t>
            </a:r>
            <a:r>
              <a:rPr lang="en-US" sz="3200" b="1" dirty="0" err="1"/>
              <a:t>na</a:t>
            </a:r>
            <a:r>
              <a:rPr lang="en-US" sz="3200" b="1" dirty="0"/>
              <a:t> </a:t>
            </a:r>
            <a:r>
              <a:rPr lang="en-US" sz="3200" b="1" dirty="0" err="1"/>
              <a:t>pitanje</a:t>
            </a:r>
            <a:r>
              <a:rPr lang="en-US" sz="3200" b="1" dirty="0"/>
              <a:t> </a:t>
            </a:r>
            <a:r>
              <a:rPr lang="en-US" sz="3200" b="1" dirty="0" err="1"/>
              <a:t>za</a:t>
            </a:r>
            <a:r>
              <a:rPr lang="sr-Latn-RS" sz="3200" b="1" dirty="0"/>
              <a:t>š</a:t>
            </a:r>
            <a:r>
              <a:rPr lang="en-US" sz="3200" b="1" dirty="0"/>
              <a:t>to -  </a:t>
            </a:r>
            <a:r>
              <a:rPr lang="en-US" sz="3200" b="1" dirty="0" err="1"/>
              <a:t>za</a:t>
            </a:r>
            <a:r>
              <a:rPr lang="sr-Latn-RS" sz="3200" b="1" dirty="0"/>
              <a:t>š</a:t>
            </a:r>
            <a:r>
              <a:rPr lang="en-US" sz="3200" b="1" dirty="0"/>
              <a:t>to da </a:t>
            </a:r>
            <a:r>
              <a:rPr lang="en-US" sz="3200" b="1" dirty="0" err="1"/>
              <a:t>ti</a:t>
            </a:r>
            <a:r>
              <a:rPr lang="en-US" sz="3200" b="1" dirty="0"/>
              <a:t> dam </a:t>
            </a:r>
            <a:r>
              <a:rPr lang="en-US" sz="3200" b="1" dirty="0" err="1"/>
              <a:t>svoj</a:t>
            </a:r>
            <a:r>
              <a:rPr lang="en-US" sz="3200" b="1" dirty="0"/>
              <a:t> </a:t>
            </a:r>
            <a:r>
              <a:rPr lang="en-US" sz="3200" b="1" dirty="0" err="1"/>
              <a:t>novac</a:t>
            </a:r>
            <a:r>
              <a:rPr lang="en-US" sz="3200" b="1" dirty="0"/>
              <a:t>, </a:t>
            </a:r>
            <a:r>
              <a:rPr lang="sr-Latn-RS" sz="3200" b="1" dirty="0"/>
              <a:t>zašto pokrećemo biznis</a:t>
            </a:r>
            <a:endParaRPr lang="en-US" sz="3200" b="1" dirty="0"/>
          </a:p>
          <a:p>
            <a:pPr lvl="0"/>
            <a:r>
              <a:rPr lang="en-US" sz="3200" b="1" dirty="0" err="1"/>
              <a:t>poziv</a:t>
            </a:r>
            <a:r>
              <a:rPr lang="en-US" sz="3200" b="1" dirty="0"/>
              <a:t> </a:t>
            </a:r>
            <a:r>
              <a:rPr lang="en-US" sz="3200" b="1" dirty="0" err="1"/>
              <a:t>na</a:t>
            </a:r>
            <a:r>
              <a:rPr lang="en-US" sz="3200" b="1" dirty="0"/>
              <a:t> </a:t>
            </a:r>
            <a:r>
              <a:rPr lang="en-US" sz="3200" b="1" dirty="0" err="1"/>
              <a:t>akciju</a:t>
            </a:r>
            <a:r>
              <a:rPr lang="en-US" sz="3200" b="1" dirty="0"/>
              <a:t> – re</a:t>
            </a:r>
            <a:r>
              <a:rPr lang="sr-Latn-RS" sz="3200" b="1" dirty="0"/>
              <a:t>ć</a:t>
            </a:r>
            <a:r>
              <a:rPr lang="en-US" sz="3200" b="1" dirty="0" err="1"/>
              <a:t>i</a:t>
            </a:r>
            <a:r>
              <a:rPr lang="en-US" sz="3200" b="1" dirty="0"/>
              <a:t> </a:t>
            </a:r>
            <a:r>
              <a:rPr lang="en-US" sz="3200" b="1" dirty="0" err="1"/>
              <a:t>ljudima</a:t>
            </a:r>
            <a:r>
              <a:rPr lang="en-US" sz="3200" b="1" dirty="0"/>
              <a:t> </a:t>
            </a:r>
            <a:r>
              <a:rPr lang="sr-Latn-RS" sz="3200" b="1" dirty="0"/>
              <a:t>š</a:t>
            </a:r>
            <a:r>
              <a:rPr lang="en-US" sz="3200" b="1" dirty="0"/>
              <a:t>ta da </a:t>
            </a:r>
            <a:r>
              <a:rPr lang="en-US" sz="3200" b="1" dirty="0" err="1" smtClean="0"/>
              <a:t>urade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5068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1875" y="2657474"/>
            <a:ext cx="8911687" cy="1247775"/>
          </a:xfrm>
        </p:spPr>
        <p:txBody>
          <a:bodyPr/>
          <a:lstStyle/>
          <a:p>
            <a:pPr algn="ctr"/>
            <a:r>
              <a:rPr lang="sr-Latn-RS" b="1" dirty="0" smtClean="0"/>
              <a:t>Hvala na pažnji!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86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755</TotalTime>
  <Words>1483</Words>
  <Application>Microsoft Office PowerPoint</Application>
  <PresentationFormat>Widescreen</PresentationFormat>
  <Paragraphs>247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Century Gothic</vt:lpstr>
      <vt:lpstr>Wingdings 3</vt:lpstr>
      <vt:lpstr>Wisp</vt:lpstr>
      <vt:lpstr>BIZNIS PLAN</vt:lpstr>
      <vt:lpstr>PowerPoint Presentation</vt:lpstr>
      <vt:lpstr>PowerPoint Presentation</vt:lpstr>
      <vt:lpstr>Definisanje i značaj biznis plana</vt:lpstr>
      <vt:lpstr>Definisanje i značaj biznis plana</vt:lpstr>
      <vt:lpstr>Definisanje i značaj biznis plana</vt:lpstr>
      <vt:lpstr>Definisanje i značaj biznis plana</vt:lpstr>
      <vt:lpstr>Definisanje i značaj biznis plana</vt:lpstr>
      <vt:lpstr>Definisanje i značaj biznis plana</vt:lpstr>
      <vt:lpstr>Vrste i forme biznis plana</vt:lpstr>
      <vt:lpstr>Vrste i forme biznis plana</vt:lpstr>
      <vt:lpstr>Vrste i forme biznis plana</vt:lpstr>
      <vt:lpstr>Vrste i forme biznis plana</vt:lpstr>
      <vt:lpstr>Vrste i forme biznis plana</vt:lpstr>
      <vt:lpstr>Vrste i forme biznis plana</vt:lpstr>
      <vt:lpstr>Korisnici biznis plana</vt:lpstr>
      <vt:lpstr>Korisnici biznis plana</vt:lpstr>
      <vt:lpstr>Korisnici biznis plana</vt:lpstr>
      <vt:lpstr>Korisnici biznis plana</vt:lpstr>
      <vt:lpstr>Korisnici biznis plana</vt:lpstr>
      <vt:lpstr>Priprema i sprovođenje biznis plana</vt:lpstr>
      <vt:lpstr>Priprema i sprovođenje biznis plana</vt:lpstr>
      <vt:lpstr>Priprema i sprovođenje biznis plana</vt:lpstr>
      <vt:lpstr>Priprema i sprovođenje biznis plana</vt:lpstr>
      <vt:lpstr>Elementi biznis plana</vt:lpstr>
      <vt:lpstr>Elementi biznis plana</vt:lpstr>
      <vt:lpstr>Elementi biznis plana</vt:lpstr>
      <vt:lpstr>Elementi biznis plana</vt:lpstr>
      <vt:lpstr>Elementi biznis plana</vt:lpstr>
      <vt:lpstr>Elementi biznis plana</vt:lpstr>
      <vt:lpstr>Elementi biznis plana</vt:lpstr>
      <vt:lpstr>Elementi biznis plana</vt:lpstr>
      <vt:lpstr>Elementi biznis plana</vt:lpstr>
      <vt:lpstr>Elementi biznis plana</vt:lpstr>
      <vt:lpstr>Elementi biznis plana</vt:lpstr>
      <vt:lpstr>Elementi biznis plana</vt:lpstr>
      <vt:lpstr>Pravila i smernice za pisanje i prezentaciju biznis plana</vt:lpstr>
      <vt:lpstr>Pravila i smernice za pisanje biznis plana</vt:lpstr>
      <vt:lpstr>Pravila i smernice za pisanje biznis plana</vt:lpstr>
      <vt:lpstr>Pravila i smernice za pisanje biznis plana</vt:lpstr>
      <vt:lpstr>Pravila i smernice za pisanje biznis plana</vt:lpstr>
      <vt:lpstr>Pravila za prezentaciju biznis plana</vt:lpstr>
      <vt:lpstr>Pravila za prezentaciju biznis plana</vt:lpstr>
      <vt:lpstr>Pravila za prezentaciju biznis plana</vt:lpstr>
      <vt:lpstr>Pravila za prezentaciju biznis plana</vt:lpstr>
      <vt:lpstr>Pravila za prezentaciju biznis plana</vt:lpstr>
      <vt:lpstr>Hvala na pažnji!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mina</dc:creator>
  <cp:lastModifiedBy>Momcilo</cp:lastModifiedBy>
  <cp:revision>115</cp:revision>
  <dcterms:created xsi:type="dcterms:W3CDTF">2019-10-10T15:18:30Z</dcterms:created>
  <dcterms:modified xsi:type="dcterms:W3CDTF">2019-11-03T14:14:19Z</dcterms:modified>
</cp:coreProperties>
</file>