
<file path=[Content_Types].xml><?xml version="1.0" encoding="utf-8"?>
<Types xmlns="http://schemas.openxmlformats.org/package/2006/content-types">
  <Default Extension="gif" ContentType="image/gi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9" r:id="rId10"/>
    <p:sldId id="266" r:id="rId11"/>
    <p:sldId id="267" r:id="rId12"/>
    <p:sldId id="268" r:id="rId13"/>
    <p:sldId id="270" r:id="rId14"/>
    <p:sldId id="271" r:id="rId15"/>
    <p:sldId id="272" r:id="rId16"/>
    <p:sldId id="273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0" d="100"/>
          <a:sy n="60" d="100"/>
        </p:scale>
        <p:origin x="1460" y="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BD084C-B29E-4B68-8EBC-F82476A1B58E}" type="datetimeFigureOut">
              <a:rPr lang="en-US" smtClean="0"/>
              <a:pPr/>
              <a:t>10/30/2023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470013-57D3-4B4B-ABC0-97D520398EF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26372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470013-57D3-4B4B-ABC0-97D520398EFA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58294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7EF857-231E-4DF3-BF1C-8D3D99C93222}" type="datetimeFigureOut">
              <a:rPr lang="en-US" smtClean="0"/>
              <a:pPr/>
              <a:t>10/30/2023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296BD-3BD5-4542-8785-0F32519642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7EF857-231E-4DF3-BF1C-8D3D99C93222}" type="datetimeFigureOut">
              <a:rPr lang="en-US" smtClean="0"/>
              <a:pPr/>
              <a:t>10/30/2023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296BD-3BD5-4542-8785-0F325196421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7EF857-231E-4DF3-BF1C-8D3D99C93222}" type="datetimeFigureOut">
              <a:rPr lang="en-US" smtClean="0"/>
              <a:pPr/>
              <a:t>10/30/2023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296BD-3BD5-4542-8785-0F32519642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7EF857-231E-4DF3-BF1C-8D3D99C93222}" type="datetimeFigureOut">
              <a:rPr lang="en-US" smtClean="0"/>
              <a:pPr/>
              <a:t>10/30/2023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296BD-3BD5-4542-8785-0F325196421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7EF857-231E-4DF3-BF1C-8D3D99C93222}" type="datetimeFigureOut">
              <a:rPr lang="en-US" smtClean="0"/>
              <a:pPr/>
              <a:t>10/30/2023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296BD-3BD5-4542-8785-0F32519642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7EF857-231E-4DF3-BF1C-8D3D99C93222}" type="datetimeFigureOut">
              <a:rPr lang="en-US" smtClean="0"/>
              <a:pPr/>
              <a:t>10/30/2023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296BD-3BD5-4542-8785-0F32519642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7EF857-231E-4DF3-BF1C-8D3D99C93222}" type="datetimeFigureOut">
              <a:rPr lang="en-US" smtClean="0"/>
              <a:pPr/>
              <a:t>10/30/2023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296BD-3BD5-4542-8785-0F32519642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7EF857-231E-4DF3-BF1C-8D3D99C93222}" type="datetimeFigureOut">
              <a:rPr lang="en-US" smtClean="0"/>
              <a:pPr/>
              <a:t>10/30/2023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296BD-3BD5-4542-8785-0F325196421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7EF857-231E-4DF3-BF1C-8D3D99C93222}" type="datetimeFigureOut">
              <a:rPr lang="en-US" smtClean="0"/>
              <a:pPr/>
              <a:t>10/30/2023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296BD-3BD5-4542-8785-0F325196421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7EF857-231E-4DF3-BF1C-8D3D99C93222}" type="datetimeFigureOut">
              <a:rPr lang="en-US" smtClean="0"/>
              <a:pPr/>
              <a:t>10/30/2023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296BD-3BD5-4542-8785-0F32519642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7EF857-231E-4DF3-BF1C-8D3D99C93222}" type="datetimeFigureOut">
              <a:rPr lang="en-US" smtClean="0"/>
              <a:pPr/>
              <a:t>10/30/2023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296BD-3BD5-4542-8785-0F325196421A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1E7EF857-231E-4DF3-BF1C-8D3D99C93222}" type="datetimeFigureOut">
              <a:rPr lang="en-US" smtClean="0"/>
              <a:pPr/>
              <a:t>10/30/2023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563296BD-3BD5-4542-8785-0F325196421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49" r:id="rId1"/>
    <p:sldLayoutId id="2147483950" r:id="rId2"/>
    <p:sldLayoutId id="2147483951" r:id="rId3"/>
    <p:sldLayoutId id="2147483952" r:id="rId4"/>
    <p:sldLayoutId id="2147483953" r:id="rId5"/>
    <p:sldLayoutId id="2147483954" r:id="rId6"/>
    <p:sldLayoutId id="2147483955" r:id="rId7"/>
    <p:sldLayoutId id="2147483956" r:id="rId8"/>
    <p:sldLayoutId id="2147483957" r:id="rId9"/>
    <p:sldLayoutId id="2147483958" r:id="rId10"/>
    <p:sldLayoutId id="21474839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dtxtq4w60xqpw.cloudfront.net/sites/all/files/pdf/unwto_annual_report_2014.pdf" TargetMode="External"/><Relationship Id="rId2" Type="http://schemas.openxmlformats.org/officeDocument/2006/relationships/hyperlink" Target="http://www.unwto.org/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2512493"/>
            <a:ext cx="7772400" cy="1780108"/>
          </a:xfrm>
        </p:spPr>
        <p:txBody>
          <a:bodyPr>
            <a:normAutofit fontScale="90000"/>
          </a:bodyPr>
          <a:lstStyle/>
          <a:p>
            <a:br>
              <a:rPr lang="sr-Latn-RS" dirty="0"/>
            </a:br>
            <a:r>
              <a:rPr lang="sr-Latn-RS" dirty="0"/>
              <a:t>SMERNICE ZA IZRADU SEMINARSKIH RADOVA IZ PREDMETA PREDUZETNIŠTVO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endParaRPr lang="sr-Latn-RS" dirty="0"/>
          </a:p>
          <a:p>
            <a:endParaRPr lang="sr-Latn-RS" dirty="0"/>
          </a:p>
          <a:p>
            <a:endParaRPr lang="sr-Latn-RS" dirty="0"/>
          </a:p>
          <a:p>
            <a:r>
              <a:rPr lang="sr-Latn-RS" dirty="0"/>
              <a:t>				</a:t>
            </a:r>
          </a:p>
        </p:txBody>
      </p:sp>
    </p:spTree>
    <p:extLst>
      <p:ext uri="{BB962C8B-B14F-4D97-AF65-F5344CB8AC3E}">
        <p14:creationId xmlns:p14="http://schemas.microsoft.com/office/powerpoint/2010/main" val="29420296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72067" y="2133600"/>
            <a:ext cx="7408333" cy="3962400"/>
          </a:xfrm>
        </p:spPr>
        <p:txBody>
          <a:bodyPr>
            <a:normAutofit fontScale="92500" lnSpcReduction="10000"/>
          </a:bodyPr>
          <a:lstStyle/>
          <a:p>
            <a:r>
              <a:rPr lang="sr-Latn-RS" dirty="0"/>
              <a:t>PRIJAVA ZA SEMINARSKI RAD</a:t>
            </a:r>
          </a:p>
          <a:p>
            <a:r>
              <a:rPr lang="sr-Latn-RS" dirty="0"/>
              <a:t>ODABIR TEME</a:t>
            </a:r>
          </a:p>
          <a:p>
            <a:r>
              <a:rPr lang="sr-Latn-RS" dirty="0"/>
              <a:t>ODOBRENJE TEME OD STRANE PROFESORA ZA SAMOSTALNI IZBOR TEME</a:t>
            </a:r>
          </a:p>
          <a:p>
            <a:r>
              <a:rPr lang="sr-Latn-RS" dirty="0"/>
              <a:t>PISANJE SEMINARSKOG RADA (POWER POINT PREZENTACIJA)</a:t>
            </a:r>
          </a:p>
          <a:p>
            <a:r>
              <a:rPr lang="sr-Latn-RS" dirty="0"/>
              <a:t>SLANJE E-MAIL-OM SEMINARSKOG RADA PROFESORU (POWER POINT PREZENTACIJA)</a:t>
            </a:r>
          </a:p>
          <a:p>
            <a:r>
              <a:rPr lang="sr-Latn-RS" dirty="0"/>
              <a:t>PRIHVATANJE/ NEPRIHVATANJE SEMINARSKOG RADA OD STRANE PROFESORA</a:t>
            </a:r>
          </a:p>
          <a:p>
            <a:r>
              <a:rPr lang="sr-Latn-RS" dirty="0"/>
              <a:t>ODBRANA SEMINARSKOG RADA</a:t>
            </a:r>
            <a:endParaRPr lang="sr-Latn-RS" sz="105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SEMINARSKI RAD – koraci: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0820" y="5257800"/>
            <a:ext cx="1721296" cy="1380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89565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72067" y="2133600"/>
            <a:ext cx="7408333" cy="4114800"/>
          </a:xfrm>
        </p:spPr>
        <p:txBody>
          <a:bodyPr>
            <a:normAutofit lnSpcReduction="10000"/>
          </a:bodyPr>
          <a:lstStyle/>
          <a:p>
            <a:endParaRPr lang="sr-Latn-RS" dirty="0"/>
          </a:p>
          <a:p>
            <a:r>
              <a:rPr lang="en-US" dirty="0"/>
              <a:t>Tema </a:t>
            </a:r>
            <a:r>
              <a:rPr lang="sr-Latn-RS" dirty="0"/>
              <a:t>– </a:t>
            </a:r>
            <a:r>
              <a:rPr lang="sr-Latn-RS" dirty="0" err="1"/>
              <a:t>case</a:t>
            </a:r>
            <a:r>
              <a:rPr lang="sr-Latn-RS" dirty="0"/>
              <a:t> </a:t>
            </a:r>
            <a:r>
              <a:rPr lang="sr-Latn-RS" dirty="0" err="1"/>
              <a:t>study</a:t>
            </a:r>
            <a:r>
              <a:rPr lang="sr-Latn-RS" dirty="0"/>
              <a:t> </a:t>
            </a:r>
            <a:r>
              <a:rPr lang="en-US" dirty="0"/>
              <a:t>se </a:t>
            </a:r>
            <a:r>
              <a:rPr lang="en-US" dirty="0" err="1"/>
              <a:t>predlaže</a:t>
            </a:r>
            <a:r>
              <a:rPr lang="en-US" dirty="0"/>
              <a:t> u </a:t>
            </a:r>
            <a:r>
              <a:rPr lang="en-US" dirty="0" err="1"/>
              <a:t>dogovoru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sr-Latn-RS" dirty="0"/>
              <a:t>profesorom</a:t>
            </a:r>
            <a:endParaRPr lang="en-US" dirty="0"/>
          </a:p>
          <a:p>
            <a:pPr>
              <a:buNone/>
            </a:pPr>
            <a:r>
              <a:rPr lang="en-US" dirty="0"/>
              <a:t>	</a:t>
            </a:r>
            <a:endParaRPr lang="sr-Latn-RS" dirty="0"/>
          </a:p>
          <a:p>
            <a:r>
              <a:rPr lang="sr-Latn-RS" dirty="0"/>
              <a:t>1 student po 1 seminarskom radu</a:t>
            </a:r>
          </a:p>
          <a:p>
            <a:endParaRPr lang="sr-Latn-RS" dirty="0"/>
          </a:p>
          <a:p>
            <a:r>
              <a:rPr lang="en-US" dirty="0"/>
              <a:t>Pozitivno </a:t>
            </a:r>
            <a:r>
              <a:rPr lang="en-US" dirty="0" err="1"/>
              <a:t>ocenjen</a:t>
            </a:r>
            <a:r>
              <a:rPr lang="en-US" dirty="0"/>
              <a:t> </a:t>
            </a:r>
            <a:r>
              <a:rPr lang="en-US" dirty="0" err="1"/>
              <a:t>seminarski</a:t>
            </a:r>
            <a:r>
              <a:rPr lang="en-US" dirty="0"/>
              <a:t> rad </a:t>
            </a:r>
            <a:r>
              <a:rPr lang="en-US" dirty="0" err="1"/>
              <a:t>nosi</a:t>
            </a:r>
            <a:r>
              <a:rPr lang="en-US" dirty="0"/>
              <a:t> </a:t>
            </a:r>
            <a:r>
              <a:rPr lang="en-US" dirty="0" err="1"/>
              <a:t>poen</a:t>
            </a:r>
            <a:r>
              <a:rPr lang="sr-Latn-RS" dirty="0"/>
              <a:t>e</a:t>
            </a:r>
            <a:r>
              <a:rPr lang="en-US" dirty="0"/>
              <a:t> </a:t>
            </a:r>
            <a:r>
              <a:rPr lang="sr-Latn-RS" dirty="0"/>
              <a:t> koji ulaze u </a:t>
            </a:r>
            <a:r>
              <a:rPr lang="en-US" dirty="0" err="1"/>
              <a:t>konačn</a:t>
            </a:r>
            <a:r>
              <a:rPr lang="sr-Latn-RS" dirty="0"/>
              <a:t>u </a:t>
            </a:r>
            <a:r>
              <a:rPr lang="en-US" dirty="0" err="1"/>
              <a:t>ocen</a:t>
            </a:r>
            <a:r>
              <a:rPr lang="sr-Latn-RS" dirty="0"/>
              <a:t>u:</a:t>
            </a:r>
          </a:p>
          <a:p>
            <a:pPr lvl="1"/>
            <a:r>
              <a:rPr lang="sr-Latn-RS" dirty="0" err="1"/>
              <a:t>Uradjen</a:t>
            </a:r>
            <a:r>
              <a:rPr lang="sr-Latn-RS" dirty="0"/>
              <a:t> rad 5 bodova</a:t>
            </a:r>
          </a:p>
          <a:p>
            <a:pPr lvl="1"/>
            <a:r>
              <a:rPr lang="sr-Latn-RS" dirty="0" err="1"/>
              <a:t>Uradjen</a:t>
            </a:r>
            <a:r>
              <a:rPr lang="sr-Latn-RS" dirty="0"/>
              <a:t> i prezentovan rad 10 bodova</a:t>
            </a:r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sr-Latn-RS" dirty="0"/>
          </a:p>
          <a:p>
            <a:pPr marL="0" indent="0">
              <a:buNone/>
            </a:pPr>
            <a:endParaRPr lang="sr-Latn-R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SEMINARSKI RAD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87591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r-Latn-RS" dirty="0"/>
              <a:t>STRUKTURA RADA:</a:t>
            </a:r>
          </a:p>
          <a:p>
            <a:pPr lvl="1"/>
            <a:r>
              <a:rPr lang="en-US" dirty="0" err="1"/>
              <a:t>Naslovna</a:t>
            </a:r>
            <a:r>
              <a:rPr lang="en-US" dirty="0"/>
              <a:t> </a:t>
            </a:r>
            <a:r>
              <a:rPr lang="en-US" dirty="0" err="1"/>
              <a:t>strana</a:t>
            </a:r>
            <a:r>
              <a:rPr lang="en-US" dirty="0"/>
              <a:t> </a:t>
            </a:r>
          </a:p>
          <a:p>
            <a:pPr lvl="1"/>
            <a:r>
              <a:rPr lang="en-US" dirty="0" err="1"/>
              <a:t>Sadržaj</a:t>
            </a:r>
            <a:r>
              <a:rPr lang="en-US" dirty="0"/>
              <a:t> </a:t>
            </a:r>
          </a:p>
          <a:p>
            <a:pPr lvl="1"/>
            <a:r>
              <a:rPr lang="en-US" dirty="0" err="1"/>
              <a:t>Uvod</a:t>
            </a:r>
            <a:r>
              <a:rPr lang="en-US" dirty="0"/>
              <a:t> </a:t>
            </a:r>
          </a:p>
          <a:p>
            <a:pPr lvl="1"/>
            <a:r>
              <a:rPr lang="sr-Latn-RS" dirty="0"/>
              <a:t>P</a:t>
            </a:r>
            <a:r>
              <a:rPr lang="en-US" dirty="0" err="1"/>
              <a:t>oglavlja</a:t>
            </a:r>
            <a:r>
              <a:rPr lang="en-US" dirty="0"/>
              <a:t> – </a:t>
            </a:r>
            <a:r>
              <a:rPr lang="en-US" dirty="0" err="1"/>
              <a:t>delovi</a:t>
            </a:r>
            <a:r>
              <a:rPr lang="en-US" dirty="0"/>
              <a:t> </a:t>
            </a:r>
          </a:p>
          <a:p>
            <a:pPr lvl="1"/>
            <a:r>
              <a:rPr lang="en-US" dirty="0" err="1"/>
              <a:t>Zaključak</a:t>
            </a:r>
            <a:r>
              <a:rPr lang="en-US" dirty="0"/>
              <a:t> </a:t>
            </a:r>
          </a:p>
          <a:p>
            <a:pPr lvl="1"/>
            <a:r>
              <a:rPr lang="en-US" dirty="0" err="1"/>
              <a:t>Literatura</a:t>
            </a:r>
            <a:r>
              <a:rPr lang="en-US" dirty="0"/>
              <a:t> </a:t>
            </a:r>
          </a:p>
          <a:p>
            <a:pPr lvl="2"/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SEMINARSKI RAD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70858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72067" y="2286000"/>
            <a:ext cx="7408333" cy="3840163"/>
          </a:xfrm>
        </p:spPr>
        <p:txBody>
          <a:bodyPr>
            <a:normAutofit/>
          </a:bodyPr>
          <a:lstStyle/>
          <a:p>
            <a:pPr marL="627063" lvl="2" indent="0">
              <a:buNone/>
            </a:pPr>
            <a:endParaRPr lang="sr-Latn-RS" dirty="0"/>
          </a:p>
          <a:p>
            <a:pPr lvl="2"/>
            <a:r>
              <a:rPr lang="en-US" sz="2400" dirty="0"/>
              <a:t>Rad je </a:t>
            </a:r>
            <a:r>
              <a:rPr lang="en-US" sz="2400" dirty="0" err="1"/>
              <a:t>potrebno</a:t>
            </a:r>
            <a:r>
              <a:rPr lang="en-US" sz="2400" dirty="0"/>
              <a:t> </a:t>
            </a:r>
            <a:r>
              <a:rPr lang="en-US" sz="2400" dirty="0" err="1"/>
              <a:t>predstaviti</a:t>
            </a:r>
            <a:r>
              <a:rPr lang="en-US" sz="2400" dirty="0"/>
              <a:t> power point </a:t>
            </a:r>
            <a:r>
              <a:rPr lang="en-US" sz="2400" dirty="0" err="1"/>
              <a:t>prezentacijom</a:t>
            </a:r>
            <a:endParaRPr lang="en-US" sz="2400" dirty="0"/>
          </a:p>
          <a:p>
            <a:pPr lvl="2"/>
            <a:r>
              <a:rPr lang="en-US" sz="2400" dirty="0" err="1"/>
              <a:t>Maksimalno</a:t>
            </a:r>
            <a:r>
              <a:rPr lang="en-US" sz="2400" dirty="0"/>
              <a:t> </a:t>
            </a:r>
            <a:r>
              <a:rPr lang="sr-Latn-RS" sz="2400" dirty="0"/>
              <a:t>10</a:t>
            </a:r>
            <a:r>
              <a:rPr lang="en-US" sz="2400" dirty="0"/>
              <a:t> </a:t>
            </a:r>
            <a:r>
              <a:rPr lang="en-US" sz="2400" dirty="0" err="1"/>
              <a:t>slajdova</a:t>
            </a:r>
            <a:r>
              <a:rPr lang="en-US" sz="2400" dirty="0"/>
              <a:t> + </a:t>
            </a:r>
            <a:r>
              <a:rPr lang="en-US" sz="2400" dirty="0" err="1"/>
              <a:t>naslovni+završni</a:t>
            </a:r>
            <a:endParaRPr lang="en-US" sz="2400" dirty="0"/>
          </a:p>
          <a:p>
            <a:pPr lvl="2"/>
            <a:r>
              <a:rPr lang="en-US" sz="2400" dirty="0" err="1"/>
              <a:t>Naslovni</a:t>
            </a:r>
            <a:r>
              <a:rPr lang="en-US" sz="2400" dirty="0"/>
              <a:t> </a:t>
            </a:r>
            <a:r>
              <a:rPr lang="en-US" sz="2400" dirty="0" err="1"/>
              <a:t>slajd</a:t>
            </a:r>
            <a:r>
              <a:rPr lang="en-US" sz="2400" dirty="0"/>
              <a:t> </a:t>
            </a:r>
            <a:r>
              <a:rPr lang="en-US" sz="2400" dirty="0" err="1"/>
              <a:t>treba</a:t>
            </a:r>
            <a:r>
              <a:rPr lang="en-US" sz="2400" dirty="0"/>
              <a:t> da </a:t>
            </a:r>
            <a:r>
              <a:rPr lang="en-US" sz="2400" dirty="0" err="1"/>
              <a:t>sadrži</a:t>
            </a:r>
            <a:r>
              <a:rPr lang="en-US" sz="2400" dirty="0"/>
              <a:t>: </a:t>
            </a:r>
            <a:r>
              <a:rPr lang="sr-Latn-RS" sz="2400" dirty="0"/>
              <a:t>			</a:t>
            </a:r>
            <a:r>
              <a:rPr lang="en-US" sz="2400" dirty="0" err="1"/>
              <a:t>naziv</a:t>
            </a:r>
            <a:r>
              <a:rPr lang="en-US" sz="2400" dirty="0"/>
              <a:t> </a:t>
            </a:r>
            <a:r>
              <a:rPr lang="en-US" sz="2400" dirty="0" err="1"/>
              <a:t>teme</a:t>
            </a:r>
            <a:r>
              <a:rPr lang="en-US" sz="2400" dirty="0"/>
              <a:t>, </a:t>
            </a:r>
            <a:r>
              <a:rPr lang="en-US" sz="2400" dirty="0" err="1"/>
              <a:t>ime</a:t>
            </a:r>
            <a:r>
              <a:rPr lang="en-US" sz="2400" dirty="0"/>
              <a:t> </a:t>
            </a:r>
            <a:r>
              <a:rPr lang="en-US" sz="2400" dirty="0" err="1"/>
              <a:t>i</a:t>
            </a:r>
            <a:r>
              <a:rPr lang="en-US" sz="2400" dirty="0"/>
              <a:t> </a:t>
            </a:r>
            <a:r>
              <a:rPr lang="en-US" sz="2400" dirty="0" err="1"/>
              <a:t>prezime</a:t>
            </a:r>
            <a:r>
              <a:rPr lang="en-US" sz="2400" dirty="0"/>
              <a:t>, </a:t>
            </a:r>
            <a:r>
              <a:rPr lang="en-US" sz="2400" dirty="0" err="1"/>
              <a:t>broj</a:t>
            </a:r>
            <a:r>
              <a:rPr lang="en-US" sz="2400" dirty="0"/>
              <a:t> </a:t>
            </a:r>
            <a:r>
              <a:rPr lang="en-US" sz="2400" dirty="0" err="1"/>
              <a:t>indeksa</a:t>
            </a:r>
            <a:r>
              <a:rPr lang="en-US" sz="2400" dirty="0"/>
              <a:t> </a:t>
            </a:r>
            <a:r>
              <a:rPr lang="en-US" sz="2400" dirty="0" err="1"/>
              <a:t>i</a:t>
            </a:r>
            <a:r>
              <a:rPr lang="en-US" sz="2400" dirty="0"/>
              <a:t> datum</a:t>
            </a:r>
          </a:p>
          <a:p>
            <a:pPr lvl="2"/>
            <a:r>
              <a:rPr lang="en-US" sz="2400" dirty="0" err="1"/>
              <a:t>Prezentacija</a:t>
            </a:r>
            <a:r>
              <a:rPr lang="en-US" sz="2400" dirty="0"/>
              <a:t> ne </a:t>
            </a:r>
            <a:r>
              <a:rPr lang="en-US" sz="2400" dirty="0" err="1"/>
              <a:t>treba</a:t>
            </a:r>
            <a:r>
              <a:rPr lang="en-US" sz="2400" dirty="0"/>
              <a:t> da </a:t>
            </a:r>
            <a:r>
              <a:rPr lang="en-US" sz="2400" dirty="0" err="1"/>
              <a:t>bude</a:t>
            </a:r>
            <a:r>
              <a:rPr lang="en-US" sz="2400" dirty="0"/>
              <a:t> </a:t>
            </a:r>
            <a:r>
              <a:rPr lang="en-US" sz="2400" dirty="0" err="1"/>
              <a:t>opterećena</a:t>
            </a:r>
            <a:r>
              <a:rPr lang="en-US" sz="2400" dirty="0"/>
              <a:t> </a:t>
            </a:r>
            <a:r>
              <a:rPr lang="en-US" sz="2400" dirty="0" err="1"/>
              <a:t>tekstom</a:t>
            </a:r>
            <a:r>
              <a:rPr lang="en-US" sz="2400" dirty="0"/>
              <a:t>; </a:t>
            </a:r>
            <a:r>
              <a:rPr lang="en-US" sz="2400" i="1" dirty="0" err="1"/>
              <a:t>tekst</a:t>
            </a:r>
            <a:r>
              <a:rPr lang="en-US" sz="2400" i="1" dirty="0"/>
              <a:t> </a:t>
            </a:r>
            <a:r>
              <a:rPr lang="en-US" sz="2400" i="1" dirty="0" err="1"/>
              <a:t>služi</a:t>
            </a:r>
            <a:r>
              <a:rPr lang="en-US" sz="2400" i="1" dirty="0"/>
              <a:t> </a:t>
            </a:r>
            <a:r>
              <a:rPr lang="en-US" sz="2400" i="1" dirty="0" err="1"/>
              <a:t>kao</a:t>
            </a:r>
            <a:r>
              <a:rPr lang="en-US" sz="2400" i="1" dirty="0"/>
              <a:t> </a:t>
            </a:r>
            <a:r>
              <a:rPr lang="en-US" sz="2400" i="1" dirty="0" err="1"/>
              <a:t>podsetnik</a:t>
            </a:r>
            <a:r>
              <a:rPr lang="en-US" sz="2400" i="1" dirty="0"/>
              <a:t> za </a:t>
            </a:r>
            <a:r>
              <a:rPr lang="en-US" sz="2400" i="1" dirty="0" err="1"/>
              <a:t>usmeno</a:t>
            </a:r>
            <a:r>
              <a:rPr lang="en-US" sz="2400" i="1" dirty="0"/>
              <a:t> </a:t>
            </a:r>
            <a:r>
              <a:rPr lang="en-US" sz="2400" i="1" dirty="0" err="1"/>
              <a:t>prezentovanje</a:t>
            </a:r>
            <a:endParaRPr lang="en-US" sz="2400" i="1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dirty="0"/>
              <a:t>SEMINARSKI RAD</a:t>
            </a:r>
            <a:br>
              <a:rPr lang="sr-Latn-R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50260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72067" y="2286000"/>
            <a:ext cx="7408333" cy="4114800"/>
          </a:xfrm>
        </p:spPr>
        <p:txBody>
          <a:bodyPr>
            <a:normAutofit/>
          </a:bodyPr>
          <a:lstStyle/>
          <a:p>
            <a:pPr marL="342900" lvl="0" indent="-342900" algn="just">
              <a:lnSpc>
                <a:spcPct val="107000"/>
              </a:lnSpc>
              <a:buFont typeface="+mj-lt"/>
              <a:buAutoNum type="arabicPeriod"/>
            </a:pPr>
            <a:r>
              <a:rPr lang="sr-Latn-R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KRATAK ISTORIJAT KOMPANIJE</a:t>
            </a:r>
            <a:endParaRPr lang="sr-Cyrl-RS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buFont typeface="+mj-lt"/>
              <a:buAutoNum type="arabicPeriod"/>
            </a:pPr>
            <a:r>
              <a:rPr lang="sr-Latn-R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INFORMACIJE O POSLOVNOJ STRATEGIJI/POLITICI 	(</a:t>
            </a:r>
            <a:r>
              <a:rPr lang="sr-Latn-RS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npr</a:t>
            </a:r>
            <a:r>
              <a:rPr lang="sr-Latn-R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proizvodi, usluge, način poslovanja i sl. ); </a:t>
            </a:r>
            <a:endParaRPr lang="sr-Cyrl-RS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buFont typeface="+mj-lt"/>
              <a:buAutoNum type="arabicPeriod"/>
            </a:pPr>
            <a:r>
              <a:rPr lang="sr-Latn-R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INFORMACIJE O ORGANIZACIJI KOMPANIJE</a:t>
            </a:r>
            <a:endParaRPr lang="sr-Cyrl-RS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buFont typeface="+mj-lt"/>
              <a:buAutoNum type="arabicPeriod"/>
            </a:pPr>
            <a:r>
              <a:rPr lang="sr-Latn-R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INFORMACIJE O NAČINU I IZVORIMA FINANSIRANJA POSLOVANJA  (</a:t>
            </a:r>
            <a:r>
              <a:rPr lang="sr-Latn-RS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ukoliko je moguće</a:t>
            </a:r>
            <a:r>
              <a:rPr lang="sr-Latn-R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sr-Cyrl-RS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buFont typeface="+mj-lt"/>
              <a:buAutoNum type="arabicPeriod"/>
            </a:pPr>
            <a:r>
              <a:rPr lang="sr-Latn-R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PLANOVI I PRAVCI BUDUĆEG RAZVOJA I STRATEGIJE RASTA</a:t>
            </a:r>
            <a:endParaRPr lang="sr-Cyrl-RS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sr-Latn-R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ZAKLJUČAK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RS" dirty="0"/>
              <a:t>SEMINARSKI RAD</a:t>
            </a:r>
            <a:br>
              <a:rPr lang="sr-Latn-RS" dirty="0"/>
            </a:br>
            <a:r>
              <a:rPr lang="sr-Latn-RS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PREPORUČENI SADRŽAJ PREZENTACIJA: 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5287261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r-Latn-RS" dirty="0"/>
              <a:t>N</a:t>
            </a:r>
            <a:r>
              <a:rPr lang="en-US" dirty="0" err="1"/>
              <a:t>avesti</a:t>
            </a:r>
            <a:r>
              <a:rPr lang="en-US" dirty="0"/>
              <a:t> </a:t>
            </a:r>
            <a:r>
              <a:rPr lang="en-US" dirty="0" err="1"/>
              <a:t>nekoliko</a:t>
            </a:r>
            <a:r>
              <a:rPr lang="en-US" dirty="0"/>
              <a:t> </a:t>
            </a:r>
            <a:r>
              <a:rPr lang="en-US" dirty="0" err="1"/>
              <a:t>ključnih</a:t>
            </a:r>
            <a:r>
              <a:rPr lang="en-US" dirty="0"/>
              <a:t> </a:t>
            </a:r>
            <a:r>
              <a:rPr lang="en-US" dirty="0" err="1"/>
              <a:t>rečenica</a:t>
            </a:r>
            <a:r>
              <a:rPr lang="en-US" dirty="0"/>
              <a:t> </a:t>
            </a:r>
            <a:r>
              <a:rPr lang="en-US" dirty="0" err="1"/>
              <a:t>iz</a:t>
            </a:r>
            <a:r>
              <a:rPr lang="en-US" dirty="0"/>
              <a:t> </a:t>
            </a:r>
            <a:r>
              <a:rPr lang="en-US" dirty="0" err="1"/>
              <a:t>poglavlja</a:t>
            </a:r>
            <a:r>
              <a:rPr lang="en-US" dirty="0"/>
              <a:t> i </a:t>
            </a:r>
            <a:r>
              <a:rPr lang="en-US" dirty="0" err="1"/>
              <a:t>koje</a:t>
            </a:r>
            <a:r>
              <a:rPr lang="en-US" dirty="0"/>
              <a:t> OBAVEZNO </a:t>
            </a:r>
            <a:r>
              <a:rPr lang="en-US" dirty="0" err="1"/>
              <a:t>proizilaze</a:t>
            </a:r>
            <a:r>
              <a:rPr lang="en-US" dirty="0"/>
              <a:t> </a:t>
            </a:r>
            <a:r>
              <a:rPr lang="en-US" dirty="0" err="1"/>
              <a:t>iz</a:t>
            </a:r>
            <a:r>
              <a:rPr lang="en-US" dirty="0"/>
              <a:t> </a:t>
            </a:r>
            <a:r>
              <a:rPr lang="en-US" dirty="0" err="1"/>
              <a:t>istraživanja</a:t>
            </a:r>
            <a:r>
              <a:rPr lang="sr-Latn-RS" dirty="0"/>
              <a:t> teme seminarskog rada</a:t>
            </a:r>
            <a:r>
              <a:rPr lang="en-US" dirty="0"/>
              <a:t>. </a:t>
            </a:r>
            <a:endParaRPr lang="sr-Latn-RS" dirty="0"/>
          </a:p>
          <a:p>
            <a:endParaRPr lang="sr-Latn-RS" dirty="0"/>
          </a:p>
          <a:p>
            <a:r>
              <a:rPr lang="sr-Latn-RS" dirty="0"/>
              <a:t>N</a:t>
            </a:r>
            <a:r>
              <a:rPr lang="en-US" dirty="0" err="1"/>
              <a:t>aglasiti</a:t>
            </a:r>
            <a:r>
              <a:rPr lang="en-US" dirty="0"/>
              <a:t> </a:t>
            </a:r>
            <a:r>
              <a:rPr lang="en-US" dirty="0" err="1"/>
              <a:t>dobre</a:t>
            </a:r>
            <a:r>
              <a:rPr lang="en-US" dirty="0"/>
              <a:t> i</a:t>
            </a:r>
            <a:r>
              <a:rPr lang="sr-Latn-RS" dirty="0"/>
              <a:t> </a:t>
            </a:r>
            <a:r>
              <a:rPr lang="en-US" dirty="0" err="1"/>
              <a:t>loše</a:t>
            </a:r>
            <a:r>
              <a:rPr lang="en-US" dirty="0"/>
              <a:t> </a:t>
            </a:r>
            <a:r>
              <a:rPr lang="en-US" dirty="0" err="1"/>
              <a:t>strane</a:t>
            </a:r>
            <a:r>
              <a:rPr lang="en-US" dirty="0"/>
              <a:t> </a:t>
            </a:r>
            <a:r>
              <a:rPr lang="en-US" dirty="0" err="1"/>
              <a:t>nekih</a:t>
            </a:r>
            <a:r>
              <a:rPr lang="en-US" dirty="0"/>
              <a:t> </a:t>
            </a:r>
            <a:r>
              <a:rPr lang="en-US" dirty="0" err="1"/>
              <a:t>rešenja</a:t>
            </a:r>
            <a:r>
              <a:rPr lang="en-US" dirty="0"/>
              <a:t>, </a:t>
            </a:r>
            <a:r>
              <a:rPr lang="en-US" dirty="0" err="1"/>
              <a:t>pojava</a:t>
            </a:r>
            <a:r>
              <a:rPr lang="en-US" dirty="0"/>
              <a:t> i sl. </a:t>
            </a:r>
            <a:endParaRPr lang="sr-Latn-RS" dirty="0"/>
          </a:p>
          <a:p>
            <a:endParaRPr lang="sr-Latn-RS" dirty="0"/>
          </a:p>
          <a:p>
            <a:r>
              <a:rPr lang="sr-Latn-RS" dirty="0"/>
              <a:t>I</a:t>
            </a:r>
            <a:r>
              <a:rPr lang="en-US" dirty="0" err="1"/>
              <a:t>zneti</a:t>
            </a:r>
            <a:r>
              <a:rPr lang="en-US" dirty="0"/>
              <a:t> </a:t>
            </a:r>
            <a:r>
              <a:rPr lang="en-US" dirty="0" err="1"/>
              <a:t>sopstvene</a:t>
            </a:r>
            <a:r>
              <a:rPr lang="en-US" dirty="0"/>
              <a:t> </a:t>
            </a:r>
            <a:r>
              <a:rPr lang="en-US" dirty="0" err="1"/>
              <a:t>stavove</a:t>
            </a:r>
            <a:r>
              <a:rPr lang="en-US" dirty="0"/>
              <a:t> i </a:t>
            </a:r>
            <a:r>
              <a:rPr lang="en-US" dirty="0" err="1"/>
              <a:t>mišljenje</a:t>
            </a:r>
            <a:r>
              <a:rPr lang="en-US" dirty="0"/>
              <a:t> o </a:t>
            </a:r>
            <a:r>
              <a:rPr lang="en-US" dirty="0" err="1"/>
              <a:t>temi</a:t>
            </a:r>
            <a:r>
              <a:rPr lang="en-US" dirty="0"/>
              <a:t>. </a:t>
            </a:r>
            <a:endParaRPr lang="sr-Latn-RS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dirty="0"/>
              <a:t>SEMINARSKI RAD</a:t>
            </a:r>
            <a:br>
              <a:rPr lang="sr-Latn-RS" dirty="0"/>
            </a:br>
            <a:r>
              <a:rPr lang="sr-Latn-RS" dirty="0"/>
              <a:t>Zaključak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736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72067" y="1981200"/>
            <a:ext cx="7408333" cy="4648200"/>
          </a:xfrm>
        </p:spPr>
        <p:txBody>
          <a:bodyPr/>
          <a:lstStyle/>
          <a:p>
            <a:r>
              <a:rPr lang="sr-Latn-RS" dirty="0"/>
              <a:t>T</a:t>
            </a:r>
            <a:r>
              <a:rPr lang="en-US" dirty="0"/>
              <a:t>abele, </a:t>
            </a:r>
            <a:r>
              <a:rPr lang="en-US" dirty="0" err="1"/>
              <a:t>grafikoni</a:t>
            </a:r>
            <a:r>
              <a:rPr lang="sr-Latn-RS" dirty="0"/>
              <a:t>,</a:t>
            </a:r>
            <a:r>
              <a:rPr lang="en-US" dirty="0"/>
              <a:t> </a:t>
            </a:r>
            <a:r>
              <a:rPr lang="en-US" dirty="0" err="1"/>
              <a:t>slike</a:t>
            </a:r>
            <a:r>
              <a:rPr lang="sr-Latn-RS" dirty="0"/>
              <a:t>, </a:t>
            </a:r>
            <a:r>
              <a:rPr lang="en-US" dirty="0" err="1"/>
              <a:t>fotografije</a:t>
            </a:r>
            <a:r>
              <a:rPr lang="en-US" dirty="0"/>
              <a:t>, </a:t>
            </a:r>
            <a:r>
              <a:rPr lang="en-US" dirty="0" err="1"/>
              <a:t>prikazi</a:t>
            </a:r>
            <a:r>
              <a:rPr lang="en-US" dirty="0"/>
              <a:t>, </a:t>
            </a:r>
            <a:r>
              <a:rPr lang="en-US" dirty="0" err="1"/>
              <a:t>šeme</a:t>
            </a:r>
            <a:r>
              <a:rPr lang="en-US" dirty="0"/>
              <a:t> i sl. </a:t>
            </a:r>
            <a:r>
              <a:rPr lang="en-US" dirty="0" err="1"/>
              <a:t>mora</a:t>
            </a:r>
            <a:r>
              <a:rPr lang="sr-Latn-RS" dirty="0"/>
              <a:t>ju</a:t>
            </a:r>
            <a:r>
              <a:rPr lang="en-US" dirty="0"/>
              <a:t> </a:t>
            </a:r>
            <a:r>
              <a:rPr lang="en-US" dirty="0" err="1"/>
              <a:t>biti</a:t>
            </a:r>
            <a:r>
              <a:rPr lang="en-US" dirty="0"/>
              <a:t> </a:t>
            </a:r>
            <a:r>
              <a:rPr lang="en-US" dirty="0" err="1"/>
              <a:t>adekvatno</a:t>
            </a:r>
            <a:r>
              <a:rPr lang="en-US" dirty="0"/>
              <a:t> </a:t>
            </a:r>
            <a:r>
              <a:rPr lang="en-US" dirty="0" err="1"/>
              <a:t>obeležen</a:t>
            </a:r>
            <a:r>
              <a:rPr lang="sr-Latn-RS" dirty="0"/>
              <a:t>i</a:t>
            </a:r>
            <a:r>
              <a:rPr lang="en-US" dirty="0"/>
              <a:t>, </a:t>
            </a:r>
            <a:r>
              <a:rPr lang="en-US" dirty="0" err="1"/>
              <a:t>označen</a:t>
            </a:r>
            <a:r>
              <a:rPr lang="sr-Latn-RS" dirty="0"/>
              <a:t>i</a:t>
            </a:r>
            <a:r>
              <a:rPr lang="en-US" dirty="0"/>
              <a:t> po </a:t>
            </a:r>
            <a:r>
              <a:rPr lang="en-US" dirty="0" err="1"/>
              <a:t>redu</a:t>
            </a:r>
            <a:r>
              <a:rPr lang="en-US" dirty="0"/>
              <a:t>, </a:t>
            </a:r>
            <a:r>
              <a:rPr lang="en-US" dirty="0" err="1"/>
              <a:t>npr</a:t>
            </a:r>
            <a:r>
              <a:rPr lang="en-US" dirty="0"/>
              <a:t>. </a:t>
            </a:r>
            <a:endParaRPr lang="sr-Latn-RS" dirty="0"/>
          </a:p>
          <a:p>
            <a:r>
              <a:rPr lang="en-US" dirty="0" err="1"/>
              <a:t>Tabela</a:t>
            </a:r>
            <a:r>
              <a:rPr lang="en-US" dirty="0"/>
              <a:t> 1. </a:t>
            </a:r>
            <a:r>
              <a:rPr lang="en-US" dirty="0" err="1"/>
              <a:t>Turistički</a:t>
            </a:r>
            <a:r>
              <a:rPr lang="en-US" dirty="0"/>
              <a:t> </a:t>
            </a:r>
            <a:r>
              <a:rPr lang="en-US" dirty="0" err="1"/>
              <a:t>promet</a:t>
            </a:r>
            <a:r>
              <a:rPr lang="en-US" dirty="0"/>
              <a:t> u </a:t>
            </a:r>
            <a:r>
              <a:rPr lang="en-US" dirty="0" err="1"/>
              <a:t>Beogradu</a:t>
            </a:r>
            <a:r>
              <a:rPr lang="en-US" dirty="0"/>
              <a:t> u 20</a:t>
            </a:r>
            <a:r>
              <a:rPr lang="sr-Latn-RS" dirty="0"/>
              <a:t>2</a:t>
            </a:r>
            <a:r>
              <a:rPr lang="en-US" dirty="0"/>
              <a:t>1. </a:t>
            </a:r>
            <a:r>
              <a:rPr lang="en-US" dirty="0" err="1"/>
              <a:t>godini</a:t>
            </a:r>
            <a:r>
              <a:rPr lang="en-US" dirty="0"/>
              <a:t> </a:t>
            </a:r>
            <a:endParaRPr lang="sr-Latn-RS" dirty="0"/>
          </a:p>
          <a:p>
            <a:endParaRPr lang="en-US" dirty="0"/>
          </a:p>
          <a:p>
            <a:endParaRPr lang="sr-Latn-RS" dirty="0"/>
          </a:p>
          <a:p>
            <a:pPr marL="0" indent="0">
              <a:buNone/>
            </a:pPr>
            <a:r>
              <a:rPr lang="sr-Latn-RS" dirty="0"/>
              <a:t>     </a:t>
            </a:r>
            <a:r>
              <a:rPr lang="en-US" sz="1800" dirty="0" err="1"/>
              <a:t>Izvor</a:t>
            </a:r>
            <a:r>
              <a:rPr lang="en-US" sz="1800" dirty="0"/>
              <a:t>: </a:t>
            </a:r>
            <a:r>
              <a:rPr lang="en-US" sz="1800" dirty="0" err="1"/>
              <a:t>Republički</a:t>
            </a:r>
            <a:r>
              <a:rPr lang="en-US" sz="1800" dirty="0"/>
              <a:t> </a:t>
            </a:r>
            <a:r>
              <a:rPr lang="en-US" sz="1800" dirty="0" err="1"/>
              <a:t>zavod</a:t>
            </a:r>
            <a:r>
              <a:rPr lang="en-US" sz="1800" dirty="0"/>
              <a:t> </a:t>
            </a:r>
            <a:r>
              <a:rPr lang="en-US" sz="1800" dirty="0" err="1"/>
              <a:t>za</a:t>
            </a:r>
            <a:r>
              <a:rPr lang="en-US" sz="1800" dirty="0"/>
              <a:t> </a:t>
            </a:r>
            <a:r>
              <a:rPr lang="en-US" sz="1800" dirty="0" err="1"/>
              <a:t>statistiku</a:t>
            </a:r>
            <a:r>
              <a:rPr lang="en-US" sz="1800" dirty="0"/>
              <a:t>, Beograd, </a:t>
            </a:r>
            <a:r>
              <a:rPr lang="sr-Latn-RS" sz="1800" dirty="0"/>
              <a:t>januar </a:t>
            </a:r>
            <a:r>
              <a:rPr lang="en-US" sz="1800" dirty="0"/>
              <a:t>20</a:t>
            </a:r>
            <a:r>
              <a:rPr lang="sr-Latn-RS" sz="1800" dirty="0"/>
              <a:t>22</a:t>
            </a:r>
            <a:endParaRPr lang="en-US" sz="1800" dirty="0"/>
          </a:p>
          <a:p>
            <a:r>
              <a:rPr lang="sr-Latn-RS" dirty="0"/>
              <a:t>Svaku tabelu, grafik, sliku, prikaz neophodno je objasniti odnosno analizirati u tekstu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dirty="0"/>
              <a:t>SEMINARSKI RAD</a:t>
            </a:r>
            <a:br>
              <a:rPr lang="sr-Latn-RS" dirty="0"/>
            </a:br>
            <a:r>
              <a:rPr lang="sr-Latn-RS" dirty="0"/>
              <a:t>Tabele, grafikoni, slike</a:t>
            </a:r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732647"/>
              </p:ext>
            </p:extLst>
          </p:nvPr>
        </p:nvGraphicFramePr>
        <p:xfrm>
          <a:off x="1295400" y="3733800"/>
          <a:ext cx="6096000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346445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Izvor</a:t>
            </a:r>
            <a:r>
              <a:rPr lang="sr-Latn-RS" dirty="0"/>
              <a:t>i</a:t>
            </a:r>
            <a:r>
              <a:rPr lang="en-US" dirty="0"/>
              <a:t> </a:t>
            </a:r>
            <a:r>
              <a:rPr lang="sr-Latn-RS" dirty="0"/>
              <a:t>se moraju navoditi:</a:t>
            </a:r>
          </a:p>
          <a:p>
            <a:pPr marL="0" indent="0">
              <a:buNone/>
            </a:pPr>
            <a:r>
              <a:rPr lang="sr-Latn-RS" dirty="0"/>
              <a:t>- u samom tekstu prezentacije stavi se * i broj koji je izvor u literaturi na zadnjoj strani prezentacije</a:t>
            </a:r>
          </a:p>
          <a:p>
            <a:pPr marL="0" indent="0">
              <a:buNone/>
            </a:pPr>
            <a:r>
              <a:rPr lang="en-US" dirty="0"/>
              <a:t> </a:t>
            </a:r>
            <a:endParaRPr lang="sr-Latn-RS" dirty="0"/>
          </a:p>
          <a:p>
            <a:pPr marL="0" indent="0">
              <a:buNone/>
            </a:pPr>
            <a:r>
              <a:rPr lang="sr-Latn-RS" dirty="0"/>
              <a:t>npr. *3</a:t>
            </a:r>
            <a:r>
              <a:rPr lang="en-US" dirty="0"/>
              <a:t> 20</a:t>
            </a:r>
            <a:r>
              <a:rPr lang="sr-Latn-RS" dirty="0"/>
              <a:t>15</a:t>
            </a:r>
            <a:r>
              <a:rPr lang="en-US" dirty="0"/>
              <a:t>, 2</a:t>
            </a:r>
            <a:r>
              <a:rPr lang="sr-Latn-RS" dirty="0"/>
              <a:t>18 -  </a:t>
            </a:r>
            <a:r>
              <a:rPr lang="en-US" dirty="0" err="1"/>
              <a:t>gde</a:t>
            </a:r>
            <a:r>
              <a:rPr lang="en-US" dirty="0"/>
              <a:t> je </a:t>
            </a:r>
            <a:r>
              <a:rPr lang="sr-Latn-RS" dirty="0"/>
              <a:t>3</a:t>
            </a:r>
            <a:r>
              <a:rPr lang="en-US" dirty="0"/>
              <a:t> rad </a:t>
            </a:r>
            <a:r>
              <a:rPr lang="en-US" dirty="0" err="1"/>
              <a:t>koji</a:t>
            </a:r>
            <a:r>
              <a:rPr lang="en-US" dirty="0"/>
              <a:t> je u </a:t>
            </a:r>
            <a:r>
              <a:rPr lang="en-US" dirty="0" err="1"/>
              <a:t>literaturi</a:t>
            </a:r>
            <a:r>
              <a:rPr lang="en-US" dirty="0"/>
              <a:t> pod </a:t>
            </a:r>
            <a:r>
              <a:rPr lang="en-US" dirty="0" err="1"/>
              <a:t>brojem</a:t>
            </a:r>
            <a:r>
              <a:rPr lang="en-US" dirty="0"/>
              <a:t> </a:t>
            </a:r>
            <a:r>
              <a:rPr lang="sr-Latn-RS" dirty="0"/>
              <a:t>3</a:t>
            </a:r>
            <a:r>
              <a:rPr lang="en-US" dirty="0"/>
              <a:t>, 20</a:t>
            </a:r>
            <a:r>
              <a:rPr lang="sr-Latn-RS" dirty="0"/>
              <a:t>15.</a:t>
            </a:r>
            <a:r>
              <a:rPr lang="en-US" dirty="0"/>
              <a:t> </a:t>
            </a:r>
            <a:r>
              <a:rPr lang="en-US" dirty="0" err="1"/>
              <a:t>godina</a:t>
            </a:r>
            <a:r>
              <a:rPr lang="en-US" dirty="0"/>
              <a:t> </a:t>
            </a:r>
            <a:r>
              <a:rPr lang="en-US" dirty="0" err="1"/>
              <a:t>izdavanja</a:t>
            </a:r>
            <a:r>
              <a:rPr lang="en-US" dirty="0"/>
              <a:t>, a 2</a:t>
            </a:r>
            <a:r>
              <a:rPr lang="sr-Latn-RS" dirty="0"/>
              <a:t>18</a:t>
            </a:r>
            <a:r>
              <a:rPr lang="en-US" dirty="0"/>
              <a:t> </a:t>
            </a:r>
            <a:r>
              <a:rPr lang="en-US" dirty="0" err="1"/>
              <a:t>stranica</a:t>
            </a:r>
            <a:r>
              <a:rPr lang="en-US" dirty="0"/>
              <a:t> </a:t>
            </a:r>
            <a:r>
              <a:rPr lang="sr-Latn-RS" dirty="0"/>
              <a:t>na kojoj se nalazi</a:t>
            </a:r>
            <a:endParaRPr lang="en-US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dirty="0"/>
              <a:t>SEMINARSKI RAD</a:t>
            </a:r>
            <a:br>
              <a:rPr lang="sr-Latn-RS" dirty="0"/>
            </a:br>
            <a:r>
              <a:rPr lang="sr-Latn-RS" dirty="0"/>
              <a:t>izvori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63775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/>
          </a:p>
          <a:p>
            <a:r>
              <a:rPr lang="sr-Latn-RS" dirty="0"/>
              <a:t>Knjige:</a:t>
            </a:r>
          </a:p>
          <a:p>
            <a:pPr marL="0" indent="0">
              <a:buNone/>
            </a:pPr>
            <a:r>
              <a:rPr lang="en-US" dirty="0" err="1"/>
              <a:t>Prezime</a:t>
            </a:r>
            <a:r>
              <a:rPr lang="en-US" dirty="0"/>
              <a:t> i </a:t>
            </a:r>
            <a:r>
              <a:rPr lang="en-US" dirty="0" err="1"/>
              <a:t>prvo</a:t>
            </a:r>
            <a:r>
              <a:rPr lang="en-US" dirty="0"/>
              <a:t> </a:t>
            </a:r>
            <a:r>
              <a:rPr lang="en-US" dirty="0" err="1"/>
              <a:t>slovo</a:t>
            </a:r>
            <a:r>
              <a:rPr lang="en-US" dirty="0"/>
              <a:t> </a:t>
            </a:r>
            <a:r>
              <a:rPr lang="en-US" dirty="0" err="1"/>
              <a:t>imena</a:t>
            </a:r>
            <a:r>
              <a:rPr lang="en-US" dirty="0"/>
              <a:t>, </a:t>
            </a:r>
            <a:r>
              <a:rPr lang="en-US" dirty="0" err="1"/>
              <a:t>naziv</a:t>
            </a:r>
            <a:r>
              <a:rPr lang="en-US" dirty="0"/>
              <a:t> </a:t>
            </a:r>
            <a:r>
              <a:rPr lang="en-US" dirty="0" err="1"/>
              <a:t>dela</a:t>
            </a:r>
            <a:r>
              <a:rPr lang="sr-Latn-RS" dirty="0"/>
              <a:t>-italic</a:t>
            </a:r>
            <a:r>
              <a:rPr lang="en-US" dirty="0"/>
              <a:t>, </a:t>
            </a:r>
            <a:r>
              <a:rPr lang="en-US" dirty="0" err="1"/>
              <a:t>izdavač</a:t>
            </a:r>
            <a:r>
              <a:rPr lang="en-US" dirty="0"/>
              <a:t>, </a:t>
            </a:r>
            <a:r>
              <a:rPr lang="en-US" dirty="0" err="1"/>
              <a:t>mesto</a:t>
            </a:r>
            <a:r>
              <a:rPr lang="en-US" dirty="0"/>
              <a:t> </a:t>
            </a:r>
            <a:r>
              <a:rPr lang="en-US" dirty="0" err="1"/>
              <a:t>izdanja</a:t>
            </a:r>
            <a:r>
              <a:rPr lang="en-US" dirty="0"/>
              <a:t>, </a:t>
            </a:r>
            <a:r>
              <a:rPr lang="en-US" dirty="0" err="1"/>
              <a:t>godina</a:t>
            </a:r>
            <a:r>
              <a:rPr lang="en-US" dirty="0"/>
              <a:t> </a:t>
            </a:r>
            <a:r>
              <a:rPr lang="en-US" dirty="0" err="1"/>
              <a:t>izdanja</a:t>
            </a:r>
            <a:r>
              <a:rPr lang="en-US" dirty="0"/>
              <a:t> (u </a:t>
            </a:r>
            <a:r>
              <a:rPr lang="en-US" dirty="0" err="1"/>
              <a:t>zagradi</a:t>
            </a:r>
            <a:r>
              <a:rPr lang="en-US" dirty="0"/>
              <a:t>). </a:t>
            </a:r>
          </a:p>
          <a:p>
            <a:r>
              <a:rPr lang="en-US" dirty="0" err="1"/>
              <a:t>Npr</a:t>
            </a:r>
            <a:r>
              <a:rPr lang="en-US" dirty="0"/>
              <a:t>. </a:t>
            </a:r>
            <a:r>
              <a:rPr lang="sr-Latn-RS" dirty="0"/>
              <a:t>Kotler</a:t>
            </a:r>
            <a:r>
              <a:rPr lang="en-US" dirty="0"/>
              <a:t>, </a:t>
            </a:r>
            <a:r>
              <a:rPr lang="sr-Latn-RS" dirty="0"/>
              <a:t>P</a:t>
            </a:r>
            <a:r>
              <a:rPr lang="en-US" dirty="0"/>
              <a:t>.</a:t>
            </a:r>
            <a:r>
              <a:rPr lang="sr-Latn-RS" dirty="0"/>
              <a:t>,</a:t>
            </a:r>
            <a:r>
              <a:rPr lang="en-US" dirty="0"/>
              <a:t> </a:t>
            </a:r>
            <a:r>
              <a:rPr lang="sr-Latn-RS" dirty="0"/>
              <a:t>Keller, K.L.</a:t>
            </a:r>
            <a:r>
              <a:rPr lang="en-US" dirty="0"/>
              <a:t>, </a:t>
            </a:r>
            <a:r>
              <a:rPr lang="sr-Latn-RS" i="1" dirty="0"/>
              <a:t>Marketing menadžment</a:t>
            </a:r>
            <a:r>
              <a:rPr lang="en-US" dirty="0"/>
              <a:t>, </a:t>
            </a:r>
            <a:r>
              <a:rPr lang="sr-Latn-RS" dirty="0"/>
              <a:t>Data Status, Beograd</a:t>
            </a:r>
            <a:r>
              <a:rPr lang="en-US" dirty="0"/>
              <a:t> (</a:t>
            </a:r>
            <a:r>
              <a:rPr lang="sr-Latn-RS" dirty="0"/>
              <a:t>2006</a:t>
            </a:r>
            <a:r>
              <a:rPr lang="en-US" dirty="0"/>
              <a:t>) </a:t>
            </a:r>
          </a:p>
          <a:p>
            <a:endParaRPr lang="sr-Latn-R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dirty="0"/>
              <a:t>SEMINARSKI RAD</a:t>
            </a:r>
            <a:br>
              <a:rPr lang="sr-Latn-RS" dirty="0"/>
            </a:br>
            <a:r>
              <a:rPr lang="sr-Latn-RS" dirty="0"/>
              <a:t>Literatura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53324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Časopisi</a:t>
            </a:r>
            <a:r>
              <a:rPr lang="en-US" dirty="0"/>
              <a:t> / </a:t>
            </a:r>
            <a:r>
              <a:rPr lang="en-US" dirty="0" err="1"/>
              <a:t>saopštenja</a:t>
            </a:r>
            <a:r>
              <a:rPr lang="en-US" dirty="0"/>
              <a:t> / </a:t>
            </a:r>
            <a:r>
              <a:rPr lang="en-US" dirty="0" err="1"/>
              <a:t>zbornici</a:t>
            </a:r>
            <a:r>
              <a:rPr lang="en-US" dirty="0"/>
              <a:t> </a:t>
            </a:r>
            <a:r>
              <a:rPr lang="en-US" dirty="0" err="1"/>
              <a:t>radova</a:t>
            </a:r>
            <a:r>
              <a:rPr lang="sr-Latn-RS" dirty="0"/>
              <a:t>: </a:t>
            </a:r>
            <a:endParaRPr lang="en-US" dirty="0"/>
          </a:p>
          <a:p>
            <a:r>
              <a:rPr lang="en-US" dirty="0" err="1"/>
              <a:t>Prezime</a:t>
            </a:r>
            <a:r>
              <a:rPr lang="en-US" dirty="0"/>
              <a:t> i </a:t>
            </a:r>
            <a:r>
              <a:rPr lang="en-US" dirty="0" err="1"/>
              <a:t>prvo</a:t>
            </a:r>
            <a:r>
              <a:rPr lang="en-US" dirty="0"/>
              <a:t> </a:t>
            </a:r>
            <a:r>
              <a:rPr lang="en-US" dirty="0" err="1"/>
              <a:t>slovo</a:t>
            </a:r>
            <a:r>
              <a:rPr lang="en-US" dirty="0"/>
              <a:t> </a:t>
            </a:r>
            <a:r>
              <a:rPr lang="en-US" dirty="0" err="1"/>
              <a:t>imena</a:t>
            </a:r>
            <a:r>
              <a:rPr lang="en-US" dirty="0"/>
              <a:t>, </a:t>
            </a:r>
            <a:r>
              <a:rPr lang="en-US" dirty="0" err="1"/>
              <a:t>godina</a:t>
            </a:r>
            <a:r>
              <a:rPr lang="en-US" dirty="0"/>
              <a:t> </a:t>
            </a:r>
            <a:r>
              <a:rPr lang="en-US" dirty="0" err="1"/>
              <a:t>izdanja</a:t>
            </a:r>
            <a:r>
              <a:rPr lang="en-US" dirty="0"/>
              <a:t> (data u </a:t>
            </a:r>
            <a:r>
              <a:rPr lang="en-US" dirty="0" err="1"/>
              <a:t>zagradi</a:t>
            </a:r>
            <a:r>
              <a:rPr lang="en-US" dirty="0"/>
              <a:t>), </a:t>
            </a:r>
            <a:r>
              <a:rPr lang="en-US" dirty="0" err="1"/>
              <a:t>naziv</a:t>
            </a:r>
            <a:r>
              <a:rPr lang="en-US" dirty="0"/>
              <a:t> </a:t>
            </a:r>
            <a:r>
              <a:rPr lang="en-US" dirty="0" err="1"/>
              <a:t>dela</a:t>
            </a:r>
            <a:r>
              <a:rPr lang="en-US" dirty="0"/>
              <a:t>, </a:t>
            </a:r>
            <a:r>
              <a:rPr lang="en-US" dirty="0" err="1"/>
              <a:t>naziv</a:t>
            </a:r>
            <a:r>
              <a:rPr lang="en-US" dirty="0"/>
              <a:t> </a:t>
            </a:r>
            <a:r>
              <a:rPr lang="en-US" dirty="0" err="1"/>
              <a:t>časopisa</a:t>
            </a:r>
            <a:r>
              <a:rPr lang="sr-Latn-RS" dirty="0"/>
              <a:t>-italic</a:t>
            </a:r>
            <a:r>
              <a:rPr lang="en-US" dirty="0"/>
              <a:t>, </a:t>
            </a:r>
            <a:r>
              <a:rPr lang="en-US" dirty="0" err="1"/>
              <a:t>zbornika</a:t>
            </a:r>
            <a:r>
              <a:rPr lang="en-US" dirty="0"/>
              <a:t>, </a:t>
            </a:r>
            <a:r>
              <a:rPr lang="en-US" dirty="0" err="1"/>
              <a:t>broj</a:t>
            </a:r>
            <a:r>
              <a:rPr lang="en-US" dirty="0"/>
              <a:t> </a:t>
            </a:r>
            <a:r>
              <a:rPr lang="en-US" dirty="0" err="1"/>
              <a:t>izdanja</a:t>
            </a:r>
            <a:r>
              <a:rPr lang="en-US" dirty="0"/>
              <a:t> (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/>
              <a:t>časopis</a:t>
            </a:r>
            <a:r>
              <a:rPr lang="en-US" dirty="0"/>
              <a:t>), </a:t>
            </a:r>
            <a:r>
              <a:rPr lang="en-US" dirty="0" err="1"/>
              <a:t>mesto</a:t>
            </a:r>
            <a:r>
              <a:rPr lang="en-US" dirty="0"/>
              <a:t> </a:t>
            </a:r>
            <a:r>
              <a:rPr lang="en-US" dirty="0" err="1"/>
              <a:t>izdanja</a:t>
            </a:r>
            <a:r>
              <a:rPr lang="en-US" dirty="0"/>
              <a:t> (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/>
              <a:t>zbornik</a:t>
            </a:r>
            <a:r>
              <a:rPr lang="en-US" dirty="0"/>
              <a:t>). </a:t>
            </a:r>
          </a:p>
          <a:p>
            <a:pPr lvl="0"/>
            <a:r>
              <a:rPr lang="en-US" dirty="0" err="1"/>
              <a:t>Npr</a:t>
            </a:r>
            <a:r>
              <a:rPr lang="en-US" dirty="0"/>
              <a:t>. </a:t>
            </a:r>
            <a:r>
              <a:rPr lang="sr-Cyrl-RS" dirty="0"/>
              <a:t>Bieger, T.</a:t>
            </a:r>
            <a:r>
              <a:rPr lang="sr-Latn-RS" dirty="0"/>
              <a:t> and</a:t>
            </a:r>
            <a:r>
              <a:rPr lang="sr-Cyrl-RS" dirty="0"/>
              <a:t> Wittmer, A.</a:t>
            </a:r>
            <a:r>
              <a:rPr lang="sr-Latn-RS" dirty="0"/>
              <a:t> (2006)</a:t>
            </a:r>
            <a:r>
              <a:rPr lang="sr-Cyrl-RS" dirty="0"/>
              <a:t>, Air transport and tourism—Perspectives and challenges for destinations, airlines </a:t>
            </a:r>
            <a:r>
              <a:rPr lang="sr-Cyrl-RS" dirty="0" err="1"/>
              <a:t>and</a:t>
            </a:r>
            <a:r>
              <a:rPr lang="sr-Cyrl-RS" dirty="0"/>
              <a:t> </a:t>
            </a:r>
            <a:r>
              <a:rPr lang="sr-Cyrl-RS" dirty="0" err="1"/>
              <a:t>governments</a:t>
            </a:r>
            <a:r>
              <a:rPr lang="sr-Latn-RS" dirty="0"/>
              <a:t> </a:t>
            </a:r>
            <a:r>
              <a:rPr lang="sr-Cyrl-RS" i="1" dirty="0" err="1"/>
              <a:t>Journal</a:t>
            </a:r>
            <a:r>
              <a:rPr lang="sr-Cyrl-RS" i="1" dirty="0"/>
              <a:t> of Air Transport Management</a:t>
            </a:r>
            <a:r>
              <a:rPr lang="sr-Cyrl-RS" dirty="0"/>
              <a:t>, Volume 12, Issue 1</a:t>
            </a:r>
            <a:r>
              <a:rPr lang="sr-Latn-RS" dirty="0"/>
              <a:t>, Pg. 40-46.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dirty="0"/>
              <a:t>SEMINARSKI RAD</a:t>
            </a:r>
            <a:br>
              <a:rPr lang="sr-Latn-RS" dirty="0"/>
            </a:br>
            <a:r>
              <a:rPr lang="sr-Latn-RS" dirty="0"/>
              <a:t>Literatura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49160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Ostali</a:t>
            </a:r>
            <a:r>
              <a:rPr lang="en-US" dirty="0"/>
              <a:t> </a:t>
            </a:r>
            <a:r>
              <a:rPr lang="en-US" dirty="0" err="1"/>
              <a:t>izvori</a:t>
            </a:r>
            <a:r>
              <a:rPr lang="sr-Latn-RS" dirty="0"/>
              <a:t>: </a:t>
            </a:r>
            <a:endParaRPr lang="en-US" dirty="0"/>
          </a:p>
          <a:p>
            <a:r>
              <a:rPr lang="sr-Latn-RS" dirty="0"/>
              <a:t>Npr: </a:t>
            </a:r>
            <a:r>
              <a:rPr lang="en-US" dirty="0">
                <a:hlinkClick r:id="rId2"/>
              </a:rPr>
              <a:t>www.unwto.org</a:t>
            </a:r>
            <a:r>
              <a:rPr lang="sr-Latn-RS" dirty="0"/>
              <a:t>  -</a:t>
            </a:r>
            <a:r>
              <a:rPr lang="en-US" dirty="0"/>
              <a:t> </a:t>
            </a:r>
            <a:r>
              <a:rPr lang="en-US" dirty="0" err="1"/>
              <a:t>pristup</a:t>
            </a:r>
            <a:r>
              <a:rPr lang="en-US" dirty="0"/>
              <a:t> </a:t>
            </a:r>
            <a:r>
              <a:rPr lang="en-US" dirty="0" err="1"/>
              <a:t>sajtu</a:t>
            </a:r>
            <a:r>
              <a:rPr lang="en-US" dirty="0"/>
              <a:t> </a:t>
            </a:r>
            <a:r>
              <a:rPr lang="sr-Latn-RS" dirty="0"/>
              <a:t>26</a:t>
            </a:r>
            <a:r>
              <a:rPr lang="en-US" dirty="0"/>
              <a:t>.0</a:t>
            </a:r>
            <a:r>
              <a:rPr lang="sr-Latn-RS" dirty="0"/>
              <a:t>1</a:t>
            </a:r>
            <a:r>
              <a:rPr lang="en-US" dirty="0"/>
              <a:t>.20</a:t>
            </a:r>
            <a:r>
              <a:rPr lang="sr-Latn-RS" dirty="0"/>
              <a:t>16</a:t>
            </a:r>
            <a:r>
              <a:rPr lang="en-US" dirty="0"/>
              <a:t>. </a:t>
            </a:r>
            <a:r>
              <a:rPr lang="sr-Latn-RS" dirty="0"/>
              <a:t>(</a:t>
            </a:r>
            <a:r>
              <a:rPr lang="en-US" dirty="0"/>
              <a:t>datum </a:t>
            </a:r>
            <a:r>
              <a:rPr lang="en-US" dirty="0" err="1"/>
              <a:t>pristupa</a:t>
            </a:r>
            <a:r>
              <a:rPr lang="en-US" dirty="0"/>
              <a:t> </a:t>
            </a:r>
            <a:r>
              <a:rPr lang="en-US" dirty="0" err="1"/>
              <a:t>sajtu</a:t>
            </a:r>
            <a:r>
              <a:rPr lang="en-US" dirty="0"/>
              <a:t>), </a:t>
            </a:r>
            <a:r>
              <a:rPr lang="en-US" dirty="0" err="1"/>
              <a:t>ispod</a:t>
            </a:r>
            <a:r>
              <a:rPr lang="en-US" dirty="0"/>
              <a:t> toga </a:t>
            </a:r>
            <a:r>
              <a:rPr lang="en-US" dirty="0" err="1"/>
              <a:t>obavezno</a:t>
            </a:r>
            <a:r>
              <a:rPr lang="en-US" dirty="0"/>
              <a:t> </a:t>
            </a:r>
            <a:r>
              <a:rPr lang="en-US" dirty="0" err="1"/>
              <a:t>navesti</a:t>
            </a:r>
            <a:r>
              <a:rPr lang="en-US" dirty="0"/>
              <a:t> CEO</a:t>
            </a:r>
            <a:r>
              <a:rPr lang="sr-Latn-RS" dirty="0"/>
              <a:t> </a:t>
            </a:r>
            <a:r>
              <a:rPr lang="en-US" dirty="0"/>
              <a:t>link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kog</a:t>
            </a:r>
            <a:r>
              <a:rPr lang="en-US" dirty="0"/>
              <a:t> je</a:t>
            </a:r>
            <a:r>
              <a:rPr lang="sr-Latn-RS" dirty="0"/>
              <a:t> </a:t>
            </a:r>
            <a:r>
              <a:rPr lang="en-US" dirty="0" err="1"/>
              <a:t>podatak</a:t>
            </a:r>
            <a:r>
              <a:rPr lang="en-US" dirty="0"/>
              <a:t> </a:t>
            </a:r>
            <a:r>
              <a:rPr lang="en-US" dirty="0" err="1"/>
              <a:t>preuzet</a:t>
            </a:r>
            <a:r>
              <a:rPr lang="en-US" dirty="0"/>
              <a:t>! </a:t>
            </a:r>
            <a:endParaRPr lang="sr-Latn-RS" dirty="0"/>
          </a:p>
          <a:p>
            <a:pPr marL="0" indent="0">
              <a:buNone/>
            </a:pPr>
            <a:r>
              <a:rPr lang="sr-Latn-RS" dirty="0"/>
              <a:t>(</a:t>
            </a:r>
            <a:r>
              <a:rPr lang="sr-Latn-RS" dirty="0">
                <a:hlinkClick r:id="rId3"/>
              </a:rPr>
              <a:t>http://dtxtq4w60xqpw.cloudfront.net/sites/all/files/pdf/unwto_annual_report_2014.pdf</a:t>
            </a:r>
            <a:r>
              <a:rPr lang="sr-Latn-RS" dirty="0"/>
              <a:t> )</a:t>
            </a:r>
          </a:p>
          <a:p>
            <a:pPr marL="0" indent="0">
              <a:buNone/>
            </a:pPr>
            <a:endParaRPr lang="sr-Latn-R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dirty="0"/>
              <a:t>SEMINARSKI RAD</a:t>
            </a:r>
            <a:br>
              <a:rPr lang="sr-Latn-RS" dirty="0"/>
            </a:br>
            <a:r>
              <a:rPr lang="sr-Latn-RS" dirty="0"/>
              <a:t>Literatura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2271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85801" y="1981200"/>
            <a:ext cx="7594600" cy="4538472"/>
          </a:xfrm>
        </p:spPr>
        <p:txBody>
          <a:bodyPr>
            <a:normAutofit fontScale="77500" lnSpcReduction="20000"/>
          </a:bodyPr>
          <a:lstStyle/>
          <a:p>
            <a:pPr marL="342900" indent="-342900">
              <a:lnSpc>
                <a:spcPct val="11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sr-Latn-RS" sz="23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TA KONTIKI TRAVEL</a:t>
            </a:r>
          </a:p>
          <a:p>
            <a:pPr marL="342900" indent="-342900">
              <a:lnSpc>
                <a:spcPct val="12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sr-Latn-RS" sz="23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TA </a:t>
            </a:r>
            <a:r>
              <a:rPr lang="en-GB" sz="23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DMC VEKOL</a:t>
            </a:r>
            <a:endParaRPr lang="sr-Latn-RS" sz="2300" dirty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lnSpc>
                <a:spcPct val="12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23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TA MAGELAN – NOVI SAD</a:t>
            </a:r>
            <a:endParaRPr lang="sr-Latn-RS" sz="2300" dirty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lnSpc>
                <a:spcPct val="12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23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TA BIG BLUE</a:t>
            </a:r>
            <a:endParaRPr lang="sr-Latn-RS" sz="2300" dirty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lnSpc>
                <a:spcPct val="12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23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HOTEL Mona Management</a:t>
            </a:r>
            <a:endParaRPr lang="sr-Latn-RS" sz="2300" dirty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lnSpc>
                <a:spcPct val="12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23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 HOTELI </a:t>
            </a:r>
            <a:endParaRPr lang="sr-Latn-RS" sz="2300" dirty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lnSpc>
                <a:spcPct val="12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23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TA MIROS</a:t>
            </a:r>
            <a:endParaRPr lang="sr-Latn-RS" sz="2300" dirty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lnSpc>
                <a:spcPct val="12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23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HOTEL TAMI NIŠ</a:t>
            </a:r>
            <a:endParaRPr lang="sr-Latn-RS" sz="2300" dirty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lnSpc>
                <a:spcPct val="12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23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HOTEL SQUARE 9</a:t>
            </a:r>
            <a:endParaRPr lang="sr-Latn-RS" sz="2300" dirty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lnSpc>
                <a:spcPct val="12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23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MK RESORT</a:t>
            </a:r>
            <a:endParaRPr lang="sr-Latn-RS" sz="2300" dirty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dirty="0"/>
              <a:t>SEMINARSKI RAD</a:t>
            </a:r>
            <a:br>
              <a:rPr lang="sr-Latn-RS" dirty="0"/>
            </a:br>
            <a:r>
              <a:rPr lang="sr-Latn-RS" sz="4900" b="1" dirty="0"/>
              <a:t>PREDLOŽENE TEME</a:t>
            </a:r>
            <a:endParaRPr lang="en-US" sz="4900" b="1" dirty="0"/>
          </a:p>
        </p:txBody>
      </p:sp>
    </p:spTree>
    <p:extLst>
      <p:ext uri="{BB962C8B-B14F-4D97-AF65-F5344CB8AC3E}">
        <p14:creationId xmlns:p14="http://schemas.microsoft.com/office/powerpoint/2010/main" val="36928046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72067" y="1981200"/>
            <a:ext cx="7408333" cy="4267200"/>
          </a:xfrm>
        </p:spPr>
        <p:txBody>
          <a:bodyPr>
            <a:normAutofit/>
          </a:bodyPr>
          <a:lstStyle/>
          <a:p>
            <a:endParaRPr lang="sr-Latn-RS" sz="1800" dirty="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marL="457200" indent="-457200">
              <a:buFont typeface="Symbol" pitchFamily="18" charset="2"/>
              <a:buAutoNum type="arabicPeriod"/>
            </a:pPr>
            <a:endParaRPr lang="sr-Latn-R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dirty="0"/>
              <a:t>SEMINARSKI RAD</a:t>
            </a:r>
            <a:br>
              <a:rPr lang="sr-Latn-RS" dirty="0"/>
            </a:br>
            <a:r>
              <a:rPr lang="sr-Latn-RS" sz="4900" b="1" dirty="0"/>
              <a:t>PREDLOŽENE TEME</a:t>
            </a:r>
            <a:endParaRPr lang="en-US" sz="4900" b="1" dirty="0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44FE5546-FF0A-FA40-23D6-34FC39DDF9B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7685966"/>
              </p:ext>
            </p:extLst>
          </p:nvPr>
        </p:nvGraphicFramePr>
        <p:xfrm>
          <a:off x="609600" y="2057400"/>
          <a:ext cx="7391400" cy="4251960"/>
        </p:xfrm>
        <a:graphic>
          <a:graphicData uri="http://schemas.openxmlformats.org/drawingml/2006/table">
            <a:tbl>
              <a:tblPr firstRow="1" firstCol="1" bandRow="1"/>
              <a:tblGrid>
                <a:gridCol w="6494486">
                  <a:extLst>
                    <a:ext uri="{9D8B030D-6E8A-4147-A177-3AD203B41FA5}">
                      <a16:colId xmlns:a16="http://schemas.microsoft.com/office/drawing/2014/main" val="1026322898"/>
                    </a:ext>
                  </a:extLst>
                </a:gridCol>
                <a:gridCol w="896914">
                  <a:extLst>
                    <a:ext uri="{9D8B030D-6E8A-4147-A177-3AD203B41FA5}">
                      <a16:colId xmlns:a16="http://schemas.microsoft.com/office/drawing/2014/main" val="4145260998"/>
                    </a:ext>
                  </a:extLst>
                </a:gridCol>
              </a:tblGrid>
              <a:tr h="434340">
                <a:tc>
                  <a:txBody>
                    <a:bodyPr/>
                    <a:lstStyle/>
                    <a:p>
                      <a:pPr marL="342900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20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HOTELI VICEROY</a:t>
                      </a:r>
                      <a:endParaRPr lang="sr-Cyrl-RS" sz="20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sr-Cyrl-R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99656077"/>
                  </a:ext>
                </a:extLst>
              </a:tr>
              <a:tr h="434340">
                <a:tc>
                  <a:txBody>
                    <a:bodyPr/>
                    <a:lstStyle/>
                    <a:p>
                      <a:pPr marL="342900" indent="-34290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2000" kern="12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HOTELI HILTON</a:t>
                      </a:r>
                      <a:endParaRPr lang="sr-Cyrl-RS" sz="2000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sr-Cyrl-R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3678244"/>
                  </a:ext>
                </a:extLst>
              </a:tr>
              <a:tr h="350520">
                <a:tc>
                  <a:txBody>
                    <a:bodyPr/>
                    <a:lstStyle/>
                    <a:p>
                      <a:pPr marL="342900" indent="-34290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2000" kern="12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JP STARA PLANINA</a:t>
                      </a:r>
                      <a:endParaRPr lang="sr-Cyrl-RS" sz="2000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sr-Cyrl-R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90666276"/>
                  </a:ext>
                </a:extLst>
              </a:tr>
              <a:tr h="434340">
                <a:tc>
                  <a:txBody>
                    <a:bodyPr/>
                    <a:lstStyle/>
                    <a:p>
                      <a:pPr marL="342900" indent="-34290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2000" kern="12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HOTEL RAMONDA</a:t>
                      </a:r>
                      <a:endParaRPr lang="sr-Cyrl-RS" sz="2000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sr-Cyrl-R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88843714"/>
                  </a:ext>
                </a:extLst>
              </a:tr>
              <a:tr h="327660">
                <a:tc>
                  <a:txBody>
                    <a:bodyPr/>
                    <a:lstStyle/>
                    <a:p>
                      <a:pPr marL="342900" indent="-34290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2000" kern="12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PROLOM BANJA</a:t>
                      </a:r>
                      <a:endParaRPr lang="sr-Cyrl-RS" sz="2000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sr-Cyrl-R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37530563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marL="342900" indent="-34290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2000" kern="120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TA ROBINZON</a:t>
                      </a:r>
                      <a:endParaRPr lang="sr-Cyrl-RS" sz="2000" kern="120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sr-Cyrl-R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47157925"/>
                  </a:ext>
                </a:extLst>
              </a:tr>
              <a:tr h="434340">
                <a:tc>
                  <a:txBody>
                    <a:bodyPr/>
                    <a:lstStyle/>
                    <a:p>
                      <a:pPr marL="342900" indent="-34290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2000" kern="12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HOTELI HYATT</a:t>
                      </a:r>
                      <a:endParaRPr lang="sr-Cyrl-RS" sz="2000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sr-Cyrl-R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73185147"/>
                  </a:ext>
                </a:extLst>
              </a:tr>
              <a:tr h="434340">
                <a:tc>
                  <a:txBody>
                    <a:bodyPr/>
                    <a:lstStyle/>
                    <a:p>
                      <a:pPr marL="342900" indent="-34290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2000" kern="120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FALKENSTEINER HOTELI</a:t>
                      </a:r>
                      <a:endParaRPr lang="sr-Cyrl-RS" sz="2000" kern="120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sr-Cyrl-R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3961605"/>
                  </a:ext>
                </a:extLst>
              </a:tr>
              <a:tr h="434340">
                <a:tc gridSpan="2">
                  <a:txBody>
                    <a:bodyPr/>
                    <a:lstStyle/>
                    <a:p>
                      <a:pPr marL="342900" indent="-34290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2000" kern="120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IHG HOTELI (INTERCONTINENTAL, CROWN PLAZA I DR.)</a:t>
                      </a:r>
                      <a:endParaRPr lang="sr-Cyrl-RS" sz="2000" kern="120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sr-Cyrl-R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5124912"/>
                  </a:ext>
                </a:extLst>
              </a:tr>
              <a:tr h="434340">
                <a:tc>
                  <a:txBody>
                    <a:bodyPr/>
                    <a:lstStyle/>
                    <a:p>
                      <a:pPr marL="342900" indent="-34290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2000" kern="12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HOTEL MOSKVA</a:t>
                      </a:r>
                      <a:endParaRPr lang="sr-Cyrl-RS" sz="2000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sr-Cyrl-R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33359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833641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72067" y="1981200"/>
            <a:ext cx="7408333" cy="4267200"/>
          </a:xfrm>
        </p:spPr>
        <p:txBody>
          <a:bodyPr>
            <a:normAutofit/>
          </a:bodyPr>
          <a:lstStyle/>
          <a:p>
            <a:endParaRPr lang="sr-Latn-RS" sz="1800" dirty="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marL="457200" indent="-457200">
              <a:buFont typeface="Symbol" pitchFamily="18" charset="2"/>
              <a:buAutoNum type="arabicPeriod"/>
            </a:pPr>
            <a:endParaRPr lang="sr-Latn-R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dirty="0"/>
              <a:t>SEMINARSKI RAD</a:t>
            </a:r>
            <a:br>
              <a:rPr lang="sr-Latn-RS" dirty="0"/>
            </a:br>
            <a:r>
              <a:rPr lang="sr-Latn-RS" sz="4900" b="1" dirty="0"/>
              <a:t>PREDLOŽENE TEME</a:t>
            </a:r>
            <a:endParaRPr lang="en-US" sz="4900" b="1" dirty="0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44FE5546-FF0A-FA40-23D6-34FC39DDF9B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3944278"/>
              </p:ext>
            </p:extLst>
          </p:nvPr>
        </p:nvGraphicFramePr>
        <p:xfrm>
          <a:off x="609600" y="2057400"/>
          <a:ext cx="7391400" cy="4251960"/>
        </p:xfrm>
        <a:graphic>
          <a:graphicData uri="http://schemas.openxmlformats.org/drawingml/2006/table">
            <a:tbl>
              <a:tblPr firstRow="1" firstCol="1" bandRow="1"/>
              <a:tblGrid>
                <a:gridCol w="6494486">
                  <a:extLst>
                    <a:ext uri="{9D8B030D-6E8A-4147-A177-3AD203B41FA5}">
                      <a16:colId xmlns:a16="http://schemas.microsoft.com/office/drawing/2014/main" val="1026322898"/>
                    </a:ext>
                  </a:extLst>
                </a:gridCol>
                <a:gridCol w="896914">
                  <a:extLst>
                    <a:ext uri="{9D8B030D-6E8A-4147-A177-3AD203B41FA5}">
                      <a16:colId xmlns:a16="http://schemas.microsoft.com/office/drawing/2014/main" val="4145260998"/>
                    </a:ext>
                  </a:extLst>
                </a:gridCol>
              </a:tblGrid>
              <a:tr h="434340">
                <a:tc>
                  <a:txBody>
                    <a:bodyPr/>
                    <a:lstStyle/>
                    <a:p>
                      <a:pPr marL="342900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20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TUI - GLOBALNI TUROPERATOR</a:t>
                      </a:r>
                      <a:endParaRPr lang="sr-Cyrl-RS" sz="20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sr-Cyrl-R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99656077"/>
                  </a:ext>
                </a:extLst>
              </a:tr>
              <a:tr h="434340">
                <a:tc>
                  <a:txBody>
                    <a:bodyPr/>
                    <a:lstStyle/>
                    <a:p>
                      <a:pPr marL="342900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20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HOTEL METROPOL </a:t>
                      </a:r>
                      <a:endParaRPr lang="sr-Cyrl-RS" sz="20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sr-Cyrl-R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3678244"/>
                  </a:ext>
                </a:extLst>
              </a:tr>
              <a:tr h="350520">
                <a:tc>
                  <a:txBody>
                    <a:bodyPr/>
                    <a:lstStyle/>
                    <a:p>
                      <a:pPr marL="342900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20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TA FILIP TRAVEL</a:t>
                      </a:r>
                      <a:endParaRPr lang="sr-Cyrl-RS" sz="20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sr-Cyrl-R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90666276"/>
                  </a:ext>
                </a:extLst>
              </a:tr>
              <a:tr h="434340">
                <a:tc>
                  <a:txBody>
                    <a:bodyPr/>
                    <a:lstStyle/>
                    <a:p>
                      <a:pPr marL="342900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200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TA ODEON</a:t>
                      </a:r>
                      <a:endParaRPr lang="sr-Cyrl-RS" sz="200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sr-Cyrl-R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88843714"/>
                  </a:ext>
                </a:extLst>
              </a:tr>
              <a:tr h="327660">
                <a:tc>
                  <a:txBody>
                    <a:bodyPr/>
                    <a:lstStyle/>
                    <a:p>
                      <a:pPr marL="342900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20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BANJA GORNJA TREPČA</a:t>
                      </a:r>
                      <a:endParaRPr lang="sr-Cyrl-RS" sz="20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sr-Cyrl-R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37530563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marL="342900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20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SALAŠ 137</a:t>
                      </a:r>
                      <a:endParaRPr lang="sr-Cyrl-RS" sz="20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sr-Cyrl-R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47157925"/>
                  </a:ext>
                </a:extLst>
              </a:tr>
              <a:tr h="434340">
                <a:tc>
                  <a:txBody>
                    <a:bodyPr/>
                    <a:lstStyle/>
                    <a:p>
                      <a:pPr marL="342900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20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VINARIJA TARPOŠ</a:t>
                      </a:r>
                      <a:endParaRPr lang="sr-Cyrl-RS" sz="20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sr-Cyrl-R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73185147"/>
                  </a:ext>
                </a:extLst>
              </a:tr>
              <a:tr h="434340">
                <a:tc>
                  <a:txBody>
                    <a:bodyPr/>
                    <a:lstStyle/>
                    <a:p>
                      <a:pPr marL="342900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200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VINARIJA RADOVANOVIĆ</a:t>
                      </a:r>
                      <a:endParaRPr lang="sr-Cyrl-RS" sz="200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sr-Cyrl-R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3961605"/>
                  </a:ext>
                </a:extLst>
              </a:tr>
              <a:tr h="434340">
                <a:tc>
                  <a:txBody>
                    <a:bodyPr/>
                    <a:lstStyle/>
                    <a:p>
                      <a:pPr marL="342900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20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VINARIJA DEURIĆ</a:t>
                      </a:r>
                      <a:endParaRPr lang="sr-Cyrl-RS" sz="20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sr-Cyrl-RS"/>
                    </a:p>
                  </a:txBody>
                  <a:tcPr>
                    <a:lnL w="12700" cmpd="sng">
                      <a:noFill/>
                      <a:prstDash val="solid"/>
                    </a:lnL>
                    <a:lnT>
                      <a:noFill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955124912"/>
                  </a:ext>
                </a:extLst>
              </a:tr>
              <a:tr h="434340">
                <a:tc>
                  <a:txBody>
                    <a:bodyPr/>
                    <a:lstStyle/>
                    <a:p>
                      <a:pPr marL="342900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20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HOTEL PALISAD</a:t>
                      </a:r>
                      <a:endParaRPr lang="sr-Cyrl-RS" sz="20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sr-Cyrl-R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33359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923411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72067" y="1981200"/>
            <a:ext cx="7408333" cy="4538472"/>
          </a:xfrm>
        </p:spPr>
        <p:txBody>
          <a:bodyPr>
            <a:normAutofit/>
          </a:bodyPr>
          <a:lstStyle/>
          <a:p>
            <a:endParaRPr lang="sr-Latn-RS" sz="1800" dirty="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marL="457200" indent="-457200">
              <a:buFont typeface="Symbol" pitchFamily="18" charset="2"/>
              <a:buAutoNum type="arabicPeriod"/>
            </a:pPr>
            <a:endParaRPr lang="sr-Latn-R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dirty="0"/>
              <a:t>SEMINARSKI RAD</a:t>
            </a:r>
            <a:br>
              <a:rPr lang="sr-Latn-RS" dirty="0"/>
            </a:br>
            <a:r>
              <a:rPr lang="sr-Latn-RS" sz="4900" b="1" dirty="0"/>
              <a:t>PREDLOŽENE TEME</a:t>
            </a:r>
            <a:endParaRPr lang="en-US" sz="4900" b="1" dirty="0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44FE5546-FF0A-FA40-23D6-34FC39DDF9B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9177096"/>
              </p:ext>
            </p:extLst>
          </p:nvPr>
        </p:nvGraphicFramePr>
        <p:xfrm>
          <a:off x="838200" y="1591056"/>
          <a:ext cx="7239000" cy="5123016"/>
        </p:xfrm>
        <a:graphic>
          <a:graphicData uri="http://schemas.openxmlformats.org/drawingml/2006/table">
            <a:tbl>
              <a:tblPr firstRow="1" firstCol="1" bandRow="1"/>
              <a:tblGrid>
                <a:gridCol w="6342086">
                  <a:extLst>
                    <a:ext uri="{9D8B030D-6E8A-4147-A177-3AD203B41FA5}">
                      <a16:colId xmlns:a16="http://schemas.microsoft.com/office/drawing/2014/main" val="1026322898"/>
                    </a:ext>
                  </a:extLst>
                </a:gridCol>
                <a:gridCol w="896914">
                  <a:extLst>
                    <a:ext uri="{9D8B030D-6E8A-4147-A177-3AD203B41FA5}">
                      <a16:colId xmlns:a16="http://schemas.microsoft.com/office/drawing/2014/main" val="4145260998"/>
                    </a:ext>
                  </a:extLst>
                </a:gridCol>
              </a:tblGrid>
              <a:tr h="474816"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18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DRVEN-GRAD MEĆAVNIK</a:t>
                      </a:r>
                      <a:endParaRPr lang="sr-Cyrl-RS" sz="18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sr-Cyrl-R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99656077"/>
                  </a:ext>
                </a:extLst>
              </a:tr>
              <a:tr h="474816"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180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ETNO SELO SUNČANA DOLINA</a:t>
                      </a:r>
                      <a:endParaRPr lang="sr-Cyrl-RS" sz="180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sr-Cyrl-R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86675796"/>
                  </a:ext>
                </a:extLst>
              </a:tr>
              <a:tr h="474816"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180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HOTEL FONTANA VRNJAČKA BANJA</a:t>
                      </a:r>
                      <a:endParaRPr lang="sr-Cyrl-RS" sz="180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sr-Cyrl-R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3678244"/>
                  </a:ext>
                </a:extLst>
              </a:tr>
              <a:tr h="383185"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180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HOTEL BUKET ZLATIBOR</a:t>
                      </a:r>
                      <a:endParaRPr lang="sr-Cyrl-RS" sz="180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sr-Cyrl-R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90666276"/>
                  </a:ext>
                </a:extLst>
              </a:tr>
              <a:tr h="474816"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18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SELO.RS PLATFORMA</a:t>
                      </a:r>
                      <a:endParaRPr lang="sr-Cyrl-RS" sz="18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sr-Cyrl-R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88843714"/>
                  </a:ext>
                </a:extLst>
              </a:tr>
              <a:tr h="358195"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180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LALA WINE YARD - KAMPING FRUŠKA GORA</a:t>
                      </a:r>
                      <a:endParaRPr lang="sr-Cyrl-RS" sz="180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sr-Cyrl-R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37530563"/>
                  </a:ext>
                </a:extLst>
              </a:tr>
              <a:tr h="583108"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180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VINARIJA ZVONKO BOGDAN</a:t>
                      </a:r>
                      <a:endParaRPr lang="sr-Cyrl-RS" sz="180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sr-Cyrl-R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47157925"/>
                  </a:ext>
                </a:extLst>
              </a:tr>
              <a:tr h="474816"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180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HOTEL MAŽESTIK BEOGRAD</a:t>
                      </a:r>
                      <a:endParaRPr lang="sr-Cyrl-RS" sz="180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sr-Cyrl-R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73185147"/>
                  </a:ext>
                </a:extLst>
              </a:tr>
              <a:tr h="474816"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180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FRUŠKE TERME</a:t>
                      </a:r>
                      <a:endParaRPr lang="sr-Cyrl-RS" sz="180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sr-Cyrl-R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3961605"/>
                  </a:ext>
                </a:extLst>
              </a:tr>
              <a:tr h="474816"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180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MAMA SHELTER BEOGRAD - ACCOR GROUP</a:t>
                      </a:r>
                      <a:endParaRPr lang="sr-Cyrl-RS" sz="180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sr-Cyrl-RS" dirty="0"/>
                    </a:p>
                  </a:txBody>
                  <a:tcPr>
                    <a:lnL w="12700" cmpd="sng">
                      <a:noFill/>
                      <a:prstDash val="solid"/>
                    </a:lnL>
                    <a:lnT>
                      <a:noFill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955124912"/>
                  </a:ext>
                </a:extLst>
              </a:tr>
              <a:tr h="474816"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18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COURTYARD BY MARRIOT</a:t>
                      </a:r>
                      <a:endParaRPr lang="sr-Cyrl-RS" sz="18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sr-Cyrl-R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33359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3961473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aveform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Waveform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aveform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234</TotalTime>
  <Words>794</Words>
  <Application>Microsoft Office PowerPoint</Application>
  <PresentationFormat>On-screen Show (4:3)</PresentationFormat>
  <Paragraphs>152</Paragraphs>
  <Slides>16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Calibri</vt:lpstr>
      <vt:lpstr>Candara</vt:lpstr>
      <vt:lpstr>Symbol</vt:lpstr>
      <vt:lpstr>Waveform</vt:lpstr>
      <vt:lpstr> SMERNICE ZA IZRADU SEMINARSKIH RADOVA IZ PREDMETA PREDUZETNIŠTVO</vt:lpstr>
      <vt:lpstr>SEMINARSKI RAD – koraci:</vt:lpstr>
      <vt:lpstr>SEMINARSKI RAD</vt:lpstr>
      <vt:lpstr>SEMINARSKI RAD</vt:lpstr>
      <vt:lpstr>SEMINARSKI RAD </vt:lpstr>
      <vt:lpstr>SEMINARSKI RAD PREPORUČENI SADRŽAJ PREZENTACIJA: </vt:lpstr>
      <vt:lpstr>SEMINARSKI RAD Zaključak</vt:lpstr>
      <vt:lpstr>SEMINARSKI RAD Tabele, grafikoni, slike</vt:lpstr>
      <vt:lpstr>SEMINARSKI RAD izvori</vt:lpstr>
      <vt:lpstr>SEMINARSKI RAD Literatura</vt:lpstr>
      <vt:lpstr>SEMINARSKI RAD Literatura</vt:lpstr>
      <vt:lpstr>SEMINARSKI RAD Literatura</vt:lpstr>
      <vt:lpstr>SEMINARSKI RAD PREDLOŽENE TEME</vt:lpstr>
      <vt:lpstr>SEMINARSKI RAD PREDLOŽENE TEME</vt:lpstr>
      <vt:lpstr>SEMINARSKI RAD PREDLOŽENE TEME</vt:lpstr>
      <vt:lpstr>SEMINARSKI RAD PREDLOŽENE TEME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MARKETING U TURIZMU</dc:title>
  <dc:creator>Windows User</dc:creator>
  <cp:lastModifiedBy>Momcilo Tornjanski</cp:lastModifiedBy>
  <cp:revision>28</cp:revision>
  <dcterms:created xsi:type="dcterms:W3CDTF">2016-01-31T22:31:27Z</dcterms:created>
  <dcterms:modified xsi:type="dcterms:W3CDTF">2023-10-30T09:49:39Z</dcterms:modified>
</cp:coreProperties>
</file>