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70" r:id="rId3"/>
    <p:sldId id="375" r:id="rId4"/>
    <p:sldId id="400" r:id="rId5"/>
    <p:sldId id="459" r:id="rId6"/>
    <p:sldId id="348" r:id="rId7"/>
    <p:sldId id="291" r:id="rId8"/>
    <p:sldId id="401" r:id="rId9"/>
    <p:sldId id="403" r:id="rId10"/>
    <p:sldId id="402" r:id="rId11"/>
    <p:sldId id="404" r:id="rId12"/>
    <p:sldId id="405" r:id="rId13"/>
    <p:sldId id="406" r:id="rId14"/>
    <p:sldId id="407" r:id="rId15"/>
    <p:sldId id="408" r:id="rId16"/>
    <p:sldId id="409" r:id="rId17"/>
    <p:sldId id="377" r:id="rId18"/>
    <p:sldId id="410" r:id="rId19"/>
    <p:sldId id="411" r:id="rId20"/>
    <p:sldId id="412" r:id="rId21"/>
    <p:sldId id="413" r:id="rId22"/>
    <p:sldId id="414" r:id="rId23"/>
    <p:sldId id="415" r:id="rId24"/>
    <p:sldId id="416" r:id="rId25"/>
    <p:sldId id="417" r:id="rId26"/>
    <p:sldId id="419" r:id="rId27"/>
    <p:sldId id="418" r:id="rId28"/>
    <p:sldId id="420" r:id="rId29"/>
    <p:sldId id="381" r:id="rId30"/>
    <p:sldId id="356" r:id="rId31"/>
    <p:sldId id="422" r:id="rId32"/>
    <p:sldId id="423" r:id="rId33"/>
    <p:sldId id="424" r:id="rId34"/>
    <p:sldId id="425" r:id="rId35"/>
    <p:sldId id="426" r:id="rId36"/>
    <p:sldId id="427" r:id="rId37"/>
    <p:sldId id="428" r:id="rId38"/>
    <p:sldId id="429" r:id="rId39"/>
    <p:sldId id="430" r:id="rId40"/>
    <p:sldId id="431" r:id="rId41"/>
    <p:sldId id="387" r:id="rId42"/>
    <p:sldId id="376" r:id="rId43"/>
    <p:sldId id="432" r:id="rId44"/>
    <p:sldId id="433" r:id="rId45"/>
    <p:sldId id="434" r:id="rId46"/>
    <p:sldId id="436" r:id="rId47"/>
    <p:sldId id="437" r:id="rId48"/>
    <p:sldId id="438" r:id="rId49"/>
    <p:sldId id="439" r:id="rId50"/>
    <p:sldId id="440" r:id="rId51"/>
    <p:sldId id="441" r:id="rId52"/>
    <p:sldId id="442" r:id="rId53"/>
    <p:sldId id="443" r:id="rId54"/>
    <p:sldId id="444" r:id="rId55"/>
    <p:sldId id="445" r:id="rId56"/>
    <p:sldId id="446" r:id="rId57"/>
    <p:sldId id="447" r:id="rId58"/>
    <p:sldId id="392" r:id="rId59"/>
    <p:sldId id="393" r:id="rId60"/>
    <p:sldId id="448" r:id="rId61"/>
    <p:sldId id="449" r:id="rId62"/>
    <p:sldId id="450" r:id="rId63"/>
    <p:sldId id="452" r:id="rId64"/>
    <p:sldId id="451" r:id="rId65"/>
    <p:sldId id="453" r:id="rId66"/>
    <p:sldId id="454" r:id="rId67"/>
    <p:sldId id="455" r:id="rId68"/>
    <p:sldId id="457" r:id="rId69"/>
    <p:sldId id="456" r:id="rId70"/>
    <p:sldId id="458" r:id="rId71"/>
    <p:sldId id="460" r:id="rId72"/>
    <p:sldId id="461" r:id="rId73"/>
    <p:sldId id="462" r:id="rId74"/>
    <p:sldId id="463" r:id="rId75"/>
    <p:sldId id="465" r:id="rId76"/>
    <p:sldId id="464" r:id="rId77"/>
    <p:sldId id="399" r:id="rId7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1" autoAdjust="0"/>
    <p:restoredTop sz="94660"/>
  </p:normalViewPr>
  <p:slideViewPr>
    <p:cSldViewPr snapToGrid="0">
      <p:cViewPr>
        <p:scale>
          <a:sx n="75" d="100"/>
          <a:sy n="75" d="100"/>
        </p:scale>
        <p:origin x="248" y="3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11/8/2019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11/8/2019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11/8/2019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11/8/2019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11/8/2019</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b="1" dirty="0" smtClean="0"/>
              <a:t>FINANSIRANJE I INSTITUCIONALNA PODR</a:t>
            </a:r>
            <a:r>
              <a:rPr lang="sr-Latn-RS" b="1" dirty="0" smtClean="0"/>
              <a:t>ŠKA MSPP</a:t>
            </a:r>
            <a:endParaRPr lang="x-none" b="1" dirty="0"/>
          </a:p>
        </p:txBody>
      </p:sp>
      <p:sp>
        <p:nvSpPr>
          <p:cNvPr id="3" name="Subtitle 2"/>
          <p:cNvSpPr>
            <a:spLocks noGrp="1"/>
          </p:cNvSpPr>
          <p:nvPr>
            <p:ph type="subTitle" idx="1"/>
          </p:nvPr>
        </p:nvSpPr>
        <p:spPr/>
        <p:txBody>
          <a:bodyPr>
            <a:normAutofit lnSpcReduction="10000"/>
          </a:bodyPr>
          <a:lstStyle/>
          <a:p>
            <a:pPr algn="r"/>
            <a:endParaRPr lang="x-none" dirty="0" smtClean="0"/>
          </a:p>
          <a:p>
            <a:pPr algn="r"/>
            <a:endParaRPr lang="x-none" dirty="0"/>
          </a:p>
          <a:p>
            <a:pPr algn="r"/>
            <a:r>
              <a:rPr lang="x-none" dirty="0" smtClean="0"/>
              <a:t>dr Aleksandra Tornjanski</a:t>
            </a:r>
            <a:endParaRPr lang="en-GB" dirty="0"/>
          </a:p>
        </p:txBody>
      </p:sp>
    </p:spTree>
    <p:extLst>
      <p:ext uri="{BB962C8B-B14F-4D97-AF65-F5344CB8AC3E}">
        <p14:creationId xmlns:p14="http://schemas.microsoft.com/office/powerpoint/2010/main" val="21574515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x-none"/>
          </a:p>
        </p:txBody>
      </p:sp>
      <p:sp>
        <p:nvSpPr>
          <p:cNvPr id="3" name="Content Placeholder 2"/>
          <p:cNvSpPr>
            <a:spLocks noGrp="1"/>
          </p:cNvSpPr>
          <p:nvPr>
            <p:ph idx="1"/>
          </p:nvPr>
        </p:nvSpPr>
        <p:spPr/>
        <p:txBody>
          <a:bodyPr>
            <a:normAutofit/>
          </a:bodyPr>
          <a:lstStyle/>
          <a:p>
            <a:endParaRPr lang="x-none" sz="2400" dirty="0" smtClean="0">
              <a:solidFill>
                <a:schemeClr val="tx1"/>
              </a:solidFill>
            </a:endParaRPr>
          </a:p>
          <a:p>
            <a:r>
              <a:rPr lang="sr-Latn-RS" sz="2400" b="1" dirty="0"/>
              <a:t>S</a:t>
            </a:r>
            <a:r>
              <a:rPr lang="en-US" sz="2400" b="1" dirty="0" err="1" smtClean="0"/>
              <a:t>vaki</a:t>
            </a:r>
            <a:r>
              <a:rPr lang="en-US" sz="2400" b="1" dirty="0" smtClean="0"/>
              <a:t> </a:t>
            </a:r>
            <a:r>
              <a:rPr lang="en-US" sz="2400" b="1" dirty="0" err="1" smtClean="0"/>
              <a:t>preduzetnik</a:t>
            </a:r>
            <a:r>
              <a:rPr lang="sr-Latn-RS" sz="2400" b="1" dirty="0" smtClean="0"/>
              <a:t> se suočava sa </a:t>
            </a:r>
            <a:r>
              <a:rPr lang="en-US" sz="2400" b="1" dirty="0" err="1" smtClean="0"/>
              <a:t>ključni</a:t>
            </a:r>
            <a:r>
              <a:rPr lang="sr-Latn-RS" sz="2400" b="1" dirty="0" smtClean="0"/>
              <a:t>m</a:t>
            </a:r>
            <a:r>
              <a:rPr lang="en-US" sz="2400" b="1" dirty="0" smtClean="0"/>
              <a:t> problem</a:t>
            </a:r>
            <a:r>
              <a:rPr lang="sr-Latn-RS" sz="2400" b="1" dirty="0" smtClean="0"/>
              <a:t>om</a:t>
            </a:r>
            <a:r>
              <a:rPr lang="en-US" sz="2400" b="1" dirty="0" smtClean="0"/>
              <a:t> </a:t>
            </a:r>
            <a:r>
              <a:rPr lang="en-US" sz="2400" b="1" dirty="0"/>
              <a:t>u </a:t>
            </a:r>
            <a:r>
              <a:rPr lang="en-US" sz="2400" b="1" dirty="0" err="1"/>
              <a:t>započinjanju</a:t>
            </a:r>
            <a:r>
              <a:rPr lang="en-US" sz="2400" b="1" dirty="0"/>
              <a:t> </a:t>
            </a:r>
            <a:r>
              <a:rPr lang="en-US" sz="2400" b="1" dirty="0" err="1"/>
              <a:t>preduzetničkog</a:t>
            </a:r>
            <a:r>
              <a:rPr lang="en-US" sz="2400" b="1" dirty="0"/>
              <a:t> </a:t>
            </a:r>
            <a:r>
              <a:rPr lang="en-US" sz="2400" b="1" dirty="0" err="1"/>
              <a:t>poduhvata</a:t>
            </a:r>
            <a:r>
              <a:rPr lang="en-US" sz="2400" b="1" dirty="0"/>
              <a:t> </a:t>
            </a:r>
            <a:r>
              <a:rPr lang="sr-Latn-RS" sz="2400" b="1" dirty="0" smtClean="0"/>
              <a:t>- </a:t>
            </a:r>
            <a:r>
              <a:rPr lang="en-US" sz="2400" b="1" dirty="0" err="1" smtClean="0"/>
              <a:t>nalaženje</a:t>
            </a:r>
            <a:r>
              <a:rPr lang="en-US" sz="2400" b="1" dirty="0" smtClean="0"/>
              <a:t> </a:t>
            </a:r>
            <a:r>
              <a:rPr lang="en-US" sz="2400" b="1" dirty="0" err="1"/>
              <a:t>i</a:t>
            </a:r>
            <a:r>
              <a:rPr lang="en-US" sz="2400" b="1" dirty="0"/>
              <a:t> </a:t>
            </a:r>
            <a:r>
              <a:rPr lang="en-US" sz="2400" b="1" dirty="0" err="1"/>
              <a:t>obezbeđivanje</a:t>
            </a:r>
            <a:r>
              <a:rPr lang="en-US" sz="2400" b="1" dirty="0"/>
              <a:t> </a:t>
            </a:r>
            <a:r>
              <a:rPr lang="en-US" sz="2400" b="1" dirty="0" err="1"/>
              <a:t>finansijskih</a:t>
            </a:r>
            <a:r>
              <a:rPr lang="en-US" sz="2400" b="1" dirty="0"/>
              <a:t> </a:t>
            </a:r>
            <a:r>
              <a:rPr lang="en-US" sz="2400" b="1" dirty="0" err="1"/>
              <a:t>sredstava</a:t>
            </a:r>
            <a:r>
              <a:rPr lang="en-US" sz="2400" b="1" dirty="0"/>
              <a:t> </a:t>
            </a:r>
            <a:r>
              <a:rPr lang="en-US" sz="2400" b="1" dirty="0" err="1"/>
              <a:t>za</a:t>
            </a:r>
            <a:r>
              <a:rPr lang="en-US" sz="2400" b="1" dirty="0"/>
              <a:t> </a:t>
            </a:r>
            <a:r>
              <a:rPr lang="en-US" sz="2400" b="1" dirty="0" err="1"/>
              <a:t>započinjanje</a:t>
            </a:r>
            <a:r>
              <a:rPr lang="en-US" sz="2400" b="1" dirty="0"/>
              <a:t> </a:t>
            </a:r>
            <a:r>
              <a:rPr lang="en-US" sz="2400" b="1" dirty="0" err="1"/>
              <a:t>poslovanja</a:t>
            </a:r>
            <a:r>
              <a:rPr lang="en-US" sz="2400" b="1" dirty="0"/>
              <a:t> - start </a:t>
            </a:r>
            <a:r>
              <a:rPr lang="en-US" sz="2400" b="1" dirty="0" smtClean="0"/>
              <a:t>up</a:t>
            </a:r>
            <a:r>
              <a:rPr lang="sr-Latn-RS" sz="2400" b="1" dirty="0" smtClean="0"/>
              <a:t>.</a:t>
            </a:r>
            <a:endParaRPr lang="de-DE" sz="2400" b="1" dirty="0" smtClean="0"/>
          </a:p>
        </p:txBody>
      </p:sp>
    </p:spTree>
    <p:extLst>
      <p:ext uri="{BB962C8B-B14F-4D97-AF65-F5344CB8AC3E}">
        <p14:creationId xmlns:p14="http://schemas.microsoft.com/office/powerpoint/2010/main" val="226270743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x-none"/>
          </a:p>
        </p:txBody>
      </p:sp>
      <p:sp>
        <p:nvSpPr>
          <p:cNvPr id="3" name="Content Placeholder 2"/>
          <p:cNvSpPr>
            <a:spLocks noGrp="1"/>
          </p:cNvSpPr>
          <p:nvPr>
            <p:ph idx="1"/>
          </p:nvPr>
        </p:nvSpPr>
        <p:spPr>
          <a:xfrm>
            <a:off x="2589212" y="2133599"/>
            <a:ext cx="8915400" cy="4230255"/>
          </a:xfrm>
        </p:spPr>
        <p:txBody>
          <a:bodyPr>
            <a:normAutofit/>
          </a:bodyPr>
          <a:lstStyle/>
          <a:p>
            <a:pPr algn="just"/>
            <a:r>
              <a:rPr lang="en-US" sz="2800" b="1" dirty="0" err="1"/>
              <a:t>Mnogi</a:t>
            </a:r>
            <a:r>
              <a:rPr lang="en-US" sz="2800" b="1" dirty="0"/>
              <a:t> </a:t>
            </a:r>
            <a:r>
              <a:rPr lang="en-US" sz="2800" b="1" dirty="0" err="1"/>
              <a:t>preduzetnici</a:t>
            </a:r>
            <a:r>
              <a:rPr lang="en-US" sz="2800" b="1" dirty="0"/>
              <a:t> </a:t>
            </a:r>
            <a:r>
              <a:rPr lang="en-US" sz="2800" b="1" dirty="0" err="1"/>
              <a:t>započinju</a:t>
            </a:r>
            <a:r>
              <a:rPr lang="en-US" sz="2800" b="1" dirty="0"/>
              <a:t> </a:t>
            </a:r>
            <a:r>
              <a:rPr lang="en-US" sz="2800" b="1" dirty="0" err="1"/>
              <a:t>biznis</a:t>
            </a:r>
            <a:r>
              <a:rPr lang="en-US" sz="2800" b="1" dirty="0"/>
              <a:t> </a:t>
            </a:r>
            <a:r>
              <a:rPr lang="en-US" sz="2800" b="1" dirty="0" err="1"/>
              <a:t>sa</a:t>
            </a:r>
            <a:r>
              <a:rPr lang="en-US" sz="2800" b="1" dirty="0"/>
              <a:t> </a:t>
            </a:r>
            <a:r>
              <a:rPr lang="sr-Latn-RS" sz="2800" b="1" dirty="0" smtClean="0"/>
              <a:t>sopstvenim kapitalom – sa </a:t>
            </a:r>
            <a:r>
              <a:rPr lang="en-US" sz="2800" b="1" dirty="0" err="1" smtClean="0"/>
              <a:t>inicijalnim</a:t>
            </a:r>
            <a:r>
              <a:rPr lang="en-US" sz="2800" b="1" dirty="0" smtClean="0"/>
              <a:t> </a:t>
            </a:r>
            <a:r>
              <a:rPr lang="sr-Latn-RS" sz="2800" b="1" dirty="0" smtClean="0"/>
              <a:t>manjim </a:t>
            </a:r>
            <a:r>
              <a:rPr lang="en-US" sz="2800" b="1" dirty="0" err="1" smtClean="0"/>
              <a:t>ulaganjima</a:t>
            </a:r>
            <a:r>
              <a:rPr lang="sr-Latn-RS" sz="2800" b="1" dirty="0" smtClean="0"/>
              <a:t>.</a:t>
            </a:r>
            <a:r>
              <a:rPr lang="en-US" sz="2800" b="1" dirty="0" smtClean="0"/>
              <a:t> </a:t>
            </a:r>
            <a:endParaRPr lang="sr-Latn-RS" sz="2800" b="1" dirty="0" smtClean="0"/>
          </a:p>
          <a:p>
            <a:pPr algn="just"/>
            <a:r>
              <a:rPr lang="sr-Latn-RS" sz="2800" b="1" dirty="0" smtClean="0"/>
              <a:t>U</a:t>
            </a:r>
            <a:r>
              <a:rPr lang="en-US" sz="2800" b="1" dirty="0" err="1" smtClean="0"/>
              <a:t>brzo</a:t>
            </a:r>
            <a:r>
              <a:rPr lang="en-US" sz="2800" b="1" dirty="0" smtClean="0"/>
              <a:t> </a:t>
            </a:r>
            <a:r>
              <a:rPr lang="en-US" sz="2800" b="1" dirty="0"/>
              <a:t>se </a:t>
            </a:r>
            <a:r>
              <a:rPr lang="en-US" sz="2800" b="1" dirty="0" err="1"/>
              <a:t>mogu</a:t>
            </a:r>
            <a:r>
              <a:rPr lang="en-US" sz="2800" b="1" dirty="0"/>
              <a:t> </a:t>
            </a:r>
            <a:r>
              <a:rPr lang="en-US" sz="2800" b="1" dirty="0" err="1"/>
              <a:t>suočiti</a:t>
            </a:r>
            <a:r>
              <a:rPr lang="en-US" sz="2800" b="1" dirty="0"/>
              <a:t> </a:t>
            </a:r>
            <a:r>
              <a:rPr lang="en-US" sz="2800" b="1" dirty="0" err="1"/>
              <a:t>sa</a:t>
            </a:r>
            <a:r>
              <a:rPr lang="en-US" sz="2800" b="1" dirty="0"/>
              <a:t> </a:t>
            </a:r>
            <a:r>
              <a:rPr lang="en-US" sz="2800" b="1" dirty="0" err="1"/>
              <a:t>situacijom</a:t>
            </a:r>
            <a:r>
              <a:rPr lang="en-US" sz="2800" b="1" dirty="0"/>
              <a:t> da </a:t>
            </a:r>
            <a:r>
              <a:rPr lang="en-US" sz="2800" b="1" dirty="0" err="1"/>
              <a:t>opstanak</a:t>
            </a:r>
            <a:r>
              <a:rPr lang="en-US" sz="2800" b="1" dirty="0"/>
              <a:t>, </a:t>
            </a:r>
            <a:r>
              <a:rPr lang="en-US" sz="2800" b="1" dirty="0" err="1"/>
              <a:t>rast</a:t>
            </a:r>
            <a:r>
              <a:rPr lang="en-US" sz="2800" b="1" dirty="0"/>
              <a:t> </a:t>
            </a:r>
            <a:r>
              <a:rPr lang="en-US" sz="2800" b="1" dirty="0" err="1"/>
              <a:t>i</a:t>
            </a:r>
            <a:r>
              <a:rPr lang="en-US" sz="2800" b="1" dirty="0"/>
              <a:t> </a:t>
            </a:r>
            <a:r>
              <a:rPr lang="en-US" sz="2800" b="1" dirty="0" err="1"/>
              <a:t>razvoj</a:t>
            </a:r>
            <a:r>
              <a:rPr lang="en-US" sz="2800" b="1" dirty="0"/>
              <a:t> </a:t>
            </a:r>
            <a:r>
              <a:rPr lang="en-US" sz="2800" b="1" dirty="0" err="1"/>
              <a:t>firme</a:t>
            </a:r>
            <a:r>
              <a:rPr lang="en-US" sz="2800" b="1" dirty="0"/>
              <a:t> </a:t>
            </a:r>
            <a:r>
              <a:rPr lang="en-US" sz="2800" b="1" dirty="0" err="1"/>
              <a:t>nije</a:t>
            </a:r>
            <a:r>
              <a:rPr lang="en-US" sz="2800" b="1" dirty="0"/>
              <a:t> </a:t>
            </a:r>
            <a:r>
              <a:rPr lang="en-US" sz="2800" b="1" dirty="0" err="1"/>
              <a:t>moguć</a:t>
            </a:r>
            <a:r>
              <a:rPr lang="en-US" sz="2800" b="1" dirty="0"/>
              <a:t> bez </a:t>
            </a:r>
            <a:r>
              <a:rPr lang="en-US" sz="2800" b="1" dirty="0" err="1"/>
              <a:t>investicionog</a:t>
            </a:r>
            <a:r>
              <a:rPr lang="en-US" sz="2800" b="1" dirty="0"/>
              <a:t> </a:t>
            </a:r>
            <a:r>
              <a:rPr lang="en-US" sz="2800" b="1" dirty="0" err="1"/>
              <a:t>kapitala</a:t>
            </a:r>
            <a:r>
              <a:rPr lang="en-US" sz="2800" b="1" dirty="0" smtClean="0"/>
              <a:t>.</a:t>
            </a:r>
            <a:endParaRPr lang="sr-Latn-RS" sz="2800" b="1" dirty="0" smtClean="0"/>
          </a:p>
          <a:p>
            <a:pPr algn="just"/>
            <a:r>
              <a:rPr lang="en-US" sz="2800" b="1" dirty="0"/>
              <a:t>Eksterni </a:t>
            </a:r>
            <a:r>
              <a:rPr lang="en-US" sz="2800" b="1" dirty="0" err="1"/>
              <a:t>izvori</a:t>
            </a:r>
            <a:r>
              <a:rPr lang="en-US" sz="2800" b="1" dirty="0"/>
              <a:t> </a:t>
            </a:r>
            <a:r>
              <a:rPr lang="en-US" sz="2800" b="1" dirty="0" err="1"/>
              <a:t>finasiranja</a:t>
            </a:r>
            <a:r>
              <a:rPr lang="en-US" sz="2800" b="1" dirty="0"/>
              <a:t> </a:t>
            </a:r>
            <a:r>
              <a:rPr lang="sr-Latn-RS" sz="2800" b="1" dirty="0"/>
              <a:t>– krediti banaka, organizacije, institucije, fondovi, društveno odgovorne firme i dr. su neophodni za dalji rast.</a:t>
            </a:r>
          </a:p>
          <a:p>
            <a:pPr algn="just"/>
            <a:endParaRPr lang="sr-Latn-RS" sz="2800" b="1" dirty="0" smtClean="0"/>
          </a:p>
        </p:txBody>
      </p:sp>
    </p:spTree>
    <p:extLst>
      <p:ext uri="{BB962C8B-B14F-4D97-AF65-F5344CB8AC3E}">
        <p14:creationId xmlns:p14="http://schemas.microsoft.com/office/powerpoint/2010/main" val="1396382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Crowfunding</a:t>
            </a:r>
            <a:endParaRPr lang="x-none" dirty="0"/>
          </a:p>
        </p:txBody>
      </p:sp>
      <p:sp>
        <p:nvSpPr>
          <p:cNvPr id="3" name="Content Placeholder 2"/>
          <p:cNvSpPr>
            <a:spLocks noGrp="1"/>
          </p:cNvSpPr>
          <p:nvPr>
            <p:ph idx="1"/>
          </p:nvPr>
        </p:nvSpPr>
        <p:spPr>
          <a:xfrm>
            <a:off x="2589212" y="2133599"/>
            <a:ext cx="8915400" cy="4230255"/>
          </a:xfrm>
        </p:spPr>
        <p:txBody>
          <a:bodyPr>
            <a:normAutofit/>
          </a:bodyPr>
          <a:lstStyle/>
          <a:p>
            <a:pPr algn="just"/>
            <a:r>
              <a:rPr lang="en-US" sz="2400" b="1" i="1" u="sng" dirty="0" err="1" smtClean="0"/>
              <a:t>Crowfunding</a:t>
            </a:r>
            <a:r>
              <a:rPr lang="en-US" sz="2400" b="1" i="1" u="sng" dirty="0" smtClean="0"/>
              <a:t> </a:t>
            </a:r>
            <a:r>
              <a:rPr lang="en-US" sz="2400" b="1" dirty="0"/>
              <a:t>je </a:t>
            </a:r>
            <a:r>
              <a:rPr lang="en-US" sz="2400" b="1" dirty="0" err="1"/>
              <a:t>jedan</a:t>
            </a:r>
            <a:r>
              <a:rPr lang="en-US" sz="2400" b="1" dirty="0"/>
              <a:t> od </a:t>
            </a:r>
            <a:r>
              <a:rPr lang="en-US" sz="2400" b="1" dirty="0" err="1"/>
              <a:t>načina</a:t>
            </a:r>
            <a:r>
              <a:rPr lang="en-US" sz="2400" b="1" dirty="0"/>
              <a:t> da se </a:t>
            </a:r>
            <a:r>
              <a:rPr lang="en-US" sz="2400" b="1" dirty="0" err="1"/>
              <a:t>dođe</a:t>
            </a:r>
            <a:r>
              <a:rPr lang="en-US" sz="2400" b="1" dirty="0"/>
              <a:t> do </a:t>
            </a:r>
            <a:r>
              <a:rPr lang="en-US" sz="2400" b="1" dirty="0" err="1"/>
              <a:t>finansija</a:t>
            </a:r>
            <a:r>
              <a:rPr lang="en-US" sz="2400" b="1" dirty="0"/>
              <a:t> </a:t>
            </a:r>
            <a:r>
              <a:rPr lang="en-US" sz="2400" b="1" dirty="0" err="1"/>
              <a:t>za</a:t>
            </a:r>
            <a:r>
              <a:rPr lang="en-US" sz="2400" b="1" dirty="0"/>
              <a:t> start up </a:t>
            </a:r>
            <a:r>
              <a:rPr lang="en-US" sz="2400" b="1" dirty="0" err="1"/>
              <a:t>preko</a:t>
            </a:r>
            <a:r>
              <a:rPr lang="en-US" sz="2400" b="1" dirty="0"/>
              <a:t> </a:t>
            </a:r>
            <a:r>
              <a:rPr lang="en-US" sz="2400" b="1" dirty="0" err="1"/>
              <a:t>interneta</a:t>
            </a:r>
            <a:r>
              <a:rPr lang="en-US" sz="2400" b="1" dirty="0"/>
              <a:t>. </a:t>
            </a:r>
            <a:endParaRPr lang="sr-Latn-RS" sz="2400" b="1" dirty="0" smtClean="0"/>
          </a:p>
          <a:p>
            <a:pPr algn="just"/>
            <a:r>
              <a:rPr lang="sr-Latn-RS" sz="2400" b="1" dirty="0" smtClean="0"/>
              <a:t>Mora se biti </a:t>
            </a:r>
            <a:r>
              <a:rPr lang="en-US" sz="2400" b="1" dirty="0" smtClean="0"/>
              <a:t>original</a:t>
            </a:r>
            <a:r>
              <a:rPr lang="sr-Latn-RS" sz="2400" b="1" dirty="0" smtClean="0"/>
              <a:t>a</a:t>
            </a:r>
            <a:r>
              <a:rPr lang="en-US" sz="2400" b="1" dirty="0" smtClean="0"/>
              <a:t>n </a:t>
            </a:r>
            <a:r>
              <a:rPr lang="en-US" sz="2400" b="1" dirty="0" err="1"/>
              <a:t>i</a:t>
            </a:r>
            <a:r>
              <a:rPr lang="en-US" sz="2400" b="1" dirty="0"/>
              <a:t> </a:t>
            </a:r>
            <a:r>
              <a:rPr lang="en-US" sz="2400" b="1" dirty="0" err="1" smtClean="0"/>
              <a:t>upor</a:t>
            </a:r>
            <a:r>
              <a:rPr lang="sr-Latn-RS" sz="2400" b="1" dirty="0" smtClean="0"/>
              <a:t>a</a:t>
            </a:r>
            <a:r>
              <a:rPr lang="en-US" sz="2400" b="1" dirty="0" smtClean="0"/>
              <a:t>n</a:t>
            </a:r>
            <a:r>
              <a:rPr lang="sr-Latn-RS" sz="2400" b="1" dirty="0" smtClean="0"/>
              <a:t>, zbog velike konkurencije</a:t>
            </a:r>
            <a:r>
              <a:rPr lang="en-US" sz="2400" b="1" dirty="0" smtClean="0"/>
              <a:t>. </a:t>
            </a:r>
            <a:endParaRPr lang="sr-Latn-RS" sz="2400" b="1" dirty="0" smtClean="0"/>
          </a:p>
          <a:p>
            <a:pPr algn="just"/>
            <a:r>
              <a:rPr lang="en-US" sz="2400" b="1" dirty="0" smtClean="0"/>
              <a:t>Na </a:t>
            </a:r>
            <a:r>
              <a:rPr lang="en-US" sz="2400" b="1" dirty="0" err="1"/>
              <a:t>crowfunding</a:t>
            </a:r>
            <a:r>
              <a:rPr lang="en-US" sz="2400" b="1" dirty="0"/>
              <a:t> </a:t>
            </a:r>
            <a:r>
              <a:rPr lang="en-US" sz="2400" b="1" dirty="0" err="1"/>
              <a:t>platformama</a:t>
            </a:r>
            <a:r>
              <a:rPr lang="en-US" sz="2400" b="1" dirty="0"/>
              <a:t> </a:t>
            </a:r>
            <a:r>
              <a:rPr lang="en-US" sz="2400" b="1" dirty="0" err="1"/>
              <a:t>postavlja</a:t>
            </a:r>
            <a:r>
              <a:rPr lang="en-US" sz="2400" b="1" dirty="0"/>
              <a:t> se </a:t>
            </a:r>
            <a:r>
              <a:rPr lang="en-US" sz="2400" b="1" dirty="0" err="1"/>
              <a:t>ideja</a:t>
            </a:r>
            <a:r>
              <a:rPr lang="en-US" sz="2400" b="1" dirty="0"/>
              <a:t> </a:t>
            </a:r>
            <a:r>
              <a:rPr lang="en-US" sz="2400" b="1" dirty="0" err="1"/>
              <a:t>i</a:t>
            </a:r>
            <a:r>
              <a:rPr lang="en-US" sz="2400" b="1" dirty="0"/>
              <a:t> </a:t>
            </a:r>
            <a:r>
              <a:rPr lang="en-US" sz="2400" b="1" dirty="0" err="1"/>
              <a:t>iznos</a:t>
            </a:r>
            <a:r>
              <a:rPr lang="en-US" sz="2400" b="1" dirty="0"/>
              <a:t> </a:t>
            </a:r>
            <a:r>
              <a:rPr lang="en-US" sz="2400" b="1" dirty="0" err="1"/>
              <a:t>novca</a:t>
            </a:r>
            <a:r>
              <a:rPr lang="en-US" sz="2400" b="1" dirty="0"/>
              <a:t> </a:t>
            </a:r>
            <a:r>
              <a:rPr lang="en-US" sz="2400" b="1" dirty="0" err="1"/>
              <a:t>koji</a:t>
            </a:r>
            <a:r>
              <a:rPr lang="en-US" sz="2400" b="1" dirty="0"/>
              <a:t> je </a:t>
            </a:r>
            <a:r>
              <a:rPr lang="en-US" sz="2400" b="1" dirty="0" err="1"/>
              <a:t>potreban</a:t>
            </a:r>
            <a:r>
              <a:rPr lang="en-US" sz="2400" b="1" dirty="0"/>
              <a:t>. </a:t>
            </a:r>
            <a:endParaRPr lang="sr-Latn-RS" sz="2400" b="1" dirty="0" smtClean="0"/>
          </a:p>
          <a:p>
            <a:pPr algn="just"/>
            <a:r>
              <a:rPr lang="en-US" sz="2400" b="1" dirty="0" err="1" smtClean="0"/>
              <a:t>Novac</a:t>
            </a:r>
            <a:r>
              <a:rPr lang="en-US" sz="2400" b="1" dirty="0" smtClean="0"/>
              <a:t> </a:t>
            </a:r>
            <a:r>
              <a:rPr lang="en-US" sz="2400" b="1" dirty="0" err="1"/>
              <a:t>može</a:t>
            </a:r>
            <a:r>
              <a:rPr lang="en-US" sz="2400" b="1" dirty="0"/>
              <a:t> </a:t>
            </a:r>
            <a:r>
              <a:rPr lang="en-US" sz="2400" b="1" dirty="0" err="1"/>
              <a:t>biti</a:t>
            </a:r>
            <a:r>
              <a:rPr lang="en-US" sz="2400" b="1" dirty="0"/>
              <a:t> </a:t>
            </a:r>
            <a:r>
              <a:rPr lang="en-US" sz="2400" b="1" dirty="0" err="1"/>
              <a:t>uplaćen</a:t>
            </a:r>
            <a:r>
              <a:rPr lang="en-US" sz="2400" b="1" dirty="0"/>
              <a:t> </a:t>
            </a:r>
            <a:r>
              <a:rPr lang="en-US" sz="2400" b="1" dirty="0" err="1"/>
              <a:t>direktno</a:t>
            </a:r>
            <a:r>
              <a:rPr lang="en-US" sz="2400" b="1" dirty="0"/>
              <a:t> </a:t>
            </a:r>
            <a:r>
              <a:rPr lang="en-US" sz="2400" b="1" dirty="0" err="1"/>
              <a:t>na</a:t>
            </a:r>
            <a:r>
              <a:rPr lang="en-US" sz="2400" b="1" dirty="0"/>
              <a:t> </a:t>
            </a:r>
            <a:r>
              <a:rPr lang="en-US" sz="2400" b="1" dirty="0" err="1"/>
              <a:t>platformu</a:t>
            </a:r>
            <a:r>
              <a:rPr lang="en-US" sz="2400" b="1" dirty="0"/>
              <a:t>, a </a:t>
            </a:r>
            <a:r>
              <a:rPr lang="en-US" sz="2400" b="1" dirty="0" err="1"/>
              <a:t>ona</a:t>
            </a:r>
            <a:r>
              <a:rPr lang="en-US" sz="2400" b="1" dirty="0"/>
              <a:t> </a:t>
            </a:r>
            <a:r>
              <a:rPr lang="en-US" sz="2400" b="1" dirty="0" err="1"/>
              <a:t>nakon</a:t>
            </a:r>
            <a:r>
              <a:rPr lang="en-US" sz="2400" b="1" dirty="0"/>
              <a:t> </a:t>
            </a:r>
            <a:r>
              <a:rPr lang="en-US" sz="2400" b="1" dirty="0" err="1"/>
              <a:t>predviđenog</a:t>
            </a:r>
            <a:r>
              <a:rPr lang="en-US" sz="2400" b="1" dirty="0"/>
              <a:t> </a:t>
            </a:r>
            <a:r>
              <a:rPr lang="en-US" sz="2400" b="1" dirty="0" err="1"/>
              <a:t>roka</a:t>
            </a:r>
            <a:r>
              <a:rPr lang="en-US" sz="2400" b="1" dirty="0"/>
              <a:t> </a:t>
            </a:r>
            <a:r>
              <a:rPr lang="en-US" sz="2400" b="1" dirty="0" err="1"/>
              <a:t>uplaćuje</a:t>
            </a:r>
            <a:r>
              <a:rPr lang="en-US" sz="2400" b="1" dirty="0"/>
              <a:t> </a:t>
            </a:r>
            <a:r>
              <a:rPr lang="en-US" sz="2400" b="1" dirty="0" err="1"/>
              <a:t>novac</a:t>
            </a:r>
            <a:r>
              <a:rPr lang="en-US" sz="2400" b="1" dirty="0"/>
              <a:t>, </a:t>
            </a:r>
            <a:r>
              <a:rPr lang="en-US" sz="2400" b="1" dirty="0" err="1"/>
              <a:t>za</a:t>
            </a:r>
            <a:r>
              <a:rPr lang="en-US" sz="2400" b="1" dirty="0"/>
              <a:t> </a:t>
            </a:r>
            <a:r>
              <a:rPr lang="en-US" sz="2400" b="1" dirty="0" err="1"/>
              <a:t>šta</a:t>
            </a:r>
            <a:r>
              <a:rPr lang="en-US" sz="2400" b="1" dirty="0"/>
              <a:t> </a:t>
            </a:r>
            <a:r>
              <a:rPr lang="en-US" sz="2400" b="1" dirty="0" err="1"/>
              <a:t>uzima</a:t>
            </a:r>
            <a:r>
              <a:rPr lang="en-US" sz="2400" b="1" dirty="0"/>
              <a:t> </a:t>
            </a:r>
            <a:r>
              <a:rPr lang="en-US" sz="2400" b="1" dirty="0" err="1"/>
              <a:t>procenat</a:t>
            </a:r>
            <a:r>
              <a:rPr lang="en-US" sz="2400" b="1" dirty="0"/>
              <a:t>. </a:t>
            </a:r>
          </a:p>
          <a:p>
            <a:pPr algn="just"/>
            <a:endParaRPr lang="x-none" sz="2400" b="1" dirty="0"/>
          </a:p>
        </p:txBody>
      </p:sp>
    </p:spTree>
    <p:extLst>
      <p:ext uri="{BB962C8B-B14F-4D97-AF65-F5344CB8AC3E}">
        <p14:creationId xmlns:p14="http://schemas.microsoft.com/office/powerpoint/2010/main" val="2490879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78093" y="682085"/>
            <a:ext cx="8911687" cy="1280890"/>
          </a:xfrm>
        </p:spPr>
        <p:txBody>
          <a:bodyPr/>
          <a:lstStyle/>
          <a:p>
            <a:r>
              <a:rPr lang="en-US" b="1" i="1" dirty="0" err="1"/>
              <a:t>Crowfunding</a:t>
            </a:r>
            <a:endParaRPr lang="x-none" dirty="0"/>
          </a:p>
        </p:txBody>
      </p:sp>
      <p:sp>
        <p:nvSpPr>
          <p:cNvPr id="3" name="Content Placeholder 2"/>
          <p:cNvSpPr>
            <a:spLocks noGrp="1"/>
          </p:cNvSpPr>
          <p:nvPr>
            <p:ph idx="1"/>
          </p:nvPr>
        </p:nvSpPr>
        <p:spPr>
          <a:xfrm>
            <a:off x="2589212" y="2133599"/>
            <a:ext cx="8915400" cy="4230255"/>
          </a:xfrm>
        </p:spPr>
        <p:txBody>
          <a:bodyPr>
            <a:normAutofit/>
          </a:bodyPr>
          <a:lstStyle/>
          <a:p>
            <a:pPr algn="just"/>
            <a:endParaRPr lang="x-none" sz="2400" b="1"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78093" y="2268788"/>
            <a:ext cx="9233394" cy="3717341"/>
          </a:xfrm>
          <a:prstGeom prst="rect">
            <a:avLst/>
          </a:prstGeom>
        </p:spPr>
      </p:pic>
    </p:spTree>
    <p:extLst>
      <p:ext uri="{BB962C8B-B14F-4D97-AF65-F5344CB8AC3E}">
        <p14:creationId xmlns:p14="http://schemas.microsoft.com/office/powerpoint/2010/main" val="4293997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07200" y="2643410"/>
            <a:ext cx="8911687" cy="1280890"/>
          </a:xfrm>
        </p:spPr>
        <p:txBody>
          <a:bodyPr/>
          <a:lstStyle/>
          <a:p>
            <a:r>
              <a:rPr lang="en-US" b="1" dirty="0" err="1"/>
              <a:t>Sopstveni</a:t>
            </a:r>
            <a:r>
              <a:rPr lang="en-US" b="1" dirty="0"/>
              <a:t> </a:t>
            </a:r>
            <a:r>
              <a:rPr lang="en-US" b="1" dirty="0" err="1"/>
              <a:t>kapital</a:t>
            </a:r>
            <a:r>
              <a:rPr lang="en-US" b="1" dirty="0"/>
              <a:t> </a:t>
            </a:r>
            <a:r>
              <a:rPr lang="en-US" b="1" dirty="0" err="1"/>
              <a:t>kao</a:t>
            </a:r>
            <a:r>
              <a:rPr lang="en-US" b="1" dirty="0"/>
              <a:t> </a:t>
            </a:r>
            <a:r>
              <a:rPr lang="en-US" b="1" dirty="0" err="1"/>
              <a:t>izvor</a:t>
            </a:r>
            <a:r>
              <a:rPr lang="en-US" b="1" dirty="0"/>
              <a:t> </a:t>
            </a:r>
            <a:r>
              <a:rPr lang="en-US" b="1" dirty="0" err="1"/>
              <a:t>finansiranja</a:t>
            </a:r>
            <a:endParaRPr lang="en-US" b="1" dirty="0"/>
          </a:p>
        </p:txBody>
      </p:sp>
    </p:spTree>
    <p:extLst>
      <p:ext uri="{BB962C8B-B14F-4D97-AF65-F5344CB8AC3E}">
        <p14:creationId xmlns:p14="http://schemas.microsoft.com/office/powerpoint/2010/main" val="127372901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err="1"/>
              <a:t>Sopstveni</a:t>
            </a:r>
            <a:r>
              <a:rPr lang="en-US" b="1" dirty="0"/>
              <a:t> </a:t>
            </a:r>
            <a:r>
              <a:rPr lang="en-US" b="1" dirty="0" err="1"/>
              <a:t>kapital</a:t>
            </a:r>
            <a:r>
              <a:rPr lang="en-US" b="1" dirty="0"/>
              <a:t> </a:t>
            </a:r>
            <a:r>
              <a:rPr lang="en-US" b="1" dirty="0" err="1"/>
              <a:t>kao</a:t>
            </a:r>
            <a:r>
              <a:rPr lang="en-US" b="1" dirty="0"/>
              <a:t> </a:t>
            </a:r>
            <a:r>
              <a:rPr lang="en-US" b="1" dirty="0" err="1"/>
              <a:t>izvor</a:t>
            </a:r>
            <a:r>
              <a:rPr lang="en-US" b="1" dirty="0"/>
              <a:t> </a:t>
            </a:r>
            <a:r>
              <a:rPr lang="en-US" b="1" dirty="0" err="1"/>
              <a:t>finansiranja</a:t>
            </a:r>
            <a:endParaRPr lang="en-US" b="1" dirty="0"/>
          </a:p>
        </p:txBody>
      </p:sp>
      <p:sp>
        <p:nvSpPr>
          <p:cNvPr id="3" name="Content Placeholder 2"/>
          <p:cNvSpPr>
            <a:spLocks noGrp="1"/>
          </p:cNvSpPr>
          <p:nvPr>
            <p:ph idx="1"/>
          </p:nvPr>
        </p:nvSpPr>
        <p:spPr/>
        <p:txBody>
          <a:bodyPr>
            <a:normAutofit/>
          </a:bodyPr>
          <a:lstStyle/>
          <a:p>
            <a:endParaRPr lang="x-none" sz="2400" dirty="0" smtClean="0">
              <a:solidFill>
                <a:schemeClr val="tx1"/>
              </a:solidFill>
            </a:endParaRPr>
          </a:p>
          <a:p>
            <a:r>
              <a:rPr lang="en-US" sz="2400" b="1" dirty="0" err="1"/>
              <a:t>Sopstveno</a:t>
            </a:r>
            <a:r>
              <a:rPr lang="en-US" sz="2400" b="1" dirty="0"/>
              <a:t> </a:t>
            </a:r>
            <a:r>
              <a:rPr lang="en-US" sz="2400" b="1" dirty="0" err="1"/>
              <a:t>finansiranje</a:t>
            </a:r>
            <a:r>
              <a:rPr lang="en-US" sz="2400" b="1" dirty="0"/>
              <a:t> (</a:t>
            </a:r>
            <a:r>
              <a:rPr lang="en-US" sz="2400" b="1" dirty="0" err="1"/>
              <a:t>engl.</a:t>
            </a:r>
            <a:r>
              <a:rPr lang="en-US" sz="2400" b="1" dirty="0"/>
              <a:t> </a:t>
            </a:r>
            <a:r>
              <a:rPr lang="en-US" sz="2400" b="1" i="1" dirty="0"/>
              <a:t>equity financing</a:t>
            </a:r>
            <a:r>
              <a:rPr lang="en-US" sz="2400" b="1" dirty="0"/>
              <a:t>) </a:t>
            </a:r>
            <a:r>
              <a:rPr lang="sr-Latn-RS" sz="2400" b="1" dirty="0" smtClean="0"/>
              <a:t>– </a:t>
            </a:r>
            <a:r>
              <a:rPr lang="en-US" sz="2400" b="1" dirty="0" err="1" smtClean="0"/>
              <a:t>finansiranj</a:t>
            </a:r>
            <a:r>
              <a:rPr lang="sr-Latn-RS" sz="2400" b="1" dirty="0" smtClean="0"/>
              <a:t>e putem </a:t>
            </a:r>
            <a:r>
              <a:rPr lang="en-US" sz="2400" b="1" dirty="0" err="1" smtClean="0"/>
              <a:t>sopstvene</a:t>
            </a:r>
            <a:r>
              <a:rPr lang="en-US" sz="2400" b="1" dirty="0" smtClean="0"/>
              <a:t> </a:t>
            </a:r>
            <a:r>
              <a:rPr lang="en-US" sz="2400" b="1" dirty="0" err="1"/>
              <a:t>ušteđevine</a:t>
            </a:r>
            <a:r>
              <a:rPr lang="en-US" sz="2400" b="1" dirty="0"/>
              <a:t>, </a:t>
            </a:r>
            <a:r>
              <a:rPr lang="en-US" sz="2400" b="1" dirty="0" err="1"/>
              <a:t>pomoći</a:t>
            </a:r>
            <a:r>
              <a:rPr lang="en-US" sz="2400" b="1" dirty="0"/>
              <a:t> </a:t>
            </a:r>
            <a:r>
              <a:rPr lang="en-US" sz="2400" b="1" dirty="0" err="1"/>
              <a:t>porodice</a:t>
            </a:r>
            <a:r>
              <a:rPr lang="en-US" sz="2400" b="1" dirty="0"/>
              <a:t>, </a:t>
            </a:r>
            <a:r>
              <a:rPr lang="en-US" sz="2400" b="1" dirty="0" err="1"/>
              <a:t>prijatelja</a:t>
            </a:r>
            <a:r>
              <a:rPr lang="en-US" sz="2400" b="1" dirty="0"/>
              <a:t> </a:t>
            </a:r>
            <a:r>
              <a:rPr lang="en-US" sz="2400" b="1" dirty="0" err="1"/>
              <a:t>ili</a:t>
            </a:r>
            <a:r>
              <a:rPr lang="en-US" sz="2400" b="1" dirty="0"/>
              <a:t> </a:t>
            </a:r>
            <a:r>
              <a:rPr lang="en-US" sz="2400" b="1" dirty="0" err="1"/>
              <a:t>partnera</a:t>
            </a:r>
            <a:r>
              <a:rPr lang="en-US" sz="2400" b="1" dirty="0"/>
              <a:t>. </a:t>
            </a:r>
            <a:endParaRPr lang="sr-Latn-RS" sz="2400" b="1" dirty="0" smtClean="0"/>
          </a:p>
          <a:p>
            <a:r>
              <a:rPr lang="en-US" sz="2400" b="1" dirty="0" err="1" smtClean="0"/>
              <a:t>Karakteristično</a:t>
            </a:r>
            <a:r>
              <a:rPr lang="en-US" sz="2400" b="1" dirty="0" smtClean="0"/>
              <a:t> </a:t>
            </a:r>
            <a:r>
              <a:rPr lang="en-US" sz="2400" b="1" dirty="0"/>
              <a:t>je </a:t>
            </a:r>
            <a:r>
              <a:rPr lang="en-US" sz="2400" b="1" dirty="0" err="1"/>
              <a:t>za</a:t>
            </a:r>
            <a:r>
              <a:rPr lang="en-US" sz="2400" b="1" dirty="0"/>
              <a:t> </a:t>
            </a:r>
            <a:r>
              <a:rPr lang="en-US" sz="2400" b="1" dirty="0" err="1"/>
              <a:t>ranu</a:t>
            </a:r>
            <a:r>
              <a:rPr lang="en-US" sz="2400" b="1" dirty="0"/>
              <a:t> </a:t>
            </a:r>
            <a:r>
              <a:rPr lang="en-US" sz="2400" b="1" dirty="0" err="1"/>
              <a:t>fazu</a:t>
            </a:r>
            <a:r>
              <a:rPr lang="en-US" sz="2400" b="1" dirty="0"/>
              <a:t> </a:t>
            </a:r>
            <a:r>
              <a:rPr lang="en-US" sz="2400" b="1" dirty="0" err="1"/>
              <a:t>ulaska</a:t>
            </a:r>
            <a:r>
              <a:rPr lang="en-US" sz="2400" b="1" dirty="0"/>
              <a:t> u </a:t>
            </a:r>
            <a:r>
              <a:rPr lang="en-US" sz="2400" b="1" dirty="0" err="1"/>
              <a:t>biznis</a:t>
            </a:r>
            <a:r>
              <a:rPr lang="en-US" sz="2400" b="1" dirty="0"/>
              <a:t> (start up </a:t>
            </a:r>
            <a:r>
              <a:rPr lang="en-US" sz="2400" b="1" dirty="0" err="1"/>
              <a:t>fazu</a:t>
            </a:r>
            <a:r>
              <a:rPr lang="en-US" sz="2400" b="1" dirty="0"/>
              <a:t>), </a:t>
            </a:r>
            <a:endParaRPr lang="sr-Latn-RS" sz="2400" b="1" dirty="0" smtClean="0"/>
          </a:p>
          <a:p>
            <a:r>
              <a:rPr lang="en-US" sz="2400" b="1" dirty="0" err="1" smtClean="0"/>
              <a:t>postaje</a:t>
            </a:r>
            <a:r>
              <a:rPr lang="en-US" sz="2400" b="1" dirty="0" smtClean="0"/>
              <a:t> </a:t>
            </a:r>
            <a:r>
              <a:rPr lang="en-US" sz="2400" b="1" dirty="0" err="1"/>
              <a:t>nedovoljno</a:t>
            </a:r>
            <a:r>
              <a:rPr lang="en-US" sz="2400" b="1" dirty="0"/>
              <a:t> </a:t>
            </a:r>
            <a:r>
              <a:rPr lang="en-US" sz="2400" b="1" dirty="0" err="1"/>
              <a:t>za</a:t>
            </a:r>
            <a:r>
              <a:rPr lang="en-US" sz="2400" b="1" dirty="0"/>
              <a:t> </a:t>
            </a:r>
            <a:r>
              <a:rPr lang="en-US" sz="2400" b="1" dirty="0" err="1"/>
              <a:t>dalji</a:t>
            </a:r>
            <a:r>
              <a:rPr lang="en-US" sz="2400" b="1" dirty="0"/>
              <a:t> </a:t>
            </a:r>
            <a:r>
              <a:rPr lang="en-US" sz="2400" b="1" dirty="0" err="1"/>
              <a:t>razvoj</a:t>
            </a:r>
            <a:r>
              <a:rPr lang="en-US" sz="2400" b="1" dirty="0"/>
              <a:t> </a:t>
            </a:r>
            <a:r>
              <a:rPr lang="en-US" sz="2400" b="1" dirty="0" err="1"/>
              <a:t>i</a:t>
            </a:r>
            <a:r>
              <a:rPr lang="en-US" sz="2400" b="1" dirty="0"/>
              <a:t> </a:t>
            </a:r>
            <a:r>
              <a:rPr lang="en-US" sz="2400" b="1" dirty="0" err="1"/>
              <a:t>rast</a:t>
            </a:r>
            <a:r>
              <a:rPr lang="en-US" sz="2400" b="1" dirty="0"/>
              <a:t> </a:t>
            </a:r>
            <a:r>
              <a:rPr lang="en-US" sz="2400" b="1" dirty="0" err="1"/>
              <a:t>preduzetničkog</a:t>
            </a:r>
            <a:r>
              <a:rPr lang="en-US" sz="2400" b="1" dirty="0"/>
              <a:t> </a:t>
            </a:r>
            <a:r>
              <a:rPr lang="en-US" sz="2400" b="1" dirty="0" err="1" smtClean="0"/>
              <a:t>poduhvata</a:t>
            </a:r>
            <a:r>
              <a:rPr lang="sr-Latn-RS" sz="2400" b="1" dirty="0" smtClean="0"/>
              <a:t>, </a:t>
            </a:r>
            <a:r>
              <a:rPr lang="en-US" sz="2400" b="1" dirty="0" err="1" smtClean="0"/>
              <a:t>već</a:t>
            </a:r>
            <a:r>
              <a:rPr lang="en-US" sz="2400" b="1" dirty="0" smtClean="0"/>
              <a:t> </a:t>
            </a:r>
            <a:r>
              <a:rPr lang="en-US" sz="2400" b="1" dirty="0"/>
              <a:t>u </a:t>
            </a:r>
            <a:r>
              <a:rPr lang="sr-Latn-RS" sz="2400" b="1" dirty="0" smtClean="0"/>
              <a:t>početnoj </a:t>
            </a:r>
            <a:r>
              <a:rPr lang="en-US" sz="2400" b="1" dirty="0" err="1" smtClean="0"/>
              <a:t>fazi</a:t>
            </a:r>
            <a:r>
              <a:rPr lang="en-US" sz="2400" b="1" dirty="0" smtClean="0"/>
              <a:t> </a:t>
            </a:r>
            <a:r>
              <a:rPr lang="sr-Latn-RS" sz="2400" b="1" dirty="0" smtClean="0"/>
              <a:t>poslovanja</a:t>
            </a:r>
            <a:r>
              <a:rPr lang="sr-Latn-RS" dirty="0" smtClean="0"/>
              <a:t>.</a:t>
            </a:r>
            <a:r>
              <a:rPr lang="en-US" dirty="0" smtClean="0"/>
              <a:t> </a:t>
            </a:r>
            <a:endParaRPr lang="en-US" dirty="0"/>
          </a:p>
        </p:txBody>
      </p:sp>
    </p:spTree>
    <p:extLst>
      <p:ext uri="{BB962C8B-B14F-4D97-AF65-F5344CB8AC3E}">
        <p14:creationId xmlns:p14="http://schemas.microsoft.com/office/powerpoint/2010/main" val="260318466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err="1"/>
              <a:t>Sopstveni</a:t>
            </a:r>
            <a:r>
              <a:rPr lang="en-US" b="1" dirty="0"/>
              <a:t> </a:t>
            </a:r>
            <a:r>
              <a:rPr lang="en-US" b="1" dirty="0" err="1"/>
              <a:t>kapital</a:t>
            </a:r>
            <a:r>
              <a:rPr lang="en-US" b="1" dirty="0"/>
              <a:t> </a:t>
            </a:r>
            <a:r>
              <a:rPr lang="en-US" b="1" dirty="0" err="1"/>
              <a:t>kao</a:t>
            </a:r>
            <a:r>
              <a:rPr lang="en-US" b="1" dirty="0"/>
              <a:t> </a:t>
            </a:r>
            <a:r>
              <a:rPr lang="en-US" b="1" dirty="0" err="1"/>
              <a:t>izvor</a:t>
            </a:r>
            <a:r>
              <a:rPr lang="en-US" b="1" dirty="0"/>
              <a:t> </a:t>
            </a:r>
            <a:r>
              <a:rPr lang="en-US" b="1" dirty="0" err="1"/>
              <a:t>finansiranja</a:t>
            </a:r>
            <a:endParaRPr lang="en-US" b="1" dirty="0"/>
          </a:p>
        </p:txBody>
      </p:sp>
      <p:sp>
        <p:nvSpPr>
          <p:cNvPr id="3" name="Content Placeholder 2"/>
          <p:cNvSpPr>
            <a:spLocks noGrp="1"/>
          </p:cNvSpPr>
          <p:nvPr>
            <p:ph idx="1"/>
          </p:nvPr>
        </p:nvSpPr>
        <p:spPr/>
        <p:txBody>
          <a:bodyPr>
            <a:normAutofit/>
          </a:bodyPr>
          <a:lstStyle/>
          <a:p>
            <a:r>
              <a:rPr lang="en-US" sz="2400" b="1" dirty="0" err="1" smtClean="0"/>
              <a:t>Najvažniji</a:t>
            </a:r>
            <a:r>
              <a:rPr lang="en-US" sz="2400" b="1" dirty="0" smtClean="0"/>
              <a:t> </a:t>
            </a:r>
            <a:r>
              <a:rPr lang="en-US" sz="2400" b="1" dirty="0" err="1"/>
              <a:t>oblici</a:t>
            </a:r>
            <a:r>
              <a:rPr lang="en-US" sz="2400" b="1" dirty="0"/>
              <a:t> </a:t>
            </a:r>
            <a:r>
              <a:rPr lang="en-US" sz="2400" b="1" dirty="0" err="1"/>
              <a:t>sopstvenog</a:t>
            </a:r>
            <a:r>
              <a:rPr lang="en-US" sz="2400" b="1" dirty="0"/>
              <a:t> </a:t>
            </a:r>
            <a:r>
              <a:rPr lang="en-US" sz="2400" b="1" dirty="0" err="1"/>
              <a:t>kapitala</a:t>
            </a:r>
            <a:r>
              <a:rPr lang="en-US" sz="2400" b="1" dirty="0"/>
              <a:t> u </a:t>
            </a:r>
            <a:r>
              <a:rPr lang="en-US" sz="2400" b="1" dirty="0" err="1"/>
              <a:t>finasiranju</a:t>
            </a:r>
            <a:r>
              <a:rPr lang="en-US" sz="2400" b="1" dirty="0"/>
              <a:t> </a:t>
            </a:r>
            <a:r>
              <a:rPr lang="en-US" sz="2400" b="1" dirty="0" err="1"/>
              <a:t>preduzetničkog</a:t>
            </a:r>
            <a:r>
              <a:rPr lang="en-US" sz="2400" b="1" dirty="0"/>
              <a:t> </a:t>
            </a:r>
            <a:r>
              <a:rPr lang="en-US" sz="2400" b="1" dirty="0" err="1"/>
              <a:t>poduhvata</a:t>
            </a:r>
            <a:r>
              <a:rPr lang="en-US" sz="2400" b="1" dirty="0"/>
              <a:t> </a:t>
            </a:r>
            <a:r>
              <a:rPr lang="en-US" sz="2400" b="1" dirty="0" err="1"/>
              <a:t>su</a:t>
            </a:r>
            <a:r>
              <a:rPr lang="en-US" sz="2400" b="1" dirty="0"/>
              <a:t>:</a:t>
            </a:r>
          </a:p>
          <a:p>
            <a:pPr lvl="1"/>
            <a:r>
              <a:rPr lang="sr-Latn-RS" sz="2200" b="1" dirty="0" smtClean="0"/>
              <a:t>L</a:t>
            </a:r>
            <a:r>
              <a:rPr lang="en-US" sz="2200" b="1" dirty="0" err="1" smtClean="0"/>
              <a:t>ična</a:t>
            </a:r>
            <a:r>
              <a:rPr lang="en-US" sz="2200" b="1" dirty="0" smtClean="0"/>
              <a:t> </a:t>
            </a:r>
            <a:r>
              <a:rPr lang="en-US" sz="2200" b="1" dirty="0" err="1"/>
              <a:t>ušteđevina</a:t>
            </a:r>
            <a:r>
              <a:rPr lang="en-US" sz="2200" b="1" dirty="0"/>
              <a:t> </a:t>
            </a:r>
            <a:r>
              <a:rPr lang="en-US" sz="2200" b="1" dirty="0" err="1"/>
              <a:t>i</a:t>
            </a:r>
            <a:r>
              <a:rPr lang="en-US" sz="2200" b="1" dirty="0"/>
              <a:t> </a:t>
            </a:r>
            <a:r>
              <a:rPr lang="en-US" sz="2200" b="1" dirty="0" err="1"/>
              <a:t>kreditne</a:t>
            </a:r>
            <a:r>
              <a:rPr lang="en-US" sz="2200" b="1" dirty="0"/>
              <a:t> </a:t>
            </a:r>
            <a:r>
              <a:rPr lang="en-US" sz="2200" b="1" dirty="0" err="1"/>
              <a:t>kartice</a:t>
            </a:r>
            <a:endParaRPr lang="en-US" sz="2200" b="1" dirty="0"/>
          </a:p>
          <a:p>
            <a:pPr lvl="1"/>
            <a:r>
              <a:rPr lang="en-US" sz="2200" b="1" dirty="0" err="1"/>
              <a:t>Članovi</a:t>
            </a:r>
            <a:r>
              <a:rPr lang="en-US" sz="2200" b="1" dirty="0"/>
              <a:t> </a:t>
            </a:r>
            <a:r>
              <a:rPr lang="en-US" sz="2200" b="1" dirty="0" err="1"/>
              <a:t>porodice</a:t>
            </a:r>
            <a:r>
              <a:rPr lang="en-US" sz="2200" b="1" dirty="0"/>
              <a:t> </a:t>
            </a:r>
            <a:r>
              <a:rPr lang="en-US" sz="2200" b="1" dirty="0" err="1"/>
              <a:t>i</a:t>
            </a:r>
            <a:r>
              <a:rPr lang="en-US" sz="2200" b="1" dirty="0"/>
              <a:t> </a:t>
            </a:r>
            <a:r>
              <a:rPr lang="en-US" sz="2200" b="1" dirty="0" err="1"/>
              <a:t>prijatelji</a:t>
            </a:r>
            <a:endParaRPr lang="en-US" sz="2200" b="1" dirty="0"/>
          </a:p>
          <a:p>
            <a:pPr lvl="1"/>
            <a:r>
              <a:rPr lang="en-US" sz="2200" b="1" dirty="0" err="1"/>
              <a:t>Rizični</a:t>
            </a:r>
            <a:r>
              <a:rPr lang="en-US" sz="2200" b="1" dirty="0"/>
              <a:t> </a:t>
            </a:r>
            <a:r>
              <a:rPr lang="en-US" sz="2200" b="1" dirty="0" err="1"/>
              <a:t>kapital</a:t>
            </a:r>
            <a:endParaRPr lang="en-US" sz="2200" b="1" dirty="0"/>
          </a:p>
          <a:p>
            <a:pPr lvl="1"/>
            <a:r>
              <a:rPr lang="en-US" sz="2200" b="1" dirty="0" err="1"/>
              <a:t>Biznis</a:t>
            </a:r>
            <a:r>
              <a:rPr lang="en-US" sz="2200" b="1" dirty="0"/>
              <a:t> </a:t>
            </a:r>
            <a:r>
              <a:rPr lang="en-US" sz="2200" b="1" dirty="0" err="1" smtClean="0"/>
              <a:t>anđeli</a:t>
            </a:r>
            <a:endParaRPr lang="en-US" sz="2200" b="1" dirty="0"/>
          </a:p>
          <a:p>
            <a:pPr lvl="1"/>
            <a:r>
              <a:rPr lang="sr-Latn-RS" sz="2200" b="1" dirty="0" smtClean="0"/>
              <a:t>K</a:t>
            </a:r>
            <a:r>
              <a:rPr lang="en-US" sz="2200" b="1" dirty="0" err="1" smtClean="0"/>
              <a:t>orporacijski</a:t>
            </a:r>
            <a:r>
              <a:rPr lang="en-US" sz="2200" b="1" dirty="0" smtClean="0"/>
              <a:t> </a:t>
            </a:r>
            <a:r>
              <a:rPr lang="en-US" sz="2200" b="1" dirty="0" err="1"/>
              <a:t>rizični</a:t>
            </a:r>
            <a:r>
              <a:rPr lang="en-US" sz="2200" b="1" dirty="0"/>
              <a:t> </a:t>
            </a:r>
            <a:r>
              <a:rPr lang="en-US" sz="2200" b="1" dirty="0" err="1"/>
              <a:t>kapital</a:t>
            </a:r>
            <a:endParaRPr lang="en-US" sz="2200" b="1" dirty="0"/>
          </a:p>
        </p:txBody>
      </p:sp>
    </p:spTree>
    <p:extLst>
      <p:ext uri="{BB962C8B-B14F-4D97-AF65-F5344CB8AC3E}">
        <p14:creationId xmlns:p14="http://schemas.microsoft.com/office/powerpoint/2010/main" val="220206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err="1"/>
              <a:t>Sopstveni</a:t>
            </a:r>
            <a:r>
              <a:rPr lang="en-US" b="1" dirty="0"/>
              <a:t> </a:t>
            </a:r>
            <a:r>
              <a:rPr lang="en-US" b="1" dirty="0" err="1"/>
              <a:t>kapital</a:t>
            </a:r>
            <a:r>
              <a:rPr lang="en-US" b="1" dirty="0"/>
              <a:t> </a:t>
            </a:r>
            <a:r>
              <a:rPr lang="en-US" b="1" dirty="0" err="1"/>
              <a:t>kao</a:t>
            </a:r>
            <a:r>
              <a:rPr lang="en-US" b="1" dirty="0"/>
              <a:t> </a:t>
            </a:r>
            <a:r>
              <a:rPr lang="en-US" b="1" dirty="0" err="1"/>
              <a:t>izvor</a:t>
            </a:r>
            <a:r>
              <a:rPr lang="en-US" b="1" dirty="0"/>
              <a:t> </a:t>
            </a:r>
            <a:r>
              <a:rPr lang="en-US" b="1" dirty="0" err="1"/>
              <a:t>finansiranja</a:t>
            </a:r>
            <a:endParaRPr lang="en-US" b="1" dirty="0"/>
          </a:p>
        </p:txBody>
      </p:sp>
      <p:sp>
        <p:nvSpPr>
          <p:cNvPr id="3" name="Content Placeholder 2"/>
          <p:cNvSpPr>
            <a:spLocks noGrp="1"/>
          </p:cNvSpPr>
          <p:nvPr>
            <p:ph idx="1"/>
          </p:nvPr>
        </p:nvSpPr>
        <p:spPr>
          <a:xfrm>
            <a:off x="2589212" y="1450109"/>
            <a:ext cx="8915400" cy="5200073"/>
          </a:xfrm>
        </p:spPr>
        <p:txBody>
          <a:bodyPr>
            <a:noAutofit/>
          </a:bodyPr>
          <a:lstStyle/>
          <a:p>
            <a:r>
              <a:rPr lang="en-US" sz="2800" b="1" u="sng" dirty="0" err="1"/>
              <a:t>Lični</a:t>
            </a:r>
            <a:r>
              <a:rPr lang="en-US" sz="2800" b="1" u="sng" dirty="0"/>
              <a:t> </a:t>
            </a:r>
            <a:r>
              <a:rPr lang="en-US" sz="2800" b="1" u="sng" dirty="0" err="1"/>
              <a:t>kapital</a:t>
            </a:r>
            <a:r>
              <a:rPr lang="en-US" sz="2800" b="1" u="sng" dirty="0"/>
              <a:t> </a:t>
            </a:r>
            <a:r>
              <a:rPr lang="en-US" sz="2800" b="1" u="sng" dirty="0" err="1"/>
              <a:t>i</a:t>
            </a:r>
            <a:r>
              <a:rPr lang="en-US" sz="2800" b="1" u="sng" dirty="0"/>
              <a:t> </a:t>
            </a:r>
            <a:r>
              <a:rPr lang="en-US" sz="2800" b="1" u="sng" dirty="0" err="1"/>
              <a:t>kreditne</a:t>
            </a:r>
            <a:r>
              <a:rPr lang="en-US" sz="2800" b="1" u="sng" dirty="0"/>
              <a:t> </a:t>
            </a:r>
            <a:r>
              <a:rPr lang="en-US" sz="2800" b="1" u="sng" dirty="0" err="1"/>
              <a:t>kartice</a:t>
            </a:r>
            <a:r>
              <a:rPr lang="en-US" sz="2800" b="1" u="sng" dirty="0"/>
              <a:t> </a:t>
            </a:r>
            <a:endParaRPr lang="sr-Latn-RS" sz="2800" b="1" u="sng" dirty="0" smtClean="0"/>
          </a:p>
          <a:p>
            <a:endParaRPr lang="sr-Latn-RS" sz="2800" b="1" u="sng" dirty="0" smtClean="0"/>
          </a:p>
          <a:p>
            <a:r>
              <a:rPr lang="sr-Latn-RS" sz="2400" b="1" dirty="0" smtClean="0"/>
              <a:t>N</a:t>
            </a:r>
            <a:r>
              <a:rPr lang="en-US" sz="2400" b="1" dirty="0" err="1" smtClean="0"/>
              <a:t>ajrealniji</a:t>
            </a:r>
            <a:r>
              <a:rPr lang="en-US" sz="2400" b="1" dirty="0" smtClean="0"/>
              <a:t> </a:t>
            </a:r>
            <a:r>
              <a:rPr lang="en-US" sz="2400" b="1" dirty="0" err="1"/>
              <a:t>izvori</a:t>
            </a:r>
            <a:r>
              <a:rPr lang="en-US" sz="2400" b="1" dirty="0"/>
              <a:t> </a:t>
            </a:r>
            <a:r>
              <a:rPr lang="en-US" sz="2400" b="1" dirty="0" err="1"/>
              <a:t>sredstava</a:t>
            </a:r>
            <a:r>
              <a:rPr lang="en-US" sz="2400" b="1" dirty="0"/>
              <a:t> </a:t>
            </a:r>
            <a:r>
              <a:rPr lang="en-US" sz="2400" b="1" dirty="0" err="1"/>
              <a:t>za</a:t>
            </a:r>
            <a:r>
              <a:rPr lang="en-US" sz="2400" b="1" dirty="0"/>
              <a:t> </a:t>
            </a:r>
            <a:r>
              <a:rPr lang="en-US" sz="2400" b="1" dirty="0" err="1"/>
              <a:t>početak</a:t>
            </a:r>
            <a:r>
              <a:rPr lang="en-US" sz="2400" b="1" dirty="0"/>
              <a:t> </a:t>
            </a:r>
            <a:endParaRPr lang="sr-Latn-RS" sz="2400" b="1" dirty="0" smtClean="0"/>
          </a:p>
          <a:p>
            <a:r>
              <a:rPr lang="en-US" sz="2400" b="1" dirty="0" err="1" smtClean="0"/>
              <a:t>najčešće</a:t>
            </a:r>
            <a:r>
              <a:rPr lang="en-US" sz="2400" b="1" dirty="0" smtClean="0"/>
              <a:t> </a:t>
            </a:r>
            <a:r>
              <a:rPr lang="en-US" sz="2400" b="1" dirty="0" err="1" smtClean="0"/>
              <a:t>iz</a:t>
            </a:r>
            <a:r>
              <a:rPr lang="en-US" sz="2400" b="1" dirty="0" smtClean="0"/>
              <a:t> </a:t>
            </a:r>
            <a:r>
              <a:rPr lang="en-US" sz="2400" b="1" dirty="0" err="1"/>
              <a:t>ličnih</a:t>
            </a:r>
            <a:r>
              <a:rPr lang="en-US" sz="2400" b="1" dirty="0"/>
              <a:t> </a:t>
            </a:r>
            <a:r>
              <a:rPr lang="en-US" sz="2400" b="1" dirty="0" err="1"/>
              <a:t>sredstava</a:t>
            </a:r>
            <a:r>
              <a:rPr lang="en-US" sz="2400" b="1" dirty="0"/>
              <a:t>, a </a:t>
            </a:r>
            <a:r>
              <a:rPr lang="en-US" sz="2400" b="1" dirty="0" err="1"/>
              <a:t>eventualno</a:t>
            </a:r>
            <a:r>
              <a:rPr lang="en-US" sz="2400" b="1" dirty="0"/>
              <a:t> </a:t>
            </a:r>
            <a:r>
              <a:rPr lang="en-US" sz="2400" b="1" dirty="0" err="1"/>
              <a:t>porodica</a:t>
            </a:r>
            <a:r>
              <a:rPr lang="en-US" sz="2400" b="1" dirty="0"/>
              <a:t> </a:t>
            </a:r>
            <a:r>
              <a:rPr lang="en-US" sz="2400" b="1" dirty="0" err="1"/>
              <a:t>i</a:t>
            </a:r>
            <a:r>
              <a:rPr lang="en-US" sz="2400" b="1" dirty="0"/>
              <a:t> </a:t>
            </a:r>
            <a:r>
              <a:rPr lang="en-US" sz="2400" b="1" dirty="0" err="1"/>
              <a:t>prijatelji</a:t>
            </a:r>
            <a:r>
              <a:rPr lang="en-US" sz="2400" b="1" dirty="0"/>
              <a:t> </a:t>
            </a:r>
            <a:r>
              <a:rPr lang="en-US" sz="2400" b="1" dirty="0" err="1"/>
              <a:t>kasnije</a:t>
            </a:r>
            <a:r>
              <a:rPr lang="en-US" sz="2400" b="1" dirty="0"/>
              <a:t> </a:t>
            </a:r>
            <a:r>
              <a:rPr lang="en-US" sz="2400" b="1" dirty="0" err="1"/>
              <a:t>ulože</a:t>
            </a:r>
            <a:r>
              <a:rPr lang="en-US" sz="2400" b="1" dirty="0"/>
              <a:t> </a:t>
            </a:r>
            <a:r>
              <a:rPr lang="en-US" sz="2400" b="1" dirty="0" err="1"/>
              <a:t>novac</a:t>
            </a:r>
            <a:r>
              <a:rPr lang="en-US" sz="2400" b="1" dirty="0"/>
              <a:t> </a:t>
            </a:r>
            <a:r>
              <a:rPr lang="en-US" sz="2400" b="1" dirty="0" err="1"/>
              <a:t>za</a:t>
            </a:r>
            <a:r>
              <a:rPr lang="en-US" sz="2400" b="1" dirty="0"/>
              <a:t> </a:t>
            </a:r>
            <a:r>
              <a:rPr lang="en-US" sz="2400" b="1" dirty="0" err="1" smtClean="0"/>
              <a:t>početak</a:t>
            </a:r>
            <a:r>
              <a:rPr lang="en-US" sz="2400" b="1" dirty="0" smtClean="0"/>
              <a:t> </a:t>
            </a:r>
            <a:endParaRPr lang="sr-Latn-RS" sz="2400" b="1" dirty="0" smtClean="0"/>
          </a:p>
          <a:p>
            <a:r>
              <a:rPr lang="en-US" sz="2400" b="1" dirty="0" err="1" smtClean="0"/>
              <a:t>Ovaj</a:t>
            </a:r>
            <a:r>
              <a:rPr lang="en-US" sz="2400" b="1" dirty="0" smtClean="0"/>
              <a:t> </a:t>
            </a:r>
            <a:r>
              <a:rPr lang="en-US" sz="2400" b="1" dirty="0" err="1"/>
              <a:t>način</a:t>
            </a:r>
            <a:r>
              <a:rPr lang="en-US" sz="2400" b="1" dirty="0"/>
              <a:t> </a:t>
            </a:r>
            <a:r>
              <a:rPr lang="en-US" sz="2400" b="1" dirty="0" err="1"/>
              <a:t>investiranja</a:t>
            </a:r>
            <a:r>
              <a:rPr lang="en-US" sz="2400" b="1" dirty="0"/>
              <a:t> </a:t>
            </a:r>
            <a:r>
              <a:rPr lang="en-US" sz="2400" b="1" dirty="0" err="1"/>
              <a:t>nije</a:t>
            </a:r>
            <a:r>
              <a:rPr lang="en-US" sz="2400" b="1" dirty="0"/>
              <a:t> </a:t>
            </a:r>
            <a:r>
              <a:rPr lang="en-US" sz="2400" b="1" dirty="0" err="1"/>
              <a:t>održiv</a:t>
            </a:r>
            <a:r>
              <a:rPr lang="en-US" sz="2400" b="1" dirty="0"/>
              <a:t> </a:t>
            </a:r>
            <a:r>
              <a:rPr lang="en-US" sz="2400" b="1" dirty="0" err="1"/>
              <a:t>na</a:t>
            </a:r>
            <a:r>
              <a:rPr lang="en-US" sz="2400" b="1" dirty="0"/>
              <a:t> </a:t>
            </a:r>
            <a:r>
              <a:rPr lang="en-US" sz="2400" b="1" u="sng" dirty="0" err="1"/>
              <a:t>duži</a:t>
            </a:r>
            <a:r>
              <a:rPr lang="en-US" sz="2400" b="1" u="sng" dirty="0"/>
              <a:t> </a:t>
            </a:r>
            <a:r>
              <a:rPr lang="en-US" sz="2400" b="1" u="sng" dirty="0" err="1"/>
              <a:t>rok</a:t>
            </a:r>
            <a:r>
              <a:rPr lang="en-US" sz="2400" b="1" u="sng" dirty="0"/>
              <a:t> </a:t>
            </a:r>
            <a:r>
              <a:rPr lang="en-US" sz="2400" b="1" dirty="0" err="1"/>
              <a:t>jer</a:t>
            </a:r>
            <a:r>
              <a:rPr lang="en-US" sz="2400" b="1" dirty="0"/>
              <a:t> je </a:t>
            </a:r>
            <a:r>
              <a:rPr lang="en-US" sz="2400" b="1" dirty="0" err="1"/>
              <a:t>mali</a:t>
            </a:r>
            <a:r>
              <a:rPr lang="en-US" sz="2400" b="1" dirty="0"/>
              <a:t> </a:t>
            </a:r>
            <a:r>
              <a:rPr lang="en-US" sz="2400" b="1" dirty="0" err="1"/>
              <a:t>broj</a:t>
            </a:r>
            <a:r>
              <a:rPr lang="en-US" sz="2400" b="1" dirty="0"/>
              <a:t> </a:t>
            </a:r>
            <a:r>
              <a:rPr lang="en-US" sz="2400" b="1" dirty="0" err="1"/>
              <a:t>preduzetnika</a:t>
            </a:r>
            <a:r>
              <a:rPr lang="en-US" sz="2400" b="1" dirty="0"/>
              <a:t> </a:t>
            </a:r>
            <a:r>
              <a:rPr lang="en-US" sz="2400" b="1" dirty="0" err="1"/>
              <a:t>koji</a:t>
            </a:r>
            <a:r>
              <a:rPr lang="en-US" sz="2400" b="1" dirty="0"/>
              <a:t> </a:t>
            </a:r>
            <a:r>
              <a:rPr lang="en-US" sz="2400" b="1" dirty="0" err="1"/>
              <a:t>raspolaže</a:t>
            </a:r>
            <a:r>
              <a:rPr lang="en-US" sz="2400" b="1" dirty="0"/>
              <a:t> </a:t>
            </a:r>
            <a:r>
              <a:rPr lang="en-US" sz="2400" b="1" dirty="0" err="1"/>
              <a:t>sa</a:t>
            </a:r>
            <a:r>
              <a:rPr lang="en-US" sz="2400" b="1" dirty="0"/>
              <a:t> </a:t>
            </a:r>
            <a:r>
              <a:rPr lang="en-US" sz="2400" b="1" dirty="0" err="1"/>
              <a:t>dovoljno</a:t>
            </a:r>
            <a:r>
              <a:rPr lang="en-US" sz="2400" b="1" dirty="0"/>
              <a:t> </a:t>
            </a:r>
            <a:r>
              <a:rPr lang="en-US" sz="2400" b="1" dirty="0" err="1"/>
              <a:t>sopstvene</a:t>
            </a:r>
            <a:r>
              <a:rPr lang="en-US" sz="2400" b="1" dirty="0"/>
              <a:t> </a:t>
            </a:r>
            <a:r>
              <a:rPr lang="en-US" sz="2400" b="1" dirty="0" err="1"/>
              <a:t>ušteđevine</a:t>
            </a:r>
            <a:r>
              <a:rPr lang="en-US" sz="2400" b="1" dirty="0"/>
              <a:t> da bi </a:t>
            </a:r>
            <a:r>
              <a:rPr lang="en-US" sz="2400" b="1" dirty="0" err="1"/>
              <a:t>razvijali</a:t>
            </a:r>
            <a:r>
              <a:rPr lang="en-US" sz="2400" b="1" dirty="0"/>
              <a:t> </a:t>
            </a:r>
            <a:r>
              <a:rPr lang="en-US" sz="2400" b="1" dirty="0" err="1"/>
              <a:t>biznis</a:t>
            </a:r>
            <a:r>
              <a:rPr lang="en-US" sz="2400" b="1" dirty="0"/>
              <a:t> </a:t>
            </a:r>
            <a:r>
              <a:rPr lang="en-US" sz="2400" b="1" dirty="0" err="1" smtClean="0"/>
              <a:t>sami</a:t>
            </a:r>
            <a:endParaRPr lang="sr-Latn-RS" sz="2400" b="1" dirty="0" smtClean="0"/>
          </a:p>
          <a:p>
            <a:r>
              <a:rPr lang="en-US" sz="2400" b="1" dirty="0" err="1" smtClean="0"/>
              <a:t>Neminovno</a:t>
            </a:r>
            <a:r>
              <a:rPr lang="en-US" sz="2400" b="1" dirty="0" smtClean="0"/>
              <a:t> </a:t>
            </a:r>
            <a:r>
              <a:rPr lang="en-US" sz="2400" b="1" dirty="0" err="1"/>
              <a:t>dolazi</a:t>
            </a:r>
            <a:r>
              <a:rPr lang="en-US" sz="2400" b="1" dirty="0"/>
              <a:t> do </a:t>
            </a:r>
            <a:r>
              <a:rPr lang="en-US" sz="2400" b="1" dirty="0" err="1"/>
              <a:t>potrebe</a:t>
            </a:r>
            <a:r>
              <a:rPr lang="en-US" sz="2400" b="1" dirty="0"/>
              <a:t> da se u </a:t>
            </a:r>
            <a:r>
              <a:rPr lang="en-US" sz="2400" b="1" dirty="0" err="1"/>
              <a:t>finansiranje</a:t>
            </a:r>
            <a:r>
              <a:rPr lang="en-US" sz="2400" b="1" dirty="0"/>
              <a:t> </a:t>
            </a:r>
            <a:r>
              <a:rPr lang="en-US" sz="2400" b="1" dirty="0" err="1"/>
              <a:t>preduzetničkog</a:t>
            </a:r>
            <a:r>
              <a:rPr lang="en-US" sz="2400" b="1" dirty="0"/>
              <a:t> </a:t>
            </a:r>
            <a:r>
              <a:rPr lang="en-US" sz="2400" b="1" dirty="0" err="1"/>
              <a:t>poduhvata</a:t>
            </a:r>
            <a:r>
              <a:rPr lang="en-US" sz="2400" b="1" dirty="0"/>
              <a:t> </a:t>
            </a:r>
            <a:r>
              <a:rPr lang="en-US" sz="2400" b="1" dirty="0" err="1"/>
              <a:t>uključe</a:t>
            </a:r>
            <a:r>
              <a:rPr lang="en-US" sz="2400" b="1" dirty="0"/>
              <a:t> </a:t>
            </a:r>
            <a:r>
              <a:rPr lang="en-US" sz="2400" b="1" dirty="0" err="1"/>
              <a:t>i</a:t>
            </a:r>
            <a:r>
              <a:rPr lang="en-US" sz="2400" b="1" dirty="0"/>
              <a:t> </a:t>
            </a:r>
            <a:r>
              <a:rPr lang="en-US" sz="2400" b="1" dirty="0" err="1"/>
              <a:t>drugi</a:t>
            </a:r>
            <a:r>
              <a:rPr lang="en-US" sz="2400" b="1" dirty="0"/>
              <a:t> </a:t>
            </a:r>
            <a:r>
              <a:rPr lang="en-US" sz="2400" b="1" dirty="0" err="1"/>
              <a:t>izvori</a:t>
            </a:r>
            <a:r>
              <a:rPr lang="en-US" sz="2400" b="1" dirty="0"/>
              <a:t> </a:t>
            </a:r>
            <a:r>
              <a:rPr lang="en-US" sz="2400" b="1" dirty="0" err="1"/>
              <a:t>finansiranja</a:t>
            </a:r>
            <a:r>
              <a:rPr lang="en-US" sz="2400" b="1" dirty="0"/>
              <a:t>, </a:t>
            </a:r>
            <a:r>
              <a:rPr lang="en-US" sz="2400" b="1" dirty="0" err="1"/>
              <a:t>zaduživanje</a:t>
            </a:r>
            <a:r>
              <a:rPr lang="en-US" sz="2400" b="1" dirty="0"/>
              <a:t> </a:t>
            </a:r>
            <a:r>
              <a:rPr lang="en-US" sz="2400" b="1" dirty="0" err="1"/>
              <a:t>i</a:t>
            </a:r>
            <a:r>
              <a:rPr lang="en-US" sz="2400" b="1" dirty="0"/>
              <a:t> sl. </a:t>
            </a:r>
          </a:p>
        </p:txBody>
      </p:sp>
    </p:spTree>
    <p:extLst>
      <p:ext uri="{BB962C8B-B14F-4D97-AF65-F5344CB8AC3E}">
        <p14:creationId xmlns:p14="http://schemas.microsoft.com/office/powerpoint/2010/main" val="669288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err="1"/>
              <a:t>Sopstveni</a:t>
            </a:r>
            <a:r>
              <a:rPr lang="en-US" b="1" dirty="0"/>
              <a:t> </a:t>
            </a:r>
            <a:r>
              <a:rPr lang="en-US" b="1" dirty="0" err="1"/>
              <a:t>kapital</a:t>
            </a:r>
            <a:r>
              <a:rPr lang="en-US" b="1" dirty="0"/>
              <a:t> </a:t>
            </a:r>
            <a:r>
              <a:rPr lang="en-US" b="1" dirty="0" err="1"/>
              <a:t>kao</a:t>
            </a:r>
            <a:r>
              <a:rPr lang="en-US" b="1" dirty="0"/>
              <a:t> </a:t>
            </a:r>
            <a:r>
              <a:rPr lang="en-US" b="1" dirty="0" err="1"/>
              <a:t>izvor</a:t>
            </a:r>
            <a:r>
              <a:rPr lang="en-US" b="1" dirty="0"/>
              <a:t> </a:t>
            </a:r>
            <a:r>
              <a:rPr lang="en-US" b="1" dirty="0" err="1"/>
              <a:t>finansiranja</a:t>
            </a:r>
            <a:endParaRPr lang="en-US" b="1" dirty="0"/>
          </a:p>
        </p:txBody>
      </p:sp>
      <p:sp>
        <p:nvSpPr>
          <p:cNvPr id="3" name="Content Placeholder 2"/>
          <p:cNvSpPr>
            <a:spLocks noGrp="1"/>
          </p:cNvSpPr>
          <p:nvPr>
            <p:ph idx="1"/>
          </p:nvPr>
        </p:nvSpPr>
        <p:spPr>
          <a:xfrm>
            <a:off x="2589212" y="1450109"/>
            <a:ext cx="8915400" cy="5200073"/>
          </a:xfrm>
        </p:spPr>
        <p:txBody>
          <a:bodyPr>
            <a:noAutofit/>
          </a:bodyPr>
          <a:lstStyle/>
          <a:p>
            <a:r>
              <a:rPr lang="en-US" sz="2800" b="1" u="sng" dirty="0" err="1"/>
              <a:t>Članovi</a:t>
            </a:r>
            <a:r>
              <a:rPr lang="en-US" sz="2800" b="1" u="sng" dirty="0"/>
              <a:t> </a:t>
            </a:r>
            <a:r>
              <a:rPr lang="en-US" sz="2800" b="1" u="sng" dirty="0" err="1"/>
              <a:t>porodice</a:t>
            </a:r>
            <a:r>
              <a:rPr lang="en-US" sz="2800" b="1" u="sng" dirty="0"/>
              <a:t> </a:t>
            </a:r>
            <a:r>
              <a:rPr lang="en-US" sz="2800" b="1" u="sng" dirty="0" err="1"/>
              <a:t>i</a:t>
            </a:r>
            <a:r>
              <a:rPr lang="en-US" sz="2800" b="1" u="sng" dirty="0"/>
              <a:t> </a:t>
            </a:r>
            <a:r>
              <a:rPr lang="en-US" sz="2800" b="1" u="sng" dirty="0" err="1"/>
              <a:t>prijatelji</a:t>
            </a:r>
            <a:r>
              <a:rPr lang="en-US" sz="2800" u="sng" dirty="0"/>
              <a:t> </a:t>
            </a:r>
            <a:endParaRPr lang="sr-Latn-RS" sz="2800" u="sng" dirty="0" smtClean="0"/>
          </a:p>
          <a:p>
            <a:endParaRPr lang="sr-Latn-RS" sz="2400" b="1" dirty="0" smtClean="0"/>
          </a:p>
          <a:p>
            <a:r>
              <a:rPr lang="sr-Latn-RS" sz="2400" b="1" dirty="0" smtClean="0"/>
              <a:t>S</a:t>
            </a:r>
            <a:r>
              <a:rPr lang="en-US" sz="2400" b="1" dirty="0" err="1" smtClean="0"/>
              <a:t>trpljiviji</a:t>
            </a:r>
            <a:r>
              <a:rPr lang="en-US" sz="2400" b="1" dirty="0"/>
              <a:t>, </a:t>
            </a:r>
            <a:r>
              <a:rPr lang="en-US" sz="2400" b="1" dirty="0" err="1"/>
              <a:t>manje</a:t>
            </a:r>
            <a:r>
              <a:rPr lang="en-US" sz="2400" b="1" dirty="0"/>
              <a:t> se </a:t>
            </a:r>
            <a:r>
              <a:rPr lang="en-US" sz="2400" b="1" dirty="0" err="1"/>
              <a:t>mešaju</a:t>
            </a:r>
            <a:r>
              <a:rPr lang="en-US" sz="2400" b="1" dirty="0"/>
              <a:t> u </a:t>
            </a:r>
            <a:r>
              <a:rPr lang="en-US" sz="2400" b="1" dirty="0" err="1"/>
              <a:t>odvijanje</a:t>
            </a:r>
            <a:r>
              <a:rPr lang="en-US" sz="2400" b="1" dirty="0"/>
              <a:t> </a:t>
            </a:r>
            <a:r>
              <a:rPr lang="en-US" sz="2400" b="1" dirty="0" err="1"/>
              <a:t>biznisa</a:t>
            </a:r>
            <a:r>
              <a:rPr lang="en-US" sz="2400" b="1" dirty="0"/>
              <a:t> </a:t>
            </a:r>
            <a:r>
              <a:rPr lang="en-US" sz="2400" b="1" dirty="0" err="1"/>
              <a:t>i</a:t>
            </a:r>
            <a:r>
              <a:rPr lang="en-US" sz="2400" b="1" dirty="0"/>
              <a:t> ne </a:t>
            </a:r>
            <a:r>
              <a:rPr lang="en-US" sz="2400" b="1" dirty="0" err="1"/>
              <a:t>prave</a:t>
            </a:r>
            <a:r>
              <a:rPr lang="en-US" sz="2400" b="1" dirty="0"/>
              <a:t> </a:t>
            </a:r>
            <a:r>
              <a:rPr lang="en-US" sz="2400" b="1" dirty="0" err="1"/>
              <a:t>pritisak</a:t>
            </a:r>
            <a:r>
              <a:rPr lang="en-US" sz="2400" b="1" dirty="0"/>
              <a:t> </a:t>
            </a:r>
            <a:r>
              <a:rPr lang="en-US" sz="2400" b="1" dirty="0" err="1"/>
              <a:t>preduzetniku</a:t>
            </a:r>
            <a:r>
              <a:rPr lang="en-US" sz="2400" b="1" dirty="0"/>
              <a:t> </a:t>
            </a:r>
            <a:r>
              <a:rPr lang="en-US" sz="2400" b="1" dirty="0" err="1"/>
              <a:t>očekujući</a:t>
            </a:r>
            <a:r>
              <a:rPr lang="en-US" sz="2400" b="1" dirty="0"/>
              <a:t> </a:t>
            </a:r>
            <a:r>
              <a:rPr lang="en-US" sz="2400" b="1" dirty="0" err="1"/>
              <a:t>povratak</a:t>
            </a:r>
            <a:r>
              <a:rPr lang="en-US" sz="2400" b="1" dirty="0"/>
              <a:t> </a:t>
            </a:r>
            <a:r>
              <a:rPr lang="en-US" sz="2400" b="1" dirty="0" err="1"/>
              <a:t>uloženih</a:t>
            </a:r>
            <a:r>
              <a:rPr lang="en-US" sz="2400" b="1" dirty="0"/>
              <a:t> </a:t>
            </a:r>
            <a:r>
              <a:rPr lang="en-US" sz="2400" b="1" dirty="0" err="1"/>
              <a:t>sredstava</a:t>
            </a:r>
            <a:r>
              <a:rPr lang="en-US" sz="2400" b="1" dirty="0"/>
              <a:t> u </a:t>
            </a:r>
            <a:r>
              <a:rPr lang="en-US" sz="2400" b="1" dirty="0" err="1"/>
              <a:t>strogo</a:t>
            </a:r>
            <a:r>
              <a:rPr lang="en-US" sz="2400" b="1" dirty="0"/>
              <a:t> </a:t>
            </a:r>
            <a:r>
              <a:rPr lang="en-US" sz="2400" b="1" dirty="0" err="1"/>
              <a:t>definisanom</a:t>
            </a:r>
            <a:r>
              <a:rPr lang="en-US" sz="2400" b="1" dirty="0"/>
              <a:t> </a:t>
            </a:r>
            <a:r>
              <a:rPr lang="en-US" sz="2400" b="1" dirty="0" err="1" smtClean="0"/>
              <a:t>roku</a:t>
            </a:r>
            <a:r>
              <a:rPr lang="sr-Latn-RS" sz="2400" b="1" dirty="0" smtClean="0"/>
              <a:t>,</a:t>
            </a:r>
            <a:r>
              <a:rPr lang="en-US" sz="2400" b="1" dirty="0" smtClean="0"/>
              <a:t> </a:t>
            </a:r>
            <a:r>
              <a:rPr lang="en-US" sz="2400" b="1" dirty="0" err="1"/>
              <a:t>za</a:t>
            </a:r>
            <a:r>
              <a:rPr lang="en-US" sz="2400" b="1" dirty="0"/>
              <a:t> </a:t>
            </a:r>
            <a:r>
              <a:rPr lang="en-US" sz="2400" b="1" dirty="0" err="1"/>
              <a:t>razliku</a:t>
            </a:r>
            <a:r>
              <a:rPr lang="en-US" sz="2400" b="1" dirty="0"/>
              <a:t> od </a:t>
            </a:r>
            <a:r>
              <a:rPr lang="en-US" sz="2400" b="1" dirty="0" err="1"/>
              <a:t>eksternih</a:t>
            </a:r>
            <a:r>
              <a:rPr lang="en-US" sz="2400" b="1" dirty="0"/>
              <a:t> </a:t>
            </a:r>
            <a:r>
              <a:rPr lang="en-US" sz="2400" b="1" dirty="0" err="1"/>
              <a:t>investitora</a:t>
            </a:r>
            <a:r>
              <a:rPr lang="en-US" sz="2400" b="1" dirty="0"/>
              <a:t> </a:t>
            </a:r>
            <a:r>
              <a:rPr lang="en-US" sz="2400" b="1" dirty="0" err="1"/>
              <a:t>i</a:t>
            </a:r>
            <a:r>
              <a:rPr lang="en-US" sz="2400" b="1" dirty="0"/>
              <a:t> </a:t>
            </a:r>
            <a:r>
              <a:rPr lang="en-US" sz="2400" b="1" dirty="0" err="1" smtClean="0"/>
              <a:t>kreditora</a:t>
            </a:r>
            <a:r>
              <a:rPr lang="sr-Latn-RS" sz="2400" b="1" dirty="0"/>
              <a:t>.</a:t>
            </a:r>
            <a:endParaRPr lang="sr-Latn-RS" sz="2400" b="1" dirty="0" smtClean="0"/>
          </a:p>
          <a:p>
            <a:r>
              <a:rPr lang="sr-Latn-RS" sz="2400" b="1" dirty="0" smtClean="0"/>
              <a:t>Visok</a:t>
            </a:r>
            <a:r>
              <a:rPr lang="en-US" sz="2400" b="1" dirty="0" smtClean="0"/>
              <a:t> </a:t>
            </a:r>
            <a:r>
              <a:rPr lang="en-US" sz="2400" b="1" dirty="0" err="1"/>
              <a:t>rizik</a:t>
            </a:r>
            <a:r>
              <a:rPr lang="en-US" sz="2400" b="1" dirty="0"/>
              <a:t> </a:t>
            </a:r>
            <a:r>
              <a:rPr lang="en-US" sz="2400" b="1" dirty="0" err="1"/>
              <a:t>uništenih</a:t>
            </a:r>
            <a:r>
              <a:rPr lang="en-US" sz="2400" b="1" dirty="0"/>
              <a:t> </a:t>
            </a:r>
            <a:r>
              <a:rPr lang="en-US" sz="2400" b="1" dirty="0" err="1"/>
              <a:t>prijateljstava</a:t>
            </a:r>
            <a:r>
              <a:rPr lang="en-US" sz="2400" b="1" dirty="0"/>
              <a:t> </a:t>
            </a:r>
            <a:r>
              <a:rPr lang="en-US" sz="2400" b="1" dirty="0" err="1"/>
              <a:t>i</a:t>
            </a:r>
            <a:r>
              <a:rPr lang="en-US" sz="2400" b="1" dirty="0"/>
              <a:t> </a:t>
            </a:r>
            <a:r>
              <a:rPr lang="en-US" sz="2400" b="1" dirty="0" err="1"/>
              <a:t>narušenih</a:t>
            </a:r>
            <a:r>
              <a:rPr lang="en-US" sz="2400" b="1" dirty="0"/>
              <a:t> </a:t>
            </a:r>
            <a:r>
              <a:rPr lang="en-US" sz="2400" b="1" dirty="0" err="1"/>
              <a:t>porodičnih</a:t>
            </a:r>
            <a:r>
              <a:rPr lang="en-US" sz="2400" b="1" dirty="0"/>
              <a:t> </a:t>
            </a:r>
            <a:r>
              <a:rPr lang="en-US" sz="2400" b="1" dirty="0" err="1"/>
              <a:t>odnosa</a:t>
            </a:r>
            <a:r>
              <a:rPr lang="en-US" sz="2400" b="1" dirty="0"/>
              <a:t>. </a:t>
            </a:r>
            <a:endParaRPr lang="sr-Latn-RS" sz="2400" b="1" dirty="0" smtClean="0"/>
          </a:p>
          <a:p>
            <a:r>
              <a:rPr lang="en-US" sz="2400" b="1" dirty="0" err="1" smtClean="0"/>
              <a:t>Porodica</a:t>
            </a:r>
            <a:r>
              <a:rPr lang="en-US" sz="2400" b="1" dirty="0" smtClean="0"/>
              <a:t> </a:t>
            </a:r>
            <a:r>
              <a:rPr lang="en-US" sz="2400" b="1" dirty="0" err="1"/>
              <a:t>i</a:t>
            </a:r>
            <a:r>
              <a:rPr lang="en-US" sz="2400" b="1" dirty="0"/>
              <a:t> </a:t>
            </a:r>
            <a:r>
              <a:rPr lang="en-US" sz="2400" b="1" dirty="0" err="1"/>
              <a:t>prijatelji</a:t>
            </a:r>
            <a:r>
              <a:rPr lang="en-US" sz="2400" b="1" dirty="0"/>
              <a:t> </a:t>
            </a:r>
            <a:r>
              <a:rPr lang="en-US" sz="2400" b="1" dirty="0" err="1"/>
              <a:t>predstavljaju</a:t>
            </a:r>
            <a:r>
              <a:rPr lang="en-US" sz="2400" b="1" dirty="0"/>
              <a:t> </a:t>
            </a:r>
            <a:r>
              <a:rPr lang="en-US" sz="2400" b="1" dirty="0" err="1"/>
              <a:t>veoma</a:t>
            </a:r>
            <a:r>
              <a:rPr lang="en-US" sz="2400" b="1" dirty="0"/>
              <a:t> </a:t>
            </a:r>
            <a:r>
              <a:rPr lang="en-US" sz="2400" b="1" dirty="0" err="1"/>
              <a:t>popularne</a:t>
            </a:r>
            <a:r>
              <a:rPr lang="en-US" sz="2400" b="1" dirty="0"/>
              <a:t> </a:t>
            </a:r>
            <a:r>
              <a:rPr lang="en-US" sz="2400" b="1" dirty="0" err="1"/>
              <a:t>izvore</a:t>
            </a:r>
            <a:r>
              <a:rPr lang="en-US" sz="2400" b="1" dirty="0"/>
              <a:t> </a:t>
            </a:r>
            <a:r>
              <a:rPr lang="en-US" sz="2400" b="1" dirty="0" err="1"/>
              <a:t>početnog</a:t>
            </a:r>
            <a:r>
              <a:rPr lang="en-US" sz="2400" b="1" dirty="0"/>
              <a:t> </a:t>
            </a:r>
            <a:r>
              <a:rPr lang="en-US" sz="2400" b="1" dirty="0" err="1"/>
              <a:t>kapitala</a:t>
            </a:r>
            <a:r>
              <a:rPr lang="en-US" sz="2400" b="1" dirty="0"/>
              <a:t>, </a:t>
            </a:r>
            <a:r>
              <a:rPr lang="en-US" sz="2400" b="1" dirty="0" err="1"/>
              <a:t>jer</a:t>
            </a:r>
            <a:r>
              <a:rPr lang="en-US" sz="2400" b="1" dirty="0"/>
              <a:t> </a:t>
            </a:r>
            <a:r>
              <a:rPr lang="en-US" sz="2400" b="1" dirty="0" err="1"/>
              <a:t>nisu</a:t>
            </a:r>
            <a:r>
              <a:rPr lang="en-US" sz="2400" b="1" dirty="0"/>
              <a:t> </a:t>
            </a:r>
            <a:r>
              <a:rPr lang="en-US" sz="2400" b="1" dirty="0" err="1"/>
              <a:t>zainteresovani</a:t>
            </a:r>
            <a:r>
              <a:rPr lang="en-US" sz="2400" b="1" dirty="0"/>
              <a:t> </a:t>
            </a:r>
            <a:r>
              <a:rPr lang="en-US" sz="2400" b="1" dirty="0" err="1"/>
              <a:t>za</a:t>
            </a:r>
            <a:r>
              <a:rPr lang="en-US" sz="2400" b="1" dirty="0"/>
              <a:t> </a:t>
            </a:r>
            <a:r>
              <a:rPr lang="en-US" sz="2400" b="1" dirty="0" err="1"/>
              <a:t>ostvarenje</a:t>
            </a:r>
            <a:r>
              <a:rPr lang="en-US" sz="2400" b="1" dirty="0"/>
              <a:t> </a:t>
            </a:r>
            <a:r>
              <a:rPr lang="en-US" sz="2400" b="1" dirty="0" err="1"/>
              <a:t>brzih</a:t>
            </a:r>
            <a:r>
              <a:rPr lang="en-US" sz="2400" b="1" dirty="0"/>
              <a:t> </a:t>
            </a:r>
            <a:r>
              <a:rPr lang="en-US" sz="2400" b="1" dirty="0" err="1" smtClean="0"/>
              <a:t>profita</a:t>
            </a:r>
            <a:r>
              <a:rPr lang="sr-Latn-RS" sz="2400" b="1" dirty="0" smtClean="0"/>
              <a:t>.</a:t>
            </a:r>
          </a:p>
          <a:p>
            <a:endParaRPr lang="en-US" sz="2400" b="1" dirty="0"/>
          </a:p>
        </p:txBody>
      </p:sp>
    </p:spTree>
    <p:extLst>
      <p:ext uri="{BB962C8B-B14F-4D97-AF65-F5344CB8AC3E}">
        <p14:creationId xmlns:p14="http://schemas.microsoft.com/office/powerpoint/2010/main" val="2550784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err="1"/>
              <a:t>Sopstveni</a:t>
            </a:r>
            <a:r>
              <a:rPr lang="en-US" b="1" dirty="0"/>
              <a:t> </a:t>
            </a:r>
            <a:r>
              <a:rPr lang="en-US" b="1" dirty="0" err="1"/>
              <a:t>kapital</a:t>
            </a:r>
            <a:r>
              <a:rPr lang="en-US" b="1" dirty="0"/>
              <a:t> </a:t>
            </a:r>
            <a:r>
              <a:rPr lang="en-US" b="1" dirty="0" err="1"/>
              <a:t>kao</a:t>
            </a:r>
            <a:r>
              <a:rPr lang="en-US" b="1" dirty="0"/>
              <a:t> </a:t>
            </a:r>
            <a:r>
              <a:rPr lang="en-US" b="1" dirty="0" err="1"/>
              <a:t>izvor</a:t>
            </a:r>
            <a:r>
              <a:rPr lang="en-US" b="1" dirty="0"/>
              <a:t> </a:t>
            </a:r>
            <a:r>
              <a:rPr lang="en-US" b="1" dirty="0" err="1"/>
              <a:t>finansiranja</a:t>
            </a:r>
            <a:endParaRPr lang="en-US" b="1" dirty="0"/>
          </a:p>
        </p:txBody>
      </p:sp>
      <p:sp>
        <p:nvSpPr>
          <p:cNvPr id="3" name="Content Placeholder 2"/>
          <p:cNvSpPr>
            <a:spLocks noGrp="1"/>
          </p:cNvSpPr>
          <p:nvPr>
            <p:ph idx="1"/>
          </p:nvPr>
        </p:nvSpPr>
        <p:spPr>
          <a:xfrm>
            <a:off x="2589212" y="1450109"/>
            <a:ext cx="8915400" cy="5200073"/>
          </a:xfrm>
        </p:spPr>
        <p:txBody>
          <a:bodyPr>
            <a:noAutofit/>
          </a:bodyPr>
          <a:lstStyle/>
          <a:p>
            <a:r>
              <a:rPr lang="en-US" sz="2800" b="1" u="sng" dirty="0" err="1"/>
              <a:t>Članovi</a:t>
            </a:r>
            <a:r>
              <a:rPr lang="en-US" sz="2800" b="1" u="sng" dirty="0"/>
              <a:t> </a:t>
            </a:r>
            <a:r>
              <a:rPr lang="en-US" sz="2800" b="1" u="sng" dirty="0" err="1"/>
              <a:t>porodice</a:t>
            </a:r>
            <a:r>
              <a:rPr lang="en-US" sz="2800" b="1" u="sng" dirty="0"/>
              <a:t> </a:t>
            </a:r>
            <a:r>
              <a:rPr lang="en-US" sz="2800" b="1" u="sng" dirty="0" err="1"/>
              <a:t>i</a:t>
            </a:r>
            <a:r>
              <a:rPr lang="en-US" sz="2800" b="1" u="sng" dirty="0"/>
              <a:t> </a:t>
            </a:r>
            <a:r>
              <a:rPr lang="en-US" sz="2800" b="1" u="sng" dirty="0" err="1"/>
              <a:t>prijatelji</a:t>
            </a:r>
            <a:r>
              <a:rPr lang="en-US" sz="2800" b="1" u="sng" dirty="0"/>
              <a:t> </a:t>
            </a:r>
            <a:endParaRPr lang="sr-Latn-RS" sz="2800" b="1" u="sng" dirty="0" smtClean="0"/>
          </a:p>
          <a:p>
            <a:endParaRPr lang="sr-Latn-RS" sz="2800" b="1" u="sng" dirty="0" smtClean="0"/>
          </a:p>
          <a:p>
            <a:r>
              <a:rPr lang="sr-Latn-RS" sz="2400" b="1" dirty="0" smtClean="0"/>
              <a:t>P</a:t>
            </a:r>
            <a:r>
              <a:rPr lang="en-US" sz="2400" b="1" dirty="0" err="1" smtClean="0"/>
              <a:t>roblemi</a:t>
            </a:r>
            <a:r>
              <a:rPr lang="en-US" sz="2400" b="1" dirty="0" smtClean="0"/>
              <a:t> </a:t>
            </a:r>
            <a:r>
              <a:rPr lang="en-US" sz="2400" b="1" dirty="0" err="1"/>
              <a:t>vezani</a:t>
            </a:r>
            <a:r>
              <a:rPr lang="en-US" sz="2400" b="1" dirty="0"/>
              <a:t> </a:t>
            </a:r>
            <a:r>
              <a:rPr lang="en-US" sz="2400" b="1" dirty="0" err="1"/>
              <a:t>za</a:t>
            </a:r>
            <a:r>
              <a:rPr lang="en-US" sz="2400" b="1" dirty="0"/>
              <a:t> </a:t>
            </a:r>
            <a:r>
              <a:rPr lang="en-US" sz="2400" b="1" dirty="0" err="1"/>
              <a:t>ovaj</a:t>
            </a:r>
            <a:r>
              <a:rPr lang="en-US" sz="2400" b="1" dirty="0"/>
              <a:t> </a:t>
            </a:r>
            <a:r>
              <a:rPr lang="en-US" sz="2400" b="1" dirty="0" err="1"/>
              <a:t>način</a:t>
            </a:r>
            <a:r>
              <a:rPr lang="en-US" sz="2400" b="1" dirty="0"/>
              <a:t> </a:t>
            </a:r>
            <a:r>
              <a:rPr lang="en-US" sz="2400" b="1" dirty="0" err="1" smtClean="0"/>
              <a:t>finasiranja</a:t>
            </a:r>
            <a:r>
              <a:rPr lang="sr-Latn-RS" sz="2400" b="1" dirty="0"/>
              <a:t>:</a:t>
            </a:r>
            <a:endParaRPr lang="sr-Latn-RS" sz="2400" b="1" dirty="0" smtClean="0"/>
          </a:p>
          <a:p>
            <a:r>
              <a:rPr lang="en-US" sz="2400" b="1" dirty="0" smtClean="0"/>
              <a:t>ne </a:t>
            </a:r>
            <a:r>
              <a:rPr lang="en-US" sz="2400" b="1" dirty="0" err="1"/>
              <a:t>istražuju</a:t>
            </a:r>
            <a:r>
              <a:rPr lang="en-US" sz="2400" b="1" dirty="0"/>
              <a:t> </a:t>
            </a:r>
            <a:r>
              <a:rPr lang="en-US" sz="2400" b="1" dirty="0" err="1"/>
              <a:t>temeljno</a:t>
            </a:r>
            <a:r>
              <a:rPr lang="en-US" sz="2400" b="1" dirty="0"/>
              <a:t> </a:t>
            </a:r>
            <a:r>
              <a:rPr lang="en-US" sz="2400" b="1" dirty="0" err="1"/>
              <a:t>potencijalni</a:t>
            </a:r>
            <a:r>
              <a:rPr lang="en-US" sz="2400" b="1" dirty="0"/>
              <a:t> </a:t>
            </a:r>
            <a:r>
              <a:rPr lang="en-US" sz="2400" b="1" dirty="0" err="1"/>
              <a:t>poslovni</a:t>
            </a:r>
            <a:r>
              <a:rPr lang="en-US" sz="2400" b="1" dirty="0"/>
              <a:t> </a:t>
            </a:r>
            <a:r>
              <a:rPr lang="en-US" sz="2400" b="1" dirty="0" err="1"/>
              <a:t>poduhvat</a:t>
            </a:r>
            <a:r>
              <a:rPr lang="en-US" sz="2400" b="1" dirty="0"/>
              <a:t> </a:t>
            </a:r>
            <a:r>
              <a:rPr lang="en-US" sz="2400" b="1" dirty="0" err="1"/>
              <a:t>i</a:t>
            </a:r>
            <a:r>
              <a:rPr lang="en-US" sz="2400" b="1" dirty="0"/>
              <a:t> </a:t>
            </a:r>
            <a:r>
              <a:rPr lang="sr-Latn-RS" sz="2400" b="1" dirty="0" smtClean="0"/>
              <a:t>ne znaju sve </a:t>
            </a:r>
            <a:r>
              <a:rPr lang="en-US" sz="2400" b="1" dirty="0" err="1" smtClean="0"/>
              <a:t>rizi</a:t>
            </a:r>
            <a:r>
              <a:rPr lang="sr-Latn-RS" sz="2400" b="1" dirty="0" smtClean="0"/>
              <a:t>ke</a:t>
            </a:r>
          </a:p>
          <a:p>
            <a:r>
              <a:rPr lang="en-US" sz="2400" b="1" dirty="0" err="1" smtClean="0"/>
              <a:t>prihvataju</a:t>
            </a:r>
            <a:r>
              <a:rPr lang="en-US" sz="2400" b="1" dirty="0" smtClean="0"/>
              <a:t> </a:t>
            </a:r>
            <a:r>
              <a:rPr lang="en-US" sz="2400" b="1" dirty="0" err="1" smtClean="0"/>
              <a:t>pretpostavke</a:t>
            </a:r>
            <a:r>
              <a:rPr lang="en-US" sz="2400" b="1" dirty="0" smtClean="0"/>
              <a:t> </a:t>
            </a:r>
            <a:r>
              <a:rPr lang="en-US" sz="2400" b="1" dirty="0" err="1" smtClean="0"/>
              <a:t>preduzetnika</a:t>
            </a:r>
            <a:r>
              <a:rPr lang="en-US" sz="2400" b="1" dirty="0" smtClean="0"/>
              <a:t> </a:t>
            </a:r>
            <a:r>
              <a:rPr lang="en-US" sz="2400" b="1" dirty="0" err="1" smtClean="0"/>
              <a:t>vezane</a:t>
            </a:r>
            <a:r>
              <a:rPr lang="en-US" sz="2400" b="1" dirty="0" smtClean="0"/>
              <a:t> </a:t>
            </a:r>
            <a:r>
              <a:rPr lang="en-US" sz="2400" b="1" dirty="0" err="1" smtClean="0"/>
              <a:t>za</a:t>
            </a:r>
            <a:r>
              <a:rPr lang="en-US" sz="2400" b="1" dirty="0" smtClean="0"/>
              <a:t> </a:t>
            </a:r>
            <a:r>
              <a:rPr lang="en-US" sz="2400" b="1" dirty="0" err="1" smtClean="0"/>
              <a:t>uspeh</a:t>
            </a:r>
            <a:r>
              <a:rPr lang="en-US" sz="2400" b="1" dirty="0" smtClean="0"/>
              <a:t>, bez </a:t>
            </a:r>
            <a:r>
              <a:rPr lang="en-US" sz="2400" b="1" dirty="0" err="1" smtClean="0"/>
              <a:t>istraživanja</a:t>
            </a:r>
            <a:r>
              <a:rPr lang="en-US" sz="2400" b="1" dirty="0" smtClean="0"/>
              <a:t> </a:t>
            </a:r>
            <a:r>
              <a:rPr lang="en-US" sz="2400" b="1" dirty="0" err="1" smtClean="0"/>
              <a:t>i</a:t>
            </a:r>
            <a:r>
              <a:rPr lang="en-US" sz="2400" b="1" dirty="0" smtClean="0"/>
              <a:t> </a:t>
            </a:r>
            <a:r>
              <a:rPr lang="en-US" sz="2400" b="1" dirty="0" err="1" smtClean="0"/>
              <a:t>pregledanja</a:t>
            </a:r>
            <a:r>
              <a:rPr lang="en-US" sz="2400" b="1" dirty="0" smtClean="0"/>
              <a:t> </a:t>
            </a:r>
            <a:r>
              <a:rPr lang="en-US" sz="2400" b="1" dirty="0" err="1" smtClean="0"/>
              <a:t>biznis</a:t>
            </a:r>
            <a:r>
              <a:rPr lang="en-US" sz="2400" b="1" dirty="0" smtClean="0"/>
              <a:t> </a:t>
            </a:r>
            <a:r>
              <a:rPr lang="en-US" sz="2400" b="1" dirty="0" err="1" smtClean="0"/>
              <a:t>plana</a:t>
            </a:r>
            <a:r>
              <a:rPr lang="en-US" sz="2400" b="1" dirty="0" smtClean="0"/>
              <a:t> </a:t>
            </a:r>
            <a:endParaRPr lang="sr-Latn-RS" sz="2400" b="1" dirty="0" smtClean="0"/>
          </a:p>
          <a:p>
            <a:r>
              <a:rPr lang="en-US" sz="2400" b="1" dirty="0" err="1" smtClean="0"/>
              <a:t>Kako</a:t>
            </a:r>
            <a:r>
              <a:rPr lang="en-US" sz="2400" b="1" dirty="0" smtClean="0"/>
              <a:t> </a:t>
            </a:r>
            <a:r>
              <a:rPr lang="en-US" sz="2400" b="1" dirty="0"/>
              <a:t>bi </a:t>
            </a:r>
            <a:r>
              <a:rPr lang="en-US" sz="2400" b="1" dirty="0" err="1"/>
              <a:t>izbegli</a:t>
            </a:r>
            <a:r>
              <a:rPr lang="en-US" sz="2400" b="1" dirty="0"/>
              <a:t> </a:t>
            </a:r>
            <a:r>
              <a:rPr lang="en-US" sz="2400" b="1" dirty="0" err="1"/>
              <a:t>potencijalne</a:t>
            </a:r>
            <a:r>
              <a:rPr lang="en-US" sz="2400" b="1" dirty="0"/>
              <a:t> </a:t>
            </a:r>
            <a:r>
              <a:rPr lang="en-US" sz="2400" b="1" dirty="0" err="1"/>
              <a:t>rizike</a:t>
            </a:r>
            <a:r>
              <a:rPr lang="en-US" sz="2400" b="1" dirty="0"/>
              <a:t> od </a:t>
            </a:r>
            <a:r>
              <a:rPr lang="en-US" sz="2400" b="1" dirty="0" err="1" smtClean="0"/>
              <a:t>neuspeha</a:t>
            </a:r>
            <a:r>
              <a:rPr lang="en-US" sz="2400" b="1" dirty="0" smtClean="0"/>
              <a:t>, </a:t>
            </a:r>
            <a:r>
              <a:rPr lang="en-US" sz="2400" b="1" dirty="0" err="1"/>
              <a:t>preduzetnici</a:t>
            </a:r>
            <a:r>
              <a:rPr lang="en-US" sz="2400" b="1" dirty="0"/>
              <a:t> </a:t>
            </a:r>
            <a:r>
              <a:rPr lang="en-US" sz="2400" b="1" dirty="0" err="1"/>
              <a:t>porodicima</a:t>
            </a:r>
            <a:r>
              <a:rPr lang="en-US" sz="2400" b="1" dirty="0"/>
              <a:t> </a:t>
            </a:r>
            <a:r>
              <a:rPr lang="en-US" sz="2400" b="1" dirty="0" err="1"/>
              <a:t>ili</a:t>
            </a:r>
            <a:r>
              <a:rPr lang="en-US" sz="2400" b="1" dirty="0"/>
              <a:t> </a:t>
            </a:r>
            <a:r>
              <a:rPr lang="en-US" sz="2400" b="1" dirty="0" err="1"/>
              <a:t>prijateljima</a:t>
            </a:r>
            <a:r>
              <a:rPr lang="en-US" sz="2400" b="1" dirty="0"/>
              <a:t> </a:t>
            </a:r>
            <a:r>
              <a:rPr lang="en-US" sz="2400" b="1" dirty="0" err="1"/>
              <a:t>treba</a:t>
            </a:r>
            <a:r>
              <a:rPr lang="en-US" sz="2400" b="1" dirty="0"/>
              <a:t> da </a:t>
            </a:r>
            <a:r>
              <a:rPr lang="en-US" sz="2400" b="1" dirty="0" err="1"/>
              <a:t>obezbede</a:t>
            </a:r>
            <a:r>
              <a:rPr lang="en-US" sz="2400" b="1" dirty="0"/>
              <a:t> </a:t>
            </a:r>
            <a:r>
              <a:rPr lang="en-US" sz="2400" b="1" dirty="0" err="1"/>
              <a:t>iste</a:t>
            </a:r>
            <a:r>
              <a:rPr lang="en-US" sz="2400" b="1" dirty="0"/>
              <a:t> </a:t>
            </a:r>
            <a:r>
              <a:rPr lang="en-US" sz="2400" b="1" dirty="0" err="1"/>
              <a:t>informacije</a:t>
            </a:r>
            <a:r>
              <a:rPr lang="en-US" sz="2400" b="1" dirty="0"/>
              <a:t> </a:t>
            </a:r>
            <a:r>
              <a:rPr lang="en-US" sz="2400" b="1" dirty="0" err="1"/>
              <a:t>kao</a:t>
            </a:r>
            <a:r>
              <a:rPr lang="en-US" sz="2400" b="1" dirty="0"/>
              <a:t> </a:t>
            </a:r>
            <a:r>
              <a:rPr lang="en-US" sz="2400" b="1" dirty="0" err="1"/>
              <a:t>i</a:t>
            </a:r>
            <a:r>
              <a:rPr lang="en-US" sz="2400" b="1" dirty="0"/>
              <a:t> u </a:t>
            </a:r>
            <a:r>
              <a:rPr lang="en-US" sz="2400" b="1" dirty="0" err="1"/>
              <a:t>slučaju</a:t>
            </a:r>
            <a:r>
              <a:rPr lang="en-US" sz="2400" b="1" dirty="0"/>
              <a:t> </a:t>
            </a:r>
            <a:r>
              <a:rPr lang="en-US" sz="2400" b="1" dirty="0" err="1"/>
              <a:t>najsofisticiranijih</a:t>
            </a:r>
            <a:r>
              <a:rPr lang="en-US" sz="2400" b="1" dirty="0"/>
              <a:t> </a:t>
            </a:r>
            <a:r>
              <a:rPr lang="en-US" sz="2400" b="1" dirty="0" err="1" smtClean="0"/>
              <a:t>investitora</a:t>
            </a:r>
            <a:r>
              <a:rPr lang="sr-Latn-RS" sz="2400" b="1" dirty="0" smtClean="0"/>
              <a:t>.</a:t>
            </a:r>
            <a:endParaRPr lang="en-US" sz="2400" b="1" dirty="0"/>
          </a:p>
        </p:txBody>
      </p:sp>
    </p:spTree>
    <p:extLst>
      <p:ext uri="{BB962C8B-B14F-4D97-AF65-F5344CB8AC3E}">
        <p14:creationId xmlns:p14="http://schemas.microsoft.com/office/powerpoint/2010/main" val="240433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err="1"/>
              <a:t>Sopstveni</a:t>
            </a:r>
            <a:r>
              <a:rPr lang="en-US" b="1" dirty="0"/>
              <a:t> </a:t>
            </a:r>
            <a:r>
              <a:rPr lang="en-US" b="1" dirty="0" err="1"/>
              <a:t>kapital</a:t>
            </a:r>
            <a:r>
              <a:rPr lang="en-US" b="1" dirty="0"/>
              <a:t> </a:t>
            </a:r>
            <a:r>
              <a:rPr lang="en-US" b="1" dirty="0" err="1"/>
              <a:t>kao</a:t>
            </a:r>
            <a:r>
              <a:rPr lang="en-US" b="1" dirty="0"/>
              <a:t> </a:t>
            </a:r>
            <a:r>
              <a:rPr lang="en-US" b="1" dirty="0" err="1"/>
              <a:t>izvor</a:t>
            </a:r>
            <a:r>
              <a:rPr lang="en-US" b="1" dirty="0"/>
              <a:t> </a:t>
            </a:r>
            <a:r>
              <a:rPr lang="en-US" b="1" dirty="0" err="1"/>
              <a:t>finansiranja</a:t>
            </a:r>
            <a:endParaRPr lang="en-US" b="1" dirty="0"/>
          </a:p>
        </p:txBody>
      </p:sp>
      <p:sp>
        <p:nvSpPr>
          <p:cNvPr id="3" name="Content Placeholder 2"/>
          <p:cNvSpPr>
            <a:spLocks noGrp="1"/>
          </p:cNvSpPr>
          <p:nvPr>
            <p:ph idx="1"/>
          </p:nvPr>
        </p:nvSpPr>
        <p:spPr>
          <a:xfrm>
            <a:off x="2589212" y="1450109"/>
            <a:ext cx="8915400" cy="5200073"/>
          </a:xfrm>
        </p:spPr>
        <p:txBody>
          <a:bodyPr>
            <a:noAutofit/>
          </a:bodyPr>
          <a:lstStyle/>
          <a:p>
            <a:r>
              <a:rPr lang="de-DE" sz="2800" b="1" u="sng" dirty="0"/>
              <a:t>Rizični kapital (venture kapital) </a:t>
            </a:r>
            <a:endParaRPr lang="sr-Latn-RS" sz="2800" b="1" u="sng" dirty="0" smtClean="0"/>
          </a:p>
          <a:p>
            <a:endParaRPr lang="sr-Latn-RS" sz="2400" b="1" dirty="0" smtClean="0"/>
          </a:p>
          <a:p>
            <a:r>
              <a:rPr lang="sr-Latn-RS" sz="2400" b="1" dirty="0" smtClean="0"/>
              <a:t>S</a:t>
            </a:r>
            <a:r>
              <a:rPr lang="de-DE" sz="2400" b="1" dirty="0" smtClean="0"/>
              <a:t>kopčan </a:t>
            </a:r>
            <a:r>
              <a:rPr lang="de-DE" sz="2400" b="1" dirty="0"/>
              <a:t>sa rizikom</a:t>
            </a:r>
            <a:r>
              <a:rPr lang="de-DE" sz="2400" b="1" dirty="0" smtClean="0"/>
              <a:t>.</a:t>
            </a:r>
            <a:endParaRPr lang="sr-Latn-RS" sz="2400" b="1" dirty="0" smtClean="0"/>
          </a:p>
          <a:p>
            <a:r>
              <a:rPr lang="de-DE" sz="2400" b="1" dirty="0" smtClean="0"/>
              <a:t>Institucionalne </a:t>
            </a:r>
            <a:r>
              <a:rPr lang="de-DE" sz="2400" b="1" dirty="0"/>
              <a:t>je prirode i ulaže se u </a:t>
            </a:r>
            <a:r>
              <a:rPr lang="de-DE" sz="2400" b="1" u="sng" dirty="0"/>
              <a:t>poslove sa potencijalom visokog rasta </a:t>
            </a:r>
            <a:r>
              <a:rPr lang="de-DE" sz="2400" b="1" dirty="0"/>
              <a:t>koji bi trebali da obezbede visoku stopu povraćaja na uložena sredstva. </a:t>
            </a:r>
            <a:endParaRPr lang="sr-Latn-RS" sz="2400" b="1" dirty="0" smtClean="0"/>
          </a:p>
          <a:p>
            <a:r>
              <a:rPr lang="de-DE" sz="2400" b="1" dirty="0" smtClean="0"/>
              <a:t>Reč </a:t>
            </a:r>
            <a:r>
              <a:rPr lang="de-DE" sz="2400" b="1" dirty="0"/>
              <a:t>je o finansijskim menadžerima koji rade u organizacijama koje prikupljaju kapital u fondove i upravljaju njihovim ulaganjima u obećavajuće biznis poduhvate u ime vlasnika prikupljenog kapitala.</a:t>
            </a:r>
            <a:endParaRPr lang="en-US" sz="2400" b="1" dirty="0"/>
          </a:p>
        </p:txBody>
      </p:sp>
    </p:spTree>
    <p:extLst>
      <p:ext uri="{BB962C8B-B14F-4D97-AF65-F5344CB8AC3E}">
        <p14:creationId xmlns:p14="http://schemas.microsoft.com/office/powerpoint/2010/main" val="3513214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err="1"/>
              <a:t>Sopstveni</a:t>
            </a:r>
            <a:r>
              <a:rPr lang="en-US" b="1" dirty="0"/>
              <a:t> </a:t>
            </a:r>
            <a:r>
              <a:rPr lang="en-US" b="1" dirty="0" err="1"/>
              <a:t>kapital</a:t>
            </a:r>
            <a:r>
              <a:rPr lang="en-US" b="1" dirty="0"/>
              <a:t> </a:t>
            </a:r>
            <a:r>
              <a:rPr lang="en-US" b="1" dirty="0" err="1"/>
              <a:t>kao</a:t>
            </a:r>
            <a:r>
              <a:rPr lang="en-US" b="1" dirty="0"/>
              <a:t> </a:t>
            </a:r>
            <a:r>
              <a:rPr lang="en-US" b="1" dirty="0" err="1"/>
              <a:t>izvor</a:t>
            </a:r>
            <a:r>
              <a:rPr lang="en-US" b="1" dirty="0"/>
              <a:t> </a:t>
            </a:r>
            <a:r>
              <a:rPr lang="en-US" b="1" dirty="0" err="1"/>
              <a:t>finansiranja</a:t>
            </a:r>
            <a:endParaRPr lang="en-US" b="1" dirty="0"/>
          </a:p>
        </p:txBody>
      </p:sp>
      <p:sp>
        <p:nvSpPr>
          <p:cNvPr id="3" name="Content Placeholder 2"/>
          <p:cNvSpPr>
            <a:spLocks noGrp="1"/>
          </p:cNvSpPr>
          <p:nvPr>
            <p:ph idx="1"/>
          </p:nvPr>
        </p:nvSpPr>
        <p:spPr>
          <a:xfrm>
            <a:off x="2589212" y="1450109"/>
            <a:ext cx="8915400" cy="5200073"/>
          </a:xfrm>
        </p:spPr>
        <p:txBody>
          <a:bodyPr>
            <a:noAutofit/>
          </a:bodyPr>
          <a:lstStyle/>
          <a:p>
            <a:r>
              <a:rPr lang="de-DE" sz="2800" b="1" u="sng" dirty="0"/>
              <a:t>Biznis anđeli </a:t>
            </a:r>
            <a:endParaRPr lang="sr-Latn-RS" sz="2800" b="1" u="sng" dirty="0" smtClean="0"/>
          </a:p>
          <a:p>
            <a:r>
              <a:rPr lang="sr-Latn-RS" sz="2400" b="1" dirty="0"/>
              <a:t>B</a:t>
            </a:r>
            <a:r>
              <a:rPr lang="de-DE" sz="2400" b="1" dirty="0" smtClean="0"/>
              <a:t>ogati </a:t>
            </a:r>
            <a:r>
              <a:rPr lang="de-DE" sz="2400" b="1" dirty="0"/>
              <a:t>pojedinci koji svoj kapital investiraju u nove poduhvate. </a:t>
            </a:r>
            <a:endParaRPr lang="sr-Latn-RS" sz="2400" b="1" dirty="0" smtClean="0"/>
          </a:p>
          <a:p>
            <a:r>
              <a:rPr lang="de-DE" sz="2400" b="1" dirty="0" smtClean="0"/>
              <a:t>Najviše </a:t>
            </a:r>
            <a:r>
              <a:rPr lang="de-DE" sz="2400" b="1" dirty="0"/>
              <a:t>ih interesuju poslovi sa brzim stopama rasta. </a:t>
            </a:r>
            <a:endParaRPr lang="sr-Latn-RS" sz="2400" b="1" dirty="0" smtClean="0"/>
          </a:p>
          <a:p>
            <a:r>
              <a:rPr lang="sr-Latn-RS" sz="2400" b="1" dirty="0" smtClean="0"/>
              <a:t>U</a:t>
            </a:r>
            <a:r>
              <a:rPr lang="de-DE" sz="2400" b="1" dirty="0" smtClean="0"/>
              <a:t> </a:t>
            </a:r>
            <a:r>
              <a:rPr lang="de-DE" sz="2400" b="1" dirty="0"/>
              <a:t>početku biznisa u zamenu za deo </a:t>
            </a:r>
            <a:r>
              <a:rPr lang="de-DE" sz="2400" b="1" dirty="0" smtClean="0"/>
              <a:t>vlasništva</a:t>
            </a:r>
            <a:r>
              <a:rPr lang="sr-Latn-RS" sz="2400" b="1" dirty="0" smtClean="0"/>
              <a:t> </a:t>
            </a:r>
            <a:r>
              <a:rPr lang="de-DE" sz="2400" b="1" dirty="0" smtClean="0"/>
              <a:t>očekuju da</a:t>
            </a:r>
            <a:r>
              <a:rPr lang="sr-Latn-RS" sz="2400" b="1" dirty="0" smtClean="0"/>
              <a:t> im</a:t>
            </a:r>
            <a:r>
              <a:rPr lang="de-DE" sz="2400" b="1" dirty="0" smtClean="0"/>
              <a:t> </a:t>
            </a:r>
            <a:r>
              <a:rPr lang="de-DE" sz="2400" b="1" dirty="0"/>
              <a:t>se uloženi novac vrati u periodu od </a:t>
            </a:r>
            <a:r>
              <a:rPr lang="sr-Latn-RS" sz="2400" b="1" dirty="0" smtClean="0"/>
              <a:t>5 </a:t>
            </a:r>
            <a:r>
              <a:rPr lang="de-DE" sz="2400" b="1" dirty="0" smtClean="0"/>
              <a:t>do </a:t>
            </a:r>
            <a:r>
              <a:rPr lang="sr-Latn-RS" sz="2400" b="1" dirty="0" smtClean="0"/>
              <a:t>7</a:t>
            </a:r>
            <a:r>
              <a:rPr lang="de-DE" sz="2400" b="1" dirty="0" smtClean="0"/>
              <a:t> </a:t>
            </a:r>
            <a:r>
              <a:rPr lang="de-DE" sz="2400" b="1" dirty="0"/>
              <a:t>godina. </a:t>
            </a:r>
            <a:endParaRPr lang="sr-Latn-RS" sz="2400" b="1" dirty="0" smtClean="0"/>
          </a:p>
          <a:p>
            <a:r>
              <a:rPr lang="de-DE" sz="2400" b="1" dirty="0" smtClean="0"/>
              <a:t>Uložena </a:t>
            </a:r>
            <a:r>
              <a:rPr lang="de-DE" sz="2400" b="1" dirty="0"/>
              <a:t>sredstva dobijaju prodajom svog dela učešća koje u momentu prodaje ima mnogo veću vrednost od početne</a:t>
            </a:r>
            <a:r>
              <a:rPr lang="de-DE" sz="2400" b="1" dirty="0" smtClean="0"/>
              <a:t>.</a:t>
            </a:r>
            <a:endParaRPr lang="sr-Latn-RS" sz="2400" b="1" dirty="0" smtClean="0"/>
          </a:p>
          <a:p>
            <a:r>
              <a:rPr lang="de-DE" sz="2400" b="1" dirty="0" smtClean="0"/>
              <a:t>Prodajom </a:t>
            </a:r>
            <a:r>
              <a:rPr lang="de-DE" sz="2400" b="1" dirty="0"/>
              <a:t>udela u kompaniji dobija se svež kapital za razvoj poslovanja, a funkcija menadžmenta u velikoj većini slučajeva ostaje vlasniku preduzetniku. </a:t>
            </a:r>
            <a:endParaRPr lang="en-US" sz="2400" b="1" dirty="0"/>
          </a:p>
        </p:txBody>
      </p:sp>
    </p:spTree>
    <p:extLst>
      <p:ext uri="{BB962C8B-B14F-4D97-AF65-F5344CB8AC3E}">
        <p14:creationId xmlns:p14="http://schemas.microsoft.com/office/powerpoint/2010/main" val="842998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err="1"/>
              <a:t>Sopstveni</a:t>
            </a:r>
            <a:r>
              <a:rPr lang="en-US" b="1" dirty="0"/>
              <a:t> </a:t>
            </a:r>
            <a:r>
              <a:rPr lang="en-US" b="1" dirty="0" err="1"/>
              <a:t>kapital</a:t>
            </a:r>
            <a:r>
              <a:rPr lang="en-US" b="1" dirty="0"/>
              <a:t> </a:t>
            </a:r>
            <a:r>
              <a:rPr lang="en-US" b="1" dirty="0" err="1"/>
              <a:t>kao</a:t>
            </a:r>
            <a:r>
              <a:rPr lang="en-US" b="1" dirty="0"/>
              <a:t> </a:t>
            </a:r>
            <a:r>
              <a:rPr lang="en-US" b="1" dirty="0" err="1"/>
              <a:t>izvor</a:t>
            </a:r>
            <a:r>
              <a:rPr lang="en-US" b="1" dirty="0"/>
              <a:t> </a:t>
            </a:r>
            <a:r>
              <a:rPr lang="en-US" b="1" dirty="0" err="1"/>
              <a:t>finansiranja</a:t>
            </a:r>
            <a:endParaRPr lang="en-US" b="1" dirty="0"/>
          </a:p>
        </p:txBody>
      </p:sp>
      <p:sp>
        <p:nvSpPr>
          <p:cNvPr id="3" name="Content Placeholder 2"/>
          <p:cNvSpPr>
            <a:spLocks noGrp="1"/>
          </p:cNvSpPr>
          <p:nvPr>
            <p:ph idx="1"/>
          </p:nvPr>
        </p:nvSpPr>
        <p:spPr>
          <a:xfrm>
            <a:off x="2589212" y="1450109"/>
            <a:ext cx="8915400" cy="5200073"/>
          </a:xfrm>
        </p:spPr>
        <p:txBody>
          <a:bodyPr>
            <a:noAutofit/>
          </a:bodyPr>
          <a:lstStyle/>
          <a:p>
            <a:r>
              <a:rPr lang="de-DE" sz="2800" b="1" u="sng" dirty="0"/>
              <a:t>Prodaja paketa akcija </a:t>
            </a:r>
            <a:endParaRPr lang="sr-Latn-RS" sz="2800" b="1" u="sng" dirty="0" smtClean="0"/>
          </a:p>
          <a:p>
            <a:endParaRPr lang="sr-Latn-RS" sz="2800" b="1" u="sng" dirty="0" smtClean="0"/>
          </a:p>
          <a:p>
            <a:r>
              <a:rPr lang="sr-Latn-RS" sz="2400" b="1" dirty="0" smtClean="0"/>
              <a:t>Prodaja paketa akcija </a:t>
            </a:r>
            <a:r>
              <a:rPr lang="de-DE" sz="2400" b="1" dirty="0" smtClean="0"/>
              <a:t>spoljnim </a:t>
            </a:r>
            <a:r>
              <a:rPr lang="de-DE" sz="2400" b="1" dirty="0"/>
              <a:t>investitorima može biti izvor sopstvenog kapitala. </a:t>
            </a:r>
            <a:endParaRPr lang="sr-Latn-RS" sz="2400" b="1" dirty="0" smtClean="0"/>
          </a:p>
          <a:p>
            <a:r>
              <a:rPr lang="de-DE" sz="2400" b="1" dirty="0" smtClean="0"/>
              <a:t>Javni </a:t>
            </a:r>
            <a:r>
              <a:rPr lang="de-DE" sz="2400" b="1" dirty="0"/>
              <a:t>status kompanije započinje kroz proceduru inicijalne javne ponude, koja predstavlja prvu javnu prodaju paketa akcija. </a:t>
            </a:r>
            <a:endParaRPr lang="sr-Latn-RS" sz="2400" b="1" dirty="0" smtClean="0"/>
          </a:p>
        </p:txBody>
      </p:sp>
    </p:spTree>
    <p:extLst>
      <p:ext uri="{BB962C8B-B14F-4D97-AF65-F5344CB8AC3E}">
        <p14:creationId xmlns:p14="http://schemas.microsoft.com/office/powerpoint/2010/main" val="552054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err="1"/>
              <a:t>Sopstveni</a:t>
            </a:r>
            <a:r>
              <a:rPr lang="en-US" b="1" dirty="0"/>
              <a:t> </a:t>
            </a:r>
            <a:r>
              <a:rPr lang="en-US" b="1" dirty="0" err="1"/>
              <a:t>kapital</a:t>
            </a:r>
            <a:r>
              <a:rPr lang="en-US" b="1" dirty="0"/>
              <a:t> </a:t>
            </a:r>
            <a:r>
              <a:rPr lang="en-US" b="1" dirty="0" err="1"/>
              <a:t>kao</a:t>
            </a:r>
            <a:r>
              <a:rPr lang="en-US" b="1" dirty="0"/>
              <a:t> </a:t>
            </a:r>
            <a:r>
              <a:rPr lang="en-US" b="1" dirty="0" err="1"/>
              <a:t>izvor</a:t>
            </a:r>
            <a:r>
              <a:rPr lang="en-US" b="1" dirty="0"/>
              <a:t> </a:t>
            </a:r>
            <a:r>
              <a:rPr lang="en-US" b="1" dirty="0" err="1"/>
              <a:t>finansiranja</a:t>
            </a:r>
            <a:endParaRPr lang="en-US" b="1" dirty="0"/>
          </a:p>
        </p:txBody>
      </p:sp>
      <p:sp>
        <p:nvSpPr>
          <p:cNvPr id="3" name="Content Placeholder 2"/>
          <p:cNvSpPr>
            <a:spLocks noGrp="1"/>
          </p:cNvSpPr>
          <p:nvPr>
            <p:ph idx="1"/>
          </p:nvPr>
        </p:nvSpPr>
        <p:spPr>
          <a:xfrm>
            <a:off x="2589212" y="1450109"/>
            <a:ext cx="8915400" cy="5200073"/>
          </a:xfrm>
        </p:spPr>
        <p:txBody>
          <a:bodyPr>
            <a:noAutofit/>
          </a:bodyPr>
          <a:lstStyle/>
          <a:p>
            <a:r>
              <a:rPr lang="de-DE" sz="2800" b="1" u="sng" dirty="0"/>
              <a:t>Prodaja paketa akcija </a:t>
            </a:r>
            <a:endParaRPr lang="sr-Latn-RS" sz="2800" b="1" u="sng" dirty="0"/>
          </a:p>
          <a:p>
            <a:r>
              <a:rPr lang="de-DE" sz="2400" b="1" dirty="0" smtClean="0"/>
              <a:t>Firma </a:t>
            </a:r>
            <a:r>
              <a:rPr lang="de-DE" sz="2400" b="1" dirty="0"/>
              <a:t>donosi odluku da postane javna iz nekoliko </a:t>
            </a:r>
            <a:r>
              <a:rPr lang="de-DE" sz="2400" b="1" dirty="0" smtClean="0"/>
              <a:t>razloga</a:t>
            </a:r>
            <a:r>
              <a:rPr lang="sr-Latn-RS" sz="2400" b="1" dirty="0" smtClean="0"/>
              <a:t>:</a:t>
            </a:r>
          </a:p>
          <a:p>
            <a:pPr lvl="1"/>
            <a:r>
              <a:rPr lang="de-DE" sz="2200" b="1" dirty="0"/>
              <a:t>to je način da se dođe do sopstvenog kapitala za tekuće i buduće poslovanje;</a:t>
            </a:r>
            <a:endParaRPr lang="en-US" sz="2200" b="1" dirty="0"/>
          </a:p>
          <a:p>
            <a:pPr lvl="1"/>
            <a:r>
              <a:rPr lang="de-DE" sz="2200" b="1" dirty="0"/>
              <a:t>podiže se javni ugled kompanije, što privlači potrošače, partnere i kvalitetne kandidate za zapošljavanje;</a:t>
            </a:r>
            <a:endParaRPr lang="en-US" sz="2200" b="1" dirty="0"/>
          </a:p>
          <a:p>
            <a:pPr lvl="1"/>
            <a:r>
              <a:rPr lang="de-DE" sz="2200" b="1" dirty="0"/>
              <a:t>obezbeđuju se mehanizmi za stejkholdere kompanije, uključujući i investitore da unovče svoja ulaganja;</a:t>
            </a:r>
            <a:endParaRPr lang="en-US" sz="2200" b="1" dirty="0"/>
          </a:p>
          <a:p>
            <a:pPr lvl="1"/>
            <a:r>
              <a:rPr lang="de-DE" sz="2200" b="1" dirty="0"/>
              <a:t>firma kreira još jedno sredstvo plaćanja koje se može korstiti za potrebe rasta; kupovina jos jedne kompanije </a:t>
            </a:r>
            <a:r>
              <a:rPr lang="de-DE" sz="2200" b="1" dirty="0" smtClean="0"/>
              <a:t>se</a:t>
            </a:r>
            <a:r>
              <a:rPr lang="sr-Latn-RS" sz="2200" b="1" dirty="0" smtClean="0"/>
              <a:t> </a:t>
            </a:r>
            <a:r>
              <a:rPr lang="de-DE" sz="2200" b="1" dirty="0" smtClean="0"/>
              <a:t>može </a:t>
            </a:r>
            <a:r>
              <a:rPr lang="de-DE" sz="2200" b="1" dirty="0"/>
              <a:t>obaviti plaćanjem stokom akcija, a ne novcem.</a:t>
            </a:r>
            <a:endParaRPr lang="en-US" sz="2200" b="1" dirty="0"/>
          </a:p>
          <a:p>
            <a:endParaRPr lang="en-US" sz="2400" b="1" dirty="0"/>
          </a:p>
        </p:txBody>
      </p:sp>
    </p:spTree>
    <p:extLst>
      <p:ext uri="{BB962C8B-B14F-4D97-AF65-F5344CB8AC3E}">
        <p14:creationId xmlns:p14="http://schemas.microsoft.com/office/powerpoint/2010/main" val="1807350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err="1"/>
              <a:t>Sopstveni</a:t>
            </a:r>
            <a:r>
              <a:rPr lang="en-US" b="1" dirty="0"/>
              <a:t> </a:t>
            </a:r>
            <a:r>
              <a:rPr lang="en-US" b="1" dirty="0" err="1"/>
              <a:t>kapital</a:t>
            </a:r>
            <a:r>
              <a:rPr lang="en-US" b="1" dirty="0"/>
              <a:t> </a:t>
            </a:r>
            <a:r>
              <a:rPr lang="en-US" b="1" dirty="0" err="1"/>
              <a:t>kao</a:t>
            </a:r>
            <a:r>
              <a:rPr lang="en-US" b="1" dirty="0"/>
              <a:t> </a:t>
            </a:r>
            <a:r>
              <a:rPr lang="en-US" b="1" dirty="0" err="1"/>
              <a:t>izvor</a:t>
            </a:r>
            <a:r>
              <a:rPr lang="en-US" b="1" dirty="0"/>
              <a:t> </a:t>
            </a:r>
            <a:r>
              <a:rPr lang="en-US" b="1" dirty="0" err="1"/>
              <a:t>finansiranja</a:t>
            </a:r>
            <a:endParaRPr lang="en-US" b="1" dirty="0"/>
          </a:p>
        </p:txBody>
      </p:sp>
      <p:sp>
        <p:nvSpPr>
          <p:cNvPr id="3" name="Content Placeholder 2"/>
          <p:cNvSpPr>
            <a:spLocks noGrp="1"/>
          </p:cNvSpPr>
          <p:nvPr>
            <p:ph idx="1"/>
          </p:nvPr>
        </p:nvSpPr>
        <p:spPr>
          <a:xfrm>
            <a:off x="2589212" y="1450109"/>
            <a:ext cx="8915400" cy="5200073"/>
          </a:xfrm>
        </p:spPr>
        <p:txBody>
          <a:bodyPr>
            <a:noAutofit/>
          </a:bodyPr>
          <a:lstStyle/>
          <a:p>
            <a:r>
              <a:rPr lang="de-DE" sz="2800" b="1" u="sng" dirty="0"/>
              <a:t>Korporacijski rizični kapital </a:t>
            </a:r>
            <a:endParaRPr lang="sr-Latn-RS" sz="2800" b="1" u="sng" dirty="0" smtClean="0"/>
          </a:p>
          <a:p>
            <a:endParaRPr lang="sr-Latn-RS" sz="2800" b="1" u="sng" dirty="0" smtClean="0"/>
          </a:p>
          <a:p>
            <a:r>
              <a:rPr lang="de-DE" sz="2400" b="1" dirty="0" smtClean="0"/>
              <a:t>dolazi </a:t>
            </a:r>
            <a:r>
              <a:rPr lang="de-DE" sz="2400" b="1" dirty="0"/>
              <a:t>iz velikih moćnih kompanija koje su spremne da investiraju i finansiraju start up kompanije</a:t>
            </a:r>
            <a:r>
              <a:rPr lang="de-DE" sz="2400" b="1" dirty="0" smtClean="0"/>
              <a:t>.</a:t>
            </a:r>
            <a:endParaRPr lang="sr-Latn-RS" sz="2400" b="1" dirty="0" smtClean="0"/>
          </a:p>
          <a:p>
            <a:r>
              <a:rPr lang="de-DE" sz="2400" b="1" dirty="0" smtClean="0"/>
              <a:t>Start </a:t>
            </a:r>
            <a:r>
              <a:rPr lang="de-DE" sz="2400" b="1" dirty="0"/>
              <a:t>up kompanije </a:t>
            </a:r>
            <a:r>
              <a:rPr lang="de-DE" sz="2400" b="1" dirty="0" smtClean="0"/>
              <a:t>dobijaju</a:t>
            </a:r>
            <a:r>
              <a:rPr lang="sr-Latn-RS" sz="2400" b="1" dirty="0" smtClean="0"/>
              <a:t>:</a:t>
            </a:r>
          </a:p>
          <a:p>
            <a:pPr lvl="1"/>
            <a:r>
              <a:rPr lang="de-DE" sz="2200" b="1" dirty="0" smtClean="0"/>
              <a:t>priliv </a:t>
            </a:r>
            <a:r>
              <a:rPr lang="de-DE" sz="2200" b="1" dirty="0"/>
              <a:t>kapitala kao injekciju, </a:t>
            </a:r>
            <a:endParaRPr lang="sr-Latn-RS" sz="2200" b="1" dirty="0" smtClean="0"/>
          </a:p>
          <a:p>
            <a:pPr lvl="1"/>
            <a:r>
              <a:rPr lang="de-DE" sz="2200" b="1" dirty="0" smtClean="0"/>
              <a:t>podižu </a:t>
            </a:r>
            <a:r>
              <a:rPr lang="de-DE" sz="2200" b="1" dirty="0"/>
              <a:t>sopstveni kredibilitet, </a:t>
            </a:r>
            <a:endParaRPr lang="sr-Latn-RS" sz="2200" b="1" dirty="0" smtClean="0"/>
          </a:p>
          <a:p>
            <a:pPr lvl="1"/>
            <a:r>
              <a:rPr lang="de-DE" sz="2200" b="1" dirty="0" smtClean="0"/>
              <a:t>mogu </a:t>
            </a:r>
            <a:r>
              <a:rPr lang="de-DE" sz="2200" b="1" dirty="0"/>
              <a:t>dobiti i tehničko iskustvo, </a:t>
            </a:r>
            <a:endParaRPr lang="sr-Latn-RS" sz="2200" b="1" dirty="0" smtClean="0"/>
          </a:p>
          <a:p>
            <a:pPr lvl="1"/>
            <a:r>
              <a:rPr lang="de-DE" sz="2200" b="1" dirty="0" smtClean="0"/>
              <a:t>kanale </a:t>
            </a:r>
            <a:r>
              <a:rPr lang="de-DE" sz="2200" b="1" dirty="0"/>
              <a:t>distribucije, </a:t>
            </a:r>
            <a:endParaRPr lang="sr-Latn-RS" sz="2200" b="1" dirty="0" smtClean="0"/>
          </a:p>
          <a:p>
            <a:pPr lvl="1"/>
            <a:r>
              <a:rPr lang="de-DE" sz="2200" b="1" dirty="0" smtClean="0"/>
              <a:t>marketinško </a:t>
            </a:r>
            <a:r>
              <a:rPr lang="de-DE" sz="2200" b="1" dirty="0"/>
              <a:t>iskustvo i znanje, </a:t>
            </a:r>
            <a:endParaRPr lang="sr-Latn-RS" sz="2200" b="1" dirty="0" smtClean="0"/>
          </a:p>
          <a:p>
            <a:pPr lvl="1"/>
            <a:r>
              <a:rPr lang="de-DE" sz="2200" b="1" dirty="0" smtClean="0"/>
              <a:t>povezivanje </a:t>
            </a:r>
            <a:r>
              <a:rPr lang="de-DE" sz="2200" b="1" dirty="0"/>
              <a:t>sa važnim kupcima i dobavljačima i sl. </a:t>
            </a:r>
            <a:endParaRPr lang="en-US" sz="2200" b="1" dirty="0"/>
          </a:p>
        </p:txBody>
      </p:sp>
    </p:spTree>
    <p:extLst>
      <p:ext uri="{BB962C8B-B14F-4D97-AF65-F5344CB8AC3E}">
        <p14:creationId xmlns:p14="http://schemas.microsoft.com/office/powerpoint/2010/main" val="1374428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07200" y="2643410"/>
            <a:ext cx="8911687" cy="1280890"/>
          </a:xfrm>
        </p:spPr>
        <p:txBody>
          <a:bodyPr/>
          <a:lstStyle/>
          <a:p>
            <a:r>
              <a:rPr lang="de-DE" b="1" dirty="0"/>
              <a:t>Pozajmljeni kapital kao izvor finansiranja</a:t>
            </a:r>
            <a:endParaRPr lang="en-US" b="1" i="1" dirty="0"/>
          </a:p>
        </p:txBody>
      </p:sp>
    </p:spTree>
    <p:extLst>
      <p:ext uri="{BB962C8B-B14F-4D97-AF65-F5344CB8AC3E}">
        <p14:creationId xmlns:p14="http://schemas.microsoft.com/office/powerpoint/2010/main" val="224444054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de-DE" b="1" dirty="0"/>
              <a:t>Pozajmljeni kapital kao izvor finansiranja</a:t>
            </a:r>
            <a:endParaRPr lang="en-US" b="1" i="1" dirty="0"/>
          </a:p>
        </p:txBody>
      </p:sp>
      <p:sp>
        <p:nvSpPr>
          <p:cNvPr id="3" name="Content Placeholder 2"/>
          <p:cNvSpPr>
            <a:spLocks noGrp="1"/>
          </p:cNvSpPr>
          <p:nvPr>
            <p:ph idx="1"/>
          </p:nvPr>
        </p:nvSpPr>
        <p:spPr>
          <a:xfrm>
            <a:off x="2589212" y="2071254"/>
            <a:ext cx="8915400" cy="4135582"/>
          </a:xfrm>
        </p:spPr>
        <p:txBody>
          <a:bodyPr>
            <a:noAutofit/>
          </a:bodyPr>
          <a:lstStyle/>
          <a:p>
            <a:r>
              <a:rPr lang="de-DE" sz="2400" b="1" dirty="0"/>
              <a:t>Svi izvori finasiranja pomoću pozajmljenog </a:t>
            </a:r>
            <a:r>
              <a:rPr lang="de-DE" sz="2400" b="1" dirty="0" smtClean="0"/>
              <a:t>kapitala </a:t>
            </a:r>
            <a:r>
              <a:rPr lang="de-DE" sz="2400" b="1" dirty="0"/>
              <a:t>nisu pojednako </a:t>
            </a:r>
            <a:r>
              <a:rPr lang="de-DE" sz="2400" b="1" dirty="0" smtClean="0"/>
              <a:t>povoljni</a:t>
            </a:r>
            <a:endParaRPr lang="sr-Latn-RS" sz="2400" b="1" dirty="0" smtClean="0"/>
          </a:p>
          <a:p>
            <a:r>
              <a:rPr lang="de-DE" sz="2400" b="1" dirty="0"/>
              <a:t>Iz perspektive </a:t>
            </a:r>
            <a:r>
              <a:rPr lang="de-DE" sz="2400" b="1" u="sng" dirty="0"/>
              <a:t>banke</a:t>
            </a:r>
            <a:r>
              <a:rPr lang="de-DE" sz="2400" b="1" dirty="0"/>
              <a:t> najvažniji predmet razmatranja jeste </a:t>
            </a:r>
            <a:r>
              <a:rPr lang="de-DE" sz="2400" b="1" u="sng" dirty="0"/>
              <a:t>stepen sigurnosti </a:t>
            </a:r>
            <a:r>
              <a:rPr lang="de-DE" sz="2400" b="1" dirty="0"/>
              <a:t>da će pozajmica biti vraćena u dogovorenom roku. </a:t>
            </a:r>
            <a:endParaRPr lang="en-US" sz="2400" b="1" dirty="0"/>
          </a:p>
          <a:p>
            <a:r>
              <a:rPr lang="sr-Latn-RS" sz="2400" b="1" dirty="0" smtClean="0"/>
              <a:t>B</a:t>
            </a:r>
            <a:r>
              <a:rPr lang="de-DE" sz="2400" b="1" dirty="0" smtClean="0"/>
              <a:t>anke </a:t>
            </a:r>
            <a:r>
              <a:rPr lang="de-DE" sz="2400" b="1" dirty="0"/>
              <a:t>i dalje izbegavaju invenstiranje u male preduzetničke firme u ranim fazama njihovog </a:t>
            </a:r>
            <a:r>
              <a:rPr lang="de-DE" sz="2400" b="1" dirty="0" smtClean="0"/>
              <a:t>razvoja</a:t>
            </a:r>
            <a:r>
              <a:rPr lang="sr-Latn-RS" sz="2400" b="1" dirty="0" smtClean="0"/>
              <a:t> – start up, </a:t>
            </a:r>
            <a:r>
              <a:rPr lang="de-DE" sz="2400" b="1" dirty="0" smtClean="0"/>
              <a:t>dok </a:t>
            </a:r>
            <a:r>
              <a:rPr lang="de-DE" sz="2400" b="1" dirty="0"/>
              <a:t>se u kasnijim fazama razvoja češće uključuju u njihovo finasiranje. </a:t>
            </a:r>
            <a:endParaRPr lang="sr-Latn-RS" sz="2400" b="1" dirty="0" smtClean="0"/>
          </a:p>
          <a:p>
            <a:endParaRPr lang="en-US" sz="2400" b="1" dirty="0"/>
          </a:p>
          <a:p>
            <a:endParaRPr lang="en-US" sz="2200" b="1" dirty="0"/>
          </a:p>
        </p:txBody>
      </p:sp>
    </p:spTree>
    <p:extLst>
      <p:ext uri="{BB962C8B-B14F-4D97-AF65-F5344CB8AC3E}">
        <p14:creationId xmlns:p14="http://schemas.microsoft.com/office/powerpoint/2010/main" val="3218724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de-DE" b="1" dirty="0"/>
              <a:t>Pozajmljeni kapital kao izvor finansiranja</a:t>
            </a:r>
            <a:endParaRPr lang="en-US" b="1" i="1" dirty="0"/>
          </a:p>
        </p:txBody>
      </p:sp>
      <p:sp>
        <p:nvSpPr>
          <p:cNvPr id="3" name="Content Placeholder 2"/>
          <p:cNvSpPr>
            <a:spLocks noGrp="1"/>
          </p:cNvSpPr>
          <p:nvPr>
            <p:ph idx="1"/>
          </p:nvPr>
        </p:nvSpPr>
        <p:spPr>
          <a:xfrm>
            <a:off x="2589212" y="2071254"/>
            <a:ext cx="8915400" cy="4135582"/>
          </a:xfrm>
        </p:spPr>
        <p:txBody>
          <a:bodyPr>
            <a:noAutofit/>
          </a:bodyPr>
          <a:lstStyle/>
          <a:p>
            <a:r>
              <a:rPr lang="sr-Latn-RS" sz="2800" b="1" u="sng" dirty="0" smtClean="0"/>
              <a:t>Komercijalni krediti </a:t>
            </a:r>
          </a:p>
          <a:p>
            <a:r>
              <a:rPr lang="sr-Latn-RS" sz="2400" b="1" dirty="0" smtClean="0"/>
              <a:t>Za</a:t>
            </a:r>
            <a:r>
              <a:rPr lang="de-DE" sz="2400" b="1" dirty="0" smtClean="0"/>
              <a:t> man</a:t>
            </a:r>
            <a:r>
              <a:rPr lang="sr-Latn-RS" sz="2400" b="1" dirty="0" smtClean="0"/>
              <a:t>ja</a:t>
            </a:r>
            <a:r>
              <a:rPr lang="de-DE" sz="2400" b="1" dirty="0" smtClean="0"/>
              <a:t> preduzeća </a:t>
            </a:r>
            <a:r>
              <a:rPr lang="de-DE" sz="2400" b="1" dirty="0"/>
              <a:t>mogu biti obezbeđeni i neobezbeđeni (osigurani ili neosigurani). </a:t>
            </a:r>
            <a:endParaRPr lang="sr-Latn-RS" sz="2400" b="1" dirty="0" smtClean="0"/>
          </a:p>
          <a:p>
            <a:r>
              <a:rPr lang="de-DE" sz="2400" b="1" i="1" dirty="0"/>
              <a:t>Neobezbeđeni kredit </a:t>
            </a:r>
            <a:r>
              <a:rPr lang="de-DE" sz="2400" b="1" dirty="0"/>
              <a:t>je obično pozajmica koja ne zahteva određena jemstva</a:t>
            </a:r>
            <a:r>
              <a:rPr lang="de-DE" sz="2400" b="1" dirty="0" smtClean="0"/>
              <a:t>.</a:t>
            </a:r>
            <a:endParaRPr lang="sr-Latn-RS" sz="2400" b="1" dirty="0" smtClean="0"/>
          </a:p>
          <a:p>
            <a:r>
              <a:rPr lang="de-DE" sz="2400" b="1" dirty="0" smtClean="0"/>
              <a:t>Kredit </a:t>
            </a:r>
            <a:r>
              <a:rPr lang="de-DE" sz="2400" b="1" dirty="0"/>
              <a:t>se odobrava na osnovu reputacije i finasijske sposobnosti dužnika</a:t>
            </a:r>
            <a:r>
              <a:rPr lang="de-DE" sz="2400" b="1" dirty="0" smtClean="0"/>
              <a:t>.</a:t>
            </a:r>
            <a:endParaRPr lang="sr-Latn-RS" sz="2400" b="1" dirty="0" smtClean="0"/>
          </a:p>
          <a:p>
            <a:r>
              <a:rPr lang="de-DE" sz="2400" b="1" dirty="0" smtClean="0"/>
              <a:t> </a:t>
            </a:r>
            <a:r>
              <a:rPr lang="de-DE" sz="2400" b="1" dirty="0"/>
              <a:t>Neobezbeđeni krediti se odobravaju po fer kamatama, u slučaju da dužnik dokaže da je njegov biznis finasijski zdrav. </a:t>
            </a:r>
            <a:endParaRPr lang="sr-Latn-RS" sz="2400" b="1" dirty="0" smtClean="0"/>
          </a:p>
          <a:p>
            <a:endParaRPr lang="en-US" sz="2200" b="1" dirty="0"/>
          </a:p>
        </p:txBody>
      </p:sp>
    </p:spTree>
    <p:extLst>
      <p:ext uri="{BB962C8B-B14F-4D97-AF65-F5344CB8AC3E}">
        <p14:creationId xmlns:p14="http://schemas.microsoft.com/office/powerpoint/2010/main" val="3576513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de-DE" b="1" dirty="0"/>
              <a:t>Pozajmljeni kapital kao izvor finansiranja</a:t>
            </a:r>
            <a:endParaRPr lang="en-US" b="1" i="1" dirty="0"/>
          </a:p>
        </p:txBody>
      </p:sp>
      <p:sp>
        <p:nvSpPr>
          <p:cNvPr id="3" name="Content Placeholder 2"/>
          <p:cNvSpPr>
            <a:spLocks noGrp="1"/>
          </p:cNvSpPr>
          <p:nvPr>
            <p:ph idx="1"/>
          </p:nvPr>
        </p:nvSpPr>
        <p:spPr>
          <a:xfrm>
            <a:off x="2589212" y="2071254"/>
            <a:ext cx="8915400" cy="4135582"/>
          </a:xfrm>
        </p:spPr>
        <p:txBody>
          <a:bodyPr>
            <a:noAutofit/>
          </a:bodyPr>
          <a:lstStyle/>
          <a:p>
            <a:r>
              <a:rPr lang="sr-Latn-RS" sz="2800" b="1" u="sng" dirty="0" smtClean="0"/>
              <a:t>Komercijalni krediti </a:t>
            </a:r>
          </a:p>
          <a:p>
            <a:r>
              <a:rPr lang="de-DE" sz="2400" b="1" i="1" dirty="0" smtClean="0"/>
              <a:t>Obezbeđeni </a:t>
            </a:r>
            <a:r>
              <a:rPr lang="de-DE" sz="2400" b="1" i="1" dirty="0"/>
              <a:t>krediti </a:t>
            </a:r>
            <a:r>
              <a:rPr lang="de-DE" sz="2400" b="1" dirty="0"/>
              <a:t>su oni kod kojih dužnik svojom imovinom garantuje vraćanje kredita. </a:t>
            </a:r>
            <a:endParaRPr lang="sr-Latn-RS" sz="2400" b="1" dirty="0" smtClean="0"/>
          </a:p>
          <a:p>
            <a:r>
              <a:rPr lang="de-DE" sz="2400" b="1" dirty="0" smtClean="0"/>
              <a:t>Postoji </a:t>
            </a:r>
            <a:r>
              <a:rPr lang="de-DE" sz="2400" b="1" dirty="0"/>
              <a:t>nekoliko tipova obezbeđenja, odnosno jemstava koja se koriste kod obezbeđenih kredita: </a:t>
            </a:r>
            <a:endParaRPr lang="sr-Latn-RS" sz="2400" b="1" dirty="0" smtClean="0"/>
          </a:p>
          <a:p>
            <a:pPr lvl="1"/>
            <a:r>
              <a:rPr lang="de-DE" sz="2200" b="1" dirty="0" smtClean="0"/>
              <a:t>garancije </a:t>
            </a:r>
            <a:r>
              <a:rPr lang="de-DE" sz="2200" b="1" dirty="0"/>
              <a:t>od strane trećeg lica</a:t>
            </a:r>
            <a:r>
              <a:rPr lang="de-DE" sz="2200" b="1" dirty="0" smtClean="0"/>
              <a:t>,</a:t>
            </a:r>
            <a:endParaRPr lang="sr-Latn-RS" sz="2200" b="1" dirty="0" smtClean="0"/>
          </a:p>
          <a:p>
            <a:pPr lvl="1"/>
            <a:r>
              <a:rPr lang="sr-Latn-RS" sz="2200" b="1" dirty="0" smtClean="0"/>
              <a:t>p</a:t>
            </a:r>
            <a:r>
              <a:rPr lang="de-DE" sz="2200" b="1" dirty="0" smtClean="0"/>
              <a:t>okretna</a:t>
            </a:r>
            <a:r>
              <a:rPr lang="sr-Latn-RS" sz="2200" b="1" dirty="0" smtClean="0"/>
              <a:t> imovina</a:t>
            </a:r>
            <a:r>
              <a:rPr lang="de-DE" sz="2200" b="1" dirty="0" smtClean="0"/>
              <a:t>,</a:t>
            </a:r>
            <a:endParaRPr lang="sr-Latn-RS" sz="2200" b="1" dirty="0" smtClean="0"/>
          </a:p>
          <a:p>
            <a:pPr lvl="1"/>
            <a:r>
              <a:rPr lang="de-DE" sz="2200" b="1" dirty="0" smtClean="0"/>
              <a:t>nepokretna </a:t>
            </a:r>
            <a:r>
              <a:rPr lang="de-DE" sz="2200" b="1" dirty="0"/>
              <a:t>imovina, </a:t>
            </a:r>
            <a:endParaRPr lang="sr-Latn-RS" sz="2200" b="1" dirty="0" smtClean="0"/>
          </a:p>
          <a:p>
            <a:pPr lvl="1"/>
            <a:r>
              <a:rPr lang="de-DE" sz="2200" b="1" dirty="0" smtClean="0"/>
              <a:t>osiguranje</a:t>
            </a:r>
            <a:r>
              <a:rPr lang="de-DE" sz="2200" b="1" dirty="0"/>
              <a:t>, itd</a:t>
            </a:r>
            <a:r>
              <a:rPr lang="de-DE" sz="2200" b="1" dirty="0" smtClean="0"/>
              <a:t>. </a:t>
            </a:r>
            <a:endParaRPr lang="sr-Latn-RS" sz="2200" b="1" dirty="0"/>
          </a:p>
          <a:p>
            <a:endParaRPr lang="sr-Latn-RS" sz="2400" b="1" dirty="0" smtClean="0"/>
          </a:p>
          <a:p>
            <a:endParaRPr lang="en-US" sz="2400" b="1" dirty="0"/>
          </a:p>
          <a:p>
            <a:endParaRPr lang="en-US" sz="2200" b="1" dirty="0"/>
          </a:p>
        </p:txBody>
      </p:sp>
    </p:spTree>
    <p:extLst>
      <p:ext uri="{BB962C8B-B14F-4D97-AF65-F5344CB8AC3E}">
        <p14:creationId xmlns:p14="http://schemas.microsoft.com/office/powerpoint/2010/main" val="1058506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de-DE" b="1" dirty="0"/>
              <a:t>Pozajmljeni kapital kao izvor finansiranja</a:t>
            </a:r>
            <a:endParaRPr lang="en-US" b="1" i="1" dirty="0"/>
          </a:p>
        </p:txBody>
      </p:sp>
      <p:sp>
        <p:nvSpPr>
          <p:cNvPr id="3" name="Content Placeholder 2"/>
          <p:cNvSpPr>
            <a:spLocks noGrp="1"/>
          </p:cNvSpPr>
          <p:nvPr>
            <p:ph idx="1"/>
          </p:nvPr>
        </p:nvSpPr>
        <p:spPr>
          <a:xfrm>
            <a:off x="2506085" y="2182091"/>
            <a:ext cx="8915400" cy="4135582"/>
          </a:xfrm>
        </p:spPr>
        <p:txBody>
          <a:bodyPr>
            <a:noAutofit/>
          </a:bodyPr>
          <a:lstStyle/>
          <a:p>
            <a:r>
              <a:rPr lang="de-DE" sz="2800" b="1" u="sng" dirty="0"/>
              <a:t>Kreditne kartice </a:t>
            </a:r>
            <a:endParaRPr lang="sr-Latn-RS" sz="2800" b="1" u="sng" dirty="0" smtClean="0"/>
          </a:p>
          <a:p>
            <a:r>
              <a:rPr lang="de-DE" sz="2400" b="1" dirty="0" smtClean="0"/>
              <a:t>su </a:t>
            </a:r>
            <a:r>
              <a:rPr lang="de-DE" sz="2400" b="1" dirty="0"/>
              <a:t>uvek bile izvor finansiranja preduzetničkog poduhvata. </a:t>
            </a:r>
            <a:endParaRPr lang="sr-Latn-RS" sz="2400" b="1" dirty="0" smtClean="0"/>
          </a:p>
          <a:p>
            <a:r>
              <a:rPr lang="sr-Latn-RS" sz="2400" b="1" dirty="0" smtClean="0"/>
              <a:t>Kada </a:t>
            </a:r>
            <a:r>
              <a:rPr lang="de-DE" sz="2400" b="1" dirty="0" smtClean="0"/>
              <a:t>bankarski </a:t>
            </a:r>
            <a:r>
              <a:rPr lang="de-DE" sz="2400" b="1" dirty="0"/>
              <a:t>krediti nisu dostupni, preduzetnici </a:t>
            </a:r>
            <a:r>
              <a:rPr lang="de-DE" sz="2400" b="1" dirty="0" smtClean="0"/>
              <a:t>kontaktira</a:t>
            </a:r>
            <a:r>
              <a:rPr lang="sr-Latn-RS" sz="2400" b="1" dirty="0" smtClean="0"/>
              <a:t>ju</a:t>
            </a:r>
            <a:r>
              <a:rPr lang="de-DE" sz="2400" b="1" dirty="0" smtClean="0"/>
              <a:t> </a:t>
            </a:r>
            <a:r>
              <a:rPr lang="de-DE" sz="2400" b="1" dirty="0"/>
              <a:t>značajnije izdavaoce kreditnih kartica (MasterCard, Visa), kako bi uporedili kamate i druge uslove. </a:t>
            </a:r>
            <a:endParaRPr lang="sr-Latn-RS" sz="2400" b="1" dirty="0" smtClean="0"/>
          </a:p>
          <a:p>
            <a:endParaRPr lang="en-US" sz="2400" b="1" dirty="0"/>
          </a:p>
          <a:p>
            <a:endParaRPr lang="en-US" sz="2200" b="1" dirty="0"/>
          </a:p>
        </p:txBody>
      </p:sp>
    </p:spTree>
    <p:extLst>
      <p:ext uri="{BB962C8B-B14F-4D97-AF65-F5344CB8AC3E}">
        <p14:creationId xmlns:p14="http://schemas.microsoft.com/office/powerpoint/2010/main" val="183155235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de-DE" b="1" dirty="0"/>
              <a:t>Pozajmljeni kapital kao izvor finansiranja</a:t>
            </a:r>
            <a:endParaRPr lang="en-US" b="1" i="1" dirty="0"/>
          </a:p>
        </p:txBody>
      </p:sp>
      <p:sp>
        <p:nvSpPr>
          <p:cNvPr id="3" name="Content Placeholder 2"/>
          <p:cNvSpPr>
            <a:spLocks noGrp="1"/>
          </p:cNvSpPr>
          <p:nvPr>
            <p:ph idx="1"/>
          </p:nvPr>
        </p:nvSpPr>
        <p:spPr>
          <a:xfrm>
            <a:off x="2506085" y="2182091"/>
            <a:ext cx="8915400" cy="4135582"/>
          </a:xfrm>
        </p:spPr>
        <p:txBody>
          <a:bodyPr>
            <a:noAutofit/>
          </a:bodyPr>
          <a:lstStyle/>
          <a:p>
            <a:r>
              <a:rPr lang="de-DE" sz="2800" b="1" u="sng" dirty="0"/>
              <a:t>Kreditne kartice </a:t>
            </a:r>
            <a:endParaRPr lang="sr-Latn-RS" sz="2800" b="1" u="sng" dirty="0" smtClean="0"/>
          </a:p>
          <a:p>
            <a:r>
              <a:rPr lang="de-DE" sz="2400" b="1" dirty="0" smtClean="0"/>
              <a:t>Kada </a:t>
            </a:r>
            <a:r>
              <a:rPr lang="de-DE" sz="2400" b="1" dirty="0"/>
              <a:t>dokažu postojanje tržišta za nov biznis, preduzetnici treba da obezbede povećanje limita zaduživanja. </a:t>
            </a:r>
            <a:endParaRPr lang="sr-Latn-RS" sz="2400" b="1" dirty="0" smtClean="0"/>
          </a:p>
          <a:p>
            <a:r>
              <a:rPr lang="de-DE" sz="2400" b="1" dirty="0" smtClean="0"/>
              <a:t>Zaduživanje </a:t>
            </a:r>
            <a:r>
              <a:rPr lang="de-DE" sz="2400" b="1" dirty="0"/>
              <a:t>preko kreditnih kartica obično predstavlja brze i održive dodatne izvore finasiranja.</a:t>
            </a:r>
            <a:endParaRPr lang="en-US" sz="2400" b="1" dirty="0"/>
          </a:p>
          <a:p>
            <a:endParaRPr lang="en-US" sz="2400" b="1" dirty="0"/>
          </a:p>
          <a:p>
            <a:endParaRPr lang="en-US" sz="2200" b="1" dirty="0"/>
          </a:p>
        </p:txBody>
      </p:sp>
    </p:spTree>
    <p:extLst>
      <p:ext uri="{BB962C8B-B14F-4D97-AF65-F5344CB8AC3E}">
        <p14:creationId xmlns:p14="http://schemas.microsoft.com/office/powerpoint/2010/main" val="317522645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de-DE" b="1" dirty="0"/>
              <a:t>Pozajmljeni kapital kao izvor finansiranja</a:t>
            </a:r>
            <a:endParaRPr lang="en-US" b="1" i="1" dirty="0"/>
          </a:p>
        </p:txBody>
      </p:sp>
      <p:sp>
        <p:nvSpPr>
          <p:cNvPr id="3" name="Content Placeholder 2"/>
          <p:cNvSpPr>
            <a:spLocks noGrp="1"/>
          </p:cNvSpPr>
          <p:nvPr>
            <p:ph idx="1"/>
          </p:nvPr>
        </p:nvSpPr>
        <p:spPr>
          <a:xfrm>
            <a:off x="2506085" y="2182091"/>
            <a:ext cx="8915400" cy="4135582"/>
          </a:xfrm>
        </p:spPr>
        <p:txBody>
          <a:bodyPr>
            <a:noAutofit/>
          </a:bodyPr>
          <a:lstStyle/>
          <a:p>
            <a:r>
              <a:rPr lang="de-DE" sz="2800" b="1" u="sng" dirty="0"/>
              <a:t>Državne strukture </a:t>
            </a:r>
            <a:endParaRPr lang="sr-Latn-RS" sz="2800" b="1" u="sng" dirty="0" smtClean="0"/>
          </a:p>
          <a:p>
            <a:endParaRPr lang="sr-Latn-RS" sz="2400" b="1" dirty="0" smtClean="0"/>
          </a:p>
          <a:p>
            <a:r>
              <a:rPr lang="sr-Latn-RS" sz="2400" b="1" dirty="0" smtClean="0"/>
              <a:t>P</a:t>
            </a:r>
            <a:r>
              <a:rPr lang="de-DE" sz="2400" b="1" dirty="0" smtClean="0"/>
              <a:t>ružaju </a:t>
            </a:r>
            <a:r>
              <a:rPr lang="de-DE" sz="2400" b="1" dirty="0"/>
              <a:t>intervenciju i </a:t>
            </a:r>
            <a:r>
              <a:rPr lang="de-DE" sz="2400" b="1" dirty="0" smtClean="0"/>
              <a:t>podršku </a:t>
            </a:r>
            <a:r>
              <a:rPr lang="de-DE" sz="2400" b="1" dirty="0"/>
              <a:t>stvaranju novih preduzetničkih poduhvata i njihovom kasnijem preživljavanju, opstanku i razvoju na tržištu. </a:t>
            </a:r>
            <a:endParaRPr lang="sr-Latn-RS" sz="2400" b="1" dirty="0" smtClean="0"/>
          </a:p>
          <a:p>
            <a:r>
              <a:rPr lang="de-DE" sz="2400" b="1" dirty="0" smtClean="0"/>
              <a:t>Podrška </a:t>
            </a:r>
            <a:r>
              <a:rPr lang="de-DE" sz="2400" b="1" dirty="0"/>
              <a:t>se obično pruža pri pokretanju biznisa kada je teško doći do potrebnog kapitala i kada su novčani tokovi negativni. </a:t>
            </a:r>
            <a:endParaRPr lang="sr-Latn-RS" sz="2400" b="1" dirty="0" smtClean="0"/>
          </a:p>
          <a:p>
            <a:endParaRPr lang="en-US" sz="2200" b="1" dirty="0"/>
          </a:p>
        </p:txBody>
      </p:sp>
    </p:spTree>
    <p:extLst>
      <p:ext uri="{BB962C8B-B14F-4D97-AF65-F5344CB8AC3E}">
        <p14:creationId xmlns:p14="http://schemas.microsoft.com/office/powerpoint/2010/main" val="240276101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de-DE" b="1" dirty="0"/>
              <a:t>Pozajmljeni kapital kao izvor finansiranja</a:t>
            </a:r>
            <a:endParaRPr lang="en-US" b="1" i="1" dirty="0"/>
          </a:p>
        </p:txBody>
      </p:sp>
      <p:sp>
        <p:nvSpPr>
          <p:cNvPr id="3" name="Content Placeholder 2"/>
          <p:cNvSpPr>
            <a:spLocks noGrp="1"/>
          </p:cNvSpPr>
          <p:nvPr>
            <p:ph idx="1"/>
          </p:nvPr>
        </p:nvSpPr>
        <p:spPr>
          <a:xfrm>
            <a:off x="2506085" y="2182091"/>
            <a:ext cx="8915400" cy="4135582"/>
          </a:xfrm>
        </p:spPr>
        <p:txBody>
          <a:bodyPr>
            <a:noAutofit/>
          </a:bodyPr>
          <a:lstStyle/>
          <a:p>
            <a:r>
              <a:rPr lang="de-DE" sz="2800" b="1" u="sng" dirty="0"/>
              <a:t>Državne strukture </a:t>
            </a:r>
            <a:endParaRPr lang="sr-Latn-RS" sz="2800" b="1" u="sng" dirty="0" smtClean="0"/>
          </a:p>
          <a:p>
            <a:r>
              <a:rPr lang="de-DE" sz="2400" b="1" dirty="0" smtClean="0"/>
              <a:t>I </a:t>
            </a:r>
            <a:r>
              <a:rPr lang="de-DE" sz="2400" b="1" dirty="0"/>
              <a:t>pored činjenice da je sve manje direktnih državnih investicija u svetu, postoji još uvek veliki broj vladinih i nevladinih agenicija i institucija, koji za cilj imaju pružanje pomoći preduzetnicima u pokretanju novih biznisa. </a:t>
            </a:r>
            <a:endParaRPr lang="sr-Latn-RS" sz="2400" b="1" dirty="0" smtClean="0"/>
          </a:p>
          <a:p>
            <a:r>
              <a:rPr lang="de-DE" sz="2400" b="1" dirty="0" smtClean="0"/>
              <a:t>Osim </a:t>
            </a:r>
            <a:r>
              <a:rPr lang="de-DE" sz="2400" b="1" dirty="0"/>
              <a:t>pomoći u vidu kapitala, </a:t>
            </a:r>
            <a:r>
              <a:rPr lang="sr-Latn-RS" sz="2400" b="1" dirty="0" smtClean="0"/>
              <a:t>daje se </a:t>
            </a:r>
            <a:r>
              <a:rPr lang="de-DE" sz="2400" b="1" dirty="0" smtClean="0"/>
              <a:t>pomoć </a:t>
            </a:r>
            <a:r>
              <a:rPr lang="de-DE" sz="2400" b="1" dirty="0"/>
              <a:t>u obliku </a:t>
            </a:r>
            <a:r>
              <a:rPr lang="de-DE" sz="2400" b="1" u="sng" dirty="0"/>
              <a:t>konsultantskih usluga i obuke </a:t>
            </a:r>
            <a:r>
              <a:rPr lang="de-DE" sz="2400" b="1" dirty="0"/>
              <a:t>kroz </a:t>
            </a:r>
            <a:r>
              <a:rPr lang="de-DE" sz="2400" b="1" dirty="0" smtClean="0"/>
              <a:t>lokalne </a:t>
            </a:r>
            <a:r>
              <a:rPr lang="de-DE" sz="2400" b="1" dirty="0"/>
              <a:t>privredne komore ili ponudom povoljnosti malim firmama u obliku </a:t>
            </a:r>
            <a:r>
              <a:rPr lang="de-DE" sz="2400" b="1" u="sng" dirty="0"/>
              <a:t>nižih poreskih stopa</a:t>
            </a:r>
            <a:r>
              <a:rPr lang="de-DE" dirty="0"/>
              <a:t>. </a:t>
            </a:r>
            <a:endParaRPr lang="en-US" dirty="0"/>
          </a:p>
          <a:p>
            <a:endParaRPr lang="en-US" sz="2400" b="1" dirty="0"/>
          </a:p>
          <a:p>
            <a:endParaRPr lang="en-US" sz="2200" b="1" dirty="0"/>
          </a:p>
        </p:txBody>
      </p:sp>
    </p:spTree>
    <p:extLst>
      <p:ext uri="{BB962C8B-B14F-4D97-AF65-F5344CB8AC3E}">
        <p14:creationId xmlns:p14="http://schemas.microsoft.com/office/powerpoint/2010/main" val="257414708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de-DE" b="1" dirty="0"/>
              <a:t>Pozajmljeni kapital kao izvor finansiranja</a:t>
            </a:r>
            <a:endParaRPr lang="en-US" b="1" i="1" dirty="0"/>
          </a:p>
        </p:txBody>
      </p:sp>
      <p:sp>
        <p:nvSpPr>
          <p:cNvPr id="3" name="Content Placeholder 2"/>
          <p:cNvSpPr>
            <a:spLocks noGrp="1"/>
          </p:cNvSpPr>
          <p:nvPr>
            <p:ph idx="1"/>
          </p:nvPr>
        </p:nvSpPr>
        <p:spPr>
          <a:xfrm>
            <a:off x="2506085" y="2182091"/>
            <a:ext cx="8915400" cy="4135582"/>
          </a:xfrm>
        </p:spPr>
        <p:txBody>
          <a:bodyPr>
            <a:noAutofit/>
          </a:bodyPr>
          <a:lstStyle/>
          <a:p>
            <a:r>
              <a:rPr lang="sr-Latn-RS" sz="2800" b="1" u="sng" dirty="0" smtClean="0"/>
              <a:t>T</a:t>
            </a:r>
            <a:r>
              <a:rPr lang="de-DE" sz="2800" b="1" u="sng" dirty="0" smtClean="0"/>
              <a:t>rgovački kredit</a:t>
            </a:r>
            <a:r>
              <a:rPr lang="sr-Latn-RS" sz="2800" b="1" u="sng" dirty="0" smtClean="0"/>
              <a:t>i</a:t>
            </a:r>
          </a:p>
          <a:p>
            <a:endParaRPr lang="sr-Latn-RS" sz="2800" b="1" u="sng" dirty="0"/>
          </a:p>
          <a:p>
            <a:r>
              <a:rPr lang="de-DE" sz="2400" b="1" dirty="0" smtClean="0"/>
              <a:t>predstavljaju </a:t>
            </a:r>
            <a:r>
              <a:rPr lang="de-DE" sz="2400" b="1" dirty="0"/>
              <a:t>odloženo </a:t>
            </a:r>
            <a:r>
              <a:rPr lang="de-DE" sz="2400" b="1" dirty="0" smtClean="0"/>
              <a:t>plaćanje</a:t>
            </a:r>
            <a:endParaRPr lang="sr-Latn-RS" sz="2400" b="1" dirty="0" smtClean="0"/>
          </a:p>
          <a:p>
            <a:r>
              <a:rPr lang="de-DE" sz="2400" b="1" dirty="0" smtClean="0"/>
              <a:t>uzimaju </a:t>
            </a:r>
            <a:r>
              <a:rPr lang="sr-Latn-RS" sz="2400" b="1" dirty="0" smtClean="0"/>
              <a:t>se </a:t>
            </a:r>
            <a:r>
              <a:rPr lang="de-DE" sz="2400" b="1" dirty="0" smtClean="0"/>
              <a:t>od </a:t>
            </a:r>
            <a:r>
              <a:rPr lang="de-DE" sz="2400" b="1" dirty="0"/>
              <a:t>dobavljača robe ili usluga, bez kamate i na kratak rok (obično 30-90 dana) na iznos robe ili usluga koje kupuje </a:t>
            </a:r>
            <a:r>
              <a:rPr lang="de-DE" sz="2400" b="1" dirty="0" smtClean="0"/>
              <a:t>preduzetnik</a:t>
            </a:r>
            <a:endParaRPr lang="en-US" sz="2400" b="1" dirty="0"/>
          </a:p>
          <a:p>
            <a:endParaRPr lang="en-US" sz="2400" b="1" dirty="0"/>
          </a:p>
          <a:p>
            <a:endParaRPr lang="en-US" sz="2200" b="1" dirty="0"/>
          </a:p>
        </p:txBody>
      </p:sp>
    </p:spTree>
    <p:extLst>
      <p:ext uri="{BB962C8B-B14F-4D97-AF65-F5344CB8AC3E}">
        <p14:creationId xmlns:p14="http://schemas.microsoft.com/office/powerpoint/2010/main" val="301168632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de-DE" b="1" dirty="0"/>
              <a:t>Pozajmljeni kapital kao izvor finansiranja</a:t>
            </a:r>
            <a:endParaRPr lang="en-US" b="1" i="1" dirty="0"/>
          </a:p>
        </p:txBody>
      </p:sp>
      <p:sp>
        <p:nvSpPr>
          <p:cNvPr id="3" name="Content Placeholder 2"/>
          <p:cNvSpPr>
            <a:spLocks noGrp="1"/>
          </p:cNvSpPr>
          <p:nvPr>
            <p:ph idx="1"/>
          </p:nvPr>
        </p:nvSpPr>
        <p:spPr>
          <a:xfrm>
            <a:off x="2506085" y="2115127"/>
            <a:ext cx="8915400" cy="4202545"/>
          </a:xfrm>
        </p:spPr>
        <p:txBody>
          <a:bodyPr>
            <a:noAutofit/>
          </a:bodyPr>
          <a:lstStyle/>
          <a:p>
            <a:r>
              <a:rPr lang="de-DE" sz="2800" b="1" u="sng" dirty="0"/>
              <a:t>Bespovratna sredstva </a:t>
            </a:r>
            <a:endParaRPr lang="sr-Latn-RS" sz="2800" b="1" u="sng" dirty="0" smtClean="0"/>
          </a:p>
          <a:p>
            <a:endParaRPr lang="sr-Latn-RS" sz="2800" b="1" u="sng" dirty="0" smtClean="0"/>
          </a:p>
          <a:p>
            <a:r>
              <a:rPr lang="sr-Latn-RS" sz="2400" b="1" dirty="0" smtClean="0"/>
              <a:t>D</a:t>
            </a:r>
            <a:r>
              <a:rPr lang="de-DE" sz="2400" b="1" dirty="0" smtClean="0"/>
              <a:t>aju </a:t>
            </a:r>
            <a:r>
              <a:rPr lang="de-DE" sz="2400" b="1" dirty="0"/>
              <a:t>određeni fondovi, obično u skromnom obimu, samo za započinjanje posla i za samozapošljavanje</a:t>
            </a:r>
            <a:r>
              <a:rPr lang="de-DE" sz="2400" b="1" dirty="0" smtClean="0"/>
              <a:t>.</a:t>
            </a:r>
            <a:endParaRPr lang="sr-Latn-RS" sz="2400" b="1" dirty="0" smtClean="0"/>
          </a:p>
          <a:p>
            <a:r>
              <a:rPr lang="de-DE" sz="2400" b="1" dirty="0" smtClean="0"/>
              <a:t>Međunarodni </a:t>
            </a:r>
            <a:r>
              <a:rPr lang="de-DE" sz="2400" b="1" dirty="0"/>
              <a:t>projekti i programi  su prilika da se dobiju bespovratna sredstva za različite </a:t>
            </a:r>
            <a:r>
              <a:rPr lang="de-DE" sz="2400" b="1" dirty="0" smtClean="0"/>
              <a:t>namene</a:t>
            </a:r>
            <a:r>
              <a:rPr lang="sr-Latn-RS" sz="2400" b="1" dirty="0" smtClean="0"/>
              <a:t> - </a:t>
            </a:r>
            <a:r>
              <a:rPr lang="en-US" sz="2400" b="1" dirty="0" err="1" smtClean="0"/>
              <a:t>nabavka</a:t>
            </a:r>
            <a:r>
              <a:rPr lang="en-US" sz="2400" b="1" dirty="0" smtClean="0"/>
              <a:t> </a:t>
            </a:r>
            <a:r>
              <a:rPr lang="en-US" sz="2400" b="1" dirty="0" err="1"/>
              <a:t>nove</a:t>
            </a:r>
            <a:r>
              <a:rPr lang="en-US" sz="2400" b="1" dirty="0"/>
              <a:t> </a:t>
            </a:r>
            <a:r>
              <a:rPr lang="en-US" sz="2400" b="1" dirty="0" err="1"/>
              <a:t>opreme</a:t>
            </a:r>
            <a:r>
              <a:rPr lang="en-US" sz="2400" b="1" dirty="0"/>
              <a:t>, </a:t>
            </a:r>
            <a:r>
              <a:rPr lang="en-US" sz="2400" b="1" dirty="0" err="1"/>
              <a:t>osavremenjavanje</a:t>
            </a:r>
            <a:r>
              <a:rPr lang="en-US" sz="2400" b="1" dirty="0"/>
              <a:t> </a:t>
            </a:r>
            <a:r>
              <a:rPr lang="en-US" sz="2400" b="1" dirty="0" err="1"/>
              <a:t>poslovanja</a:t>
            </a:r>
            <a:r>
              <a:rPr lang="en-US" sz="2400" b="1" dirty="0"/>
              <a:t>, </a:t>
            </a:r>
            <a:r>
              <a:rPr lang="en-US" sz="2400" b="1" dirty="0" err="1"/>
              <a:t>posebno</a:t>
            </a:r>
            <a:r>
              <a:rPr lang="en-US" sz="2400" b="1" dirty="0"/>
              <a:t> u </a:t>
            </a:r>
            <a:r>
              <a:rPr lang="en-US" sz="2400" b="1" dirty="0" err="1"/>
              <a:t>oblasti</a:t>
            </a:r>
            <a:r>
              <a:rPr lang="en-US" sz="2400" b="1" dirty="0"/>
              <a:t> </a:t>
            </a:r>
            <a:r>
              <a:rPr lang="en-US" sz="2400" b="1" dirty="0" err="1"/>
              <a:t>novih</a:t>
            </a:r>
            <a:r>
              <a:rPr lang="en-US" sz="2400" b="1" dirty="0"/>
              <a:t> </a:t>
            </a:r>
            <a:r>
              <a:rPr lang="en-US" sz="2400" b="1" dirty="0" err="1" smtClean="0"/>
              <a:t>tehnologija</a:t>
            </a:r>
            <a:r>
              <a:rPr lang="sr-Latn-RS" sz="2400" b="1" dirty="0" smtClean="0"/>
              <a:t>.</a:t>
            </a:r>
          </a:p>
          <a:p>
            <a:endParaRPr lang="en-US" sz="2400" b="1" dirty="0"/>
          </a:p>
          <a:p>
            <a:endParaRPr lang="en-US" sz="2200" b="1" dirty="0"/>
          </a:p>
        </p:txBody>
      </p:sp>
    </p:spTree>
    <p:extLst>
      <p:ext uri="{BB962C8B-B14F-4D97-AF65-F5344CB8AC3E}">
        <p14:creationId xmlns:p14="http://schemas.microsoft.com/office/powerpoint/2010/main" val="254828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de-DE" b="1" dirty="0"/>
              <a:t>Pozajmljeni kapital kao izvor finansiranja</a:t>
            </a:r>
            <a:endParaRPr lang="en-US" b="1" i="1" dirty="0"/>
          </a:p>
        </p:txBody>
      </p:sp>
      <p:sp>
        <p:nvSpPr>
          <p:cNvPr id="3" name="Content Placeholder 2"/>
          <p:cNvSpPr>
            <a:spLocks noGrp="1"/>
          </p:cNvSpPr>
          <p:nvPr>
            <p:ph idx="1"/>
          </p:nvPr>
        </p:nvSpPr>
        <p:spPr>
          <a:xfrm>
            <a:off x="2506085" y="1773381"/>
            <a:ext cx="8915400" cy="4544291"/>
          </a:xfrm>
        </p:spPr>
        <p:txBody>
          <a:bodyPr>
            <a:noAutofit/>
          </a:bodyPr>
          <a:lstStyle/>
          <a:p>
            <a:r>
              <a:rPr lang="de-DE" sz="2800" b="1" u="sng" dirty="0"/>
              <a:t>Bespovratna sredstva </a:t>
            </a:r>
            <a:endParaRPr lang="sr-Latn-RS" sz="2800" b="1" u="sng" dirty="0" smtClean="0"/>
          </a:p>
          <a:p>
            <a:endParaRPr lang="sr-Latn-RS" sz="2800" b="1" u="sng" dirty="0" smtClean="0"/>
          </a:p>
          <a:p>
            <a:r>
              <a:rPr lang="en-US" sz="2400" b="1" dirty="0" smtClean="0"/>
              <a:t>Procedure </a:t>
            </a:r>
            <a:r>
              <a:rPr lang="en-US" sz="2400" b="1" dirty="0" err="1"/>
              <a:t>kojima</a:t>
            </a:r>
            <a:r>
              <a:rPr lang="en-US" sz="2400" b="1" dirty="0"/>
              <a:t> se </a:t>
            </a:r>
            <a:r>
              <a:rPr lang="en-US" sz="2400" b="1" dirty="0" err="1"/>
              <a:t>dolazi</a:t>
            </a:r>
            <a:r>
              <a:rPr lang="en-US" sz="2400" b="1" dirty="0"/>
              <a:t> do </a:t>
            </a:r>
            <a:r>
              <a:rPr lang="en-US" sz="2400" b="1" dirty="0" err="1"/>
              <a:t>ovih</a:t>
            </a:r>
            <a:r>
              <a:rPr lang="en-US" sz="2400" b="1" dirty="0"/>
              <a:t> </a:t>
            </a:r>
            <a:r>
              <a:rPr lang="en-US" sz="2400" b="1" dirty="0" err="1"/>
              <a:t>sredstava</a:t>
            </a:r>
            <a:r>
              <a:rPr lang="en-US" sz="2400" b="1" dirty="0"/>
              <a:t> </a:t>
            </a:r>
            <a:r>
              <a:rPr lang="en-US" sz="2400" b="1" dirty="0" err="1"/>
              <a:t>mogu</a:t>
            </a:r>
            <a:r>
              <a:rPr lang="en-US" sz="2400" b="1" dirty="0"/>
              <a:t> </a:t>
            </a:r>
            <a:r>
              <a:rPr lang="en-US" sz="2400" b="1" dirty="0" err="1"/>
              <a:t>biti</a:t>
            </a:r>
            <a:r>
              <a:rPr lang="en-US" sz="2400" b="1" dirty="0"/>
              <a:t> </a:t>
            </a:r>
            <a:r>
              <a:rPr lang="en-US" sz="2400" b="1" dirty="0" err="1" smtClean="0"/>
              <a:t>komplikovane</a:t>
            </a:r>
            <a:r>
              <a:rPr lang="sr-Latn-RS" sz="2400" b="1" dirty="0" smtClean="0"/>
              <a:t>.</a:t>
            </a:r>
          </a:p>
          <a:p>
            <a:r>
              <a:rPr lang="sr-Latn-RS" sz="2400" b="1" dirty="0" smtClean="0"/>
              <a:t>Neophodno je </a:t>
            </a:r>
            <a:r>
              <a:rPr lang="en-US" sz="2400" b="1" dirty="0" err="1" smtClean="0"/>
              <a:t>puno</a:t>
            </a:r>
            <a:r>
              <a:rPr lang="en-US" sz="2400" b="1" dirty="0" smtClean="0"/>
              <a:t> </a:t>
            </a:r>
            <a:r>
              <a:rPr lang="en-US" sz="2400" b="1" dirty="0" err="1"/>
              <a:t>znanja</a:t>
            </a:r>
            <a:r>
              <a:rPr lang="en-US" sz="2400" b="1" dirty="0"/>
              <a:t>, </a:t>
            </a:r>
            <a:r>
              <a:rPr lang="en-US" sz="2400" b="1" dirty="0" err="1"/>
              <a:t>napora</a:t>
            </a:r>
            <a:r>
              <a:rPr lang="en-US" sz="2400" b="1" dirty="0"/>
              <a:t> </a:t>
            </a:r>
            <a:r>
              <a:rPr lang="en-US" sz="2400" b="1" dirty="0" err="1"/>
              <a:t>i</a:t>
            </a:r>
            <a:r>
              <a:rPr lang="en-US" sz="2400" b="1" dirty="0"/>
              <a:t> </a:t>
            </a:r>
            <a:r>
              <a:rPr lang="en-US" sz="2400" b="1" dirty="0" err="1"/>
              <a:t>vremena</a:t>
            </a:r>
            <a:r>
              <a:rPr lang="en-US" sz="2400" b="1" dirty="0"/>
              <a:t> </a:t>
            </a:r>
            <a:r>
              <a:rPr lang="en-US" sz="2400" b="1" dirty="0" err="1"/>
              <a:t>kako</a:t>
            </a:r>
            <a:r>
              <a:rPr lang="en-US" sz="2400" b="1" dirty="0"/>
              <a:t> bi se </a:t>
            </a:r>
            <a:r>
              <a:rPr lang="en-US" sz="2400" b="1" dirty="0" err="1" smtClean="0"/>
              <a:t>konkurisalo</a:t>
            </a:r>
            <a:r>
              <a:rPr lang="en-US" sz="2400" b="1" dirty="0" smtClean="0"/>
              <a:t> </a:t>
            </a:r>
            <a:r>
              <a:rPr lang="en-US" sz="2400" b="1" dirty="0" err="1"/>
              <a:t>i</a:t>
            </a:r>
            <a:r>
              <a:rPr lang="en-US" sz="2400" b="1" dirty="0"/>
              <a:t> </a:t>
            </a:r>
            <a:r>
              <a:rPr lang="en-US" sz="2400" b="1" dirty="0" err="1"/>
              <a:t>kvalifikovalo</a:t>
            </a:r>
            <a:r>
              <a:rPr lang="en-US" sz="2400" b="1" dirty="0"/>
              <a:t> </a:t>
            </a:r>
            <a:r>
              <a:rPr lang="en-US" sz="2400" b="1" dirty="0" err="1"/>
              <a:t>za</a:t>
            </a:r>
            <a:r>
              <a:rPr lang="en-US" sz="2400" b="1" dirty="0"/>
              <a:t> </a:t>
            </a:r>
            <a:r>
              <a:rPr lang="en-US" sz="2400" b="1" dirty="0" err="1"/>
              <a:t>neki</a:t>
            </a:r>
            <a:r>
              <a:rPr lang="en-US" sz="2400" b="1" dirty="0"/>
              <a:t> od </a:t>
            </a:r>
            <a:r>
              <a:rPr lang="en-US" sz="2400" b="1" dirty="0" err="1" smtClean="0"/>
              <a:t>konkursa</a:t>
            </a:r>
            <a:r>
              <a:rPr lang="en-US" sz="2400" b="1" dirty="0" smtClean="0"/>
              <a:t>.</a:t>
            </a:r>
            <a:endParaRPr lang="sr-Latn-RS" sz="2400" b="1" dirty="0" smtClean="0"/>
          </a:p>
          <a:p>
            <a:r>
              <a:rPr lang="sr-Latn-RS" sz="2400" b="1" dirty="0" smtClean="0"/>
              <a:t>M</a:t>
            </a:r>
            <a:r>
              <a:rPr lang="en-US" sz="2400" b="1" dirty="0" err="1" smtClean="0"/>
              <a:t>ože</a:t>
            </a:r>
            <a:r>
              <a:rPr lang="en-US" sz="2400" b="1" dirty="0" smtClean="0"/>
              <a:t> </a:t>
            </a:r>
            <a:r>
              <a:rPr lang="en-US" sz="2400" b="1" dirty="0" err="1"/>
              <a:t>angažovati</a:t>
            </a:r>
            <a:r>
              <a:rPr lang="en-US" sz="2400" b="1" dirty="0"/>
              <a:t> </a:t>
            </a:r>
            <a:r>
              <a:rPr lang="en-US" sz="2400" b="1" dirty="0" err="1"/>
              <a:t>profesionalna</a:t>
            </a:r>
            <a:r>
              <a:rPr lang="en-US" sz="2400" b="1" dirty="0"/>
              <a:t> </a:t>
            </a:r>
            <a:r>
              <a:rPr lang="en-US" sz="2400" b="1" dirty="0" err="1"/>
              <a:t>agencija</a:t>
            </a:r>
            <a:r>
              <a:rPr lang="en-US" sz="2400" b="1" dirty="0"/>
              <a:t>  </a:t>
            </a:r>
            <a:r>
              <a:rPr lang="en-US" sz="2400" b="1" dirty="0" err="1"/>
              <a:t>za</a:t>
            </a:r>
            <a:r>
              <a:rPr lang="en-US" sz="2400" b="1" dirty="0"/>
              <a:t> </a:t>
            </a:r>
            <a:r>
              <a:rPr lang="en-US" sz="2400" b="1" dirty="0" err="1"/>
              <a:t>izadu</a:t>
            </a:r>
            <a:r>
              <a:rPr lang="en-US" sz="2400" b="1" dirty="0"/>
              <a:t> </a:t>
            </a:r>
            <a:r>
              <a:rPr lang="en-US" sz="2400" b="1" dirty="0" err="1"/>
              <a:t>neophodne</a:t>
            </a:r>
            <a:r>
              <a:rPr lang="en-US" sz="2400" b="1" dirty="0"/>
              <a:t> </a:t>
            </a:r>
            <a:r>
              <a:rPr lang="en-US" sz="2400" b="1" dirty="0" err="1"/>
              <a:t>dokumentacije</a:t>
            </a:r>
            <a:r>
              <a:rPr lang="en-US" sz="2400" b="1" dirty="0"/>
              <a:t> </a:t>
            </a:r>
            <a:r>
              <a:rPr lang="en-US" sz="2400" b="1" dirty="0" err="1"/>
              <a:t>i</a:t>
            </a:r>
            <a:r>
              <a:rPr lang="en-US" sz="2400" b="1" dirty="0"/>
              <a:t> </a:t>
            </a:r>
            <a:r>
              <a:rPr lang="en-US" sz="2400" b="1" dirty="0" err="1"/>
              <a:t>odobravanje</a:t>
            </a:r>
            <a:r>
              <a:rPr lang="en-US" sz="2400" b="1" dirty="0"/>
              <a:t> </a:t>
            </a:r>
            <a:r>
              <a:rPr lang="en-US" sz="2400" b="1" dirty="0" err="1"/>
              <a:t>projekta</a:t>
            </a:r>
            <a:r>
              <a:rPr lang="en-US" sz="2400" b="1" dirty="0"/>
              <a:t>. </a:t>
            </a:r>
          </a:p>
          <a:p>
            <a:endParaRPr lang="en-US" sz="2400" b="1" dirty="0"/>
          </a:p>
          <a:p>
            <a:endParaRPr lang="en-US" sz="2200" b="1" dirty="0"/>
          </a:p>
        </p:txBody>
      </p:sp>
    </p:spTree>
    <p:extLst>
      <p:ext uri="{BB962C8B-B14F-4D97-AF65-F5344CB8AC3E}">
        <p14:creationId xmlns:p14="http://schemas.microsoft.com/office/powerpoint/2010/main" val="1105585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de-DE" b="1" dirty="0"/>
              <a:t>Pozajmljeni kapital kao izvor finansiranja</a:t>
            </a:r>
            <a:endParaRPr lang="en-US" b="1" i="1" dirty="0"/>
          </a:p>
        </p:txBody>
      </p:sp>
      <p:sp>
        <p:nvSpPr>
          <p:cNvPr id="3" name="Content Placeholder 2"/>
          <p:cNvSpPr>
            <a:spLocks noGrp="1"/>
          </p:cNvSpPr>
          <p:nvPr>
            <p:ph idx="1"/>
          </p:nvPr>
        </p:nvSpPr>
        <p:spPr>
          <a:xfrm>
            <a:off x="2506085" y="1773381"/>
            <a:ext cx="8915400" cy="4544291"/>
          </a:xfrm>
        </p:spPr>
        <p:txBody>
          <a:bodyPr>
            <a:noAutofit/>
          </a:bodyPr>
          <a:lstStyle/>
          <a:p>
            <a:r>
              <a:rPr lang="en-US" sz="2400" b="1" dirty="0"/>
              <a:t>Pored </a:t>
            </a:r>
            <a:r>
              <a:rPr lang="en-US" sz="2400" b="1" dirty="0" err="1"/>
              <a:t>navedenih</a:t>
            </a:r>
            <a:r>
              <a:rPr lang="en-US" sz="2400" b="1" dirty="0"/>
              <a:t>, </a:t>
            </a:r>
            <a:r>
              <a:rPr lang="en-US" sz="2400" b="1" dirty="0" err="1"/>
              <a:t>postoji</a:t>
            </a:r>
            <a:r>
              <a:rPr lang="en-US" sz="2400" b="1" dirty="0"/>
              <a:t> </a:t>
            </a:r>
            <a:r>
              <a:rPr lang="en-US" sz="2400" b="1" dirty="0" err="1"/>
              <a:t>i</a:t>
            </a:r>
            <a:r>
              <a:rPr lang="en-US" sz="2400" b="1" dirty="0"/>
              <a:t> </a:t>
            </a:r>
            <a:r>
              <a:rPr lang="en-US" sz="2400" b="1" dirty="0" err="1"/>
              <a:t>niz</a:t>
            </a:r>
            <a:r>
              <a:rPr lang="en-US" sz="2400" b="1" dirty="0"/>
              <a:t> </a:t>
            </a:r>
            <a:r>
              <a:rPr lang="en-US" sz="2400" b="1" dirty="0" err="1"/>
              <a:t>drugih</a:t>
            </a:r>
            <a:r>
              <a:rPr lang="en-US" sz="2400" b="1" dirty="0"/>
              <a:t> </a:t>
            </a:r>
            <a:r>
              <a:rPr lang="en-US" sz="2400" b="1" dirty="0" err="1"/>
              <a:t>izvora</a:t>
            </a:r>
            <a:r>
              <a:rPr lang="en-US" sz="2400" b="1" dirty="0"/>
              <a:t> </a:t>
            </a:r>
            <a:r>
              <a:rPr lang="en-US" sz="2400" b="1" dirty="0" err="1"/>
              <a:t>finansiranja</a:t>
            </a:r>
            <a:r>
              <a:rPr lang="en-US" sz="2400" b="1" dirty="0"/>
              <a:t> </a:t>
            </a:r>
            <a:r>
              <a:rPr lang="en-US" sz="2400" b="1" dirty="0" err="1" smtClean="0"/>
              <a:t>zaduživanjem</a:t>
            </a:r>
            <a:r>
              <a:rPr lang="en-US" sz="2400" b="1" dirty="0" smtClean="0"/>
              <a:t>: </a:t>
            </a:r>
            <a:endParaRPr lang="sr-Latn-RS" sz="2400" b="1" dirty="0" smtClean="0"/>
          </a:p>
          <a:p>
            <a:pPr lvl="1"/>
            <a:r>
              <a:rPr lang="en-US" sz="2200" b="1" dirty="0" err="1" smtClean="0"/>
              <a:t>akcijske</a:t>
            </a:r>
            <a:r>
              <a:rPr lang="en-US" sz="2200" b="1" dirty="0" smtClean="0"/>
              <a:t> </a:t>
            </a:r>
            <a:r>
              <a:rPr lang="en-US" sz="2200" b="1" dirty="0" err="1"/>
              <a:t>brokerske</a:t>
            </a:r>
            <a:r>
              <a:rPr lang="en-US" sz="2200" b="1" dirty="0"/>
              <a:t> </a:t>
            </a:r>
            <a:r>
              <a:rPr lang="en-US" sz="2200" b="1" dirty="0" err="1"/>
              <a:t>institucije</a:t>
            </a:r>
            <a:r>
              <a:rPr lang="en-US" sz="2200" b="1" dirty="0"/>
              <a:t>, </a:t>
            </a:r>
            <a:endParaRPr lang="sr-Latn-RS" sz="2200" b="1" dirty="0" smtClean="0"/>
          </a:p>
          <a:p>
            <a:pPr lvl="1"/>
            <a:r>
              <a:rPr lang="en-US" sz="2200" b="1" dirty="0" err="1" smtClean="0"/>
              <a:t>osiguravajuće</a:t>
            </a:r>
            <a:r>
              <a:rPr lang="en-US" sz="2200" b="1" dirty="0" smtClean="0"/>
              <a:t> </a:t>
            </a:r>
            <a:r>
              <a:rPr lang="en-US" sz="2200" b="1" dirty="0" err="1"/>
              <a:t>kompanije</a:t>
            </a:r>
            <a:r>
              <a:rPr lang="en-US" sz="2200" b="1" dirty="0"/>
              <a:t>, </a:t>
            </a:r>
            <a:endParaRPr lang="sr-Latn-RS" sz="2200" b="1" dirty="0" smtClean="0"/>
          </a:p>
          <a:p>
            <a:pPr lvl="1"/>
            <a:r>
              <a:rPr lang="en-US" sz="2200" b="1" dirty="0" err="1" smtClean="0"/>
              <a:t>kreditne</a:t>
            </a:r>
            <a:r>
              <a:rPr lang="en-US" sz="2200" b="1" dirty="0" smtClean="0"/>
              <a:t> </a:t>
            </a:r>
            <a:r>
              <a:rPr lang="en-US" sz="2200" b="1" dirty="0" err="1"/>
              <a:t>unije</a:t>
            </a:r>
            <a:r>
              <a:rPr lang="en-US" sz="2200" b="1" dirty="0"/>
              <a:t>, </a:t>
            </a:r>
            <a:endParaRPr lang="sr-Latn-RS" sz="2200" b="1" dirty="0" smtClean="0"/>
          </a:p>
          <a:p>
            <a:pPr lvl="1"/>
            <a:r>
              <a:rPr lang="en-US" sz="2200" b="1" dirty="0" err="1" smtClean="0"/>
              <a:t>privatno</a:t>
            </a:r>
            <a:r>
              <a:rPr lang="en-US" sz="2200" b="1" dirty="0" smtClean="0"/>
              <a:t> </a:t>
            </a:r>
            <a:r>
              <a:rPr lang="en-US" sz="2200" b="1" dirty="0" err="1"/>
              <a:t>kreditiranje</a:t>
            </a:r>
            <a:r>
              <a:rPr lang="en-US" sz="2200" b="1" dirty="0"/>
              <a:t>, </a:t>
            </a:r>
            <a:endParaRPr lang="sr-Latn-RS" sz="2200" b="1" dirty="0" smtClean="0"/>
          </a:p>
          <a:p>
            <a:pPr lvl="1"/>
            <a:r>
              <a:rPr lang="en-US" sz="2200" b="1" dirty="0" err="1" smtClean="0"/>
              <a:t>faktoring</a:t>
            </a:r>
            <a:r>
              <a:rPr lang="en-US" sz="2200" b="1" dirty="0" smtClean="0"/>
              <a:t> </a:t>
            </a:r>
            <a:r>
              <a:rPr lang="en-US" sz="2200" b="1" dirty="0"/>
              <a:t>(</a:t>
            </a:r>
            <a:r>
              <a:rPr lang="en-US" sz="2200" b="1" dirty="0" err="1"/>
              <a:t>prodaja</a:t>
            </a:r>
            <a:r>
              <a:rPr lang="en-US" sz="2200" b="1" dirty="0"/>
              <a:t> </a:t>
            </a:r>
            <a:r>
              <a:rPr lang="en-US" sz="2200" b="1" dirty="0" err="1"/>
              <a:t>svojih</a:t>
            </a:r>
            <a:r>
              <a:rPr lang="en-US" sz="2200" b="1" dirty="0"/>
              <a:t> </a:t>
            </a:r>
            <a:r>
              <a:rPr lang="en-US" sz="2200" b="1" dirty="0" err="1"/>
              <a:t>potraživanja</a:t>
            </a:r>
            <a:r>
              <a:rPr lang="en-US" sz="2200" b="1" dirty="0"/>
              <a:t> od </a:t>
            </a:r>
            <a:r>
              <a:rPr lang="en-US" sz="2200" b="1" dirty="0" err="1"/>
              <a:t>kupaca</a:t>
            </a:r>
            <a:r>
              <a:rPr lang="en-US" sz="2200" b="1" dirty="0"/>
              <a:t> </a:t>
            </a:r>
            <a:r>
              <a:rPr lang="en-US" sz="2200" b="1" dirty="0" err="1"/>
              <a:t>uz</a:t>
            </a:r>
            <a:r>
              <a:rPr lang="en-US" sz="2200" b="1" dirty="0"/>
              <a:t> </a:t>
            </a:r>
            <a:r>
              <a:rPr lang="en-US" sz="2200" b="1" dirty="0" err="1"/>
              <a:t>diskont</a:t>
            </a:r>
            <a:r>
              <a:rPr lang="en-US" sz="2200" b="1" dirty="0" smtClean="0"/>
              <a:t>)</a:t>
            </a:r>
            <a:endParaRPr lang="sr-Latn-RS" sz="2200" b="1" dirty="0" smtClean="0"/>
          </a:p>
          <a:p>
            <a:pPr lvl="1"/>
            <a:r>
              <a:rPr lang="en-US" sz="2200" b="1" dirty="0" err="1" smtClean="0"/>
              <a:t>forfeting</a:t>
            </a:r>
            <a:r>
              <a:rPr lang="en-US" sz="2200" b="1" dirty="0" smtClean="0"/>
              <a:t> </a:t>
            </a:r>
            <a:r>
              <a:rPr lang="en-US" sz="2200" b="1" dirty="0"/>
              <a:t>(</a:t>
            </a:r>
            <a:r>
              <a:rPr lang="en-US" sz="2200" b="1" dirty="0" err="1"/>
              <a:t>prodaja</a:t>
            </a:r>
            <a:r>
              <a:rPr lang="en-US" sz="2200" b="1" dirty="0"/>
              <a:t> </a:t>
            </a:r>
            <a:r>
              <a:rPr lang="en-US" sz="2200" b="1" dirty="0" err="1"/>
              <a:t>potraživanja</a:t>
            </a:r>
            <a:r>
              <a:rPr lang="en-US" sz="2200" b="1" dirty="0"/>
              <a:t> u </a:t>
            </a:r>
            <a:r>
              <a:rPr lang="en-US" sz="2200" b="1" dirty="0" err="1"/>
              <a:t>inostranstvu</a:t>
            </a:r>
            <a:r>
              <a:rPr lang="en-US" sz="2200" b="1" dirty="0"/>
              <a:t>) </a:t>
            </a:r>
            <a:r>
              <a:rPr lang="en-US" sz="2200" b="1" dirty="0" err="1"/>
              <a:t>i</a:t>
            </a:r>
            <a:r>
              <a:rPr lang="en-US" sz="2200" b="1" dirty="0"/>
              <a:t> </a:t>
            </a:r>
            <a:endParaRPr lang="sr-Latn-RS" sz="2200" b="1" dirty="0" smtClean="0"/>
          </a:p>
          <a:p>
            <a:pPr lvl="1"/>
            <a:r>
              <a:rPr lang="sr-Latn-RS" sz="2200" b="1" dirty="0" smtClean="0"/>
              <a:t>o</a:t>
            </a:r>
            <a:r>
              <a:rPr lang="en-US" sz="2200" b="1" dirty="0" err="1" smtClean="0"/>
              <a:t>bveznice</a:t>
            </a:r>
            <a:r>
              <a:rPr lang="sr-Latn-RS" sz="2200" b="1" dirty="0" smtClean="0"/>
              <a:t>.</a:t>
            </a:r>
            <a:endParaRPr lang="en-US" sz="2200" b="1" dirty="0"/>
          </a:p>
        </p:txBody>
      </p:sp>
    </p:spTree>
    <p:extLst>
      <p:ext uri="{BB962C8B-B14F-4D97-AF65-F5344CB8AC3E}">
        <p14:creationId xmlns:p14="http://schemas.microsoft.com/office/powerpoint/2010/main" val="3658091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07200" y="2643410"/>
            <a:ext cx="8911687" cy="1280890"/>
          </a:xfrm>
        </p:spPr>
        <p:txBody>
          <a:bodyPr/>
          <a:lstStyle/>
          <a:p>
            <a:r>
              <a:rPr lang="de-DE" b="1" dirty="0"/>
              <a:t>Izbor kapitala za mala i srednja preduzeća </a:t>
            </a:r>
            <a:endParaRPr lang="en-US" b="1" dirty="0"/>
          </a:p>
        </p:txBody>
      </p:sp>
    </p:spTree>
    <p:extLst>
      <p:ext uri="{BB962C8B-B14F-4D97-AF65-F5344CB8AC3E}">
        <p14:creationId xmlns:p14="http://schemas.microsoft.com/office/powerpoint/2010/main" val="398918933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de-DE" b="1" dirty="0"/>
              <a:t>Izbor kapitala za mala i srednja preduzeća </a:t>
            </a:r>
            <a:endParaRPr lang="en-US" b="1" dirty="0"/>
          </a:p>
        </p:txBody>
      </p:sp>
      <p:sp>
        <p:nvSpPr>
          <p:cNvPr id="3" name="Content Placeholder 2"/>
          <p:cNvSpPr>
            <a:spLocks noGrp="1"/>
          </p:cNvSpPr>
          <p:nvPr>
            <p:ph idx="1"/>
          </p:nvPr>
        </p:nvSpPr>
        <p:spPr>
          <a:xfrm>
            <a:off x="2589212" y="1904999"/>
            <a:ext cx="8915400" cy="4385441"/>
          </a:xfrm>
        </p:spPr>
        <p:txBody>
          <a:bodyPr>
            <a:normAutofit/>
          </a:bodyPr>
          <a:lstStyle/>
          <a:p>
            <a:endParaRPr lang="x-none" sz="2400" dirty="0" smtClean="0">
              <a:solidFill>
                <a:schemeClr val="tx1"/>
              </a:solidFill>
            </a:endParaRPr>
          </a:p>
          <a:p>
            <a:pPr algn="just"/>
            <a:r>
              <a:rPr lang="de-DE" sz="2400" b="1" dirty="0"/>
              <a:t>U početnoj fazi </a:t>
            </a:r>
            <a:r>
              <a:rPr lang="de-DE" sz="2400" b="1" dirty="0" smtClean="0"/>
              <a:t>pred </a:t>
            </a:r>
            <a:r>
              <a:rPr lang="de-DE" sz="2400" b="1" dirty="0"/>
              <a:t>preduzetnika se postavlja pitanje izbora pogodnog izvora </a:t>
            </a:r>
            <a:r>
              <a:rPr lang="de-DE" sz="2400" b="1" dirty="0" smtClean="0"/>
              <a:t>finansiranja</a:t>
            </a:r>
            <a:r>
              <a:rPr lang="sr-Latn-RS" sz="2400" b="1" dirty="0" smtClean="0"/>
              <a:t> - </a:t>
            </a:r>
            <a:r>
              <a:rPr lang="de-DE" sz="2400" b="1" dirty="0"/>
              <a:t>sopstveni i/ili pozajmljeni </a:t>
            </a:r>
            <a:r>
              <a:rPr lang="de-DE" sz="2400" b="1" dirty="0" smtClean="0"/>
              <a:t>kapital</a:t>
            </a:r>
            <a:r>
              <a:rPr lang="sr-Latn-RS" sz="2400" b="1" dirty="0" smtClean="0"/>
              <a:t>?</a:t>
            </a:r>
          </a:p>
          <a:p>
            <a:pPr algn="just"/>
            <a:endParaRPr lang="sr-Latn-RS" sz="2400" b="1" dirty="0" smtClean="0"/>
          </a:p>
          <a:p>
            <a:pPr algn="just"/>
            <a:r>
              <a:rPr lang="sr-Latn-RS" sz="2400" b="1" dirty="0" smtClean="0"/>
              <a:t>Većina izvora finansiranja je nedostupna brojnim malim preduzećima, zbog visokog</a:t>
            </a:r>
            <a:r>
              <a:rPr lang="de-DE" sz="2400" b="1" dirty="0" smtClean="0"/>
              <a:t> </a:t>
            </a:r>
            <a:r>
              <a:rPr lang="de-DE" sz="2400" b="1" dirty="0"/>
              <a:t>rizika koji se automatski vezuje za one firme koje imaju malu neto imovinu u vidu sopstvenog kapitala</a:t>
            </a:r>
            <a:endParaRPr lang="x-none" sz="2400" b="1" dirty="0"/>
          </a:p>
        </p:txBody>
      </p:sp>
    </p:spTree>
    <p:extLst>
      <p:ext uri="{BB962C8B-B14F-4D97-AF65-F5344CB8AC3E}">
        <p14:creationId xmlns:p14="http://schemas.microsoft.com/office/powerpoint/2010/main" val="260318466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de-DE" b="1" dirty="0"/>
              <a:t>Izbor kapitala za mala i srednja preduzeća </a:t>
            </a:r>
            <a:endParaRPr lang="en-US" b="1" dirty="0"/>
          </a:p>
        </p:txBody>
      </p:sp>
      <p:sp>
        <p:nvSpPr>
          <p:cNvPr id="3" name="Content Placeholder 2"/>
          <p:cNvSpPr>
            <a:spLocks noGrp="1"/>
          </p:cNvSpPr>
          <p:nvPr>
            <p:ph idx="1"/>
          </p:nvPr>
        </p:nvSpPr>
        <p:spPr>
          <a:xfrm>
            <a:off x="2589212" y="1904999"/>
            <a:ext cx="8915400" cy="4385441"/>
          </a:xfrm>
        </p:spPr>
        <p:txBody>
          <a:bodyPr>
            <a:normAutofit/>
          </a:bodyPr>
          <a:lstStyle/>
          <a:p>
            <a:endParaRPr lang="x-none" sz="2400" dirty="0" smtClean="0">
              <a:solidFill>
                <a:schemeClr val="tx1"/>
              </a:solidFill>
            </a:endParaRPr>
          </a:p>
          <a:p>
            <a:pPr algn="just"/>
            <a:endParaRPr lang="x-none" sz="2400" b="1" u="sng"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55491" y="1264555"/>
            <a:ext cx="6077526" cy="5400724"/>
          </a:xfrm>
          <a:prstGeom prst="rect">
            <a:avLst/>
          </a:prstGeom>
        </p:spPr>
      </p:pic>
      <p:sp>
        <p:nvSpPr>
          <p:cNvPr id="5" name="Rectangle 4"/>
          <p:cNvSpPr/>
          <p:nvPr/>
        </p:nvSpPr>
        <p:spPr>
          <a:xfrm>
            <a:off x="1196832" y="1904998"/>
            <a:ext cx="4058659" cy="2246769"/>
          </a:xfrm>
          <a:prstGeom prst="rect">
            <a:avLst/>
          </a:prstGeom>
        </p:spPr>
        <p:txBody>
          <a:bodyPr wrap="square">
            <a:spAutoFit/>
          </a:bodyPr>
          <a:lstStyle/>
          <a:p>
            <a:r>
              <a:rPr lang="en-US" sz="2800" b="1" dirty="0" err="1"/>
              <a:t>Preduzetnici</a:t>
            </a:r>
            <a:r>
              <a:rPr lang="en-US" sz="2800" b="1" dirty="0"/>
              <a:t> </a:t>
            </a:r>
            <a:r>
              <a:rPr lang="en-US" sz="2800" b="1" dirty="0" err="1"/>
              <a:t>i</a:t>
            </a:r>
            <a:r>
              <a:rPr lang="en-US" sz="2800" b="1" dirty="0"/>
              <a:t> </a:t>
            </a:r>
            <a:r>
              <a:rPr lang="sr-Latn-RS" sz="2800" b="1" dirty="0" smtClean="0"/>
              <a:t>MSP </a:t>
            </a:r>
            <a:r>
              <a:rPr lang="en-US" sz="2800" b="1" dirty="0" err="1" smtClean="0"/>
              <a:t>na</a:t>
            </a:r>
            <a:r>
              <a:rPr lang="en-US" sz="2800" b="1" dirty="0" smtClean="0"/>
              <a:t> </a:t>
            </a:r>
            <a:r>
              <a:rPr lang="en-US" sz="2800" b="1" dirty="0" err="1"/>
              <a:t>raspolaganju</a:t>
            </a:r>
            <a:r>
              <a:rPr lang="en-US" sz="2800" b="1" dirty="0"/>
              <a:t> </a:t>
            </a:r>
            <a:r>
              <a:rPr lang="en-US" sz="2800" b="1" dirty="0" err="1"/>
              <a:t>imaju</a:t>
            </a:r>
            <a:r>
              <a:rPr lang="en-US" sz="2800" b="1" dirty="0"/>
              <a:t> </a:t>
            </a:r>
            <a:r>
              <a:rPr lang="en-US" sz="2800" b="1" dirty="0" err="1"/>
              <a:t>niz</a:t>
            </a:r>
            <a:r>
              <a:rPr lang="en-US" sz="2800" b="1" dirty="0"/>
              <a:t> </a:t>
            </a:r>
            <a:r>
              <a:rPr lang="en-US" sz="2800" b="1" dirty="0" err="1"/>
              <a:t>različitih</a:t>
            </a:r>
            <a:r>
              <a:rPr lang="en-US" sz="2800" b="1" dirty="0"/>
              <a:t> </a:t>
            </a:r>
            <a:r>
              <a:rPr lang="en-US" sz="2800" b="1" dirty="0" err="1"/>
              <a:t>izvora</a:t>
            </a:r>
            <a:r>
              <a:rPr lang="en-US" sz="2800" b="1" dirty="0"/>
              <a:t> </a:t>
            </a:r>
            <a:r>
              <a:rPr lang="en-US" sz="2800" b="1" dirty="0" err="1"/>
              <a:t>finansiranja</a:t>
            </a:r>
            <a:r>
              <a:rPr lang="en-US" sz="2800" b="1" dirty="0"/>
              <a:t> </a:t>
            </a:r>
            <a:r>
              <a:rPr lang="en-US" sz="2800" b="1" dirty="0" err="1"/>
              <a:t>koji</a:t>
            </a:r>
            <a:r>
              <a:rPr lang="en-US" sz="2800" b="1" dirty="0"/>
              <a:t> </a:t>
            </a:r>
            <a:r>
              <a:rPr lang="en-US" sz="2800" b="1" dirty="0" err="1"/>
              <a:t>mogu</a:t>
            </a:r>
            <a:r>
              <a:rPr lang="en-US" sz="2800" b="1" dirty="0"/>
              <a:t> </a:t>
            </a:r>
            <a:r>
              <a:rPr lang="en-US" sz="2800" b="1" dirty="0" err="1"/>
              <a:t>biti</a:t>
            </a:r>
            <a:r>
              <a:rPr lang="en-US" sz="2800" b="1" dirty="0"/>
              <a:t> </a:t>
            </a:r>
            <a:r>
              <a:rPr lang="en-US" sz="2800" b="1" u="sng" dirty="0" err="1"/>
              <a:t>interni</a:t>
            </a:r>
            <a:r>
              <a:rPr lang="en-US" sz="2800" b="1" u="sng" dirty="0"/>
              <a:t> </a:t>
            </a:r>
            <a:r>
              <a:rPr lang="en-US" sz="2800" b="1" u="sng" dirty="0" err="1"/>
              <a:t>i</a:t>
            </a:r>
            <a:r>
              <a:rPr lang="en-US" sz="2800" b="1" u="sng" dirty="0"/>
              <a:t> </a:t>
            </a:r>
            <a:r>
              <a:rPr lang="en-US" sz="2800" b="1" u="sng" dirty="0" err="1"/>
              <a:t>eksterni</a:t>
            </a:r>
            <a:r>
              <a:rPr lang="en-US" dirty="0"/>
              <a:t>.</a:t>
            </a:r>
          </a:p>
        </p:txBody>
      </p:sp>
    </p:spTree>
    <p:extLst>
      <p:ext uri="{BB962C8B-B14F-4D97-AF65-F5344CB8AC3E}">
        <p14:creationId xmlns:p14="http://schemas.microsoft.com/office/powerpoint/2010/main" val="149400102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de-DE" b="1" dirty="0"/>
              <a:t>Izbor kapitala za mala i srednja preduzeća </a:t>
            </a:r>
            <a:endParaRPr lang="en-US" b="1" dirty="0"/>
          </a:p>
        </p:txBody>
      </p:sp>
      <p:sp>
        <p:nvSpPr>
          <p:cNvPr id="3" name="Content Placeholder 2"/>
          <p:cNvSpPr>
            <a:spLocks noGrp="1"/>
          </p:cNvSpPr>
          <p:nvPr>
            <p:ph idx="1"/>
          </p:nvPr>
        </p:nvSpPr>
        <p:spPr>
          <a:xfrm>
            <a:off x="2589212" y="1904999"/>
            <a:ext cx="8915400" cy="4385441"/>
          </a:xfrm>
        </p:spPr>
        <p:txBody>
          <a:bodyPr>
            <a:normAutofit/>
          </a:bodyPr>
          <a:lstStyle/>
          <a:p>
            <a:r>
              <a:rPr lang="de-DE" sz="2800" b="1" u="sng" dirty="0" smtClean="0"/>
              <a:t>U </a:t>
            </a:r>
            <a:r>
              <a:rPr lang="de-DE" sz="2800" b="1" u="sng" dirty="0"/>
              <a:t>interne izvore kapitala spadaju: </a:t>
            </a:r>
            <a:endParaRPr lang="sr-Latn-RS" sz="2800" b="1" u="sng" dirty="0" smtClean="0"/>
          </a:p>
          <a:p>
            <a:endParaRPr lang="sr-Latn-RS" sz="2800" b="1" u="sng" dirty="0" smtClean="0"/>
          </a:p>
          <a:p>
            <a:r>
              <a:rPr lang="de-DE" sz="2400" b="1" dirty="0" smtClean="0"/>
              <a:t>lični </a:t>
            </a:r>
            <a:r>
              <a:rPr lang="de-DE" sz="2400" b="1" dirty="0"/>
              <a:t>kapital </a:t>
            </a:r>
            <a:r>
              <a:rPr lang="de-DE" sz="2400" b="1" dirty="0" smtClean="0"/>
              <a:t>preduzetnika</a:t>
            </a:r>
            <a:r>
              <a:rPr lang="sr-Latn-RS" sz="2400" b="1" dirty="0"/>
              <a:t> </a:t>
            </a:r>
            <a:r>
              <a:rPr lang="sr-Latn-RS" sz="2400" b="1" dirty="0" smtClean="0"/>
              <a:t>i </a:t>
            </a:r>
            <a:r>
              <a:rPr lang="de-DE" sz="2200" b="1" dirty="0" smtClean="0"/>
              <a:t>nov</a:t>
            </a:r>
            <a:r>
              <a:rPr lang="sr-Latn-RS" sz="2200" b="1" dirty="0" smtClean="0"/>
              <a:t>a</a:t>
            </a:r>
            <a:r>
              <a:rPr lang="de-DE" sz="2200" b="1" dirty="0" smtClean="0"/>
              <a:t>c prikupljen </a:t>
            </a:r>
            <a:r>
              <a:rPr lang="de-DE" sz="2200" b="1" dirty="0"/>
              <a:t>od porodice i prijatelja. </a:t>
            </a:r>
            <a:endParaRPr lang="sr-Latn-RS" sz="2200" b="1" dirty="0" smtClean="0"/>
          </a:p>
          <a:p>
            <a:r>
              <a:rPr lang="en-US" sz="2400" b="1" dirty="0" smtClean="0"/>
              <a:t>“</a:t>
            </a:r>
            <a:r>
              <a:rPr lang="en-US" sz="2400" b="1" i="1" u="sng" dirty="0"/>
              <a:t>3F</a:t>
            </a:r>
            <a:r>
              <a:rPr lang="en-US" sz="2400" b="1" dirty="0"/>
              <a:t>” </a:t>
            </a:r>
            <a:r>
              <a:rPr lang="sr-Latn-RS" sz="2400" b="1" dirty="0" smtClean="0"/>
              <a:t>izvori </a:t>
            </a:r>
            <a:r>
              <a:rPr lang="en-US" sz="2400" b="1" dirty="0" err="1" smtClean="0"/>
              <a:t>za</a:t>
            </a:r>
            <a:r>
              <a:rPr lang="en-US" sz="2400" b="1" dirty="0" smtClean="0"/>
              <a:t> </a:t>
            </a:r>
            <a:r>
              <a:rPr lang="en-US" sz="2400" b="1" dirty="0" err="1" smtClean="0"/>
              <a:t>početno</a:t>
            </a:r>
            <a:r>
              <a:rPr lang="en-US" sz="2400" b="1" dirty="0" smtClean="0"/>
              <a:t> </a:t>
            </a:r>
            <a:r>
              <a:rPr lang="en-US" sz="2400" b="1" dirty="0" err="1"/>
              <a:t>finansiranje</a:t>
            </a:r>
            <a:r>
              <a:rPr lang="en-US" sz="2400" b="1" dirty="0"/>
              <a:t> </a:t>
            </a:r>
            <a:r>
              <a:rPr lang="en-US" sz="2400" b="1" dirty="0" err="1"/>
              <a:t>malog</a:t>
            </a:r>
            <a:r>
              <a:rPr lang="en-US" sz="2400" b="1" dirty="0"/>
              <a:t> </a:t>
            </a:r>
            <a:r>
              <a:rPr lang="en-US" sz="2400" b="1" dirty="0" err="1"/>
              <a:t>preduzeća</a:t>
            </a:r>
            <a:r>
              <a:rPr lang="en-US" sz="2400" b="1" dirty="0"/>
              <a:t> – </a:t>
            </a:r>
            <a:r>
              <a:rPr lang="en-US" sz="2400" b="1" dirty="0" err="1"/>
              <a:t>porodica</a:t>
            </a:r>
            <a:r>
              <a:rPr lang="en-US" sz="2400" b="1" dirty="0"/>
              <a:t>, </a:t>
            </a:r>
            <a:r>
              <a:rPr lang="en-US" sz="2400" b="1" dirty="0" err="1"/>
              <a:t>prijatelji</a:t>
            </a:r>
            <a:r>
              <a:rPr lang="en-US" sz="2400" b="1" dirty="0"/>
              <a:t> </a:t>
            </a:r>
            <a:r>
              <a:rPr lang="en-US" sz="2400" b="1" dirty="0" err="1"/>
              <a:t>i</a:t>
            </a:r>
            <a:r>
              <a:rPr lang="en-US" sz="2400" b="1" dirty="0"/>
              <a:t> </a:t>
            </a:r>
            <a:r>
              <a:rPr lang="en-US" sz="2400" b="1" dirty="0" err="1"/>
              <a:t>osnivač</a:t>
            </a:r>
            <a:r>
              <a:rPr lang="en-US" sz="2400" b="1" dirty="0"/>
              <a:t> (</a:t>
            </a:r>
            <a:r>
              <a:rPr lang="en-US" sz="2400" b="1" dirty="0" err="1"/>
              <a:t>engl.</a:t>
            </a:r>
            <a:r>
              <a:rPr lang="en-US" sz="2400" b="1" dirty="0"/>
              <a:t> </a:t>
            </a:r>
            <a:r>
              <a:rPr lang="en-US" sz="2400" b="1" i="1" dirty="0"/>
              <a:t>family, friends and founder</a:t>
            </a:r>
            <a:r>
              <a:rPr lang="en-US" sz="2400" b="1" dirty="0" smtClean="0"/>
              <a:t>).</a:t>
            </a:r>
            <a:endParaRPr lang="sr-Latn-RS" sz="2400" b="1" dirty="0" smtClean="0"/>
          </a:p>
          <a:p>
            <a:r>
              <a:rPr lang="en-US" sz="2400" b="1" dirty="0" err="1" smtClean="0"/>
              <a:t>Nakon</a:t>
            </a:r>
            <a:r>
              <a:rPr lang="en-US" sz="2400" b="1" dirty="0" smtClean="0"/>
              <a:t> </a:t>
            </a:r>
            <a:r>
              <a:rPr lang="en-US" sz="2400" b="1" dirty="0" err="1"/>
              <a:t>pokretanja</a:t>
            </a:r>
            <a:r>
              <a:rPr lang="en-US" sz="2400" b="1" dirty="0"/>
              <a:t> </a:t>
            </a:r>
            <a:r>
              <a:rPr lang="sr-Latn-RS" sz="2400" b="1" dirty="0" smtClean="0"/>
              <a:t>posla,</a:t>
            </a:r>
            <a:r>
              <a:rPr lang="en-US" sz="2400" b="1" dirty="0" smtClean="0"/>
              <a:t> </a:t>
            </a:r>
            <a:r>
              <a:rPr lang="en-US" sz="2400" b="1" dirty="0" err="1"/>
              <a:t>zadržani</a:t>
            </a:r>
            <a:r>
              <a:rPr lang="en-US" sz="2400" b="1" dirty="0"/>
              <a:t> profit </a:t>
            </a:r>
            <a:r>
              <a:rPr lang="en-US" sz="2400" b="1" dirty="0" err="1"/>
              <a:t>i</a:t>
            </a:r>
            <a:r>
              <a:rPr lang="en-US" sz="2400" b="1" dirty="0"/>
              <a:t> </a:t>
            </a:r>
            <a:r>
              <a:rPr lang="en-US" sz="2400" b="1" dirty="0" err="1"/>
              <a:t>zarada</a:t>
            </a:r>
            <a:r>
              <a:rPr lang="en-US" sz="2400" b="1" dirty="0"/>
              <a:t> </a:t>
            </a:r>
            <a:r>
              <a:rPr lang="en-US" sz="2400" b="1" dirty="0" err="1"/>
              <a:t>obezbeđuju</a:t>
            </a:r>
            <a:r>
              <a:rPr lang="en-US" sz="2400" b="1" dirty="0"/>
              <a:t> </a:t>
            </a:r>
            <a:r>
              <a:rPr lang="en-US" sz="2400" b="1" dirty="0" err="1"/>
              <a:t>interni</a:t>
            </a:r>
            <a:r>
              <a:rPr lang="en-US" sz="2400" b="1" dirty="0"/>
              <a:t> </a:t>
            </a:r>
            <a:r>
              <a:rPr lang="en-US" sz="2400" b="1" dirty="0" err="1"/>
              <a:t>kapital</a:t>
            </a:r>
            <a:r>
              <a:rPr lang="en-US" sz="2400" b="1" dirty="0"/>
              <a:t> </a:t>
            </a:r>
            <a:r>
              <a:rPr lang="en-US" sz="2400" b="1" dirty="0" err="1"/>
              <a:t>kojim</a:t>
            </a:r>
            <a:r>
              <a:rPr lang="en-US" sz="2400" b="1" dirty="0"/>
              <a:t> se </a:t>
            </a:r>
            <a:r>
              <a:rPr lang="en-US" sz="2400" b="1" dirty="0" err="1"/>
              <a:t>obezbeđuje</a:t>
            </a:r>
            <a:r>
              <a:rPr lang="en-US" sz="2400" b="1" dirty="0"/>
              <a:t> </a:t>
            </a:r>
            <a:r>
              <a:rPr lang="en-US" sz="2400" b="1" dirty="0" err="1"/>
              <a:t>glavni</a:t>
            </a:r>
            <a:r>
              <a:rPr lang="en-US" sz="2400" b="1" dirty="0"/>
              <a:t> </a:t>
            </a:r>
            <a:r>
              <a:rPr lang="en-US" sz="2400" b="1" dirty="0" err="1"/>
              <a:t>deo</a:t>
            </a:r>
            <a:r>
              <a:rPr lang="en-US" sz="2400" b="1" dirty="0"/>
              <a:t> </a:t>
            </a:r>
            <a:r>
              <a:rPr lang="en-US" sz="2400" b="1" dirty="0" err="1"/>
              <a:t>njene</a:t>
            </a:r>
            <a:r>
              <a:rPr lang="en-US" sz="2400" b="1" dirty="0"/>
              <a:t> </a:t>
            </a:r>
            <a:r>
              <a:rPr lang="en-US" sz="2400" b="1" dirty="0" err="1"/>
              <a:t>strukture</a:t>
            </a:r>
            <a:r>
              <a:rPr lang="en-US" sz="2400" b="1" dirty="0"/>
              <a:t> </a:t>
            </a:r>
            <a:r>
              <a:rPr lang="en-US" sz="2400" b="1" dirty="0" err="1"/>
              <a:t>kapitala</a:t>
            </a:r>
            <a:r>
              <a:rPr lang="en-US" sz="2400" b="1" dirty="0"/>
              <a:t> </a:t>
            </a:r>
            <a:r>
              <a:rPr lang="en-US" sz="2400" b="1" dirty="0" err="1"/>
              <a:t>i</a:t>
            </a:r>
            <a:r>
              <a:rPr lang="en-US" sz="2400" b="1" dirty="0"/>
              <a:t> </a:t>
            </a:r>
            <a:r>
              <a:rPr lang="en-US" sz="2400" b="1" dirty="0" err="1"/>
              <a:t>finansiranja</a:t>
            </a:r>
            <a:r>
              <a:rPr lang="en-US" sz="2400" b="1" dirty="0"/>
              <a:t>. </a:t>
            </a:r>
          </a:p>
        </p:txBody>
      </p:sp>
    </p:spTree>
    <p:extLst>
      <p:ext uri="{BB962C8B-B14F-4D97-AF65-F5344CB8AC3E}">
        <p14:creationId xmlns:p14="http://schemas.microsoft.com/office/powerpoint/2010/main" val="373917430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de-DE" b="1" dirty="0"/>
              <a:t>Izbor kapitala za mala i srednja preduzeća </a:t>
            </a:r>
            <a:endParaRPr lang="en-US" b="1" dirty="0"/>
          </a:p>
        </p:txBody>
      </p:sp>
      <p:sp>
        <p:nvSpPr>
          <p:cNvPr id="3" name="Content Placeholder 2"/>
          <p:cNvSpPr>
            <a:spLocks noGrp="1"/>
          </p:cNvSpPr>
          <p:nvPr>
            <p:ph idx="1"/>
          </p:nvPr>
        </p:nvSpPr>
        <p:spPr>
          <a:xfrm>
            <a:off x="2589212" y="1904999"/>
            <a:ext cx="8915400" cy="4643583"/>
          </a:xfrm>
        </p:spPr>
        <p:txBody>
          <a:bodyPr>
            <a:noAutofit/>
          </a:bodyPr>
          <a:lstStyle/>
          <a:p>
            <a:r>
              <a:rPr lang="en-US" sz="2800" b="1" u="sng" dirty="0" err="1"/>
              <a:t>Eksterna</a:t>
            </a:r>
            <a:r>
              <a:rPr lang="en-US" sz="2800" b="1" u="sng" dirty="0"/>
              <a:t> </a:t>
            </a:r>
            <a:r>
              <a:rPr lang="en-US" sz="2800" b="1" u="sng" dirty="0" err="1"/>
              <a:t>finansijska</a:t>
            </a:r>
            <a:r>
              <a:rPr lang="en-US" sz="2800" b="1" u="sng" dirty="0"/>
              <a:t> </a:t>
            </a:r>
            <a:r>
              <a:rPr lang="en-US" sz="2800" b="1" u="sng" dirty="0" err="1"/>
              <a:t>sredstva</a:t>
            </a:r>
            <a:r>
              <a:rPr lang="en-US" sz="2800" b="1" u="sng" dirty="0"/>
              <a:t> </a:t>
            </a:r>
            <a:endParaRPr lang="sr-Latn-RS" sz="2800" b="1" u="sng" dirty="0" smtClean="0"/>
          </a:p>
          <a:p>
            <a:endParaRPr lang="sr-Latn-RS" sz="2400" b="1" dirty="0" smtClean="0"/>
          </a:p>
          <a:p>
            <a:r>
              <a:rPr lang="en-US" sz="2400" b="1" dirty="0" err="1" smtClean="0"/>
              <a:t>zajmovi</a:t>
            </a:r>
            <a:r>
              <a:rPr lang="en-US" sz="2400" b="1" dirty="0" smtClean="0"/>
              <a:t> </a:t>
            </a:r>
            <a:r>
              <a:rPr lang="en-US" sz="2400" b="1" dirty="0"/>
              <a:t>od </a:t>
            </a:r>
            <a:r>
              <a:rPr lang="en-US" sz="2400" b="1" dirty="0" err="1"/>
              <a:t>banaka</a:t>
            </a:r>
            <a:r>
              <a:rPr lang="en-US" sz="2400" b="1" dirty="0"/>
              <a:t>, </a:t>
            </a:r>
            <a:r>
              <a:rPr lang="sr-Latn-RS" sz="2400" b="1" dirty="0" smtClean="0"/>
              <a:t>lizing</a:t>
            </a:r>
          </a:p>
          <a:p>
            <a:r>
              <a:rPr lang="en-US" sz="2400" b="1" dirty="0" err="1" smtClean="0"/>
              <a:t>društava</a:t>
            </a:r>
            <a:r>
              <a:rPr lang="en-US" sz="2400" b="1" dirty="0" smtClean="0"/>
              <a:t> </a:t>
            </a:r>
            <a:r>
              <a:rPr lang="en-US" sz="2400" b="1" dirty="0" err="1"/>
              <a:t>za</a:t>
            </a:r>
            <a:r>
              <a:rPr lang="en-US" sz="2400" b="1" dirty="0"/>
              <a:t> </a:t>
            </a:r>
            <a:r>
              <a:rPr lang="en-US" sz="2400" b="1" dirty="0" err="1"/>
              <a:t>upravljanje</a:t>
            </a:r>
            <a:r>
              <a:rPr lang="en-US" sz="2400" b="1" dirty="0"/>
              <a:t> </a:t>
            </a:r>
            <a:r>
              <a:rPr lang="en-US" sz="2400" b="1" dirty="0" err="1"/>
              <a:t>investicionim</a:t>
            </a:r>
            <a:r>
              <a:rPr lang="en-US" sz="2400" b="1" dirty="0"/>
              <a:t> </a:t>
            </a:r>
            <a:r>
              <a:rPr lang="en-US" sz="2400" b="1" dirty="0" err="1"/>
              <a:t>fondovima</a:t>
            </a:r>
            <a:r>
              <a:rPr lang="en-US" sz="2400" b="1" dirty="0"/>
              <a:t> </a:t>
            </a:r>
            <a:r>
              <a:rPr lang="en-US" sz="2400" b="1" dirty="0" err="1"/>
              <a:t>i</a:t>
            </a:r>
            <a:r>
              <a:rPr lang="en-US" sz="2400" b="1" dirty="0"/>
              <a:t> </a:t>
            </a:r>
            <a:r>
              <a:rPr lang="en-US" sz="2400" b="1" dirty="0" err="1"/>
              <a:t>neformalnih</a:t>
            </a:r>
            <a:r>
              <a:rPr lang="en-US" sz="2400" b="1" dirty="0"/>
              <a:t> </a:t>
            </a:r>
            <a:r>
              <a:rPr lang="en-US" sz="2400" b="1" dirty="0" err="1"/>
              <a:t>investitora</a:t>
            </a:r>
            <a:r>
              <a:rPr lang="en-US" sz="2400" b="1" dirty="0"/>
              <a:t>, </a:t>
            </a:r>
            <a:endParaRPr lang="sr-Latn-RS" sz="2400" b="1" dirty="0" smtClean="0"/>
          </a:p>
          <a:p>
            <a:r>
              <a:rPr lang="en-US" sz="2400" b="1" dirty="0" err="1" smtClean="0"/>
              <a:t>kratkoročnih</a:t>
            </a:r>
            <a:r>
              <a:rPr lang="en-US" sz="2400" b="1" dirty="0" smtClean="0"/>
              <a:t> </a:t>
            </a:r>
            <a:r>
              <a:rPr lang="en-US" sz="2400" b="1" dirty="0" err="1"/>
              <a:t>trgovačkih</a:t>
            </a:r>
            <a:r>
              <a:rPr lang="en-US" sz="2400" b="1" dirty="0"/>
              <a:t> </a:t>
            </a:r>
            <a:r>
              <a:rPr lang="en-US" sz="2400" b="1" dirty="0" err="1"/>
              <a:t>kredita</a:t>
            </a:r>
            <a:r>
              <a:rPr lang="en-US" sz="2400" b="1" dirty="0" smtClean="0"/>
              <a:t>,</a:t>
            </a:r>
            <a:endParaRPr lang="sr-Latn-RS" sz="2400" b="1" dirty="0" smtClean="0"/>
          </a:p>
          <a:p>
            <a:r>
              <a:rPr lang="en-US" sz="2400" b="1" dirty="0" err="1" smtClean="0"/>
              <a:t>nabavka</a:t>
            </a:r>
            <a:r>
              <a:rPr lang="en-US" sz="2400" b="1" dirty="0" smtClean="0"/>
              <a:t> </a:t>
            </a:r>
            <a:r>
              <a:rPr lang="en-US" sz="2400" b="1" dirty="0" err="1"/>
              <a:t>putem</a:t>
            </a:r>
            <a:r>
              <a:rPr lang="en-US" sz="2400" b="1" dirty="0"/>
              <a:t> </a:t>
            </a:r>
            <a:r>
              <a:rPr lang="en-US" sz="2400" b="1" dirty="0" err="1"/>
              <a:t>zakupa</a:t>
            </a:r>
            <a:r>
              <a:rPr lang="en-US" sz="2400" b="1" dirty="0" smtClean="0"/>
              <a:t>,</a:t>
            </a:r>
            <a:endParaRPr lang="sr-Latn-RS" sz="2400" b="1" dirty="0" smtClean="0"/>
          </a:p>
          <a:p>
            <a:r>
              <a:rPr lang="en-US" sz="2400" b="1" dirty="0" err="1" smtClean="0"/>
              <a:t>faktoring</a:t>
            </a:r>
            <a:r>
              <a:rPr lang="en-US" sz="2400" b="1" dirty="0" smtClean="0"/>
              <a:t> </a:t>
            </a:r>
            <a:r>
              <a:rPr lang="en-US" sz="2400" b="1" dirty="0"/>
              <a:t>(</a:t>
            </a:r>
            <a:r>
              <a:rPr lang="en-US" sz="2400" b="1" dirty="0" err="1"/>
              <a:t>prodaja</a:t>
            </a:r>
            <a:r>
              <a:rPr lang="en-US" sz="2400" b="1" dirty="0"/>
              <a:t> </a:t>
            </a:r>
            <a:r>
              <a:rPr lang="en-US" sz="2400" b="1" dirty="0" err="1"/>
              <a:t>potraživanja</a:t>
            </a:r>
            <a:r>
              <a:rPr lang="en-US" sz="2400" b="1" dirty="0"/>
              <a:t> </a:t>
            </a:r>
            <a:r>
              <a:rPr lang="en-US" sz="2400" b="1" dirty="0" err="1"/>
              <a:t>uz</a:t>
            </a:r>
            <a:r>
              <a:rPr lang="en-US" sz="2400" b="1" dirty="0"/>
              <a:t> </a:t>
            </a:r>
            <a:r>
              <a:rPr lang="en-US" sz="2400" b="1" dirty="0" err="1"/>
              <a:t>diskont</a:t>
            </a:r>
            <a:r>
              <a:rPr lang="en-US" sz="2400" b="1" dirty="0"/>
              <a:t>), </a:t>
            </a:r>
            <a:endParaRPr lang="sr-Latn-RS" sz="2400" b="1" dirty="0" smtClean="0"/>
          </a:p>
          <a:p>
            <a:r>
              <a:rPr lang="en-US" sz="2400" b="1" dirty="0" err="1" smtClean="0"/>
              <a:t>dobijanje</a:t>
            </a:r>
            <a:r>
              <a:rPr lang="en-US" sz="2400" b="1" dirty="0" smtClean="0"/>
              <a:t> </a:t>
            </a:r>
            <a:r>
              <a:rPr lang="en-US" sz="2400" b="1" dirty="0" err="1"/>
              <a:t>besprovatnih</a:t>
            </a:r>
            <a:r>
              <a:rPr lang="en-US" sz="2400" b="1" dirty="0"/>
              <a:t> </a:t>
            </a:r>
            <a:r>
              <a:rPr lang="en-US" sz="2400" b="1" dirty="0" err="1"/>
              <a:t>sredstava</a:t>
            </a:r>
            <a:r>
              <a:rPr lang="en-US" sz="2400" b="1" dirty="0"/>
              <a:t> </a:t>
            </a:r>
            <a:r>
              <a:rPr lang="en-US" sz="2400" b="1" dirty="0" err="1"/>
              <a:t>ili</a:t>
            </a:r>
            <a:r>
              <a:rPr lang="en-US" sz="2400" b="1" dirty="0"/>
              <a:t> </a:t>
            </a:r>
            <a:r>
              <a:rPr lang="en-US" sz="2400" b="1" dirty="0" err="1" smtClean="0"/>
              <a:t>povoljn</a:t>
            </a:r>
            <a:r>
              <a:rPr lang="sr-Latn-RS" sz="2400" b="1" dirty="0" smtClean="0"/>
              <a:t>ih</a:t>
            </a:r>
            <a:r>
              <a:rPr lang="en-US" sz="2400" b="1" dirty="0" smtClean="0"/>
              <a:t> </a:t>
            </a:r>
            <a:r>
              <a:rPr lang="en-US" sz="2400" b="1" dirty="0" err="1" smtClean="0"/>
              <a:t>kredit</a:t>
            </a:r>
            <a:r>
              <a:rPr lang="sr-Latn-RS" sz="2400" b="1" dirty="0" smtClean="0"/>
              <a:t>a</a:t>
            </a:r>
            <a:r>
              <a:rPr lang="en-US" sz="2400" b="1" dirty="0" smtClean="0"/>
              <a:t> </a:t>
            </a:r>
            <a:r>
              <a:rPr lang="en-US" sz="2400" b="1" dirty="0" err="1"/>
              <a:t>državnih</a:t>
            </a:r>
            <a:r>
              <a:rPr lang="en-US" sz="2400" b="1" dirty="0"/>
              <a:t> </a:t>
            </a:r>
            <a:r>
              <a:rPr lang="en-US" sz="2400" b="1" dirty="0" err="1" smtClean="0"/>
              <a:t>organa</a:t>
            </a:r>
            <a:r>
              <a:rPr lang="sr-Latn-RS" sz="2400" dirty="0" smtClean="0"/>
              <a:t>.</a:t>
            </a:r>
            <a:endParaRPr lang="en-US" sz="2400" b="1" dirty="0"/>
          </a:p>
        </p:txBody>
      </p:sp>
    </p:spTree>
    <p:extLst>
      <p:ext uri="{BB962C8B-B14F-4D97-AF65-F5344CB8AC3E}">
        <p14:creationId xmlns:p14="http://schemas.microsoft.com/office/powerpoint/2010/main" val="323830046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de-DE" b="1" dirty="0"/>
              <a:t>Izbor kapitala za mala i srednja preduzeća </a:t>
            </a:r>
            <a:endParaRPr lang="en-US" b="1" dirty="0"/>
          </a:p>
        </p:txBody>
      </p:sp>
      <p:sp>
        <p:nvSpPr>
          <p:cNvPr id="3" name="Content Placeholder 2"/>
          <p:cNvSpPr>
            <a:spLocks noGrp="1"/>
          </p:cNvSpPr>
          <p:nvPr>
            <p:ph idx="1"/>
          </p:nvPr>
        </p:nvSpPr>
        <p:spPr>
          <a:xfrm>
            <a:off x="2589212" y="2115127"/>
            <a:ext cx="8915400" cy="4433455"/>
          </a:xfrm>
        </p:spPr>
        <p:txBody>
          <a:bodyPr>
            <a:noAutofit/>
          </a:bodyPr>
          <a:lstStyle/>
          <a:p>
            <a:r>
              <a:rPr lang="en-US" sz="2400" b="1" u="sng" dirty="0" err="1"/>
              <a:t>Osnovni</a:t>
            </a:r>
            <a:r>
              <a:rPr lang="en-US" sz="2400" b="1" u="sng" dirty="0"/>
              <a:t> </a:t>
            </a:r>
            <a:r>
              <a:rPr lang="en-US" sz="2400" b="1" u="sng" dirty="0" err="1"/>
              <a:t>kriterijumi</a:t>
            </a:r>
            <a:r>
              <a:rPr lang="en-US" sz="2400" b="1" u="sng" dirty="0"/>
              <a:t> </a:t>
            </a:r>
            <a:r>
              <a:rPr lang="en-US" sz="2400" b="1" dirty="0" err="1"/>
              <a:t>kojima</a:t>
            </a:r>
            <a:r>
              <a:rPr lang="en-US" sz="2400" b="1" dirty="0"/>
              <a:t> se </a:t>
            </a:r>
            <a:r>
              <a:rPr lang="en-US" sz="2400" b="1" dirty="0" err="1"/>
              <a:t>preduzetnik</a:t>
            </a:r>
            <a:r>
              <a:rPr lang="en-US" sz="2400" b="1" dirty="0"/>
              <a:t> u </a:t>
            </a:r>
            <a:r>
              <a:rPr lang="en-US" sz="2400" b="1" dirty="0" err="1"/>
              <a:t>izboru</a:t>
            </a:r>
            <a:r>
              <a:rPr lang="en-US" sz="2400" b="1" dirty="0"/>
              <a:t> </a:t>
            </a:r>
            <a:r>
              <a:rPr lang="en-US" sz="2400" b="1" dirty="0" err="1"/>
              <a:t>oblika</a:t>
            </a:r>
            <a:r>
              <a:rPr lang="en-US" sz="2400" b="1" dirty="0"/>
              <a:t> </a:t>
            </a:r>
            <a:r>
              <a:rPr lang="en-US" sz="2400" b="1" dirty="0" err="1"/>
              <a:t>finansiranja</a:t>
            </a:r>
            <a:r>
              <a:rPr lang="en-US" sz="2400" b="1" dirty="0"/>
              <a:t> </a:t>
            </a:r>
            <a:r>
              <a:rPr lang="en-US" sz="2400" b="1" dirty="0" err="1"/>
              <a:t>mogu</a:t>
            </a:r>
            <a:r>
              <a:rPr lang="en-US" sz="2400" b="1" dirty="0"/>
              <a:t> </a:t>
            </a:r>
            <a:r>
              <a:rPr lang="en-US" sz="2400" b="1" dirty="0" err="1"/>
              <a:t>služiti</a:t>
            </a:r>
            <a:r>
              <a:rPr lang="en-US" sz="2400" b="1" dirty="0"/>
              <a:t> </a:t>
            </a:r>
            <a:r>
              <a:rPr lang="en-US" sz="2400" b="1" dirty="0" err="1"/>
              <a:t>treba</a:t>
            </a:r>
            <a:r>
              <a:rPr lang="en-US" sz="2400" b="1" dirty="0"/>
              <a:t> da </a:t>
            </a:r>
            <a:r>
              <a:rPr lang="en-US" sz="2400" b="1" dirty="0" err="1"/>
              <a:t>budu</a:t>
            </a:r>
            <a:r>
              <a:rPr lang="en-US" sz="2400" b="1" dirty="0"/>
              <a:t>: </a:t>
            </a:r>
            <a:endParaRPr lang="sr-Latn-RS" sz="2400" b="1" dirty="0" smtClean="0"/>
          </a:p>
          <a:p>
            <a:endParaRPr lang="sr-Latn-RS" sz="2400" b="1" dirty="0" smtClean="0"/>
          </a:p>
          <a:p>
            <a:r>
              <a:rPr lang="en-US" sz="2400" b="1" dirty="0" err="1" smtClean="0"/>
              <a:t>potencijalna</a:t>
            </a:r>
            <a:r>
              <a:rPr lang="en-US" sz="2400" b="1" dirty="0" smtClean="0"/>
              <a:t> </a:t>
            </a:r>
            <a:r>
              <a:rPr lang="en-US" sz="2400" b="1" dirty="0" err="1"/>
              <a:t>profitabilnost</a:t>
            </a:r>
            <a:r>
              <a:rPr lang="en-US" sz="2400" b="1" dirty="0" smtClean="0"/>
              <a:t>,</a:t>
            </a:r>
            <a:endParaRPr lang="sr-Latn-RS" sz="2400" b="1" dirty="0" smtClean="0"/>
          </a:p>
          <a:p>
            <a:r>
              <a:rPr lang="en-US" sz="2400" b="1" dirty="0" err="1" smtClean="0"/>
              <a:t>finansijski</a:t>
            </a:r>
            <a:r>
              <a:rPr lang="en-US" sz="2400" b="1" dirty="0" smtClean="0"/>
              <a:t> </a:t>
            </a:r>
            <a:r>
              <a:rPr lang="en-US" sz="2400" b="1" dirty="0" err="1"/>
              <a:t>rizik</a:t>
            </a:r>
            <a:r>
              <a:rPr lang="en-US" sz="2400" b="1" dirty="0"/>
              <a:t>, </a:t>
            </a:r>
            <a:endParaRPr lang="sr-Latn-RS" sz="2400" b="1" dirty="0" smtClean="0"/>
          </a:p>
          <a:p>
            <a:r>
              <a:rPr lang="en-US" sz="2400" b="1" dirty="0" err="1" smtClean="0"/>
              <a:t>kontrola</a:t>
            </a:r>
            <a:r>
              <a:rPr lang="en-US" sz="2400" b="1" dirty="0" smtClean="0"/>
              <a:t> </a:t>
            </a:r>
            <a:r>
              <a:rPr lang="en-US" sz="2400" b="1" dirty="0" err="1"/>
              <a:t>nad</a:t>
            </a:r>
            <a:r>
              <a:rPr lang="en-US" sz="2400" b="1" dirty="0"/>
              <a:t> </a:t>
            </a:r>
            <a:r>
              <a:rPr lang="en-US" sz="2400" b="1" dirty="0" err="1"/>
              <a:t>glasovima</a:t>
            </a:r>
            <a:r>
              <a:rPr lang="en-US" sz="2400" b="1" dirty="0"/>
              <a:t> (</a:t>
            </a:r>
            <a:r>
              <a:rPr lang="en-US" sz="2400" b="1" dirty="0" err="1"/>
              <a:t>vlasnička</a:t>
            </a:r>
            <a:r>
              <a:rPr lang="en-US" sz="2400" b="1" dirty="0"/>
              <a:t> </a:t>
            </a:r>
            <a:r>
              <a:rPr lang="en-US" sz="2400" b="1" dirty="0" err="1"/>
              <a:t>kontrola</a:t>
            </a:r>
            <a:r>
              <a:rPr lang="en-US" sz="2400" b="1" dirty="0" smtClean="0"/>
              <a:t>)</a:t>
            </a:r>
            <a:r>
              <a:rPr lang="sr-Latn-RS" sz="2400" b="1" dirty="0" smtClean="0"/>
              <a:t> i</a:t>
            </a:r>
          </a:p>
          <a:p>
            <a:r>
              <a:rPr lang="en-US" sz="2400" b="1" dirty="0" err="1" smtClean="0"/>
              <a:t>priroda</a:t>
            </a:r>
            <a:r>
              <a:rPr lang="en-US" sz="2400" b="1" dirty="0" smtClean="0"/>
              <a:t> </a:t>
            </a:r>
            <a:r>
              <a:rPr lang="en-US" sz="2400" b="1" dirty="0" err="1"/>
              <a:t>preduzetničkog</a:t>
            </a:r>
            <a:r>
              <a:rPr lang="en-US" sz="2400" b="1" dirty="0"/>
              <a:t> </a:t>
            </a:r>
            <a:r>
              <a:rPr lang="en-US" sz="2400" b="1" dirty="0" err="1"/>
              <a:t>poduhvata</a:t>
            </a:r>
            <a:r>
              <a:rPr lang="en-US" sz="2400" b="1" dirty="0"/>
              <a:t>.</a:t>
            </a:r>
          </a:p>
        </p:txBody>
      </p:sp>
    </p:spTree>
    <p:extLst>
      <p:ext uri="{BB962C8B-B14F-4D97-AF65-F5344CB8AC3E}">
        <p14:creationId xmlns:p14="http://schemas.microsoft.com/office/powerpoint/2010/main" val="2933913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de-DE" b="1" dirty="0"/>
              <a:t>Izbor kapitala za mala i srednja preduzeća </a:t>
            </a:r>
            <a:endParaRPr lang="en-US" b="1" dirty="0"/>
          </a:p>
        </p:txBody>
      </p:sp>
      <p:sp>
        <p:nvSpPr>
          <p:cNvPr id="3" name="Content Placeholder 2"/>
          <p:cNvSpPr>
            <a:spLocks noGrp="1"/>
          </p:cNvSpPr>
          <p:nvPr>
            <p:ph idx="1"/>
          </p:nvPr>
        </p:nvSpPr>
        <p:spPr>
          <a:xfrm>
            <a:off x="2589212" y="2115127"/>
            <a:ext cx="8915400" cy="4433455"/>
          </a:xfrm>
        </p:spPr>
        <p:txBody>
          <a:bodyPr>
            <a:noAutofit/>
          </a:bodyPr>
          <a:lstStyle/>
          <a:p>
            <a:endParaRPr lang="sr-Latn-RS" sz="2400" b="1" dirty="0" smtClean="0"/>
          </a:p>
          <a:p>
            <a:r>
              <a:rPr lang="en-US" sz="2400" b="1" dirty="0" err="1" smtClean="0"/>
              <a:t>Pozajmljeni</a:t>
            </a:r>
            <a:r>
              <a:rPr lang="en-US" sz="2400" b="1" dirty="0" smtClean="0"/>
              <a:t> </a:t>
            </a:r>
            <a:r>
              <a:rPr lang="en-US" sz="2400" b="1" dirty="0" err="1"/>
              <a:t>kapital</a:t>
            </a:r>
            <a:r>
              <a:rPr lang="en-US" sz="2400" b="1" dirty="0"/>
              <a:t> </a:t>
            </a:r>
            <a:r>
              <a:rPr lang="en-US" sz="2400" b="1" dirty="0" smtClean="0"/>
              <a:t>u </a:t>
            </a:r>
            <a:r>
              <a:rPr lang="en-US" sz="2400" b="1" dirty="0" err="1"/>
              <a:t>odnosu</a:t>
            </a:r>
            <a:r>
              <a:rPr lang="en-US" sz="2400" b="1" dirty="0"/>
              <a:t> </a:t>
            </a:r>
            <a:r>
              <a:rPr lang="en-US" sz="2400" b="1" dirty="0" err="1"/>
              <a:t>na</a:t>
            </a:r>
            <a:r>
              <a:rPr lang="en-US" sz="2400" b="1" dirty="0"/>
              <a:t> </a:t>
            </a:r>
            <a:r>
              <a:rPr lang="en-US" sz="2400" b="1" dirty="0" err="1"/>
              <a:t>sopstveni</a:t>
            </a:r>
            <a:r>
              <a:rPr lang="en-US" sz="2400" b="1" dirty="0"/>
              <a:t>, </a:t>
            </a:r>
            <a:r>
              <a:rPr lang="en-US" sz="2400" b="1" dirty="0" err="1" smtClean="0"/>
              <a:t>obezbeđuje</a:t>
            </a:r>
            <a:r>
              <a:rPr lang="sr-Latn-RS" sz="2400" b="1" dirty="0" smtClean="0"/>
              <a:t>:</a:t>
            </a:r>
          </a:p>
          <a:p>
            <a:r>
              <a:rPr lang="en-US" sz="2400" b="1" dirty="0" smtClean="0"/>
              <a:t> </a:t>
            </a:r>
            <a:endParaRPr lang="sr-Latn-RS" sz="2400" b="1" dirty="0" smtClean="0"/>
          </a:p>
          <a:p>
            <a:pPr lvl="1"/>
            <a:r>
              <a:rPr lang="en-US" sz="2400" b="1" dirty="0" err="1" smtClean="0"/>
              <a:t>potencijalno</a:t>
            </a:r>
            <a:r>
              <a:rPr lang="en-US" sz="2400" b="1" dirty="0" smtClean="0"/>
              <a:t> </a:t>
            </a:r>
            <a:r>
              <a:rPr lang="en-US" sz="2400" b="1" dirty="0" err="1"/>
              <a:t>veću</a:t>
            </a:r>
            <a:r>
              <a:rPr lang="en-US" sz="2400" b="1" dirty="0"/>
              <a:t> </a:t>
            </a:r>
            <a:r>
              <a:rPr lang="en-US" sz="2400" b="1" dirty="0" err="1"/>
              <a:t>stopu</a:t>
            </a:r>
            <a:r>
              <a:rPr lang="en-US" sz="2400" b="1" dirty="0"/>
              <a:t> </a:t>
            </a:r>
            <a:r>
              <a:rPr lang="en-US" sz="2400" b="1" dirty="0" err="1"/>
              <a:t>povraćaja</a:t>
            </a:r>
            <a:r>
              <a:rPr lang="en-US" sz="2400" b="1" dirty="0"/>
              <a:t> </a:t>
            </a:r>
            <a:r>
              <a:rPr lang="en-US" sz="2400" b="1" dirty="0" err="1"/>
              <a:t>investicija</a:t>
            </a:r>
            <a:r>
              <a:rPr lang="en-US" sz="2400" b="1" dirty="0" smtClean="0"/>
              <a:t>,</a:t>
            </a:r>
            <a:endParaRPr lang="sr-Latn-RS" sz="2400" b="1" dirty="0" smtClean="0"/>
          </a:p>
          <a:p>
            <a:pPr lvl="1"/>
            <a:r>
              <a:rPr lang="en-US" sz="2400" b="1" dirty="0" err="1" smtClean="0"/>
              <a:t>zadržavanje</a:t>
            </a:r>
            <a:r>
              <a:rPr lang="en-US" sz="2400" b="1" dirty="0" smtClean="0"/>
              <a:t> </a:t>
            </a:r>
            <a:r>
              <a:rPr lang="en-US" sz="2400" b="1" dirty="0" err="1"/>
              <a:t>kontrole</a:t>
            </a:r>
            <a:r>
              <a:rPr lang="en-US" sz="2400" b="1" dirty="0"/>
              <a:t> </a:t>
            </a:r>
            <a:r>
              <a:rPr lang="en-US" sz="2400" b="1" dirty="0" err="1"/>
              <a:t>nad</a:t>
            </a:r>
            <a:r>
              <a:rPr lang="en-US" sz="2400" b="1" dirty="0"/>
              <a:t> </a:t>
            </a:r>
            <a:r>
              <a:rPr lang="en-US" sz="2400" b="1" dirty="0" err="1"/>
              <a:t>ukupnim</a:t>
            </a:r>
            <a:r>
              <a:rPr lang="en-US" sz="2400" b="1" dirty="0"/>
              <a:t> </a:t>
            </a:r>
            <a:r>
              <a:rPr lang="en-US" sz="2400" b="1" dirty="0" err="1"/>
              <a:t>vlasništvom</a:t>
            </a:r>
            <a:r>
              <a:rPr lang="en-US" sz="2400" b="1" dirty="0"/>
              <a:t>, </a:t>
            </a:r>
            <a:r>
              <a:rPr lang="en-US" sz="2400" b="1" dirty="0" err="1"/>
              <a:t>ali</a:t>
            </a:r>
            <a:r>
              <a:rPr lang="en-US" sz="2400" b="1" dirty="0"/>
              <a:t> </a:t>
            </a:r>
            <a:r>
              <a:rPr lang="en-US" sz="2400" b="1" dirty="0" err="1"/>
              <a:t>i</a:t>
            </a:r>
            <a:r>
              <a:rPr lang="en-US" sz="2400" b="1" dirty="0"/>
              <a:t> </a:t>
            </a:r>
            <a:endParaRPr lang="sr-Latn-RS" sz="2400" b="1" dirty="0" smtClean="0"/>
          </a:p>
          <a:p>
            <a:pPr lvl="1"/>
            <a:r>
              <a:rPr lang="en-US" sz="2400" b="1" dirty="0" err="1" smtClean="0"/>
              <a:t>veće</a:t>
            </a:r>
            <a:r>
              <a:rPr lang="en-US" sz="2400" b="1" dirty="0" smtClean="0"/>
              <a:t> </a:t>
            </a:r>
            <a:r>
              <a:rPr lang="en-US" sz="2400" b="1" dirty="0" err="1"/>
              <a:t>finansijske</a:t>
            </a:r>
            <a:r>
              <a:rPr lang="en-US" sz="2400" b="1" dirty="0"/>
              <a:t> </a:t>
            </a:r>
            <a:r>
              <a:rPr lang="en-US" sz="2400" b="1" dirty="0" err="1"/>
              <a:t>rizike</a:t>
            </a:r>
            <a:r>
              <a:rPr lang="en-US" sz="2400" b="1" dirty="0"/>
              <a:t> </a:t>
            </a:r>
            <a:r>
              <a:rPr lang="en-US" sz="2400" b="1" dirty="0" err="1"/>
              <a:t>koji</a:t>
            </a:r>
            <a:r>
              <a:rPr lang="en-US" sz="2400" b="1" dirty="0"/>
              <a:t> </a:t>
            </a:r>
            <a:r>
              <a:rPr lang="en-US" sz="2400" b="1" dirty="0" err="1"/>
              <a:t>obuhvata</a:t>
            </a:r>
            <a:r>
              <a:rPr lang="en-US" sz="2400" b="1" dirty="0"/>
              <a:t> </a:t>
            </a:r>
            <a:r>
              <a:rPr lang="en-US" sz="2400" b="1" dirty="0" err="1"/>
              <a:t>gubitke</a:t>
            </a:r>
            <a:r>
              <a:rPr lang="en-US" sz="2400" b="1" dirty="0"/>
              <a:t> </a:t>
            </a:r>
            <a:r>
              <a:rPr lang="en-US" sz="2400" b="1" dirty="0" err="1"/>
              <a:t>i</a:t>
            </a:r>
            <a:r>
              <a:rPr lang="en-US" sz="2400" b="1" dirty="0"/>
              <a:t> </a:t>
            </a:r>
            <a:r>
              <a:rPr lang="en-US" sz="2400" b="1" dirty="0" err="1"/>
              <a:t>poteškoće</a:t>
            </a:r>
            <a:r>
              <a:rPr lang="en-US" sz="2400" b="1" dirty="0"/>
              <a:t> </a:t>
            </a:r>
            <a:r>
              <a:rPr lang="en-US" sz="2400" b="1" dirty="0" err="1"/>
              <a:t>povraćaja</a:t>
            </a:r>
            <a:r>
              <a:rPr lang="en-US" sz="2400" b="1" dirty="0"/>
              <a:t> </a:t>
            </a:r>
            <a:r>
              <a:rPr lang="en-US" sz="2400" b="1" dirty="0" err="1"/>
              <a:t>sredstava</a:t>
            </a:r>
            <a:r>
              <a:rPr lang="en-US" sz="2400" b="1" dirty="0"/>
              <a:t> </a:t>
            </a:r>
            <a:r>
              <a:rPr lang="en-US" sz="2400" b="1" dirty="0" err="1" smtClean="0"/>
              <a:t>kreditorima</a:t>
            </a:r>
            <a:r>
              <a:rPr lang="sr-Latn-RS" sz="2400" b="1" dirty="0" smtClean="0"/>
              <a:t>.</a:t>
            </a:r>
            <a:endParaRPr lang="en-US" sz="2400" b="1" dirty="0"/>
          </a:p>
        </p:txBody>
      </p:sp>
    </p:spTree>
    <p:extLst>
      <p:ext uri="{BB962C8B-B14F-4D97-AF65-F5344CB8AC3E}">
        <p14:creationId xmlns:p14="http://schemas.microsoft.com/office/powerpoint/2010/main" val="2382904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de-DE" b="1" dirty="0"/>
              <a:t>Izbor kapitala za mala i srednja preduzeća </a:t>
            </a:r>
            <a:endParaRPr lang="en-US" b="1" dirty="0"/>
          </a:p>
        </p:txBody>
      </p:sp>
      <p:sp>
        <p:nvSpPr>
          <p:cNvPr id="3" name="Content Placeholder 2"/>
          <p:cNvSpPr>
            <a:spLocks noGrp="1"/>
          </p:cNvSpPr>
          <p:nvPr>
            <p:ph idx="1"/>
          </p:nvPr>
        </p:nvSpPr>
        <p:spPr>
          <a:xfrm>
            <a:off x="2589212" y="2115127"/>
            <a:ext cx="8915400" cy="4433455"/>
          </a:xfrm>
        </p:spPr>
        <p:txBody>
          <a:bodyPr>
            <a:noAutofit/>
          </a:bodyPr>
          <a:lstStyle/>
          <a:p>
            <a:r>
              <a:rPr lang="en-US" sz="2400" b="1" dirty="0" err="1" smtClean="0"/>
              <a:t>Sopstvenim</a:t>
            </a:r>
            <a:r>
              <a:rPr lang="en-US" sz="2400" b="1" dirty="0" smtClean="0"/>
              <a:t> </a:t>
            </a:r>
            <a:r>
              <a:rPr lang="en-US" sz="2400" b="1" dirty="0" err="1"/>
              <a:t>kapitalom</a:t>
            </a:r>
            <a:r>
              <a:rPr lang="en-US" sz="2400" b="1" dirty="0"/>
              <a:t> </a:t>
            </a:r>
            <a:r>
              <a:rPr lang="en-US" sz="2400" b="1" dirty="0" smtClean="0"/>
              <a:t>se</a:t>
            </a:r>
            <a:r>
              <a:rPr lang="sr-Latn-RS" sz="2400" b="1" dirty="0" smtClean="0"/>
              <a:t>:</a:t>
            </a:r>
          </a:p>
          <a:p>
            <a:pPr lvl="1"/>
            <a:r>
              <a:rPr lang="en-US" sz="2200" b="1" dirty="0" err="1" smtClean="0"/>
              <a:t>limitira</a:t>
            </a:r>
            <a:r>
              <a:rPr lang="en-US" sz="2200" b="1" dirty="0" smtClean="0"/>
              <a:t> </a:t>
            </a:r>
            <a:r>
              <a:rPr lang="en-US" sz="2200" b="1" dirty="0" err="1"/>
              <a:t>potencijalna</a:t>
            </a:r>
            <a:r>
              <a:rPr lang="en-US" sz="2200" b="1" dirty="0"/>
              <a:t> </a:t>
            </a:r>
            <a:r>
              <a:rPr lang="en-US" sz="2200" b="1" dirty="0" err="1"/>
              <a:t>profitabilnost</a:t>
            </a:r>
            <a:r>
              <a:rPr lang="en-US" sz="2200" b="1" dirty="0"/>
              <a:t> </a:t>
            </a:r>
            <a:r>
              <a:rPr lang="en-US" sz="2200" b="1" dirty="0" err="1"/>
              <a:t>investicija</a:t>
            </a:r>
            <a:r>
              <a:rPr lang="en-US" sz="2200" b="1" dirty="0"/>
              <a:t>, </a:t>
            </a:r>
            <a:r>
              <a:rPr lang="en-US" sz="2200" b="1" dirty="0" err="1"/>
              <a:t>ali</a:t>
            </a:r>
            <a:r>
              <a:rPr lang="en-US" sz="2200" b="1" dirty="0"/>
              <a:t> se </a:t>
            </a:r>
            <a:r>
              <a:rPr lang="en-US" sz="2200" b="1" dirty="0" err="1" smtClean="0"/>
              <a:t>istovremeno</a:t>
            </a:r>
            <a:endParaRPr lang="sr-Latn-RS" sz="2200" b="1" dirty="0" smtClean="0"/>
          </a:p>
          <a:p>
            <a:pPr lvl="1"/>
            <a:r>
              <a:rPr lang="en-US" sz="2200" b="1" dirty="0" err="1" smtClean="0"/>
              <a:t>smanjuje</a:t>
            </a:r>
            <a:r>
              <a:rPr lang="en-US" sz="2200" b="1" dirty="0" smtClean="0"/>
              <a:t> </a:t>
            </a:r>
            <a:r>
              <a:rPr lang="en-US" sz="2200" b="1" dirty="0" err="1"/>
              <a:t>finansijski</a:t>
            </a:r>
            <a:r>
              <a:rPr lang="en-US" sz="2200" b="1" dirty="0"/>
              <a:t> </a:t>
            </a:r>
            <a:r>
              <a:rPr lang="en-US" sz="2200" b="1" dirty="0" err="1"/>
              <a:t>rizik</a:t>
            </a:r>
            <a:r>
              <a:rPr lang="en-US" sz="2200" b="1" dirty="0"/>
              <a:t>. </a:t>
            </a:r>
            <a:endParaRPr lang="sr-Latn-RS" sz="2200" b="1" dirty="0" smtClean="0"/>
          </a:p>
          <a:p>
            <a:r>
              <a:rPr lang="en-US" sz="2400" b="1" dirty="0" err="1" smtClean="0"/>
              <a:t>Pitanje</a:t>
            </a:r>
            <a:r>
              <a:rPr lang="en-US" sz="2400" b="1" dirty="0" smtClean="0"/>
              <a:t> </a:t>
            </a:r>
            <a:r>
              <a:rPr lang="en-US" sz="2400" b="1" dirty="0" err="1"/>
              <a:t>vlasništva</a:t>
            </a:r>
            <a:r>
              <a:rPr lang="en-US" sz="2400" b="1" dirty="0"/>
              <a:t> </a:t>
            </a:r>
            <a:r>
              <a:rPr lang="en-US" sz="2400" b="1" dirty="0" err="1"/>
              <a:t>nad</a:t>
            </a:r>
            <a:r>
              <a:rPr lang="en-US" sz="2400" b="1" dirty="0"/>
              <a:t> </a:t>
            </a:r>
            <a:r>
              <a:rPr lang="en-US" sz="2400" b="1" dirty="0" err="1"/>
              <a:t>preduzetničkom</a:t>
            </a:r>
            <a:r>
              <a:rPr lang="en-US" sz="2400" b="1" dirty="0"/>
              <a:t> </a:t>
            </a:r>
            <a:r>
              <a:rPr lang="en-US" sz="2400" b="1" dirty="0" err="1"/>
              <a:t>firmom</a:t>
            </a:r>
            <a:r>
              <a:rPr lang="en-US" sz="2400" b="1" dirty="0"/>
              <a:t> </a:t>
            </a:r>
            <a:r>
              <a:rPr lang="en-US" sz="2400" b="1" dirty="0" err="1"/>
              <a:t>ima</a:t>
            </a:r>
            <a:r>
              <a:rPr lang="en-US" sz="2400" b="1" dirty="0"/>
              <a:t> </a:t>
            </a:r>
            <a:r>
              <a:rPr lang="en-US" sz="2400" b="1" dirty="0" err="1"/>
              <a:t>veliki</a:t>
            </a:r>
            <a:r>
              <a:rPr lang="en-US" sz="2400" b="1" dirty="0"/>
              <a:t> </a:t>
            </a:r>
            <a:r>
              <a:rPr lang="en-US" sz="2400" b="1" dirty="0" err="1"/>
              <a:t>značaj</a:t>
            </a:r>
            <a:r>
              <a:rPr lang="en-US" sz="2400" b="1" dirty="0"/>
              <a:t> </a:t>
            </a:r>
            <a:r>
              <a:rPr lang="en-US" sz="2400" b="1" dirty="0" err="1"/>
              <a:t>za</a:t>
            </a:r>
            <a:r>
              <a:rPr lang="en-US" sz="2400" b="1" dirty="0"/>
              <a:t> </a:t>
            </a:r>
            <a:r>
              <a:rPr lang="en-US" sz="2400" b="1" dirty="0" err="1"/>
              <a:t>preduzetnika</a:t>
            </a:r>
            <a:r>
              <a:rPr lang="en-US" sz="2400" b="1" dirty="0"/>
              <a:t> </a:t>
            </a:r>
            <a:r>
              <a:rPr lang="en-US" sz="2400" b="1" dirty="0" err="1"/>
              <a:t>osnivača</a:t>
            </a:r>
            <a:r>
              <a:rPr lang="en-US" sz="2400" b="1" dirty="0"/>
              <a:t>. </a:t>
            </a:r>
            <a:endParaRPr lang="sr-Latn-RS" sz="2400" b="1" dirty="0" smtClean="0"/>
          </a:p>
          <a:p>
            <a:r>
              <a:rPr lang="sr-Latn-RS" sz="2400" b="1" dirty="0" smtClean="0"/>
              <a:t>O</a:t>
            </a:r>
            <a:r>
              <a:rPr lang="en-US" sz="2400" b="1" dirty="0" err="1" smtClean="0"/>
              <a:t>snivač</a:t>
            </a:r>
            <a:r>
              <a:rPr lang="en-US" sz="2400" b="1" dirty="0" smtClean="0"/>
              <a:t> </a:t>
            </a:r>
            <a:r>
              <a:rPr lang="sr-Latn-RS" sz="2400" b="1" dirty="0" smtClean="0"/>
              <a:t>će se </a:t>
            </a:r>
            <a:r>
              <a:rPr lang="en-US" sz="2400" b="1" dirty="0" err="1" smtClean="0"/>
              <a:t>odupirati</a:t>
            </a:r>
            <a:r>
              <a:rPr lang="en-US" sz="2400" b="1" dirty="0" smtClean="0"/>
              <a:t> </a:t>
            </a:r>
            <a:r>
              <a:rPr lang="en-US" sz="2400" b="1" dirty="0" err="1"/>
              <a:t>mogućnosti</a:t>
            </a:r>
            <a:r>
              <a:rPr lang="en-US" sz="2400" b="1" dirty="0"/>
              <a:t> </a:t>
            </a:r>
            <a:r>
              <a:rPr lang="en-US" sz="2400" b="1" dirty="0" err="1"/>
              <a:t>odricanja</a:t>
            </a:r>
            <a:r>
              <a:rPr lang="en-US" sz="2400" b="1" dirty="0"/>
              <a:t> </a:t>
            </a:r>
            <a:r>
              <a:rPr lang="en-US" sz="2400" b="1" dirty="0" err="1"/>
              <a:t>dela</a:t>
            </a:r>
            <a:r>
              <a:rPr lang="en-US" sz="2400" b="1" dirty="0"/>
              <a:t> </a:t>
            </a:r>
            <a:r>
              <a:rPr lang="en-US" sz="2400" b="1" dirty="0" err="1"/>
              <a:t>vlasništva</a:t>
            </a:r>
            <a:r>
              <a:rPr lang="en-US" sz="2400" b="1" dirty="0"/>
              <a:t> u </a:t>
            </a:r>
            <a:r>
              <a:rPr lang="en-US" sz="2400" b="1" dirty="0" err="1"/>
              <a:t>zamenu</a:t>
            </a:r>
            <a:r>
              <a:rPr lang="en-US" sz="2400" b="1" dirty="0"/>
              <a:t> </a:t>
            </a:r>
            <a:r>
              <a:rPr lang="en-US" sz="2400" b="1" dirty="0" err="1"/>
              <a:t>za</a:t>
            </a:r>
            <a:r>
              <a:rPr lang="en-US" sz="2400" b="1" dirty="0"/>
              <a:t> </a:t>
            </a:r>
            <a:r>
              <a:rPr lang="en-US" sz="2400" b="1" dirty="0" err="1"/>
              <a:t>investicioni</a:t>
            </a:r>
            <a:r>
              <a:rPr lang="en-US" sz="2400" b="1" dirty="0"/>
              <a:t> </a:t>
            </a:r>
            <a:r>
              <a:rPr lang="en-US" sz="2400" b="1" dirty="0" err="1"/>
              <a:t>kapital</a:t>
            </a:r>
            <a:r>
              <a:rPr lang="en-US" sz="2400" b="1" dirty="0"/>
              <a:t>, pa se </a:t>
            </a:r>
            <a:r>
              <a:rPr lang="en-US" sz="2400" b="1" dirty="0" err="1"/>
              <a:t>stoga</a:t>
            </a:r>
            <a:r>
              <a:rPr lang="en-US" sz="2400" b="1" dirty="0"/>
              <a:t> </a:t>
            </a:r>
            <a:r>
              <a:rPr lang="en-US" sz="2400" b="1" dirty="0" err="1"/>
              <a:t>češće</a:t>
            </a:r>
            <a:r>
              <a:rPr lang="en-US" sz="2400" b="1" dirty="0"/>
              <a:t> </a:t>
            </a:r>
            <a:r>
              <a:rPr lang="en-US" sz="2400" b="1" dirty="0" err="1"/>
              <a:t>odlučuju</a:t>
            </a:r>
            <a:r>
              <a:rPr lang="en-US" sz="2400" b="1" dirty="0"/>
              <a:t> </a:t>
            </a:r>
            <a:r>
              <a:rPr lang="en-US" sz="2400" b="1" dirty="0" err="1"/>
              <a:t>za</a:t>
            </a:r>
            <a:r>
              <a:rPr lang="en-US" sz="2400" b="1" dirty="0"/>
              <a:t> </a:t>
            </a:r>
            <a:r>
              <a:rPr lang="en-US" sz="2400" b="1" dirty="0" err="1"/>
              <a:t>pozajmljeni</a:t>
            </a:r>
            <a:r>
              <a:rPr lang="en-US" sz="2400" b="1" dirty="0"/>
              <a:t> </a:t>
            </a:r>
            <a:r>
              <a:rPr lang="en-US" sz="2400" b="1" dirty="0" err="1"/>
              <a:t>kapital</a:t>
            </a:r>
            <a:r>
              <a:rPr lang="en-US" dirty="0" smtClean="0"/>
              <a:t>.</a:t>
            </a:r>
            <a:endParaRPr lang="en-US" sz="2400" b="1" dirty="0"/>
          </a:p>
        </p:txBody>
      </p:sp>
    </p:spTree>
    <p:extLst>
      <p:ext uri="{BB962C8B-B14F-4D97-AF65-F5344CB8AC3E}">
        <p14:creationId xmlns:p14="http://schemas.microsoft.com/office/powerpoint/2010/main" val="2930068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de-DE" b="1" dirty="0"/>
              <a:t>Izbor kapitala za mala i srednja preduzeća </a:t>
            </a:r>
            <a:endParaRPr lang="en-US" b="1" dirty="0"/>
          </a:p>
        </p:txBody>
      </p:sp>
      <p:sp>
        <p:nvSpPr>
          <p:cNvPr id="3" name="Content Placeholder 2"/>
          <p:cNvSpPr>
            <a:spLocks noGrp="1"/>
          </p:cNvSpPr>
          <p:nvPr>
            <p:ph idx="1"/>
          </p:nvPr>
        </p:nvSpPr>
        <p:spPr>
          <a:xfrm>
            <a:off x="2589212" y="2115127"/>
            <a:ext cx="8915400" cy="4433455"/>
          </a:xfrm>
        </p:spPr>
        <p:txBody>
          <a:bodyPr>
            <a:noAutofit/>
          </a:bodyPr>
          <a:lstStyle/>
          <a:p>
            <a:r>
              <a:rPr lang="en-US" sz="2400" b="1" dirty="0" err="1"/>
              <a:t>Mogućnost</a:t>
            </a:r>
            <a:r>
              <a:rPr lang="en-US" sz="2400" b="1" dirty="0"/>
              <a:t> </a:t>
            </a:r>
            <a:r>
              <a:rPr lang="en-US" sz="2400" b="1" dirty="0" err="1"/>
              <a:t>korišćenja</a:t>
            </a:r>
            <a:r>
              <a:rPr lang="en-US" sz="2400" b="1" dirty="0"/>
              <a:t> </a:t>
            </a:r>
            <a:r>
              <a:rPr lang="en-US" sz="2400" b="1" dirty="0" err="1"/>
              <a:t>i</a:t>
            </a:r>
            <a:r>
              <a:rPr lang="en-US" sz="2400" b="1" dirty="0"/>
              <a:t> </a:t>
            </a:r>
            <a:r>
              <a:rPr lang="en-US" sz="2400" b="1" dirty="0" err="1"/>
              <a:t>izbora</a:t>
            </a:r>
            <a:r>
              <a:rPr lang="en-US" sz="2400" b="1" dirty="0"/>
              <a:t> </a:t>
            </a:r>
            <a:r>
              <a:rPr lang="sr-Latn-RS" sz="2400" b="1" dirty="0" smtClean="0"/>
              <a:t>2 </a:t>
            </a:r>
            <a:r>
              <a:rPr lang="en-US" sz="2400" b="1" dirty="0" err="1" smtClean="0"/>
              <a:t>osnovna</a:t>
            </a:r>
            <a:r>
              <a:rPr lang="en-US" sz="2400" b="1" dirty="0" smtClean="0"/>
              <a:t> </a:t>
            </a:r>
            <a:r>
              <a:rPr lang="en-US" sz="2400" b="1" dirty="0" err="1"/>
              <a:t>izvora</a:t>
            </a:r>
            <a:r>
              <a:rPr lang="en-US" sz="2400" b="1" dirty="0"/>
              <a:t> </a:t>
            </a:r>
            <a:r>
              <a:rPr lang="en-US" sz="2400" b="1" dirty="0" err="1"/>
              <a:t>kapitala</a:t>
            </a:r>
            <a:r>
              <a:rPr lang="en-US" sz="2400" b="1" dirty="0"/>
              <a:t> </a:t>
            </a:r>
            <a:r>
              <a:rPr lang="en-US" sz="2400" b="1" dirty="0" err="1"/>
              <a:t>određena</a:t>
            </a:r>
            <a:r>
              <a:rPr lang="en-US" sz="2400" b="1" dirty="0"/>
              <a:t> je </a:t>
            </a:r>
            <a:r>
              <a:rPr lang="en-US" sz="2400" b="1" dirty="0" err="1"/>
              <a:t>i</a:t>
            </a:r>
            <a:r>
              <a:rPr lang="en-US" sz="2400" b="1" dirty="0"/>
              <a:t> </a:t>
            </a:r>
            <a:r>
              <a:rPr lang="en-US" sz="2400" b="1" dirty="0" err="1"/>
              <a:t>prirodom</a:t>
            </a:r>
            <a:r>
              <a:rPr lang="en-US" sz="2400" b="1" dirty="0"/>
              <a:t> </a:t>
            </a:r>
            <a:r>
              <a:rPr lang="en-US" sz="2400" b="1" dirty="0" err="1"/>
              <a:t>preduzetničkog</a:t>
            </a:r>
            <a:r>
              <a:rPr lang="en-US" sz="2400" b="1" dirty="0"/>
              <a:t> </a:t>
            </a:r>
            <a:r>
              <a:rPr lang="en-US" sz="2400" b="1" dirty="0" err="1"/>
              <a:t>poduhvata</a:t>
            </a:r>
            <a:r>
              <a:rPr lang="en-US" sz="2400" b="1" dirty="0"/>
              <a:t> </a:t>
            </a:r>
            <a:r>
              <a:rPr lang="en-US" sz="2400" b="1" dirty="0" err="1"/>
              <a:t>sa</a:t>
            </a:r>
            <a:r>
              <a:rPr lang="en-US" sz="2400" b="1" dirty="0"/>
              <a:t> </a:t>
            </a:r>
            <a:r>
              <a:rPr lang="en-US" sz="2400" b="1" dirty="0" err="1"/>
              <a:t>aspekta</a:t>
            </a:r>
            <a:r>
              <a:rPr lang="en-US" sz="2400" b="1" dirty="0"/>
              <a:t> </a:t>
            </a:r>
            <a:r>
              <a:rPr lang="en-US" sz="2400" b="1" dirty="0" err="1" smtClean="0"/>
              <a:t>njegovog</a:t>
            </a:r>
            <a:r>
              <a:rPr lang="sr-Latn-RS" sz="2400" b="1" dirty="0" smtClean="0"/>
              <a:t>:</a:t>
            </a:r>
          </a:p>
          <a:p>
            <a:r>
              <a:rPr lang="en-US" sz="2400" b="1" dirty="0" err="1" smtClean="0"/>
              <a:t>ekonomskog</a:t>
            </a:r>
            <a:r>
              <a:rPr lang="en-US" sz="2400" b="1" dirty="0" smtClean="0"/>
              <a:t> </a:t>
            </a:r>
            <a:r>
              <a:rPr lang="en-US" sz="2400" b="1" dirty="0" err="1"/>
              <a:t>potencijala</a:t>
            </a:r>
            <a:r>
              <a:rPr lang="en-US" sz="2400" b="1" dirty="0"/>
              <a:t>, </a:t>
            </a:r>
            <a:endParaRPr lang="sr-Latn-RS" sz="2400" b="1" dirty="0" smtClean="0"/>
          </a:p>
          <a:p>
            <a:r>
              <a:rPr lang="en-US" sz="2400" b="1" dirty="0" err="1" smtClean="0"/>
              <a:t>starosti</a:t>
            </a:r>
            <a:r>
              <a:rPr lang="en-US" sz="2400" b="1" dirty="0"/>
              <a:t>, </a:t>
            </a:r>
            <a:endParaRPr lang="sr-Latn-RS" sz="2400" b="1" dirty="0" smtClean="0"/>
          </a:p>
          <a:p>
            <a:r>
              <a:rPr lang="en-US" sz="2400" b="1" dirty="0" err="1" smtClean="0"/>
              <a:t>toka</a:t>
            </a:r>
            <a:r>
              <a:rPr lang="en-US" sz="2400" b="1" dirty="0" smtClean="0"/>
              <a:t> </a:t>
            </a:r>
            <a:r>
              <a:rPr lang="en-US" sz="2400" b="1" dirty="0" err="1"/>
              <a:t>novčanih</a:t>
            </a:r>
            <a:r>
              <a:rPr lang="en-US" sz="2400" b="1" dirty="0"/>
              <a:t> </a:t>
            </a:r>
            <a:r>
              <a:rPr lang="en-US" sz="2400" b="1" dirty="0" err="1"/>
              <a:t>sredstava</a:t>
            </a:r>
            <a:r>
              <a:rPr lang="en-US" sz="2400" b="1" dirty="0"/>
              <a:t> (cash – flow) </a:t>
            </a:r>
            <a:r>
              <a:rPr lang="en-US" sz="2400" b="1" dirty="0" err="1"/>
              <a:t>i</a:t>
            </a:r>
            <a:r>
              <a:rPr lang="en-US" sz="2400" b="1" dirty="0"/>
              <a:t> </a:t>
            </a:r>
            <a:endParaRPr lang="sr-Latn-RS" sz="2400" b="1" dirty="0" smtClean="0"/>
          </a:p>
          <a:p>
            <a:r>
              <a:rPr lang="en-US" sz="2400" b="1" dirty="0" err="1" smtClean="0"/>
              <a:t>ličnih</a:t>
            </a:r>
            <a:r>
              <a:rPr lang="en-US" sz="2400" b="1" dirty="0" smtClean="0"/>
              <a:t> </a:t>
            </a:r>
            <a:r>
              <a:rPr lang="en-US" sz="2400" b="1" dirty="0" err="1"/>
              <a:t>preferencija</a:t>
            </a:r>
            <a:r>
              <a:rPr lang="en-US" sz="2400" b="1" dirty="0"/>
              <a:t> </a:t>
            </a:r>
            <a:r>
              <a:rPr lang="en-US" sz="2400" b="1" dirty="0" err="1"/>
              <a:t>preduzetnika</a:t>
            </a:r>
            <a:r>
              <a:rPr lang="en-US" sz="2400" b="1" dirty="0"/>
              <a:t> u </a:t>
            </a:r>
            <a:r>
              <a:rPr lang="en-US" sz="2400" b="1" dirty="0" err="1"/>
              <a:t>odnosu</a:t>
            </a:r>
            <a:r>
              <a:rPr lang="en-US" sz="2400" b="1" dirty="0"/>
              <a:t> </a:t>
            </a:r>
            <a:r>
              <a:rPr lang="en-US" sz="2400" b="1" dirty="0" err="1"/>
              <a:t>na</a:t>
            </a:r>
            <a:r>
              <a:rPr lang="en-US" sz="2400" b="1" dirty="0"/>
              <a:t> </a:t>
            </a:r>
            <a:r>
              <a:rPr lang="en-US" sz="2400" b="1" dirty="0" err="1"/>
              <a:t>izvore</a:t>
            </a:r>
            <a:r>
              <a:rPr lang="en-US" sz="2400" b="1" dirty="0"/>
              <a:t> </a:t>
            </a:r>
            <a:r>
              <a:rPr lang="en-US" sz="2400" b="1" dirty="0" err="1"/>
              <a:t>finansiranja</a:t>
            </a:r>
            <a:r>
              <a:rPr lang="en-US" sz="2400" b="1" dirty="0"/>
              <a:t>. </a:t>
            </a:r>
          </a:p>
        </p:txBody>
      </p:sp>
    </p:spTree>
    <p:extLst>
      <p:ext uri="{BB962C8B-B14F-4D97-AF65-F5344CB8AC3E}">
        <p14:creationId xmlns:p14="http://schemas.microsoft.com/office/powerpoint/2010/main" val="1411542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de-DE" b="1" dirty="0"/>
              <a:t>Izbor kapitala za mala i srednja preduzeća </a:t>
            </a:r>
            <a:endParaRPr lang="en-US" b="1" dirty="0"/>
          </a:p>
        </p:txBody>
      </p:sp>
      <p:sp>
        <p:nvSpPr>
          <p:cNvPr id="3" name="Content Placeholder 2"/>
          <p:cNvSpPr>
            <a:spLocks noGrp="1"/>
          </p:cNvSpPr>
          <p:nvPr>
            <p:ph idx="1"/>
          </p:nvPr>
        </p:nvSpPr>
        <p:spPr>
          <a:xfrm>
            <a:off x="2589212" y="2115127"/>
            <a:ext cx="8915400" cy="4433455"/>
          </a:xfrm>
        </p:spPr>
        <p:txBody>
          <a:bodyPr>
            <a:noAutofit/>
          </a:bodyPr>
          <a:lstStyle/>
          <a:p>
            <a:endParaRPr lang="sr-Latn-RS" sz="2400" b="1" dirty="0" smtClean="0"/>
          </a:p>
          <a:p>
            <a:r>
              <a:rPr lang="en-US" sz="2400" b="1" dirty="0" err="1" smtClean="0"/>
              <a:t>Preduzeća</a:t>
            </a:r>
            <a:r>
              <a:rPr lang="en-US" sz="2400" b="1" dirty="0" smtClean="0"/>
              <a:t> </a:t>
            </a:r>
            <a:r>
              <a:rPr lang="en-US" sz="2400" b="1" dirty="0" err="1"/>
              <a:t>sa</a:t>
            </a:r>
            <a:r>
              <a:rPr lang="en-US" sz="2400" b="1" dirty="0"/>
              <a:t> </a:t>
            </a:r>
            <a:r>
              <a:rPr lang="en-US" sz="2400" b="1" dirty="0" err="1"/>
              <a:t>potencijalom</a:t>
            </a:r>
            <a:r>
              <a:rPr lang="en-US" sz="2400" b="1" dirty="0"/>
              <a:t> </a:t>
            </a:r>
            <a:r>
              <a:rPr lang="en-US" sz="2400" b="1" dirty="0" err="1"/>
              <a:t>velikog</a:t>
            </a:r>
            <a:r>
              <a:rPr lang="en-US" sz="2400" b="1" dirty="0"/>
              <a:t> </a:t>
            </a:r>
            <a:r>
              <a:rPr lang="en-US" sz="2400" b="1" dirty="0" err="1"/>
              <a:t>rasta</a:t>
            </a:r>
            <a:r>
              <a:rPr lang="en-US" sz="2400" b="1" dirty="0"/>
              <a:t> </a:t>
            </a:r>
            <a:r>
              <a:rPr lang="en-US" sz="2400" b="1" dirty="0" err="1"/>
              <a:t>i</a:t>
            </a:r>
            <a:r>
              <a:rPr lang="en-US" sz="2400" b="1" dirty="0"/>
              <a:t> </a:t>
            </a:r>
            <a:r>
              <a:rPr lang="en-US" sz="2400" b="1" dirty="0" err="1"/>
              <a:t>profita</a:t>
            </a:r>
            <a:r>
              <a:rPr lang="en-US" sz="2400" b="1" dirty="0"/>
              <a:t> </a:t>
            </a:r>
            <a:r>
              <a:rPr lang="sr-Latn-RS" sz="2400" b="1" dirty="0" smtClean="0"/>
              <a:t>- </a:t>
            </a:r>
            <a:r>
              <a:rPr lang="en-US" sz="2400" b="1" dirty="0" err="1" smtClean="0"/>
              <a:t>imaju</a:t>
            </a:r>
            <a:r>
              <a:rPr lang="en-US" sz="2400" b="1" dirty="0" smtClean="0"/>
              <a:t> </a:t>
            </a:r>
            <a:r>
              <a:rPr lang="en-US" sz="2400" b="1" dirty="0" err="1"/>
              <a:t>veći</a:t>
            </a:r>
            <a:r>
              <a:rPr lang="en-US" sz="2400" b="1" dirty="0"/>
              <a:t> </a:t>
            </a:r>
            <a:r>
              <a:rPr lang="en-US" sz="2400" b="1" dirty="0" err="1"/>
              <a:t>izbor</a:t>
            </a:r>
            <a:r>
              <a:rPr lang="en-US" sz="2400" b="1" dirty="0"/>
              <a:t> </a:t>
            </a:r>
            <a:r>
              <a:rPr lang="en-US" sz="2400" b="1" dirty="0" err="1"/>
              <a:t>mogućih</a:t>
            </a:r>
            <a:r>
              <a:rPr lang="en-US" sz="2400" b="1" dirty="0"/>
              <a:t> </a:t>
            </a:r>
            <a:r>
              <a:rPr lang="en-US" sz="2400" b="1" dirty="0" err="1"/>
              <a:t>izvora</a:t>
            </a:r>
            <a:r>
              <a:rPr lang="en-US" sz="2400" b="1" dirty="0"/>
              <a:t> </a:t>
            </a:r>
            <a:r>
              <a:rPr lang="en-US" sz="2400" b="1" dirty="0" err="1" smtClean="0"/>
              <a:t>finansiranja</a:t>
            </a:r>
            <a:r>
              <a:rPr lang="sr-Latn-RS" sz="2400" b="1" dirty="0" smtClean="0"/>
              <a:t>.</a:t>
            </a:r>
          </a:p>
          <a:p>
            <a:endParaRPr lang="sr-Latn-RS" sz="2400" b="1" dirty="0" smtClean="0"/>
          </a:p>
          <a:p>
            <a:r>
              <a:rPr lang="en-US" sz="2400" b="1" dirty="0" err="1" smtClean="0"/>
              <a:t>Starost</a:t>
            </a:r>
            <a:r>
              <a:rPr lang="en-US" sz="2400" b="1" dirty="0" smtClean="0"/>
              <a:t> </a:t>
            </a:r>
            <a:r>
              <a:rPr lang="en-US" sz="2400" b="1" dirty="0" err="1"/>
              <a:t>preduzeća</a:t>
            </a:r>
            <a:r>
              <a:rPr lang="en-US" sz="2400" b="1" dirty="0"/>
              <a:t> </a:t>
            </a:r>
            <a:r>
              <a:rPr lang="sr-Latn-RS" sz="2400" b="1" dirty="0" smtClean="0"/>
              <a:t>vodi do </a:t>
            </a:r>
            <a:r>
              <a:rPr lang="en-US" sz="2400" b="1" dirty="0" err="1" smtClean="0"/>
              <a:t>smanjenj</a:t>
            </a:r>
            <a:r>
              <a:rPr lang="sr-Latn-RS" sz="2400" b="1" dirty="0" smtClean="0"/>
              <a:t>a</a:t>
            </a:r>
            <a:r>
              <a:rPr lang="en-US" sz="2400" b="1" dirty="0" smtClean="0"/>
              <a:t> </a:t>
            </a:r>
            <a:r>
              <a:rPr lang="en-US" sz="2400" b="1" dirty="0" err="1"/>
              <a:t>rizika</a:t>
            </a:r>
            <a:r>
              <a:rPr lang="en-US" sz="2400" b="1" dirty="0"/>
              <a:t> </a:t>
            </a:r>
            <a:r>
              <a:rPr lang="sr-Latn-RS" sz="2400" b="1" dirty="0" smtClean="0"/>
              <a:t>i do </a:t>
            </a:r>
            <a:r>
              <a:rPr lang="en-US" sz="2400" b="1" dirty="0" err="1" smtClean="0"/>
              <a:t>opada</a:t>
            </a:r>
            <a:r>
              <a:rPr lang="sr-Latn-RS" sz="2400" b="1" dirty="0" smtClean="0"/>
              <a:t>nja</a:t>
            </a:r>
            <a:r>
              <a:rPr lang="en-US" sz="2400" b="1" dirty="0" smtClean="0"/>
              <a:t> </a:t>
            </a:r>
            <a:r>
              <a:rPr lang="en-US" sz="2400" b="1" dirty="0" err="1" smtClean="0"/>
              <a:t>cen</a:t>
            </a:r>
            <a:r>
              <a:rPr lang="sr-Latn-RS" sz="2400" b="1" dirty="0" smtClean="0"/>
              <a:t>e</a:t>
            </a:r>
            <a:r>
              <a:rPr lang="en-US" sz="2400" b="1" dirty="0" smtClean="0"/>
              <a:t> </a:t>
            </a:r>
            <a:r>
              <a:rPr lang="en-US" sz="2400" b="1" dirty="0" err="1"/>
              <a:t>kapitala</a:t>
            </a:r>
            <a:r>
              <a:rPr lang="en-US" sz="2400" b="1" dirty="0"/>
              <a:t> </a:t>
            </a:r>
            <a:r>
              <a:rPr lang="sr-Latn-RS" sz="2400" b="1" dirty="0" smtClean="0"/>
              <a:t>- </a:t>
            </a:r>
            <a:r>
              <a:rPr lang="en-US" sz="2400" b="1" dirty="0" smtClean="0"/>
              <a:t> </a:t>
            </a:r>
            <a:r>
              <a:rPr lang="en-US" sz="2400" b="1" dirty="0" err="1"/>
              <a:t>lakše</a:t>
            </a:r>
            <a:r>
              <a:rPr lang="en-US" sz="2400" b="1" dirty="0"/>
              <a:t> se </a:t>
            </a:r>
            <a:r>
              <a:rPr lang="en-US" sz="2400" b="1" dirty="0" err="1"/>
              <a:t>i</a:t>
            </a:r>
            <a:r>
              <a:rPr lang="en-US" sz="2400" b="1" dirty="0"/>
              <a:t> pod </a:t>
            </a:r>
            <a:r>
              <a:rPr lang="en-US" sz="2400" b="1" dirty="0" err="1"/>
              <a:t>povoljnijim</a:t>
            </a:r>
            <a:r>
              <a:rPr lang="en-US" sz="2400" b="1" dirty="0"/>
              <a:t> </a:t>
            </a:r>
            <a:r>
              <a:rPr lang="en-US" sz="2400" b="1" dirty="0" err="1"/>
              <a:t>uslovima</a:t>
            </a:r>
            <a:r>
              <a:rPr lang="en-US" sz="2400" b="1" dirty="0"/>
              <a:t> </a:t>
            </a:r>
            <a:r>
              <a:rPr lang="en-US" sz="2400" b="1" dirty="0" err="1"/>
              <a:t>dolazi</a:t>
            </a:r>
            <a:r>
              <a:rPr lang="en-US" sz="2400" b="1" dirty="0"/>
              <a:t> do </a:t>
            </a:r>
            <a:r>
              <a:rPr lang="en-US" sz="2400" b="1" dirty="0" err="1"/>
              <a:t>kapitala</a:t>
            </a:r>
            <a:r>
              <a:rPr lang="en-US" sz="2400" b="1" dirty="0"/>
              <a:t> </a:t>
            </a:r>
            <a:r>
              <a:rPr lang="en-US" sz="2400" b="1" dirty="0" err="1"/>
              <a:t>za</a:t>
            </a:r>
            <a:r>
              <a:rPr lang="en-US" sz="2400" b="1" dirty="0"/>
              <a:t> </a:t>
            </a:r>
            <a:r>
              <a:rPr lang="en-US" sz="2400" b="1" dirty="0" err="1"/>
              <a:t>investiranje</a:t>
            </a:r>
            <a:r>
              <a:rPr lang="en-US" sz="2400" b="1" dirty="0"/>
              <a:t> u </a:t>
            </a:r>
            <a:r>
              <a:rPr lang="en-US" sz="2400" b="1" dirty="0" err="1"/>
              <a:t>rast</a:t>
            </a:r>
            <a:r>
              <a:rPr lang="en-US" sz="2400" b="1" dirty="0"/>
              <a:t> </a:t>
            </a:r>
            <a:r>
              <a:rPr lang="en-US" sz="2400" b="1" dirty="0" err="1"/>
              <a:t>i</a:t>
            </a:r>
            <a:r>
              <a:rPr lang="en-US" sz="2400" b="1" dirty="0"/>
              <a:t> </a:t>
            </a:r>
            <a:r>
              <a:rPr lang="en-US" sz="2400" b="1" dirty="0" err="1"/>
              <a:t>razvoj</a:t>
            </a:r>
            <a:r>
              <a:rPr lang="en-US" sz="2400" b="1" dirty="0"/>
              <a:t>.</a:t>
            </a:r>
          </a:p>
        </p:txBody>
      </p:sp>
    </p:spTree>
    <p:extLst>
      <p:ext uri="{BB962C8B-B14F-4D97-AF65-F5344CB8AC3E}">
        <p14:creationId xmlns:p14="http://schemas.microsoft.com/office/powerpoint/2010/main" val="2203352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de-DE" b="1" dirty="0"/>
              <a:t>Izbor kapitala za mala i srednja preduzeća </a:t>
            </a:r>
            <a:endParaRPr lang="en-US" b="1" dirty="0"/>
          </a:p>
        </p:txBody>
      </p:sp>
      <p:sp>
        <p:nvSpPr>
          <p:cNvPr id="3" name="Content Placeholder 2"/>
          <p:cNvSpPr>
            <a:spLocks noGrp="1"/>
          </p:cNvSpPr>
          <p:nvPr>
            <p:ph idx="1"/>
          </p:nvPr>
        </p:nvSpPr>
        <p:spPr>
          <a:xfrm>
            <a:off x="2589212" y="2115127"/>
            <a:ext cx="8915400" cy="4433455"/>
          </a:xfrm>
        </p:spPr>
        <p:txBody>
          <a:bodyPr>
            <a:noAutofit/>
          </a:bodyPr>
          <a:lstStyle/>
          <a:p>
            <a:endParaRPr lang="sr-Latn-RS" sz="2400" b="1" dirty="0" smtClean="0"/>
          </a:p>
          <a:p>
            <a:r>
              <a:rPr lang="en-US" sz="2400" b="1" dirty="0"/>
              <a:t>U </a:t>
            </a:r>
            <a:r>
              <a:rPr lang="en-US" sz="2400" b="1" dirty="0" err="1"/>
              <a:t>ranim</a:t>
            </a:r>
            <a:r>
              <a:rPr lang="en-US" sz="2400" b="1" dirty="0"/>
              <a:t> </a:t>
            </a:r>
            <a:r>
              <a:rPr lang="en-US" sz="2400" b="1" dirty="0" err="1"/>
              <a:t>fazama</a:t>
            </a:r>
            <a:r>
              <a:rPr lang="en-US" sz="2400" b="1" dirty="0"/>
              <a:t> </a:t>
            </a:r>
            <a:r>
              <a:rPr lang="en-US" sz="2400" b="1" dirty="0" err="1" smtClean="0"/>
              <a:t>preduzetnici</a:t>
            </a:r>
            <a:r>
              <a:rPr lang="en-US" sz="2400" b="1" dirty="0" smtClean="0"/>
              <a:t> </a:t>
            </a:r>
            <a:r>
              <a:rPr lang="en-US" sz="2400" b="1" dirty="0" err="1" smtClean="0"/>
              <a:t>su</a:t>
            </a:r>
            <a:r>
              <a:rPr lang="en-US" sz="2400" b="1" dirty="0" smtClean="0"/>
              <a:t> </a:t>
            </a:r>
            <a:r>
              <a:rPr lang="en-US" sz="2400" b="1" dirty="0" err="1"/>
              <a:t>upućeni</a:t>
            </a:r>
            <a:r>
              <a:rPr lang="en-US" sz="2400" b="1" dirty="0"/>
              <a:t> </a:t>
            </a:r>
            <a:r>
              <a:rPr lang="en-US" sz="2400" b="1" dirty="0" err="1"/>
              <a:t>uglavnom</a:t>
            </a:r>
            <a:r>
              <a:rPr lang="en-US" sz="2400" b="1" dirty="0"/>
              <a:t> </a:t>
            </a:r>
            <a:r>
              <a:rPr lang="en-US" sz="2400" b="1" dirty="0" err="1"/>
              <a:t>na</a:t>
            </a:r>
            <a:r>
              <a:rPr lang="en-US" sz="2400" b="1" dirty="0"/>
              <a:t> interne </a:t>
            </a:r>
            <a:r>
              <a:rPr lang="en-US" sz="2400" b="1" dirty="0" err="1"/>
              <a:t>izvore</a:t>
            </a:r>
            <a:r>
              <a:rPr lang="en-US" sz="2400" b="1" dirty="0"/>
              <a:t> </a:t>
            </a:r>
            <a:r>
              <a:rPr lang="en-US" sz="2400" b="1" dirty="0" err="1"/>
              <a:t>finasiranja</a:t>
            </a:r>
            <a:r>
              <a:rPr lang="en-US" sz="2400" b="1" dirty="0"/>
              <a:t>. </a:t>
            </a:r>
            <a:endParaRPr lang="sr-Latn-RS" sz="2400" b="1" dirty="0" smtClean="0"/>
          </a:p>
          <a:p>
            <a:endParaRPr lang="sr-Latn-RS" sz="2400" b="1" dirty="0" smtClean="0"/>
          </a:p>
          <a:p>
            <a:r>
              <a:rPr lang="en-US" sz="2400" b="1" dirty="0" smtClean="0"/>
              <a:t>U </a:t>
            </a:r>
            <a:r>
              <a:rPr lang="en-US" sz="2400" b="1" dirty="0" err="1"/>
              <a:t>kasnijim</a:t>
            </a:r>
            <a:r>
              <a:rPr lang="en-US" sz="2400" b="1" dirty="0"/>
              <a:t> </a:t>
            </a:r>
            <a:r>
              <a:rPr lang="en-US" sz="2400" b="1" dirty="0" err="1"/>
              <a:t>fazama</a:t>
            </a:r>
            <a:r>
              <a:rPr lang="en-US" sz="2400" b="1" dirty="0"/>
              <a:t>, </a:t>
            </a:r>
            <a:r>
              <a:rPr lang="en-US" sz="2400" b="1" dirty="0" err="1"/>
              <a:t>posebno</a:t>
            </a:r>
            <a:r>
              <a:rPr lang="en-US" sz="2400" b="1" dirty="0"/>
              <a:t> u </a:t>
            </a:r>
            <a:r>
              <a:rPr lang="en-US" sz="2400" b="1" dirty="0" err="1"/>
              <a:t>razvijenim</a:t>
            </a:r>
            <a:r>
              <a:rPr lang="en-US" sz="2400" b="1" dirty="0"/>
              <a:t> </a:t>
            </a:r>
            <a:r>
              <a:rPr lang="en-US" sz="2400" b="1" dirty="0" err="1"/>
              <a:t>privredama</a:t>
            </a:r>
            <a:r>
              <a:rPr lang="en-US" sz="2400" b="1" dirty="0"/>
              <a:t>, </a:t>
            </a:r>
            <a:r>
              <a:rPr lang="en-US" sz="2400" b="1" dirty="0" err="1"/>
              <a:t>na</a:t>
            </a:r>
            <a:r>
              <a:rPr lang="en-US" sz="2400" b="1" dirty="0"/>
              <a:t> </a:t>
            </a:r>
            <a:r>
              <a:rPr lang="en-US" sz="2400" b="1" dirty="0" err="1"/>
              <a:t>značaju</a:t>
            </a:r>
            <a:r>
              <a:rPr lang="en-US" sz="2400" b="1" dirty="0"/>
              <a:t> </a:t>
            </a:r>
            <a:r>
              <a:rPr lang="en-US" sz="2400" b="1" dirty="0" err="1"/>
              <a:t>dobijaju</a:t>
            </a:r>
            <a:r>
              <a:rPr lang="en-US" sz="2400" b="1" dirty="0"/>
              <a:t> </a:t>
            </a:r>
            <a:r>
              <a:rPr lang="en-US" sz="2400" b="1" dirty="0" err="1"/>
              <a:t>biznis</a:t>
            </a:r>
            <a:r>
              <a:rPr lang="en-US" sz="2400" b="1" dirty="0"/>
              <a:t> </a:t>
            </a:r>
            <a:r>
              <a:rPr lang="en-US" sz="2400" b="1" dirty="0" err="1"/>
              <a:t>anđeli</a:t>
            </a:r>
            <a:r>
              <a:rPr lang="en-US" sz="2400" b="1" dirty="0"/>
              <a:t>, </a:t>
            </a:r>
            <a:r>
              <a:rPr lang="en-US" sz="2400" b="1" dirty="0" err="1"/>
              <a:t>oblici</a:t>
            </a:r>
            <a:r>
              <a:rPr lang="en-US" sz="2400" b="1" dirty="0"/>
              <a:t> </a:t>
            </a:r>
            <a:r>
              <a:rPr lang="en-US" sz="2400" b="1" dirty="0" err="1"/>
              <a:t>rizičnog</a:t>
            </a:r>
            <a:r>
              <a:rPr lang="en-US" sz="2400" b="1" dirty="0"/>
              <a:t> </a:t>
            </a:r>
            <a:r>
              <a:rPr lang="en-US" sz="2400" b="1" dirty="0" err="1"/>
              <a:t>kapitala</a:t>
            </a:r>
            <a:r>
              <a:rPr lang="en-US" sz="2400" b="1" dirty="0"/>
              <a:t> </a:t>
            </a:r>
            <a:r>
              <a:rPr lang="en-US" sz="2400" b="1" dirty="0" err="1"/>
              <a:t>i</a:t>
            </a:r>
            <a:r>
              <a:rPr lang="en-US" sz="2400" b="1" dirty="0"/>
              <a:t> </a:t>
            </a:r>
            <a:r>
              <a:rPr lang="en-US" sz="2400" b="1" dirty="0" err="1"/>
              <a:t>tržište</a:t>
            </a:r>
            <a:r>
              <a:rPr lang="en-US" sz="2400" b="1" dirty="0"/>
              <a:t> venture </a:t>
            </a:r>
            <a:r>
              <a:rPr lang="en-US" sz="2400" b="1" dirty="0" err="1"/>
              <a:t>kapitala</a:t>
            </a:r>
            <a:r>
              <a:rPr lang="en-US" sz="2400" b="1" dirty="0"/>
              <a:t>. </a:t>
            </a:r>
            <a:endParaRPr lang="sr-Latn-RS" sz="2400" b="1" dirty="0" smtClean="0"/>
          </a:p>
          <a:p>
            <a:endParaRPr lang="en-US" sz="2400" b="1" dirty="0"/>
          </a:p>
        </p:txBody>
      </p:sp>
    </p:spTree>
    <p:extLst>
      <p:ext uri="{BB962C8B-B14F-4D97-AF65-F5344CB8AC3E}">
        <p14:creationId xmlns:p14="http://schemas.microsoft.com/office/powerpoint/2010/main" val="203416758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de-DE" b="1" dirty="0"/>
              <a:t>Izbor kapitala za mala i srednja preduzeća </a:t>
            </a:r>
            <a:endParaRPr lang="en-US" b="1" dirty="0"/>
          </a:p>
        </p:txBody>
      </p:sp>
      <p:sp>
        <p:nvSpPr>
          <p:cNvPr id="3" name="Content Placeholder 2"/>
          <p:cNvSpPr>
            <a:spLocks noGrp="1"/>
          </p:cNvSpPr>
          <p:nvPr>
            <p:ph idx="1"/>
          </p:nvPr>
        </p:nvSpPr>
        <p:spPr>
          <a:xfrm>
            <a:off x="2589212" y="2115127"/>
            <a:ext cx="8915400" cy="4433455"/>
          </a:xfrm>
        </p:spPr>
        <p:txBody>
          <a:bodyPr>
            <a:noAutofit/>
          </a:bodyPr>
          <a:lstStyle/>
          <a:p>
            <a:endParaRPr lang="sr-Latn-RS" sz="2400" b="1" dirty="0" smtClean="0"/>
          </a:p>
          <a:p>
            <a:r>
              <a:rPr lang="en-US" sz="2400" b="1" dirty="0"/>
              <a:t>U </a:t>
            </a:r>
            <a:r>
              <a:rPr lang="en-US" sz="2400" b="1" dirty="0" err="1"/>
              <a:t>teoriji</a:t>
            </a:r>
            <a:r>
              <a:rPr lang="en-US" sz="2400" b="1" dirty="0"/>
              <a:t> </a:t>
            </a:r>
            <a:r>
              <a:rPr lang="en-US" sz="2400" b="1" dirty="0" err="1"/>
              <a:t>i</a:t>
            </a:r>
            <a:r>
              <a:rPr lang="en-US" sz="2400" b="1" dirty="0"/>
              <a:t> </a:t>
            </a:r>
            <a:r>
              <a:rPr lang="en-US" sz="2400" b="1" dirty="0" err="1"/>
              <a:t>praksi</a:t>
            </a:r>
            <a:r>
              <a:rPr lang="en-US" sz="2400" b="1" dirty="0"/>
              <a:t> </a:t>
            </a:r>
            <a:r>
              <a:rPr lang="en-US" sz="2400" b="1" dirty="0" err="1"/>
              <a:t>postoje</a:t>
            </a:r>
            <a:r>
              <a:rPr lang="en-US" sz="2400" b="1" dirty="0"/>
              <a:t> </a:t>
            </a:r>
            <a:r>
              <a:rPr lang="en-US" sz="2400" b="1" dirty="0" err="1"/>
              <a:t>preporuke</a:t>
            </a:r>
            <a:r>
              <a:rPr lang="en-US" sz="2400" b="1" dirty="0"/>
              <a:t> pa </a:t>
            </a:r>
            <a:r>
              <a:rPr lang="en-US" sz="2400" b="1" dirty="0" err="1"/>
              <a:t>i</a:t>
            </a:r>
            <a:r>
              <a:rPr lang="en-US" sz="2400" b="1" dirty="0"/>
              <a:t> </a:t>
            </a:r>
            <a:r>
              <a:rPr lang="en-US" sz="2400" b="1" dirty="0" err="1"/>
              <a:t>pravilo</a:t>
            </a:r>
            <a:r>
              <a:rPr lang="en-US" sz="2400" b="1" dirty="0"/>
              <a:t> </a:t>
            </a:r>
            <a:r>
              <a:rPr lang="en-US" sz="2400" b="1" dirty="0" err="1"/>
              <a:t>zaduženosti</a:t>
            </a:r>
            <a:r>
              <a:rPr lang="en-US" sz="2400" b="1" dirty="0"/>
              <a:t> </a:t>
            </a:r>
            <a:r>
              <a:rPr lang="en-US" sz="2400" b="1" dirty="0" smtClean="0"/>
              <a:t>da</a:t>
            </a:r>
            <a:r>
              <a:rPr lang="sr-Latn-RS" sz="2400" b="1" dirty="0" smtClean="0"/>
              <a:t>:</a:t>
            </a:r>
          </a:p>
          <a:p>
            <a:r>
              <a:rPr lang="sr-Latn-RS" sz="2400" b="1" dirty="0" smtClean="0"/>
              <a:t>O</a:t>
            </a:r>
            <a:r>
              <a:rPr lang="en-US" sz="2400" b="1" dirty="0" err="1" smtClean="0"/>
              <a:t>dnos</a:t>
            </a:r>
            <a:r>
              <a:rPr lang="en-US" sz="2400" b="1" dirty="0" smtClean="0"/>
              <a:t> </a:t>
            </a:r>
            <a:r>
              <a:rPr lang="en-US" sz="2400" b="1" dirty="0" err="1"/>
              <a:t>između</a:t>
            </a:r>
            <a:r>
              <a:rPr lang="en-US" sz="2400" b="1" dirty="0"/>
              <a:t> </a:t>
            </a:r>
            <a:r>
              <a:rPr lang="en-US" sz="2400" b="1" dirty="0" err="1"/>
              <a:t>sopstvenog</a:t>
            </a:r>
            <a:r>
              <a:rPr lang="en-US" sz="2400" b="1" dirty="0"/>
              <a:t> </a:t>
            </a:r>
            <a:r>
              <a:rPr lang="en-US" sz="2400" b="1" dirty="0" err="1"/>
              <a:t>i</a:t>
            </a:r>
            <a:r>
              <a:rPr lang="en-US" sz="2400" b="1" dirty="0"/>
              <a:t> </a:t>
            </a:r>
            <a:r>
              <a:rPr lang="en-US" sz="2400" b="1" dirty="0" err="1"/>
              <a:t>pozajmljenog</a:t>
            </a:r>
            <a:r>
              <a:rPr lang="en-US" sz="2400" b="1" dirty="0"/>
              <a:t> </a:t>
            </a:r>
            <a:r>
              <a:rPr lang="en-US" sz="2400" b="1" dirty="0" err="1"/>
              <a:t>kapitala</a:t>
            </a:r>
            <a:r>
              <a:rPr lang="en-US" sz="2400" b="1" dirty="0"/>
              <a:t> </a:t>
            </a:r>
            <a:r>
              <a:rPr lang="en-US" sz="2400" b="1" dirty="0" err="1" smtClean="0"/>
              <a:t>bude</a:t>
            </a:r>
            <a:r>
              <a:rPr lang="en-US" sz="2400" b="1" dirty="0" smtClean="0"/>
              <a:t> </a:t>
            </a:r>
            <a:r>
              <a:rPr lang="en-US" sz="2400" b="1" dirty="0"/>
              <a:t>2:1, </a:t>
            </a:r>
            <a:r>
              <a:rPr lang="sr-Latn-RS" sz="2400" b="1" dirty="0" smtClean="0"/>
              <a:t>tj. </a:t>
            </a:r>
            <a:r>
              <a:rPr lang="en-US" sz="2400" b="1" dirty="0" err="1" smtClean="0"/>
              <a:t>sopstveni</a:t>
            </a:r>
            <a:r>
              <a:rPr lang="en-US" sz="2400" b="1" dirty="0" smtClean="0"/>
              <a:t> </a:t>
            </a:r>
            <a:r>
              <a:rPr lang="en-US" sz="2400" b="1" dirty="0" err="1"/>
              <a:t>kapital</a:t>
            </a:r>
            <a:r>
              <a:rPr lang="en-US" sz="2400" b="1" dirty="0"/>
              <a:t> </a:t>
            </a:r>
            <a:r>
              <a:rPr lang="en-US" sz="2400" b="1" dirty="0" err="1"/>
              <a:t>treba</a:t>
            </a:r>
            <a:r>
              <a:rPr lang="en-US" sz="2400" b="1" dirty="0"/>
              <a:t> da </a:t>
            </a:r>
            <a:r>
              <a:rPr lang="en-US" sz="2400" b="1" dirty="0" err="1"/>
              <a:t>bude</a:t>
            </a:r>
            <a:r>
              <a:rPr lang="en-US" sz="2400" b="1" dirty="0"/>
              <a:t> </a:t>
            </a:r>
            <a:r>
              <a:rPr lang="sr-Latn-RS" sz="2400" b="1" dirty="0" smtClean="0"/>
              <a:t>2x </a:t>
            </a:r>
            <a:r>
              <a:rPr lang="en-US" sz="2400" b="1" dirty="0" err="1" smtClean="0"/>
              <a:t>veći</a:t>
            </a:r>
            <a:r>
              <a:rPr lang="en-US" sz="2400" b="1" dirty="0" smtClean="0"/>
              <a:t> </a:t>
            </a:r>
            <a:r>
              <a:rPr lang="en-US" sz="2400" b="1" dirty="0"/>
              <a:t>od </a:t>
            </a:r>
            <a:r>
              <a:rPr lang="en-US" sz="2400" b="1" dirty="0" err="1"/>
              <a:t>pozajmljenog</a:t>
            </a:r>
            <a:r>
              <a:rPr lang="en-US" sz="2400" b="1" dirty="0"/>
              <a:t>. </a:t>
            </a:r>
            <a:endParaRPr lang="sr-Latn-RS" sz="2400" b="1" dirty="0" smtClean="0"/>
          </a:p>
          <a:p>
            <a:r>
              <a:rPr lang="en-US" sz="2400" b="1" dirty="0" err="1" smtClean="0"/>
              <a:t>Odnos</a:t>
            </a:r>
            <a:r>
              <a:rPr lang="en-US" sz="2400" b="1" dirty="0" smtClean="0"/>
              <a:t> </a:t>
            </a:r>
            <a:r>
              <a:rPr lang="en-US" sz="2400" b="1" dirty="0"/>
              <a:t>u </a:t>
            </a:r>
            <a:r>
              <a:rPr lang="en-US" sz="2400" b="1" dirty="0" err="1"/>
              <a:t>kome</a:t>
            </a:r>
            <a:r>
              <a:rPr lang="en-US" sz="2400" b="1" dirty="0"/>
              <a:t> </a:t>
            </a:r>
            <a:r>
              <a:rPr lang="en-US" sz="2400" b="1" dirty="0" err="1"/>
              <a:t>su</a:t>
            </a:r>
            <a:r>
              <a:rPr lang="en-US" sz="2400" b="1" dirty="0"/>
              <a:t> </a:t>
            </a:r>
            <a:r>
              <a:rPr lang="en-US" sz="2400" b="1" dirty="0" err="1"/>
              <a:t>sopstveni</a:t>
            </a:r>
            <a:r>
              <a:rPr lang="en-US" sz="2400" b="1" dirty="0"/>
              <a:t> </a:t>
            </a:r>
            <a:r>
              <a:rPr lang="en-US" sz="2400" b="1" dirty="0" err="1"/>
              <a:t>i</a:t>
            </a:r>
            <a:r>
              <a:rPr lang="en-US" sz="2400" b="1" dirty="0"/>
              <a:t> </a:t>
            </a:r>
            <a:r>
              <a:rPr lang="en-US" sz="2400" b="1" dirty="0" err="1"/>
              <a:t>pozajmljeni</a:t>
            </a:r>
            <a:r>
              <a:rPr lang="en-US" sz="2400" b="1" dirty="0"/>
              <a:t> </a:t>
            </a:r>
            <a:r>
              <a:rPr lang="en-US" sz="2400" b="1" dirty="0" err="1"/>
              <a:t>kapital</a:t>
            </a:r>
            <a:r>
              <a:rPr lang="en-US" sz="2400" b="1" dirty="0"/>
              <a:t> u </a:t>
            </a:r>
            <a:r>
              <a:rPr lang="en-US" sz="2400" b="1" dirty="0" err="1"/>
              <a:t>jednakom</a:t>
            </a:r>
            <a:r>
              <a:rPr lang="en-US" sz="2400" b="1" dirty="0"/>
              <a:t> </a:t>
            </a:r>
            <a:r>
              <a:rPr lang="en-US" sz="2400" b="1" dirty="0" err="1"/>
              <a:t>odnosu</a:t>
            </a:r>
            <a:r>
              <a:rPr lang="en-US" sz="2400" b="1" dirty="0"/>
              <a:t> 1:1 se </a:t>
            </a:r>
            <a:r>
              <a:rPr lang="en-US" sz="2400" b="1" dirty="0" err="1"/>
              <a:t>takođe</a:t>
            </a:r>
            <a:r>
              <a:rPr lang="en-US" sz="2400" b="1" dirty="0"/>
              <a:t> </a:t>
            </a:r>
            <a:r>
              <a:rPr lang="en-US" sz="2400" b="1" dirty="0" err="1"/>
              <a:t>smatra</a:t>
            </a:r>
            <a:r>
              <a:rPr lang="en-US" sz="2400" b="1" dirty="0"/>
              <a:t> </a:t>
            </a:r>
            <a:r>
              <a:rPr lang="en-US" sz="2400" b="1" dirty="0" err="1"/>
              <a:t>zadovoljavajućim</a:t>
            </a:r>
            <a:r>
              <a:rPr lang="en-US" sz="2400" b="1" dirty="0"/>
              <a:t> </a:t>
            </a:r>
            <a:r>
              <a:rPr lang="en-US" sz="2400" b="1" dirty="0" err="1"/>
              <a:t>ukoliko</a:t>
            </a:r>
            <a:r>
              <a:rPr lang="en-US" sz="2400" b="1" dirty="0"/>
              <a:t> se </a:t>
            </a:r>
            <a:r>
              <a:rPr lang="en-US" sz="2400" b="1" dirty="0" err="1"/>
              <a:t>zadužuju</a:t>
            </a:r>
            <a:r>
              <a:rPr lang="en-US" sz="2400" b="1" dirty="0"/>
              <a:t> </a:t>
            </a:r>
            <a:r>
              <a:rPr lang="en-US" sz="2400" b="1" dirty="0" err="1"/>
              <a:t>za</a:t>
            </a:r>
            <a:r>
              <a:rPr lang="en-US" sz="2400" b="1" dirty="0"/>
              <a:t> </a:t>
            </a:r>
            <a:r>
              <a:rPr lang="en-US" sz="2400" b="1" dirty="0" err="1"/>
              <a:t>opremu</a:t>
            </a:r>
            <a:r>
              <a:rPr lang="en-US" sz="2400" b="1" dirty="0"/>
              <a:t> </a:t>
            </a:r>
            <a:r>
              <a:rPr lang="en-US" sz="2400" b="1" dirty="0" err="1"/>
              <a:t>koja</a:t>
            </a:r>
            <a:r>
              <a:rPr lang="en-US" sz="2400" b="1" dirty="0"/>
              <a:t> je </a:t>
            </a:r>
            <a:r>
              <a:rPr lang="en-US" sz="2400" b="1" dirty="0" err="1"/>
              <a:t>skupa</a:t>
            </a:r>
            <a:r>
              <a:rPr lang="en-US" sz="2400" b="1" dirty="0"/>
              <a:t> </a:t>
            </a:r>
            <a:r>
              <a:rPr lang="en-US" sz="2400" b="1" dirty="0" err="1"/>
              <a:t>ali</a:t>
            </a:r>
            <a:r>
              <a:rPr lang="en-US" sz="2400" b="1" dirty="0"/>
              <a:t> bez </a:t>
            </a:r>
            <a:r>
              <a:rPr lang="en-US" sz="2400" b="1" dirty="0" err="1"/>
              <a:t>obaveze</a:t>
            </a:r>
            <a:r>
              <a:rPr lang="en-US" sz="2400" b="1" dirty="0"/>
              <a:t> </a:t>
            </a:r>
            <a:r>
              <a:rPr lang="en-US" sz="2400" b="1" dirty="0" err="1" smtClean="0"/>
              <a:t>revalorizacije</a:t>
            </a:r>
            <a:r>
              <a:rPr lang="sr-Latn-RS" sz="2400" b="1" dirty="0"/>
              <a:t>.</a:t>
            </a:r>
            <a:endParaRPr lang="en-US" sz="2400" b="1" dirty="0"/>
          </a:p>
        </p:txBody>
      </p:sp>
    </p:spTree>
    <p:extLst>
      <p:ext uri="{BB962C8B-B14F-4D97-AF65-F5344CB8AC3E}">
        <p14:creationId xmlns:p14="http://schemas.microsoft.com/office/powerpoint/2010/main" val="392130591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07200" y="2643410"/>
            <a:ext cx="8911687" cy="1280890"/>
          </a:xfrm>
        </p:spPr>
        <p:txBody>
          <a:bodyPr/>
          <a:lstStyle/>
          <a:p>
            <a:r>
              <a:rPr lang="de-DE" b="1" dirty="0"/>
              <a:t>Finansiranje preduzetništva sa aspekta izvora finasiranja</a:t>
            </a:r>
            <a:endParaRPr lang="en-US" b="1" i="1" dirty="0"/>
          </a:p>
        </p:txBody>
      </p:sp>
    </p:spTree>
    <p:extLst>
      <p:ext uri="{BB962C8B-B14F-4D97-AF65-F5344CB8AC3E}">
        <p14:creationId xmlns:p14="http://schemas.microsoft.com/office/powerpoint/2010/main" val="414150475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de-DE" b="1" dirty="0"/>
              <a:t>Finansiranje preduzetništva sa aspekta izvora finasiranja</a:t>
            </a:r>
            <a:endParaRPr lang="en-US" b="1" i="1" dirty="0"/>
          </a:p>
        </p:txBody>
      </p:sp>
      <p:sp>
        <p:nvSpPr>
          <p:cNvPr id="3" name="Content Placeholder 2"/>
          <p:cNvSpPr>
            <a:spLocks noGrp="1"/>
          </p:cNvSpPr>
          <p:nvPr>
            <p:ph idx="1"/>
          </p:nvPr>
        </p:nvSpPr>
        <p:spPr>
          <a:xfrm>
            <a:off x="2589212" y="2022764"/>
            <a:ext cx="8915400" cy="4396323"/>
          </a:xfrm>
        </p:spPr>
        <p:txBody>
          <a:bodyPr>
            <a:noAutofit/>
          </a:bodyPr>
          <a:lstStyle/>
          <a:p>
            <a:pPr lvl="0"/>
            <a:r>
              <a:rPr lang="de-DE" sz="2400" b="1" dirty="0"/>
              <a:t>Kako bi doneli sto ispravniju odluku i našli najveći mogući povraćaj na investicije, </a:t>
            </a:r>
            <a:r>
              <a:rPr lang="de-DE" sz="2400" b="1" u="sng" dirty="0"/>
              <a:t>investitori  racionalizuju svoje odluke u odnosu na stepen rizika </a:t>
            </a:r>
            <a:r>
              <a:rPr lang="de-DE" sz="2400" b="1" dirty="0"/>
              <a:t>koji postoji na tržištu i raspoloživosti informacija koje dolaze sa tržišta. </a:t>
            </a:r>
            <a:endParaRPr lang="sr-Latn-RS" sz="2400" b="1" dirty="0" smtClean="0"/>
          </a:p>
          <a:p>
            <a:pPr lvl="0"/>
            <a:endParaRPr lang="sr-Latn-RS" sz="2400" b="1" dirty="0" smtClean="0"/>
          </a:p>
          <a:p>
            <a:pPr lvl="0"/>
            <a:r>
              <a:rPr lang="de-DE" sz="2400" b="1" dirty="0"/>
              <a:t>Pre nego što investitor donese odluku, neophodno je da raspolaže određenim informacijama o konkretnom poslovnom poduhvatu. </a:t>
            </a:r>
            <a:endParaRPr lang="de-DE" sz="2400" b="1" dirty="0" smtClean="0"/>
          </a:p>
          <a:p>
            <a:pPr lvl="0"/>
            <a:r>
              <a:rPr lang="de-DE" sz="2400" b="1" smtClean="0"/>
              <a:t>Preduzetnik </a:t>
            </a:r>
            <a:r>
              <a:rPr lang="de-DE" sz="2400" b="1" dirty="0"/>
              <a:t>treba da odgovori na niz pitanja od kojih su ključna sledeća:</a:t>
            </a:r>
            <a:endParaRPr lang="en-US" sz="2400" b="1" dirty="0"/>
          </a:p>
        </p:txBody>
      </p:sp>
    </p:spTree>
    <p:extLst>
      <p:ext uri="{BB962C8B-B14F-4D97-AF65-F5344CB8AC3E}">
        <p14:creationId xmlns:p14="http://schemas.microsoft.com/office/powerpoint/2010/main" val="1100627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de-DE" b="1" dirty="0"/>
              <a:t>Finansiranje preduzetništva sa aspekta izvora finasiranja</a:t>
            </a:r>
            <a:endParaRPr lang="en-US" b="1" i="1" dirty="0"/>
          </a:p>
        </p:txBody>
      </p:sp>
      <p:sp>
        <p:nvSpPr>
          <p:cNvPr id="3" name="Content Placeholder 2"/>
          <p:cNvSpPr>
            <a:spLocks noGrp="1"/>
          </p:cNvSpPr>
          <p:nvPr>
            <p:ph idx="1"/>
          </p:nvPr>
        </p:nvSpPr>
        <p:spPr>
          <a:xfrm>
            <a:off x="2589212" y="2022764"/>
            <a:ext cx="8915400" cy="4396323"/>
          </a:xfrm>
        </p:spPr>
        <p:txBody>
          <a:bodyPr>
            <a:noAutofit/>
          </a:bodyPr>
          <a:lstStyle/>
          <a:p>
            <a:pPr lvl="0"/>
            <a:r>
              <a:rPr lang="de-DE" sz="2800" b="1" i="1" u="sng" dirty="0"/>
              <a:t>Da li se radi o pravom tipu poslovnog poduhvata</a:t>
            </a:r>
            <a:r>
              <a:rPr lang="de-DE" sz="2800" b="1" u="sng" dirty="0"/>
              <a:t>? </a:t>
            </a:r>
            <a:endParaRPr lang="sr-Latn-RS" sz="2800" b="1" u="sng" dirty="0" smtClean="0"/>
          </a:p>
          <a:p>
            <a:pPr lvl="0"/>
            <a:endParaRPr lang="en-US" sz="2800" b="1" u="sng" dirty="0"/>
          </a:p>
          <a:p>
            <a:r>
              <a:rPr lang="de-DE" sz="2400" b="1" dirty="0"/>
              <a:t>Većina </a:t>
            </a:r>
            <a:r>
              <a:rPr lang="de-DE" sz="2400" b="1" dirty="0" smtClean="0"/>
              <a:t>investitora</a:t>
            </a:r>
            <a:r>
              <a:rPr lang="sr-Latn-RS" sz="2400" b="1" dirty="0" smtClean="0"/>
              <a:t> </a:t>
            </a:r>
            <a:r>
              <a:rPr lang="de-DE" sz="2400" b="1" dirty="0" smtClean="0"/>
              <a:t>se </a:t>
            </a:r>
            <a:r>
              <a:rPr lang="de-DE" sz="2400" b="1" dirty="0"/>
              <a:t>specijalizuje za određeni tip poslovnog poduhvata</a:t>
            </a:r>
            <a:r>
              <a:rPr lang="de-DE" sz="2400" b="1" dirty="0" smtClean="0"/>
              <a:t>.</a:t>
            </a:r>
            <a:endParaRPr lang="sr-Latn-RS" sz="2400" b="1" dirty="0" smtClean="0"/>
          </a:p>
          <a:p>
            <a:r>
              <a:rPr lang="de-DE" sz="2400" b="1" dirty="0" smtClean="0"/>
              <a:t>Druga </a:t>
            </a:r>
            <a:r>
              <a:rPr lang="de-DE" sz="2400" b="1" dirty="0"/>
              <a:t>važna dimenzija poslovnog poduhvata jeste stepen razvoja i priroda finansiranja koju on zahteva</a:t>
            </a:r>
            <a:r>
              <a:rPr lang="de-DE" sz="2400" b="1" dirty="0" smtClean="0"/>
              <a:t>.</a:t>
            </a:r>
            <a:endParaRPr lang="sr-Latn-RS" sz="2400" b="1" dirty="0" smtClean="0"/>
          </a:p>
          <a:p>
            <a:r>
              <a:rPr lang="de-DE" sz="2400" b="1" dirty="0"/>
              <a:t>Banke kao investitori</a:t>
            </a:r>
            <a:r>
              <a:rPr lang="sr-Latn-RS" sz="2400" b="1" dirty="0"/>
              <a:t> </a:t>
            </a:r>
            <a:r>
              <a:rPr lang="de-DE" sz="2400" b="1" dirty="0"/>
              <a:t>podržaće i pokretanje novih biznisa i širenje </a:t>
            </a:r>
            <a:r>
              <a:rPr lang="de-DE" sz="2400" b="1" dirty="0" smtClean="0"/>
              <a:t>postojećih</a:t>
            </a:r>
            <a:r>
              <a:rPr lang="sr-Latn-RS" sz="2400" b="1" dirty="0"/>
              <a:t>.</a:t>
            </a:r>
            <a:r>
              <a:rPr lang="de-DE" sz="2400" b="1" dirty="0" smtClean="0"/>
              <a:t> </a:t>
            </a:r>
            <a:endParaRPr lang="sr-Latn-RS" sz="2400" b="1" dirty="0" smtClean="0"/>
          </a:p>
        </p:txBody>
      </p:sp>
    </p:spTree>
    <p:extLst>
      <p:ext uri="{BB962C8B-B14F-4D97-AF65-F5344CB8AC3E}">
        <p14:creationId xmlns:p14="http://schemas.microsoft.com/office/powerpoint/2010/main" val="568216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de-DE" b="1" dirty="0"/>
              <a:t>Finansiranje preduzetništva sa aspekta izvora finasiranja</a:t>
            </a:r>
            <a:endParaRPr lang="en-US" b="1" i="1" dirty="0"/>
          </a:p>
        </p:txBody>
      </p:sp>
      <p:sp>
        <p:nvSpPr>
          <p:cNvPr id="3" name="Content Placeholder 2"/>
          <p:cNvSpPr>
            <a:spLocks noGrp="1"/>
          </p:cNvSpPr>
          <p:nvPr>
            <p:ph idx="1"/>
          </p:nvPr>
        </p:nvSpPr>
        <p:spPr>
          <a:xfrm>
            <a:off x="2589212" y="2022764"/>
            <a:ext cx="8915400" cy="4396323"/>
          </a:xfrm>
        </p:spPr>
        <p:txBody>
          <a:bodyPr>
            <a:noAutofit/>
          </a:bodyPr>
          <a:lstStyle/>
          <a:p>
            <a:pPr lvl="0"/>
            <a:r>
              <a:rPr lang="de-DE" sz="2800" b="1" i="1" u="sng" dirty="0"/>
              <a:t>Da li se radi o pravom tipu poslovnog poduhvata</a:t>
            </a:r>
            <a:r>
              <a:rPr lang="de-DE" sz="2800" b="1" u="sng" dirty="0"/>
              <a:t>? </a:t>
            </a:r>
            <a:endParaRPr lang="en-US" sz="2800" b="1" u="sng" dirty="0"/>
          </a:p>
          <a:p>
            <a:endParaRPr lang="sr-Latn-RS" dirty="0" smtClean="0"/>
          </a:p>
          <a:p>
            <a:r>
              <a:rPr lang="de-DE" sz="2400" b="1" dirty="0" smtClean="0"/>
              <a:t>U </a:t>
            </a:r>
            <a:r>
              <a:rPr lang="de-DE" sz="2400" b="1" dirty="0"/>
              <a:t>poslednje vreme investitori sve više pažnje posvećuju manje rizičnim preuzimanjima već postojećih preduzeća, nego investiranju u potpuno nove poslovne poduhvate. </a:t>
            </a:r>
            <a:endParaRPr lang="sr-Latn-RS" sz="2400" b="1" dirty="0" smtClean="0"/>
          </a:p>
          <a:p>
            <a:r>
              <a:rPr lang="de-DE" sz="2400" b="1" dirty="0" smtClean="0"/>
              <a:t>Investitor </a:t>
            </a:r>
            <a:r>
              <a:rPr lang="de-DE" sz="2400" b="1" dirty="0"/>
              <a:t>mora da dokaže da njegov poslovni poduhvat spada u relevantnu privrednu delatnost i da je dostigao željeni stepen </a:t>
            </a:r>
            <a:r>
              <a:rPr lang="de-DE" sz="2400" b="1" dirty="0" smtClean="0"/>
              <a:t>razvoja</a:t>
            </a:r>
            <a:r>
              <a:rPr lang="sr-Latn-RS" sz="2400" b="1" dirty="0" smtClean="0"/>
              <a:t>.</a:t>
            </a:r>
            <a:endParaRPr lang="en-US" sz="2400" b="1" dirty="0"/>
          </a:p>
        </p:txBody>
      </p:sp>
    </p:spTree>
    <p:extLst>
      <p:ext uri="{BB962C8B-B14F-4D97-AF65-F5344CB8AC3E}">
        <p14:creationId xmlns:p14="http://schemas.microsoft.com/office/powerpoint/2010/main" val="101941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402437"/>
            <a:ext cx="8911687" cy="1280890"/>
          </a:xfrm>
        </p:spPr>
        <p:txBody>
          <a:bodyPr>
            <a:normAutofit/>
          </a:bodyPr>
          <a:lstStyle/>
          <a:p>
            <a:r>
              <a:rPr lang="de-DE" b="1" dirty="0"/>
              <a:t>Finansiranje preduzetništva sa aspekta izvora finasiranja</a:t>
            </a:r>
            <a:endParaRPr lang="en-US" b="1" i="1" dirty="0"/>
          </a:p>
        </p:txBody>
      </p:sp>
      <p:sp>
        <p:nvSpPr>
          <p:cNvPr id="3" name="Content Placeholder 2"/>
          <p:cNvSpPr>
            <a:spLocks noGrp="1"/>
          </p:cNvSpPr>
          <p:nvPr>
            <p:ph idx="1"/>
          </p:nvPr>
        </p:nvSpPr>
        <p:spPr>
          <a:xfrm>
            <a:off x="2589212" y="1810327"/>
            <a:ext cx="8915400" cy="4830617"/>
          </a:xfrm>
        </p:spPr>
        <p:txBody>
          <a:bodyPr>
            <a:noAutofit/>
          </a:bodyPr>
          <a:lstStyle/>
          <a:p>
            <a:pPr lvl="0"/>
            <a:r>
              <a:rPr lang="de-DE" sz="2800" b="1" i="1" u="sng" dirty="0"/>
              <a:t>Kolika je vrednost investicije</a:t>
            </a:r>
            <a:r>
              <a:rPr lang="de-DE" sz="2800" b="1" u="sng" dirty="0"/>
              <a:t>? </a:t>
            </a:r>
            <a:endParaRPr lang="sr-Latn-RS" sz="2800" b="1" u="sng" dirty="0" smtClean="0"/>
          </a:p>
          <a:p>
            <a:r>
              <a:rPr lang="sr-Latn-RS" sz="2400" b="1" dirty="0" smtClean="0"/>
              <a:t>I</a:t>
            </a:r>
            <a:r>
              <a:rPr lang="de-DE" sz="2400" b="1" dirty="0" smtClean="0"/>
              <a:t>nvestitori </a:t>
            </a:r>
            <a:r>
              <a:rPr lang="de-DE" sz="2400" b="1" dirty="0"/>
              <a:t>žele da znaju vrednost investicije koja je potrebna preduzetniku</a:t>
            </a:r>
            <a:r>
              <a:rPr lang="de-DE" sz="2400" b="1" dirty="0" smtClean="0"/>
              <a:t>.</a:t>
            </a:r>
            <a:endParaRPr lang="sr-Latn-RS" sz="2400" b="1" dirty="0" smtClean="0"/>
          </a:p>
          <a:p>
            <a:r>
              <a:rPr lang="de-DE" sz="2400" b="1" dirty="0" smtClean="0"/>
              <a:t>Faktori </a:t>
            </a:r>
            <a:r>
              <a:rPr lang="de-DE" sz="2400" b="1" dirty="0"/>
              <a:t>koje investitori uzimaju u obzir prilikom donošenja odluke o vrednosti investicije </a:t>
            </a:r>
            <a:r>
              <a:rPr lang="de-DE" sz="2400" b="1" dirty="0" smtClean="0"/>
              <a:t>su</a:t>
            </a:r>
            <a:r>
              <a:rPr lang="sr-Latn-RS" sz="2400" b="1" dirty="0" smtClean="0"/>
              <a:t>:</a:t>
            </a:r>
          </a:p>
          <a:p>
            <a:pPr lvl="1"/>
            <a:r>
              <a:rPr lang="de-DE" sz="2200" b="1" dirty="0" smtClean="0"/>
              <a:t>njihovo </a:t>
            </a:r>
            <a:r>
              <a:rPr lang="de-DE" sz="2200" b="1" dirty="0"/>
              <a:t>iskustvo, </a:t>
            </a:r>
            <a:endParaRPr lang="sr-Latn-RS" sz="2200" b="1" dirty="0" smtClean="0"/>
          </a:p>
          <a:p>
            <a:pPr lvl="1"/>
            <a:r>
              <a:rPr lang="de-DE" sz="2200" b="1" dirty="0" smtClean="0"/>
              <a:t>poznavanje </a:t>
            </a:r>
            <a:r>
              <a:rPr lang="de-DE" sz="2200" b="1" dirty="0"/>
              <a:t>delatnosti u kojoj se poslovni poduhvat realizuje, </a:t>
            </a:r>
            <a:endParaRPr lang="sr-Latn-RS" sz="2200" b="1" dirty="0" smtClean="0"/>
          </a:p>
          <a:p>
            <a:pPr lvl="1"/>
            <a:r>
              <a:rPr lang="de-DE" sz="2200" b="1" dirty="0" smtClean="0"/>
              <a:t>troškovi </a:t>
            </a:r>
            <a:r>
              <a:rPr lang="de-DE" sz="2200" b="1" dirty="0"/>
              <a:t>potrebni za praćenje i kontrolu investicije. </a:t>
            </a:r>
            <a:endParaRPr lang="sr-Latn-RS" sz="2200" b="1" dirty="0" smtClean="0"/>
          </a:p>
          <a:p>
            <a:pPr marL="342900" lvl="1" indent="-342900"/>
            <a:r>
              <a:rPr lang="sr-Latn-RS" sz="2400" b="1" dirty="0"/>
              <a:t>K</a:t>
            </a:r>
            <a:r>
              <a:rPr lang="en-US" sz="2400" b="1" dirty="0" err="1"/>
              <a:t>ljučno</a:t>
            </a:r>
            <a:r>
              <a:rPr lang="en-US" sz="2400" b="1" dirty="0"/>
              <a:t> </a:t>
            </a:r>
            <a:r>
              <a:rPr lang="en-US" sz="2400" b="1" dirty="0" err="1"/>
              <a:t>pitanje</a:t>
            </a:r>
            <a:r>
              <a:rPr lang="en-US" sz="2400" b="1" dirty="0"/>
              <a:t> je da li je </a:t>
            </a:r>
            <a:r>
              <a:rPr lang="en-US" sz="2400" b="1" dirty="0" err="1"/>
              <a:t>određeni</a:t>
            </a:r>
            <a:r>
              <a:rPr lang="en-US" sz="2400" b="1" dirty="0"/>
              <a:t> </a:t>
            </a:r>
            <a:r>
              <a:rPr lang="en-US" sz="2400" b="1" dirty="0" err="1"/>
              <a:t>investitor</a:t>
            </a:r>
            <a:r>
              <a:rPr lang="en-US" sz="2400" b="1" dirty="0"/>
              <a:t> </a:t>
            </a:r>
            <a:r>
              <a:rPr lang="en-US" sz="2400" b="1" dirty="0" err="1"/>
              <a:t>pravi</a:t>
            </a:r>
            <a:r>
              <a:rPr lang="en-US" sz="2400" b="1" dirty="0"/>
              <a:t> </a:t>
            </a:r>
            <a:r>
              <a:rPr lang="en-US" sz="2400" b="1" dirty="0" err="1"/>
              <a:t>izvor</a:t>
            </a:r>
            <a:r>
              <a:rPr lang="en-US" sz="2400" b="1" dirty="0"/>
              <a:t> </a:t>
            </a:r>
            <a:r>
              <a:rPr lang="en-US" sz="2400" b="1" dirty="0" err="1"/>
              <a:t>sredstava</a:t>
            </a:r>
            <a:r>
              <a:rPr lang="en-US" sz="2400" b="1" dirty="0"/>
              <a:t> </a:t>
            </a:r>
            <a:r>
              <a:rPr lang="en-US" sz="2400" b="1" dirty="0" err="1"/>
              <a:t>za</a:t>
            </a:r>
            <a:r>
              <a:rPr lang="en-US" sz="2400" b="1" dirty="0"/>
              <a:t> </a:t>
            </a:r>
            <a:r>
              <a:rPr lang="en-US" sz="2400" b="1" dirty="0" err="1"/>
              <a:t>konkretan</a:t>
            </a:r>
            <a:r>
              <a:rPr lang="en-US" sz="2400" b="1" dirty="0"/>
              <a:t> </a:t>
            </a:r>
            <a:r>
              <a:rPr lang="en-US" sz="2400" b="1" dirty="0" err="1"/>
              <a:t>poduhvat</a:t>
            </a:r>
            <a:r>
              <a:rPr lang="en-US" sz="2400" b="1" dirty="0"/>
              <a:t>.</a:t>
            </a:r>
            <a:endParaRPr lang="sr-Latn-RS" sz="2400" b="1" dirty="0"/>
          </a:p>
        </p:txBody>
      </p:sp>
    </p:spTree>
    <p:extLst>
      <p:ext uri="{BB962C8B-B14F-4D97-AF65-F5344CB8AC3E}">
        <p14:creationId xmlns:p14="http://schemas.microsoft.com/office/powerpoint/2010/main" val="1135449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291601"/>
            <a:ext cx="8911687" cy="1280890"/>
          </a:xfrm>
        </p:spPr>
        <p:txBody>
          <a:bodyPr>
            <a:normAutofit/>
          </a:bodyPr>
          <a:lstStyle/>
          <a:p>
            <a:r>
              <a:rPr lang="de-DE" b="1" dirty="0"/>
              <a:t>Finansiranje preduzetništva sa aspekta izvora finasiranja</a:t>
            </a:r>
            <a:endParaRPr lang="en-US" b="1" i="1" dirty="0"/>
          </a:p>
        </p:txBody>
      </p:sp>
      <p:sp>
        <p:nvSpPr>
          <p:cNvPr id="3" name="Content Placeholder 2"/>
          <p:cNvSpPr>
            <a:spLocks noGrp="1"/>
          </p:cNvSpPr>
          <p:nvPr>
            <p:ph idx="1"/>
          </p:nvPr>
        </p:nvSpPr>
        <p:spPr>
          <a:xfrm>
            <a:off x="2592925" y="1572491"/>
            <a:ext cx="8915400" cy="5086927"/>
          </a:xfrm>
        </p:spPr>
        <p:txBody>
          <a:bodyPr>
            <a:noAutofit/>
          </a:bodyPr>
          <a:lstStyle/>
          <a:p>
            <a:pPr lvl="0"/>
            <a:r>
              <a:rPr lang="de-DE" sz="2800" b="1" i="1" u="sng" dirty="0"/>
              <a:t>Koliki je iznos mogućeg povraćaja na investiciju</a:t>
            </a:r>
            <a:r>
              <a:rPr lang="de-DE" sz="2400" b="1" i="1" u="sng" dirty="0"/>
              <a:t>? </a:t>
            </a:r>
            <a:endParaRPr lang="en-US" sz="2400" b="1" i="1" u="sng" dirty="0"/>
          </a:p>
          <a:p>
            <a:r>
              <a:rPr lang="de-DE" sz="2400" b="1" dirty="0"/>
              <a:t>Povraćaj na investiciju predstavlja najverovatniji finansijski rezultat određenog ulaganja. </a:t>
            </a:r>
            <a:endParaRPr lang="sr-Latn-RS" sz="2400" b="1" dirty="0" smtClean="0"/>
          </a:p>
          <a:p>
            <a:r>
              <a:rPr lang="de-DE" sz="2400" b="1" dirty="0" smtClean="0"/>
              <a:t>Investitor </a:t>
            </a:r>
            <a:r>
              <a:rPr lang="de-DE" sz="2400" b="1" dirty="0"/>
              <a:t>želi da zna na osnovu čega je ova vrednost izračunata. </a:t>
            </a:r>
            <a:endParaRPr lang="sr-Latn-RS" sz="2400" b="1" dirty="0" smtClean="0"/>
          </a:p>
          <a:p>
            <a:r>
              <a:rPr lang="de-DE" sz="2400" b="1" dirty="0" smtClean="0"/>
              <a:t>želi </a:t>
            </a:r>
            <a:r>
              <a:rPr lang="de-DE" sz="2400" b="1" dirty="0"/>
              <a:t>da zna koliko je ta vrednost u skladu sa stvarnim potencijalom poslovnog poduhvata i sposobnostima preduzetničkog tima</a:t>
            </a:r>
            <a:r>
              <a:rPr lang="de-DE" sz="2400" b="1" dirty="0" smtClean="0"/>
              <a:t>.</a:t>
            </a:r>
            <a:endParaRPr lang="sr-Latn-RS" sz="2400" b="1" dirty="0" smtClean="0"/>
          </a:p>
          <a:p>
            <a:r>
              <a:rPr lang="de-DE" sz="2400" b="1" dirty="0" smtClean="0"/>
              <a:t>Odluka </a:t>
            </a:r>
            <a:r>
              <a:rPr lang="de-DE" sz="2400" b="1" dirty="0"/>
              <a:t>da se investira donosi se na osnovu procene povraćaja u odnosu na potencijalni rizik i isplativosti konkretne poslovne šanse u odnosu na ostale. </a:t>
            </a:r>
            <a:endParaRPr lang="sr-Latn-RS" sz="2400" b="1" dirty="0" smtClean="0"/>
          </a:p>
          <a:p>
            <a:pPr marL="0" indent="0">
              <a:buNone/>
            </a:pPr>
            <a:r>
              <a:rPr lang="de-DE" sz="2400" b="1" dirty="0" smtClean="0"/>
              <a:t> </a:t>
            </a:r>
            <a:endParaRPr lang="en-US" sz="2400" b="1" dirty="0"/>
          </a:p>
        </p:txBody>
      </p:sp>
    </p:spTree>
    <p:extLst>
      <p:ext uri="{BB962C8B-B14F-4D97-AF65-F5344CB8AC3E}">
        <p14:creationId xmlns:p14="http://schemas.microsoft.com/office/powerpoint/2010/main" val="4195350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de-DE" b="1" dirty="0"/>
              <a:t>Finansiranje preduzetništva sa aspekta izvora finasiranja</a:t>
            </a:r>
            <a:endParaRPr lang="en-US" b="1" i="1" dirty="0"/>
          </a:p>
        </p:txBody>
      </p:sp>
      <p:sp>
        <p:nvSpPr>
          <p:cNvPr id="3" name="Content Placeholder 2"/>
          <p:cNvSpPr>
            <a:spLocks noGrp="1"/>
          </p:cNvSpPr>
          <p:nvPr>
            <p:ph idx="1"/>
          </p:nvPr>
        </p:nvSpPr>
        <p:spPr>
          <a:xfrm>
            <a:off x="2589212" y="2022764"/>
            <a:ext cx="8915400" cy="4544291"/>
          </a:xfrm>
        </p:spPr>
        <p:txBody>
          <a:bodyPr>
            <a:noAutofit/>
          </a:bodyPr>
          <a:lstStyle/>
          <a:p>
            <a:pPr lvl="0"/>
            <a:r>
              <a:rPr lang="de-DE" sz="2800" b="1" i="1" u="sng" dirty="0"/>
              <a:t>Na kom stepenu razvoja se nalazi poslovni poduhvat</a:t>
            </a:r>
            <a:r>
              <a:rPr lang="de-DE" sz="2800" b="1" u="sng" dirty="0"/>
              <a:t>? </a:t>
            </a:r>
            <a:endParaRPr lang="en-US" sz="2800" b="1" u="sng" dirty="0"/>
          </a:p>
          <a:p>
            <a:r>
              <a:rPr lang="de-DE" sz="2400" b="1" dirty="0"/>
              <a:t>Ovo pitanje se u suštini odnosi na svrhu za koju će se investicioni kapital koristiti. </a:t>
            </a:r>
            <a:endParaRPr lang="sr-Latn-RS" sz="2400" b="1" dirty="0" smtClean="0"/>
          </a:p>
          <a:p>
            <a:r>
              <a:rPr lang="de-DE" sz="2400" b="1" dirty="0" smtClean="0"/>
              <a:t>Da </a:t>
            </a:r>
            <a:r>
              <a:rPr lang="de-DE" sz="2400" b="1" dirty="0"/>
              <a:t>li se radi o otpočinjanju novog biznisa ili širenju postojećeg? </a:t>
            </a:r>
            <a:endParaRPr lang="sr-Latn-RS" sz="2400" b="1" dirty="0" smtClean="0"/>
          </a:p>
          <a:p>
            <a:r>
              <a:rPr lang="de-DE" sz="2400" b="1" dirty="0" smtClean="0"/>
              <a:t>Da </a:t>
            </a:r>
            <a:r>
              <a:rPr lang="de-DE" sz="2400" b="1" dirty="0"/>
              <a:t>li je to poslovni poduhvat u početnoj fazi </a:t>
            </a:r>
            <a:r>
              <a:rPr lang="de-DE" sz="2400" b="1" dirty="0" smtClean="0"/>
              <a:t>rasta</a:t>
            </a:r>
            <a:r>
              <a:rPr lang="sr-Latn-RS" sz="2400" b="1" dirty="0" smtClean="0"/>
              <a:t> </a:t>
            </a:r>
            <a:r>
              <a:rPr lang="de-DE" sz="2400" b="1" dirty="0" smtClean="0"/>
              <a:t>ili </a:t>
            </a:r>
            <a:r>
              <a:rPr lang="de-DE" sz="2400" b="1" dirty="0"/>
              <a:t>se radi o biznisu u zreloj </a:t>
            </a:r>
            <a:r>
              <a:rPr lang="de-DE" sz="2400" b="1" dirty="0" smtClean="0"/>
              <a:t>fazi? </a:t>
            </a:r>
            <a:endParaRPr lang="sr-Latn-RS" sz="2400" b="1" dirty="0" smtClean="0"/>
          </a:p>
          <a:p>
            <a:r>
              <a:rPr lang="de-DE" sz="2400" b="1" dirty="0" smtClean="0"/>
              <a:t>Kako </a:t>
            </a:r>
            <a:r>
              <a:rPr lang="de-DE" sz="2400" b="1" dirty="0"/>
              <a:t>se ovo odražava na potencijalni rizik i povraćaj? </a:t>
            </a:r>
            <a:endParaRPr lang="sr-Latn-RS" sz="2400" b="1" dirty="0" smtClean="0"/>
          </a:p>
          <a:p>
            <a:r>
              <a:rPr lang="de-DE" sz="2400" b="1" dirty="0" smtClean="0"/>
              <a:t>Da </a:t>
            </a:r>
            <a:r>
              <a:rPr lang="de-DE" sz="2400" b="1" dirty="0"/>
              <a:t>li je ovaj stepen razvoja odgovarajući za investitora?</a:t>
            </a:r>
            <a:endParaRPr lang="en-US" sz="2400" b="1" dirty="0"/>
          </a:p>
        </p:txBody>
      </p:sp>
    </p:spTree>
    <p:extLst>
      <p:ext uri="{BB962C8B-B14F-4D97-AF65-F5344CB8AC3E}">
        <p14:creationId xmlns:p14="http://schemas.microsoft.com/office/powerpoint/2010/main" val="1116356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de-DE" b="1" dirty="0"/>
              <a:t>Finansiranje preduzetništva sa aspekta izvora finasiranja</a:t>
            </a:r>
            <a:endParaRPr lang="en-US" b="1" i="1" dirty="0"/>
          </a:p>
        </p:txBody>
      </p:sp>
      <p:sp>
        <p:nvSpPr>
          <p:cNvPr id="3" name="Content Placeholder 2"/>
          <p:cNvSpPr>
            <a:spLocks noGrp="1"/>
          </p:cNvSpPr>
          <p:nvPr>
            <p:ph idx="1"/>
          </p:nvPr>
        </p:nvSpPr>
        <p:spPr>
          <a:xfrm>
            <a:off x="2589212" y="2022764"/>
            <a:ext cx="8915400" cy="4544291"/>
          </a:xfrm>
        </p:spPr>
        <p:txBody>
          <a:bodyPr>
            <a:noAutofit/>
          </a:bodyPr>
          <a:lstStyle/>
          <a:p>
            <a:pPr lvl="0"/>
            <a:r>
              <a:rPr lang="de-DE" sz="2800" b="1" i="1" u="sng" dirty="0"/>
              <a:t>U koju svrhu će kapital biti korišćen</a:t>
            </a:r>
            <a:r>
              <a:rPr lang="de-DE" sz="2800" b="1" u="sng" dirty="0"/>
              <a:t>? </a:t>
            </a:r>
            <a:endParaRPr lang="en-US" sz="2800" b="1" u="sng" dirty="0"/>
          </a:p>
          <a:p>
            <a:r>
              <a:rPr lang="de-DE" sz="2400" b="1" dirty="0"/>
              <a:t>Ovo pitanje se odnosi na </a:t>
            </a:r>
            <a:r>
              <a:rPr lang="de-DE" sz="2400" b="1" u="sng" dirty="0"/>
              <a:t>način upotrebe kapitala </a:t>
            </a:r>
            <a:r>
              <a:rPr lang="de-DE" sz="2400" b="1" dirty="0"/>
              <a:t>u okviru poslovnog poduhvata. </a:t>
            </a:r>
            <a:endParaRPr lang="sr-Latn-RS" sz="2400" b="1" dirty="0" smtClean="0"/>
          </a:p>
          <a:p>
            <a:r>
              <a:rPr lang="de-DE" sz="2400" b="1" dirty="0" smtClean="0"/>
              <a:t>Da </a:t>
            </a:r>
            <a:r>
              <a:rPr lang="de-DE" sz="2400" b="1" dirty="0"/>
              <a:t>li će se koristiti za pokrivanje negativnih novčanih </a:t>
            </a:r>
            <a:r>
              <a:rPr lang="de-DE" sz="2400" b="1" dirty="0" smtClean="0"/>
              <a:t>tokova</a:t>
            </a:r>
            <a:r>
              <a:rPr lang="sr-Latn-RS" sz="2400" b="1" dirty="0" smtClean="0"/>
              <a:t> </a:t>
            </a:r>
            <a:r>
              <a:rPr lang="sr-Latn-RS" sz="2400" i="1" dirty="0" smtClean="0"/>
              <a:t>(usled </a:t>
            </a:r>
            <a:r>
              <a:rPr lang="de-DE" sz="2400" i="1" dirty="0" smtClean="0"/>
              <a:t>ubrzanog rasta</a:t>
            </a:r>
            <a:r>
              <a:rPr lang="sr-Latn-RS" sz="2400" i="1" dirty="0" smtClean="0"/>
              <a:t>)</a:t>
            </a:r>
            <a:r>
              <a:rPr lang="de-DE" sz="2400" i="1" dirty="0" smtClean="0"/>
              <a:t> </a:t>
            </a:r>
            <a:r>
              <a:rPr lang="de-DE" sz="2400" b="1" dirty="0"/>
              <a:t>ili će se koristiti za određene </a:t>
            </a:r>
            <a:r>
              <a:rPr lang="de-DE" sz="2400" b="1" dirty="0" smtClean="0"/>
              <a:t>projekte</a:t>
            </a:r>
            <a:r>
              <a:rPr lang="sr-Latn-RS" sz="2400" b="1" dirty="0" smtClean="0"/>
              <a:t> </a:t>
            </a:r>
            <a:r>
              <a:rPr lang="sr-Latn-RS" sz="2400" i="1" dirty="0" smtClean="0"/>
              <a:t>(</a:t>
            </a:r>
            <a:r>
              <a:rPr lang="de-DE" sz="2400" i="1" dirty="0" smtClean="0"/>
              <a:t>razvoj </a:t>
            </a:r>
            <a:r>
              <a:rPr lang="de-DE" sz="2400" i="1" dirty="0"/>
              <a:t>novog proizvoda, finansiranje prodajne ili marketinške kampanje ili izlazak na inostrana </a:t>
            </a:r>
            <a:r>
              <a:rPr lang="de-DE" sz="2400" i="1" dirty="0" smtClean="0"/>
              <a:t>tržišta</a:t>
            </a:r>
            <a:r>
              <a:rPr lang="sr-Latn-RS" sz="2400" i="1" dirty="0" smtClean="0"/>
              <a:t>)</a:t>
            </a:r>
            <a:r>
              <a:rPr lang="de-DE" sz="2400" b="1" dirty="0" smtClean="0"/>
              <a:t>. </a:t>
            </a:r>
            <a:endParaRPr lang="sr-Latn-RS" sz="2400" b="1" dirty="0" smtClean="0"/>
          </a:p>
          <a:p>
            <a:r>
              <a:rPr lang="de-DE" sz="2400" b="1" dirty="0" smtClean="0"/>
              <a:t>Ponovo</a:t>
            </a:r>
            <a:r>
              <a:rPr lang="de-DE" sz="2400" b="1" dirty="0"/>
              <a:t>, treba razmotriti kako ovo utiče na rizik, vrednost povraćaja i da li spada u oblast </a:t>
            </a:r>
            <a:r>
              <a:rPr lang="de-DE" sz="2400" b="1" dirty="0" smtClean="0"/>
              <a:t>investitora</a:t>
            </a:r>
            <a:r>
              <a:rPr lang="sr-Latn-RS" sz="2400" b="1" dirty="0" smtClean="0"/>
              <a:t>.</a:t>
            </a:r>
            <a:endParaRPr lang="en-US" sz="2400" b="1" dirty="0"/>
          </a:p>
        </p:txBody>
      </p:sp>
    </p:spTree>
    <p:extLst>
      <p:ext uri="{BB962C8B-B14F-4D97-AF65-F5344CB8AC3E}">
        <p14:creationId xmlns:p14="http://schemas.microsoft.com/office/powerpoint/2010/main" val="2553017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319310"/>
            <a:ext cx="8911687" cy="1280890"/>
          </a:xfrm>
        </p:spPr>
        <p:txBody>
          <a:bodyPr>
            <a:normAutofit/>
          </a:bodyPr>
          <a:lstStyle/>
          <a:p>
            <a:r>
              <a:rPr lang="de-DE" b="1" dirty="0"/>
              <a:t>Finansiranje preduzetništva sa aspekta izvora finasiranja</a:t>
            </a:r>
            <a:endParaRPr lang="en-US" b="1" i="1" dirty="0"/>
          </a:p>
        </p:txBody>
      </p:sp>
      <p:sp>
        <p:nvSpPr>
          <p:cNvPr id="3" name="Content Placeholder 2"/>
          <p:cNvSpPr>
            <a:spLocks noGrp="1"/>
          </p:cNvSpPr>
          <p:nvPr>
            <p:ph idx="1"/>
          </p:nvPr>
        </p:nvSpPr>
        <p:spPr>
          <a:xfrm>
            <a:off x="2589212" y="1600200"/>
            <a:ext cx="8915400" cy="5133109"/>
          </a:xfrm>
        </p:spPr>
        <p:txBody>
          <a:bodyPr>
            <a:noAutofit/>
          </a:bodyPr>
          <a:lstStyle/>
          <a:p>
            <a:pPr lvl="0"/>
            <a:r>
              <a:rPr lang="de-DE" sz="2800" b="1" i="1" u="sng" dirty="0"/>
              <a:t>Koliki je potencijal poslovnog poduhvata</a:t>
            </a:r>
            <a:r>
              <a:rPr lang="de-DE" sz="2800" b="1" u="sng" dirty="0"/>
              <a:t>? </a:t>
            </a:r>
            <a:endParaRPr lang="en-US" sz="2800" b="1" u="sng" dirty="0"/>
          </a:p>
          <a:p>
            <a:r>
              <a:rPr lang="de-DE" sz="2400" b="1" dirty="0"/>
              <a:t>Investitori žele da znaju kakve rezultate poslovnog poduhvata mogu da očekuju u budućnosti, što zavisi od </a:t>
            </a:r>
            <a:r>
              <a:rPr lang="sr-Latn-RS" sz="2400" b="1" dirty="0" smtClean="0"/>
              <a:t>2</a:t>
            </a:r>
            <a:r>
              <a:rPr lang="de-DE" sz="2400" b="1" dirty="0" smtClean="0"/>
              <a:t> </a:t>
            </a:r>
            <a:r>
              <a:rPr lang="de-DE" sz="2400" b="1" dirty="0"/>
              <a:t>tipa </a:t>
            </a:r>
            <a:r>
              <a:rPr lang="de-DE" sz="2400" b="1" dirty="0" smtClean="0"/>
              <a:t>faktora</a:t>
            </a:r>
            <a:r>
              <a:rPr lang="sr-Latn-RS" sz="2400" b="1" dirty="0" smtClean="0"/>
              <a:t>:</a:t>
            </a:r>
          </a:p>
          <a:p>
            <a:r>
              <a:rPr lang="sr-Latn-RS" sz="2400" b="1" dirty="0" smtClean="0"/>
              <a:t>1 faktor - </a:t>
            </a:r>
            <a:r>
              <a:rPr lang="de-DE" sz="2400" b="1" dirty="0" smtClean="0"/>
              <a:t> </a:t>
            </a:r>
            <a:r>
              <a:rPr lang="de-DE" sz="2400" b="1" dirty="0"/>
              <a:t>tržišni potencijal poslovnog poduhvata: </a:t>
            </a:r>
            <a:r>
              <a:rPr lang="de-DE" sz="2000" dirty="0"/>
              <a:t>stepen inovativnosti, vrednost koja se nudi kupcima u odnosu na već dostupne na tržištu, mogućnosti i ograničenja u zadovoljavanu potreba potrošača. </a:t>
            </a:r>
            <a:endParaRPr lang="sr-Latn-RS" sz="2000" dirty="0" smtClean="0"/>
          </a:p>
          <a:p>
            <a:r>
              <a:rPr lang="sr-Latn-RS" sz="2400" b="1" dirty="0" smtClean="0"/>
              <a:t>2 faktor - </a:t>
            </a:r>
            <a:r>
              <a:rPr lang="de-DE" sz="2400" b="1" dirty="0" smtClean="0"/>
              <a:t>kvalitet </a:t>
            </a:r>
            <a:r>
              <a:rPr lang="de-DE" sz="2400" b="1" dirty="0"/>
              <a:t>preduzetnika i njegovog tima: </a:t>
            </a:r>
            <a:r>
              <a:rPr lang="de-DE" sz="2000" dirty="0"/>
              <a:t>veštine i iskustva ključnih ljudi i njihova sposobnost da ostvare sve potencijale poslovnog poduhvata</a:t>
            </a:r>
            <a:r>
              <a:rPr lang="de-DE" sz="2000" dirty="0" smtClean="0"/>
              <a:t>.</a:t>
            </a:r>
            <a:endParaRPr lang="sr-Latn-RS" sz="2000" dirty="0" smtClean="0"/>
          </a:p>
          <a:p>
            <a:r>
              <a:rPr lang="de-DE" sz="2400" b="1" dirty="0" smtClean="0"/>
              <a:t>Ključno </a:t>
            </a:r>
            <a:r>
              <a:rPr lang="de-DE" sz="2400" b="1" dirty="0"/>
              <a:t>pitanje </a:t>
            </a:r>
            <a:r>
              <a:rPr lang="sr-Latn-RS" sz="2400" b="1" dirty="0" smtClean="0"/>
              <a:t>-</a:t>
            </a:r>
            <a:r>
              <a:rPr lang="de-DE" sz="2400" b="1" dirty="0" smtClean="0"/>
              <a:t> </a:t>
            </a:r>
            <a:r>
              <a:rPr lang="de-DE" sz="2400" b="1" dirty="0"/>
              <a:t>da li će ili ne investitora privući poslovni poduhvat i zašto?</a:t>
            </a:r>
            <a:endParaRPr lang="en-US" sz="2400" b="1" dirty="0"/>
          </a:p>
        </p:txBody>
      </p:sp>
    </p:spTree>
    <p:extLst>
      <p:ext uri="{BB962C8B-B14F-4D97-AF65-F5344CB8AC3E}">
        <p14:creationId xmlns:p14="http://schemas.microsoft.com/office/powerpoint/2010/main" val="1441659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319310"/>
            <a:ext cx="8911687" cy="1280890"/>
          </a:xfrm>
        </p:spPr>
        <p:txBody>
          <a:bodyPr>
            <a:normAutofit/>
          </a:bodyPr>
          <a:lstStyle/>
          <a:p>
            <a:r>
              <a:rPr lang="de-DE" b="1" dirty="0"/>
              <a:t>Finansiranje preduzetništva sa aspekta izvora finasiranja</a:t>
            </a:r>
            <a:endParaRPr lang="en-US" b="1" i="1" dirty="0"/>
          </a:p>
        </p:txBody>
      </p:sp>
      <p:sp>
        <p:nvSpPr>
          <p:cNvPr id="3" name="Content Placeholder 2"/>
          <p:cNvSpPr>
            <a:spLocks noGrp="1"/>
          </p:cNvSpPr>
          <p:nvPr>
            <p:ph idx="1"/>
          </p:nvPr>
        </p:nvSpPr>
        <p:spPr>
          <a:xfrm>
            <a:off x="2589212" y="1600200"/>
            <a:ext cx="8915400" cy="5133109"/>
          </a:xfrm>
        </p:spPr>
        <p:txBody>
          <a:bodyPr>
            <a:noAutofit/>
          </a:bodyPr>
          <a:lstStyle/>
          <a:p>
            <a:pPr lvl="0"/>
            <a:r>
              <a:rPr lang="de-DE" sz="2800" b="1" i="1" u="sng" dirty="0"/>
              <a:t>Koji se rizici vezuju za poslovni poduhvat</a:t>
            </a:r>
            <a:r>
              <a:rPr lang="de-DE" sz="2800" b="1" u="sng" dirty="0"/>
              <a:t>? </a:t>
            </a:r>
            <a:endParaRPr lang="en-US" sz="2800" b="1" u="sng" dirty="0"/>
          </a:p>
          <a:p>
            <a:endParaRPr lang="sr-Latn-RS" sz="2400" b="1" dirty="0" smtClean="0"/>
          </a:p>
          <a:p>
            <a:r>
              <a:rPr lang="de-DE" sz="2400" b="1" dirty="0" smtClean="0"/>
              <a:t>Za </a:t>
            </a:r>
            <a:r>
              <a:rPr lang="de-DE" sz="2400" b="1" dirty="0"/>
              <a:t>investitora rizik predstavlja verovatnoću da poslovni poduhvat neće obezbediti očekivan povraćaj na njegovu investiciju. </a:t>
            </a:r>
            <a:endParaRPr lang="sr-Latn-RS" sz="2400" b="1" dirty="0" smtClean="0"/>
          </a:p>
          <a:p>
            <a:r>
              <a:rPr lang="de-DE" sz="2400" b="1" dirty="0" smtClean="0"/>
              <a:t>Ključno </a:t>
            </a:r>
            <a:r>
              <a:rPr lang="de-DE" sz="2400" b="1" dirty="0"/>
              <a:t>u ovoj proceni jeste razumevanje pretpostavki koje su iznesene prilikom procene očekivanog povraćaja. </a:t>
            </a:r>
            <a:endParaRPr lang="sr-Latn-RS" sz="2400" b="1" dirty="0" smtClean="0"/>
          </a:p>
        </p:txBody>
      </p:sp>
    </p:spTree>
    <p:extLst>
      <p:ext uri="{BB962C8B-B14F-4D97-AF65-F5344CB8AC3E}">
        <p14:creationId xmlns:p14="http://schemas.microsoft.com/office/powerpoint/2010/main" val="1577481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319310"/>
            <a:ext cx="8911687" cy="1280890"/>
          </a:xfrm>
        </p:spPr>
        <p:txBody>
          <a:bodyPr>
            <a:normAutofit/>
          </a:bodyPr>
          <a:lstStyle/>
          <a:p>
            <a:r>
              <a:rPr lang="de-DE" b="1" dirty="0"/>
              <a:t>Finansiranje preduzetništva sa aspekta izvora finasiranja</a:t>
            </a:r>
            <a:endParaRPr lang="en-US" b="1" i="1" dirty="0"/>
          </a:p>
        </p:txBody>
      </p:sp>
      <p:sp>
        <p:nvSpPr>
          <p:cNvPr id="3" name="Content Placeholder 2"/>
          <p:cNvSpPr>
            <a:spLocks noGrp="1"/>
          </p:cNvSpPr>
          <p:nvPr>
            <p:ph idx="1"/>
          </p:nvPr>
        </p:nvSpPr>
        <p:spPr>
          <a:xfrm>
            <a:off x="2589212" y="1600200"/>
            <a:ext cx="8915400" cy="5133109"/>
          </a:xfrm>
        </p:spPr>
        <p:txBody>
          <a:bodyPr>
            <a:noAutofit/>
          </a:bodyPr>
          <a:lstStyle/>
          <a:p>
            <a:pPr lvl="0"/>
            <a:r>
              <a:rPr lang="de-DE" sz="2800" b="1" i="1" u="sng" dirty="0"/>
              <a:t>Koji se rizici vezuju za poslovni poduhvat</a:t>
            </a:r>
            <a:r>
              <a:rPr lang="de-DE" sz="2800" b="1" u="sng" dirty="0"/>
              <a:t>? </a:t>
            </a:r>
            <a:endParaRPr lang="en-US" sz="2800" b="1" u="sng" dirty="0"/>
          </a:p>
          <a:p>
            <a:r>
              <a:rPr lang="de-DE" sz="2400" b="1" dirty="0" smtClean="0"/>
              <a:t>Neke </a:t>
            </a:r>
            <a:r>
              <a:rPr lang="de-DE" sz="2400" b="1" dirty="0"/>
              <a:t>od ključnih pretpostavki </a:t>
            </a:r>
            <a:r>
              <a:rPr lang="de-DE" sz="2400" b="1" dirty="0" smtClean="0"/>
              <a:t>odnose se na: </a:t>
            </a:r>
            <a:r>
              <a:rPr lang="de-DE" sz="2400" b="1" dirty="0"/>
              <a:t>tražnju na tržištu, sposobnost upravljanja troškovima, sposobnost uspostavljanje saradnje sa ključnim distributerima i partnerima, kao i mogućnost predviđanja reakcije konkurenata</a:t>
            </a:r>
            <a:r>
              <a:rPr lang="de-DE" sz="2400" b="1" dirty="0" smtClean="0"/>
              <a:t>.</a:t>
            </a:r>
            <a:endParaRPr lang="sr-Latn-RS" sz="2400" b="1" dirty="0" smtClean="0"/>
          </a:p>
          <a:p>
            <a:r>
              <a:rPr lang="de-DE" sz="2400" b="1" dirty="0" smtClean="0"/>
              <a:t>Procena </a:t>
            </a:r>
            <a:r>
              <a:rPr lang="de-DE" sz="2400" b="1" dirty="0"/>
              <a:t>rizika od strane investitora zavisi od njihove mogućnosti da izađu iz investicije kada to požele. Investitor želi da zna koliko je tačno biznis likvidan i da li njegova investicija može biti osigurana. </a:t>
            </a:r>
            <a:endParaRPr lang="sr-Latn-RS" sz="2400" b="1" dirty="0" smtClean="0"/>
          </a:p>
          <a:p>
            <a:r>
              <a:rPr lang="en-US" sz="2400" b="1" dirty="0" smtClean="0"/>
              <a:t>Koji </a:t>
            </a:r>
            <a:r>
              <a:rPr lang="en-US" sz="2400" b="1" dirty="0"/>
              <a:t>je </a:t>
            </a:r>
            <a:r>
              <a:rPr lang="en-US" sz="2400" b="1" dirty="0" err="1"/>
              <a:t>odnos</a:t>
            </a:r>
            <a:r>
              <a:rPr lang="en-US" sz="2400" b="1" dirty="0"/>
              <a:t> </a:t>
            </a:r>
            <a:r>
              <a:rPr lang="en-US" sz="2400" b="1" dirty="0" err="1"/>
              <a:t>između</a:t>
            </a:r>
            <a:r>
              <a:rPr lang="en-US" sz="2400" b="1" dirty="0"/>
              <a:t> </a:t>
            </a:r>
            <a:r>
              <a:rPr lang="en-US" sz="2400" b="1" dirty="0" err="1"/>
              <a:t>rizika</a:t>
            </a:r>
            <a:r>
              <a:rPr lang="en-US" sz="2400" b="1" dirty="0"/>
              <a:t> </a:t>
            </a:r>
            <a:r>
              <a:rPr lang="en-US" sz="2400" b="1" dirty="0" err="1"/>
              <a:t>i</a:t>
            </a:r>
            <a:r>
              <a:rPr lang="en-US" sz="2400" b="1" dirty="0"/>
              <a:t> </a:t>
            </a:r>
            <a:r>
              <a:rPr lang="en-US" sz="2400" b="1" dirty="0" err="1"/>
              <a:t>očekivanja</a:t>
            </a:r>
            <a:r>
              <a:rPr lang="en-US" sz="2400" b="1" dirty="0"/>
              <a:t> </a:t>
            </a:r>
            <a:r>
              <a:rPr lang="de-DE" sz="2400" b="1" dirty="0"/>
              <a:t>investitora?</a:t>
            </a:r>
            <a:endParaRPr lang="en-US" sz="2400" b="1" dirty="0"/>
          </a:p>
        </p:txBody>
      </p:sp>
    </p:spTree>
    <p:extLst>
      <p:ext uri="{BB962C8B-B14F-4D97-AF65-F5344CB8AC3E}">
        <p14:creationId xmlns:p14="http://schemas.microsoft.com/office/powerpoint/2010/main" val="4144923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319310"/>
            <a:ext cx="8911687" cy="1280890"/>
          </a:xfrm>
        </p:spPr>
        <p:txBody>
          <a:bodyPr>
            <a:normAutofit/>
          </a:bodyPr>
          <a:lstStyle/>
          <a:p>
            <a:r>
              <a:rPr lang="de-DE" b="1" dirty="0"/>
              <a:t>Finansiranje preduzetništva sa aspekta izvora finasiranja</a:t>
            </a:r>
            <a:endParaRPr lang="en-US" b="1" i="1" dirty="0"/>
          </a:p>
        </p:txBody>
      </p:sp>
      <p:sp>
        <p:nvSpPr>
          <p:cNvPr id="3" name="Content Placeholder 2"/>
          <p:cNvSpPr>
            <a:spLocks noGrp="1"/>
          </p:cNvSpPr>
          <p:nvPr>
            <p:ph idx="1"/>
          </p:nvPr>
        </p:nvSpPr>
        <p:spPr>
          <a:xfrm>
            <a:off x="2589212" y="1600200"/>
            <a:ext cx="8915400" cy="5133109"/>
          </a:xfrm>
        </p:spPr>
        <p:txBody>
          <a:bodyPr>
            <a:noAutofit/>
          </a:bodyPr>
          <a:lstStyle/>
          <a:p>
            <a:pPr lvl="0"/>
            <a:r>
              <a:rPr lang="de-DE" sz="2800" b="1" i="1" u="sng" dirty="0"/>
              <a:t>Kakva je dinamika ulaganja</a:t>
            </a:r>
            <a:r>
              <a:rPr lang="de-DE" sz="2800" b="1" u="sng" dirty="0"/>
              <a:t>? </a:t>
            </a:r>
            <a:endParaRPr lang="en-US" sz="2800" b="1" u="sng" dirty="0"/>
          </a:p>
          <a:p>
            <a:endParaRPr lang="sr-Latn-RS" sz="2400" b="1" dirty="0" smtClean="0"/>
          </a:p>
          <a:p>
            <a:r>
              <a:rPr lang="de-DE" sz="2400" b="1" dirty="0" smtClean="0"/>
              <a:t>Investitor </a:t>
            </a:r>
            <a:r>
              <a:rPr lang="de-DE" sz="2400" b="1" dirty="0"/>
              <a:t>želi da zna na koji način će ulagati svoja sredstva</a:t>
            </a:r>
            <a:r>
              <a:rPr lang="de-DE" sz="2400" b="1" dirty="0" smtClean="0"/>
              <a:t>.</a:t>
            </a:r>
            <a:endParaRPr lang="sr-Latn-RS" sz="2400" b="1" dirty="0" smtClean="0"/>
          </a:p>
          <a:p>
            <a:r>
              <a:rPr lang="sr-Latn-RS" sz="2400" b="1" dirty="0" smtClean="0"/>
              <a:t>J</a:t>
            </a:r>
            <a:r>
              <a:rPr lang="de-DE" sz="2400" b="1" dirty="0" smtClean="0"/>
              <a:t>ednokratno </a:t>
            </a:r>
            <a:r>
              <a:rPr lang="de-DE" sz="2400" b="1" dirty="0"/>
              <a:t>ulaganje ili će to biti u obliku serija. </a:t>
            </a:r>
            <a:endParaRPr lang="sr-Latn-RS" sz="2400" b="1" dirty="0" smtClean="0"/>
          </a:p>
          <a:p>
            <a:r>
              <a:rPr lang="de-DE" sz="2400" b="1" dirty="0" smtClean="0"/>
              <a:t>Sa </a:t>
            </a:r>
            <a:r>
              <a:rPr lang="de-DE" sz="2400" b="1" dirty="0"/>
              <a:t>druge strane, preduzetnik mora da zna koji je standardan način na koji konkretan investitor ulaže svoja sredstva.</a:t>
            </a:r>
            <a:endParaRPr lang="en-US" sz="2400" b="1" dirty="0"/>
          </a:p>
        </p:txBody>
      </p:sp>
    </p:spTree>
    <p:extLst>
      <p:ext uri="{BB962C8B-B14F-4D97-AF65-F5344CB8AC3E}">
        <p14:creationId xmlns:p14="http://schemas.microsoft.com/office/powerpoint/2010/main" val="2012153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319310"/>
            <a:ext cx="8911687" cy="1280890"/>
          </a:xfrm>
        </p:spPr>
        <p:txBody>
          <a:bodyPr>
            <a:normAutofit/>
          </a:bodyPr>
          <a:lstStyle/>
          <a:p>
            <a:r>
              <a:rPr lang="de-DE" b="1" dirty="0"/>
              <a:t>Finansiranje preduzetništva sa aspekta izvora finasiranja</a:t>
            </a:r>
            <a:endParaRPr lang="en-US" b="1" i="1" dirty="0"/>
          </a:p>
        </p:txBody>
      </p:sp>
      <p:sp>
        <p:nvSpPr>
          <p:cNvPr id="3" name="Content Placeholder 2"/>
          <p:cNvSpPr>
            <a:spLocks noGrp="1"/>
          </p:cNvSpPr>
          <p:nvPr>
            <p:ph idx="1"/>
          </p:nvPr>
        </p:nvSpPr>
        <p:spPr>
          <a:xfrm>
            <a:off x="2589212" y="1600200"/>
            <a:ext cx="8915400" cy="5133109"/>
          </a:xfrm>
        </p:spPr>
        <p:txBody>
          <a:bodyPr>
            <a:noAutofit/>
          </a:bodyPr>
          <a:lstStyle/>
          <a:p>
            <a:pPr lvl="0"/>
            <a:r>
              <a:rPr lang="en-US" sz="2800" b="1" i="1" u="sng" dirty="0"/>
              <a:t>Na </a:t>
            </a:r>
            <a:r>
              <a:rPr lang="en-US" sz="2800" b="1" i="1" u="sng" dirty="0" err="1"/>
              <a:t>koji</a:t>
            </a:r>
            <a:r>
              <a:rPr lang="en-US" sz="2800" b="1" i="1" u="sng" dirty="0"/>
              <a:t> </a:t>
            </a:r>
            <a:r>
              <a:rPr lang="en-US" sz="2800" b="1" i="1" u="sng" dirty="0" err="1"/>
              <a:t>način</a:t>
            </a:r>
            <a:r>
              <a:rPr lang="en-US" sz="2800" b="1" i="1" u="sng" dirty="0"/>
              <a:t> </a:t>
            </a:r>
            <a:r>
              <a:rPr lang="en-US" sz="2800" b="1" i="1" u="sng" dirty="0" err="1"/>
              <a:t>investitor</a:t>
            </a:r>
            <a:r>
              <a:rPr lang="en-US" sz="2800" b="1" i="1" u="sng" dirty="0"/>
              <a:t> </a:t>
            </a:r>
            <a:r>
              <a:rPr lang="en-US" sz="2800" b="1" i="1" u="sng" dirty="0" err="1"/>
              <a:t>dolazi</a:t>
            </a:r>
            <a:r>
              <a:rPr lang="en-US" sz="2800" b="1" i="1" u="sng" dirty="0"/>
              <a:t> do </a:t>
            </a:r>
            <a:r>
              <a:rPr lang="en-US" sz="2800" b="1" i="1" u="sng" dirty="0" err="1"/>
              <a:t>povraćaja</a:t>
            </a:r>
            <a:r>
              <a:rPr lang="en-US" sz="2800" b="1" i="1" u="sng" dirty="0"/>
              <a:t> </a:t>
            </a:r>
            <a:r>
              <a:rPr lang="en-US" sz="2800" b="1" i="1" u="sng" dirty="0" err="1"/>
              <a:t>svojih</a:t>
            </a:r>
            <a:r>
              <a:rPr lang="en-US" sz="2800" b="1" i="1" u="sng" dirty="0"/>
              <a:t> </a:t>
            </a:r>
            <a:r>
              <a:rPr lang="en-US" sz="2800" b="1" i="1" u="sng" dirty="0" err="1"/>
              <a:t>sredstava</a:t>
            </a:r>
            <a:r>
              <a:rPr lang="en-US" sz="2800" b="1" i="1" u="sng" dirty="0" smtClean="0"/>
              <a:t>?</a:t>
            </a:r>
            <a:endParaRPr lang="sr-Latn-RS" sz="2800" b="1" i="1" u="sng" dirty="0" smtClean="0"/>
          </a:p>
          <a:p>
            <a:pPr lvl="0"/>
            <a:endParaRPr lang="en-US" sz="2800" b="1" u="sng" dirty="0"/>
          </a:p>
          <a:p>
            <a:r>
              <a:rPr lang="en-US" sz="2400" b="1" dirty="0" smtClean="0"/>
              <a:t>Da </a:t>
            </a:r>
            <a:r>
              <a:rPr lang="en-US" sz="2400" b="1" dirty="0"/>
              <a:t>li </a:t>
            </a:r>
            <a:r>
              <a:rPr lang="en-US" sz="2400" b="1" dirty="0" err="1"/>
              <a:t>će</a:t>
            </a:r>
            <a:r>
              <a:rPr lang="en-US" sz="2400" b="1" dirty="0"/>
              <a:t> to </a:t>
            </a:r>
            <a:r>
              <a:rPr lang="en-US" sz="2400" b="1" dirty="0" err="1"/>
              <a:t>biti</a:t>
            </a:r>
            <a:r>
              <a:rPr lang="en-US" sz="2400" b="1" dirty="0"/>
              <a:t> u </a:t>
            </a:r>
            <a:r>
              <a:rPr lang="en-US" sz="2400" b="1" dirty="0" err="1"/>
              <a:t>obliku</a:t>
            </a:r>
            <a:r>
              <a:rPr lang="en-US" sz="2400" b="1" dirty="0"/>
              <a:t> </a:t>
            </a:r>
            <a:r>
              <a:rPr lang="en-US" sz="2400" b="1" dirty="0" err="1" smtClean="0"/>
              <a:t>gotovine</a:t>
            </a:r>
            <a:r>
              <a:rPr lang="en-US" sz="2400" b="1" dirty="0" smtClean="0"/>
              <a:t>?</a:t>
            </a:r>
            <a:endParaRPr lang="sr-Latn-RS" sz="2400" b="1" dirty="0" smtClean="0"/>
          </a:p>
          <a:p>
            <a:r>
              <a:rPr lang="sr-Latn-RS" sz="2400" b="1" dirty="0" smtClean="0"/>
              <a:t>D</a:t>
            </a:r>
            <a:r>
              <a:rPr lang="en-US" sz="2400" b="1" dirty="0" smtClean="0"/>
              <a:t>a </a:t>
            </a:r>
            <a:r>
              <a:rPr lang="en-US" sz="2400" b="1" dirty="0"/>
              <a:t>li </a:t>
            </a:r>
            <a:r>
              <a:rPr lang="en-US" sz="2400" b="1" dirty="0" err="1"/>
              <a:t>će</a:t>
            </a:r>
            <a:r>
              <a:rPr lang="en-US" sz="2400" b="1" dirty="0"/>
              <a:t> to </a:t>
            </a:r>
            <a:r>
              <a:rPr lang="en-US" sz="2400" b="1" dirty="0" err="1"/>
              <a:t>biti</a:t>
            </a:r>
            <a:r>
              <a:rPr lang="en-US" sz="2400" b="1" dirty="0"/>
              <a:t> </a:t>
            </a:r>
            <a:r>
              <a:rPr lang="en-US" sz="2400" b="1" dirty="0" err="1"/>
              <a:t>jednokratna</a:t>
            </a:r>
            <a:r>
              <a:rPr lang="en-US" sz="2400" b="1" dirty="0"/>
              <a:t> </a:t>
            </a:r>
            <a:r>
              <a:rPr lang="en-US" sz="2400" b="1" dirty="0" err="1"/>
              <a:t>isplata</a:t>
            </a:r>
            <a:r>
              <a:rPr lang="en-US" sz="2400" b="1" dirty="0"/>
              <a:t> u </a:t>
            </a:r>
            <a:r>
              <a:rPr lang="en-US" sz="2400" b="1" dirty="0" err="1"/>
              <a:t>određenom</a:t>
            </a:r>
            <a:r>
              <a:rPr lang="en-US" sz="2400" b="1" dirty="0"/>
              <a:t> </a:t>
            </a:r>
            <a:r>
              <a:rPr lang="en-US" sz="2400" b="1" dirty="0" err="1"/>
              <a:t>trenutku</a:t>
            </a:r>
            <a:r>
              <a:rPr lang="en-US" sz="2400" b="1" dirty="0"/>
              <a:t> u </a:t>
            </a:r>
            <a:r>
              <a:rPr lang="en-US" sz="2400" b="1" dirty="0" err="1"/>
              <a:t>budućnosti</a:t>
            </a:r>
            <a:r>
              <a:rPr lang="en-US" sz="2400" b="1" dirty="0"/>
              <a:t> </a:t>
            </a:r>
            <a:r>
              <a:rPr lang="en-US" sz="2400" b="1" dirty="0" err="1"/>
              <a:t>ili</a:t>
            </a:r>
            <a:r>
              <a:rPr lang="en-US" sz="2400" b="1" dirty="0"/>
              <a:t> </a:t>
            </a:r>
            <a:r>
              <a:rPr lang="en-US" sz="2400" b="1" dirty="0" err="1"/>
              <a:t>će</a:t>
            </a:r>
            <a:r>
              <a:rPr lang="en-US" sz="2400" b="1" dirty="0"/>
              <a:t> to </a:t>
            </a:r>
            <a:r>
              <a:rPr lang="en-US" sz="2400" b="1" dirty="0" err="1"/>
              <a:t>pak</a:t>
            </a:r>
            <a:r>
              <a:rPr lang="en-US" sz="2400" b="1" dirty="0"/>
              <a:t> </a:t>
            </a:r>
            <a:r>
              <a:rPr lang="en-US" sz="2400" b="1" dirty="0" err="1"/>
              <a:t>biti</a:t>
            </a:r>
            <a:r>
              <a:rPr lang="en-US" sz="2400" b="1" dirty="0"/>
              <a:t> </a:t>
            </a:r>
            <a:r>
              <a:rPr lang="en-US" sz="2400" b="1" dirty="0" err="1"/>
              <a:t>serija</a:t>
            </a:r>
            <a:r>
              <a:rPr lang="en-US" sz="2400" b="1" dirty="0"/>
              <a:t> </a:t>
            </a:r>
            <a:r>
              <a:rPr lang="en-US" sz="2400" b="1" dirty="0" err="1"/>
              <a:t>isplata</a:t>
            </a:r>
            <a:r>
              <a:rPr lang="en-US" sz="2400" b="1" dirty="0"/>
              <a:t> </a:t>
            </a:r>
            <a:r>
              <a:rPr lang="en-US" sz="2400" b="1" dirty="0" err="1"/>
              <a:t>tokom</a:t>
            </a:r>
            <a:r>
              <a:rPr lang="en-US" sz="2400" b="1" dirty="0"/>
              <a:t> </a:t>
            </a:r>
            <a:r>
              <a:rPr lang="en-US" sz="2400" b="1" dirty="0" err="1"/>
              <a:t>vremena</a:t>
            </a:r>
            <a:r>
              <a:rPr lang="en-US" sz="2400" b="1" dirty="0"/>
              <a:t>. </a:t>
            </a:r>
            <a:endParaRPr lang="sr-Latn-RS" sz="2400" b="1" dirty="0" smtClean="0"/>
          </a:p>
          <a:p>
            <a:r>
              <a:rPr lang="sr-Latn-RS" sz="2400" b="1" dirty="0" smtClean="0"/>
              <a:t>Ili </a:t>
            </a:r>
            <a:r>
              <a:rPr lang="en-US" sz="2400" b="1" dirty="0" err="1" smtClean="0"/>
              <a:t>će</a:t>
            </a:r>
            <a:r>
              <a:rPr lang="en-US" sz="2400" b="1" dirty="0" smtClean="0"/>
              <a:t> </a:t>
            </a:r>
            <a:r>
              <a:rPr lang="en-US" sz="2400" b="1" dirty="0" err="1"/>
              <a:t>povraćaj</a:t>
            </a:r>
            <a:r>
              <a:rPr lang="en-US" sz="2400" b="1" dirty="0"/>
              <a:t> </a:t>
            </a:r>
            <a:r>
              <a:rPr lang="en-US" sz="2400" b="1" dirty="0" err="1"/>
              <a:t>biti</a:t>
            </a:r>
            <a:r>
              <a:rPr lang="en-US" sz="2400" b="1" dirty="0"/>
              <a:t> u </a:t>
            </a:r>
            <a:r>
              <a:rPr lang="en-US" sz="2400" b="1" dirty="0" err="1"/>
              <a:t>obliku</a:t>
            </a:r>
            <a:r>
              <a:rPr lang="en-US" sz="2400" b="1" dirty="0"/>
              <a:t> </a:t>
            </a:r>
            <a:r>
              <a:rPr lang="en-US" sz="2400" b="1" dirty="0" err="1"/>
              <a:t>akcija</a:t>
            </a:r>
            <a:r>
              <a:rPr lang="en-US" sz="2400" b="1" dirty="0"/>
              <a:t> </a:t>
            </a:r>
            <a:r>
              <a:rPr lang="en-US" sz="2400" b="1" dirty="0" err="1"/>
              <a:t>konkretnog</a:t>
            </a:r>
            <a:r>
              <a:rPr lang="en-US" sz="2400" b="1" dirty="0"/>
              <a:t> </a:t>
            </a:r>
            <a:r>
              <a:rPr lang="en-US" sz="2400" b="1" dirty="0" err="1"/>
              <a:t>preduzeća</a:t>
            </a:r>
            <a:r>
              <a:rPr lang="en-US" sz="2400" b="1" dirty="0"/>
              <a:t>? </a:t>
            </a:r>
            <a:endParaRPr lang="sr-Latn-RS" sz="2400" b="1" dirty="0" smtClean="0"/>
          </a:p>
          <a:p>
            <a:r>
              <a:rPr lang="sr-Latn-RS" sz="2400" b="1" dirty="0" smtClean="0"/>
              <a:t>D</a:t>
            </a:r>
            <a:r>
              <a:rPr lang="de-DE" sz="2400" b="1" dirty="0" smtClean="0"/>
              <a:t>a </a:t>
            </a:r>
            <a:r>
              <a:rPr lang="de-DE" sz="2400" b="1" dirty="0"/>
              <a:t>li se te akcije mogu brzo pretvoriti u novac? </a:t>
            </a:r>
            <a:endParaRPr lang="sr-Latn-RS" sz="2400" b="1" dirty="0" smtClean="0"/>
          </a:p>
        </p:txBody>
      </p:sp>
    </p:spTree>
    <p:extLst>
      <p:ext uri="{BB962C8B-B14F-4D97-AF65-F5344CB8AC3E}">
        <p14:creationId xmlns:p14="http://schemas.microsoft.com/office/powerpoint/2010/main" val="66047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319310"/>
            <a:ext cx="8911687" cy="1280890"/>
          </a:xfrm>
        </p:spPr>
        <p:txBody>
          <a:bodyPr>
            <a:normAutofit/>
          </a:bodyPr>
          <a:lstStyle/>
          <a:p>
            <a:r>
              <a:rPr lang="de-DE" b="1" dirty="0"/>
              <a:t>Finansiranje preduzetništva sa aspekta izvora finasiranja</a:t>
            </a:r>
            <a:endParaRPr lang="en-US" b="1" i="1" dirty="0"/>
          </a:p>
        </p:txBody>
      </p:sp>
      <p:sp>
        <p:nvSpPr>
          <p:cNvPr id="3" name="Content Placeholder 2"/>
          <p:cNvSpPr>
            <a:spLocks noGrp="1"/>
          </p:cNvSpPr>
          <p:nvPr>
            <p:ph idx="1"/>
          </p:nvPr>
        </p:nvSpPr>
        <p:spPr>
          <a:xfrm>
            <a:off x="2589212" y="1600200"/>
            <a:ext cx="8915400" cy="5133109"/>
          </a:xfrm>
        </p:spPr>
        <p:txBody>
          <a:bodyPr>
            <a:noAutofit/>
          </a:bodyPr>
          <a:lstStyle/>
          <a:p>
            <a:pPr lvl="0"/>
            <a:r>
              <a:rPr lang="en-US" sz="2800" b="1" i="1" u="sng" dirty="0"/>
              <a:t>Na </a:t>
            </a:r>
            <a:r>
              <a:rPr lang="en-US" sz="2800" b="1" i="1" u="sng" dirty="0" err="1"/>
              <a:t>koji</a:t>
            </a:r>
            <a:r>
              <a:rPr lang="en-US" sz="2800" b="1" i="1" u="sng" dirty="0"/>
              <a:t> </a:t>
            </a:r>
            <a:r>
              <a:rPr lang="en-US" sz="2800" b="1" i="1" u="sng" dirty="0" err="1"/>
              <a:t>način</a:t>
            </a:r>
            <a:r>
              <a:rPr lang="en-US" sz="2800" b="1" i="1" u="sng" dirty="0"/>
              <a:t> </a:t>
            </a:r>
            <a:r>
              <a:rPr lang="en-US" sz="2800" b="1" i="1" u="sng" dirty="0" err="1"/>
              <a:t>investitor</a:t>
            </a:r>
            <a:r>
              <a:rPr lang="en-US" sz="2800" b="1" i="1" u="sng" dirty="0"/>
              <a:t> </a:t>
            </a:r>
            <a:r>
              <a:rPr lang="en-US" sz="2800" b="1" i="1" u="sng" dirty="0" err="1"/>
              <a:t>dolazi</a:t>
            </a:r>
            <a:r>
              <a:rPr lang="en-US" sz="2800" b="1" i="1" u="sng" dirty="0"/>
              <a:t> do </a:t>
            </a:r>
            <a:r>
              <a:rPr lang="en-US" sz="2800" b="1" i="1" u="sng" dirty="0" err="1"/>
              <a:t>povraćaja</a:t>
            </a:r>
            <a:r>
              <a:rPr lang="en-US" sz="2800" b="1" i="1" u="sng" dirty="0"/>
              <a:t> </a:t>
            </a:r>
            <a:r>
              <a:rPr lang="en-US" sz="2800" b="1" i="1" u="sng" dirty="0" err="1"/>
              <a:t>svojih</a:t>
            </a:r>
            <a:r>
              <a:rPr lang="en-US" sz="2800" b="1" i="1" u="sng" dirty="0"/>
              <a:t> </a:t>
            </a:r>
            <a:r>
              <a:rPr lang="en-US" sz="2800" b="1" i="1" u="sng" dirty="0" err="1"/>
              <a:t>sredstava</a:t>
            </a:r>
            <a:r>
              <a:rPr lang="en-US" sz="2800" b="1" i="1" u="sng" dirty="0"/>
              <a:t>?</a:t>
            </a:r>
            <a:endParaRPr lang="en-US" sz="2800" b="1" u="sng" dirty="0"/>
          </a:p>
          <a:p>
            <a:endParaRPr lang="sr-Latn-RS" sz="2400" b="1" dirty="0" smtClean="0"/>
          </a:p>
          <a:p>
            <a:r>
              <a:rPr lang="de-DE" sz="2400" b="1" dirty="0" smtClean="0"/>
              <a:t>Pozajmice </a:t>
            </a:r>
            <a:r>
              <a:rPr lang="de-DE" sz="2400" b="1" dirty="0"/>
              <a:t>se obično isplaćuju u obliku gotovine, dok se druga ulaganja isplaćuju u akcijama. </a:t>
            </a:r>
            <a:endParaRPr lang="sr-Latn-RS" sz="2400" b="1" dirty="0" smtClean="0"/>
          </a:p>
          <a:p>
            <a:endParaRPr lang="sr-Latn-RS" sz="2400" b="1" dirty="0" smtClean="0"/>
          </a:p>
          <a:p>
            <a:r>
              <a:rPr lang="de-DE" sz="2400" b="1" dirty="0" smtClean="0"/>
              <a:t>Investitori </a:t>
            </a:r>
            <a:r>
              <a:rPr lang="de-DE" sz="2400" b="1" dirty="0"/>
              <a:t>koji ulažu sopstvena sredstva </a:t>
            </a:r>
            <a:r>
              <a:rPr lang="de-DE" sz="2400" b="1" dirty="0" smtClean="0"/>
              <a:t>obično</a:t>
            </a:r>
            <a:r>
              <a:rPr lang="sr-Latn-RS" sz="2400" b="1" dirty="0" smtClean="0"/>
              <a:t> </a:t>
            </a:r>
            <a:r>
              <a:rPr lang="de-DE" sz="2400" b="1" dirty="0"/>
              <a:t>zahtevaju jasnu strategiju izlaska koja će im omogućiti da konvertuju svoju investiciju u gotovinu, bilo prodajom na tržištu ili u </a:t>
            </a:r>
            <a:r>
              <a:rPr lang="de-DE" sz="2400" b="1" dirty="0" smtClean="0"/>
              <a:t>preduzeću</a:t>
            </a:r>
            <a:r>
              <a:rPr lang="sr-Latn-RS" sz="2400" b="1" dirty="0" smtClean="0"/>
              <a:t>.</a:t>
            </a:r>
            <a:endParaRPr lang="en-US" sz="2400" b="1" dirty="0"/>
          </a:p>
        </p:txBody>
      </p:sp>
    </p:spTree>
    <p:extLst>
      <p:ext uri="{BB962C8B-B14F-4D97-AF65-F5344CB8AC3E}">
        <p14:creationId xmlns:p14="http://schemas.microsoft.com/office/powerpoint/2010/main" val="2329997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319310"/>
            <a:ext cx="8911687" cy="1280890"/>
          </a:xfrm>
        </p:spPr>
        <p:txBody>
          <a:bodyPr>
            <a:normAutofit/>
          </a:bodyPr>
          <a:lstStyle/>
          <a:p>
            <a:r>
              <a:rPr lang="de-DE" b="1" dirty="0"/>
              <a:t>Finansiranje preduzetništva sa aspekta izvora finasiranja</a:t>
            </a:r>
            <a:endParaRPr lang="en-US" b="1" i="1" dirty="0"/>
          </a:p>
        </p:txBody>
      </p:sp>
      <p:sp>
        <p:nvSpPr>
          <p:cNvPr id="3" name="Content Placeholder 2"/>
          <p:cNvSpPr>
            <a:spLocks noGrp="1"/>
          </p:cNvSpPr>
          <p:nvPr>
            <p:ph idx="1"/>
          </p:nvPr>
        </p:nvSpPr>
        <p:spPr>
          <a:xfrm>
            <a:off x="2589212" y="1600200"/>
            <a:ext cx="8915400" cy="5133109"/>
          </a:xfrm>
        </p:spPr>
        <p:txBody>
          <a:bodyPr>
            <a:noAutofit/>
          </a:bodyPr>
          <a:lstStyle/>
          <a:p>
            <a:pPr lvl="0"/>
            <a:r>
              <a:rPr lang="en-US" sz="2800" b="1" i="1" u="sng" dirty="0" err="1"/>
              <a:t>Koje</a:t>
            </a:r>
            <a:r>
              <a:rPr lang="en-US" sz="2800" b="1" i="1" u="sng" dirty="0"/>
              <a:t> </a:t>
            </a:r>
            <a:r>
              <a:rPr lang="en-US" sz="2800" b="1" i="1" u="sng" dirty="0" err="1"/>
              <a:t>su</a:t>
            </a:r>
            <a:r>
              <a:rPr lang="en-US" sz="2800" b="1" i="1" u="sng" dirty="0"/>
              <a:t> post </a:t>
            </a:r>
            <a:r>
              <a:rPr lang="en-US" sz="2800" b="1" i="1" u="sng" dirty="0" err="1"/>
              <a:t>investicione</a:t>
            </a:r>
            <a:r>
              <a:rPr lang="en-US" sz="2800" b="1" i="1" u="sng" dirty="0"/>
              <a:t> procedure </a:t>
            </a:r>
            <a:r>
              <a:rPr lang="en-US" sz="2800" b="1" i="1" u="sng" dirty="0" err="1"/>
              <a:t>praćenja</a:t>
            </a:r>
            <a:r>
              <a:rPr lang="en-US" sz="2800" b="1" u="sng" dirty="0"/>
              <a:t>? </a:t>
            </a:r>
          </a:p>
          <a:p>
            <a:endParaRPr lang="sr-Latn-RS" b="1" dirty="0" smtClean="0"/>
          </a:p>
          <a:p>
            <a:r>
              <a:rPr lang="de-DE" sz="2400" b="1" dirty="0" smtClean="0"/>
              <a:t>Investitori </a:t>
            </a:r>
            <a:r>
              <a:rPr lang="de-DE" sz="2400" b="1" dirty="0"/>
              <a:t>žele da znaju način na koji će biti u mogućnosti da prate svoju investiciju. </a:t>
            </a:r>
            <a:endParaRPr lang="sr-Latn-RS" sz="2400" b="1" dirty="0" smtClean="0"/>
          </a:p>
          <a:p>
            <a:r>
              <a:rPr lang="de-DE" sz="2400" b="1" dirty="0" smtClean="0"/>
              <a:t>Biznis </a:t>
            </a:r>
            <a:r>
              <a:rPr lang="de-DE" sz="2400" b="1" dirty="0"/>
              <a:t>plan predstavlja odlično sredstvo komunikacije i upravljanja investitorovim očekivanjima. </a:t>
            </a:r>
            <a:endParaRPr lang="sr-Latn-RS" sz="2400" b="1" dirty="0" smtClean="0"/>
          </a:p>
          <a:p>
            <a:r>
              <a:rPr lang="de-DE" sz="2400" b="1" dirty="0" smtClean="0"/>
              <a:t>Redovni </a:t>
            </a:r>
            <a:r>
              <a:rPr lang="de-DE" sz="2400" b="1" dirty="0"/>
              <a:t>finansijski izveštaji obezbeđuju ključne informacije o uspešnosti poslovnog poduhvata, njegove likvidnosti i izloženosti riziku. </a:t>
            </a:r>
            <a:endParaRPr lang="sr-Latn-RS" sz="2400" b="1" dirty="0" smtClean="0"/>
          </a:p>
          <a:p>
            <a:r>
              <a:rPr lang="de-DE" sz="2400" b="1" dirty="0" smtClean="0"/>
              <a:t>Preduzetnik </a:t>
            </a:r>
            <a:r>
              <a:rPr lang="de-DE" sz="2400" b="1" dirty="0"/>
              <a:t>mora da uzme u obzir da li će predložene procedure praćenja poslovanja biti prihvatljive za investitora.</a:t>
            </a:r>
            <a:endParaRPr lang="en-US" sz="2400" b="1" dirty="0"/>
          </a:p>
        </p:txBody>
      </p:sp>
    </p:spTree>
    <p:extLst>
      <p:ext uri="{BB962C8B-B14F-4D97-AF65-F5344CB8AC3E}">
        <p14:creationId xmlns:p14="http://schemas.microsoft.com/office/powerpoint/2010/main" val="435107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6638" y="190001"/>
            <a:ext cx="8911687" cy="1280890"/>
          </a:xfrm>
        </p:spPr>
        <p:txBody>
          <a:bodyPr>
            <a:normAutofit/>
          </a:bodyPr>
          <a:lstStyle/>
          <a:p>
            <a:r>
              <a:rPr lang="de-DE" b="1" dirty="0"/>
              <a:t>Finansiranje preduzetništva sa aspekta izvora finasiranja</a:t>
            </a:r>
            <a:endParaRPr lang="en-US" b="1" i="1" dirty="0"/>
          </a:p>
        </p:txBody>
      </p:sp>
      <p:sp>
        <p:nvSpPr>
          <p:cNvPr id="3" name="Content Placeholder 2"/>
          <p:cNvSpPr>
            <a:spLocks noGrp="1"/>
          </p:cNvSpPr>
          <p:nvPr>
            <p:ph idx="1"/>
          </p:nvPr>
        </p:nvSpPr>
        <p:spPr>
          <a:xfrm>
            <a:off x="2592925" y="1348509"/>
            <a:ext cx="8915400" cy="5347855"/>
          </a:xfrm>
        </p:spPr>
        <p:txBody>
          <a:bodyPr>
            <a:noAutofit/>
          </a:bodyPr>
          <a:lstStyle/>
          <a:p>
            <a:pPr lvl="0"/>
            <a:r>
              <a:rPr lang="de-DE" sz="2800" b="1" i="1" u="sng" dirty="0"/>
              <a:t>Koji su dostupni mehanizmi kontrole</a:t>
            </a:r>
            <a:r>
              <a:rPr lang="de-DE" sz="2800" b="1" u="sng" dirty="0"/>
              <a:t>? </a:t>
            </a:r>
            <a:endParaRPr lang="en-US" sz="2800" b="1" u="sng" dirty="0"/>
          </a:p>
          <a:p>
            <a:r>
              <a:rPr lang="de-DE" sz="2400" b="1" dirty="0"/>
              <a:t>Praćenje je beskorisno ako investitor ne može, na osnovu sakupljenih informacija, da utiče na ponašanje upravljačkih struktura. </a:t>
            </a:r>
            <a:endParaRPr lang="sr-Latn-RS" sz="2400" b="1" dirty="0" smtClean="0"/>
          </a:p>
          <a:p>
            <a:r>
              <a:rPr lang="de-DE" sz="2400" b="1" dirty="0" smtClean="0"/>
              <a:t>Investitori </a:t>
            </a:r>
            <a:r>
              <a:rPr lang="de-DE" sz="2400" b="1" dirty="0"/>
              <a:t>koji poseduju akcije mogu izraziti svoje odobravanje ili neslaganje kupovinom ili prodajom akcija na tržištu. </a:t>
            </a:r>
            <a:endParaRPr lang="sr-Latn-RS" sz="2400" b="1" dirty="0" smtClean="0"/>
          </a:p>
          <a:p>
            <a:r>
              <a:rPr lang="de-DE" sz="2400" b="1" dirty="0" smtClean="0"/>
              <a:t>Veliki </a:t>
            </a:r>
            <a:r>
              <a:rPr lang="de-DE" sz="2400" b="1" dirty="0"/>
              <a:t>investitori obično koriste direktne i jače mehanizme </a:t>
            </a:r>
            <a:r>
              <a:rPr lang="de-DE" sz="2400" b="1" dirty="0" smtClean="0"/>
              <a:t>kontrole</a:t>
            </a:r>
            <a:r>
              <a:rPr lang="sr-Latn-RS" sz="2400" b="1" dirty="0" smtClean="0"/>
              <a:t> - </a:t>
            </a:r>
            <a:r>
              <a:rPr lang="de-DE" sz="2400" b="1" dirty="0" smtClean="0"/>
              <a:t>lobiranje </a:t>
            </a:r>
            <a:r>
              <a:rPr lang="de-DE" sz="2400" b="1" dirty="0"/>
              <a:t>u okviru rukovodstva ili </a:t>
            </a:r>
            <a:r>
              <a:rPr lang="de-DE" sz="2400" b="1" dirty="0" smtClean="0"/>
              <a:t>upravn</a:t>
            </a:r>
            <a:r>
              <a:rPr lang="sr-Latn-RS" sz="2400" b="1" dirty="0" smtClean="0"/>
              <a:t>og </a:t>
            </a:r>
            <a:r>
              <a:rPr lang="de-DE" sz="2400" b="1" dirty="0" smtClean="0"/>
              <a:t>odbor</a:t>
            </a:r>
            <a:r>
              <a:rPr lang="sr-Latn-RS" sz="2400" b="1" dirty="0" smtClean="0"/>
              <a:t>a</a:t>
            </a:r>
            <a:r>
              <a:rPr lang="de-DE" sz="2400" b="1" dirty="0" smtClean="0"/>
              <a:t>. </a:t>
            </a:r>
            <a:endParaRPr lang="sr-Latn-RS" sz="2400" b="1" dirty="0" smtClean="0"/>
          </a:p>
          <a:p>
            <a:r>
              <a:rPr lang="de-DE" sz="2400" b="1" dirty="0" smtClean="0"/>
              <a:t>Pitanje </a:t>
            </a:r>
            <a:r>
              <a:rPr lang="de-DE" sz="2400" b="1" dirty="0"/>
              <a:t>koje preduzetnik sebi mora da postavi jeste na koji način ponuđeni mehanizni kontrole mogu da utiču na odluku investitora.</a:t>
            </a:r>
            <a:endParaRPr lang="en-US" sz="2400" b="1" dirty="0"/>
          </a:p>
        </p:txBody>
      </p:sp>
    </p:spTree>
    <p:extLst>
      <p:ext uri="{BB962C8B-B14F-4D97-AF65-F5344CB8AC3E}">
        <p14:creationId xmlns:p14="http://schemas.microsoft.com/office/powerpoint/2010/main" val="711762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6638" y="190001"/>
            <a:ext cx="8911687" cy="1280890"/>
          </a:xfrm>
        </p:spPr>
        <p:txBody>
          <a:bodyPr>
            <a:normAutofit/>
          </a:bodyPr>
          <a:lstStyle/>
          <a:p>
            <a:r>
              <a:rPr lang="de-DE" b="1" dirty="0"/>
              <a:t>Finansiranje preduzetništva sa aspekta izvora finasiranja</a:t>
            </a:r>
            <a:endParaRPr lang="en-US" b="1" i="1" dirty="0"/>
          </a:p>
        </p:txBody>
      </p:sp>
      <p:sp>
        <p:nvSpPr>
          <p:cNvPr id="3" name="Content Placeholder 2"/>
          <p:cNvSpPr>
            <a:spLocks noGrp="1"/>
          </p:cNvSpPr>
          <p:nvPr>
            <p:ph idx="1"/>
          </p:nvPr>
        </p:nvSpPr>
        <p:spPr>
          <a:xfrm>
            <a:off x="2592925" y="1348509"/>
            <a:ext cx="8915400" cy="5347855"/>
          </a:xfrm>
        </p:spPr>
        <p:txBody>
          <a:bodyPr>
            <a:noAutofit/>
          </a:bodyPr>
          <a:lstStyle/>
          <a:p>
            <a:pPr lvl="0"/>
            <a:r>
              <a:rPr lang="de-DE" sz="2800" b="1" i="1" u="sng" dirty="0"/>
              <a:t>Koji su dostupni mehanizmi kontrole</a:t>
            </a:r>
            <a:r>
              <a:rPr lang="de-DE" sz="2800" b="1" u="sng" dirty="0"/>
              <a:t>? </a:t>
            </a:r>
            <a:endParaRPr lang="en-US" sz="2800" b="1" u="sng" dirty="0"/>
          </a:p>
          <a:p>
            <a:r>
              <a:rPr lang="de-DE" sz="2400" b="1" dirty="0"/>
              <a:t>Praćenje je beskorisno ako investitor ne može, na osnovu sakupljenih informacija, da utiče na ponašanje upravljačkih struktura. </a:t>
            </a:r>
            <a:endParaRPr lang="sr-Latn-RS" sz="2400" b="1" dirty="0" smtClean="0"/>
          </a:p>
          <a:p>
            <a:r>
              <a:rPr lang="de-DE" sz="2400" b="1" dirty="0" smtClean="0"/>
              <a:t>Investitori </a:t>
            </a:r>
            <a:r>
              <a:rPr lang="de-DE" sz="2400" b="1" dirty="0"/>
              <a:t>koji poseduju akcije mogu izraziti svoje odobravanje ili neslaganje kupovinom ili prodajom akcija na tržištu. </a:t>
            </a:r>
            <a:endParaRPr lang="sr-Latn-RS" sz="2400" b="1" dirty="0" smtClean="0"/>
          </a:p>
          <a:p>
            <a:r>
              <a:rPr lang="de-DE" sz="2400" b="1" dirty="0" smtClean="0"/>
              <a:t>Veliki </a:t>
            </a:r>
            <a:r>
              <a:rPr lang="de-DE" sz="2400" b="1" dirty="0"/>
              <a:t>investitori obično koriste direktne i jače mehanizme </a:t>
            </a:r>
            <a:r>
              <a:rPr lang="de-DE" sz="2400" b="1" dirty="0" smtClean="0"/>
              <a:t>kntrole</a:t>
            </a:r>
            <a:r>
              <a:rPr lang="sr-Latn-RS" sz="2400" b="1" dirty="0" smtClean="0"/>
              <a:t> - </a:t>
            </a:r>
            <a:r>
              <a:rPr lang="de-DE" sz="2400" b="1" dirty="0" smtClean="0"/>
              <a:t>lobiranje </a:t>
            </a:r>
            <a:r>
              <a:rPr lang="de-DE" sz="2400" b="1" dirty="0"/>
              <a:t>u okviru rukovodstva ili </a:t>
            </a:r>
            <a:r>
              <a:rPr lang="de-DE" sz="2400" b="1" dirty="0" smtClean="0"/>
              <a:t>upravn</a:t>
            </a:r>
            <a:r>
              <a:rPr lang="sr-Latn-RS" sz="2400" b="1" dirty="0" smtClean="0"/>
              <a:t>og </a:t>
            </a:r>
            <a:r>
              <a:rPr lang="de-DE" sz="2400" b="1" dirty="0" smtClean="0"/>
              <a:t>odbor</a:t>
            </a:r>
            <a:r>
              <a:rPr lang="sr-Latn-RS" sz="2400" b="1" dirty="0" smtClean="0"/>
              <a:t>a</a:t>
            </a:r>
            <a:r>
              <a:rPr lang="de-DE" sz="2400" b="1" dirty="0" smtClean="0"/>
              <a:t>. </a:t>
            </a:r>
            <a:endParaRPr lang="sr-Latn-RS" sz="2400" b="1" dirty="0" smtClean="0"/>
          </a:p>
          <a:p>
            <a:r>
              <a:rPr lang="de-DE" sz="2400" b="1" dirty="0" smtClean="0"/>
              <a:t>Pitanje </a:t>
            </a:r>
            <a:r>
              <a:rPr lang="de-DE" sz="2400" b="1" dirty="0"/>
              <a:t>koje preduzetnik sebi mora da postavi jeste na koji način ponuđeni mehanizni kontrole mogu da utiču na odluku investitora.</a:t>
            </a:r>
            <a:endParaRPr lang="en-US" sz="2400" b="1" dirty="0"/>
          </a:p>
        </p:txBody>
      </p:sp>
    </p:spTree>
    <p:extLst>
      <p:ext uri="{BB962C8B-B14F-4D97-AF65-F5344CB8AC3E}">
        <p14:creationId xmlns:p14="http://schemas.microsoft.com/office/powerpoint/2010/main" val="3073659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07200" y="2643410"/>
            <a:ext cx="8911687" cy="1280890"/>
          </a:xfrm>
        </p:spPr>
        <p:txBody>
          <a:bodyPr/>
          <a:lstStyle/>
          <a:p>
            <a:r>
              <a:rPr lang="de-DE" b="1" dirty="0"/>
              <a:t>Problemi i sporna pitanja u finansiranju preduzetnika i malih preduzeća </a:t>
            </a:r>
            <a:endParaRPr lang="en-US" b="1" i="1" dirty="0"/>
          </a:p>
        </p:txBody>
      </p:sp>
    </p:spTree>
    <p:extLst>
      <p:ext uri="{BB962C8B-B14F-4D97-AF65-F5344CB8AC3E}">
        <p14:creationId xmlns:p14="http://schemas.microsoft.com/office/powerpoint/2010/main" val="3339972033"/>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de-DE" b="1" dirty="0"/>
              <a:t>Problemi i sporna pitanja u finansiranju preduzetnika i malih preduzeća </a:t>
            </a:r>
            <a:endParaRPr lang="en-US" b="1" i="1" dirty="0"/>
          </a:p>
        </p:txBody>
      </p:sp>
      <p:sp>
        <p:nvSpPr>
          <p:cNvPr id="3" name="Content Placeholder 2"/>
          <p:cNvSpPr>
            <a:spLocks noGrp="1"/>
          </p:cNvSpPr>
          <p:nvPr>
            <p:ph idx="1"/>
          </p:nvPr>
        </p:nvSpPr>
        <p:spPr>
          <a:xfrm>
            <a:off x="2589212" y="1985818"/>
            <a:ext cx="8915400" cy="4433270"/>
          </a:xfrm>
        </p:spPr>
        <p:txBody>
          <a:bodyPr>
            <a:normAutofit/>
          </a:bodyPr>
          <a:lstStyle/>
          <a:p>
            <a:pPr lvl="0"/>
            <a:endParaRPr lang="sr-Latn-RS" sz="2400" b="1" dirty="0" smtClean="0"/>
          </a:p>
          <a:p>
            <a:pPr lvl="0"/>
            <a:r>
              <a:rPr lang="de-DE" sz="2400" b="1" dirty="0" smtClean="0"/>
              <a:t>Jedno </a:t>
            </a:r>
            <a:r>
              <a:rPr lang="de-DE" sz="2400" b="1" dirty="0"/>
              <a:t>od najtežih pitanja za svakog preduzetnika nesumnjivo je kako </a:t>
            </a:r>
            <a:r>
              <a:rPr lang="de-DE" sz="2400" b="1" dirty="0" smtClean="0"/>
              <a:t>najla</a:t>
            </a:r>
            <a:r>
              <a:rPr lang="sr-Latn-RS" sz="2400" b="1" dirty="0" smtClean="0"/>
              <a:t>k</a:t>
            </a:r>
            <a:r>
              <a:rPr lang="de-DE" sz="2400" b="1" dirty="0" smtClean="0"/>
              <a:t>še </a:t>
            </a:r>
            <a:r>
              <a:rPr lang="de-DE" sz="2400" b="1" dirty="0"/>
              <a:t>pribaviti </a:t>
            </a:r>
            <a:r>
              <a:rPr lang="de-DE" sz="2400" b="1" dirty="0" smtClean="0"/>
              <a:t>novac</a:t>
            </a:r>
            <a:r>
              <a:rPr lang="sr-Latn-RS" sz="2400" b="1" dirty="0" smtClean="0"/>
              <a:t>.</a:t>
            </a:r>
          </a:p>
          <a:p>
            <a:pPr lvl="0"/>
            <a:endParaRPr lang="sr-Latn-RS" sz="2400" b="1" dirty="0" smtClean="0"/>
          </a:p>
          <a:p>
            <a:pPr lvl="0"/>
            <a:r>
              <a:rPr lang="de-DE" sz="2400" b="1" dirty="0"/>
              <a:t>Kada se preduzetnički poduhvat pokreće, važno je da ulaganja budu minimalna, a kasnije, </a:t>
            </a:r>
            <a:r>
              <a:rPr lang="sr-Latn-RS" sz="2400" b="1" dirty="0" smtClean="0"/>
              <a:t>kada </a:t>
            </a:r>
            <a:r>
              <a:rPr lang="de-DE" sz="2400" b="1" dirty="0" smtClean="0"/>
              <a:t>biznis </a:t>
            </a:r>
            <a:r>
              <a:rPr lang="de-DE" sz="2400" b="1" dirty="0"/>
              <a:t>počinje sam sebe da finansira, ima smisla tražiti dodatna sredstva. </a:t>
            </a:r>
            <a:endParaRPr lang="sr-Latn-RS" sz="2400" b="1" dirty="0" smtClean="0"/>
          </a:p>
          <a:p>
            <a:pPr lvl="0"/>
            <a:endParaRPr lang="en-US" dirty="0"/>
          </a:p>
        </p:txBody>
      </p:sp>
    </p:spTree>
    <p:extLst>
      <p:ext uri="{BB962C8B-B14F-4D97-AF65-F5344CB8AC3E}">
        <p14:creationId xmlns:p14="http://schemas.microsoft.com/office/powerpoint/2010/main" val="2747015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de-DE" b="1" dirty="0"/>
              <a:t>Problemi i sporna pitanja u finansiranju preduzetnika i malih preduzeća </a:t>
            </a:r>
            <a:endParaRPr lang="en-US" b="1" i="1" dirty="0"/>
          </a:p>
        </p:txBody>
      </p:sp>
      <p:sp>
        <p:nvSpPr>
          <p:cNvPr id="3" name="Content Placeholder 2"/>
          <p:cNvSpPr>
            <a:spLocks noGrp="1"/>
          </p:cNvSpPr>
          <p:nvPr>
            <p:ph idx="1"/>
          </p:nvPr>
        </p:nvSpPr>
        <p:spPr>
          <a:xfrm>
            <a:off x="2589212" y="1985818"/>
            <a:ext cx="8915400" cy="4433270"/>
          </a:xfrm>
        </p:spPr>
        <p:txBody>
          <a:bodyPr>
            <a:normAutofit/>
          </a:bodyPr>
          <a:lstStyle/>
          <a:p>
            <a:pPr lvl="0"/>
            <a:endParaRPr lang="sr-Latn-RS" sz="2400" b="1" dirty="0" smtClean="0"/>
          </a:p>
          <a:p>
            <a:pPr lvl="0"/>
            <a:r>
              <a:rPr lang="de-DE" sz="2400" b="1" dirty="0" smtClean="0"/>
              <a:t>Najčešći </a:t>
            </a:r>
            <a:r>
              <a:rPr lang="de-DE" sz="2400" b="1" dirty="0"/>
              <a:t>način finasiranja mikro, malih i srednjih preduzeća i preduzetnika je zaduživanje koje odobravaju banke i druge finansijske institucije</a:t>
            </a:r>
            <a:r>
              <a:rPr lang="de-DE" dirty="0"/>
              <a:t>. </a:t>
            </a:r>
            <a:endParaRPr lang="sr-Latn-RS" dirty="0" smtClean="0"/>
          </a:p>
          <a:p>
            <a:pPr lvl="0"/>
            <a:r>
              <a:rPr lang="de-DE" sz="2400" b="1" dirty="0"/>
              <a:t>Kreatori ekonomskih politika podstiču različlite programe  podrške i olakšica kako bi sredstva iz eksternih izvora finansiranja bila dostupna malim preduzećima. </a:t>
            </a:r>
            <a:endParaRPr lang="sr-Latn-RS" sz="2400" b="1" dirty="0" smtClean="0"/>
          </a:p>
          <a:p>
            <a:pPr lvl="0"/>
            <a:endParaRPr lang="en-US" sz="2400" b="1" dirty="0"/>
          </a:p>
        </p:txBody>
      </p:sp>
    </p:spTree>
    <p:extLst>
      <p:ext uri="{BB962C8B-B14F-4D97-AF65-F5344CB8AC3E}">
        <p14:creationId xmlns:p14="http://schemas.microsoft.com/office/powerpoint/2010/main" val="1596886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de-DE" b="1" dirty="0"/>
              <a:t>Problemi i sporna pitanja u finansiranju preduzetnika i malih preduzeća </a:t>
            </a:r>
            <a:endParaRPr lang="en-US" b="1" i="1" dirty="0"/>
          </a:p>
        </p:txBody>
      </p:sp>
      <p:sp>
        <p:nvSpPr>
          <p:cNvPr id="3" name="Content Placeholder 2"/>
          <p:cNvSpPr>
            <a:spLocks noGrp="1"/>
          </p:cNvSpPr>
          <p:nvPr>
            <p:ph idx="1"/>
          </p:nvPr>
        </p:nvSpPr>
        <p:spPr>
          <a:xfrm>
            <a:off x="2589212" y="1985818"/>
            <a:ext cx="8915400" cy="4433270"/>
          </a:xfrm>
        </p:spPr>
        <p:txBody>
          <a:bodyPr>
            <a:normAutofit/>
          </a:bodyPr>
          <a:lstStyle/>
          <a:p>
            <a:pPr lvl="0"/>
            <a:endParaRPr lang="sr-Latn-RS" sz="2400" b="1" dirty="0" smtClean="0"/>
          </a:p>
          <a:p>
            <a:pPr lvl="0"/>
            <a:r>
              <a:rPr lang="de-DE" sz="2400" b="1" dirty="0"/>
              <a:t>Preduzetnici i mala preduzeća su često u nepovoljnijem položaju u odnosu na velike firme kada je u pitanju pribavljanje finansijskih sredstava. </a:t>
            </a:r>
            <a:endParaRPr lang="sr-Latn-RS" sz="2400" b="1" dirty="0" smtClean="0"/>
          </a:p>
          <a:p>
            <a:pPr lvl="0"/>
            <a:r>
              <a:rPr lang="de-DE" sz="2400" b="1" dirty="0"/>
              <a:t>Jaz u finansiranju se javlja ako je tražnja malih preduzeća veća od spremnosti finansijskih institucija da ponude finansijska sredstva po trenutnim tržišnim uslovima, odnosno ako tražnja premašuje raspoloživu ponudu po trenutnim kamatnim stopama. </a:t>
            </a:r>
            <a:endParaRPr lang="sr-Latn-RS" sz="2400" b="1" dirty="0" smtClean="0"/>
          </a:p>
        </p:txBody>
      </p:sp>
    </p:spTree>
    <p:extLst>
      <p:ext uri="{BB962C8B-B14F-4D97-AF65-F5344CB8AC3E}">
        <p14:creationId xmlns:p14="http://schemas.microsoft.com/office/powerpoint/2010/main" val="252207261"/>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de-DE" b="1" dirty="0"/>
              <a:t>Problemi i sporna pitanja u finansiranju preduzetnika i malih preduzeća </a:t>
            </a:r>
            <a:endParaRPr lang="en-US" b="1" i="1" dirty="0"/>
          </a:p>
        </p:txBody>
      </p:sp>
      <p:sp>
        <p:nvSpPr>
          <p:cNvPr id="3" name="Content Placeholder 2"/>
          <p:cNvSpPr>
            <a:spLocks noGrp="1"/>
          </p:cNvSpPr>
          <p:nvPr>
            <p:ph idx="1"/>
          </p:nvPr>
        </p:nvSpPr>
        <p:spPr>
          <a:xfrm>
            <a:off x="2589212" y="1985818"/>
            <a:ext cx="8915400" cy="4433270"/>
          </a:xfrm>
        </p:spPr>
        <p:txBody>
          <a:bodyPr>
            <a:normAutofit/>
          </a:bodyPr>
          <a:lstStyle/>
          <a:p>
            <a:pPr lvl="0"/>
            <a:endParaRPr lang="sr-Latn-RS" sz="2400" b="1" dirty="0" smtClean="0"/>
          </a:p>
          <a:p>
            <a:pPr lvl="0"/>
            <a:r>
              <a:rPr lang="de-DE" sz="2400" b="1" dirty="0"/>
              <a:t>Jaz u finasiranju pozajmljenim kapitalom (eng. </a:t>
            </a:r>
            <a:r>
              <a:rPr lang="de-DE" sz="2400" b="1" i="1" dirty="0"/>
              <a:t>debt gap</a:t>
            </a:r>
            <a:r>
              <a:rPr lang="de-DE" sz="2400" b="1" dirty="0"/>
              <a:t>) vlade mogu pokušati da zatvore uvođenjem programa kao što je pružanje kreditnih garancija malim preduzećima što bankama omogućava da ponude dodatna sredstva kreditiranja</a:t>
            </a:r>
            <a:r>
              <a:rPr lang="de-DE" sz="2400" b="1" dirty="0" smtClean="0"/>
              <a:t>. </a:t>
            </a:r>
            <a:endParaRPr lang="sr-Latn-RS" sz="2400" b="1" dirty="0" smtClean="0"/>
          </a:p>
          <a:p>
            <a:pPr lvl="0"/>
            <a:endParaRPr lang="sr-Latn-RS" sz="2400" b="1" dirty="0" smtClean="0"/>
          </a:p>
          <a:p>
            <a:pPr lvl="0"/>
            <a:r>
              <a:rPr lang="de-DE" sz="2400" b="1" dirty="0"/>
              <a:t>Ukoliko se preduzetnički poduhvat tek pokreće, banke su lako dostupne putem svojih ekspozitura i omogućavaju finansiranje kratkoročnim </a:t>
            </a:r>
            <a:r>
              <a:rPr lang="de-DE" sz="2400" b="1" dirty="0" smtClean="0"/>
              <a:t>zajmovima</a:t>
            </a:r>
            <a:r>
              <a:rPr lang="sr-Latn-RS" sz="2400" b="1" dirty="0" smtClean="0"/>
              <a:t>.</a:t>
            </a:r>
          </a:p>
        </p:txBody>
      </p:sp>
    </p:spTree>
    <p:extLst>
      <p:ext uri="{BB962C8B-B14F-4D97-AF65-F5344CB8AC3E}">
        <p14:creationId xmlns:p14="http://schemas.microsoft.com/office/powerpoint/2010/main" val="2223961460"/>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de-DE" b="1" dirty="0"/>
              <a:t>Problemi i sporna pitanja u finansiranju preduzetnika i malih preduzeća </a:t>
            </a:r>
            <a:endParaRPr lang="en-US" b="1" i="1" dirty="0"/>
          </a:p>
        </p:txBody>
      </p:sp>
      <p:sp>
        <p:nvSpPr>
          <p:cNvPr id="3" name="Content Placeholder 2"/>
          <p:cNvSpPr>
            <a:spLocks noGrp="1"/>
          </p:cNvSpPr>
          <p:nvPr>
            <p:ph idx="1"/>
          </p:nvPr>
        </p:nvSpPr>
        <p:spPr>
          <a:xfrm>
            <a:off x="2589212" y="1985818"/>
            <a:ext cx="8915400" cy="4433270"/>
          </a:xfrm>
        </p:spPr>
        <p:txBody>
          <a:bodyPr>
            <a:normAutofit/>
          </a:bodyPr>
          <a:lstStyle/>
          <a:p>
            <a:pPr lvl="0"/>
            <a:endParaRPr lang="sr-Latn-RS" sz="2400" b="1" dirty="0" smtClean="0"/>
          </a:p>
          <a:p>
            <a:pPr lvl="0"/>
            <a:r>
              <a:rPr lang="de-DE" sz="2400" b="1" dirty="0"/>
              <a:t>Međutim, mada je teorijski gledano zaduživanje koje odobravaju banke povoljno, šanse za dobijanje kredita za pokretanje biznisa su u praksi često minimalne</a:t>
            </a:r>
            <a:r>
              <a:rPr lang="de-DE" sz="2400" b="1" dirty="0" smtClean="0"/>
              <a:t>.</a:t>
            </a:r>
            <a:endParaRPr lang="sr-Latn-RS" sz="2400" b="1" dirty="0" smtClean="0"/>
          </a:p>
          <a:p>
            <a:pPr lvl="0"/>
            <a:endParaRPr lang="sr-Latn-RS" sz="2400" b="1" dirty="0" smtClean="0"/>
          </a:p>
          <a:p>
            <a:pPr lvl="0"/>
            <a:r>
              <a:rPr lang="de-DE" sz="2400" b="1" dirty="0" smtClean="0"/>
              <a:t>Banke </a:t>
            </a:r>
            <a:r>
              <a:rPr lang="de-DE" sz="2400" b="1" dirty="0"/>
              <a:t>sebe potpuno štite i rizik poslovanja procenjuju kao izuzetno veliki te ga  u potpunosti prenose na preduzetnika. </a:t>
            </a:r>
            <a:endParaRPr lang="sr-Latn-RS" sz="2400" b="1" dirty="0" smtClean="0"/>
          </a:p>
        </p:txBody>
      </p:sp>
    </p:spTree>
    <p:extLst>
      <p:ext uri="{BB962C8B-B14F-4D97-AF65-F5344CB8AC3E}">
        <p14:creationId xmlns:p14="http://schemas.microsoft.com/office/powerpoint/2010/main" val="3263172571"/>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de-DE" b="1" dirty="0"/>
              <a:t>Problemi i sporna pitanja u finansiranju preduzetnika i malih preduzeća </a:t>
            </a:r>
            <a:endParaRPr lang="en-US" b="1" i="1" dirty="0"/>
          </a:p>
        </p:txBody>
      </p:sp>
      <p:sp>
        <p:nvSpPr>
          <p:cNvPr id="3" name="Content Placeholder 2"/>
          <p:cNvSpPr>
            <a:spLocks noGrp="1"/>
          </p:cNvSpPr>
          <p:nvPr>
            <p:ph idx="1"/>
          </p:nvPr>
        </p:nvSpPr>
        <p:spPr>
          <a:xfrm>
            <a:off x="2589212" y="1985818"/>
            <a:ext cx="8915400" cy="4433270"/>
          </a:xfrm>
        </p:spPr>
        <p:txBody>
          <a:bodyPr>
            <a:normAutofit/>
          </a:bodyPr>
          <a:lstStyle/>
          <a:p>
            <a:pPr lvl="0"/>
            <a:endParaRPr lang="sr-Latn-RS" sz="2400" b="1" dirty="0" smtClean="0"/>
          </a:p>
          <a:p>
            <a:pPr lvl="0"/>
            <a:r>
              <a:rPr lang="de-DE" sz="2400" b="1" dirty="0" smtClean="0"/>
              <a:t>Uslovi </a:t>
            </a:r>
            <a:r>
              <a:rPr lang="de-DE" sz="2400" b="1" dirty="0"/>
              <a:t>za davanje kredita su takvi da se ili ne mogu ispuniti ili njhovo ispunjavanje podrazumeva obezbeđivanje sredstava koja se mogu položiti kao garanciju (kolateral) u </a:t>
            </a:r>
            <a:r>
              <a:rPr lang="de-DE" sz="2400" b="1" dirty="0" smtClean="0"/>
              <a:t>vidu</a:t>
            </a:r>
            <a:r>
              <a:rPr lang="sr-Latn-RS" sz="2400" b="1" dirty="0" smtClean="0"/>
              <a:t>:</a:t>
            </a:r>
          </a:p>
          <a:p>
            <a:pPr lvl="0"/>
            <a:r>
              <a:rPr lang="de-DE" sz="2400" b="1" dirty="0" smtClean="0"/>
              <a:t>stavljanja </a:t>
            </a:r>
            <a:r>
              <a:rPr lang="de-DE" sz="2400" b="1" dirty="0"/>
              <a:t>hipoteke na imovinu, </a:t>
            </a:r>
            <a:endParaRPr lang="sr-Latn-RS" sz="2400" b="1" dirty="0" smtClean="0"/>
          </a:p>
          <a:p>
            <a:pPr lvl="0"/>
            <a:r>
              <a:rPr lang="de-DE" sz="2400" b="1" dirty="0" smtClean="0"/>
              <a:t>nalaženje </a:t>
            </a:r>
            <a:r>
              <a:rPr lang="de-DE" sz="2400" b="1" dirty="0"/>
              <a:t>jemaca koji preuzimaju obavezu </a:t>
            </a:r>
            <a:r>
              <a:rPr lang="de-DE" sz="2400" b="1" dirty="0" smtClean="0"/>
              <a:t>otplate. </a:t>
            </a:r>
            <a:endParaRPr lang="sr-Latn-RS" sz="2400" b="1" dirty="0" smtClean="0"/>
          </a:p>
        </p:txBody>
      </p:sp>
    </p:spTree>
    <p:extLst>
      <p:ext uri="{BB962C8B-B14F-4D97-AF65-F5344CB8AC3E}">
        <p14:creationId xmlns:p14="http://schemas.microsoft.com/office/powerpoint/2010/main" val="1268800395"/>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de-DE" b="1" dirty="0"/>
              <a:t>Problemi i sporna pitanja u finansiranju preduzetnika i malih preduzeća </a:t>
            </a:r>
            <a:endParaRPr lang="en-US" b="1" i="1" dirty="0"/>
          </a:p>
        </p:txBody>
      </p:sp>
      <p:sp>
        <p:nvSpPr>
          <p:cNvPr id="3" name="Content Placeholder 2"/>
          <p:cNvSpPr>
            <a:spLocks noGrp="1"/>
          </p:cNvSpPr>
          <p:nvPr>
            <p:ph idx="1"/>
          </p:nvPr>
        </p:nvSpPr>
        <p:spPr>
          <a:xfrm>
            <a:off x="2589212" y="1985818"/>
            <a:ext cx="8915400" cy="4433270"/>
          </a:xfrm>
        </p:spPr>
        <p:txBody>
          <a:bodyPr>
            <a:normAutofit/>
          </a:bodyPr>
          <a:lstStyle/>
          <a:p>
            <a:pPr lvl="0"/>
            <a:endParaRPr lang="sr-Latn-RS" sz="2400" b="1" dirty="0" smtClean="0"/>
          </a:p>
          <a:p>
            <a:pPr lvl="0"/>
            <a:r>
              <a:rPr lang="de-DE" sz="2400" b="1" dirty="0"/>
              <a:t>Kada procenjuju predloge za finansiranje koje im upućuju preduzetnici, banke se suočavaju sa dva ključna </a:t>
            </a:r>
            <a:r>
              <a:rPr lang="de-DE" sz="2400" b="1" dirty="0" smtClean="0"/>
              <a:t>problema</a:t>
            </a:r>
            <a:r>
              <a:rPr lang="sr-Latn-RS" sz="2400" b="1" dirty="0" smtClean="0"/>
              <a:t>:</a:t>
            </a:r>
          </a:p>
          <a:p>
            <a:pPr lvl="0"/>
            <a:endParaRPr lang="sr-Latn-RS" sz="2400" b="1" dirty="0"/>
          </a:p>
          <a:p>
            <a:pPr marL="457200" lvl="0" indent="-457200">
              <a:buFont typeface="+mj-lt"/>
              <a:buAutoNum type="arabicPeriod"/>
            </a:pPr>
            <a:r>
              <a:rPr lang="en-US" sz="2400" b="1" dirty="0" err="1"/>
              <a:t>pogrešnom</a:t>
            </a:r>
            <a:r>
              <a:rPr lang="en-US" sz="2400" b="1" dirty="0"/>
              <a:t> </a:t>
            </a:r>
            <a:r>
              <a:rPr lang="en-US" sz="2400" b="1" dirty="0" err="1"/>
              <a:t>selekcijom</a:t>
            </a:r>
            <a:r>
              <a:rPr lang="en-US" sz="2400" b="1" dirty="0"/>
              <a:t> (</a:t>
            </a:r>
            <a:r>
              <a:rPr lang="en-US" sz="2400" b="1" dirty="0" err="1"/>
              <a:t>engl.</a:t>
            </a:r>
            <a:r>
              <a:rPr lang="en-US" sz="2400" b="1" dirty="0"/>
              <a:t> </a:t>
            </a:r>
            <a:r>
              <a:rPr lang="en-US" sz="2400" b="1" i="1" dirty="0" err="1"/>
              <a:t>adverese</a:t>
            </a:r>
            <a:r>
              <a:rPr lang="en-US" sz="2400" b="1" i="1" dirty="0"/>
              <a:t> selection</a:t>
            </a:r>
            <a:r>
              <a:rPr lang="en-US" sz="2400" b="1" dirty="0"/>
              <a:t>) </a:t>
            </a:r>
            <a:r>
              <a:rPr lang="en-US" sz="2400" b="1" dirty="0" err="1"/>
              <a:t>i</a:t>
            </a:r>
            <a:endParaRPr lang="en-US" sz="2400" b="1" dirty="0"/>
          </a:p>
          <a:p>
            <a:pPr marL="457200" lvl="0" indent="-457200">
              <a:buFont typeface="+mj-lt"/>
              <a:buAutoNum type="arabicPeriod"/>
            </a:pPr>
            <a:r>
              <a:rPr lang="en-US" sz="2400" b="1" dirty="0" err="1"/>
              <a:t>moralnim</a:t>
            </a:r>
            <a:r>
              <a:rPr lang="en-US" sz="2400" b="1" dirty="0"/>
              <a:t> </a:t>
            </a:r>
            <a:r>
              <a:rPr lang="en-US" sz="2400" b="1" dirty="0" err="1"/>
              <a:t>hazardom</a:t>
            </a:r>
            <a:r>
              <a:rPr lang="en-US" sz="2400" b="1" dirty="0"/>
              <a:t> (</a:t>
            </a:r>
            <a:r>
              <a:rPr lang="en-US" sz="2400" b="1" dirty="0" err="1"/>
              <a:t>eng.</a:t>
            </a:r>
            <a:r>
              <a:rPr lang="en-US" sz="2400" b="1" dirty="0"/>
              <a:t> </a:t>
            </a:r>
            <a:r>
              <a:rPr lang="en-US" sz="2400" b="1" i="1" dirty="0"/>
              <a:t>moral hazard</a:t>
            </a:r>
            <a:r>
              <a:rPr lang="en-US" sz="2400" b="1" dirty="0"/>
              <a:t>).</a:t>
            </a:r>
          </a:p>
          <a:p>
            <a:pPr marL="0" lvl="0" indent="0">
              <a:buNone/>
            </a:pPr>
            <a:endParaRPr lang="sr-Latn-RS" sz="2400" b="1" dirty="0" smtClean="0"/>
          </a:p>
        </p:txBody>
      </p:sp>
    </p:spTree>
    <p:extLst>
      <p:ext uri="{BB962C8B-B14F-4D97-AF65-F5344CB8AC3E}">
        <p14:creationId xmlns:p14="http://schemas.microsoft.com/office/powerpoint/2010/main" val="3976481052"/>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de-DE" b="1" dirty="0"/>
              <a:t>Problemi i sporna pitanja u finansiranju preduzetnika i malih preduzeća </a:t>
            </a:r>
            <a:endParaRPr lang="en-US" b="1" i="1" dirty="0"/>
          </a:p>
        </p:txBody>
      </p:sp>
      <p:sp>
        <p:nvSpPr>
          <p:cNvPr id="3" name="Content Placeholder 2"/>
          <p:cNvSpPr>
            <a:spLocks noGrp="1"/>
          </p:cNvSpPr>
          <p:nvPr>
            <p:ph idx="1"/>
          </p:nvPr>
        </p:nvSpPr>
        <p:spPr>
          <a:xfrm>
            <a:off x="2589212" y="1985818"/>
            <a:ext cx="8915400" cy="4433270"/>
          </a:xfrm>
        </p:spPr>
        <p:txBody>
          <a:bodyPr>
            <a:normAutofit/>
          </a:bodyPr>
          <a:lstStyle/>
          <a:p>
            <a:pPr lvl="0"/>
            <a:r>
              <a:rPr lang="en-US" sz="2800" b="1" u="sng" dirty="0" err="1" smtClean="0"/>
              <a:t>Pogrešna</a:t>
            </a:r>
            <a:r>
              <a:rPr lang="en-US" sz="2800" b="1" u="sng" dirty="0" smtClean="0"/>
              <a:t> </a:t>
            </a:r>
            <a:r>
              <a:rPr lang="en-US" sz="2800" b="1" u="sng" dirty="0" err="1"/>
              <a:t>selekcija</a:t>
            </a:r>
            <a:r>
              <a:rPr lang="en-US" sz="2800" b="1" u="sng" dirty="0"/>
              <a:t> </a:t>
            </a:r>
            <a:endParaRPr lang="sr-Latn-RS" sz="2800" b="1" u="sng" dirty="0" smtClean="0"/>
          </a:p>
          <a:p>
            <a:pPr lvl="0"/>
            <a:endParaRPr lang="sr-Latn-RS" sz="2400" b="1" dirty="0" smtClean="0"/>
          </a:p>
          <a:p>
            <a:pPr lvl="0"/>
            <a:r>
              <a:rPr lang="sr-Latn-RS" sz="2400" b="1" dirty="0" smtClean="0"/>
              <a:t>B</a:t>
            </a:r>
            <a:r>
              <a:rPr lang="en-US" sz="2400" b="1" dirty="0" err="1" smtClean="0"/>
              <a:t>anka</a:t>
            </a:r>
            <a:r>
              <a:rPr lang="en-US" sz="2400" b="1" dirty="0" smtClean="0"/>
              <a:t> </a:t>
            </a:r>
            <a:r>
              <a:rPr lang="en-US" sz="2400" b="1" dirty="0" err="1"/>
              <a:t>obezbedi</a:t>
            </a:r>
            <a:r>
              <a:rPr lang="en-US" sz="2400" b="1" dirty="0"/>
              <a:t> </a:t>
            </a:r>
            <a:r>
              <a:rPr lang="en-US" sz="2400" b="1" dirty="0" err="1"/>
              <a:t>finansijska</a:t>
            </a:r>
            <a:r>
              <a:rPr lang="en-US" sz="2400" b="1" dirty="0"/>
              <a:t> </a:t>
            </a:r>
            <a:r>
              <a:rPr lang="en-US" sz="2400" b="1" dirty="0" err="1"/>
              <a:t>sredstva</a:t>
            </a:r>
            <a:r>
              <a:rPr lang="en-US" sz="2400" b="1" dirty="0"/>
              <a:t> </a:t>
            </a:r>
            <a:r>
              <a:rPr lang="en-US" sz="2400" b="1" dirty="0" err="1"/>
              <a:t>za</a:t>
            </a:r>
            <a:r>
              <a:rPr lang="en-US" sz="2400" b="1" dirty="0"/>
              <a:t> </a:t>
            </a:r>
            <a:r>
              <a:rPr lang="en-US" sz="2400" b="1" dirty="0" err="1"/>
              <a:t>poslovni</a:t>
            </a:r>
            <a:r>
              <a:rPr lang="en-US" sz="2400" b="1" dirty="0"/>
              <a:t> </a:t>
            </a:r>
            <a:r>
              <a:rPr lang="en-US" sz="2400" b="1" dirty="0" err="1"/>
              <a:t>poduhvat</a:t>
            </a:r>
            <a:r>
              <a:rPr lang="en-US" sz="2400" b="1" dirty="0"/>
              <a:t> </a:t>
            </a:r>
            <a:r>
              <a:rPr lang="en-US" sz="2400" b="1" dirty="0" err="1"/>
              <a:t>koji</a:t>
            </a:r>
            <a:r>
              <a:rPr lang="en-US" sz="2400" b="1" dirty="0"/>
              <a:t> </a:t>
            </a:r>
            <a:r>
              <a:rPr lang="en-US" sz="2400" b="1" dirty="0" err="1"/>
              <a:t>kasnije</a:t>
            </a:r>
            <a:r>
              <a:rPr lang="en-US" sz="2400" b="1" dirty="0"/>
              <a:t> </a:t>
            </a:r>
            <a:r>
              <a:rPr lang="en-US" sz="2400" b="1" dirty="0" err="1"/>
              <a:t>propadne</a:t>
            </a:r>
            <a:r>
              <a:rPr lang="en-US" sz="2400" b="1" dirty="0"/>
              <a:t> </a:t>
            </a:r>
            <a:r>
              <a:rPr lang="en-US" sz="2400" b="1" dirty="0" err="1"/>
              <a:t>ili</a:t>
            </a:r>
            <a:r>
              <a:rPr lang="en-US" sz="2400" b="1" dirty="0"/>
              <a:t> </a:t>
            </a:r>
            <a:endParaRPr lang="sr-Latn-RS" sz="2400" b="1" dirty="0" smtClean="0"/>
          </a:p>
          <a:p>
            <a:pPr lvl="0"/>
            <a:r>
              <a:rPr lang="en-US" sz="2400" b="1" dirty="0" err="1" smtClean="0"/>
              <a:t>kada</a:t>
            </a:r>
            <a:r>
              <a:rPr lang="en-US" sz="2400" b="1" dirty="0" smtClean="0"/>
              <a:t> </a:t>
            </a:r>
            <a:r>
              <a:rPr lang="en-US" sz="2400" b="1" dirty="0" err="1"/>
              <a:t>banka</a:t>
            </a:r>
            <a:r>
              <a:rPr lang="en-US" sz="2400" b="1" dirty="0"/>
              <a:t> </a:t>
            </a:r>
            <a:r>
              <a:rPr lang="en-US" sz="2400" b="1" dirty="0" err="1"/>
              <a:t>odbije</a:t>
            </a:r>
            <a:r>
              <a:rPr lang="en-US" sz="2400" b="1" dirty="0"/>
              <a:t> da </a:t>
            </a:r>
            <a:r>
              <a:rPr lang="en-US" sz="2400" b="1" dirty="0" err="1"/>
              <a:t>finansira</a:t>
            </a:r>
            <a:r>
              <a:rPr lang="en-US" sz="2400" b="1" dirty="0"/>
              <a:t> </a:t>
            </a:r>
            <a:r>
              <a:rPr lang="en-US" sz="2400" b="1" dirty="0" err="1"/>
              <a:t>poslovni</a:t>
            </a:r>
            <a:r>
              <a:rPr lang="en-US" sz="2400" b="1" dirty="0"/>
              <a:t> </a:t>
            </a:r>
            <a:r>
              <a:rPr lang="en-US" sz="2400" b="1" dirty="0" err="1"/>
              <a:t>poduhvat</a:t>
            </a:r>
            <a:r>
              <a:rPr lang="en-US" sz="2400" b="1" dirty="0"/>
              <a:t> </a:t>
            </a:r>
            <a:r>
              <a:rPr lang="en-US" sz="2400" b="1" dirty="0" err="1"/>
              <a:t>koji</a:t>
            </a:r>
            <a:r>
              <a:rPr lang="en-US" sz="2400" b="1" dirty="0"/>
              <a:t> bi bio </a:t>
            </a:r>
            <a:r>
              <a:rPr lang="en-US" sz="2400" b="1" dirty="0" err="1"/>
              <a:t>uspešan</a:t>
            </a:r>
            <a:r>
              <a:rPr lang="en-US" sz="2400" b="1" dirty="0"/>
              <a:t>. </a:t>
            </a:r>
            <a:endParaRPr lang="sr-Latn-RS" sz="2400" b="1" dirty="0" smtClean="0"/>
          </a:p>
          <a:p>
            <a:pPr lvl="0"/>
            <a:r>
              <a:rPr lang="sr-Latn-RS" sz="2400" b="1" dirty="0" smtClean="0"/>
              <a:t>P</a:t>
            </a:r>
            <a:r>
              <a:rPr lang="en-US" sz="2400" b="1" dirty="0" err="1" smtClean="0"/>
              <a:t>roblem</a:t>
            </a:r>
            <a:r>
              <a:rPr lang="en-US" sz="2400" b="1" dirty="0" smtClean="0"/>
              <a:t> </a:t>
            </a:r>
            <a:r>
              <a:rPr lang="en-US" sz="2400" b="1" dirty="0"/>
              <a:t>se </a:t>
            </a:r>
            <a:r>
              <a:rPr lang="en-US" sz="2400" b="1" dirty="0" err="1"/>
              <a:t>javlja</a:t>
            </a:r>
            <a:r>
              <a:rPr lang="en-US" sz="2400" b="1" dirty="0"/>
              <a:t> </a:t>
            </a:r>
            <a:r>
              <a:rPr lang="en-US" sz="2400" b="1" dirty="0" err="1"/>
              <a:t>jer</a:t>
            </a:r>
            <a:r>
              <a:rPr lang="en-US" sz="2400" b="1" dirty="0"/>
              <a:t> </a:t>
            </a:r>
            <a:r>
              <a:rPr lang="en-US" sz="2400" b="1" dirty="0" err="1"/>
              <a:t>banke</a:t>
            </a:r>
            <a:r>
              <a:rPr lang="en-US" sz="2400" b="1" dirty="0"/>
              <a:t> </a:t>
            </a:r>
            <a:r>
              <a:rPr lang="en-US" sz="2400" b="1" dirty="0" err="1"/>
              <a:t>nemaju</a:t>
            </a:r>
            <a:r>
              <a:rPr lang="en-US" sz="2400" b="1" dirty="0"/>
              <a:t> </a:t>
            </a:r>
            <a:r>
              <a:rPr lang="en-US" sz="2400" b="1" dirty="0" err="1"/>
              <a:t>potpune</a:t>
            </a:r>
            <a:r>
              <a:rPr lang="en-US" sz="2400" b="1" dirty="0"/>
              <a:t> </a:t>
            </a:r>
            <a:r>
              <a:rPr lang="en-US" sz="2400" b="1" dirty="0" err="1"/>
              <a:t>informacije</a:t>
            </a:r>
            <a:r>
              <a:rPr lang="en-US" sz="2400" b="1" dirty="0"/>
              <a:t> </a:t>
            </a:r>
            <a:r>
              <a:rPr lang="en-US" sz="2400" b="1" dirty="0" err="1"/>
              <a:t>ili</a:t>
            </a:r>
            <a:r>
              <a:rPr lang="en-US" sz="2400" b="1" dirty="0"/>
              <a:t> </a:t>
            </a:r>
            <a:r>
              <a:rPr lang="en-US" sz="2400" b="1" dirty="0" err="1"/>
              <a:t>su</a:t>
            </a:r>
            <a:r>
              <a:rPr lang="en-US" sz="2400" b="1" dirty="0"/>
              <a:t> </a:t>
            </a:r>
            <a:r>
              <a:rPr lang="en-US" sz="2400" b="1" dirty="0" err="1"/>
              <a:t>informacije</a:t>
            </a:r>
            <a:r>
              <a:rPr lang="en-US" sz="2400" b="1" dirty="0"/>
              <a:t> </a:t>
            </a:r>
            <a:r>
              <a:rPr lang="en-US" sz="2400" b="1" dirty="0" err="1"/>
              <a:t>kojima</a:t>
            </a:r>
            <a:r>
              <a:rPr lang="en-US" sz="2400" b="1" dirty="0"/>
              <a:t> </a:t>
            </a:r>
            <a:r>
              <a:rPr lang="en-US" sz="2400" b="1" dirty="0" err="1"/>
              <a:t>raspolaže</a:t>
            </a:r>
            <a:r>
              <a:rPr lang="en-US" sz="2400" b="1" dirty="0"/>
              <a:t> </a:t>
            </a:r>
            <a:r>
              <a:rPr lang="en-US" sz="2400" b="1" dirty="0" err="1"/>
              <a:t>nesavršene</a:t>
            </a:r>
            <a:r>
              <a:rPr lang="en-US" sz="2400" b="1" dirty="0"/>
              <a:t>. </a:t>
            </a:r>
            <a:endParaRPr lang="sr-Latn-RS" sz="2400" b="1" dirty="0" smtClean="0"/>
          </a:p>
        </p:txBody>
      </p:sp>
    </p:spTree>
    <p:extLst>
      <p:ext uri="{BB962C8B-B14F-4D97-AF65-F5344CB8AC3E}">
        <p14:creationId xmlns:p14="http://schemas.microsoft.com/office/powerpoint/2010/main" val="3587592163"/>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de-DE" b="1" dirty="0"/>
              <a:t>Problemi i sporna pitanja u finansiranju preduzetnika i malih preduzeća </a:t>
            </a:r>
            <a:endParaRPr lang="en-US" b="1" i="1" dirty="0"/>
          </a:p>
        </p:txBody>
      </p:sp>
      <p:sp>
        <p:nvSpPr>
          <p:cNvPr id="3" name="Content Placeholder 2"/>
          <p:cNvSpPr>
            <a:spLocks noGrp="1"/>
          </p:cNvSpPr>
          <p:nvPr>
            <p:ph idx="1"/>
          </p:nvPr>
        </p:nvSpPr>
        <p:spPr>
          <a:xfrm>
            <a:off x="2589212" y="1985817"/>
            <a:ext cx="8915400" cy="4553527"/>
          </a:xfrm>
        </p:spPr>
        <p:txBody>
          <a:bodyPr>
            <a:noAutofit/>
          </a:bodyPr>
          <a:lstStyle/>
          <a:p>
            <a:r>
              <a:rPr lang="de-DE" sz="2800" b="1" u="sng" dirty="0"/>
              <a:t>Moralni hazard </a:t>
            </a:r>
            <a:endParaRPr lang="sr-Latn-RS" sz="2800" b="1" u="sng" dirty="0" smtClean="0"/>
          </a:p>
          <a:p>
            <a:endParaRPr lang="sr-Latn-RS" sz="2400" b="1" dirty="0" smtClean="0"/>
          </a:p>
          <a:p>
            <a:r>
              <a:rPr lang="sr-Latn-RS" sz="2400" b="1" dirty="0" smtClean="0"/>
              <a:t>P</a:t>
            </a:r>
            <a:r>
              <a:rPr lang="de-DE" sz="2400" b="1" dirty="0" smtClean="0"/>
              <a:t>roblem </a:t>
            </a:r>
            <a:r>
              <a:rPr lang="de-DE" sz="2400" b="1" dirty="0"/>
              <a:t>koji </a:t>
            </a:r>
            <a:r>
              <a:rPr lang="de-DE" sz="2400" b="1" dirty="0" smtClean="0"/>
              <a:t>banke</a:t>
            </a:r>
            <a:r>
              <a:rPr lang="sr-Latn-RS" sz="2400" b="1" dirty="0" smtClean="0"/>
              <a:t> još tež</a:t>
            </a:r>
            <a:r>
              <a:rPr lang="de-DE" sz="2400" b="1" dirty="0" smtClean="0"/>
              <a:t>e </a:t>
            </a:r>
            <a:r>
              <a:rPr lang="de-DE" sz="2400" b="1" dirty="0"/>
              <a:t>kontrolišu. </a:t>
            </a:r>
            <a:endParaRPr lang="sr-Latn-RS" sz="2400" b="1" dirty="0" smtClean="0"/>
          </a:p>
          <a:p>
            <a:r>
              <a:rPr lang="sr-Latn-RS" sz="2400" b="1" dirty="0" smtClean="0"/>
              <a:t>B</a:t>
            </a:r>
            <a:r>
              <a:rPr lang="de-DE" sz="2400" b="1" dirty="0" smtClean="0"/>
              <a:t>anka </a:t>
            </a:r>
            <a:r>
              <a:rPr lang="de-DE" sz="2400" b="1" dirty="0"/>
              <a:t>nema garancije da  će preduzetnik koji se zadužio postupati u najboljem interesu banke. </a:t>
            </a:r>
            <a:endParaRPr lang="sr-Latn-RS" sz="2400" b="1" dirty="0" smtClean="0"/>
          </a:p>
          <a:p>
            <a:r>
              <a:rPr lang="sr-Latn-RS" sz="2400" b="1" dirty="0" smtClean="0"/>
              <a:t>R</a:t>
            </a:r>
            <a:r>
              <a:rPr lang="de-DE" sz="2400" b="1" dirty="0" smtClean="0"/>
              <a:t>adi </a:t>
            </a:r>
            <a:r>
              <a:rPr lang="de-DE" sz="2400" b="1" dirty="0"/>
              <a:t>se o problemu  nadgledanja tj. monitoringa, a za relativno male iznose odobrenih finasijskih sredstava, bankama se ne isplati </a:t>
            </a:r>
            <a:r>
              <a:rPr lang="sr-Latn-RS" sz="2400" b="1" dirty="0" smtClean="0"/>
              <a:t>.</a:t>
            </a:r>
          </a:p>
          <a:p>
            <a:r>
              <a:rPr lang="de-DE" sz="2400" b="1" dirty="0" smtClean="0"/>
              <a:t>Upravo </a:t>
            </a:r>
            <a:r>
              <a:rPr lang="de-DE" sz="2400" b="1" dirty="0"/>
              <a:t>je ta vrsta neizvesnosti  razlog zbog kog banke obično zahtevaju neki vid garancije tj. obezbeđenja. </a:t>
            </a:r>
            <a:endParaRPr lang="en-US" sz="2400" b="1" dirty="0"/>
          </a:p>
        </p:txBody>
      </p:sp>
    </p:spTree>
    <p:extLst>
      <p:ext uri="{BB962C8B-B14F-4D97-AF65-F5344CB8AC3E}">
        <p14:creationId xmlns:p14="http://schemas.microsoft.com/office/powerpoint/2010/main" val="973137163"/>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de-DE" b="1" dirty="0"/>
              <a:t>Problemi i sporna pitanja u finansiranju preduzetnika i malih preduzeća </a:t>
            </a:r>
            <a:endParaRPr lang="en-US" b="1" i="1" dirty="0"/>
          </a:p>
        </p:txBody>
      </p:sp>
      <p:sp>
        <p:nvSpPr>
          <p:cNvPr id="3" name="Content Placeholder 2"/>
          <p:cNvSpPr>
            <a:spLocks noGrp="1"/>
          </p:cNvSpPr>
          <p:nvPr>
            <p:ph idx="1"/>
          </p:nvPr>
        </p:nvSpPr>
        <p:spPr>
          <a:xfrm>
            <a:off x="2589212" y="1985817"/>
            <a:ext cx="8915400" cy="4553527"/>
          </a:xfrm>
        </p:spPr>
        <p:txBody>
          <a:bodyPr>
            <a:noAutofit/>
          </a:bodyPr>
          <a:lstStyle/>
          <a:p>
            <a:r>
              <a:rPr lang="de-DE" sz="2400" b="1" dirty="0"/>
              <a:t>Jedno od rešenja za premošćavanje navedenih jazova koje komercijalne banke mogu primeniti je </a:t>
            </a:r>
            <a:r>
              <a:rPr lang="de-DE" sz="2400" b="1" i="1" u="sng" dirty="0"/>
              <a:t>segmentacija tržišta malih i srednjih preduzeća </a:t>
            </a:r>
            <a:r>
              <a:rPr lang="de-DE" sz="2400" b="1" dirty="0"/>
              <a:t>korišćenjem </a:t>
            </a:r>
            <a:r>
              <a:rPr lang="de-DE" sz="2400" b="1" u="sng" dirty="0"/>
              <a:t>tehnike kreditnog bodovanja </a:t>
            </a:r>
            <a:r>
              <a:rPr lang="de-DE" sz="2400" b="1" dirty="0"/>
              <a:t>za zahteve za </a:t>
            </a:r>
            <a:r>
              <a:rPr lang="de-DE" sz="2400" b="1" dirty="0" smtClean="0"/>
              <a:t>odobravanje</a:t>
            </a:r>
            <a:r>
              <a:rPr lang="sr-Latn-RS" sz="2400" b="1" dirty="0" smtClean="0"/>
              <a:t> </a:t>
            </a:r>
            <a:r>
              <a:rPr lang="de-DE" sz="2400" b="1" dirty="0"/>
              <a:t>kredita u kojima se traže manji iznosi. </a:t>
            </a:r>
            <a:endParaRPr lang="sr-Latn-RS" sz="2400" b="1" dirty="0" smtClean="0"/>
          </a:p>
          <a:p>
            <a:r>
              <a:rPr lang="de-DE" sz="2400" b="1" dirty="0" smtClean="0"/>
              <a:t>Tako</a:t>
            </a:r>
            <a:r>
              <a:rPr lang="de-DE" sz="2400" b="1" dirty="0"/>
              <a:t>, o odnosima sa klijentima se stara </a:t>
            </a:r>
            <a:r>
              <a:rPr lang="de-DE" sz="2400" b="1" i="1" dirty="0"/>
              <a:t>lokalni menadžer banke</a:t>
            </a:r>
            <a:r>
              <a:rPr lang="de-DE" sz="2400" b="1" dirty="0"/>
              <a:t>, dok se sofisticiranije tehnike finasijskog modeliranja koriste za veće zahteve, pri čemu bi se o odnosima sa klijentima starao </a:t>
            </a:r>
            <a:r>
              <a:rPr lang="de-DE" sz="2400" b="1" i="1" dirty="0"/>
              <a:t>regionalni menadžer</a:t>
            </a:r>
            <a:r>
              <a:rPr lang="de-DE" sz="2400" b="1" dirty="0"/>
              <a:t> ili viši menadžer banke.</a:t>
            </a:r>
            <a:endParaRPr lang="en-US" sz="2400" b="1" dirty="0"/>
          </a:p>
          <a:p>
            <a:r>
              <a:rPr lang="de-DE" sz="2400" b="1" dirty="0" smtClean="0"/>
              <a:t> </a:t>
            </a:r>
            <a:endParaRPr lang="en-US" sz="2400" b="1" dirty="0"/>
          </a:p>
        </p:txBody>
      </p:sp>
    </p:spTree>
    <p:extLst>
      <p:ext uri="{BB962C8B-B14F-4D97-AF65-F5344CB8AC3E}">
        <p14:creationId xmlns:p14="http://schemas.microsoft.com/office/powerpoint/2010/main" val="2973668845"/>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de-DE" b="1" dirty="0"/>
              <a:t>Problemi i sporna pitanja u finansiranju preduzetnika i malih preduzeća </a:t>
            </a:r>
            <a:endParaRPr lang="en-US" b="1" i="1" dirty="0"/>
          </a:p>
        </p:txBody>
      </p:sp>
      <p:sp>
        <p:nvSpPr>
          <p:cNvPr id="3" name="Content Placeholder 2"/>
          <p:cNvSpPr>
            <a:spLocks noGrp="1"/>
          </p:cNvSpPr>
          <p:nvPr>
            <p:ph idx="1"/>
          </p:nvPr>
        </p:nvSpPr>
        <p:spPr>
          <a:xfrm>
            <a:off x="2589212" y="1985817"/>
            <a:ext cx="8915400" cy="4553527"/>
          </a:xfrm>
        </p:spPr>
        <p:txBody>
          <a:bodyPr>
            <a:noAutofit/>
          </a:bodyPr>
          <a:lstStyle/>
          <a:p>
            <a:endParaRPr lang="sr-Latn-RS" sz="2400" b="1" smtClean="0"/>
          </a:p>
          <a:p>
            <a:r>
              <a:rPr lang="de-DE" sz="2400" b="1" smtClean="0"/>
              <a:t>Kada </a:t>
            </a:r>
            <a:r>
              <a:rPr lang="de-DE" sz="2400" b="1" dirty="0"/>
              <a:t>analiziraju predloge malih i srednjih preduzeća, menadžeri banaka bi trebalo da veliki značaj pridaju </a:t>
            </a:r>
            <a:r>
              <a:rPr lang="de-DE" sz="2400" b="1" u="sng" dirty="0"/>
              <a:t>ličnim odnosima i poznastvima sa vlasnicima </a:t>
            </a:r>
            <a:r>
              <a:rPr lang="de-DE" sz="2400" b="1" dirty="0"/>
              <a:t>malih i srednjih preduzeća i da vremenom grade odnose sa njima, </a:t>
            </a:r>
            <a:r>
              <a:rPr lang="de-DE" sz="2400" b="1" u="sng" dirty="0"/>
              <a:t>vrše monitoring </a:t>
            </a:r>
            <a:r>
              <a:rPr lang="de-DE" sz="2400" b="1" dirty="0"/>
              <a:t>i </a:t>
            </a:r>
            <a:r>
              <a:rPr lang="de-DE" sz="2400" b="1" u="sng" dirty="0"/>
              <a:t>upoznaju se sa načinom rada </a:t>
            </a:r>
            <a:r>
              <a:rPr lang="de-DE" sz="2400" b="1" dirty="0"/>
              <a:t>kako bi procenili održivost predloženog poslovnog poduhvata.</a:t>
            </a:r>
            <a:endParaRPr lang="en-US" sz="2400" b="1" dirty="0"/>
          </a:p>
        </p:txBody>
      </p:sp>
    </p:spTree>
    <p:extLst>
      <p:ext uri="{BB962C8B-B14F-4D97-AF65-F5344CB8AC3E}">
        <p14:creationId xmlns:p14="http://schemas.microsoft.com/office/powerpoint/2010/main" val="3849123745"/>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07200" y="2643410"/>
            <a:ext cx="8911687" cy="1280890"/>
          </a:xfrm>
        </p:spPr>
        <p:txBody>
          <a:bodyPr>
            <a:normAutofit fontScale="90000"/>
          </a:bodyPr>
          <a:lstStyle/>
          <a:p>
            <a:pPr algn="ctr"/>
            <a:r>
              <a:rPr lang="de-DE" b="1" dirty="0"/>
              <a:t>Finansijska podrška razvoju mikro, malih i srednjih preduzeća i preduzetnika (MMSSP) u Srbiji</a:t>
            </a:r>
            <a:endParaRPr lang="en-US" b="1" i="1" dirty="0"/>
          </a:p>
        </p:txBody>
      </p:sp>
    </p:spTree>
    <p:extLst>
      <p:ext uri="{BB962C8B-B14F-4D97-AF65-F5344CB8AC3E}">
        <p14:creationId xmlns:p14="http://schemas.microsoft.com/office/powerpoint/2010/main" val="383841558"/>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190973"/>
            <a:ext cx="8911687" cy="1280890"/>
          </a:xfrm>
        </p:spPr>
        <p:txBody>
          <a:bodyPr>
            <a:normAutofit/>
          </a:bodyPr>
          <a:lstStyle/>
          <a:p>
            <a:pPr algn="ctr"/>
            <a:r>
              <a:rPr lang="de-DE" b="1" dirty="0"/>
              <a:t>Finansijska podrška razvoju </a:t>
            </a:r>
            <a:r>
              <a:rPr lang="de-DE" b="1" dirty="0" smtClean="0"/>
              <a:t>MMSSP </a:t>
            </a:r>
            <a:r>
              <a:rPr lang="de-DE" b="1" dirty="0"/>
              <a:t>u Srbiji</a:t>
            </a:r>
            <a:endParaRPr lang="en-US" b="1" i="1" dirty="0"/>
          </a:p>
        </p:txBody>
      </p:sp>
      <p:sp>
        <p:nvSpPr>
          <p:cNvPr id="3" name="Content Placeholder 2"/>
          <p:cNvSpPr>
            <a:spLocks noGrp="1"/>
          </p:cNvSpPr>
          <p:nvPr>
            <p:ph idx="1"/>
          </p:nvPr>
        </p:nvSpPr>
        <p:spPr>
          <a:xfrm>
            <a:off x="2589212" y="1337109"/>
            <a:ext cx="8915400" cy="4553527"/>
          </a:xfrm>
        </p:spPr>
        <p:txBody>
          <a:bodyPr>
            <a:noAutofit/>
          </a:bodyPr>
          <a:lstStyle/>
          <a:p>
            <a:r>
              <a:rPr lang="de-DE" sz="2400" b="1" dirty="0"/>
              <a:t>Sve zemlje u tranziciji, pa i naša zemlja, imaju probleme sa obezbeđivanjem efikasnih i povoljnih mehanizama finansiranja MMSPP. </a:t>
            </a:r>
            <a:endParaRPr lang="de-DE" sz="2400" b="1" dirty="0" smtClean="0"/>
          </a:p>
          <a:p>
            <a:r>
              <a:rPr lang="en-US" sz="2400" b="1" u="sng" dirty="0" err="1"/>
              <a:t>Tradicionalni</a:t>
            </a:r>
            <a:r>
              <a:rPr lang="en-US" sz="2400" b="1" u="sng" dirty="0"/>
              <a:t> </a:t>
            </a:r>
            <a:r>
              <a:rPr lang="en-US" sz="2400" b="1" u="sng" dirty="0" err="1"/>
              <a:t>pristup</a:t>
            </a:r>
            <a:r>
              <a:rPr lang="en-US" sz="2400" b="1" u="sng" dirty="0"/>
              <a:t> </a:t>
            </a:r>
            <a:r>
              <a:rPr lang="en-US" sz="2400" b="1" dirty="0" err="1"/>
              <a:t>finansijske</a:t>
            </a:r>
            <a:r>
              <a:rPr lang="en-US" sz="2400" b="1" dirty="0"/>
              <a:t> </a:t>
            </a:r>
            <a:r>
              <a:rPr lang="en-US" sz="2400" b="1" dirty="0" err="1"/>
              <a:t>podrške</a:t>
            </a:r>
            <a:r>
              <a:rPr lang="en-US" sz="2400" b="1" dirty="0"/>
              <a:t> </a:t>
            </a:r>
            <a:r>
              <a:rPr lang="en-US" sz="2400" b="1" dirty="0" err="1"/>
              <a:t>države</a:t>
            </a:r>
            <a:r>
              <a:rPr lang="en-US" sz="2400" b="1" dirty="0"/>
              <a:t> </a:t>
            </a:r>
            <a:r>
              <a:rPr lang="en-US" sz="2400" b="1" dirty="0" err="1"/>
              <a:t>sektoru</a:t>
            </a:r>
            <a:r>
              <a:rPr lang="en-US" sz="2400" b="1" dirty="0"/>
              <a:t> MMSPP se </a:t>
            </a:r>
            <a:r>
              <a:rPr lang="en-US" sz="2400" b="1" dirty="0" err="1"/>
              <a:t>zasnivao</a:t>
            </a:r>
            <a:r>
              <a:rPr lang="en-US" sz="2400" b="1" dirty="0"/>
              <a:t> </a:t>
            </a:r>
            <a:r>
              <a:rPr lang="en-US" sz="2400" b="1" dirty="0" err="1"/>
              <a:t>na</a:t>
            </a:r>
            <a:r>
              <a:rPr lang="en-US" sz="2400" b="1" dirty="0"/>
              <a:t> </a:t>
            </a:r>
            <a:r>
              <a:rPr lang="en-US" sz="2400" b="1" dirty="0" err="1"/>
              <a:t>direktnom</a:t>
            </a:r>
            <a:r>
              <a:rPr lang="en-US" sz="2400" b="1" dirty="0"/>
              <a:t> </a:t>
            </a:r>
            <a:r>
              <a:rPr lang="en-US" sz="2400" b="1" dirty="0" err="1"/>
              <a:t>kreditnom</a:t>
            </a:r>
            <a:r>
              <a:rPr lang="en-US" sz="2400" b="1" dirty="0"/>
              <a:t> </a:t>
            </a:r>
            <a:r>
              <a:rPr lang="en-US" sz="2400" b="1" dirty="0" err="1"/>
              <a:t>finansiranju</a:t>
            </a:r>
            <a:r>
              <a:rPr lang="en-US" sz="2400" b="1" dirty="0"/>
              <a:t> </a:t>
            </a:r>
            <a:r>
              <a:rPr lang="en-US" sz="2400" b="1" dirty="0" err="1"/>
              <a:t>putem</a:t>
            </a:r>
            <a:r>
              <a:rPr lang="en-US" sz="2400" b="1" dirty="0"/>
              <a:t> </a:t>
            </a:r>
            <a:r>
              <a:rPr lang="en-US" sz="2400" b="1" dirty="0" err="1"/>
              <a:t>državnih</a:t>
            </a:r>
            <a:r>
              <a:rPr lang="en-US" sz="2400" b="1" dirty="0"/>
              <a:t> </a:t>
            </a:r>
            <a:r>
              <a:rPr lang="en-US" sz="2400" b="1" dirty="0" err="1"/>
              <a:t>i</a:t>
            </a:r>
            <a:r>
              <a:rPr lang="en-US" sz="2400" b="1" dirty="0"/>
              <a:t> </a:t>
            </a:r>
            <a:r>
              <a:rPr lang="en-US" sz="2400" b="1" dirty="0" err="1"/>
              <a:t>privatnih</a:t>
            </a:r>
            <a:r>
              <a:rPr lang="en-US" sz="2400" b="1" dirty="0"/>
              <a:t> </a:t>
            </a:r>
            <a:r>
              <a:rPr lang="en-US" sz="2400" b="1" dirty="0" err="1"/>
              <a:t>banaka</a:t>
            </a:r>
            <a:r>
              <a:rPr lang="en-US" sz="2400" b="1" dirty="0"/>
              <a:t> </a:t>
            </a:r>
            <a:r>
              <a:rPr lang="en-US" sz="2400" b="1" dirty="0" err="1"/>
              <a:t>uz</a:t>
            </a:r>
            <a:r>
              <a:rPr lang="en-US" sz="2400" b="1" dirty="0"/>
              <a:t> </a:t>
            </a:r>
            <a:r>
              <a:rPr lang="en-US" sz="2400" b="1" dirty="0" err="1"/>
              <a:t>korišćenje</a:t>
            </a:r>
            <a:r>
              <a:rPr lang="en-US" sz="2400" b="1" dirty="0"/>
              <a:t> </a:t>
            </a:r>
            <a:r>
              <a:rPr lang="en-US" sz="2400" b="1" dirty="0" err="1"/>
              <a:t>subvencionisanih</a:t>
            </a:r>
            <a:r>
              <a:rPr lang="en-US" sz="2400" b="1" dirty="0"/>
              <a:t> </a:t>
            </a:r>
            <a:r>
              <a:rPr lang="en-US" sz="2400" b="1" dirty="0" err="1"/>
              <a:t>kamatnih</a:t>
            </a:r>
            <a:r>
              <a:rPr lang="en-US" sz="2400" b="1" dirty="0"/>
              <a:t> </a:t>
            </a:r>
            <a:r>
              <a:rPr lang="en-US" sz="2400" b="1" dirty="0" err="1"/>
              <a:t>stopa</a:t>
            </a:r>
            <a:r>
              <a:rPr lang="en-US" sz="2400" b="1" dirty="0"/>
              <a:t> </a:t>
            </a:r>
            <a:r>
              <a:rPr lang="en-US" sz="2400" b="1" dirty="0" err="1"/>
              <a:t>i</a:t>
            </a:r>
            <a:r>
              <a:rPr lang="en-US" sz="2400" b="1" dirty="0"/>
              <a:t> </a:t>
            </a:r>
            <a:r>
              <a:rPr lang="en-US" sz="2400" b="1" dirty="0" err="1"/>
              <a:t>garancijske</a:t>
            </a:r>
            <a:r>
              <a:rPr lang="en-US" sz="2400" b="1" dirty="0"/>
              <a:t> </a:t>
            </a:r>
            <a:r>
              <a:rPr lang="en-US" sz="2400" b="1" dirty="0" err="1" smtClean="0"/>
              <a:t>šeme</a:t>
            </a:r>
            <a:r>
              <a:rPr lang="en-US" sz="2400" b="1" dirty="0" smtClean="0"/>
              <a:t>.</a:t>
            </a:r>
          </a:p>
          <a:p>
            <a:r>
              <a:rPr lang="en-US" sz="2400" b="1" dirty="0" err="1" smtClean="0"/>
              <a:t>Upravlja</a:t>
            </a:r>
            <a:r>
              <a:rPr lang="en-US" sz="2400" b="1" dirty="0" smtClean="0"/>
              <a:t> se </a:t>
            </a:r>
            <a:r>
              <a:rPr lang="en-US" sz="2400" b="1" dirty="0" err="1" smtClean="0"/>
              <a:t>centralizovano</a:t>
            </a:r>
            <a:r>
              <a:rPr lang="en-US" sz="2400" b="1" dirty="0"/>
              <a:t>, </a:t>
            </a:r>
            <a:r>
              <a:rPr lang="en-US" sz="2400" b="1" dirty="0" err="1"/>
              <a:t>preko</a:t>
            </a:r>
            <a:r>
              <a:rPr lang="en-US" sz="2400" b="1" dirty="0"/>
              <a:t> </a:t>
            </a:r>
            <a:r>
              <a:rPr lang="en-US" sz="2400" b="1" dirty="0"/>
              <a:t>1</a:t>
            </a:r>
            <a:r>
              <a:rPr lang="en-US" sz="2400" b="1" dirty="0" smtClean="0"/>
              <a:t> </a:t>
            </a:r>
            <a:r>
              <a:rPr lang="en-US" sz="2400" b="1" dirty="0" err="1"/>
              <a:t>razvojne</a:t>
            </a:r>
            <a:r>
              <a:rPr lang="en-US" sz="2400" b="1" dirty="0"/>
              <a:t> </a:t>
            </a:r>
            <a:r>
              <a:rPr lang="en-US" sz="2400" b="1" dirty="0" err="1"/>
              <a:t>banke</a:t>
            </a:r>
            <a:r>
              <a:rPr lang="en-US" sz="2400" b="1" dirty="0"/>
              <a:t> u </a:t>
            </a:r>
            <a:r>
              <a:rPr lang="en-US" sz="2400" b="1" dirty="0" err="1"/>
              <a:t>javnom</a:t>
            </a:r>
            <a:r>
              <a:rPr lang="en-US" sz="2400" b="1" dirty="0"/>
              <a:t> </a:t>
            </a:r>
            <a:r>
              <a:rPr lang="en-US" sz="2400" b="1" dirty="0" err="1"/>
              <a:t>sektoru</a:t>
            </a:r>
            <a:r>
              <a:rPr lang="en-US" sz="2400" b="1" dirty="0"/>
              <a:t>, </a:t>
            </a:r>
            <a:r>
              <a:rPr lang="en-US" sz="2400" b="1" dirty="0" err="1"/>
              <a:t>poslovnih</a:t>
            </a:r>
            <a:r>
              <a:rPr lang="en-US" sz="2400" b="1" dirty="0"/>
              <a:t> </a:t>
            </a:r>
            <a:r>
              <a:rPr lang="en-US" sz="2400" b="1" dirty="0" err="1"/>
              <a:t>banaka</a:t>
            </a:r>
            <a:r>
              <a:rPr lang="en-US" sz="2400" b="1" dirty="0"/>
              <a:t> </a:t>
            </a:r>
            <a:r>
              <a:rPr lang="en-US" sz="2400" b="1" dirty="0" err="1"/>
              <a:t>i</a:t>
            </a:r>
            <a:r>
              <a:rPr lang="en-US" sz="2400" b="1" dirty="0"/>
              <a:t> </a:t>
            </a:r>
            <a:r>
              <a:rPr lang="en-US" sz="2400" b="1" dirty="0" err="1" smtClean="0"/>
              <a:t>kod</a:t>
            </a:r>
            <a:r>
              <a:rPr lang="en-US" sz="2400" b="1" dirty="0" smtClean="0"/>
              <a:t> </a:t>
            </a:r>
            <a:r>
              <a:rPr lang="en-US" sz="2400" b="1" dirty="0" err="1" smtClean="0"/>
              <a:t>nas</a:t>
            </a:r>
            <a:r>
              <a:rPr lang="en-US" sz="2400" b="1" dirty="0" smtClean="0"/>
              <a:t> Fonda </a:t>
            </a:r>
            <a:r>
              <a:rPr lang="en-US" sz="2400" b="1" dirty="0" err="1"/>
              <a:t>za</a:t>
            </a:r>
            <a:r>
              <a:rPr lang="en-US" sz="2400" b="1" dirty="0"/>
              <a:t> </a:t>
            </a:r>
            <a:r>
              <a:rPr lang="en-US" sz="2400" b="1" dirty="0" err="1"/>
              <a:t>razvoj</a:t>
            </a:r>
            <a:r>
              <a:rPr lang="en-US" sz="2400" b="1" dirty="0"/>
              <a:t> </a:t>
            </a:r>
            <a:r>
              <a:rPr lang="en-US" sz="2400" b="1" dirty="0" err="1"/>
              <a:t>Republike</a:t>
            </a:r>
            <a:r>
              <a:rPr lang="en-US" sz="2400" b="1" dirty="0"/>
              <a:t> </a:t>
            </a:r>
            <a:r>
              <a:rPr lang="en-US" sz="2400" b="1" dirty="0" err="1" smtClean="0"/>
              <a:t>Srbije</a:t>
            </a:r>
            <a:r>
              <a:rPr lang="en-US" sz="2400" b="1" dirty="0" smtClean="0"/>
              <a:t>.</a:t>
            </a:r>
          </a:p>
          <a:p>
            <a:r>
              <a:rPr lang="en-US" sz="2400" b="1" dirty="0" smtClean="0"/>
              <a:t>Ne </a:t>
            </a:r>
            <a:r>
              <a:rPr lang="en-US" sz="2400" b="1" dirty="0" err="1"/>
              <a:t>postižu</a:t>
            </a:r>
            <a:r>
              <a:rPr lang="en-US" sz="2400" b="1" dirty="0"/>
              <a:t> </a:t>
            </a:r>
            <a:r>
              <a:rPr lang="en-US" sz="2400" b="1" dirty="0" smtClean="0"/>
              <a:t>se </a:t>
            </a:r>
            <a:r>
              <a:rPr lang="en-US" sz="2400" b="1" dirty="0" err="1" smtClean="0"/>
              <a:t>dugoročno</a:t>
            </a:r>
            <a:r>
              <a:rPr lang="en-US" sz="2400" b="1" dirty="0" smtClean="0"/>
              <a:t> </a:t>
            </a:r>
            <a:r>
              <a:rPr lang="en-US" sz="2400" b="1" dirty="0" err="1"/>
              <a:t>održivi</a:t>
            </a:r>
            <a:r>
              <a:rPr lang="en-US" sz="2400" b="1" dirty="0"/>
              <a:t> </a:t>
            </a:r>
            <a:r>
              <a:rPr lang="en-US" sz="2400" b="1" dirty="0" err="1"/>
              <a:t>rezultati</a:t>
            </a:r>
            <a:r>
              <a:rPr lang="en-US" sz="2400" b="1" dirty="0"/>
              <a:t> </a:t>
            </a:r>
            <a:r>
              <a:rPr lang="en-US" sz="2400" b="1" dirty="0" smtClean="0"/>
              <a:t>- </a:t>
            </a:r>
            <a:r>
              <a:rPr lang="en-US" sz="2400" b="1" dirty="0" err="1" smtClean="0"/>
              <a:t>osnovni</a:t>
            </a:r>
            <a:r>
              <a:rPr lang="en-US" sz="2400" b="1" dirty="0" smtClean="0"/>
              <a:t> </a:t>
            </a:r>
            <a:r>
              <a:rPr lang="en-US" sz="2400" b="1" dirty="0" err="1"/>
              <a:t>problemi</a:t>
            </a:r>
            <a:r>
              <a:rPr lang="en-US" sz="2400" b="1" dirty="0"/>
              <a:t> </a:t>
            </a:r>
            <a:r>
              <a:rPr lang="en-US" sz="2400" b="1" dirty="0" err="1"/>
              <a:t>koji</a:t>
            </a:r>
            <a:r>
              <a:rPr lang="en-US" sz="2400" b="1" dirty="0"/>
              <a:t> </a:t>
            </a:r>
            <a:r>
              <a:rPr lang="en-US" sz="2400" b="1" dirty="0" err="1"/>
              <a:t>poskupljuju</a:t>
            </a:r>
            <a:r>
              <a:rPr lang="en-US" sz="2400" b="1" dirty="0"/>
              <a:t> </a:t>
            </a:r>
            <a:r>
              <a:rPr lang="en-US" sz="2400" b="1" dirty="0" err="1"/>
              <a:t>kredite</a:t>
            </a:r>
            <a:r>
              <a:rPr lang="en-US" sz="2400" b="1" dirty="0"/>
              <a:t> </a:t>
            </a:r>
            <a:r>
              <a:rPr lang="en-US" sz="2400" b="1" dirty="0" err="1"/>
              <a:t>i</a:t>
            </a:r>
            <a:r>
              <a:rPr lang="en-US" sz="2400" b="1" dirty="0"/>
              <a:t> </a:t>
            </a:r>
            <a:r>
              <a:rPr lang="en-US" sz="2400" b="1" dirty="0" err="1"/>
              <a:t>smanjuju</a:t>
            </a:r>
            <a:r>
              <a:rPr lang="en-US" sz="2400" b="1" dirty="0"/>
              <a:t> </a:t>
            </a:r>
            <a:r>
              <a:rPr lang="en-US" sz="2400" b="1" dirty="0" err="1"/>
              <a:t>interes</a:t>
            </a:r>
            <a:r>
              <a:rPr lang="en-US" sz="2400" b="1" dirty="0"/>
              <a:t> </a:t>
            </a:r>
            <a:r>
              <a:rPr lang="en-US" sz="2400" b="1" dirty="0" err="1"/>
              <a:t>za</a:t>
            </a:r>
            <a:r>
              <a:rPr lang="en-US" sz="2400" b="1" dirty="0"/>
              <a:t> </a:t>
            </a:r>
            <a:r>
              <a:rPr lang="en-US" sz="2400" b="1" dirty="0" err="1"/>
              <a:t>odobravanje</a:t>
            </a:r>
            <a:r>
              <a:rPr lang="en-US" sz="2400" b="1" dirty="0"/>
              <a:t> </a:t>
            </a:r>
            <a:r>
              <a:rPr lang="en-US" sz="2400" b="1" dirty="0" err="1"/>
              <a:t>bankarskih</a:t>
            </a:r>
            <a:r>
              <a:rPr lang="en-US" sz="2400" b="1" dirty="0"/>
              <a:t> </a:t>
            </a:r>
            <a:r>
              <a:rPr lang="en-US" sz="2400" b="1" dirty="0" err="1"/>
              <a:t>kredita</a:t>
            </a:r>
            <a:r>
              <a:rPr lang="en-US" sz="2400" b="1" dirty="0"/>
              <a:t> </a:t>
            </a:r>
            <a:r>
              <a:rPr lang="en-US" sz="2400" b="1" dirty="0" err="1" smtClean="0"/>
              <a:t>i</a:t>
            </a:r>
            <a:r>
              <a:rPr lang="en-US" sz="2400" b="1" dirty="0" smtClean="0"/>
              <a:t> </a:t>
            </a:r>
            <a:r>
              <a:rPr lang="en-US" sz="2400" b="1" dirty="0" err="1" smtClean="0"/>
              <a:t>dalje</a:t>
            </a:r>
            <a:r>
              <a:rPr lang="en-US" sz="2400" b="1" dirty="0" smtClean="0"/>
              <a:t> </a:t>
            </a:r>
            <a:r>
              <a:rPr lang="en-US" sz="2400" b="1" dirty="0" err="1" smtClean="0"/>
              <a:t>postoje</a:t>
            </a:r>
            <a:r>
              <a:rPr lang="en-US" sz="2400" b="1" dirty="0" smtClean="0"/>
              <a:t>. </a:t>
            </a:r>
            <a:endParaRPr lang="sr-Latn-RS" sz="2400" b="1" dirty="0" smtClean="0"/>
          </a:p>
        </p:txBody>
      </p:sp>
    </p:spTree>
    <p:extLst>
      <p:ext uri="{BB962C8B-B14F-4D97-AF65-F5344CB8AC3E}">
        <p14:creationId xmlns:p14="http://schemas.microsoft.com/office/powerpoint/2010/main" val="4246258238"/>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190973"/>
            <a:ext cx="8911687" cy="1280890"/>
          </a:xfrm>
        </p:spPr>
        <p:txBody>
          <a:bodyPr>
            <a:normAutofit/>
          </a:bodyPr>
          <a:lstStyle/>
          <a:p>
            <a:pPr algn="ctr"/>
            <a:r>
              <a:rPr lang="de-DE" b="1" dirty="0"/>
              <a:t>Finansijska podrška razvoju </a:t>
            </a:r>
            <a:r>
              <a:rPr lang="de-DE" b="1" dirty="0" smtClean="0"/>
              <a:t>MMSSP </a:t>
            </a:r>
            <a:r>
              <a:rPr lang="de-DE" b="1" dirty="0"/>
              <a:t>u Srbiji</a:t>
            </a:r>
            <a:endParaRPr lang="en-US" b="1" i="1" dirty="0"/>
          </a:p>
        </p:txBody>
      </p:sp>
      <p:sp>
        <p:nvSpPr>
          <p:cNvPr id="3" name="Content Placeholder 2"/>
          <p:cNvSpPr>
            <a:spLocks noGrp="1"/>
          </p:cNvSpPr>
          <p:nvPr>
            <p:ph idx="1"/>
          </p:nvPr>
        </p:nvSpPr>
        <p:spPr>
          <a:xfrm>
            <a:off x="2589212" y="1337109"/>
            <a:ext cx="8915400" cy="4553527"/>
          </a:xfrm>
        </p:spPr>
        <p:txBody>
          <a:bodyPr>
            <a:noAutofit/>
          </a:bodyPr>
          <a:lstStyle/>
          <a:p>
            <a:endParaRPr lang="sr-Latn-RS" sz="2400" b="1" dirty="0" smtClean="0"/>
          </a:p>
          <a:p>
            <a:endParaRPr lang="sr-Latn-RS" sz="2400" b="1" dirty="0"/>
          </a:p>
          <a:p>
            <a:r>
              <a:rPr lang="en-US" sz="2400" b="1" dirty="0" err="1" smtClean="0"/>
              <a:t>Tržišno</a:t>
            </a:r>
            <a:r>
              <a:rPr lang="en-US" sz="2400" b="1" dirty="0" smtClean="0"/>
              <a:t> </a:t>
            </a:r>
            <a:r>
              <a:rPr lang="en-US" sz="2400" b="1" dirty="0" err="1"/>
              <a:t>orijentisan</a:t>
            </a:r>
            <a:r>
              <a:rPr lang="en-US" sz="2400" b="1" dirty="0"/>
              <a:t> </a:t>
            </a:r>
            <a:r>
              <a:rPr lang="en-US" sz="2400" b="1" dirty="0" err="1"/>
              <a:t>koncept</a:t>
            </a:r>
            <a:r>
              <a:rPr lang="en-US" sz="2400" b="1" dirty="0"/>
              <a:t> </a:t>
            </a:r>
            <a:r>
              <a:rPr lang="en-US" sz="2400" b="1" dirty="0" err="1" smtClean="0"/>
              <a:t>usmeren</a:t>
            </a:r>
            <a:r>
              <a:rPr lang="en-US" sz="2400" b="1" dirty="0" smtClean="0"/>
              <a:t> </a:t>
            </a:r>
            <a:r>
              <a:rPr lang="en-US" sz="2400" b="1" dirty="0"/>
              <a:t>je </a:t>
            </a:r>
            <a:r>
              <a:rPr lang="en-US" sz="2400" b="1" dirty="0" err="1"/>
              <a:t>na</a:t>
            </a:r>
            <a:r>
              <a:rPr lang="en-US" sz="2400" b="1" dirty="0"/>
              <a:t> </a:t>
            </a:r>
            <a:r>
              <a:rPr lang="en-US" sz="2400" b="1" dirty="0" err="1"/>
              <a:t>smanjivanje</a:t>
            </a:r>
            <a:r>
              <a:rPr lang="en-US" sz="2400" b="1" dirty="0"/>
              <a:t> </a:t>
            </a:r>
            <a:r>
              <a:rPr lang="en-US" sz="2400" b="1" dirty="0" err="1"/>
              <a:t>rizika</a:t>
            </a:r>
            <a:r>
              <a:rPr lang="en-US" sz="2400" b="1" dirty="0"/>
              <a:t> </a:t>
            </a:r>
            <a:r>
              <a:rPr lang="en-US" sz="2400" b="1" dirty="0" err="1"/>
              <a:t>i</a:t>
            </a:r>
            <a:r>
              <a:rPr lang="en-US" sz="2400" b="1" dirty="0"/>
              <a:t> </a:t>
            </a:r>
            <a:r>
              <a:rPr lang="en-US" sz="2400" b="1" dirty="0" err="1"/>
              <a:t>troškova</a:t>
            </a:r>
            <a:r>
              <a:rPr lang="en-US" sz="2400" b="1" dirty="0"/>
              <a:t> </a:t>
            </a:r>
            <a:r>
              <a:rPr lang="en-US" sz="2400" b="1" dirty="0" err="1"/>
              <a:t>transakcija</a:t>
            </a:r>
            <a:r>
              <a:rPr lang="en-US" sz="2400" b="1" dirty="0"/>
              <a:t>, </a:t>
            </a:r>
            <a:r>
              <a:rPr lang="en-US" sz="2400" b="1" dirty="0" err="1"/>
              <a:t>izgradnju</a:t>
            </a:r>
            <a:r>
              <a:rPr lang="en-US" sz="2400" b="1" dirty="0"/>
              <a:t> </a:t>
            </a:r>
            <a:r>
              <a:rPr lang="en-US" sz="2400" b="1" dirty="0" err="1"/>
              <a:t>kapaciteta</a:t>
            </a:r>
            <a:r>
              <a:rPr lang="en-US" sz="2400" b="1" dirty="0"/>
              <a:t> </a:t>
            </a:r>
            <a:r>
              <a:rPr lang="en-US" sz="2400" b="1" dirty="0" err="1"/>
              <a:t>finansijskih</a:t>
            </a:r>
            <a:r>
              <a:rPr lang="en-US" sz="2400" b="1" dirty="0"/>
              <a:t> </a:t>
            </a:r>
            <a:r>
              <a:rPr lang="en-US" sz="2400" b="1" dirty="0" err="1"/>
              <a:t>institucija</a:t>
            </a:r>
            <a:r>
              <a:rPr lang="en-US" sz="2400" b="1" dirty="0"/>
              <a:t> da </a:t>
            </a:r>
            <a:r>
              <a:rPr lang="en-US" sz="2400" b="1" dirty="0" err="1"/>
              <a:t>opslužuju</a:t>
            </a:r>
            <a:r>
              <a:rPr lang="en-US" sz="2400" b="1" dirty="0"/>
              <a:t> </a:t>
            </a:r>
            <a:r>
              <a:rPr lang="en-US" sz="2400" b="1" dirty="0" err="1"/>
              <a:t>manje</a:t>
            </a:r>
            <a:r>
              <a:rPr lang="en-US" sz="2400" b="1" dirty="0"/>
              <a:t> </a:t>
            </a:r>
            <a:r>
              <a:rPr lang="en-US" sz="2400" b="1" dirty="0" err="1"/>
              <a:t>klijente</a:t>
            </a:r>
            <a:r>
              <a:rPr lang="en-US" sz="2400" b="1" dirty="0"/>
              <a:t>, </a:t>
            </a:r>
            <a:r>
              <a:rPr lang="en-US" sz="2400" b="1" dirty="0" err="1"/>
              <a:t>kao</a:t>
            </a:r>
            <a:r>
              <a:rPr lang="en-US" sz="2400" b="1" dirty="0"/>
              <a:t> </a:t>
            </a:r>
            <a:r>
              <a:rPr lang="en-US" sz="2400" b="1" dirty="0" err="1"/>
              <a:t>i</a:t>
            </a:r>
            <a:r>
              <a:rPr lang="en-US" sz="2400" b="1" dirty="0"/>
              <a:t> </a:t>
            </a:r>
            <a:r>
              <a:rPr lang="en-US" sz="2400" b="1" dirty="0" err="1"/>
              <a:t>na</a:t>
            </a:r>
            <a:r>
              <a:rPr lang="en-US" sz="2400" b="1" dirty="0"/>
              <a:t> </a:t>
            </a:r>
            <a:r>
              <a:rPr lang="en-US" sz="2400" b="1" dirty="0" err="1"/>
              <a:t>povećanje</a:t>
            </a:r>
            <a:r>
              <a:rPr lang="en-US" sz="2400" b="1" dirty="0"/>
              <a:t> </a:t>
            </a:r>
            <a:r>
              <a:rPr lang="en-US" sz="2400" b="1" dirty="0" err="1"/>
              <a:t>konkurencije</a:t>
            </a:r>
            <a:r>
              <a:rPr lang="en-US" sz="2400" b="1" dirty="0"/>
              <a:t> </a:t>
            </a:r>
            <a:r>
              <a:rPr lang="en-US" sz="2400" b="1" dirty="0" err="1"/>
              <a:t>na</a:t>
            </a:r>
            <a:r>
              <a:rPr lang="en-US" sz="2400" b="1" dirty="0"/>
              <a:t> </a:t>
            </a:r>
            <a:r>
              <a:rPr lang="en-US" sz="2400" b="1" dirty="0" err="1"/>
              <a:t>finansijskim</a:t>
            </a:r>
            <a:r>
              <a:rPr lang="en-US" sz="2400" b="1" dirty="0"/>
              <a:t> </a:t>
            </a:r>
            <a:r>
              <a:rPr lang="en-US" sz="2400" b="1" dirty="0" err="1"/>
              <a:t>tržištima</a:t>
            </a:r>
            <a:r>
              <a:rPr lang="en-US" sz="2400" b="1" dirty="0"/>
              <a:t>. </a:t>
            </a:r>
            <a:endParaRPr lang="en-US" sz="2400" b="1" dirty="0" smtClean="0"/>
          </a:p>
          <a:p>
            <a:r>
              <a:rPr lang="en-US" sz="2400" b="1" dirty="0" err="1" smtClean="0"/>
              <a:t>Cilj</a:t>
            </a:r>
            <a:r>
              <a:rPr lang="en-US" sz="2400" b="1" dirty="0" smtClean="0"/>
              <a:t> </a:t>
            </a:r>
            <a:r>
              <a:rPr lang="en-US" sz="2400" b="1" dirty="0" err="1"/>
              <a:t>ovakvog</a:t>
            </a:r>
            <a:r>
              <a:rPr lang="en-US" sz="2400" b="1" dirty="0"/>
              <a:t> </a:t>
            </a:r>
            <a:r>
              <a:rPr lang="en-US" sz="2400" b="1" dirty="0" err="1"/>
              <a:t>pristupa</a:t>
            </a:r>
            <a:r>
              <a:rPr lang="en-US" sz="2400" b="1" dirty="0"/>
              <a:t> je da se </a:t>
            </a:r>
            <a:r>
              <a:rPr lang="en-US" sz="2400" b="1" dirty="0" err="1"/>
              <a:t>poveća</a:t>
            </a:r>
            <a:r>
              <a:rPr lang="en-US" sz="2400" b="1" dirty="0"/>
              <a:t> </a:t>
            </a:r>
            <a:r>
              <a:rPr lang="en-US" sz="2400" b="1" dirty="0" err="1"/>
              <a:t>broj</a:t>
            </a:r>
            <a:r>
              <a:rPr lang="en-US" sz="2400" b="1" dirty="0"/>
              <a:t> </a:t>
            </a:r>
            <a:r>
              <a:rPr lang="en-US" sz="2400" b="1" dirty="0" err="1"/>
              <a:t>održivih</a:t>
            </a:r>
            <a:r>
              <a:rPr lang="en-US" sz="2400" b="1" dirty="0"/>
              <a:t> </a:t>
            </a:r>
            <a:r>
              <a:rPr lang="en-US" sz="2400" b="1" dirty="0" err="1"/>
              <a:t>finansijskih</a:t>
            </a:r>
            <a:r>
              <a:rPr lang="en-US" sz="2400" b="1" dirty="0"/>
              <a:t> </a:t>
            </a:r>
            <a:r>
              <a:rPr lang="en-US" sz="2400" b="1" dirty="0" err="1" smtClean="0"/>
              <a:t>institucija</a:t>
            </a:r>
            <a:r>
              <a:rPr lang="en-US" sz="2400" b="1" dirty="0"/>
              <a:t> </a:t>
            </a:r>
            <a:r>
              <a:rPr lang="en-US" sz="2400" b="1" dirty="0" err="1" smtClean="0"/>
              <a:t>koje</a:t>
            </a:r>
            <a:r>
              <a:rPr lang="en-US" sz="2400" b="1" dirty="0" smtClean="0"/>
              <a:t> </a:t>
            </a:r>
            <a:r>
              <a:rPr lang="en-US" sz="2400" b="1" dirty="0" err="1" smtClean="0"/>
              <a:t>kreditiraju</a:t>
            </a:r>
            <a:r>
              <a:rPr lang="en-US" sz="2400" b="1" dirty="0" smtClean="0"/>
              <a:t> MMSSP.</a:t>
            </a:r>
          </a:p>
          <a:p>
            <a:endParaRPr lang="sr-Latn-RS" sz="2400" b="1" dirty="0" smtClean="0"/>
          </a:p>
        </p:txBody>
      </p:sp>
    </p:spTree>
    <p:extLst>
      <p:ext uri="{BB962C8B-B14F-4D97-AF65-F5344CB8AC3E}">
        <p14:creationId xmlns:p14="http://schemas.microsoft.com/office/powerpoint/2010/main" val="3726132225"/>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190973"/>
            <a:ext cx="8911687" cy="1280890"/>
          </a:xfrm>
        </p:spPr>
        <p:txBody>
          <a:bodyPr>
            <a:normAutofit/>
          </a:bodyPr>
          <a:lstStyle/>
          <a:p>
            <a:pPr algn="ctr"/>
            <a:r>
              <a:rPr lang="de-DE" b="1" dirty="0"/>
              <a:t>Finansijska podrška razvoju </a:t>
            </a:r>
            <a:r>
              <a:rPr lang="de-DE" b="1" dirty="0" smtClean="0"/>
              <a:t>MMSSP </a:t>
            </a:r>
            <a:r>
              <a:rPr lang="de-DE" b="1" dirty="0"/>
              <a:t>u Srbiji</a:t>
            </a:r>
            <a:endParaRPr lang="en-US" b="1" i="1" dirty="0"/>
          </a:p>
        </p:txBody>
      </p:sp>
      <p:sp>
        <p:nvSpPr>
          <p:cNvPr id="3" name="Content Placeholder 2"/>
          <p:cNvSpPr>
            <a:spLocks noGrp="1"/>
          </p:cNvSpPr>
          <p:nvPr>
            <p:ph idx="1"/>
          </p:nvPr>
        </p:nvSpPr>
        <p:spPr>
          <a:xfrm>
            <a:off x="2589212" y="1337109"/>
            <a:ext cx="8915400" cy="4553527"/>
          </a:xfrm>
        </p:spPr>
        <p:txBody>
          <a:bodyPr>
            <a:noAutofit/>
          </a:bodyPr>
          <a:lstStyle/>
          <a:p>
            <a:endParaRPr lang="sr-Latn-RS" sz="2400" b="1" dirty="0" smtClean="0"/>
          </a:p>
          <a:p>
            <a:r>
              <a:rPr lang="de-DE" sz="2400" b="1" dirty="0" smtClean="0"/>
              <a:t>Ovaj </a:t>
            </a:r>
            <a:r>
              <a:rPr lang="de-DE" sz="2400" b="1" dirty="0"/>
              <a:t>strategijski pristup bio je usmeren </a:t>
            </a:r>
            <a:r>
              <a:rPr lang="de-DE" sz="2400" b="1" dirty="0" smtClean="0"/>
              <a:t>na</a:t>
            </a:r>
            <a:r>
              <a:rPr lang="sr-Latn-RS" sz="2400" b="1" dirty="0" smtClean="0"/>
              <a:t>:</a:t>
            </a:r>
          </a:p>
          <a:p>
            <a:r>
              <a:rPr lang="de-DE" sz="2400" b="1" dirty="0"/>
              <a:t>puštanje barijera za ulazak na finansijsko </a:t>
            </a:r>
            <a:r>
              <a:rPr lang="de-DE" sz="2400" b="1" dirty="0" smtClean="0"/>
              <a:t>tržište</a:t>
            </a:r>
            <a:endParaRPr lang="sr-Latn-RS" sz="2400" b="1" dirty="0" smtClean="0"/>
          </a:p>
          <a:p>
            <a:pPr lvl="0"/>
            <a:r>
              <a:rPr lang="de-DE" sz="2400" b="1" dirty="0"/>
              <a:t>smanjenje rizika kreditiranja preduzeća donošenjem kvalitetnih zakona koji osiguravaju efikasnu naplatu potraživanja i korišćenje različitih vrsta sredstava obezbeđenja</a:t>
            </a:r>
            <a:r>
              <a:rPr lang="de-DE" sz="2400" b="1" dirty="0" smtClean="0"/>
              <a:t>;</a:t>
            </a:r>
            <a:endParaRPr lang="sr-Latn-RS" sz="2400" b="1" dirty="0" smtClean="0"/>
          </a:p>
          <a:p>
            <a:pPr lvl="0"/>
            <a:r>
              <a:rPr lang="de-DE" sz="2400" b="1" dirty="0"/>
              <a:t>stvaranje </a:t>
            </a:r>
            <a:r>
              <a:rPr lang="de-DE" sz="2400" b="1" dirty="0"/>
              <a:t>zakonodavne i regulatorne osnove i promovisanje razvoja inovativnih finasijskih institucija i instrumenata</a:t>
            </a:r>
            <a:r>
              <a:rPr lang="de-DE" sz="2400" b="1" dirty="0" smtClean="0"/>
              <a:t>,</a:t>
            </a:r>
            <a:endParaRPr lang="en-US" sz="2400" b="1" dirty="0"/>
          </a:p>
        </p:txBody>
      </p:sp>
    </p:spTree>
    <p:extLst>
      <p:ext uri="{BB962C8B-B14F-4D97-AF65-F5344CB8AC3E}">
        <p14:creationId xmlns:p14="http://schemas.microsoft.com/office/powerpoint/2010/main" val="240346365"/>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190973"/>
            <a:ext cx="8911687" cy="1280890"/>
          </a:xfrm>
        </p:spPr>
        <p:txBody>
          <a:bodyPr>
            <a:normAutofit/>
          </a:bodyPr>
          <a:lstStyle/>
          <a:p>
            <a:pPr algn="ctr"/>
            <a:r>
              <a:rPr lang="de-DE" b="1" dirty="0"/>
              <a:t>Finansijska podrška razvoju </a:t>
            </a:r>
            <a:r>
              <a:rPr lang="de-DE" b="1" dirty="0" smtClean="0"/>
              <a:t>MMSSP </a:t>
            </a:r>
            <a:r>
              <a:rPr lang="de-DE" b="1" dirty="0"/>
              <a:t>u Srbiji</a:t>
            </a:r>
            <a:endParaRPr lang="en-US" b="1" i="1" dirty="0"/>
          </a:p>
        </p:txBody>
      </p:sp>
      <p:sp>
        <p:nvSpPr>
          <p:cNvPr id="3" name="Content Placeholder 2"/>
          <p:cNvSpPr>
            <a:spLocks noGrp="1"/>
          </p:cNvSpPr>
          <p:nvPr>
            <p:ph idx="1"/>
          </p:nvPr>
        </p:nvSpPr>
        <p:spPr>
          <a:xfrm>
            <a:off x="2589212" y="1337109"/>
            <a:ext cx="8915400" cy="4553527"/>
          </a:xfrm>
        </p:spPr>
        <p:txBody>
          <a:bodyPr>
            <a:noAutofit/>
          </a:bodyPr>
          <a:lstStyle/>
          <a:p>
            <a:pPr lvl="0"/>
            <a:endParaRPr lang="sr-Latn-RS" sz="2400" b="1" dirty="0" smtClean="0"/>
          </a:p>
          <a:p>
            <a:pPr lvl="0"/>
            <a:r>
              <a:rPr lang="de-DE" sz="2400" b="1" dirty="0" smtClean="0"/>
              <a:t>stimulisanje </a:t>
            </a:r>
            <a:r>
              <a:rPr lang="de-DE" sz="2400" b="1" dirty="0"/>
              <a:t>primene tehnoloških inovacija u proceduri odobravanja </a:t>
            </a:r>
            <a:r>
              <a:rPr lang="de-DE" sz="2400" b="1" dirty="0"/>
              <a:t>kredit</a:t>
            </a:r>
            <a:r>
              <a:rPr lang="sr-Latn-RS" sz="2400" b="1" dirty="0"/>
              <a:t>a</a:t>
            </a:r>
            <a:r>
              <a:rPr lang="de-DE" sz="2400" b="1" dirty="0"/>
              <a:t>;</a:t>
            </a:r>
            <a:endParaRPr lang="en-US" sz="2400" b="1" dirty="0"/>
          </a:p>
          <a:p>
            <a:pPr lvl="0"/>
            <a:r>
              <a:rPr lang="de-DE" sz="2400" b="1" dirty="0"/>
              <a:t>uvođenje </a:t>
            </a:r>
            <a:r>
              <a:rPr lang="de-DE" sz="2400" b="1" dirty="0"/>
              <a:t>nove metodologije </a:t>
            </a:r>
            <a:r>
              <a:rPr lang="de-DE" sz="2400" b="1" dirty="0"/>
              <a:t>tehnika </a:t>
            </a:r>
            <a:r>
              <a:rPr lang="de-DE" sz="2400" b="1" dirty="0"/>
              <a:t>kreditnog skora;</a:t>
            </a:r>
            <a:endParaRPr lang="en-US" sz="2400" b="1" dirty="0"/>
          </a:p>
          <a:p>
            <a:pPr lvl="0"/>
            <a:r>
              <a:rPr lang="de-DE" sz="2400" b="1" dirty="0"/>
              <a:t>poboljšanje informisanosti </a:t>
            </a:r>
            <a:r>
              <a:rPr lang="sr-Latn-RS" sz="2400" b="1" dirty="0"/>
              <a:t>– otvaranje </a:t>
            </a:r>
            <a:r>
              <a:rPr lang="de-DE" sz="2400" b="1" dirty="0"/>
              <a:t>kreditnih </a:t>
            </a:r>
            <a:r>
              <a:rPr lang="de-DE" sz="2400" b="1" dirty="0"/>
              <a:t>biroa;</a:t>
            </a:r>
            <a:endParaRPr lang="en-US" sz="2400" b="1" dirty="0"/>
          </a:p>
          <a:p>
            <a:pPr lvl="0"/>
            <a:r>
              <a:rPr lang="de-DE" sz="2400" b="1" dirty="0"/>
              <a:t>oragnizovanje pomoći malim i novim preduzećima, radi njihove pripreme za poslovanje sa bankama i izradu biznis planova i finansijskih projekcija. </a:t>
            </a:r>
            <a:endParaRPr lang="en-US" sz="2400" b="1" dirty="0"/>
          </a:p>
          <a:p>
            <a:pPr lvl="0"/>
            <a:endParaRPr lang="en-US" sz="2400" b="1" dirty="0"/>
          </a:p>
          <a:p>
            <a:endParaRPr lang="sr-Latn-RS" sz="2400" b="1" dirty="0" smtClean="0"/>
          </a:p>
        </p:txBody>
      </p:sp>
    </p:spTree>
    <p:extLst>
      <p:ext uri="{BB962C8B-B14F-4D97-AF65-F5344CB8AC3E}">
        <p14:creationId xmlns:p14="http://schemas.microsoft.com/office/powerpoint/2010/main" val="2791279423"/>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190973"/>
            <a:ext cx="8911687" cy="1280890"/>
          </a:xfrm>
        </p:spPr>
        <p:txBody>
          <a:bodyPr>
            <a:normAutofit/>
          </a:bodyPr>
          <a:lstStyle/>
          <a:p>
            <a:pPr algn="ctr"/>
            <a:r>
              <a:rPr lang="de-DE" b="1" dirty="0"/>
              <a:t>Finansijska podrška razvoju </a:t>
            </a:r>
            <a:r>
              <a:rPr lang="de-DE" b="1" dirty="0" smtClean="0"/>
              <a:t>MMSSP </a:t>
            </a:r>
            <a:r>
              <a:rPr lang="de-DE" b="1" dirty="0"/>
              <a:t>u Srbiji</a:t>
            </a:r>
            <a:endParaRPr lang="en-US" b="1" i="1" dirty="0"/>
          </a:p>
        </p:txBody>
      </p:sp>
      <p:sp>
        <p:nvSpPr>
          <p:cNvPr id="3" name="Content Placeholder 2"/>
          <p:cNvSpPr>
            <a:spLocks noGrp="1"/>
          </p:cNvSpPr>
          <p:nvPr>
            <p:ph idx="1"/>
          </p:nvPr>
        </p:nvSpPr>
        <p:spPr>
          <a:xfrm>
            <a:off x="2589212" y="1337109"/>
            <a:ext cx="8915400" cy="4553527"/>
          </a:xfrm>
        </p:spPr>
        <p:txBody>
          <a:bodyPr>
            <a:noAutofit/>
          </a:bodyPr>
          <a:lstStyle/>
          <a:p>
            <a:pPr lvl="0"/>
            <a:endParaRPr lang="sr-Latn-RS" sz="2400" b="1" dirty="0" smtClean="0"/>
          </a:p>
          <a:p>
            <a:pPr lvl="0"/>
            <a:r>
              <a:rPr lang="de-DE" sz="2400" b="1" dirty="0"/>
              <a:t>U cilju unapređenja finansiranja i finansijskih mera podsticanja razvoja MMSPP u Srbiji u narednom periodu, pored prethodno navedenog, smatralo  se da je </a:t>
            </a:r>
            <a:r>
              <a:rPr lang="de-DE" sz="2400" b="1" dirty="0" smtClean="0"/>
              <a:t>potrebno</a:t>
            </a:r>
            <a:r>
              <a:rPr lang="sr-Latn-RS" sz="2400" b="1" dirty="0" smtClean="0"/>
              <a:t>:</a:t>
            </a:r>
          </a:p>
          <a:p>
            <a:pPr lvl="0"/>
            <a:r>
              <a:rPr lang="de-DE" sz="2400" b="1" dirty="0"/>
              <a:t>obezbediti uslove i uspostaviti mehanizme za finansijsku podršku preduzetnika – početnika. Treba osnovati Fond početnog kapitala (Start up Fund) </a:t>
            </a:r>
            <a:endParaRPr lang="sr-Latn-RS" sz="2400" b="1" dirty="0" smtClean="0"/>
          </a:p>
          <a:p>
            <a:pPr lvl="0"/>
            <a:r>
              <a:rPr lang="de-DE" sz="2400" b="1" dirty="0"/>
              <a:t>Osnovati fond početnog kapitala za delatnosti malih konsalting firmi za programe energetske efikasnosti i novih i obnovljivih izvora energije</a:t>
            </a:r>
            <a:endParaRPr lang="en-US" sz="2400" b="1" dirty="0"/>
          </a:p>
          <a:p>
            <a:endParaRPr lang="sr-Latn-RS" sz="2400" b="1" dirty="0" smtClean="0"/>
          </a:p>
        </p:txBody>
      </p:sp>
    </p:spTree>
    <p:extLst>
      <p:ext uri="{BB962C8B-B14F-4D97-AF65-F5344CB8AC3E}">
        <p14:creationId xmlns:p14="http://schemas.microsoft.com/office/powerpoint/2010/main" val="2883645160"/>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190973"/>
            <a:ext cx="8911687" cy="1280890"/>
          </a:xfrm>
        </p:spPr>
        <p:txBody>
          <a:bodyPr>
            <a:normAutofit/>
          </a:bodyPr>
          <a:lstStyle/>
          <a:p>
            <a:pPr algn="ctr"/>
            <a:r>
              <a:rPr lang="de-DE" b="1" dirty="0"/>
              <a:t>Finansijska podrška razvoju </a:t>
            </a:r>
            <a:r>
              <a:rPr lang="de-DE" b="1" dirty="0" smtClean="0"/>
              <a:t>MMSSP </a:t>
            </a:r>
            <a:r>
              <a:rPr lang="de-DE" b="1" dirty="0"/>
              <a:t>u Srbiji</a:t>
            </a:r>
            <a:endParaRPr lang="en-US" b="1" i="1" dirty="0"/>
          </a:p>
        </p:txBody>
      </p:sp>
      <p:sp>
        <p:nvSpPr>
          <p:cNvPr id="3" name="Content Placeholder 2"/>
          <p:cNvSpPr>
            <a:spLocks noGrp="1"/>
          </p:cNvSpPr>
          <p:nvPr>
            <p:ph idx="1"/>
          </p:nvPr>
        </p:nvSpPr>
        <p:spPr>
          <a:xfrm>
            <a:off x="2589212" y="1337109"/>
            <a:ext cx="8915400" cy="4553527"/>
          </a:xfrm>
        </p:spPr>
        <p:txBody>
          <a:bodyPr>
            <a:noAutofit/>
          </a:bodyPr>
          <a:lstStyle/>
          <a:p>
            <a:pPr lvl="0"/>
            <a:endParaRPr lang="sr-Latn-RS" sz="2400" b="1" dirty="0" smtClean="0"/>
          </a:p>
          <a:p>
            <a:pPr lvl="0"/>
            <a:r>
              <a:rPr lang="de-DE" sz="2400" b="1" dirty="0"/>
              <a:t>U martu 2015. </a:t>
            </a:r>
            <a:r>
              <a:rPr lang="de-DE" sz="2400" b="1" dirty="0" smtClean="0"/>
              <a:t>g</a:t>
            </a:r>
            <a:r>
              <a:rPr lang="sr-Latn-RS" sz="2400" b="1" dirty="0" smtClean="0"/>
              <a:t>.</a:t>
            </a:r>
            <a:r>
              <a:rPr lang="de-DE" sz="2400" b="1" dirty="0" smtClean="0"/>
              <a:t> </a:t>
            </a:r>
            <a:r>
              <a:rPr lang="de-DE" sz="2400" b="1" dirty="0"/>
              <a:t>Vlada Republike Srbije je usvojila Strategiju za podršku razvoja malih i srednjih preduzeća, preduzetništva i konkurentnosti za period od </a:t>
            </a:r>
            <a:r>
              <a:rPr lang="de-DE" sz="2400" b="1" dirty="0" smtClean="0"/>
              <a:t>2015-2020., sa </a:t>
            </a:r>
            <a:r>
              <a:rPr lang="de-DE" sz="2400" b="1" dirty="0"/>
              <a:t>Akcionim planom za obuhvaćeni srednjoročni period. </a:t>
            </a:r>
            <a:endParaRPr lang="sr-Latn-RS" sz="2400" b="1" dirty="0" smtClean="0"/>
          </a:p>
          <a:p>
            <a:pPr lvl="0"/>
            <a:r>
              <a:rPr lang="de-DE" sz="2400" b="1" dirty="0" smtClean="0"/>
              <a:t>Osnovni </a:t>
            </a:r>
            <a:r>
              <a:rPr lang="de-DE" sz="2400" b="1" dirty="0"/>
              <a:t>cilj </a:t>
            </a:r>
            <a:r>
              <a:rPr lang="sr-Latn-RS" sz="2400" b="1" dirty="0" smtClean="0"/>
              <a:t>- </a:t>
            </a:r>
            <a:r>
              <a:rPr lang="de-DE" sz="2400" b="1" dirty="0" smtClean="0"/>
              <a:t>unapređenje </a:t>
            </a:r>
            <a:r>
              <a:rPr lang="de-DE" sz="2400" b="1" dirty="0"/>
              <a:t>poslovnog ambijenta za privredu i to u ključnim oblastima za razvoj preduzetništva, kao što su: poslovno okruženje, pristup izvorima finansiranja, razvoj ljudskih resursa, jačanje održivosti i konkurentnosti MSSP, pristup novim tržištima i razvoj preduzetničkog duha, preduzetništva žena, mladih i socijalnog preduzetništva.</a:t>
            </a:r>
            <a:endParaRPr lang="sr-Latn-RS" sz="2400" b="1" dirty="0" smtClean="0"/>
          </a:p>
        </p:txBody>
      </p:sp>
    </p:spTree>
    <p:extLst>
      <p:ext uri="{BB962C8B-B14F-4D97-AF65-F5344CB8AC3E}">
        <p14:creationId xmlns:p14="http://schemas.microsoft.com/office/powerpoint/2010/main" val="3506944841"/>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11875" y="2657474"/>
            <a:ext cx="8911687" cy="1247775"/>
          </a:xfrm>
        </p:spPr>
        <p:txBody>
          <a:bodyPr/>
          <a:lstStyle/>
          <a:p>
            <a:pPr algn="ctr"/>
            <a:r>
              <a:rPr lang="sr-Latn-RS" b="1" dirty="0" smtClean="0"/>
              <a:t>Hvala na pažnji!</a:t>
            </a:r>
            <a:endParaRPr lang="en-US" dirty="0"/>
          </a:p>
        </p:txBody>
      </p:sp>
    </p:spTree>
    <p:extLst>
      <p:ext uri="{BB962C8B-B14F-4D97-AF65-F5344CB8AC3E}">
        <p14:creationId xmlns:p14="http://schemas.microsoft.com/office/powerpoint/2010/main" val="2228862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1081</TotalTime>
  <Words>4264</Words>
  <Application>Microsoft Office PowerPoint</Application>
  <PresentationFormat>Widescreen</PresentationFormat>
  <Paragraphs>396</Paragraphs>
  <Slides>77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77</vt:i4>
      </vt:variant>
    </vt:vector>
  </HeadingPairs>
  <TitlesOfParts>
    <vt:vector size="81" baseType="lpstr">
      <vt:lpstr>Arial</vt:lpstr>
      <vt:lpstr>Century Gothic</vt:lpstr>
      <vt:lpstr>Wingdings 3</vt:lpstr>
      <vt:lpstr>Wisp</vt:lpstr>
      <vt:lpstr>FINANSIRANJE I INSTITUCIONALNA PODRŠKA MSPP</vt:lpstr>
      <vt:lpstr>PowerPoint Presentation</vt:lpstr>
      <vt:lpstr>PowerPoint Presentation</vt:lpstr>
      <vt:lpstr>Crowfunding</vt:lpstr>
      <vt:lpstr>Crowfunding</vt:lpstr>
      <vt:lpstr>Sopstveni kapital kao izvor finansiranja</vt:lpstr>
      <vt:lpstr>Sopstveni kapital kao izvor finansiranja</vt:lpstr>
      <vt:lpstr>Sopstveni kapital kao izvor finansiranja</vt:lpstr>
      <vt:lpstr>Sopstveni kapital kao izvor finansiranja</vt:lpstr>
      <vt:lpstr>Sopstveni kapital kao izvor finansiranja</vt:lpstr>
      <vt:lpstr>Sopstveni kapital kao izvor finansiranja</vt:lpstr>
      <vt:lpstr>Sopstveni kapital kao izvor finansiranja</vt:lpstr>
      <vt:lpstr>Sopstveni kapital kao izvor finansiranja</vt:lpstr>
      <vt:lpstr>Sopstveni kapital kao izvor finansiranja</vt:lpstr>
      <vt:lpstr>Sopstveni kapital kao izvor finansiranja</vt:lpstr>
      <vt:lpstr>Sopstveni kapital kao izvor finansiranja</vt:lpstr>
      <vt:lpstr>Pozajmljeni kapital kao izvor finansiranja</vt:lpstr>
      <vt:lpstr>Pozajmljeni kapital kao izvor finansiranja</vt:lpstr>
      <vt:lpstr>Pozajmljeni kapital kao izvor finansiranja</vt:lpstr>
      <vt:lpstr>Pozajmljeni kapital kao izvor finansiranja</vt:lpstr>
      <vt:lpstr>Pozajmljeni kapital kao izvor finansiranja</vt:lpstr>
      <vt:lpstr>Pozajmljeni kapital kao izvor finansiranja</vt:lpstr>
      <vt:lpstr>Pozajmljeni kapital kao izvor finansiranja</vt:lpstr>
      <vt:lpstr>Pozajmljeni kapital kao izvor finansiranja</vt:lpstr>
      <vt:lpstr>Pozajmljeni kapital kao izvor finansiranja</vt:lpstr>
      <vt:lpstr>Pozajmljeni kapital kao izvor finansiranja</vt:lpstr>
      <vt:lpstr>Pozajmljeni kapital kao izvor finansiranja</vt:lpstr>
      <vt:lpstr>Pozajmljeni kapital kao izvor finansiranja</vt:lpstr>
      <vt:lpstr>Izbor kapitala za mala i srednja preduzeća </vt:lpstr>
      <vt:lpstr>Izbor kapitala za mala i srednja preduzeća </vt:lpstr>
      <vt:lpstr>Izbor kapitala za mala i srednja preduzeća </vt:lpstr>
      <vt:lpstr>Izbor kapitala za mala i srednja preduzeća </vt:lpstr>
      <vt:lpstr>Izbor kapitala za mala i srednja preduzeća </vt:lpstr>
      <vt:lpstr>Izbor kapitala za mala i srednja preduzeća </vt:lpstr>
      <vt:lpstr>Izbor kapitala za mala i srednja preduzeća </vt:lpstr>
      <vt:lpstr>Izbor kapitala za mala i srednja preduzeća </vt:lpstr>
      <vt:lpstr>Izbor kapitala za mala i srednja preduzeća </vt:lpstr>
      <vt:lpstr>Izbor kapitala za mala i srednja preduzeća </vt:lpstr>
      <vt:lpstr>Izbor kapitala za mala i srednja preduzeća </vt:lpstr>
      <vt:lpstr>Izbor kapitala za mala i srednja preduzeća </vt:lpstr>
      <vt:lpstr>Finansiranje preduzetništva sa aspekta izvora finasiranja</vt:lpstr>
      <vt:lpstr>Finansiranje preduzetništva sa aspekta izvora finasiranja</vt:lpstr>
      <vt:lpstr>Finansiranje preduzetništva sa aspekta izvora finasiranja</vt:lpstr>
      <vt:lpstr>Finansiranje preduzetništva sa aspekta izvora finasiranja</vt:lpstr>
      <vt:lpstr>Finansiranje preduzetništva sa aspekta izvora finasiranja</vt:lpstr>
      <vt:lpstr>Finansiranje preduzetništva sa aspekta izvora finasiranja</vt:lpstr>
      <vt:lpstr>Finansiranje preduzetništva sa aspekta izvora finasiranja</vt:lpstr>
      <vt:lpstr>Finansiranje preduzetništva sa aspekta izvora finasiranja</vt:lpstr>
      <vt:lpstr>Finansiranje preduzetništva sa aspekta izvora finasiranja</vt:lpstr>
      <vt:lpstr>Finansiranje preduzetništva sa aspekta izvora finasiranja</vt:lpstr>
      <vt:lpstr>Finansiranje preduzetništva sa aspekta izvora finasiranja</vt:lpstr>
      <vt:lpstr>Finansiranje preduzetništva sa aspekta izvora finasiranja</vt:lpstr>
      <vt:lpstr>Finansiranje preduzetništva sa aspekta izvora finasiranja</vt:lpstr>
      <vt:lpstr>Finansiranje preduzetništva sa aspekta izvora finasiranja</vt:lpstr>
      <vt:lpstr>Finansiranje preduzetništva sa aspekta izvora finasiranja</vt:lpstr>
      <vt:lpstr>Finansiranje preduzetništva sa aspekta izvora finasiranja</vt:lpstr>
      <vt:lpstr>Finansiranje preduzetništva sa aspekta izvora finasiranja</vt:lpstr>
      <vt:lpstr>Problemi i sporna pitanja u finansiranju preduzetnika i malih preduzeća </vt:lpstr>
      <vt:lpstr>Problemi i sporna pitanja u finansiranju preduzetnika i malih preduzeća </vt:lpstr>
      <vt:lpstr>Problemi i sporna pitanja u finansiranju preduzetnika i malih preduzeća </vt:lpstr>
      <vt:lpstr>Problemi i sporna pitanja u finansiranju preduzetnika i malih preduzeća </vt:lpstr>
      <vt:lpstr>Problemi i sporna pitanja u finansiranju preduzetnika i malih preduzeća </vt:lpstr>
      <vt:lpstr>Problemi i sporna pitanja u finansiranju preduzetnika i malih preduzeća </vt:lpstr>
      <vt:lpstr>Problemi i sporna pitanja u finansiranju preduzetnika i malih preduzeća </vt:lpstr>
      <vt:lpstr>Problemi i sporna pitanja u finansiranju preduzetnika i malih preduzeća </vt:lpstr>
      <vt:lpstr>Problemi i sporna pitanja u finansiranju preduzetnika i malih preduzeća </vt:lpstr>
      <vt:lpstr>Problemi i sporna pitanja u finansiranju preduzetnika i malih preduzeća </vt:lpstr>
      <vt:lpstr>Problemi i sporna pitanja u finansiranju preduzetnika i malih preduzeća </vt:lpstr>
      <vt:lpstr>Problemi i sporna pitanja u finansiranju preduzetnika i malih preduzeća </vt:lpstr>
      <vt:lpstr>Finansijska podrška razvoju mikro, malih i srednjih preduzeća i preduzetnika (MMSSP) u Srbiji</vt:lpstr>
      <vt:lpstr>Finansijska podrška razvoju MMSSP u Srbiji</vt:lpstr>
      <vt:lpstr>Finansijska podrška razvoju MMSSP u Srbiji</vt:lpstr>
      <vt:lpstr>Finansijska podrška razvoju MMSSP u Srbiji</vt:lpstr>
      <vt:lpstr>Finansijska podrška razvoju MMSSP u Srbiji</vt:lpstr>
      <vt:lpstr>Finansijska podrška razvoju MMSSP u Srbiji</vt:lpstr>
      <vt:lpstr>Finansijska podrška razvoju MMSSP u Srbiji</vt:lpstr>
      <vt:lpstr>Hvala na pažnji!</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mina</dc:creator>
  <cp:lastModifiedBy>Momcilo</cp:lastModifiedBy>
  <cp:revision>166</cp:revision>
  <dcterms:created xsi:type="dcterms:W3CDTF">2019-10-10T15:18:30Z</dcterms:created>
  <dcterms:modified xsi:type="dcterms:W3CDTF">2019-11-08T02:05:42Z</dcterms:modified>
</cp:coreProperties>
</file>