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91" d="100"/>
          <a:sy n="91" d="100"/>
        </p:scale>
        <p:origin x="-126" y="-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dirty="0"/>
              <a:t>10/22/2019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dirty="0"/>
              <a:t>10/22/2019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dirty="0"/>
              <a:t>10/22/2019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dirty="0"/>
              <a:t>10/22/2019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dirty="0"/>
              <a:t>10/22/2019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dirty="0"/>
              <a:t>10/22/2019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dirty="0"/>
              <a:t>10/22/2019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dirty="0"/>
              <a:t>10/22/2019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dirty="0"/>
              <a:t>10/22/2019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dirty="0"/>
              <a:t>10/22/2019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dirty="0"/>
              <a:t>10/22/2019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dirty="0"/>
              <a:t>10/22/2019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autorepublika.com/2018/09/19/zanimljivost-dana-ko-je-zapravo-izmislio-pokretnu-traku-u-automobilskoj-industriji/" TargetMode="Externa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elegraf.rs/teme/greska" TargetMode="External"/><Relationship Id="rId2" Type="http://schemas.openxmlformats.org/officeDocument/2006/relationships/hyperlink" Target="http://www.telegraf.rs/teme/novac-2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elegraf.rs/teme/lider" TargetMode="External"/><Relationship Id="rId2" Type="http://schemas.openxmlformats.org/officeDocument/2006/relationships/hyperlink" Target="http://www.telegraf.rs/teme/bizni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7200" dirty="0" err="1" smtClean="0"/>
              <a:t>Istorijat</a:t>
            </a:r>
            <a:r>
              <a:rPr lang="en-GB" sz="7200" dirty="0" smtClean="0"/>
              <a:t> </a:t>
            </a:r>
            <a:r>
              <a:rPr lang="en-GB" sz="7200" dirty="0" err="1" smtClean="0"/>
              <a:t>preduzetništva</a:t>
            </a:r>
            <a:endParaRPr lang="en-GB" sz="7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endParaRPr lang="sr-Latn-RS" dirty="0" smtClean="0"/>
          </a:p>
          <a:p>
            <a:pPr algn="r"/>
            <a:r>
              <a:rPr lang="sr-Latn-RS" dirty="0" smtClean="0"/>
              <a:t>m</a:t>
            </a:r>
            <a:r>
              <a:rPr lang="en-GB" dirty="0" smtClean="0"/>
              <a:t>r </a:t>
            </a:r>
            <a:r>
              <a:rPr lang="sr-Latn-RS" dirty="0" smtClean="0"/>
              <a:t>Jasmina Leković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257058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01" r="20201"/>
          <a:stretch>
            <a:fillRect/>
          </a:stretch>
        </p:blipFill>
        <p:spPr>
          <a:xfrm rot="20523631">
            <a:off x="1015891" y="1107788"/>
            <a:ext cx="5760957" cy="4757934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746975"/>
            <a:ext cx="3200400" cy="4968025"/>
          </a:xfrm>
        </p:spPr>
        <p:txBody>
          <a:bodyPr>
            <a:noAutofit/>
          </a:bodyPr>
          <a:lstStyle/>
          <a:p>
            <a:r>
              <a:rPr lang="de-DE" sz="3200" dirty="0" smtClean="0"/>
              <a:t>Vavilon - </a:t>
            </a:r>
            <a:r>
              <a:rPr lang="de-DE" sz="3200" dirty="0"/>
              <a:t>table sa </a:t>
            </a:r>
            <a:r>
              <a:rPr lang="de-DE" sz="3200" dirty="0" smtClean="0"/>
              <a:t>ispisanim </a:t>
            </a:r>
            <a:r>
              <a:rPr lang="de-DE" sz="3200" dirty="0"/>
              <a:t>klinastim pismom koje nose napise o komercijalnim transakcijama koje su obavljali preduzetnici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1698568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4" r="5204"/>
          <a:stretch>
            <a:fillRect/>
          </a:stretch>
        </p:blipFill>
        <p:spPr>
          <a:xfrm>
            <a:off x="0" y="-103032"/>
            <a:ext cx="8428490" cy="6961031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759855"/>
            <a:ext cx="3200400" cy="4955146"/>
          </a:xfrm>
        </p:spPr>
        <p:txBody>
          <a:bodyPr>
            <a:normAutofit lnSpcReduction="10000"/>
          </a:bodyPr>
          <a:lstStyle/>
          <a:p>
            <a:r>
              <a:rPr lang="de-DE" sz="3200" dirty="0" smtClean="0"/>
              <a:t>Stari Rim -trgovina </a:t>
            </a:r>
            <a:r>
              <a:rPr lang="de-DE" sz="3200" dirty="0"/>
              <a:t>budućim borcima u gladijatorskim </a:t>
            </a:r>
            <a:r>
              <a:rPr lang="de-DE" sz="3200" dirty="0" smtClean="0"/>
              <a:t>borbama;</a:t>
            </a:r>
          </a:p>
          <a:p>
            <a:endParaRPr lang="de-DE" sz="3200" dirty="0"/>
          </a:p>
          <a:p>
            <a:r>
              <a:rPr lang="de-DE" sz="3200" dirty="0" smtClean="0"/>
              <a:t>Kol</a:t>
            </a:r>
            <a:r>
              <a:rPr lang="sr-Latn-RS" sz="3200" dirty="0"/>
              <a:t>u</a:t>
            </a:r>
            <a:r>
              <a:rPr lang="de-DE" sz="3200" dirty="0"/>
              <a:t>mbov prekookeanski poduhvat</a:t>
            </a:r>
            <a:r>
              <a:rPr lang="sr-Latn-RS" sz="3200" dirty="0"/>
              <a:t>.</a:t>
            </a:r>
            <a:endParaRPr lang="en-GB" sz="3200" dirty="0"/>
          </a:p>
          <a:p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945767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799"/>
            <a:ext cx="6711696" cy="5431665"/>
          </a:xfrm>
        </p:spPr>
        <p:txBody>
          <a:bodyPr>
            <a:normAutofit lnSpcReduction="10000"/>
          </a:bodyPr>
          <a:lstStyle/>
          <a:p>
            <a:r>
              <a:rPr lang="de-DE" sz="3200" dirty="0"/>
              <a:t>Kao delatnost preduzetništvo se razvilo između 12. i 15. veka. U početku je obuhvatalo aktivnosti u trgovini, brodogradnji, kreditne i menjačke poslove i postepeno se širilo na nova područja ekonomske aktivnosti. </a:t>
            </a:r>
            <a:endParaRPr lang="de-DE" sz="3200" dirty="0" smtClean="0"/>
          </a:p>
          <a:p>
            <a:r>
              <a:rPr lang="de-DE" sz="3200" dirty="0" smtClean="0"/>
              <a:t>Kao tipičan </a:t>
            </a:r>
            <a:r>
              <a:rPr lang="de-DE" sz="3200" dirty="0"/>
              <a:t>masovni fenomen </a:t>
            </a:r>
            <a:r>
              <a:rPr lang="de-DE" sz="3200" dirty="0" smtClean="0"/>
              <a:t>preduzetništvose </a:t>
            </a:r>
            <a:r>
              <a:rPr lang="de-DE" sz="3200" dirty="0"/>
              <a:t>javlja tek u 15.veku, a stvaralačko preduzetništvo se masovno razvilo tek u 17.veku.</a:t>
            </a:r>
            <a:endParaRPr lang="en-GB" sz="3200" dirty="0"/>
          </a:p>
          <a:p>
            <a:endParaRPr lang="en-GB" sz="24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de-DE" sz="2800" dirty="0"/>
              <a:t>Osnovni tipovi preduzetnika su u početku bili: gusari, feudalci, državni činovnici, špekulanti, trgovci i privrednici.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0047380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Do tada se može govoriti o: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1674254"/>
            <a:ext cx="4754880" cy="1014082"/>
          </a:xfrm>
        </p:spPr>
        <p:txBody>
          <a:bodyPr>
            <a:normAutofit/>
          </a:bodyPr>
          <a:lstStyle/>
          <a:p>
            <a:r>
              <a:rPr lang="de-DE" sz="2800" dirty="0"/>
              <a:t>ranom trgovačkom tipu preduzetnika</a:t>
            </a:r>
            <a:endParaRPr lang="en-GB" sz="28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lvl="0"/>
            <a:r>
              <a:rPr lang="de-DE" sz="2800" dirty="0"/>
              <a:t>koji je trgovao robovima, medom, voskom, čelikom, krznima životinja, uglavnom u sprezi sa političkim moćnicima koji su mu u isto vreme bili i kupci i dobavljači i </a:t>
            </a:r>
            <a:endParaRPr lang="en-GB" sz="2800" dirty="0"/>
          </a:p>
          <a:p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1674254"/>
            <a:ext cx="4754880" cy="1014082"/>
          </a:xfrm>
        </p:spPr>
        <p:txBody>
          <a:bodyPr>
            <a:normAutofit/>
          </a:bodyPr>
          <a:lstStyle/>
          <a:p>
            <a:r>
              <a:rPr lang="de-DE" sz="2800" dirty="0"/>
              <a:t>ranokapitalističkom tipu preduzetnika</a:t>
            </a:r>
            <a:endParaRPr lang="en-GB" sz="28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lvl="0"/>
            <a:r>
              <a:rPr lang="de-DE" sz="2800" dirty="0"/>
              <a:t>(između 11. i 13. veka) iz Italije i zemalja Rajne i Rone, koji je trgovao evropskim, tropskim i suptropskim  proizvodima, sirovinama okolnih evropskih zemalja. </a:t>
            </a:r>
            <a:endParaRPr lang="en-GB" sz="28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506367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685799"/>
            <a:ext cx="7146702" cy="5611969"/>
          </a:xfrm>
        </p:spPr>
        <p:txBody>
          <a:bodyPr>
            <a:normAutofit/>
          </a:bodyPr>
          <a:lstStyle/>
          <a:p>
            <a:r>
              <a:rPr lang="pt-PT" sz="2800" dirty="0"/>
              <a:t>Najstarije shvatanje preduzetni</a:t>
            </a:r>
            <a:r>
              <a:rPr lang="en-GB" sz="2800" dirty="0"/>
              <a:t>č</a:t>
            </a:r>
            <a:r>
              <a:rPr lang="pt-PT" sz="2800" dirty="0"/>
              <a:t>ke funkcije vezuje se za posredovanje u trgovini</a:t>
            </a:r>
            <a:r>
              <a:rPr lang="en-GB" sz="2800" dirty="0"/>
              <a:t>. U to </a:t>
            </a:r>
            <a:r>
              <a:rPr lang="en-GB" sz="2800" dirty="0" err="1"/>
              <a:t>vreme</a:t>
            </a:r>
            <a:r>
              <a:rPr lang="en-GB" sz="2800" dirty="0"/>
              <a:t> </a:t>
            </a:r>
            <a:r>
              <a:rPr lang="en-GB" sz="2800" dirty="0" err="1"/>
              <a:t>klasičan</a:t>
            </a:r>
            <a:r>
              <a:rPr lang="en-GB" sz="2800" dirty="0"/>
              <a:t> </a:t>
            </a:r>
            <a:r>
              <a:rPr lang="en-GB" sz="2800" dirty="0" err="1"/>
              <a:t>preduzetnik</a:t>
            </a:r>
            <a:r>
              <a:rPr lang="en-GB" sz="2800" dirty="0"/>
              <a:t> je bio </a:t>
            </a:r>
            <a:r>
              <a:rPr lang="en-GB" sz="2800" b="1" dirty="0"/>
              <a:t>farmer</a:t>
            </a:r>
            <a:r>
              <a:rPr lang="en-GB" sz="2800" dirty="0"/>
              <a:t>, </a:t>
            </a:r>
            <a:r>
              <a:rPr lang="en-GB" sz="2800" dirty="0" err="1"/>
              <a:t>koji</a:t>
            </a:r>
            <a:r>
              <a:rPr lang="en-GB" sz="2800" dirty="0"/>
              <a:t> je </a:t>
            </a:r>
            <a:r>
              <a:rPr lang="en-GB" sz="2800" dirty="0" err="1"/>
              <a:t>ispoljavao</a:t>
            </a:r>
            <a:r>
              <a:rPr lang="en-GB" sz="2800" dirty="0"/>
              <a:t> </a:t>
            </a:r>
            <a:r>
              <a:rPr lang="en-GB" sz="2800" dirty="0" err="1"/>
              <a:t>spremnost</a:t>
            </a:r>
            <a:r>
              <a:rPr lang="en-GB" sz="2800" dirty="0"/>
              <a:t> da </a:t>
            </a:r>
            <a:r>
              <a:rPr lang="en-GB" sz="2800" dirty="0" err="1"/>
              <a:t>ulazi</a:t>
            </a:r>
            <a:r>
              <a:rPr lang="en-GB" sz="2800" dirty="0"/>
              <a:t> u </a:t>
            </a:r>
            <a:r>
              <a:rPr lang="en-GB" sz="2800" dirty="0" err="1"/>
              <a:t>poslovni</a:t>
            </a:r>
            <a:r>
              <a:rPr lang="en-GB" sz="2800" dirty="0"/>
              <a:t> </a:t>
            </a:r>
            <a:r>
              <a:rPr lang="en-GB" sz="2800" b="1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rizik</a:t>
            </a:r>
            <a:r>
              <a:rPr lang="en-GB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800" dirty="0" err="1"/>
              <a:t>uprkos</a:t>
            </a:r>
            <a:r>
              <a:rPr lang="en-GB" sz="2800" dirty="0"/>
              <a:t> </a:t>
            </a:r>
            <a:r>
              <a:rPr lang="en-GB" sz="2800" dirty="0" err="1"/>
              <a:t>neizvesnim</a:t>
            </a:r>
            <a:r>
              <a:rPr lang="en-GB" sz="2800" dirty="0"/>
              <a:t> </a:t>
            </a:r>
            <a:r>
              <a:rPr lang="en-GB" sz="2800" dirty="0" err="1"/>
              <a:t>vremenskim</a:t>
            </a:r>
            <a:r>
              <a:rPr lang="en-GB" sz="2800" dirty="0"/>
              <a:t> </a:t>
            </a:r>
            <a:r>
              <a:rPr lang="en-GB" sz="2800" dirty="0" err="1"/>
              <a:t>prilikama</a:t>
            </a:r>
            <a:r>
              <a:rPr lang="en-GB" sz="2800" dirty="0"/>
              <a:t> </a:t>
            </a:r>
            <a:r>
              <a:rPr lang="en-GB" sz="2800" dirty="0" err="1"/>
              <a:t>i</a:t>
            </a:r>
            <a:r>
              <a:rPr lang="en-GB" sz="2800" dirty="0"/>
              <a:t> </a:t>
            </a:r>
            <a:r>
              <a:rPr lang="en-GB" sz="2800" dirty="0" err="1"/>
              <a:t>drugim</a:t>
            </a:r>
            <a:r>
              <a:rPr lang="en-GB" sz="2800" dirty="0"/>
              <a:t> </a:t>
            </a:r>
            <a:r>
              <a:rPr lang="en-GB" sz="2800" dirty="0" err="1"/>
              <a:t>promenljivim</a:t>
            </a:r>
            <a:r>
              <a:rPr lang="en-GB" sz="2800" dirty="0"/>
              <a:t> </a:t>
            </a:r>
            <a:r>
              <a:rPr lang="en-GB" sz="2800" dirty="0" err="1"/>
              <a:t>poslovnim</a:t>
            </a:r>
            <a:r>
              <a:rPr lang="en-GB" sz="2800" dirty="0"/>
              <a:t> </a:t>
            </a:r>
            <a:r>
              <a:rPr lang="en-GB" sz="2800" dirty="0" err="1"/>
              <a:t>okolnostima</a:t>
            </a:r>
            <a:r>
              <a:rPr lang="en-GB" sz="2800" dirty="0" smtClean="0"/>
              <a:t>.</a:t>
            </a:r>
          </a:p>
          <a:p>
            <a:r>
              <a:rPr lang="en-GB" sz="2800" dirty="0" smtClean="0"/>
              <a:t> </a:t>
            </a:r>
            <a:r>
              <a:rPr lang="pt-PT" sz="2800" dirty="0" smtClean="0"/>
              <a:t>Ne</a:t>
            </a:r>
            <a:r>
              <a:rPr lang="en-GB" sz="2800" dirty="0" smtClean="0"/>
              <a:t>š</a:t>
            </a:r>
            <a:r>
              <a:rPr lang="pt-PT" sz="2800" dirty="0"/>
              <a:t>to kasnije</a:t>
            </a:r>
            <a:r>
              <a:rPr lang="en-GB" sz="2800" dirty="0"/>
              <a:t>, </a:t>
            </a:r>
            <a:r>
              <a:rPr lang="pt-PT" sz="2800" dirty="0"/>
              <a:t>ovaj pojam je po</a:t>
            </a:r>
            <a:r>
              <a:rPr lang="en-GB" sz="2800" dirty="0"/>
              <a:t>č</a:t>
            </a:r>
            <a:r>
              <a:rPr lang="pt-PT" sz="2800" dirty="0"/>
              <a:t>eo da se pro</a:t>
            </a:r>
            <a:r>
              <a:rPr lang="en-GB" sz="2800" dirty="0"/>
              <a:t>š</a:t>
            </a:r>
            <a:r>
              <a:rPr lang="pt-PT" sz="2800" dirty="0"/>
              <a:t>iruje i na samostalne </a:t>
            </a:r>
            <a:r>
              <a:rPr lang="pt-PT" sz="2800" b="1" dirty="0"/>
              <a:t>trgovce</a:t>
            </a:r>
            <a:r>
              <a:rPr lang="en-GB" sz="2800" dirty="0"/>
              <a:t>, </a:t>
            </a:r>
            <a:r>
              <a:rPr lang="pt-PT" sz="2800" dirty="0"/>
              <a:t>gde se sve vi</a:t>
            </a:r>
            <a:r>
              <a:rPr lang="en-GB" sz="2800" dirty="0"/>
              <a:t>š</a:t>
            </a:r>
            <a:r>
              <a:rPr lang="pt-PT" sz="2800" dirty="0"/>
              <a:t>e prepoznavala uloga preduzetnika kao vo</a:t>
            </a:r>
            <a:r>
              <a:rPr lang="en-GB" sz="2800" dirty="0"/>
              <a:t>đ</a:t>
            </a:r>
            <a:r>
              <a:rPr lang="pt-PT" sz="2800" dirty="0"/>
              <a:t>e i pokreta</a:t>
            </a:r>
            <a:r>
              <a:rPr lang="en-GB" sz="2800" dirty="0"/>
              <a:t>č</a:t>
            </a:r>
            <a:r>
              <a:rPr lang="pt-PT" sz="2800" dirty="0"/>
              <a:t>a</a:t>
            </a:r>
            <a:r>
              <a:rPr lang="en-GB" sz="2800" dirty="0"/>
              <a:t> „</a:t>
            </a:r>
            <a:r>
              <a:rPr lang="pt-PT" sz="2800" dirty="0"/>
              <a:t>svega novog</a:t>
            </a:r>
            <a:r>
              <a:rPr lang="en-GB" sz="2800" dirty="0"/>
              <a:t>“ </a:t>
            </a:r>
            <a:r>
              <a:rPr lang="pt-PT" sz="2800" dirty="0"/>
              <a:t>u poslu</a:t>
            </a:r>
            <a:r>
              <a:rPr lang="en-GB" sz="2800" dirty="0"/>
              <a:t>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699225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859665"/>
          </a:xfrm>
        </p:spPr>
        <p:txBody>
          <a:bodyPr/>
          <a:lstStyle/>
          <a:p>
            <a:r>
              <a:rPr lang="en-GB" dirty="0" smtClean="0"/>
              <a:t>XVII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Latn-CS" sz="3200" dirty="0"/>
              <a:t>Ono što je posebno zanimljivo je činjenica da se u XVII veku ističe jasna bliskost pojmova </a:t>
            </a:r>
            <a:r>
              <a:rPr lang="sr-Latn-CS" sz="3200" b="1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rizik</a:t>
            </a:r>
            <a:r>
              <a:rPr lang="sr-Latn-CS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sr-Latn-CS" sz="3200" dirty="0"/>
              <a:t>i </a:t>
            </a:r>
            <a:r>
              <a:rPr lang="sr-Latn-CS" sz="3200" b="1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neizvesnost</a:t>
            </a:r>
            <a:r>
              <a:rPr lang="sr-Latn-CS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sr-Latn-CS" sz="3200" dirty="0"/>
              <a:t>sa definisanjem preduzetnika. </a:t>
            </a:r>
            <a:endParaRPr lang="en-GB" sz="3200" dirty="0" smtClean="0"/>
          </a:p>
          <a:p>
            <a:r>
              <a:rPr lang="sr-Latn-CS" sz="3200" dirty="0" smtClean="0"/>
              <a:t>Dakle</a:t>
            </a:r>
            <a:r>
              <a:rPr lang="sr-Latn-CS" sz="3200" dirty="0"/>
              <a:t>, ukazuje se na neophodnost snošenja rizika i suočavanja sa neizvesnošću pri obavljanju preduzetničkih aktivnosti. </a:t>
            </a:r>
            <a:endParaRPr lang="en-GB" sz="32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1545465"/>
            <a:ext cx="3200400" cy="4881093"/>
          </a:xfrm>
        </p:spPr>
        <p:txBody>
          <a:bodyPr>
            <a:normAutofit/>
          </a:bodyPr>
          <a:lstStyle/>
          <a:p>
            <a:r>
              <a:rPr lang="sr-Latn-CS" sz="2400" dirty="0"/>
              <a:t>Nakon toga sledi period blagog zatišja i potiskivanja preduzetničkih aktivnosti. Naime, državni razvojni planovi privrede nisu podrazumevali pokretanje pojedinačnih preduzetničkih aktivnosti.</a:t>
            </a:r>
            <a:endParaRPr lang="en-GB" sz="24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046569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885423"/>
          </a:xfrm>
        </p:spPr>
        <p:txBody>
          <a:bodyPr/>
          <a:lstStyle/>
          <a:p>
            <a:r>
              <a:rPr lang="en-GB" dirty="0" smtClean="0"/>
              <a:t>XVIII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7095186" cy="5020056"/>
          </a:xfrm>
        </p:spPr>
        <p:txBody>
          <a:bodyPr/>
          <a:lstStyle/>
          <a:p>
            <a:r>
              <a:rPr lang="sr-Latn-RS" sz="2800" dirty="0"/>
              <a:t>U</a:t>
            </a:r>
            <a:r>
              <a:rPr lang="de-DE" sz="2800" dirty="0"/>
              <a:t> 18. veku u zrelijoj fazi industrijskog društva došlo je do specijalizacije na području </a:t>
            </a:r>
            <a:r>
              <a:rPr lang="de-DE" sz="28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trgovine</a:t>
            </a:r>
            <a:r>
              <a:rPr lang="de-DE" sz="2800" dirty="0"/>
              <a:t> i posebno odvajanja </a:t>
            </a:r>
            <a:r>
              <a:rPr lang="de-DE" sz="28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bankarskih</a:t>
            </a:r>
            <a:r>
              <a:rPr lang="de-DE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de-DE" sz="2800" dirty="0"/>
              <a:t>poslova</a:t>
            </a:r>
            <a:r>
              <a:rPr lang="sr-Latn-RS" sz="2800" dirty="0"/>
              <a:t>. </a:t>
            </a:r>
            <a:endParaRPr lang="en-GB" sz="2800" dirty="0" smtClean="0"/>
          </a:p>
          <a:p>
            <a:r>
              <a:rPr lang="sr-Latn-RS" sz="2800" dirty="0" smtClean="0"/>
              <a:t>P</a:t>
            </a:r>
            <a:r>
              <a:rPr lang="de-DE" sz="2800" dirty="0"/>
              <a:t>ostepeno se funkcija </a:t>
            </a:r>
            <a:r>
              <a:rPr lang="de-DE" sz="28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vlasništva</a:t>
            </a:r>
            <a:r>
              <a:rPr lang="de-DE" sz="2800" dirty="0"/>
              <a:t> razdvajala od funkcije </a:t>
            </a:r>
            <a:r>
              <a:rPr lang="de-DE" sz="28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upravljanja</a:t>
            </a:r>
            <a:r>
              <a:rPr lang="de-DE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de-DE" sz="2800" dirty="0"/>
              <a:t>u velikim korporacijama, pri čemu funkciju upravljanja preuzimaju menadžeri i tehnostrukture. </a:t>
            </a:r>
            <a:endParaRPr lang="de-DE" sz="2800" dirty="0" smtClean="0"/>
          </a:p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07905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821028"/>
          </a:xfrm>
        </p:spPr>
        <p:txBody>
          <a:bodyPr/>
          <a:lstStyle/>
          <a:p>
            <a:r>
              <a:rPr lang="en-GB" dirty="0" smtClean="0"/>
              <a:t>XIX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err="1"/>
              <a:t>Sа</a:t>
            </a:r>
            <a:r>
              <a:rPr lang="en-GB" sz="2800" dirty="0"/>
              <a:t> </a:t>
            </a:r>
            <a:r>
              <a:rPr lang="en-GB" sz="2800" dirty="0" err="1"/>
              <a:t>pojаvom</a:t>
            </a:r>
            <a:r>
              <a:rPr lang="en-GB" sz="2800" dirty="0"/>
              <a:t> </a:t>
            </a:r>
            <a:r>
              <a:rPr lang="en-GB" sz="2800" dirty="0" err="1"/>
              <a:t>industrijske</a:t>
            </a:r>
            <a:r>
              <a:rPr lang="en-GB" sz="2800" dirty="0"/>
              <a:t> </a:t>
            </a:r>
            <a:r>
              <a:rPr lang="en-GB" sz="2800" dirty="0" err="1"/>
              <a:t>revolucije</a:t>
            </a:r>
            <a:r>
              <a:rPr lang="en-GB" sz="2800" dirty="0"/>
              <a:t>, </a:t>
            </a:r>
            <a:r>
              <a:rPr lang="en-GB" sz="2800" dirty="0" err="1"/>
              <a:t>nаglo</a:t>
            </a:r>
            <a:r>
              <a:rPr lang="en-GB" sz="2800" dirty="0"/>
              <a:t> je </a:t>
            </a:r>
            <a:r>
              <a:rPr lang="en-GB" sz="2800" dirty="0" err="1"/>
              <a:t>porаslа</a:t>
            </a:r>
            <a:r>
              <a:rPr lang="en-GB" sz="2800" dirty="0"/>
              <a:t> </a:t>
            </a:r>
            <a:r>
              <a:rPr lang="en-GB" sz="2800" dirty="0" err="1"/>
              <a:t>vаžnost</a:t>
            </a:r>
            <a:r>
              <a:rPr lang="en-GB" sz="2800" dirty="0"/>
              <a:t> </a:t>
            </a:r>
            <a:r>
              <a:rPr lang="en-GB" sz="2800" dirty="0" err="1"/>
              <a:t>preduzetništvа</a:t>
            </a:r>
            <a:r>
              <a:rPr lang="en-GB" sz="2800" dirty="0"/>
              <a:t>, </a:t>
            </a:r>
            <a:r>
              <a:rPr lang="en-GB" sz="2800" dirty="0" err="1"/>
              <a:t>аli</a:t>
            </a:r>
            <a:r>
              <a:rPr lang="en-GB" sz="2800" dirty="0"/>
              <a:t> </a:t>
            </a:r>
            <a:r>
              <a:rPr lang="en-GB" sz="2800" dirty="0" err="1"/>
              <a:t>sа</a:t>
            </a:r>
            <a:r>
              <a:rPr lang="en-GB" sz="2800" dirty="0"/>
              <a:t> </a:t>
            </a:r>
            <a:r>
              <a:rPr lang="en-GB" sz="2800" dirty="0" err="1"/>
              <a:t>početkom</a:t>
            </a:r>
            <a:r>
              <a:rPr lang="en-GB" sz="2800" dirty="0"/>
              <a:t> </a:t>
            </a:r>
            <a:r>
              <a:rPr lang="en-GB" sz="2800" dirty="0" err="1"/>
              <a:t>mаsovne</a:t>
            </a:r>
            <a:r>
              <a:rPr lang="en-GB" sz="2800" dirty="0"/>
              <a:t> </a:t>
            </a:r>
            <a:r>
              <a:rPr lang="en-GB" sz="2800" dirty="0" err="1"/>
              <a:t>proizvodnje</a:t>
            </a:r>
            <a:r>
              <a:rPr lang="en-GB" sz="2800" dirty="0"/>
              <a:t>, </a:t>
            </a:r>
            <a:r>
              <a:rPr lang="en-GB" sz="2800" dirty="0" err="1"/>
              <a:t>ulogа</a:t>
            </a:r>
            <a:r>
              <a:rPr lang="en-GB" sz="2800" dirty="0"/>
              <a:t> </a:t>
            </a:r>
            <a:r>
              <a:rPr lang="en-GB" sz="2800" dirty="0" err="1"/>
              <a:t>preduzetništvа</a:t>
            </a:r>
            <a:r>
              <a:rPr lang="en-GB" sz="2800" dirty="0"/>
              <a:t> </a:t>
            </a:r>
            <a:r>
              <a:rPr lang="en-GB" sz="2800" dirty="0" err="1"/>
              <a:t>opаdа</a:t>
            </a:r>
            <a:r>
              <a:rPr lang="en-GB" sz="2800" dirty="0"/>
              <a:t>. </a:t>
            </a:r>
            <a:endParaRPr lang="en-GB" sz="2800" dirty="0" smtClean="0"/>
          </a:p>
          <a:p>
            <a:r>
              <a:rPr lang="en-GB" sz="2800" dirty="0" err="1" smtClean="0"/>
              <a:t>Rаzvoj</a:t>
            </a:r>
            <a:r>
              <a:rPr lang="en-GB" sz="2800" dirty="0" smtClean="0"/>
              <a:t> </a:t>
            </a:r>
            <a:r>
              <a:rPr lang="en-GB" sz="2800" dirty="0" err="1"/>
              <a:t>preduzetničke</a:t>
            </a:r>
            <a:r>
              <a:rPr lang="en-GB" sz="2800" dirty="0"/>
              <a:t> </a:t>
            </a:r>
            <a:r>
              <a:rPr lang="en-GB" sz="2800" dirty="0" err="1"/>
              <a:t>delаtnosti</a:t>
            </a:r>
            <a:r>
              <a:rPr lang="en-GB" sz="2800" dirty="0"/>
              <a:t> </a:t>
            </a:r>
            <a:r>
              <a:rPr lang="en-GB" sz="2800" dirty="0" err="1"/>
              <a:t>zаmenjen</a:t>
            </a:r>
            <a:r>
              <a:rPr lang="en-GB" sz="2800" dirty="0"/>
              <a:t> je </a:t>
            </a:r>
            <a:r>
              <a:rPr lang="en-GB" sz="2800" dirty="0" err="1"/>
              <a:t>rаstom</a:t>
            </a:r>
            <a:r>
              <a:rPr lang="en-GB" sz="2800" dirty="0"/>
              <a:t> </a:t>
            </a:r>
            <a:r>
              <a:rPr lang="en-GB" sz="2800" dirty="0" err="1"/>
              <a:t>i</a:t>
            </a:r>
            <a:r>
              <a:rPr lang="en-GB" sz="2800" dirty="0"/>
              <a:t> </a:t>
            </a:r>
            <a:r>
              <a:rPr lang="en-GB" sz="2800" dirty="0" err="1"/>
              <a:t>rаzvojem</a:t>
            </a:r>
            <a:r>
              <a:rPr lang="en-GB" sz="2800" dirty="0"/>
              <a:t> </a:t>
            </a:r>
            <a:r>
              <a:rPr lang="en-GB" sz="2800" dirty="0" err="1"/>
              <a:t>velikih</a:t>
            </a:r>
            <a:r>
              <a:rPr lang="en-GB" sz="2800" dirty="0"/>
              <a:t> </a:t>
            </a:r>
            <a:r>
              <a:rPr lang="en-GB" sz="2800" dirty="0" err="1"/>
              <a:t>industrijskih</a:t>
            </a:r>
            <a:r>
              <a:rPr lang="en-GB" sz="2800" dirty="0"/>
              <a:t> </a:t>
            </a:r>
            <a:r>
              <a:rPr lang="en-GB" sz="2800" dirty="0" err="1"/>
              <a:t>korporаcijа</a:t>
            </a:r>
            <a:r>
              <a:rPr lang="en-GB" sz="2800" dirty="0"/>
              <a:t> u </a:t>
            </a:r>
            <a:r>
              <a:rPr lang="en-GB" sz="2800" dirty="0" err="1"/>
              <a:t>kojimа</a:t>
            </a:r>
            <a:r>
              <a:rPr lang="en-GB" sz="2800" dirty="0"/>
              <a:t> se </a:t>
            </a:r>
            <a:r>
              <a:rPr lang="en-GB" sz="2800" dirty="0" err="1"/>
              <a:t>čovek</a:t>
            </a:r>
            <a:r>
              <a:rPr lang="en-GB" sz="2800" dirty="0"/>
              <a:t> </a:t>
            </a:r>
            <a:r>
              <a:rPr lang="en-GB" sz="2800" dirty="0" err="1"/>
              <a:t>gubi</a:t>
            </a:r>
            <a:r>
              <a:rPr lang="en-GB" sz="2800" dirty="0"/>
              <a:t> </a:t>
            </a:r>
            <a:r>
              <a:rPr lang="en-GB" sz="2800" dirty="0" err="1"/>
              <a:t>kаo</a:t>
            </a:r>
            <a:r>
              <a:rPr lang="en-GB" sz="2800" dirty="0"/>
              <a:t> </a:t>
            </a:r>
            <a:r>
              <a:rPr lang="en-GB" sz="2800" dirty="0" err="1"/>
              <a:t>osobа</a:t>
            </a:r>
            <a:r>
              <a:rPr lang="en-GB" sz="2800" dirty="0"/>
              <a:t>, а </a:t>
            </a:r>
            <a:r>
              <a:rPr lang="en-GB" sz="2800" dirty="0" err="1"/>
              <a:t>njegov</a:t>
            </a:r>
            <a:r>
              <a:rPr lang="en-GB" sz="2800" dirty="0"/>
              <a:t> </a:t>
            </a:r>
            <a:r>
              <a:rPr lang="en-GB" sz="2800" dirty="0" err="1"/>
              <a:t>lični</a:t>
            </a:r>
            <a:r>
              <a:rPr lang="en-GB" sz="2800" dirty="0"/>
              <a:t> </a:t>
            </a:r>
            <a:r>
              <a:rPr lang="en-GB" sz="2800" dirty="0" err="1"/>
              <a:t>identitet</a:t>
            </a:r>
            <a:r>
              <a:rPr lang="en-GB" sz="2800" dirty="0"/>
              <a:t> </a:t>
            </a:r>
            <a:r>
              <a:rPr lang="en-GB" sz="2800" dirty="0" err="1"/>
              <a:t>positovećuje</a:t>
            </a:r>
            <a:r>
              <a:rPr lang="en-GB" sz="2800" dirty="0"/>
              <a:t> </a:t>
            </a:r>
            <a:r>
              <a:rPr lang="en-GB" sz="2800" dirty="0" err="1"/>
              <a:t>sа</a:t>
            </a:r>
            <a:r>
              <a:rPr lang="en-GB" sz="2800" dirty="0"/>
              <a:t> </a:t>
            </a:r>
            <a:r>
              <a:rPr lang="en-GB" sz="2800" dirty="0" err="1"/>
              <a:t>idejom</a:t>
            </a:r>
            <a:r>
              <a:rPr lang="en-GB" sz="2800" dirty="0"/>
              <a:t> </a:t>
            </a:r>
            <a:r>
              <a:rPr lang="en-GB" sz="2800" dirty="0" err="1"/>
              <a:t>kompаnije</a:t>
            </a:r>
            <a:r>
              <a:rPr lang="en-GB" sz="2800" dirty="0"/>
              <a:t>.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69777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078606"/>
          </a:xfrm>
        </p:spPr>
        <p:txBody>
          <a:bodyPr>
            <a:normAutofit/>
          </a:bodyPr>
          <a:lstStyle/>
          <a:p>
            <a:r>
              <a:rPr lang="en-GB" dirty="0"/>
              <a:t>Henry Ford 1863-1947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800" dirty="0"/>
              <a:t>To </a:t>
            </a:r>
            <a:r>
              <a:rPr lang="en-GB" sz="2800" dirty="0" err="1"/>
              <a:t>nаjbolje</a:t>
            </a:r>
            <a:r>
              <a:rPr lang="en-GB" sz="2800" dirty="0"/>
              <a:t> </a:t>
            </a:r>
            <a:r>
              <a:rPr lang="en-GB" sz="2800" dirty="0" err="1"/>
              <a:t>ilustruju</a:t>
            </a:r>
            <a:r>
              <a:rPr lang="en-GB" sz="2800" dirty="0"/>
              <a:t> </a:t>
            </a:r>
            <a:r>
              <a:rPr lang="en-GB" sz="28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tri </a:t>
            </a:r>
            <a:r>
              <a:rPr lang="en-GB" sz="2800" b="1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fаze</a:t>
            </a:r>
            <a:r>
              <a:rPr lang="en-GB" sz="28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800" dirty="0" err="1"/>
              <a:t>pozicije</a:t>
            </a:r>
            <a:r>
              <a:rPr lang="en-GB" sz="2800" dirty="0"/>
              <a:t> </a:t>
            </a:r>
            <a:r>
              <a:rPr lang="en-GB" sz="2800" dirty="0" err="1"/>
              <a:t>i</a:t>
            </a:r>
            <a:r>
              <a:rPr lang="en-GB" sz="2800" dirty="0"/>
              <a:t> </a:t>
            </a:r>
            <a:r>
              <a:rPr lang="en-GB" sz="2800" dirty="0" err="1"/>
              <a:t>rаzvojа</a:t>
            </a:r>
            <a:r>
              <a:rPr lang="en-GB" sz="2800" dirty="0"/>
              <a:t> </a:t>
            </a:r>
            <a:r>
              <a:rPr lang="en-GB" sz="2800" dirty="0" err="1"/>
              <a:t>ličnosti</a:t>
            </a:r>
            <a:r>
              <a:rPr lang="en-GB" sz="2800" dirty="0"/>
              <a:t> </a:t>
            </a:r>
            <a:r>
              <a:rPr lang="en-GB" sz="2800" dirty="0" err="1"/>
              <a:t>Henrijа</a:t>
            </a:r>
            <a:r>
              <a:rPr lang="en-GB" sz="2800" dirty="0"/>
              <a:t> </a:t>
            </a:r>
            <a:r>
              <a:rPr lang="en-GB" sz="2800" dirty="0" err="1" smtClean="0"/>
              <a:t>Fordа</a:t>
            </a:r>
            <a:r>
              <a:rPr lang="en-GB" sz="2800" dirty="0" smtClean="0"/>
              <a:t>, </a:t>
            </a:r>
            <a:r>
              <a:rPr lang="en-GB" sz="2800" dirty="0" err="1" smtClean="0"/>
              <a:t>аmeričkog</a:t>
            </a:r>
            <a:r>
              <a:rPr lang="en-GB" sz="2800" dirty="0" smtClean="0"/>
              <a:t> </a:t>
            </a:r>
            <a:r>
              <a:rPr lang="en-GB" sz="2800" dirty="0" err="1" smtClean="0"/>
              <a:t>preduzetnikа</a:t>
            </a:r>
            <a:r>
              <a:rPr lang="en-GB" sz="2800" dirty="0" smtClean="0"/>
              <a:t> </a:t>
            </a:r>
            <a:r>
              <a:rPr lang="en-GB" sz="2800" dirty="0" err="1"/>
              <a:t>i</a:t>
            </a:r>
            <a:r>
              <a:rPr lang="en-GB" sz="2800" dirty="0"/>
              <a:t> </a:t>
            </a:r>
            <a:r>
              <a:rPr lang="en-GB" sz="2800" dirty="0" err="1"/>
              <a:t>osnivаčа</a:t>
            </a:r>
            <a:r>
              <a:rPr lang="en-GB" sz="2800" dirty="0"/>
              <a:t> Ford Motor Company, u </a:t>
            </a:r>
            <a:r>
              <a:rPr lang="en-GB" sz="2800" dirty="0" err="1"/>
              <a:t>periodu</a:t>
            </a:r>
            <a:r>
              <a:rPr lang="en-GB" sz="2800" dirty="0"/>
              <a:t> od </a:t>
            </a:r>
            <a:r>
              <a:rPr lang="en-GB" sz="2800" dirty="0" err="1"/>
              <a:t>osnivаnjа</a:t>
            </a:r>
            <a:r>
              <a:rPr lang="en-GB" sz="2800" dirty="0"/>
              <a:t> </a:t>
            </a:r>
            <a:r>
              <a:rPr lang="en-GB" sz="2800" dirty="0" err="1"/>
              <a:t>mаlog</a:t>
            </a:r>
            <a:r>
              <a:rPr lang="en-GB" sz="2800" dirty="0"/>
              <a:t>, </a:t>
            </a:r>
            <a:r>
              <a:rPr lang="en-GB" sz="2800" dirty="0" err="1"/>
              <a:t>inovаtivnog</a:t>
            </a:r>
            <a:r>
              <a:rPr lang="en-GB" sz="2800" dirty="0"/>
              <a:t>, </a:t>
            </a:r>
            <a:r>
              <a:rPr lang="en-GB" sz="2800" dirty="0" err="1"/>
              <a:t>porodičnog</a:t>
            </a:r>
            <a:r>
              <a:rPr lang="en-GB" sz="2800" dirty="0"/>
              <a:t> </a:t>
            </a:r>
            <a:r>
              <a:rPr lang="en-GB" sz="2800" dirty="0" err="1"/>
              <a:t>preduzećа</a:t>
            </a:r>
            <a:r>
              <a:rPr lang="en-GB" sz="2800" dirty="0"/>
              <a:t> do </a:t>
            </a:r>
            <a:r>
              <a:rPr lang="en-GB" sz="2800" dirty="0" err="1"/>
              <a:t>industrijskog</a:t>
            </a:r>
            <a:r>
              <a:rPr lang="en-GB" sz="2800" dirty="0"/>
              <a:t> </a:t>
            </a:r>
            <a:r>
              <a:rPr lang="en-GB" sz="2800" dirty="0" err="1"/>
              <a:t>gigаntа</a:t>
            </a:r>
            <a:r>
              <a:rPr lang="en-GB" sz="2800" dirty="0" smtClean="0"/>
              <a:t>:</a:t>
            </a:r>
          </a:p>
          <a:p>
            <a:pPr marL="0" indent="0">
              <a:buNone/>
            </a:pP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49896" y="1764406"/>
            <a:ext cx="4200144" cy="4636394"/>
          </a:xfrm>
        </p:spPr>
        <p:txBody>
          <a:bodyPr>
            <a:normAutofit/>
          </a:bodyPr>
          <a:lstStyle/>
          <a:p>
            <a:r>
              <a:rPr lang="en-GB" sz="2800" dirty="0" smtClean="0"/>
              <a:t>1.    Henri </a:t>
            </a:r>
            <a:r>
              <a:rPr lang="en-GB" sz="2800" dirty="0"/>
              <a:t>Ford je </a:t>
            </a:r>
            <a:r>
              <a:rPr lang="en-GB" sz="2800" dirty="0" err="1"/>
              <a:t>poznаvаo</a:t>
            </a:r>
            <a:r>
              <a:rPr lang="en-GB" sz="2800" dirty="0"/>
              <a:t> </a:t>
            </a:r>
            <a:r>
              <a:rPr lang="en-GB" sz="2800" dirty="0" err="1"/>
              <a:t>svаkog</a:t>
            </a:r>
            <a:r>
              <a:rPr lang="en-GB" sz="2800" dirty="0"/>
              <a:t> </a:t>
            </a:r>
            <a:r>
              <a:rPr lang="en-GB" sz="2800" dirty="0" err="1"/>
              <a:t>svog</a:t>
            </a:r>
            <a:r>
              <a:rPr lang="en-GB" sz="2800" dirty="0"/>
              <a:t> </a:t>
            </a:r>
            <a:r>
              <a:rPr lang="en-GB" sz="2800" dirty="0" err="1"/>
              <a:t>rаdnikа</a:t>
            </a:r>
            <a:r>
              <a:rPr lang="en-GB" sz="2800" dirty="0"/>
              <a:t> </a:t>
            </a:r>
            <a:r>
              <a:rPr lang="en-GB" sz="2800" dirty="0" err="1" smtClean="0"/>
              <a:t>lično</a:t>
            </a:r>
            <a:endParaRPr lang="en-GB" sz="2800" dirty="0" smtClean="0"/>
          </a:p>
          <a:p>
            <a:r>
              <a:rPr lang="en-GB" sz="2800" dirty="0"/>
              <a:t/>
            </a:r>
            <a:br>
              <a:rPr lang="en-GB" sz="2800" dirty="0"/>
            </a:br>
            <a:r>
              <a:rPr lang="en-GB" sz="2800" b="1" dirty="0" smtClean="0"/>
              <a:t>2.</a:t>
            </a:r>
            <a:r>
              <a:rPr lang="en-GB" sz="2800" dirty="0" smtClean="0"/>
              <a:t>    </a:t>
            </a:r>
            <a:r>
              <a:rPr lang="en-GB" sz="2800" dirty="0" err="1" smtClean="0"/>
              <a:t>njegа</a:t>
            </a:r>
            <a:r>
              <a:rPr lang="en-GB" sz="2800" dirty="0" smtClean="0"/>
              <a:t> </a:t>
            </a:r>
            <a:r>
              <a:rPr lang="en-GB" sz="2800" dirty="0" err="1"/>
              <a:t>su</a:t>
            </a:r>
            <a:r>
              <a:rPr lang="en-GB" sz="2800" dirty="0"/>
              <a:t> </a:t>
            </a:r>
            <a:r>
              <a:rPr lang="en-GB" sz="2800" dirty="0" err="1"/>
              <a:t>poznаvаli</a:t>
            </a:r>
            <a:r>
              <a:rPr lang="en-GB" sz="2800" dirty="0"/>
              <a:t> </a:t>
            </a:r>
            <a:r>
              <a:rPr lang="en-GB" sz="2800" dirty="0" err="1"/>
              <a:t>svi</a:t>
            </a:r>
            <a:r>
              <a:rPr lang="en-GB" sz="2800" dirty="0"/>
              <a:t> </a:t>
            </a:r>
            <a:r>
              <a:rPr lang="en-GB" sz="2800" dirty="0" err="1" smtClean="0"/>
              <a:t>rаdnici</a:t>
            </a:r>
            <a:endParaRPr lang="en-GB" sz="2800" dirty="0" smtClean="0"/>
          </a:p>
          <a:p>
            <a:r>
              <a:rPr lang="en-GB" sz="2800" dirty="0"/>
              <a:t/>
            </a:r>
            <a:br>
              <a:rPr lang="en-GB" sz="2800" dirty="0"/>
            </a:br>
            <a:r>
              <a:rPr lang="en-GB" sz="2800" b="1" dirty="0" smtClean="0"/>
              <a:t>3.    </a:t>
            </a:r>
            <a:r>
              <a:rPr lang="en-GB" sz="2800" dirty="0" err="1" smtClean="0"/>
              <a:t>ni</a:t>
            </a:r>
            <a:r>
              <a:rPr lang="en-GB" sz="2800" dirty="0" smtClean="0"/>
              <a:t> </a:t>
            </a:r>
            <a:r>
              <a:rPr lang="en-GB" sz="2800" dirty="0"/>
              <a:t>on </a:t>
            </a:r>
            <a:r>
              <a:rPr lang="en-GB" sz="2800" dirty="0" err="1"/>
              <a:t>ni</a:t>
            </a:r>
            <a:r>
              <a:rPr lang="en-GB" sz="2800" dirty="0"/>
              <a:t> </a:t>
            </a:r>
            <a:r>
              <a:rPr lang="en-GB" sz="2800" dirty="0" err="1"/>
              <a:t>njegovi</a:t>
            </a:r>
            <a:r>
              <a:rPr lang="en-GB" sz="2800" dirty="0"/>
              <a:t> </a:t>
            </a:r>
            <a:r>
              <a:rPr lang="en-GB" sz="2800" dirty="0" err="1"/>
              <a:t>rаdnici</a:t>
            </a:r>
            <a:r>
              <a:rPr lang="en-GB" sz="2800" dirty="0"/>
              <a:t> se </a:t>
            </a:r>
            <a:r>
              <a:rPr lang="en-GB" sz="2800" dirty="0" err="1"/>
              <a:t>nisu</a:t>
            </a:r>
            <a:r>
              <a:rPr lang="en-GB" sz="2800" dirty="0"/>
              <a:t> </a:t>
            </a:r>
            <a:r>
              <a:rPr lang="en-GB" sz="2800" dirty="0" err="1"/>
              <a:t>viđаli</a:t>
            </a:r>
            <a:r>
              <a:rPr lang="en-GB" sz="2800" dirty="0"/>
              <a:t> </a:t>
            </a:r>
            <a:r>
              <a:rPr lang="en-GB" sz="2800" dirty="0" err="1"/>
              <a:t>niti</a:t>
            </a:r>
            <a:r>
              <a:rPr lang="en-GB" sz="2800" dirty="0"/>
              <a:t> </a:t>
            </a:r>
            <a:r>
              <a:rPr lang="en-GB" sz="2800" dirty="0" err="1"/>
              <a:t>poznаvаli</a:t>
            </a:r>
            <a:endParaRPr lang="en-GB" sz="28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310317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653603"/>
          </a:xfrm>
        </p:spPr>
        <p:txBody>
          <a:bodyPr/>
          <a:lstStyle/>
          <a:p>
            <a:r>
              <a:rPr lang="en-GB" dirty="0" smtClean="0"/>
              <a:t>XX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418786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GB" dirty="0"/>
              <a:t> </a:t>
            </a:r>
            <a:r>
              <a:rPr lang="de-DE" sz="2800" dirty="0"/>
              <a:t>Tržišna konkurencija, </a:t>
            </a:r>
            <a:endParaRPr lang="de-DE" sz="2800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de-DE" sz="2800" dirty="0" smtClean="0"/>
              <a:t>razvoj </a:t>
            </a:r>
            <a:r>
              <a:rPr lang="de-DE" sz="2800" dirty="0"/>
              <a:t>nauke, tehnike i tehnologije, kao i </a:t>
            </a:r>
            <a:endParaRPr lang="de-DE" sz="2800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de-DE" sz="2800" dirty="0" smtClean="0"/>
              <a:t>borba </a:t>
            </a:r>
            <a:r>
              <a:rPr lang="de-DE" sz="2800" dirty="0"/>
              <a:t>za ekonomsku prevlast, </a:t>
            </a:r>
            <a:endParaRPr lang="de-DE" sz="2800" dirty="0" smtClean="0"/>
          </a:p>
          <a:p>
            <a:pPr marL="0" indent="0">
              <a:buNone/>
            </a:pPr>
            <a:endParaRPr lang="de-DE" sz="2800" dirty="0" smtClean="0"/>
          </a:p>
          <a:p>
            <a:pPr marL="0" indent="0">
              <a:buNone/>
            </a:pPr>
            <a:r>
              <a:rPr lang="de-DE" sz="2800" dirty="0" smtClean="0"/>
              <a:t>omogućili </a:t>
            </a:r>
            <a:r>
              <a:rPr lang="de-DE" sz="2800" dirty="0"/>
              <a:t>su porast profita i doveli do koncentracije proizvodnje i kapitala, do stvaranja multinacionalnih kompanija, koncerna, trustova i drugih organizacionih oblika koji i danas postoje i dominiraju u privredama u svetu. </a:t>
            </a:r>
            <a:endParaRPr lang="en-GB" sz="2800" dirty="0"/>
          </a:p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1700011"/>
            <a:ext cx="3200400" cy="4739426"/>
          </a:xfrm>
        </p:spPr>
        <p:txBody>
          <a:bodyPr>
            <a:noAutofit/>
          </a:bodyPr>
          <a:lstStyle/>
          <a:p>
            <a:r>
              <a:rPr lang="sr-Latn-CS" sz="2400" dirty="0"/>
              <a:t>naglim razvojem informacione i komunikacione tehnologije krajem XX veka, preduzetništvo ponovo dobija na značaju i postaje ključni katalizator razvoja privrede. </a:t>
            </a:r>
            <a:endParaRPr lang="en-GB" sz="2400" dirty="0"/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8297736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782392"/>
          </a:xfrm>
        </p:spPr>
        <p:txBody>
          <a:bodyPr/>
          <a:lstStyle/>
          <a:p>
            <a:r>
              <a:rPr lang="en-GB" dirty="0" smtClean="0"/>
              <a:t>XXI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P</a:t>
            </a:r>
            <a:r>
              <a:rPr lang="sr-Latn-CS" sz="2800" dirty="0" smtClean="0"/>
              <a:t>reduzetništvo </a:t>
            </a:r>
            <a:r>
              <a:rPr lang="sr-Latn-CS" sz="2800" dirty="0"/>
              <a:t>je </a:t>
            </a:r>
            <a:r>
              <a:rPr lang="en-GB" sz="2800" dirty="0" err="1" smtClean="0"/>
              <a:t>danas</a:t>
            </a:r>
            <a:r>
              <a:rPr lang="en-GB" sz="2800" dirty="0" smtClean="0"/>
              <a:t> </a:t>
            </a:r>
            <a:r>
              <a:rPr lang="sr-Latn-CS" sz="2800" dirty="0" smtClean="0"/>
              <a:t>u </a:t>
            </a:r>
            <a:r>
              <a:rPr lang="sr-Latn-CS" sz="2800" dirty="0"/>
              <a:t>velikoj meri opredeljeno tržišnim uslovima koji vladaju. </a:t>
            </a:r>
            <a:endParaRPr lang="en-GB" sz="2800" dirty="0" smtClean="0"/>
          </a:p>
          <a:p>
            <a:r>
              <a:rPr lang="sr-Latn-CS" sz="2800" dirty="0" smtClean="0"/>
              <a:t>Odnosno</a:t>
            </a:r>
            <a:r>
              <a:rPr lang="sr-Latn-CS" sz="2800" dirty="0"/>
              <a:t>, modernu ekonomiju obeležava postojanje </a:t>
            </a:r>
            <a:r>
              <a:rPr lang="sr-Latn-CS" sz="28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velikog broja konkurenata </a:t>
            </a:r>
            <a:r>
              <a:rPr lang="sr-Latn-CS" sz="2800" dirty="0"/>
              <a:t>koji se međusobno bore, pa je preduzetnička </a:t>
            </a:r>
            <a:r>
              <a:rPr lang="sr-Latn-CS" sz="28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inovativnost</a:t>
            </a:r>
            <a:r>
              <a:rPr lang="sr-Latn-CS" sz="2800" dirty="0"/>
              <a:t> i </a:t>
            </a:r>
            <a:r>
              <a:rPr lang="sr-Latn-CS" sz="28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fleksibilnost</a:t>
            </a:r>
            <a:r>
              <a:rPr lang="sr-Latn-CS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sr-Latn-CS" sz="2800" dirty="0"/>
              <a:t>jedini način za njihov opstanak. </a:t>
            </a:r>
            <a:endParaRPr lang="en-GB" sz="280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1700011"/>
            <a:ext cx="3200400" cy="4417454"/>
          </a:xfrm>
        </p:spPr>
        <p:txBody>
          <a:bodyPr>
            <a:normAutofit/>
          </a:bodyPr>
          <a:lstStyle/>
          <a:p>
            <a:r>
              <a:rPr lang="sr-Latn-CS" sz="2400" dirty="0"/>
              <a:t>Sve ovo ide u prilog činjenici da bez inoviranja i preduzetničkih poduhvata prisutnost na tržištu ne samo da neće biti zagarantovana, već neće biti ni moguća.</a:t>
            </a:r>
            <a:endParaRPr lang="en-GB" sz="2400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458262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Osnove</a:t>
            </a:r>
            <a:r>
              <a:rPr lang="en-GB" dirty="0" smtClean="0"/>
              <a:t> </a:t>
            </a:r>
            <a:r>
              <a:rPr lang="en-GB" dirty="0" err="1" smtClean="0"/>
              <a:t>preduzetništva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83421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r-Latn-CS" sz="2800" dirty="0"/>
              <a:t>Re</a:t>
            </a:r>
            <a:r>
              <a:rPr lang="en-GB" sz="2800" dirty="0"/>
              <a:t>č “</a:t>
            </a:r>
            <a:r>
              <a:rPr lang="sr-Latn-CS" sz="2800" i="1" dirty="0"/>
              <a:t>preduzetni</a:t>
            </a:r>
            <a:r>
              <a:rPr lang="en-GB" sz="2800" i="1" dirty="0"/>
              <a:t>š</a:t>
            </a:r>
            <a:r>
              <a:rPr lang="sr-Latn-CS" sz="2800" i="1" dirty="0"/>
              <a:t>tvo</a:t>
            </a:r>
            <a:r>
              <a:rPr lang="en-GB" sz="2800" dirty="0"/>
              <a:t>” </a:t>
            </a:r>
            <a:r>
              <a:rPr lang="sr-Latn-CS" sz="2800" dirty="0"/>
              <a:t>poti</a:t>
            </a:r>
            <a:r>
              <a:rPr lang="en-GB" sz="2800" dirty="0"/>
              <a:t>č</a:t>
            </a:r>
            <a:r>
              <a:rPr lang="sr-Latn-CS" sz="2800" dirty="0"/>
              <a:t>e od francuske re</a:t>
            </a:r>
            <a:r>
              <a:rPr lang="en-GB" sz="2800" dirty="0"/>
              <a:t>č</a:t>
            </a:r>
            <a:r>
              <a:rPr lang="sr-Latn-CS" sz="2800" dirty="0"/>
              <a:t>i</a:t>
            </a:r>
            <a:r>
              <a:rPr lang="en-GB" sz="2800" dirty="0"/>
              <a:t> “</a:t>
            </a:r>
            <a:r>
              <a:rPr lang="sr-Latn-CS" sz="2800" b="1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entreprendre</a:t>
            </a:r>
            <a:r>
              <a:rPr lang="en-GB" sz="2800" dirty="0"/>
              <a:t>”, š</a:t>
            </a:r>
            <a:r>
              <a:rPr lang="sr-Latn-CS" sz="2800" dirty="0"/>
              <a:t>to zna</a:t>
            </a:r>
            <a:r>
              <a:rPr lang="en-GB" sz="2800" dirty="0"/>
              <a:t>č</a:t>
            </a:r>
            <a:r>
              <a:rPr lang="sr-Latn-CS" sz="2800" dirty="0"/>
              <a:t>i preuzeti</a:t>
            </a:r>
            <a:r>
              <a:rPr lang="en-GB" sz="2800" dirty="0"/>
              <a:t>, </a:t>
            </a:r>
            <a:r>
              <a:rPr lang="sr-Latn-CS" sz="2800" dirty="0"/>
              <a:t>ili uraditi ne</a:t>
            </a:r>
            <a:r>
              <a:rPr lang="en-GB" sz="2800" dirty="0"/>
              <a:t>š</a:t>
            </a:r>
            <a:r>
              <a:rPr lang="sr-Latn-CS" sz="2800" dirty="0"/>
              <a:t>to</a:t>
            </a:r>
            <a:r>
              <a:rPr lang="en-GB" sz="2800" dirty="0"/>
              <a:t>, š</a:t>
            </a:r>
            <a:r>
              <a:rPr lang="sr-Latn-CS" sz="2800" dirty="0"/>
              <a:t>to bi u bukvalnom tuma</a:t>
            </a:r>
            <a:r>
              <a:rPr lang="en-GB" sz="2800" dirty="0"/>
              <a:t>č</a:t>
            </a:r>
            <a:r>
              <a:rPr lang="sr-Latn-CS" sz="2800" dirty="0"/>
              <a:t>enju zna</a:t>
            </a:r>
            <a:r>
              <a:rPr lang="en-GB" sz="2800" dirty="0"/>
              <a:t>č</a:t>
            </a:r>
            <a:r>
              <a:rPr lang="sr-Latn-CS" sz="2800" dirty="0"/>
              <a:t>ilo da je</a:t>
            </a:r>
            <a:r>
              <a:rPr lang="en-GB" sz="2800" dirty="0"/>
              <a:t> „</a:t>
            </a:r>
            <a:r>
              <a:rPr lang="sr-Latn-CS" sz="2800" dirty="0"/>
              <a:t>preduzetnik</a:t>
            </a:r>
            <a:r>
              <a:rPr lang="en-GB" sz="2800" dirty="0"/>
              <a:t>“ </a:t>
            </a:r>
            <a:r>
              <a:rPr lang="sr-Latn-CS" sz="28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bilo koja osoba koja preduzima odre</a:t>
            </a:r>
            <a:r>
              <a:rPr lang="en-GB" sz="28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đ</a:t>
            </a:r>
            <a:r>
              <a:rPr lang="sr-Latn-CS" sz="28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ene radnje ili pote</a:t>
            </a:r>
            <a:r>
              <a:rPr lang="en-GB" sz="28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z</a:t>
            </a:r>
            <a:r>
              <a:rPr lang="sr-Latn-CS" sz="28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e sa svrhom sopstvene ekonomske dobiti</a:t>
            </a:r>
            <a:r>
              <a:rPr lang="en-GB" sz="28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.</a:t>
            </a:r>
          </a:p>
          <a:p>
            <a:r>
              <a:rPr lang="en-GB" sz="2800" dirty="0" err="1" smtClean="0"/>
              <a:t>Međutim</a:t>
            </a:r>
            <a:r>
              <a:rPr lang="en-GB" sz="2800" dirty="0"/>
              <a:t>, u </a:t>
            </a:r>
            <a:r>
              <a:rPr lang="en-GB" sz="2800" dirty="0" err="1"/>
              <a:t>poslovnom</a:t>
            </a:r>
            <a:r>
              <a:rPr lang="en-GB" sz="2800" dirty="0"/>
              <a:t> </a:t>
            </a:r>
            <a:r>
              <a:rPr lang="en-GB" sz="2800" dirty="0" err="1"/>
              <a:t>kontekstu</a:t>
            </a:r>
            <a:r>
              <a:rPr lang="en-GB" sz="2800" dirty="0"/>
              <a:t> </a:t>
            </a:r>
            <a:r>
              <a:rPr lang="en-GB" sz="2800" dirty="0" err="1"/>
              <a:t>reč</a:t>
            </a:r>
            <a:r>
              <a:rPr lang="en-GB" sz="2800" dirty="0"/>
              <a:t> „</a:t>
            </a:r>
            <a:r>
              <a:rPr lang="en-GB" sz="2800" dirty="0" err="1"/>
              <a:t>preduzetnik</a:t>
            </a:r>
            <a:r>
              <a:rPr lang="en-GB" sz="2800" dirty="0"/>
              <a:t>“ </a:t>
            </a:r>
            <a:r>
              <a:rPr lang="en-GB" sz="2800" dirty="0" err="1"/>
              <a:t>danas</a:t>
            </a:r>
            <a:r>
              <a:rPr lang="en-GB" sz="2800" dirty="0"/>
              <a:t> se </a:t>
            </a:r>
            <a:r>
              <a:rPr lang="en-GB" sz="2800" dirty="0" err="1"/>
              <a:t>gotovo</a:t>
            </a:r>
            <a:r>
              <a:rPr lang="en-GB" sz="2800" dirty="0"/>
              <a:t> </a:t>
            </a:r>
            <a:r>
              <a:rPr lang="en-GB" sz="2800" dirty="0" err="1"/>
              <a:t>isključivo</a:t>
            </a:r>
            <a:r>
              <a:rPr lang="en-GB" sz="2800" dirty="0"/>
              <a:t> </a:t>
            </a:r>
            <a:r>
              <a:rPr lang="en-GB" sz="2800" dirty="0" err="1"/>
              <a:t>koristi</a:t>
            </a:r>
            <a:r>
              <a:rPr lang="en-GB" sz="2800" dirty="0"/>
              <a:t> </a:t>
            </a:r>
            <a:r>
              <a:rPr lang="en-GB" sz="2800" dirty="0" err="1"/>
              <a:t>za</a:t>
            </a:r>
            <a:r>
              <a:rPr lang="en-GB" sz="2800" dirty="0"/>
              <a:t> </a:t>
            </a:r>
            <a:r>
              <a:rPr lang="en-GB" sz="2800" dirty="0" err="1"/>
              <a:t>osobe</a:t>
            </a:r>
            <a:r>
              <a:rPr lang="en-GB" sz="2800" dirty="0"/>
              <a:t> </a:t>
            </a:r>
            <a:r>
              <a:rPr lang="en-GB" sz="2800" dirty="0" err="1"/>
              <a:t>koje</a:t>
            </a:r>
            <a:r>
              <a:rPr lang="en-GB" sz="2800" dirty="0"/>
              <a:t> </a:t>
            </a:r>
            <a:r>
              <a:rPr lang="en-GB" sz="2800" dirty="0" err="1"/>
              <a:t>su</a:t>
            </a:r>
            <a:r>
              <a:rPr lang="en-GB" sz="2800" dirty="0"/>
              <a:t> </a:t>
            </a:r>
            <a:r>
              <a:rPr lang="en-GB" sz="2800" dirty="0" err="1"/>
              <a:t>samouposlene</a:t>
            </a:r>
            <a:r>
              <a:rPr lang="en-GB" sz="2800" dirty="0"/>
              <a:t>, </a:t>
            </a:r>
            <a:r>
              <a:rPr lang="en-GB" sz="2800" dirty="0" err="1"/>
              <a:t>odnosno</a:t>
            </a:r>
            <a:r>
              <a:rPr lang="en-GB" sz="2800" dirty="0"/>
              <a:t> </a:t>
            </a:r>
            <a:r>
              <a:rPr lang="en-GB" sz="2800" dirty="0" err="1"/>
              <a:t>vode</a:t>
            </a:r>
            <a:r>
              <a:rPr lang="en-GB" sz="2800" dirty="0"/>
              <a:t> </a:t>
            </a:r>
            <a:r>
              <a:rPr lang="en-GB" sz="2800" dirty="0" err="1"/>
              <a:t>i</a:t>
            </a:r>
            <a:r>
              <a:rPr lang="en-GB" sz="2800" dirty="0"/>
              <a:t> </a:t>
            </a:r>
            <a:r>
              <a:rPr lang="en-GB" sz="2800" dirty="0" err="1"/>
              <a:t>poseduju</a:t>
            </a:r>
            <a:r>
              <a:rPr lang="en-GB" sz="2800" dirty="0"/>
              <a:t> </a:t>
            </a:r>
            <a:r>
              <a:rPr lang="en-GB" sz="2800" dirty="0" err="1"/>
              <a:t>sopstveni</a:t>
            </a:r>
            <a:r>
              <a:rPr lang="en-GB" sz="2800" dirty="0"/>
              <a:t> </a:t>
            </a:r>
            <a:r>
              <a:rPr lang="en-GB" sz="2800" dirty="0" err="1"/>
              <a:t>biznis</a:t>
            </a:r>
            <a:r>
              <a:rPr lang="en-GB" sz="2800" dirty="0"/>
              <a:t>.</a:t>
            </a:r>
          </a:p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fr-FR" sz="2400" dirty="0" err="1"/>
              <a:t>Složenica</a:t>
            </a:r>
            <a:r>
              <a:rPr lang="fr-FR" sz="2400" dirty="0"/>
              <a:t>  “entreprendre” </a:t>
            </a:r>
            <a:r>
              <a:rPr lang="fr-FR" sz="2400" dirty="0" err="1"/>
              <a:t>sastoji</a:t>
            </a:r>
            <a:r>
              <a:rPr lang="fr-FR" sz="2400" dirty="0"/>
              <a:t> se </a:t>
            </a:r>
            <a:r>
              <a:rPr lang="fr-FR" sz="2400" dirty="0" err="1"/>
              <a:t>od</a:t>
            </a:r>
            <a:r>
              <a:rPr lang="fr-FR" sz="2400" dirty="0"/>
              <a:t> </a:t>
            </a:r>
            <a:r>
              <a:rPr lang="fr-FR" sz="2400" dirty="0" err="1"/>
              <a:t>glagola</a:t>
            </a:r>
            <a:r>
              <a:rPr lang="fr-FR" sz="2400" dirty="0"/>
              <a:t> “prendre”(</a:t>
            </a:r>
            <a:r>
              <a:rPr lang="fr-FR" sz="2400" dirty="0" err="1"/>
              <a:t>uzeti</a:t>
            </a:r>
            <a:r>
              <a:rPr lang="fr-FR" sz="2400" dirty="0"/>
              <a:t>, </a:t>
            </a:r>
            <a:r>
              <a:rPr lang="fr-FR" sz="2400" dirty="0" err="1"/>
              <a:t>držati</a:t>
            </a:r>
            <a:r>
              <a:rPr lang="fr-FR" sz="2400" dirty="0"/>
              <a:t> i </a:t>
            </a:r>
            <a:r>
              <a:rPr lang="fr-FR" sz="2400" dirty="0" err="1"/>
              <a:t>sl</a:t>
            </a:r>
            <a:r>
              <a:rPr lang="fr-FR" sz="2400" dirty="0"/>
              <a:t>.) i </a:t>
            </a:r>
            <a:r>
              <a:rPr lang="fr-FR" sz="2400" dirty="0" err="1"/>
              <a:t>predloga</a:t>
            </a:r>
            <a:r>
              <a:rPr lang="fr-FR" sz="2400" dirty="0"/>
              <a:t> “entre” (</a:t>
            </a:r>
            <a:r>
              <a:rPr lang="fr-FR" sz="2400" dirty="0" err="1"/>
              <a:t>između</a:t>
            </a:r>
            <a:r>
              <a:rPr lang="fr-FR" sz="2400" dirty="0"/>
              <a:t>, </a:t>
            </a:r>
            <a:r>
              <a:rPr lang="fr-FR" sz="2400" dirty="0" err="1"/>
              <a:t>među</a:t>
            </a:r>
            <a:r>
              <a:rPr lang="fr-FR" sz="2400" dirty="0"/>
              <a:t>, </a:t>
            </a:r>
            <a:r>
              <a:rPr lang="fr-FR" sz="2400" dirty="0" err="1"/>
              <a:t>od</a:t>
            </a:r>
            <a:r>
              <a:rPr lang="fr-FR" sz="2400" dirty="0"/>
              <a:t>, na, u). </a:t>
            </a:r>
            <a:endParaRPr lang="en-GB" sz="24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69198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666482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Richard </a:t>
            </a:r>
            <a:r>
              <a:rPr lang="en-GB" dirty="0" err="1" smtClean="0"/>
              <a:t>cantillon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1352282"/>
            <a:ext cx="3200400" cy="5383369"/>
          </a:xfrm>
        </p:spPr>
        <p:txBody>
          <a:bodyPr>
            <a:normAutofit fontScale="85000" lnSpcReduction="20000"/>
          </a:bodyPr>
          <a:lstStyle/>
          <a:p>
            <a:r>
              <a:rPr lang="sr-Latn-CS" sz="2800" dirty="0"/>
              <a:t>Termin je prvi put upotrebio francuski teorteičar </a:t>
            </a:r>
            <a:r>
              <a:rPr lang="sr-Latn-CS" sz="2800" b="1" dirty="0"/>
              <a:t>Kantijon</a:t>
            </a:r>
            <a:r>
              <a:rPr lang="sr-Latn-CS" sz="2800" dirty="0"/>
              <a:t> još 1775. u svojoj “</a:t>
            </a:r>
            <a:r>
              <a:rPr lang="sr-Latn-CS" sz="2800" i="1" dirty="0"/>
              <a:t>Raspravi o prirodi trgovine</a:t>
            </a:r>
            <a:r>
              <a:rPr lang="sr-Latn-CS" sz="2800" dirty="0"/>
              <a:t>“, gde je kao preduzetnike prikazao zakupce zemljišta, trgovce, zanatlije, advokate, lekare, stalno naglašavajući </a:t>
            </a:r>
            <a:r>
              <a:rPr lang="sr-Latn-CS" sz="2800" b="1" u="sng" dirty="0"/>
              <a:t>rizik</a:t>
            </a:r>
            <a:r>
              <a:rPr lang="sr-Latn-CS" sz="2800" dirty="0"/>
              <a:t> koji oni preuzimaju u poslovanju, deleći ih na one sa sopstvenim radom i one sa sopstvenim kapitalom</a:t>
            </a:r>
            <a:endParaRPr lang="en-GB" sz="2800" dirty="0"/>
          </a:p>
          <a:p>
            <a:endParaRPr lang="en-GB" dirty="0"/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03" r="1540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259785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3815054"/>
              </p:ext>
            </p:extLst>
          </p:nvPr>
        </p:nvGraphicFramePr>
        <p:xfrm>
          <a:off x="270456" y="231819"/>
          <a:ext cx="11822806" cy="6272011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4707841"/>
                <a:gridCol w="7114965"/>
              </a:tblGrid>
              <a:tr h="1009125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r-Latn-CS" sz="2400">
                          <a:effectLst/>
                        </a:rPr>
                        <a:t>Različite percepcije preduzetnika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403951">
                <a:tc>
                  <a:txBody>
                    <a:bodyPr/>
                    <a:lstStyle/>
                    <a:p>
                      <a:pPr marL="91440" marR="91440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sr-Latn-CS" sz="2800" kern="1200" spc="3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Autori</a:t>
                      </a:r>
                      <a:endParaRPr lang="en-GB" sz="2800" kern="1200" spc="3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1440" marR="91440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sr-Latn-CS" sz="2800" kern="1200" spc="3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Ko je preduzetnik?</a:t>
                      </a:r>
                      <a:endParaRPr lang="en-GB" sz="2800" kern="1200" spc="3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653533">
                <a:tc>
                  <a:txBody>
                    <a:bodyPr/>
                    <a:lstStyle/>
                    <a:p>
                      <a:pPr marL="91440" marR="91440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sr-Latn-CS" sz="2400" kern="1200" spc="30">
                          <a:effectLst/>
                        </a:rPr>
                        <a:t>Kantijon</a:t>
                      </a:r>
                      <a:endParaRPr lang="en-GB" sz="2400" kern="1200" spc="3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1440" marR="91440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sr-Latn-CS" sz="2400" kern="1200" spc="30" dirty="0">
                          <a:effectLst/>
                        </a:rPr>
                        <a:t>Preduzetnik je špekulant</a:t>
                      </a:r>
                      <a:endParaRPr lang="en-GB" sz="2400" kern="1200" spc="3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652091">
                <a:tc>
                  <a:txBody>
                    <a:bodyPr/>
                    <a:lstStyle/>
                    <a:p>
                      <a:pPr marL="91440" marR="91440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sr-Latn-CS" sz="2400" kern="1200" spc="30" dirty="0">
                          <a:effectLst/>
                        </a:rPr>
                        <a:t>Bodo, Šumpeter</a:t>
                      </a:r>
                      <a:endParaRPr lang="en-GB" sz="2400" kern="1200" spc="3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1440" marR="91440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sr-Latn-CS" sz="2400" kern="1200" spc="30">
                          <a:effectLst/>
                        </a:rPr>
                        <a:t>Preduzetnik je inovator</a:t>
                      </a:r>
                      <a:endParaRPr lang="en-GB" sz="2400" kern="1200" spc="3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833866">
                <a:tc>
                  <a:txBody>
                    <a:bodyPr/>
                    <a:lstStyle/>
                    <a:p>
                      <a:pPr marL="91440" marR="91440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sr-Latn-CS" sz="2400" kern="1200" spc="30">
                          <a:effectLst/>
                        </a:rPr>
                        <a:t>Sej, Veber, Šumpeter</a:t>
                      </a:r>
                      <a:endParaRPr lang="en-GB" sz="2400" kern="1200" spc="3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1440" marR="91440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sr-Latn-CS" sz="2400" kern="1200" spc="30" dirty="0">
                          <a:effectLst/>
                        </a:rPr>
                        <a:t>Preduzetnik je lider</a:t>
                      </a:r>
                      <a:endParaRPr lang="en-GB" sz="2400" kern="1200" spc="3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833866">
                <a:tc>
                  <a:txBody>
                    <a:bodyPr/>
                    <a:lstStyle/>
                    <a:p>
                      <a:pPr marL="91440" marR="91440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sr-Latn-CS" sz="2400" kern="1200" spc="30">
                          <a:effectLst/>
                        </a:rPr>
                        <a:t>Šumpeter, Mil, Maršal, Menger</a:t>
                      </a:r>
                      <a:endParaRPr lang="en-GB" sz="2400" kern="1200" spc="3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1440" marR="91440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sr-Latn-CS" sz="2400" kern="1200" spc="30">
                          <a:effectLst/>
                        </a:rPr>
                        <a:t>Preduzetnik je menadžer</a:t>
                      </a:r>
                      <a:endParaRPr lang="en-GB" sz="2400" kern="1200" spc="3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833866">
                <a:tc>
                  <a:txBody>
                    <a:bodyPr/>
                    <a:lstStyle/>
                    <a:p>
                      <a:pPr marL="91440" marR="91440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sr-Latn-CS" sz="2400" kern="1200" spc="30">
                          <a:effectLst/>
                        </a:rPr>
                        <a:t>Kantijon, Menger, Maršal</a:t>
                      </a:r>
                      <a:endParaRPr lang="en-GB" sz="2400" kern="1200" spc="3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1440" marR="91440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sr-Latn-CS" sz="2400" kern="1200" spc="30">
                          <a:effectLst/>
                        </a:rPr>
                        <a:t>Preduzetnik je donosilac odluka</a:t>
                      </a:r>
                      <a:endParaRPr lang="en-GB" sz="2400" kern="1200" spc="3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051713">
                <a:tc>
                  <a:txBody>
                    <a:bodyPr/>
                    <a:lstStyle/>
                    <a:p>
                      <a:pPr marL="91440" marR="91440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sr-Latn-CS" sz="2400" kern="1200" spc="30" dirty="0">
                          <a:effectLst/>
                        </a:rPr>
                        <a:t>Smit, Pigu</a:t>
                      </a:r>
                      <a:endParaRPr lang="en-GB" sz="2400" kern="1200" spc="3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1440" marR="91440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sr-Latn-CS" sz="2400" kern="1200" spc="30" dirty="0">
                          <a:effectLst/>
                        </a:rPr>
                        <a:t>Preduzetnik je lice koje </a:t>
                      </a:r>
                      <a:r>
                        <a:rPr lang="sr-Latn-CS" sz="2400" kern="1200" spc="30" dirty="0" smtClean="0">
                          <a:effectLst/>
                        </a:rPr>
                        <a:t>obezbeđuje</a:t>
                      </a:r>
                      <a:endParaRPr lang="en-GB" sz="2400" kern="1200" spc="30" dirty="0" smtClean="0">
                        <a:effectLst/>
                      </a:endParaRPr>
                    </a:p>
                    <a:p>
                      <a:pPr marL="91440" marR="91440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sr-Latn-CS" sz="2400" kern="1200" spc="30" dirty="0" smtClean="0">
                          <a:effectLst/>
                        </a:rPr>
                        <a:t>finansijski </a:t>
                      </a:r>
                      <a:r>
                        <a:rPr lang="sr-Latn-CS" sz="2400" kern="1200" spc="30" dirty="0">
                          <a:effectLst/>
                        </a:rPr>
                        <a:t>kapital</a:t>
                      </a:r>
                      <a:endParaRPr lang="en-GB" sz="2400" kern="1200" spc="3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04983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313858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Model </a:t>
            </a:r>
            <a:r>
              <a:rPr lang="sr-Latn-CS" dirty="0" smtClean="0"/>
              <a:t>10D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8630" y="991674"/>
            <a:ext cx="5318073" cy="5705340"/>
          </a:xfrm>
        </p:spPr>
        <p:txBody>
          <a:bodyPr>
            <a:normAutofit lnSpcReduction="10000"/>
          </a:bodyPr>
          <a:lstStyle/>
          <a:p>
            <a:pPr lvl="0"/>
            <a:r>
              <a:rPr lang="en-GB" sz="2400" b="1" i="1" dirty="0">
                <a:solidFill>
                  <a:srgbClr val="C00000"/>
                </a:solidFill>
              </a:rPr>
              <a:t>Dream</a:t>
            </a:r>
            <a:r>
              <a:rPr lang="en-GB" sz="2400" b="1" dirty="0">
                <a:solidFill>
                  <a:srgbClr val="C00000"/>
                </a:solidFill>
              </a:rPr>
              <a:t>-</a:t>
            </a:r>
            <a:r>
              <a:rPr lang="en-GB" sz="2400" dirty="0"/>
              <a:t> </a:t>
            </a:r>
            <a:r>
              <a:rPr lang="en-GB" sz="2400" dirty="0" err="1"/>
              <a:t>preduzetnik</a:t>
            </a:r>
            <a:r>
              <a:rPr lang="en-GB" sz="2400" dirty="0"/>
              <a:t> je </a:t>
            </a:r>
            <a:r>
              <a:rPr lang="en-GB" sz="2400" dirty="0" err="1"/>
              <a:t>sklon</a:t>
            </a:r>
            <a:r>
              <a:rPr lang="en-GB" sz="2400" dirty="0"/>
              <a:t> </a:t>
            </a:r>
            <a:r>
              <a:rPr lang="en-GB" sz="2400" dirty="0" err="1"/>
              <a:t>sanjarenju</a:t>
            </a:r>
            <a:r>
              <a:rPr lang="en-GB" sz="2400" dirty="0"/>
              <a:t>, </a:t>
            </a:r>
            <a:r>
              <a:rPr lang="en-GB" sz="2400" dirty="0" err="1"/>
              <a:t>jer</a:t>
            </a:r>
            <a:r>
              <a:rPr lang="en-GB" sz="2400" dirty="0"/>
              <a:t> </a:t>
            </a:r>
            <a:r>
              <a:rPr lang="en-GB" sz="2400" dirty="0" err="1"/>
              <a:t>ima</a:t>
            </a:r>
            <a:r>
              <a:rPr lang="en-GB" sz="2400" dirty="0"/>
              <a:t> </a:t>
            </a:r>
            <a:r>
              <a:rPr lang="en-GB" sz="2400" dirty="0" err="1"/>
              <a:t>preciznu</a:t>
            </a:r>
            <a:r>
              <a:rPr lang="en-GB" sz="2400" dirty="0"/>
              <a:t> </a:t>
            </a:r>
            <a:r>
              <a:rPr lang="en-GB" sz="2400" dirty="0" err="1"/>
              <a:t>viziju</a:t>
            </a:r>
            <a:r>
              <a:rPr lang="en-GB" sz="2400" dirty="0"/>
              <a:t> </a:t>
            </a:r>
            <a:r>
              <a:rPr lang="en-GB" sz="2400" dirty="0" err="1"/>
              <a:t>određenog</a:t>
            </a:r>
            <a:r>
              <a:rPr lang="en-GB" sz="2400" dirty="0"/>
              <a:t> </a:t>
            </a:r>
            <a:r>
              <a:rPr lang="en-GB" sz="2400" dirty="0" err="1"/>
              <a:t>poslovanja</a:t>
            </a:r>
            <a:r>
              <a:rPr lang="en-GB" sz="2400" dirty="0"/>
              <a:t> u </a:t>
            </a:r>
            <a:r>
              <a:rPr lang="en-GB" sz="2400" dirty="0" err="1"/>
              <a:t>budućnosti</a:t>
            </a:r>
            <a:endParaRPr lang="en-GB" sz="2400" dirty="0"/>
          </a:p>
          <a:p>
            <a:pPr lvl="0"/>
            <a:r>
              <a:rPr lang="en-GB" sz="2400" b="1" i="1" dirty="0">
                <a:solidFill>
                  <a:srgbClr val="C00000"/>
                </a:solidFill>
              </a:rPr>
              <a:t>Decisiveness</a:t>
            </a:r>
            <a:r>
              <a:rPr lang="en-GB" sz="2400" b="1" dirty="0">
                <a:solidFill>
                  <a:srgbClr val="C00000"/>
                </a:solidFill>
              </a:rPr>
              <a:t>-</a:t>
            </a:r>
            <a:r>
              <a:rPr lang="en-GB" sz="2400" dirty="0">
                <a:solidFill>
                  <a:srgbClr val="C00000"/>
                </a:solidFill>
              </a:rPr>
              <a:t> </a:t>
            </a:r>
            <a:r>
              <a:rPr lang="en-GB" sz="2400" dirty="0" err="1"/>
              <a:t>uverljiv</a:t>
            </a:r>
            <a:r>
              <a:rPr lang="en-GB" sz="2400" dirty="0"/>
              <a:t> je, </a:t>
            </a:r>
            <a:r>
              <a:rPr lang="en-GB" sz="2400" dirty="0" err="1"/>
              <a:t>jer</a:t>
            </a:r>
            <a:r>
              <a:rPr lang="en-GB" sz="2400" dirty="0"/>
              <a:t> </a:t>
            </a:r>
            <a:r>
              <a:rPr lang="en-GB" sz="2400" dirty="0" err="1"/>
              <a:t>odluke</a:t>
            </a:r>
            <a:r>
              <a:rPr lang="en-GB" sz="2400" dirty="0"/>
              <a:t> </a:t>
            </a:r>
            <a:r>
              <a:rPr lang="en-GB" sz="2400" dirty="0" err="1"/>
              <a:t>donosi</a:t>
            </a:r>
            <a:r>
              <a:rPr lang="en-GB" sz="2400" dirty="0"/>
              <a:t> </a:t>
            </a:r>
            <a:r>
              <a:rPr lang="en-GB" sz="2400" dirty="0" err="1"/>
              <a:t>brzo</a:t>
            </a:r>
            <a:r>
              <a:rPr lang="en-GB" sz="2400" dirty="0"/>
              <a:t> </a:t>
            </a:r>
            <a:r>
              <a:rPr lang="en-GB" sz="2400" dirty="0" err="1"/>
              <a:t>i</a:t>
            </a:r>
            <a:r>
              <a:rPr lang="en-GB" sz="2400" dirty="0"/>
              <a:t> to je </a:t>
            </a:r>
            <a:r>
              <a:rPr lang="en-GB" sz="2400" dirty="0" err="1"/>
              <a:t>ključ</a:t>
            </a:r>
            <a:r>
              <a:rPr lang="en-GB" sz="2400" dirty="0"/>
              <a:t> </a:t>
            </a:r>
            <a:r>
              <a:rPr lang="en-GB" sz="2400" dirty="0" err="1"/>
              <a:t>njegovog</a:t>
            </a:r>
            <a:r>
              <a:rPr lang="en-GB" sz="2400" dirty="0"/>
              <a:t> </a:t>
            </a:r>
            <a:r>
              <a:rPr lang="en-GB" sz="2400" dirty="0" err="1"/>
              <a:t>uspeha</a:t>
            </a:r>
            <a:endParaRPr lang="en-GB" sz="2400" dirty="0"/>
          </a:p>
          <a:p>
            <a:pPr lvl="0"/>
            <a:r>
              <a:rPr lang="en-GB" sz="2400" b="1" i="1" dirty="0">
                <a:solidFill>
                  <a:srgbClr val="C00000"/>
                </a:solidFill>
              </a:rPr>
              <a:t>Doer</a:t>
            </a:r>
            <a:r>
              <a:rPr lang="en-GB" sz="2400" b="1" dirty="0">
                <a:solidFill>
                  <a:srgbClr val="C00000"/>
                </a:solidFill>
              </a:rPr>
              <a:t>-</a:t>
            </a:r>
            <a:r>
              <a:rPr lang="en-GB" sz="2400" dirty="0"/>
              <a:t> </a:t>
            </a:r>
            <a:r>
              <a:rPr lang="en-GB" sz="2400" dirty="0" err="1"/>
              <a:t>preduzetnik</a:t>
            </a:r>
            <a:r>
              <a:rPr lang="en-GB" sz="2400" dirty="0"/>
              <a:t> je </a:t>
            </a:r>
            <a:r>
              <a:rPr lang="en-GB" sz="2400" dirty="0" err="1"/>
              <a:t>tvorac</a:t>
            </a:r>
            <a:r>
              <a:rPr lang="en-GB" sz="2400" dirty="0"/>
              <a:t> </a:t>
            </a:r>
            <a:r>
              <a:rPr lang="en-GB" sz="2400" dirty="0" err="1"/>
              <a:t>jer</a:t>
            </a:r>
            <a:r>
              <a:rPr lang="en-GB" sz="2400" dirty="0"/>
              <a:t> </a:t>
            </a:r>
            <a:r>
              <a:rPr lang="en-GB" sz="2400" dirty="0" err="1"/>
              <a:t>što</a:t>
            </a:r>
            <a:r>
              <a:rPr lang="en-GB" sz="2400" dirty="0"/>
              <a:t> </a:t>
            </a:r>
            <a:r>
              <a:rPr lang="en-GB" sz="2400" dirty="0" err="1"/>
              <a:t>odluči</a:t>
            </a:r>
            <a:r>
              <a:rPr lang="en-GB" sz="2400" dirty="0"/>
              <a:t> </a:t>
            </a:r>
            <a:r>
              <a:rPr lang="en-GB" sz="2400" dirty="0" err="1"/>
              <a:t>vrlo</a:t>
            </a:r>
            <a:r>
              <a:rPr lang="en-GB" sz="2400" dirty="0"/>
              <a:t> </a:t>
            </a:r>
            <a:r>
              <a:rPr lang="en-GB" sz="2400" dirty="0" err="1"/>
              <a:t>brzo</a:t>
            </a:r>
            <a:r>
              <a:rPr lang="en-GB" sz="2400" dirty="0"/>
              <a:t> </a:t>
            </a:r>
            <a:r>
              <a:rPr lang="en-GB" sz="2400" dirty="0" err="1"/>
              <a:t>i</a:t>
            </a:r>
            <a:r>
              <a:rPr lang="en-GB" sz="2400" dirty="0"/>
              <a:t> </a:t>
            </a:r>
            <a:r>
              <a:rPr lang="en-GB" sz="2400" dirty="0" err="1"/>
              <a:t>ostvari</a:t>
            </a:r>
            <a:r>
              <a:rPr lang="en-GB" sz="2400" dirty="0"/>
              <a:t> u </a:t>
            </a:r>
            <a:r>
              <a:rPr lang="en-GB" sz="2400" dirty="0" err="1"/>
              <a:t>praksi</a:t>
            </a:r>
            <a:endParaRPr lang="en-GB" sz="2400" dirty="0"/>
          </a:p>
          <a:p>
            <a:pPr lvl="0"/>
            <a:r>
              <a:rPr lang="en-GB" sz="2400" b="1" i="1" dirty="0">
                <a:solidFill>
                  <a:srgbClr val="C00000"/>
                </a:solidFill>
              </a:rPr>
              <a:t>Determination</a:t>
            </a:r>
            <a:r>
              <a:rPr lang="en-GB" sz="2400" b="1" dirty="0">
                <a:solidFill>
                  <a:srgbClr val="C00000"/>
                </a:solidFill>
              </a:rPr>
              <a:t>-</a:t>
            </a:r>
            <a:r>
              <a:rPr lang="en-GB" sz="2400" dirty="0">
                <a:solidFill>
                  <a:srgbClr val="C00000"/>
                </a:solidFill>
              </a:rPr>
              <a:t> </a:t>
            </a:r>
            <a:r>
              <a:rPr lang="en-GB" sz="2400" dirty="0" err="1"/>
              <a:t>odlučan</a:t>
            </a:r>
            <a:r>
              <a:rPr lang="en-GB" sz="2400" dirty="0"/>
              <a:t> je, </a:t>
            </a:r>
            <a:r>
              <a:rPr lang="en-GB" sz="2400" dirty="0" err="1"/>
              <a:t>jer</a:t>
            </a:r>
            <a:r>
              <a:rPr lang="en-GB" sz="2400" dirty="0"/>
              <a:t> </a:t>
            </a:r>
            <a:r>
              <a:rPr lang="en-GB" sz="2400" dirty="0" err="1"/>
              <a:t>retko</a:t>
            </a:r>
            <a:r>
              <a:rPr lang="en-GB" sz="2400" dirty="0"/>
              <a:t> </a:t>
            </a:r>
            <a:r>
              <a:rPr lang="en-GB" sz="2400" dirty="0" err="1"/>
              <a:t>odustaje</a:t>
            </a:r>
            <a:r>
              <a:rPr lang="en-GB" sz="2400" dirty="0"/>
              <a:t>, pa </a:t>
            </a:r>
            <a:r>
              <a:rPr lang="en-GB" sz="2400" dirty="0" err="1"/>
              <a:t>čak</a:t>
            </a:r>
            <a:r>
              <a:rPr lang="en-GB" sz="2400" dirty="0"/>
              <a:t> </a:t>
            </a:r>
            <a:r>
              <a:rPr lang="en-GB" sz="2400" dirty="0" err="1"/>
              <a:t>i</a:t>
            </a:r>
            <a:r>
              <a:rPr lang="en-GB" sz="2400" dirty="0"/>
              <a:t> </a:t>
            </a:r>
            <a:r>
              <a:rPr lang="en-GB" sz="2400" dirty="0" err="1"/>
              <a:t>kad</a:t>
            </a:r>
            <a:r>
              <a:rPr lang="en-GB" sz="2400" dirty="0"/>
              <a:t> se </a:t>
            </a:r>
            <a:r>
              <a:rPr lang="en-GB" sz="2400" dirty="0" err="1"/>
              <a:t>suoči</a:t>
            </a:r>
            <a:r>
              <a:rPr lang="en-GB" sz="2400" dirty="0"/>
              <a:t> </a:t>
            </a:r>
            <a:r>
              <a:rPr lang="en-GB" sz="2400" dirty="0" err="1"/>
              <a:t>sa</a:t>
            </a:r>
            <a:r>
              <a:rPr lang="en-GB" sz="2400" dirty="0"/>
              <a:t> </a:t>
            </a:r>
            <a:r>
              <a:rPr lang="en-GB" sz="2400" dirty="0" err="1"/>
              <a:t>najtežim</a:t>
            </a:r>
            <a:r>
              <a:rPr lang="en-GB" sz="2400" dirty="0"/>
              <a:t> </a:t>
            </a:r>
            <a:r>
              <a:rPr lang="en-GB" sz="2400" dirty="0" err="1"/>
              <a:t>problemom</a:t>
            </a:r>
            <a:r>
              <a:rPr lang="en-GB" sz="2400" dirty="0"/>
              <a:t> </a:t>
            </a:r>
            <a:r>
              <a:rPr lang="en-GB" sz="2400" dirty="0" err="1"/>
              <a:t>rešen</a:t>
            </a:r>
            <a:r>
              <a:rPr lang="en-GB" sz="2400" dirty="0"/>
              <a:t> je da </a:t>
            </a:r>
            <a:r>
              <a:rPr lang="en-GB" sz="2400" dirty="0" err="1"/>
              <a:t>istraje</a:t>
            </a:r>
            <a:r>
              <a:rPr lang="en-GB" sz="2400" dirty="0"/>
              <a:t> do </a:t>
            </a:r>
            <a:r>
              <a:rPr lang="en-GB" sz="2400" dirty="0" err="1"/>
              <a:t>kraja</a:t>
            </a:r>
            <a:endParaRPr lang="en-GB" sz="2400" dirty="0"/>
          </a:p>
          <a:p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78828" y="991673"/>
            <a:ext cx="6019070" cy="5705341"/>
          </a:xfrm>
        </p:spPr>
        <p:txBody>
          <a:bodyPr>
            <a:normAutofit lnSpcReduction="10000"/>
          </a:bodyPr>
          <a:lstStyle/>
          <a:p>
            <a:pPr lvl="0"/>
            <a:r>
              <a:rPr lang="en-GB" sz="2400" b="1" i="1" dirty="0">
                <a:solidFill>
                  <a:srgbClr val="C00000"/>
                </a:solidFill>
              </a:rPr>
              <a:t>Devotion</a:t>
            </a:r>
            <a:r>
              <a:rPr lang="en-GB" sz="2400" b="1" dirty="0">
                <a:solidFill>
                  <a:srgbClr val="C00000"/>
                </a:solidFill>
              </a:rPr>
              <a:t>-</a:t>
            </a:r>
            <a:r>
              <a:rPr lang="en-GB" sz="2400" dirty="0">
                <a:solidFill>
                  <a:srgbClr val="C00000"/>
                </a:solidFill>
              </a:rPr>
              <a:t> </a:t>
            </a:r>
            <a:r>
              <a:rPr lang="en-GB" sz="2400" dirty="0" err="1"/>
              <a:t>odan</a:t>
            </a:r>
            <a:r>
              <a:rPr lang="en-GB" sz="2400" dirty="0"/>
              <a:t> je </a:t>
            </a:r>
            <a:r>
              <a:rPr lang="en-GB" sz="2400" dirty="0" err="1"/>
              <a:t>poslovnim</a:t>
            </a:r>
            <a:r>
              <a:rPr lang="en-GB" sz="2400" dirty="0"/>
              <a:t> </a:t>
            </a:r>
            <a:r>
              <a:rPr lang="en-GB" sz="2400" dirty="0" err="1"/>
              <a:t>partnerima</a:t>
            </a:r>
            <a:endParaRPr lang="en-GB" sz="2400" dirty="0"/>
          </a:p>
          <a:p>
            <a:pPr lvl="0"/>
            <a:r>
              <a:rPr lang="en-GB" sz="2400" b="1" i="1" dirty="0">
                <a:solidFill>
                  <a:srgbClr val="C00000"/>
                </a:solidFill>
              </a:rPr>
              <a:t>Details</a:t>
            </a:r>
            <a:r>
              <a:rPr lang="en-GB" sz="2400" b="1" dirty="0">
                <a:solidFill>
                  <a:srgbClr val="C00000"/>
                </a:solidFill>
              </a:rPr>
              <a:t>-</a:t>
            </a:r>
            <a:r>
              <a:rPr lang="en-GB" sz="2400" dirty="0">
                <a:solidFill>
                  <a:srgbClr val="C00000"/>
                </a:solidFill>
              </a:rPr>
              <a:t> </a:t>
            </a:r>
            <a:r>
              <a:rPr lang="en-GB" sz="2400" dirty="0" err="1"/>
              <a:t>detaljan</a:t>
            </a:r>
            <a:r>
              <a:rPr lang="en-GB" sz="2400" dirty="0"/>
              <a:t> je </a:t>
            </a:r>
            <a:r>
              <a:rPr lang="en-GB" sz="2400" dirty="0" err="1"/>
              <a:t>jer</a:t>
            </a:r>
            <a:r>
              <a:rPr lang="en-GB" sz="2400" dirty="0"/>
              <a:t> ne </a:t>
            </a:r>
            <a:r>
              <a:rPr lang="en-GB" sz="2400" dirty="0" err="1"/>
              <a:t>dozvoljava</a:t>
            </a:r>
            <a:r>
              <a:rPr lang="en-GB" sz="2400" dirty="0"/>
              <a:t> da mu </a:t>
            </a:r>
            <a:r>
              <a:rPr lang="en-GB" sz="2400" dirty="0" err="1"/>
              <a:t>promakne</a:t>
            </a:r>
            <a:r>
              <a:rPr lang="en-GB" sz="2400" dirty="0"/>
              <a:t> </a:t>
            </a:r>
            <a:r>
              <a:rPr lang="en-GB" sz="2400" dirty="0" err="1"/>
              <a:t>ni</a:t>
            </a:r>
            <a:r>
              <a:rPr lang="en-GB" sz="2400" dirty="0"/>
              <a:t> </a:t>
            </a:r>
            <a:r>
              <a:rPr lang="en-GB" sz="2400" dirty="0" err="1"/>
              <a:t>najmanja</a:t>
            </a:r>
            <a:r>
              <a:rPr lang="en-GB" sz="2400" dirty="0"/>
              <a:t> </a:t>
            </a:r>
            <a:r>
              <a:rPr lang="en-GB" sz="2400" dirty="0" err="1"/>
              <a:t>sitnica</a:t>
            </a:r>
            <a:endParaRPr lang="en-GB" sz="2400" dirty="0"/>
          </a:p>
          <a:p>
            <a:pPr lvl="0"/>
            <a:r>
              <a:rPr lang="en-GB" sz="2400" b="1" i="1" dirty="0">
                <a:solidFill>
                  <a:srgbClr val="C00000"/>
                </a:solidFill>
              </a:rPr>
              <a:t>Destiny</a:t>
            </a:r>
            <a:r>
              <a:rPr lang="en-GB" sz="2400" b="1" dirty="0">
                <a:solidFill>
                  <a:srgbClr val="C00000"/>
                </a:solidFill>
              </a:rPr>
              <a:t>-</a:t>
            </a:r>
            <a:r>
              <a:rPr lang="en-GB" sz="2400" dirty="0">
                <a:solidFill>
                  <a:srgbClr val="C00000"/>
                </a:solidFill>
              </a:rPr>
              <a:t> </a:t>
            </a:r>
            <a:r>
              <a:rPr lang="en-GB" sz="2400" dirty="0" err="1"/>
              <a:t>preduzetnik</a:t>
            </a:r>
            <a:r>
              <a:rPr lang="en-GB" sz="2400" dirty="0"/>
              <a:t> je </a:t>
            </a:r>
            <a:r>
              <a:rPr lang="en-GB" sz="2400" dirty="0" err="1"/>
              <a:t>gospodar</a:t>
            </a:r>
            <a:r>
              <a:rPr lang="en-GB" sz="2400" dirty="0"/>
              <a:t> </a:t>
            </a:r>
            <a:r>
              <a:rPr lang="en-GB" sz="2400" dirty="0" err="1"/>
              <a:t>sudbine</a:t>
            </a:r>
            <a:r>
              <a:rPr lang="en-GB" sz="2400" dirty="0"/>
              <a:t>, </a:t>
            </a:r>
            <a:r>
              <a:rPr lang="en-GB" sz="2400" dirty="0" err="1"/>
              <a:t>jer</a:t>
            </a:r>
            <a:r>
              <a:rPr lang="en-GB" sz="2400" dirty="0"/>
              <a:t> </a:t>
            </a:r>
            <a:r>
              <a:rPr lang="en-GB" sz="2400" dirty="0" err="1"/>
              <a:t>sve</a:t>
            </a:r>
            <a:r>
              <a:rPr lang="en-GB" sz="2400" dirty="0"/>
              <a:t> </a:t>
            </a:r>
            <a:r>
              <a:rPr lang="en-GB" sz="2400" dirty="0" err="1"/>
              <a:t>drži</a:t>
            </a:r>
            <a:r>
              <a:rPr lang="en-GB" sz="2400" dirty="0"/>
              <a:t> u </a:t>
            </a:r>
            <a:r>
              <a:rPr lang="en-GB" sz="2400" dirty="0" err="1"/>
              <a:t>svojim</a:t>
            </a:r>
            <a:r>
              <a:rPr lang="en-GB" sz="2400" dirty="0"/>
              <a:t> </a:t>
            </a:r>
            <a:r>
              <a:rPr lang="en-GB" sz="2400" dirty="0" err="1"/>
              <a:t>rukama</a:t>
            </a:r>
            <a:endParaRPr lang="en-GB" sz="2400" dirty="0"/>
          </a:p>
          <a:p>
            <a:pPr lvl="0"/>
            <a:r>
              <a:rPr lang="en-GB" sz="2400" b="1" i="1" dirty="0">
                <a:solidFill>
                  <a:srgbClr val="C00000"/>
                </a:solidFill>
              </a:rPr>
              <a:t>Dollars</a:t>
            </a:r>
            <a:r>
              <a:rPr lang="en-GB" sz="2400" b="1" dirty="0">
                <a:solidFill>
                  <a:srgbClr val="C00000"/>
                </a:solidFill>
              </a:rPr>
              <a:t>-</a:t>
            </a:r>
            <a:r>
              <a:rPr lang="en-GB" sz="2400" dirty="0">
                <a:solidFill>
                  <a:srgbClr val="C00000"/>
                </a:solidFill>
              </a:rPr>
              <a:t> </a:t>
            </a:r>
            <a:r>
              <a:rPr lang="en-GB" sz="2400" dirty="0" err="1"/>
              <a:t>novac</a:t>
            </a:r>
            <a:r>
              <a:rPr lang="en-GB" sz="2400" dirty="0"/>
              <a:t> </a:t>
            </a:r>
            <a:r>
              <a:rPr lang="en-GB" sz="2400" dirty="0" err="1"/>
              <a:t>vidi</a:t>
            </a:r>
            <a:r>
              <a:rPr lang="en-GB" sz="2400" dirty="0"/>
              <a:t> </a:t>
            </a:r>
            <a:r>
              <a:rPr lang="en-GB" sz="2400" dirty="0" err="1"/>
              <a:t>kao</a:t>
            </a:r>
            <a:r>
              <a:rPr lang="en-GB" sz="2400" dirty="0"/>
              <a:t> </a:t>
            </a:r>
            <a:r>
              <a:rPr lang="en-GB" sz="2400" dirty="0" err="1"/>
              <a:t>sredstvo</a:t>
            </a:r>
            <a:r>
              <a:rPr lang="en-GB" sz="2400" dirty="0"/>
              <a:t> </a:t>
            </a:r>
            <a:r>
              <a:rPr lang="en-GB" sz="2400" dirty="0" err="1"/>
              <a:t>za</a:t>
            </a:r>
            <a:r>
              <a:rPr lang="en-GB" sz="2400" dirty="0"/>
              <a:t> </a:t>
            </a:r>
            <a:r>
              <a:rPr lang="en-GB" sz="2400" dirty="0" err="1"/>
              <a:t>povećavanje</a:t>
            </a:r>
            <a:r>
              <a:rPr lang="en-GB" sz="2400" dirty="0"/>
              <a:t> </a:t>
            </a:r>
            <a:r>
              <a:rPr lang="en-GB" sz="2400" dirty="0" err="1"/>
              <a:t>svog</a:t>
            </a:r>
            <a:r>
              <a:rPr lang="en-GB" sz="2400" dirty="0"/>
              <a:t> </a:t>
            </a:r>
            <a:r>
              <a:rPr lang="en-GB" sz="2400" dirty="0" err="1"/>
              <a:t>poslovnog</a:t>
            </a:r>
            <a:r>
              <a:rPr lang="en-GB" sz="2400" dirty="0"/>
              <a:t> </a:t>
            </a:r>
            <a:r>
              <a:rPr lang="en-GB" sz="2400" dirty="0" err="1"/>
              <a:t>poduhvata</a:t>
            </a:r>
            <a:endParaRPr lang="en-GB" sz="2400" dirty="0"/>
          </a:p>
          <a:p>
            <a:pPr lvl="0"/>
            <a:r>
              <a:rPr lang="en-GB" sz="2400" b="1" i="1" dirty="0">
                <a:solidFill>
                  <a:srgbClr val="C00000"/>
                </a:solidFill>
              </a:rPr>
              <a:t>Distribute</a:t>
            </a:r>
            <a:r>
              <a:rPr lang="en-GB" sz="2400" dirty="0"/>
              <a:t>-</a:t>
            </a:r>
            <a:r>
              <a:rPr lang="en-GB" sz="2400" dirty="0" err="1"/>
              <a:t>preduzetnik</a:t>
            </a:r>
            <a:r>
              <a:rPr lang="en-GB" sz="2400" dirty="0"/>
              <a:t> je distributer, </a:t>
            </a:r>
            <a:r>
              <a:rPr lang="en-GB" sz="2400" dirty="0" err="1"/>
              <a:t>jer</a:t>
            </a:r>
            <a:r>
              <a:rPr lang="en-GB" sz="2400" dirty="0"/>
              <a:t> je </a:t>
            </a:r>
            <a:r>
              <a:rPr lang="en-GB" sz="2400" dirty="0" err="1"/>
              <a:t>spreman</a:t>
            </a:r>
            <a:r>
              <a:rPr lang="en-GB" sz="2400" dirty="0"/>
              <a:t> </a:t>
            </a:r>
            <a:r>
              <a:rPr lang="en-GB" sz="2400" dirty="0" err="1"/>
              <a:t>na</a:t>
            </a:r>
            <a:r>
              <a:rPr lang="en-GB" sz="2400" dirty="0"/>
              <a:t> </a:t>
            </a:r>
            <a:r>
              <a:rPr lang="en-GB" sz="2400" dirty="0" err="1"/>
              <a:t>delegiranje</a:t>
            </a:r>
            <a:r>
              <a:rPr lang="en-GB" sz="2400" dirty="0"/>
              <a:t> </a:t>
            </a:r>
            <a:r>
              <a:rPr lang="en-GB" sz="2400" dirty="0" err="1"/>
              <a:t>ovlašćenja</a:t>
            </a:r>
            <a:r>
              <a:rPr lang="en-GB" sz="2400" dirty="0"/>
              <a:t> </a:t>
            </a:r>
            <a:r>
              <a:rPr lang="en-GB" sz="2400" dirty="0" err="1"/>
              <a:t>ključnim</a:t>
            </a:r>
            <a:r>
              <a:rPr lang="en-GB" sz="2400" dirty="0"/>
              <a:t> </a:t>
            </a:r>
            <a:r>
              <a:rPr lang="en-GB" sz="2400" dirty="0" err="1"/>
              <a:t>saradnicima</a:t>
            </a:r>
            <a:r>
              <a:rPr lang="en-GB" sz="2400" dirty="0"/>
              <a:t>, </a:t>
            </a:r>
            <a:r>
              <a:rPr lang="en-GB" sz="2400" dirty="0" err="1"/>
              <a:t>nekada</a:t>
            </a:r>
            <a:r>
              <a:rPr lang="en-GB" sz="2400" dirty="0"/>
              <a:t> </a:t>
            </a:r>
            <a:r>
              <a:rPr lang="en-GB" sz="2400" dirty="0" err="1"/>
              <a:t>i</a:t>
            </a:r>
            <a:r>
              <a:rPr lang="en-GB" sz="2400" dirty="0"/>
              <a:t> pre </a:t>
            </a:r>
            <a:r>
              <a:rPr lang="en-GB" sz="2400" dirty="0" err="1"/>
              <a:t>nego</a:t>
            </a:r>
            <a:r>
              <a:rPr lang="en-GB" sz="2400" dirty="0"/>
              <a:t> </a:t>
            </a:r>
            <a:r>
              <a:rPr lang="en-GB" sz="2400" dirty="0" err="1"/>
              <a:t>članovima</a:t>
            </a:r>
            <a:r>
              <a:rPr lang="en-GB" sz="2400" dirty="0"/>
              <a:t> </a:t>
            </a:r>
            <a:r>
              <a:rPr lang="en-GB" sz="2400" dirty="0" err="1"/>
              <a:t>svoje</a:t>
            </a:r>
            <a:r>
              <a:rPr lang="en-GB" sz="2400" dirty="0"/>
              <a:t> </a:t>
            </a:r>
            <a:r>
              <a:rPr lang="en-GB" sz="2400" dirty="0" err="1" smtClean="0"/>
              <a:t>porodice</a:t>
            </a:r>
            <a:endParaRPr lang="en-GB" sz="2400" dirty="0" smtClean="0"/>
          </a:p>
          <a:p>
            <a:r>
              <a:rPr lang="en-GB" sz="2400" b="1" i="1" dirty="0">
                <a:solidFill>
                  <a:srgbClr val="C00000"/>
                </a:solidFill>
              </a:rPr>
              <a:t>Dedication</a:t>
            </a:r>
            <a:r>
              <a:rPr lang="en-GB" sz="2400" b="1" dirty="0">
                <a:solidFill>
                  <a:srgbClr val="C00000"/>
                </a:solidFill>
              </a:rPr>
              <a:t>-</a:t>
            </a:r>
            <a:r>
              <a:rPr lang="en-GB" sz="2400" dirty="0">
                <a:solidFill>
                  <a:srgbClr val="C00000"/>
                </a:solidFill>
              </a:rPr>
              <a:t> </a:t>
            </a:r>
            <a:r>
              <a:rPr lang="en-GB" sz="2400" dirty="0" err="1"/>
              <a:t>posvećen</a:t>
            </a:r>
            <a:r>
              <a:rPr lang="en-GB" sz="2400" dirty="0"/>
              <a:t> je </a:t>
            </a:r>
            <a:r>
              <a:rPr lang="en-GB" sz="2400" dirty="0" err="1"/>
              <a:t>poslovanju</a:t>
            </a:r>
            <a:r>
              <a:rPr lang="en-GB" sz="2400" dirty="0"/>
              <a:t> u </a:t>
            </a:r>
            <a:r>
              <a:rPr lang="en-GB" sz="2400" dirty="0" err="1"/>
              <a:t>potpunosti</a:t>
            </a:r>
            <a:r>
              <a:rPr lang="en-GB" sz="2400" dirty="0"/>
              <a:t>, pa </a:t>
            </a:r>
            <a:r>
              <a:rPr lang="en-GB" sz="2400" dirty="0" err="1"/>
              <a:t>čak</a:t>
            </a:r>
            <a:r>
              <a:rPr lang="en-GB" sz="2400" dirty="0"/>
              <a:t> </a:t>
            </a:r>
            <a:r>
              <a:rPr lang="en-GB" sz="2400" dirty="0" err="1"/>
              <a:t>i</a:t>
            </a:r>
            <a:r>
              <a:rPr lang="en-GB" sz="2400" dirty="0"/>
              <a:t> </a:t>
            </a:r>
            <a:r>
              <a:rPr lang="en-GB" sz="2400" dirty="0" err="1"/>
              <a:t>po</a:t>
            </a:r>
            <a:r>
              <a:rPr lang="en-GB" sz="2400" dirty="0"/>
              <a:t> </a:t>
            </a:r>
            <a:r>
              <a:rPr lang="en-GB" sz="2400" dirty="0" err="1"/>
              <a:t>cenu</a:t>
            </a:r>
            <a:r>
              <a:rPr lang="en-GB" sz="2400" dirty="0"/>
              <a:t> </a:t>
            </a:r>
            <a:r>
              <a:rPr lang="en-GB" sz="2400" dirty="0" err="1"/>
              <a:t>žrtvovanja</a:t>
            </a:r>
            <a:r>
              <a:rPr lang="en-GB" sz="2400" dirty="0"/>
              <a:t> </a:t>
            </a:r>
            <a:r>
              <a:rPr lang="en-GB" sz="2400" dirty="0" err="1"/>
              <a:t>nekih</a:t>
            </a:r>
            <a:r>
              <a:rPr lang="en-GB" sz="2400" dirty="0"/>
              <a:t> </a:t>
            </a:r>
            <a:r>
              <a:rPr lang="en-GB" sz="2400" dirty="0" err="1"/>
              <a:t>drugih</a:t>
            </a:r>
            <a:r>
              <a:rPr lang="en-GB" sz="2400" dirty="0"/>
              <a:t> </a:t>
            </a:r>
            <a:r>
              <a:rPr lang="en-GB" sz="2400" dirty="0" err="1"/>
              <a:t>elemenata</a:t>
            </a:r>
            <a:r>
              <a:rPr lang="en-GB" sz="2400" dirty="0"/>
              <a:t> u </a:t>
            </a:r>
            <a:r>
              <a:rPr lang="en-GB" sz="2400" dirty="0" err="1"/>
              <a:t>životu</a:t>
            </a:r>
            <a:endParaRPr lang="en-GB" sz="2400" dirty="0"/>
          </a:p>
          <a:p>
            <a:pPr lvl="0"/>
            <a:endParaRPr lang="en-GB" sz="24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2214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dirty="0"/>
              <a:t>devet kvaliteta </a:t>
            </a:r>
            <a:r>
              <a:rPr lang="en-GB" dirty="0" err="1" smtClean="0"/>
              <a:t>za</a:t>
            </a:r>
            <a:r>
              <a:rPr lang="en-GB" dirty="0" smtClean="0"/>
              <a:t> </a:t>
            </a:r>
            <a:r>
              <a:rPr lang="sr-Latn-CS" dirty="0" smtClean="0"/>
              <a:t>uspešn</a:t>
            </a:r>
            <a:r>
              <a:rPr lang="en-GB" dirty="0" err="1" smtClean="0"/>
              <a:t>og</a:t>
            </a:r>
            <a:r>
              <a:rPr lang="sr-Latn-CS" dirty="0" smtClean="0"/>
              <a:t> preduzetnik</a:t>
            </a:r>
            <a:r>
              <a:rPr lang="en-GB" dirty="0" smtClean="0"/>
              <a:t>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6517" y="2279561"/>
            <a:ext cx="5550795" cy="4404573"/>
          </a:xfrm>
        </p:spPr>
        <p:txBody>
          <a:bodyPr>
            <a:normAutofit/>
          </a:bodyPr>
          <a:lstStyle/>
          <a:p>
            <a:pPr lvl="0"/>
            <a:r>
              <a:rPr lang="en-GB" sz="2400" dirty="0" err="1"/>
              <a:t>Visoko</a:t>
            </a:r>
            <a:r>
              <a:rPr lang="en-GB" sz="2400" dirty="0"/>
              <a:t> </a:t>
            </a:r>
            <a:r>
              <a:rPr lang="en-GB" sz="2400" dirty="0" err="1"/>
              <a:t>postavljeni</a:t>
            </a:r>
            <a:r>
              <a:rPr lang="en-GB" sz="2400" dirty="0"/>
              <a:t>, </a:t>
            </a:r>
            <a:r>
              <a:rPr lang="en-GB" sz="2400" dirty="0" err="1"/>
              <a:t>ali</a:t>
            </a:r>
            <a:r>
              <a:rPr lang="en-GB" sz="2400" dirty="0"/>
              <a:t> </a:t>
            </a:r>
            <a:r>
              <a:rPr lang="en-GB" sz="2400" dirty="0" err="1"/>
              <a:t>nadasve</a:t>
            </a:r>
            <a:r>
              <a:rPr lang="en-GB" sz="2400" dirty="0"/>
              <a:t> </a:t>
            </a:r>
            <a:r>
              <a:rPr lang="en-GB" sz="2400" dirty="0" err="1"/>
              <a:t>realni</a:t>
            </a:r>
            <a:r>
              <a:rPr lang="en-GB" sz="2400" dirty="0"/>
              <a:t> </a:t>
            </a:r>
            <a:r>
              <a:rPr lang="en-GB" sz="2400" dirty="0" err="1"/>
              <a:t>poslovni</a:t>
            </a:r>
            <a:r>
              <a:rPr lang="en-GB" sz="2400" dirty="0"/>
              <a:t> </a:t>
            </a:r>
            <a:r>
              <a:rPr lang="en-GB" sz="2400" dirty="0" err="1"/>
              <a:t>ciljevi</a:t>
            </a:r>
            <a:endParaRPr lang="en-GB" sz="2400" dirty="0"/>
          </a:p>
          <a:p>
            <a:pPr lvl="0"/>
            <a:r>
              <a:rPr lang="en-GB" sz="2400" dirty="0" err="1"/>
              <a:t>Posedovanje</a:t>
            </a:r>
            <a:r>
              <a:rPr lang="en-GB" sz="2400" dirty="0"/>
              <a:t> </a:t>
            </a:r>
            <a:r>
              <a:rPr lang="en-GB" sz="2400" dirty="0" err="1"/>
              <a:t>energije</a:t>
            </a:r>
            <a:endParaRPr lang="en-GB" sz="2400" dirty="0"/>
          </a:p>
          <a:p>
            <a:pPr lvl="0"/>
            <a:r>
              <a:rPr lang="en-GB" sz="2400" dirty="0" err="1"/>
              <a:t>Dovoljan</a:t>
            </a:r>
            <a:r>
              <a:rPr lang="en-GB" sz="2400" dirty="0"/>
              <a:t> </a:t>
            </a:r>
            <a:r>
              <a:rPr lang="en-GB" sz="2400" dirty="0" err="1"/>
              <a:t>stepen</a:t>
            </a:r>
            <a:r>
              <a:rPr lang="en-GB" sz="2400" dirty="0"/>
              <a:t> </a:t>
            </a:r>
            <a:r>
              <a:rPr lang="en-GB" sz="2400" dirty="0" err="1"/>
              <a:t>samopouzdanja</a:t>
            </a:r>
            <a:r>
              <a:rPr lang="en-GB" sz="2400" dirty="0"/>
              <a:t> </a:t>
            </a:r>
            <a:r>
              <a:rPr lang="en-GB" sz="2400" dirty="0" err="1"/>
              <a:t>kako</a:t>
            </a:r>
            <a:r>
              <a:rPr lang="en-GB" sz="2400" dirty="0"/>
              <a:t> bi se </a:t>
            </a:r>
            <a:r>
              <a:rPr lang="en-GB" sz="2400" dirty="0" err="1"/>
              <a:t>preuzeo</a:t>
            </a:r>
            <a:r>
              <a:rPr lang="en-GB" sz="2400" dirty="0"/>
              <a:t> </a:t>
            </a:r>
            <a:r>
              <a:rPr lang="en-GB" sz="2400" dirty="0" err="1"/>
              <a:t>umeren</a:t>
            </a:r>
            <a:r>
              <a:rPr lang="en-GB" sz="2400" dirty="0"/>
              <a:t> </a:t>
            </a:r>
            <a:r>
              <a:rPr lang="en-GB" sz="2400" dirty="0" err="1"/>
              <a:t>poslovni</a:t>
            </a:r>
            <a:r>
              <a:rPr lang="en-GB" sz="2400" dirty="0"/>
              <a:t> </a:t>
            </a:r>
            <a:r>
              <a:rPr lang="en-GB" sz="2400" dirty="0" err="1"/>
              <a:t>rizik</a:t>
            </a:r>
            <a:endParaRPr lang="en-GB" sz="2400" dirty="0"/>
          </a:p>
          <a:p>
            <a:pPr lvl="0"/>
            <a:r>
              <a:rPr lang="en-GB" sz="2400" dirty="0" err="1"/>
              <a:t>Sposobnost</a:t>
            </a:r>
            <a:r>
              <a:rPr lang="en-GB" sz="2400" dirty="0"/>
              <a:t> </a:t>
            </a:r>
            <a:r>
              <a:rPr lang="en-GB" sz="2400" dirty="0" err="1"/>
              <a:t>okupljanja</a:t>
            </a:r>
            <a:r>
              <a:rPr lang="en-GB" sz="2400" dirty="0"/>
              <a:t> </a:t>
            </a:r>
            <a:r>
              <a:rPr lang="en-GB" sz="2400" dirty="0" err="1"/>
              <a:t>potrebnog</a:t>
            </a:r>
            <a:r>
              <a:rPr lang="en-GB" sz="2400" dirty="0"/>
              <a:t> </a:t>
            </a:r>
            <a:r>
              <a:rPr lang="en-GB" sz="2400" dirty="0" err="1"/>
              <a:t>tima</a:t>
            </a:r>
            <a:r>
              <a:rPr lang="en-GB" sz="2400" dirty="0"/>
              <a:t> </a:t>
            </a:r>
            <a:r>
              <a:rPr lang="en-GB" sz="2400" dirty="0" err="1"/>
              <a:t>oko</a:t>
            </a:r>
            <a:r>
              <a:rPr lang="en-GB" sz="2400" dirty="0"/>
              <a:t> </a:t>
            </a:r>
            <a:r>
              <a:rPr lang="en-GB" sz="2400" dirty="0" err="1"/>
              <a:t>sebe</a:t>
            </a:r>
            <a:endParaRPr lang="en-GB" sz="2400" dirty="0"/>
          </a:p>
          <a:p>
            <a:pPr lvl="0"/>
            <a:r>
              <a:rPr lang="en-GB" sz="2400" dirty="0" err="1"/>
              <a:t>Posedovanje</a:t>
            </a:r>
            <a:r>
              <a:rPr lang="en-GB" sz="2400" dirty="0"/>
              <a:t> </a:t>
            </a:r>
            <a:r>
              <a:rPr lang="en-GB" sz="2400" dirty="0" err="1"/>
              <a:t>dugoročne</a:t>
            </a:r>
            <a:r>
              <a:rPr lang="en-GB" sz="2400" dirty="0"/>
              <a:t> </a:t>
            </a:r>
            <a:r>
              <a:rPr lang="en-GB" sz="2400" dirty="0" err="1"/>
              <a:t>vizije</a:t>
            </a:r>
            <a:r>
              <a:rPr lang="en-GB" sz="2400" dirty="0"/>
              <a:t> </a:t>
            </a:r>
            <a:r>
              <a:rPr lang="en-GB" sz="2400" dirty="0" err="1"/>
              <a:t>posla</a:t>
            </a:r>
            <a:endParaRPr lang="en-GB" sz="2400" dirty="0"/>
          </a:p>
          <a:p>
            <a:endParaRPr lang="en-GB" sz="24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859" y="2369713"/>
            <a:ext cx="5834129" cy="3802487"/>
          </a:xfrm>
        </p:spPr>
        <p:txBody>
          <a:bodyPr/>
          <a:lstStyle/>
          <a:p>
            <a:pPr lvl="0"/>
            <a:r>
              <a:rPr lang="en-GB" sz="2400" dirty="0" err="1"/>
              <a:t>Visoki</a:t>
            </a:r>
            <a:r>
              <a:rPr lang="en-GB" sz="2400" dirty="0"/>
              <a:t> </a:t>
            </a:r>
            <a:r>
              <a:rPr lang="en-GB" sz="2400" dirty="0" err="1"/>
              <a:t>poslovni</a:t>
            </a:r>
            <a:r>
              <a:rPr lang="en-GB" sz="2400" dirty="0"/>
              <a:t> </a:t>
            </a:r>
            <a:r>
              <a:rPr lang="en-GB" sz="2400" dirty="0" err="1"/>
              <a:t>standardi</a:t>
            </a:r>
            <a:r>
              <a:rPr lang="en-GB" sz="2400" dirty="0"/>
              <a:t> </a:t>
            </a:r>
            <a:r>
              <a:rPr lang="en-GB" sz="2400" dirty="0" err="1"/>
              <a:t>koje</a:t>
            </a:r>
            <a:r>
              <a:rPr lang="en-GB" sz="2400" dirty="0"/>
              <a:t> je </a:t>
            </a:r>
            <a:r>
              <a:rPr lang="en-GB" sz="2400" dirty="0" err="1"/>
              <a:t>sam</a:t>
            </a:r>
            <a:r>
              <a:rPr lang="en-GB" sz="2400" dirty="0"/>
              <a:t> </a:t>
            </a:r>
            <a:r>
              <a:rPr lang="en-GB" sz="2400" dirty="0" err="1"/>
              <a:t>postavio</a:t>
            </a:r>
            <a:endParaRPr lang="en-GB" sz="2400" dirty="0"/>
          </a:p>
          <a:p>
            <a:pPr lvl="0"/>
            <a:r>
              <a:rPr lang="en-GB" sz="2400" dirty="0" err="1"/>
              <a:t>Kontinuirano</a:t>
            </a:r>
            <a:r>
              <a:rPr lang="en-GB" sz="2400" dirty="0"/>
              <a:t> </a:t>
            </a:r>
            <a:r>
              <a:rPr lang="en-GB" sz="2400" dirty="0" err="1"/>
              <a:t>povećanje</a:t>
            </a:r>
            <a:r>
              <a:rPr lang="en-GB" sz="2400" dirty="0"/>
              <a:t> </a:t>
            </a:r>
            <a:r>
              <a:rPr lang="en-GB" sz="2400" dirty="0" err="1"/>
              <a:t>konkurentske</a:t>
            </a:r>
            <a:r>
              <a:rPr lang="en-GB" sz="2400" dirty="0"/>
              <a:t> </a:t>
            </a:r>
            <a:r>
              <a:rPr lang="en-GB" sz="2400" dirty="0" err="1"/>
              <a:t>prednosti</a:t>
            </a:r>
            <a:r>
              <a:rPr lang="en-GB" sz="2400" dirty="0"/>
              <a:t> </a:t>
            </a:r>
            <a:r>
              <a:rPr lang="en-GB" sz="2400" dirty="0" err="1"/>
              <a:t>svog</a:t>
            </a:r>
            <a:r>
              <a:rPr lang="en-GB" sz="2400" dirty="0"/>
              <a:t> </a:t>
            </a:r>
            <a:r>
              <a:rPr lang="en-GB" sz="2400" dirty="0" err="1"/>
              <a:t>posla</a:t>
            </a:r>
            <a:endParaRPr lang="en-GB" sz="2400" dirty="0"/>
          </a:p>
          <a:p>
            <a:pPr lvl="0"/>
            <a:r>
              <a:rPr lang="en-GB" sz="2400" dirty="0" err="1"/>
              <a:t>Spremnost</a:t>
            </a:r>
            <a:r>
              <a:rPr lang="en-GB" sz="2400" dirty="0"/>
              <a:t> </a:t>
            </a:r>
            <a:r>
              <a:rPr lang="en-GB" sz="2400" dirty="0" err="1"/>
              <a:t>učenja</a:t>
            </a:r>
            <a:r>
              <a:rPr lang="en-GB" sz="2400" dirty="0"/>
              <a:t> </a:t>
            </a:r>
            <a:r>
              <a:rPr lang="en-GB" sz="2400" dirty="0" err="1"/>
              <a:t>na</a:t>
            </a:r>
            <a:r>
              <a:rPr lang="en-GB" sz="2400" dirty="0"/>
              <a:t> </a:t>
            </a:r>
            <a:r>
              <a:rPr lang="en-GB" sz="2400" dirty="0" err="1"/>
              <a:t>sopstvenim</a:t>
            </a:r>
            <a:r>
              <a:rPr lang="en-GB" sz="2400" dirty="0"/>
              <a:t> </a:t>
            </a:r>
            <a:r>
              <a:rPr lang="en-GB" sz="2400" dirty="0" err="1"/>
              <a:t>greškama</a:t>
            </a:r>
            <a:endParaRPr lang="en-GB" sz="2400" dirty="0"/>
          </a:p>
          <a:p>
            <a:pPr lvl="0"/>
            <a:r>
              <a:rPr lang="en-GB" sz="2400" dirty="0" err="1"/>
              <a:t>Motivacija</a:t>
            </a:r>
            <a:r>
              <a:rPr lang="en-GB" sz="2400" dirty="0"/>
              <a:t> </a:t>
            </a:r>
            <a:r>
              <a:rPr lang="en-GB" sz="2400" dirty="0" err="1"/>
              <a:t>za</a:t>
            </a:r>
            <a:r>
              <a:rPr lang="en-GB" sz="2400" dirty="0"/>
              <a:t> </a:t>
            </a:r>
            <a:r>
              <a:rPr lang="en-GB" sz="2400" dirty="0" err="1"/>
              <a:t>dalje</a:t>
            </a:r>
            <a:r>
              <a:rPr lang="en-GB" sz="2400" dirty="0"/>
              <a:t> </a:t>
            </a:r>
            <a:r>
              <a:rPr lang="en-GB" sz="2400" dirty="0" err="1"/>
              <a:t>razrađivanje</a:t>
            </a:r>
            <a:r>
              <a:rPr lang="en-GB" sz="2400" dirty="0"/>
              <a:t> </a:t>
            </a:r>
            <a:r>
              <a:rPr lang="en-GB" sz="2400" dirty="0" err="1"/>
              <a:t>posla</a:t>
            </a:r>
            <a:r>
              <a:rPr lang="en-GB" sz="2400" dirty="0"/>
              <a:t> </a:t>
            </a:r>
            <a:r>
              <a:rPr lang="en-GB" sz="2400" dirty="0" err="1"/>
              <a:t>treba</a:t>
            </a:r>
            <a:r>
              <a:rPr lang="en-GB" sz="2400" dirty="0"/>
              <a:t> da </a:t>
            </a:r>
            <a:r>
              <a:rPr lang="en-GB" sz="2400" dirty="0" err="1"/>
              <a:t>bude</a:t>
            </a:r>
            <a:r>
              <a:rPr lang="en-GB" sz="2400" dirty="0"/>
              <a:t> </a:t>
            </a:r>
            <a:r>
              <a:rPr lang="en-GB" sz="2400" dirty="0" err="1"/>
              <a:t>novac</a:t>
            </a:r>
            <a:r>
              <a:rPr lang="en-GB" sz="2400" dirty="0"/>
              <a:t> </a:t>
            </a:r>
            <a:r>
              <a:rPr lang="en-GB" sz="2400" dirty="0" err="1"/>
              <a:t>zarađen</a:t>
            </a:r>
            <a:r>
              <a:rPr lang="en-GB" sz="2400" dirty="0"/>
              <a:t> od </a:t>
            </a:r>
            <a:r>
              <a:rPr lang="en-GB" sz="2400" dirty="0" err="1"/>
              <a:t>biznisa</a:t>
            </a:r>
            <a:endParaRPr lang="en-GB" sz="24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98493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740758"/>
          </a:xfrm>
        </p:spPr>
        <p:txBody>
          <a:bodyPr>
            <a:normAutofit/>
          </a:bodyPr>
          <a:lstStyle/>
          <a:p>
            <a:r>
              <a:rPr lang="sr-Latn-CS" sz="2800" dirty="0" smtClean="0"/>
              <a:t>ličn</a:t>
            </a:r>
            <a:r>
              <a:rPr lang="en-GB" sz="2800" dirty="0" err="1" smtClean="0"/>
              <a:t>i</a:t>
            </a:r>
            <a:r>
              <a:rPr lang="sr-Latn-CS" sz="2800" dirty="0" smtClean="0"/>
              <a:t> </a:t>
            </a:r>
            <a:r>
              <a:rPr lang="sr-Latn-CS" sz="2800" b="1" dirty="0" smtClean="0">
                <a:solidFill>
                  <a:srgbClr val="C00000"/>
                </a:solidFill>
              </a:rPr>
              <a:t>kvalitet</a:t>
            </a:r>
            <a:r>
              <a:rPr lang="en-GB" sz="2800" b="1" dirty="0" err="1" smtClean="0">
                <a:solidFill>
                  <a:srgbClr val="C00000"/>
                </a:solidFill>
              </a:rPr>
              <a:t>i</a:t>
            </a:r>
            <a:r>
              <a:rPr lang="sr-Latn-CS" sz="2800" b="1" dirty="0" smtClean="0">
                <a:solidFill>
                  <a:srgbClr val="C00000"/>
                </a:solidFill>
              </a:rPr>
              <a:t> </a:t>
            </a:r>
            <a:r>
              <a:rPr lang="sr-Latn-CS" sz="2800" dirty="0"/>
              <a:t>koji su zajednički većini onih </a:t>
            </a:r>
            <a:r>
              <a:rPr lang="sr-Latn-CS" sz="2800" dirty="0" smtClean="0"/>
              <a:t>najuspešnijih</a:t>
            </a:r>
            <a:r>
              <a:rPr lang="en-GB" sz="2800" dirty="0" smtClean="0"/>
              <a:t> </a:t>
            </a:r>
            <a:r>
              <a:rPr lang="en-GB" sz="2800" dirty="0" err="1" smtClean="0"/>
              <a:t>preduzetnika</a:t>
            </a:r>
            <a:r>
              <a:rPr lang="sr-Latn-CS" sz="2800" dirty="0" smtClean="0"/>
              <a:t>, </a:t>
            </a:r>
            <a:r>
              <a:rPr lang="sr-Latn-CS" sz="2800" dirty="0"/>
              <a:t>a po mišljenju autora </a:t>
            </a:r>
            <a:r>
              <a:rPr lang="sr-Latn-CS" sz="2800" dirty="0" smtClean="0"/>
              <a:t>su:</a:t>
            </a:r>
            <a:endParaRPr lang="en-GB" sz="2800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sr-Latn-CS" sz="2800" i="1" dirty="0" smtClean="0"/>
              <a:t>proaktivnost</a:t>
            </a:r>
            <a:r>
              <a:rPr lang="sr-Latn-CS" sz="2800" i="1" dirty="0"/>
              <a:t>, </a:t>
            </a:r>
            <a:endParaRPr lang="en-GB" sz="2800" i="1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sr-Latn-CS" sz="2800" i="1" dirty="0" smtClean="0"/>
              <a:t>odlučnost</a:t>
            </a:r>
            <a:r>
              <a:rPr lang="sr-Latn-CS" sz="2800" i="1" dirty="0"/>
              <a:t>, </a:t>
            </a:r>
            <a:endParaRPr lang="en-GB" sz="2800" i="1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sr-Latn-CS" sz="2800" i="1" dirty="0" smtClean="0"/>
              <a:t>požrtvovanost</a:t>
            </a:r>
            <a:r>
              <a:rPr lang="sr-Latn-CS" sz="2800" i="1" dirty="0"/>
              <a:t>, </a:t>
            </a:r>
            <a:endParaRPr lang="en-GB" sz="2800" i="1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sr-Latn-CS" sz="2800" i="1" dirty="0" smtClean="0"/>
              <a:t>inicijativnost</a:t>
            </a:r>
            <a:r>
              <a:rPr lang="sr-Latn-CS" sz="2800" i="1" dirty="0"/>
              <a:t>, </a:t>
            </a:r>
            <a:endParaRPr lang="en-GB" sz="2800" i="1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sr-Latn-CS" sz="2800" i="1" dirty="0" smtClean="0"/>
              <a:t>pronicljivost</a:t>
            </a:r>
            <a:r>
              <a:rPr lang="sr-Latn-CS" sz="2800" i="1" dirty="0"/>
              <a:t>, </a:t>
            </a:r>
            <a:endParaRPr lang="en-GB" sz="2800" i="1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sr-Latn-CS" sz="2800" i="1" dirty="0" smtClean="0"/>
              <a:t>posedovanje </a:t>
            </a:r>
            <a:r>
              <a:rPr lang="sr-Latn-CS" sz="2800" i="1" dirty="0"/>
              <a:t>jasno definisanog cilja i </a:t>
            </a:r>
            <a:endParaRPr lang="en-GB" sz="2800" i="1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sr-Latn-CS" sz="2800" i="1" dirty="0" smtClean="0"/>
              <a:t>spremnost </a:t>
            </a:r>
            <a:r>
              <a:rPr lang="sr-Latn-CS" sz="2800" i="1" dirty="0"/>
              <a:t>za njegovu realizaciju uz prisutnost rizika.</a:t>
            </a:r>
            <a:endParaRPr lang="en-GB" sz="2800" dirty="0"/>
          </a:p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3938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err="1"/>
              <a:t>Preduzetnički</a:t>
            </a:r>
            <a:r>
              <a:rPr lang="en-GB" sz="2800" dirty="0"/>
              <a:t> </a:t>
            </a:r>
            <a:r>
              <a:rPr lang="en-GB" sz="2800" dirty="0" err="1"/>
              <a:t>opredeljena</a:t>
            </a:r>
            <a:r>
              <a:rPr lang="en-GB" sz="2800" dirty="0"/>
              <a:t> </a:t>
            </a:r>
            <a:r>
              <a:rPr lang="en-GB" sz="2800" dirty="0" err="1"/>
              <a:t>osoba</a:t>
            </a:r>
            <a:r>
              <a:rPr lang="en-GB" sz="2800" dirty="0"/>
              <a:t> </a:t>
            </a:r>
            <a:r>
              <a:rPr lang="en-GB" sz="2800" dirty="0" err="1"/>
              <a:t>mora</a:t>
            </a:r>
            <a:r>
              <a:rPr lang="en-GB" sz="2800" dirty="0"/>
              <a:t> </a:t>
            </a:r>
            <a:r>
              <a:rPr lang="en-GB" sz="2800" dirty="0" err="1"/>
              <a:t>sama</a:t>
            </a:r>
            <a:r>
              <a:rPr lang="en-GB" sz="2800" dirty="0"/>
              <a:t> </a:t>
            </a:r>
            <a:r>
              <a:rPr lang="en-GB" sz="2800" dirty="0" err="1"/>
              <a:t>posedovati</a:t>
            </a:r>
            <a:r>
              <a:rPr lang="en-GB" sz="2800" dirty="0"/>
              <a:t> </a:t>
            </a:r>
            <a:r>
              <a:rPr lang="en-GB" sz="2800" dirty="0" err="1"/>
              <a:t>osećaj</a:t>
            </a:r>
            <a:r>
              <a:rPr lang="en-GB" sz="2800" dirty="0"/>
              <a:t> </a:t>
            </a:r>
            <a:r>
              <a:rPr lang="en-GB" sz="2800" b="1" dirty="0" err="1">
                <a:solidFill>
                  <a:srgbClr val="C00000"/>
                </a:solidFill>
              </a:rPr>
              <a:t>sigurnosti</a:t>
            </a:r>
            <a:r>
              <a:rPr lang="en-GB" sz="2800" dirty="0"/>
              <a:t>, </a:t>
            </a:r>
            <a:r>
              <a:rPr lang="en-GB" sz="2800" dirty="0" err="1"/>
              <a:t>samostalnosti</a:t>
            </a:r>
            <a:r>
              <a:rPr lang="en-GB" sz="2800" dirty="0"/>
              <a:t> </a:t>
            </a:r>
            <a:r>
              <a:rPr lang="en-GB" sz="2800" dirty="0" err="1"/>
              <a:t>i</a:t>
            </a:r>
            <a:r>
              <a:rPr lang="en-GB" sz="2800" dirty="0"/>
              <a:t> </a:t>
            </a:r>
            <a:r>
              <a:rPr lang="en-GB" sz="2800" dirty="0" err="1"/>
              <a:t>nezavisnosti</a:t>
            </a:r>
            <a:r>
              <a:rPr lang="en-GB" sz="2800" dirty="0"/>
              <a:t> u </a:t>
            </a:r>
            <a:r>
              <a:rPr lang="en-GB" sz="2800" dirty="0" err="1"/>
              <a:t>aktivnostima</a:t>
            </a:r>
            <a:r>
              <a:rPr lang="en-GB" sz="2800" dirty="0"/>
              <a:t>. </a:t>
            </a:r>
            <a:endParaRPr lang="en-GB" sz="2800" dirty="0" smtClean="0"/>
          </a:p>
          <a:p>
            <a:r>
              <a:rPr lang="en-GB" sz="2800" dirty="0" err="1" smtClean="0"/>
              <a:t>Drugim</a:t>
            </a:r>
            <a:r>
              <a:rPr lang="en-GB" sz="2800" dirty="0" smtClean="0"/>
              <a:t> </a:t>
            </a:r>
            <a:r>
              <a:rPr lang="en-GB" sz="2800" dirty="0" err="1"/>
              <a:t>rečima</a:t>
            </a:r>
            <a:r>
              <a:rPr lang="en-GB" sz="2800" dirty="0"/>
              <a:t>, to </a:t>
            </a:r>
            <a:r>
              <a:rPr lang="en-GB" sz="2800" dirty="0" err="1"/>
              <a:t>znači</a:t>
            </a:r>
            <a:r>
              <a:rPr lang="en-GB" sz="2800" dirty="0"/>
              <a:t> </a:t>
            </a:r>
            <a:r>
              <a:rPr lang="en-GB" sz="2800" u="sng" dirty="0" err="1"/>
              <a:t>slobodu</a:t>
            </a:r>
            <a:r>
              <a:rPr lang="en-GB" sz="2800" u="sng" dirty="0"/>
              <a:t> u </a:t>
            </a:r>
            <a:r>
              <a:rPr lang="en-GB" sz="2800" u="sng" dirty="0" err="1"/>
              <a:t>odlučivanju</a:t>
            </a:r>
            <a:r>
              <a:rPr lang="en-GB" sz="2800" u="sng" dirty="0"/>
              <a:t> </a:t>
            </a:r>
            <a:r>
              <a:rPr lang="en-GB" sz="2800" u="sng" dirty="0" err="1"/>
              <a:t>i</a:t>
            </a:r>
            <a:r>
              <a:rPr lang="en-GB" sz="2800" u="sng" dirty="0"/>
              <a:t> </a:t>
            </a:r>
            <a:r>
              <a:rPr lang="en-GB" sz="2800" u="sng" dirty="0" err="1"/>
              <a:t>motivisanost</a:t>
            </a:r>
            <a:r>
              <a:rPr lang="en-GB" sz="2800" u="sng" dirty="0"/>
              <a:t> </a:t>
            </a:r>
            <a:r>
              <a:rPr lang="en-GB" sz="2800" dirty="0" err="1"/>
              <a:t>za</a:t>
            </a:r>
            <a:r>
              <a:rPr lang="en-GB" sz="2800" dirty="0"/>
              <a:t> </a:t>
            </a:r>
            <a:r>
              <a:rPr lang="en-GB" sz="2800" dirty="0" err="1"/>
              <a:t>preduzimanje</a:t>
            </a:r>
            <a:r>
              <a:rPr lang="en-GB" sz="2800" dirty="0"/>
              <a:t> </a:t>
            </a:r>
            <a:r>
              <a:rPr lang="en-GB" sz="2800" dirty="0" err="1"/>
              <a:t>aktivnosti</a:t>
            </a:r>
            <a:r>
              <a:rPr lang="en-GB" sz="2800" dirty="0"/>
              <a:t>. </a:t>
            </a:r>
            <a:endParaRPr lang="en-GB" sz="2800" dirty="0" smtClean="0"/>
          </a:p>
          <a:p>
            <a:r>
              <a:rPr lang="en-GB" sz="2800" dirty="0" err="1" smtClean="0"/>
              <a:t>Vršenje</a:t>
            </a:r>
            <a:r>
              <a:rPr lang="en-GB" sz="2800" dirty="0" smtClean="0"/>
              <a:t> </a:t>
            </a:r>
            <a:r>
              <a:rPr lang="en-GB" sz="2800" dirty="0" err="1"/>
              <a:t>preduzetničke</a:t>
            </a:r>
            <a:r>
              <a:rPr lang="en-GB" sz="2800" dirty="0"/>
              <a:t> </a:t>
            </a:r>
            <a:r>
              <a:rPr lang="en-GB" sz="2800" dirty="0" err="1"/>
              <a:t>funkcije</a:t>
            </a:r>
            <a:r>
              <a:rPr lang="en-GB" sz="2800" dirty="0"/>
              <a:t> </a:t>
            </a:r>
            <a:r>
              <a:rPr lang="en-GB" sz="2800" dirty="0" err="1"/>
              <a:t>čini</a:t>
            </a:r>
            <a:r>
              <a:rPr lang="en-GB" sz="2800" dirty="0"/>
              <a:t> </a:t>
            </a:r>
            <a:r>
              <a:rPr lang="en-GB" sz="2800" dirty="0" err="1"/>
              <a:t>osnovu</a:t>
            </a:r>
            <a:r>
              <a:rPr lang="en-GB" sz="2800" dirty="0"/>
              <a:t> </a:t>
            </a:r>
            <a:r>
              <a:rPr lang="en-GB" sz="2800" dirty="0" err="1"/>
              <a:t>tržišno-orijentisanog</a:t>
            </a:r>
            <a:r>
              <a:rPr lang="en-GB" sz="2800" dirty="0"/>
              <a:t> </a:t>
            </a:r>
            <a:r>
              <a:rPr lang="en-GB" sz="2800" dirty="0" err="1"/>
              <a:t>preduzeća</a:t>
            </a:r>
            <a:r>
              <a:rPr lang="en-GB" sz="2800" dirty="0"/>
              <a:t>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50488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GB" sz="2800" b="1" dirty="0" err="1">
                <a:solidFill>
                  <a:srgbClr val="C00000"/>
                </a:solidFill>
              </a:rPr>
              <a:t>Inicijativnost</a:t>
            </a:r>
            <a:r>
              <a:rPr lang="en-GB" sz="2800" dirty="0">
                <a:solidFill>
                  <a:srgbClr val="C00000"/>
                </a:solidFill>
              </a:rPr>
              <a:t> </a:t>
            </a:r>
            <a:r>
              <a:rPr lang="en-GB" sz="2800" dirty="0" err="1"/>
              <a:t>kod</a:t>
            </a:r>
            <a:r>
              <a:rPr lang="en-GB" sz="2800" dirty="0"/>
              <a:t> </a:t>
            </a:r>
            <a:r>
              <a:rPr lang="en-GB" sz="2800" dirty="0" err="1"/>
              <a:t>preduzetnika</a:t>
            </a:r>
            <a:r>
              <a:rPr lang="en-GB" sz="2800" dirty="0"/>
              <a:t> </a:t>
            </a:r>
            <a:r>
              <a:rPr lang="en-GB" sz="2800" dirty="0" err="1"/>
              <a:t>ogleda</a:t>
            </a:r>
            <a:r>
              <a:rPr lang="en-GB" sz="2800" dirty="0"/>
              <a:t> se u </a:t>
            </a:r>
            <a:r>
              <a:rPr lang="en-GB" sz="2800" dirty="0" err="1"/>
              <a:t>mogućnosti</a:t>
            </a:r>
            <a:r>
              <a:rPr lang="en-GB" sz="2800" dirty="0"/>
              <a:t> </a:t>
            </a:r>
            <a:r>
              <a:rPr lang="en-GB" sz="2800" dirty="0" err="1"/>
              <a:t>kontinuiranog</a:t>
            </a:r>
            <a:r>
              <a:rPr lang="en-GB" sz="2800" dirty="0"/>
              <a:t> </a:t>
            </a:r>
            <a:r>
              <a:rPr lang="en-GB" sz="2800" dirty="0" err="1"/>
              <a:t>uvođenja</a:t>
            </a:r>
            <a:r>
              <a:rPr lang="en-GB" sz="2800" dirty="0"/>
              <a:t> </a:t>
            </a:r>
            <a:r>
              <a:rPr lang="en-GB" sz="2800" dirty="0" err="1"/>
              <a:t>i</a:t>
            </a:r>
            <a:r>
              <a:rPr lang="en-GB" sz="2800" dirty="0"/>
              <a:t> </a:t>
            </a:r>
            <a:r>
              <a:rPr lang="en-GB" sz="2800" dirty="0" err="1"/>
              <a:t>korišćenja</a:t>
            </a:r>
            <a:r>
              <a:rPr lang="en-GB" sz="2800" dirty="0"/>
              <a:t> </a:t>
            </a:r>
            <a:r>
              <a:rPr lang="en-GB" sz="2800" dirty="0" err="1"/>
              <a:t>novih</a:t>
            </a:r>
            <a:r>
              <a:rPr lang="en-GB" sz="2800" dirty="0"/>
              <a:t> </a:t>
            </a:r>
            <a:r>
              <a:rPr lang="en-GB" sz="2800" dirty="0" err="1"/>
              <a:t>načina</a:t>
            </a:r>
            <a:r>
              <a:rPr lang="en-GB" sz="2800" dirty="0"/>
              <a:t> </a:t>
            </a:r>
            <a:r>
              <a:rPr lang="en-GB" sz="2800" dirty="0" err="1"/>
              <a:t>i</a:t>
            </a:r>
            <a:r>
              <a:rPr lang="en-GB" sz="2800" dirty="0"/>
              <a:t> </a:t>
            </a:r>
            <a:r>
              <a:rPr lang="en-GB" sz="2800" dirty="0" err="1"/>
              <a:t>oblika</a:t>
            </a:r>
            <a:r>
              <a:rPr lang="en-GB" sz="2800" dirty="0"/>
              <a:t> </a:t>
            </a:r>
            <a:r>
              <a:rPr lang="en-GB" sz="2800" dirty="0" err="1"/>
              <a:t>rada</a:t>
            </a:r>
            <a:r>
              <a:rPr lang="en-GB" sz="2800" dirty="0"/>
              <a:t>, </a:t>
            </a:r>
            <a:r>
              <a:rPr lang="en-GB" sz="2800" dirty="0" err="1"/>
              <a:t>kao</a:t>
            </a:r>
            <a:r>
              <a:rPr lang="en-GB" sz="2800" dirty="0"/>
              <a:t> </a:t>
            </a:r>
            <a:r>
              <a:rPr lang="en-GB" sz="2800" dirty="0" err="1"/>
              <a:t>što</a:t>
            </a:r>
            <a:r>
              <a:rPr lang="en-GB" sz="2800" dirty="0"/>
              <a:t> </a:t>
            </a:r>
            <a:r>
              <a:rPr lang="en-GB" sz="2800" dirty="0" err="1"/>
              <a:t>su</a:t>
            </a:r>
            <a:r>
              <a:rPr lang="en-GB" sz="2800" dirty="0"/>
              <a:t> </a:t>
            </a:r>
            <a:r>
              <a:rPr lang="en-GB" sz="2800" dirty="0" err="1"/>
              <a:t>uvođenje</a:t>
            </a:r>
            <a:r>
              <a:rPr lang="en-GB" sz="2800" dirty="0"/>
              <a:t> </a:t>
            </a:r>
            <a:r>
              <a:rPr lang="en-GB" sz="2800" dirty="0" err="1"/>
              <a:t>novih</a:t>
            </a:r>
            <a:r>
              <a:rPr lang="en-GB" sz="2800" dirty="0"/>
              <a:t> </a:t>
            </a:r>
            <a:r>
              <a:rPr lang="en-GB" sz="2800" dirty="0" err="1"/>
              <a:t>tehnologija</a:t>
            </a:r>
            <a:r>
              <a:rPr lang="en-GB" sz="2800" dirty="0"/>
              <a:t> u </a:t>
            </a:r>
            <a:r>
              <a:rPr lang="en-GB" sz="2800" dirty="0" err="1"/>
              <a:t>proizvodnji</a:t>
            </a:r>
            <a:r>
              <a:rPr lang="en-GB" sz="2800" dirty="0"/>
              <a:t>, </a:t>
            </a:r>
            <a:r>
              <a:rPr lang="en-GB" sz="2800" dirty="0" err="1"/>
              <a:t>stalna</a:t>
            </a:r>
            <a:r>
              <a:rPr lang="en-GB" sz="2800" dirty="0"/>
              <a:t> </a:t>
            </a:r>
            <a:r>
              <a:rPr lang="en-GB" sz="2800" dirty="0" err="1"/>
              <a:t>promena</a:t>
            </a:r>
            <a:r>
              <a:rPr lang="en-GB" sz="2800" dirty="0"/>
              <a:t> </a:t>
            </a:r>
            <a:r>
              <a:rPr lang="en-GB" sz="2800" dirty="0" err="1"/>
              <a:t>sirovina</a:t>
            </a:r>
            <a:r>
              <a:rPr lang="en-GB" sz="2800" dirty="0"/>
              <a:t> </a:t>
            </a:r>
            <a:r>
              <a:rPr lang="en-GB" sz="2800" dirty="0" err="1"/>
              <a:t>i</a:t>
            </a:r>
            <a:r>
              <a:rPr lang="en-GB" sz="2800" dirty="0"/>
              <a:t> </a:t>
            </a:r>
            <a:r>
              <a:rPr lang="en-GB" sz="2800" dirty="0" err="1"/>
              <a:t>zamena</a:t>
            </a:r>
            <a:r>
              <a:rPr lang="en-GB" sz="2800" dirty="0"/>
              <a:t> </a:t>
            </a:r>
            <a:r>
              <a:rPr lang="en-GB" sz="2800" dirty="0" err="1"/>
              <a:t>postojećih</a:t>
            </a:r>
            <a:r>
              <a:rPr lang="en-GB" sz="2800" dirty="0"/>
              <a:t> </a:t>
            </a:r>
            <a:r>
              <a:rPr lang="en-GB" sz="2800" dirty="0" err="1"/>
              <a:t>sa</a:t>
            </a:r>
            <a:r>
              <a:rPr lang="en-GB" sz="2800" dirty="0"/>
              <a:t> </a:t>
            </a:r>
            <a:r>
              <a:rPr lang="en-GB" sz="2800" dirty="0" err="1"/>
              <a:t>novim</a:t>
            </a:r>
            <a:r>
              <a:rPr lang="en-GB" sz="2800" dirty="0"/>
              <a:t> </a:t>
            </a:r>
            <a:r>
              <a:rPr lang="en-GB" sz="2800" dirty="0" err="1"/>
              <a:t>materijalima</a:t>
            </a:r>
            <a:r>
              <a:rPr lang="en-GB" sz="2800" dirty="0"/>
              <a:t>, </a:t>
            </a:r>
            <a:r>
              <a:rPr lang="en-GB" sz="2800" dirty="0" err="1"/>
              <a:t>otkrivanje</a:t>
            </a:r>
            <a:r>
              <a:rPr lang="en-GB" sz="2800" dirty="0"/>
              <a:t> </a:t>
            </a:r>
            <a:r>
              <a:rPr lang="en-GB" sz="2800" dirty="0" err="1"/>
              <a:t>novih</a:t>
            </a:r>
            <a:r>
              <a:rPr lang="en-GB" sz="2800" dirty="0"/>
              <a:t> </a:t>
            </a:r>
            <a:r>
              <a:rPr lang="en-GB" sz="2800" dirty="0" err="1"/>
              <a:t>načina</a:t>
            </a:r>
            <a:r>
              <a:rPr lang="en-GB" sz="2800" dirty="0"/>
              <a:t> </a:t>
            </a:r>
            <a:r>
              <a:rPr lang="en-GB" sz="2800" dirty="0" err="1"/>
              <a:t>za</a:t>
            </a:r>
            <a:r>
              <a:rPr lang="en-GB" sz="2800" dirty="0"/>
              <a:t> </a:t>
            </a:r>
            <a:r>
              <a:rPr lang="en-GB" sz="2800" dirty="0" err="1"/>
              <a:t>promociju</a:t>
            </a:r>
            <a:r>
              <a:rPr lang="en-GB" sz="2800" dirty="0"/>
              <a:t> </a:t>
            </a:r>
            <a:r>
              <a:rPr lang="en-GB" sz="2800" dirty="0" err="1"/>
              <a:t>i</a:t>
            </a:r>
            <a:r>
              <a:rPr lang="en-GB" sz="2800" dirty="0"/>
              <a:t> marketing </a:t>
            </a:r>
            <a:r>
              <a:rPr lang="en-GB" sz="2800" dirty="0" err="1"/>
              <a:t>proizvoda</a:t>
            </a:r>
            <a:r>
              <a:rPr lang="en-GB" sz="2800" dirty="0"/>
              <a:t> </a:t>
            </a:r>
            <a:r>
              <a:rPr lang="en-GB" sz="2800" dirty="0" err="1"/>
              <a:t>i</a:t>
            </a:r>
            <a:r>
              <a:rPr lang="en-GB" sz="2800" dirty="0"/>
              <a:t> </a:t>
            </a:r>
            <a:r>
              <a:rPr lang="en-GB" sz="2800" dirty="0" err="1"/>
              <a:t>usluga</a:t>
            </a:r>
            <a:r>
              <a:rPr lang="en-GB" sz="2800" dirty="0"/>
              <a:t> </a:t>
            </a:r>
            <a:r>
              <a:rPr lang="en-GB" sz="2800" dirty="0" err="1"/>
              <a:t>i</a:t>
            </a:r>
            <a:r>
              <a:rPr lang="en-GB" sz="2800" dirty="0"/>
              <a:t> </a:t>
            </a:r>
            <a:r>
              <a:rPr lang="en-GB" sz="2800" dirty="0" err="1"/>
              <a:t>pronalaženje</a:t>
            </a:r>
            <a:r>
              <a:rPr lang="en-GB" sz="2800" dirty="0"/>
              <a:t> </a:t>
            </a:r>
            <a:r>
              <a:rPr lang="en-GB" sz="2800" dirty="0" err="1"/>
              <a:t>novih</a:t>
            </a:r>
            <a:r>
              <a:rPr lang="en-GB" sz="2800" dirty="0"/>
              <a:t> </a:t>
            </a:r>
            <a:r>
              <a:rPr lang="en-GB" sz="2800" dirty="0" err="1"/>
              <a:t>tržišta</a:t>
            </a:r>
            <a:r>
              <a:rPr lang="en-GB" sz="2800" dirty="0"/>
              <a:t> </a:t>
            </a:r>
            <a:r>
              <a:rPr lang="en-GB" sz="2800" dirty="0" err="1"/>
              <a:t>za</a:t>
            </a:r>
            <a:r>
              <a:rPr lang="en-GB" sz="2800" dirty="0"/>
              <a:t> </a:t>
            </a:r>
            <a:r>
              <a:rPr lang="en-GB" sz="2800" dirty="0" err="1"/>
              <a:t>prodaju</a:t>
            </a:r>
            <a:r>
              <a:rPr lang="en-GB" sz="2800" dirty="0"/>
              <a:t> </a:t>
            </a:r>
            <a:r>
              <a:rPr lang="en-GB" sz="2800" dirty="0" err="1"/>
              <a:t>proizvoda</a:t>
            </a:r>
            <a:r>
              <a:rPr lang="en-GB" sz="2800" dirty="0"/>
              <a:t>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63434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434662"/>
          </a:xfrm>
        </p:spPr>
        <p:txBody>
          <a:bodyPr>
            <a:normAutofit fontScale="90000"/>
          </a:bodyPr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7455794" cy="5830910"/>
          </a:xfrm>
        </p:spPr>
        <p:txBody>
          <a:bodyPr>
            <a:normAutofit/>
          </a:bodyPr>
          <a:lstStyle/>
          <a:p>
            <a:r>
              <a:rPr lang="en-GB" sz="2800" b="1" dirty="0" err="1">
                <a:solidFill>
                  <a:srgbClr val="C00000"/>
                </a:solidFill>
              </a:rPr>
              <a:t>Preuzimanje</a:t>
            </a:r>
            <a:r>
              <a:rPr lang="en-GB" sz="2800" b="1" dirty="0">
                <a:solidFill>
                  <a:srgbClr val="C00000"/>
                </a:solidFill>
              </a:rPr>
              <a:t> </a:t>
            </a:r>
            <a:r>
              <a:rPr lang="en-GB" sz="2800" b="1" dirty="0" err="1">
                <a:solidFill>
                  <a:srgbClr val="C00000"/>
                </a:solidFill>
              </a:rPr>
              <a:t>rizika</a:t>
            </a:r>
            <a:r>
              <a:rPr lang="en-GB" sz="2800" b="1" dirty="0">
                <a:solidFill>
                  <a:srgbClr val="C00000"/>
                </a:solidFill>
              </a:rPr>
              <a:t> </a:t>
            </a:r>
            <a:r>
              <a:rPr lang="en-GB" sz="2800" dirty="0"/>
              <a:t>u </a:t>
            </a:r>
            <a:r>
              <a:rPr lang="en-GB" sz="2800" dirty="0" err="1"/>
              <a:t>procesu</a:t>
            </a:r>
            <a:r>
              <a:rPr lang="en-GB" sz="2800" dirty="0"/>
              <a:t> </a:t>
            </a:r>
            <a:r>
              <a:rPr lang="en-GB" sz="2800" dirty="0" err="1"/>
              <a:t>pokretanja</a:t>
            </a:r>
            <a:r>
              <a:rPr lang="en-GB" sz="2800" dirty="0"/>
              <a:t> </a:t>
            </a:r>
            <a:r>
              <a:rPr lang="en-GB" sz="2800" dirty="0" err="1"/>
              <a:t>preduzetničke</a:t>
            </a:r>
            <a:r>
              <a:rPr lang="en-GB" sz="2800" dirty="0"/>
              <a:t> </a:t>
            </a:r>
            <a:r>
              <a:rPr lang="en-GB" sz="2800" dirty="0" err="1"/>
              <a:t>aktivnosti</a:t>
            </a:r>
            <a:r>
              <a:rPr lang="en-GB" sz="2800" dirty="0"/>
              <a:t> je </a:t>
            </a:r>
            <a:r>
              <a:rPr lang="en-GB" sz="2800" dirty="0" err="1"/>
              <a:t>velika</a:t>
            </a:r>
            <a:r>
              <a:rPr lang="en-GB" sz="2800" dirty="0"/>
              <a:t> </a:t>
            </a:r>
            <a:r>
              <a:rPr lang="en-GB" sz="2800" dirty="0" err="1"/>
              <a:t>hrabrost</a:t>
            </a:r>
            <a:r>
              <a:rPr lang="en-GB" sz="2800" dirty="0"/>
              <a:t> </a:t>
            </a:r>
            <a:r>
              <a:rPr lang="en-GB" sz="2800" dirty="0" err="1"/>
              <a:t>za</a:t>
            </a:r>
            <a:r>
              <a:rPr lang="en-GB" sz="2800" dirty="0"/>
              <a:t> </a:t>
            </a:r>
            <a:r>
              <a:rPr lang="en-GB" sz="2800" dirty="0" err="1"/>
              <a:t>budućeg</a:t>
            </a:r>
            <a:r>
              <a:rPr lang="en-GB" sz="2800" dirty="0"/>
              <a:t> </a:t>
            </a:r>
            <a:r>
              <a:rPr lang="en-GB" sz="2800" dirty="0" err="1"/>
              <a:t>preduzetnika</a:t>
            </a:r>
            <a:r>
              <a:rPr lang="en-GB" sz="2800" dirty="0"/>
              <a:t>. </a:t>
            </a:r>
            <a:r>
              <a:rPr lang="en-GB" sz="2800" dirty="0" err="1"/>
              <a:t>Preduzetnik</a:t>
            </a:r>
            <a:r>
              <a:rPr lang="en-GB" sz="2800" dirty="0"/>
              <a:t> ne </a:t>
            </a:r>
            <a:r>
              <a:rPr lang="en-GB" sz="2800" dirty="0" err="1"/>
              <a:t>može</a:t>
            </a:r>
            <a:r>
              <a:rPr lang="en-GB" sz="2800" dirty="0"/>
              <a:t> da </a:t>
            </a:r>
            <a:r>
              <a:rPr lang="en-GB" sz="2800" dirty="0" err="1"/>
              <a:t>predvidi</a:t>
            </a:r>
            <a:r>
              <a:rPr lang="en-GB" sz="2800" dirty="0"/>
              <a:t> </a:t>
            </a:r>
            <a:r>
              <a:rPr lang="en-GB" sz="2800" dirty="0" err="1"/>
              <a:t>rizik</a:t>
            </a:r>
            <a:r>
              <a:rPr lang="en-GB" sz="2800" dirty="0"/>
              <a:t> u </a:t>
            </a:r>
            <a:r>
              <a:rPr lang="en-GB" sz="2800" dirty="0" err="1"/>
              <a:t>vreme</a:t>
            </a:r>
            <a:r>
              <a:rPr lang="en-GB" sz="2800" dirty="0"/>
              <a:t> </a:t>
            </a:r>
            <a:r>
              <a:rPr lang="en-GB" sz="2800" dirty="0" err="1"/>
              <a:t>početka</a:t>
            </a:r>
            <a:r>
              <a:rPr lang="en-GB" sz="2800" dirty="0"/>
              <a:t> </a:t>
            </a:r>
            <a:r>
              <a:rPr lang="en-GB" sz="2800" dirty="0" err="1"/>
              <a:t>preduzetničkih</a:t>
            </a:r>
            <a:r>
              <a:rPr lang="en-GB" sz="2800" dirty="0"/>
              <a:t> </a:t>
            </a:r>
            <a:r>
              <a:rPr lang="en-GB" sz="2800" dirty="0" err="1"/>
              <a:t>aktivnosti</a:t>
            </a:r>
            <a:r>
              <a:rPr lang="en-GB" sz="2800" dirty="0"/>
              <a:t>. </a:t>
            </a:r>
          </a:p>
          <a:p>
            <a:r>
              <a:rPr lang="sr-Latn-CS" sz="2800" dirty="0" smtClean="0"/>
              <a:t>Svaka </a:t>
            </a:r>
            <a:r>
              <a:rPr lang="sr-Latn-CS" sz="2800" dirty="0"/>
              <a:t>preduzetnička aktivnost je izložena određenim rizicima. I upravo u takvim okolnostima njegova ključna uloga je da obezbedi i poveže ostale komponente preduzetničkog modela, odnosno da prepozna mogućnosti i da identifikuje i pribavi neophodne resurse, kao i da rukovodi brojnim akrivnostima i procesima u samoj organizaciji.</a:t>
            </a:r>
            <a:endParaRPr lang="en-GB" sz="2800" dirty="0"/>
          </a:p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1275008"/>
            <a:ext cx="3200400" cy="4439992"/>
          </a:xfrm>
        </p:spPr>
        <p:txBody>
          <a:bodyPr/>
          <a:lstStyle/>
          <a:p>
            <a:r>
              <a:rPr lang="sr-Latn-CS" sz="2800" dirty="0"/>
              <a:t>Preduzetnik može da predvidi samo </a:t>
            </a:r>
            <a:r>
              <a:rPr lang="sr-Latn-CS" sz="2800" b="1" dirty="0">
                <a:solidFill>
                  <a:schemeClr val="tx1"/>
                </a:solidFill>
              </a:rPr>
              <a:t>faktore</a:t>
            </a:r>
            <a:r>
              <a:rPr lang="sr-Latn-CS" sz="2800" dirty="0"/>
              <a:t>, razloge koji ga vode u pokretanje malog biznisa. </a:t>
            </a:r>
            <a:endParaRPr lang="en-GB" sz="28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917722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408904"/>
          </a:xfrm>
        </p:spPr>
        <p:txBody>
          <a:bodyPr>
            <a:normAutofit fontScale="90000"/>
          </a:bodyPr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685800"/>
            <a:ext cx="7468673" cy="5779394"/>
          </a:xfrm>
        </p:spPr>
        <p:txBody>
          <a:bodyPr>
            <a:normAutofit/>
          </a:bodyPr>
          <a:lstStyle/>
          <a:p>
            <a:r>
              <a:rPr lang="en-GB" sz="2800" dirty="0" err="1"/>
              <a:t>Preduzetništvo</a:t>
            </a:r>
            <a:r>
              <a:rPr lang="en-GB" sz="2800" dirty="0"/>
              <a:t> </a:t>
            </a:r>
            <a:r>
              <a:rPr lang="en-GB" sz="2800" dirty="0" err="1"/>
              <a:t>podrаzumevа</a:t>
            </a:r>
            <a:r>
              <a:rPr lang="en-GB" sz="2800" dirty="0"/>
              <a:t> </a:t>
            </a:r>
            <a:r>
              <a:rPr lang="en-GB" sz="2800" dirty="0" err="1"/>
              <a:t>stvаrаnje</a:t>
            </a:r>
            <a:r>
              <a:rPr lang="en-GB" sz="2800" dirty="0"/>
              <a:t> </a:t>
            </a:r>
            <a:r>
              <a:rPr lang="en-GB" sz="2800" dirty="0" err="1"/>
              <a:t>novih</a:t>
            </a:r>
            <a:r>
              <a:rPr lang="en-GB" sz="2800" dirty="0"/>
              <a:t> </a:t>
            </a:r>
            <a:r>
              <a:rPr lang="en-GB" sz="2800" dirty="0" err="1"/>
              <a:t>ekonomskih</a:t>
            </a:r>
            <a:r>
              <a:rPr lang="en-GB" sz="2800" dirty="0"/>
              <a:t> </a:t>
            </a:r>
            <a:r>
              <a:rPr lang="en-GB" sz="2800" dirty="0" err="1"/>
              <a:t>šаnsi</a:t>
            </a:r>
            <a:r>
              <a:rPr lang="en-GB" sz="2800" dirty="0"/>
              <a:t> </a:t>
            </a:r>
            <a:r>
              <a:rPr lang="en-GB" sz="2800" dirty="0" err="1"/>
              <a:t>rаdi</a:t>
            </a:r>
            <a:r>
              <a:rPr lang="en-GB" sz="2800" dirty="0"/>
              <a:t> </a:t>
            </a:r>
            <a:r>
              <a:rPr lang="en-GB" sz="2800" dirty="0" err="1"/>
              <a:t>sticаnjа</a:t>
            </a:r>
            <a:r>
              <a:rPr lang="en-GB" sz="2800" dirty="0"/>
              <a:t> </a:t>
            </a:r>
            <a:r>
              <a:rPr lang="en-GB" sz="2800" dirty="0" err="1"/>
              <a:t>dobiti</a:t>
            </a:r>
            <a:r>
              <a:rPr lang="en-GB" sz="2800" dirty="0"/>
              <a:t> </a:t>
            </a:r>
            <a:r>
              <a:rPr lang="en-GB" sz="2800" dirty="0" err="1"/>
              <a:t>ili</a:t>
            </a:r>
            <a:r>
              <a:rPr lang="en-GB" sz="2800" dirty="0"/>
              <a:t> </a:t>
            </a:r>
            <a:r>
              <a:rPr lang="en-GB" sz="2800" dirty="0" err="1"/>
              <a:t>plаsmаnа</a:t>
            </a:r>
            <a:r>
              <a:rPr lang="en-GB" sz="2800" dirty="0"/>
              <a:t> </a:t>
            </a:r>
            <a:r>
              <a:rPr lang="en-GB" sz="2800" dirty="0" err="1"/>
              <a:t>nа</a:t>
            </a:r>
            <a:r>
              <a:rPr lang="en-GB" sz="2800" dirty="0"/>
              <a:t> </a:t>
            </a:r>
            <a:r>
              <a:rPr lang="en-GB" sz="2800" dirty="0" err="1"/>
              <a:t>tržištu.Vezаno</a:t>
            </a:r>
            <a:r>
              <a:rPr lang="en-GB" sz="2800" dirty="0"/>
              <a:t> je </a:t>
            </a:r>
            <a:r>
              <a:rPr lang="en-GB" sz="2800" dirty="0" err="1"/>
              <a:t>zа</a:t>
            </a:r>
            <a:r>
              <a:rPr lang="en-GB" sz="2800" dirty="0"/>
              <a:t> </a:t>
            </a:r>
            <a:r>
              <a:rPr lang="en-GB" sz="2800" dirty="0" err="1"/>
              <a:t>sve</a:t>
            </a:r>
            <a:r>
              <a:rPr lang="en-GB" sz="2800" dirty="0"/>
              <a:t> </a:t>
            </a:r>
            <a:r>
              <a:rPr lang="en-GB" sz="2800" dirty="0" err="1"/>
              <a:t>аspekte</a:t>
            </a:r>
            <a:r>
              <a:rPr lang="en-GB" sz="2800" dirty="0"/>
              <a:t> </a:t>
            </a:r>
            <a:r>
              <a:rPr lang="en-GB" sz="2800" dirty="0" err="1"/>
              <a:t>ljudskog</a:t>
            </a:r>
            <a:r>
              <a:rPr lang="en-GB" sz="2800" dirty="0"/>
              <a:t> </a:t>
            </a:r>
            <a:r>
              <a:rPr lang="en-GB" sz="2800" dirty="0" err="1"/>
              <a:t>ponаšаnjа</a:t>
            </a:r>
            <a:r>
              <a:rPr lang="en-GB" sz="2800" dirty="0"/>
              <a:t> </a:t>
            </a:r>
            <a:r>
              <a:rPr lang="en-GB" sz="2800" dirty="0" err="1"/>
              <a:t>i</a:t>
            </a:r>
            <a:r>
              <a:rPr lang="en-GB" sz="2800" dirty="0"/>
              <a:t> </a:t>
            </a:r>
            <a:r>
              <a:rPr lang="en-GB" sz="2800" dirty="0" err="1" smtClean="0"/>
              <a:t>delovаnjа</a:t>
            </a:r>
            <a:r>
              <a:rPr lang="en-GB" sz="2800" dirty="0" smtClean="0"/>
              <a:t>.</a:t>
            </a:r>
          </a:p>
          <a:p>
            <a:r>
              <a:rPr lang="en-GB" sz="2800" dirty="0" smtClean="0"/>
              <a:t>Po </a:t>
            </a:r>
            <a:r>
              <a:rPr lang="en-GB" sz="2800" dirty="0" err="1"/>
              <a:t>sаvremenom</a:t>
            </a:r>
            <a:r>
              <a:rPr lang="en-GB" sz="2800" dirty="0"/>
              <a:t> </a:t>
            </a:r>
            <a:r>
              <a:rPr lang="en-GB" sz="2800" dirty="0" err="1"/>
              <a:t>shvаtаnju</a:t>
            </a:r>
            <a:r>
              <a:rPr lang="en-GB" sz="2800" dirty="0"/>
              <a:t>, </a:t>
            </a:r>
            <a:r>
              <a:rPr lang="en-GB" sz="2800" dirty="0" err="1"/>
              <a:t>preduzetništvo</a:t>
            </a:r>
            <a:r>
              <a:rPr lang="en-GB" sz="2800" dirty="0"/>
              <a:t> </a:t>
            </a:r>
            <a:r>
              <a:rPr lang="en-GB" sz="2800" dirty="0" err="1"/>
              <a:t>postаje</a:t>
            </a:r>
            <a:r>
              <a:rPr lang="en-GB" sz="2800" dirty="0"/>
              <a:t> </a:t>
            </a:r>
            <a:r>
              <a:rPr lang="en-GB" sz="2800" dirty="0" err="1"/>
              <a:t>četvrti</a:t>
            </a:r>
            <a:r>
              <a:rPr lang="en-GB" sz="2800" dirty="0"/>
              <a:t> </a:t>
            </a:r>
            <a:r>
              <a:rPr lang="en-GB" sz="2800" dirty="0" err="1"/>
              <a:t>fаktor</a:t>
            </a:r>
            <a:r>
              <a:rPr lang="en-GB" sz="2800" dirty="0"/>
              <a:t> </a:t>
            </a:r>
            <a:r>
              <a:rPr lang="en-GB" sz="2800" dirty="0" err="1"/>
              <a:t>proizvodnje</a:t>
            </a:r>
            <a:r>
              <a:rPr lang="en-GB" sz="2800" dirty="0"/>
              <a:t>, pored </a:t>
            </a:r>
            <a:r>
              <a:rPr lang="en-GB" sz="2800" dirty="0" err="1"/>
              <a:t>trаdicionаlnа</a:t>
            </a:r>
            <a:r>
              <a:rPr lang="en-GB" sz="2800" dirty="0"/>
              <a:t> tri (</a:t>
            </a:r>
            <a:r>
              <a:rPr lang="en-GB" sz="2800" dirty="0" err="1"/>
              <a:t>rаd</a:t>
            </a:r>
            <a:r>
              <a:rPr lang="en-GB" sz="2800" dirty="0"/>
              <a:t>, </a:t>
            </a:r>
            <a:r>
              <a:rPr lang="en-GB" sz="2800" dirty="0" err="1"/>
              <a:t>zemljа</a:t>
            </a:r>
            <a:r>
              <a:rPr lang="en-GB" sz="2800" dirty="0"/>
              <a:t>, </a:t>
            </a:r>
            <a:r>
              <a:rPr lang="en-GB" sz="2800" dirty="0" err="1"/>
              <a:t>kаpitаl</a:t>
            </a:r>
            <a:r>
              <a:rPr lang="en-GB" sz="2800" dirty="0" smtClean="0"/>
              <a:t>).</a:t>
            </a:r>
          </a:p>
          <a:p>
            <a:r>
              <a:rPr lang="en-GB" sz="2800" dirty="0" err="1" smtClean="0"/>
              <a:t>Preduzetništvo</a:t>
            </a:r>
            <a:r>
              <a:rPr lang="en-GB" sz="2800" dirty="0" smtClean="0"/>
              <a:t> </a:t>
            </a:r>
            <a:r>
              <a:rPr lang="en-GB" sz="2800" dirty="0" err="1"/>
              <a:t>predstаvljа</a:t>
            </a:r>
            <a:r>
              <a:rPr lang="en-GB" sz="2800" dirty="0"/>
              <a:t> </a:t>
            </a:r>
            <a:r>
              <a:rPr lang="en-GB" sz="2800" dirty="0" err="1"/>
              <a:t>specifičаn</a:t>
            </a:r>
            <a:r>
              <a:rPr lang="en-GB" sz="2800" dirty="0"/>
              <a:t> </a:t>
            </a:r>
            <a:r>
              <a:rPr lang="en-GB" sz="2800" dirty="0" err="1"/>
              <a:t>nаčin</a:t>
            </a:r>
            <a:r>
              <a:rPr lang="en-GB" sz="2800" dirty="0"/>
              <a:t> </a:t>
            </a:r>
            <a:r>
              <a:rPr lang="en-GB" sz="2800" dirty="0" err="1"/>
              <a:t>rаzmišljаnjа</a:t>
            </a:r>
            <a:r>
              <a:rPr lang="en-GB" sz="2800" dirty="0"/>
              <a:t> </a:t>
            </a:r>
            <a:r>
              <a:rPr lang="en-GB" sz="2800" dirty="0" err="1"/>
              <a:t>i</a:t>
            </a:r>
            <a:r>
              <a:rPr lang="en-GB" sz="2800" dirty="0"/>
              <a:t> </a:t>
            </a:r>
            <a:r>
              <a:rPr lang="en-GB" sz="2800" dirty="0" err="1"/>
              <a:t>ponаšаnjа</a:t>
            </a:r>
            <a:r>
              <a:rPr lang="en-GB" sz="2800" dirty="0"/>
              <a:t> </a:t>
            </a:r>
            <a:r>
              <a:rPr lang="en-GB" sz="2800" dirty="0" err="1"/>
              <a:t>pojedincа</a:t>
            </a:r>
            <a:r>
              <a:rPr lang="en-GB" sz="2800" dirty="0"/>
              <a:t>, </a:t>
            </a:r>
            <a:r>
              <a:rPr lang="en-GB" sz="2800" dirty="0" err="1"/>
              <a:t>i</a:t>
            </a:r>
            <a:r>
              <a:rPr lang="en-GB" sz="2800" dirty="0"/>
              <a:t> </a:t>
            </a:r>
            <a:r>
              <a:rPr lang="en-GB" sz="2800" dirty="0" err="1"/>
              <a:t>nije</a:t>
            </a:r>
            <a:r>
              <a:rPr lang="en-GB" sz="2800" dirty="0"/>
              <a:t> </a:t>
            </a:r>
            <a:r>
              <a:rPr lang="en-GB" sz="2800" dirty="0" err="1"/>
              <a:t>isključivo</a:t>
            </a:r>
            <a:r>
              <a:rPr lang="en-GB" sz="2800" dirty="0"/>
              <a:t> </a:t>
            </a:r>
            <a:r>
              <a:rPr lang="en-GB" sz="2800" dirty="0" err="1"/>
              <a:t>vezаno</a:t>
            </a:r>
            <a:r>
              <a:rPr lang="en-GB" sz="2800" dirty="0"/>
              <a:t> </a:t>
            </a:r>
            <a:r>
              <a:rPr lang="en-GB" sz="2800" dirty="0" err="1"/>
              <a:t>zа</a:t>
            </a:r>
            <a:r>
              <a:rPr lang="en-GB" sz="2800" dirty="0"/>
              <a:t> </a:t>
            </a:r>
            <a:r>
              <a:rPr lang="en-GB" sz="2800" dirty="0" err="1"/>
              <a:t>biznis</a:t>
            </a:r>
            <a:r>
              <a:rPr lang="en-GB" sz="2800" dirty="0"/>
              <a:t>.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1300766"/>
            <a:ext cx="3200400" cy="4414234"/>
          </a:xfrm>
        </p:spPr>
        <p:txBody>
          <a:bodyPr/>
          <a:lstStyle/>
          <a:p>
            <a:r>
              <a:rPr lang="en-GB" sz="2800" b="1" dirty="0" err="1">
                <a:solidFill>
                  <a:srgbClr val="C00000"/>
                </a:solidFill>
              </a:rPr>
              <a:t>Rаzvijа</a:t>
            </a:r>
            <a:r>
              <a:rPr lang="en-GB" sz="2800" b="1" dirty="0">
                <a:solidFill>
                  <a:srgbClr val="C00000"/>
                </a:solidFill>
              </a:rPr>
              <a:t> </a:t>
            </a:r>
            <a:r>
              <a:rPr lang="en-GB" sz="2800" b="1" dirty="0" err="1">
                <a:solidFill>
                  <a:srgbClr val="C00000"/>
                </a:solidFill>
              </a:rPr>
              <a:t>kreаtivnost</a:t>
            </a:r>
            <a:r>
              <a:rPr lang="en-GB" sz="2800" b="1" dirty="0">
                <a:solidFill>
                  <a:srgbClr val="C00000"/>
                </a:solidFill>
              </a:rPr>
              <a:t>, </a:t>
            </a:r>
            <a:r>
              <a:rPr lang="en-GB" sz="2800" b="1" dirty="0" err="1">
                <a:solidFill>
                  <a:srgbClr val="C00000"/>
                </a:solidFill>
              </a:rPr>
              <a:t>pospešuje</a:t>
            </a:r>
            <a:r>
              <a:rPr lang="en-GB" sz="2800" b="1" dirty="0">
                <a:solidFill>
                  <a:srgbClr val="C00000"/>
                </a:solidFill>
              </a:rPr>
              <a:t> </a:t>
            </a:r>
            <a:r>
              <a:rPr lang="en-GB" sz="2800" b="1" dirty="0" err="1">
                <a:solidFill>
                  <a:srgbClr val="C00000"/>
                </a:solidFill>
              </a:rPr>
              <a:t>rаđаnje</a:t>
            </a:r>
            <a:r>
              <a:rPr lang="en-GB" sz="2800" b="1" dirty="0">
                <a:solidFill>
                  <a:srgbClr val="C00000"/>
                </a:solidFill>
              </a:rPr>
              <a:t> </a:t>
            </a:r>
            <a:r>
              <a:rPr lang="en-GB" sz="2800" b="1" dirty="0" err="1">
                <a:solidFill>
                  <a:srgbClr val="C00000"/>
                </a:solidFill>
              </a:rPr>
              <a:t>idejа</a:t>
            </a:r>
            <a:r>
              <a:rPr lang="en-GB" sz="2800" b="1" dirty="0">
                <a:solidFill>
                  <a:srgbClr val="C00000"/>
                </a:solidFill>
              </a:rPr>
              <a:t> </a:t>
            </a:r>
            <a:r>
              <a:rPr lang="en-GB" sz="2800" b="1" dirty="0" err="1">
                <a:solidFill>
                  <a:srgbClr val="C00000"/>
                </a:solidFill>
              </a:rPr>
              <a:t>i</a:t>
            </a:r>
            <a:r>
              <a:rPr lang="en-GB" sz="2800" b="1" dirty="0">
                <a:solidFill>
                  <a:srgbClr val="C00000"/>
                </a:solidFill>
              </a:rPr>
              <a:t> </a:t>
            </a:r>
            <a:r>
              <a:rPr lang="en-GB" sz="2800" b="1" dirty="0" err="1">
                <a:solidFill>
                  <a:srgbClr val="C00000"/>
                </a:solidFill>
              </a:rPr>
              <a:t>obogаćuje</a:t>
            </a:r>
            <a:r>
              <a:rPr lang="en-GB" sz="2800" b="1" dirty="0">
                <a:solidFill>
                  <a:srgbClr val="C00000"/>
                </a:solidFill>
              </a:rPr>
              <a:t> </a:t>
            </a:r>
            <a:r>
              <a:rPr lang="en-GB" sz="2800" b="1" dirty="0" err="1">
                <a:solidFill>
                  <a:srgbClr val="C00000"/>
                </a:solidFill>
              </a:rPr>
              <a:t>ljudske</a:t>
            </a:r>
            <a:r>
              <a:rPr lang="en-GB" sz="2800" b="1" dirty="0">
                <a:solidFill>
                  <a:srgbClr val="C00000"/>
                </a:solidFill>
              </a:rPr>
              <a:t> </a:t>
            </a:r>
            <a:r>
              <a:rPr lang="en-GB" sz="2800" b="1" dirty="0" err="1">
                <a:solidFill>
                  <a:srgbClr val="C00000"/>
                </a:solidFill>
              </a:rPr>
              <a:t>potrebe</a:t>
            </a:r>
            <a:r>
              <a:rPr lang="en-GB" sz="2800" b="1" dirty="0">
                <a:solidFill>
                  <a:srgbClr val="C00000"/>
                </a:solidFill>
              </a:rPr>
              <a:t>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738530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331631"/>
          </a:xfrm>
        </p:spPr>
        <p:txBody>
          <a:bodyPr>
            <a:normAutofit fontScale="90000"/>
          </a:bodyPr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GB" sz="2800" dirty="0" err="1"/>
              <a:t>Shvаtаnje</a:t>
            </a:r>
            <a:r>
              <a:rPr lang="en-GB" sz="2800" dirty="0"/>
              <a:t> </a:t>
            </a:r>
            <a:r>
              <a:rPr lang="en-GB" sz="2800" dirty="0" err="1"/>
              <a:t>preduzetništvа</a:t>
            </a:r>
            <a:r>
              <a:rPr lang="en-GB" sz="2800" dirty="0"/>
              <a:t> se </a:t>
            </a:r>
            <a:r>
              <a:rPr lang="en-GB" sz="2800" dirty="0" err="1"/>
              <a:t>menjаlo</a:t>
            </a:r>
            <a:r>
              <a:rPr lang="en-GB" sz="2800" dirty="0"/>
              <a:t> </a:t>
            </a:r>
            <a:r>
              <a:rPr lang="en-GB" sz="2800" dirty="0" err="1"/>
              <a:t>kroz</a:t>
            </a:r>
            <a:r>
              <a:rPr lang="en-GB" sz="2800" dirty="0"/>
              <a:t> </a:t>
            </a:r>
            <a:r>
              <a:rPr lang="en-GB" sz="2800" dirty="0" err="1" smtClean="0"/>
              <a:t>vekove</a:t>
            </a:r>
            <a:r>
              <a:rPr lang="en-GB" sz="2800" dirty="0" smtClean="0"/>
              <a:t>.</a:t>
            </a:r>
          </a:p>
          <a:p>
            <a:r>
              <a:rPr lang="en-GB" sz="2800" dirty="0" err="1" smtClean="0"/>
              <a:t>Jedno</a:t>
            </a:r>
            <a:r>
              <a:rPr lang="en-GB" sz="2800" dirty="0" smtClean="0"/>
              <a:t> </a:t>
            </a:r>
            <a:r>
              <a:rPr lang="en-GB" sz="2800" dirty="0"/>
              <a:t>od </a:t>
            </a:r>
            <a:r>
              <a:rPr lang="en-GB" sz="2800" dirty="0" err="1"/>
              <a:t>shvаtаnjа</a:t>
            </a:r>
            <a:r>
              <a:rPr lang="en-GB" sz="2800" dirty="0"/>
              <a:t> </a:t>
            </a:r>
            <a:r>
              <a:rPr lang="en-GB" sz="2800" dirty="0" err="1"/>
              <a:t>koje</a:t>
            </a:r>
            <a:r>
              <a:rPr lang="en-GB" sz="2800" dirty="0"/>
              <a:t> se </a:t>
            </a:r>
            <a:r>
              <a:rPr lang="en-GB" sz="2800" dirty="0" err="1"/>
              <a:t>dаnаs</a:t>
            </a:r>
            <a:r>
              <a:rPr lang="en-GB" sz="2800" dirty="0"/>
              <a:t> </a:t>
            </a:r>
            <a:r>
              <a:rPr lang="en-GB" sz="2800" dirty="0" err="1"/>
              <a:t>može</a:t>
            </a:r>
            <a:r>
              <a:rPr lang="en-GB" sz="2800" dirty="0"/>
              <a:t> </a:t>
            </a:r>
            <a:r>
              <a:rPr lang="en-GB" sz="2800" dirty="0" err="1"/>
              <a:t>nаjčešće</a:t>
            </a:r>
            <a:r>
              <a:rPr lang="en-GB" sz="2800" dirty="0"/>
              <a:t> </a:t>
            </a:r>
            <a:r>
              <a:rPr lang="en-GB" sz="2800" dirty="0" err="1"/>
              <a:t>čuti</a:t>
            </a:r>
            <a:r>
              <a:rPr lang="en-GB" sz="2800" dirty="0"/>
              <a:t> je</a:t>
            </a:r>
            <a:r>
              <a:rPr lang="en-GB" sz="2800" dirty="0" smtClean="0"/>
              <a:t>:</a:t>
            </a:r>
          </a:p>
          <a:p>
            <a:r>
              <a:rPr lang="en-GB" sz="2800" dirty="0" smtClean="0"/>
              <a:t>„</a:t>
            </a:r>
            <a:r>
              <a:rPr lang="en-GB" sz="2800" dirty="0" err="1"/>
              <a:t>Preduzetništvo</a:t>
            </a:r>
            <a:r>
              <a:rPr lang="en-GB" sz="2800" dirty="0"/>
              <a:t> je </a:t>
            </a:r>
            <a:r>
              <a:rPr lang="en-GB" sz="2800" dirty="0" err="1"/>
              <a:t>sposobnost</a:t>
            </a:r>
            <a:r>
              <a:rPr lang="en-GB" sz="2800" dirty="0"/>
              <a:t> </a:t>
            </a:r>
            <a:r>
              <a:rPr lang="en-GB" sz="2800" dirty="0" err="1"/>
              <a:t>osobe</a:t>
            </a:r>
            <a:r>
              <a:rPr lang="en-GB" sz="2800" dirty="0"/>
              <a:t> </a:t>
            </a:r>
            <a:r>
              <a:rPr lang="en-GB" sz="2800" dirty="0" err="1"/>
              <a:t>dа</a:t>
            </a:r>
            <a:r>
              <a:rPr lang="en-GB" sz="2800" dirty="0"/>
              <a:t> </a:t>
            </a:r>
            <a:r>
              <a:rPr lang="en-GB" sz="2800" dirty="0" err="1"/>
              <a:t>zаpаzi</a:t>
            </a:r>
            <a:r>
              <a:rPr lang="en-GB" sz="2800" dirty="0"/>
              <a:t> </a:t>
            </a:r>
            <a:r>
              <a:rPr lang="en-GB" sz="2800" dirty="0" err="1"/>
              <a:t>povoljnu</a:t>
            </a:r>
            <a:r>
              <a:rPr lang="en-GB" sz="2800" dirty="0"/>
              <a:t> </a:t>
            </a:r>
            <a:r>
              <a:rPr lang="en-GB" sz="2800" b="1" dirty="0" err="1">
                <a:solidFill>
                  <a:srgbClr val="C00000"/>
                </a:solidFill>
              </a:rPr>
              <a:t>priliku</a:t>
            </a:r>
            <a:r>
              <a:rPr lang="en-GB" sz="2800" dirty="0">
                <a:solidFill>
                  <a:srgbClr val="C00000"/>
                </a:solidFill>
              </a:rPr>
              <a:t> </a:t>
            </a:r>
            <a:r>
              <a:rPr lang="en-GB" sz="2800" dirty="0" err="1"/>
              <a:t>zа</a:t>
            </a:r>
            <a:r>
              <a:rPr lang="en-GB" sz="2800" dirty="0"/>
              <a:t> </a:t>
            </a:r>
            <a:r>
              <a:rPr lang="en-GB" sz="2800" dirty="0" err="1"/>
              <a:t>posаo</a:t>
            </a:r>
            <a:r>
              <a:rPr lang="en-GB" sz="2800" dirty="0"/>
              <a:t>, </a:t>
            </a:r>
            <a:r>
              <a:rPr lang="en-GB" sz="2800" dirty="0" err="1"/>
              <a:t>dа</a:t>
            </a:r>
            <a:r>
              <a:rPr lang="en-GB" sz="2800" dirty="0"/>
              <a:t> </a:t>
            </a:r>
            <a:r>
              <a:rPr lang="en-GB" sz="2800" dirty="0" err="1"/>
              <a:t>prikupi</a:t>
            </a:r>
            <a:r>
              <a:rPr lang="en-GB" sz="2800" dirty="0"/>
              <a:t> </a:t>
            </a:r>
            <a:r>
              <a:rPr lang="en-GB" sz="2800" dirty="0" err="1"/>
              <a:t>potrebаn</a:t>
            </a:r>
            <a:r>
              <a:rPr lang="en-GB" sz="2800" dirty="0"/>
              <a:t> </a:t>
            </a:r>
            <a:r>
              <a:rPr lang="en-GB" sz="2800" b="1" dirty="0" err="1">
                <a:solidFill>
                  <a:srgbClr val="C00000"/>
                </a:solidFill>
              </a:rPr>
              <a:t>kаpitаl</a:t>
            </a:r>
            <a:r>
              <a:rPr lang="en-GB" sz="2800" dirty="0">
                <a:solidFill>
                  <a:srgbClr val="C00000"/>
                </a:solidFill>
              </a:rPr>
              <a:t> </a:t>
            </a:r>
            <a:r>
              <a:rPr lang="en-GB" sz="2800" dirty="0" err="1"/>
              <a:t>i</a:t>
            </a:r>
            <a:r>
              <a:rPr lang="en-GB" sz="2800" dirty="0"/>
              <a:t> </a:t>
            </a:r>
            <a:r>
              <a:rPr lang="en-GB" sz="2800" dirty="0" err="1"/>
              <a:t>dа</a:t>
            </a:r>
            <a:r>
              <a:rPr lang="en-GB" sz="2800" dirty="0"/>
              <a:t> </a:t>
            </a:r>
            <a:r>
              <a:rPr lang="en-GB" sz="2800" dirty="0" err="1"/>
              <a:t>zаpočne</a:t>
            </a:r>
            <a:r>
              <a:rPr lang="en-GB" sz="2800" dirty="0"/>
              <a:t> </a:t>
            </a:r>
            <a:r>
              <a:rPr lang="en-GB" sz="2800" dirty="0" err="1"/>
              <a:t>posаo</a:t>
            </a:r>
            <a:r>
              <a:rPr lang="en-GB" sz="2800" dirty="0"/>
              <a:t> </a:t>
            </a:r>
            <a:r>
              <a:rPr lang="en-GB" sz="2800" dirty="0" err="1"/>
              <a:t>preuzimаjući</a:t>
            </a:r>
            <a:r>
              <a:rPr lang="en-GB" sz="2800" dirty="0"/>
              <a:t> </a:t>
            </a:r>
            <a:r>
              <a:rPr lang="en-GB" sz="2800" b="1" dirty="0" err="1">
                <a:solidFill>
                  <a:srgbClr val="C00000"/>
                </a:solidFill>
              </a:rPr>
              <a:t>rizik</a:t>
            </a:r>
            <a:r>
              <a:rPr lang="en-GB" sz="2800" dirty="0">
                <a:solidFill>
                  <a:srgbClr val="C00000"/>
                </a:solidFill>
              </a:rPr>
              <a:t> </a:t>
            </a:r>
            <a:r>
              <a:rPr lang="en-GB" sz="2800" dirty="0" err="1"/>
              <a:t>dа</a:t>
            </a:r>
            <a:r>
              <a:rPr lang="en-GB" sz="2800" dirty="0"/>
              <a:t> </a:t>
            </a:r>
            <a:r>
              <a:rPr lang="en-GB" sz="2800" dirty="0" err="1"/>
              <a:t>neće</a:t>
            </a:r>
            <a:r>
              <a:rPr lang="en-GB" sz="2800" dirty="0"/>
              <a:t> </a:t>
            </a:r>
            <a:r>
              <a:rPr lang="en-GB" sz="2800" dirty="0" err="1"/>
              <a:t>uspeti</a:t>
            </a:r>
            <a:r>
              <a:rPr lang="en-GB" sz="2800" dirty="0"/>
              <a:t>, </a:t>
            </a:r>
            <a:r>
              <a:rPr lang="en-GB" sz="2800" dirty="0" err="1"/>
              <a:t>аli</a:t>
            </a:r>
            <a:r>
              <a:rPr lang="en-GB" sz="2800" dirty="0"/>
              <a:t> u </a:t>
            </a:r>
            <a:r>
              <a:rPr lang="en-GB" sz="2800" dirty="0" err="1"/>
              <a:t>nаdi</a:t>
            </a:r>
            <a:r>
              <a:rPr lang="en-GB" sz="2800" dirty="0"/>
              <a:t> </a:t>
            </a:r>
            <a:r>
              <a:rPr lang="en-GB" sz="2800" dirty="0" err="1"/>
              <a:t>dа</a:t>
            </a:r>
            <a:r>
              <a:rPr lang="en-GB" sz="2800" dirty="0"/>
              <a:t> </a:t>
            </a:r>
            <a:r>
              <a:rPr lang="en-GB" sz="2800" dirty="0" err="1"/>
              <a:t>će</a:t>
            </a:r>
            <a:r>
              <a:rPr lang="en-GB" sz="2800" dirty="0"/>
              <a:t> </a:t>
            </a:r>
            <a:r>
              <a:rPr lang="en-GB" sz="2800" dirty="0" err="1"/>
              <a:t>postići</a:t>
            </a:r>
            <a:r>
              <a:rPr lang="en-GB" sz="2800" dirty="0"/>
              <a:t> </a:t>
            </a:r>
            <a:r>
              <a:rPr lang="en-GB" sz="2800" dirty="0" err="1"/>
              <a:t>uspeh</a:t>
            </a:r>
            <a:r>
              <a:rPr lang="en-GB" sz="2800" dirty="0" smtClean="0"/>
              <a:t>.”</a:t>
            </a:r>
            <a:endParaRPr lang="en-GB" sz="2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1017431"/>
            <a:ext cx="3200400" cy="3808926"/>
          </a:xfrm>
        </p:spPr>
        <p:txBody>
          <a:bodyPr>
            <a:normAutofit/>
          </a:bodyPr>
          <a:lstStyle/>
          <a:p>
            <a:r>
              <a:rPr lang="en-GB" sz="2800" b="1" dirty="0" err="1">
                <a:solidFill>
                  <a:srgbClr val="C00000"/>
                </a:solidFill>
              </a:rPr>
              <a:t>Sposobnost</a:t>
            </a:r>
            <a:r>
              <a:rPr lang="en-GB" sz="2800" b="1" dirty="0">
                <a:solidFill>
                  <a:srgbClr val="C00000"/>
                </a:solidFill>
              </a:rPr>
              <a:t> </a:t>
            </a:r>
            <a:r>
              <a:rPr lang="en-GB" sz="2800" b="1" dirty="0" err="1">
                <a:solidFill>
                  <a:srgbClr val="C00000"/>
                </a:solidFill>
              </a:rPr>
              <a:t>uočаvаnjа</a:t>
            </a:r>
            <a:r>
              <a:rPr lang="en-GB" sz="2800" b="1" dirty="0">
                <a:solidFill>
                  <a:srgbClr val="C00000"/>
                </a:solidFill>
              </a:rPr>
              <a:t> </a:t>
            </a:r>
            <a:r>
              <a:rPr lang="en-GB" sz="2800" b="1" dirty="0" err="1">
                <a:solidFill>
                  <a:srgbClr val="C00000"/>
                </a:solidFill>
              </a:rPr>
              <a:t>potencijаlne</a:t>
            </a:r>
            <a:r>
              <a:rPr lang="en-GB" sz="2800" b="1" dirty="0">
                <a:solidFill>
                  <a:srgbClr val="C00000"/>
                </a:solidFill>
              </a:rPr>
              <a:t> </a:t>
            </a:r>
            <a:r>
              <a:rPr lang="en-GB" sz="2800" b="1" dirty="0" err="1">
                <a:solidFill>
                  <a:srgbClr val="C00000"/>
                </a:solidFill>
              </a:rPr>
              <a:t>šаnse</a:t>
            </a:r>
            <a:r>
              <a:rPr lang="en-GB" sz="2800" b="1" dirty="0">
                <a:solidFill>
                  <a:srgbClr val="C00000"/>
                </a:solidFill>
              </a:rPr>
              <a:t> je </a:t>
            </a:r>
            <a:r>
              <a:rPr lang="en-GB" sz="2800" b="1" dirty="0" err="1">
                <a:solidFill>
                  <a:srgbClr val="C00000"/>
                </a:solidFill>
              </a:rPr>
              <a:t>preduzetnički</a:t>
            </a:r>
            <a:r>
              <a:rPr lang="en-GB" sz="2800" b="1" dirty="0">
                <a:solidFill>
                  <a:srgbClr val="C00000"/>
                </a:solidFill>
              </a:rPr>
              <a:t> </a:t>
            </a:r>
            <a:r>
              <a:rPr lang="en-GB" sz="2800" b="1" dirty="0" err="1">
                <a:solidFill>
                  <a:srgbClr val="C00000"/>
                </a:solidFill>
              </a:rPr>
              <a:t>kvаlitet</a:t>
            </a:r>
            <a:r>
              <a:rPr lang="en-GB" sz="2800" b="1" dirty="0">
                <a:solidFill>
                  <a:srgbClr val="C00000"/>
                </a:solidFill>
              </a:rPr>
              <a:t> </a:t>
            </a:r>
            <a:r>
              <a:rPr lang="en-GB" sz="2800" b="1" dirty="0" err="1">
                <a:solidFill>
                  <a:srgbClr val="C00000"/>
                </a:solidFill>
              </a:rPr>
              <a:t>broj</a:t>
            </a:r>
            <a:r>
              <a:rPr lang="en-GB" sz="2800" b="1" dirty="0">
                <a:solidFill>
                  <a:srgbClr val="C00000"/>
                </a:solidFill>
              </a:rPr>
              <a:t> </a:t>
            </a:r>
            <a:r>
              <a:rPr lang="en-GB" sz="2800" b="1" dirty="0" err="1">
                <a:solidFill>
                  <a:srgbClr val="C00000"/>
                </a:solidFill>
              </a:rPr>
              <a:t>jedаn</a:t>
            </a:r>
            <a:r>
              <a:rPr lang="en-GB" sz="2800" b="1" dirty="0" smtClean="0">
                <a:solidFill>
                  <a:srgbClr val="C00000"/>
                </a:solidFill>
              </a:rPr>
              <a:t>.</a:t>
            </a:r>
            <a:r>
              <a:rPr lang="en-GB" sz="2800" b="1" dirty="0">
                <a:solidFill>
                  <a:srgbClr val="C00000"/>
                </a:solidFill>
              </a:rPr>
              <a:t/>
            </a:r>
            <a:br>
              <a:rPr lang="en-GB" sz="2800" b="1" dirty="0">
                <a:solidFill>
                  <a:srgbClr val="C00000"/>
                </a:solidFill>
              </a:rPr>
            </a:br>
            <a:endParaRPr lang="en-GB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61349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Henri Ford </a:t>
            </a:r>
            <a:br>
              <a:rPr lang="en-GB" b="1" dirty="0"/>
            </a:b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sz="2800" b="1" dirty="0" err="1"/>
              <a:t>Čovek</a:t>
            </a:r>
            <a:r>
              <a:rPr lang="en-GB" sz="2800" b="1" dirty="0"/>
              <a:t> </a:t>
            </a:r>
            <a:r>
              <a:rPr lang="en-GB" sz="2800" b="1" dirty="0" err="1"/>
              <a:t>koji</a:t>
            </a:r>
            <a:r>
              <a:rPr lang="en-GB" sz="2800" b="1" dirty="0"/>
              <a:t> je </a:t>
            </a:r>
            <a:r>
              <a:rPr lang="en-GB" sz="2800" b="1" dirty="0" err="1"/>
              <a:t>utisnuo</a:t>
            </a:r>
            <a:r>
              <a:rPr lang="en-GB" sz="2800" b="1" dirty="0"/>
              <a:t> </a:t>
            </a:r>
            <a:r>
              <a:rPr lang="en-GB" sz="2800" b="1" dirty="0" err="1"/>
              <a:t>pečat</a:t>
            </a:r>
            <a:r>
              <a:rPr lang="en-GB" sz="2800" b="1" dirty="0"/>
              <a:t> </a:t>
            </a:r>
            <a:r>
              <a:rPr lang="en-GB" sz="2800" b="1" dirty="0" err="1"/>
              <a:t>na</a:t>
            </a:r>
            <a:r>
              <a:rPr lang="en-GB" sz="2800" b="1" dirty="0"/>
              <a:t> lice </a:t>
            </a:r>
            <a:r>
              <a:rPr lang="en-GB" sz="2800" b="1" dirty="0" err="1"/>
              <a:t>ali</a:t>
            </a:r>
            <a:r>
              <a:rPr lang="en-GB" sz="2800" b="1" dirty="0"/>
              <a:t> </a:t>
            </a:r>
            <a:r>
              <a:rPr lang="en-GB" sz="2800" b="1" dirty="0" err="1"/>
              <a:t>i</a:t>
            </a:r>
            <a:r>
              <a:rPr lang="en-GB" sz="2800" b="1" dirty="0"/>
              <a:t> </a:t>
            </a:r>
            <a:r>
              <a:rPr lang="en-GB" sz="2800" b="1" dirty="0" err="1"/>
              <a:t>naličje</a:t>
            </a:r>
            <a:r>
              <a:rPr lang="en-GB" sz="2800" b="1" dirty="0"/>
              <a:t> </a:t>
            </a:r>
            <a:r>
              <a:rPr lang="en-GB" sz="2800" b="1" dirty="0" err="1"/>
              <a:t>automobilske</a:t>
            </a:r>
            <a:r>
              <a:rPr lang="en-GB" sz="2800" b="1" dirty="0"/>
              <a:t> </a:t>
            </a:r>
            <a:r>
              <a:rPr lang="en-GB" sz="2800" b="1" dirty="0" err="1"/>
              <a:t>industrije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42475388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078" y="1790163"/>
            <a:ext cx="7461376" cy="3490654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81870" y="785611"/>
            <a:ext cx="3868170" cy="4929389"/>
          </a:xfrm>
        </p:spPr>
        <p:txBody>
          <a:bodyPr>
            <a:noAutofit/>
          </a:bodyPr>
          <a:lstStyle/>
          <a:p>
            <a:r>
              <a:rPr lang="en-GB" sz="2800" b="1" dirty="0" err="1"/>
              <a:t>Većini</a:t>
            </a:r>
            <a:r>
              <a:rPr lang="en-GB" sz="2800" b="1" dirty="0"/>
              <a:t> </a:t>
            </a:r>
            <a:r>
              <a:rPr lang="en-GB" sz="2800" b="1" dirty="0" err="1"/>
              <a:t>nas</a:t>
            </a:r>
            <a:r>
              <a:rPr lang="en-GB" sz="2800" b="1" dirty="0"/>
              <a:t> Henri Ford je </a:t>
            </a:r>
            <a:r>
              <a:rPr lang="en-GB" sz="2800" b="1" dirty="0" err="1"/>
              <a:t>poznat</a:t>
            </a:r>
            <a:r>
              <a:rPr lang="en-GB" sz="2800" b="1" dirty="0"/>
              <a:t> </a:t>
            </a:r>
            <a:r>
              <a:rPr lang="en-GB" sz="2800" b="1" dirty="0" err="1"/>
              <a:t>kao</a:t>
            </a:r>
            <a:r>
              <a:rPr lang="en-GB" sz="2800" b="1" dirty="0"/>
              <a:t> </a:t>
            </a:r>
            <a:r>
              <a:rPr lang="en-GB" sz="2800" b="1" dirty="0" err="1"/>
              <a:t>jedan</a:t>
            </a:r>
            <a:r>
              <a:rPr lang="en-GB" sz="2800" b="1" dirty="0"/>
              <a:t> od </a:t>
            </a:r>
            <a:r>
              <a:rPr lang="en-GB" sz="2800" b="1" dirty="0" err="1"/>
              <a:t>najvećih</a:t>
            </a:r>
            <a:r>
              <a:rPr lang="en-GB" sz="2800" b="1" dirty="0"/>
              <a:t> </a:t>
            </a:r>
            <a:r>
              <a:rPr lang="en-GB" sz="2800" b="1" dirty="0" err="1"/>
              <a:t>industrijalaca</a:t>
            </a:r>
            <a:r>
              <a:rPr lang="en-GB" sz="2800" b="1" dirty="0"/>
              <a:t> 20 </a:t>
            </a:r>
            <a:r>
              <a:rPr lang="en-GB" sz="2800" b="1" dirty="0" err="1"/>
              <a:t>veka</a:t>
            </a:r>
            <a:r>
              <a:rPr lang="en-GB" sz="2800" b="1" dirty="0"/>
              <a:t>. U </a:t>
            </a:r>
            <a:r>
              <a:rPr lang="en-GB" sz="2800" b="1" dirty="0" err="1"/>
              <a:t>svojoj</a:t>
            </a:r>
            <a:r>
              <a:rPr lang="en-GB" sz="2800" b="1" dirty="0"/>
              <a:t> </a:t>
            </a:r>
            <a:r>
              <a:rPr lang="en-GB" sz="2800" b="1" dirty="0" err="1"/>
              <a:t>bogatoj</a:t>
            </a:r>
            <a:r>
              <a:rPr lang="en-GB" sz="2800" b="1" dirty="0"/>
              <a:t> </a:t>
            </a:r>
            <a:r>
              <a:rPr lang="en-GB" sz="2800" b="1" dirty="0" err="1"/>
              <a:t>biografiji</a:t>
            </a:r>
            <a:r>
              <a:rPr lang="en-GB" sz="2800" b="1" dirty="0"/>
              <a:t>, on je </a:t>
            </a:r>
            <a:r>
              <a:rPr lang="en-GB" sz="2800" b="1" dirty="0" err="1"/>
              <a:t>ušao</a:t>
            </a:r>
            <a:r>
              <a:rPr lang="en-GB" sz="2800" b="1" dirty="0"/>
              <a:t> u </a:t>
            </a:r>
            <a:r>
              <a:rPr lang="en-GB" sz="2800" b="1" dirty="0" err="1"/>
              <a:t>istoriju</a:t>
            </a:r>
            <a:r>
              <a:rPr lang="en-GB" sz="2800" b="1" dirty="0"/>
              <a:t> </a:t>
            </a:r>
            <a:r>
              <a:rPr lang="en-GB" sz="2800" b="1" dirty="0" err="1"/>
              <a:t>po</a:t>
            </a:r>
            <a:r>
              <a:rPr lang="en-GB" sz="2800" b="1" dirty="0"/>
              <a:t> </a:t>
            </a:r>
            <a:r>
              <a:rPr lang="en-GB" sz="2800" b="1" dirty="0" err="1"/>
              <a:t>osnivanju</a:t>
            </a:r>
            <a:r>
              <a:rPr lang="en-GB" sz="2800" b="1" dirty="0"/>
              <a:t> </a:t>
            </a:r>
            <a:r>
              <a:rPr lang="en-GB" sz="2800" b="1" dirty="0" err="1"/>
              <a:t>pokretne</a:t>
            </a:r>
            <a:r>
              <a:rPr lang="en-GB" sz="2800" b="1" dirty="0"/>
              <a:t> </a:t>
            </a:r>
            <a:r>
              <a:rPr lang="en-GB" sz="2800" b="1" dirty="0" err="1"/>
              <a:t>trake</a:t>
            </a:r>
            <a:r>
              <a:rPr lang="en-GB" sz="2800" b="1" dirty="0"/>
              <a:t>, </a:t>
            </a:r>
            <a:r>
              <a:rPr lang="en-GB" sz="2800" b="1" dirty="0" err="1"/>
              <a:t>prvom</a:t>
            </a:r>
            <a:r>
              <a:rPr lang="en-GB" sz="2800" b="1" dirty="0"/>
              <a:t> </a:t>
            </a:r>
            <a:r>
              <a:rPr lang="en-GB" sz="2800" b="1" dirty="0" err="1"/>
              <a:t>automobilu</a:t>
            </a:r>
            <a:r>
              <a:rPr lang="en-GB" sz="2800" b="1" dirty="0"/>
              <a:t> </a:t>
            </a:r>
            <a:r>
              <a:rPr lang="en-GB" sz="2800" b="1" dirty="0" err="1"/>
              <a:t>dostupnom</a:t>
            </a:r>
            <a:r>
              <a:rPr lang="en-GB" sz="2800" b="1" dirty="0"/>
              <a:t> </a:t>
            </a:r>
            <a:r>
              <a:rPr lang="en-GB" sz="2800" b="1" dirty="0" err="1"/>
              <a:t>za</a:t>
            </a:r>
            <a:r>
              <a:rPr lang="en-GB" sz="2800" b="1" dirty="0"/>
              <a:t> </a:t>
            </a:r>
            <a:r>
              <a:rPr lang="en-GB" sz="2800" b="1" dirty="0" err="1"/>
              <a:t>široke</a:t>
            </a:r>
            <a:r>
              <a:rPr lang="en-GB" sz="2800" b="1" dirty="0"/>
              <a:t> </a:t>
            </a:r>
            <a:r>
              <a:rPr lang="en-GB" sz="2800" b="1" dirty="0" err="1"/>
              <a:t>narodne</a:t>
            </a:r>
            <a:r>
              <a:rPr lang="en-GB" sz="2800" b="1" dirty="0"/>
              <a:t> </a:t>
            </a:r>
            <a:r>
              <a:rPr lang="en-GB" sz="2800" b="1" dirty="0" err="1"/>
              <a:t>mase</a:t>
            </a:r>
            <a:r>
              <a:rPr lang="en-GB" sz="2800" b="1" dirty="0"/>
              <a:t> </a:t>
            </a:r>
            <a:r>
              <a:rPr lang="en-GB" sz="2800" b="1" dirty="0" err="1"/>
              <a:t>i</a:t>
            </a:r>
            <a:r>
              <a:rPr lang="en-GB" sz="2800" b="1" dirty="0"/>
              <a:t> </a:t>
            </a:r>
            <a:r>
              <a:rPr lang="en-GB" sz="2800" b="1" dirty="0" err="1"/>
              <a:t>po</a:t>
            </a:r>
            <a:r>
              <a:rPr lang="en-GB" sz="2800" b="1" dirty="0"/>
              <a:t> </a:t>
            </a:r>
            <a:r>
              <a:rPr lang="en-GB" sz="2800" b="1" dirty="0" err="1"/>
              <a:t>dnevnici</a:t>
            </a:r>
            <a:r>
              <a:rPr lang="en-GB" sz="2800" b="1" dirty="0"/>
              <a:t> od pet </a:t>
            </a:r>
            <a:r>
              <a:rPr lang="en-GB" sz="2800" b="1" dirty="0" err="1"/>
              <a:t>dolara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7924123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146" y="1133340"/>
            <a:ext cx="7703693" cy="4198513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55358" y="579549"/>
            <a:ext cx="3494682" cy="5952633"/>
          </a:xfrm>
        </p:spPr>
        <p:txBody>
          <a:bodyPr>
            <a:noAutofit/>
          </a:bodyPr>
          <a:lstStyle/>
          <a:p>
            <a:r>
              <a:rPr lang="en-GB" sz="2400" dirty="0" err="1"/>
              <a:t>Nedugo</a:t>
            </a:r>
            <a:r>
              <a:rPr lang="en-GB" sz="2400" dirty="0"/>
              <a:t> </a:t>
            </a:r>
            <a:r>
              <a:rPr lang="en-GB" sz="2400" dirty="0" err="1"/>
              <a:t>posle</a:t>
            </a:r>
            <a:r>
              <a:rPr lang="en-GB" sz="2400" dirty="0"/>
              <a:t> </a:t>
            </a:r>
            <a:r>
              <a:rPr lang="en-GB" sz="2400" dirty="0" err="1"/>
              <a:t>smrti</a:t>
            </a:r>
            <a:r>
              <a:rPr lang="en-GB" sz="2400" dirty="0"/>
              <a:t> </a:t>
            </a:r>
            <a:r>
              <a:rPr lang="en-GB" sz="2400" dirty="0" err="1"/>
              <a:t>majke</a:t>
            </a:r>
            <a:r>
              <a:rPr lang="en-GB" sz="2400" dirty="0"/>
              <a:t> 1876. </a:t>
            </a:r>
            <a:r>
              <a:rPr lang="en-GB" sz="2400" dirty="0" err="1"/>
              <a:t>godine</a:t>
            </a:r>
            <a:r>
              <a:rPr lang="en-GB" sz="2400" dirty="0"/>
              <a:t>, Henri </a:t>
            </a:r>
            <a:r>
              <a:rPr lang="en-GB" sz="2400" dirty="0" err="1"/>
              <a:t>napušta</a:t>
            </a:r>
            <a:r>
              <a:rPr lang="en-GB" sz="2400" dirty="0"/>
              <a:t> </a:t>
            </a:r>
            <a:r>
              <a:rPr lang="en-GB" sz="2400" dirty="0" err="1" smtClean="0"/>
              <a:t>farmu</a:t>
            </a:r>
            <a:r>
              <a:rPr lang="en-GB" sz="2400" dirty="0" smtClean="0"/>
              <a:t> a </a:t>
            </a:r>
            <a:r>
              <a:rPr lang="en-GB" sz="2400" dirty="0"/>
              <a:t>1891. </a:t>
            </a:r>
            <a:r>
              <a:rPr lang="en-GB" sz="2400" dirty="0" err="1"/>
              <a:t>godine</a:t>
            </a:r>
            <a:r>
              <a:rPr lang="en-GB" sz="2400" dirty="0"/>
              <a:t> </a:t>
            </a:r>
            <a:r>
              <a:rPr lang="en-GB" sz="2400" dirty="0" err="1"/>
              <a:t>dobija</a:t>
            </a:r>
            <a:r>
              <a:rPr lang="en-GB" sz="2400" dirty="0"/>
              <a:t> </a:t>
            </a:r>
            <a:r>
              <a:rPr lang="en-GB" sz="2400" dirty="0" err="1"/>
              <a:t>posao</a:t>
            </a:r>
            <a:r>
              <a:rPr lang="en-GB" sz="2400" dirty="0"/>
              <a:t> u </a:t>
            </a:r>
            <a:r>
              <a:rPr lang="en-GB" sz="2400" dirty="0" err="1"/>
              <a:t>uglednoj</a:t>
            </a:r>
            <a:r>
              <a:rPr lang="en-GB" sz="2400" dirty="0"/>
              <a:t> </a:t>
            </a:r>
            <a:r>
              <a:rPr lang="en-GB" sz="2400" i="1" dirty="0"/>
              <a:t>Edison Illuminating Company</a:t>
            </a:r>
            <a:r>
              <a:rPr lang="en-GB" sz="2400" dirty="0"/>
              <a:t> </a:t>
            </a:r>
            <a:r>
              <a:rPr lang="en-GB" sz="2400" dirty="0" err="1"/>
              <a:t>kompaniji</a:t>
            </a:r>
            <a:r>
              <a:rPr lang="en-GB" sz="2400" dirty="0"/>
              <a:t>. On je </a:t>
            </a:r>
            <a:r>
              <a:rPr lang="en-GB" sz="2400" dirty="0" err="1"/>
              <a:t>brzo</a:t>
            </a:r>
            <a:r>
              <a:rPr lang="en-GB" sz="2400" dirty="0"/>
              <a:t> </a:t>
            </a:r>
            <a:r>
              <a:rPr lang="en-GB" sz="2400" dirty="0" err="1"/>
              <a:t>napredovao</a:t>
            </a:r>
            <a:r>
              <a:rPr lang="en-GB" sz="2400" dirty="0"/>
              <a:t> </a:t>
            </a:r>
            <a:r>
              <a:rPr lang="en-GB" sz="2400" dirty="0" err="1"/>
              <a:t>kroz</a:t>
            </a:r>
            <a:r>
              <a:rPr lang="en-GB" sz="2400" dirty="0"/>
              <a:t> </a:t>
            </a:r>
            <a:r>
              <a:rPr lang="en-GB" sz="2400" dirty="0" err="1"/>
              <a:t>promocije</a:t>
            </a:r>
            <a:r>
              <a:rPr lang="en-GB" sz="2400" dirty="0"/>
              <a:t> </a:t>
            </a:r>
            <a:r>
              <a:rPr lang="en-GB" sz="2400" dirty="0" err="1"/>
              <a:t>i</a:t>
            </a:r>
            <a:r>
              <a:rPr lang="en-GB" sz="2400" dirty="0"/>
              <a:t> pet </a:t>
            </a:r>
            <a:r>
              <a:rPr lang="en-GB" sz="2400" dirty="0" err="1"/>
              <a:t>godina</a:t>
            </a:r>
            <a:r>
              <a:rPr lang="en-GB" sz="2400" dirty="0"/>
              <a:t> </a:t>
            </a:r>
            <a:r>
              <a:rPr lang="en-GB" sz="2400" dirty="0" err="1"/>
              <a:t>kasnije</a:t>
            </a:r>
            <a:r>
              <a:rPr lang="en-GB" sz="2400" dirty="0"/>
              <a:t> je </a:t>
            </a:r>
            <a:r>
              <a:rPr lang="en-GB" sz="2400" dirty="0" err="1"/>
              <a:t>stekao</a:t>
            </a:r>
            <a:r>
              <a:rPr lang="en-GB" sz="2400" dirty="0"/>
              <a:t> </a:t>
            </a:r>
            <a:r>
              <a:rPr lang="en-GB" sz="2400" dirty="0" err="1"/>
              <a:t>dovoljno</a:t>
            </a:r>
            <a:r>
              <a:rPr lang="en-GB" sz="2400" dirty="0"/>
              <a:t> </a:t>
            </a:r>
            <a:r>
              <a:rPr lang="en-GB" sz="2400" dirty="0" err="1"/>
              <a:t>velike</a:t>
            </a:r>
            <a:r>
              <a:rPr lang="en-GB" sz="2400" dirty="0"/>
              <a:t> </a:t>
            </a:r>
            <a:r>
              <a:rPr lang="en-GB" sz="2400" dirty="0" err="1"/>
              <a:t>finansije</a:t>
            </a:r>
            <a:r>
              <a:rPr lang="en-GB" sz="2400" dirty="0"/>
              <a:t> da </a:t>
            </a:r>
            <a:r>
              <a:rPr lang="en-GB" sz="2400" dirty="0" err="1"/>
              <a:t>proizvede</a:t>
            </a:r>
            <a:r>
              <a:rPr lang="en-GB" sz="2400" dirty="0"/>
              <a:t> </a:t>
            </a:r>
            <a:r>
              <a:rPr lang="en-GB" sz="2400" dirty="0" err="1"/>
              <a:t>svoj</a:t>
            </a:r>
            <a:r>
              <a:rPr lang="en-GB" sz="2400" dirty="0"/>
              <a:t> </a:t>
            </a:r>
            <a:r>
              <a:rPr lang="en-GB" sz="2400" dirty="0" err="1"/>
              <a:t>prvi</a:t>
            </a:r>
            <a:r>
              <a:rPr lang="en-GB" sz="2400" dirty="0"/>
              <a:t> </a:t>
            </a:r>
            <a:r>
              <a:rPr lang="en-GB" sz="2400" dirty="0" err="1"/>
              <a:t>automobil</a:t>
            </a:r>
            <a:r>
              <a:rPr lang="en-GB" sz="2400" dirty="0"/>
              <a:t>, 1896. </a:t>
            </a:r>
            <a:r>
              <a:rPr lang="en-GB" sz="2400" b="1" dirty="0" err="1"/>
              <a:t>Quadricycle</a:t>
            </a:r>
            <a:r>
              <a:rPr lang="en-GB" sz="2400" dirty="0" smtClean="0"/>
              <a:t>.</a:t>
            </a:r>
          </a:p>
        </p:txBody>
      </p:sp>
      <p:sp>
        <p:nvSpPr>
          <p:cNvPr id="7" name="Rectangle 6"/>
          <p:cNvSpPr/>
          <p:nvPr/>
        </p:nvSpPr>
        <p:spPr>
          <a:xfrm>
            <a:off x="724595" y="5099312"/>
            <a:ext cx="707479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err="1"/>
              <a:t>mogao</a:t>
            </a:r>
            <a:r>
              <a:rPr lang="en-GB" sz="2400" dirty="0"/>
              <a:t> da </a:t>
            </a:r>
            <a:r>
              <a:rPr lang="en-GB" sz="2400" dirty="0" err="1"/>
              <a:t>dostigne</a:t>
            </a:r>
            <a:r>
              <a:rPr lang="en-GB" sz="2400" dirty="0"/>
              <a:t> </a:t>
            </a:r>
            <a:r>
              <a:rPr lang="en-GB" sz="2400" dirty="0" err="1"/>
              <a:t>maksimalu</a:t>
            </a:r>
            <a:r>
              <a:rPr lang="en-GB" sz="2400" dirty="0"/>
              <a:t> </a:t>
            </a:r>
            <a:r>
              <a:rPr lang="en-GB" sz="2400" dirty="0" err="1"/>
              <a:t>brzinu</a:t>
            </a:r>
            <a:r>
              <a:rPr lang="en-GB" sz="2400" dirty="0"/>
              <a:t> od 32 km/h, a </a:t>
            </a:r>
            <a:r>
              <a:rPr lang="en-GB" sz="2400" dirty="0" err="1"/>
              <a:t>njegov</a:t>
            </a:r>
            <a:r>
              <a:rPr lang="en-GB" sz="2400" dirty="0"/>
              <a:t> </a:t>
            </a:r>
            <a:r>
              <a:rPr lang="en-GB" sz="2400" dirty="0" err="1"/>
              <a:t>prvi</a:t>
            </a:r>
            <a:r>
              <a:rPr lang="en-GB" sz="2400" dirty="0"/>
              <a:t> </a:t>
            </a:r>
            <a:r>
              <a:rPr lang="en-GB" sz="2400" dirty="0" err="1"/>
              <a:t>kupac</a:t>
            </a:r>
            <a:r>
              <a:rPr lang="en-GB" sz="2400" dirty="0"/>
              <a:t> je bio </a:t>
            </a:r>
            <a:r>
              <a:rPr lang="en-GB" sz="2400" dirty="0" err="1"/>
              <a:t>biznismen</a:t>
            </a:r>
            <a:r>
              <a:rPr lang="en-GB" sz="2400" dirty="0"/>
              <a:t> </a:t>
            </a:r>
            <a:r>
              <a:rPr lang="en-GB" sz="2400" dirty="0" err="1"/>
              <a:t>Čarls</a:t>
            </a:r>
            <a:r>
              <a:rPr lang="en-GB" sz="2400" dirty="0"/>
              <a:t> </a:t>
            </a:r>
            <a:r>
              <a:rPr lang="en-GB" sz="2400" dirty="0" err="1"/>
              <a:t>Ejnsli</a:t>
            </a:r>
            <a:r>
              <a:rPr lang="en-GB" sz="2400" dirty="0"/>
              <a:t>, </a:t>
            </a:r>
            <a:r>
              <a:rPr lang="en-GB" sz="2400" dirty="0" err="1"/>
              <a:t>za</a:t>
            </a:r>
            <a:r>
              <a:rPr lang="en-GB" sz="2400" dirty="0"/>
              <a:t> </a:t>
            </a:r>
            <a:r>
              <a:rPr lang="en-GB" sz="2400" dirty="0" err="1"/>
              <a:t>sumu</a:t>
            </a:r>
            <a:r>
              <a:rPr lang="en-GB" sz="2400" dirty="0"/>
              <a:t> od 200 </a:t>
            </a:r>
            <a:r>
              <a:rPr lang="en-GB" sz="2400" dirty="0" err="1"/>
              <a:t>dolara</a:t>
            </a:r>
            <a:r>
              <a:rPr lang="en-GB" sz="2400" dirty="0"/>
              <a:t>. Henri </a:t>
            </a:r>
            <a:r>
              <a:rPr lang="en-GB" sz="2400" dirty="0" err="1"/>
              <a:t>će</a:t>
            </a:r>
            <a:r>
              <a:rPr lang="en-GB" sz="2400" dirty="0"/>
              <a:t> </a:t>
            </a:r>
            <a:r>
              <a:rPr lang="en-GB" sz="2400" dirty="0" err="1"/>
              <a:t>kasnije</a:t>
            </a:r>
            <a:r>
              <a:rPr lang="en-GB" sz="2400" dirty="0"/>
              <a:t> da </a:t>
            </a:r>
            <a:r>
              <a:rPr lang="en-GB" sz="2400" dirty="0" err="1" smtClean="0"/>
              <a:t>otkupi</a:t>
            </a:r>
            <a:r>
              <a:rPr lang="en-GB" sz="2400" dirty="0" smtClean="0"/>
              <a:t> </a:t>
            </a:r>
            <a:r>
              <a:rPr lang="en-GB" sz="2400" dirty="0" err="1"/>
              <a:t>nazad</a:t>
            </a:r>
            <a:r>
              <a:rPr lang="en-GB" sz="2400" dirty="0"/>
              <a:t> </a:t>
            </a:r>
            <a:r>
              <a:rPr lang="en-GB" sz="2400" dirty="0" err="1"/>
              <a:t>ovaj</a:t>
            </a:r>
            <a:r>
              <a:rPr lang="en-GB" sz="2400" dirty="0"/>
              <a:t> </a:t>
            </a:r>
            <a:r>
              <a:rPr lang="en-GB" sz="2400" dirty="0" err="1"/>
              <a:t>automobil</a:t>
            </a:r>
            <a:r>
              <a:rPr lang="en-GB" sz="2400" dirty="0"/>
              <a:t> </a:t>
            </a:r>
            <a:r>
              <a:rPr lang="en-GB" sz="2400" dirty="0" err="1"/>
              <a:t>za</a:t>
            </a:r>
            <a:r>
              <a:rPr lang="en-GB" sz="2400" dirty="0"/>
              <a:t> 60 </a:t>
            </a:r>
            <a:r>
              <a:rPr lang="en-GB" sz="2400" dirty="0" err="1"/>
              <a:t>dolara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9278902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957168"/>
            <a:ext cx="6711950" cy="4476939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68992" y="576586"/>
            <a:ext cx="4022716" cy="5849971"/>
          </a:xfrm>
        </p:spPr>
        <p:txBody>
          <a:bodyPr>
            <a:noAutofit/>
          </a:bodyPr>
          <a:lstStyle/>
          <a:p>
            <a:r>
              <a:rPr lang="en-GB" sz="2400" dirty="0" smtClean="0"/>
              <a:t>Novi </a:t>
            </a:r>
            <a:r>
              <a:rPr lang="en-GB" sz="2400" dirty="0" err="1" smtClean="0"/>
              <a:t>sopstveni</a:t>
            </a:r>
            <a:r>
              <a:rPr lang="en-GB" sz="2400" dirty="0" smtClean="0"/>
              <a:t> automobile je </a:t>
            </a:r>
            <a:r>
              <a:rPr lang="en-GB" sz="2400" dirty="0"/>
              <a:t>bio </a:t>
            </a:r>
            <a:r>
              <a:rPr lang="en-GB" sz="2400" dirty="0" err="1"/>
              <a:t>spreman</a:t>
            </a:r>
            <a:r>
              <a:rPr lang="en-GB" sz="2400" dirty="0"/>
              <a:t> </a:t>
            </a:r>
            <a:r>
              <a:rPr lang="en-GB" sz="2400" dirty="0" err="1"/>
              <a:t>već</a:t>
            </a:r>
            <a:r>
              <a:rPr lang="en-GB" sz="2400" dirty="0"/>
              <a:t> </a:t>
            </a:r>
            <a:r>
              <a:rPr lang="en-GB" sz="2400" dirty="0" err="1"/>
              <a:t>krajem</a:t>
            </a:r>
            <a:r>
              <a:rPr lang="en-GB" sz="2400" dirty="0"/>
              <a:t> 1901. </a:t>
            </a:r>
            <a:r>
              <a:rPr lang="en-GB" sz="2400" dirty="0" err="1"/>
              <a:t>godine</a:t>
            </a:r>
            <a:r>
              <a:rPr lang="en-GB" sz="2400" dirty="0"/>
              <a:t> pod </a:t>
            </a:r>
            <a:r>
              <a:rPr lang="en-GB" sz="2400" b="1" dirty="0"/>
              <a:t>999 </a:t>
            </a:r>
            <a:r>
              <a:rPr lang="en-GB" sz="2400" b="1" dirty="0" err="1"/>
              <a:t>oznakom</a:t>
            </a:r>
            <a:r>
              <a:rPr lang="en-GB" sz="2400" dirty="0"/>
              <a:t>, a da bi </a:t>
            </a:r>
            <a:r>
              <a:rPr lang="en-GB" sz="2400" dirty="0" err="1"/>
              <a:t>privukao</a:t>
            </a:r>
            <a:r>
              <a:rPr lang="en-GB" sz="2400" dirty="0"/>
              <a:t> </a:t>
            </a:r>
            <a:r>
              <a:rPr lang="en-GB" sz="2400" dirty="0" err="1"/>
              <a:t>pažnju</a:t>
            </a:r>
            <a:r>
              <a:rPr lang="en-GB" sz="2400" dirty="0"/>
              <a:t> </a:t>
            </a:r>
            <a:r>
              <a:rPr lang="en-GB" sz="2400" dirty="0" err="1"/>
              <a:t>publike</a:t>
            </a:r>
            <a:r>
              <a:rPr lang="en-GB" sz="2400" dirty="0"/>
              <a:t>, Henri </a:t>
            </a:r>
            <a:r>
              <a:rPr lang="en-GB" sz="2400" dirty="0" err="1"/>
              <a:t>odlučuje</a:t>
            </a:r>
            <a:r>
              <a:rPr lang="en-GB" sz="2400" dirty="0"/>
              <a:t> da </a:t>
            </a:r>
            <a:r>
              <a:rPr lang="en-GB" sz="2400" dirty="0" err="1"/>
              <a:t>izazove</a:t>
            </a:r>
            <a:r>
              <a:rPr lang="en-GB" sz="2400" dirty="0"/>
              <a:t> </a:t>
            </a:r>
            <a:r>
              <a:rPr lang="en-GB" sz="2400" b="1" dirty="0" err="1"/>
              <a:t>Aleksandera</a:t>
            </a:r>
            <a:r>
              <a:rPr lang="en-GB" sz="2400" b="1" dirty="0"/>
              <a:t> </a:t>
            </a:r>
            <a:r>
              <a:rPr lang="en-GB" sz="2400" b="1" dirty="0" err="1"/>
              <a:t>Vintona</a:t>
            </a:r>
            <a:r>
              <a:rPr lang="en-GB" sz="2400" dirty="0"/>
              <a:t>, </a:t>
            </a:r>
            <a:r>
              <a:rPr lang="en-GB" sz="2400" dirty="0" err="1"/>
              <a:t>jednog</a:t>
            </a:r>
            <a:r>
              <a:rPr lang="en-GB" sz="2400" dirty="0"/>
              <a:t> od </a:t>
            </a:r>
            <a:r>
              <a:rPr lang="en-GB" sz="2400" dirty="0" err="1"/>
              <a:t>prvih</a:t>
            </a:r>
            <a:r>
              <a:rPr lang="en-GB" sz="2400" dirty="0"/>
              <a:t> </a:t>
            </a:r>
            <a:r>
              <a:rPr lang="en-GB" sz="2400" dirty="0" err="1"/>
              <a:t>profesionalnih</a:t>
            </a:r>
            <a:r>
              <a:rPr lang="en-GB" sz="2400" dirty="0"/>
              <a:t> </a:t>
            </a:r>
            <a:r>
              <a:rPr lang="en-GB" sz="2400" dirty="0" err="1"/>
              <a:t>vozača</a:t>
            </a:r>
            <a:r>
              <a:rPr lang="en-GB" sz="2400" dirty="0"/>
              <a:t> </a:t>
            </a:r>
            <a:r>
              <a:rPr lang="en-GB" sz="2400" dirty="0" err="1"/>
              <a:t>na</a:t>
            </a:r>
            <a:r>
              <a:rPr lang="en-GB" sz="2400" dirty="0"/>
              <a:t> </a:t>
            </a:r>
            <a:r>
              <a:rPr lang="en-GB" sz="2400" dirty="0" err="1"/>
              <a:t>svetu</a:t>
            </a:r>
            <a:r>
              <a:rPr lang="en-GB" sz="2400" dirty="0" smtClean="0"/>
              <a:t>.</a:t>
            </a:r>
          </a:p>
        </p:txBody>
      </p:sp>
      <p:sp>
        <p:nvSpPr>
          <p:cNvPr id="6" name="Rectangle 5"/>
          <p:cNvSpPr/>
          <p:nvPr/>
        </p:nvSpPr>
        <p:spPr>
          <a:xfrm>
            <a:off x="838200" y="5245650"/>
            <a:ext cx="719821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err="1"/>
              <a:t>mogao</a:t>
            </a:r>
            <a:r>
              <a:rPr lang="en-GB" sz="2400" dirty="0"/>
              <a:t> je da </a:t>
            </a:r>
            <a:r>
              <a:rPr lang="en-GB" sz="2400" dirty="0" err="1"/>
              <a:t>dostigne</a:t>
            </a:r>
            <a:r>
              <a:rPr lang="en-GB" sz="2400" dirty="0"/>
              <a:t> </a:t>
            </a:r>
            <a:r>
              <a:rPr lang="en-GB" sz="2400" dirty="0" err="1"/>
              <a:t>maksimalnu</a:t>
            </a:r>
            <a:r>
              <a:rPr lang="en-GB" sz="2400" dirty="0"/>
              <a:t> </a:t>
            </a:r>
            <a:r>
              <a:rPr lang="en-GB" sz="2400" dirty="0" err="1"/>
              <a:t>brzinu</a:t>
            </a:r>
            <a:r>
              <a:rPr lang="en-GB" sz="2400" dirty="0"/>
              <a:t> od</a:t>
            </a:r>
            <a:r>
              <a:rPr lang="en-GB" sz="2400" b="1" dirty="0"/>
              <a:t> 147 km/h</a:t>
            </a:r>
            <a:r>
              <a:rPr lang="en-GB" sz="2400" dirty="0"/>
              <a:t>. Na </a:t>
            </a:r>
            <a:r>
              <a:rPr lang="en-GB" sz="2400" dirty="0" err="1"/>
              <a:t>veliko</a:t>
            </a:r>
            <a:r>
              <a:rPr lang="en-GB" sz="2400" dirty="0"/>
              <a:t> </a:t>
            </a:r>
            <a:r>
              <a:rPr lang="en-GB" sz="2400" dirty="0" err="1"/>
              <a:t>iznenađenje</a:t>
            </a:r>
            <a:r>
              <a:rPr lang="en-GB" sz="2400" dirty="0"/>
              <a:t>, Henri </a:t>
            </a:r>
            <a:r>
              <a:rPr lang="en-GB" sz="2400" dirty="0" err="1"/>
              <a:t>uspeva</a:t>
            </a:r>
            <a:r>
              <a:rPr lang="en-GB" sz="2400" dirty="0"/>
              <a:t> da </a:t>
            </a:r>
            <a:r>
              <a:rPr lang="en-GB" sz="2400" dirty="0" err="1"/>
              <a:t>pobedi</a:t>
            </a:r>
            <a:r>
              <a:rPr lang="en-GB" sz="2400" dirty="0"/>
              <a:t> </a:t>
            </a:r>
            <a:r>
              <a:rPr lang="en-GB" sz="2400" dirty="0" err="1"/>
              <a:t>Vintona</a:t>
            </a:r>
            <a:r>
              <a:rPr lang="en-GB" sz="2400" dirty="0"/>
              <a:t> </a:t>
            </a:r>
            <a:r>
              <a:rPr lang="en-GB" sz="2400" dirty="0" err="1"/>
              <a:t>i</a:t>
            </a:r>
            <a:r>
              <a:rPr lang="en-GB" sz="2400" dirty="0"/>
              <a:t> da </a:t>
            </a:r>
            <a:r>
              <a:rPr lang="en-GB" sz="2400" dirty="0" err="1"/>
              <a:t>stekne</a:t>
            </a:r>
            <a:r>
              <a:rPr lang="en-GB" sz="2400" dirty="0"/>
              <a:t> </a:t>
            </a:r>
            <a:r>
              <a:rPr lang="en-GB" sz="2400" dirty="0" err="1"/>
              <a:t>grupu</a:t>
            </a:r>
            <a:r>
              <a:rPr lang="en-GB" sz="2400" dirty="0"/>
              <a:t> </a:t>
            </a:r>
            <a:r>
              <a:rPr lang="en-GB" sz="2400" dirty="0" err="1"/>
              <a:t>novih</a:t>
            </a:r>
            <a:r>
              <a:rPr lang="en-GB" sz="2400" dirty="0"/>
              <a:t> </a:t>
            </a:r>
            <a:r>
              <a:rPr lang="en-GB" sz="2400" dirty="0" err="1"/>
              <a:t>investitora</a:t>
            </a:r>
            <a:r>
              <a:rPr lang="en-GB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403081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966577"/>
            <a:ext cx="6711950" cy="4458121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81871" y="334851"/>
            <a:ext cx="3868170" cy="6065949"/>
          </a:xfrm>
        </p:spPr>
        <p:txBody>
          <a:bodyPr>
            <a:noAutofit/>
          </a:bodyPr>
          <a:lstStyle/>
          <a:p>
            <a:r>
              <a:rPr lang="en-GB" sz="2400" dirty="0" err="1"/>
              <a:t>Prvi</a:t>
            </a:r>
            <a:r>
              <a:rPr lang="en-GB" sz="2400" dirty="0"/>
              <a:t> model </a:t>
            </a:r>
            <a:r>
              <a:rPr lang="en-GB" sz="2400" dirty="0" err="1"/>
              <a:t>kompanije</a:t>
            </a:r>
            <a:r>
              <a:rPr lang="en-GB" sz="2400" dirty="0"/>
              <a:t> je bio Model A </a:t>
            </a:r>
            <a:r>
              <a:rPr lang="en-GB" sz="2400" dirty="0" err="1"/>
              <a:t>i</a:t>
            </a:r>
            <a:r>
              <a:rPr lang="en-GB" sz="2400" dirty="0"/>
              <a:t> on je </a:t>
            </a:r>
            <a:r>
              <a:rPr lang="en-GB" sz="2400" dirty="0" err="1"/>
              <a:t>debitovao</a:t>
            </a:r>
            <a:r>
              <a:rPr lang="en-GB" sz="2400" dirty="0"/>
              <a:t> 1903 </a:t>
            </a:r>
            <a:r>
              <a:rPr lang="en-GB" sz="2400" dirty="0" err="1"/>
              <a:t>godine</a:t>
            </a:r>
            <a:r>
              <a:rPr lang="en-GB" sz="2400" dirty="0"/>
              <a:t>. On </a:t>
            </a:r>
            <a:r>
              <a:rPr lang="en-GB" sz="2400" dirty="0" err="1"/>
              <a:t>nije</a:t>
            </a:r>
            <a:r>
              <a:rPr lang="en-GB" sz="2400" dirty="0"/>
              <a:t> bio </a:t>
            </a:r>
            <a:r>
              <a:rPr lang="en-GB" sz="2400" dirty="0" err="1"/>
              <a:t>preterano</a:t>
            </a:r>
            <a:r>
              <a:rPr lang="en-GB" sz="2400" dirty="0"/>
              <a:t> </a:t>
            </a:r>
            <a:r>
              <a:rPr lang="en-GB" sz="2400" dirty="0" err="1"/>
              <a:t>skup</a:t>
            </a:r>
            <a:r>
              <a:rPr lang="en-GB" sz="2400" dirty="0"/>
              <a:t> </a:t>
            </a:r>
            <a:r>
              <a:rPr lang="en-GB" sz="2400" dirty="0" err="1"/>
              <a:t>automobil</a:t>
            </a:r>
            <a:r>
              <a:rPr lang="en-GB" sz="2400" dirty="0"/>
              <a:t> </a:t>
            </a:r>
            <a:r>
              <a:rPr lang="en-GB" sz="2400" dirty="0" err="1"/>
              <a:t>po</a:t>
            </a:r>
            <a:r>
              <a:rPr lang="en-GB" sz="2400" dirty="0"/>
              <a:t> </a:t>
            </a:r>
            <a:r>
              <a:rPr lang="en-GB" sz="2400" dirty="0" err="1"/>
              <a:t>početnoj</a:t>
            </a:r>
            <a:r>
              <a:rPr lang="en-GB" sz="2400" dirty="0"/>
              <a:t> </a:t>
            </a:r>
            <a:r>
              <a:rPr lang="en-GB" sz="2400" dirty="0" err="1"/>
              <a:t>ceni</a:t>
            </a:r>
            <a:r>
              <a:rPr lang="en-GB" sz="2400" dirty="0"/>
              <a:t> od 750 </a:t>
            </a:r>
            <a:r>
              <a:rPr lang="en-GB" sz="2400" dirty="0" err="1"/>
              <a:t>dolara</a:t>
            </a:r>
            <a:r>
              <a:rPr lang="en-GB" sz="2400" dirty="0"/>
              <a:t>, </a:t>
            </a:r>
            <a:r>
              <a:rPr lang="en-GB" sz="2400" dirty="0" err="1"/>
              <a:t>ali</a:t>
            </a:r>
            <a:r>
              <a:rPr lang="en-GB" sz="2400" dirty="0"/>
              <a:t> u </a:t>
            </a:r>
            <a:r>
              <a:rPr lang="en-GB" sz="2400" dirty="0" err="1"/>
              <a:t>dve</a:t>
            </a:r>
            <a:r>
              <a:rPr lang="en-GB" sz="2400" dirty="0"/>
              <a:t> </a:t>
            </a:r>
            <a:r>
              <a:rPr lang="en-GB" sz="2400" dirty="0" err="1"/>
              <a:t>godine</a:t>
            </a:r>
            <a:r>
              <a:rPr lang="en-GB" sz="2400" dirty="0"/>
              <a:t> </a:t>
            </a:r>
            <a:r>
              <a:rPr lang="en-GB" sz="2400" dirty="0" err="1"/>
              <a:t>proizvodnje</a:t>
            </a:r>
            <a:r>
              <a:rPr lang="en-GB" sz="2400" dirty="0"/>
              <a:t> je </a:t>
            </a:r>
            <a:r>
              <a:rPr lang="en-GB" sz="2400" dirty="0" err="1"/>
              <a:t>prodato</a:t>
            </a:r>
            <a:r>
              <a:rPr lang="en-GB" sz="2400" dirty="0"/>
              <a:t> 1.750 </a:t>
            </a:r>
            <a:r>
              <a:rPr lang="en-GB" sz="2400" dirty="0" err="1"/>
              <a:t>primeraka</a:t>
            </a:r>
            <a:r>
              <a:rPr lang="en-GB" sz="2400" dirty="0"/>
              <a:t>. To je </a:t>
            </a:r>
            <a:r>
              <a:rPr lang="en-GB" sz="2400" dirty="0" err="1"/>
              <a:t>bilo</a:t>
            </a:r>
            <a:r>
              <a:rPr lang="en-GB" sz="2400" dirty="0"/>
              <a:t> </a:t>
            </a:r>
            <a:r>
              <a:rPr lang="en-GB" sz="2400" dirty="0" err="1"/>
              <a:t>dovoljno</a:t>
            </a:r>
            <a:r>
              <a:rPr lang="en-GB" sz="2400" dirty="0"/>
              <a:t> da </a:t>
            </a:r>
            <a:r>
              <a:rPr lang="en-GB" sz="2400" dirty="0" err="1"/>
              <a:t>kompanija</a:t>
            </a:r>
            <a:r>
              <a:rPr lang="en-GB" sz="2400" dirty="0"/>
              <a:t> </a:t>
            </a:r>
            <a:r>
              <a:rPr lang="en-GB" sz="2400" dirty="0" err="1"/>
              <a:t>ostvari</a:t>
            </a:r>
            <a:r>
              <a:rPr lang="en-GB" sz="2400" dirty="0"/>
              <a:t> </a:t>
            </a:r>
            <a:r>
              <a:rPr lang="en-GB" sz="2400" dirty="0" err="1"/>
              <a:t>svoj</a:t>
            </a:r>
            <a:r>
              <a:rPr lang="en-GB" sz="2400" dirty="0"/>
              <a:t> </a:t>
            </a:r>
            <a:r>
              <a:rPr lang="en-GB" sz="2400" dirty="0" err="1"/>
              <a:t>prvi</a:t>
            </a:r>
            <a:r>
              <a:rPr lang="en-GB" sz="2400" dirty="0"/>
              <a:t> profit u </a:t>
            </a:r>
            <a:r>
              <a:rPr lang="en-GB" sz="2400" dirty="0" err="1"/>
              <a:t>vreme</a:t>
            </a:r>
            <a:r>
              <a:rPr lang="en-GB" sz="2400" dirty="0"/>
              <a:t> </a:t>
            </a:r>
            <a:r>
              <a:rPr lang="en-GB" sz="2400" dirty="0" err="1"/>
              <a:t>kada</a:t>
            </a:r>
            <a:r>
              <a:rPr lang="en-GB" sz="2400" dirty="0"/>
              <a:t> Ford </a:t>
            </a:r>
            <a:r>
              <a:rPr lang="en-GB" sz="2400" dirty="0" err="1"/>
              <a:t>nije</a:t>
            </a:r>
            <a:r>
              <a:rPr lang="en-GB" sz="2400" dirty="0"/>
              <a:t> bio u </a:t>
            </a:r>
            <a:r>
              <a:rPr lang="en-GB" sz="2400" dirty="0" err="1"/>
              <a:t>stabilnoj</a:t>
            </a:r>
            <a:r>
              <a:rPr lang="en-GB" sz="2400" dirty="0"/>
              <a:t> </a:t>
            </a:r>
            <a:r>
              <a:rPr lang="en-GB" sz="2400" dirty="0" err="1"/>
              <a:t>finansijskoj</a:t>
            </a:r>
            <a:r>
              <a:rPr lang="en-GB" sz="2400" dirty="0"/>
              <a:t> </a:t>
            </a:r>
            <a:r>
              <a:rPr lang="en-GB" sz="2400" dirty="0" err="1"/>
              <a:t>situaciji</a:t>
            </a:r>
            <a:r>
              <a:rPr lang="en-GB" sz="2400" dirty="0"/>
              <a:t>. </a:t>
            </a:r>
          </a:p>
        </p:txBody>
      </p:sp>
      <p:sp>
        <p:nvSpPr>
          <p:cNvPr id="6" name="Rectangle 5"/>
          <p:cNvSpPr/>
          <p:nvPr/>
        </p:nvSpPr>
        <p:spPr>
          <a:xfrm>
            <a:off x="678286" y="5424698"/>
            <a:ext cx="731949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err="1"/>
              <a:t>Naime</a:t>
            </a:r>
            <a:r>
              <a:rPr lang="en-GB" sz="2400" dirty="0"/>
              <a:t>, </a:t>
            </a:r>
            <a:r>
              <a:rPr lang="en-GB" sz="2400" dirty="0" err="1"/>
              <a:t>početna</a:t>
            </a:r>
            <a:r>
              <a:rPr lang="en-GB" sz="2400" dirty="0"/>
              <a:t> </a:t>
            </a:r>
            <a:r>
              <a:rPr lang="en-GB" sz="2400" dirty="0" err="1"/>
              <a:t>investicija</a:t>
            </a:r>
            <a:r>
              <a:rPr lang="en-GB" sz="2400" dirty="0"/>
              <a:t> od 28.000 </a:t>
            </a:r>
            <a:r>
              <a:rPr lang="en-GB" sz="2400" dirty="0" err="1"/>
              <a:t>dolara</a:t>
            </a:r>
            <a:r>
              <a:rPr lang="en-GB" sz="2400" dirty="0"/>
              <a:t> je </a:t>
            </a:r>
            <a:r>
              <a:rPr lang="en-GB" sz="2400" dirty="0" err="1"/>
              <a:t>gotovo</a:t>
            </a:r>
            <a:r>
              <a:rPr lang="en-GB" sz="2400" dirty="0"/>
              <a:t> </a:t>
            </a:r>
            <a:r>
              <a:rPr lang="en-GB" sz="2400" dirty="0" err="1"/>
              <a:t>potrošena</a:t>
            </a:r>
            <a:r>
              <a:rPr lang="en-GB" sz="2400" dirty="0"/>
              <a:t> </a:t>
            </a:r>
            <a:r>
              <a:rPr lang="en-GB" sz="2400" dirty="0" err="1"/>
              <a:t>i</a:t>
            </a:r>
            <a:r>
              <a:rPr lang="en-GB" sz="2400" dirty="0"/>
              <a:t> u </a:t>
            </a:r>
            <a:r>
              <a:rPr lang="en-GB" sz="2400" dirty="0" err="1"/>
              <a:t>vreme</a:t>
            </a:r>
            <a:r>
              <a:rPr lang="en-GB" sz="2400" dirty="0"/>
              <a:t> </a:t>
            </a:r>
            <a:r>
              <a:rPr lang="en-GB" sz="2400" dirty="0" err="1"/>
              <a:t>kada</a:t>
            </a:r>
            <a:r>
              <a:rPr lang="en-GB" sz="2400" dirty="0"/>
              <a:t> se Model A </a:t>
            </a:r>
            <a:r>
              <a:rPr lang="en-GB" sz="2400" dirty="0" err="1"/>
              <a:t>našao</a:t>
            </a:r>
            <a:r>
              <a:rPr lang="en-GB" sz="2400" dirty="0"/>
              <a:t> u </a:t>
            </a:r>
            <a:r>
              <a:rPr lang="en-GB" sz="2400" dirty="0" err="1"/>
              <a:t>prodaji</a:t>
            </a:r>
            <a:r>
              <a:rPr lang="en-GB" sz="2400" dirty="0"/>
              <a:t>, Ford je </a:t>
            </a:r>
            <a:r>
              <a:rPr lang="en-GB" sz="2400" dirty="0" err="1"/>
              <a:t>imao</a:t>
            </a:r>
            <a:r>
              <a:rPr lang="en-GB" sz="2400" dirty="0"/>
              <a:t> </a:t>
            </a:r>
            <a:r>
              <a:rPr lang="en-GB" sz="2400" b="1" dirty="0" err="1"/>
              <a:t>samo</a:t>
            </a:r>
            <a:r>
              <a:rPr lang="en-GB" sz="2400" b="1" dirty="0"/>
              <a:t> 223 </a:t>
            </a:r>
            <a:r>
              <a:rPr lang="en-GB" sz="2400" b="1" dirty="0" err="1"/>
              <a:t>dolara</a:t>
            </a:r>
            <a:r>
              <a:rPr lang="en-GB" sz="2400" b="1" dirty="0"/>
              <a:t> </a:t>
            </a:r>
            <a:r>
              <a:rPr lang="en-GB" sz="2400" b="1" dirty="0" err="1"/>
              <a:t>na</a:t>
            </a:r>
            <a:r>
              <a:rPr lang="en-GB" sz="2400" b="1" dirty="0"/>
              <a:t> </a:t>
            </a:r>
            <a:r>
              <a:rPr lang="en-GB" sz="2400" b="1" dirty="0" err="1"/>
              <a:t>svom</a:t>
            </a:r>
            <a:r>
              <a:rPr lang="en-GB" sz="2400" b="1" dirty="0"/>
              <a:t> </a:t>
            </a:r>
            <a:r>
              <a:rPr lang="en-GB" sz="2400" b="1" dirty="0" err="1"/>
              <a:t>bankovnom</a:t>
            </a:r>
            <a:r>
              <a:rPr lang="en-GB" sz="2400" b="1" dirty="0"/>
              <a:t> </a:t>
            </a:r>
            <a:r>
              <a:rPr lang="en-GB" sz="2400" b="1" dirty="0" err="1"/>
              <a:t>računu</a:t>
            </a:r>
            <a:r>
              <a:rPr lang="en-GB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087786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842" y="399245"/>
            <a:ext cx="6711950" cy="4290054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10659" y="399245"/>
            <a:ext cx="3739382" cy="6323527"/>
          </a:xfrm>
        </p:spPr>
        <p:txBody>
          <a:bodyPr>
            <a:normAutofit/>
          </a:bodyPr>
          <a:lstStyle/>
          <a:p>
            <a:r>
              <a:rPr lang="en-GB" sz="2400" dirty="0" err="1" smtClean="0"/>
              <a:t>Fabrika</a:t>
            </a:r>
            <a:r>
              <a:rPr lang="en-GB" sz="2400" dirty="0" smtClean="0"/>
              <a:t> </a:t>
            </a:r>
            <a:r>
              <a:rPr lang="en-GB" sz="2400" dirty="0"/>
              <a:t>je </a:t>
            </a:r>
            <a:r>
              <a:rPr lang="en-GB" sz="2400" dirty="0" err="1"/>
              <a:t>imala</a:t>
            </a:r>
            <a:r>
              <a:rPr lang="en-GB" sz="2400" dirty="0"/>
              <a:t> </a:t>
            </a:r>
            <a:r>
              <a:rPr lang="en-GB" sz="2400" dirty="0" err="1"/>
              <a:t>četiri</a:t>
            </a:r>
            <a:r>
              <a:rPr lang="en-GB" sz="2400" dirty="0"/>
              <a:t> </a:t>
            </a:r>
            <a:r>
              <a:rPr lang="en-GB" sz="2400" dirty="0" err="1"/>
              <a:t>sprata</a:t>
            </a:r>
            <a:r>
              <a:rPr lang="en-GB" sz="2400" dirty="0"/>
              <a:t> u </a:t>
            </a:r>
            <a:r>
              <a:rPr lang="en-GB" sz="2400" dirty="0" err="1"/>
              <a:t>kojoj</a:t>
            </a:r>
            <a:r>
              <a:rPr lang="en-GB" sz="2400" dirty="0"/>
              <a:t> je </a:t>
            </a:r>
            <a:r>
              <a:rPr lang="en-GB" sz="2400" dirty="0" err="1"/>
              <a:t>urađena</a:t>
            </a:r>
            <a:r>
              <a:rPr lang="en-GB" sz="2400" dirty="0"/>
              <a:t> </a:t>
            </a:r>
            <a:r>
              <a:rPr lang="en-GB" sz="2400" b="1" dirty="0" err="1">
                <a:hlinkClick r:id="rId3"/>
              </a:rPr>
              <a:t>prva</a:t>
            </a:r>
            <a:r>
              <a:rPr lang="en-GB" sz="2400" b="1" dirty="0">
                <a:hlinkClick r:id="rId3"/>
              </a:rPr>
              <a:t> </a:t>
            </a:r>
            <a:r>
              <a:rPr lang="en-GB" sz="2400" b="1" dirty="0" err="1">
                <a:hlinkClick r:id="rId3"/>
              </a:rPr>
              <a:t>američka</a:t>
            </a:r>
            <a:r>
              <a:rPr lang="en-GB" sz="2400" b="1" dirty="0">
                <a:hlinkClick r:id="rId3"/>
              </a:rPr>
              <a:t> </a:t>
            </a:r>
            <a:r>
              <a:rPr lang="en-GB" sz="2400" b="1" dirty="0" err="1">
                <a:hlinkClick r:id="rId3"/>
              </a:rPr>
              <a:t>pokretna</a:t>
            </a:r>
            <a:r>
              <a:rPr lang="en-GB" sz="2400" b="1" dirty="0">
                <a:hlinkClick r:id="rId3"/>
              </a:rPr>
              <a:t> </a:t>
            </a:r>
            <a:r>
              <a:rPr lang="en-GB" sz="2400" b="1" dirty="0" err="1">
                <a:hlinkClick r:id="rId3"/>
              </a:rPr>
              <a:t>traka</a:t>
            </a:r>
            <a:r>
              <a:rPr lang="en-GB" sz="2400" dirty="0"/>
              <a:t>. </a:t>
            </a:r>
            <a:r>
              <a:rPr lang="en-GB" sz="2400" dirty="0" err="1"/>
              <a:t>Školjka</a:t>
            </a:r>
            <a:r>
              <a:rPr lang="en-GB" sz="2400" dirty="0"/>
              <a:t> </a:t>
            </a:r>
            <a:r>
              <a:rPr lang="en-GB" sz="2400" dirty="0" err="1"/>
              <a:t>automobila</a:t>
            </a:r>
            <a:r>
              <a:rPr lang="en-GB" sz="2400" dirty="0"/>
              <a:t> bi se </a:t>
            </a:r>
            <a:r>
              <a:rPr lang="en-GB" sz="2400" dirty="0" err="1"/>
              <a:t>proizvodila</a:t>
            </a:r>
            <a:r>
              <a:rPr lang="en-GB" sz="2400" dirty="0"/>
              <a:t> </a:t>
            </a:r>
            <a:r>
              <a:rPr lang="en-GB" sz="2400" dirty="0" err="1"/>
              <a:t>na</a:t>
            </a:r>
            <a:r>
              <a:rPr lang="en-GB" sz="2400" dirty="0"/>
              <a:t> </a:t>
            </a:r>
            <a:r>
              <a:rPr lang="en-GB" sz="2400" dirty="0" err="1"/>
              <a:t>najvišem</a:t>
            </a:r>
            <a:r>
              <a:rPr lang="en-GB" sz="2400" dirty="0"/>
              <a:t> </a:t>
            </a:r>
            <a:r>
              <a:rPr lang="en-GB" sz="2400" dirty="0" err="1"/>
              <a:t>spratu</a:t>
            </a:r>
            <a:r>
              <a:rPr lang="en-GB" sz="2400" dirty="0"/>
              <a:t>, da bi </a:t>
            </a:r>
            <a:r>
              <a:rPr lang="en-GB" sz="2400" dirty="0" err="1"/>
              <a:t>zatim</a:t>
            </a:r>
            <a:r>
              <a:rPr lang="en-GB" sz="2400" dirty="0"/>
              <a:t> </a:t>
            </a:r>
            <a:r>
              <a:rPr lang="en-GB" sz="2400" dirty="0" err="1"/>
              <a:t>automobil</a:t>
            </a:r>
            <a:r>
              <a:rPr lang="en-GB" sz="2400" dirty="0"/>
              <a:t> bio </a:t>
            </a:r>
            <a:r>
              <a:rPr lang="en-GB" sz="2400" dirty="0" err="1"/>
              <a:t>poslat</a:t>
            </a:r>
            <a:r>
              <a:rPr lang="en-GB" sz="2400" dirty="0"/>
              <a:t> </a:t>
            </a:r>
            <a:r>
              <a:rPr lang="en-GB" sz="2400" dirty="0" err="1"/>
              <a:t>na</a:t>
            </a:r>
            <a:r>
              <a:rPr lang="en-GB" sz="2400" dirty="0"/>
              <a:t> </a:t>
            </a:r>
            <a:r>
              <a:rPr lang="en-GB" sz="2400" dirty="0" err="1"/>
              <a:t>treći</a:t>
            </a:r>
            <a:r>
              <a:rPr lang="en-GB" sz="2400" dirty="0"/>
              <a:t> sprat </a:t>
            </a:r>
            <a:r>
              <a:rPr lang="en-GB" sz="2400" dirty="0" err="1"/>
              <a:t>gde</a:t>
            </a:r>
            <a:r>
              <a:rPr lang="en-GB" sz="2400" dirty="0"/>
              <a:t> bi se </a:t>
            </a:r>
            <a:r>
              <a:rPr lang="en-GB" sz="2400" dirty="0" err="1"/>
              <a:t>farbao</a:t>
            </a:r>
            <a:r>
              <a:rPr lang="en-GB" sz="2400" dirty="0"/>
              <a:t> </a:t>
            </a:r>
            <a:r>
              <a:rPr lang="en-GB" sz="2400" dirty="0" err="1"/>
              <a:t>i</a:t>
            </a:r>
            <a:r>
              <a:rPr lang="en-GB" sz="2400" dirty="0"/>
              <a:t> </a:t>
            </a:r>
            <a:r>
              <a:rPr lang="en-GB" sz="2400" dirty="0" err="1"/>
              <a:t>dobijao</a:t>
            </a:r>
            <a:r>
              <a:rPr lang="en-GB" sz="2400" dirty="0"/>
              <a:t> </a:t>
            </a:r>
            <a:r>
              <a:rPr lang="en-GB" sz="2400" dirty="0" err="1"/>
              <a:t>šasiju</a:t>
            </a:r>
            <a:r>
              <a:rPr lang="en-GB" sz="2400" dirty="0"/>
              <a:t> </a:t>
            </a:r>
            <a:r>
              <a:rPr lang="en-GB" sz="2400" dirty="0" err="1"/>
              <a:t>i</a:t>
            </a:r>
            <a:r>
              <a:rPr lang="en-GB" sz="2400" dirty="0"/>
              <a:t> </a:t>
            </a:r>
            <a:r>
              <a:rPr lang="en-GB" sz="2400" dirty="0" err="1"/>
              <a:t>gume</a:t>
            </a:r>
            <a:r>
              <a:rPr lang="en-GB" sz="2400" dirty="0"/>
              <a:t>. Na </a:t>
            </a:r>
            <a:r>
              <a:rPr lang="en-GB" sz="2400" dirty="0" err="1"/>
              <a:t>drugom</a:t>
            </a:r>
            <a:r>
              <a:rPr lang="en-GB" sz="2400" dirty="0"/>
              <a:t> </a:t>
            </a:r>
            <a:r>
              <a:rPr lang="en-GB" sz="2400" dirty="0" err="1"/>
              <a:t>spratu</a:t>
            </a:r>
            <a:r>
              <a:rPr lang="en-GB" sz="2400" dirty="0"/>
              <a:t>, </a:t>
            </a:r>
            <a:r>
              <a:rPr lang="en-GB" sz="2400" dirty="0" err="1"/>
              <a:t>automobil</a:t>
            </a:r>
            <a:r>
              <a:rPr lang="en-GB" sz="2400" dirty="0"/>
              <a:t> bi </a:t>
            </a:r>
            <a:r>
              <a:rPr lang="en-GB" sz="2400" dirty="0" err="1"/>
              <a:t>dobio</a:t>
            </a:r>
            <a:r>
              <a:rPr lang="en-GB" sz="2400" dirty="0"/>
              <a:t> </a:t>
            </a:r>
            <a:r>
              <a:rPr lang="en-GB" sz="2400" dirty="0" err="1"/>
              <a:t>ostatak</a:t>
            </a:r>
            <a:r>
              <a:rPr lang="en-GB" sz="2400" dirty="0"/>
              <a:t> </a:t>
            </a:r>
            <a:r>
              <a:rPr lang="en-GB" sz="2400" dirty="0" err="1"/>
              <a:t>delova</a:t>
            </a:r>
            <a:r>
              <a:rPr lang="en-GB" sz="2400" dirty="0"/>
              <a:t> pre </a:t>
            </a:r>
            <a:r>
              <a:rPr lang="en-GB" sz="2400" dirty="0" err="1"/>
              <a:t>nego</a:t>
            </a:r>
            <a:r>
              <a:rPr lang="en-GB" sz="2400" dirty="0"/>
              <a:t> </a:t>
            </a:r>
            <a:r>
              <a:rPr lang="en-GB" sz="2400" dirty="0" err="1"/>
              <a:t>što</a:t>
            </a:r>
            <a:r>
              <a:rPr lang="en-GB" sz="2400" dirty="0"/>
              <a:t> bi motor bio </a:t>
            </a:r>
            <a:r>
              <a:rPr lang="en-GB" sz="2400" dirty="0" err="1"/>
              <a:t>ubačen</a:t>
            </a:r>
            <a:r>
              <a:rPr lang="en-GB" sz="2400" dirty="0"/>
              <a:t> u </a:t>
            </a:r>
            <a:r>
              <a:rPr lang="en-GB" sz="2400" dirty="0" err="1"/>
              <a:t>njega</a:t>
            </a:r>
            <a:r>
              <a:rPr lang="en-GB" sz="2400" dirty="0"/>
              <a:t> </a:t>
            </a:r>
            <a:r>
              <a:rPr lang="en-GB" sz="2400" dirty="0" err="1"/>
              <a:t>na</a:t>
            </a:r>
            <a:r>
              <a:rPr lang="en-GB" sz="2400" dirty="0"/>
              <a:t> </a:t>
            </a:r>
            <a:r>
              <a:rPr lang="en-GB" sz="2400" dirty="0" err="1"/>
              <a:t>prvom</a:t>
            </a:r>
            <a:r>
              <a:rPr lang="en-GB" sz="2400" dirty="0"/>
              <a:t> </a:t>
            </a:r>
            <a:r>
              <a:rPr lang="en-GB" sz="2400" dirty="0" err="1"/>
              <a:t>spratu</a:t>
            </a:r>
            <a:r>
              <a:rPr lang="en-GB" sz="2400" dirty="0"/>
              <a:t>, </a:t>
            </a:r>
            <a:r>
              <a:rPr lang="en-GB" sz="2400" dirty="0" err="1"/>
              <a:t>gde</a:t>
            </a:r>
            <a:r>
              <a:rPr lang="en-GB" sz="2400" dirty="0"/>
              <a:t> je </a:t>
            </a:r>
            <a:r>
              <a:rPr lang="en-GB" sz="2400" dirty="0" err="1"/>
              <a:t>takođe</a:t>
            </a:r>
            <a:r>
              <a:rPr lang="en-GB" sz="2400" dirty="0"/>
              <a:t> </a:t>
            </a:r>
            <a:r>
              <a:rPr lang="en-GB" sz="2400" dirty="0" err="1"/>
              <a:t>prolazio</a:t>
            </a:r>
            <a:r>
              <a:rPr lang="en-GB" sz="2400" dirty="0"/>
              <a:t> </a:t>
            </a:r>
            <a:r>
              <a:rPr lang="en-GB" sz="2400" dirty="0" err="1"/>
              <a:t>kroz</a:t>
            </a:r>
            <a:r>
              <a:rPr lang="en-GB" sz="2400" dirty="0"/>
              <a:t> </a:t>
            </a:r>
            <a:r>
              <a:rPr lang="en-GB" sz="2400" dirty="0" err="1"/>
              <a:t>finalnu</a:t>
            </a:r>
            <a:r>
              <a:rPr lang="en-GB" sz="2400" dirty="0"/>
              <a:t> </a:t>
            </a:r>
            <a:r>
              <a:rPr lang="en-GB" sz="2400" dirty="0" err="1"/>
              <a:t>inspekciju</a:t>
            </a:r>
            <a:r>
              <a:rPr lang="en-GB" sz="2400" dirty="0"/>
              <a:t>.</a:t>
            </a:r>
          </a:p>
          <a:p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510861" y="5340664"/>
            <a:ext cx="749979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1910 </a:t>
            </a:r>
            <a:r>
              <a:rPr lang="en-GB" sz="2400" dirty="0" err="1"/>
              <a:t>godine</a:t>
            </a:r>
            <a:r>
              <a:rPr lang="en-GB" sz="2400" dirty="0"/>
              <a:t>, </a:t>
            </a:r>
            <a:r>
              <a:rPr lang="en-GB" sz="2400" dirty="0" err="1"/>
              <a:t>otvorena</a:t>
            </a:r>
            <a:r>
              <a:rPr lang="en-GB" sz="2400" dirty="0"/>
              <a:t> nova </a:t>
            </a:r>
            <a:r>
              <a:rPr lang="en-GB" sz="2400" dirty="0" err="1"/>
              <a:t>fabrika</a:t>
            </a:r>
            <a:r>
              <a:rPr lang="en-GB" sz="2400" dirty="0"/>
              <a:t> pod </a:t>
            </a:r>
            <a:r>
              <a:rPr lang="en-GB" sz="2400" dirty="0" err="1"/>
              <a:t>imenom</a:t>
            </a:r>
            <a:r>
              <a:rPr lang="en-GB" sz="2400" dirty="0"/>
              <a:t> </a:t>
            </a:r>
            <a:r>
              <a:rPr lang="en-GB" sz="2400" b="1" i="1" dirty="0"/>
              <a:t>Highland Park</a:t>
            </a:r>
            <a:r>
              <a:rPr lang="en-GB" sz="2400" dirty="0"/>
              <a:t>, </a:t>
            </a:r>
            <a:r>
              <a:rPr lang="en-GB" sz="2400" dirty="0" err="1"/>
              <a:t>koji</a:t>
            </a:r>
            <a:r>
              <a:rPr lang="en-GB" sz="2400" dirty="0"/>
              <a:t> je </a:t>
            </a:r>
            <a:r>
              <a:rPr lang="en-GB" sz="2400" dirty="0" err="1"/>
              <a:t>dizajnirao</a:t>
            </a:r>
            <a:r>
              <a:rPr lang="en-GB" sz="2400" dirty="0"/>
              <a:t> </a:t>
            </a:r>
            <a:r>
              <a:rPr lang="en-GB" sz="2400" dirty="0" err="1"/>
              <a:t>čuveni</a:t>
            </a:r>
            <a:r>
              <a:rPr lang="en-GB" sz="2400" dirty="0"/>
              <a:t> </a:t>
            </a:r>
            <a:r>
              <a:rPr lang="en-GB" sz="2400" dirty="0" err="1"/>
              <a:t>arhitekta</a:t>
            </a:r>
            <a:r>
              <a:rPr lang="en-GB" sz="2400" dirty="0"/>
              <a:t> Albert </a:t>
            </a:r>
            <a:r>
              <a:rPr lang="en-GB" sz="2400" dirty="0" err="1"/>
              <a:t>Kan</a:t>
            </a:r>
            <a:r>
              <a:rPr lang="en-GB" sz="2400" dirty="0"/>
              <a:t> </a:t>
            </a:r>
            <a:r>
              <a:rPr lang="en-GB" sz="2400" dirty="0" err="1"/>
              <a:t>i</a:t>
            </a:r>
            <a:r>
              <a:rPr lang="en-GB" sz="2400" dirty="0"/>
              <a:t> </a:t>
            </a:r>
            <a:r>
              <a:rPr lang="en-GB" sz="2400" dirty="0" err="1"/>
              <a:t>koju</a:t>
            </a:r>
            <a:r>
              <a:rPr lang="en-GB" sz="2400" dirty="0"/>
              <a:t> je </a:t>
            </a:r>
            <a:r>
              <a:rPr lang="en-GB" sz="2400" dirty="0" err="1"/>
              <a:t>čuveni</a:t>
            </a:r>
            <a:r>
              <a:rPr lang="en-GB" sz="2400" dirty="0"/>
              <a:t> </a:t>
            </a:r>
            <a:r>
              <a:rPr lang="en-GB" sz="2400" dirty="0" err="1"/>
              <a:t>Džon</a:t>
            </a:r>
            <a:r>
              <a:rPr lang="en-GB" sz="2400" dirty="0"/>
              <a:t> D. </a:t>
            </a:r>
            <a:r>
              <a:rPr lang="en-GB" sz="2400" dirty="0" err="1"/>
              <a:t>Rokfeler</a:t>
            </a:r>
            <a:r>
              <a:rPr lang="en-GB" sz="2400" dirty="0"/>
              <a:t> </a:t>
            </a:r>
            <a:r>
              <a:rPr lang="en-GB" sz="2400" dirty="0" err="1"/>
              <a:t>nazvao</a:t>
            </a:r>
            <a:r>
              <a:rPr lang="en-GB" sz="2400" dirty="0"/>
              <a:t> “</a:t>
            </a:r>
            <a:r>
              <a:rPr lang="en-GB" sz="2400" dirty="0" err="1"/>
              <a:t>industrijskim</a:t>
            </a:r>
            <a:r>
              <a:rPr lang="en-GB" sz="2400" dirty="0"/>
              <a:t> </a:t>
            </a:r>
            <a:r>
              <a:rPr lang="en-GB" sz="2400" dirty="0" err="1"/>
              <a:t>čudom</a:t>
            </a:r>
            <a:r>
              <a:rPr lang="en-GB" sz="2400" dirty="0"/>
              <a:t>“.</a:t>
            </a:r>
          </a:p>
        </p:txBody>
      </p:sp>
    </p:spTree>
    <p:extLst>
      <p:ext uri="{BB962C8B-B14F-4D97-AF65-F5344CB8AC3E}">
        <p14:creationId xmlns:p14="http://schemas.microsoft.com/office/powerpoint/2010/main" val="27526250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7365642" cy="5020056"/>
          </a:xfrm>
        </p:spPr>
        <p:txBody>
          <a:bodyPr>
            <a:normAutofit/>
          </a:bodyPr>
          <a:lstStyle/>
          <a:p>
            <a:r>
              <a:rPr lang="en-GB" sz="2800" dirty="0" err="1" smtClean="0"/>
              <a:t>Zahvaljujući</a:t>
            </a:r>
            <a:r>
              <a:rPr lang="en-GB" sz="2800" dirty="0" smtClean="0"/>
              <a:t> </a:t>
            </a:r>
            <a:r>
              <a:rPr lang="en-GB" sz="2800" dirty="0" err="1"/>
              <a:t>navedenom</a:t>
            </a:r>
            <a:r>
              <a:rPr lang="en-GB" sz="2800" dirty="0"/>
              <a:t> </a:t>
            </a:r>
            <a:r>
              <a:rPr lang="en-GB" sz="2800" dirty="0" err="1"/>
              <a:t>potezu</a:t>
            </a:r>
            <a:r>
              <a:rPr lang="en-GB" sz="2800" dirty="0"/>
              <a:t> Henri je </a:t>
            </a:r>
            <a:r>
              <a:rPr lang="en-GB" sz="2800" dirty="0" err="1"/>
              <a:t>uspeo</a:t>
            </a:r>
            <a:r>
              <a:rPr lang="en-GB" sz="2800" dirty="0"/>
              <a:t> da </a:t>
            </a:r>
            <a:r>
              <a:rPr lang="en-GB" sz="2800" dirty="0" err="1"/>
              <a:t>smanji</a:t>
            </a:r>
            <a:r>
              <a:rPr lang="en-GB" sz="2800" dirty="0"/>
              <a:t> </a:t>
            </a:r>
            <a:r>
              <a:rPr lang="en-GB" sz="2800" dirty="0" err="1"/>
              <a:t>cenu</a:t>
            </a:r>
            <a:r>
              <a:rPr lang="en-GB" sz="2800" dirty="0"/>
              <a:t>, pa je do 1915. </a:t>
            </a:r>
            <a:r>
              <a:rPr lang="en-GB" sz="2800" dirty="0" err="1"/>
              <a:t>godine</a:t>
            </a:r>
            <a:r>
              <a:rPr lang="en-GB" sz="2800" dirty="0"/>
              <a:t> </a:t>
            </a:r>
            <a:r>
              <a:rPr lang="en-GB" sz="2800" dirty="0" err="1"/>
              <a:t>prodaja</a:t>
            </a:r>
            <a:r>
              <a:rPr lang="en-GB" sz="2800" dirty="0"/>
              <a:t> </a:t>
            </a:r>
            <a:r>
              <a:rPr lang="en-GB" sz="2800" dirty="0" err="1"/>
              <a:t>dostizala</a:t>
            </a:r>
            <a:r>
              <a:rPr lang="en-GB" sz="2800" dirty="0"/>
              <a:t> </a:t>
            </a:r>
            <a:r>
              <a:rPr lang="en-GB" sz="2800" dirty="0" err="1"/>
              <a:t>cifru</a:t>
            </a:r>
            <a:r>
              <a:rPr lang="en-GB" sz="2800" dirty="0"/>
              <a:t> od </a:t>
            </a:r>
            <a:r>
              <a:rPr lang="en-GB" sz="2800" b="1" dirty="0">
                <a:solidFill>
                  <a:srgbClr val="C00000"/>
                </a:solidFill>
              </a:rPr>
              <a:t>500.000</a:t>
            </a:r>
            <a:r>
              <a:rPr lang="en-GB" sz="2800" dirty="0"/>
              <a:t> </a:t>
            </a:r>
            <a:r>
              <a:rPr lang="en-GB" sz="2800" dirty="0" err="1"/>
              <a:t>vozila</a:t>
            </a:r>
            <a:r>
              <a:rPr lang="en-GB" sz="2800" dirty="0"/>
              <a:t>, a </a:t>
            </a:r>
            <a:r>
              <a:rPr lang="en-GB" sz="2800" dirty="0" err="1"/>
              <a:t>cena</a:t>
            </a:r>
            <a:r>
              <a:rPr lang="en-GB" sz="2800" dirty="0"/>
              <a:t> </a:t>
            </a:r>
            <a:r>
              <a:rPr lang="en-GB" sz="2800" dirty="0" err="1"/>
              <a:t>pada</a:t>
            </a:r>
            <a:r>
              <a:rPr lang="en-GB" sz="2800" dirty="0"/>
              <a:t> </a:t>
            </a:r>
            <a:r>
              <a:rPr lang="en-GB" sz="2800" dirty="0" err="1"/>
              <a:t>na</a:t>
            </a:r>
            <a:r>
              <a:rPr lang="en-GB" sz="2800" dirty="0"/>
              <a:t> </a:t>
            </a:r>
            <a:r>
              <a:rPr lang="en-GB" sz="2800" dirty="0" err="1"/>
              <a:t>samo</a:t>
            </a:r>
            <a:r>
              <a:rPr lang="en-GB" sz="2800" dirty="0"/>
              <a:t> </a:t>
            </a:r>
            <a:r>
              <a:rPr lang="en-GB" sz="2800" b="1" u="sng" dirty="0"/>
              <a:t>345</a:t>
            </a:r>
            <a:r>
              <a:rPr lang="en-GB" sz="2800" dirty="0"/>
              <a:t> </a:t>
            </a:r>
            <a:r>
              <a:rPr lang="en-GB" sz="2800" dirty="0" err="1"/>
              <a:t>dolara</a:t>
            </a:r>
            <a:r>
              <a:rPr lang="en-GB" sz="2800" dirty="0"/>
              <a:t>. Model T </a:t>
            </a:r>
            <a:r>
              <a:rPr lang="en-GB" sz="2800" dirty="0" err="1"/>
              <a:t>će</a:t>
            </a:r>
            <a:r>
              <a:rPr lang="en-GB" sz="2800" dirty="0"/>
              <a:t> </a:t>
            </a:r>
            <a:r>
              <a:rPr lang="en-GB" sz="2800" dirty="0" err="1"/>
              <a:t>opstati</a:t>
            </a:r>
            <a:r>
              <a:rPr lang="en-GB" sz="2800" dirty="0"/>
              <a:t> u </a:t>
            </a:r>
            <a:r>
              <a:rPr lang="en-GB" sz="2800" dirty="0" err="1"/>
              <a:t>proizvodnji</a:t>
            </a:r>
            <a:r>
              <a:rPr lang="en-GB" sz="2800" dirty="0"/>
              <a:t> </a:t>
            </a:r>
            <a:r>
              <a:rPr lang="en-GB" sz="2800" dirty="0" err="1"/>
              <a:t>sve</a:t>
            </a:r>
            <a:r>
              <a:rPr lang="en-GB" sz="2800" dirty="0"/>
              <a:t> do 1927. </a:t>
            </a:r>
            <a:r>
              <a:rPr lang="en-GB" sz="2800" dirty="0" err="1"/>
              <a:t>godine</a:t>
            </a:r>
            <a:r>
              <a:rPr lang="en-GB" sz="2800" dirty="0"/>
              <a:t>, a </a:t>
            </a:r>
            <a:r>
              <a:rPr lang="en-GB" sz="2800" dirty="0" err="1"/>
              <a:t>najbolja</a:t>
            </a:r>
            <a:r>
              <a:rPr lang="en-GB" sz="2800" dirty="0"/>
              <a:t> </a:t>
            </a:r>
            <a:r>
              <a:rPr lang="en-GB" sz="2800" dirty="0" err="1"/>
              <a:t>godina</a:t>
            </a:r>
            <a:r>
              <a:rPr lang="en-GB" sz="2800" dirty="0"/>
              <a:t> je </a:t>
            </a:r>
            <a:r>
              <a:rPr lang="en-GB" sz="2800" dirty="0" err="1"/>
              <a:t>zabeležena</a:t>
            </a:r>
            <a:r>
              <a:rPr lang="en-GB" sz="2800" dirty="0"/>
              <a:t> 1923., </a:t>
            </a:r>
            <a:r>
              <a:rPr lang="en-GB" sz="2800" dirty="0" err="1"/>
              <a:t>kada</a:t>
            </a:r>
            <a:r>
              <a:rPr lang="en-GB" sz="2800" dirty="0"/>
              <a:t> je </a:t>
            </a:r>
            <a:r>
              <a:rPr lang="en-GB" sz="2800" dirty="0" err="1"/>
              <a:t>prodato</a:t>
            </a:r>
            <a:r>
              <a:rPr lang="en-GB" sz="2800" dirty="0"/>
              <a:t> </a:t>
            </a:r>
            <a:r>
              <a:rPr lang="en-GB" sz="2800" dirty="0" err="1"/>
              <a:t>preko</a:t>
            </a:r>
            <a:r>
              <a:rPr lang="en-GB" sz="2800" dirty="0"/>
              <a:t> </a:t>
            </a:r>
            <a:r>
              <a:rPr lang="en-GB" sz="2800" dirty="0" err="1"/>
              <a:t>dva</a:t>
            </a:r>
            <a:r>
              <a:rPr lang="en-GB" sz="2800" dirty="0"/>
              <a:t> </a:t>
            </a:r>
            <a:r>
              <a:rPr lang="en-GB" sz="2800" dirty="0" err="1"/>
              <a:t>miliona</a:t>
            </a:r>
            <a:r>
              <a:rPr lang="en-GB" sz="2800" dirty="0"/>
              <a:t> </a:t>
            </a:r>
            <a:r>
              <a:rPr lang="en-GB" sz="2800" dirty="0" err="1"/>
              <a:t>primeraka</a:t>
            </a:r>
            <a:r>
              <a:rPr lang="en-GB" sz="2800" dirty="0"/>
              <a:t>. Henri je </a:t>
            </a:r>
            <a:r>
              <a:rPr lang="en-GB" sz="2800" dirty="0" err="1"/>
              <a:t>nastavio</a:t>
            </a:r>
            <a:r>
              <a:rPr lang="en-GB" sz="2800" dirty="0"/>
              <a:t> da </a:t>
            </a:r>
            <a:r>
              <a:rPr lang="en-GB" sz="2800" dirty="0" err="1"/>
              <a:t>smanjuje</a:t>
            </a:r>
            <a:r>
              <a:rPr lang="en-GB" sz="2800" dirty="0"/>
              <a:t> </a:t>
            </a:r>
            <a:r>
              <a:rPr lang="en-GB" sz="2800" dirty="0" err="1"/>
              <a:t>cene</a:t>
            </a:r>
            <a:r>
              <a:rPr lang="en-GB" sz="2800" dirty="0"/>
              <a:t>, </a:t>
            </a:r>
            <a:r>
              <a:rPr lang="en-GB" sz="2800" dirty="0" err="1"/>
              <a:t>koje</a:t>
            </a:r>
            <a:r>
              <a:rPr lang="en-GB" sz="2800" dirty="0"/>
              <a:t> </a:t>
            </a:r>
            <a:r>
              <a:rPr lang="en-GB" sz="2800" dirty="0" err="1"/>
              <a:t>su</a:t>
            </a:r>
            <a:r>
              <a:rPr lang="en-GB" sz="2800" dirty="0"/>
              <a:t> pale </a:t>
            </a:r>
            <a:r>
              <a:rPr lang="en-GB" sz="2800" dirty="0" err="1"/>
              <a:t>na</a:t>
            </a:r>
            <a:r>
              <a:rPr lang="en-GB" sz="2800" dirty="0"/>
              <a:t> </a:t>
            </a:r>
            <a:r>
              <a:rPr lang="en-GB" sz="2800" dirty="0" err="1"/>
              <a:t>minimalnih</a:t>
            </a:r>
            <a:r>
              <a:rPr lang="en-GB" sz="2800" dirty="0"/>
              <a:t> </a:t>
            </a:r>
            <a:r>
              <a:rPr lang="en-GB" sz="2800" b="1" u="sng" dirty="0"/>
              <a:t>260</a:t>
            </a:r>
            <a:r>
              <a:rPr lang="en-GB" sz="2800" dirty="0"/>
              <a:t> </a:t>
            </a:r>
            <a:r>
              <a:rPr lang="en-GB" sz="2800" dirty="0" err="1"/>
              <a:t>dolara</a:t>
            </a:r>
            <a:r>
              <a:rPr lang="en-GB" sz="2800" dirty="0"/>
              <a:t> 1925. </a:t>
            </a:r>
            <a:r>
              <a:rPr lang="en-GB" sz="2800" dirty="0" err="1"/>
              <a:t>godine</a:t>
            </a:r>
            <a:r>
              <a:rPr lang="en-GB" sz="2800" dirty="0"/>
              <a:t>, a </a:t>
            </a:r>
            <a:r>
              <a:rPr lang="en-GB" sz="2800" dirty="0" err="1"/>
              <a:t>tokom</a:t>
            </a:r>
            <a:r>
              <a:rPr lang="en-GB" sz="2800" dirty="0"/>
              <a:t> 19 </a:t>
            </a:r>
            <a:r>
              <a:rPr lang="en-GB" sz="2800" dirty="0" err="1"/>
              <a:t>godina</a:t>
            </a:r>
            <a:r>
              <a:rPr lang="en-GB" sz="2800" dirty="0"/>
              <a:t> </a:t>
            </a:r>
            <a:r>
              <a:rPr lang="en-GB" sz="2800" dirty="0" err="1"/>
              <a:t>proizvodnje</a:t>
            </a:r>
            <a:r>
              <a:rPr lang="en-GB" sz="2800" dirty="0"/>
              <a:t> je </a:t>
            </a:r>
            <a:r>
              <a:rPr lang="en-GB" sz="2800" dirty="0" err="1"/>
              <a:t>prodato</a:t>
            </a:r>
            <a:r>
              <a:rPr lang="en-GB" sz="2800" dirty="0"/>
              <a:t> </a:t>
            </a:r>
            <a:r>
              <a:rPr lang="en-GB" sz="2800" b="1" dirty="0" err="1">
                <a:solidFill>
                  <a:srgbClr val="C00000"/>
                </a:solidFill>
              </a:rPr>
              <a:t>preko</a:t>
            </a:r>
            <a:r>
              <a:rPr lang="en-GB" sz="2800" b="1" dirty="0">
                <a:solidFill>
                  <a:srgbClr val="C00000"/>
                </a:solidFill>
              </a:rPr>
              <a:t> 15 </a:t>
            </a:r>
            <a:r>
              <a:rPr lang="en-GB" sz="2800" b="1" dirty="0" err="1">
                <a:solidFill>
                  <a:srgbClr val="C00000"/>
                </a:solidFill>
              </a:rPr>
              <a:t>miliona</a:t>
            </a:r>
            <a:r>
              <a:rPr lang="en-GB" sz="2800" b="1" dirty="0">
                <a:solidFill>
                  <a:srgbClr val="C00000"/>
                </a:solidFill>
              </a:rPr>
              <a:t> </a:t>
            </a:r>
            <a:r>
              <a:rPr lang="en-GB" sz="2800" b="1" dirty="0" err="1">
                <a:solidFill>
                  <a:srgbClr val="C00000"/>
                </a:solidFill>
              </a:rPr>
              <a:t>primeraka</a:t>
            </a:r>
            <a:r>
              <a:rPr lang="en-GB" sz="2800" b="1" dirty="0">
                <a:solidFill>
                  <a:srgbClr val="C00000"/>
                </a:solidFill>
              </a:rPr>
              <a:t>.</a:t>
            </a:r>
          </a:p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9640" y="2911269"/>
            <a:ext cx="3087495" cy="2315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67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0167" y="209281"/>
            <a:ext cx="5688016" cy="5019675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65961" y="209281"/>
            <a:ext cx="4237149" cy="5637727"/>
          </a:xfrm>
        </p:spPr>
        <p:txBody>
          <a:bodyPr>
            <a:noAutofit/>
          </a:bodyPr>
          <a:lstStyle/>
          <a:p>
            <a:r>
              <a:rPr lang="en-GB" sz="2400" dirty="0" err="1" smtClean="0"/>
              <a:t>početkom</a:t>
            </a:r>
            <a:r>
              <a:rPr lang="en-GB" sz="2400" dirty="0" smtClean="0"/>
              <a:t> </a:t>
            </a:r>
            <a:r>
              <a:rPr lang="en-GB" sz="2400" dirty="0"/>
              <a:t>1910-ih </a:t>
            </a:r>
            <a:r>
              <a:rPr lang="en-GB" sz="2400" dirty="0" err="1"/>
              <a:t>godina</a:t>
            </a:r>
            <a:r>
              <a:rPr lang="en-GB" sz="2400" dirty="0"/>
              <a:t>, </a:t>
            </a:r>
            <a:r>
              <a:rPr lang="en-GB" sz="2400" dirty="0" err="1"/>
              <a:t>radnici</a:t>
            </a:r>
            <a:r>
              <a:rPr lang="en-GB" sz="2400" dirty="0"/>
              <a:t> </a:t>
            </a:r>
            <a:r>
              <a:rPr lang="en-GB" sz="2400" dirty="0" err="1"/>
              <a:t>su</a:t>
            </a:r>
            <a:r>
              <a:rPr lang="en-GB" sz="2400" dirty="0"/>
              <a:t> </a:t>
            </a:r>
            <a:r>
              <a:rPr lang="en-GB" sz="2400" dirty="0" err="1"/>
              <a:t>počeli</a:t>
            </a:r>
            <a:r>
              <a:rPr lang="en-GB" sz="2400" dirty="0"/>
              <a:t> da se </a:t>
            </a:r>
            <a:r>
              <a:rPr lang="en-GB" sz="2400" dirty="0" err="1"/>
              <a:t>udružuju</a:t>
            </a:r>
            <a:r>
              <a:rPr lang="en-GB" sz="2400" dirty="0"/>
              <a:t> </a:t>
            </a:r>
            <a:r>
              <a:rPr lang="en-GB" sz="2400" dirty="0" err="1"/>
              <a:t>i</a:t>
            </a:r>
            <a:r>
              <a:rPr lang="en-GB" sz="2400" dirty="0"/>
              <a:t>  </a:t>
            </a:r>
            <a:r>
              <a:rPr lang="en-GB" sz="2400" dirty="0" err="1"/>
              <a:t>formiraju</a:t>
            </a:r>
            <a:r>
              <a:rPr lang="en-GB" sz="2400" dirty="0"/>
              <a:t> </a:t>
            </a:r>
            <a:r>
              <a:rPr lang="en-GB" sz="2400" dirty="0" err="1"/>
              <a:t>sindikate</a:t>
            </a:r>
            <a:r>
              <a:rPr lang="en-GB" sz="2400" dirty="0"/>
              <a:t> </a:t>
            </a:r>
            <a:r>
              <a:rPr lang="en-GB" sz="2400" dirty="0" err="1"/>
              <a:t>sa</a:t>
            </a:r>
            <a:r>
              <a:rPr lang="en-GB" sz="2400" dirty="0"/>
              <a:t> </a:t>
            </a:r>
            <a:r>
              <a:rPr lang="en-GB" sz="2400" dirty="0" err="1"/>
              <a:t>ciljem</a:t>
            </a:r>
            <a:r>
              <a:rPr lang="en-GB" sz="2400" dirty="0"/>
              <a:t> da </a:t>
            </a:r>
            <a:r>
              <a:rPr lang="en-GB" sz="2400" dirty="0" err="1"/>
              <a:t>dobiju</a:t>
            </a:r>
            <a:r>
              <a:rPr lang="en-GB" sz="2400" dirty="0"/>
              <a:t> </a:t>
            </a:r>
            <a:r>
              <a:rPr lang="en-GB" sz="2400" dirty="0" err="1"/>
              <a:t>veće</a:t>
            </a:r>
            <a:r>
              <a:rPr lang="en-GB" sz="2400" dirty="0"/>
              <a:t> plate </a:t>
            </a:r>
            <a:r>
              <a:rPr lang="en-GB" sz="2400" dirty="0" err="1"/>
              <a:t>i</a:t>
            </a:r>
            <a:r>
              <a:rPr lang="en-GB" sz="2400" dirty="0"/>
              <a:t> </a:t>
            </a:r>
            <a:r>
              <a:rPr lang="en-GB" sz="2400" dirty="0" err="1"/>
              <a:t>bolje</a:t>
            </a:r>
            <a:r>
              <a:rPr lang="en-GB" sz="2400" dirty="0"/>
              <a:t> </a:t>
            </a:r>
            <a:r>
              <a:rPr lang="en-GB" sz="2400" dirty="0" err="1"/>
              <a:t>radne</a:t>
            </a:r>
            <a:r>
              <a:rPr lang="en-GB" sz="2400" dirty="0"/>
              <a:t> </a:t>
            </a:r>
            <a:r>
              <a:rPr lang="en-GB" sz="2400" dirty="0" err="1"/>
              <a:t>uslove</a:t>
            </a:r>
            <a:r>
              <a:rPr lang="en-GB" sz="2400" dirty="0"/>
              <a:t>. Henri </a:t>
            </a:r>
            <a:r>
              <a:rPr lang="en-GB" sz="2400" dirty="0" err="1"/>
              <a:t>nikako</a:t>
            </a:r>
            <a:r>
              <a:rPr lang="en-GB" sz="2400" dirty="0"/>
              <a:t> </a:t>
            </a:r>
            <a:r>
              <a:rPr lang="en-GB" sz="2400" dirty="0" err="1"/>
              <a:t>nije</a:t>
            </a:r>
            <a:r>
              <a:rPr lang="en-GB" sz="2400" dirty="0"/>
              <a:t> </a:t>
            </a:r>
            <a:r>
              <a:rPr lang="en-GB" sz="2400" dirty="0" err="1"/>
              <a:t>voleo</a:t>
            </a:r>
            <a:r>
              <a:rPr lang="en-GB" sz="2400" dirty="0"/>
              <a:t> </a:t>
            </a:r>
            <a:r>
              <a:rPr lang="en-GB" sz="2400" dirty="0" err="1"/>
              <a:t>sindikate</a:t>
            </a:r>
            <a:r>
              <a:rPr lang="en-GB" sz="2400" dirty="0"/>
              <a:t>, a </a:t>
            </a:r>
            <a:r>
              <a:rPr lang="en-GB" sz="2400" dirty="0" err="1"/>
              <a:t>najviše</a:t>
            </a:r>
            <a:r>
              <a:rPr lang="en-GB" sz="2400" dirty="0"/>
              <a:t> se </a:t>
            </a:r>
            <a:r>
              <a:rPr lang="en-GB" sz="2400" dirty="0" err="1"/>
              <a:t>bojao</a:t>
            </a:r>
            <a:r>
              <a:rPr lang="en-GB" sz="2400" dirty="0"/>
              <a:t> da bi </a:t>
            </a:r>
            <a:r>
              <a:rPr lang="en-GB" sz="2400" dirty="0" err="1"/>
              <a:t>radnici</a:t>
            </a:r>
            <a:r>
              <a:rPr lang="en-GB" sz="2400" dirty="0"/>
              <a:t> </a:t>
            </a:r>
            <a:r>
              <a:rPr lang="en-GB" sz="2400" dirty="0" err="1"/>
              <a:t>mogli</a:t>
            </a:r>
            <a:r>
              <a:rPr lang="en-GB" sz="2400" dirty="0"/>
              <a:t> da </a:t>
            </a:r>
            <a:r>
              <a:rPr lang="en-GB" sz="2400" dirty="0" err="1"/>
              <a:t>stupe</a:t>
            </a:r>
            <a:r>
              <a:rPr lang="en-GB" sz="2400" dirty="0"/>
              <a:t> u </a:t>
            </a:r>
            <a:r>
              <a:rPr lang="en-GB" sz="2400" dirty="0" err="1"/>
              <a:t>štrajk</a:t>
            </a:r>
            <a:r>
              <a:rPr lang="en-GB" sz="2400" dirty="0"/>
              <a:t>, </a:t>
            </a:r>
            <a:r>
              <a:rPr lang="en-GB" sz="2400" dirty="0" err="1"/>
              <a:t>čime</a:t>
            </a:r>
            <a:r>
              <a:rPr lang="en-GB" sz="2400" dirty="0"/>
              <a:t> bi </a:t>
            </a:r>
            <a:r>
              <a:rPr lang="en-GB" sz="2400" dirty="0" err="1"/>
              <a:t>proizvodnja</a:t>
            </a:r>
            <a:r>
              <a:rPr lang="en-GB" sz="2400" dirty="0"/>
              <a:t> </a:t>
            </a:r>
            <a:r>
              <a:rPr lang="en-GB" sz="2400" dirty="0" err="1"/>
              <a:t>bila</a:t>
            </a:r>
            <a:r>
              <a:rPr lang="en-GB" sz="2400" dirty="0"/>
              <a:t> </a:t>
            </a:r>
            <a:r>
              <a:rPr lang="en-GB" sz="2400" dirty="0" err="1"/>
              <a:t>zaustavljena</a:t>
            </a:r>
            <a:r>
              <a:rPr lang="en-GB" sz="2400" dirty="0"/>
              <a:t>. </a:t>
            </a:r>
            <a:r>
              <a:rPr lang="en-GB" sz="2400" b="1" dirty="0" err="1"/>
              <a:t>Dnevnica</a:t>
            </a:r>
            <a:r>
              <a:rPr lang="en-GB" sz="2400" b="1" dirty="0"/>
              <a:t> od pet </a:t>
            </a:r>
            <a:r>
              <a:rPr lang="en-GB" sz="2400" b="1" dirty="0" err="1"/>
              <a:t>dolara</a:t>
            </a:r>
            <a:r>
              <a:rPr lang="en-GB" sz="2400" b="1" dirty="0"/>
              <a:t> </a:t>
            </a:r>
            <a:r>
              <a:rPr lang="en-GB" sz="2400" dirty="0"/>
              <a:t>je </a:t>
            </a:r>
            <a:r>
              <a:rPr lang="en-GB" sz="2400" dirty="0" err="1"/>
              <a:t>svakako</a:t>
            </a:r>
            <a:r>
              <a:rPr lang="en-GB" sz="2400" dirty="0"/>
              <a:t> </a:t>
            </a:r>
            <a:r>
              <a:rPr lang="en-GB" sz="2400" dirty="0" err="1"/>
              <a:t>smanjivala</a:t>
            </a:r>
            <a:r>
              <a:rPr lang="en-GB" sz="2400" dirty="0"/>
              <a:t> </a:t>
            </a:r>
            <a:r>
              <a:rPr lang="en-GB" sz="2400" dirty="0" err="1"/>
              <a:t>šanse</a:t>
            </a:r>
            <a:r>
              <a:rPr lang="en-GB" sz="2400" dirty="0"/>
              <a:t> </a:t>
            </a:r>
            <a:r>
              <a:rPr lang="en-GB" sz="2400" dirty="0" err="1"/>
              <a:t>za</a:t>
            </a:r>
            <a:r>
              <a:rPr lang="en-GB" sz="2400" dirty="0"/>
              <a:t> </a:t>
            </a:r>
            <a:r>
              <a:rPr lang="en-GB" sz="2400" dirty="0" err="1"/>
              <a:t>tako</a:t>
            </a:r>
            <a:r>
              <a:rPr lang="en-GB" sz="2400" dirty="0"/>
              <a:t> </a:t>
            </a:r>
            <a:r>
              <a:rPr lang="en-GB" sz="2400" dirty="0" err="1"/>
              <a:t>nešto</a:t>
            </a:r>
            <a:r>
              <a:rPr lang="en-GB" sz="2400" dirty="0"/>
              <a:t>, a </a:t>
            </a:r>
            <a:r>
              <a:rPr lang="en-GB" sz="2400" dirty="0" err="1"/>
              <a:t>radnici</a:t>
            </a:r>
            <a:r>
              <a:rPr lang="en-GB" sz="2400" dirty="0"/>
              <a:t> </a:t>
            </a:r>
            <a:r>
              <a:rPr lang="en-GB" sz="2400" dirty="0" err="1"/>
              <a:t>su</a:t>
            </a:r>
            <a:r>
              <a:rPr lang="en-GB" sz="2400" dirty="0"/>
              <a:t> </a:t>
            </a:r>
            <a:r>
              <a:rPr lang="en-GB" sz="2400" dirty="0" err="1"/>
              <a:t>bili</a:t>
            </a:r>
            <a:r>
              <a:rPr lang="en-GB" sz="2400" dirty="0"/>
              <a:t> </a:t>
            </a:r>
            <a:r>
              <a:rPr lang="en-GB" sz="2400" dirty="0" err="1"/>
              <a:t>zadovoljni</a:t>
            </a:r>
            <a:r>
              <a:rPr lang="en-GB" sz="2400" dirty="0"/>
              <a:t> </a:t>
            </a:r>
            <a:r>
              <a:rPr lang="en-GB" sz="2400" dirty="0" err="1"/>
              <a:t>što</a:t>
            </a:r>
            <a:r>
              <a:rPr lang="en-GB" sz="2400" dirty="0"/>
              <a:t> </a:t>
            </a:r>
            <a:r>
              <a:rPr lang="en-GB" sz="2400" dirty="0" err="1"/>
              <a:t>su</a:t>
            </a:r>
            <a:r>
              <a:rPr lang="en-GB" sz="2400" dirty="0"/>
              <a:t> </a:t>
            </a:r>
            <a:r>
              <a:rPr lang="en-GB" sz="2400" dirty="0" err="1"/>
              <a:t>za</a:t>
            </a:r>
            <a:r>
              <a:rPr lang="en-GB" sz="2400" dirty="0"/>
              <a:t> </a:t>
            </a:r>
            <a:r>
              <a:rPr lang="en-GB" sz="2400" dirty="0" err="1"/>
              <a:t>četiri</a:t>
            </a:r>
            <a:r>
              <a:rPr lang="en-GB" sz="2400" dirty="0"/>
              <a:t> </a:t>
            </a:r>
            <a:r>
              <a:rPr lang="en-GB" sz="2400" dirty="0" err="1"/>
              <a:t>meseca</a:t>
            </a:r>
            <a:r>
              <a:rPr lang="en-GB" sz="2400" dirty="0"/>
              <a:t> </a:t>
            </a:r>
            <a:r>
              <a:rPr lang="en-GB" sz="2400" dirty="0" err="1"/>
              <a:t>rada</a:t>
            </a:r>
            <a:r>
              <a:rPr lang="en-GB" sz="2400" dirty="0"/>
              <a:t> </a:t>
            </a:r>
            <a:r>
              <a:rPr lang="en-GB" sz="2400" dirty="0" err="1"/>
              <a:t>mogli</a:t>
            </a:r>
            <a:r>
              <a:rPr lang="en-GB" sz="2400" dirty="0"/>
              <a:t> da </a:t>
            </a:r>
            <a:r>
              <a:rPr lang="en-GB" sz="2400" dirty="0" err="1"/>
              <a:t>kupe</a:t>
            </a:r>
            <a:r>
              <a:rPr lang="en-GB" sz="2400" dirty="0"/>
              <a:t> Model T. </a:t>
            </a:r>
          </a:p>
        </p:txBody>
      </p:sp>
      <p:sp>
        <p:nvSpPr>
          <p:cNvPr id="6" name="Rectangle 5"/>
          <p:cNvSpPr/>
          <p:nvPr/>
        </p:nvSpPr>
        <p:spPr>
          <a:xfrm>
            <a:off x="334851" y="5228956"/>
            <a:ext cx="743111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Henri je </a:t>
            </a:r>
            <a:r>
              <a:rPr lang="en-GB" sz="2400" dirty="0" err="1"/>
              <a:t>takođe</a:t>
            </a:r>
            <a:r>
              <a:rPr lang="en-GB" sz="2400" dirty="0"/>
              <a:t> bio </a:t>
            </a:r>
            <a:r>
              <a:rPr lang="en-GB" sz="2400" dirty="0" err="1"/>
              <a:t>zadovoljan</a:t>
            </a:r>
            <a:r>
              <a:rPr lang="en-GB" sz="2400" dirty="0"/>
              <a:t> </a:t>
            </a:r>
            <a:r>
              <a:rPr lang="en-GB" sz="2400" dirty="0" err="1"/>
              <a:t>i</a:t>
            </a:r>
            <a:r>
              <a:rPr lang="en-GB" sz="2400" dirty="0"/>
              <a:t> </a:t>
            </a:r>
            <a:r>
              <a:rPr lang="en-GB" sz="2400" dirty="0" err="1"/>
              <a:t>očekivao</a:t>
            </a:r>
            <a:r>
              <a:rPr lang="en-GB" sz="2400" dirty="0"/>
              <a:t> je da </a:t>
            </a:r>
            <a:r>
              <a:rPr lang="en-GB" sz="2400" dirty="0" err="1"/>
              <a:t>radnici</a:t>
            </a:r>
            <a:r>
              <a:rPr lang="en-GB" sz="2400" dirty="0"/>
              <a:t> </a:t>
            </a:r>
            <a:r>
              <a:rPr lang="en-GB" sz="2400" dirty="0" err="1"/>
              <a:t>neće</a:t>
            </a:r>
            <a:r>
              <a:rPr lang="en-GB" sz="2400" dirty="0"/>
              <a:t> </a:t>
            </a:r>
            <a:r>
              <a:rPr lang="en-GB" sz="2400" dirty="0" err="1"/>
              <a:t>više</a:t>
            </a:r>
            <a:r>
              <a:rPr lang="en-GB" sz="2400" dirty="0"/>
              <a:t> </a:t>
            </a:r>
            <a:r>
              <a:rPr lang="en-GB" sz="2400" dirty="0" err="1"/>
              <a:t>insistirati</a:t>
            </a:r>
            <a:r>
              <a:rPr lang="en-GB" sz="2400" dirty="0"/>
              <a:t> </a:t>
            </a:r>
            <a:r>
              <a:rPr lang="en-GB" sz="2400" dirty="0" err="1"/>
              <a:t>na</a:t>
            </a:r>
            <a:r>
              <a:rPr lang="en-GB" sz="2400" dirty="0"/>
              <a:t> </a:t>
            </a:r>
            <a:r>
              <a:rPr lang="en-GB" sz="2400" dirty="0" err="1"/>
              <a:t>sindikatima</a:t>
            </a:r>
            <a:r>
              <a:rPr lang="en-GB" sz="2400" dirty="0"/>
              <a:t>, </a:t>
            </a:r>
            <a:r>
              <a:rPr lang="en-GB" sz="2400" dirty="0" err="1"/>
              <a:t>kao</a:t>
            </a:r>
            <a:r>
              <a:rPr lang="en-GB" sz="2400" dirty="0"/>
              <a:t> </a:t>
            </a:r>
            <a:r>
              <a:rPr lang="en-GB" sz="2400" dirty="0" err="1"/>
              <a:t>i</a:t>
            </a:r>
            <a:r>
              <a:rPr lang="en-GB" sz="2400" dirty="0"/>
              <a:t> da </a:t>
            </a:r>
            <a:r>
              <a:rPr lang="en-GB" sz="2400" dirty="0" err="1"/>
              <a:t>će</a:t>
            </a:r>
            <a:r>
              <a:rPr lang="en-GB" sz="2400" dirty="0"/>
              <a:t> </a:t>
            </a:r>
            <a:r>
              <a:rPr lang="en-GB" sz="2400" dirty="0" err="1"/>
              <a:t>oni</a:t>
            </a:r>
            <a:r>
              <a:rPr lang="en-GB" sz="2400" dirty="0"/>
              <a:t> </a:t>
            </a:r>
            <a:r>
              <a:rPr lang="en-GB" sz="2400" dirty="0" err="1"/>
              <a:t>najbolji</a:t>
            </a:r>
            <a:r>
              <a:rPr lang="en-GB" sz="2400" dirty="0"/>
              <a:t> u </a:t>
            </a:r>
            <a:r>
              <a:rPr lang="en-GB" sz="2400" dirty="0" err="1"/>
              <a:t>automobilskoj</a:t>
            </a:r>
            <a:r>
              <a:rPr lang="en-GB" sz="2400" dirty="0"/>
              <a:t> </a:t>
            </a:r>
            <a:r>
              <a:rPr lang="en-GB" sz="2400" dirty="0" err="1"/>
              <a:t>industriji</a:t>
            </a:r>
            <a:r>
              <a:rPr lang="en-GB" sz="2400" dirty="0"/>
              <a:t> </a:t>
            </a:r>
            <a:r>
              <a:rPr lang="en-GB" sz="2400" dirty="0" err="1"/>
              <a:t>raditi</a:t>
            </a:r>
            <a:r>
              <a:rPr lang="en-GB" sz="2400" dirty="0"/>
              <a:t> </a:t>
            </a:r>
            <a:r>
              <a:rPr lang="en-GB" sz="2400" dirty="0" err="1"/>
              <a:t>za</a:t>
            </a:r>
            <a:r>
              <a:rPr lang="en-GB" sz="2400" dirty="0"/>
              <a:t> Ford.</a:t>
            </a:r>
          </a:p>
        </p:txBody>
      </p:sp>
    </p:spTree>
    <p:extLst>
      <p:ext uri="{BB962C8B-B14F-4D97-AF65-F5344CB8AC3E}">
        <p14:creationId xmlns:p14="http://schemas.microsoft.com/office/powerpoint/2010/main" val="393294750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799"/>
            <a:ext cx="7816404" cy="6024093"/>
          </a:xfrm>
        </p:spPr>
        <p:txBody>
          <a:bodyPr>
            <a:normAutofit/>
          </a:bodyPr>
          <a:lstStyle/>
          <a:p>
            <a:r>
              <a:rPr lang="en-GB" sz="2400" dirty="0"/>
              <a:t>Henri je </a:t>
            </a:r>
            <a:r>
              <a:rPr lang="en-GB" sz="2400" dirty="0" err="1"/>
              <a:t>smanjio</a:t>
            </a:r>
            <a:r>
              <a:rPr lang="en-GB" sz="2400" dirty="0"/>
              <a:t> </a:t>
            </a:r>
            <a:r>
              <a:rPr lang="en-GB" sz="2400" dirty="0" err="1"/>
              <a:t>radnu</a:t>
            </a:r>
            <a:r>
              <a:rPr lang="en-GB" sz="2400" dirty="0"/>
              <a:t> </a:t>
            </a:r>
            <a:r>
              <a:rPr lang="en-GB" sz="2400" dirty="0" err="1"/>
              <a:t>sedmicu</a:t>
            </a:r>
            <a:r>
              <a:rPr lang="en-GB" sz="2400" dirty="0"/>
              <a:t> </a:t>
            </a:r>
            <a:r>
              <a:rPr lang="en-GB" sz="2400" dirty="0" err="1"/>
              <a:t>na</a:t>
            </a:r>
            <a:r>
              <a:rPr lang="en-GB" sz="2400" dirty="0"/>
              <a:t> </a:t>
            </a:r>
            <a:r>
              <a:rPr lang="en-GB" sz="2400" b="1" dirty="0">
                <a:solidFill>
                  <a:srgbClr val="C00000"/>
                </a:solidFill>
              </a:rPr>
              <a:t>40 sati</a:t>
            </a:r>
            <a:r>
              <a:rPr lang="en-GB" sz="2400" dirty="0"/>
              <a:t>, a </a:t>
            </a:r>
            <a:r>
              <a:rPr lang="en-GB" sz="2400" dirty="0" err="1"/>
              <a:t>ovaj</a:t>
            </a:r>
            <a:r>
              <a:rPr lang="en-GB" sz="2400" dirty="0"/>
              <a:t> </a:t>
            </a:r>
            <a:r>
              <a:rPr lang="en-GB" sz="2400" dirty="0" err="1"/>
              <a:t>potez</a:t>
            </a:r>
            <a:r>
              <a:rPr lang="en-GB" sz="2400" dirty="0"/>
              <a:t> mu je </a:t>
            </a:r>
            <a:r>
              <a:rPr lang="en-GB" sz="2400" dirty="0" err="1"/>
              <a:t>doneo</a:t>
            </a:r>
            <a:r>
              <a:rPr lang="en-GB" sz="2400" dirty="0"/>
              <a:t> </a:t>
            </a:r>
            <a:r>
              <a:rPr lang="en-GB" sz="2400" dirty="0" err="1"/>
              <a:t>naslovnu</a:t>
            </a:r>
            <a:r>
              <a:rPr lang="en-GB" sz="2400" dirty="0"/>
              <a:t> </a:t>
            </a:r>
            <a:r>
              <a:rPr lang="en-GB" sz="2400" dirty="0" err="1"/>
              <a:t>stranu</a:t>
            </a:r>
            <a:r>
              <a:rPr lang="en-GB" sz="2400" dirty="0"/>
              <a:t> </a:t>
            </a:r>
            <a:r>
              <a:rPr lang="en-GB" sz="2400" dirty="0" err="1"/>
              <a:t>uglednog</a:t>
            </a:r>
            <a:r>
              <a:rPr lang="en-GB" sz="2400" dirty="0"/>
              <a:t> </a:t>
            </a:r>
            <a:r>
              <a:rPr lang="en-GB" sz="2400" i="1" dirty="0"/>
              <a:t>Time</a:t>
            </a:r>
            <a:r>
              <a:rPr lang="en-GB" sz="2400" dirty="0"/>
              <a:t> </a:t>
            </a:r>
            <a:r>
              <a:rPr lang="en-GB" sz="2400" dirty="0" err="1"/>
              <a:t>magazina</a:t>
            </a:r>
            <a:r>
              <a:rPr lang="en-GB" sz="2400" dirty="0"/>
              <a:t>. </a:t>
            </a:r>
            <a:endParaRPr lang="en-GB" sz="2400" dirty="0" smtClean="0"/>
          </a:p>
          <a:p>
            <a:r>
              <a:rPr lang="en-GB" sz="2400" dirty="0" err="1" smtClean="0"/>
              <a:t>Dnevnica</a:t>
            </a:r>
            <a:r>
              <a:rPr lang="en-GB" sz="2400" dirty="0" smtClean="0"/>
              <a:t> </a:t>
            </a:r>
            <a:r>
              <a:rPr lang="en-GB" sz="2400" dirty="0"/>
              <a:t>od pet </a:t>
            </a:r>
            <a:r>
              <a:rPr lang="en-GB" sz="2400" dirty="0" err="1"/>
              <a:t>dolara</a:t>
            </a:r>
            <a:r>
              <a:rPr lang="en-GB" sz="2400" dirty="0"/>
              <a:t> je </a:t>
            </a:r>
            <a:r>
              <a:rPr lang="en-GB" sz="2400" dirty="0" err="1"/>
              <a:t>važila</a:t>
            </a:r>
            <a:r>
              <a:rPr lang="en-GB" sz="2400" dirty="0"/>
              <a:t> </a:t>
            </a:r>
            <a:r>
              <a:rPr lang="en-GB" sz="2400" dirty="0" err="1"/>
              <a:t>samo</a:t>
            </a:r>
            <a:r>
              <a:rPr lang="en-GB" sz="2400" dirty="0"/>
              <a:t> </a:t>
            </a:r>
            <a:r>
              <a:rPr lang="en-GB" sz="2400" dirty="0" err="1"/>
              <a:t>za</a:t>
            </a:r>
            <a:r>
              <a:rPr lang="en-GB" sz="2400" dirty="0"/>
              <a:t> one </a:t>
            </a:r>
            <a:r>
              <a:rPr lang="en-GB" sz="2400" dirty="0" err="1"/>
              <a:t>koji</a:t>
            </a:r>
            <a:r>
              <a:rPr lang="en-GB" sz="2400" dirty="0"/>
              <a:t> </a:t>
            </a:r>
            <a:r>
              <a:rPr lang="en-GB" sz="2400" dirty="0" err="1"/>
              <a:t>su</a:t>
            </a:r>
            <a:r>
              <a:rPr lang="en-GB" sz="2400" dirty="0"/>
              <a:t> </a:t>
            </a:r>
            <a:r>
              <a:rPr lang="en-GB" sz="2400" dirty="0" err="1"/>
              <a:t>proveli</a:t>
            </a:r>
            <a:r>
              <a:rPr lang="en-GB" sz="2400" dirty="0"/>
              <a:t> </a:t>
            </a:r>
            <a:r>
              <a:rPr lang="en-GB" sz="2400" dirty="0" err="1"/>
              <a:t>minimalno</a:t>
            </a:r>
            <a:r>
              <a:rPr lang="en-GB" sz="2400" dirty="0"/>
              <a:t> </a:t>
            </a:r>
            <a:r>
              <a:rPr lang="en-GB" sz="2400" dirty="0" err="1"/>
              <a:t>šest</a:t>
            </a:r>
            <a:r>
              <a:rPr lang="en-GB" sz="2400" dirty="0"/>
              <a:t> </a:t>
            </a:r>
            <a:r>
              <a:rPr lang="en-GB" sz="2400" dirty="0" err="1"/>
              <a:t>meseci</a:t>
            </a:r>
            <a:r>
              <a:rPr lang="en-GB" sz="2400" dirty="0"/>
              <a:t> u </a:t>
            </a:r>
            <a:r>
              <a:rPr lang="en-GB" sz="2400" dirty="0" err="1"/>
              <a:t>kompaniji</a:t>
            </a:r>
            <a:r>
              <a:rPr lang="en-GB" sz="2400" dirty="0"/>
              <a:t>, a </a:t>
            </a:r>
            <a:r>
              <a:rPr lang="en-GB" sz="2400" dirty="0" err="1"/>
              <a:t>pritom</a:t>
            </a:r>
            <a:r>
              <a:rPr lang="en-GB" sz="2400" dirty="0"/>
              <a:t> </a:t>
            </a:r>
            <a:r>
              <a:rPr lang="en-GB" sz="2400" dirty="0" err="1"/>
              <a:t>nisu</a:t>
            </a:r>
            <a:r>
              <a:rPr lang="en-GB" sz="2400" dirty="0"/>
              <a:t> </a:t>
            </a:r>
            <a:r>
              <a:rPr lang="en-GB" sz="2400" dirty="0" err="1"/>
              <a:t>bili</a:t>
            </a:r>
            <a:r>
              <a:rPr lang="en-GB" sz="2400" dirty="0"/>
              <a:t> </a:t>
            </a:r>
            <a:r>
              <a:rPr lang="en-GB" sz="2400" dirty="0" err="1"/>
              <a:t>pušači</a:t>
            </a:r>
            <a:r>
              <a:rPr lang="en-GB" sz="2400" dirty="0"/>
              <a:t> </a:t>
            </a:r>
            <a:r>
              <a:rPr lang="en-GB" sz="2400" dirty="0" err="1"/>
              <a:t>i</a:t>
            </a:r>
            <a:r>
              <a:rPr lang="en-GB" sz="2400" dirty="0"/>
              <a:t> </a:t>
            </a:r>
            <a:r>
              <a:rPr lang="en-GB" sz="2400" dirty="0" err="1"/>
              <a:t>nisu</a:t>
            </a:r>
            <a:r>
              <a:rPr lang="en-GB" sz="2400" dirty="0"/>
              <a:t> </a:t>
            </a:r>
            <a:r>
              <a:rPr lang="en-GB" sz="2400" dirty="0" err="1"/>
              <a:t>pili</a:t>
            </a:r>
            <a:r>
              <a:rPr lang="en-GB" sz="2400" dirty="0"/>
              <a:t> </a:t>
            </a:r>
            <a:r>
              <a:rPr lang="en-GB" sz="2400" dirty="0" err="1"/>
              <a:t>alkohol</a:t>
            </a:r>
            <a:r>
              <a:rPr lang="en-GB" sz="2400" dirty="0"/>
              <a:t>. </a:t>
            </a:r>
            <a:endParaRPr lang="en-GB" sz="2400" dirty="0" smtClean="0"/>
          </a:p>
          <a:p>
            <a:r>
              <a:rPr lang="en-GB" sz="2400" dirty="0" err="1" smtClean="0"/>
              <a:t>Kompanija</a:t>
            </a:r>
            <a:r>
              <a:rPr lang="en-GB" sz="2400" dirty="0" smtClean="0"/>
              <a:t> </a:t>
            </a:r>
            <a:r>
              <a:rPr lang="en-GB" sz="2400" dirty="0"/>
              <a:t>je </a:t>
            </a:r>
            <a:r>
              <a:rPr lang="en-GB" sz="2400" dirty="0" err="1"/>
              <a:t>odlučila</a:t>
            </a:r>
            <a:r>
              <a:rPr lang="en-GB" sz="2400" dirty="0"/>
              <a:t> da </a:t>
            </a:r>
            <a:r>
              <a:rPr lang="en-GB" sz="2400" dirty="0" err="1"/>
              <a:t>investira</a:t>
            </a:r>
            <a:r>
              <a:rPr lang="en-GB" sz="2400" dirty="0"/>
              <a:t> </a:t>
            </a:r>
            <a:r>
              <a:rPr lang="en-GB" sz="2400" dirty="0" err="1"/>
              <a:t>novac</a:t>
            </a:r>
            <a:r>
              <a:rPr lang="en-GB" sz="2400" dirty="0"/>
              <a:t> </a:t>
            </a:r>
            <a:r>
              <a:rPr lang="en-GB" sz="2400" dirty="0" err="1"/>
              <a:t>i</a:t>
            </a:r>
            <a:r>
              <a:rPr lang="en-GB" sz="2400" dirty="0"/>
              <a:t> </a:t>
            </a:r>
            <a:r>
              <a:rPr lang="en-GB" sz="2400" dirty="0" err="1"/>
              <a:t>za</a:t>
            </a:r>
            <a:r>
              <a:rPr lang="en-GB" sz="2400" dirty="0"/>
              <a:t> </a:t>
            </a:r>
            <a:r>
              <a:rPr lang="en-GB" sz="2400" dirty="0" err="1"/>
              <a:t>inostrana</a:t>
            </a:r>
            <a:r>
              <a:rPr lang="en-GB" sz="2400" dirty="0"/>
              <a:t> </a:t>
            </a:r>
            <a:r>
              <a:rPr lang="en-GB" sz="2400" dirty="0" err="1"/>
              <a:t>tržišta</a:t>
            </a:r>
            <a:r>
              <a:rPr lang="en-GB" sz="2400" dirty="0"/>
              <a:t>, pa je Ford, do 1925. </a:t>
            </a:r>
            <a:r>
              <a:rPr lang="en-GB" sz="2400" dirty="0" err="1"/>
              <a:t>godine</a:t>
            </a:r>
            <a:r>
              <a:rPr lang="en-GB" sz="2400" dirty="0"/>
              <a:t>, </a:t>
            </a:r>
            <a:r>
              <a:rPr lang="en-GB" sz="2400" dirty="0" err="1"/>
              <a:t>imao</a:t>
            </a:r>
            <a:r>
              <a:rPr lang="en-GB" sz="2400" dirty="0"/>
              <a:t> </a:t>
            </a:r>
            <a:r>
              <a:rPr lang="en-GB" sz="2400" dirty="0" err="1"/>
              <a:t>fabrike</a:t>
            </a:r>
            <a:r>
              <a:rPr lang="en-GB" sz="2400" dirty="0"/>
              <a:t> u 11 </a:t>
            </a:r>
            <a:r>
              <a:rPr lang="en-GB" sz="2400" dirty="0" err="1"/>
              <a:t>svetskih</a:t>
            </a:r>
            <a:r>
              <a:rPr lang="en-GB" sz="2400" dirty="0"/>
              <a:t> </a:t>
            </a:r>
            <a:r>
              <a:rPr lang="en-GB" sz="2400" dirty="0" err="1"/>
              <a:t>država</a:t>
            </a:r>
            <a:r>
              <a:rPr lang="en-GB" sz="2400" dirty="0"/>
              <a:t> </a:t>
            </a:r>
            <a:r>
              <a:rPr lang="en-GB" sz="2400" dirty="0" err="1"/>
              <a:t>i</a:t>
            </a:r>
            <a:r>
              <a:rPr lang="en-GB" sz="2400" dirty="0"/>
              <a:t> </a:t>
            </a:r>
            <a:r>
              <a:rPr lang="en-GB" sz="2400" dirty="0" err="1"/>
              <a:t>činio</a:t>
            </a:r>
            <a:r>
              <a:rPr lang="en-GB" sz="2400" dirty="0"/>
              <a:t> 50% </a:t>
            </a:r>
            <a:r>
              <a:rPr lang="en-GB" sz="2400" dirty="0" err="1"/>
              <a:t>svih</a:t>
            </a:r>
            <a:r>
              <a:rPr lang="en-GB" sz="2400" dirty="0"/>
              <a:t> </a:t>
            </a:r>
            <a:r>
              <a:rPr lang="en-GB" sz="2400" dirty="0" err="1"/>
              <a:t>prodatih</a:t>
            </a:r>
            <a:r>
              <a:rPr lang="en-GB" sz="2400" dirty="0"/>
              <a:t> </a:t>
            </a:r>
            <a:r>
              <a:rPr lang="en-GB" sz="2400" dirty="0" err="1"/>
              <a:t>automobila</a:t>
            </a:r>
            <a:r>
              <a:rPr lang="en-GB" sz="2400" dirty="0"/>
              <a:t> </a:t>
            </a:r>
            <a:r>
              <a:rPr lang="en-GB" sz="2400" dirty="0" err="1"/>
              <a:t>na</a:t>
            </a:r>
            <a:r>
              <a:rPr lang="en-GB" sz="2400" dirty="0"/>
              <a:t> </a:t>
            </a:r>
            <a:r>
              <a:rPr lang="en-GB" sz="2400" dirty="0" err="1"/>
              <a:t>svetu</a:t>
            </a:r>
            <a:r>
              <a:rPr lang="en-GB" sz="2400" dirty="0"/>
              <a:t>. </a:t>
            </a:r>
            <a:endParaRPr lang="en-GB" sz="2400" dirty="0" smtClean="0"/>
          </a:p>
          <a:p>
            <a:r>
              <a:rPr lang="en-GB" sz="2400" dirty="0" smtClean="0"/>
              <a:t>Period </a:t>
            </a:r>
            <a:r>
              <a:rPr lang="en-GB" sz="2400" dirty="0" err="1"/>
              <a:t>Prvog</a:t>
            </a:r>
            <a:r>
              <a:rPr lang="en-GB" sz="2400" dirty="0"/>
              <a:t> </a:t>
            </a:r>
            <a:r>
              <a:rPr lang="en-GB" sz="2400" dirty="0" err="1"/>
              <a:t>svetskog</a:t>
            </a:r>
            <a:r>
              <a:rPr lang="en-GB" sz="2400" dirty="0"/>
              <a:t> rata je </a:t>
            </a:r>
            <a:r>
              <a:rPr lang="en-GB" sz="2400" dirty="0" err="1"/>
              <a:t>podigao</a:t>
            </a:r>
            <a:r>
              <a:rPr lang="en-GB" sz="2400" dirty="0"/>
              <a:t> </a:t>
            </a:r>
            <a:r>
              <a:rPr lang="en-GB" sz="2400" dirty="0" err="1"/>
              <a:t>Henrijevu</a:t>
            </a:r>
            <a:r>
              <a:rPr lang="en-GB" sz="2400" dirty="0"/>
              <a:t> </a:t>
            </a:r>
            <a:r>
              <a:rPr lang="en-GB" sz="2400" dirty="0" err="1"/>
              <a:t>popularnost</a:t>
            </a:r>
            <a:r>
              <a:rPr lang="en-GB" sz="2400" dirty="0"/>
              <a:t> u </a:t>
            </a:r>
            <a:r>
              <a:rPr lang="en-GB" sz="2400" dirty="0" err="1"/>
              <a:t>velikoj</a:t>
            </a:r>
            <a:r>
              <a:rPr lang="en-GB" sz="2400" dirty="0"/>
              <a:t> </a:t>
            </a:r>
            <a:r>
              <a:rPr lang="en-GB" sz="2400" dirty="0" err="1"/>
              <a:t>meri</a:t>
            </a:r>
            <a:r>
              <a:rPr lang="en-GB" sz="2400" dirty="0"/>
              <a:t>, </a:t>
            </a:r>
            <a:r>
              <a:rPr lang="en-GB" sz="2400" dirty="0" err="1"/>
              <a:t>posebno</a:t>
            </a:r>
            <a:r>
              <a:rPr lang="en-GB" sz="2400" dirty="0"/>
              <a:t> </a:t>
            </a:r>
            <a:r>
              <a:rPr lang="en-GB" sz="2400" dirty="0" err="1"/>
              <a:t>kada</a:t>
            </a:r>
            <a:r>
              <a:rPr lang="en-GB" sz="2400" dirty="0"/>
              <a:t> je </a:t>
            </a:r>
            <a:r>
              <a:rPr lang="en-GB" sz="2400" dirty="0" err="1"/>
              <a:t>proizveo</a:t>
            </a:r>
            <a:r>
              <a:rPr lang="en-GB" sz="2400" dirty="0"/>
              <a:t> </a:t>
            </a:r>
            <a:r>
              <a:rPr lang="en-GB" sz="2400" b="1" dirty="0"/>
              <a:t>3-Ton M1918 </a:t>
            </a:r>
            <a:r>
              <a:rPr lang="en-GB" sz="2400" b="1" dirty="0" err="1"/>
              <a:t>tenk</a:t>
            </a:r>
            <a:r>
              <a:rPr lang="en-GB" sz="2400" dirty="0"/>
              <a:t> </a:t>
            </a:r>
            <a:r>
              <a:rPr lang="en-GB" sz="2400" dirty="0" err="1"/>
              <a:t>i</a:t>
            </a:r>
            <a:r>
              <a:rPr lang="en-GB" sz="2400" dirty="0"/>
              <a:t> </a:t>
            </a:r>
            <a:r>
              <a:rPr lang="en-GB" sz="2400" dirty="0" err="1"/>
              <a:t>vozilo</a:t>
            </a:r>
            <a:r>
              <a:rPr lang="en-GB" sz="2400" dirty="0"/>
              <a:t> </a:t>
            </a:r>
            <a:r>
              <a:rPr lang="en-GB" sz="2400" dirty="0" err="1"/>
              <a:t>hitne</a:t>
            </a:r>
            <a:r>
              <a:rPr lang="en-GB" sz="2400" dirty="0"/>
              <a:t> </a:t>
            </a:r>
            <a:r>
              <a:rPr lang="en-GB" sz="2400" dirty="0" err="1"/>
              <a:t>pomoći</a:t>
            </a:r>
            <a:r>
              <a:rPr lang="en-GB" sz="2400" dirty="0"/>
              <a:t> </a:t>
            </a:r>
            <a:r>
              <a:rPr lang="en-GB" sz="2400" dirty="0" err="1"/>
              <a:t>na</a:t>
            </a:r>
            <a:r>
              <a:rPr lang="en-GB" sz="2400" dirty="0"/>
              <a:t> </a:t>
            </a:r>
            <a:r>
              <a:rPr lang="en-GB" sz="2400" dirty="0" err="1"/>
              <a:t>bazi</a:t>
            </a:r>
            <a:r>
              <a:rPr lang="en-GB" sz="2400" dirty="0"/>
              <a:t> </a:t>
            </a:r>
            <a:r>
              <a:rPr lang="en-GB" sz="2400" dirty="0" err="1"/>
              <a:t>Modela</a:t>
            </a:r>
            <a:r>
              <a:rPr lang="en-GB" sz="2400" dirty="0"/>
              <a:t> T.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980" y="1724683"/>
            <a:ext cx="2989001" cy="3990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70969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/>
              <a:t>Citati</a:t>
            </a:r>
            <a:r>
              <a:rPr lang="en-GB" b="1" dirty="0"/>
              <a:t> </a:t>
            </a:r>
            <a:r>
              <a:rPr lang="en-GB" b="1" dirty="0" err="1"/>
              <a:t>Henrija</a:t>
            </a:r>
            <a:r>
              <a:rPr lang="en-GB" b="1" dirty="0"/>
              <a:t> </a:t>
            </a:r>
            <a:r>
              <a:rPr lang="en-GB" b="1" dirty="0" err="1"/>
              <a:t>Forda</a:t>
            </a:r>
            <a:r>
              <a:rPr lang="en-GB" b="1" dirty="0"/>
              <a:t> </a:t>
            </a:r>
            <a:br>
              <a:rPr lang="en-GB" b="1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/>
              <a:t>„Ne </a:t>
            </a:r>
            <a:r>
              <a:rPr lang="en-GB" sz="2800" dirty="0" err="1"/>
              <a:t>tražite</a:t>
            </a:r>
            <a:r>
              <a:rPr lang="en-GB" sz="2800" dirty="0"/>
              <a:t> </a:t>
            </a:r>
            <a:r>
              <a:rPr lang="en-GB" sz="2800" dirty="0" err="1"/>
              <a:t>grešku</a:t>
            </a:r>
            <a:r>
              <a:rPr lang="en-GB" sz="2800" dirty="0"/>
              <a:t>, </a:t>
            </a:r>
            <a:r>
              <a:rPr lang="en-GB" sz="2800" dirty="0" err="1"/>
              <a:t>tražite</a:t>
            </a:r>
            <a:r>
              <a:rPr lang="en-GB" sz="2800" dirty="0"/>
              <a:t> </a:t>
            </a:r>
            <a:r>
              <a:rPr lang="en-GB" sz="2800" dirty="0" err="1"/>
              <a:t>lek</a:t>
            </a:r>
            <a:r>
              <a:rPr lang="en-GB" sz="2800" dirty="0"/>
              <a:t>.”</a:t>
            </a:r>
          </a:p>
          <a:p>
            <a:r>
              <a:rPr lang="en-GB" sz="2800" b="1" dirty="0"/>
              <a:t>„</a:t>
            </a:r>
            <a:r>
              <a:rPr lang="en-GB" sz="2800" b="1" dirty="0" err="1"/>
              <a:t>Neuspeh</a:t>
            </a:r>
            <a:r>
              <a:rPr lang="en-GB" sz="2800" b="1" dirty="0"/>
              <a:t> je </a:t>
            </a:r>
            <a:r>
              <a:rPr lang="en-GB" sz="2800" b="1" dirty="0" err="1"/>
              <a:t>šansa</a:t>
            </a:r>
            <a:r>
              <a:rPr lang="en-GB" sz="2800" b="1" dirty="0"/>
              <a:t> da </a:t>
            </a:r>
            <a:r>
              <a:rPr lang="en-GB" sz="2800" b="1" dirty="0" err="1"/>
              <a:t>ponovo</a:t>
            </a:r>
            <a:r>
              <a:rPr lang="en-GB" sz="2800" b="1" dirty="0"/>
              <a:t> </a:t>
            </a:r>
            <a:r>
              <a:rPr lang="en-GB" sz="2800" b="1" dirty="0" err="1"/>
              <a:t>počnete</a:t>
            </a:r>
            <a:r>
              <a:rPr lang="en-GB" sz="2800" b="1" dirty="0"/>
              <a:t>, </a:t>
            </a:r>
            <a:r>
              <a:rPr lang="en-GB" sz="2800" b="1" dirty="0" err="1"/>
              <a:t>ovoga</a:t>
            </a:r>
            <a:r>
              <a:rPr lang="en-GB" sz="2800" b="1" dirty="0"/>
              <a:t> </a:t>
            </a:r>
            <a:r>
              <a:rPr lang="en-GB" sz="2800" b="1" dirty="0" err="1"/>
              <a:t>puta</a:t>
            </a:r>
            <a:r>
              <a:rPr lang="en-GB" sz="2800" b="1" dirty="0"/>
              <a:t> </a:t>
            </a:r>
            <a:r>
              <a:rPr lang="en-GB" sz="2800" b="1" dirty="0" err="1"/>
              <a:t>pametnije</a:t>
            </a:r>
            <a:r>
              <a:rPr lang="en-GB" sz="2800" b="1" dirty="0"/>
              <a:t>.”</a:t>
            </a:r>
          </a:p>
          <a:p>
            <a:r>
              <a:rPr lang="en-GB" sz="2800" dirty="0"/>
              <a:t>„</a:t>
            </a:r>
            <a:r>
              <a:rPr lang="en-GB" sz="2800" dirty="0" err="1"/>
              <a:t>Bilo</a:t>
            </a:r>
            <a:r>
              <a:rPr lang="en-GB" sz="2800" dirty="0"/>
              <a:t> da </a:t>
            </a:r>
            <a:r>
              <a:rPr lang="en-GB" sz="2800" dirty="0" err="1"/>
              <a:t>mislite</a:t>
            </a:r>
            <a:r>
              <a:rPr lang="en-GB" sz="2800" dirty="0"/>
              <a:t> da </a:t>
            </a:r>
            <a:r>
              <a:rPr lang="en-GB" sz="2800" dirty="0" err="1"/>
              <a:t>nešto</a:t>
            </a:r>
            <a:r>
              <a:rPr lang="en-GB" sz="2800" dirty="0"/>
              <a:t> </a:t>
            </a:r>
            <a:r>
              <a:rPr lang="en-GB" sz="2800" dirty="0" err="1"/>
              <a:t>možete</a:t>
            </a:r>
            <a:r>
              <a:rPr lang="en-GB" sz="2800" dirty="0"/>
              <a:t>, </a:t>
            </a:r>
            <a:r>
              <a:rPr lang="en-GB" sz="2800" dirty="0" err="1"/>
              <a:t>ili</a:t>
            </a:r>
            <a:r>
              <a:rPr lang="en-GB" sz="2800" dirty="0"/>
              <a:t> ne </a:t>
            </a:r>
            <a:r>
              <a:rPr lang="en-GB" sz="2800" dirty="0" err="1"/>
              <a:t>možete</a:t>
            </a:r>
            <a:r>
              <a:rPr lang="en-GB" sz="2800" dirty="0"/>
              <a:t> – u </a:t>
            </a:r>
            <a:r>
              <a:rPr lang="en-GB" sz="2800" dirty="0" err="1"/>
              <a:t>pravu</a:t>
            </a:r>
            <a:r>
              <a:rPr lang="en-GB" sz="2800" dirty="0"/>
              <a:t> </a:t>
            </a:r>
            <a:r>
              <a:rPr lang="en-GB" sz="2800" dirty="0" err="1"/>
              <a:t>ste.</a:t>
            </a:r>
            <a:r>
              <a:rPr lang="en-GB" sz="2800" dirty="0"/>
              <a:t>”</a:t>
            </a:r>
          </a:p>
          <a:p>
            <a:r>
              <a:rPr lang="en-GB" sz="2800" b="1" dirty="0"/>
              <a:t>„</a:t>
            </a:r>
            <a:r>
              <a:rPr lang="en-GB" sz="2800" b="1" dirty="0" err="1"/>
              <a:t>Svako</a:t>
            </a:r>
            <a:r>
              <a:rPr lang="en-GB" sz="2800" b="1" dirty="0"/>
              <a:t> </a:t>
            </a:r>
            <a:r>
              <a:rPr lang="en-GB" sz="2800" b="1" dirty="0" err="1"/>
              <a:t>ko</a:t>
            </a:r>
            <a:r>
              <a:rPr lang="en-GB" sz="2800" b="1" dirty="0"/>
              <a:t> </a:t>
            </a:r>
            <a:r>
              <a:rPr lang="en-GB" sz="2800" b="1" dirty="0" err="1"/>
              <a:t>prestane</a:t>
            </a:r>
            <a:r>
              <a:rPr lang="en-GB" sz="2800" b="1" dirty="0"/>
              <a:t> da </a:t>
            </a:r>
            <a:r>
              <a:rPr lang="en-GB" sz="2800" b="1" dirty="0" err="1"/>
              <a:t>uči</a:t>
            </a:r>
            <a:r>
              <a:rPr lang="en-GB" sz="2800" b="1" dirty="0"/>
              <a:t> </a:t>
            </a:r>
            <a:r>
              <a:rPr lang="en-GB" sz="2800" b="1" dirty="0" err="1"/>
              <a:t>jeste</a:t>
            </a:r>
            <a:r>
              <a:rPr lang="en-GB" sz="2800" b="1" dirty="0"/>
              <a:t> star, </a:t>
            </a:r>
            <a:r>
              <a:rPr lang="en-GB" sz="2800" b="1" dirty="0" err="1"/>
              <a:t>bilo</a:t>
            </a:r>
            <a:r>
              <a:rPr lang="en-GB" sz="2800" b="1" dirty="0"/>
              <a:t> da </a:t>
            </a:r>
            <a:r>
              <a:rPr lang="en-GB" sz="2800" b="1" dirty="0" err="1"/>
              <a:t>ima</a:t>
            </a:r>
            <a:r>
              <a:rPr lang="en-GB" sz="2800" b="1" dirty="0"/>
              <a:t> </a:t>
            </a:r>
            <a:r>
              <a:rPr lang="en-GB" sz="2800" b="1" dirty="0" err="1"/>
              <a:t>dvadeset</a:t>
            </a:r>
            <a:r>
              <a:rPr lang="en-GB" sz="2800" b="1" dirty="0"/>
              <a:t> </a:t>
            </a:r>
            <a:r>
              <a:rPr lang="en-GB" sz="2800" b="1" dirty="0" err="1"/>
              <a:t>ili</a:t>
            </a:r>
            <a:r>
              <a:rPr lang="en-GB" sz="2800" b="1" dirty="0"/>
              <a:t> </a:t>
            </a:r>
            <a:r>
              <a:rPr lang="en-GB" sz="2800" b="1" dirty="0" err="1"/>
              <a:t>osamdeset</a:t>
            </a:r>
            <a:r>
              <a:rPr lang="en-GB" sz="2800" b="1" dirty="0"/>
              <a:t>. </a:t>
            </a:r>
            <a:r>
              <a:rPr lang="en-GB" sz="2800" b="1" dirty="0" err="1"/>
              <a:t>Svako</a:t>
            </a:r>
            <a:r>
              <a:rPr lang="en-GB" sz="2800" b="1" dirty="0"/>
              <a:t> </a:t>
            </a:r>
            <a:r>
              <a:rPr lang="en-GB" sz="2800" b="1" dirty="0" err="1"/>
              <a:t>ko</a:t>
            </a:r>
            <a:r>
              <a:rPr lang="en-GB" sz="2800" b="1" dirty="0"/>
              <a:t> </a:t>
            </a:r>
            <a:r>
              <a:rPr lang="en-GB" sz="2800" b="1" dirty="0" err="1"/>
              <a:t>nastavlja</a:t>
            </a:r>
            <a:r>
              <a:rPr lang="en-GB" sz="2800" b="1" dirty="0"/>
              <a:t> da </a:t>
            </a:r>
            <a:r>
              <a:rPr lang="en-GB" sz="2800" b="1" dirty="0" err="1"/>
              <a:t>uči</a:t>
            </a:r>
            <a:r>
              <a:rPr lang="en-GB" sz="2800" b="1" dirty="0"/>
              <a:t> </a:t>
            </a:r>
            <a:r>
              <a:rPr lang="en-GB" sz="2800" b="1" dirty="0" err="1"/>
              <a:t>ostaje</a:t>
            </a:r>
            <a:r>
              <a:rPr lang="en-GB" sz="2800" b="1" dirty="0"/>
              <a:t> </a:t>
            </a:r>
            <a:r>
              <a:rPr lang="en-GB" sz="2800" b="1" dirty="0" err="1"/>
              <a:t>mlad</a:t>
            </a:r>
            <a:r>
              <a:rPr lang="en-GB" sz="2800" b="1" dirty="0"/>
              <a:t>.”</a:t>
            </a:r>
          </a:p>
          <a:p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31296587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/>
              <a:t>Citati</a:t>
            </a:r>
            <a:r>
              <a:rPr lang="en-GB" b="1" dirty="0"/>
              <a:t> </a:t>
            </a:r>
            <a:r>
              <a:rPr lang="en-GB" b="1" dirty="0" err="1"/>
              <a:t>Henrija</a:t>
            </a:r>
            <a:r>
              <a:rPr lang="en-GB" b="1" dirty="0"/>
              <a:t> </a:t>
            </a:r>
            <a:r>
              <a:rPr lang="en-GB" b="1" dirty="0" err="1"/>
              <a:t>Forda</a:t>
            </a:r>
            <a:r>
              <a:rPr lang="en-GB" b="1" dirty="0"/>
              <a:t> </a:t>
            </a:r>
            <a:br>
              <a:rPr lang="en-GB" b="1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/>
              <a:t>„</a:t>
            </a:r>
            <a:r>
              <a:rPr lang="en-GB" sz="2800" dirty="0" err="1"/>
              <a:t>Poslodavac</a:t>
            </a:r>
            <a:r>
              <a:rPr lang="en-GB" sz="2800" dirty="0"/>
              <a:t> </a:t>
            </a:r>
            <a:r>
              <a:rPr lang="en-GB" sz="2800" dirty="0" err="1"/>
              <a:t>samo</a:t>
            </a:r>
            <a:r>
              <a:rPr lang="en-GB" sz="2800" dirty="0"/>
              <a:t> </a:t>
            </a:r>
            <a:r>
              <a:rPr lang="en-GB" sz="2800" dirty="0" err="1"/>
              <a:t>predaje</a:t>
            </a:r>
            <a:r>
              <a:rPr lang="en-GB" sz="2800" dirty="0"/>
              <a:t> </a:t>
            </a:r>
            <a:r>
              <a:rPr lang="en-GB" sz="2800" dirty="0" err="1">
                <a:hlinkClick r:id="rId2"/>
              </a:rPr>
              <a:t>novac</a:t>
            </a:r>
            <a:r>
              <a:rPr lang="en-GB" sz="2800" dirty="0"/>
              <a:t> – </a:t>
            </a:r>
            <a:r>
              <a:rPr lang="en-GB" sz="2800" dirty="0" err="1"/>
              <a:t>klijent</a:t>
            </a:r>
            <a:r>
              <a:rPr lang="en-GB" sz="2800" dirty="0"/>
              <a:t> je </a:t>
            </a:r>
            <a:r>
              <a:rPr lang="en-GB" sz="2800" dirty="0" err="1"/>
              <a:t>onaj</a:t>
            </a:r>
            <a:r>
              <a:rPr lang="en-GB" sz="2800" dirty="0"/>
              <a:t> </a:t>
            </a:r>
            <a:r>
              <a:rPr lang="en-GB" sz="2800" dirty="0" err="1"/>
              <a:t>koji</a:t>
            </a:r>
            <a:r>
              <a:rPr lang="en-GB" sz="2800" dirty="0"/>
              <a:t> </a:t>
            </a:r>
            <a:r>
              <a:rPr lang="en-GB" sz="2800" dirty="0" err="1"/>
              <a:t>daje</a:t>
            </a:r>
            <a:r>
              <a:rPr lang="en-GB" sz="2800" dirty="0"/>
              <a:t> </a:t>
            </a:r>
            <a:r>
              <a:rPr lang="en-GB" sz="2800" dirty="0" err="1"/>
              <a:t>platu</a:t>
            </a:r>
            <a:r>
              <a:rPr lang="en-GB" sz="2800" dirty="0"/>
              <a:t> </a:t>
            </a:r>
            <a:r>
              <a:rPr lang="en-GB" sz="2800" dirty="0" err="1"/>
              <a:t>zaposlenima</a:t>
            </a:r>
            <a:r>
              <a:rPr lang="en-GB" sz="2800" dirty="0"/>
              <a:t>.”</a:t>
            </a:r>
          </a:p>
          <a:p>
            <a:r>
              <a:rPr lang="en-GB" sz="2800" dirty="0"/>
              <a:t>„</a:t>
            </a:r>
            <a:r>
              <a:rPr lang="en-GB" sz="2800" b="1" dirty="0" err="1"/>
              <a:t>Razmišljanje</a:t>
            </a:r>
            <a:r>
              <a:rPr lang="en-GB" sz="2800" b="1" dirty="0"/>
              <a:t> je </a:t>
            </a:r>
            <a:r>
              <a:rPr lang="en-GB" sz="2800" b="1" dirty="0" err="1"/>
              <a:t>verovatno</a:t>
            </a:r>
            <a:r>
              <a:rPr lang="en-GB" sz="2800" b="1" dirty="0"/>
              <a:t> </a:t>
            </a:r>
            <a:r>
              <a:rPr lang="en-GB" sz="2800" b="1" dirty="0" err="1"/>
              <a:t>najteži</a:t>
            </a:r>
            <a:r>
              <a:rPr lang="en-GB" sz="2800" b="1" dirty="0"/>
              <a:t> </a:t>
            </a:r>
            <a:r>
              <a:rPr lang="en-GB" sz="2800" b="1" dirty="0" err="1"/>
              <a:t>posao</a:t>
            </a:r>
            <a:r>
              <a:rPr lang="en-GB" sz="2800" b="1" dirty="0"/>
              <a:t> </a:t>
            </a:r>
            <a:r>
              <a:rPr lang="en-GB" sz="2800" b="1" dirty="0" err="1"/>
              <a:t>koji</a:t>
            </a:r>
            <a:r>
              <a:rPr lang="en-GB" sz="2800" b="1" dirty="0"/>
              <a:t> </a:t>
            </a:r>
            <a:r>
              <a:rPr lang="en-GB" sz="2800" b="1" dirty="0" err="1"/>
              <a:t>postoji</a:t>
            </a:r>
            <a:r>
              <a:rPr lang="en-GB" sz="2800" b="1" dirty="0"/>
              <a:t>. To je </a:t>
            </a:r>
            <a:r>
              <a:rPr lang="en-GB" sz="2800" b="1" dirty="0" err="1"/>
              <a:t>verovatno</a:t>
            </a:r>
            <a:r>
              <a:rPr lang="en-GB" sz="2800" b="1" dirty="0"/>
              <a:t> </a:t>
            </a:r>
            <a:r>
              <a:rPr lang="en-GB" sz="2800" b="1" dirty="0" err="1"/>
              <a:t>razlog</a:t>
            </a:r>
            <a:r>
              <a:rPr lang="en-GB" sz="2800" b="1" dirty="0"/>
              <a:t> </a:t>
            </a:r>
            <a:r>
              <a:rPr lang="en-GB" sz="2800" b="1" dirty="0" err="1"/>
              <a:t>zašto</a:t>
            </a:r>
            <a:r>
              <a:rPr lang="en-GB" sz="2800" b="1" dirty="0"/>
              <a:t> se </a:t>
            </a:r>
            <a:r>
              <a:rPr lang="en-GB" sz="2800" b="1" dirty="0" err="1"/>
              <a:t>tako</a:t>
            </a:r>
            <a:r>
              <a:rPr lang="en-GB" sz="2800" b="1" dirty="0"/>
              <a:t> </a:t>
            </a:r>
            <a:r>
              <a:rPr lang="en-GB" sz="2800" b="1" dirty="0" err="1"/>
              <a:t>malobrojni</a:t>
            </a:r>
            <a:r>
              <a:rPr lang="en-GB" sz="2800" b="1" dirty="0"/>
              <a:t> </a:t>
            </a:r>
            <a:r>
              <a:rPr lang="en-GB" sz="2800" b="1" dirty="0" err="1"/>
              <a:t>upuštaju</a:t>
            </a:r>
            <a:r>
              <a:rPr lang="en-GB" sz="2800" b="1" dirty="0"/>
              <a:t> u </a:t>
            </a:r>
            <a:r>
              <a:rPr lang="en-GB" sz="2800" b="1" dirty="0" err="1"/>
              <a:t>razmišljanje</a:t>
            </a:r>
            <a:r>
              <a:rPr lang="en-GB" sz="2800" b="1" dirty="0"/>
              <a:t>.”</a:t>
            </a:r>
            <a:endParaRPr lang="en-GB" sz="2800" dirty="0"/>
          </a:p>
          <a:p>
            <a:r>
              <a:rPr lang="en-GB" sz="2800" dirty="0"/>
              <a:t>„</a:t>
            </a:r>
            <a:r>
              <a:rPr lang="en-GB" sz="2800" dirty="0" err="1"/>
              <a:t>Jedina</a:t>
            </a:r>
            <a:r>
              <a:rPr lang="en-GB" sz="2800" dirty="0"/>
              <a:t> </a:t>
            </a:r>
            <a:r>
              <a:rPr lang="en-GB" sz="2800" dirty="0" err="1"/>
              <a:t>prava</a:t>
            </a:r>
            <a:r>
              <a:rPr lang="en-GB" sz="2800" dirty="0"/>
              <a:t> </a:t>
            </a:r>
            <a:r>
              <a:rPr lang="en-GB" sz="2800" dirty="0" err="1">
                <a:hlinkClick r:id="rId3"/>
              </a:rPr>
              <a:t>greška</a:t>
            </a:r>
            <a:r>
              <a:rPr lang="en-GB" sz="2800" dirty="0"/>
              <a:t> je </a:t>
            </a:r>
            <a:r>
              <a:rPr lang="en-GB" sz="2800" dirty="0" err="1"/>
              <a:t>ona</a:t>
            </a:r>
            <a:r>
              <a:rPr lang="en-GB" sz="2800" dirty="0"/>
              <a:t> </a:t>
            </a:r>
            <a:r>
              <a:rPr lang="en-GB" sz="2800" dirty="0" err="1"/>
              <a:t>iz</a:t>
            </a:r>
            <a:r>
              <a:rPr lang="en-GB" sz="2800" dirty="0"/>
              <a:t> </a:t>
            </a:r>
            <a:r>
              <a:rPr lang="en-GB" sz="2800" dirty="0" err="1"/>
              <a:t>koje</a:t>
            </a:r>
            <a:r>
              <a:rPr lang="en-GB" sz="2800" dirty="0"/>
              <a:t> </a:t>
            </a:r>
            <a:r>
              <a:rPr lang="en-GB" sz="2800" dirty="0" err="1"/>
              <a:t>ništa</a:t>
            </a:r>
            <a:r>
              <a:rPr lang="en-GB" sz="2800" dirty="0"/>
              <a:t> ne </a:t>
            </a:r>
            <a:r>
              <a:rPr lang="en-GB" sz="2800" dirty="0" err="1"/>
              <a:t>naučite</a:t>
            </a:r>
            <a:r>
              <a:rPr lang="en-GB" sz="2800" dirty="0"/>
              <a:t>.”</a:t>
            </a:r>
          </a:p>
          <a:p>
            <a:r>
              <a:rPr lang="en-GB" sz="2800" dirty="0"/>
              <a:t>„</a:t>
            </a:r>
            <a:r>
              <a:rPr lang="en-GB" sz="2800" b="1" dirty="0"/>
              <a:t>Ne </a:t>
            </a:r>
            <a:r>
              <a:rPr lang="en-GB" sz="2800" b="1" dirty="0" err="1"/>
              <a:t>možete</a:t>
            </a:r>
            <a:r>
              <a:rPr lang="en-GB" sz="2800" b="1" dirty="0"/>
              <a:t> </a:t>
            </a:r>
            <a:r>
              <a:rPr lang="en-GB" sz="2800" b="1" dirty="0" err="1"/>
              <a:t>graditi</a:t>
            </a:r>
            <a:r>
              <a:rPr lang="en-GB" sz="2800" b="1" dirty="0"/>
              <a:t> </a:t>
            </a:r>
            <a:r>
              <a:rPr lang="en-GB" sz="2800" b="1" dirty="0" err="1"/>
              <a:t>reputaciju</a:t>
            </a:r>
            <a:r>
              <a:rPr lang="en-GB" sz="2800" b="1" dirty="0"/>
              <a:t> </a:t>
            </a:r>
            <a:r>
              <a:rPr lang="en-GB" sz="2800" b="1" dirty="0" err="1"/>
              <a:t>na</a:t>
            </a:r>
            <a:r>
              <a:rPr lang="en-GB" sz="2800" b="1" dirty="0"/>
              <a:t> </a:t>
            </a:r>
            <a:r>
              <a:rPr lang="en-GB" sz="2800" b="1" dirty="0" err="1"/>
              <a:t>onome</a:t>
            </a:r>
            <a:r>
              <a:rPr lang="en-GB" sz="2800" b="1" dirty="0"/>
              <a:t> </a:t>
            </a:r>
            <a:r>
              <a:rPr lang="en-GB" sz="2800" b="1" dirty="0" err="1"/>
              <a:t>što</a:t>
            </a:r>
            <a:r>
              <a:rPr lang="en-GB" sz="2800" b="1" dirty="0"/>
              <a:t> </a:t>
            </a:r>
            <a:r>
              <a:rPr lang="en-GB" sz="2800" b="1" dirty="0" err="1"/>
              <a:t>planirate</a:t>
            </a:r>
            <a:r>
              <a:rPr lang="en-GB" sz="2800" b="1" dirty="0"/>
              <a:t> da </a:t>
            </a:r>
            <a:r>
              <a:rPr lang="en-GB" sz="2800" b="1" dirty="0" err="1"/>
              <a:t>uradite</a:t>
            </a:r>
            <a:r>
              <a:rPr lang="en-GB" sz="2800" dirty="0"/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315255530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/>
              <a:t>Citati</a:t>
            </a:r>
            <a:r>
              <a:rPr lang="en-GB" b="1" dirty="0"/>
              <a:t> </a:t>
            </a:r>
            <a:r>
              <a:rPr lang="en-GB" b="1" dirty="0" err="1"/>
              <a:t>Henrija</a:t>
            </a:r>
            <a:r>
              <a:rPr lang="en-GB" b="1" dirty="0"/>
              <a:t> </a:t>
            </a:r>
            <a:r>
              <a:rPr lang="en-GB" b="1" dirty="0" err="1"/>
              <a:t>Forda</a:t>
            </a:r>
            <a:r>
              <a:rPr lang="en-GB" b="1" dirty="0"/>
              <a:t> </a:t>
            </a:r>
            <a:br>
              <a:rPr lang="en-GB" b="1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„</a:t>
            </a:r>
            <a:r>
              <a:rPr lang="en-GB" sz="2800" dirty="0" err="1"/>
              <a:t>Ako</a:t>
            </a:r>
            <a:r>
              <a:rPr lang="en-GB" sz="2800" dirty="0"/>
              <a:t> </a:t>
            </a:r>
            <a:r>
              <a:rPr lang="en-GB" sz="2800" dirty="0" err="1"/>
              <a:t>postoji</a:t>
            </a:r>
            <a:r>
              <a:rPr lang="en-GB" sz="2800" dirty="0"/>
              <a:t> </a:t>
            </a:r>
            <a:r>
              <a:rPr lang="en-GB" sz="2800" dirty="0" err="1"/>
              <a:t>tajna</a:t>
            </a:r>
            <a:r>
              <a:rPr lang="en-GB" sz="2800" dirty="0"/>
              <a:t> </a:t>
            </a:r>
            <a:r>
              <a:rPr lang="en-GB" sz="2800" dirty="0" err="1"/>
              <a:t>uspeha</a:t>
            </a:r>
            <a:r>
              <a:rPr lang="en-GB" sz="2800" dirty="0"/>
              <a:t>, </a:t>
            </a:r>
            <a:r>
              <a:rPr lang="en-GB" sz="2800" dirty="0" err="1"/>
              <a:t>ona</a:t>
            </a:r>
            <a:r>
              <a:rPr lang="en-GB" sz="2800" dirty="0"/>
              <a:t> </a:t>
            </a:r>
            <a:r>
              <a:rPr lang="en-GB" sz="2800" dirty="0" err="1"/>
              <a:t>leži</a:t>
            </a:r>
            <a:r>
              <a:rPr lang="en-GB" sz="2800" dirty="0"/>
              <a:t> u </a:t>
            </a:r>
            <a:r>
              <a:rPr lang="en-GB" sz="2800" dirty="0" err="1"/>
              <a:t>sposobnosti</a:t>
            </a:r>
            <a:r>
              <a:rPr lang="en-GB" sz="2800" dirty="0"/>
              <a:t> da </a:t>
            </a:r>
            <a:r>
              <a:rPr lang="en-GB" sz="2800" dirty="0" err="1"/>
              <a:t>posmatrate</a:t>
            </a:r>
            <a:r>
              <a:rPr lang="en-GB" sz="2800" dirty="0"/>
              <a:t> </a:t>
            </a:r>
            <a:r>
              <a:rPr lang="en-GB" sz="2800" dirty="0" err="1"/>
              <a:t>stvari</a:t>
            </a:r>
            <a:r>
              <a:rPr lang="en-GB" sz="2800" dirty="0"/>
              <a:t> </a:t>
            </a:r>
            <a:r>
              <a:rPr lang="en-GB" sz="2800" dirty="0" err="1"/>
              <a:t>iz</a:t>
            </a:r>
            <a:r>
              <a:rPr lang="en-GB" sz="2800" dirty="0"/>
              <a:t> </a:t>
            </a:r>
            <a:r>
              <a:rPr lang="en-GB" sz="2800" dirty="0" err="1"/>
              <a:t>tuđe</a:t>
            </a:r>
            <a:r>
              <a:rPr lang="en-GB" sz="2800" dirty="0"/>
              <a:t> </a:t>
            </a:r>
            <a:r>
              <a:rPr lang="en-GB" sz="2800" dirty="0" err="1"/>
              <a:t>perspektive</a:t>
            </a:r>
            <a:r>
              <a:rPr lang="en-GB" sz="2800" dirty="0"/>
              <a:t> </a:t>
            </a:r>
            <a:r>
              <a:rPr lang="en-GB" sz="2800" dirty="0" err="1"/>
              <a:t>i</a:t>
            </a:r>
            <a:r>
              <a:rPr lang="en-GB" sz="2800" dirty="0"/>
              <a:t> </a:t>
            </a:r>
            <a:r>
              <a:rPr lang="en-GB" sz="2800" dirty="0" err="1"/>
              <a:t>vidite</a:t>
            </a:r>
            <a:r>
              <a:rPr lang="en-GB" sz="2800" dirty="0"/>
              <a:t> </a:t>
            </a:r>
            <a:r>
              <a:rPr lang="en-GB" sz="2800" dirty="0" err="1"/>
              <a:t>ih</a:t>
            </a:r>
            <a:r>
              <a:rPr lang="en-GB" sz="2800" dirty="0"/>
              <a:t> </a:t>
            </a:r>
            <a:r>
              <a:rPr lang="en-GB" sz="2800" dirty="0" err="1"/>
              <a:t>podjednako</a:t>
            </a:r>
            <a:r>
              <a:rPr lang="en-GB" sz="2800" dirty="0"/>
              <a:t> </a:t>
            </a:r>
            <a:r>
              <a:rPr lang="en-GB" sz="2800" dirty="0" err="1"/>
              <a:t>dobro</a:t>
            </a:r>
            <a:r>
              <a:rPr lang="en-GB" sz="2800" dirty="0"/>
              <a:t> </a:t>
            </a:r>
            <a:r>
              <a:rPr lang="en-GB" sz="2800" dirty="0" err="1"/>
              <a:t>kao</a:t>
            </a:r>
            <a:r>
              <a:rPr lang="en-GB" sz="2800" dirty="0"/>
              <a:t> </a:t>
            </a:r>
            <a:r>
              <a:rPr lang="en-GB" sz="2800" dirty="0" err="1"/>
              <a:t>iz</a:t>
            </a:r>
            <a:r>
              <a:rPr lang="en-GB" sz="2800" dirty="0"/>
              <a:t> </a:t>
            </a:r>
            <a:r>
              <a:rPr lang="en-GB" sz="2800" dirty="0" err="1"/>
              <a:t>svoje</a:t>
            </a:r>
            <a:r>
              <a:rPr lang="en-GB" sz="2800" dirty="0"/>
              <a:t>.”</a:t>
            </a:r>
          </a:p>
          <a:p>
            <a:r>
              <a:rPr lang="en-GB" sz="2800" dirty="0"/>
              <a:t>„</a:t>
            </a:r>
            <a:r>
              <a:rPr lang="en-GB" sz="2800" b="1" dirty="0" err="1"/>
              <a:t>Entuzijazam</a:t>
            </a:r>
            <a:r>
              <a:rPr lang="en-GB" sz="2800" b="1" dirty="0"/>
              <a:t> je </a:t>
            </a:r>
            <a:r>
              <a:rPr lang="en-GB" sz="2800" b="1" dirty="0" err="1"/>
              <a:t>kvasac</a:t>
            </a:r>
            <a:r>
              <a:rPr lang="en-GB" sz="2800" b="1" dirty="0"/>
              <a:t> </a:t>
            </a:r>
            <a:r>
              <a:rPr lang="en-GB" sz="2800" b="1" dirty="0" err="1"/>
              <a:t>koji</a:t>
            </a:r>
            <a:r>
              <a:rPr lang="en-GB" sz="2800" b="1" dirty="0"/>
              <a:t> </a:t>
            </a:r>
            <a:r>
              <a:rPr lang="en-GB" sz="2800" b="1" dirty="0" err="1"/>
              <a:t>čini</a:t>
            </a:r>
            <a:r>
              <a:rPr lang="en-GB" sz="2800" b="1" dirty="0"/>
              <a:t> da </a:t>
            </a:r>
            <a:r>
              <a:rPr lang="en-GB" sz="2800" b="1" dirty="0" err="1"/>
              <a:t>vaše</a:t>
            </a:r>
            <a:r>
              <a:rPr lang="en-GB" sz="2800" b="1" dirty="0"/>
              <a:t> </a:t>
            </a:r>
            <a:r>
              <a:rPr lang="en-GB" sz="2800" b="1" dirty="0" err="1"/>
              <a:t>nade</a:t>
            </a:r>
            <a:r>
              <a:rPr lang="en-GB" sz="2800" b="1" dirty="0"/>
              <a:t> </a:t>
            </a:r>
            <a:r>
              <a:rPr lang="en-GB" sz="2800" b="1" dirty="0" err="1"/>
              <a:t>zasijaju</a:t>
            </a:r>
            <a:r>
              <a:rPr lang="en-GB" sz="2800" b="1" dirty="0"/>
              <a:t> </a:t>
            </a:r>
            <a:r>
              <a:rPr lang="en-GB" sz="2800" b="1" dirty="0" err="1"/>
              <a:t>sjajem</a:t>
            </a:r>
            <a:r>
              <a:rPr lang="en-GB" sz="2800" b="1" dirty="0"/>
              <a:t> </a:t>
            </a:r>
            <a:r>
              <a:rPr lang="en-GB" sz="2800" b="1" dirty="0" err="1"/>
              <a:t>zvezda</a:t>
            </a:r>
            <a:r>
              <a:rPr lang="en-GB" sz="2800" b="1" dirty="0"/>
              <a:t>.”</a:t>
            </a:r>
            <a:endParaRPr lang="en-GB" sz="2800" dirty="0"/>
          </a:p>
          <a:p>
            <a:r>
              <a:rPr lang="en-GB" sz="2800" dirty="0"/>
              <a:t>„</a:t>
            </a:r>
            <a:r>
              <a:rPr lang="en-GB" sz="2800" dirty="0" err="1"/>
              <a:t>Vizija</a:t>
            </a:r>
            <a:r>
              <a:rPr lang="en-GB" sz="2800" dirty="0"/>
              <a:t> </a:t>
            </a:r>
            <a:r>
              <a:rPr lang="en-GB" sz="2800" dirty="0" err="1"/>
              <a:t>bez</a:t>
            </a:r>
            <a:r>
              <a:rPr lang="en-GB" sz="2800" dirty="0"/>
              <a:t> </a:t>
            </a:r>
            <a:r>
              <a:rPr lang="en-GB" sz="2800" dirty="0" err="1"/>
              <a:t>ispunjenja</a:t>
            </a:r>
            <a:r>
              <a:rPr lang="en-GB" sz="2800" dirty="0"/>
              <a:t> je </a:t>
            </a:r>
            <a:r>
              <a:rPr lang="en-GB" sz="2800" dirty="0" err="1"/>
              <a:t>halucinacija</a:t>
            </a:r>
            <a:r>
              <a:rPr lang="en-GB" sz="2800" dirty="0"/>
              <a:t>.”</a:t>
            </a:r>
          </a:p>
          <a:p>
            <a:r>
              <a:rPr lang="en-GB" sz="2800" dirty="0"/>
              <a:t>„</a:t>
            </a:r>
            <a:r>
              <a:rPr lang="en-GB" sz="2800" b="1" dirty="0"/>
              <a:t>Na </a:t>
            </a:r>
            <a:r>
              <a:rPr lang="en-GB" sz="2800" b="1" dirty="0" err="1"/>
              <a:t>svetu</a:t>
            </a:r>
            <a:r>
              <a:rPr lang="en-GB" sz="2800" b="1" dirty="0"/>
              <a:t> ne </a:t>
            </a:r>
            <a:r>
              <a:rPr lang="en-GB" sz="2800" b="1" dirty="0" err="1"/>
              <a:t>postoji</a:t>
            </a:r>
            <a:r>
              <a:rPr lang="en-GB" sz="2800" b="1" dirty="0"/>
              <a:t> </a:t>
            </a:r>
            <a:r>
              <a:rPr lang="en-GB" sz="2800" b="1" dirty="0" err="1"/>
              <a:t>čovek</a:t>
            </a:r>
            <a:r>
              <a:rPr lang="en-GB" sz="2800" b="1" dirty="0"/>
              <a:t> </a:t>
            </a:r>
            <a:r>
              <a:rPr lang="en-GB" sz="2800" b="1" dirty="0" err="1"/>
              <a:t>koji</a:t>
            </a:r>
            <a:r>
              <a:rPr lang="en-GB" sz="2800" b="1" dirty="0"/>
              <a:t> </a:t>
            </a:r>
            <a:r>
              <a:rPr lang="en-GB" sz="2800" b="1" dirty="0" err="1"/>
              <a:t>nije</a:t>
            </a:r>
            <a:r>
              <a:rPr lang="en-GB" sz="2800" b="1" dirty="0"/>
              <a:t> </a:t>
            </a:r>
            <a:r>
              <a:rPr lang="en-GB" sz="2800" b="1" dirty="0" err="1"/>
              <a:t>sposoban</a:t>
            </a:r>
            <a:r>
              <a:rPr lang="en-GB" sz="2800" b="1" dirty="0"/>
              <a:t> da </a:t>
            </a:r>
            <a:r>
              <a:rPr lang="en-GB" sz="2800" b="1" dirty="0" err="1"/>
              <a:t>uradi</a:t>
            </a:r>
            <a:r>
              <a:rPr lang="en-GB" sz="2800" b="1" dirty="0"/>
              <a:t> </a:t>
            </a:r>
            <a:r>
              <a:rPr lang="en-GB" sz="2800" b="1" dirty="0" err="1"/>
              <a:t>više</a:t>
            </a:r>
            <a:r>
              <a:rPr lang="en-GB" sz="2800" b="1" dirty="0"/>
              <a:t> </a:t>
            </a:r>
            <a:r>
              <a:rPr lang="en-GB" sz="2800" b="1" dirty="0" err="1"/>
              <a:t>nego</a:t>
            </a:r>
            <a:r>
              <a:rPr lang="en-GB" sz="2800" b="1" dirty="0"/>
              <a:t> </a:t>
            </a:r>
            <a:r>
              <a:rPr lang="en-GB" sz="2800" b="1" dirty="0" err="1"/>
              <a:t>što</a:t>
            </a:r>
            <a:r>
              <a:rPr lang="en-GB" sz="2800" b="1" dirty="0"/>
              <a:t> </a:t>
            </a:r>
            <a:r>
              <a:rPr lang="en-GB" sz="2800" b="1" dirty="0" err="1"/>
              <a:t>misli</a:t>
            </a:r>
            <a:r>
              <a:rPr lang="en-GB" sz="2800" b="1" dirty="0"/>
              <a:t> da </a:t>
            </a:r>
            <a:r>
              <a:rPr lang="en-GB" sz="2800" b="1" dirty="0" err="1"/>
              <a:t>može</a:t>
            </a:r>
            <a:r>
              <a:rPr lang="en-GB" sz="2800" b="1" dirty="0"/>
              <a:t>.”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83226277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/>
              <a:t>Citati</a:t>
            </a:r>
            <a:r>
              <a:rPr lang="en-GB" b="1" dirty="0"/>
              <a:t> </a:t>
            </a:r>
            <a:r>
              <a:rPr lang="en-GB" b="1" dirty="0" err="1"/>
              <a:t>Henrija</a:t>
            </a:r>
            <a:r>
              <a:rPr lang="en-GB" b="1" dirty="0"/>
              <a:t> </a:t>
            </a:r>
            <a:r>
              <a:rPr lang="en-GB" b="1" dirty="0" err="1"/>
              <a:t>Forda</a:t>
            </a:r>
            <a:r>
              <a:rPr lang="en-GB" b="1" dirty="0"/>
              <a:t> </a:t>
            </a:r>
            <a:br>
              <a:rPr lang="en-GB" b="1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848" y="2121407"/>
            <a:ext cx="10058400" cy="4408181"/>
          </a:xfrm>
        </p:spPr>
        <p:txBody>
          <a:bodyPr>
            <a:normAutofit/>
          </a:bodyPr>
          <a:lstStyle/>
          <a:p>
            <a:r>
              <a:rPr lang="en-GB" sz="2800" b="1" dirty="0"/>
              <a:t>„</a:t>
            </a:r>
            <a:r>
              <a:rPr lang="en-GB" sz="2800" b="1" dirty="0" err="1">
                <a:hlinkClick r:id="rId2"/>
              </a:rPr>
              <a:t>Biznis</a:t>
            </a:r>
            <a:r>
              <a:rPr lang="en-GB" sz="2800" b="1" dirty="0"/>
              <a:t> </a:t>
            </a:r>
            <a:r>
              <a:rPr lang="en-GB" sz="2800" b="1" dirty="0" err="1"/>
              <a:t>koji</a:t>
            </a:r>
            <a:r>
              <a:rPr lang="en-GB" sz="2800" b="1" dirty="0"/>
              <a:t> ne </a:t>
            </a:r>
            <a:r>
              <a:rPr lang="en-GB" sz="2800" b="1" dirty="0" err="1"/>
              <a:t>stvori</a:t>
            </a:r>
            <a:r>
              <a:rPr lang="en-GB" sz="2800" b="1" dirty="0"/>
              <a:t> </a:t>
            </a:r>
            <a:r>
              <a:rPr lang="en-GB" sz="2800" b="1" dirty="0" err="1"/>
              <a:t>ništa</a:t>
            </a:r>
            <a:r>
              <a:rPr lang="en-GB" sz="2800" b="1" dirty="0"/>
              <a:t> </a:t>
            </a:r>
            <a:r>
              <a:rPr lang="en-GB" sz="2800" b="1" dirty="0" err="1"/>
              <a:t>sem</a:t>
            </a:r>
            <a:r>
              <a:rPr lang="en-GB" sz="2800" b="1" dirty="0"/>
              <a:t> </a:t>
            </a:r>
            <a:r>
              <a:rPr lang="en-GB" sz="2800" b="1" dirty="0" err="1"/>
              <a:t>novca</a:t>
            </a:r>
            <a:r>
              <a:rPr lang="en-GB" sz="2800" b="1" dirty="0"/>
              <a:t> </a:t>
            </a:r>
            <a:r>
              <a:rPr lang="en-GB" sz="2800" b="1" dirty="0" err="1"/>
              <a:t>jeste</a:t>
            </a:r>
            <a:r>
              <a:rPr lang="en-GB" sz="2800" b="1" dirty="0"/>
              <a:t> </a:t>
            </a:r>
            <a:r>
              <a:rPr lang="en-GB" sz="2800" b="1" dirty="0" err="1"/>
              <a:t>loš</a:t>
            </a:r>
            <a:r>
              <a:rPr lang="en-GB" sz="2800" b="1" dirty="0"/>
              <a:t> </a:t>
            </a:r>
            <a:r>
              <a:rPr lang="en-GB" sz="2800" b="1" dirty="0" err="1"/>
              <a:t>biznis</a:t>
            </a:r>
            <a:r>
              <a:rPr lang="en-GB" sz="2800" b="1" dirty="0" smtClean="0"/>
              <a:t>.”</a:t>
            </a:r>
          </a:p>
          <a:p>
            <a:r>
              <a:rPr lang="en-GB" sz="2800" dirty="0"/>
              <a:t>„Niko ne </a:t>
            </a:r>
            <a:r>
              <a:rPr lang="en-GB" sz="2800" dirty="0" err="1"/>
              <a:t>zna</a:t>
            </a:r>
            <a:r>
              <a:rPr lang="en-GB" sz="2800" dirty="0"/>
              <a:t> </a:t>
            </a:r>
            <a:r>
              <a:rPr lang="en-GB" sz="2800" dirty="0" err="1"/>
              <a:t>dovoljno</a:t>
            </a:r>
            <a:r>
              <a:rPr lang="en-GB" sz="2800" dirty="0"/>
              <a:t> da bi </a:t>
            </a:r>
            <a:r>
              <a:rPr lang="en-GB" sz="2800" dirty="0" err="1"/>
              <a:t>presudio</a:t>
            </a:r>
            <a:r>
              <a:rPr lang="en-GB" sz="2800" dirty="0"/>
              <a:t> </a:t>
            </a:r>
            <a:r>
              <a:rPr lang="en-GB" sz="2800" dirty="0" err="1"/>
              <a:t>šta</a:t>
            </a:r>
            <a:r>
              <a:rPr lang="en-GB" sz="2800" dirty="0"/>
              <a:t> </a:t>
            </a:r>
            <a:r>
              <a:rPr lang="en-GB" sz="2800" dirty="0" err="1"/>
              <a:t>jeste</a:t>
            </a:r>
            <a:r>
              <a:rPr lang="en-GB" sz="2800" dirty="0"/>
              <a:t> </a:t>
            </a:r>
            <a:r>
              <a:rPr lang="en-GB" sz="2800" dirty="0" err="1"/>
              <a:t>moguće</a:t>
            </a:r>
            <a:r>
              <a:rPr lang="en-GB" sz="2800" dirty="0"/>
              <a:t>, a </a:t>
            </a:r>
            <a:r>
              <a:rPr lang="en-GB" sz="2800" dirty="0" err="1"/>
              <a:t>šta</a:t>
            </a:r>
            <a:r>
              <a:rPr lang="en-GB" sz="2800" dirty="0"/>
              <a:t> je </a:t>
            </a:r>
            <a:r>
              <a:rPr lang="en-GB" sz="2800" dirty="0" err="1"/>
              <a:t>pouzdano</a:t>
            </a:r>
            <a:r>
              <a:rPr lang="en-GB" sz="2800" dirty="0"/>
              <a:t> </a:t>
            </a:r>
            <a:r>
              <a:rPr lang="en-GB" sz="2800" dirty="0" err="1"/>
              <a:t>nemoguće</a:t>
            </a:r>
            <a:r>
              <a:rPr lang="en-GB" sz="2800" dirty="0"/>
              <a:t>.”</a:t>
            </a:r>
          </a:p>
          <a:p>
            <a:r>
              <a:rPr lang="en-GB" sz="2800" dirty="0"/>
              <a:t>„</a:t>
            </a:r>
            <a:r>
              <a:rPr lang="en-GB" sz="2800" b="1" dirty="0" err="1"/>
              <a:t>Biznis</a:t>
            </a:r>
            <a:r>
              <a:rPr lang="en-GB" sz="2800" b="1" dirty="0"/>
              <a:t> </a:t>
            </a:r>
            <a:r>
              <a:rPr lang="en-GB" sz="2800" b="1" dirty="0" err="1"/>
              <a:t>koji</a:t>
            </a:r>
            <a:r>
              <a:rPr lang="en-GB" sz="2800" b="1" dirty="0"/>
              <a:t> je </a:t>
            </a:r>
            <a:r>
              <a:rPr lang="en-GB" sz="2800" b="1" dirty="0" err="1"/>
              <a:t>apsolutno</a:t>
            </a:r>
            <a:r>
              <a:rPr lang="en-GB" sz="2800" b="1" dirty="0"/>
              <a:t> </a:t>
            </a:r>
            <a:r>
              <a:rPr lang="en-GB" sz="2800" b="1" dirty="0" err="1"/>
              <a:t>posvećen</a:t>
            </a:r>
            <a:r>
              <a:rPr lang="en-GB" sz="2800" b="1" dirty="0"/>
              <a:t> </a:t>
            </a:r>
            <a:r>
              <a:rPr lang="en-GB" sz="2800" b="1" dirty="0" err="1"/>
              <a:t>usluzi</a:t>
            </a:r>
            <a:r>
              <a:rPr lang="en-GB" sz="2800" b="1" dirty="0"/>
              <a:t> </a:t>
            </a:r>
            <a:r>
              <a:rPr lang="en-GB" sz="2800" b="1" dirty="0" err="1"/>
              <a:t>imaće</a:t>
            </a:r>
            <a:r>
              <a:rPr lang="en-GB" sz="2800" b="1" dirty="0"/>
              <a:t> </a:t>
            </a:r>
            <a:r>
              <a:rPr lang="en-GB" sz="2800" b="1" dirty="0" err="1"/>
              <a:t>samo</a:t>
            </a:r>
            <a:r>
              <a:rPr lang="en-GB" sz="2800" b="1" dirty="0"/>
              <a:t> </a:t>
            </a:r>
            <a:r>
              <a:rPr lang="en-GB" sz="2800" b="1" dirty="0" err="1"/>
              <a:t>jednu</a:t>
            </a:r>
            <a:r>
              <a:rPr lang="en-GB" sz="2800" b="1" dirty="0"/>
              <a:t> </a:t>
            </a:r>
            <a:r>
              <a:rPr lang="en-GB" sz="2800" b="1" dirty="0" err="1"/>
              <a:t>brigu</a:t>
            </a:r>
            <a:r>
              <a:rPr lang="en-GB" sz="2800" b="1" dirty="0"/>
              <a:t>, a to je – </a:t>
            </a:r>
            <a:r>
              <a:rPr lang="en-GB" sz="2800" b="1" dirty="0" err="1"/>
              <a:t>zarada</a:t>
            </a:r>
            <a:r>
              <a:rPr lang="en-GB" sz="2800" b="1" dirty="0"/>
              <a:t>. </a:t>
            </a:r>
            <a:r>
              <a:rPr lang="en-GB" sz="2800" b="1" dirty="0" err="1"/>
              <a:t>Biće</a:t>
            </a:r>
            <a:r>
              <a:rPr lang="en-GB" sz="2800" b="1" dirty="0"/>
              <a:t> </a:t>
            </a:r>
            <a:r>
              <a:rPr lang="en-GB" sz="2800" b="1" dirty="0" err="1"/>
              <a:t>sramno</a:t>
            </a:r>
            <a:r>
              <a:rPr lang="en-GB" sz="2800" b="1" dirty="0"/>
              <a:t> </a:t>
            </a:r>
            <a:r>
              <a:rPr lang="en-GB" sz="2800" b="1" dirty="0" err="1"/>
              <a:t>velika</a:t>
            </a:r>
            <a:r>
              <a:rPr lang="en-GB" sz="2800" b="1" dirty="0"/>
              <a:t>.”</a:t>
            </a:r>
            <a:endParaRPr lang="en-GB" sz="2800" dirty="0"/>
          </a:p>
          <a:p>
            <a:r>
              <a:rPr lang="en-GB" sz="2800" dirty="0"/>
              <a:t>„Ne </a:t>
            </a:r>
            <a:r>
              <a:rPr lang="en-GB" sz="2800" dirty="0" err="1"/>
              <a:t>morate</a:t>
            </a:r>
            <a:r>
              <a:rPr lang="en-GB" sz="2800" dirty="0"/>
              <a:t> da </a:t>
            </a:r>
            <a:r>
              <a:rPr lang="en-GB" sz="2800" dirty="0" err="1"/>
              <a:t>imate</a:t>
            </a:r>
            <a:r>
              <a:rPr lang="en-GB" sz="2800" dirty="0"/>
              <a:t> </a:t>
            </a:r>
            <a:r>
              <a:rPr lang="en-GB" sz="2800" dirty="0" err="1"/>
              <a:t>položaj</a:t>
            </a:r>
            <a:r>
              <a:rPr lang="en-GB" sz="2800" dirty="0"/>
              <a:t> da </a:t>
            </a:r>
            <a:r>
              <a:rPr lang="en-GB" sz="2800" dirty="0" err="1"/>
              <a:t>biste</a:t>
            </a:r>
            <a:r>
              <a:rPr lang="en-GB" sz="2800" dirty="0"/>
              <a:t> </a:t>
            </a:r>
            <a:r>
              <a:rPr lang="en-GB" sz="2800" dirty="0" err="1"/>
              <a:t>bili</a:t>
            </a:r>
            <a:r>
              <a:rPr lang="en-GB" sz="2800" dirty="0"/>
              <a:t> </a:t>
            </a:r>
            <a:r>
              <a:rPr lang="en-GB" sz="2800" dirty="0" err="1">
                <a:hlinkClick r:id="rId3"/>
              </a:rPr>
              <a:t>lider</a:t>
            </a:r>
            <a:r>
              <a:rPr lang="en-GB" sz="2800" dirty="0"/>
              <a:t>.”</a:t>
            </a:r>
          </a:p>
          <a:p>
            <a:r>
              <a:rPr lang="en-GB" sz="2800" b="1" dirty="0"/>
              <a:t>„</a:t>
            </a:r>
            <a:r>
              <a:rPr lang="en-GB" sz="2800" b="1" dirty="0" err="1"/>
              <a:t>Kvalitet</a:t>
            </a:r>
            <a:r>
              <a:rPr lang="en-GB" sz="2800" b="1" dirty="0"/>
              <a:t> </a:t>
            </a:r>
            <a:r>
              <a:rPr lang="en-GB" sz="2800" b="1" dirty="0" err="1"/>
              <a:t>znači</a:t>
            </a:r>
            <a:r>
              <a:rPr lang="en-GB" sz="2800" b="1" dirty="0"/>
              <a:t> </a:t>
            </a:r>
            <a:r>
              <a:rPr lang="en-GB" sz="2800" b="1" dirty="0" err="1"/>
              <a:t>raditi</a:t>
            </a:r>
            <a:r>
              <a:rPr lang="en-GB" sz="2800" b="1" dirty="0"/>
              <a:t> </a:t>
            </a:r>
            <a:r>
              <a:rPr lang="en-GB" sz="2800" b="1" dirty="0" err="1"/>
              <a:t>ispravno</a:t>
            </a:r>
            <a:r>
              <a:rPr lang="en-GB" sz="2800" b="1" dirty="0"/>
              <a:t> </a:t>
            </a:r>
            <a:r>
              <a:rPr lang="en-GB" sz="2800" b="1" dirty="0" err="1"/>
              <a:t>kada</a:t>
            </a:r>
            <a:r>
              <a:rPr lang="en-GB" sz="2800" b="1" dirty="0"/>
              <a:t> </a:t>
            </a:r>
            <a:r>
              <a:rPr lang="en-GB" sz="2800" b="1" dirty="0" err="1"/>
              <a:t>niko</a:t>
            </a:r>
            <a:r>
              <a:rPr lang="en-GB" sz="2800" b="1" dirty="0"/>
              <a:t> ne </a:t>
            </a:r>
            <a:r>
              <a:rPr lang="en-GB" sz="2800" b="1" dirty="0" err="1"/>
              <a:t>gleda</a:t>
            </a:r>
            <a:r>
              <a:rPr lang="en-GB" sz="2800" b="1" dirty="0"/>
              <a:t>.”</a:t>
            </a:r>
            <a:endParaRPr lang="en-GB" sz="2800" dirty="0"/>
          </a:p>
          <a:p>
            <a:r>
              <a:rPr lang="en-GB" sz="2800" dirty="0"/>
              <a:t>„</a:t>
            </a:r>
            <a:r>
              <a:rPr lang="en-GB" sz="2800" dirty="0" err="1"/>
              <a:t>Učiniti</a:t>
            </a:r>
            <a:r>
              <a:rPr lang="en-GB" sz="2800" dirty="0"/>
              <a:t> </a:t>
            </a:r>
            <a:r>
              <a:rPr lang="en-GB" sz="2800" dirty="0" err="1"/>
              <a:t>više</a:t>
            </a:r>
            <a:r>
              <a:rPr lang="en-GB" sz="2800" dirty="0"/>
              <a:t> </a:t>
            </a:r>
            <a:r>
              <a:rPr lang="en-GB" sz="2800" dirty="0" err="1"/>
              <a:t>za</a:t>
            </a:r>
            <a:r>
              <a:rPr lang="en-GB" sz="2800" dirty="0"/>
              <a:t> </a:t>
            </a:r>
            <a:r>
              <a:rPr lang="en-GB" sz="2800" dirty="0" err="1"/>
              <a:t>svet</a:t>
            </a:r>
            <a:r>
              <a:rPr lang="en-GB" sz="2800" dirty="0"/>
              <a:t> </a:t>
            </a:r>
            <a:r>
              <a:rPr lang="en-GB" sz="2800" dirty="0" err="1"/>
              <a:t>nego</a:t>
            </a:r>
            <a:r>
              <a:rPr lang="en-GB" sz="2800" dirty="0"/>
              <a:t> </a:t>
            </a:r>
            <a:r>
              <a:rPr lang="en-GB" sz="2800" dirty="0" err="1"/>
              <a:t>što</a:t>
            </a:r>
            <a:r>
              <a:rPr lang="en-GB" sz="2800" dirty="0"/>
              <a:t> </a:t>
            </a:r>
            <a:r>
              <a:rPr lang="en-GB" sz="2800" dirty="0" err="1"/>
              <a:t>svet</a:t>
            </a:r>
            <a:r>
              <a:rPr lang="en-GB" sz="2800" dirty="0"/>
              <a:t> </a:t>
            </a:r>
            <a:r>
              <a:rPr lang="en-GB" sz="2800" dirty="0" err="1"/>
              <a:t>čini</a:t>
            </a:r>
            <a:r>
              <a:rPr lang="en-GB" sz="2800" dirty="0"/>
              <a:t> </a:t>
            </a:r>
            <a:r>
              <a:rPr lang="en-GB" sz="2800" dirty="0" err="1"/>
              <a:t>za</a:t>
            </a:r>
            <a:r>
              <a:rPr lang="en-GB" sz="2800" dirty="0"/>
              <a:t> vas – to je </a:t>
            </a:r>
            <a:r>
              <a:rPr lang="en-GB" sz="2800" dirty="0" err="1"/>
              <a:t>uspeh</a:t>
            </a:r>
            <a:r>
              <a:rPr lang="en-GB" sz="2800" dirty="0"/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418717380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TM03090434[[fn=Wood Type]]</Template>
  <TotalTime>534</TotalTime>
  <Words>2360</Words>
  <Application>Microsoft Office PowerPoint</Application>
  <PresentationFormat>Prilagođavanje</PresentationFormat>
  <Paragraphs>150</Paragraphs>
  <Slides>37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slajdova</vt:lpstr>
      </vt:variant>
      <vt:variant>
        <vt:i4>37</vt:i4>
      </vt:variant>
    </vt:vector>
  </HeadingPairs>
  <TitlesOfParts>
    <vt:vector size="38" baseType="lpstr">
      <vt:lpstr>Wood Type</vt:lpstr>
      <vt:lpstr>Istorijat preduzetništva</vt:lpstr>
      <vt:lpstr>PowerPoint prezentacija</vt:lpstr>
      <vt:lpstr>PowerPoint prezentacija</vt:lpstr>
      <vt:lpstr>PowerPoint prezentacija</vt:lpstr>
      <vt:lpstr>Do tada se može govoriti o: </vt:lpstr>
      <vt:lpstr>PowerPoint prezentacija</vt:lpstr>
      <vt:lpstr>XVII</vt:lpstr>
      <vt:lpstr>XVIII</vt:lpstr>
      <vt:lpstr>XIX</vt:lpstr>
      <vt:lpstr>Henry Ford 1863-1947</vt:lpstr>
      <vt:lpstr>XX</vt:lpstr>
      <vt:lpstr>XXI</vt:lpstr>
      <vt:lpstr>Osnove preduzetništva</vt:lpstr>
      <vt:lpstr>PowerPoint prezentacija</vt:lpstr>
      <vt:lpstr>Richard cantillon</vt:lpstr>
      <vt:lpstr>PowerPoint prezentacija</vt:lpstr>
      <vt:lpstr>Model 10D</vt:lpstr>
      <vt:lpstr>devet kvaliteta za uspešnog preduzetnika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Henri Ford  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Citati Henrija Forda  </vt:lpstr>
      <vt:lpstr>Citati Henrija Forda  </vt:lpstr>
      <vt:lpstr>Citati Henrija Forda  </vt:lpstr>
      <vt:lpstr>Citati Henrija Forda  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Istorijat preduzetništva</dc:title>
  <dc:creator>mina</dc:creator>
  <cp:lastModifiedBy>User</cp:lastModifiedBy>
  <cp:revision>30</cp:revision>
  <dcterms:created xsi:type="dcterms:W3CDTF">2019-10-03T09:44:13Z</dcterms:created>
  <dcterms:modified xsi:type="dcterms:W3CDTF">2019-10-22T08:21:35Z</dcterms:modified>
</cp:coreProperties>
</file>