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348" r:id="rId4"/>
    <p:sldId id="291" r:id="rId5"/>
    <p:sldId id="292" r:id="rId6"/>
    <p:sldId id="349" r:id="rId7"/>
    <p:sldId id="293" r:id="rId8"/>
    <p:sldId id="294" r:id="rId9"/>
    <p:sldId id="295" r:id="rId10"/>
    <p:sldId id="296" r:id="rId11"/>
    <p:sldId id="350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51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52" r:id="rId29"/>
    <p:sldId id="312" r:id="rId30"/>
    <p:sldId id="313" r:id="rId31"/>
    <p:sldId id="314" r:id="rId32"/>
    <p:sldId id="315" r:id="rId33"/>
    <p:sldId id="316" r:id="rId34"/>
    <p:sldId id="317" r:id="rId35"/>
    <p:sldId id="353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54" r:id="rId52"/>
    <p:sldId id="333" r:id="rId53"/>
    <p:sldId id="334" r:id="rId54"/>
    <p:sldId id="336" r:id="rId55"/>
    <p:sldId id="335" r:id="rId56"/>
    <p:sldId id="337" r:id="rId57"/>
    <p:sldId id="338" r:id="rId58"/>
    <p:sldId id="339" r:id="rId59"/>
    <p:sldId id="340" r:id="rId60"/>
    <p:sldId id="341" r:id="rId61"/>
    <p:sldId id="342" r:id="rId62"/>
    <p:sldId id="343" r:id="rId63"/>
    <p:sldId id="344" r:id="rId64"/>
    <p:sldId id="345" r:id="rId65"/>
    <p:sldId id="346" r:id="rId66"/>
    <p:sldId id="355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378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1" dirty="0" smtClean="0"/>
              <a:t>KLJUČNI ASPEKTI POKRETANJA BIZNISA</a:t>
            </a:r>
            <a:endParaRPr lang="sr-Latn-R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  <a:p>
            <a:pPr algn="r"/>
            <a:r>
              <a:rPr lang="sr-Latn-RS" dirty="0" smtClean="0"/>
              <a:t>dr Aleksandra Tornjanski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l-SI" sz="2400" dirty="0"/>
              <a:t>Proces pokretanja i razvoja biznisa zahteva duže vreme da </a:t>
            </a:r>
            <a:r>
              <a:rPr lang="sl-SI" sz="2400" dirty="0" smtClean="0"/>
              <a:t>se:</a:t>
            </a:r>
          </a:p>
          <a:p>
            <a:pPr lvl="1" algn="just"/>
            <a:r>
              <a:rPr lang="sl-SI" sz="2200" dirty="0" smtClean="0"/>
              <a:t>početne  </a:t>
            </a:r>
            <a:r>
              <a:rPr lang="sl-SI" sz="2200" dirty="0"/>
              <a:t>poslovne ideje definišu i istraže, </a:t>
            </a:r>
            <a:endParaRPr lang="sl-SI" sz="2200" dirty="0" smtClean="0"/>
          </a:p>
          <a:p>
            <a:pPr lvl="1" algn="just"/>
            <a:r>
              <a:rPr lang="sl-SI" sz="2200" dirty="0" smtClean="0"/>
              <a:t>obezbede </a:t>
            </a:r>
            <a:r>
              <a:rPr lang="sl-SI" sz="2200" dirty="0"/>
              <a:t>finansijska sredstva i </a:t>
            </a:r>
            <a:endParaRPr lang="sl-SI" sz="2200" dirty="0" smtClean="0"/>
          </a:p>
          <a:p>
            <a:pPr lvl="1" algn="just"/>
            <a:r>
              <a:rPr lang="sl-SI" sz="2200" dirty="0" smtClean="0"/>
              <a:t>pronađu partneri. </a:t>
            </a:r>
          </a:p>
          <a:p>
            <a:pPr algn="just"/>
            <a:r>
              <a:rPr lang="sl-SI" sz="2400" dirty="0" smtClean="0"/>
              <a:t>Pokretanje </a:t>
            </a:r>
            <a:r>
              <a:rPr lang="sl-SI" sz="2400" dirty="0"/>
              <a:t>svakog novog biznisa predstavlja jedinstven događaj. </a:t>
            </a:r>
            <a:endParaRPr lang="sl-SI" sz="2400" dirty="0" smtClean="0"/>
          </a:p>
          <a:p>
            <a:pPr algn="just"/>
            <a:r>
              <a:rPr lang="sl-SI" sz="2400" dirty="0" smtClean="0"/>
              <a:t>Ne </a:t>
            </a:r>
            <a:r>
              <a:rPr lang="sl-SI" sz="2400" dirty="0"/>
              <a:t>postoji jedinstvena formula uspeha što znači da ono što je pomoglo jednom preduzetniku, možda neće pomoći drugom. </a:t>
            </a:r>
            <a:endParaRPr lang="en-US" sz="2400" dirty="0"/>
          </a:p>
          <a:p>
            <a:pPr algn="just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627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en-US" b="1" dirty="0" err="1"/>
              <a:t>Rađanje</a:t>
            </a:r>
            <a:r>
              <a:rPr lang="en-US" b="1" dirty="0"/>
              <a:t>, </a:t>
            </a:r>
            <a:r>
              <a:rPr lang="en-US" b="1" dirty="0" err="1"/>
              <a:t>oblikovanje</a:t>
            </a:r>
            <a:r>
              <a:rPr lang="en-US" b="1" dirty="0"/>
              <a:t> 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ideja</a:t>
            </a:r>
            <a:r>
              <a:rPr lang="en-US" b="1" dirty="0"/>
              <a:t> i </a:t>
            </a:r>
            <a:r>
              <a:rPr lang="en-US" b="1" dirty="0" err="1"/>
              <a:t>uočavanje</a:t>
            </a:r>
            <a:r>
              <a:rPr lang="en-US" b="1" dirty="0"/>
              <a:t> </a:t>
            </a:r>
            <a:r>
              <a:rPr lang="en-US" b="1" dirty="0" err="1"/>
              <a:t>šansi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72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Rađanje</a:t>
            </a:r>
            <a:r>
              <a:rPr lang="en-US" b="1" dirty="0"/>
              <a:t>, </a:t>
            </a:r>
            <a:r>
              <a:rPr lang="en-US" b="1" dirty="0" err="1"/>
              <a:t>oblikovanje</a:t>
            </a:r>
            <a:r>
              <a:rPr lang="en-US" b="1" dirty="0"/>
              <a:t> 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ideja</a:t>
            </a:r>
            <a:r>
              <a:rPr lang="en-US" b="1" dirty="0"/>
              <a:t> i </a:t>
            </a:r>
            <a:r>
              <a:rPr lang="en-US" b="1" dirty="0" err="1"/>
              <a:t>uočavanje</a:t>
            </a:r>
            <a:r>
              <a:rPr lang="en-US" b="1" dirty="0"/>
              <a:t> </a:t>
            </a:r>
            <a:r>
              <a:rPr lang="en-US" b="1" dirty="0" err="1" smtClean="0"/>
              <a:t>šansi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l-SI" sz="2000" dirty="0"/>
              <a:t>Prilikom </a:t>
            </a:r>
            <a:r>
              <a:rPr lang="sl-SI" sz="2000" b="1" dirty="0"/>
              <a:t>definisanja poslovne ideje</a:t>
            </a:r>
            <a:r>
              <a:rPr lang="sl-SI" sz="2000" dirty="0"/>
              <a:t> potrebno je istražiti i razumeti sve aspekte poslovanja kako bi se odabrala najbolja opcija i kasnije preduzeo preduzetnički </a:t>
            </a:r>
            <a:r>
              <a:rPr lang="sl-SI" sz="2000" dirty="0" smtClean="0"/>
              <a:t>poduhvat.</a:t>
            </a:r>
          </a:p>
          <a:p>
            <a:pPr algn="just"/>
            <a:r>
              <a:rPr lang="sl-SI" sz="2000" dirty="0"/>
              <a:t>Možda će se dobra poslovna ideja naći u svom sopstvenom poslovnom, radnom </a:t>
            </a:r>
            <a:r>
              <a:rPr lang="sl-SI" sz="2000" dirty="0" smtClean="0"/>
              <a:t>okruženju.</a:t>
            </a:r>
          </a:p>
          <a:p>
            <a:pPr algn="just"/>
            <a:r>
              <a:rPr lang="sl-SI" sz="2000" dirty="0"/>
              <a:t>Definisanje ideje nije stvar inspiracije i srećnih okolnosti, već dobrog i ozbiljnog promišljanja u vezi sa vrstom i načinom poslovanja. 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60318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Rađanje</a:t>
            </a:r>
            <a:r>
              <a:rPr lang="en-US" b="1" dirty="0"/>
              <a:t>, </a:t>
            </a:r>
            <a:r>
              <a:rPr lang="en-US" b="1" dirty="0" err="1"/>
              <a:t>oblikovanje</a:t>
            </a:r>
            <a:r>
              <a:rPr lang="en-US" b="1" dirty="0"/>
              <a:t> 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ideja</a:t>
            </a:r>
            <a:r>
              <a:rPr lang="en-US" b="1" dirty="0"/>
              <a:t> i </a:t>
            </a:r>
            <a:r>
              <a:rPr lang="en-US" b="1" dirty="0" err="1"/>
              <a:t>uočavanje</a:t>
            </a:r>
            <a:r>
              <a:rPr lang="en-US" b="1" dirty="0"/>
              <a:t> </a:t>
            </a:r>
            <a:r>
              <a:rPr lang="en-US" b="1" dirty="0" err="1" smtClean="0"/>
              <a:t>šansi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4025"/>
            <a:ext cx="8915400" cy="4524375"/>
          </a:xfrm>
        </p:spPr>
        <p:txBody>
          <a:bodyPr>
            <a:normAutofit fontScale="40000" lnSpcReduction="20000"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l-SI" sz="5100" dirty="0"/>
              <a:t>Do dobrih poslovnih ideja može se doći na neki od sledećih načina</a:t>
            </a:r>
            <a:r>
              <a:rPr lang="sl-SI" sz="5100" dirty="0" smtClean="0"/>
              <a:t>:</a:t>
            </a:r>
          </a:p>
          <a:p>
            <a:pPr lvl="0"/>
            <a:r>
              <a:rPr lang="sl-SI" sz="4000" dirty="0"/>
              <a:t>uz pomoć tehnika koje podstiču intuitivno razmišljanje (Brainstorming, Delphi metoda, sintetička metoda, morfološka metoda)</a:t>
            </a:r>
            <a:endParaRPr lang="en-US" sz="4000" dirty="0"/>
          </a:p>
          <a:p>
            <a:pPr lvl="0"/>
            <a:r>
              <a:rPr lang="sl-SI" sz="4000" dirty="0"/>
              <a:t>preuzimanjem dobrih ideja</a:t>
            </a:r>
            <a:endParaRPr lang="en-US" sz="4000" dirty="0"/>
          </a:p>
          <a:p>
            <a:pPr lvl="0"/>
            <a:r>
              <a:rPr lang="sl-SI" sz="4000" dirty="0"/>
              <a:t>kopiranjem nekog postojećeg poslovanja</a:t>
            </a:r>
            <a:endParaRPr lang="en-US" sz="4000" dirty="0"/>
          </a:p>
          <a:p>
            <a:pPr lvl="0"/>
            <a:r>
              <a:rPr lang="sl-SI" sz="4000" dirty="0"/>
              <a:t>kupovinom postojećeg poslovanja</a:t>
            </a:r>
            <a:endParaRPr lang="en-US" sz="4000" dirty="0"/>
          </a:p>
          <a:p>
            <a:pPr lvl="0"/>
            <a:r>
              <a:rPr lang="sl-SI" sz="4000" dirty="0"/>
              <a:t>spinn-off (»otcepljenje«)</a:t>
            </a:r>
            <a:endParaRPr lang="en-US" sz="4000" dirty="0"/>
          </a:p>
          <a:p>
            <a:pPr lvl="0"/>
            <a:r>
              <a:rPr lang="sl-SI" sz="4000" dirty="0"/>
              <a:t>preko umetnosti i zanata</a:t>
            </a:r>
            <a:endParaRPr lang="en-US" sz="4000" dirty="0"/>
          </a:p>
          <a:p>
            <a:pPr lvl="0"/>
            <a:r>
              <a:rPr lang="sl-SI" sz="4000" dirty="0"/>
              <a:t>inovacijom</a:t>
            </a:r>
            <a:endParaRPr lang="en-US" sz="4000" dirty="0"/>
          </a:p>
          <a:p>
            <a:pPr lvl="0"/>
            <a:r>
              <a:rPr lang="sl-SI" sz="4000" dirty="0"/>
              <a:t>kroz lično iskustvo</a:t>
            </a:r>
            <a:endParaRPr lang="en-US" sz="4000" dirty="0"/>
          </a:p>
          <a:p>
            <a:pPr lvl="0"/>
            <a:r>
              <a:rPr lang="sl-SI" sz="4000" dirty="0"/>
              <a:t>preko hobija i sportova</a:t>
            </a:r>
            <a:endParaRPr lang="en-US" sz="4000" dirty="0"/>
          </a:p>
          <a:p>
            <a:pPr lvl="0"/>
            <a:r>
              <a:rPr lang="sl-SI" sz="4000" dirty="0"/>
              <a:t>franšizom</a:t>
            </a:r>
            <a:r>
              <a:rPr lang="sl-SI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770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r-Latn-RS" b="1" dirty="0"/>
              <a:t>O</a:t>
            </a:r>
            <a:r>
              <a:rPr lang="en-US" b="1" dirty="0" err="1" smtClean="0"/>
              <a:t>blikovanje</a:t>
            </a:r>
            <a:r>
              <a:rPr lang="en-US" b="1" dirty="0" smtClean="0"/>
              <a:t> </a:t>
            </a:r>
            <a:r>
              <a:rPr lang="en-US" b="1" dirty="0"/>
              <a:t>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idej</a:t>
            </a:r>
            <a:r>
              <a:rPr lang="sr-Latn-RS" b="1" dirty="0" smtClean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4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O</a:t>
            </a:r>
            <a:r>
              <a:rPr lang="en-US" b="1" dirty="0" err="1" smtClean="0"/>
              <a:t>blikovanje</a:t>
            </a:r>
            <a:r>
              <a:rPr lang="en-US" b="1" dirty="0" smtClean="0"/>
              <a:t> </a:t>
            </a:r>
            <a:r>
              <a:rPr lang="en-US" b="1" dirty="0"/>
              <a:t>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idej</a:t>
            </a:r>
            <a:r>
              <a:rPr lang="sr-Latn-RS" b="1" dirty="0" smtClean="0"/>
              <a:t>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Na </a:t>
            </a:r>
            <a:r>
              <a:rPr lang="sl-SI" sz="2400" b="1" dirty="0"/>
              <a:t>oblikovanje poslovne ideje</a:t>
            </a:r>
            <a:r>
              <a:rPr lang="sl-SI" sz="2400" dirty="0"/>
              <a:t> </a:t>
            </a:r>
            <a:r>
              <a:rPr lang="sl-SI" sz="2400" dirty="0" smtClean="0"/>
              <a:t>utiče:</a:t>
            </a:r>
          </a:p>
          <a:p>
            <a:r>
              <a:rPr lang="sl-SI" dirty="0" smtClean="0"/>
              <a:t>ranije </a:t>
            </a:r>
            <a:r>
              <a:rPr lang="sl-SI" dirty="0"/>
              <a:t>iskustvo, </a:t>
            </a:r>
            <a:endParaRPr lang="sl-SI" dirty="0" smtClean="0"/>
          </a:p>
          <a:p>
            <a:r>
              <a:rPr lang="sl-SI" dirty="0" smtClean="0"/>
              <a:t>akumulacija </a:t>
            </a:r>
            <a:r>
              <a:rPr lang="sl-SI" dirty="0"/>
              <a:t>znanja, veština, </a:t>
            </a:r>
            <a:endParaRPr lang="sl-SI" dirty="0" smtClean="0"/>
          </a:p>
          <a:p>
            <a:r>
              <a:rPr lang="sl-SI" dirty="0" smtClean="0"/>
              <a:t>individualna </a:t>
            </a:r>
            <a:r>
              <a:rPr lang="sl-SI" dirty="0"/>
              <a:t>obuka, </a:t>
            </a:r>
            <a:endParaRPr lang="sl-SI" dirty="0" smtClean="0"/>
          </a:p>
          <a:p>
            <a:r>
              <a:rPr lang="sl-SI" dirty="0" smtClean="0"/>
              <a:t>obrazovanje </a:t>
            </a:r>
            <a:r>
              <a:rPr lang="sl-SI" dirty="0"/>
              <a:t>i veštine preduzetnika</a:t>
            </a:r>
            <a:r>
              <a:rPr lang="sl-SI" dirty="0" smtClean="0"/>
              <a:t>,</a:t>
            </a:r>
          </a:p>
          <a:p>
            <a:r>
              <a:rPr lang="sl-SI" sz="2400" dirty="0" smtClean="0"/>
              <a:t>kao </a:t>
            </a:r>
            <a:r>
              <a:rPr lang="sl-SI" sz="2400" dirty="0"/>
              <a:t>i prepoznavanje mogućnosti da se pojedini proizvodi, usluge ili procesi </a:t>
            </a:r>
            <a:r>
              <a:rPr lang="sl-SI" sz="2400" b="1" dirty="0"/>
              <a:t>bolje</a:t>
            </a:r>
            <a:r>
              <a:rPr lang="sl-SI" sz="2400" dirty="0"/>
              <a:t> naprave, kreiraju, isporuče i sprovedu, da se nađe bolje rešenje od </a:t>
            </a:r>
            <a:r>
              <a:rPr lang="sl-SI" sz="2400" dirty="0" smtClean="0"/>
              <a:t>dotadašnjeg.</a:t>
            </a:r>
            <a:endParaRPr lang="sr-Latn-R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O</a:t>
            </a:r>
            <a:r>
              <a:rPr lang="en-US" b="1" dirty="0" err="1" smtClean="0"/>
              <a:t>blikovanje</a:t>
            </a:r>
            <a:r>
              <a:rPr lang="en-US" b="1" dirty="0" smtClean="0"/>
              <a:t> </a:t>
            </a:r>
            <a:r>
              <a:rPr lang="en-US" b="1" dirty="0"/>
              <a:t>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idej</a:t>
            </a:r>
            <a:r>
              <a:rPr lang="sr-Latn-RS" b="1" dirty="0" smtClean="0"/>
              <a:t>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b="1" dirty="0"/>
              <a:t>Prethodno iskustvo </a:t>
            </a:r>
            <a:r>
              <a:rPr lang="sl-SI" sz="2400" dirty="0"/>
              <a:t>ima značajnu ulogu i može biti i odlučujući faktor kada je u pitanju odobravanje </a:t>
            </a:r>
            <a:r>
              <a:rPr lang="sl-SI" sz="2400" dirty="0" smtClean="0"/>
              <a:t>zajmova od strane banaka. </a:t>
            </a:r>
          </a:p>
          <a:p>
            <a:r>
              <a:rPr lang="sl-SI" sz="2400" b="1" dirty="0"/>
              <a:t>Mlade preduzetnike </a:t>
            </a:r>
            <a:r>
              <a:rPr lang="sl-SI" sz="2400" dirty="0"/>
              <a:t>odlikuje </a:t>
            </a:r>
            <a:r>
              <a:rPr lang="sl-SI" sz="2400" i="1" dirty="0"/>
              <a:t>ograničen ljudski kapital </a:t>
            </a:r>
            <a:r>
              <a:rPr lang="sl-SI" sz="2400" dirty="0"/>
              <a:t>(akumulacija znanja, iskustva i veština) </a:t>
            </a:r>
            <a:r>
              <a:rPr lang="sl-SI" sz="2400" dirty="0" smtClean="0"/>
              <a:t>pa </a:t>
            </a:r>
            <a:r>
              <a:rPr lang="sl-SI" sz="2400" b="1" i="1" dirty="0"/>
              <a:t>obrazovanje </a:t>
            </a:r>
            <a:r>
              <a:rPr lang="sl-SI" sz="2400" dirty="0"/>
              <a:t>dobija značajnu </a:t>
            </a:r>
            <a:r>
              <a:rPr lang="sl-SI" sz="2400" dirty="0" smtClean="0"/>
              <a:t>ulogu.</a:t>
            </a:r>
          </a:p>
          <a:p>
            <a:r>
              <a:rPr lang="sl-SI" sz="2400" dirty="0"/>
              <a:t>Mladost ipak može da bude prednost jer se smatra da su mladi preduzetnici (do 30 godina) </a:t>
            </a:r>
            <a:r>
              <a:rPr lang="sl-SI" sz="2400" u="sng" dirty="0"/>
              <a:t>spremniji da isprobaju različite ideje. </a:t>
            </a:r>
            <a:r>
              <a:rPr lang="sl-SI" sz="2400" u="sng" dirty="0" smtClean="0"/>
              <a:t> </a:t>
            </a:r>
            <a:endParaRPr lang="sr-Latn-RS" sz="2400" u="sng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2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O</a:t>
            </a:r>
            <a:r>
              <a:rPr lang="en-US" b="1" dirty="0" err="1" smtClean="0"/>
              <a:t>blikovanje</a:t>
            </a:r>
            <a:r>
              <a:rPr lang="en-US" b="1" dirty="0" smtClean="0"/>
              <a:t> </a:t>
            </a:r>
            <a:r>
              <a:rPr lang="en-US" b="1" dirty="0"/>
              <a:t>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idej</a:t>
            </a:r>
            <a:r>
              <a:rPr lang="sr-Latn-RS" b="1" dirty="0" smtClean="0"/>
              <a:t>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 smtClean="0"/>
              <a:t>Obrazovanje pruža </a:t>
            </a:r>
            <a:r>
              <a:rPr lang="sl-SI" sz="2400" dirty="0"/>
              <a:t>scenarije koji podstiču kreativnost, razmišljanje u više pravaca i rešavanje </a:t>
            </a:r>
            <a:r>
              <a:rPr lang="sl-SI" sz="2400" dirty="0" smtClean="0"/>
              <a:t>problema.</a:t>
            </a:r>
          </a:p>
          <a:p>
            <a:r>
              <a:rPr lang="sl-SI" sz="2400" b="1" dirty="0"/>
              <a:t>Kreativnost</a:t>
            </a:r>
            <a:r>
              <a:rPr lang="sl-SI" sz="2400" dirty="0"/>
              <a:t> je važan deo menadžmenta koji utiče na definisanje ideja. </a:t>
            </a:r>
            <a:endParaRPr lang="sl-SI" sz="2400" dirty="0" smtClean="0"/>
          </a:p>
          <a:p>
            <a:r>
              <a:rPr lang="sl-SI" sz="2400" dirty="0"/>
              <a:t>K</a:t>
            </a:r>
            <a:r>
              <a:rPr lang="sl-SI" sz="2400" dirty="0" smtClean="0"/>
              <a:t>reativnost </a:t>
            </a:r>
            <a:r>
              <a:rPr lang="sl-SI" sz="2400" dirty="0"/>
              <a:t>je sposobnost povezivanja do tada nepovezanih stvari i ideja</a:t>
            </a:r>
            <a:r>
              <a:rPr lang="sl-SI" sz="2400" dirty="0" smtClean="0"/>
              <a:t>.</a:t>
            </a:r>
          </a:p>
          <a:p>
            <a:r>
              <a:rPr lang="sl-SI" sz="2400" u="sng" dirty="0" smtClean="0">
                <a:solidFill>
                  <a:schemeClr val="tx1"/>
                </a:solidFill>
              </a:rPr>
              <a:t>Kreativnost je sposobnost za obradu informacija na način da se dođe do nečeg novog, originalnog i značajnog.</a:t>
            </a:r>
            <a:endParaRPr lang="sr-Latn-RS" sz="2400" u="sng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3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O</a:t>
            </a:r>
            <a:r>
              <a:rPr lang="en-US" b="1" dirty="0" err="1" smtClean="0"/>
              <a:t>blikovanje</a:t>
            </a:r>
            <a:r>
              <a:rPr lang="en-US" b="1" dirty="0" smtClean="0"/>
              <a:t> </a:t>
            </a:r>
            <a:r>
              <a:rPr lang="en-US" b="1" dirty="0"/>
              <a:t>i </a:t>
            </a:r>
            <a:r>
              <a:rPr lang="en-US" b="1" dirty="0" err="1"/>
              <a:t>izbor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idej</a:t>
            </a:r>
            <a:r>
              <a:rPr lang="sr-Latn-RS" b="1" dirty="0" smtClean="0"/>
              <a:t>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Prepreke za kreativno razmišljanje mogu biti</a:t>
            </a:r>
            <a:r>
              <a:rPr lang="sl-SI" sz="2400" dirty="0" smtClean="0"/>
              <a:t>:</a:t>
            </a:r>
          </a:p>
          <a:p>
            <a:pPr lvl="0"/>
            <a:r>
              <a:rPr lang="sl-SI" sz="1900" dirty="0"/>
              <a:t>vertikalno razmišljanje: definisanje problema na samo </a:t>
            </a:r>
            <a:r>
              <a:rPr lang="sl-SI" sz="1900" dirty="0" smtClean="0"/>
              <a:t>1 </a:t>
            </a:r>
            <a:r>
              <a:rPr lang="sl-SI" sz="1900" dirty="0"/>
              <a:t>način,</a:t>
            </a:r>
            <a:endParaRPr lang="en-US" sz="1900" dirty="0"/>
          </a:p>
          <a:p>
            <a:pPr lvl="0"/>
            <a:r>
              <a:rPr lang="sl-SI" sz="1900" dirty="0"/>
              <a:t>stereotipno shvatanje situacija  i unutrašnje podele,</a:t>
            </a:r>
            <a:endParaRPr lang="en-US" sz="1900" dirty="0"/>
          </a:p>
          <a:p>
            <a:pPr lvl="0"/>
            <a:r>
              <a:rPr lang="sl-SI" sz="1900" dirty="0"/>
              <a:t>sažimanje informacija,</a:t>
            </a:r>
            <a:endParaRPr lang="en-US" sz="1900" dirty="0"/>
          </a:p>
          <a:p>
            <a:pPr lvl="0"/>
            <a:r>
              <a:rPr lang="sl-SI" sz="1900" dirty="0"/>
              <a:t>samozadovoljstvo i nedovoljna radoznalost,</a:t>
            </a:r>
            <a:endParaRPr lang="en-US" sz="1900" dirty="0"/>
          </a:p>
          <a:p>
            <a:pPr lvl="0"/>
            <a:r>
              <a:rPr lang="sl-SI" sz="1900" dirty="0"/>
              <a:t>prilagođavanje normama,</a:t>
            </a:r>
            <a:endParaRPr lang="en-US" sz="1900" dirty="0"/>
          </a:p>
          <a:p>
            <a:pPr lvl="0"/>
            <a:r>
              <a:rPr lang="sl-SI" sz="1900" dirty="0"/>
              <a:t>nesigurno okruženje,</a:t>
            </a:r>
            <a:endParaRPr lang="en-US" sz="1900" dirty="0"/>
          </a:p>
          <a:p>
            <a:pPr lvl="0"/>
            <a:r>
              <a:rPr lang="sl-SI" sz="1900" dirty="0"/>
              <a:t>nedostatak istraživanja kako bi se polazne ideje razrađivale i sl.</a:t>
            </a:r>
            <a:endParaRPr lang="en-US" sz="19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23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l-SI" b="1" dirty="0"/>
              <a:t>Prepoznavanje šanse na tržištu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02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b="1" dirty="0"/>
              <a:t>Uočavanje šanse ili prilike </a:t>
            </a:r>
            <a:r>
              <a:rPr lang="sl-SI" sz="2400" dirty="0"/>
              <a:t>je proces koji sledi nakon definisanja ideje. </a:t>
            </a:r>
            <a:endParaRPr lang="sl-SI" sz="2400" dirty="0" smtClean="0"/>
          </a:p>
          <a:p>
            <a:r>
              <a:rPr lang="sl-SI" sz="2400" dirty="0"/>
              <a:t>Preduzetništvo i preduzetnička aktivnost se zasnivaju </a:t>
            </a:r>
            <a:r>
              <a:rPr lang="sl-SI" sz="2400" dirty="0" smtClean="0"/>
              <a:t>na:</a:t>
            </a:r>
          </a:p>
          <a:p>
            <a:pPr lvl="1"/>
            <a:r>
              <a:rPr lang="sl-SI" sz="2200" dirty="0" smtClean="0"/>
              <a:t>identifikovanju </a:t>
            </a:r>
            <a:r>
              <a:rPr lang="sl-SI" sz="2200" dirty="0"/>
              <a:t>i stvaranju </a:t>
            </a:r>
            <a:r>
              <a:rPr lang="sl-SI" sz="2200" i="1" dirty="0"/>
              <a:t>šanse</a:t>
            </a:r>
            <a:r>
              <a:rPr lang="sl-SI" sz="2200" i="1" dirty="0" smtClean="0"/>
              <a:t>,</a:t>
            </a:r>
          </a:p>
          <a:p>
            <a:pPr lvl="1"/>
            <a:r>
              <a:rPr lang="sl-SI" sz="2200" dirty="0" smtClean="0"/>
              <a:t>a </a:t>
            </a:r>
            <a:r>
              <a:rPr lang="sl-SI" sz="2200" dirty="0"/>
              <a:t>zatim na </a:t>
            </a:r>
            <a:r>
              <a:rPr lang="sl-SI" sz="2200" i="1" dirty="0"/>
              <a:t>korišćenju resursa </a:t>
            </a:r>
            <a:r>
              <a:rPr lang="sl-SI" sz="2200" dirty="0"/>
              <a:t>za planiranje i korišćenje te šanse.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7572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Dejvid Rej ovaj proces označava  kao »</a:t>
            </a:r>
            <a:r>
              <a:rPr lang="sl-SI" sz="2400" b="1" dirty="0"/>
              <a:t>preduzetništvo usredsređeno na šansu</a:t>
            </a:r>
            <a:r>
              <a:rPr lang="sl-SI" sz="2400" dirty="0"/>
              <a:t>« za koje tvrdi da je bazirano na </a:t>
            </a:r>
            <a:r>
              <a:rPr lang="sl-SI" sz="2400" dirty="0" smtClean="0"/>
              <a:t>4 aspekta</a:t>
            </a:r>
            <a:r>
              <a:rPr lang="sl-SI" sz="2400" dirty="0"/>
              <a:t>: </a:t>
            </a:r>
            <a:endParaRPr lang="sl-SI" sz="2400" dirty="0" smtClean="0"/>
          </a:p>
          <a:p>
            <a:r>
              <a:rPr lang="sl-SI" dirty="0" smtClean="0"/>
              <a:t>preduzimanje </a:t>
            </a:r>
            <a:r>
              <a:rPr lang="sl-SI" dirty="0"/>
              <a:t>akcije u skladu sa šansom, </a:t>
            </a:r>
            <a:endParaRPr lang="sl-SI" dirty="0" smtClean="0"/>
          </a:p>
          <a:p>
            <a:r>
              <a:rPr lang="sl-SI" dirty="0" smtClean="0"/>
              <a:t>ličnu </a:t>
            </a:r>
            <a:r>
              <a:rPr lang="sl-SI" dirty="0"/>
              <a:t>preduzimljivost, </a:t>
            </a:r>
            <a:endParaRPr lang="sl-SI" dirty="0" smtClean="0"/>
          </a:p>
          <a:p>
            <a:r>
              <a:rPr lang="sl-SI" dirty="0" smtClean="0"/>
              <a:t>stvaranje </a:t>
            </a:r>
            <a:r>
              <a:rPr lang="sl-SI" dirty="0"/>
              <a:t>i istraživanje šanse i </a:t>
            </a:r>
            <a:endParaRPr lang="sl-SI" dirty="0" smtClean="0"/>
          </a:p>
          <a:p>
            <a:r>
              <a:rPr lang="sl-SI" dirty="0" smtClean="0"/>
              <a:t>planiranje </a:t>
            </a:r>
            <a:r>
              <a:rPr lang="sl-SI" dirty="0"/>
              <a:t>realizacije šanse.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6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Preduzetnička šansa (prilika) se </a:t>
            </a:r>
            <a:r>
              <a:rPr lang="sl-SI" sz="2400" dirty="0" smtClean="0"/>
              <a:t>odnosi </a:t>
            </a:r>
            <a:r>
              <a:rPr lang="sl-SI" sz="2400" dirty="0"/>
              <a:t>na</a:t>
            </a:r>
            <a:r>
              <a:rPr lang="sl-SI" sz="2400" dirty="0" smtClean="0"/>
              <a:t>:</a:t>
            </a:r>
          </a:p>
          <a:p>
            <a:pPr lvl="0"/>
            <a:r>
              <a:rPr lang="sl-SI" u="sng" dirty="0"/>
              <a:t>prazninu</a:t>
            </a:r>
            <a:r>
              <a:rPr lang="sl-SI" dirty="0"/>
              <a:t> na tržištu proizvoda ili usluga koju prave oni koji na njemu posluju,</a:t>
            </a:r>
            <a:endParaRPr lang="en-US" dirty="0"/>
          </a:p>
          <a:p>
            <a:pPr lvl="0"/>
            <a:r>
              <a:rPr lang="sl-SI" u="sng" dirty="0" smtClean="0"/>
              <a:t>neusaglašenost</a:t>
            </a:r>
            <a:r>
              <a:rPr lang="sl-SI" dirty="0" smtClean="0"/>
              <a:t> </a:t>
            </a:r>
            <a:r>
              <a:rPr lang="sl-SI" dirty="0"/>
              <a:t>proizvoda ili usluga koji postoje na tržištu </a:t>
            </a:r>
            <a:r>
              <a:rPr lang="sl-SI" u="sng" dirty="0"/>
              <a:t>sa potrebama i željama potrošača</a:t>
            </a:r>
            <a:r>
              <a:rPr lang="sl-SI" dirty="0"/>
              <a:t>,</a:t>
            </a:r>
            <a:endParaRPr lang="en-US" dirty="0"/>
          </a:p>
          <a:p>
            <a:pPr lvl="0"/>
            <a:r>
              <a:rPr lang="sl-SI" dirty="0"/>
              <a:t>povoljan skup okolnosti koji stvara </a:t>
            </a:r>
            <a:r>
              <a:rPr lang="sl-SI" u="sng" dirty="0"/>
              <a:t>potrebu za novim </a:t>
            </a:r>
            <a:r>
              <a:rPr lang="sl-SI" dirty="0"/>
              <a:t>ili značajnije unapređenim </a:t>
            </a:r>
            <a:r>
              <a:rPr lang="sl-SI" u="sng" dirty="0"/>
              <a:t>proizvodima</a:t>
            </a:r>
            <a:r>
              <a:rPr lang="sl-SI" dirty="0"/>
              <a:t> ili uslugama ili biznisima,</a:t>
            </a:r>
            <a:endParaRPr lang="en-US" dirty="0"/>
          </a:p>
          <a:p>
            <a:pPr lvl="0"/>
            <a:r>
              <a:rPr lang="sl-SI" dirty="0"/>
              <a:t>šansu da se nešto radi na različit i </a:t>
            </a:r>
            <a:r>
              <a:rPr lang="sl-SI" u="sng" dirty="0"/>
              <a:t>bolji način </a:t>
            </a:r>
            <a:r>
              <a:rPr lang="sl-SI" dirty="0"/>
              <a:t>od onoga na koji se to čini u datom momentu,</a:t>
            </a:r>
            <a:endParaRPr lang="en-US" dirty="0"/>
          </a:p>
          <a:p>
            <a:pPr lvl="0"/>
            <a:r>
              <a:rPr lang="sl-SI" dirty="0"/>
              <a:t>razliku između onoga što je raspoloživo na tržištu i onoga što je </a:t>
            </a:r>
            <a:r>
              <a:rPr lang="sl-SI" u="sng" dirty="0"/>
              <a:t>moguće</a:t>
            </a:r>
            <a:r>
              <a:rPr lang="sl-SI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Preduzetnička </a:t>
            </a:r>
            <a:r>
              <a:rPr lang="sl-SI" sz="2400" dirty="0" smtClean="0"/>
              <a:t>šansa </a:t>
            </a:r>
            <a:r>
              <a:rPr lang="sl-SI" sz="2400" dirty="0"/>
              <a:t>treba da </a:t>
            </a:r>
            <a:r>
              <a:rPr lang="sl-SI" sz="2400" dirty="0" smtClean="0"/>
              <a:t>bude:</a:t>
            </a:r>
          </a:p>
          <a:p>
            <a:endParaRPr lang="sl-SI" sz="2400" dirty="0" smtClean="0"/>
          </a:p>
          <a:p>
            <a:r>
              <a:rPr lang="sl-SI" dirty="0" smtClean="0"/>
              <a:t>privlačna </a:t>
            </a:r>
            <a:r>
              <a:rPr lang="sl-SI" dirty="0"/>
              <a:t>na tržištu</a:t>
            </a:r>
            <a:r>
              <a:rPr lang="sl-SI" dirty="0" smtClean="0"/>
              <a:t>,</a:t>
            </a:r>
          </a:p>
          <a:p>
            <a:r>
              <a:rPr lang="sl-SI" dirty="0" smtClean="0"/>
              <a:t>pravovremena</a:t>
            </a:r>
            <a:r>
              <a:rPr lang="sl-SI" dirty="0"/>
              <a:t>, </a:t>
            </a:r>
            <a:endParaRPr lang="sl-SI" dirty="0" smtClean="0"/>
          </a:p>
          <a:p>
            <a:r>
              <a:rPr lang="sl-SI" dirty="0" smtClean="0"/>
              <a:t>trajna</a:t>
            </a:r>
            <a:r>
              <a:rPr lang="sl-SI" dirty="0"/>
              <a:t>, odnosno održiva i </a:t>
            </a:r>
            <a:endParaRPr lang="sl-SI" dirty="0" smtClean="0"/>
          </a:p>
          <a:p>
            <a:r>
              <a:rPr lang="sl-SI" dirty="0" smtClean="0"/>
              <a:t>vezana </a:t>
            </a:r>
            <a:r>
              <a:rPr lang="sl-SI" dirty="0"/>
              <a:t>za proizvode i usluge koji imaju novu ili povećanu vrednost za potrošače.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90650"/>
            <a:ext cx="8915400" cy="4520572"/>
          </a:xfrm>
        </p:spPr>
        <p:txBody>
          <a:bodyPr>
            <a:normAutofit/>
          </a:bodyPr>
          <a:lstStyle/>
          <a:p>
            <a:r>
              <a:rPr lang="sl-SI" sz="2400" dirty="0"/>
              <a:t>Ceo preduzetnički proces baziran na </a:t>
            </a:r>
            <a:r>
              <a:rPr lang="sl-SI" sz="2400" b="1" dirty="0"/>
              <a:t>prilici</a:t>
            </a:r>
            <a:r>
              <a:rPr lang="sl-SI" sz="2400" dirty="0"/>
              <a:t> </a:t>
            </a:r>
            <a:r>
              <a:rPr lang="sl-SI" sz="2400" dirty="0" smtClean="0"/>
              <a:t>i na njenom korišćenju:</a:t>
            </a:r>
          </a:p>
          <a:p>
            <a:pPr lvl="0"/>
            <a:endParaRPr lang="en-US" dirty="0"/>
          </a:p>
        </p:txBody>
      </p:sp>
      <p:pic>
        <p:nvPicPr>
          <p:cNvPr id="1026" name="Picture 2" descr="C:\Users\Administrator\Desktop\preduzetnicka sans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2143125"/>
            <a:ext cx="4829175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0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400" dirty="0"/>
              <a:t>Pretvaranje poslovne ideje u šansu je </a:t>
            </a:r>
            <a:r>
              <a:rPr lang="sl-SI" sz="2400" b="1" dirty="0"/>
              <a:t>ključni element </a:t>
            </a:r>
            <a:r>
              <a:rPr lang="sl-SI" sz="2400" dirty="0"/>
              <a:t>procesa kreiranja </a:t>
            </a:r>
            <a:r>
              <a:rPr lang="sl-SI" sz="2400" dirty="0" smtClean="0"/>
              <a:t>biznisa!</a:t>
            </a:r>
          </a:p>
          <a:p>
            <a:pPr lvl="0"/>
            <a:r>
              <a:rPr lang="sl-SI" sz="2400" dirty="0" smtClean="0"/>
              <a:t>To </a:t>
            </a:r>
            <a:r>
              <a:rPr lang="sl-SI" sz="2400" dirty="0"/>
              <a:t>zahteva usklađenost velikog broja elemenata: </a:t>
            </a:r>
            <a:endParaRPr lang="sl-SI" sz="2400" dirty="0" smtClean="0"/>
          </a:p>
          <a:p>
            <a:pPr lvl="0"/>
            <a:r>
              <a:rPr lang="sl-SI" dirty="0" smtClean="0"/>
              <a:t>povoljno </a:t>
            </a:r>
            <a:r>
              <a:rPr lang="sl-SI" dirty="0"/>
              <a:t>ekonomsko okruženje, </a:t>
            </a:r>
            <a:endParaRPr lang="sl-SI" dirty="0" smtClean="0"/>
          </a:p>
          <a:p>
            <a:pPr lvl="0"/>
            <a:r>
              <a:rPr lang="sl-SI" dirty="0" smtClean="0"/>
              <a:t>povoljnu </a:t>
            </a:r>
            <a:r>
              <a:rPr lang="sl-SI" dirty="0"/>
              <a:t>kulturu za preuzimanje rizika, </a:t>
            </a:r>
            <a:endParaRPr lang="sl-SI" dirty="0" smtClean="0"/>
          </a:p>
          <a:p>
            <a:pPr lvl="0"/>
            <a:r>
              <a:rPr lang="sl-SI" dirty="0" smtClean="0"/>
              <a:t>samopouzdanje </a:t>
            </a:r>
            <a:r>
              <a:rPr lang="sl-SI" dirty="0"/>
              <a:t>preduzetnika da realizuje ideju zasnovanu na poslovnoj šansi.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400" dirty="0"/>
              <a:t>Proces uočavanja šansi vremenom se menja, a i šanse se vremenom menjaju. </a:t>
            </a:r>
            <a:endParaRPr lang="sl-SI" sz="2400" dirty="0" smtClean="0"/>
          </a:p>
          <a:p>
            <a:pPr lvl="0"/>
            <a:r>
              <a:rPr lang="sl-SI" sz="2400" dirty="0" smtClean="0"/>
              <a:t>Promene </a:t>
            </a:r>
            <a:r>
              <a:rPr lang="sl-SI" sz="2400" dirty="0"/>
              <a:t>iz </a:t>
            </a:r>
            <a:r>
              <a:rPr lang="sl-SI" sz="2400" u="sng" dirty="0"/>
              <a:t>okruženja </a:t>
            </a:r>
            <a:r>
              <a:rPr lang="sl-SI" sz="2400" dirty="0"/>
              <a:t>mogu se odnositi na: </a:t>
            </a:r>
            <a:endParaRPr lang="sl-SI" sz="2400" dirty="0" smtClean="0"/>
          </a:p>
          <a:p>
            <a:pPr lvl="0"/>
            <a:r>
              <a:rPr lang="sl-SI" dirty="0" smtClean="0"/>
              <a:t>političke</a:t>
            </a:r>
            <a:r>
              <a:rPr lang="sl-SI" dirty="0"/>
              <a:t>, </a:t>
            </a:r>
            <a:endParaRPr lang="sl-SI" dirty="0" smtClean="0"/>
          </a:p>
          <a:p>
            <a:pPr lvl="0"/>
            <a:r>
              <a:rPr lang="sl-SI" dirty="0" smtClean="0"/>
              <a:t>ekonomske</a:t>
            </a:r>
            <a:r>
              <a:rPr lang="sl-SI" dirty="0"/>
              <a:t>, </a:t>
            </a:r>
            <a:endParaRPr lang="sl-SI" dirty="0" smtClean="0"/>
          </a:p>
          <a:p>
            <a:pPr lvl="0"/>
            <a:r>
              <a:rPr lang="sl-SI" dirty="0" smtClean="0"/>
              <a:t>društvene</a:t>
            </a:r>
            <a:r>
              <a:rPr lang="sl-SI" dirty="0"/>
              <a:t>, </a:t>
            </a:r>
            <a:endParaRPr lang="sl-SI" dirty="0" smtClean="0"/>
          </a:p>
          <a:p>
            <a:pPr lvl="0"/>
            <a:r>
              <a:rPr lang="sl-SI" dirty="0" smtClean="0"/>
              <a:t>demografske </a:t>
            </a:r>
            <a:r>
              <a:rPr lang="sl-SI" dirty="0"/>
              <a:t>i </a:t>
            </a:r>
            <a:endParaRPr lang="sl-SI" dirty="0" smtClean="0"/>
          </a:p>
          <a:p>
            <a:pPr lvl="0"/>
            <a:r>
              <a:rPr lang="sl-SI" dirty="0" smtClean="0"/>
              <a:t>tehničke</a:t>
            </a:r>
            <a:r>
              <a:rPr lang="sl-SI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2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Prepoznavanje šanse na tržištu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400" b="1" i="1" dirty="0" smtClean="0"/>
              <a:t>Primeri</a:t>
            </a:r>
            <a:r>
              <a:rPr lang="sl-SI" sz="2400" dirty="0" smtClean="0"/>
              <a:t> promena u okruženju na razvoj šanse:</a:t>
            </a:r>
          </a:p>
          <a:p>
            <a:pPr lvl="0"/>
            <a:r>
              <a:rPr lang="sl-SI" sz="2000" dirty="0" smtClean="0"/>
              <a:t>Ekonomska </a:t>
            </a:r>
            <a:r>
              <a:rPr lang="sl-SI" sz="2000" dirty="0"/>
              <a:t>promena </a:t>
            </a:r>
            <a:r>
              <a:rPr lang="sl-SI" sz="2000" dirty="0" smtClean="0"/>
              <a:t>je obeležena ekonomskim rastom </a:t>
            </a:r>
            <a:r>
              <a:rPr lang="sl-SI" sz="2000" dirty="0"/>
              <a:t>i </a:t>
            </a:r>
            <a:r>
              <a:rPr lang="sl-SI" sz="2000" dirty="0" smtClean="0"/>
              <a:t>povećanjem </a:t>
            </a:r>
            <a:r>
              <a:rPr lang="sl-SI" sz="2000" dirty="0"/>
              <a:t>tražnje </a:t>
            </a:r>
            <a:r>
              <a:rPr lang="sl-SI" sz="2000" dirty="0" smtClean="0"/>
              <a:t>– šansa </a:t>
            </a:r>
            <a:r>
              <a:rPr lang="sl-SI" sz="2000" dirty="0"/>
              <a:t>za </a:t>
            </a:r>
            <a:r>
              <a:rPr lang="sl-SI" sz="2000" dirty="0"/>
              <a:t>nove </a:t>
            </a:r>
            <a:r>
              <a:rPr lang="sl-SI" sz="2000" dirty="0" smtClean="0"/>
              <a:t>poslove koje će koristiti višak slobodnog vremena </a:t>
            </a:r>
            <a:r>
              <a:rPr lang="sl-SI" sz="2000" dirty="0"/>
              <a:t>i </a:t>
            </a:r>
            <a:r>
              <a:rPr lang="sl-SI" sz="2000" dirty="0" smtClean="0"/>
              <a:t>povećanu kupovnu moć </a:t>
            </a:r>
            <a:r>
              <a:rPr lang="sl-SI" sz="2000" dirty="0"/>
              <a:t>stanovništva</a:t>
            </a:r>
            <a:r>
              <a:rPr lang="sl-SI" sz="2000" dirty="0" smtClean="0"/>
              <a:t>.</a:t>
            </a:r>
          </a:p>
          <a:p>
            <a:pPr lvl="0"/>
            <a:r>
              <a:rPr lang="sl-SI" sz="2000" dirty="0"/>
              <a:t>Sve veća briga o </a:t>
            </a:r>
            <a:r>
              <a:rPr lang="sl-SI" sz="2000" dirty="0" smtClean="0"/>
              <a:t>ekologiji - šansa </a:t>
            </a:r>
            <a:r>
              <a:rPr lang="sl-SI" sz="2000" dirty="0"/>
              <a:t>za »zeleni« </a:t>
            </a:r>
            <a:r>
              <a:rPr lang="sl-SI" sz="2000" dirty="0" smtClean="0"/>
              <a:t>ili ekoturizam</a:t>
            </a:r>
            <a:r>
              <a:rPr lang="sl-SI" sz="2000" dirty="0"/>
              <a:t>. </a:t>
            </a:r>
            <a:endParaRPr lang="sl-SI" sz="2000" dirty="0" smtClean="0"/>
          </a:p>
          <a:p>
            <a:pPr lvl="0"/>
            <a:r>
              <a:rPr lang="sl-SI" sz="2000" dirty="0"/>
              <a:t>Društvena i demografska promena </a:t>
            </a:r>
            <a:r>
              <a:rPr lang="sl-SI" sz="2000" dirty="0" smtClean="0"/>
              <a:t>- šanse za stvaranje </a:t>
            </a:r>
            <a:r>
              <a:rPr lang="sl-SI" sz="2000" dirty="0"/>
              <a:t>novih </a:t>
            </a:r>
            <a:r>
              <a:rPr lang="sl-SI" sz="2000" dirty="0" smtClean="0"/>
              <a:t>poslova za </a:t>
            </a:r>
            <a:r>
              <a:rPr lang="sl-SI" sz="2000" dirty="0"/>
              <a:t>segment starijeg </a:t>
            </a:r>
            <a:r>
              <a:rPr lang="sl-SI" sz="2000" dirty="0" smtClean="0"/>
              <a:t>stanovništva.</a:t>
            </a:r>
          </a:p>
          <a:p>
            <a:pPr lvl="0"/>
            <a:r>
              <a:rPr lang="sl-SI" sz="2000" dirty="0" smtClean="0"/>
              <a:t>Promena u svesti o zdravoj ishrani – šansa za stvarnje dodatnih usluga u hotelima – npr. Hotelski meni prilagođen bebama i deci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123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l-SI" b="1" dirty="0"/>
              <a:t>Ulazak na tržište, pokretanje i razvoj biznisa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2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400" dirty="0"/>
              <a:t>Uspešno pokretanje novog biznisa zahteva da se </a:t>
            </a:r>
            <a:r>
              <a:rPr lang="sl-SI" sz="2400" dirty="0" smtClean="0"/>
              <a:t>izvrši:</a:t>
            </a:r>
          </a:p>
          <a:p>
            <a:pPr lvl="0"/>
            <a:r>
              <a:rPr lang="sl-SI" sz="2000" dirty="0" smtClean="0"/>
              <a:t>istraživanje</a:t>
            </a:r>
            <a:r>
              <a:rPr lang="sl-SI" sz="2000" dirty="0"/>
              <a:t>, </a:t>
            </a:r>
            <a:endParaRPr lang="sl-SI" sz="2000" dirty="0" smtClean="0"/>
          </a:p>
          <a:p>
            <a:pPr lvl="0"/>
            <a:r>
              <a:rPr lang="sl-SI" sz="2000" dirty="0" smtClean="0"/>
              <a:t>prikupe </a:t>
            </a:r>
            <a:r>
              <a:rPr lang="sl-SI" sz="2000" dirty="0"/>
              <a:t>informacije kako bi se kreirala odgovarajuća ulazna strategija, </a:t>
            </a:r>
            <a:endParaRPr lang="sl-SI" sz="2000" dirty="0" smtClean="0"/>
          </a:p>
          <a:p>
            <a:pPr lvl="0"/>
            <a:r>
              <a:rPr lang="sl-SI" sz="2000" dirty="0" smtClean="0"/>
              <a:t>pribavila </a:t>
            </a:r>
            <a:r>
              <a:rPr lang="sl-SI" sz="2000" dirty="0"/>
              <a:t>finansijska sredstva i </a:t>
            </a:r>
            <a:endParaRPr lang="sl-SI" sz="2000" dirty="0" smtClean="0"/>
          </a:p>
          <a:p>
            <a:pPr lvl="0"/>
            <a:r>
              <a:rPr lang="sl-SI" sz="2000" dirty="0" smtClean="0"/>
              <a:t>obezbedio </a:t>
            </a:r>
            <a:r>
              <a:rPr lang="sl-SI" sz="2000" dirty="0"/>
              <a:t>socijalni kapital.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479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000" dirty="0" smtClean="0"/>
              <a:t>Glavni razlozi  </a:t>
            </a:r>
            <a:r>
              <a:rPr lang="sl-SI" sz="2000" dirty="0"/>
              <a:t>propadanja novih </a:t>
            </a:r>
            <a:r>
              <a:rPr lang="sl-SI" sz="2000" dirty="0" smtClean="0"/>
              <a:t>poslova :</a:t>
            </a:r>
          </a:p>
          <a:p>
            <a:pPr lvl="0"/>
            <a:r>
              <a:rPr lang="sl-SI" sz="2000" b="1" dirty="0" smtClean="0"/>
              <a:t>manjak </a:t>
            </a:r>
            <a:r>
              <a:rPr lang="sl-SI" sz="2000" b="1" dirty="0"/>
              <a:t>kapitala</a:t>
            </a:r>
            <a:r>
              <a:rPr lang="sl-SI" sz="2000" dirty="0"/>
              <a:t>, </a:t>
            </a:r>
            <a:endParaRPr lang="sl-SI" sz="2000" dirty="0" smtClean="0"/>
          </a:p>
          <a:p>
            <a:pPr lvl="0"/>
            <a:r>
              <a:rPr lang="sl-SI" sz="2000" dirty="0" smtClean="0"/>
              <a:t>nedovoljna </a:t>
            </a:r>
            <a:r>
              <a:rPr lang="sl-SI" sz="2000" dirty="0"/>
              <a:t>istraženost </a:t>
            </a:r>
            <a:r>
              <a:rPr lang="sl-SI" sz="2000" dirty="0" smtClean="0"/>
              <a:t>konkurencije,</a:t>
            </a:r>
          </a:p>
          <a:p>
            <a:pPr lvl="0"/>
            <a:r>
              <a:rPr lang="sl-SI" sz="2000" dirty="0" smtClean="0"/>
              <a:t>neodvoljna istraženost tržišta </a:t>
            </a:r>
            <a:r>
              <a:rPr lang="sl-SI" sz="2000" dirty="0"/>
              <a:t>kupca.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658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Priprema za ulazak na tržište zahteva </a:t>
            </a:r>
            <a:r>
              <a:rPr lang="sl-SI" sz="2400" dirty="0" smtClean="0"/>
              <a:t>i:</a:t>
            </a:r>
          </a:p>
          <a:p>
            <a:endParaRPr lang="sl-SI" sz="2400" dirty="0" smtClean="0"/>
          </a:p>
          <a:p>
            <a:r>
              <a:rPr lang="sl-SI" dirty="0" smtClean="0"/>
              <a:t>pronalaženje </a:t>
            </a:r>
            <a:r>
              <a:rPr lang="sl-SI" dirty="0"/>
              <a:t>pravog tima menadžera </a:t>
            </a:r>
            <a:r>
              <a:rPr lang="sl-SI" dirty="0" smtClean="0"/>
              <a:t>(sa znanjem </a:t>
            </a:r>
            <a:r>
              <a:rPr lang="sl-SI" dirty="0"/>
              <a:t>i </a:t>
            </a:r>
            <a:r>
              <a:rPr lang="sl-SI" dirty="0" smtClean="0"/>
              <a:t>veštinama)</a:t>
            </a:r>
          </a:p>
          <a:p>
            <a:r>
              <a:rPr lang="sl-SI" dirty="0" smtClean="0"/>
              <a:t>osmišljavanje</a:t>
            </a:r>
            <a:r>
              <a:rPr lang="sl-SI" dirty="0"/>
              <a:t>, pisanje i sprovođenje biznis planova. </a:t>
            </a:r>
            <a:endParaRPr lang="sl-SI" dirty="0" smtClean="0"/>
          </a:p>
          <a:p>
            <a:endParaRPr lang="sl-SI" dirty="0" smtClean="0"/>
          </a:p>
          <a:p>
            <a:r>
              <a:rPr lang="sl-SI" sz="2400" dirty="0" smtClean="0"/>
              <a:t>Za </a:t>
            </a:r>
            <a:r>
              <a:rPr lang="sl-SI" sz="2400" dirty="0"/>
              <a:t>pokretanje preduzetničke aktivnosti </a:t>
            </a:r>
            <a:r>
              <a:rPr lang="sl-SI" sz="2400" dirty="0" smtClean="0"/>
              <a:t> ključnu </a:t>
            </a:r>
            <a:r>
              <a:rPr lang="sl-SI" sz="2400" dirty="0"/>
              <a:t>ulogu ima i socijalni </a:t>
            </a:r>
            <a:r>
              <a:rPr lang="sl-SI" sz="2400" dirty="0" smtClean="0"/>
              <a:t>kapital</a:t>
            </a:r>
            <a:r>
              <a:rPr lang="sl-SI" sz="2400" dirty="0"/>
              <a:t> </a:t>
            </a:r>
            <a:r>
              <a:rPr lang="sl-SI" sz="2400" dirty="0" smtClean="0"/>
              <a:t> - poverenje, podrška </a:t>
            </a:r>
            <a:r>
              <a:rPr lang="sl-SI" sz="2400" dirty="0"/>
              <a:t>i </a:t>
            </a:r>
            <a:r>
              <a:rPr lang="sl-SI" sz="2400" dirty="0" smtClean="0"/>
              <a:t>saveti od porodičnih </a:t>
            </a:r>
            <a:r>
              <a:rPr lang="sl-SI" sz="2400" dirty="0"/>
              <a:t>i </a:t>
            </a:r>
            <a:r>
              <a:rPr lang="sl-SI" sz="2400" dirty="0" smtClean="0"/>
              <a:t>društvenih mreža.</a:t>
            </a:r>
            <a:endParaRPr lang="en-US" sz="2400" dirty="0"/>
          </a:p>
          <a:p>
            <a:pPr lv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99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Za ulazak na tržište veoma je važno vreme odnosno izbor trenutka - </a:t>
            </a:r>
            <a:r>
              <a:rPr lang="sl-SI" sz="2400" b="1" dirty="0"/>
              <a:t>tajming</a:t>
            </a:r>
            <a:r>
              <a:rPr lang="sl-SI" sz="2400" dirty="0"/>
              <a:t>a. </a:t>
            </a:r>
            <a:endParaRPr lang="en-US" sz="2400" dirty="0"/>
          </a:p>
          <a:p>
            <a:endParaRPr lang="sl-SI" sz="2000" dirty="0" smtClean="0"/>
          </a:p>
          <a:p>
            <a:r>
              <a:rPr lang="sl-SI" sz="2000" dirty="0" smtClean="0"/>
              <a:t>Razvoj </a:t>
            </a:r>
            <a:r>
              <a:rPr lang="sl-SI" sz="2000" dirty="0"/>
              <a:t>ulazne strategije i strategije u ranoj fazi poslovanja su važni aspekti započinjanja novog biznisa.</a:t>
            </a:r>
            <a:endParaRPr lang="en-US" sz="2000" dirty="0"/>
          </a:p>
          <a:p>
            <a:pPr lv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122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U  započinjanju novog preduzetničkog poduhvata postoji </a:t>
            </a:r>
            <a:r>
              <a:rPr lang="sl-SI" sz="2400" dirty="0" smtClean="0"/>
              <a:t>nekoliko </a:t>
            </a:r>
            <a:r>
              <a:rPr lang="sl-SI" sz="2400" b="1" i="1" dirty="0"/>
              <a:t>osnovnih tipova </a:t>
            </a:r>
            <a:r>
              <a:rPr lang="sl-SI" sz="2400" b="1" i="1" dirty="0" smtClean="0"/>
              <a:t>preduzetnika</a:t>
            </a:r>
            <a:r>
              <a:rPr lang="sl-SI" sz="2400" dirty="0" smtClean="0"/>
              <a:t>:</a:t>
            </a:r>
          </a:p>
          <a:p>
            <a:r>
              <a:rPr lang="sl-SI" sz="2000" b="1" dirty="0"/>
              <a:t>Beg ka nečem </a:t>
            </a:r>
            <a:r>
              <a:rPr lang="sl-SI" sz="2000" b="1" dirty="0" smtClean="0"/>
              <a:t>novom - </a:t>
            </a:r>
            <a:r>
              <a:rPr lang="sl-SI" sz="2000" dirty="0" smtClean="0"/>
              <a:t>beg </a:t>
            </a:r>
            <a:r>
              <a:rPr lang="sl-SI" sz="2000" dirty="0"/>
              <a:t>od svog prethodnog tipa posla </a:t>
            </a:r>
            <a:endParaRPr lang="sl-SI" sz="2000" dirty="0" smtClean="0"/>
          </a:p>
          <a:p>
            <a:r>
              <a:rPr lang="sl-SI" sz="2000" b="1" dirty="0"/>
              <a:t>Sklapanje </a:t>
            </a:r>
            <a:r>
              <a:rPr lang="sl-SI" sz="2000" b="1" dirty="0" smtClean="0"/>
              <a:t>dogovora</a:t>
            </a:r>
            <a:r>
              <a:rPr lang="sl-SI" sz="2000" dirty="0"/>
              <a:t> </a:t>
            </a:r>
            <a:r>
              <a:rPr lang="sl-SI" sz="2000" dirty="0" smtClean="0"/>
              <a:t>- </a:t>
            </a:r>
            <a:r>
              <a:rPr lang="sl-SI" sz="2000" dirty="0"/>
              <a:t>snabdevači, veleprodaja, kanali maloprodaje i kupci </a:t>
            </a:r>
            <a:r>
              <a:rPr lang="sl-SI" sz="2000" dirty="0" smtClean="0"/>
              <a:t>sklapaju </a:t>
            </a:r>
            <a:r>
              <a:rPr lang="sl-SI" sz="2000" dirty="0"/>
              <a:t>dogovor u kome svaki učesnik dobija određene </a:t>
            </a:r>
            <a:r>
              <a:rPr lang="sl-SI" sz="2000" dirty="0" smtClean="0"/>
              <a:t>koristi</a:t>
            </a:r>
          </a:p>
          <a:p>
            <a:r>
              <a:rPr lang="sl-SI" sz="2000" b="1" dirty="0"/>
              <a:t>Prenošenje veština i </a:t>
            </a:r>
            <a:r>
              <a:rPr lang="sl-SI" sz="2000" b="1" dirty="0" smtClean="0"/>
              <a:t>kontakata - </a:t>
            </a:r>
            <a:r>
              <a:rPr lang="sl-SI" sz="2000" dirty="0"/>
              <a:t>u novo preduzeće </a:t>
            </a:r>
            <a:r>
              <a:rPr lang="sl-SI" sz="2000" dirty="0" smtClean="0"/>
              <a:t>unosi </a:t>
            </a:r>
            <a:r>
              <a:rPr lang="sl-SI" sz="2000" dirty="0"/>
              <a:t>svoju profesionalnu ekspertizu, </a:t>
            </a:r>
            <a:r>
              <a:rPr lang="sl-SI" sz="2000" dirty="0" smtClean="0"/>
              <a:t>ali i kontakte </a:t>
            </a:r>
            <a:r>
              <a:rPr lang="sl-SI" sz="2000" dirty="0"/>
              <a:t>sa kupcima iz prethodne pozicije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603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U  započinjanju novog preduzetničkog poduhvata postoji </a:t>
            </a:r>
            <a:r>
              <a:rPr lang="sl-SI" sz="2400" dirty="0" smtClean="0"/>
              <a:t>nekoliko </a:t>
            </a:r>
            <a:r>
              <a:rPr lang="sl-SI" sz="2400" b="1" i="1" dirty="0"/>
              <a:t>osnovnih tipova </a:t>
            </a:r>
            <a:r>
              <a:rPr lang="sl-SI" sz="2400" b="1" i="1" dirty="0" smtClean="0"/>
              <a:t>preduzetnika</a:t>
            </a:r>
            <a:r>
              <a:rPr lang="sl-SI" sz="2400" dirty="0" smtClean="0"/>
              <a:t>:</a:t>
            </a:r>
          </a:p>
          <a:p>
            <a:r>
              <a:rPr lang="sl-SI" sz="2000" b="1" dirty="0"/>
              <a:t>Poslužno dejstvo </a:t>
            </a:r>
            <a:r>
              <a:rPr lang="sl-SI" sz="2000" b="1" dirty="0" smtClean="0"/>
              <a:t>ekspertize - </a:t>
            </a:r>
            <a:r>
              <a:rPr lang="sl-SI" sz="2000" dirty="0"/>
              <a:t>osoba je jedna od najboljih u svojoj oblasti </a:t>
            </a:r>
            <a:r>
              <a:rPr lang="sl-SI" sz="2000" dirty="0" smtClean="0"/>
              <a:t>poslovanja, dovodi </a:t>
            </a:r>
            <a:r>
              <a:rPr lang="sl-SI" sz="2000" dirty="0"/>
              <a:t>partnere kako bi pomogli započinjanje preduzetničkog </a:t>
            </a:r>
            <a:r>
              <a:rPr lang="sl-SI" sz="2000" dirty="0" smtClean="0"/>
              <a:t>poduhvata.</a:t>
            </a:r>
          </a:p>
          <a:p>
            <a:pPr lvl="0"/>
            <a:r>
              <a:rPr lang="sl-SI" sz="2000" b="1" dirty="0"/>
              <a:t>Stvaranje agresivne </a:t>
            </a:r>
            <a:r>
              <a:rPr lang="sl-SI" sz="2000" b="1" dirty="0" smtClean="0"/>
              <a:t>usluge - </a:t>
            </a:r>
            <a:r>
              <a:rPr lang="sl-SI" sz="2000" dirty="0" smtClean="0"/>
              <a:t>agresivna uslužna firma, </a:t>
            </a:r>
            <a:r>
              <a:rPr lang="sl-SI" sz="2000" dirty="0"/>
              <a:t>obično konsalting </a:t>
            </a:r>
            <a:r>
              <a:rPr lang="sl-SI" sz="2000" dirty="0" smtClean="0"/>
              <a:t>firma </a:t>
            </a:r>
            <a:r>
              <a:rPr lang="sl-SI" sz="2000" dirty="0"/>
              <a:t>u veoma specifičnoj oblasti. Preduzetnik poseduje veoma specifičnu profesionalnu ekspertizu. </a:t>
            </a:r>
            <a:endParaRPr lang="en-US" sz="2000" dirty="0"/>
          </a:p>
          <a:p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5570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Ulazak na tržište, pokretanje i razvoj biznisa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U  započinjanju novog preduzetničkog poduhvata postoji </a:t>
            </a:r>
            <a:r>
              <a:rPr lang="sl-SI" sz="2400" dirty="0" smtClean="0"/>
              <a:t>nekoliko </a:t>
            </a:r>
            <a:r>
              <a:rPr lang="sl-SI" sz="2400" b="1" i="1" dirty="0"/>
              <a:t>osnovnih tipova </a:t>
            </a:r>
            <a:r>
              <a:rPr lang="sl-SI" sz="2400" b="1" i="1" dirty="0" smtClean="0"/>
              <a:t>preduzetnika</a:t>
            </a:r>
            <a:r>
              <a:rPr lang="sl-SI" sz="2400" dirty="0" smtClean="0"/>
              <a:t>:</a:t>
            </a:r>
          </a:p>
          <a:p>
            <a:pPr lvl="0"/>
            <a:r>
              <a:rPr lang="sl-SI" sz="2000" b="1" dirty="0"/>
              <a:t>Stremljenje ka jedinstvenoj </a:t>
            </a:r>
            <a:r>
              <a:rPr lang="sl-SI" sz="2000" b="1" dirty="0" smtClean="0"/>
              <a:t>ideji</a:t>
            </a:r>
            <a:r>
              <a:rPr lang="sl-SI" sz="2000" dirty="0"/>
              <a:t> </a:t>
            </a:r>
            <a:r>
              <a:rPr lang="sl-SI" sz="2000" dirty="0" smtClean="0"/>
              <a:t>- </a:t>
            </a:r>
            <a:r>
              <a:rPr lang="sl-SI" sz="2000" dirty="0"/>
              <a:t>preduzeće se razvija zbog ideje o proizvodu ili usluzi koja nije bila ranije ponuđena na tržištu</a:t>
            </a:r>
            <a:endParaRPr lang="sl-SI" sz="2000" dirty="0" smtClean="0"/>
          </a:p>
          <a:p>
            <a:pPr lvl="0"/>
            <a:r>
              <a:rPr lang="sl-SI" sz="2000" dirty="0" smtClean="0"/>
              <a:t> </a:t>
            </a:r>
            <a:r>
              <a:rPr lang="sl-SI" sz="2000" b="1" dirty="0"/>
              <a:t>Metodičko </a:t>
            </a:r>
            <a:r>
              <a:rPr lang="sl-SI" sz="2000" b="1" dirty="0" smtClean="0"/>
              <a:t>organizovanje - </a:t>
            </a:r>
            <a:r>
              <a:rPr lang="sl-SI" sz="2000" dirty="0"/>
              <a:t>preduzetnik </a:t>
            </a:r>
            <a:r>
              <a:rPr lang="sl-SI" sz="2000" dirty="0" smtClean="0"/>
              <a:t>koristi planiranje </a:t>
            </a:r>
            <a:r>
              <a:rPr lang="sl-SI" sz="2000" dirty="0"/>
              <a:t>da bi stekao veštine i da bi izvršio potrebne zadatke u novom </a:t>
            </a:r>
            <a:r>
              <a:rPr lang="sl-SI" sz="2000" dirty="0" smtClean="0"/>
              <a:t>poduhvatu-  </a:t>
            </a:r>
            <a:r>
              <a:rPr lang="sl-SI" sz="2000" dirty="0"/>
              <a:t>proizvod ili usluge su slični onima kod konkurenata, ali preduzeće obezbeđuje novi način proizvodnje proizvoda ili usluge </a:t>
            </a:r>
            <a:endParaRPr lang="en-US" sz="2000" dirty="0"/>
          </a:p>
          <a:p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64657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l-SI" b="1" dirty="0"/>
              <a:t>Okruženje i preduzetništvo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7173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dirty="0"/>
              <a:t>Uspeh preduzeća u turizmu zavisi od usklađivanja poslovanja sa promenama u </a:t>
            </a:r>
            <a:r>
              <a:rPr lang="sl-SI" sz="2400" dirty="0" smtClean="0"/>
              <a:t>okruženju.</a:t>
            </a:r>
          </a:p>
          <a:p>
            <a:pPr algn="just"/>
            <a:r>
              <a:rPr lang="sl-SI" sz="2400" dirty="0"/>
              <a:t>Faktori iz eksternog okruženja odnose se na ekonomsku situaciju, mere ekonomske politike, nivo cena turističkih usluga, trendove u načinu organizovanja godišnjih odmora, promene u preferencijama potrošača, životni standard, zakonske propise  i sl. i nepredvidljive okolnosti koje se mogu steći sa ovih aspekata. </a:t>
            </a:r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280982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Postoje i problemi koji proističu iz </a:t>
            </a:r>
            <a:r>
              <a:rPr lang="sl-SI" sz="2400" b="1" dirty="0"/>
              <a:t>internog okruženja </a:t>
            </a:r>
            <a:r>
              <a:rPr lang="sl-SI" sz="2400" dirty="0"/>
              <a:t>preduzeća u </a:t>
            </a:r>
            <a:r>
              <a:rPr lang="sl-SI" sz="2400" dirty="0" smtClean="0"/>
              <a:t>turizmu. Oni </a:t>
            </a:r>
            <a:r>
              <a:rPr lang="sl-SI" sz="2400" dirty="0"/>
              <a:t>se odnose na: </a:t>
            </a:r>
            <a:endParaRPr lang="sl-SI" sz="2400" dirty="0" smtClean="0"/>
          </a:p>
          <a:p>
            <a:r>
              <a:rPr lang="sl-SI" sz="2000" dirty="0" smtClean="0"/>
              <a:t>neefikasan menadžment, </a:t>
            </a:r>
          </a:p>
          <a:p>
            <a:r>
              <a:rPr lang="sl-SI" sz="2000" dirty="0" smtClean="0"/>
              <a:t>nedovoljnu </a:t>
            </a:r>
            <a:r>
              <a:rPr lang="sl-SI" sz="2000" dirty="0"/>
              <a:t>usklađenost sa zahtevima tražnje (što pre svega proizilazi iz nedovoljno ili neodgovarajuće istraženog tržišta), </a:t>
            </a:r>
            <a:endParaRPr lang="sl-SI" sz="2000" dirty="0" smtClean="0"/>
          </a:p>
          <a:p>
            <a:r>
              <a:rPr lang="sl-SI" sz="2000" dirty="0" smtClean="0"/>
              <a:t>lošeg </a:t>
            </a:r>
            <a:r>
              <a:rPr lang="sl-SI" sz="2000" dirty="0"/>
              <a:t>upravljanja kvaliteta</a:t>
            </a:r>
            <a:r>
              <a:rPr lang="sl-SI" sz="2000" dirty="0" smtClean="0"/>
              <a:t>,</a:t>
            </a:r>
          </a:p>
          <a:p>
            <a:r>
              <a:rPr lang="sl-SI" sz="2000" dirty="0" smtClean="0"/>
              <a:t>neadekvatno </a:t>
            </a:r>
            <a:r>
              <a:rPr lang="sl-SI" sz="2000" dirty="0"/>
              <a:t>definisane konkurentske strategije, </a:t>
            </a:r>
            <a:endParaRPr lang="sl-SI" sz="2000" dirty="0" smtClean="0"/>
          </a:p>
          <a:p>
            <a:r>
              <a:rPr lang="sl-SI" sz="2000" dirty="0" smtClean="0"/>
              <a:t>promašene </a:t>
            </a:r>
            <a:r>
              <a:rPr lang="sl-SI" sz="2000" dirty="0"/>
              <a:t>investicije, </a:t>
            </a:r>
            <a:endParaRPr lang="sl-SI" sz="2000" dirty="0" smtClean="0"/>
          </a:p>
          <a:p>
            <a:r>
              <a:rPr lang="sl-SI" sz="2000" dirty="0" smtClean="0"/>
              <a:t>nedostataka </a:t>
            </a:r>
            <a:r>
              <a:rPr lang="sl-SI" sz="2000" dirty="0"/>
              <a:t>u razvoju proizvoda i sl. </a:t>
            </a:r>
            <a:r>
              <a:rPr lang="sl-SI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945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Faktori koji određuju nivo kreiranja novog biznisa su: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sl-SI" sz="2400" dirty="0"/>
              <a:t>percepcija dostupnosti resursa u okruženju i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sl-SI" sz="2400" dirty="0"/>
              <a:t>samoefikasnost u pribavljanju resursa.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52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sz="2400" dirty="0"/>
              <a:t>Tako na primer, pokretanje biznisa u ruralnom okruženju se razlikuje od pokretanja biznisa u urbanom okruženju. </a:t>
            </a:r>
            <a:endParaRPr lang="sl-SI" sz="2400" dirty="0" smtClean="0"/>
          </a:p>
          <a:p>
            <a:r>
              <a:rPr lang="sl-SI" sz="2400" dirty="0" smtClean="0"/>
              <a:t>Po </a:t>
            </a:r>
            <a:r>
              <a:rPr lang="sl-SI" sz="2400" dirty="0"/>
              <a:t>pravilu, nešto je teže pokrenuti biznis u ruralnom okruženju </a:t>
            </a:r>
            <a:r>
              <a:rPr lang="sl-SI" sz="2400" dirty="0" smtClean="0"/>
              <a:t>jer:</a:t>
            </a:r>
          </a:p>
          <a:p>
            <a:r>
              <a:rPr lang="sl-SI" sz="2400" dirty="0" smtClean="0"/>
              <a:t>poslovne </a:t>
            </a:r>
            <a:r>
              <a:rPr lang="sl-SI" sz="2400" dirty="0"/>
              <a:t>šanse </a:t>
            </a:r>
            <a:r>
              <a:rPr lang="sl-SI" sz="2400" dirty="0" smtClean="0"/>
              <a:t>su ograničene</a:t>
            </a:r>
            <a:r>
              <a:rPr lang="sl-SI" sz="2400" dirty="0"/>
              <a:t>, </a:t>
            </a:r>
            <a:endParaRPr lang="sl-SI" sz="2400" dirty="0" smtClean="0"/>
          </a:p>
          <a:p>
            <a:r>
              <a:rPr lang="sl-SI" sz="2400" dirty="0" smtClean="0"/>
              <a:t>manje </a:t>
            </a:r>
            <a:r>
              <a:rPr lang="sl-SI" sz="2400" dirty="0"/>
              <a:t>resursa </a:t>
            </a:r>
            <a:r>
              <a:rPr lang="sl-SI" sz="2400" dirty="0" smtClean="0"/>
              <a:t>- kvalifikovana </a:t>
            </a:r>
            <a:r>
              <a:rPr lang="sl-SI" sz="2400" dirty="0"/>
              <a:t>radna snaga, </a:t>
            </a:r>
            <a:r>
              <a:rPr lang="sl-SI" sz="2400" dirty="0" smtClean="0"/>
              <a:t>manjak </a:t>
            </a:r>
            <a:r>
              <a:rPr lang="sl-SI" sz="2400" dirty="0"/>
              <a:t>mladih ljudi. </a:t>
            </a:r>
            <a:endParaRPr lang="sl-SI" sz="2400" dirty="0" smtClean="0"/>
          </a:p>
          <a:p>
            <a:r>
              <a:rPr lang="sl-SI" sz="2400" dirty="0" smtClean="0"/>
              <a:t>Kreativnost </a:t>
            </a:r>
            <a:r>
              <a:rPr lang="sl-SI" sz="2400" dirty="0"/>
              <a:t>i inovacija se sporije razvijaju </a:t>
            </a:r>
            <a:r>
              <a:rPr lang="sl-SI" sz="2400" dirty="0" smtClean="0"/>
              <a:t>zbog </a:t>
            </a:r>
            <a:r>
              <a:rPr lang="sl-SI" sz="2400" dirty="0"/>
              <a:t>sporijeg tehnološkog i infrastrukturnog razvoja, </a:t>
            </a:r>
            <a:r>
              <a:rPr lang="sl-SI" sz="2400" dirty="0" smtClean="0"/>
              <a:t>manjka konkurencije i sl.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251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95400"/>
            <a:ext cx="8915400" cy="5562600"/>
          </a:xfrm>
        </p:spPr>
        <p:txBody>
          <a:bodyPr>
            <a:normAutofit/>
          </a:bodyPr>
          <a:lstStyle/>
          <a:p>
            <a:r>
              <a:rPr lang="sl-SI" sz="2400" b="1" dirty="0"/>
              <a:t>Trendovi u okruženju kao izvor preduzetničkih </a:t>
            </a:r>
            <a:r>
              <a:rPr lang="sl-SI" sz="2400" b="1" dirty="0" smtClean="0"/>
              <a:t>prilika:</a:t>
            </a:r>
          </a:p>
          <a:p>
            <a:endParaRPr lang="en-US" sz="2400" dirty="0"/>
          </a:p>
        </p:txBody>
      </p:sp>
      <p:pic>
        <p:nvPicPr>
          <p:cNvPr id="2050" name="Picture 2" descr="C:\Users\Administrator\Desktop\preduzetnistvo - fakotri okruzenj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695451"/>
            <a:ext cx="7183438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Okruženje i </a:t>
            </a:r>
            <a:r>
              <a:rPr lang="sl-SI" b="1" dirty="0" smtClean="0"/>
              <a:t>preduzetništvo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sl-SI" sz="2400" dirty="0" smtClean="0"/>
          </a:p>
          <a:p>
            <a:pPr algn="just"/>
            <a:endParaRPr lang="sl-SI" sz="2400" dirty="0"/>
          </a:p>
          <a:p>
            <a:pPr algn="just"/>
            <a:r>
              <a:rPr lang="sl-SI" sz="2400" dirty="0" smtClean="0"/>
              <a:t>Preduzetnik mora </a:t>
            </a:r>
            <a:r>
              <a:rPr lang="sl-SI" sz="2400" b="1" dirty="0" smtClean="0"/>
              <a:t>kontinuirano</a:t>
            </a:r>
            <a:r>
              <a:rPr lang="sl-SI" sz="2400" dirty="0" smtClean="0"/>
              <a:t> </a:t>
            </a:r>
            <a:r>
              <a:rPr lang="sl-SI" sz="2400" dirty="0"/>
              <a:t>pratiti </a:t>
            </a:r>
            <a:r>
              <a:rPr lang="sl-SI" sz="2400" dirty="0" smtClean="0"/>
              <a:t>promene </a:t>
            </a:r>
            <a:r>
              <a:rPr lang="sl-SI" sz="2400" dirty="0"/>
              <a:t>u zahtevima i željama turističke tražnje i na njih reagovati, odnosno iskoristiti poslovnu šansu koja se tako otvara. 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33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l-SI" b="1" dirty="0"/>
              <a:t>Strategije ulaska u preduzetničke aktivnosti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3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2450" y="70983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dirty="0" smtClean="0"/>
              <a:t>U </a:t>
            </a:r>
            <a:r>
              <a:rPr lang="sl-SI" sz="2400" dirty="0"/>
              <a:t>osnovne strategije pokretanja sopstvenog preduzeća i ostvarenja preduzetničke aktivnosti spadaju:</a:t>
            </a:r>
            <a:endParaRPr lang="sl-SI" sz="2400" dirty="0"/>
          </a:p>
          <a:p>
            <a:pPr lvl="0"/>
            <a:r>
              <a:rPr lang="sl-SI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počinjanje od nule;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sl-SI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otkup postojećeg preduzeća;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l-SI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kupovina </a:t>
            </a:r>
            <a:r>
              <a:rPr lang="sl-SI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franšize</a:t>
            </a:r>
            <a:r>
              <a:rPr lang="sl-SI" sz="2400" dirty="0" smtClean="0"/>
              <a:t>. 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245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- </a:t>
            </a:r>
            <a:r>
              <a:rPr lang="sl-SI" b="1" u="sng" dirty="0"/>
              <a:t>Preduzetnici koji kreću od nule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dirty="0" smtClean="0"/>
              <a:t>»</a:t>
            </a:r>
            <a:r>
              <a:rPr lang="sl-SI" sz="2400" i="1" dirty="0"/>
              <a:t>čisti preduzetnici</a:t>
            </a:r>
            <a:r>
              <a:rPr lang="sl-SI" sz="2400" dirty="0" smtClean="0"/>
              <a:t>«</a:t>
            </a:r>
          </a:p>
          <a:p>
            <a:pPr algn="just"/>
            <a:r>
              <a:rPr lang="sl-SI" sz="2400" dirty="0" smtClean="0"/>
              <a:t>sopstvena inovativnost </a:t>
            </a:r>
            <a:r>
              <a:rPr lang="sl-SI" sz="2400" dirty="0"/>
              <a:t>i </a:t>
            </a:r>
            <a:r>
              <a:rPr lang="sl-SI" sz="2400" dirty="0" smtClean="0"/>
              <a:t>kreativnost</a:t>
            </a:r>
          </a:p>
          <a:p>
            <a:pPr algn="just"/>
            <a:r>
              <a:rPr lang="sl-SI" sz="2400" dirty="0"/>
              <a:t>preuzimaju veliki rizik </a:t>
            </a:r>
            <a:endParaRPr lang="sl-SI" sz="2400" dirty="0" smtClean="0"/>
          </a:p>
          <a:p>
            <a:pPr algn="just"/>
            <a:r>
              <a:rPr lang="sl-SI" sz="2400" dirty="0" smtClean="0"/>
              <a:t>stvaraju nove inovativne proizvode/usluge, ili stvaraju nove potrebe, nova </a:t>
            </a:r>
            <a:r>
              <a:rPr lang="sl-SI" sz="2400" dirty="0"/>
              <a:t>tržišta, </a:t>
            </a:r>
            <a:r>
              <a:rPr lang="sl-SI" sz="2400" dirty="0" smtClean="0"/>
              <a:t>nov potrošač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420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Preduzetnici koji kreću od nule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09775"/>
            <a:ext cx="8915400" cy="4600575"/>
          </a:xfrm>
        </p:spPr>
        <p:txBody>
          <a:bodyPr>
            <a:normAutofit/>
          </a:bodyPr>
          <a:lstStyle/>
          <a:p>
            <a:pPr algn="just"/>
            <a:r>
              <a:rPr lang="sl-SI" sz="2400" dirty="0" smtClean="0"/>
              <a:t>Moraju </a:t>
            </a:r>
            <a:r>
              <a:rPr lang="sl-SI" sz="2400" dirty="0"/>
              <a:t>da </a:t>
            </a:r>
            <a:r>
              <a:rPr lang="sl-SI" sz="2400" dirty="0" smtClean="0"/>
              <a:t>odgovore </a:t>
            </a:r>
            <a:r>
              <a:rPr lang="sl-SI" sz="2400" dirty="0"/>
              <a:t>na neka od pitanja kao što </a:t>
            </a:r>
            <a:r>
              <a:rPr lang="sl-SI" sz="2400" dirty="0" smtClean="0"/>
              <a:t>su:</a:t>
            </a:r>
          </a:p>
          <a:p>
            <a:pPr algn="just"/>
            <a:endParaRPr lang="sl-SI" sz="2400" dirty="0" smtClean="0"/>
          </a:p>
          <a:p>
            <a:pPr lvl="0"/>
            <a:r>
              <a:rPr lang="sl-SI" dirty="0"/>
              <a:t>Ko su potencijalni </a:t>
            </a:r>
            <a:r>
              <a:rPr lang="sl-SI" dirty="0" smtClean="0"/>
              <a:t>potrošači?</a:t>
            </a:r>
            <a:endParaRPr lang="en-US" dirty="0"/>
          </a:p>
          <a:p>
            <a:pPr lvl="0"/>
            <a:r>
              <a:rPr lang="sl-SI" dirty="0"/>
              <a:t>Gde se nalaze, iz kojih geografskih područja potiču?</a:t>
            </a:r>
            <a:endParaRPr lang="en-US" dirty="0"/>
          </a:p>
          <a:p>
            <a:pPr lvl="0"/>
            <a:r>
              <a:rPr lang="sl-SI" dirty="0"/>
              <a:t>Koliki je obim segmenta turista koji može biti obuhvaćen poslovnom aktivnošću?</a:t>
            </a:r>
            <a:endParaRPr lang="en-US" dirty="0"/>
          </a:p>
          <a:p>
            <a:pPr lvl="0"/>
            <a:r>
              <a:rPr lang="sl-SI" dirty="0"/>
              <a:t>Koliki diskrecioni dohodak poseduje odabrani tržišni segment?</a:t>
            </a:r>
            <a:endParaRPr lang="en-US" dirty="0"/>
          </a:p>
          <a:p>
            <a:pPr lvl="0"/>
            <a:r>
              <a:rPr lang="sl-SI" dirty="0"/>
              <a:t>Na koji način turista putuje ili uopšte koristi turističku uslugu?</a:t>
            </a:r>
            <a:endParaRPr lang="en-US" dirty="0"/>
          </a:p>
          <a:p>
            <a:pPr lvl="0"/>
            <a:r>
              <a:rPr lang="sl-SI" dirty="0"/>
              <a:t>Kolika je spremnost na kupovinu?</a:t>
            </a:r>
            <a:endParaRPr lang="en-US" dirty="0"/>
          </a:p>
          <a:p>
            <a:pPr lvl="0"/>
            <a:r>
              <a:rPr lang="sl-SI" dirty="0"/>
              <a:t>Kakve su promene u zahtevima tražnje?</a:t>
            </a:r>
            <a:endParaRPr lang="en-US" dirty="0"/>
          </a:p>
          <a:p>
            <a:pPr lvl="0"/>
            <a:r>
              <a:rPr lang="sl-SI" dirty="0"/>
              <a:t>Ko su najvažniji konkurenti </a:t>
            </a:r>
            <a:r>
              <a:rPr lang="sl-SI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27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Preduzetnici koji kreću od nule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sl-SI" sz="2400" dirty="0" smtClean="0"/>
          </a:p>
          <a:p>
            <a:pPr algn="just"/>
            <a:endParaRPr lang="sl-SI" sz="2400" dirty="0" smtClean="0"/>
          </a:p>
          <a:p>
            <a:pPr algn="just"/>
            <a:r>
              <a:rPr lang="sl-SI" sz="2400" dirty="0" smtClean="0"/>
              <a:t>Savremeni </a:t>
            </a:r>
            <a:r>
              <a:rPr lang="sl-SI" sz="2400" dirty="0"/>
              <a:t>preduzetnici ne postupaju po inerciji, </a:t>
            </a:r>
            <a:r>
              <a:rPr lang="sl-SI" sz="2400" dirty="0" smtClean="0"/>
              <a:t>već su u pitanju </a:t>
            </a:r>
            <a:r>
              <a:rPr lang="sl-SI" sz="2400" dirty="0"/>
              <a:t>poslovni ljudi koji su </a:t>
            </a:r>
            <a:r>
              <a:rPr lang="sl-SI" sz="2400" b="1" dirty="0"/>
              <a:t>sagledali, analizirali i pripremili </a:t>
            </a:r>
            <a:r>
              <a:rPr lang="sl-SI" sz="2400" dirty="0"/>
              <a:t>se na najrizičnije </a:t>
            </a:r>
            <a:r>
              <a:rPr lang="sl-SI" sz="2400" b="1" dirty="0"/>
              <a:t>faktore</a:t>
            </a:r>
            <a:r>
              <a:rPr lang="sl-SI" sz="2400" dirty="0"/>
              <a:t> preduzetničkog poduhvata.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731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Preduzetnici koji kreću od nule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sl-SI" sz="3100" dirty="0"/>
              <a:t>Rizične okolnosti pri započinjanju od nule se </a:t>
            </a:r>
            <a:r>
              <a:rPr lang="sl-SI" sz="3100" dirty="0" smtClean="0"/>
              <a:t>odnose na:</a:t>
            </a:r>
          </a:p>
          <a:p>
            <a:pPr algn="just"/>
            <a:endParaRPr lang="sl-SI" sz="3100" dirty="0" smtClean="0"/>
          </a:p>
          <a:p>
            <a:pPr lvl="0"/>
            <a:r>
              <a:rPr lang="sl-SI" sz="2600" dirty="0"/>
              <a:t>izbor asortimana, kvaliteta, dizajna i cene proizvoda;</a:t>
            </a:r>
            <a:endParaRPr lang="en-US" sz="2600" dirty="0"/>
          </a:p>
          <a:p>
            <a:pPr lvl="0"/>
            <a:r>
              <a:rPr lang="sl-SI" sz="2600" dirty="0"/>
              <a:t>izbor dobavljača (npr. usluga ishrane, smeštaja, prevoza i dr. kod kreiranja paket-aranžmana turoperatora);</a:t>
            </a:r>
            <a:endParaRPr lang="en-US" sz="2600" dirty="0"/>
          </a:p>
          <a:p>
            <a:pPr lvl="0"/>
            <a:r>
              <a:rPr lang="sl-SI" sz="2600" dirty="0"/>
              <a:t>organizovanost kanala nabavke;</a:t>
            </a:r>
            <a:endParaRPr lang="en-US" sz="2600" dirty="0"/>
          </a:p>
          <a:p>
            <a:pPr lvl="0"/>
            <a:r>
              <a:rPr lang="sl-SI" sz="2600" dirty="0"/>
              <a:t>organizovanost kanala prodaje ili plasmana turističkog proizvoda;</a:t>
            </a:r>
            <a:endParaRPr lang="en-US" sz="2600" dirty="0"/>
          </a:p>
          <a:p>
            <a:pPr lvl="0"/>
            <a:r>
              <a:rPr lang="sl-SI" sz="2600" dirty="0"/>
              <a:t>struktura i organizacija promotivnog miksa;</a:t>
            </a:r>
            <a:endParaRPr lang="en-US" sz="2600" dirty="0"/>
          </a:p>
          <a:p>
            <a:pPr lvl="0"/>
            <a:r>
              <a:rPr lang="sl-SI" sz="2600" dirty="0"/>
              <a:t>kvaliteta i motivacije za rad zaposlenih;</a:t>
            </a:r>
            <a:endParaRPr lang="en-US" sz="2600" dirty="0"/>
          </a:p>
          <a:p>
            <a:pPr lvl="0"/>
            <a:r>
              <a:rPr lang="sl-SI" sz="2600" dirty="0"/>
              <a:t>efikasna kontrola poslovnog procesa;</a:t>
            </a:r>
            <a:endParaRPr lang="en-US" sz="2600" dirty="0"/>
          </a:p>
          <a:p>
            <a:pPr lvl="0"/>
            <a:r>
              <a:rPr lang="sl-SI" sz="2600" dirty="0"/>
              <a:t>primena standarda kvaliteta.</a:t>
            </a:r>
            <a:endParaRPr lang="en-US" sz="2600" dirty="0"/>
          </a:p>
          <a:p>
            <a:pPr algn="just"/>
            <a:endParaRPr lang="en-US" sz="2400" dirty="0"/>
          </a:p>
          <a:p>
            <a:pPr algn="just"/>
            <a:endParaRPr lang="sl-SI" sz="2400" dirty="0" smtClean="0"/>
          </a:p>
          <a:p>
            <a:pPr algn="just"/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376990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Preduzetnici koji kreću od nule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sl-SI" sz="2400" dirty="0" smtClean="0"/>
          </a:p>
          <a:p>
            <a:pPr algn="just"/>
            <a:r>
              <a:rPr lang="sl-SI" sz="2400" dirty="0" smtClean="0"/>
              <a:t>Primena </a:t>
            </a:r>
            <a:r>
              <a:rPr lang="sl-SI" sz="2400" dirty="0"/>
              <a:t>marketing koncepcije je u savremenim uslovima poslovanja na turističkom tržištu ključan faktor uspeha. </a:t>
            </a:r>
            <a:endParaRPr lang="sl-SI" sz="2400" dirty="0" smtClean="0"/>
          </a:p>
          <a:p>
            <a:pPr algn="just"/>
            <a:r>
              <a:rPr lang="sl-SI" sz="2400" dirty="0" smtClean="0"/>
              <a:t>Potrebe</a:t>
            </a:r>
            <a:r>
              <a:rPr lang="sl-SI" sz="2400" dirty="0"/>
              <a:t>, motivi, želje, preferencije </a:t>
            </a:r>
            <a:r>
              <a:rPr lang="sl-SI" sz="2400" dirty="0" smtClean="0"/>
              <a:t>kupaca mooraju da se prepoznaju </a:t>
            </a:r>
            <a:r>
              <a:rPr lang="sl-SI" sz="2400" dirty="0"/>
              <a:t>i razumeju, te </a:t>
            </a:r>
            <a:r>
              <a:rPr lang="sl-SI" sz="2400" dirty="0" smtClean="0"/>
              <a:t>da se uklope </a:t>
            </a:r>
            <a:r>
              <a:rPr lang="sl-SI" sz="2400" dirty="0"/>
              <a:t>u poslovnu politiku, </a:t>
            </a:r>
            <a:r>
              <a:rPr lang="sl-SI" sz="2400" dirty="0" smtClean="0"/>
              <a:t>i da kreiraju sve instrumente </a:t>
            </a:r>
            <a:r>
              <a:rPr lang="sl-SI" sz="2400" dirty="0"/>
              <a:t>marketing </a:t>
            </a:r>
            <a:r>
              <a:rPr lang="sl-SI" sz="2400" dirty="0" smtClean="0"/>
              <a:t>miksa.</a:t>
            </a:r>
            <a:endParaRPr lang="en-US" sz="2400" dirty="0"/>
          </a:p>
          <a:p>
            <a:pPr algn="just"/>
            <a:endParaRPr lang="sl-SI" sz="2400" dirty="0" smtClean="0"/>
          </a:p>
          <a:p>
            <a:pPr algn="just"/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356889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Kupovina postojećeg preduzeća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l-SI" sz="2400" dirty="0" smtClean="0"/>
              <a:t>Strategija je </a:t>
            </a:r>
            <a:r>
              <a:rPr lang="sl-SI" sz="2400" dirty="0"/>
              <a:t>manje rizična u odnosu na počinjanje od </a:t>
            </a:r>
            <a:r>
              <a:rPr lang="sl-SI" sz="2400" dirty="0" smtClean="0"/>
              <a:t>nule.</a:t>
            </a:r>
          </a:p>
          <a:p>
            <a:pPr algn="just"/>
            <a:r>
              <a:rPr lang="sl-SI" sz="2400" dirty="0"/>
              <a:t>Poseban problem prilikom kupovine postojećeg preduzeća predstavlja </a:t>
            </a:r>
            <a:r>
              <a:rPr lang="sl-SI" sz="2400" b="1" dirty="0"/>
              <a:t>utvrđivanje vrednosti preduzeća </a:t>
            </a:r>
            <a:r>
              <a:rPr lang="sl-SI" sz="2400" dirty="0"/>
              <a:t>pre kupovine i motivima zbog </a:t>
            </a:r>
            <a:r>
              <a:rPr lang="sl-SI" sz="2400" dirty="0" smtClean="0"/>
              <a:t>kojih </a:t>
            </a:r>
            <a:r>
              <a:rPr lang="sl-SI" sz="2400" dirty="0"/>
              <a:t>se ono </a:t>
            </a:r>
            <a:r>
              <a:rPr lang="sl-SI" sz="2400" dirty="0" smtClean="0"/>
              <a:t>prodaje.</a:t>
            </a:r>
          </a:p>
          <a:p>
            <a:pPr algn="just"/>
            <a:r>
              <a:rPr lang="sl-SI" sz="2400" dirty="0" smtClean="0"/>
              <a:t>Procenjuje se:</a:t>
            </a:r>
          </a:p>
          <a:p>
            <a:pPr lvl="1" algn="just"/>
            <a:r>
              <a:rPr lang="sl-SI" sz="2200" dirty="0" smtClean="0"/>
              <a:t>knjigovodstvene vrednosti </a:t>
            </a:r>
            <a:r>
              <a:rPr lang="sl-SI" sz="2200" dirty="0"/>
              <a:t>imovine, </a:t>
            </a:r>
            <a:endParaRPr lang="sl-SI" sz="2200" dirty="0" smtClean="0"/>
          </a:p>
          <a:p>
            <a:pPr lvl="1" algn="just"/>
            <a:r>
              <a:rPr lang="sl-SI" sz="2200" dirty="0" smtClean="0"/>
              <a:t>položaj </a:t>
            </a:r>
            <a:r>
              <a:rPr lang="sl-SI" sz="2200" dirty="0"/>
              <a:t>i perspektive na tržištu, </a:t>
            </a:r>
            <a:endParaRPr lang="sl-SI" sz="2200" dirty="0" smtClean="0"/>
          </a:p>
          <a:p>
            <a:pPr lvl="1" algn="just"/>
            <a:r>
              <a:rPr lang="sl-SI" sz="2200" dirty="0" smtClean="0"/>
              <a:t>koliku </a:t>
            </a:r>
            <a:r>
              <a:rPr lang="sl-SI" sz="2200" dirty="0"/>
              <a:t>zaradu ono može postići i sl. 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34683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Kupovina postojećeg preduzeća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dirty="0"/>
              <a:t>Najznačajnije metode utvrđivanja vrednosti preduzeća </a:t>
            </a:r>
            <a:r>
              <a:rPr lang="sl-SI" sz="2400" dirty="0" smtClean="0"/>
              <a:t>su:</a:t>
            </a:r>
          </a:p>
          <a:p>
            <a:pPr lvl="0"/>
            <a:r>
              <a:rPr lang="sl-SI" sz="2400" b="1" dirty="0"/>
              <a:t>statističke metode </a:t>
            </a:r>
            <a:r>
              <a:rPr lang="sl-SI" sz="2400" dirty="0"/>
              <a:t>koje procenjuju vrednost preduzeća po vrednosti imovine </a:t>
            </a:r>
            <a:r>
              <a:rPr lang="sl-SI" sz="2400" u="sng" dirty="0"/>
              <a:t>na određeni dan </a:t>
            </a:r>
            <a:r>
              <a:rPr lang="sl-SI" sz="2400" dirty="0"/>
              <a:t>i</a:t>
            </a:r>
            <a:endParaRPr lang="en-US" sz="2400" dirty="0"/>
          </a:p>
          <a:p>
            <a:pPr lvl="0"/>
            <a:r>
              <a:rPr lang="sl-SI" sz="2400" b="1" dirty="0"/>
              <a:t>dinamičke metode </a:t>
            </a:r>
            <a:r>
              <a:rPr lang="sl-SI" sz="2400" dirty="0"/>
              <a:t>koje procenjuju vrednost preduzeća polazeći od uspeha u poslovanju koje je preduzeće ostvarilo, ali sa fokusom </a:t>
            </a:r>
            <a:r>
              <a:rPr lang="sl-SI" sz="2400" u="sng" dirty="0"/>
              <a:t>na procenu dobiti u budućem poslovanju</a:t>
            </a:r>
            <a:r>
              <a:rPr lang="sl-SI" sz="2400" dirty="0"/>
              <a:t>. 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315126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Kupovina postojećeg preduzeća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l-SI" sz="2400" b="1" dirty="0" smtClean="0"/>
              <a:t>Motivi </a:t>
            </a:r>
            <a:r>
              <a:rPr lang="sl-SI" sz="2400" b="1" dirty="0"/>
              <a:t>prodaje </a:t>
            </a:r>
            <a:r>
              <a:rPr lang="sl-SI" sz="2400" dirty="0"/>
              <a:t>postojećih preduzeća, opravdani </a:t>
            </a:r>
            <a:r>
              <a:rPr lang="sl-SI" sz="2400" dirty="0" smtClean="0"/>
              <a:t>su:</a:t>
            </a:r>
          </a:p>
          <a:p>
            <a:pPr lvl="0"/>
            <a:r>
              <a:rPr lang="sl-SI" sz="2400" u="sng" dirty="0"/>
              <a:t>lični i karijerni razlozi </a:t>
            </a:r>
            <a:r>
              <a:rPr lang="sl-SI" sz="2400" dirty="0"/>
              <a:t>– npr. vlasnici mogu želeti da svoj kapital u porodičnom biznisu pretvore u novac;</a:t>
            </a:r>
            <a:endParaRPr lang="en-US" sz="2400" dirty="0"/>
          </a:p>
          <a:p>
            <a:pPr lvl="0"/>
            <a:r>
              <a:rPr lang="sl-SI" sz="2400" u="sng" dirty="0"/>
              <a:t>nasleđivanje menadžmenta </a:t>
            </a:r>
            <a:r>
              <a:rPr lang="sl-SI" sz="2400" dirty="0"/>
              <a:t>– vlasnici mogu sumnjati u sposobnost mlađih ljudi da nastave profitabilno da posluju u budućnosti;</a:t>
            </a:r>
            <a:endParaRPr lang="en-US" sz="2400" dirty="0"/>
          </a:p>
          <a:p>
            <a:pPr lvl="0"/>
            <a:r>
              <a:rPr lang="sl-SI" sz="2400" u="sng" dirty="0"/>
              <a:t>menadžment oličen u </a:t>
            </a:r>
            <a:r>
              <a:rPr lang="sl-SI" sz="2400" u="sng" dirty="0" smtClean="0"/>
              <a:t>1 </a:t>
            </a:r>
            <a:r>
              <a:rPr lang="sl-SI" sz="2400" u="sng" dirty="0"/>
              <a:t>osobi </a:t>
            </a:r>
            <a:r>
              <a:rPr lang="sl-SI" sz="2400" dirty="0"/>
              <a:t>– vlasnici mogu da uvide da je njihovo preduzeće za njih preveliko i da zbog vlastitih menadžerskih nedostataka ne mogu sami da nastave da jačaju preduzeće.</a:t>
            </a:r>
            <a:endParaRPr lang="en-US" sz="2400" dirty="0"/>
          </a:p>
          <a:p>
            <a:pPr algn="just"/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258639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/>
              <a:t>- </a:t>
            </a:r>
            <a:r>
              <a:rPr lang="sl-SI" b="1" u="sng" dirty="0"/>
              <a:t>Kupovina postojećeg preduzeća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b="1" dirty="0" smtClean="0"/>
              <a:t>Motivi </a:t>
            </a:r>
            <a:r>
              <a:rPr lang="sl-SI" sz="2400" b="1" dirty="0"/>
              <a:t>prodaje </a:t>
            </a:r>
            <a:r>
              <a:rPr lang="sl-SI" sz="2400" dirty="0" smtClean="0"/>
              <a:t>koji su </a:t>
            </a:r>
            <a:r>
              <a:rPr lang="sl-SI" sz="2400" dirty="0"/>
              <a:t>negativnog </a:t>
            </a:r>
            <a:r>
              <a:rPr lang="sl-SI" sz="2400" dirty="0" smtClean="0"/>
              <a:t>predznaka:</a:t>
            </a:r>
          </a:p>
          <a:p>
            <a:pPr algn="just"/>
            <a:endParaRPr lang="sl-SI" sz="2400" dirty="0" smtClean="0"/>
          </a:p>
          <a:p>
            <a:pPr algn="just"/>
            <a:r>
              <a:rPr lang="sl-SI" sz="2000" dirty="0" smtClean="0"/>
              <a:t>zastarele </a:t>
            </a:r>
            <a:r>
              <a:rPr lang="sl-SI" sz="2000" dirty="0"/>
              <a:t>tehnologije, </a:t>
            </a:r>
            <a:endParaRPr lang="sl-SI" sz="2000" dirty="0" smtClean="0"/>
          </a:p>
          <a:p>
            <a:pPr algn="just"/>
            <a:r>
              <a:rPr lang="sl-SI" sz="2000" dirty="0" smtClean="0"/>
              <a:t>kratkog </a:t>
            </a:r>
            <a:r>
              <a:rPr lang="sl-SI" sz="2000" dirty="0"/>
              <a:t>životnog veka proizvoda, </a:t>
            </a:r>
            <a:endParaRPr lang="sl-SI" sz="2000" dirty="0" smtClean="0"/>
          </a:p>
          <a:p>
            <a:pPr algn="just"/>
            <a:r>
              <a:rPr lang="sl-SI" sz="2000" dirty="0" smtClean="0"/>
              <a:t>gubljenje </a:t>
            </a:r>
            <a:r>
              <a:rPr lang="sl-SI" sz="2000" dirty="0"/>
              <a:t>konkurentske pozicije</a:t>
            </a:r>
            <a:r>
              <a:rPr lang="sl-SI" sz="2000" dirty="0" smtClean="0"/>
              <a:t>,</a:t>
            </a:r>
          </a:p>
          <a:p>
            <a:pPr algn="just"/>
            <a:r>
              <a:rPr lang="sl-SI" sz="2000" dirty="0" smtClean="0"/>
              <a:t>zastarelih </a:t>
            </a:r>
            <a:r>
              <a:rPr lang="sl-SI" sz="2000" dirty="0"/>
              <a:t>metoda prodaje, distribucije ili promocije. </a:t>
            </a:r>
            <a:endParaRPr lang="en-US" sz="2000" dirty="0"/>
          </a:p>
          <a:p>
            <a:pPr algn="just"/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22454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52685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– </a:t>
            </a:r>
            <a:r>
              <a:rPr lang="sl-SI" b="1" u="sng" dirty="0" smtClean="0"/>
              <a:t>Franšizing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400" dirty="0" smtClean="0"/>
              <a:t>Ulazna </a:t>
            </a:r>
            <a:r>
              <a:rPr lang="sl-SI" sz="2400" dirty="0"/>
              <a:t>strategija koja nije uvek povezana sa preduzetništvom, ali je česta u turističkom </a:t>
            </a:r>
            <a:r>
              <a:rPr lang="sl-SI" sz="2400" dirty="0" smtClean="0"/>
              <a:t>poslovanju.</a:t>
            </a:r>
          </a:p>
          <a:p>
            <a:pPr algn="just"/>
            <a:r>
              <a:rPr lang="sl-SI" sz="2400" dirty="0"/>
              <a:t>Reč je o prihvatanju ili preuzimanju franšiznog posla, ali i pokretanje novog biznisa  i samim tim </a:t>
            </a:r>
            <a:r>
              <a:rPr lang="sl-SI" sz="2400" dirty="0" smtClean="0"/>
              <a:t>ima sve </a:t>
            </a:r>
            <a:r>
              <a:rPr lang="sl-SI" sz="2400" dirty="0"/>
              <a:t>aspekte preduzimanja novog preduzetničkog poduhvata</a:t>
            </a:r>
            <a:r>
              <a:rPr lang="sl-SI" sz="2400" dirty="0" smtClean="0"/>
              <a:t>.</a:t>
            </a:r>
          </a:p>
          <a:p>
            <a:pPr algn="just"/>
            <a:r>
              <a:rPr lang="sl-SI" sz="2400" dirty="0"/>
              <a:t>Franšiza je ugovor između prodavca i kupca koji kupcu </a:t>
            </a:r>
            <a:r>
              <a:rPr lang="sl-SI" sz="2400" b="1" dirty="0"/>
              <a:t>(primaocu franšize)</a:t>
            </a:r>
            <a:r>
              <a:rPr lang="sl-SI" sz="2400" dirty="0"/>
              <a:t> dopušta da prodaje proizvod ili uslugu prodavca </a:t>
            </a:r>
            <a:r>
              <a:rPr lang="sl-SI" sz="2400" b="1" dirty="0"/>
              <a:t>(davaoca franšize) </a:t>
            </a:r>
            <a:r>
              <a:rPr lang="sl-SI" sz="2400" dirty="0"/>
              <a:t>pod određenim uslovima i </a:t>
            </a:r>
            <a:r>
              <a:rPr lang="sl-SI" sz="2400" u="sng" dirty="0"/>
              <a:t>uz naknadu</a:t>
            </a:r>
            <a:r>
              <a:rPr lang="sl-SI" sz="2400" dirty="0"/>
              <a:t>. 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80575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– </a:t>
            </a:r>
            <a:r>
              <a:rPr lang="sl-SI" b="1" u="sng" dirty="0" smtClean="0"/>
              <a:t>Franšizing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sl-SI" sz="2400" dirty="0"/>
              <a:t>Davalac </a:t>
            </a:r>
            <a:r>
              <a:rPr lang="sl-SI" sz="2400" dirty="0" smtClean="0"/>
              <a:t>franšize, sprovodi </a:t>
            </a:r>
            <a:r>
              <a:rPr lang="sl-SI" sz="2400" dirty="0"/>
              <a:t>najveći deo tog </a:t>
            </a:r>
            <a:r>
              <a:rPr lang="sl-SI" sz="2400" dirty="0" smtClean="0"/>
              <a:t>procesa otvaranja novog posla, </a:t>
            </a:r>
            <a:r>
              <a:rPr lang="sl-SI" sz="2400" dirty="0"/>
              <a:t>uključujući biznis </a:t>
            </a:r>
            <a:r>
              <a:rPr lang="sl-SI" sz="2400" dirty="0" smtClean="0"/>
              <a:t>plan- </a:t>
            </a:r>
            <a:r>
              <a:rPr lang="sl-SI" sz="2400" dirty="0"/>
              <a:t>definisanje ideje, uočavanje šanse, planiranje i istraživanje tržišta</a:t>
            </a:r>
            <a:r>
              <a:rPr lang="sl-SI" sz="2400" dirty="0" smtClean="0"/>
              <a:t>.</a:t>
            </a:r>
          </a:p>
          <a:p>
            <a:pPr algn="just"/>
            <a:endParaRPr lang="sl-SI" sz="2400" dirty="0" smtClean="0"/>
          </a:p>
          <a:p>
            <a:pPr algn="just"/>
            <a:r>
              <a:rPr lang="sl-SI" sz="2400" dirty="0"/>
              <a:t>Franšiza </a:t>
            </a:r>
            <a:r>
              <a:rPr lang="sl-SI" sz="2400" dirty="0" smtClean="0"/>
              <a:t>sjedinjava </a:t>
            </a:r>
            <a:r>
              <a:rPr lang="sl-SI" sz="2400" u="sng" dirty="0"/>
              <a:t>želju za vlasništvom </a:t>
            </a:r>
            <a:r>
              <a:rPr lang="sl-SI" sz="2400" dirty="0"/>
              <a:t>malog preduzeća </a:t>
            </a:r>
            <a:r>
              <a:rPr lang="sl-SI" sz="2400" u="sng" dirty="0"/>
              <a:t>sa menadžerskim veštininama </a:t>
            </a:r>
            <a:r>
              <a:rPr lang="sl-SI" sz="2400" dirty="0"/>
              <a:t>velikog</a:t>
            </a:r>
            <a:r>
              <a:rPr lang="sl-SI" sz="2400" u="sng" dirty="0"/>
              <a:t> </a:t>
            </a:r>
            <a:r>
              <a:rPr lang="sl-SI" sz="2400" dirty="0"/>
              <a:t>preduzeća. 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29837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– </a:t>
            </a:r>
            <a:r>
              <a:rPr lang="sl-SI" b="1" u="sng" dirty="0" smtClean="0"/>
              <a:t>Franšizing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4362450"/>
          </a:xfrm>
        </p:spPr>
        <p:txBody>
          <a:bodyPr>
            <a:normAutofit fontScale="92500"/>
          </a:bodyPr>
          <a:lstStyle/>
          <a:p>
            <a:pPr algn="just"/>
            <a:r>
              <a:rPr lang="sl-SI" sz="2400" dirty="0" smtClean="0"/>
              <a:t>Primalac franšize </a:t>
            </a:r>
            <a:r>
              <a:rPr lang="sl-SI" sz="2400" dirty="0"/>
              <a:t>dobija već </a:t>
            </a:r>
            <a:r>
              <a:rPr lang="sl-SI" sz="2400" b="1" dirty="0"/>
              <a:t>gotovo preduzeće </a:t>
            </a:r>
            <a:r>
              <a:rPr lang="sl-SI" sz="2400" dirty="0"/>
              <a:t>koje je istovetno svim ostalim u lancu franšize a uz to i stručnu pomoć u </a:t>
            </a:r>
            <a:r>
              <a:rPr lang="sl-SI" sz="2400" dirty="0" smtClean="0"/>
              <a:t>oblastima:</a:t>
            </a:r>
          </a:p>
          <a:p>
            <a:pPr lvl="0"/>
            <a:r>
              <a:rPr lang="sl-SI" sz="1900" dirty="0"/>
              <a:t>marketinške strategije,</a:t>
            </a:r>
            <a:endParaRPr lang="en-US" sz="1900" dirty="0"/>
          </a:p>
          <a:p>
            <a:pPr lvl="0"/>
            <a:r>
              <a:rPr lang="sl-SI" sz="1900" dirty="0"/>
              <a:t>početnog obučavanja zaposlenih i menadžmenta (najvišeg rukovodstva);</a:t>
            </a:r>
            <a:endParaRPr lang="en-US" sz="1900" dirty="0"/>
          </a:p>
          <a:p>
            <a:pPr lvl="0"/>
            <a:r>
              <a:rPr lang="sl-SI" sz="1900" dirty="0"/>
              <a:t>uređenja poslovnice (lokala, objekta) i njegovog opremanja;</a:t>
            </a:r>
            <a:endParaRPr lang="en-US" sz="1900" dirty="0"/>
          </a:p>
          <a:p>
            <a:pPr lvl="0"/>
            <a:r>
              <a:rPr lang="sl-SI" sz="1900" dirty="0"/>
              <a:t>standardizovane poslovne politike i postupaka;</a:t>
            </a:r>
            <a:endParaRPr lang="en-US" sz="1900" dirty="0"/>
          </a:p>
          <a:p>
            <a:pPr lvl="0"/>
            <a:r>
              <a:rPr lang="sl-SI" sz="1900" dirty="0"/>
              <a:t>centralizovane nabavke uz uštedu;</a:t>
            </a:r>
            <a:endParaRPr lang="en-US" sz="1900" dirty="0"/>
          </a:p>
          <a:p>
            <a:pPr lvl="0"/>
            <a:r>
              <a:rPr lang="sl-SI" sz="1900" dirty="0"/>
              <a:t>odabira lokacije i saveta;</a:t>
            </a:r>
            <a:endParaRPr lang="en-US" sz="1900" dirty="0"/>
          </a:p>
          <a:p>
            <a:pPr lvl="0"/>
            <a:r>
              <a:rPr lang="sl-SI" sz="1900" dirty="0"/>
              <a:t>pregovora o zakupnini;</a:t>
            </a:r>
            <a:endParaRPr lang="en-US" sz="1900" dirty="0"/>
          </a:p>
          <a:p>
            <a:pPr lvl="0"/>
            <a:r>
              <a:rPr lang="sl-SI" sz="1900" dirty="0"/>
              <a:t>finansiranja.</a:t>
            </a:r>
            <a:endParaRPr lang="en-US" sz="1900" dirty="0"/>
          </a:p>
          <a:p>
            <a:pPr algn="just"/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400733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– </a:t>
            </a:r>
            <a:r>
              <a:rPr lang="sl-SI" b="1" u="sng" dirty="0" smtClean="0"/>
              <a:t>Franšizing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dirty="0"/>
              <a:t>Primalac franšize kupovinom dobija već oblikovano preduzeće, ne mora ga dakle graditi korak po korak kao što to čini preduzetnik koji počinje od nule. </a:t>
            </a:r>
            <a:endParaRPr lang="sl-SI" sz="2400" dirty="0" smtClean="0"/>
          </a:p>
          <a:p>
            <a:pPr algn="just"/>
            <a:endParaRPr lang="sl-SI" sz="2400" dirty="0"/>
          </a:p>
          <a:p>
            <a:pPr algn="just"/>
            <a:r>
              <a:rPr lang="sl-SI" sz="2400" dirty="0"/>
              <a:t>To je trajan odnos između franšizanta i franšizera u kome se ukupna suma franšizorovih znanja, imidža, uspeha, proizvodnje i marketinških tehnika daje franšizantu uz </a:t>
            </a:r>
            <a:r>
              <a:rPr lang="sl-SI" sz="2400" dirty="0" smtClean="0"/>
              <a:t>nadoknadu.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54616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775" y="0"/>
            <a:ext cx="8911687" cy="1280890"/>
          </a:xfrm>
        </p:spPr>
        <p:txBody>
          <a:bodyPr>
            <a:normAutofit/>
          </a:bodyPr>
          <a:lstStyle/>
          <a:p>
            <a:r>
              <a:rPr lang="sl-SI" b="1" dirty="0"/>
              <a:t>Strategije ulaska u preduzetničke aktivnosti </a:t>
            </a:r>
            <a:r>
              <a:rPr lang="sl-SI" b="1" dirty="0" smtClean="0"/>
              <a:t>– </a:t>
            </a:r>
            <a:r>
              <a:rPr lang="sl-SI" b="1" u="sng" dirty="0" smtClean="0"/>
              <a:t>Franšizing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9687" y="1162050"/>
            <a:ext cx="8915400" cy="5695950"/>
          </a:xfrm>
        </p:spPr>
        <p:txBody>
          <a:bodyPr>
            <a:normAutofit/>
          </a:bodyPr>
          <a:lstStyle/>
          <a:p>
            <a:pPr algn="just"/>
            <a:endParaRPr lang="sl-SI" sz="22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1266825"/>
            <a:ext cx="5618164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5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/>
              <a:t>rasta</a:t>
            </a:r>
            <a:r>
              <a:rPr lang="en-US" b="1" dirty="0"/>
              <a:t> i </a:t>
            </a:r>
            <a:r>
              <a:rPr lang="en-US" b="1" dirty="0" err="1"/>
              <a:t>proces</a:t>
            </a:r>
            <a:r>
              <a:rPr lang="en-US" b="1" dirty="0"/>
              <a:t> </a:t>
            </a:r>
            <a:r>
              <a:rPr lang="en-US" b="1" dirty="0" err="1"/>
              <a:t>preduzetništva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/>
              <a:t>rasta</a:t>
            </a:r>
            <a:r>
              <a:rPr lang="en-US" b="1" dirty="0"/>
              <a:t> i </a:t>
            </a:r>
            <a:r>
              <a:rPr lang="en-US" b="1" dirty="0" err="1"/>
              <a:t>proces</a:t>
            </a:r>
            <a:r>
              <a:rPr lang="en-US" b="1" dirty="0"/>
              <a:t> </a:t>
            </a:r>
            <a:r>
              <a:rPr lang="en-US" b="1" dirty="0" err="1"/>
              <a:t>preduzetništva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endParaRPr lang="sr-Latn-RS" sz="2400" dirty="0" smtClean="0"/>
          </a:p>
          <a:p>
            <a:pPr algn="just"/>
            <a:r>
              <a:rPr lang="en-US" sz="2400" dirty="0" smtClean="0"/>
              <a:t>U </a:t>
            </a:r>
            <a:r>
              <a:rPr lang="en-US" sz="2400" dirty="0" err="1"/>
              <a:t>poslovnom</a:t>
            </a:r>
            <a:r>
              <a:rPr lang="en-US" sz="2400" dirty="0"/>
              <a:t> </a:t>
            </a:r>
            <a:r>
              <a:rPr lang="en-US" sz="2400" dirty="0" err="1"/>
              <a:t>poduhvatu</a:t>
            </a:r>
            <a:r>
              <a:rPr lang="en-US" sz="2400" dirty="0"/>
              <a:t> </a:t>
            </a:r>
            <a:r>
              <a:rPr lang="en-US" sz="2400" dirty="0" err="1"/>
              <a:t>polazi</a:t>
            </a:r>
            <a:r>
              <a:rPr lang="en-US" sz="2400" dirty="0"/>
              <a:t> se od </a:t>
            </a:r>
            <a:r>
              <a:rPr lang="en-US" sz="2400" b="1" dirty="0" err="1"/>
              <a:t>tržišnih</a:t>
            </a:r>
            <a:r>
              <a:rPr lang="en-US" sz="2400" b="1" dirty="0"/>
              <a:t> </a:t>
            </a:r>
            <a:r>
              <a:rPr lang="en-US" sz="2400" b="1" dirty="0" err="1"/>
              <a:t>strategija</a:t>
            </a:r>
            <a:r>
              <a:rPr lang="en-US" sz="2400" b="1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u </a:t>
            </a:r>
            <a:r>
              <a:rPr lang="en-US" sz="2400" b="1" dirty="0" err="1"/>
              <a:t>fokusu</a:t>
            </a:r>
            <a:r>
              <a:rPr lang="en-US" sz="2400" dirty="0"/>
              <a:t> </a:t>
            </a:r>
            <a:r>
              <a:rPr lang="en-US" sz="2400" dirty="0" err="1"/>
              <a:t>imaju</a:t>
            </a:r>
            <a:r>
              <a:rPr lang="en-US" sz="2400" dirty="0"/>
              <a:t> </a:t>
            </a:r>
            <a:r>
              <a:rPr lang="en-US" sz="2400" b="1" dirty="0" err="1"/>
              <a:t>potrebe</a:t>
            </a:r>
            <a:r>
              <a:rPr lang="en-US" sz="2400" b="1" dirty="0"/>
              <a:t> </a:t>
            </a:r>
            <a:r>
              <a:rPr lang="en-US" sz="2400" b="1" dirty="0" err="1"/>
              <a:t>kupaca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zahteva</a:t>
            </a:r>
            <a:r>
              <a:rPr lang="en-US" sz="2400" dirty="0"/>
              <a:t> </a:t>
            </a:r>
            <a:r>
              <a:rPr lang="en-US" sz="2400" dirty="0" err="1"/>
              <a:t>usvajanje</a:t>
            </a:r>
            <a:r>
              <a:rPr lang="en-US" sz="2400" dirty="0"/>
              <a:t> i </a:t>
            </a:r>
            <a:r>
              <a:rPr lang="en-US" sz="2400" dirty="0" err="1"/>
              <a:t>sprovođenje</a:t>
            </a:r>
            <a:r>
              <a:rPr lang="en-US" sz="2400" dirty="0"/>
              <a:t> </a:t>
            </a:r>
            <a:r>
              <a:rPr lang="en-US" sz="2400" dirty="0" err="1"/>
              <a:t>odgovarajuće</a:t>
            </a:r>
            <a:r>
              <a:rPr lang="en-US" sz="2400" dirty="0"/>
              <a:t> </a:t>
            </a:r>
            <a:r>
              <a:rPr lang="en-US" sz="2400" dirty="0" err="1"/>
              <a:t>poslovne</a:t>
            </a:r>
            <a:r>
              <a:rPr lang="en-US" sz="2400" dirty="0"/>
              <a:t> </a:t>
            </a:r>
            <a:r>
              <a:rPr lang="en-US" sz="2400" dirty="0" err="1"/>
              <a:t>politike</a:t>
            </a:r>
            <a:r>
              <a:rPr lang="en-US" sz="2400" dirty="0"/>
              <a:t> i </a:t>
            </a:r>
            <a:r>
              <a:rPr lang="en-US" sz="2400" dirty="0" err="1"/>
              <a:t>prakse</a:t>
            </a:r>
            <a:r>
              <a:rPr lang="en-US" sz="2400" dirty="0"/>
              <a:t> u </a:t>
            </a:r>
            <a:r>
              <a:rPr lang="en-US" sz="2400" dirty="0" err="1"/>
              <a:t>okviru</a:t>
            </a:r>
            <a:r>
              <a:rPr lang="en-US" sz="2400" dirty="0"/>
              <a:t> </a:t>
            </a:r>
            <a:r>
              <a:rPr lang="en-US" sz="2400" dirty="0" err="1"/>
              <a:t>samog</a:t>
            </a:r>
            <a:r>
              <a:rPr lang="en-US" sz="2400" dirty="0"/>
              <a:t> </a:t>
            </a:r>
            <a:r>
              <a:rPr lang="en-US" sz="2400" dirty="0" err="1"/>
              <a:t>preduzeća</a:t>
            </a:r>
            <a:r>
              <a:rPr lang="en-US" sz="2400" dirty="0"/>
              <a:t> </a:t>
            </a:r>
            <a:r>
              <a:rPr lang="en-US" sz="2400" dirty="0" err="1"/>
              <a:t>kojima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prepoznate</a:t>
            </a:r>
            <a:r>
              <a:rPr lang="en-US" sz="2400" dirty="0"/>
              <a:t> </a:t>
            </a:r>
            <a:r>
              <a:rPr lang="en-US" sz="2400" dirty="0" err="1"/>
              <a:t>potrebe</a:t>
            </a:r>
            <a:r>
              <a:rPr lang="en-US" sz="2400" dirty="0"/>
              <a:t> </a:t>
            </a:r>
            <a:r>
              <a:rPr lang="en-US" sz="2400" dirty="0" err="1"/>
              <a:t>kupaca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 smtClean="0"/>
              <a:t>zadovoljene</a:t>
            </a:r>
            <a:r>
              <a:rPr lang="sr-Latn-RS" sz="2400" dirty="0" smtClean="0"/>
              <a:t>.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79778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U </a:t>
            </a:r>
            <a:r>
              <a:rPr lang="en-US" sz="2400" dirty="0" err="1"/>
              <a:t>najvažnije</a:t>
            </a:r>
            <a:r>
              <a:rPr lang="en-US" sz="2400" dirty="0"/>
              <a:t> </a:t>
            </a:r>
            <a:r>
              <a:rPr lang="en-US" sz="2400" dirty="0" err="1"/>
              <a:t>preduzetničke</a:t>
            </a:r>
            <a:r>
              <a:rPr lang="en-US" sz="2400" dirty="0"/>
              <a:t> </a:t>
            </a:r>
            <a:r>
              <a:rPr lang="en-US" sz="2400" dirty="0" err="1"/>
              <a:t>strategije</a:t>
            </a:r>
            <a:r>
              <a:rPr lang="en-US" sz="2400" dirty="0"/>
              <a:t> </a:t>
            </a:r>
            <a:r>
              <a:rPr lang="en-US" sz="2400" dirty="0" err="1" smtClean="0"/>
              <a:t>spadaju</a:t>
            </a:r>
            <a:r>
              <a:rPr lang="sr-Latn-RS" sz="2400" dirty="0" smtClean="0"/>
              <a:t>:</a:t>
            </a:r>
          </a:p>
          <a:p>
            <a:pPr algn="just"/>
            <a:endParaRPr lang="sr-Latn-RS" sz="2400" dirty="0" smtClean="0"/>
          </a:p>
          <a:p>
            <a:pPr algn="just"/>
            <a:r>
              <a:rPr lang="sl-SI" sz="2400" dirty="0"/>
              <a:t>»Biti prvi ali istovremeno i </a:t>
            </a:r>
            <a:r>
              <a:rPr lang="sl-SI" sz="2400" dirty="0" smtClean="0"/>
              <a:t>najbolji« </a:t>
            </a:r>
          </a:p>
          <a:p>
            <a:pPr algn="just"/>
            <a:r>
              <a:rPr lang="sl-SI" sz="2400" dirty="0"/>
              <a:t>»Pogodi tamo gde ne očekuju</a:t>
            </a:r>
            <a:r>
              <a:rPr lang="sl-SI" sz="2400" dirty="0" smtClean="0"/>
              <a:t>«</a:t>
            </a:r>
          </a:p>
          <a:p>
            <a:pPr algn="just"/>
            <a:r>
              <a:rPr lang="sl-SI" sz="2400" dirty="0"/>
              <a:t>Zaštićene oblasti (»ekološke niše</a:t>
            </a:r>
            <a:r>
              <a:rPr lang="sl-SI" sz="2400" dirty="0" smtClean="0"/>
              <a:t>«)</a:t>
            </a:r>
          </a:p>
          <a:p>
            <a:pPr algn="just"/>
            <a:r>
              <a:rPr lang="sl-SI" sz="2400" dirty="0"/>
              <a:t>»Promenjene vrednosti i karakteristike«</a:t>
            </a:r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15347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dirty="0" smtClean="0"/>
              <a:t>»</a:t>
            </a:r>
            <a:r>
              <a:rPr lang="sl-SI" sz="2400" b="1" dirty="0"/>
              <a:t>Biti prvi ali istovremeno i </a:t>
            </a:r>
            <a:r>
              <a:rPr lang="sl-SI" sz="2400" b="1" dirty="0" smtClean="0"/>
              <a:t>najbolji</a:t>
            </a:r>
            <a:r>
              <a:rPr lang="sl-SI" sz="2400" dirty="0" smtClean="0"/>
              <a:t>« </a:t>
            </a:r>
          </a:p>
          <a:p>
            <a:pPr algn="just"/>
            <a:r>
              <a:rPr lang="sl-SI" sz="2400" dirty="0" smtClean="0"/>
              <a:t>cilj </a:t>
            </a:r>
            <a:r>
              <a:rPr lang="sl-SI" sz="2400" dirty="0"/>
              <a:t>je osvajanje vodeće pozicije ili potune dominacije na nekom novom </a:t>
            </a:r>
            <a:r>
              <a:rPr lang="sl-SI" sz="2400" dirty="0" smtClean="0"/>
              <a:t>tržištu </a:t>
            </a:r>
            <a:r>
              <a:rPr lang="sl-SI" sz="2400" smtClean="0"/>
              <a:t>ili grani</a:t>
            </a:r>
            <a:endParaRPr lang="sl-SI" sz="2400" dirty="0" smtClean="0"/>
          </a:p>
          <a:p>
            <a:pPr algn="just"/>
            <a:r>
              <a:rPr lang="sl-SI" sz="2400" dirty="0" smtClean="0"/>
              <a:t>najveći </a:t>
            </a:r>
            <a:r>
              <a:rPr lang="sl-SI" sz="2400" dirty="0"/>
              <a:t>rizik ili neizvesnost ulaganja </a:t>
            </a:r>
            <a:r>
              <a:rPr lang="sl-SI" sz="2400" dirty="0" smtClean="0"/>
              <a:t>sredstava. </a:t>
            </a:r>
          </a:p>
          <a:p>
            <a:pPr algn="just"/>
            <a:r>
              <a:rPr lang="sl-SI" sz="2400" dirty="0"/>
              <a:t>strategija koja »ne prašta« </a:t>
            </a:r>
            <a:r>
              <a:rPr lang="sl-SI" sz="2400" dirty="0" smtClean="0"/>
              <a:t>greške – 2 mogućnosti</a:t>
            </a:r>
            <a:r>
              <a:rPr lang="sl-SI" sz="2400" dirty="0"/>
              <a:t>: pogodak ili promašaj </a:t>
            </a:r>
            <a:endParaRPr lang="sl-SI" sz="2400" dirty="0" smtClean="0"/>
          </a:p>
          <a:p>
            <a:pPr algn="just"/>
            <a:r>
              <a:rPr lang="sl-SI" sz="2400" dirty="0"/>
              <a:t>donosi najveću korist – profit i beneficije</a:t>
            </a:r>
            <a:endParaRPr lang="sl-SI" sz="2200" dirty="0" smtClean="0"/>
          </a:p>
        </p:txBody>
      </p:sp>
    </p:spTree>
    <p:extLst>
      <p:ext uri="{BB962C8B-B14F-4D97-AF65-F5344CB8AC3E}">
        <p14:creationId xmlns:p14="http://schemas.microsoft.com/office/powerpoint/2010/main" val="277792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dirty="0" smtClean="0"/>
              <a:t>»</a:t>
            </a:r>
            <a:r>
              <a:rPr lang="sl-SI" sz="2400" b="1" dirty="0"/>
              <a:t>Pogodi tamo gde ne očekuju</a:t>
            </a:r>
            <a:r>
              <a:rPr lang="sl-SI" sz="2400" dirty="0" smtClean="0"/>
              <a:t>« - </a:t>
            </a:r>
            <a:r>
              <a:rPr lang="sl-SI" sz="2400" dirty="0"/>
              <a:t>sa </a:t>
            </a:r>
            <a:r>
              <a:rPr lang="sl-SI" sz="2400" dirty="0" smtClean="0"/>
              <a:t>2 modifikacije            » kreativna </a:t>
            </a:r>
            <a:r>
              <a:rPr lang="sl-SI" sz="2400" dirty="0"/>
              <a:t>imitacija« i »iskoristi naviku</a:t>
            </a:r>
            <a:r>
              <a:rPr lang="sl-SI" sz="2400" dirty="0" smtClean="0"/>
              <a:t>«</a:t>
            </a:r>
          </a:p>
          <a:p>
            <a:pPr algn="just"/>
            <a:r>
              <a:rPr lang="sl-SI" sz="2400" dirty="0"/>
              <a:t>»</a:t>
            </a:r>
            <a:r>
              <a:rPr lang="sl-SI" sz="2400" b="1" dirty="0"/>
              <a:t>Kreativna imitacija«</a:t>
            </a:r>
            <a:r>
              <a:rPr lang="sl-SI" sz="2400" dirty="0"/>
              <a:t> je </a:t>
            </a:r>
            <a:r>
              <a:rPr lang="sl-SI" sz="2400" dirty="0" smtClean="0"/>
              <a:t>zasniva se da će strategija </a:t>
            </a:r>
            <a:r>
              <a:rPr lang="sl-SI" sz="2400" dirty="0"/>
              <a:t>»prvi ali istovremeno i najbolji« biti promašaj. </a:t>
            </a:r>
            <a:endParaRPr lang="sl-SI" sz="2400" dirty="0" smtClean="0"/>
          </a:p>
          <a:p>
            <a:pPr algn="just"/>
            <a:r>
              <a:rPr lang="sl-SI" sz="2400" dirty="0" smtClean="0"/>
              <a:t>polazi se od </a:t>
            </a:r>
            <a:r>
              <a:rPr lang="sl-SI" sz="2400" dirty="0"/>
              <a:t>već postojeće tražnje na tržištu, veće nego što može da je zadovolji prvobitni inovator, </a:t>
            </a:r>
            <a:r>
              <a:rPr lang="sl-SI" sz="2400" dirty="0" smtClean="0"/>
              <a:t>može </a:t>
            </a:r>
            <a:r>
              <a:rPr lang="sl-SI" sz="2400" dirty="0"/>
              <a:t>se ispitati šta kupci kupuju, kako kupuju, koje su najvažnije koristi i upotrebne vrednosti za njih.</a:t>
            </a:r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25927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dirty="0" smtClean="0"/>
              <a:t>»</a:t>
            </a:r>
            <a:r>
              <a:rPr lang="sl-SI" sz="2400" b="1" dirty="0"/>
              <a:t>Pogodi tamo gde ne očekuju</a:t>
            </a:r>
            <a:r>
              <a:rPr lang="sl-SI" sz="2400" dirty="0" smtClean="0"/>
              <a:t>« - </a:t>
            </a:r>
            <a:r>
              <a:rPr lang="sl-SI" sz="2400" dirty="0"/>
              <a:t>sa </a:t>
            </a:r>
            <a:r>
              <a:rPr lang="sl-SI" sz="2400" dirty="0" smtClean="0"/>
              <a:t>2 modifikacije            » kreativna </a:t>
            </a:r>
            <a:r>
              <a:rPr lang="sl-SI" sz="2400" dirty="0"/>
              <a:t>imitacija« i »iskoristi naviku</a:t>
            </a:r>
            <a:r>
              <a:rPr lang="sl-SI" sz="2400" dirty="0" smtClean="0"/>
              <a:t>«</a:t>
            </a:r>
          </a:p>
          <a:p>
            <a:pPr lvl="0"/>
            <a:r>
              <a:rPr lang="sl-SI" sz="2400" dirty="0"/>
              <a:t>»</a:t>
            </a:r>
            <a:r>
              <a:rPr lang="sl-SI" sz="2400" b="1" dirty="0"/>
              <a:t>Iskoristi naviku</a:t>
            </a:r>
            <a:r>
              <a:rPr lang="sl-SI" sz="2400" dirty="0"/>
              <a:t>« polazi od toga da je već stvorena navika postojećih preduzeća koja je održavana uprkos činjenici da ona vodi gubitku vodeće pozicije na tržištu – prilika za firmu koja uoči »nebranjenu poziciju</a:t>
            </a:r>
            <a:r>
              <a:rPr lang="sl-SI" sz="2400" dirty="0" smtClean="0"/>
              <a:t>«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876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b="1" dirty="0"/>
              <a:t>Zaštićene oblasti (»ekološke niše«)</a:t>
            </a:r>
            <a:r>
              <a:rPr lang="sl-SI" sz="2400" dirty="0"/>
              <a:t> </a:t>
            </a:r>
            <a:endParaRPr lang="sl-SI" sz="2400" dirty="0" smtClean="0"/>
          </a:p>
          <a:p>
            <a:pPr algn="just"/>
            <a:r>
              <a:rPr lang="sl-SI" sz="2400" dirty="0" smtClean="0"/>
              <a:t>strategija </a:t>
            </a:r>
            <a:r>
              <a:rPr lang="sl-SI" sz="2400" dirty="0"/>
              <a:t>koja ima za cilj osvajanje, sticanje praktičnog monopola na jednom malom</a:t>
            </a:r>
            <a:r>
              <a:rPr lang="sl-SI" sz="2400" dirty="0" smtClean="0"/>
              <a:t>, </a:t>
            </a:r>
            <a:r>
              <a:rPr lang="sl-SI" sz="2400" dirty="0"/>
              <a:t>ograničenom segmentu </a:t>
            </a:r>
            <a:r>
              <a:rPr lang="sl-SI" sz="2400" dirty="0" smtClean="0"/>
              <a:t>tržišta</a:t>
            </a:r>
          </a:p>
          <a:p>
            <a:pPr algn="just"/>
            <a:r>
              <a:rPr lang="sl-SI" sz="2400" dirty="0" smtClean="0"/>
              <a:t>Ključan je tajming  - u početnoj fazi</a:t>
            </a:r>
          </a:p>
          <a:p>
            <a:pPr algn="just"/>
            <a:r>
              <a:rPr lang="sl-SI" sz="2400" dirty="0" smtClean="0"/>
              <a:t>Ključno je da </a:t>
            </a:r>
            <a:r>
              <a:rPr lang="sl-SI" sz="2400" dirty="0"/>
              <a:t>se ostane i bude </a:t>
            </a:r>
            <a:r>
              <a:rPr lang="sl-SI" sz="2400" dirty="0" smtClean="0"/>
              <a:t>neupadljiv - za opstanak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880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1352551"/>
            <a:ext cx="8915400" cy="5286374"/>
          </a:xfrm>
        </p:spPr>
        <p:txBody>
          <a:bodyPr>
            <a:normAutofit/>
          </a:bodyPr>
          <a:lstStyle/>
          <a:p>
            <a:pPr algn="just"/>
            <a:r>
              <a:rPr lang="sl-SI" sz="2400" b="1" dirty="0"/>
              <a:t>Zaštićene oblasti (»ekološke niše«)</a:t>
            </a:r>
            <a:r>
              <a:rPr lang="sl-SI" sz="2400" dirty="0"/>
              <a:t> </a:t>
            </a:r>
            <a:endParaRPr lang="sl-SI" sz="2400" dirty="0" smtClean="0"/>
          </a:p>
          <a:p>
            <a:pPr algn="just"/>
            <a:endParaRPr lang="sl-SI" sz="2400" dirty="0" smtClean="0"/>
          </a:p>
          <a:p>
            <a:pPr algn="just"/>
            <a:r>
              <a:rPr lang="sl-SI" sz="2400" dirty="0" smtClean="0"/>
              <a:t>Strategija </a:t>
            </a:r>
            <a:r>
              <a:rPr lang="sl-SI" sz="2400" b="1" dirty="0" smtClean="0"/>
              <a:t>»naplatne rampe« </a:t>
            </a:r>
          </a:p>
          <a:p>
            <a:pPr lvl="1" algn="just"/>
            <a:r>
              <a:rPr lang="sl-SI" sz="2000" dirty="0" smtClean="0"/>
              <a:t>1 </a:t>
            </a:r>
            <a:r>
              <a:rPr lang="sl-SI" sz="2000" dirty="0"/>
              <a:t>tržišni segment – </a:t>
            </a:r>
            <a:r>
              <a:rPr lang="sl-SI" sz="2000" dirty="0" smtClean="0"/>
              <a:t>1 </a:t>
            </a:r>
            <a:r>
              <a:rPr lang="sl-SI" sz="2000" dirty="0"/>
              <a:t>proizvod – </a:t>
            </a:r>
            <a:r>
              <a:rPr lang="sl-SI" sz="2000" dirty="0" smtClean="0"/>
              <a:t>1 tržište</a:t>
            </a:r>
          </a:p>
          <a:p>
            <a:pPr algn="just"/>
            <a:r>
              <a:rPr lang="sl-SI" sz="2400" b="1" dirty="0"/>
              <a:t>Specijalizovane veštine i </a:t>
            </a:r>
            <a:r>
              <a:rPr lang="sl-SI" sz="2400" b="1" dirty="0" smtClean="0"/>
              <a:t>znanja </a:t>
            </a:r>
          </a:p>
          <a:p>
            <a:pPr lvl="1" algn="just"/>
            <a:r>
              <a:rPr lang="sl-SI" sz="2000" dirty="0" smtClean="0"/>
              <a:t>Rezultat je sistematskog </a:t>
            </a:r>
            <a:r>
              <a:rPr lang="sl-SI" sz="2000" dirty="0"/>
              <a:t>pregleda i analize inovativnih mogućnosti i to u samom nastanku </a:t>
            </a:r>
            <a:r>
              <a:rPr lang="sl-SI" sz="2000" dirty="0" smtClean="0"/>
              <a:t>- što </a:t>
            </a:r>
            <a:r>
              <a:rPr lang="sl-SI" sz="2000" dirty="0"/>
              <a:t>podrazumeva specijalnost. Stručnost i znanje su jedinstveni</a:t>
            </a:r>
            <a:r>
              <a:rPr lang="sl-SI" sz="2000" dirty="0" smtClean="0"/>
              <a:t>.</a:t>
            </a:r>
          </a:p>
          <a:p>
            <a:pPr algn="just"/>
            <a:r>
              <a:rPr lang="sl-SI" sz="2400" b="1" dirty="0"/>
              <a:t>Specijalizovana </a:t>
            </a:r>
            <a:r>
              <a:rPr lang="sl-SI" sz="2400" b="1" dirty="0" smtClean="0"/>
              <a:t>tržišta</a:t>
            </a:r>
          </a:p>
          <a:p>
            <a:pPr marL="742950" lvl="2" indent="-342900" algn="just"/>
            <a:r>
              <a:rPr lang="sl-SI" sz="2000" dirty="0" smtClean="0"/>
              <a:t>Bazirana </a:t>
            </a:r>
            <a:r>
              <a:rPr lang="sl-SI" sz="2000" dirty="0"/>
              <a:t>na istraživanju </a:t>
            </a:r>
            <a:r>
              <a:rPr lang="sl-SI" sz="2000" dirty="0" smtClean="0"/>
              <a:t>tržišta uz: </a:t>
            </a:r>
            <a:r>
              <a:rPr lang="sl-SI" sz="2000" dirty="0"/>
              <a:t>sistematsku analizu trenda, inovacije i stalno poboljšanje proizvoda i karakteristika usluga.</a:t>
            </a:r>
            <a:endParaRPr lang="en-US" sz="2000" dirty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89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l-SI" sz="2400" b="1" dirty="0"/>
              <a:t>»Promenjene vrednosti i karakteristike« </a:t>
            </a:r>
            <a:endParaRPr lang="sl-SI" sz="2400" b="1" dirty="0" smtClean="0"/>
          </a:p>
          <a:p>
            <a:pPr algn="just"/>
            <a:r>
              <a:rPr lang="sl-SI" sz="2400" dirty="0"/>
              <a:t>sama po sebi predstavlja inovaciju, menja upotrebnu vrednost i ekonomske karakteristike postojećeg proizvoda ili usluge</a:t>
            </a:r>
            <a:r>
              <a:rPr lang="sl-SI" sz="2400" dirty="0" smtClean="0"/>
              <a:t>.</a:t>
            </a:r>
          </a:p>
          <a:p>
            <a:pPr algn="just"/>
            <a:r>
              <a:rPr lang="sl-SI" sz="2400" dirty="0" smtClean="0"/>
              <a:t>ključ uspeha:</a:t>
            </a:r>
          </a:p>
          <a:p>
            <a:pPr lvl="0"/>
            <a:r>
              <a:rPr lang="sl-SI" sz="1900" dirty="0"/>
              <a:t>stvaranje koristi za kupca;</a:t>
            </a:r>
            <a:endParaRPr lang="en-US" sz="1900" dirty="0"/>
          </a:p>
          <a:p>
            <a:pPr lvl="0"/>
            <a:r>
              <a:rPr lang="sl-SI" sz="1900" dirty="0"/>
              <a:t>utvrđivanje </a:t>
            </a:r>
            <a:r>
              <a:rPr lang="sl-SI" sz="1900" dirty="0" smtClean="0"/>
              <a:t>cena – samo ono što kupac hoće da plati;</a:t>
            </a:r>
            <a:endParaRPr lang="en-US" sz="1900" dirty="0"/>
          </a:p>
          <a:p>
            <a:r>
              <a:rPr lang="sl-SI" sz="1900" dirty="0"/>
              <a:t>utvrđivanje potrošačke realnosti </a:t>
            </a:r>
            <a:r>
              <a:rPr lang="sl-SI" sz="1900" dirty="0" smtClean="0"/>
              <a:t>– pravi </a:t>
            </a:r>
            <a:r>
              <a:rPr lang="sl-SI" sz="1900" dirty="0"/>
              <a:t>proizvod (novac; </a:t>
            </a:r>
            <a:r>
              <a:rPr lang="sl-SI" sz="1900" dirty="0" smtClean="0"/>
              <a:t>ograničenja u zakonu, kulturi, tehnogoliji...)</a:t>
            </a:r>
          </a:p>
          <a:p>
            <a:r>
              <a:rPr lang="sl-SI" sz="1900" dirty="0"/>
              <a:t>isporuka vrednosti za kupca – kupac kupuje vrednost sopstvenog novca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9302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pPr algn="just"/>
            <a:r>
              <a:rPr lang="sl-SI" sz="2400" dirty="0"/>
              <a:t>Postoji podela strategija rasta procesa preduzetnštva u odnosu na </a:t>
            </a:r>
            <a:r>
              <a:rPr lang="sl-SI" sz="2400" b="1" dirty="0"/>
              <a:t>lične karakteristike </a:t>
            </a:r>
            <a:r>
              <a:rPr lang="sl-SI" sz="2400" b="1" dirty="0" smtClean="0"/>
              <a:t>preduzetnika:</a:t>
            </a:r>
          </a:p>
          <a:p>
            <a:pPr algn="just"/>
            <a:endParaRPr lang="sl-SI" sz="2400" b="1" dirty="0" smtClean="0"/>
          </a:p>
          <a:p>
            <a:pPr lvl="0"/>
            <a:r>
              <a:rPr lang="de-DE" sz="2000" dirty="0"/>
              <a:t>strategija potpunog planiranja,</a:t>
            </a:r>
            <a:endParaRPr lang="en-US" sz="2000" dirty="0"/>
          </a:p>
          <a:p>
            <a:pPr lvl="0"/>
            <a:r>
              <a:rPr lang="en-US" sz="2000" dirty="0"/>
              <a:t></a:t>
            </a:r>
            <a:r>
              <a:rPr lang="de-DE" sz="2000" dirty="0"/>
              <a:t>strategija kritične tačke,</a:t>
            </a:r>
            <a:endParaRPr lang="en-US" sz="2000" dirty="0"/>
          </a:p>
          <a:p>
            <a:pPr lvl="0"/>
            <a:r>
              <a:rPr lang="en-US" sz="2000" dirty="0"/>
              <a:t></a:t>
            </a:r>
            <a:r>
              <a:rPr lang="de-DE" sz="2000" dirty="0"/>
              <a:t>oportunistička strategija,</a:t>
            </a:r>
            <a:endParaRPr lang="en-US" sz="2000" dirty="0"/>
          </a:p>
          <a:p>
            <a:pPr lvl="0"/>
            <a:r>
              <a:rPr lang="en-US" sz="2000" dirty="0"/>
              <a:t></a:t>
            </a:r>
            <a:r>
              <a:rPr lang="de-DE" sz="2000" dirty="0"/>
              <a:t>reaktivistička strategija,</a:t>
            </a:r>
            <a:endParaRPr lang="en-US" sz="2000" dirty="0"/>
          </a:p>
          <a:p>
            <a:pPr lvl="0"/>
            <a:r>
              <a:rPr lang="en-US" sz="2000" dirty="0"/>
              <a:t></a:t>
            </a:r>
            <a:r>
              <a:rPr lang="de-DE" sz="2000" dirty="0"/>
              <a:t>rutina (navika).</a:t>
            </a:r>
            <a:endParaRPr lang="en-US" sz="2000" dirty="0"/>
          </a:p>
          <a:p>
            <a:pPr algn="just"/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55509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r>
              <a:rPr lang="de-DE" sz="2000" i="1" dirty="0"/>
              <a:t> </a:t>
            </a:r>
            <a:r>
              <a:rPr lang="de-DE" sz="2000" b="1" dirty="0" smtClean="0"/>
              <a:t>Strategija </a:t>
            </a:r>
            <a:r>
              <a:rPr lang="de-DE" sz="2000" b="1" dirty="0"/>
              <a:t>potpunog planiranja</a:t>
            </a:r>
            <a:r>
              <a:rPr lang="de-DE" sz="2000" i="1" dirty="0"/>
              <a:t> </a:t>
            </a:r>
            <a:endParaRPr lang="sr-Latn-RS" sz="2000" i="1" dirty="0" smtClean="0"/>
          </a:p>
          <a:p>
            <a:endParaRPr lang="sr-Latn-RS" sz="2000" dirty="0" smtClean="0"/>
          </a:p>
          <a:p>
            <a:r>
              <a:rPr lang="de-DE" sz="2000" dirty="0" smtClean="0"/>
              <a:t>je </a:t>
            </a:r>
            <a:r>
              <a:rPr lang="de-DE" sz="2000" dirty="0"/>
              <a:t>proaktivne </a:t>
            </a:r>
            <a:r>
              <a:rPr lang="de-DE" sz="2000" dirty="0" smtClean="0"/>
              <a:t>orijentacije</a:t>
            </a:r>
            <a:endParaRPr lang="sr-Latn-RS" sz="2000" dirty="0" smtClean="0"/>
          </a:p>
          <a:p>
            <a:r>
              <a:rPr lang="sr-Latn-RS" sz="2000" dirty="0" smtClean="0"/>
              <a:t>p</a:t>
            </a:r>
            <a:r>
              <a:rPr lang="de-DE" sz="2000" dirty="0" smtClean="0"/>
              <a:t>reduzetnik </a:t>
            </a:r>
            <a:r>
              <a:rPr lang="de-DE" sz="2000" dirty="0"/>
              <a:t>planira unapred i aktivno i sveobuhvatno struktuira interno i eksteno okruženje, sve radne procese, anticipira greške i </a:t>
            </a:r>
            <a:endParaRPr lang="sr-Latn-RS" sz="2000" dirty="0" smtClean="0"/>
          </a:p>
          <a:p>
            <a:r>
              <a:rPr lang="de-DE" sz="2000" dirty="0" smtClean="0"/>
              <a:t>primenjuje </a:t>
            </a:r>
            <a:r>
              <a:rPr lang="de-DE" sz="2000" dirty="0"/>
              <a:t>sistem prevencije umesto detekcije grešaka i propusta.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96859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r>
              <a:rPr lang="de-DE" sz="2000" b="1" dirty="0" smtClean="0"/>
              <a:t>Strategija </a:t>
            </a:r>
            <a:r>
              <a:rPr lang="de-DE" sz="2000" b="1" dirty="0"/>
              <a:t>kritične tačke</a:t>
            </a:r>
            <a:r>
              <a:rPr lang="de-DE" sz="2000" dirty="0"/>
              <a:t> </a:t>
            </a:r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/>
          </a:p>
          <a:p>
            <a:r>
              <a:rPr lang="de-DE" sz="2000" dirty="0" smtClean="0"/>
              <a:t>počinje </a:t>
            </a:r>
            <a:r>
              <a:rPr lang="de-DE" sz="2000" dirty="0"/>
              <a:t>sa najtežom, najnejasnijom ali i najvažnijom tačkom u </a:t>
            </a:r>
            <a:r>
              <a:rPr lang="de-DE" sz="2000" dirty="0" smtClean="0"/>
              <a:t>planu</a:t>
            </a:r>
            <a:endParaRPr lang="sr-Latn-RS" sz="2000" dirty="0" smtClean="0"/>
          </a:p>
          <a:p>
            <a:r>
              <a:rPr lang="sr-Latn-RS" sz="2000" dirty="0" smtClean="0"/>
              <a:t>s</a:t>
            </a:r>
            <a:r>
              <a:rPr lang="de-DE" sz="2000" dirty="0" smtClean="0"/>
              <a:t>ve </a:t>
            </a:r>
            <a:r>
              <a:rPr lang="de-DE" sz="2000" dirty="0"/>
              <a:t>akcije se sprovode na osnovu te tačke, tog polazišta i  drugi koraci se ne preduzimaju dok se ne reši ta </a:t>
            </a:r>
            <a:r>
              <a:rPr lang="de-DE" sz="2000" dirty="0" smtClean="0"/>
              <a:t>tačka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35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r>
              <a:rPr lang="de-DE" sz="2000" b="1" dirty="0"/>
              <a:t>Oportunistička </a:t>
            </a:r>
            <a:r>
              <a:rPr lang="de-DE" sz="2000" b="1" dirty="0" smtClean="0"/>
              <a:t>strategija</a:t>
            </a:r>
            <a:endParaRPr lang="sr-Latn-RS" sz="2000" i="1" dirty="0" smtClean="0"/>
          </a:p>
          <a:p>
            <a:endParaRPr lang="sr-Latn-RS" sz="2000" i="1" dirty="0"/>
          </a:p>
          <a:p>
            <a:r>
              <a:rPr lang="de-DE" sz="2000" dirty="0" smtClean="0"/>
              <a:t>počinje </a:t>
            </a:r>
            <a:r>
              <a:rPr lang="de-DE" sz="2000" dirty="0"/>
              <a:t>sa nekim oblikom planiranja sve dok se ne pojavi šansa u okruženju od koje preduzetnik odstupa od plana u pokušaju da tu šansu iskoristi. </a:t>
            </a:r>
            <a:endParaRPr lang="sr-Latn-RS" sz="2000" dirty="0" smtClean="0"/>
          </a:p>
          <a:p>
            <a:r>
              <a:rPr lang="sr-Latn-RS" sz="2000" dirty="0" smtClean="0"/>
              <a:t>o</a:t>
            </a:r>
            <a:r>
              <a:rPr lang="de-DE" sz="2000" dirty="0" smtClean="0"/>
              <a:t>va </a:t>
            </a:r>
            <a:r>
              <a:rPr lang="de-DE" sz="2000" dirty="0"/>
              <a:t>strategija nije sistematična  jer „dozvoljava“ korekciju i promene planova, ali je još uvek proaktivna.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426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r>
              <a:rPr lang="de-DE" sz="2000" b="1" dirty="0"/>
              <a:t>Reaktivistička strategija</a:t>
            </a:r>
            <a:r>
              <a:rPr lang="de-DE" sz="2000" i="1" dirty="0"/>
              <a:t> </a:t>
            </a:r>
            <a:endParaRPr lang="sr-Latn-RS" sz="2000" i="1" dirty="0" smtClean="0"/>
          </a:p>
          <a:p>
            <a:endParaRPr lang="sr-Latn-RS" sz="2000" i="1" dirty="0"/>
          </a:p>
          <a:p>
            <a:r>
              <a:rPr lang="de-DE" sz="2000" dirty="0" smtClean="0"/>
              <a:t>podrazumeva</a:t>
            </a:r>
            <a:r>
              <a:rPr lang="de-DE" sz="2000" i="1" dirty="0" smtClean="0"/>
              <a:t> </a:t>
            </a:r>
            <a:r>
              <a:rPr lang="de-DE" sz="2000" dirty="0" smtClean="0"/>
              <a:t> </a:t>
            </a:r>
            <a:r>
              <a:rPr lang="de-DE" sz="2000" dirty="0"/>
              <a:t>da preduzetnik reaguje u skladu sa </a:t>
            </a:r>
            <a:r>
              <a:rPr lang="de-DE" sz="2000" dirty="0" smtClean="0"/>
              <a:t>situacijom</a:t>
            </a:r>
            <a:endParaRPr lang="sr-Latn-RS" sz="2000" dirty="0" smtClean="0"/>
          </a:p>
          <a:p>
            <a:r>
              <a:rPr lang="sr-Latn-RS" sz="2000" dirty="0" smtClean="0"/>
              <a:t>a</a:t>
            </a:r>
            <a:r>
              <a:rPr lang="de-DE" sz="2000" dirty="0" smtClean="0"/>
              <a:t>kcije </a:t>
            </a:r>
            <a:r>
              <a:rPr lang="de-DE" sz="2000" dirty="0"/>
              <a:t>nisu planirane i ne koristi se proaktivan pristup </a:t>
            </a:r>
            <a:r>
              <a:rPr lang="de-DE" sz="2000" dirty="0" smtClean="0"/>
              <a:t>informacijama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286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825" y="700310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strategije</a:t>
            </a:r>
            <a:r>
              <a:rPr lang="en-US" b="1" dirty="0"/>
              <a:t> </a:t>
            </a:r>
            <a:r>
              <a:rPr lang="en-US" b="1" dirty="0" err="1" smtClean="0"/>
              <a:t>rasta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112" y="2124075"/>
            <a:ext cx="8915400" cy="3762375"/>
          </a:xfrm>
        </p:spPr>
        <p:txBody>
          <a:bodyPr>
            <a:normAutofit/>
          </a:bodyPr>
          <a:lstStyle/>
          <a:p>
            <a:r>
              <a:rPr lang="de-DE" sz="2000" b="1" dirty="0"/>
              <a:t>Rutina</a:t>
            </a:r>
            <a:r>
              <a:rPr lang="de-DE" sz="2000" i="1" dirty="0"/>
              <a:t> </a:t>
            </a:r>
            <a:endParaRPr lang="sr-Latn-RS" sz="2000" i="1" dirty="0" smtClean="0"/>
          </a:p>
          <a:p>
            <a:endParaRPr lang="sr-Latn-RS" sz="2000" i="1" dirty="0"/>
          </a:p>
          <a:p>
            <a:endParaRPr lang="sr-Latn-RS" sz="2000" i="1" dirty="0" smtClean="0"/>
          </a:p>
          <a:p>
            <a:r>
              <a:rPr lang="de-DE" sz="2000" dirty="0" smtClean="0"/>
              <a:t>standardno </a:t>
            </a:r>
            <a:r>
              <a:rPr lang="de-DE" sz="2000" dirty="0"/>
              <a:t>ponašanje i kada se koristi, nema učenja, odnosno unapređenja poslovanja, zato što se stvari obavljaju na dobro poznat i ustaljen način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27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875" y="2657474"/>
            <a:ext cx="8911687" cy="1247775"/>
          </a:xfrm>
        </p:spPr>
        <p:txBody>
          <a:bodyPr/>
          <a:lstStyle/>
          <a:p>
            <a:pPr algn="ctr"/>
            <a:r>
              <a:rPr lang="sr-Latn-RS" b="1" dirty="0" smtClean="0"/>
              <a:t>Hvala na pažnji!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557</TotalTime>
  <Words>3006</Words>
  <Application>Microsoft Office PowerPoint</Application>
  <PresentationFormat>Custom</PresentationFormat>
  <Paragraphs>338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Wisp</vt:lpstr>
      <vt:lpstr>KLJUČNI ASPEKTI POKRETANJA BIZNISA</vt:lpstr>
      <vt:lpstr>PowerPoint Presentation</vt:lpstr>
      <vt:lpstr>Rađanje, oblikovanje i izbor biznis ideja i uočavanje šansi</vt:lpstr>
      <vt:lpstr>Rađanje, oblikovanje i izbor biznis ideja i uočavanje šansi</vt:lpstr>
      <vt:lpstr>Rađanje, oblikovanje i izbor biznis ideja i uočavanje šansi</vt:lpstr>
      <vt:lpstr>Oblikovanje i izbor biznis ideje</vt:lpstr>
      <vt:lpstr>Oblikovanje i izbor biznis ideje</vt:lpstr>
      <vt:lpstr>Oblikovanje i izbor biznis ideje</vt:lpstr>
      <vt:lpstr>Oblikovanje i izbor biznis ideje</vt:lpstr>
      <vt:lpstr>Oblikovanje i izbor biznis ideje</vt:lpstr>
      <vt:lpstr>Prepoznavanje šanse na tržištu</vt:lpstr>
      <vt:lpstr>Prepoznavanje šanse na tržištu</vt:lpstr>
      <vt:lpstr>Prepoznavanje šanse na tržištu</vt:lpstr>
      <vt:lpstr>Prepoznavanje šanse na tržištu</vt:lpstr>
      <vt:lpstr>Prepoznavanje šanse na tržištu</vt:lpstr>
      <vt:lpstr>Prepoznavanje šanse na tržištu</vt:lpstr>
      <vt:lpstr>Prepoznavanje šanse na tržištu</vt:lpstr>
      <vt:lpstr>Prepoznavanje šanse na tržištu</vt:lpstr>
      <vt:lpstr>Prepoznavanje šanse na tržištu</vt:lpstr>
      <vt:lpstr>Ulazak na tržište, pokretanje i razvoj biznisa</vt:lpstr>
      <vt:lpstr>Ulazak na tržište, pokretanje i razvoj biznisa</vt:lpstr>
      <vt:lpstr>Ulazak na tržište, pokretanje i razvoj biznisa</vt:lpstr>
      <vt:lpstr>Ulazak na tržište, pokretanje i razvoj biznisa</vt:lpstr>
      <vt:lpstr>Ulazak na tržište, pokretanje i razvoj biznisa</vt:lpstr>
      <vt:lpstr>Ulazak na tržište, pokretanje i razvoj biznisa</vt:lpstr>
      <vt:lpstr>Ulazak na tržište, pokretanje i razvoj biznisa</vt:lpstr>
      <vt:lpstr>Ulazak na tržište, pokretanje i razvoj biznisa</vt:lpstr>
      <vt:lpstr>Okruženje i preduzetništvo</vt:lpstr>
      <vt:lpstr>Okruženje i preduzetništvo</vt:lpstr>
      <vt:lpstr>Okruženje i preduzetništvo</vt:lpstr>
      <vt:lpstr>Okruženje i preduzetništvo</vt:lpstr>
      <vt:lpstr>Okruženje i preduzetništvo</vt:lpstr>
      <vt:lpstr>Okruženje i preduzetništvo</vt:lpstr>
      <vt:lpstr>Okruženje i preduzetništvo</vt:lpstr>
      <vt:lpstr>Strategije ulaska u preduzetničke aktivnosti </vt:lpstr>
      <vt:lpstr>Strategije ulaska u preduzetničke aktivnosti </vt:lpstr>
      <vt:lpstr>Strategije ulaska u preduzetničke aktivnosti - Preduzetnici koji kreću od nule</vt:lpstr>
      <vt:lpstr>Strategije ulaska u preduzetničke aktivnosti - Preduzetnici koji kreću od nule</vt:lpstr>
      <vt:lpstr>Strategije ulaska u preduzetničke aktivnosti - Preduzetnici koji kreću od nule</vt:lpstr>
      <vt:lpstr>Strategije ulaska u preduzetničke aktivnosti - Preduzetnici koji kreću od nule</vt:lpstr>
      <vt:lpstr>Strategije ulaska u preduzetničke aktivnosti - Preduzetnici koji kreću od nule</vt:lpstr>
      <vt:lpstr>Strategije ulaska u preduzetničke aktivnosti - Kupovina postojećeg preduzeća </vt:lpstr>
      <vt:lpstr>Strategije ulaska u preduzetničke aktivnosti - Kupovina postojećeg preduzeća </vt:lpstr>
      <vt:lpstr>Strategije ulaska u preduzetničke aktivnosti - Kupovina postojećeg preduzeća </vt:lpstr>
      <vt:lpstr>Strategije ulaska u preduzetničke aktivnosti - Kupovina postojećeg preduzeća </vt:lpstr>
      <vt:lpstr>Strategije ulaska u preduzetničke aktivnosti – Franšizing</vt:lpstr>
      <vt:lpstr>Strategije ulaska u preduzetničke aktivnosti – Franšizing</vt:lpstr>
      <vt:lpstr>Strategije ulaska u preduzetničke aktivnosti – Franšizing</vt:lpstr>
      <vt:lpstr>Strategije ulaska u preduzetničke aktivnosti – Franšizing</vt:lpstr>
      <vt:lpstr>Strategije ulaska u preduzetničke aktivnosti – Franšizing</vt:lpstr>
      <vt:lpstr>Preduzetničke strategije rasta i proces preduzetništva</vt:lpstr>
      <vt:lpstr>Preduzetničke strategije rasta i proces preduzetništva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Preduzetničke strategije rasta</vt:lpstr>
      <vt:lpstr>Hvala na pažnji!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Windows User</cp:lastModifiedBy>
  <cp:revision>93</cp:revision>
  <dcterms:created xsi:type="dcterms:W3CDTF">2019-10-10T15:18:30Z</dcterms:created>
  <dcterms:modified xsi:type="dcterms:W3CDTF">2019-10-31T21:21:16Z</dcterms:modified>
</cp:coreProperties>
</file>