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452" r:id="rId3"/>
    <p:sldId id="270" r:id="rId4"/>
    <p:sldId id="387" r:id="rId5"/>
    <p:sldId id="388" r:id="rId6"/>
    <p:sldId id="391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453" r:id="rId20"/>
    <p:sldId id="375" r:id="rId21"/>
    <p:sldId id="376" r:id="rId22"/>
    <p:sldId id="377" r:id="rId23"/>
    <p:sldId id="378" r:id="rId24"/>
    <p:sldId id="379" r:id="rId25"/>
    <p:sldId id="380" r:id="rId26"/>
    <p:sldId id="381" r:id="rId27"/>
    <p:sldId id="382" r:id="rId28"/>
    <p:sldId id="383" r:id="rId29"/>
    <p:sldId id="384" r:id="rId30"/>
    <p:sldId id="392" r:id="rId31"/>
    <p:sldId id="423" r:id="rId32"/>
    <p:sldId id="422" r:id="rId33"/>
    <p:sldId id="411" r:id="rId34"/>
    <p:sldId id="454" r:id="rId35"/>
    <p:sldId id="421" r:id="rId36"/>
    <p:sldId id="424" r:id="rId37"/>
    <p:sldId id="425" r:id="rId38"/>
    <p:sldId id="426" r:id="rId39"/>
    <p:sldId id="427" r:id="rId40"/>
    <p:sldId id="428" r:id="rId41"/>
    <p:sldId id="429" r:id="rId42"/>
    <p:sldId id="430" r:id="rId43"/>
    <p:sldId id="431" r:id="rId44"/>
    <p:sldId id="432" r:id="rId45"/>
    <p:sldId id="433" r:id="rId46"/>
    <p:sldId id="434" r:id="rId47"/>
    <p:sldId id="435" r:id="rId48"/>
    <p:sldId id="436" r:id="rId49"/>
    <p:sldId id="437" r:id="rId50"/>
    <p:sldId id="455" r:id="rId51"/>
    <p:sldId id="368" r:id="rId52"/>
    <p:sldId id="440" r:id="rId53"/>
    <p:sldId id="369" r:id="rId54"/>
    <p:sldId id="370" r:id="rId55"/>
    <p:sldId id="371" r:id="rId56"/>
    <p:sldId id="372" r:id="rId57"/>
    <p:sldId id="373" r:id="rId58"/>
    <p:sldId id="374" r:id="rId59"/>
    <p:sldId id="439" r:id="rId60"/>
    <p:sldId id="457" r:id="rId61"/>
    <p:sldId id="456" r:id="rId62"/>
    <p:sldId id="445" r:id="rId63"/>
    <p:sldId id="443" r:id="rId64"/>
    <p:sldId id="447" r:id="rId65"/>
    <p:sldId id="448" r:id="rId66"/>
    <p:sldId id="442" r:id="rId67"/>
    <p:sldId id="449" r:id="rId68"/>
    <p:sldId id="450" r:id="rId69"/>
    <p:sldId id="451" r:id="rId70"/>
    <p:sldId id="458" r:id="rId71"/>
    <p:sldId id="390" r:id="rId72"/>
    <p:sldId id="395" r:id="rId73"/>
    <p:sldId id="396" r:id="rId74"/>
    <p:sldId id="397" r:id="rId75"/>
    <p:sldId id="398" r:id="rId76"/>
    <p:sldId id="393" r:id="rId77"/>
    <p:sldId id="399" r:id="rId78"/>
    <p:sldId id="400" r:id="rId79"/>
    <p:sldId id="401" r:id="rId80"/>
    <p:sldId id="402" r:id="rId81"/>
    <p:sldId id="403" r:id="rId82"/>
    <p:sldId id="404" r:id="rId83"/>
    <p:sldId id="405" r:id="rId84"/>
    <p:sldId id="406" r:id="rId85"/>
    <p:sldId id="407" r:id="rId86"/>
    <p:sldId id="408" r:id="rId87"/>
    <p:sldId id="409" r:id="rId88"/>
    <p:sldId id="410" r:id="rId89"/>
    <p:sldId id="355" r:id="rId9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 varScale="1">
        <p:scale>
          <a:sx n="69" d="100"/>
          <a:sy n="69" d="100"/>
        </p:scale>
        <p:origin x="46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b="1" dirty="0" smtClean="0"/>
              <a:t>ZNAČAJ MARKETINGA U PREDUZETNIŠTVU</a:t>
            </a:r>
            <a:endParaRPr lang="sr-Latn-R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sr-Latn-RS" dirty="0" smtClean="0"/>
          </a:p>
          <a:p>
            <a:pPr algn="r"/>
            <a:endParaRPr lang="sr-Latn-RS" dirty="0"/>
          </a:p>
          <a:p>
            <a:pPr algn="r"/>
            <a:r>
              <a:rPr lang="sr-Latn-RS" dirty="0" smtClean="0"/>
              <a:t>dr Aleksandra Tornjanski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45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742" y="260992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>MARKETING </a:t>
            </a:r>
            <a:r>
              <a:rPr lang="sr-Latn-RS" sz="4000" b="1" dirty="0" smtClean="0"/>
              <a:t>– </a:t>
            </a:r>
            <a:r>
              <a:rPr lang="en-US" sz="4000" b="1" dirty="0" smtClean="0"/>
              <a:t>POJAM I ZNA</a:t>
            </a:r>
            <a:r>
              <a:rPr lang="sr-Latn-RS" sz="4000" b="1" dirty="0" smtClean="0"/>
              <a:t>ČAJ U PREDUZETNIŠTVU</a:t>
            </a:r>
            <a:endParaRPr lang="sr-Latn-RS" sz="4000" b="1" dirty="0"/>
          </a:p>
        </p:txBody>
      </p:sp>
    </p:spTree>
    <p:extLst>
      <p:ext uri="{BB962C8B-B14F-4D97-AF65-F5344CB8AC3E}">
        <p14:creationId xmlns:p14="http://schemas.microsoft.com/office/powerpoint/2010/main" val="356699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MARKETING </a:t>
            </a:r>
            <a:r>
              <a:rPr lang="sr-Latn-RS" b="1" dirty="0"/>
              <a:t>– </a:t>
            </a:r>
            <a:r>
              <a:rPr lang="en-US" b="1" dirty="0"/>
              <a:t>POJAM I ZNA</a:t>
            </a:r>
            <a:r>
              <a:rPr lang="sr-Latn-RS" b="1" dirty="0"/>
              <a:t>ČAJ U PREDUZETNIŠTVU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sr-Latn-RS" sz="2400" dirty="0" smtClean="0">
              <a:solidFill>
                <a:schemeClr val="tx1"/>
              </a:solidFill>
            </a:endParaRPr>
          </a:p>
          <a:p>
            <a:pPr algn="just"/>
            <a:r>
              <a:rPr lang="sr-Latn-RS" sz="2800" b="1" dirty="0" smtClean="0"/>
              <a:t>Marketing predstavljaju sve a</a:t>
            </a:r>
            <a:r>
              <a:rPr lang="en-US" sz="2800" b="1" dirty="0" err="1" smtClean="0"/>
              <a:t>ktivnosti</a:t>
            </a:r>
            <a:r>
              <a:rPr lang="en-US" sz="2800" b="1" dirty="0"/>
              <a:t>, </a:t>
            </a:r>
            <a:r>
              <a:rPr lang="en-US" sz="2800" b="1" dirty="0" err="1"/>
              <a:t>institucije</a:t>
            </a:r>
            <a:r>
              <a:rPr lang="en-US" sz="2800" b="1" dirty="0"/>
              <a:t> i </a:t>
            </a:r>
            <a:r>
              <a:rPr lang="en-US" sz="2800" b="1" dirty="0" err="1" smtClean="0"/>
              <a:t>proces</a:t>
            </a:r>
            <a:r>
              <a:rPr lang="sr-Latn-RS" sz="2800" b="1" dirty="0" smtClean="0"/>
              <a:t>i</a:t>
            </a:r>
            <a:r>
              <a:rPr lang="en-US" sz="2800" b="1" dirty="0" smtClean="0"/>
              <a:t> </a:t>
            </a:r>
            <a:r>
              <a:rPr lang="en-US" sz="2800" b="1" dirty="0" err="1"/>
              <a:t>kojima</a:t>
            </a:r>
            <a:r>
              <a:rPr lang="en-US" sz="2800" b="1" dirty="0"/>
              <a:t> se </a:t>
            </a:r>
            <a:r>
              <a:rPr lang="en-US" sz="2800" b="1" dirty="0" err="1"/>
              <a:t>kreiraju</a:t>
            </a:r>
            <a:r>
              <a:rPr lang="en-US" sz="2800" b="1" dirty="0"/>
              <a:t>, </a:t>
            </a:r>
            <a:r>
              <a:rPr lang="en-US" sz="2800" b="1" dirty="0" err="1"/>
              <a:t>komuniciraju</a:t>
            </a:r>
            <a:r>
              <a:rPr lang="en-US" sz="2800" b="1" dirty="0"/>
              <a:t>, </a:t>
            </a:r>
            <a:r>
              <a:rPr lang="en-US" sz="2800" b="1" dirty="0" err="1"/>
              <a:t>isporučuju</a:t>
            </a:r>
            <a:r>
              <a:rPr lang="en-US" sz="2800" b="1" dirty="0"/>
              <a:t> i </a:t>
            </a:r>
            <a:r>
              <a:rPr lang="en-US" sz="2800" b="1" dirty="0" err="1"/>
              <a:t>razmenjuju</a:t>
            </a:r>
            <a:r>
              <a:rPr lang="en-US" sz="2800" b="1" dirty="0"/>
              <a:t> </a:t>
            </a:r>
            <a:r>
              <a:rPr lang="en-US" sz="2800" b="1" dirty="0" err="1"/>
              <a:t>ponude</a:t>
            </a:r>
            <a:r>
              <a:rPr lang="en-US" sz="2800" b="1" dirty="0"/>
              <a:t> </a:t>
            </a:r>
            <a:r>
              <a:rPr lang="en-US" sz="2800" b="1" dirty="0" err="1"/>
              <a:t>koje</a:t>
            </a:r>
            <a:r>
              <a:rPr lang="en-US" sz="2800" b="1" dirty="0"/>
              <a:t> </a:t>
            </a:r>
            <a:r>
              <a:rPr lang="en-US" sz="2800" b="1" dirty="0" err="1"/>
              <a:t>predstavljaju</a:t>
            </a:r>
            <a:r>
              <a:rPr lang="en-US" sz="2800" b="1" dirty="0"/>
              <a:t> </a:t>
            </a:r>
            <a:r>
              <a:rPr lang="en-US" sz="2800" b="1" dirty="0" err="1"/>
              <a:t>vrednost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kupce</a:t>
            </a:r>
            <a:r>
              <a:rPr lang="en-US" sz="2800" b="1" dirty="0"/>
              <a:t>, </a:t>
            </a:r>
            <a:r>
              <a:rPr lang="en-US" sz="2800" b="1" dirty="0" err="1"/>
              <a:t>klijente</a:t>
            </a:r>
            <a:r>
              <a:rPr lang="en-US" sz="2800" b="1" dirty="0"/>
              <a:t>, </a:t>
            </a:r>
            <a:r>
              <a:rPr lang="en-US" sz="2800" b="1" dirty="0" err="1"/>
              <a:t>partnere</a:t>
            </a:r>
            <a:r>
              <a:rPr lang="en-US" sz="2800" b="1" dirty="0"/>
              <a:t> i </a:t>
            </a:r>
            <a:r>
              <a:rPr lang="en-US" sz="2800" b="1" dirty="0" err="1"/>
              <a:t>društvo</a:t>
            </a:r>
            <a:r>
              <a:rPr lang="en-US" sz="2800" b="1" dirty="0"/>
              <a:t> u </a:t>
            </a:r>
            <a:r>
              <a:rPr lang="en-US" sz="2800" b="1" dirty="0" err="1"/>
              <a:t>celini</a:t>
            </a:r>
            <a:r>
              <a:rPr lang="en-US" sz="2800" b="1" dirty="0"/>
              <a:t>, </a:t>
            </a:r>
            <a:r>
              <a:rPr lang="en-US" sz="2800" b="1" dirty="0" err="1"/>
              <a:t>odnosno</a:t>
            </a:r>
            <a:r>
              <a:rPr lang="en-US" sz="2800" b="1" dirty="0"/>
              <a:t> </a:t>
            </a:r>
            <a:r>
              <a:rPr lang="en-US" sz="2800" b="1" dirty="0" err="1"/>
              <a:t>pridobijanje</a:t>
            </a:r>
            <a:r>
              <a:rPr lang="en-US" sz="2800" b="1" dirty="0"/>
              <a:t>, </a:t>
            </a:r>
            <a:r>
              <a:rPr lang="en-US" sz="2800" b="1" dirty="0" err="1"/>
              <a:t>zadržavanje</a:t>
            </a:r>
            <a:r>
              <a:rPr lang="en-US" sz="2800" b="1" dirty="0"/>
              <a:t> i </a:t>
            </a:r>
            <a:r>
              <a:rPr lang="en-US" sz="2800" b="1" dirty="0" err="1"/>
              <a:t>rast</a:t>
            </a:r>
            <a:r>
              <a:rPr lang="en-US" sz="2800" b="1" dirty="0"/>
              <a:t> </a:t>
            </a:r>
            <a:r>
              <a:rPr lang="en-US" sz="2800" b="1" dirty="0" err="1"/>
              <a:t>broja</a:t>
            </a:r>
            <a:r>
              <a:rPr lang="en-US" sz="2800" b="1" dirty="0"/>
              <a:t> </a:t>
            </a:r>
            <a:r>
              <a:rPr lang="en-US" sz="2800" b="1" dirty="0" err="1"/>
              <a:t>kupaca</a:t>
            </a:r>
            <a:r>
              <a:rPr lang="en-US" sz="2800" b="1" dirty="0"/>
              <a:t> </a:t>
            </a:r>
            <a:r>
              <a:rPr lang="en-US" sz="2800" b="1" dirty="0" err="1"/>
              <a:t>kreiranjem</a:t>
            </a:r>
            <a:r>
              <a:rPr lang="en-US" sz="2800" b="1" dirty="0"/>
              <a:t>, </a:t>
            </a:r>
            <a:r>
              <a:rPr lang="en-US" sz="2800" b="1" dirty="0" err="1"/>
              <a:t>isporukom</a:t>
            </a:r>
            <a:r>
              <a:rPr lang="en-US" sz="2800" b="1" dirty="0"/>
              <a:t> i </a:t>
            </a:r>
            <a:r>
              <a:rPr lang="en-US" sz="2800" b="1" dirty="0" err="1"/>
              <a:t>komunikacijom</a:t>
            </a:r>
            <a:r>
              <a:rPr lang="en-US" sz="2800" b="1" dirty="0"/>
              <a:t> </a:t>
            </a:r>
            <a:r>
              <a:rPr lang="en-US" sz="2800" b="1" dirty="0" err="1"/>
              <a:t>superiorne</a:t>
            </a:r>
            <a:r>
              <a:rPr lang="en-US" sz="2800" b="1" dirty="0"/>
              <a:t> </a:t>
            </a:r>
            <a:r>
              <a:rPr lang="en-US" sz="2800" b="1" dirty="0" err="1" smtClean="0"/>
              <a:t>vrednos</a:t>
            </a:r>
            <a:r>
              <a:rPr lang="sr-Latn-RS" sz="2800" b="1" dirty="0" smtClean="0"/>
              <a:t>ti.</a:t>
            </a:r>
            <a:endParaRPr lang="sr-Latn-RS" sz="2800" b="1" dirty="0"/>
          </a:p>
        </p:txBody>
      </p:sp>
    </p:spTree>
    <p:extLst>
      <p:ext uri="{BB962C8B-B14F-4D97-AF65-F5344CB8AC3E}">
        <p14:creationId xmlns:p14="http://schemas.microsoft.com/office/powerpoint/2010/main" val="226270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MARKETING </a:t>
            </a:r>
            <a:r>
              <a:rPr lang="sr-Latn-RS" b="1" dirty="0"/>
              <a:t>– </a:t>
            </a:r>
            <a:r>
              <a:rPr lang="en-US" b="1" dirty="0"/>
              <a:t>POJAM I ZNA</a:t>
            </a:r>
            <a:r>
              <a:rPr lang="sr-Latn-RS" b="1" dirty="0"/>
              <a:t>ČAJ U PREDUZETNIŠTVU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2400" dirty="0" smtClean="0">
              <a:solidFill>
                <a:schemeClr val="tx1"/>
              </a:solidFill>
            </a:endParaRPr>
          </a:p>
          <a:p>
            <a:pPr algn="just"/>
            <a:r>
              <a:rPr lang="sr-Latn-RS" sz="2800" b="1" dirty="0" smtClean="0"/>
              <a:t>Marketing je neposredno vezan za preduzetništvo i može se smatrati </a:t>
            </a:r>
            <a:r>
              <a:rPr lang="sr-Latn-RS" sz="2800" b="1" u="sng" dirty="0" smtClean="0"/>
              <a:t>osnovnom funkcijom preduzetništva.</a:t>
            </a:r>
          </a:p>
          <a:p>
            <a:pPr algn="just"/>
            <a:r>
              <a:rPr lang="sr-Latn-RS" sz="2800" b="1" dirty="0" smtClean="0"/>
              <a:t>Međutim, marketing nije samo funkcija. To je višeznačan kompleks procesa, određenja i aktivnosti vezanih za tržišno poslovanje.</a:t>
            </a:r>
            <a:endParaRPr lang="sr-Latn-RS" sz="2800" b="1" dirty="0"/>
          </a:p>
        </p:txBody>
      </p:sp>
    </p:spTree>
    <p:extLst>
      <p:ext uri="{BB962C8B-B14F-4D97-AF65-F5344CB8AC3E}">
        <p14:creationId xmlns:p14="http://schemas.microsoft.com/office/powerpoint/2010/main" val="37160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MARKETING </a:t>
            </a:r>
            <a:r>
              <a:rPr lang="sr-Latn-RS" b="1" dirty="0"/>
              <a:t>– </a:t>
            </a:r>
            <a:r>
              <a:rPr lang="en-US" b="1" dirty="0"/>
              <a:t>POJAM I ZNA</a:t>
            </a:r>
            <a:r>
              <a:rPr lang="sr-Latn-RS" b="1" dirty="0"/>
              <a:t>ČAJ U PREDUZETNIŠTVU</a:t>
            </a:r>
            <a:r>
              <a:rPr lang="sr-Latn-RS" b="1" dirty="0" smtClean="0"/>
              <a:t> </a:t>
            </a:r>
            <a:r>
              <a:rPr lang="sr-Latn-RS" b="1" dirty="0"/>
              <a:t/>
            </a:r>
            <a:br>
              <a:rPr lang="sr-Latn-RS" b="1" dirty="0"/>
            </a:b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2400" dirty="0" smtClean="0">
              <a:solidFill>
                <a:schemeClr val="tx1"/>
              </a:solidFill>
            </a:endParaRPr>
          </a:p>
          <a:p>
            <a:pPr algn="just"/>
            <a:r>
              <a:rPr lang="sr-Latn-RS" sz="2800" b="1" dirty="0" smtClean="0"/>
              <a:t>Marketing je toliko fundamentalan da se ne može smatrati zasebnom </a:t>
            </a:r>
            <a:r>
              <a:rPr lang="sr-Latn-RS" sz="2800" b="1" dirty="0" smtClean="0"/>
              <a:t>funkcijom, u pitanju je sveobuhvatno poslovanje posmatrano </a:t>
            </a:r>
            <a:r>
              <a:rPr lang="sr-Latn-RS" sz="2800" b="1" dirty="0" smtClean="0"/>
              <a:t>kroz  prizmu krajnjeg rezultata, tj. sa stanovišta kupca. (Kotler)</a:t>
            </a:r>
            <a:endParaRPr lang="sr-Latn-RS" sz="2800" b="1" dirty="0"/>
          </a:p>
        </p:txBody>
      </p:sp>
    </p:spTree>
    <p:extLst>
      <p:ext uri="{BB962C8B-B14F-4D97-AF65-F5344CB8AC3E}">
        <p14:creationId xmlns:p14="http://schemas.microsoft.com/office/powerpoint/2010/main" val="277916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2161" y="365492"/>
            <a:ext cx="8911687" cy="1280890"/>
          </a:xfrm>
        </p:spPr>
        <p:txBody>
          <a:bodyPr/>
          <a:lstStyle/>
          <a:p>
            <a:r>
              <a:rPr lang="en-US" b="1" dirty="0"/>
              <a:t>MARKETING </a:t>
            </a:r>
            <a:r>
              <a:rPr lang="sr-Latn-RS" b="1" dirty="0"/>
              <a:t>– </a:t>
            </a:r>
            <a:r>
              <a:rPr lang="en-US" b="1" dirty="0"/>
              <a:t>POJAM I ZNA</a:t>
            </a:r>
            <a:r>
              <a:rPr lang="sr-Latn-RS" b="1" dirty="0"/>
              <a:t>ČAJ U PREDUZETNIŠTVU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5248" y="1646382"/>
            <a:ext cx="8915400" cy="5116945"/>
          </a:xfrm>
        </p:spPr>
        <p:txBody>
          <a:bodyPr>
            <a:noAutofit/>
          </a:bodyPr>
          <a:lstStyle/>
          <a:p>
            <a:r>
              <a:rPr lang="sr-Latn-RS" sz="2800" b="1" dirty="0"/>
              <a:t>Suština marektinga je u prilagođavanju poslovne politike da bi se zadovoljile potrebe potrošača i ostvario profit.</a:t>
            </a:r>
          </a:p>
          <a:p>
            <a:endParaRPr lang="sr-Latn-RS" sz="2800" b="1" dirty="0"/>
          </a:p>
          <a:p>
            <a:r>
              <a:rPr lang="sr-Latn-RS" sz="2800" b="1" dirty="0"/>
              <a:t>Marketing u preduzetništvu je:</a:t>
            </a:r>
          </a:p>
          <a:p>
            <a:r>
              <a:rPr lang="sr-Latn-RS" sz="2800" b="1" dirty="0"/>
              <a:t>Više od same prodaje   -    usmerenost ka prodaji</a:t>
            </a:r>
          </a:p>
          <a:p>
            <a:r>
              <a:rPr lang="sr-Latn-RS" sz="2800" b="1" dirty="0"/>
              <a:t>Više od oglašavanja  - usmerenost ka promociji</a:t>
            </a:r>
          </a:p>
          <a:p>
            <a:r>
              <a:rPr lang="sr-Latn-RS" sz="2800" b="1" dirty="0"/>
              <a:t>Više od pojedinačnih intrumenata marketing mixa.</a:t>
            </a:r>
          </a:p>
          <a:p>
            <a:endParaRPr lang="sr-Latn-RS" sz="2800" b="1" dirty="0"/>
          </a:p>
        </p:txBody>
      </p:sp>
    </p:spTree>
    <p:extLst>
      <p:ext uri="{BB962C8B-B14F-4D97-AF65-F5344CB8AC3E}">
        <p14:creationId xmlns:p14="http://schemas.microsoft.com/office/powerpoint/2010/main" val="290754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MARKETING </a:t>
            </a:r>
            <a:r>
              <a:rPr lang="sr-Latn-RS" b="1" dirty="0"/>
              <a:t>– </a:t>
            </a:r>
            <a:r>
              <a:rPr lang="en-US" b="1" dirty="0"/>
              <a:t>POJAM I ZNA</a:t>
            </a:r>
            <a:r>
              <a:rPr lang="sr-Latn-RS" b="1" dirty="0"/>
              <a:t>ČAJ U PREDUZETNIŠTVU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2400" dirty="0" smtClean="0">
              <a:solidFill>
                <a:schemeClr val="tx1"/>
              </a:solidFill>
            </a:endParaRPr>
          </a:p>
          <a:p>
            <a:pPr algn="just"/>
            <a:r>
              <a:rPr lang="sr-Latn-RS" sz="2800" b="1" dirty="0" smtClean="0"/>
              <a:t>Preduzetnički marketing p</a:t>
            </a:r>
            <a:r>
              <a:rPr lang="vi-VN" sz="2800" b="1" dirty="0" smtClean="0"/>
              <a:t>odrazumeva </a:t>
            </a:r>
            <a:r>
              <a:rPr lang="vi-VN" sz="2800" b="1" dirty="0"/>
              <a:t>proaktivni pristup u identifikovanju i istraživanju tržišnih šansi kako bi se pridobili i zadržali profitabilni kupci, kao i inovativni pristup u upravljanju rizikom, obezbeđivanju resursa i stvaranju </a:t>
            </a:r>
            <a:r>
              <a:rPr lang="vi-VN" sz="2800" b="1" dirty="0" smtClean="0"/>
              <a:t>vrednosti</a:t>
            </a:r>
            <a:r>
              <a:rPr lang="en-US" sz="2800" b="1" dirty="0" smtClean="0"/>
              <a:t>.</a:t>
            </a:r>
            <a:endParaRPr lang="sr-Latn-RS" sz="2800" b="1" dirty="0"/>
          </a:p>
        </p:txBody>
      </p:sp>
    </p:spTree>
    <p:extLst>
      <p:ext uri="{BB962C8B-B14F-4D97-AF65-F5344CB8AC3E}">
        <p14:creationId xmlns:p14="http://schemas.microsoft.com/office/powerpoint/2010/main" val="300238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3666" y="642583"/>
            <a:ext cx="8911687" cy="1280890"/>
          </a:xfrm>
        </p:spPr>
        <p:txBody>
          <a:bodyPr/>
          <a:lstStyle/>
          <a:p>
            <a:r>
              <a:rPr lang="en-US" b="1" dirty="0"/>
              <a:t>MARKETING </a:t>
            </a:r>
            <a:r>
              <a:rPr lang="sr-Latn-RS" b="1" dirty="0"/>
              <a:t>– </a:t>
            </a:r>
            <a:r>
              <a:rPr lang="en-US" b="1" dirty="0"/>
              <a:t>POJAM I ZNA</a:t>
            </a:r>
            <a:r>
              <a:rPr lang="sr-Latn-RS" b="1" dirty="0"/>
              <a:t>ČAJ U PREDUZETNIŠTVU</a:t>
            </a:r>
            <a:endParaRPr lang="sr-Latn-R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3993092"/>
              </p:ext>
            </p:extLst>
          </p:nvPr>
        </p:nvGraphicFramePr>
        <p:xfrm>
          <a:off x="2589213" y="2133600"/>
          <a:ext cx="89154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Tradicionalni marketing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Preduzetnički marketing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Koncept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Orijentisan na kupce; Vođen od strane tržišta; Razvoj proizvoda</a:t>
                      </a:r>
                      <a:r>
                        <a:rPr lang="sr-Latn-R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Orijentisan na inovacije; Vođen idejama, intuitivno vođen potrebama tržišta</a:t>
                      </a:r>
                      <a:r>
                        <a:rPr lang="sr-Latn-R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Strategija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Segmentacije</a:t>
                      </a:r>
                      <a:r>
                        <a:rPr lang="en-US" dirty="0" smtClean="0"/>
                        <a:t> „</a:t>
                      </a:r>
                      <a:r>
                        <a:rPr lang="en-US" dirty="0" err="1" smtClean="0"/>
                        <a:t>odozgo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</a:t>
                      </a:r>
                      <a:r>
                        <a:rPr lang="en-US" dirty="0" smtClean="0"/>
                        <a:t> dole“, </a:t>
                      </a:r>
                      <a:r>
                        <a:rPr lang="en-US" dirty="0" err="1" smtClean="0"/>
                        <a:t>targetiranje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pozicioniranje</a:t>
                      </a:r>
                      <a:r>
                        <a:rPr lang="sr-Latn-R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Targetiranje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kupaca</a:t>
                      </a:r>
                      <a:r>
                        <a:rPr lang="en-US" dirty="0" smtClean="0"/>
                        <a:t> i </a:t>
                      </a:r>
                      <a:r>
                        <a:rPr lang="en-US" dirty="0" err="1" smtClean="0"/>
                        <a:t>drugih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uticajnih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grupa</a:t>
                      </a:r>
                      <a:r>
                        <a:rPr lang="en-US" dirty="0" smtClean="0"/>
                        <a:t> „</a:t>
                      </a:r>
                      <a:r>
                        <a:rPr lang="en-US" dirty="0" err="1" smtClean="0"/>
                        <a:t>odozdo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</a:t>
                      </a:r>
                      <a:r>
                        <a:rPr lang="en-US" dirty="0" smtClean="0"/>
                        <a:t> gore“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Metode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Marketing </a:t>
                      </a:r>
                      <a:r>
                        <a:rPr lang="en-US" dirty="0" err="1" smtClean="0"/>
                        <a:t>miks</a:t>
                      </a:r>
                      <a:r>
                        <a:rPr lang="en-US" dirty="0" smtClean="0"/>
                        <a:t>, 4/7 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Interaktivni</a:t>
                      </a:r>
                      <a:r>
                        <a:rPr lang="en-US" dirty="0" smtClean="0"/>
                        <a:t> marketing, </a:t>
                      </a:r>
                      <a:r>
                        <a:rPr lang="en-US" dirty="0" err="1" smtClean="0"/>
                        <a:t>preporuke</a:t>
                      </a:r>
                      <a:r>
                        <a:rPr lang="en-US" dirty="0" smtClean="0"/>
                        <a:t> i </a:t>
                      </a:r>
                      <a:r>
                        <a:rPr lang="en-US" dirty="0" err="1" smtClean="0"/>
                        <a:t>glasine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Tržišne informacije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Formalizovana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istraživanja</a:t>
                      </a:r>
                      <a:r>
                        <a:rPr lang="en-US" dirty="0" smtClean="0"/>
                        <a:t> i </a:t>
                      </a:r>
                      <a:r>
                        <a:rPr lang="en-US" dirty="0" err="1" smtClean="0"/>
                        <a:t>sistem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tržišnih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informacija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Neformalno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umrežavanje</a:t>
                      </a:r>
                      <a:r>
                        <a:rPr lang="en-US" dirty="0" smtClean="0"/>
                        <a:t> i </a:t>
                      </a:r>
                      <a:r>
                        <a:rPr lang="en-US" dirty="0" err="1" smtClean="0"/>
                        <a:t>prikupljanje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informacija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41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4234" y="2415965"/>
            <a:ext cx="8911687" cy="1280890"/>
          </a:xfrm>
        </p:spPr>
        <p:txBody>
          <a:bodyPr>
            <a:noAutofit/>
          </a:bodyPr>
          <a:lstStyle/>
          <a:p>
            <a:r>
              <a:rPr lang="sr-Latn-RS" sz="4000" b="1" dirty="0" smtClean="0"/>
              <a:t>TRŽIŠTE – AMBIJENT PREDUZETNIŠTVA</a:t>
            </a:r>
            <a:endParaRPr lang="sr-Latn-R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2400" dirty="0" smtClean="0">
              <a:solidFill>
                <a:schemeClr val="tx1"/>
              </a:solidFill>
            </a:endParaRPr>
          </a:p>
          <a:p>
            <a:pPr algn="just"/>
            <a:endParaRPr lang="sr-Latn-RS" sz="2800" b="1" dirty="0"/>
          </a:p>
        </p:txBody>
      </p:sp>
    </p:spTree>
    <p:extLst>
      <p:ext uri="{BB962C8B-B14F-4D97-AF65-F5344CB8AC3E}">
        <p14:creationId xmlns:p14="http://schemas.microsoft.com/office/powerpoint/2010/main" val="23813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TRŽIŠTE – AMBIJENT PREDUZETNIŠTVA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2400" dirty="0" smtClean="0">
              <a:solidFill>
                <a:schemeClr val="tx1"/>
              </a:solidFill>
            </a:endParaRPr>
          </a:p>
          <a:p>
            <a:pPr algn="just"/>
            <a:r>
              <a:rPr lang="sr-Latn-RS" sz="2800" b="1" dirty="0" smtClean="0"/>
              <a:t>Da bi se proizvodi/usluge mogli prodavati, treba za njih da postoji tržište.</a:t>
            </a:r>
          </a:p>
          <a:p>
            <a:pPr algn="just"/>
            <a:r>
              <a:rPr lang="sr-Latn-RS" sz="2800" b="1" dirty="0" smtClean="0"/>
              <a:t>Ukoliko nema tržišta, nema ni biznisa.</a:t>
            </a:r>
            <a:endParaRPr lang="sr-Latn-RS" sz="2800" b="1" dirty="0"/>
          </a:p>
          <a:p>
            <a:pPr algn="just"/>
            <a:r>
              <a:rPr lang="sr-Latn-RS" sz="2800" b="1" dirty="0" smtClean="0"/>
              <a:t>Međutim, tržište nije statičan i nepromenljiv potencijal – na njemu se stalno dešavaju promene.</a:t>
            </a:r>
          </a:p>
        </p:txBody>
      </p:sp>
    </p:spTree>
    <p:extLst>
      <p:ext uri="{BB962C8B-B14F-4D97-AF65-F5344CB8AC3E}">
        <p14:creationId xmlns:p14="http://schemas.microsoft.com/office/powerpoint/2010/main" val="349092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TRŽIŠTE – AMBIJENT PREDUZETNIŠTVA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Tržište je prostor širokih poslovnih mogućnosti, koje treba iskoristiti u pravo vreme.</a:t>
            </a:r>
          </a:p>
          <a:p>
            <a:r>
              <a:rPr lang="sr-Latn-RS" sz="2800" b="1" dirty="0" smtClean="0">
                <a:solidFill>
                  <a:schemeClr val="tx1"/>
                </a:solidFill>
              </a:rPr>
              <a:t>Potencijalnih kupaca </a:t>
            </a:r>
            <a:r>
              <a:rPr lang="sr-Latn-RS" sz="2800" b="1" dirty="0" smtClean="0">
                <a:solidFill>
                  <a:schemeClr val="tx1"/>
                </a:solidFill>
              </a:rPr>
              <a:t>ima </a:t>
            </a:r>
            <a:r>
              <a:rPr lang="sr-Latn-RS" sz="2800" b="1" dirty="0" smtClean="0">
                <a:solidFill>
                  <a:schemeClr val="tx1"/>
                </a:solidFill>
              </a:rPr>
              <a:t>svuda, treba ih pronaći, ponuditi im pravu robu, na pravi način, na pravom mestu, u pravo vreme i po pravoj ceni, i uspeh neće izostati.</a:t>
            </a:r>
          </a:p>
        </p:txBody>
      </p:sp>
    </p:spTree>
    <p:extLst>
      <p:ext uri="{BB962C8B-B14F-4D97-AF65-F5344CB8AC3E}">
        <p14:creationId xmlns:p14="http://schemas.microsoft.com/office/powerpoint/2010/main" val="191448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TRŽIŠTE – AMBIJENT PREDUZETNIŠTVA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Kupci, </a:t>
            </a:r>
            <a:r>
              <a:rPr lang="sr-Latn-RS" sz="2800" b="1" dirty="0" smtClean="0">
                <a:solidFill>
                  <a:schemeClr val="tx1"/>
                </a:solidFill>
              </a:rPr>
              <a:t>pored građana mogu biti i veliki potr</a:t>
            </a:r>
            <a:r>
              <a:rPr lang="en-US" sz="2800" b="1" dirty="0" smtClean="0">
                <a:solidFill>
                  <a:schemeClr val="tx1"/>
                </a:solidFill>
              </a:rPr>
              <a:t>o</a:t>
            </a:r>
            <a:r>
              <a:rPr lang="sr-Latn-RS" sz="2800" b="1" dirty="0" smtClean="0">
                <a:solidFill>
                  <a:schemeClr val="tx1"/>
                </a:solidFill>
              </a:rPr>
              <a:t>šači određenih proizvoda – preduzeća, fabrike, državne institucije, škole, kasarne, hoteli ili neki prerađivači (tzv. </a:t>
            </a:r>
            <a:r>
              <a:rPr lang="en-US" sz="2800" b="1" dirty="0" smtClean="0">
                <a:solidFill>
                  <a:schemeClr val="tx1"/>
                </a:solidFill>
              </a:rPr>
              <a:t>p</a:t>
            </a:r>
            <a:r>
              <a:rPr lang="sr-Latn-RS" sz="2800" b="1" dirty="0" smtClean="0">
                <a:solidFill>
                  <a:schemeClr val="tx1"/>
                </a:solidFill>
              </a:rPr>
              <a:t>rofesionalni kupci) koje ćete snadbevati potrošnim ili reprodukcionim materijalom.</a:t>
            </a:r>
          </a:p>
        </p:txBody>
      </p:sp>
    </p:spTree>
    <p:extLst>
      <p:ext uri="{BB962C8B-B14F-4D97-AF65-F5344CB8AC3E}">
        <p14:creationId xmlns:p14="http://schemas.microsoft.com/office/powerpoint/2010/main" val="286272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TRŽIŠTE – AMBIJENT PREDUZETNIŠTVA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sz="3200" b="1" dirty="0" smtClean="0">
              <a:solidFill>
                <a:schemeClr val="tx1"/>
              </a:solidFill>
            </a:endParaRPr>
          </a:p>
          <a:p>
            <a:endParaRPr lang="sr-Latn-RS" sz="3200" b="1" dirty="0">
              <a:solidFill>
                <a:schemeClr val="tx1"/>
              </a:solidFill>
            </a:endParaRPr>
          </a:p>
          <a:p>
            <a:r>
              <a:rPr lang="sr-Latn-RS" sz="3200" b="1" dirty="0" smtClean="0">
                <a:solidFill>
                  <a:schemeClr val="tx1"/>
                </a:solidFill>
              </a:rPr>
              <a:t>Tržište moramo dobro upoznati da bi na njemu mogli uspešno poslovati! </a:t>
            </a:r>
          </a:p>
        </p:txBody>
      </p:sp>
    </p:spTree>
    <p:extLst>
      <p:ext uri="{BB962C8B-B14F-4D97-AF65-F5344CB8AC3E}">
        <p14:creationId xmlns:p14="http://schemas.microsoft.com/office/powerpoint/2010/main" val="377002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TRŽIŠTE – AMBIJENT PREDUZETNIŠTVA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Svako tržište ima 3 glavne karakteristike: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800" b="1" u="sng" dirty="0" smtClean="0">
                <a:solidFill>
                  <a:schemeClr val="tx1"/>
                </a:solidFill>
              </a:rPr>
              <a:t>Struktura tržišta </a:t>
            </a:r>
            <a:r>
              <a:rPr lang="sr-Latn-RS" sz="2800" b="1" dirty="0" smtClean="0">
                <a:solidFill>
                  <a:schemeClr val="tx1"/>
                </a:solidFill>
              </a:rPr>
              <a:t>– broj učesnika na strani ponude i tražnje i sadržaj i karakter njihove ponude.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800" b="1" u="sng" dirty="0" smtClean="0">
                <a:solidFill>
                  <a:schemeClr val="tx1"/>
                </a:solidFill>
              </a:rPr>
              <a:t>Ponašanje tržišta </a:t>
            </a:r>
            <a:r>
              <a:rPr lang="sr-Latn-RS" sz="2800" b="1" dirty="0" smtClean="0">
                <a:solidFill>
                  <a:schemeClr val="tx1"/>
                </a:solidFill>
              </a:rPr>
              <a:t>– tržišna kretanja koja dovode do šansi ili opasnosti po preduzetnika i njegov biznis.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800" b="1" u="sng" dirty="0">
                <a:solidFill>
                  <a:schemeClr val="tx1"/>
                </a:solidFill>
              </a:rPr>
              <a:t>Tržišne performanse </a:t>
            </a:r>
            <a:r>
              <a:rPr lang="sr-Latn-RS" sz="2800" b="1" dirty="0" smtClean="0">
                <a:solidFill>
                  <a:schemeClr val="tx1"/>
                </a:solidFill>
              </a:rPr>
              <a:t>– oznaka za tržišne potencijale i njihovu dostupnost, gledano očima preduzetnika.</a:t>
            </a:r>
          </a:p>
        </p:txBody>
      </p:sp>
    </p:spTree>
    <p:extLst>
      <p:ext uri="{BB962C8B-B14F-4D97-AF65-F5344CB8AC3E}">
        <p14:creationId xmlns:p14="http://schemas.microsoft.com/office/powerpoint/2010/main" val="287887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TRŽIŠTE – </a:t>
            </a:r>
            <a:r>
              <a:rPr lang="sr-Latn-RS" b="1" dirty="0" smtClean="0"/>
              <a:t>KLASIFIKACIJA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Kotler razlikuje 4 tipa tržišta:</a:t>
            </a:r>
          </a:p>
          <a:p>
            <a:endParaRPr lang="sr-Latn-RS" sz="2800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sr-Latn-RS" sz="3200" b="1" u="sng" dirty="0" smtClean="0">
                <a:solidFill>
                  <a:schemeClr val="tx1"/>
                </a:solidFill>
              </a:rPr>
              <a:t>Potencijalno tržište </a:t>
            </a:r>
            <a:r>
              <a:rPr lang="sr-Latn-RS" sz="2800" b="1" dirty="0" smtClean="0">
                <a:solidFill>
                  <a:schemeClr val="tx1"/>
                </a:solidFill>
              </a:rPr>
              <a:t>– skup potrošača koji postoje na području na </a:t>
            </a:r>
            <a:r>
              <a:rPr lang="sr-Latn-RS" sz="2800" b="1" dirty="0" smtClean="0">
                <a:solidFill>
                  <a:schemeClr val="tx1"/>
                </a:solidFill>
              </a:rPr>
              <a:t>kome se obavlja poslovna </a:t>
            </a:r>
            <a:r>
              <a:rPr lang="sr-Latn-RS" sz="2800" b="1" dirty="0" smtClean="0">
                <a:solidFill>
                  <a:schemeClr val="tx1"/>
                </a:solidFill>
              </a:rPr>
              <a:t>delatnost i koji izražavaju ili mogu da izraze interes za proizvodima/uslugama koje su predmet </a:t>
            </a:r>
            <a:r>
              <a:rPr lang="sr-Latn-RS" sz="2800" b="1" dirty="0" smtClean="0">
                <a:solidFill>
                  <a:schemeClr val="tx1"/>
                </a:solidFill>
              </a:rPr>
              <a:t>ponude</a:t>
            </a:r>
            <a:r>
              <a:rPr lang="sr-Latn-RS" sz="2800" b="1" dirty="0" smtClean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852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TRŽIŠTE – </a:t>
            </a:r>
            <a:r>
              <a:rPr lang="sr-Latn-RS" b="1" dirty="0" smtClean="0"/>
              <a:t>KLASIFIKACIJA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Kotler razlikuje 4 tipa tržišta:</a:t>
            </a:r>
          </a:p>
          <a:p>
            <a:endParaRPr lang="sr-Latn-RS" sz="2800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 startAt="2"/>
            </a:pPr>
            <a:r>
              <a:rPr lang="sr-Latn-RS" sz="3200" b="1" u="sng" dirty="0" smtClean="0">
                <a:solidFill>
                  <a:schemeClr val="tx1"/>
                </a:solidFill>
              </a:rPr>
              <a:t>Raspoloživo tržište </a:t>
            </a:r>
            <a:r>
              <a:rPr lang="sr-Latn-RS" sz="2800" b="1" dirty="0" smtClean="0">
                <a:solidFill>
                  <a:schemeClr val="tx1"/>
                </a:solidFill>
              </a:rPr>
              <a:t>– potrošači koji imaju novac, pokazuju interes i kupuju proizvode (ali ne samo od vas) koji su predmet ponude i vaše firme, na području na kome i vi poslujete.</a:t>
            </a:r>
          </a:p>
        </p:txBody>
      </p:sp>
    </p:spTree>
    <p:extLst>
      <p:ext uri="{BB962C8B-B14F-4D97-AF65-F5344CB8AC3E}">
        <p14:creationId xmlns:p14="http://schemas.microsoft.com/office/powerpoint/2010/main" val="26850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TRŽIŠTE – </a:t>
            </a:r>
            <a:r>
              <a:rPr lang="sr-Latn-RS" b="1" dirty="0" smtClean="0"/>
              <a:t>KLASIFIKACIJA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Kotler razlikuje 4 tipa tržišta:</a:t>
            </a:r>
          </a:p>
          <a:p>
            <a:endParaRPr lang="sr-Latn-RS" sz="2800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 startAt="3"/>
            </a:pPr>
            <a:r>
              <a:rPr lang="sr-Latn-RS" sz="3200" b="1" u="sng" dirty="0" smtClean="0">
                <a:solidFill>
                  <a:schemeClr val="tx1"/>
                </a:solidFill>
              </a:rPr>
              <a:t>Opsluživano tržište </a:t>
            </a:r>
            <a:r>
              <a:rPr lang="sr-Latn-RS" sz="2800" b="1" dirty="0" smtClean="0">
                <a:solidFill>
                  <a:schemeClr val="tx1"/>
                </a:solidFill>
              </a:rPr>
              <a:t>– je ograničeni deo raspoloživog tržišta, na kome upravo i vi plasirate svoje robne artikle.</a:t>
            </a:r>
          </a:p>
        </p:txBody>
      </p:sp>
    </p:spTree>
    <p:extLst>
      <p:ext uri="{BB962C8B-B14F-4D97-AF65-F5344CB8AC3E}">
        <p14:creationId xmlns:p14="http://schemas.microsoft.com/office/powerpoint/2010/main" val="424498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TRŽIŠTE – </a:t>
            </a:r>
            <a:r>
              <a:rPr lang="sr-Latn-RS" b="1" dirty="0" smtClean="0"/>
              <a:t>KLASIFIKACIJA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Kotler razlikuje 4 tipa tržišta:</a:t>
            </a:r>
          </a:p>
          <a:p>
            <a:endParaRPr lang="sr-Latn-RS" sz="2800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 startAt="4"/>
            </a:pPr>
            <a:r>
              <a:rPr lang="sr-Latn-RS" sz="3200" b="1" u="sng" dirty="0" smtClean="0">
                <a:solidFill>
                  <a:schemeClr val="tx1"/>
                </a:solidFill>
              </a:rPr>
              <a:t>Penetrirano tržište </a:t>
            </a:r>
            <a:r>
              <a:rPr lang="sr-Latn-RS" sz="2800" b="1" dirty="0" smtClean="0">
                <a:solidFill>
                  <a:schemeClr val="tx1"/>
                </a:solidFill>
              </a:rPr>
              <a:t>– obuhvata potrošače koji kupuju kod vas.</a:t>
            </a:r>
          </a:p>
          <a:p>
            <a:pPr marL="514350" indent="-514350" algn="just">
              <a:buFont typeface="+mj-lt"/>
              <a:buAutoNum type="arabicPeriod" startAt="4"/>
            </a:pPr>
            <a:endParaRPr lang="sr-Latn-RS" sz="2800" b="1" dirty="0">
              <a:solidFill>
                <a:schemeClr val="tx1"/>
              </a:solidFill>
            </a:endParaRPr>
          </a:p>
          <a:p>
            <a:pPr algn="just"/>
            <a:r>
              <a:rPr lang="sr-Latn-RS" sz="2800" b="1" dirty="0" smtClean="0">
                <a:solidFill>
                  <a:schemeClr val="tx1"/>
                </a:solidFill>
              </a:rPr>
              <a:t>Kao preduzetnik treba da poznajete sve ove tipove tržišta i da pritom preduzimate mere da se vaše penetrirano tržište što više proširi na račun ostalih !</a:t>
            </a:r>
          </a:p>
        </p:txBody>
      </p:sp>
    </p:spTree>
    <p:extLst>
      <p:ext uri="{BB962C8B-B14F-4D97-AF65-F5344CB8AC3E}">
        <p14:creationId xmlns:p14="http://schemas.microsoft.com/office/powerpoint/2010/main" val="349779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9579" y="3311892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sr-Latn-RS" sz="4000" b="1" dirty="0" smtClean="0"/>
              <a:t>INFORMISANJE</a:t>
            </a:r>
            <a:endParaRPr lang="sr-Latn-RS" sz="4000" b="1" dirty="0"/>
          </a:p>
        </p:txBody>
      </p:sp>
    </p:spTree>
    <p:extLst>
      <p:ext uri="{BB962C8B-B14F-4D97-AF65-F5344CB8AC3E}">
        <p14:creationId xmlns:p14="http://schemas.microsoft.com/office/powerpoint/2010/main" val="75313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endParaRPr lang="sr-Latn-RS" sz="3600" b="1" dirty="0" smtClean="0">
              <a:solidFill>
                <a:schemeClr val="tx1"/>
              </a:solidFill>
            </a:endParaRPr>
          </a:p>
          <a:p>
            <a:r>
              <a:rPr lang="sr-Latn-RS" sz="2800" b="1" dirty="0" smtClean="0">
                <a:solidFill>
                  <a:schemeClr val="tx1"/>
                </a:solidFill>
              </a:rPr>
              <a:t>Prilikom planiranja osnivanja nove organizacije, prilikom ulaska na novi sektor biznisa, prilikom ulaska u značajni poslovni poduhvat i u nekim dr.prilikama, veoma je važno utvrditi činjenice koje su od suštinskog značaja za pravilno odlučivanje.</a:t>
            </a:r>
          </a:p>
          <a:p>
            <a:r>
              <a:rPr lang="sr-Latn-RS" sz="2800" b="1" dirty="0" smtClean="0">
                <a:solidFill>
                  <a:schemeClr val="tx1"/>
                </a:solidFill>
              </a:rPr>
              <a:t>Od vrste i karaktera odluke koju treba doneti zavisi i koje činjenice su nam neophodne.</a:t>
            </a:r>
          </a:p>
        </p:txBody>
      </p:sp>
    </p:spTree>
    <p:extLst>
      <p:ext uri="{BB962C8B-B14F-4D97-AF65-F5344CB8AC3E}">
        <p14:creationId xmlns:p14="http://schemas.microsoft.com/office/powerpoint/2010/main" val="14400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Sistem </a:t>
            </a:r>
            <a:r>
              <a:rPr lang="sr-Latn-RS" sz="2800" b="1" dirty="0" smtClean="0">
                <a:solidFill>
                  <a:schemeClr val="tx1"/>
                </a:solidFill>
              </a:rPr>
              <a:t>informisanja </a:t>
            </a:r>
            <a:r>
              <a:rPr lang="sr-Latn-RS" sz="2800" b="1" dirty="0" smtClean="0">
                <a:solidFill>
                  <a:schemeClr val="tx1"/>
                </a:solidFill>
              </a:rPr>
              <a:t>u preduzetničkom biznisu, obavlja se kroz pribavljanje, otpremanje i korišćenje relevantnih informacija.</a:t>
            </a:r>
          </a:p>
          <a:p>
            <a:r>
              <a:rPr lang="sr-Latn-RS" sz="2800" b="1" dirty="0" smtClean="0">
                <a:solidFill>
                  <a:schemeClr val="tx1"/>
                </a:solidFill>
              </a:rPr>
              <a:t>Postoje različite grupe kritičnih informacija: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Informacije o okruženju,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Informacije o dobavljačima,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Informacije o kupcima i dr. </a:t>
            </a:r>
            <a:r>
              <a:rPr lang="sr-Latn-RS" sz="2600" b="1" dirty="0">
                <a:solidFill>
                  <a:schemeClr val="tx1"/>
                </a:solidFill>
              </a:rPr>
              <a:t>k</a:t>
            </a:r>
            <a:r>
              <a:rPr lang="sr-Latn-RS" sz="2600" b="1" dirty="0" smtClean="0">
                <a:solidFill>
                  <a:schemeClr val="tx1"/>
                </a:solidFill>
              </a:rPr>
              <a:t>omitentima,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Informacije o konkurenciji,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Interne informacije.</a:t>
            </a:r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08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u="sng" dirty="0" smtClean="0">
                <a:solidFill>
                  <a:schemeClr val="tx1"/>
                </a:solidFill>
              </a:rPr>
              <a:t>Informacije iz okruženja su</a:t>
            </a:r>
            <a:r>
              <a:rPr lang="sr-Latn-RS" sz="2600" b="1" dirty="0" smtClean="0">
                <a:solidFill>
                  <a:schemeClr val="tx1"/>
                </a:solidFill>
              </a:rPr>
              <a:t>:</a:t>
            </a: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Demografski podaci,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Socijalni i materijalni odnosi (plate, penzije i sl.),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Tehnički i društveni napredak,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Moda,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Politika i zakonodavstvo,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Procesi i odnosi koji su od značaja za uspešnost poslovanja preduzetničke firme.</a:t>
            </a: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7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u="sng" dirty="0" smtClean="0">
                <a:solidFill>
                  <a:schemeClr val="tx1"/>
                </a:solidFill>
              </a:rPr>
              <a:t>Informacije o dobavljačima </a:t>
            </a:r>
            <a:r>
              <a:rPr lang="sr-Latn-RS" sz="2600" b="1" dirty="0" smtClean="0">
                <a:solidFill>
                  <a:schemeClr val="tx1"/>
                </a:solidFill>
              </a:rPr>
              <a:t>:</a:t>
            </a: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Neophodno je upoznati svoje dobavljače, pre nego što sa njima zaključimo ozbiljni posao.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Informisati se o svim bitnim činjenicama koje utiču na poslovanje dobavljača i koje se tiču na uspeh i budućnost međusobne saradnje.</a:t>
            </a: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35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u="sng" dirty="0" smtClean="0">
                <a:solidFill>
                  <a:schemeClr val="tx1"/>
                </a:solidFill>
              </a:rPr>
              <a:t>Informacije o kupcima </a:t>
            </a:r>
            <a:r>
              <a:rPr lang="sr-Latn-RS" sz="2600" b="1" dirty="0" smtClean="0">
                <a:solidFill>
                  <a:schemeClr val="tx1"/>
                </a:solidFill>
              </a:rPr>
              <a:t>:</a:t>
            </a: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Neophodno je odgovoriti na ključna pitanja:	</a:t>
            </a:r>
          </a:p>
          <a:p>
            <a:pPr lvl="2"/>
            <a:r>
              <a:rPr lang="sr-Latn-RS" sz="2400" b="1" dirty="0" smtClean="0">
                <a:solidFill>
                  <a:schemeClr val="tx1"/>
                </a:solidFill>
              </a:rPr>
              <a:t>Ko su kupci moje radnje (broj, socijalni status, zanimanje, mesto boravka</a:t>
            </a:r>
            <a:r>
              <a:rPr lang="sr-Latn-RS" sz="2400" b="1" dirty="0" smtClean="0">
                <a:solidFill>
                  <a:schemeClr val="tx1"/>
                </a:solidFill>
              </a:rPr>
              <a:t>...)?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lvl="2"/>
            <a:r>
              <a:rPr lang="sr-Latn-RS" sz="2400" b="1" dirty="0" smtClean="0">
                <a:solidFill>
                  <a:schemeClr val="tx1"/>
                </a:solidFill>
              </a:rPr>
              <a:t>Koje su navike mojih kupaca pri </a:t>
            </a:r>
            <a:r>
              <a:rPr lang="sr-Latn-RS" sz="2400" b="1" dirty="0" smtClean="0">
                <a:solidFill>
                  <a:schemeClr val="tx1"/>
                </a:solidFill>
              </a:rPr>
              <a:t>kupovini?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lvl="2"/>
            <a:r>
              <a:rPr lang="sr-Latn-RS" sz="2400" b="1" dirty="0" smtClean="0">
                <a:solidFill>
                  <a:schemeClr val="tx1"/>
                </a:solidFill>
              </a:rPr>
              <a:t>Ukus kupaca, zašto radije kupuje ovu ili onu marku i sl</a:t>
            </a:r>
            <a:r>
              <a:rPr lang="sr-Latn-RS" sz="2400" b="1" dirty="0" smtClean="0">
                <a:solidFill>
                  <a:schemeClr val="tx1"/>
                </a:solidFill>
              </a:rPr>
              <a:t>.?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lvl="2"/>
            <a:r>
              <a:rPr lang="sr-Latn-RS" sz="2400" b="1" dirty="0" smtClean="0">
                <a:solidFill>
                  <a:schemeClr val="tx1"/>
                </a:solidFill>
              </a:rPr>
              <a:t>Šta bi se kupcima još moglo </a:t>
            </a:r>
            <a:r>
              <a:rPr lang="sr-Latn-RS" sz="2400" b="1" dirty="0" smtClean="0">
                <a:solidFill>
                  <a:schemeClr val="tx1"/>
                </a:solidFill>
              </a:rPr>
              <a:t>prodati?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lvl="2"/>
            <a:r>
              <a:rPr lang="sr-Latn-RS" sz="2400" b="1" dirty="0" smtClean="0">
                <a:solidFill>
                  <a:schemeClr val="tx1"/>
                </a:solidFill>
              </a:rPr>
              <a:t>Koji bi se kupci još mogli </a:t>
            </a:r>
            <a:r>
              <a:rPr lang="sr-Latn-RS" sz="2400" b="1" dirty="0" smtClean="0">
                <a:solidFill>
                  <a:schemeClr val="tx1"/>
                </a:solidFill>
              </a:rPr>
              <a:t>pridobiti?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60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u="sng" dirty="0" smtClean="0">
                <a:solidFill>
                  <a:schemeClr val="tx1"/>
                </a:solidFill>
              </a:rPr>
              <a:t>Informacije o konkurenciji</a:t>
            </a:r>
            <a:r>
              <a:rPr lang="sr-Latn-RS" sz="2600" b="1" dirty="0" smtClean="0">
                <a:solidFill>
                  <a:schemeClr val="tx1"/>
                </a:solidFill>
              </a:rPr>
              <a:t>:</a:t>
            </a: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Upoznati </a:t>
            </a:r>
            <a:r>
              <a:rPr lang="sr-Latn-RS" sz="2600" b="1" dirty="0" smtClean="0">
                <a:solidFill>
                  <a:schemeClr val="tx1"/>
                </a:solidFill>
              </a:rPr>
              <a:t>i </a:t>
            </a:r>
            <a:r>
              <a:rPr lang="sr-Latn-RS" sz="2600" b="1" dirty="0" smtClean="0">
                <a:solidFill>
                  <a:schemeClr val="tx1"/>
                </a:solidFill>
              </a:rPr>
              <a:t>pratiti poslovanje i drugih komitenata sa kojima obavljamo poslovanje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Praćenje i analiza rada konkurencije, npr.</a:t>
            </a:r>
          </a:p>
          <a:p>
            <a:pPr lvl="2"/>
            <a:r>
              <a:rPr lang="sr-Latn-RS" sz="2200" b="1" dirty="0" smtClean="0">
                <a:solidFill>
                  <a:schemeClr val="tx1"/>
                </a:solidFill>
              </a:rPr>
              <a:t>Ko su </a:t>
            </a:r>
            <a:r>
              <a:rPr lang="sr-Latn-RS" sz="2200" b="1" dirty="0" smtClean="0">
                <a:solidFill>
                  <a:schemeClr val="tx1"/>
                </a:solidFill>
              </a:rPr>
              <a:t>konkurenti?</a:t>
            </a: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r>
              <a:rPr lang="sr-Latn-RS" sz="2200" b="1" dirty="0" smtClean="0">
                <a:solidFill>
                  <a:schemeClr val="tx1"/>
                </a:solidFill>
              </a:rPr>
              <a:t>Da li </a:t>
            </a:r>
            <a:r>
              <a:rPr lang="sr-Latn-RS" sz="2200" b="1" dirty="0" smtClean="0">
                <a:solidFill>
                  <a:schemeClr val="tx1"/>
                </a:solidFill>
              </a:rPr>
              <a:t>možemo </a:t>
            </a:r>
            <a:r>
              <a:rPr lang="sr-Latn-RS" sz="2200" b="1" dirty="0" smtClean="0">
                <a:solidFill>
                  <a:schemeClr val="tx1"/>
                </a:solidFill>
              </a:rPr>
              <a:t>imati kvalitetnije ili jefitnije </a:t>
            </a:r>
            <a:r>
              <a:rPr lang="sr-Latn-RS" sz="2200" b="1" dirty="0" smtClean="0">
                <a:solidFill>
                  <a:schemeClr val="tx1"/>
                </a:solidFill>
              </a:rPr>
              <a:t>proizvode?</a:t>
            </a: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r>
              <a:rPr lang="sr-Latn-RS" sz="2200" b="1" dirty="0" smtClean="0">
                <a:solidFill>
                  <a:schemeClr val="tx1"/>
                </a:solidFill>
              </a:rPr>
              <a:t>Možemo li ih pobediti ili ih </a:t>
            </a:r>
            <a:r>
              <a:rPr lang="sr-Latn-RS" sz="2200" b="1" dirty="0" smtClean="0">
                <a:solidFill>
                  <a:schemeClr val="tx1"/>
                </a:solidFill>
              </a:rPr>
              <a:t>pratiti?</a:t>
            </a: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75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u="sng" dirty="0" smtClean="0">
                <a:solidFill>
                  <a:schemeClr val="tx1"/>
                </a:solidFill>
              </a:rPr>
              <a:t>Interne informacije </a:t>
            </a:r>
            <a:r>
              <a:rPr lang="sr-Latn-RS" sz="2600" b="1" dirty="0" smtClean="0">
                <a:solidFill>
                  <a:schemeClr val="tx1"/>
                </a:solidFill>
              </a:rPr>
              <a:t>:</a:t>
            </a: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Važno je dobro poznavati procese i podatke unutar svoje kompanije.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Najčešće informacije koje se prate i analiziraju: o</a:t>
            </a:r>
            <a:r>
              <a:rPr lang="sr-Latn-RS" sz="2400" b="1" dirty="0" smtClean="0">
                <a:solidFill>
                  <a:schemeClr val="tx1"/>
                </a:solidFill>
              </a:rPr>
              <a:t>stvarena prodaja, ostvaren promet, zalihe, prodajnost pojedinih artikala, profitabilnost izvesnih poslova i sl.</a:t>
            </a: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47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u="sng" dirty="0" smtClean="0">
                <a:solidFill>
                  <a:schemeClr val="tx1"/>
                </a:solidFill>
              </a:rPr>
              <a:t>MIS  - Marketing Informacioni sistem </a:t>
            </a:r>
          </a:p>
          <a:p>
            <a:pPr lvl="1"/>
            <a:endParaRPr lang="sr-Latn-RS" sz="2600" b="1" u="sng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Predstavlja skup podataka i metoda, koji se primenjuju u cilju redovnog planskog pribavljanja, analize i ocene informacija, koje </a:t>
            </a:r>
            <a:r>
              <a:rPr lang="sr-Latn-RS" sz="2600" b="1" dirty="0" smtClean="0">
                <a:solidFill>
                  <a:schemeClr val="tx1"/>
                </a:solidFill>
              </a:rPr>
              <a:t>preduzetnik </a:t>
            </a:r>
            <a:r>
              <a:rPr lang="sr-Latn-RS" sz="2600" b="1" dirty="0" smtClean="0">
                <a:solidFill>
                  <a:schemeClr val="tx1"/>
                </a:solidFill>
              </a:rPr>
              <a:t>koristi u donošenju marketinških odluka.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Formiranjem MISa preduzentik može da dobije trajan sistem pribavljanja, tumačenja i korišćenja informacija, u cilju dobijanja saznanja o tržištu.</a:t>
            </a:r>
            <a:endParaRPr lang="sr-Latn-RS" sz="2600" b="1" dirty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53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u="sng" dirty="0" smtClean="0">
                <a:solidFill>
                  <a:schemeClr val="tx1"/>
                </a:solidFill>
              </a:rPr>
              <a:t>MIS  - Marketing Informacioni sistem </a:t>
            </a:r>
          </a:p>
          <a:p>
            <a:pPr lvl="1"/>
            <a:endParaRPr lang="sr-Latn-RS" sz="2600" b="1" u="sng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MIS je primarni sistem informisanja preduzetnika u postupku osmišljavanja, pokretanja i vođenja biznisa.</a:t>
            </a: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7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u="sng" dirty="0" smtClean="0">
                <a:solidFill>
                  <a:schemeClr val="tx1"/>
                </a:solidFill>
              </a:rPr>
              <a:t>MIS  - Marketing Informacioni sistem </a:t>
            </a:r>
          </a:p>
          <a:p>
            <a:pPr lvl="1"/>
            <a:endParaRPr lang="sr-Latn-RS" sz="2600" b="1" u="sng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MIS se sastoji od 4 različita podsistema:</a:t>
            </a: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sr-Latn-RS" sz="2600" b="1" dirty="0" smtClean="0">
                <a:solidFill>
                  <a:schemeClr val="tx1"/>
                </a:solidFill>
              </a:rPr>
              <a:t>Sistem internih izveštaja, tj. računovodstveni sistem,</a:t>
            </a:r>
          </a:p>
          <a:p>
            <a:pPr marL="971550" lvl="1" indent="-514350">
              <a:buFont typeface="+mj-lt"/>
              <a:buAutoNum type="arabicPeriod"/>
            </a:pPr>
            <a:r>
              <a:rPr lang="sr-Latn-RS" sz="2600" b="1" dirty="0" smtClean="0">
                <a:solidFill>
                  <a:schemeClr val="tx1"/>
                </a:solidFill>
              </a:rPr>
              <a:t>Marketing obaveštajni sistem,</a:t>
            </a:r>
          </a:p>
          <a:p>
            <a:pPr marL="971550" lvl="1" indent="-514350">
              <a:buFont typeface="+mj-lt"/>
              <a:buAutoNum type="arabicPeriod"/>
            </a:pPr>
            <a:r>
              <a:rPr lang="sr-Latn-RS" sz="2600" b="1" dirty="0" smtClean="0">
                <a:solidFill>
                  <a:schemeClr val="tx1"/>
                </a:solidFill>
              </a:rPr>
              <a:t>Sistem istraživanja marketinga,</a:t>
            </a:r>
          </a:p>
          <a:p>
            <a:pPr marL="971550" lvl="1" indent="-514350">
              <a:buFont typeface="+mj-lt"/>
              <a:buAutoNum type="arabicPeriod"/>
            </a:pPr>
            <a:r>
              <a:rPr lang="sr-Latn-RS" sz="2600" b="1" dirty="0" smtClean="0">
                <a:solidFill>
                  <a:schemeClr val="tx1"/>
                </a:solidFill>
              </a:rPr>
              <a:t>Marketing analitički sistem.</a:t>
            </a: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88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INFORMISANJE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u="sng" dirty="0" smtClean="0">
                <a:solidFill>
                  <a:schemeClr val="tx1"/>
                </a:solidFill>
              </a:rPr>
              <a:t>MIS  - Marketing Informacioni sistem </a:t>
            </a:r>
          </a:p>
          <a:p>
            <a:pPr lvl="1"/>
            <a:endParaRPr lang="sr-Latn-RS" sz="2600" b="1" u="sng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>
                <a:solidFill>
                  <a:schemeClr val="tx1"/>
                </a:solidFill>
              </a:rPr>
              <a:t>Informacije koje se nalaze u MIS se koriste za:</a:t>
            </a: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r>
              <a:rPr lang="sr-Latn-RS" sz="2600" b="1" dirty="0">
                <a:solidFill>
                  <a:schemeClr val="tx1"/>
                </a:solidFill>
              </a:rPr>
              <a:t>Unapređenje postojećih </a:t>
            </a:r>
            <a:r>
              <a:rPr lang="sr-Latn-RS" sz="2600" b="1" dirty="0" smtClean="0">
                <a:solidFill>
                  <a:schemeClr val="tx1"/>
                </a:solidFill>
              </a:rPr>
              <a:t>proizvoda,</a:t>
            </a:r>
            <a:endParaRPr lang="sr-Latn-RS" sz="2600" b="1" dirty="0">
              <a:solidFill>
                <a:schemeClr val="tx1"/>
              </a:solidFill>
            </a:endParaRPr>
          </a:p>
          <a:p>
            <a:pPr lvl="1"/>
            <a:r>
              <a:rPr lang="sr-Latn-RS" sz="2600" b="1" dirty="0">
                <a:solidFill>
                  <a:schemeClr val="tx1"/>
                </a:solidFill>
              </a:rPr>
              <a:t>Razvoj novih </a:t>
            </a:r>
            <a:r>
              <a:rPr lang="sr-Latn-RS" sz="2600" b="1" dirty="0" smtClean="0">
                <a:solidFill>
                  <a:schemeClr val="tx1"/>
                </a:solidFill>
              </a:rPr>
              <a:t>proizvoda,</a:t>
            </a:r>
            <a:endParaRPr lang="sr-Latn-RS" sz="2600" b="1" dirty="0">
              <a:solidFill>
                <a:schemeClr val="tx1"/>
              </a:solidFill>
            </a:endParaRPr>
          </a:p>
          <a:p>
            <a:pPr lvl="1"/>
            <a:r>
              <a:rPr lang="sr-Latn-RS" sz="2600" b="1" dirty="0">
                <a:solidFill>
                  <a:schemeClr val="tx1"/>
                </a:solidFill>
              </a:rPr>
              <a:t>Izradu marketing plana.</a:t>
            </a: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2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216" y="2766947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sr-Latn-RS" sz="4000" b="1" dirty="0"/>
              <a:t>SEGMENTACIJA TRŽIŠTA, </a:t>
            </a:r>
            <a:r>
              <a:rPr lang="sr-Latn-RS" sz="4000" b="1" dirty="0" smtClean="0"/>
              <a:t/>
            </a:r>
            <a:br>
              <a:rPr lang="sr-Latn-RS" sz="4000" b="1" dirty="0" smtClean="0"/>
            </a:br>
            <a:r>
              <a:rPr lang="sr-Latn-RS" sz="4000" b="1" dirty="0" smtClean="0"/>
              <a:t>IZBOR </a:t>
            </a:r>
            <a:r>
              <a:rPr lang="sr-Latn-RS" sz="4000" b="1" dirty="0"/>
              <a:t>CILJNOG TRŽIŠTA I POZICIONIRANJE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799710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TRŽIŠTA, IZBOR CILJNOG TRŽIŠTA I POZICIONIRANJE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89213" y="2412495"/>
            <a:ext cx="8915400" cy="322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942992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r>
              <a:rPr lang="sr-Latn-RS" sz="3600" b="1" dirty="0" smtClean="0">
                <a:solidFill>
                  <a:schemeClr val="tx1"/>
                </a:solidFill>
              </a:rPr>
              <a:t>Ciljni marketing preduzetnika obuhvata 3 glavne faze marketing delovanja:</a:t>
            </a:r>
          </a:p>
          <a:p>
            <a:pPr marL="1143000" lvl="1" indent="-742950">
              <a:buFont typeface="+mj-lt"/>
              <a:buAutoNum type="arabicPeriod"/>
            </a:pPr>
            <a:r>
              <a:rPr lang="sr-Latn-RS" sz="3400" b="1" u="sng" dirty="0" smtClean="0">
                <a:solidFill>
                  <a:schemeClr val="tx1"/>
                </a:solidFill>
              </a:rPr>
              <a:t>Segmentaciju kupaca,</a:t>
            </a:r>
          </a:p>
          <a:p>
            <a:pPr marL="1143000" lvl="1" indent="-742950">
              <a:buFont typeface="+mj-lt"/>
              <a:buAutoNum type="arabicPeriod"/>
            </a:pPr>
            <a:r>
              <a:rPr lang="sr-Latn-RS" sz="3400" b="1" u="sng" dirty="0" smtClean="0">
                <a:solidFill>
                  <a:schemeClr val="tx1"/>
                </a:solidFill>
              </a:rPr>
              <a:t>Izbor ciljnih kupaca,</a:t>
            </a:r>
          </a:p>
          <a:p>
            <a:pPr marL="1143000" lvl="1" indent="-742950">
              <a:buFont typeface="+mj-lt"/>
              <a:buAutoNum type="arabicPeriod"/>
            </a:pPr>
            <a:r>
              <a:rPr lang="sr-Latn-RS" sz="3400" b="1" u="sng" dirty="0" smtClean="0">
                <a:solidFill>
                  <a:schemeClr val="tx1"/>
                </a:solidFill>
              </a:rPr>
              <a:t>Pozicioniranje.</a:t>
            </a:r>
            <a:endParaRPr lang="sr-Latn-RS" sz="2600" b="1" u="sng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0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6380" y="2896256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sr-Latn-RS" sz="4000" b="1" dirty="0"/>
              <a:t>SEGMENTACIJA </a:t>
            </a:r>
            <a:r>
              <a:rPr lang="sr-Latn-RS" sz="4000" b="1" dirty="0" smtClean="0"/>
              <a:t>TRŽIŠTA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44973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lnSpcReduction="10000"/>
          </a:bodyPr>
          <a:lstStyle/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Segmentacija tržišta ima 3 osnovne faze:</a:t>
            </a:r>
          </a:p>
          <a:p>
            <a:pPr marL="914400" lvl="1" indent="-514350">
              <a:buFont typeface="+mj-lt"/>
              <a:buAutoNum type="arabicPeriod"/>
            </a:pPr>
            <a:r>
              <a:rPr lang="sr-Latn-RS" sz="2800" b="1" u="sng" dirty="0" smtClean="0">
                <a:solidFill>
                  <a:schemeClr val="tx1"/>
                </a:solidFill>
              </a:rPr>
              <a:t>Identifikovanje kriterijuma segmentacije </a:t>
            </a:r>
          </a:p>
          <a:p>
            <a:pPr marL="800100" lvl="2" indent="0">
              <a:buNone/>
            </a:pPr>
            <a:r>
              <a:rPr lang="sr-Latn-RS" sz="2600" b="1" dirty="0" smtClean="0">
                <a:solidFill>
                  <a:schemeClr val="tx1"/>
                </a:solidFill>
              </a:rPr>
              <a:t>određivanje </a:t>
            </a:r>
            <a:r>
              <a:rPr lang="sr-Latn-RS" sz="2600" b="1" dirty="0" smtClean="0">
                <a:solidFill>
                  <a:schemeClr val="tx1"/>
                </a:solidFill>
              </a:rPr>
              <a:t>načina po kojima se vrši segmentacija (npr. po imovninskom stanju, po godinama starosti, po obrazovanju i sl.)</a:t>
            </a:r>
          </a:p>
          <a:p>
            <a:pPr marL="914400" lvl="1" indent="-514350">
              <a:buFont typeface="+mj-lt"/>
              <a:buAutoNum type="arabicPeriod"/>
            </a:pPr>
            <a:r>
              <a:rPr lang="sr-Latn-RS" sz="2800" b="1" u="sng" dirty="0" smtClean="0">
                <a:solidFill>
                  <a:schemeClr val="tx1"/>
                </a:solidFill>
              </a:rPr>
              <a:t>Sprovođenje segmentacije </a:t>
            </a:r>
            <a:r>
              <a:rPr lang="sr-Latn-RS" sz="2800" b="1" dirty="0" smtClean="0">
                <a:solidFill>
                  <a:schemeClr val="tx1"/>
                </a:solidFill>
              </a:rPr>
              <a:t>može se ostvariti posmatranjem, snimanjem, anketiranjem, korišćenjem statističkih podataka i sl.</a:t>
            </a:r>
            <a:endParaRPr lang="sr-Latn-RS" sz="2800" b="1" u="sng" dirty="0" smtClean="0">
              <a:solidFill>
                <a:schemeClr val="tx1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sr-Latn-RS" sz="2800" b="1" u="sng" dirty="0" smtClean="0">
                <a:solidFill>
                  <a:schemeClr val="tx1"/>
                </a:solidFill>
              </a:rPr>
              <a:t>Razvijanje profila segmenata </a:t>
            </a:r>
            <a:r>
              <a:rPr lang="sr-Latn-RS" sz="2800" b="1" dirty="0" smtClean="0">
                <a:solidFill>
                  <a:schemeClr val="tx1"/>
                </a:solidFill>
              </a:rPr>
              <a:t>utvrđivanje koliko je koji segment veliki, ekonomski situiran i poslovno interesantan.</a:t>
            </a:r>
            <a:endParaRPr lang="sr-Latn-RS" sz="2800" b="1" u="sng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2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Segmentacija tržišta obuhvata </a:t>
            </a:r>
          </a:p>
          <a:p>
            <a:pPr marL="857250" lvl="1" indent="-457200"/>
            <a:r>
              <a:rPr lang="sr-Latn-RS" sz="2800" b="1" u="sng" dirty="0" smtClean="0">
                <a:solidFill>
                  <a:schemeClr val="tx1"/>
                </a:solidFill>
              </a:rPr>
              <a:t>Tržište ponude i </a:t>
            </a:r>
          </a:p>
          <a:p>
            <a:pPr marL="857250" lvl="1" indent="-457200"/>
            <a:r>
              <a:rPr lang="sr-Latn-RS" sz="2800" b="1" u="sng" dirty="0" smtClean="0">
                <a:solidFill>
                  <a:schemeClr val="tx1"/>
                </a:solidFill>
              </a:rPr>
              <a:t>Tržište tražnje.</a:t>
            </a:r>
          </a:p>
          <a:p>
            <a:pPr marL="400050" lvl="1" indent="0">
              <a:buNone/>
            </a:pPr>
            <a:endParaRPr lang="sr-Latn-RS" sz="2800" b="1" u="sng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Da bi uspešno obavljali svoje tržišno poslovanje treba dobro poznavati oba ova tržišta. </a:t>
            </a:r>
          </a:p>
        </p:txBody>
      </p:sp>
    </p:spTree>
    <p:extLst>
      <p:ext uri="{BB962C8B-B14F-4D97-AF65-F5344CB8AC3E}">
        <p14:creationId xmlns:p14="http://schemas.microsoft.com/office/powerpoint/2010/main" val="286241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Segmentacija označava razvrstavanje dobavljača i kupaca po </a:t>
            </a:r>
            <a:r>
              <a:rPr lang="sr-Latn-RS" sz="2800" b="1" dirty="0" smtClean="0">
                <a:solidFill>
                  <a:schemeClr val="tx1"/>
                </a:solidFill>
              </a:rPr>
              <a:t>nekim, </a:t>
            </a:r>
            <a:r>
              <a:rPr lang="sr-Latn-RS" sz="2800" b="1" dirty="0" smtClean="0">
                <a:solidFill>
                  <a:schemeClr val="tx1"/>
                </a:solidFill>
              </a:rPr>
              <a:t>za preduzetnika relevantnim određenjima, kao i grupisanje navedenih u karakteristične grupe tj. </a:t>
            </a:r>
            <a:r>
              <a:rPr lang="sr-Latn-RS" sz="2800" b="1" dirty="0">
                <a:solidFill>
                  <a:schemeClr val="tx1"/>
                </a:solidFill>
              </a:rPr>
              <a:t>t</a:t>
            </a:r>
            <a:r>
              <a:rPr lang="sr-Latn-RS" sz="2800" b="1" dirty="0" smtClean="0">
                <a:solidFill>
                  <a:schemeClr val="tx1"/>
                </a:solidFill>
              </a:rPr>
              <a:t>ržišne  segmente.</a:t>
            </a:r>
          </a:p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Podela tržišta na homogene (slične, istovrsne) grupe kupaca koji se razlikuju po nečem važnom za </a:t>
            </a:r>
            <a:r>
              <a:rPr lang="sr-Latn-RS" sz="2800" b="1" dirty="0" smtClean="0">
                <a:solidFill>
                  <a:schemeClr val="tx1"/>
                </a:solidFill>
              </a:rPr>
              <a:t>preduzetnika, </a:t>
            </a:r>
            <a:r>
              <a:rPr lang="sr-Latn-RS" sz="2800" b="1" dirty="0" smtClean="0">
                <a:solidFill>
                  <a:schemeClr val="tx1"/>
                </a:solidFill>
              </a:rPr>
              <a:t>naziva se segmentacija kupaca. </a:t>
            </a:r>
          </a:p>
        </p:txBody>
      </p:sp>
    </p:spTree>
    <p:extLst>
      <p:ext uri="{BB962C8B-B14F-4D97-AF65-F5344CB8AC3E}">
        <p14:creationId xmlns:p14="http://schemas.microsoft.com/office/powerpoint/2010/main" val="325736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marL="857250" lvl="1" indent="-457200"/>
            <a:endParaRPr lang="sr-Latn-RS" sz="2800" b="1" dirty="0" smtClean="0">
              <a:solidFill>
                <a:schemeClr val="tx1"/>
              </a:solidFill>
            </a:endParaRPr>
          </a:p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Segmentacija </a:t>
            </a:r>
            <a:r>
              <a:rPr lang="sr-Latn-RS" sz="2800" b="1" dirty="0" smtClean="0">
                <a:solidFill>
                  <a:schemeClr val="tx1"/>
                </a:solidFill>
              </a:rPr>
              <a:t>tržišta olakašava preduzetniku donošenje bitnih odluka, posebno odluka vezanih za izbor adekvatnog asortimana kao i izbor marketing akcija kojima će animirati kupce da pozitivno odgovore na ponudu koju im upućuje.</a:t>
            </a:r>
          </a:p>
          <a:p>
            <a:pPr marL="857250" lvl="1" indent="-457200"/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2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marL="857250" lvl="1" indent="-457200"/>
            <a:endParaRPr lang="sr-Latn-RS" sz="2800" b="1" dirty="0" smtClean="0">
              <a:solidFill>
                <a:schemeClr val="tx1"/>
              </a:solidFill>
            </a:endParaRPr>
          </a:p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Segmentacija se sprovodi ne samo u cilju </a:t>
            </a:r>
            <a:r>
              <a:rPr lang="sr-Latn-RS" sz="2800" b="1" u="sng" dirty="0" smtClean="0">
                <a:solidFill>
                  <a:schemeClr val="tx1"/>
                </a:solidFill>
              </a:rPr>
              <a:t>utvrđivanja određenih kategorija kupaca</a:t>
            </a:r>
            <a:r>
              <a:rPr lang="sr-Latn-RS" sz="2800" b="1" dirty="0" smtClean="0">
                <a:solidFill>
                  <a:schemeClr val="tx1"/>
                </a:solidFill>
              </a:rPr>
              <a:t>, već i </a:t>
            </a:r>
            <a:r>
              <a:rPr lang="sr-Latn-RS" sz="2800" b="1" u="sng" dirty="0" smtClean="0">
                <a:solidFill>
                  <a:schemeClr val="tx1"/>
                </a:solidFill>
              </a:rPr>
              <a:t>u cilju identifikovanja ostvarenog zadovoljenja </a:t>
            </a:r>
            <a:r>
              <a:rPr lang="sr-Latn-RS" sz="2800" b="1" dirty="0" smtClean="0">
                <a:solidFill>
                  <a:schemeClr val="tx1"/>
                </a:solidFill>
              </a:rPr>
              <a:t>izraženih </a:t>
            </a:r>
            <a:r>
              <a:rPr lang="sr-Latn-RS" sz="2800" b="1" u="sng" dirty="0" smtClean="0">
                <a:solidFill>
                  <a:schemeClr val="tx1"/>
                </a:solidFill>
              </a:rPr>
              <a:t>potreba kupaca</a:t>
            </a:r>
            <a:r>
              <a:rPr lang="sr-Latn-RS" sz="2800" b="1" dirty="0" smtClean="0">
                <a:solidFill>
                  <a:schemeClr val="tx1"/>
                </a:solidFill>
              </a:rPr>
              <a:t>, od strane konkurenta i po tom osnovu iznalaženja nezadovoljnih segmenata kupaca, kojima preduzetnik može ponuditi svoj privlačan asortiman proizvoda, koji je bolji od konkurentskog.</a:t>
            </a:r>
            <a:endParaRPr lang="sr-Latn-R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46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Kriterijumi za segmentaciju tržišta, primenljivih u različitim oblastima preduzetničkog biznisa su: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1. Demografski kriterijumi </a:t>
            </a:r>
            <a:r>
              <a:rPr lang="sr-Latn-RS" sz="2800" dirty="0" smtClean="0">
                <a:solidFill>
                  <a:schemeClr val="tx1"/>
                </a:solidFill>
              </a:rPr>
              <a:t>(pol, starosna dob, obazovanje, zanimanje i dr.)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2. Ekonomski kriterijumi </a:t>
            </a:r>
            <a:r>
              <a:rPr lang="sr-Latn-RS" sz="2800" dirty="0" smtClean="0">
                <a:solidFill>
                  <a:schemeClr val="tx1"/>
                </a:solidFill>
              </a:rPr>
              <a:t>(ekonomsko stanje, platežna mogućnost građana)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3. Psihološki kriterijumi </a:t>
            </a:r>
            <a:r>
              <a:rPr lang="sr-Latn-RS" sz="2800" dirty="0" smtClean="0">
                <a:solidFill>
                  <a:schemeClr val="tx1"/>
                </a:solidFill>
              </a:rPr>
              <a:t>(kupci mogu biti impulsivni i flegmatični; moderni i konzervativci; racionalni i emotivni; poverljivi i nepoverljivi i sl.)</a:t>
            </a:r>
          </a:p>
        </p:txBody>
      </p:sp>
    </p:spTree>
    <p:extLst>
      <p:ext uri="{BB962C8B-B14F-4D97-AF65-F5344CB8AC3E}">
        <p14:creationId xmlns:p14="http://schemas.microsoft.com/office/powerpoint/2010/main" val="351543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lnSpcReduction="10000"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Kriterijumi za segmentaciju tržišta, primenljivih u različitim oblastima preduzetničkog biznisa su: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4. Prema nameni kupljenog proizvoda: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Krajnji potrošači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Prerađivači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Distributeri 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5. </a:t>
            </a:r>
            <a:r>
              <a:rPr lang="sr-Latn-RS" sz="2800" b="1" dirty="0">
                <a:solidFill>
                  <a:schemeClr val="tx1"/>
                </a:solidFill>
              </a:rPr>
              <a:t>Prema veličini porudžbine </a:t>
            </a:r>
          </a:p>
          <a:p>
            <a:pPr marL="1714500" lvl="3" indent="-457200">
              <a:buFontTx/>
              <a:buChar char="-"/>
            </a:pPr>
            <a:r>
              <a:rPr lang="sr-Latn-RS" sz="2400" dirty="0">
                <a:solidFill>
                  <a:schemeClr val="tx1"/>
                </a:solidFill>
              </a:rPr>
              <a:t>Veliki kupci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>
                <a:solidFill>
                  <a:schemeClr val="tx1"/>
                </a:solidFill>
              </a:rPr>
              <a:t>Mali kupci (građani</a:t>
            </a:r>
            <a:r>
              <a:rPr lang="sr-Latn-RS" sz="2400" dirty="0" smtClean="0">
                <a:solidFill>
                  <a:schemeClr val="tx1"/>
                </a:solidFill>
              </a:rPr>
              <a:t>)</a:t>
            </a:r>
            <a:endParaRPr lang="sr-Latn-R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58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lnSpcReduction="10000"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Kriterijumi za segmentaciju tržišta, primenljivih u različitim oblastima preduzetničkog biznisa su: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6. Prema prostornom određenju: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Domaći i strani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Urbani i ruralni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Kupce iz mesta gde se nalazi prodajni objekat i kupci iz drugih mesta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Kupce iz susedstva, kupce na srednjoj udaljenosti, na priličnoj i na izuzetno velikoj udaljenosti </a:t>
            </a:r>
          </a:p>
        </p:txBody>
      </p:sp>
    </p:spTree>
    <p:extLst>
      <p:ext uri="{BB962C8B-B14F-4D97-AF65-F5344CB8AC3E}">
        <p14:creationId xmlns:p14="http://schemas.microsoft.com/office/powerpoint/2010/main" val="73272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fontScale="92500"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Kriterijumi za segmentaciju tržišta, primenljivih u različitim oblastima preduzetničkog biznisa su: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7. Prema pravnom statusu: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Pravna lica 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Građani.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8. </a:t>
            </a:r>
            <a:r>
              <a:rPr lang="sr-Latn-RS" sz="2800" b="1" dirty="0">
                <a:solidFill>
                  <a:schemeClr val="tx1"/>
                </a:solidFill>
              </a:rPr>
              <a:t>Prema </a:t>
            </a:r>
            <a:r>
              <a:rPr lang="sr-Latn-RS" sz="2800" b="1" dirty="0" smtClean="0">
                <a:solidFill>
                  <a:schemeClr val="tx1"/>
                </a:solidFill>
              </a:rPr>
              <a:t>stalnosti kupovine: </a:t>
            </a:r>
            <a:endParaRPr lang="sr-Latn-RS" sz="2800" b="1" dirty="0">
              <a:solidFill>
                <a:schemeClr val="tx1"/>
              </a:solidFill>
            </a:endParaRP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Stalni kupci 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Povremeni kupci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Privremeni kupci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Slučajni kupci</a:t>
            </a:r>
            <a:endParaRPr lang="sr-Latn-RS" sz="2400" dirty="0">
              <a:solidFill>
                <a:schemeClr val="tx1"/>
              </a:solidFill>
            </a:endParaRPr>
          </a:p>
          <a:p>
            <a:pPr marL="1257300" lvl="3" indent="0">
              <a:buNone/>
            </a:pPr>
            <a:endParaRPr lang="sr-Latn-RS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8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fontScale="92500" lnSpcReduction="10000"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Kriterijumi za segmentaciju tržišta, primenljivih u različitim oblastima preduzetničkog biznisa su: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9. Prema stepenu privrženosti: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Verne kupce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Nesigurne kupce koji menjaju mesta kupovine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10. </a:t>
            </a:r>
            <a:r>
              <a:rPr lang="sr-Latn-RS" sz="2800" b="1" dirty="0">
                <a:solidFill>
                  <a:schemeClr val="tx1"/>
                </a:solidFill>
              </a:rPr>
              <a:t>Prema </a:t>
            </a:r>
            <a:r>
              <a:rPr lang="sr-Latn-RS" sz="2800" b="1" dirty="0" smtClean="0">
                <a:solidFill>
                  <a:schemeClr val="tx1"/>
                </a:solidFill>
              </a:rPr>
              <a:t>korektnosti i poštenju </a:t>
            </a:r>
            <a:r>
              <a:rPr lang="sr-Latn-RS" sz="2800" dirty="0" smtClean="0">
                <a:solidFill>
                  <a:schemeClr val="tx1"/>
                </a:solidFill>
              </a:rPr>
              <a:t>koje izražavaju u poslovnoj komunikaciji i prilikom izmirenja svojih obaveza:</a:t>
            </a:r>
            <a:r>
              <a:rPr lang="sr-Latn-RS" sz="2400" dirty="0" smtClean="0">
                <a:solidFill>
                  <a:schemeClr val="tx1"/>
                </a:solidFill>
              </a:rPr>
              <a:t> 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Izuzetno korektne i poštene kupce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Prosečno korektne </a:t>
            </a:r>
            <a:r>
              <a:rPr lang="sr-Latn-RS" sz="2400" dirty="0">
                <a:solidFill>
                  <a:schemeClr val="tx1"/>
                </a:solidFill>
              </a:rPr>
              <a:t>i poštene </a:t>
            </a:r>
            <a:r>
              <a:rPr lang="sr-Latn-RS" sz="2400" dirty="0" smtClean="0">
                <a:solidFill>
                  <a:schemeClr val="tx1"/>
                </a:solidFill>
              </a:rPr>
              <a:t>kupce</a:t>
            </a:r>
            <a:endParaRPr lang="sr-Latn-RS" sz="2400" dirty="0">
              <a:solidFill>
                <a:schemeClr val="tx1"/>
              </a:solidFill>
            </a:endParaRP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Nekorektne i nepoštene kupce</a:t>
            </a:r>
            <a:endParaRPr lang="sr-Latn-R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57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fontScale="85000" lnSpcReduction="20000"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Kriterijumi za segmentaciju tržišta, primenljivih u različitim oblastima preduzetničkog biznisa su: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11. Prema ljubaznosti: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Izuzetno ljubazne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Prosečno </a:t>
            </a:r>
            <a:r>
              <a:rPr lang="sr-Latn-RS" sz="2400" dirty="0">
                <a:solidFill>
                  <a:schemeClr val="tx1"/>
                </a:solidFill>
              </a:rPr>
              <a:t>ljubazne</a:t>
            </a:r>
          </a:p>
          <a:p>
            <a:pPr marL="1714500" lvl="3" indent="-457200">
              <a:buFontTx/>
              <a:buChar char="-"/>
            </a:pPr>
            <a:r>
              <a:rPr lang="sr-Latn-RS" sz="2400" dirty="0">
                <a:solidFill>
                  <a:schemeClr val="tx1"/>
                </a:solidFill>
              </a:rPr>
              <a:t>Izuzetno arogantne i </a:t>
            </a:r>
            <a:r>
              <a:rPr lang="sr-Latn-RS" sz="2400" dirty="0" smtClean="0">
                <a:solidFill>
                  <a:schemeClr val="tx1"/>
                </a:solidFill>
              </a:rPr>
              <a:t>neljubazne</a:t>
            </a:r>
          </a:p>
          <a:p>
            <a:pPr marL="1714500" lvl="3" indent="-457200">
              <a:buFontTx/>
              <a:buChar char="-"/>
            </a:pPr>
            <a:endParaRPr lang="sr-Latn-RS" sz="24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12. </a:t>
            </a:r>
            <a:r>
              <a:rPr lang="sr-Latn-RS" sz="2800" b="1" dirty="0">
                <a:solidFill>
                  <a:schemeClr val="tx1"/>
                </a:solidFill>
              </a:rPr>
              <a:t>Prema </a:t>
            </a:r>
            <a:r>
              <a:rPr lang="sr-Latn-RS" sz="2800" b="1" dirty="0" smtClean="0">
                <a:solidFill>
                  <a:schemeClr val="tx1"/>
                </a:solidFill>
              </a:rPr>
              <a:t>stepenu informisanosti </a:t>
            </a:r>
            <a:r>
              <a:rPr lang="sr-Latn-RS" sz="2800" dirty="0" smtClean="0">
                <a:solidFill>
                  <a:schemeClr val="tx1"/>
                </a:solidFill>
              </a:rPr>
              <a:t>o proizvodima koji su predmet kupoprodaje, kupci mogu biti:</a:t>
            </a:r>
            <a:r>
              <a:rPr lang="sr-Latn-RS" sz="2400" dirty="0" smtClean="0">
                <a:solidFill>
                  <a:schemeClr val="tx1"/>
                </a:solidFill>
              </a:rPr>
              <a:t> 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Izuzetno informisani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Prosečno </a:t>
            </a:r>
            <a:r>
              <a:rPr lang="sr-Latn-RS" sz="2400" dirty="0">
                <a:solidFill>
                  <a:schemeClr val="tx1"/>
                </a:solidFill>
              </a:rPr>
              <a:t>informisani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Nedovojno </a:t>
            </a:r>
            <a:r>
              <a:rPr lang="sr-Latn-RS" sz="2400" dirty="0">
                <a:solidFill>
                  <a:schemeClr val="tx1"/>
                </a:solidFill>
              </a:rPr>
              <a:t>informisani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Neinformisani.</a:t>
            </a:r>
            <a:endParaRPr lang="sr-Latn-R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44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fontScale="92500"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Kriterijumi za segmentaciju tržišta, primenljivih u različitim oblastima preduzetničkog biznisa su: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13. Prema kupovnoj orijentisanosti: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Cenovno orijentisani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Sadržinski orijentisani</a:t>
            </a:r>
            <a:endParaRPr lang="sr-Latn-RS" sz="2400" dirty="0">
              <a:solidFill>
                <a:schemeClr val="tx1"/>
              </a:solidFill>
            </a:endParaRP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Vremenski orijentisani</a:t>
            </a:r>
            <a:endParaRPr lang="sr-Latn-RS" sz="2400" dirty="0">
              <a:solidFill>
                <a:schemeClr val="tx1"/>
              </a:solidFill>
            </a:endParaRP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Reklamno orijentisani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14. </a:t>
            </a:r>
            <a:r>
              <a:rPr lang="sr-Latn-RS" sz="2800" b="1" dirty="0">
                <a:solidFill>
                  <a:schemeClr val="tx1"/>
                </a:solidFill>
              </a:rPr>
              <a:t>Prema </a:t>
            </a:r>
            <a:r>
              <a:rPr lang="sr-Latn-RS" sz="2800" b="1" dirty="0" smtClean="0">
                <a:solidFill>
                  <a:schemeClr val="tx1"/>
                </a:solidFill>
              </a:rPr>
              <a:t>vrsti kupovine</a:t>
            </a:r>
            <a:r>
              <a:rPr lang="sr-Latn-RS" sz="2800" dirty="0" smtClean="0">
                <a:solidFill>
                  <a:schemeClr val="tx1"/>
                </a:solidFill>
              </a:rPr>
              <a:t>:</a:t>
            </a:r>
            <a:r>
              <a:rPr lang="sr-Latn-RS" sz="2400" dirty="0" smtClean="0">
                <a:solidFill>
                  <a:schemeClr val="tx1"/>
                </a:solidFill>
              </a:rPr>
              <a:t> 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Kupci odeće, prehrambenih proizvoda, tehničkih uređaja i sl.</a:t>
            </a:r>
            <a:endParaRPr lang="sr-Latn-R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27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Kriterijumi za segmentaciju tržišta, primenljivih u različitim oblastima preduzetničkog biznisa su: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15. Prema načinu plaćanja: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Kupci koji kupuju u gotovini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Kupci koji koriste razne instrumenta bezgotovinskog plaćanja.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16. </a:t>
            </a:r>
            <a:r>
              <a:rPr lang="sr-Latn-RS" sz="2800" b="1" dirty="0">
                <a:solidFill>
                  <a:schemeClr val="tx1"/>
                </a:solidFill>
              </a:rPr>
              <a:t>Prema </a:t>
            </a:r>
            <a:r>
              <a:rPr lang="sr-Latn-RS" sz="2800" b="1" dirty="0" smtClean="0">
                <a:solidFill>
                  <a:schemeClr val="tx1"/>
                </a:solidFill>
              </a:rPr>
              <a:t>ciljevima kupovine </a:t>
            </a:r>
            <a:r>
              <a:rPr lang="sr-Latn-RS" sz="2800" dirty="0" smtClean="0">
                <a:solidFill>
                  <a:schemeClr val="tx1"/>
                </a:solidFill>
              </a:rPr>
              <a:t>– ciljevi kupovine proističu iz kupovnih motivacija.</a:t>
            </a:r>
          </a:p>
          <a:p>
            <a:pPr marL="400050" lvl="1" indent="0">
              <a:buNone/>
            </a:pPr>
            <a:endParaRPr lang="sr-Latn-R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0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fontScale="92500" lnSpcReduction="20000"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Kriterijumi za segmentaciju tržišta, primenljivih u različitim oblastima preduzetničkog biznisa su:</a:t>
            </a: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17. Prema privlačnosti kupaca: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Izuzetno privlačni kupci 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Srednje privlačni kupci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Malo </a:t>
            </a:r>
            <a:r>
              <a:rPr lang="sr-Latn-RS" sz="2400" dirty="0">
                <a:solidFill>
                  <a:schemeClr val="tx1"/>
                </a:solidFill>
              </a:rPr>
              <a:t>privlačni kupci </a:t>
            </a:r>
            <a:endParaRPr lang="sr-Latn-RS" sz="2400" dirty="0" smtClean="0">
              <a:solidFill>
                <a:schemeClr val="tx1"/>
              </a:solidFill>
            </a:endParaRP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Neprivlačni </a:t>
            </a:r>
            <a:r>
              <a:rPr lang="sr-Latn-RS" sz="2400" dirty="0">
                <a:solidFill>
                  <a:schemeClr val="tx1"/>
                </a:solidFill>
              </a:rPr>
              <a:t>kupci </a:t>
            </a:r>
            <a:endParaRPr lang="sr-Latn-RS" sz="24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sr-Latn-RS" sz="2800" b="1" dirty="0" smtClean="0">
                <a:solidFill>
                  <a:schemeClr val="tx1"/>
                </a:solidFill>
              </a:rPr>
              <a:t>18. </a:t>
            </a:r>
            <a:r>
              <a:rPr lang="sr-Latn-RS" sz="2800" b="1" dirty="0">
                <a:solidFill>
                  <a:schemeClr val="tx1"/>
                </a:solidFill>
              </a:rPr>
              <a:t>Prema </a:t>
            </a:r>
            <a:r>
              <a:rPr lang="sr-Latn-RS" sz="2800" b="1" dirty="0" smtClean="0">
                <a:solidFill>
                  <a:schemeClr val="tx1"/>
                </a:solidFill>
              </a:rPr>
              <a:t>dostupnosti:</a:t>
            </a:r>
            <a:r>
              <a:rPr lang="sr-Latn-RS" sz="2800" dirty="0" smtClean="0">
                <a:solidFill>
                  <a:schemeClr val="tx1"/>
                </a:solidFill>
              </a:rPr>
              <a:t> 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Veoma dostupni kupci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Srednje </a:t>
            </a:r>
            <a:r>
              <a:rPr lang="sr-Latn-RS" sz="2400" dirty="0">
                <a:solidFill>
                  <a:schemeClr val="tx1"/>
                </a:solidFill>
              </a:rPr>
              <a:t>dostupni </a:t>
            </a:r>
            <a:r>
              <a:rPr lang="sr-Latn-RS" sz="2400" dirty="0" smtClean="0">
                <a:solidFill>
                  <a:schemeClr val="tx1"/>
                </a:solidFill>
              </a:rPr>
              <a:t>kupci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Teško </a:t>
            </a:r>
            <a:r>
              <a:rPr lang="sr-Latn-RS" sz="2400" dirty="0">
                <a:solidFill>
                  <a:schemeClr val="tx1"/>
                </a:solidFill>
              </a:rPr>
              <a:t>dostupni </a:t>
            </a:r>
            <a:r>
              <a:rPr lang="sr-Latn-RS" sz="2400" dirty="0" smtClean="0">
                <a:solidFill>
                  <a:schemeClr val="tx1"/>
                </a:solidFill>
              </a:rPr>
              <a:t>kupci</a:t>
            </a:r>
          </a:p>
          <a:p>
            <a:pPr marL="1714500" lvl="3" indent="-457200">
              <a:buFontTx/>
              <a:buChar char="-"/>
            </a:pPr>
            <a:r>
              <a:rPr lang="sr-Latn-RS" sz="2400" dirty="0" smtClean="0">
                <a:solidFill>
                  <a:schemeClr val="tx1"/>
                </a:solidFill>
              </a:rPr>
              <a:t>Nedostupni </a:t>
            </a:r>
            <a:r>
              <a:rPr lang="sr-Latn-RS" sz="2400" dirty="0">
                <a:solidFill>
                  <a:schemeClr val="tx1"/>
                </a:solidFill>
              </a:rPr>
              <a:t>kupci</a:t>
            </a:r>
            <a:endParaRPr lang="sr-Latn-RS" sz="2400" dirty="0" smtClean="0">
              <a:solidFill>
                <a:schemeClr val="tx1"/>
              </a:solidFill>
            </a:endParaRPr>
          </a:p>
          <a:p>
            <a:pPr marL="857250" lvl="1" indent="-457200">
              <a:buFontTx/>
              <a:buChar char="-"/>
            </a:pPr>
            <a:endParaRPr lang="sr-Latn-RS" sz="28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endParaRPr lang="sr-Latn-R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47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SEGMENTACIJA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marL="857250" lvl="1" indent="-457200"/>
            <a:r>
              <a:rPr lang="sr-Latn-RS" sz="2800" b="1" dirty="0" smtClean="0">
                <a:solidFill>
                  <a:schemeClr val="tx1"/>
                </a:solidFill>
              </a:rPr>
              <a:t>Uspešna segmentacija podrazumeva:</a:t>
            </a:r>
          </a:p>
          <a:p>
            <a:pPr marL="1257300" lvl="2" indent="-457200"/>
            <a:r>
              <a:rPr lang="sr-Latn-RS" sz="2200" b="1" dirty="0" smtClean="0">
                <a:solidFill>
                  <a:schemeClr val="tx1"/>
                </a:solidFill>
              </a:rPr>
              <a:t>Pravilnu identifikaciju relevantnih segmenata</a:t>
            </a:r>
          </a:p>
          <a:p>
            <a:pPr marL="1257300" lvl="2" indent="-457200"/>
            <a:r>
              <a:rPr lang="sr-Latn-RS" sz="2200" b="1" dirty="0" smtClean="0">
                <a:solidFill>
                  <a:schemeClr val="tx1"/>
                </a:solidFill>
              </a:rPr>
              <a:t>Dostupnost segmenata</a:t>
            </a:r>
          </a:p>
          <a:p>
            <a:pPr marL="1257300" lvl="2" indent="-457200"/>
            <a:r>
              <a:rPr lang="sr-Latn-RS" sz="2200" b="1" dirty="0" smtClean="0">
                <a:solidFill>
                  <a:schemeClr val="tx1"/>
                </a:solidFill>
              </a:rPr>
              <a:t>Merljivost segmenata</a:t>
            </a:r>
          </a:p>
          <a:p>
            <a:pPr marL="1257300" lvl="2" indent="-457200"/>
            <a:r>
              <a:rPr lang="sr-Latn-RS" sz="2200" b="1" dirty="0" smtClean="0">
                <a:solidFill>
                  <a:schemeClr val="tx1"/>
                </a:solidFill>
              </a:rPr>
              <a:t>Valjanost segmenata</a:t>
            </a:r>
          </a:p>
          <a:p>
            <a:pPr marL="1257300" lvl="2" indent="-457200"/>
            <a:r>
              <a:rPr lang="sr-Latn-RS" sz="2200" b="1" dirty="0" smtClean="0">
                <a:solidFill>
                  <a:schemeClr val="tx1"/>
                </a:solidFill>
              </a:rPr>
              <a:t>Marketinšku operativnost preduzetnika.</a:t>
            </a:r>
          </a:p>
          <a:p>
            <a:pPr marL="1257300" lvl="2" indent="-457200"/>
            <a:endParaRPr lang="sr-Latn-RS" sz="2200" b="1" dirty="0">
              <a:solidFill>
                <a:schemeClr val="tx1"/>
              </a:solidFill>
            </a:endParaRPr>
          </a:p>
          <a:p>
            <a:pPr marL="1257300" lvl="2" indent="-457200"/>
            <a:r>
              <a:rPr lang="sr-Latn-RS" sz="2200" b="1" dirty="0" smtClean="0">
                <a:solidFill>
                  <a:schemeClr val="tx1"/>
                </a:solidFill>
              </a:rPr>
              <a:t>Nakon urađene segmentacije važno je dobijene rezulatate </a:t>
            </a:r>
            <a:r>
              <a:rPr lang="sr-Latn-RS" sz="2200" b="1" u="sng" dirty="0" smtClean="0">
                <a:solidFill>
                  <a:schemeClr val="tx1"/>
                </a:solidFill>
              </a:rPr>
              <a:t>analitički i logički proveriti u praksi</a:t>
            </a:r>
            <a:r>
              <a:rPr lang="sr-Latn-RS" sz="2200" b="1" dirty="0" smtClean="0">
                <a:solidFill>
                  <a:schemeClr val="tx1"/>
                </a:solidFill>
              </a:rPr>
              <a:t>, da bi dobili podatak o stvarnoj tražnji na tržištu.</a:t>
            </a:r>
            <a:endParaRPr lang="sr-Latn-RS" sz="2200" dirty="0" smtClean="0">
              <a:solidFill>
                <a:schemeClr val="tx1"/>
              </a:solidFill>
            </a:endParaRPr>
          </a:p>
          <a:p>
            <a:pPr marL="857250" lvl="1" indent="-457200">
              <a:buFontTx/>
              <a:buChar char="-"/>
            </a:pPr>
            <a:endParaRPr lang="sr-Latn-RS" sz="28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endParaRPr lang="sr-Latn-R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57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4852" y="281312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sr-Latn-RS" sz="4000" b="1" dirty="0" smtClean="0"/>
              <a:t>IZBOR </a:t>
            </a:r>
            <a:r>
              <a:rPr lang="sr-Latn-RS" sz="4000" b="1" dirty="0"/>
              <a:t>CILJNOG </a:t>
            </a:r>
            <a:r>
              <a:rPr lang="sr-Latn-RS" sz="4000" b="1" dirty="0" smtClean="0"/>
              <a:t>TRŽIŠTA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512014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IZBOR CILJNOG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endParaRPr lang="sr-Latn-RS" sz="3600" b="1" dirty="0" smtClean="0">
              <a:solidFill>
                <a:schemeClr val="tx1"/>
              </a:solidFill>
            </a:endParaRPr>
          </a:p>
          <a:p>
            <a:endParaRPr lang="sr-Latn-RS" sz="3600" b="1" dirty="0">
              <a:solidFill>
                <a:schemeClr val="tx1"/>
              </a:solidFill>
            </a:endParaRPr>
          </a:p>
          <a:p>
            <a:r>
              <a:rPr lang="sr-Latn-RS" sz="3600" b="1" dirty="0" smtClean="0">
                <a:solidFill>
                  <a:schemeClr val="tx1"/>
                </a:solidFill>
              </a:rPr>
              <a:t>Cilj segmentacije je izbor ciljnog tržišta, prema kojem se usmeravaju marketing aktivnosti preduzetnika.</a:t>
            </a:r>
          </a:p>
          <a:p>
            <a:endParaRPr lang="sr-Latn-RS" sz="2800" b="1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9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IZBOR CILJNOG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endParaRPr lang="sr-Latn-RS" sz="3600" b="1" dirty="0" smtClean="0">
              <a:solidFill>
                <a:schemeClr val="tx1"/>
              </a:solidFill>
            </a:endParaRPr>
          </a:p>
          <a:p>
            <a:endParaRPr lang="sr-Latn-RS" sz="3600" b="1" dirty="0">
              <a:solidFill>
                <a:schemeClr val="tx1"/>
              </a:solidFill>
            </a:endParaRPr>
          </a:p>
          <a:p>
            <a:r>
              <a:rPr lang="sr-Latn-RS" sz="3600" b="1" dirty="0" smtClean="0">
                <a:solidFill>
                  <a:schemeClr val="tx1"/>
                </a:solidFill>
              </a:rPr>
              <a:t>Pre ulaska u biznis upoznajte svoje ciljno tržište!!!</a:t>
            </a:r>
          </a:p>
          <a:p>
            <a:endParaRPr lang="sr-Latn-RS" sz="2800" b="1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49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IZBOR CILJNOG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endParaRPr lang="sr-Latn-RS" sz="3600" b="1" dirty="0" smtClean="0">
              <a:solidFill>
                <a:schemeClr val="tx1"/>
              </a:solidFill>
            </a:endParaRPr>
          </a:p>
          <a:p>
            <a:r>
              <a:rPr lang="sr-Latn-RS" sz="3600" b="1" dirty="0" smtClean="0">
                <a:solidFill>
                  <a:schemeClr val="tx1"/>
                </a:solidFill>
              </a:rPr>
              <a:t>Tržište se upoznaje tako što se osluškuju i analiziraju zahtevi kupaca, </a:t>
            </a:r>
            <a:r>
              <a:rPr lang="sr-Latn-RS" sz="3600" b="1" dirty="0" smtClean="0">
                <a:solidFill>
                  <a:schemeClr val="tx1"/>
                </a:solidFill>
              </a:rPr>
              <a:t>procenjuju se, </a:t>
            </a:r>
            <a:r>
              <a:rPr lang="sr-Latn-RS" sz="3600" b="1" dirty="0" smtClean="0">
                <a:solidFill>
                  <a:schemeClr val="tx1"/>
                </a:solidFill>
              </a:rPr>
              <a:t>obezbeđuje prostor i pronalazi oprema, nabavlja i izlaže roba, </a:t>
            </a:r>
            <a:r>
              <a:rPr lang="sr-Latn-RS" sz="3600" b="1" dirty="0" smtClean="0">
                <a:solidFill>
                  <a:schemeClr val="tx1"/>
                </a:solidFill>
              </a:rPr>
              <a:t>angažuju </a:t>
            </a:r>
            <a:r>
              <a:rPr lang="sr-Latn-RS" sz="3600" b="1" dirty="0" smtClean="0">
                <a:solidFill>
                  <a:schemeClr val="tx1"/>
                </a:solidFill>
              </a:rPr>
              <a:t>i </a:t>
            </a:r>
            <a:r>
              <a:rPr lang="sr-Latn-RS" sz="3600" b="1" dirty="0" smtClean="0">
                <a:solidFill>
                  <a:schemeClr val="tx1"/>
                </a:solidFill>
              </a:rPr>
              <a:t>drugi resursi potrebni </a:t>
            </a:r>
            <a:r>
              <a:rPr lang="sr-Latn-RS" sz="3600" b="1" dirty="0" smtClean="0">
                <a:solidFill>
                  <a:schemeClr val="tx1"/>
                </a:solidFill>
              </a:rPr>
              <a:t>za opredeljeno tržište.</a:t>
            </a:r>
          </a:p>
          <a:p>
            <a:endParaRPr lang="sr-Latn-RS" sz="3600" b="1" dirty="0">
              <a:solidFill>
                <a:schemeClr val="tx1"/>
              </a:solidFill>
            </a:endParaRPr>
          </a:p>
          <a:p>
            <a:endParaRPr lang="sr-Latn-RS" sz="2800" b="1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84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IZBOR CILJNOG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endParaRPr lang="sr-Latn-RS" sz="3600" b="1" dirty="0" smtClean="0">
              <a:solidFill>
                <a:schemeClr val="tx1"/>
              </a:solidFill>
            </a:endParaRPr>
          </a:p>
          <a:p>
            <a:endParaRPr lang="sr-Latn-RS" sz="3600" b="1" dirty="0">
              <a:solidFill>
                <a:schemeClr val="tx1"/>
              </a:solidFill>
            </a:endParaRPr>
          </a:p>
          <a:p>
            <a:r>
              <a:rPr lang="sr-Latn-RS" sz="3600" b="1" dirty="0" smtClean="0">
                <a:solidFill>
                  <a:schemeClr val="tx1"/>
                </a:solidFill>
              </a:rPr>
              <a:t>Poznavanje i praćenje tržišne potražnje je moguće na osnovu upoznavanja potreba i želja kupaca.</a:t>
            </a:r>
          </a:p>
          <a:p>
            <a:endParaRPr lang="sr-Latn-RS" sz="3600" b="1" dirty="0">
              <a:solidFill>
                <a:schemeClr val="tx1"/>
              </a:solidFill>
            </a:endParaRPr>
          </a:p>
          <a:p>
            <a:endParaRPr lang="sr-Latn-RS" sz="2800" b="1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81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IZBOR CILJNOG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2885" y="2318328"/>
            <a:ext cx="8915400" cy="4147127"/>
          </a:xfrm>
        </p:spPr>
        <p:txBody>
          <a:bodyPr>
            <a:normAutofit/>
          </a:bodyPr>
          <a:lstStyle/>
          <a:p>
            <a:r>
              <a:rPr lang="sr-Latn-RS" sz="3600" b="1" dirty="0" smtClean="0">
                <a:solidFill>
                  <a:schemeClr val="tx1"/>
                </a:solidFill>
              </a:rPr>
              <a:t>Ključna analiza se radi na taj način, što se na raspoloživom tržištu – u ulici, gradu, regionu, zemlji ili širem globalnom okruženju, utvrđuje </a:t>
            </a:r>
            <a:r>
              <a:rPr lang="sr-Latn-RS" sz="3600" b="1" u="sng" dirty="0" smtClean="0">
                <a:solidFill>
                  <a:schemeClr val="tx1"/>
                </a:solidFill>
              </a:rPr>
              <a:t>šta se traži – </a:t>
            </a:r>
            <a:r>
              <a:rPr lang="sr-Latn-RS" sz="3600" b="1" dirty="0" smtClean="0">
                <a:solidFill>
                  <a:schemeClr val="tx1"/>
                </a:solidFill>
              </a:rPr>
              <a:t>po vrsti i količini roba i usluga, sezoničnosti kupovina i drugim relevantim određenjima.</a:t>
            </a:r>
            <a:endParaRPr lang="sr-Latn-RS" sz="3600" b="1" u="sng" dirty="0" smtClean="0">
              <a:solidFill>
                <a:schemeClr val="tx1"/>
              </a:solidFill>
            </a:endParaRPr>
          </a:p>
          <a:p>
            <a:endParaRPr lang="sr-Latn-RS" sz="3600" b="1" dirty="0">
              <a:solidFill>
                <a:schemeClr val="tx1"/>
              </a:solidFill>
            </a:endParaRPr>
          </a:p>
          <a:p>
            <a:endParaRPr lang="sr-Latn-RS" sz="2800" b="1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02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IZBOR CILJNOG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endParaRPr lang="sr-Latn-RS" sz="3600" b="1" dirty="0" smtClean="0">
              <a:solidFill>
                <a:schemeClr val="tx1"/>
              </a:solidFill>
            </a:endParaRPr>
          </a:p>
          <a:p>
            <a:endParaRPr lang="sr-Latn-RS" sz="3600" b="1" dirty="0">
              <a:solidFill>
                <a:schemeClr val="tx1"/>
              </a:solidFill>
            </a:endParaRPr>
          </a:p>
          <a:p>
            <a:r>
              <a:rPr lang="sr-Latn-RS" sz="3600" b="1" dirty="0" smtClean="0">
                <a:solidFill>
                  <a:schemeClr val="tx1"/>
                </a:solidFill>
              </a:rPr>
              <a:t>Tražnja se procenjuje tako što se ciljno tržište kupaca kompanije upoređuje sa drugim sličnim tržištima. </a:t>
            </a:r>
            <a:endParaRPr lang="sr-Latn-RS" sz="3600" b="1" u="sng" dirty="0" smtClean="0">
              <a:solidFill>
                <a:schemeClr val="tx1"/>
              </a:solidFill>
            </a:endParaRPr>
          </a:p>
          <a:p>
            <a:endParaRPr lang="sr-Latn-RS" sz="3600" b="1" dirty="0">
              <a:solidFill>
                <a:schemeClr val="tx1"/>
              </a:solidFill>
            </a:endParaRPr>
          </a:p>
          <a:p>
            <a:endParaRPr lang="sr-Latn-RS" sz="2800" b="1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00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IZBOR CILJNOG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endParaRPr lang="sr-Latn-RS" sz="3600" b="1" dirty="0" smtClean="0">
              <a:solidFill>
                <a:schemeClr val="tx1"/>
              </a:solidFill>
            </a:endParaRPr>
          </a:p>
          <a:p>
            <a:r>
              <a:rPr lang="sr-Latn-RS" sz="3600" b="1" dirty="0" smtClean="0">
                <a:solidFill>
                  <a:schemeClr val="tx1"/>
                </a:solidFill>
              </a:rPr>
              <a:t>Drugi deo analize biće logično usmeren na drugi deo tržišta – </a:t>
            </a:r>
            <a:r>
              <a:rPr lang="sr-Latn-RS" sz="3600" b="1" u="sng" dirty="0" smtClean="0">
                <a:solidFill>
                  <a:schemeClr val="tx1"/>
                </a:solidFill>
              </a:rPr>
              <a:t>ponudu </a:t>
            </a:r>
            <a:r>
              <a:rPr lang="sr-Latn-RS" sz="3600" b="1" dirty="0" smtClean="0">
                <a:solidFill>
                  <a:schemeClr val="tx1"/>
                </a:solidFill>
              </a:rPr>
              <a:t> - ko, šta, koliko i kako nudi na tržištu koje je predmet vaše ciljne pažnje.</a:t>
            </a:r>
            <a:endParaRPr lang="sr-Latn-RS" sz="2800" b="1" u="sng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58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IZBOR CILJNOG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endParaRPr lang="sr-Latn-RS" sz="3600" b="1" dirty="0" smtClean="0">
              <a:solidFill>
                <a:schemeClr val="tx1"/>
              </a:solidFill>
            </a:endParaRPr>
          </a:p>
          <a:p>
            <a:r>
              <a:rPr lang="sr-Latn-RS" sz="3600" b="1" dirty="0" smtClean="0">
                <a:solidFill>
                  <a:schemeClr val="tx1"/>
                </a:solidFill>
              </a:rPr>
              <a:t>Sledeći zadatak preduzetnika je da kreira odgovarajuću ponudu i da razvije odgovarajuće proizvodno-prometne strategije sa kojima će svoj ponudbeni asortiman napraviti privlačnim ciljnim kupcima.</a:t>
            </a:r>
            <a:endParaRPr lang="sr-Latn-RS" sz="2800" b="1" u="sng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08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IZBOR CILJNOG TRŽIŠTA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5103" y="1639732"/>
            <a:ext cx="8915400" cy="5112050"/>
          </a:xfrm>
        </p:spPr>
        <p:txBody>
          <a:bodyPr>
            <a:normAutofit fontScale="92500" lnSpcReduction="10000"/>
          </a:bodyPr>
          <a:lstStyle/>
          <a:p>
            <a:r>
              <a:rPr lang="sr-Latn-RS" sz="3200" b="1" dirty="0" smtClean="0">
                <a:solidFill>
                  <a:schemeClr val="tx1"/>
                </a:solidFill>
              </a:rPr>
              <a:t>Postupak izbora ciljnog tržišta podrazumeva obavljanje sledećih poslova:</a:t>
            </a:r>
          </a:p>
          <a:p>
            <a:pPr marL="0" indent="0">
              <a:buNone/>
            </a:pPr>
            <a:r>
              <a:rPr lang="sr-Latn-RS" sz="3000" b="1" dirty="0" smtClean="0">
                <a:solidFill>
                  <a:schemeClr val="tx1"/>
                </a:solidFill>
              </a:rPr>
              <a:t>a.) procena inteziteta potreba identifikovanih segmenata</a:t>
            </a:r>
          </a:p>
          <a:p>
            <a:pPr marL="0" indent="0">
              <a:buNone/>
            </a:pPr>
            <a:r>
              <a:rPr lang="sr-Latn-RS" sz="3000" b="1" dirty="0" smtClean="0">
                <a:solidFill>
                  <a:schemeClr val="tx1"/>
                </a:solidFill>
              </a:rPr>
              <a:t>b.) procena ekonomskog potencijala tj.kupovne snage</a:t>
            </a:r>
          </a:p>
          <a:p>
            <a:pPr marL="0" indent="0">
              <a:buNone/>
            </a:pPr>
            <a:r>
              <a:rPr lang="sr-Latn-RS" sz="3000" b="1" dirty="0" smtClean="0">
                <a:solidFill>
                  <a:schemeClr val="tx1"/>
                </a:solidFill>
              </a:rPr>
              <a:t>c.) identifikovanje mogućih strategija tržišnog nastupa</a:t>
            </a:r>
          </a:p>
          <a:p>
            <a:pPr marL="0" indent="0">
              <a:buNone/>
            </a:pPr>
            <a:r>
              <a:rPr lang="sr-Latn-RS" sz="3000" dirty="0" smtClean="0">
                <a:solidFill>
                  <a:schemeClr val="tx1"/>
                </a:solidFill>
              </a:rPr>
              <a:t>(masovni marketing,diferencirani marketing i ciljni marketing)</a:t>
            </a:r>
          </a:p>
          <a:p>
            <a:pPr marL="0" indent="0">
              <a:buNone/>
            </a:pPr>
            <a:r>
              <a:rPr lang="sr-Latn-RS" sz="3000" b="1" dirty="0" smtClean="0">
                <a:solidFill>
                  <a:schemeClr val="tx1"/>
                </a:solidFill>
              </a:rPr>
              <a:t>d.) izbor strategije tržišnog obuhvata</a:t>
            </a:r>
            <a:endParaRPr lang="sr-Latn-RS" sz="3000" b="1" dirty="0">
              <a:solidFill>
                <a:schemeClr val="tx1"/>
              </a:solidFill>
            </a:endParaRPr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93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070" y="2831602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sr-Latn-RS" sz="4000" b="1" dirty="0" smtClean="0"/>
              <a:t>POZICIONIRANJE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985883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POZICIONIRANJE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29512"/>
            <a:ext cx="8915400" cy="5364480"/>
          </a:xfrm>
        </p:spPr>
        <p:txBody>
          <a:bodyPr>
            <a:no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Tržišno pozicioniranje je vrhunac marketinškog umeća u sprovođenju marketinškog nastupa na tržištu.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838" y="2907214"/>
            <a:ext cx="7970516" cy="372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2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POZICIONIRANJE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29512"/>
            <a:ext cx="8915400" cy="5364480"/>
          </a:xfrm>
        </p:spPr>
        <p:txBody>
          <a:bodyPr>
            <a:noAutofit/>
          </a:bodyPr>
          <a:lstStyle/>
          <a:p>
            <a:endParaRPr lang="sr-Latn-RS" sz="3200" b="1" dirty="0" smtClean="0"/>
          </a:p>
          <a:p>
            <a:endParaRPr lang="sr-Latn-RS" sz="3200" b="1" dirty="0"/>
          </a:p>
          <a:p>
            <a:endParaRPr lang="sr-Latn-RS" sz="2600" b="1" dirty="0" smtClean="0">
              <a:solidFill>
                <a:schemeClr val="tx1"/>
              </a:solidFill>
            </a:endParaRPr>
          </a:p>
        </p:txBody>
      </p:sp>
      <p:pic>
        <p:nvPicPr>
          <p:cNvPr id="4" name="Picture 7" descr="C:\Users\Win7\Desktop\pozicioniranje 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2" y="1429512"/>
            <a:ext cx="8686800" cy="563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868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POZICIONIRANJE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29512"/>
            <a:ext cx="8915400" cy="5364480"/>
          </a:xfrm>
        </p:spPr>
        <p:txBody>
          <a:bodyPr>
            <a:noAutofit/>
          </a:bodyPr>
          <a:lstStyle/>
          <a:p>
            <a:endParaRPr lang="sr-Latn-RS" sz="3200" b="1" dirty="0" smtClean="0"/>
          </a:p>
          <a:p>
            <a:r>
              <a:rPr lang="sr-Latn-RS" sz="3200" b="1" dirty="0" smtClean="0"/>
              <a:t>Pozicioniranje </a:t>
            </a:r>
            <a:r>
              <a:rPr lang="sr-Latn-RS" sz="3200" b="1" dirty="0"/>
              <a:t>je predstava koju potrošači imaju o </a:t>
            </a:r>
            <a:r>
              <a:rPr lang="sr-Latn-RS" sz="3200" b="1" dirty="0" smtClean="0"/>
              <a:t>proizvodu/kompaniji</a:t>
            </a:r>
            <a:r>
              <a:rPr lang="sr-Latn-RS" sz="3200" b="1" dirty="0" smtClean="0"/>
              <a:t>.</a:t>
            </a:r>
            <a:endParaRPr lang="en-US" sz="3200" b="1" dirty="0"/>
          </a:p>
          <a:p>
            <a:r>
              <a:rPr lang="sr-Latn-RS" sz="3200" b="1" dirty="0"/>
              <a:t>Pozicioniranje je mesto </a:t>
            </a:r>
            <a:r>
              <a:rPr lang="sr-Latn-RS" sz="3200" b="1" dirty="0" smtClean="0"/>
              <a:t>proizvoda/kompanije </a:t>
            </a:r>
            <a:r>
              <a:rPr lang="sr-Latn-RS" sz="3200" b="1" u="sng" dirty="0" smtClean="0"/>
              <a:t>u </a:t>
            </a:r>
            <a:r>
              <a:rPr lang="sr-Latn-RS" sz="3200" b="1" u="sng" dirty="0"/>
              <a:t>svesti </a:t>
            </a:r>
            <a:r>
              <a:rPr lang="sr-Latn-RS" sz="3200" b="1" u="sng" dirty="0" smtClean="0"/>
              <a:t>potrošača.</a:t>
            </a:r>
          </a:p>
          <a:p>
            <a:r>
              <a:rPr lang="sr-Latn-RS" sz="3200" b="1" dirty="0"/>
              <a:t>Pozicioniranje nije ono što radite proizvodu, već je ono što radite svesti potrošača</a:t>
            </a:r>
            <a:r>
              <a:rPr lang="sr-Latn-RS" sz="3200" b="1" dirty="0" smtClean="0"/>
              <a:t>.</a:t>
            </a:r>
            <a:endParaRPr lang="sr-Latn-RS" sz="3200" b="1" dirty="0"/>
          </a:p>
          <a:p>
            <a:endParaRPr lang="sr-Latn-RS" sz="3200" b="1" dirty="0"/>
          </a:p>
          <a:p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9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POZICIONIRANJE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29512"/>
            <a:ext cx="8915400" cy="5199888"/>
          </a:xfrm>
        </p:spPr>
        <p:txBody>
          <a:bodyPr>
            <a:noAutofit/>
          </a:bodyPr>
          <a:lstStyle/>
          <a:p>
            <a:pPr lvl="0"/>
            <a:r>
              <a:rPr lang="sr-Latn-RS" sz="2800" b="1" dirty="0" smtClean="0"/>
              <a:t>Postoje 2 </a:t>
            </a:r>
            <a:r>
              <a:rPr lang="sr-Latn-RS" sz="2800" b="1" dirty="0"/>
              <a:t>vrste pozicioniranja:</a:t>
            </a:r>
            <a:endParaRPr lang="en-US" sz="2800" b="1" dirty="0"/>
          </a:p>
          <a:p>
            <a:pPr lvl="1"/>
            <a:r>
              <a:rPr lang="sr-Latn-RS" sz="2800" b="1" dirty="0"/>
              <a:t>U odnosu na konkurenciju</a:t>
            </a:r>
            <a:endParaRPr lang="en-US" sz="2800" b="1" dirty="0"/>
          </a:p>
          <a:p>
            <a:pPr lvl="1"/>
            <a:r>
              <a:rPr lang="sr-Latn-RS" sz="2800" b="1" dirty="0"/>
              <a:t>U odnosu na potrošače</a:t>
            </a:r>
            <a:endParaRPr lang="en-US" sz="2800" b="1" dirty="0"/>
          </a:p>
          <a:p>
            <a:pPr lvl="0"/>
            <a:r>
              <a:rPr lang="sr-Latn-RS" sz="2800" b="1" dirty="0"/>
              <a:t>Svrha pozicioniranja – </a:t>
            </a:r>
            <a:r>
              <a:rPr lang="sr-Latn-RS" sz="2800" b="1" dirty="0" smtClean="0"/>
              <a:t>istraživanjem </a:t>
            </a:r>
            <a:r>
              <a:rPr lang="sr-Latn-RS" sz="2800" b="1" dirty="0"/>
              <a:t>potreba, želja,  ponašanja </a:t>
            </a:r>
            <a:r>
              <a:rPr lang="sr-Latn-RS" sz="2800" b="1" dirty="0" smtClean="0"/>
              <a:t>kupaca utvrditi </a:t>
            </a:r>
            <a:r>
              <a:rPr lang="sr-Latn-RS" sz="2800" b="1" dirty="0"/>
              <a:t>specifičnosti proizvoda po kojima može da se proizvod pozicionira u odnosu na konkurente. </a:t>
            </a:r>
            <a:endParaRPr lang="en-US" sz="2800" b="1" dirty="0"/>
          </a:p>
          <a:p>
            <a:pPr lvl="0"/>
            <a:r>
              <a:rPr lang="sr-Latn-RS" sz="2800" b="1" dirty="0"/>
              <a:t>Formiramo sliku o proizvodu tj.  'imidž' koji će ga izdvojiti od ostalih proizvoda konkurencije ali </a:t>
            </a:r>
            <a:r>
              <a:rPr lang="sr-Latn-RS" sz="2800" b="1" u="sng" dirty="0"/>
              <a:t>po onim svojstvima koja potrošači ocenjuju kao važna!</a:t>
            </a:r>
            <a:endParaRPr lang="en-US" sz="2800" b="1" u="sng" dirty="0"/>
          </a:p>
          <a:p>
            <a:endParaRPr lang="sr-Latn-RS" sz="32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5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POZICIONIRANJE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29512"/>
            <a:ext cx="8915400" cy="5199888"/>
          </a:xfrm>
        </p:spPr>
        <p:txBody>
          <a:bodyPr>
            <a:noAutofit/>
          </a:bodyPr>
          <a:lstStyle/>
          <a:p>
            <a:pPr lvl="0"/>
            <a:endParaRPr lang="sr-Latn-RS" sz="2800" b="1" dirty="0" smtClean="0"/>
          </a:p>
          <a:p>
            <a:pPr lvl="0"/>
            <a:endParaRPr lang="sr-Latn-RS" sz="2800" b="1" dirty="0"/>
          </a:p>
          <a:p>
            <a:pPr lvl="0"/>
            <a:r>
              <a:rPr lang="sr-Latn-RS" sz="2800" b="1" dirty="0" smtClean="0"/>
              <a:t>Najčešće </a:t>
            </a:r>
            <a:r>
              <a:rPr lang="sr-Latn-RS" sz="2800" b="1" dirty="0"/>
              <a:t>se pozicioniramo na bazi cene i </a:t>
            </a:r>
            <a:r>
              <a:rPr lang="sr-Latn-RS" sz="2800" b="1" dirty="0" smtClean="0"/>
              <a:t>kvaliteta.</a:t>
            </a:r>
            <a:endParaRPr lang="sr-Latn-RS" sz="2800" b="1" dirty="0"/>
          </a:p>
          <a:p>
            <a:pPr lvl="0"/>
            <a:endParaRPr lang="en-US" sz="2800" b="1" dirty="0"/>
          </a:p>
          <a:p>
            <a:pPr lvl="0"/>
            <a:r>
              <a:rPr lang="sr-Latn-RS" sz="2800" b="1" u="sng" dirty="0"/>
              <a:t>Kvalitet</a:t>
            </a:r>
            <a:r>
              <a:rPr lang="sr-Latn-RS" sz="2800" b="1" dirty="0"/>
              <a:t> (ambijent, hrana, piće, ljubaznost) + </a:t>
            </a:r>
            <a:r>
              <a:rPr lang="sr-Latn-RS" sz="2800" b="1" u="sng" dirty="0"/>
              <a:t>cena</a:t>
            </a:r>
            <a:r>
              <a:rPr lang="sr-Latn-RS" sz="2800" b="1" dirty="0"/>
              <a:t> (visoka, niska) = </a:t>
            </a:r>
            <a:r>
              <a:rPr lang="sr-Latn-RS" sz="2800" b="1" u="sng" dirty="0"/>
              <a:t>Imidž</a:t>
            </a:r>
            <a:r>
              <a:rPr lang="sr-Latn-RS" sz="2800" b="1" dirty="0"/>
              <a:t> (očekivanja koja </a:t>
            </a:r>
            <a:r>
              <a:rPr lang="sr-Latn-RS" sz="2800" b="1" dirty="0" smtClean="0"/>
              <a:t>kupci </a:t>
            </a:r>
            <a:r>
              <a:rPr lang="sr-Latn-RS" sz="2800" b="1" dirty="0"/>
              <a:t>imaju od proizvoda)</a:t>
            </a:r>
            <a:endParaRPr lang="en-US" sz="2800" b="1" dirty="0"/>
          </a:p>
          <a:p>
            <a:endParaRPr lang="sr-Latn-RS" sz="32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21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POZICIONIRANJE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29512"/>
            <a:ext cx="8915400" cy="5364480"/>
          </a:xfrm>
        </p:spPr>
        <p:txBody>
          <a:bodyPr>
            <a:noAutofit/>
          </a:bodyPr>
          <a:lstStyle/>
          <a:p>
            <a:r>
              <a:rPr lang="sr-Latn-RS" sz="2800" b="1" dirty="0" smtClean="0">
                <a:solidFill>
                  <a:schemeClr val="tx1"/>
                </a:solidFill>
              </a:rPr>
              <a:t>Preduzetnička firma se može pozicionirati na sledeće načine:</a:t>
            </a:r>
          </a:p>
          <a:p>
            <a:endParaRPr lang="sr-Latn-RS" sz="2800" b="1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Kao pozicioniranje preduzeća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Kao pozicioniranje pojedinih objekata (prodavnica) iz poslovnog sistema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Kao pozicioniranje proizvoda i usluga</a:t>
            </a:r>
          </a:p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Kao kombinovano pozicioniranje sva tri gore navedena dela.</a:t>
            </a:r>
          </a:p>
        </p:txBody>
      </p:sp>
    </p:spTree>
    <p:extLst>
      <p:ext uri="{BB962C8B-B14F-4D97-AF65-F5344CB8AC3E}">
        <p14:creationId xmlns:p14="http://schemas.microsoft.com/office/powerpoint/2010/main" val="197712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POZICIONIRANJE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27200"/>
            <a:ext cx="8915400" cy="4729018"/>
          </a:xfrm>
        </p:spPr>
        <p:txBody>
          <a:bodyPr>
            <a:noAutofit/>
          </a:bodyPr>
          <a:lstStyle/>
          <a:p>
            <a:endParaRPr lang="sr-Latn-RS" sz="2400" b="1" dirty="0" smtClean="0"/>
          </a:p>
          <a:p>
            <a:r>
              <a:rPr lang="sr-Latn-RS" sz="2400" b="1" dirty="0" smtClean="0"/>
              <a:t>Pozicioniranje u odnosu na cenu i kvalitet može se predstaviti kroz 4 situacije:</a:t>
            </a:r>
          </a:p>
          <a:p>
            <a:r>
              <a:rPr lang="sr-Latn-RS" sz="2400" b="1" dirty="0" smtClean="0"/>
              <a:t>I </a:t>
            </a:r>
            <a:r>
              <a:rPr lang="sr-Latn-RS" sz="2400" b="1" dirty="0"/>
              <a:t>situacija</a:t>
            </a:r>
            <a:r>
              <a:rPr lang="sr-Latn-RS" sz="2400" dirty="0"/>
              <a:t>: Visok kvalitet i Visoka cena – to nam je cilj! Poznate marke</a:t>
            </a:r>
            <a:endParaRPr lang="en-US" sz="2400" dirty="0"/>
          </a:p>
          <a:p>
            <a:r>
              <a:rPr lang="sr-Latn-RS" sz="2400" b="1" dirty="0"/>
              <a:t>II situacija</a:t>
            </a:r>
            <a:r>
              <a:rPr lang="sr-Latn-RS" sz="2400" dirty="0"/>
              <a:t>: Visok kvalitet i Niska cena – novi proizvodi uglavnom – voditi računa da se ne upadne u klopku!</a:t>
            </a:r>
            <a:endParaRPr lang="en-US" sz="2400" dirty="0"/>
          </a:p>
          <a:p>
            <a:r>
              <a:rPr lang="sr-Latn-RS" sz="2400" b="1" dirty="0"/>
              <a:t>III situacija</a:t>
            </a:r>
            <a:r>
              <a:rPr lang="sr-Latn-RS" sz="2400" dirty="0"/>
              <a:t>: Nizak kvalitet i Visoka cena – proizvodi na bazi ranije stečenih simpatija... kratkoročno</a:t>
            </a:r>
            <a:endParaRPr lang="en-US" sz="2400" dirty="0"/>
          </a:p>
          <a:p>
            <a:r>
              <a:rPr lang="sr-Latn-RS" sz="2400" b="1" dirty="0"/>
              <a:t>IV situacija</a:t>
            </a:r>
            <a:r>
              <a:rPr lang="sr-Latn-RS" sz="2400" dirty="0"/>
              <a:t>: Nizak kvalitet i Niska cena – Last Minute </a:t>
            </a:r>
            <a:r>
              <a:rPr lang="sr-Latn-RS" sz="2400" dirty="0" smtClean="0"/>
              <a:t>ponude</a:t>
            </a:r>
            <a:endParaRPr lang="sr-Latn-RS" sz="24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29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POZICIONIRANJE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29512"/>
            <a:ext cx="8915400" cy="5199888"/>
          </a:xfrm>
        </p:spPr>
        <p:txBody>
          <a:bodyPr>
            <a:noAutofit/>
          </a:bodyPr>
          <a:lstStyle/>
          <a:p>
            <a:r>
              <a:rPr lang="sr-Latn-RS" sz="2800" b="1" dirty="0"/>
              <a:t>Cene – uzimaju se u obzir 2 vrste cena:</a:t>
            </a:r>
          </a:p>
          <a:p>
            <a:pPr marL="0" indent="0">
              <a:buNone/>
            </a:pPr>
            <a:endParaRPr lang="en-US" sz="2800" b="1" dirty="0"/>
          </a:p>
          <a:p>
            <a:pPr lvl="2"/>
            <a:r>
              <a:rPr lang="sr-Latn-RS" sz="2800" b="1" dirty="0"/>
              <a:t>psihološke cene – vrednost koju proizvod ima za </a:t>
            </a:r>
            <a:r>
              <a:rPr lang="sr-Latn-RS" sz="2800" b="1" dirty="0" smtClean="0"/>
              <a:t>potrošača,</a:t>
            </a:r>
            <a:endParaRPr lang="en-US" sz="2800" b="1" dirty="0"/>
          </a:p>
          <a:p>
            <a:pPr lvl="2"/>
            <a:r>
              <a:rPr lang="sr-Latn-RS" sz="2800" b="1" dirty="0"/>
              <a:t>ekonomske cene – cena koja određuje prihod i dobit turističkog preduzeća.</a:t>
            </a:r>
            <a:endParaRPr lang="en-US" sz="2800" b="1" dirty="0"/>
          </a:p>
          <a:p>
            <a:pPr lvl="2"/>
            <a:endParaRPr lang="en-US" sz="2800" b="1" dirty="0"/>
          </a:p>
          <a:p>
            <a:r>
              <a:rPr lang="sr-Latn-RS" sz="2800" b="1" dirty="0"/>
              <a:t>Kreiranje cena je ključno za pozicioniranje </a:t>
            </a:r>
            <a:r>
              <a:rPr lang="sr-Latn-RS" sz="2800" b="1" dirty="0" smtClean="0"/>
              <a:t>proizvoda.</a:t>
            </a:r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9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POZICIONIRANJE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29512"/>
            <a:ext cx="8915400" cy="5199888"/>
          </a:xfrm>
        </p:spPr>
        <p:txBody>
          <a:bodyPr>
            <a:noAutofit/>
          </a:bodyPr>
          <a:lstStyle/>
          <a:p>
            <a:r>
              <a:rPr lang="en-US" sz="3200" b="1" u="sng" dirty="0"/>
              <a:t>K</a:t>
            </a:r>
            <a:r>
              <a:rPr lang="sr-Latn-RS" sz="3200" b="1" u="sng" dirty="0"/>
              <a:t>ako </a:t>
            </a:r>
            <a:r>
              <a:rPr lang="sr-Latn-RS" sz="3200" b="1" u="sng" dirty="0" smtClean="0"/>
              <a:t>se najčešće pozicionira proizvod u preduzetničkom biznisu:</a:t>
            </a:r>
            <a:endParaRPr lang="sr-Latn-RS" sz="3200" b="1" u="sng" dirty="0" smtClean="0"/>
          </a:p>
          <a:p>
            <a:pPr lvl="0"/>
            <a:endParaRPr lang="sr-Latn-RS" sz="2800" b="1" dirty="0" smtClean="0"/>
          </a:p>
          <a:p>
            <a:pPr lvl="0"/>
            <a:r>
              <a:rPr lang="en-US" sz="2800" b="1" dirty="0" smtClean="0"/>
              <a:t>D</a:t>
            </a:r>
            <a:r>
              <a:rPr lang="sr-Latn-RS" sz="2800" b="1" dirty="0" smtClean="0"/>
              <a:t>iferenciranjem </a:t>
            </a:r>
            <a:r>
              <a:rPr lang="sr-Latn-RS" sz="2800" b="1" dirty="0"/>
              <a:t>fizičkim karakteristikama proizvoda</a:t>
            </a:r>
          </a:p>
          <a:p>
            <a:pPr lvl="0"/>
            <a:r>
              <a:rPr lang="en-US" sz="2800" b="1" dirty="0"/>
              <a:t>D</a:t>
            </a:r>
            <a:r>
              <a:rPr lang="sr-Latn-RS" sz="2800" b="1" dirty="0" smtClean="0"/>
              <a:t>iferenciranjem </a:t>
            </a:r>
            <a:r>
              <a:rPr lang="sr-Latn-RS" sz="2800" b="1" dirty="0"/>
              <a:t>uslugom – dodatnom uslugom</a:t>
            </a:r>
          </a:p>
          <a:p>
            <a:pPr lvl="0"/>
            <a:r>
              <a:rPr lang="en-US" sz="2800" b="1" dirty="0"/>
              <a:t>D</a:t>
            </a:r>
            <a:r>
              <a:rPr lang="sr-Latn-RS" sz="2800" b="1" dirty="0" smtClean="0"/>
              <a:t>iferenciranjem </a:t>
            </a:r>
            <a:r>
              <a:rPr lang="sr-Latn-RS" sz="2800" b="1" dirty="0"/>
              <a:t>zaposlenima</a:t>
            </a:r>
          </a:p>
          <a:p>
            <a:pPr lvl="0"/>
            <a:r>
              <a:rPr lang="en-US" sz="2800" b="1" dirty="0"/>
              <a:t>D</a:t>
            </a:r>
            <a:r>
              <a:rPr lang="sr-Latn-RS" sz="2800" b="1" dirty="0" smtClean="0"/>
              <a:t>iferenciranjem </a:t>
            </a:r>
            <a:r>
              <a:rPr lang="sr-Latn-RS" sz="2800" b="1" dirty="0"/>
              <a:t>lokacijom</a:t>
            </a:r>
          </a:p>
          <a:p>
            <a:pPr lvl="0"/>
            <a:r>
              <a:rPr lang="en-US" sz="2800" b="1" dirty="0"/>
              <a:t>D</a:t>
            </a:r>
            <a:r>
              <a:rPr lang="sr-Latn-RS" sz="2800" b="1" dirty="0" smtClean="0"/>
              <a:t>iferenciranjem </a:t>
            </a:r>
            <a:r>
              <a:rPr lang="sr-Latn-RS" sz="2800" b="1" dirty="0"/>
              <a:t>ukupnim imidžom</a:t>
            </a:r>
            <a:endParaRPr lang="en-US" sz="2800" b="1" dirty="0"/>
          </a:p>
          <a:p>
            <a:endParaRPr lang="sr-Latn-R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85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070" y="2831602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sr-Latn-RS" sz="4000" b="1" dirty="0" smtClean="0"/>
              <a:t>INSTRUMENTI MARKETING MIKSA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22533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Kotler navodi 4 bazična instrumenta marketinga:</a:t>
            </a: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marL="759143" lvl="1" indent="-457200"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</a:rPr>
              <a:t>Product – </a:t>
            </a:r>
            <a:r>
              <a:rPr lang="en-US" sz="2800" b="1" dirty="0" err="1">
                <a:solidFill>
                  <a:schemeClr val="tx1"/>
                </a:solidFill>
              </a:rPr>
              <a:t>Proizvod</a:t>
            </a:r>
            <a:endParaRPr lang="en-US" sz="2800" b="1" dirty="0">
              <a:solidFill>
                <a:schemeClr val="tx1"/>
              </a:solidFill>
            </a:endParaRPr>
          </a:p>
          <a:p>
            <a:pPr marL="759143" lvl="1" indent="-457200"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</a:rPr>
              <a:t>Price – </a:t>
            </a:r>
            <a:r>
              <a:rPr lang="en-US" sz="2800" b="1" dirty="0" err="1">
                <a:solidFill>
                  <a:schemeClr val="tx1"/>
                </a:solidFill>
              </a:rPr>
              <a:t>Cena</a:t>
            </a:r>
            <a:endParaRPr lang="en-US" sz="2800" b="1" dirty="0">
              <a:solidFill>
                <a:schemeClr val="tx1"/>
              </a:solidFill>
            </a:endParaRPr>
          </a:p>
          <a:p>
            <a:pPr marL="759143" lvl="1" indent="-457200"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</a:rPr>
              <a:t>Place – </a:t>
            </a:r>
            <a:r>
              <a:rPr lang="sr-Latn-RS" sz="2800" b="1" dirty="0">
                <a:solidFill>
                  <a:schemeClr val="tx1"/>
                </a:solidFill>
              </a:rPr>
              <a:t>D</a:t>
            </a:r>
            <a:r>
              <a:rPr lang="en-US" sz="2800" b="1" dirty="0" err="1">
                <a:solidFill>
                  <a:schemeClr val="tx1"/>
                </a:solidFill>
              </a:rPr>
              <a:t>istribucija</a:t>
            </a:r>
            <a:endParaRPr lang="en-US" sz="2800" b="1" dirty="0">
              <a:solidFill>
                <a:schemeClr val="tx1"/>
              </a:solidFill>
            </a:endParaRPr>
          </a:p>
          <a:p>
            <a:pPr marL="759143" lvl="1" indent="-457200"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</a:rPr>
              <a:t>Promotion – </a:t>
            </a:r>
            <a:r>
              <a:rPr lang="en-US" sz="2800" b="1" dirty="0" err="1">
                <a:solidFill>
                  <a:schemeClr val="tx1"/>
                </a:solidFill>
              </a:rPr>
              <a:t>Promocija</a:t>
            </a:r>
            <a:endParaRPr lang="en-US" sz="2800" b="1" dirty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7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Prošireni marketing miks (7P) </a:t>
            </a: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  <p:pic>
        <p:nvPicPr>
          <p:cNvPr id="4" name="Content Placeholder 5" descr="http://www.professionalacademy.com/media/images-news/The-Marketing-Mix-The-7-Ps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6796" y="2126673"/>
            <a:ext cx="7463350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20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Prošireni marketing miks (7P) </a:t>
            </a:r>
          </a:p>
          <a:p>
            <a:pPr marL="457200" lvl="1" indent="0">
              <a:buNone/>
            </a:pPr>
            <a:r>
              <a:rPr lang="sr-Latn-RS" sz="2600" b="1" u="sng" dirty="0">
                <a:solidFill>
                  <a:schemeClr val="tx1"/>
                </a:solidFill>
              </a:rPr>
              <a:t>4 P </a:t>
            </a:r>
          </a:p>
          <a:p>
            <a:pPr marL="857250" lvl="2" indent="0">
              <a:buNone/>
            </a:pPr>
            <a:r>
              <a:rPr lang="sr-Latn-RS" sz="2400" b="1" dirty="0">
                <a:solidFill>
                  <a:schemeClr val="tx1"/>
                </a:solidFill>
              </a:rPr>
              <a:t>Product – Proizvod</a:t>
            </a:r>
          </a:p>
          <a:p>
            <a:pPr marL="857250" lvl="2" indent="0">
              <a:buNone/>
            </a:pPr>
            <a:r>
              <a:rPr lang="sr-Latn-RS" sz="2400" b="1" dirty="0">
                <a:solidFill>
                  <a:schemeClr val="tx1"/>
                </a:solidFill>
              </a:rPr>
              <a:t>Price – Cena</a:t>
            </a:r>
          </a:p>
          <a:p>
            <a:pPr marL="857250" lvl="2" indent="0">
              <a:buNone/>
            </a:pPr>
            <a:r>
              <a:rPr lang="sr-Latn-RS" sz="2400" b="1" dirty="0">
                <a:solidFill>
                  <a:schemeClr val="tx1"/>
                </a:solidFill>
              </a:rPr>
              <a:t>Place – Distribucija</a:t>
            </a:r>
          </a:p>
          <a:p>
            <a:pPr marL="857250" lvl="2" indent="0">
              <a:buNone/>
            </a:pPr>
            <a:r>
              <a:rPr lang="sr-Latn-RS" sz="2400" b="1" dirty="0">
                <a:solidFill>
                  <a:schemeClr val="tx1"/>
                </a:solidFill>
              </a:rPr>
              <a:t>Promotion – Promocija</a:t>
            </a:r>
          </a:p>
          <a:p>
            <a:pPr marL="457200" lvl="1" indent="0">
              <a:buNone/>
            </a:pPr>
            <a:r>
              <a:rPr lang="sr-Latn-RS" sz="2600" b="1" u="sng" dirty="0">
                <a:solidFill>
                  <a:schemeClr val="tx1"/>
                </a:solidFill>
              </a:rPr>
              <a:t>+</a:t>
            </a:r>
          </a:p>
          <a:p>
            <a:pPr marL="457200" lvl="1" indent="0">
              <a:buNone/>
            </a:pPr>
            <a:r>
              <a:rPr lang="sr-Latn-RS" sz="2600" b="1" u="sng" dirty="0">
                <a:solidFill>
                  <a:schemeClr val="tx1"/>
                </a:solidFill>
              </a:rPr>
              <a:t>3 P </a:t>
            </a:r>
          </a:p>
          <a:p>
            <a:pPr marL="857250" lvl="2" indent="0">
              <a:buNone/>
            </a:pPr>
            <a:r>
              <a:rPr lang="sr-Latn-RS" sz="2400" b="1" dirty="0">
                <a:solidFill>
                  <a:schemeClr val="tx1"/>
                </a:solidFill>
              </a:rPr>
              <a:t>People – ljudi</a:t>
            </a:r>
          </a:p>
          <a:p>
            <a:pPr marL="857250" lvl="2" indent="0">
              <a:buNone/>
            </a:pPr>
            <a:r>
              <a:rPr lang="sr-Latn-RS" sz="2400" b="1" dirty="0">
                <a:solidFill>
                  <a:schemeClr val="tx1"/>
                </a:solidFill>
              </a:rPr>
              <a:t>Proces</a:t>
            </a:r>
          </a:p>
          <a:p>
            <a:pPr marL="857250" lvl="2" indent="0">
              <a:buNone/>
            </a:pPr>
            <a:r>
              <a:rPr lang="sr-Latn-RS" sz="2400" b="1" dirty="0">
                <a:solidFill>
                  <a:schemeClr val="tx1"/>
                </a:solidFill>
              </a:rPr>
              <a:t>Physical evidence – Fizičko okruženje</a:t>
            </a:r>
          </a:p>
          <a:p>
            <a:pPr marL="457200" lvl="1" indent="0">
              <a:buNone/>
            </a:pPr>
            <a:endParaRPr lang="sr-Latn-RS" sz="2600" b="1" dirty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2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Prošireni marketing miks  </a:t>
            </a:r>
          </a:p>
          <a:p>
            <a:pPr marL="301943" lvl="1" indent="0">
              <a:buNone/>
            </a:pPr>
            <a:r>
              <a:rPr lang="sr-Latn-RS" dirty="0" smtClean="0"/>
              <a:t>	</a:t>
            </a:r>
            <a:r>
              <a:rPr lang="sr-Latn-RS" sz="2200" b="1" u="sng" dirty="0">
                <a:solidFill>
                  <a:schemeClr val="tx1"/>
                </a:solidFill>
              </a:rPr>
              <a:t>+</a:t>
            </a:r>
          </a:p>
          <a:p>
            <a:pPr marL="0" indent="0">
              <a:buNone/>
            </a:pPr>
            <a:r>
              <a:rPr lang="sr-Latn-RS" sz="2200" b="1" u="sng" dirty="0">
                <a:solidFill>
                  <a:schemeClr val="tx1"/>
                </a:solidFill>
              </a:rPr>
              <a:t>	</a:t>
            </a:r>
            <a:r>
              <a:rPr lang="en-US" sz="2200" b="1" u="sng" dirty="0">
                <a:solidFill>
                  <a:schemeClr val="tx1"/>
                </a:solidFill>
              </a:rPr>
              <a:t> 4 P :</a:t>
            </a:r>
          </a:p>
          <a:p>
            <a:pPr marL="701993" lvl="2" indent="0"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Pakovanje</a:t>
            </a:r>
            <a:r>
              <a:rPr lang="en-US" sz="2000" b="1" dirty="0">
                <a:solidFill>
                  <a:schemeClr val="tx1"/>
                </a:solidFill>
              </a:rPr>
              <a:t>/</a:t>
            </a:r>
            <a:r>
              <a:rPr lang="en-US" sz="2000" b="1" dirty="0" err="1">
                <a:solidFill>
                  <a:schemeClr val="tx1"/>
                </a:solidFill>
              </a:rPr>
              <a:t>Programiranje</a:t>
            </a:r>
            <a:endParaRPr lang="en-US" sz="2000" b="1" dirty="0">
              <a:solidFill>
                <a:schemeClr val="tx1"/>
              </a:solidFill>
            </a:endParaRPr>
          </a:p>
          <a:p>
            <a:pPr marL="701993" lvl="2" indent="0"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Pozicioniranje</a:t>
            </a:r>
            <a:endParaRPr lang="en-US" sz="2000" b="1" dirty="0">
              <a:solidFill>
                <a:schemeClr val="tx1"/>
              </a:solidFill>
            </a:endParaRPr>
          </a:p>
          <a:p>
            <a:pPr marL="701993" lvl="2" indent="0"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Partnerstvo</a:t>
            </a:r>
            <a:endParaRPr lang="en-US" sz="2000" b="1" dirty="0">
              <a:solidFill>
                <a:schemeClr val="tx1"/>
              </a:solidFill>
            </a:endParaRPr>
          </a:p>
          <a:p>
            <a:pPr marL="701993" lvl="2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Pu</a:t>
            </a:r>
            <a:r>
              <a:rPr lang="sr-Latn-RS" sz="2000" b="1" dirty="0">
                <a:solidFill>
                  <a:schemeClr val="tx1"/>
                </a:solidFill>
              </a:rPr>
              <a:t>b</a:t>
            </a:r>
            <a:r>
              <a:rPr lang="en-US" sz="2000" b="1" dirty="0" err="1">
                <a:solidFill>
                  <a:schemeClr val="tx1"/>
                </a:solidFill>
              </a:rPr>
              <a:t>licitet</a:t>
            </a:r>
            <a:r>
              <a:rPr lang="en-US" sz="2000" b="1" dirty="0">
                <a:solidFill>
                  <a:schemeClr val="tx1"/>
                </a:solidFill>
              </a:rPr>
              <a:t> - </a:t>
            </a:r>
            <a:r>
              <a:rPr lang="en-US" sz="2000" b="1" dirty="0" err="1">
                <a:solidFill>
                  <a:schemeClr val="tx1"/>
                </a:solidFill>
              </a:rPr>
              <a:t>javnost</a:t>
            </a:r>
            <a:endParaRPr lang="en-US" sz="2000" b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sr-Latn-RS" sz="2600" b="1" dirty="0" smtClean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38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lnSpcReduction="10000"/>
          </a:bodyPr>
          <a:lstStyle/>
          <a:p>
            <a:pPr lvl="1"/>
            <a:r>
              <a:rPr lang="sr-Latn-RS" sz="2600" b="1" dirty="0" smtClean="0">
                <a:solidFill>
                  <a:schemeClr val="tx1"/>
                </a:solidFill>
              </a:rPr>
              <a:t>Prošireni marketing miks  -</a:t>
            </a:r>
            <a:r>
              <a:rPr lang="sr-Latn-RS" dirty="0" smtClean="0"/>
              <a:t>	</a:t>
            </a:r>
            <a:r>
              <a:rPr lang="en-US" sz="2800" b="1" dirty="0"/>
              <a:t>4P +  3P + 4P = 11 P: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/>
              <a:t>Product – </a:t>
            </a:r>
            <a:r>
              <a:rPr lang="en-US" sz="1800" b="1" dirty="0" err="1"/>
              <a:t>Proizvod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/>
              <a:t>Price – </a:t>
            </a:r>
            <a:r>
              <a:rPr lang="en-US" sz="1800" b="1" dirty="0" err="1"/>
              <a:t>Cena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/>
              <a:t>Place – </a:t>
            </a:r>
            <a:r>
              <a:rPr lang="en-US" sz="1800" b="1" dirty="0" err="1"/>
              <a:t>distribucija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/>
              <a:t>Promotion – </a:t>
            </a:r>
            <a:r>
              <a:rPr lang="en-US" sz="1800" b="1" dirty="0" err="1"/>
              <a:t>Promocija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/>
              <a:t>People – </a:t>
            </a:r>
            <a:r>
              <a:rPr lang="en-US" sz="1800" b="1" dirty="0" err="1"/>
              <a:t>ljudi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 err="1"/>
              <a:t>Proces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/>
              <a:t>Physical evidence – </a:t>
            </a:r>
            <a:r>
              <a:rPr lang="en-US" sz="1800" b="1" dirty="0" err="1"/>
              <a:t>Fizičko</a:t>
            </a:r>
            <a:r>
              <a:rPr lang="en-US" sz="1800" b="1" dirty="0"/>
              <a:t> </a:t>
            </a:r>
            <a:r>
              <a:rPr lang="en-US" sz="1800" b="1" dirty="0" err="1"/>
              <a:t>okruženje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 err="1"/>
              <a:t>Pakovanje</a:t>
            </a:r>
            <a:r>
              <a:rPr lang="en-US" sz="1800" b="1" dirty="0"/>
              <a:t>/</a:t>
            </a:r>
            <a:r>
              <a:rPr lang="en-US" sz="1800" b="1" dirty="0" err="1"/>
              <a:t>Programiranje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 err="1"/>
              <a:t>Pozicioniranje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 err="1"/>
              <a:t>Partnerstvo</a:t>
            </a:r>
            <a:endParaRPr lang="en-US" sz="1800" b="1" dirty="0"/>
          </a:p>
          <a:p>
            <a:pPr marL="1257300" lvl="2" indent="-457200">
              <a:buFont typeface="+mj-lt"/>
              <a:buAutoNum type="arabicPeriod"/>
            </a:pPr>
            <a:r>
              <a:rPr lang="en-US" sz="1800" b="1" dirty="0" err="1"/>
              <a:t>Puplicitet</a:t>
            </a:r>
            <a:r>
              <a:rPr lang="en-US" sz="1800" b="1" dirty="0"/>
              <a:t> - </a:t>
            </a:r>
            <a:r>
              <a:rPr lang="en-US" sz="1800" b="1" dirty="0" err="1" smtClean="0"/>
              <a:t>javnost</a:t>
            </a:r>
            <a:endParaRPr lang="sr-Latn-RS" sz="1800" b="1" dirty="0" smtClean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47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Ko</a:t>
            </a:r>
            <a:r>
              <a:rPr lang="en-US" sz="2600" b="1" dirty="0" err="1" smtClean="0">
                <a:solidFill>
                  <a:schemeClr val="tx1"/>
                </a:solidFill>
              </a:rPr>
              <a:t>mbinacija</a:t>
            </a:r>
            <a:r>
              <a:rPr lang="en-US" sz="2600" b="1" dirty="0" smtClean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instrumenata</a:t>
            </a:r>
            <a:r>
              <a:rPr lang="en-US" sz="2600" b="1" dirty="0">
                <a:solidFill>
                  <a:schemeClr val="tx1"/>
                </a:solidFill>
              </a:rPr>
              <a:t> marketing mix-a </a:t>
            </a:r>
            <a:r>
              <a:rPr lang="en-US" sz="2600" b="1" dirty="0" err="1">
                <a:solidFill>
                  <a:schemeClr val="tx1"/>
                </a:solidFill>
              </a:rPr>
              <a:t>koja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najbolje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doprinosi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ostvarivanju</a:t>
            </a:r>
            <a:r>
              <a:rPr lang="en-US" sz="2600" b="1" dirty="0">
                <a:solidFill>
                  <a:schemeClr val="tx1"/>
                </a:solidFill>
              </a:rPr>
              <a:t> marketing </a:t>
            </a:r>
            <a:r>
              <a:rPr lang="en-US" sz="2600" b="1" dirty="0" err="1">
                <a:solidFill>
                  <a:schemeClr val="tx1"/>
                </a:solidFill>
              </a:rPr>
              <a:t>strategije</a:t>
            </a:r>
            <a:r>
              <a:rPr lang="sr-Latn-RS" sz="2600" b="1" dirty="0">
                <a:solidFill>
                  <a:schemeClr val="tx1"/>
                </a:solidFill>
              </a:rPr>
              <a:t> je cilj preduzetnika</a:t>
            </a:r>
            <a:r>
              <a:rPr lang="sr-Latn-RS" dirty="0" smtClean="0"/>
              <a:t>.</a:t>
            </a:r>
          </a:p>
          <a:p>
            <a:pPr lvl="0"/>
            <a:endParaRPr lang="sr-Latn-RS" dirty="0"/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  <p:pic>
        <p:nvPicPr>
          <p:cNvPr id="4" name="Content Placeholder 3" descr="http://www.learnmarketing.net/marketingmixdiagram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6271" y="2656455"/>
            <a:ext cx="3955474" cy="3679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152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proizvoda / asortimana</a:t>
            </a:r>
          </a:p>
          <a:p>
            <a:pPr lvl="0"/>
            <a:endParaRPr lang="sr-Latn-RS" sz="2600" b="1" dirty="0">
              <a:solidFill>
                <a:schemeClr val="tx1"/>
              </a:solidFill>
            </a:endParaRPr>
          </a:p>
          <a:p>
            <a:pPr lvl="0"/>
            <a:r>
              <a:rPr lang="en-US" sz="2600" b="1" dirty="0" err="1">
                <a:solidFill>
                  <a:schemeClr val="tx1"/>
                </a:solidFill>
              </a:rPr>
              <a:t>Ključni</a:t>
            </a:r>
            <a:r>
              <a:rPr lang="en-US" sz="2600" b="1" dirty="0">
                <a:solidFill>
                  <a:schemeClr val="tx1"/>
                </a:solidFill>
              </a:rPr>
              <a:t> element marketing </a:t>
            </a:r>
            <a:r>
              <a:rPr lang="en-US" sz="2600" b="1" dirty="0" err="1">
                <a:solidFill>
                  <a:schemeClr val="tx1"/>
                </a:solidFill>
              </a:rPr>
              <a:t>mixa</a:t>
            </a:r>
            <a:endParaRPr lang="sr-Latn-RS" sz="2600" b="1" dirty="0">
              <a:solidFill>
                <a:schemeClr val="tx1"/>
              </a:solidFill>
            </a:endParaRPr>
          </a:p>
          <a:p>
            <a:r>
              <a:rPr lang="en-US" sz="2600" b="1" dirty="0" err="1" smtClean="0">
                <a:solidFill>
                  <a:schemeClr val="tx1"/>
                </a:solidFill>
              </a:rPr>
              <a:t>Proizvodi</a:t>
            </a:r>
            <a:r>
              <a:rPr lang="en-US" sz="2600" b="1" dirty="0" smtClean="0">
                <a:solidFill>
                  <a:schemeClr val="tx1"/>
                </a:solidFill>
              </a:rPr>
              <a:t> </a:t>
            </a:r>
            <a:r>
              <a:rPr lang="sr-Latn-RS" sz="2600" b="1" dirty="0">
                <a:solidFill>
                  <a:schemeClr val="tx1"/>
                </a:solidFill>
              </a:rPr>
              <a:t>moraju </a:t>
            </a:r>
            <a:r>
              <a:rPr lang="en-US" sz="2600" b="1" dirty="0" err="1">
                <a:solidFill>
                  <a:schemeClr val="tx1"/>
                </a:solidFill>
              </a:rPr>
              <a:t>na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najbolji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način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zadovoljavaju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potrebe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potrošača</a:t>
            </a:r>
            <a:r>
              <a:rPr lang="en-US" sz="2600" b="1" dirty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Optimalni miks proizvoda postiže se inovativnim dizajniranjem asoritmana sa kojim će kupci biti zadovoljni, pri čemu će preduzetnička organizacija ostvariti stabilan i prosperitetan rast, sa ekonomičnim i profitabilnim poslovanjem!</a:t>
            </a:r>
            <a:endParaRPr lang="sr-Latn-RS" dirty="0"/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92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cena</a:t>
            </a: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Cena je strategijski pormenljiva kategorija kojom možete uticati na realizaciju obima prodaje i ostvarivanje profita.</a:t>
            </a: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Cena ne mora biti fiksna, nego se može menjati prema uslovima plasmana i datoj situaciji na tržištu – miks cena.</a:t>
            </a: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Miks cena treba sprovoditi planski, ulivajući ciljnim kupcima poverenje i jasnu i konzistetnu sliku o cenama kompanije.</a:t>
            </a:r>
            <a:endParaRPr lang="sr-Latn-RS" dirty="0"/>
          </a:p>
          <a:p>
            <a:pPr marL="914400" lvl="2" indent="0">
              <a:buNone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8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cena</a:t>
            </a:r>
          </a:p>
          <a:p>
            <a:pPr lvl="0"/>
            <a:endParaRPr lang="sr-Latn-RS" sz="2600" b="1" u="sng" dirty="0">
              <a:solidFill>
                <a:schemeClr val="tx1"/>
              </a:solidFill>
            </a:endParaRPr>
          </a:p>
          <a:p>
            <a:pPr lvl="0"/>
            <a:endParaRPr lang="sr-Latn-RS" sz="2600" b="1" u="sng" dirty="0" smtClean="0">
              <a:solidFill>
                <a:schemeClr val="tx1"/>
              </a:solidFill>
            </a:endParaRP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Miksiranje cene predstavlja specifičan vid marketing strategije koja se sprovodi u cilju povećanja plasmana.</a:t>
            </a:r>
            <a:endParaRPr lang="sr-Latn-RS" sz="2200" b="1" dirty="0" smtClean="0">
              <a:solidFill>
                <a:schemeClr val="tx1"/>
              </a:solidFill>
            </a:endParaRP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53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distribucija</a:t>
            </a:r>
          </a:p>
          <a:p>
            <a:pPr lvl="0"/>
            <a:endParaRPr lang="sr-Latn-RS" sz="2600" b="1" u="sng" dirty="0">
              <a:solidFill>
                <a:schemeClr val="tx1"/>
              </a:solidFill>
            </a:endParaRP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Označava korišćenje različitih marketing kanala i načina za plasiranje proizvoda na tržištu.</a:t>
            </a: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Miks distribucije se odnosi na načine preko kojih će preduzetnik plasirati svoje proizvode kupcima, kao i na vreme i na mesta gde će ih plasirati.</a:t>
            </a: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2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distribucija</a:t>
            </a:r>
          </a:p>
          <a:p>
            <a:pPr lvl="0"/>
            <a:endParaRPr lang="sr-Latn-RS" sz="2600" b="1" u="sng" dirty="0">
              <a:solidFill>
                <a:schemeClr val="tx1"/>
              </a:solidFill>
            </a:endParaRPr>
          </a:p>
          <a:p>
            <a:pPr lvl="0"/>
            <a:endParaRPr lang="sr-Latn-RS" sz="2600" b="1" dirty="0" smtClean="0">
              <a:solidFill>
                <a:schemeClr val="tx1"/>
              </a:solidFill>
            </a:endParaRP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Kanali prodaje treba da obezbede da proizvodi stignu na pravo tržište, u pravoj količini, na pravi način, u pravo vreme!</a:t>
            </a: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07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lnSpcReduction="10000"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distribucija</a:t>
            </a: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Distributivna analiza treba da pruži odogovore na sledeća pitanja:</a:t>
            </a:r>
          </a:p>
          <a:p>
            <a:pPr lvl="1"/>
            <a:r>
              <a:rPr lang="sr-Latn-RS" sz="2400" b="1" u="sng" dirty="0" smtClean="0">
                <a:solidFill>
                  <a:schemeClr val="tx1"/>
                </a:solidFill>
              </a:rPr>
              <a:t>Kome</a:t>
            </a:r>
            <a:r>
              <a:rPr lang="sr-Latn-RS" sz="2400" b="1" dirty="0" smtClean="0">
                <a:solidFill>
                  <a:schemeClr val="tx1"/>
                </a:solidFill>
              </a:rPr>
              <a:t> ćemo prodavati svoje proizvode?</a:t>
            </a:r>
          </a:p>
          <a:p>
            <a:pPr lvl="1"/>
            <a:r>
              <a:rPr lang="sr-Latn-RS" sz="2400" b="1" u="sng" dirty="0" smtClean="0">
                <a:solidFill>
                  <a:schemeClr val="tx1"/>
                </a:solidFill>
              </a:rPr>
              <a:t>Kako</a:t>
            </a:r>
            <a:r>
              <a:rPr lang="sr-Latn-RS" sz="2400" b="1" dirty="0" smtClean="0">
                <a:solidFill>
                  <a:schemeClr val="tx1"/>
                </a:solidFill>
              </a:rPr>
              <a:t> ćemo svoje proizvode dopremati do naših ciljnih kupaca?</a:t>
            </a:r>
          </a:p>
          <a:p>
            <a:pPr lvl="1"/>
            <a:r>
              <a:rPr lang="sr-Latn-RS" sz="2400" b="1" u="sng" dirty="0" smtClean="0">
                <a:solidFill>
                  <a:schemeClr val="tx1"/>
                </a:solidFill>
              </a:rPr>
              <a:t>Koliki</a:t>
            </a:r>
            <a:r>
              <a:rPr lang="sr-Latn-RS" sz="2400" b="1" dirty="0" smtClean="0">
                <a:solidFill>
                  <a:schemeClr val="tx1"/>
                </a:solidFill>
              </a:rPr>
              <a:t> će biti prostor i intezitet pokrivanja našeg ciljnog tržišta?</a:t>
            </a:r>
          </a:p>
          <a:p>
            <a:pPr lvl="1"/>
            <a:r>
              <a:rPr lang="sr-Latn-RS" sz="2400" b="1" u="sng" dirty="0" smtClean="0">
                <a:solidFill>
                  <a:schemeClr val="tx1"/>
                </a:solidFill>
              </a:rPr>
              <a:t>Koje</a:t>
            </a:r>
            <a:r>
              <a:rPr lang="sr-Latn-RS" sz="2400" b="1" dirty="0" smtClean="0">
                <a:solidFill>
                  <a:schemeClr val="tx1"/>
                </a:solidFill>
              </a:rPr>
              <a:t> ćemo metode i sredstva fizičke distribucije koristiti?</a:t>
            </a:r>
          </a:p>
          <a:p>
            <a:pPr lvl="1"/>
            <a:r>
              <a:rPr lang="sr-Latn-RS" sz="2400" b="1" u="sng" dirty="0" smtClean="0">
                <a:solidFill>
                  <a:schemeClr val="tx1"/>
                </a:solidFill>
              </a:rPr>
              <a:t>Kada</a:t>
            </a:r>
            <a:r>
              <a:rPr lang="sr-Latn-RS" sz="2400" b="1" dirty="0" smtClean="0">
                <a:solidFill>
                  <a:schemeClr val="tx1"/>
                </a:solidFill>
              </a:rPr>
              <a:t> ćemo izvršiti planirani plasman?</a:t>
            </a:r>
          </a:p>
          <a:p>
            <a:pPr lvl="2"/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3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promocije</a:t>
            </a:r>
          </a:p>
          <a:p>
            <a:pPr lvl="0"/>
            <a:endParaRPr lang="sr-Latn-RS" sz="2600" b="1" u="sng" dirty="0">
              <a:solidFill>
                <a:schemeClr val="tx1"/>
              </a:solidFill>
            </a:endParaRP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je kombinacija različitih elemenata promocije (medija, sredstava i načina upotrebe), u cilju postizanja optimalnih efekata na opredeljenom ciljnom tržištu.</a:t>
            </a: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Promocija je skup postupaka i metoda kojima se lansiraju poslovne poruke određenom auditorijumu sa odgovarajućim ciljevima.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0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promocije</a:t>
            </a:r>
          </a:p>
          <a:p>
            <a:pPr lvl="0"/>
            <a:endParaRPr lang="sr-Latn-RS" sz="2600" b="1" u="sng" dirty="0">
              <a:solidFill>
                <a:schemeClr val="tx1"/>
              </a:solidFill>
            </a:endParaRP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Promotivni miks je optimalno kreirana kombinacija svih oblika i metoda promovisanja (predstavljanja) preduzetničke kompanije, i proizvoda i usluga koji su predmet njenog poslovanja.</a:t>
            </a: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0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promocije</a:t>
            </a:r>
          </a:p>
          <a:p>
            <a:pPr lvl="0"/>
            <a:endParaRPr lang="sr-Latn-RS" sz="2600" b="1" u="sng" dirty="0">
              <a:solidFill>
                <a:schemeClr val="tx1"/>
              </a:solidFill>
            </a:endParaRP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Promocija se može sprovoditi u 2 ravni:</a:t>
            </a:r>
          </a:p>
          <a:p>
            <a:pPr lvl="1"/>
            <a:r>
              <a:rPr lang="sr-Latn-RS" sz="2200" b="1" dirty="0" smtClean="0">
                <a:solidFill>
                  <a:schemeClr val="tx1"/>
                </a:solidFill>
              </a:rPr>
              <a:t>Kao </a:t>
            </a:r>
            <a:r>
              <a:rPr lang="sr-Latn-RS" sz="2200" b="1" u="sng" dirty="0" smtClean="0">
                <a:solidFill>
                  <a:schemeClr val="tx1"/>
                </a:solidFill>
              </a:rPr>
              <a:t>kontinuirana aktivnost </a:t>
            </a:r>
            <a:r>
              <a:rPr lang="sr-Latn-RS" sz="2200" b="1" dirty="0" smtClean="0">
                <a:solidFill>
                  <a:schemeClr val="tx1"/>
                </a:solidFill>
              </a:rPr>
              <a:t>preduzetnika - umerena ali stalna komunikacijko-informativna prisutnost na ciljnom tržištu</a:t>
            </a:r>
          </a:p>
          <a:p>
            <a:pPr lvl="1"/>
            <a:r>
              <a:rPr lang="sr-Latn-RS" sz="2200" b="1" dirty="0" smtClean="0">
                <a:solidFill>
                  <a:schemeClr val="tx1"/>
                </a:solidFill>
              </a:rPr>
              <a:t>Kao </a:t>
            </a:r>
            <a:r>
              <a:rPr lang="sr-Latn-RS" sz="2200" b="1" u="sng" dirty="0" smtClean="0">
                <a:solidFill>
                  <a:schemeClr val="tx1"/>
                </a:solidFill>
              </a:rPr>
              <a:t>promotivna kampanja </a:t>
            </a:r>
            <a:r>
              <a:rPr lang="sr-Latn-RS" sz="2200" b="1" dirty="0" smtClean="0">
                <a:solidFill>
                  <a:schemeClr val="tx1"/>
                </a:solidFill>
              </a:rPr>
              <a:t>– snažan i usmeren intezitet u cilju ostvarivanja konkretnog cilja (npr.upoznavanje ciljnog tržišta sa novim proizvodom, otvaranjem nove radnje i sl.)</a:t>
            </a: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08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promocije</a:t>
            </a:r>
          </a:p>
          <a:p>
            <a:pPr lvl="0"/>
            <a:endParaRPr lang="sr-Latn-RS" sz="2600" b="1" u="sng" dirty="0">
              <a:solidFill>
                <a:schemeClr val="tx1"/>
              </a:solidFill>
            </a:endParaRP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Sprovođenje promocije se vrši na osnovu plana promocije koji obuhvata 3 područja marketing aktivnosti:</a:t>
            </a:r>
          </a:p>
          <a:p>
            <a:pPr lvl="1"/>
            <a:r>
              <a:rPr lang="sr-Latn-RS" sz="2000" b="1" dirty="0" smtClean="0">
                <a:solidFill>
                  <a:schemeClr val="tx1"/>
                </a:solidFill>
              </a:rPr>
              <a:t>Utvrđivanje promotivnih ciljeva preduzetnika,</a:t>
            </a:r>
          </a:p>
          <a:p>
            <a:pPr lvl="1"/>
            <a:r>
              <a:rPr lang="sr-Latn-RS" sz="2000" b="1" dirty="0">
                <a:solidFill>
                  <a:schemeClr val="tx1"/>
                </a:solidFill>
              </a:rPr>
              <a:t>Utvrđivanje </a:t>
            </a:r>
            <a:r>
              <a:rPr lang="sr-Latn-RS" sz="2000" b="1" dirty="0" smtClean="0">
                <a:solidFill>
                  <a:schemeClr val="tx1"/>
                </a:solidFill>
              </a:rPr>
              <a:t>promotivne koncepcije i strategije,</a:t>
            </a:r>
          </a:p>
          <a:p>
            <a:pPr lvl="1"/>
            <a:r>
              <a:rPr lang="sr-Latn-RS" sz="2000" b="1" dirty="0">
                <a:solidFill>
                  <a:schemeClr val="tx1"/>
                </a:solidFill>
              </a:rPr>
              <a:t>Utvrđivanje </a:t>
            </a:r>
            <a:r>
              <a:rPr lang="sr-Latn-RS" sz="2000" b="1" dirty="0" smtClean="0">
                <a:solidFill>
                  <a:schemeClr val="tx1"/>
                </a:solidFill>
              </a:rPr>
              <a:t>finansijskog plana promocije. </a:t>
            </a: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r>
              <a:rPr lang="sr-Latn-RS" sz="2800" b="1" dirty="0">
                <a:solidFill>
                  <a:schemeClr val="tx1"/>
                </a:solidFill>
              </a:rPr>
              <a:t>Ove 3 aktivnosti moraju biti međusobno usklađene kako bi se ostvarili optimalni promocioni efekti koji će snažno podržati biznis.</a:t>
            </a:r>
          </a:p>
          <a:p>
            <a:pPr lvl="1"/>
            <a:endParaRPr lang="sr-Latn-RS" sz="20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7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lnSpcReduction="10000"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promocije</a:t>
            </a:r>
          </a:p>
          <a:p>
            <a:pPr lvl="0"/>
            <a:endParaRPr lang="sr-Latn-RS" sz="2600" b="1" u="sng" dirty="0">
              <a:solidFill>
                <a:schemeClr val="tx1"/>
              </a:solidFill>
            </a:endParaRP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Instrumenti promotivnog miksa su:</a:t>
            </a:r>
          </a:p>
          <a:p>
            <a:pPr lvl="1"/>
            <a:r>
              <a:rPr lang="sr-Latn-RS" sz="2400" b="1" dirty="0" smtClean="0">
                <a:solidFill>
                  <a:schemeClr val="tx1"/>
                </a:solidFill>
              </a:rPr>
              <a:t>Reklama,</a:t>
            </a:r>
          </a:p>
          <a:p>
            <a:pPr lvl="1"/>
            <a:r>
              <a:rPr lang="sr-Latn-RS" sz="2400" b="1" dirty="0" smtClean="0">
                <a:solidFill>
                  <a:schemeClr val="tx1"/>
                </a:solidFill>
              </a:rPr>
              <a:t>Publicitet,</a:t>
            </a:r>
          </a:p>
          <a:p>
            <a:pPr lvl="1"/>
            <a:r>
              <a:rPr lang="sr-Latn-RS" sz="2400" b="1" dirty="0" smtClean="0">
                <a:solidFill>
                  <a:schemeClr val="tx1"/>
                </a:solidFill>
              </a:rPr>
              <a:t>Unapređenje prodaje,</a:t>
            </a:r>
          </a:p>
          <a:p>
            <a:pPr lvl="1"/>
            <a:r>
              <a:rPr lang="sr-Latn-RS" sz="2400" b="1" dirty="0" smtClean="0">
                <a:solidFill>
                  <a:schemeClr val="tx1"/>
                </a:solidFill>
              </a:rPr>
              <a:t>Lična prodaja.</a:t>
            </a:r>
          </a:p>
          <a:p>
            <a:pPr lvl="1"/>
            <a:endParaRPr lang="sr-Latn-RS" sz="1800" b="1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>
                <a:solidFill>
                  <a:schemeClr val="tx1"/>
                </a:solidFill>
              </a:rPr>
              <a:t>Svaki od pojedinačnih elemenata promotivnog miksa se može pojedinčano miksovati (kombinovati).</a:t>
            </a:r>
          </a:p>
          <a:p>
            <a:pPr lvl="1"/>
            <a:endParaRPr lang="sr-Latn-RS" sz="20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28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INSTRUMENTI MARKETING MIKSA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721" y="1588655"/>
            <a:ext cx="8915400" cy="4830618"/>
          </a:xfrm>
        </p:spPr>
        <p:txBody>
          <a:bodyPr>
            <a:normAutofit lnSpcReduction="10000"/>
          </a:bodyPr>
          <a:lstStyle/>
          <a:p>
            <a:pPr lvl="0"/>
            <a:r>
              <a:rPr lang="sr-Latn-RS" sz="2600" b="1" u="sng" dirty="0" smtClean="0">
                <a:solidFill>
                  <a:schemeClr val="tx1"/>
                </a:solidFill>
              </a:rPr>
              <a:t>Miks promocije</a:t>
            </a:r>
          </a:p>
          <a:p>
            <a:pPr lvl="0"/>
            <a:endParaRPr lang="sr-Latn-RS" sz="2600" b="1" u="sng" dirty="0">
              <a:solidFill>
                <a:schemeClr val="tx1"/>
              </a:solidFill>
            </a:endParaRPr>
          </a:p>
          <a:p>
            <a:pPr lvl="0"/>
            <a:r>
              <a:rPr lang="sr-Latn-RS" sz="2600" b="1" dirty="0" smtClean="0">
                <a:solidFill>
                  <a:schemeClr val="tx1"/>
                </a:solidFill>
              </a:rPr>
              <a:t>Instrumenti promotivnog miksa su:</a:t>
            </a:r>
          </a:p>
          <a:p>
            <a:pPr lvl="1"/>
            <a:r>
              <a:rPr lang="sr-Latn-RS" sz="2400" b="1" dirty="0" smtClean="0">
                <a:solidFill>
                  <a:schemeClr val="tx1"/>
                </a:solidFill>
              </a:rPr>
              <a:t>Reklama,</a:t>
            </a:r>
          </a:p>
          <a:p>
            <a:pPr lvl="1"/>
            <a:r>
              <a:rPr lang="sr-Latn-RS" sz="2400" b="1" dirty="0" smtClean="0">
                <a:solidFill>
                  <a:schemeClr val="tx1"/>
                </a:solidFill>
              </a:rPr>
              <a:t>Publicitet,</a:t>
            </a:r>
          </a:p>
          <a:p>
            <a:pPr lvl="1"/>
            <a:r>
              <a:rPr lang="sr-Latn-RS" sz="2400" b="1" dirty="0" smtClean="0">
                <a:solidFill>
                  <a:schemeClr val="tx1"/>
                </a:solidFill>
              </a:rPr>
              <a:t>Unapređenje prodaje,</a:t>
            </a:r>
          </a:p>
          <a:p>
            <a:pPr lvl="1"/>
            <a:r>
              <a:rPr lang="sr-Latn-RS" sz="2400" b="1" dirty="0" smtClean="0">
                <a:solidFill>
                  <a:schemeClr val="tx1"/>
                </a:solidFill>
              </a:rPr>
              <a:t>Lična prodaja.</a:t>
            </a:r>
          </a:p>
          <a:p>
            <a:pPr lvl="1"/>
            <a:endParaRPr lang="sr-Latn-RS" sz="1800" b="1" dirty="0" smtClean="0">
              <a:solidFill>
                <a:schemeClr val="tx1"/>
              </a:solidFill>
            </a:endParaRPr>
          </a:p>
          <a:p>
            <a:pPr lvl="1"/>
            <a:r>
              <a:rPr lang="sr-Latn-RS" sz="2600" b="1" dirty="0">
                <a:solidFill>
                  <a:schemeClr val="tx1"/>
                </a:solidFill>
              </a:rPr>
              <a:t>Svaki od pojedinačnih elemenata promotivnog miksa se može pojedinčano miksovati (kombinovati).</a:t>
            </a:r>
          </a:p>
          <a:p>
            <a:pPr lvl="1"/>
            <a:endParaRPr lang="sr-Latn-RS" sz="20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>
              <a:solidFill>
                <a:schemeClr val="tx1"/>
              </a:solidFill>
            </a:endParaRPr>
          </a:p>
          <a:p>
            <a:pPr lvl="1"/>
            <a:endParaRPr lang="sr-Latn-RS" sz="2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29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875" y="2657474"/>
            <a:ext cx="8911687" cy="1247775"/>
          </a:xfrm>
        </p:spPr>
        <p:txBody>
          <a:bodyPr/>
          <a:lstStyle/>
          <a:p>
            <a:pPr algn="ctr"/>
            <a:r>
              <a:rPr lang="sr-Latn-RS" b="1" dirty="0" smtClean="0"/>
              <a:t>Hvala na pažnji!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5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1083</TotalTime>
  <Words>3138</Words>
  <Application>Microsoft Office PowerPoint</Application>
  <PresentationFormat>Widescreen</PresentationFormat>
  <Paragraphs>609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4" baseType="lpstr">
      <vt:lpstr>Arial</vt:lpstr>
      <vt:lpstr>Century Gothic</vt:lpstr>
      <vt:lpstr>Tahoma</vt:lpstr>
      <vt:lpstr>Wingdings 3</vt:lpstr>
      <vt:lpstr>Wisp</vt:lpstr>
      <vt:lpstr>ZNAČAJ MARKETINGA U PREDUZETNIŠTVU</vt:lpstr>
      <vt:lpstr>MARKETING – POJAM I ZNAČAJ U PREDUZETNIŠTVU</vt:lpstr>
      <vt:lpstr>MARKETING – POJAM I ZNAČAJ U PREDUZETNIŠTVU</vt:lpstr>
      <vt:lpstr>MARKETING – POJAM I ZNAČAJ U PREDUZETNIŠTVU</vt:lpstr>
      <vt:lpstr>MARKETING – POJAM I ZNAČAJ U PREDUZETNIŠTVU  </vt:lpstr>
      <vt:lpstr>MARKETING – POJAM I ZNAČAJ U PREDUZETNIŠTVU</vt:lpstr>
      <vt:lpstr>MARKETING – POJAM I ZNAČAJ U PREDUZETNIŠTVU</vt:lpstr>
      <vt:lpstr>MARKETING – POJAM I ZNAČAJ U PREDUZETNIŠTVU</vt:lpstr>
      <vt:lpstr>TRŽIŠTE – AMBIJENT PREDUZETNIŠTVA</vt:lpstr>
      <vt:lpstr>TRŽIŠTE – AMBIJENT PREDUZETNIŠTVA</vt:lpstr>
      <vt:lpstr>TRŽIŠTE – AMBIJENT PREDUZETNIŠTVA</vt:lpstr>
      <vt:lpstr>TRŽIŠTE – AMBIJENT PREDUZETNIŠTVA</vt:lpstr>
      <vt:lpstr>TRŽIŠTE – AMBIJENT PREDUZETNIŠTVA</vt:lpstr>
      <vt:lpstr>TRŽIŠTE – AMBIJENT PREDUZETNIŠTVA</vt:lpstr>
      <vt:lpstr>TRŽIŠTE – KLASIFIKACIJA</vt:lpstr>
      <vt:lpstr>TRŽIŠTE – KLASIFIKACIJA</vt:lpstr>
      <vt:lpstr>TRŽIŠTE – KLASIFIKACIJA</vt:lpstr>
      <vt:lpstr>TRŽIŠTE – KLASIFIKACIJA</vt:lpstr>
      <vt:lpstr>INFORMISANJE</vt:lpstr>
      <vt:lpstr>INFORMISANJE</vt:lpstr>
      <vt:lpstr>INFORMISANJE</vt:lpstr>
      <vt:lpstr>INFORMISANJE</vt:lpstr>
      <vt:lpstr>INFORMISANJE</vt:lpstr>
      <vt:lpstr>INFORMISANJE</vt:lpstr>
      <vt:lpstr>INFORMISANJE</vt:lpstr>
      <vt:lpstr>INFORMISANJE</vt:lpstr>
      <vt:lpstr>INFORMISANJE</vt:lpstr>
      <vt:lpstr>INFORMISANJE</vt:lpstr>
      <vt:lpstr>INFORMISANJE</vt:lpstr>
      <vt:lpstr>INFORMISANJE</vt:lpstr>
      <vt:lpstr>SEGMENTACIJA TRŽIŠTA,  IZBOR CILJNOG TRŽIŠTA I POZICIONIRANJE</vt:lpstr>
      <vt:lpstr>SEGMENTACIJA TRŽIŠTA, IZBOR CILJNOG TRŽIŠTA I POZICIONIRANJE</vt:lpstr>
      <vt:lpstr>PowerPoint Presentation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SEGMENTACIJA TRŽIŠTA</vt:lpstr>
      <vt:lpstr>IZBOR CILJNOG TRŽIŠTA</vt:lpstr>
      <vt:lpstr>IZBOR CILJNOG TRŽIŠTA</vt:lpstr>
      <vt:lpstr>IZBOR CILJNOG TRŽIŠTA</vt:lpstr>
      <vt:lpstr>IZBOR CILJNOG TRŽIŠTA</vt:lpstr>
      <vt:lpstr>IZBOR CILJNOG TRŽIŠTA</vt:lpstr>
      <vt:lpstr>IZBOR CILJNOG TRŽIŠTA</vt:lpstr>
      <vt:lpstr>IZBOR CILJNOG TRŽIŠTA</vt:lpstr>
      <vt:lpstr>IZBOR CILJNOG TRŽIŠTA</vt:lpstr>
      <vt:lpstr>IZBOR CILJNOG TRŽIŠTA</vt:lpstr>
      <vt:lpstr>IZBOR CILJNOG TRŽIŠTA</vt:lpstr>
      <vt:lpstr>POZICIONIRANJE</vt:lpstr>
      <vt:lpstr>POZICIONIRANJE</vt:lpstr>
      <vt:lpstr>POZICIONIRANJE</vt:lpstr>
      <vt:lpstr>POZICIONIRANJE</vt:lpstr>
      <vt:lpstr>POZICIONIRANJE</vt:lpstr>
      <vt:lpstr>POZICIONIRANJE</vt:lpstr>
      <vt:lpstr>POZICIONIRANJE</vt:lpstr>
      <vt:lpstr>POZICIONIRANJE</vt:lpstr>
      <vt:lpstr>POZICIONIRANJE</vt:lpstr>
      <vt:lpstr>POZICIONIRANJE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INSTRUMENTI MARKETING MIKSA</vt:lpstr>
      <vt:lpstr>Hvala na pažnji!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mina</dc:creator>
  <cp:lastModifiedBy>Momcilo</cp:lastModifiedBy>
  <cp:revision>197</cp:revision>
  <dcterms:created xsi:type="dcterms:W3CDTF">2019-10-10T15:18:30Z</dcterms:created>
  <dcterms:modified xsi:type="dcterms:W3CDTF">2019-12-30T23:39:54Z</dcterms:modified>
</cp:coreProperties>
</file>