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09" r:id="rId17"/>
    <p:sldId id="307" r:id="rId18"/>
    <p:sldId id="308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2" r:id="rId30"/>
    <p:sldId id="283" r:id="rId31"/>
    <p:sldId id="284" r:id="rId32"/>
    <p:sldId id="281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5" r:id="rId53"/>
    <p:sldId id="306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-930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Osnove</a:t>
            </a:r>
            <a:r>
              <a:rPr lang="en-GB" dirty="0"/>
              <a:t> </a:t>
            </a:r>
            <a:r>
              <a:rPr lang="en-GB" dirty="0" err="1"/>
              <a:t>preduzetništva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sr-Latn-RS" dirty="0" smtClean="0"/>
          </a:p>
          <a:p>
            <a:pPr algn="r"/>
            <a:endParaRPr lang="sr-Latn-RS" dirty="0"/>
          </a:p>
          <a:p>
            <a:pPr algn="r"/>
            <a:r>
              <a:rPr lang="sr-Latn-RS" dirty="0" smtClean="0"/>
              <a:t>m</a:t>
            </a:r>
            <a:r>
              <a:rPr lang="en-GB" dirty="0" smtClean="0"/>
              <a:t>r </a:t>
            </a:r>
            <a:r>
              <a:rPr lang="sr-Latn-RS" dirty="0" smtClean="0"/>
              <a:t> Jasmina Leković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451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0805" y="922283"/>
            <a:ext cx="4313864" cy="5139558"/>
          </a:xfrm>
        </p:spPr>
        <p:txBody>
          <a:bodyPr>
            <a:normAutofit fontScale="92500" lnSpcReduction="10000"/>
          </a:bodyPr>
          <a:lstStyle/>
          <a:p>
            <a:r>
              <a:rPr lang="sr-Latn-CS" sz="2800" dirty="0">
                <a:solidFill>
                  <a:schemeClr val="tx1"/>
                </a:solidFill>
              </a:rPr>
              <a:t>Re</a:t>
            </a:r>
            <a:r>
              <a:rPr lang="en-GB" sz="2800" dirty="0">
                <a:solidFill>
                  <a:schemeClr val="tx1"/>
                </a:solidFill>
              </a:rPr>
              <a:t>č “</a:t>
            </a:r>
            <a:r>
              <a:rPr lang="sr-Latn-CS" sz="2800" i="1" dirty="0">
                <a:solidFill>
                  <a:schemeClr val="tx1"/>
                </a:solidFill>
              </a:rPr>
              <a:t>preduzetni</a:t>
            </a:r>
            <a:r>
              <a:rPr lang="en-GB" sz="2800" i="1" dirty="0">
                <a:solidFill>
                  <a:schemeClr val="tx1"/>
                </a:solidFill>
              </a:rPr>
              <a:t>š</a:t>
            </a:r>
            <a:r>
              <a:rPr lang="sr-Latn-CS" sz="2800" i="1" dirty="0">
                <a:solidFill>
                  <a:schemeClr val="tx1"/>
                </a:solidFill>
              </a:rPr>
              <a:t>tvo</a:t>
            </a:r>
            <a:r>
              <a:rPr lang="en-GB" sz="2800" dirty="0">
                <a:solidFill>
                  <a:schemeClr val="tx1"/>
                </a:solidFill>
              </a:rPr>
              <a:t>” </a:t>
            </a:r>
            <a:r>
              <a:rPr lang="sr-Latn-CS" sz="2800" dirty="0">
                <a:solidFill>
                  <a:schemeClr val="tx1"/>
                </a:solidFill>
              </a:rPr>
              <a:t>poti</a:t>
            </a:r>
            <a:r>
              <a:rPr lang="en-GB" sz="2800" dirty="0">
                <a:solidFill>
                  <a:schemeClr val="tx1"/>
                </a:solidFill>
              </a:rPr>
              <a:t>č</a:t>
            </a:r>
            <a:r>
              <a:rPr lang="sr-Latn-CS" sz="2800" dirty="0">
                <a:solidFill>
                  <a:schemeClr val="tx1"/>
                </a:solidFill>
              </a:rPr>
              <a:t>e od francuske re</a:t>
            </a:r>
            <a:r>
              <a:rPr lang="en-GB" sz="2800" dirty="0">
                <a:solidFill>
                  <a:schemeClr val="tx1"/>
                </a:solidFill>
              </a:rPr>
              <a:t>č</a:t>
            </a:r>
            <a:r>
              <a:rPr lang="sr-Latn-CS" sz="2800" dirty="0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“</a:t>
            </a:r>
            <a:r>
              <a:rPr lang="sr-Latn-CS" sz="2800" b="1" i="1" dirty="0">
                <a:solidFill>
                  <a:schemeClr val="tx1"/>
                </a:solidFill>
              </a:rPr>
              <a:t>entreprendre</a:t>
            </a:r>
            <a:r>
              <a:rPr lang="en-GB" sz="2800" dirty="0">
                <a:solidFill>
                  <a:schemeClr val="tx1"/>
                </a:solidFill>
              </a:rPr>
              <a:t>”, š</a:t>
            </a:r>
            <a:r>
              <a:rPr lang="sr-Latn-CS" sz="2800" dirty="0">
                <a:solidFill>
                  <a:schemeClr val="tx1"/>
                </a:solidFill>
              </a:rPr>
              <a:t>to zna</a:t>
            </a:r>
            <a:r>
              <a:rPr lang="en-GB" sz="2800" dirty="0">
                <a:solidFill>
                  <a:schemeClr val="tx1"/>
                </a:solidFill>
              </a:rPr>
              <a:t>č</a:t>
            </a:r>
            <a:r>
              <a:rPr lang="sr-Latn-CS" sz="2800" dirty="0">
                <a:solidFill>
                  <a:schemeClr val="tx1"/>
                </a:solidFill>
              </a:rPr>
              <a:t>i preuzeti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sr-Latn-CS" sz="2800" dirty="0">
                <a:solidFill>
                  <a:schemeClr val="tx1"/>
                </a:solidFill>
              </a:rPr>
              <a:t>ili uraditi ne</a:t>
            </a:r>
            <a:r>
              <a:rPr lang="en-GB" sz="2800" dirty="0">
                <a:solidFill>
                  <a:schemeClr val="tx1"/>
                </a:solidFill>
              </a:rPr>
              <a:t>š</a:t>
            </a:r>
            <a:r>
              <a:rPr lang="sr-Latn-CS" sz="2800" dirty="0">
                <a:solidFill>
                  <a:schemeClr val="tx1"/>
                </a:solidFill>
              </a:rPr>
              <a:t>to</a:t>
            </a:r>
            <a:r>
              <a:rPr lang="en-GB" sz="2800" dirty="0">
                <a:solidFill>
                  <a:schemeClr val="tx1"/>
                </a:solidFill>
              </a:rPr>
              <a:t>, š</a:t>
            </a:r>
            <a:r>
              <a:rPr lang="sr-Latn-CS" sz="2800" dirty="0">
                <a:solidFill>
                  <a:schemeClr val="tx1"/>
                </a:solidFill>
              </a:rPr>
              <a:t>to bi u bukvalnom tuma</a:t>
            </a:r>
            <a:r>
              <a:rPr lang="en-GB" sz="2800" dirty="0">
                <a:solidFill>
                  <a:schemeClr val="tx1"/>
                </a:solidFill>
              </a:rPr>
              <a:t>č</a:t>
            </a:r>
            <a:r>
              <a:rPr lang="sr-Latn-CS" sz="2800" dirty="0">
                <a:solidFill>
                  <a:schemeClr val="tx1"/>
                </a:solidFill>
              </a:rPr>
              <a:t>enju zna</a:t>
            </a:r>
            <a:r>
              <a:rPr lang="en-GB" sz="2800" dirty="0">
                <a:solidFill>
                  <a:schemeClr val="tx1"/>
                </a:solidFill>
              </a:rPr>
              <a:t>č</a:t>
            </a:r>
            <a:r>
              <a:rPr lang="sr-Latn-CS" sz="2800" dirty="0">
                <a:solidFill>
                  <a:schemeClr val="tx1"/>
                </a:solidFill>
              </a:rPr>
              <a:t>ilo da je</a:t>
            </a:r>
            <a:r>
              <a:rPr lang="en-GB" sz="2800" dirty="0">
                <a:solidFill>
                  <a:schemeClr val="tx1"/>
                </a:solidFill>
              </a:rPr>
              <a:t> „</a:t>
            </a:r>
            <a:r>
              <a:rPr lang="sr-Latn-CS" sz="2800" dirty="0">
                <a:solidFill>
                  <a:schemeClr val="tx1"/>
                </a:solidFill>
              </a:rPr>
              <a:t>preduzetnik</a:t>
            </a:r>
            <a:r>
              <a:rPr lang="en-GB" sz="2800" dirty="0">
                <a:solidFill>
                  <a:schemeClr val="tx1"/>
                </a:solidFill>
              </a:rPr>
              <a:t>“ </a:t>
            </a:r>
            <a:r>
              <a:rPr lang="sr-Latn-CS" sz="2800" b="1" dirty="0">
                <a:solidFill>
                  <a:schemeClr val="tx1"/>
                </a:solidFill>
              </a:rPr>
              <a:t>bilo koja osoba koja preduzima odre</a:t>
            </a:r>
            <a:r>
              <a:rPr lang="en-GB" sz="2800" b="1" dirty="0">
                <a:solidFill>
                  <a:schemeClr val="tx1"/>
                </a:solidFill>
              </a:rPr>
              <a:t>đ</a:t>
            </a:r>
            <a:r>
              <a:rPr lang="sr-Latn-CS" sz="2800" b="1" dirty="0">
                <a:solidFill>
                  <a:schemeClr val="tx1"/>
                </a:solidFill>
              </a:rPr>
              <a:t>ene radnje ili pote</a:t>
            </a:r>
            <a:r>
              <a:rPr lang="en-GB" sz="2800" b="1" dirty="0">
                <a:solidFill>
                  <a:schemeClr val="tx1"/>
                </a:solidFill>
              </a:rPr>
              <a:t>z</a:t>
            </a:r>
            <a:r>
              <a:rPr lang="sr-Latn-CS" sz="2800" b="1" dirty="0">
                <a:solidFill>
                  <a:schemeClr val="tx1"/>
                </a:solidFill>
              </a:rPr>
              <a:t>e sa svrhom sopstvene ekonomske dobiti</a:t>
            </a:r>
            <a:r>
              <a:rPr lang="en-GB" sz="2800" b="1" dirty="0">
                <a:solidFill>
                  <a:schemeClr val="tx1"/>
                </a:solidFill>
              </a:rPr>
              <a:t>.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7230" y="1072054"/>
            <a:ext cx="4313864" cy="4477065"/>
          </a:xfrm>
        </p:spPr>
        <p:txBody>
          <a:bodyPr>
            <a:normAutofit fontScale="92500" lnSpcReduction="10000"/>
          </a:bodyPr>
          <a:lstStyle/>
          <a:p>
            <a:r>
              <a:rPr lang="en-GB" sz="3000" dirty="0" err="1"/>
              <a:t>Međutim</a:t>
            </a:r>
            <a:r>
              <a:rPr lang="en-GB" sz="3000" dirty="0"/>
              <a:t>, u </a:t>
            </a:r>
            <a:r>
              <a:rPr lang="en-GB" sz="3000" dirty="0" err="1"/>
              <a:t>poslovnom</a:t>
            </a:r>
            <a:r>
              <a:rPr lang="en-GB" sz="3000" dirty="0"/>
              <a:t> </a:t>
            </a:r>
            <a:r>
              <a:rPr lang="en-GB" sz="3000" dirty="0" err="1"/>
              <a:t>kontekstu</a:t>
            </a:r>
            <a:r>
              <a:rPr lang="en-GB" sz="3000" dirty="0"/>
              <a:t> </a:t>
            </a:r>
            <a:r>
              <a:rPr lang="en-GB" sz="3000" dirty="0" err="1"/>
              <a:t>reč</a:t>
            </a:r>
            <a:r>
              <a:rPr lang="en-GB" sz="3000" dirty="0"/>
              <a:t> „</a:t>
            </a:r>
            <a:r>
              <a:rPr lang="en-GB" sz="3000" dirty="0" err="1"/>
              <a:t>preduzetnik</a:t>
            </a:r>
            <a:r>
              <a:rPr lang="en-GB" sz="3000" dirty="0"/>
              <a:t>“ </a:t>
            </a:r>
            <a:r>
              <a:rPr lang="en-GB" sz="3000" dirty="0" err="1"/>
              <a:t>danas</a:t>
            </a:r>
            <a:r>
              <a:rPr lang="en-GB" sz="3000" dirty="0"/>
              <a:t> se </a:t>
            </a:r>
            <a:r>
              <a:rPr lang="en-GB" sz="3000" dirty="0" err="1"/>
              <a:t>gotovo</a:t>
            </a:r>
            <a:r>
              <a:rPr lang="en-GB" sz="3000" dirty="0"/>
              <a:t> </a:t>
            </a:r>
            <a:r>
              <a:rPr lang="en-GB" sz="3000" dirty="0" err="1"/>
              <a:t>isključivo</a:t>
            </a:r>
            <a:r>
              <a:rPr lang="en-GB" sz="3000" dirty="0"/>
              <a:t> </a:t>
            </a:r>
            <a:r>
              <a:rPr lang="en-GB" sz="3000" dirty="0" err="1"/>
              <a:t>koristi</a:t>
            </a:r>
            <a:r>
              <a:rPr lang="en-GB" sz="3000" dirty="0"/>
              <a:t> </a:t>
            </a:r>
            <a:r>
              <a:rPr lang="en-GB" sz="3000" dirty="0" err="1"/>
              <a:t>za</a:t>
            </a:r>
            <a:r>
              <a:rPr lang="en-GB" sz="3000" dirty="0"/>
              <a:t> </a:t>
            </a:r>
            <a:r>
              <a:rPr lang="en-GB" sz="3000" dirty="0" err="1"/>
              <a:t>osobe</a:t>
            </a:r>
            <a:r>
              <a:rPr lang="en-GB" sz="3000" dirty="0"/>
              <a:t> </a:t>
            </a:r>
            <a:r>
              <a:rPr lang="en-GB" sz="3000" dirty="0" err="1"/>
              <a:t>koje</a:t>
            </a:r>
            <a:r>
              <a:rPr lang="en-GB" sz="3000" dirty="0"/>
              <a:t> </a:t>
            </a:r>
            <a:r>
              <a:rPr lang="en-GB" sz="3000" dirty="0" err="1"/>
              <a:t>su</a:t>
            </a:r>
            <a:r>
              <a:rPr lang="en-GB" sz="3000" dirty="0"/>
              <a:t> </a:t>
            </a:r>
            <a:r>
              <a:rPr lang="en-GB" sz="3000" dirty="0" err="1"/>
              <a:t>samouposlene</a:t>
            </a:r>
            <a:r>
              <a:rPr lang="en-GB" sz="3000" dirty="0"/>
              <a:t>, </a:t>
            </a:r>
            <a:r>
              <a:rPr lang="en-GB" sz="3000" dirty="0" err="1"/>
              <a:t>odnosno</a:t>
            </a:r>
            <a:r>
              <a:rPr lang="en-GB" sz="3000" dirty="0"/>
              <a:t> </a:t>
            </a:r>
            <a:r>
              <a:rPr lang="en-GB" sz="3000" dirty="0" err="1"/>
              <a:t>vode</a:t>
            </a:r>
            <a:r>
              <a:rPr lang="en-GB" sz="3000" dirty="0"/>
              <a:t>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dirty="0" err="1"/>
              <a:t>poseduju</a:t>
            </a:r>
            <a:r>
              <a:rPr lang="en-GB" sz="3000" dirty="0"/>
              <a:t> </a:t>
            </a:r>
            <a:r>
              <a:rPr lang="en-GB" sz="3000" dirty="0" err="1"/>
              <a:t>sopstveni</a:t>
            </a:r>
            <a:r>
              <a:rPr lang="en-GB" sz="3000" dirty="0"/>
              <a:t> </a:t>
            </a:r>
            <a:r>
              <a:rPr lang="en-GB" sz="3000" dirty="0" err="1"/>
              <a:t>biznis</a:t>
            </a:r>
            <a:r>
              <a:rPr lang="en-GB" sz="3000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3333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480467"/>
              </p:ext>
            </p:extLst>
          </p:nvPr>
        </p:nvGraphicFramePr>
        <p:xfrm>
          <a:off x="270456" y="231819"/>
          <a:ext cx="11822806" cy="627201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{B301B821-A1FF-4177-AEE7-76D212191A09}</a:tableStyleId>
              </a:tblPr>
              <a:tblGrid>
                <a:gridCol w="4707841"/>
                <a:gridCol w="7114965"/>
              </a:tblGrid>
              <a:tr h="100912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CS" sz="2400" dirty="0">
                          <a:effectLst/>
                        </a:rPr>
                        <a:t>Različite percepcije preduzetnika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3951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800" kern="1200" spc="30" dirty="0">
                          <a:effectLst/>
                        </a:rPr>
                        <a:t>Autori</a:t>
                      </a:r>
                      <a:endParaRPr lang="en-GB" sz="2800" kern="1200" spc="3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800" kern="1200" spc="30" dirty="0">
                          <a:effectLst/>
                        </a:rPr>
                        <a:t>Ko je preduzetnik?</a:t>
                      </a:r>
                      <a:endParaRPr lang="en-GB" sz="2800" kern="1200" spc="3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53533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Kantijon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 dirty="0">
                          <a:effectLst/>
                        </a:rPr>
                        <a:t>Preduzetnik je špekulant</a:t>
                      </a:r>
                      <a:endParaRPr lang="en-GB" sz="2400" kern="1200" spc="3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52091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 dirty="0">
                          <a:effectLst/>
                        </a:rPr>
                        <a:t>Bodo, Šumpeter</a:t>
                      </a:r>
                      <a:endParaRPr lang="en-GB" sz="2400" kern="1200" spc="3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Preduzetnik je inovator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33866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Sej, Veber, Šumpeter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 dirty="0">
                          <a:effectLst/>
                        </a:rPr>
                        <a:t>Preduzetnik je lider</a:t>
                      </a:r>
                      <a:endParaRPr lang="en-GB" sz="2400" kern="1200" spc="3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33866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Šumpeter, Mil, Maršal, Menger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Preduzetnik je menadžer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33866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Kantijon, Menger, Maršal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>
                          <a:effectLst/>
                        </a:rPr>
                        <a:t>Preduzetnik je donosilac odluka</a:t>
                      </a:r>
                      <a:endParaRPr lang="en-GB" sz="2400" kern="1200" spc="3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051713"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 dirty="0">
                          <a:effectLst/>
                        </a:rPr>
                        <a:t>Smit, Pigu</a:t>
                      </a:r>
                      <a:endParaRPr lang="en-GB" sz="2400" kern="1200" spc="3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 dirty="0">
                          <a:effectLst/>
                        </a:rPr>
                        <a:t>Preduzetnik je lice koje </a:t>
                      </a:r>
                      <a:r>
                        <a:rPr lang="sr-Latn-CS" sz="2400" kern="1200" spc="30" dirty="0" smtClean="0">
                          <a:effectLst/>
                        </a:rPr>
                        <a:t>obezbeđuje</a:t>
                      </a:r>
                      <a:endParaRPr lang="en-GB" sz="2400" kern="1200" spc="30" dirty="0" smtClean="0">
                        <a:effectLst/>
                      </a:endParaRPr>
                    </a:p>
                    <a:p>
                      <a:pPr marL="91440" marR="91440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r-Latn-CS" sz="2400" kern="1200" spc="30" dirty="0" smtClean="0">
                          <a:effectLst/>
                        </a:rPr>
                        <a:t>finansijski </a:t>
                      </a:r>
                      <a:r>
                        <a:rPr lang="sr-Latn-CS" sz="2400" kern="1200" spc="30" dirty="0">
                          <a:effectLst/>
                        </a:rPr>
                        <a:t>kapital</a:t>
                      </a:r>
                      <a:endParaRPr lang="en-GB" sz="2400" kern="1200" spc="3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99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0156" y="0"/>
            <a:ext cx="8911687" cy="1280890"/>
          </a:xfrm>
        </p:spPr>
        <p:txBody>
          <a:bodyPr/>
          <a:lstStyle/>
          <a:p>
            <a:r>
              <a:rPr lang="en-GB" b="1" dirty="0"/>
              <a:t>Model </a:t>
            </a:r>
            <a:r>
              <a:rPr lang="sr-Latn-CS" b="1" dirty="0" smtClean="0"/>
              <a:t>10</a:t>
            </a:r>
            <a:r>
              <a:rPr lang="en-GB" b="1" dirty="0" smtClean="0"/>
              <a:t>d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1978" y="733097"/>
            <a:ext cx="4313864" cy="550216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GB" sz="2800" b="1" i="1" dirty="0">
                <a:solidFill>
                  <a:srgbClr val="C00000"/>
                </a:solidFill>
              </a:rPr>
              <a:t>Dream</a:t>
            </a:r>
            <a:r>
              <a:rPr lang="en-GB" sz="2800" b="1" dirty="0">
                <a:solidFill>
                  <a:srgbClr val="C00000"/>
                </a:solidFill>
              </a:rPr>
              <a:t>-</a:t>
            </a:r>
            <a:r>
              <a:rPr lang="en-GB" sz="2800" dirty="0"/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preduzetnik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sklon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sanjarenju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jer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preciznu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viziju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budućnosti</a:t>
            </a:r>
            <a:endParaRPr lang="en-GB" sz="2800" dirty="0">
              <a:solidFill>
                <a:schemeClr val="tx1"/>
              </a:solidFill>
            </a:endParaRPr>
          </a:p>
          <a:p>
            <a:pPr lvl="0"/>
            <a:r>
              <a:rPr lang="en-GB" sz="2800" b="1" i="1" dirty="0">
                <a:solidFill>
                  <a:srgbClr val="C00000"/>
                </a:solidFill>
              </a:rPr>
              <a:t>Decisiveness</a:t>
            </a:r>
            <a:r>
              <a:rPr lang="en-GB" sz="2800" b="1" dirty="0">
                <a:solidFill>
                  <a:srgbClr val="C00000"/>
                </a:solidFill>
              </a:rPr>
              <a:t>-</a:t>
            </a:r>
            <a:r>
              <a:rPr lang="en-GB" sz="2800" dirty="0">
                <a:solidFill>
                  <a:srgbClr val="C00000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uverljiv</a:t>
            </a:r>
            <a:r>
              <a:rPr lang="en-GB" sz="2800" dirty="0">
                <a:solidFill>
                  <a:schemeClr val="tx1"/>
                </a:solidFill>
              </a:rPr>
              <a:t> je, </a:t>
            </a:r>
            <a:r>
              <a:rPr lang="en-GB" sz="2800" dirty="0" err="1">
                <a:solidFill>
                  <a:schemeClr val="tx1"/>
                </a:solidFill>
              </a:rPr>
              <a:t>jer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odluke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donosi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brzo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to je </a:t>
            </a:r>
            <a:r>
              <a:rPr lang="en-GB" sz="2800" dirty="0" err="1">
                <a:solidFill>
                  <a:schemeClr val="tx1"/>
                </a:solidFill>
              </a:rPr>
              <a:t>ključ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njegovog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uspeha</a:t>
            </a:r>
            <a:endParaRPr lang="en-GB" sz="2800" dirty="0">
              <a:solidFill>
                <a:schemeClr val="tx1"/>
              </a:solidFill>
            </a:endParaRPr>
          </a:p>
          <a:p>
            <a:pPr lvl="0"/>
            <a:r>
              <a:rPr lang="en-GB" sz="2800" b="1" i="1" dirty="0">
                <a:solidFill>
                  <a:srgbClr val="C00000"/>
                </a:solidFill>
              </a:rPr>
              <a:t>Doer</a:t>
            </a:r>
            <a:r>
              <a:rPr lang="en-GB" sz="2800" b="1" dirty="0">
                <a:solidFill>
                  <a:srgbClr val="C00000"/>
                </a:solidFill>
              </a:rPr>
              <a:t>-</a:t>
            </a:r>
            <a:r>
              <a:rPr lang="en-GB" sz="2800" dirty="0">
                <a:solidFill>
                  <a:srgbClr val="C00000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preduzetnik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tvorac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odluči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vrlo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brzo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praksi</a:t>
            </a:r>
            <a:endParaRPr lang="en-GB" sz="2800" dirty="0">
              <a:solidFill>
                <a:schemeClr val="tx1"/>
              </a:solidFill>
            </a:endParaRPr>
          </a:p>
          <a:p>
            <a:pPr lvl="0"/>
            <a:r>
              <a:rPr lang="en-GB" sz="2800" b="1" i="1" dirty="0">
                <a:solidFill>
                  <a:srgbClr val="C00000"/>
                </a:solidFill>
              </a:rPr>
              <a:t>Determination</a:t>
            </a:r>
            <a:r>
              <a:rPr lang="en-GB" sz="2800" b="1" dirty="0">
                <a:solidFill>
                  <a:srgbClr val="C00000"/>
                </a:solidFill>
              </a:rPr>
              <a:t>-</a:t>
            </a:r>
            <a:r>
              <a:rPr lang="en-GB" sz="2800" dirty="0">
                <a:solidFill>
                  <a:srgbClr val="C00000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odlučan</a:t>
            </a:r>
            <a:r>
              <a:rPr lang="en-GB" sz="2800" dirty="0">
                <a:solidFill>
                  <a:schemeClr val="tx1"/>
                </a:solidFill>
              </a:rPr>
              <a:t> je, </a:t>
            </a:r>
            <a:r>
              <a:rPr lang="en-GB" sz="2800" dirty="0" err="1">
                <a:solidFill>
                  <a:schemeClr val="tx1"/>
                </a:solidFill>
              </a:rPr>
              <a:t>jer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retko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odustaje</a:t>
            </a:r>
            <a:r>
              <a:rPr lang="en-GB" sz="2800" dirty="0">
                <a:solidFill>
                  <a:schemeClr val="tx1"/>
                </a:solidFill>
              </a:rPr>
              <a:t>, pa </a:t>
            </a:r>
            <a:r>
              <a:rPr lang="en-GB" sz="2800" dirty="0" err="1">
                <a:solidFill>
                  <a:schemeClr val="tx1"/>
                </a:solidFill>
              </a:rPr>
              <a:t>čak</a:t>
            </a:r>
            <a:r>
              <a:rPr lang="en-GB" sz="2800" dirty="0">
                <a:solidFill>
                  <a:schemeClr val="tx1"/>
                </a:solidFill>
              </a:rPr>
              <a:t> i </a:t>
            </a:r>
            <a:r>
              <a:rPr lang="en-GB" sz="2800" dirty="0" err="1">
                <a:solidFill>
                  <a:schemeClr val="tx1"/>
                </a:solidFill>
              </a:rPr>
              <a:t>kad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suoči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najtežim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problemom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rešen</a:t>
            </a:r>
            <a:r>
              <a:rPr lang="en-GB" sz="2800" dirty="0">
                <a:solidFill>
                  <a:schemeClr val="tx1"/>
                </a:solidFill>
              </a:rPr>
              <a:t> je da </a:t>
            </a:r>
            <a:r>
              <a:rPr lang="en-GB" sz="2800" dirty="0" err="1">
                <a:solidFill>
                  <a:schemeClr val="tx1"/>
                </a:solidFill>
              </a:rPr>
              <a:t>istraje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 smtClean="0">
                <a:solidFill>
                  <a:schemeClr val="tx1"/>
                </a:solidFill>
              </a:rPr>
              <a:t>kraja</a:t>
            </a:r>
            <a:endParaRPr lang="sr-Latn-RS" sz="2800" dirty="0" smtClean="0">
              <a:solidFill>
                <a:schemeClr val="tx1"/>
              </a:solidFill>
            </a:endParaRPr>
          </a:p>
          <a:p>
            <a:pPr lvl="0"/>
            <a:r>
              <a:rPr lang="en-GB" sz="2800" b="1" i="1" dirty="0">
                <a:solidFill>
                  <a:srgbClr val="C00000"/>
                </a:solidFill>
              </a:rPr>
              <a:t>Devotion</a:t>
            </a:r>
            <a:r>
              <a:rPr lang="en-GB" sz="2800" b="1" dirty="0">
                <a:solidFill>
                  <a:srgbClr val="C00000"/>
                </a:solidFill>
              </a:rPr>
              <a:t>-</a:t>
            </a:r>
            <a:r>
              <a:rPr lang="en-GB" sz="2800" dirty="0">
                <a:solidFill>
                  <a:srgbClr val="C00000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odan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poslovnim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partnerima</a:t>
            </a:r>
            <a:endParaRPr lang="en-GB" sz="2800" dirty="0">
              <a:solidFill>
                <a:schemeClr val="tx1"/>
              </a:solidFill>
            </a:endParaRPr>
          </a:p>
          <a:p>
            <a:pPr lvl="0"/>
            <a:r>
              <a:rPr lang="en-GB" sz="2800" b="1" i="1" dirty="0">
                <a:solidFill>
                  <a:srgbClr val="C00000"/>
                </a:solidFill>
              </a:rPr>
              <a:t>Details</a:t>
            </a:r>
            <a:r>
              <a:rPr lang="en-GB" sz="2800" b="1" dirty="0">
                <a:solidFill>
                  <a:srgbClr val="C00000"/>
                </a:solidFill>
              </a:rPr>
              <a:t>-</a:t>
            </a:r>
            <a:r>
              <a:rPr lang="en-GB" sz="2800" dirty="0">
                <a:solidFill>
                  <a:srgbClr val="C00000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detaljan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jer</a:t>
            </a:r>
            <a:r>
              <a:rPr lang="en-GB" sz="2800" dirty="0">
                <a:solidFill>
                  <a:schemeClr val="tx1"/>
                </a:solidFill>
              </a:rPr>
              <a:t> ne </a:t>
            </a:r>
            <a:r>
              <a:rPr lang="en-GB" sz="2800" dirty="0" err="1">
                <a:solidFill>
                  <a:schemeClr val="tx1"/>
                </a:solidFill>
              </a:rPr>
              <a:t>dozvoljava</a:t>
            </a:r>
            <a:r>
              <a:rPr lang="en-GB" sz="2800" dirty="0">
                <a:solidFill>
                  <a:schemeClr val="tx1"/>
                </a:solidFill>
              </a:rPr>
              <a:t> da mu </a:t>
            </a:r>
            <a:r>
              <a:rPr lang="en-GB" sz="2800" dirty="0" err="1">
                <a:solidFill>
                  <a:schemeClr val="tx1"/>
                </a:solidFill>
              </a:rPr>
              <a:t>promakne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najmanja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sitnica</a:t>
            </a:r>
            <a:endParaRPr lang="en-GB" sz="2800" dirty="0">
              <a:solidFill>
                <a:schemeClr val="tx1"/>
              </a:solidFill>
            </a:endParaRPr>
          </a:p>
          <a:p>
            <a:pPr lvl="0"/>
            <a:endParaRPr lang="en-GB" sz="2800" dirty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48767" y="619817"/>
            <a:ext cx="4313864" cy="3777622"/>
          </a:xfrm>
        </p:spPr>
        <p:txBody>
          <a:bodyPr>
            <a:noAutofit/>
          </a:bodyPr>
          <a:lstStyle/>
          <a:p>
            <a:pPr lvl="0"/>
            <a:r>
              <a:rPr lang="en-GB" sz="2000" b="1" i="1" dirty="0" smtClean="0">
                <a:solidFill>
                  <a:srgbClr val="C00000"/>
                </a:solidFill>
              </a:rPr>
              <a:t>Destiny</a:t>
            </a:r>
            <a:r>
              <a:rPr lang="en-GB" sz="2000" b="1" dirty="0" smtClean="0">
                <a:solidFill>
                  <a:srgbClr val="C00000"/>
                </a:solidFill>
              </a:rPr>
              <a:t>-</a:t>
            </a:r>
            <a:r>
              <a:rPr lang="en-GB" sz="2000" dirty="0" smtClean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preduzetnik</a:t>
            </a:r>
            <a:r>
              <a:rPr lang="en-GB" sz="2000" dirty="0">
                <a:solidFill>
                  <a:schemeClr val="tx1"/>
                </a:solidFill>
              </a:rPr>
              <a:t> je </a:t>
            </a:r>
            <a:r>
              <a:rPr lang="en-GB" sz="2000" dirty="0" err="1">
                <a:solidFill>
                  <a:schemeClr val="tx1"/>
                </a:solidFill>
              </a:rPr>
              <a:t>gospodar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sudbine</a:t>
            </a:r>
            <a:r>
              <a:rPr lang="en-GB" sz="2000" dirty="0">
                <a:solidFill>
                  <a:schemeClr val="tx1"/>
                </a:solidFill>
              </a:rPr>
              <a:t>, </a:t>
            </a:r>
            <a:r>
              <a:rPr lang="en-GB" sz="2000" dirty="0" err="1">
                <a:solidFill>
                  <a:schemeClr val="tx1"/>
                </a:solidFill>
              </a:rPr>
              <a:t>jer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sve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drži</a:t>
            </a:r>
            <a:r>
              <a:rPr lang="en-GB" sz="2000" dirty="0">
                <a:solidFill>
                  <a:schemeClr val="tx1"/>
                </a:solidFill>
              </a:rPr>
              <a:t> u </a:t>
            </a:r>
            <a:r>
              <a:rPr lang="en-GB" sz="2000" dirty="0" err="1">
                <a:solidFill>
                  <a:schemeClr val="tx1"/>
                </a:solidFill>
              </a:rPr>
              <a:t>svojim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rukama</a:t>
            </a:r>
            <a:endParaRPr lang="en-GB" sz="2000" dirty="0">
              <a:solidFill>
                <a:schemeClr val="tx1"/>
              </a:solidFill>
            </a:endParaRPr>
          </a:p>
          <a:p>
            <a:pPr lvl="0"/>
            <a:r>
              <a:rPr lang="en-GB" sz="2000" b="1" i="1" dirty="0">
                <a:solidFill>
                  <a:srgbClr val="C00000"/>
                </a:solidFill>
              </a:rPr>
              <a:t>Dollars</a:t>
            </a:r>
            <a:r>
              <a:rPr lang="en-GB" sz="2000" b="1" dirty="0">
                <a:solidFill>
                  <a:srgbClr val="C00000"/>
                </a:solidFill>
              </a:rPr>
              <a:t>-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novac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vidi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kao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sredstvo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za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povećavanje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svog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poslovnog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poduhvata</a:t>
            </a:r>
            <a:endParaRPr lang="en-GB" sz="2000" dirty="0">
              <a:solidFill>
                <a:schemeClr val="tx1"/>
              </a:solidFill>
            </a:endParaRPr>
          </a:p>
          <a:p>
            <a:pPr lvl="0"/>
            <a:r>
              <a:rPr lang="en-GB" sz="2000" b="1" i="1" dirty="0">
                <a:solidFill>
                  <a:srgbClr val="C00000"/>
                </a:solidFill>
              </a:rPr>
              <a:t>Distribute</a:t>
            </a:r>
            <a:r>
              <a:rPr lang="en-GB" sz="2000" dirty="0">
                <a:solidFill>
                  <a:srgbClr val="C00000"/>
                </a:solidFill>
              </a:rPr>
              <a:t>-</a:t>
            </a:r>
            <a:r>
              <a:rPr lang="en-GB" sz="2000" dirty="0" err="1">
                <a:solidFill>
                  <a:srgbClr val="C00000"/>
                </a:solidFill>
              </a:rPr>
              <a:t>preduzetnik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>
                <a:solidFill>
                  <a:schemeClr val="tx1"/>
                </a:solidFill>
              </a:rPr>
              <a:t>je distributer, </a:t>
            </a:r>
            <a:r>
              <a:rPr lang="en-GB" sz="2000" dirty="0" err="1">
                <a:solidFill>
                  <a:schemeClr val="tx1"/>
                </a:solidFill>
              </a:rPr>
              <a:t>jer</a:t>
            </a:r>
            <a:r>
              <a:rPr lang="en-GB" sz="2000" dirty="0">
                <a:solidFill>
                  <a:schemeClr val="tx1"/>
                </a:solidFill>
              </a:rPr>
              <a:t> je </a:t>
            </a:r>
            <a:r>
              <a:rPr lang="en-GB" sz="2000" dirty="0" err="1">
                <a:solidFill>
                  <a:schemeClr val="tx1"/>
                </a:solidFill>
              </a:rPr>
              <a:t>spreman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na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delegiranje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ovlašćenja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ključnim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saradnicima</a:t>
            </a:r>
            <a:r>
              <a:rPr lang="en-GB" sz="2000" dirty="0">
                <a:solidFill>
                  <a:schemeClr val="tx1"/>
                </a:solidFill>
              </a:rPr>
              <a:t>, </a:t>
            </a:r>
            <a:r>
              <a:rPr lang="en-GB" sz="2000" dirty="0" err="1">
                <a:solidFill>
                  <a:schemeClr val="tx1"/>
                </a:solidFill>
              </a:rPr>
              <a:t>nekada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i</a:t>
            </a:r>
            <a:r>
              <a:rPr lang="en-GB" sz="2000" dirty="0">
                <a:solidFill>
                  <a:schemeClr val="tx1"/>
                </a:solidFill>
              </a:rPr>
              <a:t> pre </a:t>
            </a:r>
            <a:r>
              <a:rPr lang="en-GB" sz="2000" dirty="0" err="1">
                <a:solidFill>
                  <a:schemeClr val="tx1"/>
                </a:solidFill>
              </a:rPr>
              <a:t>nego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članovima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svoje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porodice</a:t>
            </a:r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b="1" i="1" dirty="0">
                <a:solidFill>
                  <a:srgbClr val="C00000"/>
                </a:solidFill>
              </a:rPr>
              <a:t>Dedication</a:t>
            </a:r>
            <a:r>
              <a:rPr lang="en-GB" sz="2000" b="1" dirty="0">
                <a:solidFill>
                  <a:srgbClr val="C00000"/>
                </a:solidFill>
              </a:rPr>
              <a:t>-</a:t>
            </a:r>
            <a:r>
              <a:rPr lang="en-GB" sz="2000" dirty="0">
                <a:solidFill>
                  <a:srgbClr val="C00000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posvećen</a:t>
            </a:r>
            <a:r>
              <a:rPr lang="en-GB" sz="2000" dirty="0">
                <a:solidFill>
                  <a:schemeClr val="tx1"/>
                </a:solidFill>
              </a:rPr>
              <a:t> je </a:t>
            </a:r>
            <a:r>
              <a:rPr lang="en-GB" sz="2000" dirty="0" err="1">
                <a:solidFill>
                  <a:schemeClr val="tx1"/>
                </a:solidFill>
              </a:rPr>
              <a:t>poslovanju</a:t>
            </a:r>
            <a:r>
              <a:rPr lang="en-GB" sz="2000" dirty="0">
                <a:solidFill>
                  <a:schemeClr val="tx1"/>
                </a:solidFill>
              </a:rPr>
              <a:t> u </a:t>
            </a:r>
            <a:r>
              <a:rPr lang="en-GB" sz="2000" dirty="0" err="1">
                <a:solidFill>
                  <a:schemeClr val="tx1"/>
                </a:solidFill>
              </a:rPr>
              <a:t>potpunosti</a:t>
            </a:r>
            <a:r>
              <a:rPr lang="en-GB" sz="2000" dirty="0">
                <a:solidFill>
                  <a:schemeClr val="tx1"/>
                </a:solidFill>
              </a:rPr>
              <a:t>, pa </a:t>
            </a:r>
            <a:r>
              <a:rPr lang="en-GB" sz="2000" dirty="0" err="1">
                <a:solidFill>
                  <a:schemeClr val="tx1"/>
                </a:solidFill>
              </a:rPr>
              <a:t>čak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i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po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cenu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žrtvovanja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nekih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drugih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elemenata</a:t>
            </a:r>
            <a:r>
              <a:rPr lang="en-GB" sz="2000" dirty="0">
                <a:solidFill>
                  <a:schemeClr val="tx1"/>
                </a:solidFill>
              </a:rPr>
              <a:t> u </a:t>
            </a:r>
            <a:r>
              <a:rPr lang="en-GB" sz="2000" dirty="0" err="1">
                <a:solidFill>
                  <a:schemeClr val="tx1"/>
                </a:solidFill>
              </a:rPr>
              <a:t>životu</a:t>
            </a:r>
            <a:endParaRPr lang="en-GB" sz="2000" dirty="0">
              <a:solidFill>
                <a:schemeClr val="tx1"/>
              </a:solidFill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674313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pristupi preduzetništvu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de-DE" sz="2800" b="1" dirty="0">
                <a:solidFill>
                  <a:schemeClr val="tx1"/>
                </a:solidFill>
              </a:rPr>
              <a:t>ekonomski (neoklasičan) pristup </a:t>
            </a:r>
            <a:r>
              <a:rPr lang="de-DE" sz="2800" dirty="0">
                <a:solidFill>
                  <a:schemeClr val="tx1"/>
                </a:solidFill>
              </a:rPr>
              <a:t>kroz razmatranje uloge preduzetnika u ekonomskom razvoju i primeni ekonomske teorije;</a:t>
            </a:r>
            <a:endParaRPr lang="en-US" sz="2800" dirty="0">
              <a:solidFill>
                <a:schemeClr val="tx1"/>
              </a:solidFill>
            </a:endParaRPr>
          </a:p>
          <a:p>
            <a:pPr lvl="0"/>
            <a:r>
              <a:rPr lang="de-DE" sz="2800" b="1" dirty="0">
                <a:solidFill>
                  <a:schemeClr val="tx1"/>
                </a:solidFill>
              </a:rPr>
              <a:t>psihološki (personalni) pristup </a:t>
            </a:r>
            <a:r>
              <a:rPr lang="de-DE" sz="2800" dirty="0">
                <a:solidFill>
                  <a:schemeClr val="tx1"/>
                </a:solidFill>
              </a:rPr>
              <a:t>koji je zasnovan na karakteristikama ličnosti preduzetnika;</a:t>
            </a:r>
            <a:endParaRPr lang="en-US" sz="2800" dirty="0">
              <a:solidFill>
                <a:schemeClr val="tx1"/>
              </a:solidFill>
            </a:endParaRPr>
          </a:p>
          <a:p>
            <a:pPr lvl="0"/>
            <a:r>
              <a:rPr lang="de-DE" sz="2800" b="1" dirty="0">
                <a:solidFill>
                  <a:schemeClr val="tx1"/>
                </a:solidFill>
              </a:rPr>
              <a:t>sociobihevioristički (socio-kulturni) pristup </a:t>
            </a:r>
            <a:r>
              <a:rPr lang="de-DE" sz="2800" dirty="0">
                <a:solidFill>
                  <a:schemeClr val="tx1"/>
                </a:solidFill>
              </a:rPr>
              <a:t>u kome se ističu uticaj društvenog okruženja podjednako kao i uticaj ličnih osobina preduzetnika. 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10167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Mekleland</a:t>
            </a:r>
            <a:r>
              <a:rPr lang="en-US" dirty="0"/>
              <a:t> (</a:t>
            </a:r>
            <a:r>
              <a:rPr lang="en-US" i="1" dirty="0"/>
              <a:t>McClelland</a:t>
            </a:r>
            <a:r>
              <a:rPr lang="en-US" dirty="0"/>
              <a:t>)</a:t>
            </a:r>
            <a:r>
              <a:rPr lang="sr-Latn-RS" dirty="0"/>
              <a:t>:</a:t>
            </a:r>
            <a:r>
              <a:rPr lang="en-US" dirty="0"/>
              <a:t> </a:t>
            </a:r>
            <a:r>
              <a:rPr lang="en-US" b="1" dirty="0" err="1"/>
              <a:t>ključne</a:t>
            </a:r>
            <a:r>
              <a:rPr lang="en-US" b="1" dirty="0"/>
              <a:t> </a:t>
            </a:r>
            <a:r>
              <a:rPr lang="en-US" b="1" dirty="0" err="1"/>
              <a:t>kompetencije</a:t>
            </a:r>
            <a:r>
              <a:rPr lang="en-US" b="1" dirty="0"/>
              <a:t> </a:t>
            </a:r>
            <a:r>
              <a:rPr lang="en-US" b="1" dirty="0" err="1"/>
              <a:t>uspešnih</a:t>
            </a:r>
            <a:r>
              <a:rPr lang="en-US" b="1" dirty="0"/>
              <a:t> </a:t>
            </a:r>
            <a:r>
              <a:rPr lang="en-US" b="1" dirty="0" err="1"/>
              <a:t>preduzetnika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647" y="1820917"/>
            <a:ext cx="4313864" cy="4572000"/>
          </a:xfrm>
        </p:spPr>
        <p:txBody>
          <a:bodyPr>
            <a:normAutofit/>
          </a:bodyPr>
          <a:lstStyle/>
          <a:p>
            <a:pPr lvl="0"/>
            <a:r>
              <a:rPr lang="de-DE" sz="2000" dirty="0">
                <a:solidFill>
                  <a:schemeClr val="tx1"/>
                </a:solidFill>
              </a:rPr>
              <a:t>proaktivnost: inicijativa i prodornost,</a:t>
            </a:r>
            <a:endParaRPr lang="en-US" sz="2000" dirty="0">
              <a:solidFill>
                <a:schemeClr val="tx1"/>
              </a:solidFill>
            </a:endParaRPr>
          </a:p>
          <a:p>
            <a:pPr lvl="0"/>
            <a:r>
              <a:rPr lang="de-DE" sz="2000" dirty="0">
                <a:solidFill>
                  <a:schemeClr val="tx1"/>
                </a:solidFill>
              </a:rPr>
              <a:t>orijentacija ka postignuću: sposobnost da se uoče i iskoriste šanse i</a:t>
            </a:r>
            <a:endParaRPr lang="en-US" sz="2000" dirty="0">
              <a:solidFill>
                <a:schemeClr val="tx1"/>
              </a:solidFill>
            </a:endParaRPr>
          </a:p>
          <a:p>
            <a:pPr lvl="0"/>
            <a:r>
              <a:rPr lang="de-DE" sz="2000" dirty="0">
                <a:solidFill>
                  <a:schemeClr val="tx1"/>
                </a:solidFill>
              </a:rPr>
              <a:t>posvećenost drugima.</a:t>
            </a:r>
            <a:endParaRPr lang="en-US" sz="2000" dirty="0">
              <a:solidFill>
                <a:schemeClr val="tx1"/>
              </a:solidFill>
            </a:endParaRPr>
          </a:p>
          <a:p>
            <a:pPr lvl="0"/>
            <a:r>
              <a:rPr lang="en-US" sz="2000" dirty="0" err="1">
                <a:solidFill>
                  <a:schemeClr val="tx1"/>
                </a:solidFill>
              </a:rPr>
              <a:t>motivacij</a:t>
            </a:r>
            <a:r>
              <a:rPr lang="sr-Latn-RS" sz="2000" dirty="0">
                <a:solidFill>
                  <a:schemeClr val="tx1"/>
                </a:solidFill>
              </a:rPr>
              <a:t>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potreb</a:t>
            </a:r>
            <a:r>
              <a:rPr lang="sr-Latn-RS" sz="2000" dirty="0">
                <a:solidFill>
                  <a:schemeClr val="tx1"/>
                </a:solidFill>
              </a:rPr>
              <a:t>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za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postignućem</a:t>
            </a:r>
            <a:r>
              <a:rPr lang="en-US" sz="2000" dirty="0">
                <a:solidFill>
                  <a:schemeClr val="tx1"/>
                </a:solidFill>
              </a:rPr>
              <a:t>,</a:t>
            </a:r>
          </a:p>
          <a:p>
            <a:pPr lvl="0"/>
            <a:r>
              <a:rPr lang="de-DE" sz="2000" dirty="0">
                <a:solidFill>
                  <a:schemeClr val="tx1"/>
                </a:solidFill>
              </a:rPr>
              <a:t>želja da se ostvari cilj u skladu sa postavljenim standardima,</a:t>
            </a:r>
            <a:endParaRPr lang="en-US" sz="2000" dirty="0">
              <a:solidFill>
                <a:schemeClr val="tx1"/>
              </a:solidFill>
            </a:endParaRPr>
          </a:p>
          <a:p>
            <a:pPr lvl="0"/>
            <a:r>
              <a:rPr lang="de-DE" sz="2000" dirty="0">
                <a:solidFill>
                  <a:schemeClr val="tx1"/>
                </a:solidFill>
              </a:rPr>
              <a:t>proračunato preuzimanje rizika,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1"/>
            <a:ext cx="4313864" cy="4140571"/>
          </a:xfrm>
        </p:spPr>
        <p:txBody>
          <a:bodyPr>
            <a:normAutofit/>
          </a:bodyPr>
          <a:lstStyle/>
          <a:p>
            <a:pPr lvl="0"/>
            <a:r>
              <a:rPr lang="de-DE" sz="2000" dirty="0">
                <a:solidFill>
                  <a:schemeClr val="tx1"/>
                </a:solidFill>
              </a:rPr>
              <a:t>interni fokus kontrole,</a:t>
            </a:r>
            <a:endParaRPr lang="en-US" sz="2000" dirty="0">
              <a:solidFill>
                <a:schemeClr val="tx1"/>
              </a:solidFill>
            </a:endParaRPr>
          </a:p>
          <a:p>
            <a:pPr lvl="0"/>
            <a:r>
              <a:rPr lang="de-DE" sz="2000" dirty="0">
                <a:solidFill>
                  <a:schemeClr val="tx1"/>
                </a:solidFill>
              </a:rPr>
              <a:t>kreativnost i inovativnost,</a:t>
            </a:r>
            <a:endParaRPr lang="en-US" sz="2000" dirty="0">
              <a:solidFill>
                <a:schemeClr val="tx1"/>
              </a:solidFill>
            </a:endParaRPr>
          </a:p>
          <a:p>
            <a:pPr lvl="0"/>
            <a:r>
              <a:rPr lang="en-US" sz="2000" dirty="0" err="1">
                <a:solidFill>
                  <a:schemeClr val="tx1"/>
                </a:solidFill>
              </a:rPr>
              <a:t>potreba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za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samostalnošću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nezavisnošću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de-DE" sz="2000" dirty="0">
                <a:solidFill>
                  <a:schemeClr val="tx1"/>
                </a:solidFill>
              </a:rPr>
              <a:t>tolerancija neizvesnosti,</a:t>
            </a:r>
            <a:endParaRPr lang="en-US" sz="2000" dirty="0">
              <a:solidFill>
                <a:schemeClr val="tx1"/>
              </a:solidFill>
            </a:endParaRPr>
          </a:p>
          <a:p>
            <a:pPr lvl="0"/>
            <a:r>
              <a:rPr lang="de-DE" sz="2000" dirty="0">
                <a:solidFill>
                  <a:schemeClr val="tx1"/>
                </a:solidFill>
              </a:rPr>
              <a:t>vizija,</a:t>
            </a:r>
            <a:endParaRPr lang="en-US" sz="2000" dirty="0">
              <a:solidFill>
                <a:schemeClr val="tx1"/>
              </a:solidFill>
            </a:endParaRPr>
          </a:p>
          <a:p>
            <a:pPr lvl="0"/>
            <a:r>
              <a:rPr lang="de-DE" sz="2000" dirty="0">
                <a:solidFill>
                  <a:schemeClr val="tx1"/>
                </a:solidFill>
              </a:rPr>
              <a:t>samoefikasnost,</a:t>
            </a:r>
            <a:endParaRPr lang="en-US" sz="2000" dirty="0">
              <a:solidFill>
                <a:schemeClr val="tx1"/>
              </a:solidFill>
            </a:endParaRPr>
          </a:p>
          <a:p>
            <a:pPr lvl="0"/>
            <a:r>
              <a:rPr lang="de-DE" sz="2000" dirty="0">
                <a:solidFill>
                  <a:schemeClr val="tx1"/>
                </a:solidFill>
              </a:rPr>
              <a:t>samopouzdanje,</a:t>
            </a:r>
            <a:endParaRPr lang="en-US" sz="2000" dirty="0">
              <a:solidFill>
                <a:schemeClr val="tx1"/>
              </a:solidFill>
            </a:endParaRPr>
          </a:p>
          <a:p>
            <a:pPr lvl="0"/>
            <a:r>
              <a:rPr lang="de-DE" sz="2000" dirty="0">
                <a:solidFill>
                  <a:schemeClr val="tx1"/>
                </a:solidFill>
              </a:rPr>
              <a:t>ambicioznost.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9916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Timons</a:t>
            </a:r>
            <a:r>
              <a:rPr lang="en-GB" b="1" dirty="0" smtClean="0"/>
              <a:t> </a:t>
            </a:r>
            <a:r>
              <a:rPr lang="sr-Latn-CS" b="1" dirty="0" smtClean="0"/>
              <a:t>smatra da</a:t>
            </a:r>
            <a:r>
              <a:rPr lang="en-GB" b="1" dirty="0" smtClean="0"/>
              <a:t> </a:t>
            </a:r>
            <a:r>
              <a:rPr lang="en-GB" b="1" dirty="0" err="1" smtClean="0"/>
              <a:t>uspešan</a:t>
            </a:r>
            <a:r>
              <a:rPr lang="en-GB" b="1" dirty="0" smtClean="0"/>
              <a:t> </a:t>
            </a:r>
            <a:r>
              <a:rPr lang="en-GB" b="1" dirty="0" err="1" smtClean="0"/>
              <a:t>preduzetnik</a:t>
            </a:r>
            <a:r>
              <a:rPr lang="en-GB" b="1" dirty="0" smtClean="0"/>
              <a:t> </a:t>
            </a:r>
            <a:r>
              <a:rPr lang="en-GB" b="1" dirty="0" err="1" smtClean="0"/>
              <a:t>mora</a:t>
            </a:r>
            <a:r>
              <a:rPr lang="en-GB" b="1" dirty="0" smtClean="0"/>
              <a:t> </a:t>
            </a:r>
            <a:r>
              <a:rPr lang="en-GB" b="1" dirty="0" err="1" smtClean="0"/>
              <a:t>posedovati</a:t>
            </a:r>
            <a:r>
              <a:rPr lang="en-GB" b="1" dirty="0" smtClean="0"/>
              <a:t> </a:t>
            </a:r>
            <a:r>
              <a:rPr lang="en-GB" b="1" dirty="0" err="1" smtClean="0"/>
              <a:t>sledećih</a:t>
            </a:r>
            <a:r>
              <a:rPr lang="en-GB" b="1" dirty="0" smtClean="0"/>
              <a:t> </a:t>
            </a:r>
            <a:r>
              <a:rPr lang="en-GB" b="1" dirty="0" err="1" smtClean="0"/>
              <a:t>devet</a:t>
            </a:r>
            <a:r>
              <a:rPr lang="en-GB" b="1" dirty="0" smtClean="0"/>
              <a:t> </a:t>
            </a:r>
            <a:r>
              <a:rPr lang="en-GB" b="1" dirty="0" err="1" smtClean="0"/>
              <a:t>osobina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1600199"/>
            <a:ext cx="4313864" cy="4808483"/>
          </a:xfrm>
        </p:spPr>
        <p:txBody>
          <a:bodyPr>
            <a:normAutofit lnSpcReduction="10000"/>
          </a:bodyPr>
          <a:lstStyle/>
          <a:p>
            <a:pPr lvl="0">
              <a:buFont typeface="+mj-lt"/>
              <a:buAutoNum type="arabicPeriod"/>
            </a:pPr>
            <a:r>
              <a:rPr lang="en-GB" sz="2400" dirty="0" err="1">
                <a:solidFill>
                  <a:schemeClr val="tx1"/>
                </a:solidFill>
              </a:rPr>
              <a:t>Visoko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postavljeni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ali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nadasve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realni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ciljevi</a:t>
            </a:r>
            <a:endParaRPr lang="en-GB" sz="2400" dirty="0">
              <a:solidFill>
                <a:schemeClr val="tx1"/>
              </a:solidFill>
            </a:endParaRPr>
          </a:p>
          <a:p>
            <a:pPr lvl="0">
              <a:buFont typeface="+mj-lt"/>
              <a:buAutoNum type="arabicPeriod"/>
            </a:pPr>
            <a:r>
              <a:rPr lang="en-GB" sz="2400" dirty="0" err="1">
                <a:solidFill>
                  <a:schemeClr val="tx1"/>
                </a:solidFill>
              </a:rPr>
              <a:t>Posedovanje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energije</a:t>
            </a:r>
            <a:endParaRPr lang="en-GB" sz="2400" dirty="0">
              <a:solidFill>
                <a:schemeClr val="tx1"/>
              </a:solidFill>
            </a:endParaRPr>
          </a:p>
          <a:p>
            <a:pPr lvl="0">
              <a:buFont typeface="+mj-lt"/>
              <a:buAutoNum type="arabicPeriod"/>
            </a:pPr>
            <a:r>
              <a:rPr lang="en-GB" sz="2400" dirty="0" err="1">
                <a:solidFill>
                  <a:schemeClr val="tx1"/>
                </a:solidFill>
              </a:rPr>
              <a:t>Dovoljan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stepen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samopouzdanja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kako</a:t>
            </a:r>
            <a:r>
              <a:rPr lang="en-GB" sz="2400" dirty="0">
                <a:solidFill>
                  <a:schemeClr val="tx1"/>
                </a:solidFill>
              </a:rPr>
              <a:t> bi se </a:t>
            </a:r>
            <a:r>
              <a:rPr lang="en-GB" sz="2400" dirty="0" err="1">
                <a:solidFill>
                  <a:schemeClr val="tx1"/>
                </a:solidFill>
              </a:rPr>
              <a:t>preuzeo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umeren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</a:t>
            </a:r>
            <a:endParaRPr lang="en-GB" sz="2400" dirty="0">
              <a:solidFill>
                <a:schemeClr val="tx1"/>
              </a:solidFill>
            </a:endParaRPr>
          </a:p>
          <a:p>
            <a:pPr lvl="0">
              <a:buFont typeface="+mj-lt"/>
              <a:buAutoNum type="arabicPeriod"/>
            </a:pPr>
            <a:r>
              <a:rPr lang="en-GB" sz="2400" dirty="0" err="1">
                <a:solidFill>
                  <a:schemeClr val="tx1"/>
                </a:solidFill>
              </a:rPr>
              <a:t>Sposobnost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okupljanja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potrebnog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sebe</a:t>
            </a:r>
            <a:endParaRPr lang="en-GB" sz="2400" dirty="0">
              <a:solidFill>
                <a:schemeClr val="tx1"/>
              </a:solidFill>
            </a:endParaRPr>
          </a:p>
          <a:p>
            <a:pPr lvl="0">
              <a:buFont typeface="+mj-lt"/>
              <a:buAutoNum type="arabicPeriod"/>
            </a:pPr>
            <a:r>
              <a:rPr lang="en-GB" sz="2400" dirty="0" err="1">
                <a:solidFill>
                  <a:schemeClr val="tx1"/>
                </a:solidFill>
              </a:rPr>
              <a:t>Posedovanje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dugoročne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vizije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posla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1710559"/>
            <a:ext cx="4313864" cy="4193285"/>
          </a:xfrm>
        </p:spPr>
        <p:txBody>
          <a:bodyPr>
            <a:normAutofit lnSpcReduction="10000"/>
          </a:bodyPr>
          <a:lstStyle/>
          <a:p>
            <a:pPr lvl="0">
              <a:buFont typeface="+mj-lt"/>
              <a:buAutoNum type="arabicPeriod" startAt="6"/>
            </a:pPr>
            <a:r>
              <a:rPr lang="en-GB" sz="2400" dirty="0" err="1">
                <a:solidFill>
                  <a:schemeClr val="tx1"/>
                </a:solidFill>
              </a:rPr>
              <a:t>Visoki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standardi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koje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sam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postavio</a:t>
            </a:r>
            <a:endParaRPr lang="en-GB" sz="2400" dirty="0">
              <a:solidFill>
                <a:schemeClr val="tx1"/>
              </a:solidFill>
            </a:endParaRPr>
          </a:p>
          <a:p>
            <a:pPr lvl="0">
              <a:buFont typeface="+mj-lt"/>
              <a:buAutoNum type="arabicPeriod" startAt="6"/>
            </a:pPr>
            <a:r>
              <a:rPr lang="en-GB" sz="2400" dirty="0" err="1">
                <a:solidFill>
                  <a:schemeClr val="tx1"/>
                </a:solidFill>
              </a:rPr>
              <a:t>Kontinuirano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povećanje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konkurentske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posla</a:t>
            </a:r>
            <a:endParaRPr lang="en-GB" sz="2400" dirty="0">
              <a:solidFill>
                <a:schemeClr val="tx1"/>
              </a:solidFill>
            </a:endParaRPr>
          </a:p>
          <a:p>
            <a:pPr lvl="0">
              <a:buFont typeface="+mj-lt"/>
              <a:buAutoNum type="arabicPeriod" startAt="6"/>
            </a:pPr>
            <a:r>
              <a:rPr lang="en-GB" sz="2400" dirty="0" err="1">
                <a:solidFill>
                  <a:schemeClr val="tx1"/>
                </a:solidFill>
              </a:rPr>
              <a:t>Spremnost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učenja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sopstvenim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greškama</a:t>
            </a:r>
            <a:endParaRPr lang="en-GB" sz="2400" dirty="0">
              <a:solidFill>
                <a:schemeClr val="tx1"/>
              </a:solidFill>
            </a:endParaRPr>
          </a:p>
          <a:p>
            <a:pPr lvl="0">
              <a:buFont typeface="+mj-lt"/>
              <a:buAutoNum type="arabicPeriod" startAt="6"/>
            </a:pPr>
            <a:r>
              <a:rPr lang="en-GB" sz="2400" dirty="0" err="1">
                <a:solidFill>
                  <a:schemeClr val="tx1"/>
                </a:solidFill>
              </a:rPr>
              <a:t>Motivacija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dalje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razrađivanje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treba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bude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novac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zarađen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biznisa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8644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Timons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b="1" dirty="0">
                <a:solidFill>
                  <a:schemeClr val="tx1"/>
                </a:solidFill>
              </a:rPr>
              <a:t>S</a:t>
            </a:r>
            <a:r>
              <a:rPr lang="de-DE" b="1" dirty="0">
                <a:solidFill>
                  <a:schemeClr val="tx1"/>
                </a:solidFill>
              </a:rPr>
              <a:t>tečene karakteristike </a:t>
            </a:r>
            <a:r>
              <a:rPr lang="de-DE" dirty="0">
                <a:solidFill>
                  <a:schemeClr val="tx1"/>
                </a:solidFill>
              </a:rPr>
              <a:t>: </a:t>
            </a:r>
            <a:endParaRPr lang="sr-Latn-RS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9764" y="2136228"/>
            <a:ext cx="4342893" cy="3711619"/>
          </a:xfrm>
        </p:spPr>
        <p:txBody>
          <a:bodyPr>
            <a:normAutofit lnSpcReduction="10000"/>
          </a:bodyPr>
          <a:lstStyle/>
          <a:p>
            <a:r>
              <a:rPr lang="de-DE" sz="2400" dirty="0"/>
              <a:t>potreb</a:t>
            </a:r>
            <a:r>
              <a:rPr lang="sr-Latn-RS" sz="2400" dirty="0"/>
              <a:t>a</a:t>
            </a:r>
            <a:r>
              <a:rPr lang="de-DE" sz="2400" dirty="0"/>
              <a:t> za postignućem i lokus kontrole, </a:t>
            </a:r>
            <a:endParaRPr lang="sr-Latn-RS" sz="2400" dirty="0"/>
          </a:p>
          <a:p>
            <a:r>
              <a:rPr lang="de-DE" sz="2400" dirty="0"/>
              <a:t>liderske sposobnosti i kompetencije, </a:t>
            </a:r>
            <a:endParaRPr lang="sr-Latn-RS" sz="2400" dirty="0"/>
          </a:p>
          <a:p>
            <a:r>
              <a:rPr lang="de-DE" sz="2400" dirty="0"/>
              <a:t>preuzimanje odgovornosti za akcije i odluke, </a:t>
            </a:r>
            <a:endParaRPr lang="sr-Latn-RS" sz="2400" dirty="0"/>
          </a:p>
          <a:p>
            <a:r>
              <a:rPr lang="de-DE" sz="2400" dirty="0"/>
              <a:t>potreba za usavršavanjem. </a:t>
            </a:r>
            <a:endParaRPr lang="en-US" sz="2400" dirty="0"/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b="1" dirty="0" smtClean="0">
              <a:solidFill>
                <a:srgbClr val="C00000"/>
              </a:solidFill>
            </a:endParaRPr>
          </a:p>
          <a:p>
            <a:r>
              <a:rPr lang="sr-Latn-RS" b="1" dirty="0" smtClean="0">
                <a:solidFill>
                  <a:schemeClr val="tx1"/>
                </a:solidFill>
              </a:rPr>
              <a:t>U</a:t>
            </a:r>
            <a:r>
              <a:rPr lang="de-DE" b="1" dirty="0">
                <a:solidFill>
                  <a:schemeClr val="tx1"/>
                </a:solidFill>
              </a:rPr>
              <a:t>rođene </a:t>
            </a:r>
            <a:r>
              <a:rPr lang="sr-Latn-RS" b="1" dirty="0">
                <a:solidFill>
                  <a:schemeClr val="tx1"/>
                </a:solidFill>
              </a:rPr>
              <a:t>karakteristike</a:t>
            </a:r>
            <a:r>
              <a:rPr lang="de-DE" dirty="0">
                <a:solidFill>
                  <a:schemeClr val="tx1"/>
                </a:solidFill>
              </a:rPr>
              <a:t>: </a:t>
            </a:r>
            <a:endParaRPr lang="sr-Latn-RS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104697"/>
            <a:ext cx="4338674" cy="3795101"/>
          </a:xfrm>
        </p:spPr>
        <p:txBody>
          <a:bodyPr>
            <a:normAutofit/>
          </a:bodyPr>
          <a:lstStyle/>
          <a:p>
            <a:r>
              <a:rPr lang="de-DE" sz="2400" dirty="0"/>
              <a:t>energičnost u kombinaciji sa emocionalnom stabilnošću,</a:t>
            </a:r>
            <a:endParaRPr lang="sr-Latn-RS" sz="2400" dirty="0"/>
          </a:p>
          <a:p>
            <a:r>
              <a:rPr lang="de-DE" sz="2400" dirty="0"/>
              <a:t> kreativnost i inovativnost, </a:t>
            </a:r>
            <a:endParaRPr lang="sr-Latn-RS" sz="2400" dirty="0"/>
          </a:p>
          <a:p>
            <a:r>
              <a:rPr lang="de-DE" sz="2400" dirty="0"/>
              <a:t>konceptualn</a:t>
            </a:r>
            <a:r>
              <a:rPr lang="sr-Latn-RS" sz="2400" dirty="0"/>
              <a:t>a</a:t>
            </a:r>
            <a:r>
              <a:rPr lang="de-DE" sz="2400" dirty="0"/>
              <a:t> sposobnost,</a:t>
            </a:r>
            <a:endParaRPr lang="sr-Latn-RS" sz="2400" dirty="0"/>
          </a:p>
          <a:p>
            <a:r>
              <a:rPr lang="de-DE" sz="2400" dirty="0"/>
              <a:t> vizij</a:t>
            </a:r>
            <a:r>
              <a:rPr lang="sr-Latn-RS" sz="2400" dirty="0"/>
              <a:t>a</a:t>
            </a:r>
            <a:r>
              <a:rPr lang="de-DE" sz="2400" dirty="0"/>
              <a:t> u kombinaciji sa sposobnošću da se inspirišu drugi ljudi.</a:t>
            </a:r>
            <a:endParaRPr lang="en-US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6562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559676"/>
            <a:ext cx="8915400" cy="5351546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M</a:t>
            </a:r>
            <a:r>
              <a:rPr lang="sr-Latn-CS" sz="2400" dirty="0" smtClean="0">
                <a:solidFill>
                  <a:schemeClr val="tx1"/>
                </a:solidFill>
              </a:rPr>
              <a:t>ožemo identifikovati neke </a:t>
            </a:r>
            <a:r>
              <a:rPr lang="sr-Latn-CS" sz="2400" b="1" dirty="0" smtClean="0">
                <a:solidFill>
                  <a:schemeClr val="tx1"/>
                </a:solidFill>
              </a:rPr>
              <a:t>lične kvalitete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preduzetnika</a:t>
            </a:r>
            <a:r>
              <a:rPr lang="sr-Latn-CS" sz="2400" dirty="0" smtClean="0">
                <a:solidFill>
                  <a:schemeClr val="tx1"/>
                </a:solidFill>
              </a:rPr>
              <a:t> koji su zajednički većini onih najuspešnijih, a po mišljenju autora to su: </a:t>
            </a:r>
            <a:endParaRPr lang="en-GB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Latn-CS" sz="2400" i="1" dirty="0" smtClean="0">
                <a:solidFill>
                  <a:schemeClr val="tx1"/>
                </a:solidFill>
              </a:rPr>
              <a:t>proaktivnost</a:t>
            </a:r>
            <a:r>
              <a:rPr lang="sr-Latn-CS" sz="2400" i="1" dirty="0">
                <a:solidFill>
                  <a:schemeClr val="tx1"/>
                </a:solidFill>
              </a:rPr>
              <a:t>, </a:t>
            </a:r>
            <a:endParaRPr lang="en-GB" sz="2400" i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Latn-CS" sz="2400" i="1" dirty="0" smtClean="0">
                <a:solidFill>
                  <a:schemeClr val="tx1"/>
                </a:solidFill>
              </a:rPr>
              <a:t>odlučnost</a:t>
            </a:r>
            <a:r>
              <a:rPr lang="sr-Latn-CS" sz="2400" i="1" dirty="0">
                <a:solidFill>
                  <a:schemeClr val="tx1"/>
                </a:solidFill>
              </a:rPr>
              <a:t>, </a:t>
            </a:r>
            <a:endParaRPr lang="en-GB" sz="2400" i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Latn-CS" sz="2400" i="1" dirty="0" smtClean="0">
                <a:solidFill>
                  <a:schemeClr val="tx1"/>
                </a:solidFill>
              </a:rPr>
              <a:t>požrtvovanost</a:t>
            </a:r>
            <a:r>
              <a:rPr lang="sr-Latn-CS" sz="2400" i="1" dirty="0">
                <a:solidFill>
                  <a:schemeClr val="tx1"/>
                </a:solidFill>
              </a:rPr>
              <a:t>, </a:t>
            </a:r>
            <a:endParaRPr lang="en-GB" sz="2400" i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Latn-CS" sz="2400" i="1" dirty="0" smtClean="0">
                <a:solidFill>
                  <a:schemeClr val="tx1"/>
                </a:solidFill>
              </a:rPr>
              <a:t>inicijativnost</a:t>
            </a:r>
            <a:r>
              <a:rPr lang="sr-Latn-CS" sz="2400" i="1" dirty="0">
                <a:solidFill>
                  <a:schemeClr val="tx1"/>
                </a:solidFill>
              </a:rPr>
              <a:t>, </a:t>
            </a:r>
            <a:endParaRPr lang="en-GB" sz="2400" i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Latn-CS" sz="2400" i="1" dirty="0" smtClean="0">
                <a:solidFill>
                  <a:schemeClr val="tx1"/>
                </a:solidFill>
              </a:rPr>
              <a:t>pronicljivost</a:t>
            </a:r>
            <a:r>
              <a:rPr lang="sr-Latn-CS" sz="2400" i="1" dirty="0">
                <a:solidFill>
                  <a:schemeClr val="tx1"/>
                </a:solidFill>
              </a:rPr>
              <a:t>, </a:t>
            </a:r>
            <a:endParaRPr lang="en-GB" sz="2400" i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Latn-CS" sz="2400" i="1" dirty="0" smtClean="0">
                <a:solidFill>
                  <a:schemeClr val="tx1"/>
                </a:solidFill>
              </a:rPr>
              <a:t>posedovanje </a:t>
            </a:r>
            <a:r>
              <a:rPr lang="sr-Latn-CS" sz="2400" i="1" dirty="0">
                <a:solidFill>
                  <a:schemeClr val="tx1"/>
                </a:solidFill>
              </a:rPr>
              <a:t>jasno definisanog cilja i </a:t>
            </a:r>
            <a:endParaRPr lang="en-GB" sz="2400" i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Latn-CS" sz="2400" i="1" dirty="0" smtClean="0">
                <a:solidFill>
                  <a:schemeClr val="tx1"/>
                </a:solidFill>
              </a:rPr>
              <a:t>spremnost </a:t>
            </a:r>
            <a:r>
              <a:rPr lang="sr-Latn-CS" sz="2400" i="1" dirty="0">
                <a:solidFill>
                  <a:schemeClr val="tx1"/>
                </a:solidFill>
              </a:rPr>
              <a:t>za njegovu realizaciju uz prisutnost rizika.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9087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50421"/>
          </a:xfrm>
        </p:spPr>
        <p:txBody>
          <a:bodyPr>
            <a:normAutofit fontScale="90000"/>
          </a:bodyPr>
          <a:lstStyle/>
          <a:p>
            <a:r>
              <a:rPr lang="en-GB" b="1" dirty="0" err="1" smtClean="0"/>
              <a:t>Osnovne</a:t>
            </a:r>
            <a:r>
              <a:rPr lang="en-GB" b="1" dirty="0" smtClean="0"/>
              <a:t> </a:t>
            </a:r>
            <a:r>
              <a:rPr lang="en-GB" b="1" dirty="0" err="1" smtClean="0"/>
              <a:t>odlike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08538"/>
            <a:ext cx="8915400" cy="4602684"/>
          </a:xfrm>
        </p:spPr>
        <p:txBody>
          <a:bodyPr/>
          <a:lstStyle/>
          <a:p>
            <a:r>
              <a:rPr lang="en-GB" sz="2400" dirty="0" err="1">
                <a:solidFill>
                  <a:schemeClr val="tx1"/>
                </a:solidFill>
              </a:rPr>
              <a:t>Preduzetnički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opredeljena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osoba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posedovati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osećaj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sigurnosti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samostalnosti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nezavisnosti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 smtClean="0">
                <a:solidFill>
                  <a:schemeClr val="tx1"/>
                </a:solidFill>
              </a:rPr>
              <a:t>aktivnostima</a:t>
            </a:r>
            <a:r>
              <a:rPr lang="en-GB" sz="2400" dirty="0" smtClean="0">
                <a:solidFill>
                  <a:schemeClr val="tx1"/>
                </a:solidFill>
              </a:rPr>
              <a:t>, </a:t>
            </a:r>
            <a:r>
              <a:rPr lang="en-GB" sz="2400" dirty="0">
                <a:solidFill>
                  <a:schemeClr val="tx1"/>
                </a:solidFill>
              </a:rPr>
              <a:t>to </a:t>
            </a:r>
            <a:r>
              <a:rPr lang="en-GB" sz="2400" dirty="0" err="1">
                <a:solidFill>
                  <a:schemeClr val="tx1"/>
                </a:solidFill>
              </a:rPr>
              <a:t>znači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slobodu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odlučivanju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motivisanost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preduzimanje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aktivnosti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b="1" dirty="0" err="1">
                <a:solidFill>
                  <a:schemeClr val="tx1"/>
                </a:solidFill>
              </a:rPr>
              <a:t>Inicijativnost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kod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ogleda</a:t>
            </a:r>
            <a:r>
              <a:rPr lang="en-GB" sz="2400" dirty="0">
                <a:solidFill>
                  <a:schemeClr val="tx1"/>
                </a:solidFill>
              </a:rPr>
              <a:t> se u </a:t>
            </a:r>
            <a:r>
              <a:rPr lang="en-GB" sz="2400" dirty="0" err="1">
                <a:solidFill>
                  <a:schemeClr val="tx1"/>
                </a:solidFill>
              </a:rPr>
              <a:t>mogućnosti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kontinuiranog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uvođenja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korišćenja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načina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oblika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rada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kao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uvođenje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tehnologija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proizvodnji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stalna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promena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sirovina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zamena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postojećih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materijalima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otkrivanje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načina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promociju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marketing </a:t>
            </a:r>
            <a:r>
              <a:rPr lang="en-GB" sz="2400" dirty="0" err="1">
                <a:solidFill>
                  <a:schemeClr val="tx1"/>
                </a:solidFill>
              </a:rPr>
              <a:t>proizvoda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usluga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pronalaženje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tržišta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prodaju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proizvoda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31383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2897"/>
          </a:xfrm>
        </p:spPr>
        <p:txBody>
          <a:bodyPr/>
          <a:lstStyle/>
          <a:p>
            <a:r>
              <a:rPr lang="en-GB" b="1" dirty="0" err="1" smtClean="0"/>
              <a:t>Osnovne</a:t>
            </a:r>
            <a:r>
              <a:rPr lang="en-GB" b="1" dirty="0" smtClean="0"/>
              <a:t> </a:t>
            </a:r>
            <a:r>
              <a:rPr lang="en-GB" b="1" dirty="0" err="1" smtClean="0"/>
              <a:t>odlike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21827"/>
            <a:ext cx="8915400" cy="4895193"/>
          </a:xfrm>
        </p:spPr>
        <p:txBody>
          <a:bodyPr>
            <a:normAutofit lnSpcReduction="10000"/>
          </a:bodyPr>
          <a:lstStyle/>
          <a:p>
            <a:r>
              <a:rPr lang="en-GB" sz="2400" b="1" dirty="0" err="1">
                <a:solidFill>
                  <a:schemeClr val="tx1"/>
                </a:solidFill>
              </a:rPr>
              <a:t>Preuzimanje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rizika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u </a:t>
            </a:r>
            <a:r>
              <a:rPr lang="en-GB" sz="2400" dirty="0" err="1">
                <a:solidFill>
                  <a:schemeClr val="tx1"/>
                </a:solidFill>
              </a:rPr>
              <a:t>procesu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pokretanja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preduzetničke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aktivnosti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velika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hrabrost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budućeg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preduzetnika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r>
              <a:rPr lang="en-GB" sz="2400" dirty="0" err="1">
                <a:solidFill>
                  <a:schemeClr val="tx1"/>
                </a:solidFill>
              </a:rPr>
              <a:t>Preduzetnik</a:t>
            </a:r>
            <a:r>
              <a:rPr lang="en-GB" sz="2400" dirty="0">
                <a:solidFill>
                  <a:schemeClr val="tx1"/>
                </a:solidFill>
              </a:rPr>
              <a:t> ne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predvidi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rizik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vreme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početka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preduzetničkih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aktivnosti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  <a:p>
            <a:r>
              <a:rPr lang="sr-Latn-CS" sz="2400" dirty="0">
                <a:solidFill>
                  <a:schemeClr val="tx1"/>
                </a:solidFill>
              </a:rPr>
              <a:t>Preduzetnik može da predvidi samo faktore, razloge koji ga vode u pokretanje malog biznisa. </a:t>
            </a:r>
            <a:endParaRPr lang="en-GB" sz="2400" dirty="0">
              <a:solidFill>
                <a:schemeClr val="tx1"/>
              </a:solidFill>
            </a:endParaRPr>
          </a:p>
          <a:p>
            <a:r>
              <a:rPr lang="sr-Latn-CS" sz="2400" dirty="0">
                <a:solidFill>
                  <a:schemeClr val="tx1"/>
                </a:solidFill>
              </a:rPr>
              <a:t>Svaka preduzetnička aktivnost je izložena određenim rizicima. I upravo u takvim okolnostima njegova ključna uloga je da obezbedi i poveže ostale komponente preduzetničkog modela, odnosno da prepozna mogućnosti i da identifikuje i pribavi neophodne resurse, kao i da rukovodi brojnim akrivnostima i procesima u samoj organizaciji.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2970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POJAM PREDUZETNIŠTVA U SAVREMENIM USLOVIMA POSLOVANJA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077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543910"/>
            <a:ext cx="8915400" cy="5367312"/>
          </a:xfrm>
        </p:spPr>
        <p:txBody>
          <a:bodyPr>
            <a:no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Širom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sveta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teoretičari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slažu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preduzetništvo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igra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veoma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važnu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ulogu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razvoju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društva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njegovoj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dobrobiti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U </a:t>
            </a:r>
            <a:r>
              <a:rPr lang="en-GB" sz="2400" dirty="0" err="1">
                <a:solidFill>
                  <a:schemeClr val="tx1"/>
                </a:solidFill>
              </a:rPr>
              <a:t>isto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vreme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nemaju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jednako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viđenje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preduzetništva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to </a:t>
            </a:r>
            <a:r>
              <a:rPr lang="en-GB" sz="2400" dirty="0" err="1">
                <a:solidFill>
                  <a:schemeClr val="tx1"/>
                </a:solidFill>
              </a:rPr>
              <a:t>otežava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kreiranje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jedinstvenog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tumačenja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ovog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pojma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sr-Latn-CS" sz="2400" dirty="0" smtClean="0">
                <a:solidFill>
                  <a:schemeClr val="tx1"/>
                </a:solidFill>
              </a:rPr>
              <a:t>Većina</a:t>
            </a:r>
            <a:r>
              <a:rPr lang="en-GB" sz="2400" dirty="0" smtClean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slaže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viđenjem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kaže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preduzetnici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podstiču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inovacije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ubrzavajući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tako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strukturne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promene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ekonomiji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Stvaranjem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konkurencije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posmatrano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dugom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roku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preduzetnici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doprinose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produktivnosti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r>
              <a:rPr lang="en-GB" sz="2400" dirty="0" err="1">
                <a:solidFill>
                  <a:schemeClr val="tx1"/>
                </a:solidFill>
              </a:rPr>
              <a:t>Ovo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viđenje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pretpostavlja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ambiciozni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oblik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preduzetništva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služi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katalizator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ekonomskog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rasta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stvaranja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radnih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mesta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nacionalne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konkurentnosti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51102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417786"/>
            <a:ext cx="8915400" cy="5493436"/>
          </a:xfrm>
        </p:spPr>
        <p:txBody>
          <a:bodyPr>
            <a:normAutofit/>
          </a:bodyPr>
          <a:lstStyle/>
          <a:p>
            <a:r>
              <a:rPr lang="en-GB" sz="2400" dirty="0" err="1" smtClean="0">
                <a:solidFill>
                  <a:schemeClr val="tx1"/>
                </a:solidFill>
              </a:rPr>
              <a:t>mnogi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smatraju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ambiciozni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oblici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preduzetništva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npr</a:t>
            </a:r>
            <a:r>
              <a:rPr lang="en-GB" sz="2400" dirty="0">
                <a:solidFill>
                  <a:schemeClr val="tx1"/>
                </a:solidFill>
              </a:rPr>
              <a:t>. (</a:t>
            </a:r>
            <a:r>
              <a:rPr lang="en-GB" sz="2400" dirty="0" err="1">
                <a:solidFill>
                  <a:schemeClr val="tx1"/>
                </a:solidFill>
              </a:rPr>
              <a:t>nove</a:t>
            </a:r>
            <a:r>
              <a:rPr lang="en-GB" sz="2400" dirty="0">
                <a:solidFill>
                  <a:schemeClr val="tx1"/>
                </a:solidFill>
              </a:rPr>
              <a:t>) </a:t>
            </a:r>
            <a:r>
              <a:rPr lang="en-GB" sz="2400" dirty="0" err="1">
                <a:solidFill>
                  <a:schemeClr val="tx1"/>
                </a:solidFill>
              </a:rPr>
              <a:t>poslovne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aktivnosti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ograničenim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nikakvim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rastom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inovacijama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međunarodnom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orijentacijom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takođe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relevantni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oblici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preduzetništva</a:t>
            </a:r>
            <a:r>
              <a:rPr lang="en-GB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Gledano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socijalne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perspektive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ljudi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slede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svoju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potrebu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nezavisnošću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nemaju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alternativnu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opciju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rad, a </a:t>
            </a:r>
            <a:r>
              <a:rPr lang="en-GB" sz="2400" dirty="0" err="1">
                <a:solidFill>
                  <a:schemeClr val="tx1"/>
                </a:solidFill>
              </a:rPr>
              <a:t>preduzetništv</a:t>
            </a:r>
            <a:r>
              <a:rPr lang="sr-Latn-CS" sz="2400" dirty="0">
                <a:solidFill>
                  <a:schemeClr val="tx1"/>
                </a:solidFill>
              </a:rPr>
              <a:t>o </a:t>
            </a:r>
            <a:r>
              <a:rPr lang="en-GB" sz="2400" dirty="0" err="1">
                <a:solidFill>
                  <a:schemeClr val="tx1"/>
                </a:solidFill>
              </a:rPr>
              <a:t>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pruža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mogućnost</a:t>
            </a:r>
            <a:r>
              <a:rPr lang="en-GB" sz="2400" dirty="0">
                <a:solidFill>
                  <a:schemeClr val="tx1"/>
                </a:solidFill>
              </a:rPr>
              <a:t> da se </a:t>
            </a:r>
            <a:r>
              <a:rPr lang="en-GB" sz="2400" dirty="0" err="1">
                <a:solidFill>
                  <a:schemeClr val="tx1"/>
                </a:solidFill>
              </a:rPr>
              <a:t>samozaposle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preuzmu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brigu</a:t>
            </a:r>
            <a:r>
              <a:rPr lang="en-GB" sz="2400" dirty="0">
                <a:solidFill>
                  <a:schemeClr val="tx1"/>
                </a:solidFill>
              </a:rPr>
              <a:t> o </a:t>
            </a:r>
            <a:r>
              <a:rPr lang="en-GB" sz="2400" dirty="0" err="1">
                <a:solidFill>
                  <a:schemeClr val="tx1"/>
                </a:solidFill>
              </a:rPr>
              <a:t>sebi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svojim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porodicama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sr-Latn-CS" sz="2400" dirty="0" smtClean="0">
                <a:solidFill>
                  <a:schemeClr val="tx1"/>
                </a:solidFill>
              </a:rPr>
              <a:t>Takođe</a:t>
            </a:r>
            <a:r>
              <a:rPr lang="sr-Latn-CS" sz="2400" dirty="0">
                <a:solidFill>
                  <a:schemeClr val="tx1"/>
                </a:solidFill>
              </a:rPr>
              <a:t>, iz godine u godinu sve je više državnih podsticaja za razvoj preduzetništva, kao i razvijanje preduzetničkog duha kod brojnih socijalnih grupa.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7898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u </a:t>
            </a:r>
            <a:r>
              <a:rPr lang="en-US" sz="2400" dirty="0" err="1">
                <a:solidFill>
                  <a:schemeClr val="tx1"/>
                </a:solidFill>
              </a:rPr>
              <a:t>privredama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tranziciji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dolazi</a:t>
            </a:r>
            <a:r>
              <a:rPr lang="en-US" sz="2400" dirty="0">
                <a:solidFill>
                  <a:schemeClr val="tx1"/>
                </a:solidFill>
              </a:rPr>
              <a:t> do </a:t>
            </a:r>
            <a:r>
              <a:rPr lang="en-US" sz="2400" dirty="0" err="1">
                <a:solidFill>
                  <a:schemeClr val="tx1"/>
                </a:solidFill>
              </a:rPr>
              <a:t>razvoja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preduzetništva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ali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često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vezano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restrukturiranje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bivših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velikih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državnih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odnosno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proces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privatizacije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26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Preduzetničke</a:t>
            </a:r>
            <a:r>
              <a:rPr lang="en-GB" b="1" dirty="0" smtClean="0"/>
              <a:t> </a:t>
            </a:r>
            <a:r>
              <a:rPr lang="en-GB" b="1" dirty="0" err="1" smtClean="0"/>
              <a:t>perspektive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526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531" r="29849"/>
          <a:stretch/>
        </p:blipFill>
        <p:spPr>
          <a:xfrm>
            <a:off x="-218941" y="-396025"/>
            <a:ext cx="9813702" cy="804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29636"/>
          <a:stretch/>
        </p:blipFill>
        <p:spPr>
          <a:xfrm>
            <a:off x="-1455313" y="-228601"/>
            <a:ext cx="9890975" cy="790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70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Vrste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značaj</a:t>
            </a:r>
            <a:r>
              <a:rPr lang="en-US" b="1" dirty="0"/>
              <a:t> </a:t>
            </a:r>
            <a:r>
              <a:rPr lang="en-US" b="1" dirty="0" err="1"/>
              <a:t>preduzetništva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61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err="1"/>
              <a:t>Ko</a:t>
            </a:r>
            <a:r>
              <a:rPr lang="en-US" b="1" dirty="0"/>
              <a:t> </a:t>
            </a:r>
            <a:r>
              <a:rPr lang="en-US" b="1" dirty="0" err="1"/>
              <a:t>ili</a:t>
            </a:r>
            <a:r>
              <a:rPr lang="en-US" b="1" dirty="0"/>
              <a:t> </a:t>
            </a:r>
            <a:r>
              <a:rPr lang="en-US" b="1" dirty="0" err="1"/>
              <a:t>šta</a:t>
            </a:r>
            <a:r>
              <a:rPr lang="en-US" b="1" dirty="0"/>
              <a:t> </a:t>
            </a:r>
            <a:r>
              <a:rPr lang="en-US" b="1" dirty="0" err="1"/>
              <a:t>može</a:t>
            </a:r>
            <a:r>
              <a:rPr lang="en-US" b="1" dirty="0"/>
              <a:t> </a:t>
            </a:r>
            <a:r>
              <a:rPr lang="en-US" b="1" dirty="0" err="1"/>
              <a:t>nositi</a:t>
            </a:r>
            <a:r>
              <a:rPr lang="en-US" b="1" dirty="0"/>
              <a:t> </a:t>
            </a:r>
            <a:r>
              <a:rPr lang="en-US" b="1" dirty="0" err="1"/>
              <a:t>epitet</a:t>
            </a:r>
            <a:r>
              <a:rPr lang="en-US" b="1" dirty="0"/>
              <a:t> </a:t>
            </a:r>
            <a:r>
              <a:rPr lang="en-US" b="1" dirty="0" err="1"/>
              <a:t>preduzetnički</a:t>
            </a:r>
            <a:r>
              <a:rPr lang="en-US" b="1" dirty="0"/>
              <a:t>?</a:t>
            </a:r>
            <a:r>
              <a:rPr lang="en-GB" b="1" dirty="0"/>
              <a:t/>
            </a:r>
            <a:br>
              <a:rPr lang="en-GB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>
                <a:solidFill>
                  <a:schemeClr val="tx1"/>
                </a:solidFill>
              </a:rPr>
              <a:t>Epitet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preduzetnički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mogu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nositi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dirty="0" err="1">
                <a:solidFill>
                  <a:schemeClr val="tx1"/>
                </a:solidFill>
              </a:rPr>
              <a:t>ljudi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biznis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industrije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socijalna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sredina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celokupno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društvo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err="1" smtClean="0">
                <a:solidFill>
                  <a:schemeClr val="tx1"/>
                </a:solidFill>
              </a:rPr>
              <a:t>Preduznetničkim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čine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specijalne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osobine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korišćenje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prilika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nove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inovativne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  <a:r>
              <a:rPr lang="en-US" sz="2400" dirty="0" err="1">
                <a:solidFill>
                  <a:schemeClr val="tx1"/>
                </a:solidFill>
              </a:rPr>
              <a:t>ideje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novi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proizvodi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usluge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visok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rast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poslovnih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aktivnosti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korišćenje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ljudskog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potencijala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stvaranje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novih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tržišta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ekonomskih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sektora</a:t>
            </a:r>
            <a:r>
              <a:rPr lang="en-US" dirty="0"/>
              <a:t>.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3309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 err="1">
                <a:solidFill>
                  <a:schemeClr val="tx1"/>
                </a:solidFill>
              </a:rPr>
              <a:t>Gde</a:t>
            </a:r>
            <a:r>
              <a:rPr lang="en-US" b="1" dirty="0">
                <a:solidFill>
                  <a:schemeClr val="tx1"/>
                </a:solidFill>
              </a:rPr>
              <a:t> se </a:t>
            </a:r>
            <a:r>
              <a:rPr lang="en-US" b="1" dirty="0" err="1">
                <a:solidFill>
                  <a:schemeClr val="tx1"/>
                </a:solidFill>
              </a:rPr>
              <a:t>preduzetništvo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sve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može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javiti</a:t>
            </a:r>
            <a:r>
              <a:rPr lang="en-US" b="1" dirty="0">
                <a:solidFill>
                  <a:schemeClr val="tx1"/>
                </a:solidFill>
              </a:rPr>
              <a:t>?</a:t>
            </a:r>
            <a:r>
              <a:rPr lang="en-GB" b="1" dirty="0">
                <a:solidFill>
                  <a:schemeClr val="tx1"/>
                </a:solidFill>
              </a:rPr>
              <a:t/>
            </a:r>
            <a:br>
              <a:rPr lang="en-GB" b="1" dirty="0">
                <a:solidFill>
                  <a:schemeClr val="tx1"/>
                </a:solidFill>
              </a:rPr>
            </a:b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Preduzetništvo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može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javiti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bilo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oblasti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biznisa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sektoru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vlasničkoj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strukturi</a:t>
            </a:r>
            <a:r>
              <a:rPr lang="en-US" sz="2400" dirty="0">
                <a:solidFill>
                  <a:schemeClr val="tx1"/>
                </a:solidFill>
              </a:rPr>
              <a:t>, u </a:t>
            </a:r>
            <a:r>
              <a:rPr lang="en-US" sz="2400" dirty="0" err="1">
                <a:solidFill>
                  <a:schemeClr val="tx1"/>
                </a:solidFill>
              </a:rPr>
              <a:t>privrednim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neprivrednim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delatnostima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proizvodnim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uslužnim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delatnostima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javnom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privatnom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profitnom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neprofitnom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sektoru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socijalnim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ustanovama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ali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svim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fazama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životnog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ciklusa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organizacije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njenih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proizvoda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usluga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err="1" smtClean="0">
                <a:solidFill>
                  <a:schemeClr val="tx1"/>
                </a:solidFill>
              </a:rPr>
              <a:t>Prisutno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je u </a:t>
            </a:r>
            <a:r>
              <a:rPr lang="en-US" sz="2400" dirty="0" err="1">
                <a:solidFill>
                  <a:schemeClr val="tx1"/>
                </a:solidFill>
              </a:rPr>
              <a:t>preduzećima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različitih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veličina</a:t>
            </a:r>
            <a:r>
              <a:rPr lang="en-US" sz="2400" dirty="0">
                <a:solidFill>
                  <a:schemeClr val="tx1"/>
                </a:solidFill>
              </a:rPr>
              <a:t> – </a:t>
            </a:r>
            <a:r>
              <a:rPr lang="en-US" sz="2400" dirty="0" err="1">
                <a:solidFill>
                  <a:schemeClr val="tx1"/>
                </a:solidFill>
              </a:rPr>
              <a:t>velikim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malim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porodičnim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različite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dinamike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rasta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sporiji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brži</a:t>
            </a:r>
            <a:r>
              <a:rPr lang="en-US" sz="2400" dirty="0">
                <a:solidFill>
                  <a:schemeClr val="tx1"/>
                </a:solidFill>
              </a:rPr>
              <a:t>),   u </a:t>
            </a:r>
            <a:r>
              <a:rPr lang="en-US" sz="2400" dirty="0" err="1">
                <a:solidFill>
                  <a:schemeClr val="tx1"/>
                </a:solidFill>
              </a:rPr>
              <a:t>firmama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baziranim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novoj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tehnologiji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onima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poslovanje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baziraju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staroj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tehnologiji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8436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</a:t>
            </a:r>
            <a:r>
              <a:rPr lang="en-US" b="1" dirty="0" err="1" smtClean="0"/>
              <a:t>reduzetništvo</a:t>
            </a:r>
            <a:r>
              <a:rPr lang="en-US" b="1" dirty="0" smtClean="0"/>
              <a:t> </a:t>
            </a:r>
            <a:r>
              <a:rPr lang="en-US" b="1" dirty="0"/>
              <a:t>se </a:t>
            </a:r>
            <a:r>
              <a:rPr lang="en-US" b="1" dirty="0" err="1"/>
              <a:t>može</a:t>
            </a:r>
            <a:r>
              <a:rPr lang="en-US" b="1" dirty="0"/>
              <a:t> </a:t>
            </a:r>
            <a:r>
              <a:rPr lang="en-US" b="1" dirty="0" err="1"/>
              <a:t>sistematizovati</a:t>
            </a:r>
            <a:r>
              <a:rPr lang="en-US" b="1" dirty="0"/>
              <a:t> u </a:t>
            </a:r>
            <a:r>
              <a:rPr lang="en-US" b="1" dirty="0" err="1"/>
              <a:t>dve</a:t>
            </a:r>
            <a:r>
              <a:rPr lang="en-US" b="1" dirty="0"/>
              <a:t> </a:t>
            </a:r>
            <a:r>
              <a:rPr lang="en-US" b="1" dirty="0" err="1"/>
              <a:t>osnovne</a:t>
            </a:r>
            <a:r>
              <a:rPr lang="en-US" b="1" dirty="0"/>
              <a:t> </a:t>
            </a:r>
            <a:r>
              <a:rPr lang="en-US" b="1" dirty="0" err="1"/>
              <a:t>vrste</a:t>
            </a:r>
            <a:r>
              <a:rPr lang="en-US" b="1" dirty="0"/>
              <a:t> 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b="1" dirty="0" smtClean="0"/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r>
              <a:rPr lang="en-GB" b="1" dirty="0" err="1" smtClean="0">
                <a:solidFill>
                  <a:schemeClr val="tx1"/>
                </a:solidFill>
              </a:rPr>
              <a:t>ekonomsko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err="1">
                <a:solidFill>
                  <a:schemeClr val="tx1"/>
                </a:solidFill>
              </a:rPr>
              <a:t>tradicionalno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endParaRPr lang="en-GB" sz="2400" dirty="0">
              <a:solidFill>
                <a:schemeClr val="tx1"/>
              </a:solidFill>
            </a:endParaRPr>
          </a:p>
          <a:p>
            <a:r>
              <a:rPr lang="en-US" sz="2400" dirty="0" err="1" smtClean="0">
                <a:solidFill>
                  <a:schemeClr val="tx1"/>
                </a:solidFill>
              </a:rPr>
              <a:t>interno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 err="1">
                <a:solidFill>
                  <a:schemeClr val="tx1"/>
                </a:solidFill>
              </a:rPr>
              <a:t>korporativno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Svrha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preduzetničkog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poduhvata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kod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ekonomskog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preduzetništva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stvaranje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profita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 err="1" smtClean="0">
                <a:solidFill>
                  <a:schemeClr val="tx1"/>
                </a:solidFill>
              </a:rPr>
              <a:t>socijalno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svrha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socijalnog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preduzetništva</a:t>
            </a:r>
            <a:r>
              <a:rPr lang="en-US" sz="2400" dirty="0" smtClean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ostvarenje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socijalne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koristi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odnosno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dobrobiti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socijalnom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sektoru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4408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Tradicionalno</a:t>
            </a:r>
            <a:r>
              <a:rPr lang="en-US" b="1" dirty="0"/>
              <a:t> </a:t>
            </a:r>
            <a:r>
              <a:rPr lang="en-US" b="1" dirty="0" err="1"/>
              <a:t>preduzetništvo</a:t>
            </a:r>
            <a:r>
              <a:rPr lang="en-GB" b="1" i="1" dirty="0"/>
              <a:t/>
            </a:r>
            <a:br>
              <a:rPr lang="en-GB" b="1" i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7593" y="1221828"/>
            <a:ext cx="10267019" cy="4689394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pojam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tradicionalno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preduzetništvo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odnosi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preduzetništvo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mikro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malih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srednjih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 (u </a:t>
            </a:r>
            <a:r>
              <a:rPr lang="en-US" sz="2400" dirty="0" err="1">
                <a:solidFill>
                  <a:schemeClr val="tx1"/>
                </a:solidFill>
              </a:rPr>
              <a:t>našoj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zemlji</a:t>
            </a:r>
            <a:r>
              <a:rPr lang="en-US" sz="2400" dirty="0">
                <a:solidFill>
                  <a:schemeClr val="tx1"/>
                </a:solidFill>
              </a:rPr>
              <a:t> – </a:t>
            </a:r>
            <a:r>
              <a:rPr lang="en-US" sz="2400" dirty="0" err="1">
                <a:solidFill>
                  <a:schemeClr val="tx1"/>
                </a:solidFill>
              </a:rPr>
              <a:t>privrednih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društva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Mikro</a:t>
            </a:r>
            <a:r>
              <a:rPr lang="en-US" sz="2400" dirty="0">
                <a:solidFill>
                  <a:schemeClr val="tx1"/>
                </a:solidFill>
              </a:rPr>
              <a:t>, mala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srednja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samostalne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privredne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jedinice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otvaraju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brojna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različita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radna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mesta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podstiču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samoodgovrno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delovanje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samostalni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razvoj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pojedinaca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više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nego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velika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Rad u </a:t>
            </a:r>
            <a:r>
              <a:rPr lang="en-US" sz="2400" dirty="0" err="1">
                <a:solidFill>
                  <a:schemeClr val="tx1"/>
                </a:solidFill>
              </a:rPr>
              <a:t>malom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odlikuje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veća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motivacija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zadovoljstvo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što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može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pripisati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upravo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samoodgovornosti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zbog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neposrednog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ličnog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kontakta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zaposlenih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međusobno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potrošačima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Time </a:t>
            </a:r>
            <a:r>
              <a:rPr lang="en-US" sz="2400" dirty="0">
                <a:solidFill>
                  <a:schemeClr val="tx1"/>
                </a:solidFill>
              </a:rPr>
              <a:t>mala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srednja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podstiču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kvalitet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života</a:t>
            </a:r>
            <a:r>
              <a:rPr lang="en-US" sz="2400" dirty="0">
                <a:solidFill>
                  <a:schemeClr val="tx1"/>
                </a:solidFill>
              </a:rPr>
              <a:t> ne </a:t>
            </a:r>
            <a:r>
              <a:rPr lang="en-US" sz="2400" dirty="0" err="1">
                <a:solidFill>
                  <a:schemeClr val="tx1"/>
                </a:solidFill>
              </a:rPr>
              <a:t>samo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zaposlenih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već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potrošača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njihovih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proizvoda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usluga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364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Tradicionalno</a:t>
            </a:r>
            <a:r>
              <a:rPr lang="en-US" b="1" dirty="0"/>
              <a:t> </a:t>
            </a:r>
            <a:r>
              <a:rPr lang="en-US" b="1" dirty="0" err="1"/>
              <a:t>preduzetništvo</a:t>
            </a:r>
            <a:r>
              <a:rPr lang="en-GB" b="1" i="1" dirty="0"/>
              <a:t/>
            </a:r>
            <a:br>
              <a:rPr lang="en-GB" b="1" i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>
                <a:solidFill>
                  <a:schemeClr val="tx1"/>
                </a:solidFill>
              </a:rPr>
              <a:t>Veliki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broj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turizmu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pripada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upravo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malim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preduzećima</a:t>
            </a:r>
            <a:r>
              <a:rPr lang="en-US" sz="2400" dirty="0">
                <a:solidFill>
                  <a:schemeClr val="tx1"/>
                </a:solidFill>
              </a:rPr>
              <a:t>, pa se </a:t>
            </a:r>
            <a:r>
              <a:rPr lang="en-US" sz="2400" dirty="0" err="1">
                <a:solidFill>
                  <a:schemeClr val="tx1"/>
                </a:solidFill>
              </a:rPr>
              <a:t>može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pravom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očekivati</a:t>
            </a:r>
            <a:r>
              <a:rPr lang="en-US" sz="2400" dirty="0">
                <a:solidFill>
                  <a:schemeClr val="tx1"/>
                </a:solidFill>
              </a:rPr>
              <a:t> da  </a:t>
            </a:r>
            <a:r>
              <a:rPr lang="en-US" sz="2400" dirty="0" err="1">
                <a:solidFill>
                  <a:schemeClr val="tx1"/>
                </a:solidFill>
              </a:rPr>
              <a:t>će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ekonomski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značaj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malih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vremenu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dolazi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rasti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da </a:t>
            </a:r>
            <a:r>
              <a:rPr lang="en-US" sz="2400" dirty="0" err="1">
                <a:solidFill>
                  <a:schemeClr val="tx1"/>
                </a:solidFill>
              </a:rPr>
              <a:t>će</a:t>
            </a:r>
            <a:r>
              <a:rPr lang="en-US" sz="2400" dirty="0">
                <a:solidFill>
                  <a:schemeClr val="tx1"/>
                </a:solidFill>
              </a:rPr>
              <a:t> mala </a:t>
            </a:r>
            <a:r>
              <a:rPr lang="en-US" sz="2400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iz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oblasti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turizma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imati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veliku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ulogu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ukupnom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privrednom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rastu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009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Interno</a:t>
            </a:r>
            <a:r>
              <a:rPr lang="en-US" b="1" dirty="0"/>
              <a:t> (</a:t>
            </a:r>
            <a:r>
              <a:rPr lang="en-US" b="1" dirty="0" err="1"/>
              <a:t>korporativno</a:t>
            </a:r>
            <a:r>
              <a:rPr lang="en-US" b="1" dirty="0"/>
              <a:t>) </a:t>
            </a:r>
            <a:r>
              <a:rPr lang="en-US" b="1" dirty="0" err="1"/>
              <a:t>preduzetništvo</a:t>
            </a:r>
            <a:r>
              <a:rPr lang="en-US" b="1" dirty="0"/>
              <a:t> </a:t>
            </a:r>
            <a:r>
              <a:rPr lang="en-GB" b="1" i="1" dirty="0"/>
              <a:t/>
            </a:r>
            <a:br>
              <a:rPr lang="en-GB" b="1" i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4303" y="1392621"/>
            <a:ext cx="9857115" cy="3777622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savremeni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trendovi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privredi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procesi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globalizacije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kao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izmenjene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potrebe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tražnje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doveli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su</a:t>
            </a:r>
            <a:r>
              <a:rPr lang="en-US" sz="2400" dirty="0">
                <a:solidFill>
                  <a:schemeClr val="tx1"/>
                </a:solidFill>
              </a:rPr>
              <a:t> do </a:t>
            </a:r>
            <a:r>
              <a:rPr lang="en-US" sz="2400" dirty="0" err="1">
                <a:solidFill>
                  <a:schemeClr val="tx1"/>
                </a:solidFill>
              </a:rPr>
              <a:t>povećanja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konkurencije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potrebu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stalnim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promenama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prilagođavanjima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novonastalim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uslovima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poslovanja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tržištu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err="1">
                <a:solidFill>
                  <a:schemeClr val="tx1"/>
                </a:solidFill>
              </a:rPr>
              <a:t>podrazumeva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preduzetničke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aktivnosti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koje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zasnivaju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preduzetničkom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inovativnom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duhu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unutar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već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uspostavljenih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organizacija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To </a:t>
            </a:r>
            <a:r>
              <a:rPr lang="en-US" sz="2400" dirty="0" err="1">
                <a:solidFill>
                  <a:schemeClr val="tx1"/>
                </a:solidFill>
              </a:rPr>
              <a:t>važi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velika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uvidela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potrebu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inovativnošću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fleksibilnošću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cilju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unapređenja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poslovanja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err="1" smtClean="0">
                <a:solidFill>
                  <a:schemeClr val="tx1"/>
                </a:solidFill>
              </a:rPr>
              <a:t>Pri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tome se </a:t>
            </a:r>
            <a:r>
              <a:rPr lang="en-US" sz="2400" dirty="0" err="1">
                <a:solidFill>
                  <a:schemeClr val="tx1"/>
                </a:solidFill>
              </a:rPr>
              <a:t>koriste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prednosti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malih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srednjih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kreativnost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fleksibilnost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inovativnost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poznavanje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tržišta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39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Interno</a:t>
            </a:r>
            <a:r>
              <a:rPr lang="en-US" b="1" dirty="0"/>
              <a:t> (</a:t>
            </a:r>
            <a:r>
              <a:rPr lang="en-US" b="1" dirty="0" err="1"/>
              <a:t>korporativno</a:t>
            </a:r>
            <a:r>
              <a:rPr lang="en-US" b="1" dirty="0"/>
              <a:t>) </a:t>
            </a:r>
            <a:r>
              <a:rPr lang="en-US" b="1" dirty="0" err="1"/>
              <a:t>preduzetništvo</a:t>
            </a:r>
            <a:r>
              <a:rPr lang="en-US" b="1" dirty="0"/>
              <a:t> </a:t>
            </a:r>
            <a:r>
              <a:rPr lang="en-GB" b="1" i="1" dirty="0"/>
              <a:t/>
            </a:r>
            <a:br>
              <a:rPr lang="en-GB" b="1" i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Sve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češće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koristi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termin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</a:rPr>
              <a:t>korporativno</a:t>
            </a:r>
            <a:r>
              <a:rPr lang="en-US" sz="2400" b="1" i="1" dirty="0">
                <a:solidFill>
                  <a:schemeClr val="tx1"/>
                </a:solidFill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</a:rPr>
              <a:t>preduzetništvo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2400" dirty="0" err="1" smtClean="0">
                <a:solidFill>
                  <a:schemeClr val="tx1"/>
                </a:solidFill>
              </a:rPr>
              <a:t>Manifestuje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kao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uspostavljanje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novog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biznis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poduhvata</a:t>
            </a:r>
            <a:r>
              <a:rPr lang="en-US" sz="2400" dirty="0">
                <a:solidFill>
                  <a:schemeClr val="tx1"/>
                </a:solidFill>
              </a:rPr>
              <a:t> pod </a:t>
            </a:r>
            <a:r>
              <a:rPr lang="en-US" sz="2400" dirty="0" err="1">
                <a:solidFill>
                  <a:schemeClr val="tx1"/>
                </a:solidFill>
              </a:rPr>
              <a:t>okriljem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postojeće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organizacije</a:t>
            </a:r>
            <a:r>
              <a:rPr lang="en-US" sz="2400" dirty="0">
                <a:solidFill>
                  <a:schemeClr val="tx1"/>
                </a:solidFill>
              </a:rPr>
              <a:t>, u </a:t>
            </a:r>
            <a:r>
              <a:rPr lang="en-US" sz="2400" dirty="0" err="1">
                <a:solidFill>
                  <a:schemeClr val="tx1"/>
                </a:solidFill>
              </a:rPr>
              <a:t>već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uhodanim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preduzećima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transformisanje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ključne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ideje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kojoj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zasniva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biznis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postojećoj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organizaciji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Ono </a:t>
            </a:r>
            <a:r>
              <a:rPr lang="en-US" sz="2400" dirty="0" err="1">
                <a:solidFill>
                  <a:schemeClr val="tx1"/>
                </a:solidFill>
              </a:rPr>
              <a:t>može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podrazumevati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borbu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pojedinca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grupe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pojedinaca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nove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korporativne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ideje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okviru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korporativnog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konteksta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kao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obnovu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preoblikovanje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ključnih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ideja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kojima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organizacija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građena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strategijska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obnova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inovacije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58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err="1" smtClean="0"/>
              <a:t>Razlike</a:t>
            </a:r>
            <a:r>
              <a:rPr lang="en-GB" b="1" dirty="0" smtClean="0"/>
              <a:t> </a:t>
            </a:r>
            <a:r>
              <a:rPr lang="en-GB" b="1" dirty="0" err="1" smtClean="0"/>
              <a:t>između</a:t>
            </a:r>
            <a:r>
              <a:rPr lang="en-GB" b="1" dirty="0" smtClean="0"/>
              <a:t> </a:t>
            </a:r>
            <a:r>
              <a:rPr lang="en-GB" b="1" dirty="0" err="1" smtClean="0"/>
              <a:t>osnovnog</a:t>
            </a:r>
            <a:r>
              <a:rPr lang="en-GB" b="1" dirty="0" smtClean="0"/>
              <a:t> </a:t>
            </a:r>
            <a:r>
              <a:rPr lang="en-GB" b="1" dirty="0" err="1" smtClean="0"/>
              <a:t>preduzetništva</a:t>
            </a:r>
            <a:r>
              <a:rPr lang="en-GB" b="1" dirty="0" smtClean="0"/>
              <a:t> (</a:t>
            </a:r>
            <a:r>
              <a:rPr lang="en-GB" b="1" dirty="0" err="1" smtClean="0"/>
              <a:t>tradicionalnog</a:t>
            </a:r>
            <a:r>
              <a:rPr lang="en-GB" b="1" dirty="0" smtClean="0"/>
              <a:t>) </a:t>
            </a:r>
            <a:r>
              <a:rPr lang="en-GB" b="1" dirty="0" err="1" smtClean="0"/>
              <a:t>i</a:t>
            </a:r>
            <a:r>
              <a:rPr lang="en-GB" b="1" dirty="0" smtClean="0"/>
              <a:t> </a:t>
            </a:r>
            <a:r>
              <a:rPr lang="en-GB" b="1" dirty="0" err="1" smtClean="0"/>
              <a:t>korporativnog</a:t>
            </a:r>
            <a:r>
              <a:rPr lang="en-GB" b="1" dirty="0" smtClean="0"/>
              <a:t>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/>
              <a:t>u start-up </a:t>
            </a:r>
            <a:r>
              <a:rPr lang="en-US" sz="2400" dirty="0" err="1"/>
              <a:t>preduzetništvu</a:t>
            </a:r>
            <a:r>
              <a:rPr lang="en-US" sz="2400" dirty="0"/>
              <a:t>  </a:t>
            </a:r>
            <a:r>
              <a:rPr lang="en-US" sz="2400" dirty="0" err="1"/>
              <a:t>rizik</a:t>
            </a:r>
            <a:r>
              <a:rPr lang="en-US" sz="2400" dirty="0"/>
              <a:t> </a:t>
            </a:r>
            <a:r>
              <a:rPr lang="en-US" sz="2400" dirty="0" err="1"/>
              <a:t>preuzima</a:t>
            </a:r>
            <a:r>
              <a:rPr lang="en-US" sz="2400" dirty="0"/>
              <a:t> </a:t>
            </a:r>
            <a:r>
              <a:rPr lang="en-US" sz="2400" dirty="0" err="1"/>
              <a:t>preduzetnik</a:t>
            </a:r>
            <a:r>
              <a:rPr lang="en-US" sz="2400" dirty="0"/>
              <a:t>, a u </a:t>
            </a:r>
            <a:r>
              <a:rPr lang="en-US" sz="2400" dirty="0" err="1"/>
              <a:t>korporativnom</a:t>
            </a:r>
            <a:r>
              <a:rPr lang="en-US" sz="2400" dirty="0"/>
              <a:t> </a:t>
            </a:r>
            <a:r>
              <a:rPr lang="en-US" sz="2400" dirty="0" err="1"/>
              <a:t>preduzetništvu</a:t>
            </a:r>
            <a:r>
              <a:rPr lang="en-US" sz="2400" dirty="0"/>
              <a:t> </a:t>
            </a:r>
            <a:r>
              <a:rPr lang="en-US" sz="2400" dirty="0" err="1"/>
              <a:t>kompanija</a:t>
            </a:r>
            <a:r>
              <a:rPr lang="en-US" sz="2400" dirty="0"/>
              <a:t> (</a:t>
            </a:r>
            <a:r>
              <a:rPr lang="en-US" sz="2400" dirty="0" err="1"/>
              <a:t>taj</a:t>
            </a:r>
            <a:r>
              <a:rPr lang="en-US" sz="2400" dirty="0"/>
              <a:t> </a:t>
            </a:r>
            <a:r>
              <a:rPr lang="en-US" sz="2400" dirty="0" err="1"/>
              <a:t>rizik</a:t>
            </a:r>
            <a:r>
              <a:rPr lang="en-US" sz="2400" dirty="0"/>
              <a:t> </a:t>
            </a:r>
            <a:r>
              <a:rPr lang="en-US" sz="2400" dirty="0" err="1"/>
              <a:t>nije</a:t>
            </a:r>
            <a:r>
              <a:rPr lang="en-US" sz="2400" dirty="0"/>
              <a:t> </a:t>
            </a:r>
            <a:r>
              <a:rPr lang="en-US" sz="2400" dirty="0" err="1"/>
              <a:t>vezan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karijeru</a:t>
            </a:r>
            <a:r>
              <a:rPr lang="en-US" sz="2400" dirty="0"/>
              <a:t>);</a:t>
            </a:r>
            <a:endParaRPr lang="en-GB" sz="2400" dirty="0"/>
          </a:p>
          <a:p>
            <a:pPr lvl="0"/>
            <a:r>
              <a:rPr lang="en-US" sz="2400" dirty="0"/>
              <a:t>u start-up </a:t>
            </a:r>
            <a:r>
              <a:rPr lang="en-US" sz="2400" dirty="0" err="1"/>
              <a:t>preduzetništvu</a:t>
            </a:r>
            <a:r>
              <a:rPr lang="en-US" sz="2400" dirty="0"/>
              <a:t> </a:t>
            </a:r>
            <a:r>
              <a:rPr lang="en-US" sz="2400" dirty="0" err="1"/>
              <a:t>preduzetnik</a:t>
            </a:r>
            <a:r>
              <a:rPr lang="en-US" sz="2400" dirty="0"/>
              <a:t> je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pojedinac</a:t>
            </a:r>
            <a:r>
              <a:rPr lang="en-US" sz="2400" dirty="0"/>
              <a:t> </a:t>
            </a:r>
            <a:r>
              <a:rPr lang="en-US" sz="2400" dirty="0" err="1"/>
              <a:t>vlasnik</a:t>
            </a:r>
            <a:r>
              <a:rPr lang="en-US" sz="2400" dirty="0"/>
              <a:t> </a:t>
            </a:r>
            <a:r>
              <a:rPr lang="en-US" sz="2400" dirty="0" err="1"/>
              <a:t>koncepta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biznisa</a:t>
            </a:r>
            <a:r>
              <a:rPr lang="en-US" sz="2400" dirty="0"/>
              <a:t>, </a:t>
            </a:r>
            <a:r>
              <a:rPr lang="en-US" sz="2400" dirty="0" err="1"/>
              <a:t>dok</a:t>
            </a:r>
            <a:r>
              <a:rPr lang="en-US" sz="2400" dirty="0"/>
              <a:t> je u </a:t>
            </a:r>
            <a:r>
              <a:rPr lang="en-US" sz="2400" dirty="0" err="1"/>
              <a:t>korporativnomm</a:t>
            </a:r>
            <a:r>
              <a:rPr lang="en-US" sz="2400" dirty="0"/>
              <a:t> </a:t>
            </a:r>
            <a:r>
              <a:rPr lang="en-US" sz="2400" dirty="0" err="1"/>
              <a:t>preduzetništvu</a:t>
            </a:r>
            <a:r>
              <a:rPr lang="en-US" sz="2400" dirty="0"/>
              <a:t> </a:t>
            </a:r>
            <a:r>
              <a:rPr lang="en-US" sz="2400" dirty="0" err="1"/>
              <a:t>kompanija</a:t>
            </a:r>
            <a:r>
              <a:rPr lang="en-US" sz="2400" dirty="0"/>
              <a:t> </a:t>
            </a:r>
            <a:r>
              <a:rPr lang="en-US" sz="2400" dirty="0" err="1"/>
              <a:t>vlasnik</a:t>
            </a:r>
            <a:r>
              <a:rPr lang="en-US" sz="2400" dirty="0"/>
              <a:t> </a:t>
            </a:r>
            <a:r>
              <a:rPr lang="en-US" sz="2400" dirty="0" err="1"/>
              <a:t>koncepta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intelektualnih</a:t>
            </a:r>
            <a:r>
              <a:rPr lang="en-US" sz="2400" dirty="0"/>
              <a:t> </a:t>
            </a:r>
            <a:r>
              <a:rPr lang="en-US" sz="2400" dirty="0" err="1"/>
              <a:t>prava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preduzetnikom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nema</a:t>
            </a:r>
            <a:r>
              <a:rPr lang="en-US" sz="2400" dirty="0"/>
              <a:t> </a:t>
            </a:r>
            <a:r>
              <a:rPr lang="en-US" sz="2400" dirty="0" err="1"/>
              <a:t>nikakvo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malo</a:t>
            </a:r>
            <a:r>
              <a:rPr lang="en-US" sz="2400" dirty="0"/>
              <a:t>  </a:t>
            </a:r>
            <a:r>
              <a:rPr lang="en-US" sz="2400" dirty="0" err="1"/>
              <a:t>učešće</a:t>
            </a:r>
            <a:r>
              <a:rPr lang="en-US" sz="2400" dirty="0"/>
              <a:t> </a:t>
            </a:r>
            <a:r>
              <a:rPr lang="en-US" sz="2400" dirty="0" err="1"/>
              <a:t>nad</a:t>
            </a:r>
            <a:r>
              <a:rPr lang="en-US" sz="2400" dirty="0"/>
              <a:t> </a:t>
            </a:r>
            <a:r>
              <a:rPr lang="en-US" sz="2400" dirty="0" err="1"/>
              <a:t>vlasništvom</a:t>
            </a:r>
            <a:r>
              <a:rPr lang="en-US" sz="2400" dirty="0"/>
              <a:t> </a:t>
            </a:r>
            <a:r>
              <a:rPr lang="en-US" sz="2400" dirty="0" err="1"/>
              <a:t>nad</a:t>
            </a:r>
            <a:r>
              <a:rPr lang="en-US" sz="2400" dirty="0"/>
              <a:t> </a:t>
            </a:r>
            <a:r>
              <a:rPr lang="en-US" sz="2400" dirty="0" err="1"/>
              <a:t>poduhvatom</a:t>
            </a:r>
            <a:r>
              <a:rPr lang="en-US" sz="2400" dirty="0"/>
              <a:t>;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701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err="1" smtClean="0"/>
              <a:t>Razlike</a:t>
            </a:r>
            <a:r>
              <a:rPr lang="en-GB" b="1" dirty="0" smtClean="0"/>
              <a:t> </a:t>
            </a:r>
            <a:r>
              <a:rPr lang="en-GB" b="1" dirty="0" err="1" smtClean="0"/>
              <a:t>između</a:t>
            </a:r>
            <a:r>
              <a:rPr lang="en-GB" b="1" dirty="0" smtClean="0"/>
              <a:t> </a:t>
            </a:r>
            <a:r>
              <a:rPr lang="en-GB" b="1" dirty="0" err="1" smtClean="0"/>
              <a:t>osnovnog</a:t>
            </a:r>
            <a:r>
              <a:rPr lang="en-GB" b="1" dirty="0" smtClean="0"/>
              <a:t> </a:t>
            </a:r>
            <a:r>
              <a:rPr lang="en-GB" b="1" dirty="0" err="1" smtClean="0"/>
              <a:t>preduzetništva</a:t>
            </a:r>
            <a:r>
              <a:rPr lang="en-GB" b="1" dirty="0" smtClean="0"/>
              <a:t> (</a:t>
            </a:r>
            <a:r>
              <a:rPr lang="en-GB" b="1" dirty="0" err="1" smtClean="0"/>
              <a:t>tradicionalnog</a:t>
            </a:r>
            <a:r>
              <a:rPr lang="en-GB" b="1" dirty="0" smtClean="0"/>
              <a:t>) </a:t>
            </a:r>
            <a:r>
              <a:rPr lang="en-GB" b="1" dirty="0" err="1" smtClean="0"/>
              <a:t>i</a:t>
            </a:r>
            <a:r>
              <a:rPr lang="en-GB" b="1" dirty="0" smtClean="0"/>
              <a:t> </a:t>
            </a:r>
            <a:r>
              <a:rPr lang="en-GB" b="1" dirty="0" err="1" smtClean="0"/>
              <a:t>korporativnog</a:t>
            </a:r>
            <a:r>
              <a:rPr lang="en-GB" b="1" dirty="0" smtClean="0"/>
              <a:t>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sz="2400" dirty="0" smtClean="0">
                <a:solidFill>
                  <a:schemeClr val="tx1"/>
                </a:solidFill>
              </a:rPr>
              <a:t>u </a:t>
            </a:r>
            <a:r>
              <a:rPr lang="en-US" sz="2400" dirty="0">
                <a:solidFill>
                  <a:schemeClr val="tx1"/>
                </a:solidFill>
              </a:rPr>
              <a:t>start-up </a:t>
            </a:r>
            <a:r>
              <a:rPr lang="en-US" sz="2400" dirty="0" err="1">
                <a:solidFill>
                  <a:schemeClr val="tx1"/>
                </a:solidFill>
              </a:rPr>
              <a:t>preduzetništvu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nagrada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individualnog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preduzetnika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teorijski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neograničena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dok</a:t>
            </a:r>
            <a:r>
              <a:rPr lang="en-US" sz="2400" dirty="0">
                <a:solidFill>
                  <a:schemeClr val="tx1"/>
                </a:solidFill>
              </a:rPr>
              <a:t> je u </a:t>
            </a:r>
            <a:r>
              <a:rPr lang="en-US" sz="2400" dirty="0" err="1">
                <a:solidFill>
                  <a:schemeClr val="tx1"/>
                </a:solidFill>
              </a:rPr>
              <a:t>korporativnom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ograničena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karakter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zarade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zaposlenog</a:t>
            </a:r>
            <a:r>
              <a:rPr lang="en-US" sz="2400" dirty="0">
                <a:solidFill>
                  <a:schemeClr val="tx1"/>
                </a:solidFill>
              </a:rPr>
              <a:t>;</a:t>
            </a:r>
            <a:endParaRPr lang="en-GB" sz="2400" dirty="0">
              <a:solidFill>
                <a:schemeClr val="tx1"/>
              </a:solidFill>
            </a:endParaRPr>
          </a:p>
          <a:p>
            <a:pPr lvl="0"/>
            <a:r>
              <a:rPr lang="en-US" sz="2400" dirty="0">
                <a:solidFill>
                  <a:schemeClr val="tx1"/>
                </a:solidFill>
              </a:rPr>
              <a:t>u start-up </a:t>
            </a:r>
            <a:r>
              <a:rPr lang="en-US" sz="2400" dirty="0" err="1">
                <a:solidFill>
                  <a:schemeClr val="tx1"/>
                </a:solidFill>
              </a:rPr>
              <a:t>preduzetništvu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strategijski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promašaj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najčešće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direktno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rezultira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neuspeh</a:t>
            </a:r>
            <a:r>
              <a:rPr lang="en-US" sz="2400" dirty="0">
                <a:solidFill>
                  <a:schemeClr val="tx1"/>
                </a:solidFill>
              </a:rPr>
              <a:t>,  </a:t>
            </a:r>
            <a:r>
              <a:rPr lang="en-US" sz="2400" dirty="0" err="1">
                <a:solidFill>
                  <a:schemeClr val="tx1"/>
                </a:solidFill>
              </a:rPr>
              <a:t>dok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korporativno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preduzetništvo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obezbeđuje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više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fleksibilnosti</a:t>
            </a:r>
            <a:r>
              <a:rPr lang="en-US" sz="2400" dirty="0">
                <a:solidFill>
                  <a:schemeClr val="tx1"/>
                </a:solidFill>
              </a:rPr>
              <a:t>  u </a:t>
            </a:r>
            <a:r>
              <a:rPr lang="en-US" sz="2400" dirty="0" err="1">
                <a:solidFill>
                  <a:schemeClr val="tx1"/>
                </a:solidFill>
              </a:rPr>
              <a:t>odnosu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greškama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menadžmentu</a:t>
            </a:r>
            <a:r>
              <a:rPr lang="en-US" sz="2400" dirty="0">
                <a:solidFill>
                  <a:schemeClr val="tx1"/>
                </a:solidFill>
              </a:rPr>
              <a:t>;</a:t>
            </a:r>
            <a:endParaRPr lang="en-GB" sz="2400" dirty="0">
              <a:solidFill>
                <a:schemeClr val="tx1"/>
              </a:solidFill>
            </a:endParaRPr>
          </a:p>
          <a:p>
            <a:pPr lvl="0"/>
            <a:r>
              <a:rPr lang="en-US" sz="2400" dirty="0">
                <a:solidFill>
                  <a:schemeClr val="tx1"/>
                </a:solidFill>
              </a:rPr>
              <a:t>u start-up </a:t>
            </a:r>
            <a:r>
              <a:rPr lang="en-US" sz="2400" dirty="0" err="1">
                <a:solidFill>
                  <a:schemeClr val="tx1"/>
                </a:solidFill>
              </a:rPr>
              <a:t>preduzetništvu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preduzetnik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veoma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osetljiv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spolajšnje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uticaje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dok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korporativno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preduzetništvo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organizaciji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izolovanije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odnosu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spoljašnja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dejstva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46289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cap="small" dirty="0" err="1"/>
              <a:t>Nastanak</a:t>
            </a:r>
            <a:r>
              <a:rPr lang="en-GB" b="1" cap="small" dirty="0"/>
              <a:t> </a:t>
            </a:r>
            <a:r>
              <a:rPr lang="en-GB" b="1" cap="small" dirty="0" err="1"/>
              <a:t>socijalno</a:t>
            </a:r>
            <a:r>
              <a:rPr lang="en-GB" b="1" cap="small" dirty="0"/>
              <a:t> </a:t>
            </a:r>
            <a:r>
              <a:rPr lang="en-GB" b="1" cap="small" dirty="0" err="1"/>
              <a:t>motivisanog</a:t>
            </a:r>
            <a:r>
              <a:rPr lang="en-GB" b="1" cap="small" dirty="0"/>
              <a:t> </a:t>
            </a:r>
            <a:r>
              <a:rPr lang="en-GB" b="1" cap="small" dirty="0" err="1"/>
              <a:t>preduzetništva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82966"/>
          </a:xfrm>
        </p:spPr>
        <p:txBody>
          <a:bodyPr>
            <a:normAutofit/>
          </a:bodyPr>
          <a:lstStyle/>
          <a:p>
            <a:r>
              <a:rPr lang="sr-Latn-CS" sz="2400" dirty="0">
                <a:solidFill>
                  <a:schemeClr val="tx1"/>
                </a:solidFill>
              </a:rPr>
              <a:t>Danas, brojni problemi kao što su nezaposlenost, loši životni uslovi, socijalna isključenost pojedinaca ili grupacija i sl. predstavljaju jedno od bitnijih pitanja kojim se bave vlade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različite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javne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institucije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Inovativan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pristup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kroz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društveno-ekonomske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poduhvate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neophodan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kako</a:t>
            </a:r>
            <a:r>
              <a:rPr lang="en-GB" sz="2400" dirty="0">
                <a:solidFill>
                  <a:schemeClr val="tx1"/>
                </a:solidFill>
              </a:rPr>
              <a:t> bi se </a:t>
            </a:r>
            <a:r>
              <a:rPr lang="en-GB" sz="2400" dirty="0" err="1">
                <a:solidFill>
                  <a:schemeClr val="tx1"/>
                </a:solidFill>
              </a:rPr>
              <a:t>svi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raspoloživi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resursi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iskoristili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prilike</a:t>
            </a:r>
            <a:r>
              <a:rPr lang="en-GB" sz="2400" dirty="0">
                <a:solidFill>
                  <a:schemeClr val="tx1"/>
                </a:solidFill>
              </a:rPr>
              <a:t>- </a:t>
            </a:r>
            <a:r>
              <a:rPr lang="en-GB" sz="2400" dirty="0" err="1">
                <a:solidFill>
                  <a:schemeClr val="tx1"/>
                </a:solidFill>
              </a:rPr>
              <a:t>generatore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zapošljavanja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/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generatore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vrednosti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društva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535824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cap="small" dirty="0" err="1"/>
              <a:t>Nastanak</a:t>
            </a:r>
            <a:r>
              <a:rPr lang="en-GB" b="1" cap="small" dirty="0"/>
              <a:t> </a:t>
            </a:r>
            <a:r>
              <a:rPr lang="en-GB" b="1" cap="small" dirty="0" err="1"/>
              <a:t>socijalno</a:t>
            </a:r>
            <a:r>
              <a:rPr lang="en-GB" b="1" cap="small" dirty="0"/>
              <a:t> </a:t>
            </a:r>
            <a:r>
              <a:rPr lang="en-GB" b="1" cap="small" dirty="0" err="1"/>
              <a:t>motivisanog</a:t>
            </a:r>
            <a:r>
              <a:rPr lang="en-GB" b="1" cap="small" dirty="0"/>
              <a:t> </a:t>
            </a:r>
            <a:r>
              <a:rPr lang="en-GB" b="1" cap="small" dirty="0" err="1"/>
              <a:t>preduzetništva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413" y="1797269"/>
            <a:ext cx="10775731" cy="4113953"/>
          </a:xfrm>
        </p:spPr>
        <p:txBody>
          <a:bodyPr>
            <a:noAutofit/>
          </a:bodyPr>
          <a:lstStyle/>
          <a:p>
            <a:r>
              <a:rPr lang="sr-Latn-CS" sz="2400" dirty="0">
                <a:solidFill>
                  <a:schemeClr val="tx1"/>
                </a:solidFill>
              </a:rPr>
              <a:t>Krajem </a:t>
            </a:r>
            <a:r>
              <a:rPr lang="en-GB" sz="2400" dirty="0">
                <a:solidFill>
                  <a:schemeClr val="tx1"/>
                </a:solidFill>
              </a:rPr>
              <a:t>XVIII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</a:t>
            </a:r>
            <a:r>
              <a:rPr lang="en-GB" sz="2400" dirty="0">
                <a:solidFill>
                  <a:schemeClr val="tx1"/>
                </a:solidFill>
              </a:rPr>
              <a:t>č</a:t>
            </a:r>
            <a:r>
              <a:rPr lang="en-US" sz="2400" dirty="0" err="1">
                <a:solidFill>
                  <a:schemeClr val="tx1"/>
                </a:solidFill>
              </a:rPr>
              <a:t>etkom</a:t>
            </a:r>
            <a:r>
              <a:rPr lang="en-GB" sz="2400" dirty="0">
                <a:solidFill>
                  <a:schemeClr val="tx1"/>
                </a:solidFill>
              </a:rPr>
              <a:t> XIX </a:t>
            </a:r>
            <a:r>
              <a:rPr lang="sr-Latn-CS" sz="2400" dirty="0">
                <a:solidFill>
                  <a:schemeClr val="tx1"/>
                </a:solidFill>
              </a:rPr>
              <a:t>veka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kao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odgovor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probleme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posledica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velikih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promena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prvi</a:t>
            </a:r>
            <a:r>
              <a:rPr lang="en-US" sz="2400" dirty="0">
                <a:solidFill>
                  <a:schemeClr val="tx1"/>
                </a:solidFill>
              </a:rPr>
              <a:t> put se </a:t>
            </a:r>
            <a:r>
              <a:rPr lang="en-US" sz="2400" dirty="0" err="1">
                <a:solidFill>
                  <a:schemeClr val="tx1"/>
                </a:solidFill>
              </a:rPr>
              <a:t>javlja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koncept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i="1" dirty="0" err="1">
                <a:solidFill>
                  <a:schemeClr val="tx1"/>
                </a:solidFill>
              </a:rPr>
              <a:t>dru</a:t>
            </a:r>
            <a:r>
              <a:rPr lang="en-GB" sz="2400" i="1" dirty="0">
                <a:solidFill>
                  <a:schemeClr val="tx1"/>
                </a:solidFill>
              </a:rPr>
              <a:t>š</a:t>
            </a:r>
            <a:r>
              <a:rPr lang="en-US" sz="2400" i="1" dirty="0" err="1">
                <a:solidFill>
                  <a:schemeClr val="tx1"/>
                </a:solidFill>
              </a:rPr>
              <a:t>tvene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  <a:r>
              <a:rPr lang="en-US" sz="2400" i="1" dirty="0" err="1">
                <a:solidFill>
                  <a:schemeClr val="tx1"/>
                </a:solidFill>
              </a:rPr>
              <a:t>ekonomije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i="1" dirty="0" err="1">
                <a:solidFill>
                  <a:schemeClr val="tx1"/>
                </a:solidFill>
              </a:rPr>
              <a:t>dru</a:t>
            </a:r>
            <a:r>
              <a:rPr lang="en-GB" sz="2400" i="1" dirty="0">
                <a:solidFill>
                  <a:schemeClr val="tx1"/>
                </a:solidFill>
              </a:rPr>
              <a:t>š</a:t>
            </a:r>
            <a:r>
              <a:rPr lang="en-US" sz="2400" i="1" dirty="0" err="1">
                <a:solidFill>
                  <a:schemeClr val="tx1"/>
                </a:solidFill>
              </a:rPr>
              <a:t>tvenog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  <a:r>
              <a:rPr lang="en-US" sz="2400" i="1" dirty="0" err="1">
                <a:solidFill>
                  <a:schemeClr val="tx1"/>
                </a:solidFill>
              </a:rPr>
              <a:t>preduzetni</a:t>
            </a:r>
            <a:r>
              <a:rPr lang="en-GB" sz="2400" i="1" dirty="0">
                <a:solidFill>
                  <a:schemeClr val="tx1"/>
                </a:solidFill>
              </a:rPr>
              <a:t>š</a:t>
            </a:r>
            <a:r>
              <a:rPr lang="en-US" sz="2400" i="1" dirty="0" err="1">
                <a:solidFill>
                  <a:schemeClr val="tx1"/>
                </a:solidFill>
              </a:rPr>
              <a:t>va</a:t>
            </a:r>
            <a:r>
              <a:rPr lang="en-GB" sz="2400" i="1" dirty="0">
                <a:solidFill>
                  <a:schemeClr val="tx1"/>
                </a:solidFill>
              </a:rPr>
              <a:t>.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Pojam</a:t>
            </a:r>
            <a:r>
              <a:rPr lang="en-GB" sz="2400" dirty="0">
                <a:solidFill>
                  <a:schemeClr val="tx1"/>
                </a:solidFill>
              </a:rPr>
              <a:t> “</a:t>
            </a:r>
            <a:r>
              <a:rPr lang="en-US" sz="2400" i="1" dirty="0" err="1">
                <a:solidFill>
                  <a:schemeClr val="tx1"/>
                </a:solidFill>
              </a:rPr>
              <a:t>dru</a:t>
            </a:r>
            <a:r>
              <a:rPr lang="en-GB" sz="2400" i="1" dirty="0">
                <a:solidFill>
                  <a:schemeClr val="tx1"/>
                </a:solidFill>
              </a:rPr>
              <a:t>š</a:t>
            </a:r>
            <a:r>
              <a:rPr lang="en-US" sz="2400" i="1" dirty="0" err="1">
                <a:solidFill>
                  <a:schemeClr val="tx1"/>
                </a:solidFill>
              </a:rPr>
              <a:t>tvena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  <a:r>
              <a:rPr lang="en-US" sz="2400" i="1" dirty="0" err="1">
                <a:solidFill>
                  <a:schemeClr val="tx1"/>
                </a:solidFill>
              </a:rPr>
              <a:t>ekonomija</a:t>
            </a:r>
            <a:r>
              <a:rPr lang="en-GB" sz="2400" dirty="0">
                <a:solidFill>
                  <a:schemeClr val="tx1"/>
                </a:solidFill>
              </a:rPr>
              <a:t>” </a:t>
            </a:r>
            <a:r>
              <a:rPr lang="en-US" sz="2400" dirty="0" err="1">
                <a:solidFill>
                  <a:schemeClr val="tx1"/>
                </a:solidFill>
              </a:rPr>
              <a:t>prvi</a:t>
            </a:r>
            <a:r>
              <a:rPr lang="en-US" sz="2400" dirty="0">
                <a:solidFill>
                  <a:schemeClr val="tx1"/>
                </a:solidFill>
              </a:rPr>
              <a:t> put je </a:t>
            </a:r>
            <a:r>
              <a:rPr lang="en-US" sz="2400" dirty="0" err="1">
                <a:solidFill>
                  <a:schemeClr val="tx1"/>
                </a:solidFill>
              </a:rPr>
              <a:t>upotrebio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francuski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ekonomista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Š</a:t>
            </a:r>
            <a:r>
              <a:rPr lang="en-US" sz="2400" dirty="0" err="1">
                <a:solidFill>
                  <a:schemeClr val="tx1"/>
                </a:solidFill>
              </a:rPr>
              <a:t>arl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Dunoje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GB" sz="2400" dirty="0" smtClean="0">
                <a:solidFill>
                  <a:schemeClr val="tx1"/>
                </a:solidFill>
              </a:rPr>
              <a:t>1830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r>
              <a:rPr lang="en-US" sz="2400" dirty="0" err="1">
                <a:solidFill>
                  <a:schemeClr val="tx1"/>
                </a:solidFill>
              </a:rPr>
              <a:t>godine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zalagao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za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moralniji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US" sz="2400" dirty="0">
                <a:solidFill>
                  <a:schemeClr val="tx1"/>
                </a:solidFill>
              </a:rPr>
              <a:t>vi</a:t>
            </a:r>
            <a:r>
              <a:rPr lang="en-GB" sz="2400" dirty="0">
                <a:solidFill>
                  <a:schemeClr val="tx1"/>
                </a:solidFill>
              </a:rPr>
              <a:t>š</a:t>
            </a:r>
            <a:r>
              <a:rPr lang="en-US" sz="2400" dirty="0">
                <a:solidFill>
                  <a:schemeClr val="tx1"/>
                </a:solidFill>
              </a:rPr>
              <a:t>e </a:t>
            </a:r>
            <a:r>
              <a:rPr lang="en-US" sz="2400" dirty="0" err="1">
                <a:solidFill>
                  <a:schemeClr val="tx1"/>
                </a:solidFill>
              </a:rPr>
              <a:t>eti</a:t>
            </a:r>
            <a:r>
              <a:rPr lang="en-GB" sz="2400" dirty="0">
                <a:solidFill>
                  <a:schemeClr val="tx1"/>
                </a:solidFill>
              </a:rPr>
              <a:t>č</a:t>
            </a:r>
            <a:r>
              <a:rPr lang="en-US" sz="2400" dirty="0" err="1">
                <a:solidFill>
                  <a:schemeClr val="tx1"/>
                </a:solidFill>
              </a:rPr>
              <a:t>ki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pristup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ekonomiji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US" sz="2400" dirty="0" err="1" smtClean="0">
                <a:solidFill>
                  <a:schemeClr val="tx1"/>
                </a:solidFill>
              </a:rPr>
              <a:t>Zna</a:t>
            </a:r>
            <a:r>
              <a:rPr lang="en-GB" sz="2400" dirty="0">
                <a:solidFill>
                  <a:schemeClr val="tx1"/>
                </a:solidFill>
              </a:rPr>
              <a:t>č</a:t>
            </a:r>
            <a:r>
              <a:rPr lang="en-US" sz="2400" dirty="0" err="1">
                <a:solidFill>
                  <a:schemeClr val="tx1"/>
                </a:solidFill>
              </a:rPr>
              <a:t>ajnu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ulogu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razvoju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dru</a:t>
            </a:r>
            <a:r>
              <a:rPr lang="en-GB" sz="2400" dirty="0">
                <a:solidFill>
                  <a:schemeClr val="tx1"/>
                </a:solidFill>
              </a:rPr>
              <a:t>š</a:t>
            </a:r>
            <a:r>
              <a:rPr lang="en-US" sz="2400" dirty="0" err="1">
                <a:solidFill>
                  <a:schemeClr val="tx1"/>
                </a:solidFill>
              </a:rPr>
              <a:t>tvene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ekonomije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ono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vreme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imao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D</a:t>
            </a:r>
            <a:r>
              <a:rPr lang="en-GB" sz="2400" dirty="0">
                <a:solidFill>
                  <a:schemeClr val="tx1"/>
                </a:solidFill>
              </a:rPr>
              <a:t>ž</a:t>
            </a:r>
            <a:r>
              <a:rPr lang="en-US" sz="2400" dirty="0">
                <a:solidFill>
                  <a:schemeClr val="tx1"/>
                </a:solidFill>
              </a:rPr>
              <a:t>on </a:t>
            </a:r>
            <a:r>
              <a:rPr lang="en-US" sz="2400" dirty="0" err="1">
                <a:solidFill>
                  <a:schemeClr val="tx1"/>
                </a:solidFill>
              </a:rPr>
              <a:t>Stjuart</a:t>
            </a:r>
            <a:r>
              <a:rPr lang="en-US" sz="2400" dirty="0">
                <a:solidFill>
                  <a:schemeClr val="tx1"/>
                </a:solidFill>
              </a:rPr>
              <a:t> Mil </a:t>
            </a:r>
            <a:r>
              <a:rPr lang="en-US" sz="2400" dirty="0" err="1">
                <a:solidFill>
                  <a:schemeClr val="tx1"/>
                </a:solidFill>
              </a:rPr>
              <a:t>koji</a:t>
            </a:r>
            <a:r>
              <a:rPr lang="en-US" sz="2400" dirty="0">
                <a:solidFill>
                  <a:schemeClr val="tx1"/>
                </a:solidFill>
              </a:rPr>
              <a:t> je pod </a:t>
            </a:r>
            <a:r>
              <a:rPr lang="en-US" sz="2400" dirty="0" err="1">
                <a:solidFill>
                  <a:schemeClr val="tx1"/>
                </a:solidFill>
              </a:rPr>
              <a:t>eti</a:t>
            </a:r>
            <a:r>
              <a:rPr lang="en-GB" sz="2400" dirty="0">
                <a:solidFill>
                  <a:schemeClr val="tx1"/>
                </a:solidFill>
              </a:rPr>
              <a:t>č</a:t>
            </a:r>
            <a:r>
              <a:rPr lang="en-US" sz="2400" dirty="0">
                <a:solidFill>
                  <a:schemeClr val="tx1"/>
                </a:solidFill>
              </a:rPr>
              <a:t>no</a:t>
            </a:r>
            <a:r>
              <a:rPr lang="en-GB" sz="2400" dirty="0" err="1">
                <a:solidFill>
                  <a:schemeClr val="tx1"/>
                </a:solidFill>
              </a:rPr>
              <a:t>šć</a:t>
            </a:r>
            <a:r>
              <a:rPr lang="en-US" sz="2400" dirty="0">
                <a:solidFill>
                  <a:schemeClr val="tx1"/>
                </a:solidFill>
              </a:rPr>
              <a:t>u </a:t>
            </a:r>
            <a:r>
              <a:rPr lang="en-US" sz="2400" dirty="0" err="1">
                <a:solidFill>
                  <a:schemeClr val="tx1"/>
                </a:solidFill>
              </a:rPr>
              <a:t>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ekonomiji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razumevao</a:t>
            </a:r>
            <a:r>
              <a:rPr lang="en-GB" sz="2400" dirty="0">
                <a:solidFill>
                  <a:schemeClr val="tx1"/>
                </a:solidFill>
              </a:rPr>
              <a:t> “</a:t>
            </a:r>
            <a:r>
              <a:rPr lang="en-US" sz="2400" dirty="0" err="1">
                <a:solidFill>
                  <a:schemeClr val="tx1"/>
                </a:solidFill>
              </a:rPr>
              <a:t>sre</a:t>
            </a:r>
            <a:r>
              <a:rPr lang="en-GB" sz="2400" dirty="0">
                <a:solidFill>
                  <a:schemeClr val="tx1"/>
                </a:solidFill>
              </a:rPr>
              <a:t>ć</a:t>
            </a:r>
            <a:r>
              <a:rPr lang="en-US" sz="2400" dirty="0">
                <a:solidFill>
                  <a:schemeClr val="tx1"/>
                </a:solidFill>
              </a:rPr>
              <a:t>u </a:t>
            </a:r>
            <a:r>
              <a:rPr lang="en-US" sz="2400" dirty="0" err="1">
                <a:solidFill>
                  <a:schemeClr val="tx1"/>
                </a:solidFill>
              </a:rPr>
              <a:t>svih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ljudi</a:t>
            </a:r>
            <a:r>
              <a:rPr lang="en-GB" sz="2400" dirty="0">
                <a:solidFill>
                  <a:schemeClr val="tx1"/>
                </a:solidFill>
              </a:rPr>
              <a:t>”, </a:t>
            </a:r>
            <a:r>
              <a:rPr lang="en-US" sz="2400" dirty="0">
                <a:solidFill>
                  <a:schemeClr val="tx1"/>
                </a:solidFill>
              </a:rPr>
              <a:t>a </a:t>
            </a:r>
            <a:r>
              <a:rPr lang="en-US" sz="2400" dirty="0" err="1">
                <a:solidFill>
                  <a:schemeClr val="tx1"/>
                </a:solidFill>
              </a:rPr>
              <a:t>velike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napore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usmeravao</a:t>
            </a:r>
            <a:r>
              <a:rPr lang="en-US" sz="2400" dirty="0">
                <a:solidFill>
                  <a:schemeClr val="tx1"/>
                </a:solidFill>
              </a:rPr>
              <a:t> je u </a:t>
            </a:r>
            <a:r>
              <a:rPr lang="en-US" sz="2400" dirty="0" err="1">
                <a:solidFill>
                  <a:schemeClr val="tx1"/>
                </a:solidFill>
              </a:rPr>
              <a:t>proces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usvajanja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prvog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zakona</a:t>
            </a:r>
            <a:r>
              <a:rPr lang="en-US" sz="2400" dirty="0">
                <a:solidFill>
                  <a:schemeClr val="tx1"/>
                </a:solidFill>
              </a:rPr>
              <a:t> o </a:t>
            </a:r>
            <a:r>
              <a:rPr lang="en-US" sz="2400" dirty="0" err="1">
                <a:solidFill>
                  <a:schemeClr val="tx1"/>
                </a:solidFill>
              </a:rPr>
              <a:t>zadrugama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svetu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Velikoj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Britaniji</a:t>
            </a:r>
            <a:r>
              <a:rPr lang="en-GB" sz="2400" dirty="0">
                <a:solidFill>
                  <a:schemeClr val="tx1"/>
                </a:solidFill>
              </a:rPr>
              <a:t> 1852. </a:t>
            </a:r>
            <a:r>
              <a:rPr lang="en-US" sz="2400" dirty="0" err="1">
                <a:solidFill>
                  <a:schemeClr val="tx1"/>
                </a:solidFill>
              </a:rPr>
              <a:t>godine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Do </a:t>
            </a:r>
            <a:r>
              <a:rPr lang="en-US" sz="2400" dirty="0" err="1">
                <a:solidFill>
                  <a:schemeClr val="tx1"/>
                </a:solidFill>
              </a:rPr>
              <a:t>kraja</a:t>
            </a:r>
            <a:r>
              <a:rPr lang="en-GB" sz="2400" dirty="0">
                <a:solidFill>
                  <a:schemeClr val="tx1"/>
                </a:solidFill>
              </a:rPr>
              <a:t> XIX </a:t>
            </a:r>
            <a:r>
              <a:rPr lang="sr-Latn-CS" sz="2400" dirty="0">
                <a:solidFill>
                  <a:schemeClr val="tx1"/>
                </a:solidFill>
              </a:rPr>
              <a:t>veka </a:t>
            </a:r>
            <a:r>
              <a:rPr lang="en-US" sz="2400" dirty="0" err="1">
                <a:solidFill>
                  <a:schemeClr val="tx1"/>
                </a:solidFill>
              </a:rPr>
              <a:t>oblikovana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osnovna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č</a:t>
            </a:r>
            <a:r>
              <a:rPr lang="en-US" sz="2400" dirty="0" err="1">
                <a:solidFill>
                  <a:schemeClr val="tx1"/>
                </a:solidFill>
              </a:rPr>
              <a:t>ela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odnosno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vrednosti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dru</a:t>
            </a:r>
            <a:r>
              <a:rPr lang="en-GB" sz="2400" dirty="0">
                <a:solidFill>
                  <a:schemeClr val="tx1"/>
                </a:solidFill>
              </a:rPr>
              <a:t>š</a:t>
            </a:r>
            <a:r>
              <a:rPr lang="en-US" sz="2400" dirty="0" err="1">
                <a:solidFill>
                  <a:schemeClr val="tx1"/>
                </a:solidFill>
              </a:rPr>
              <a:t>tvene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ekonomije</a:t>
            </a:r>
            <a:r>
              <a:rPr lang="en-GB" sz="2400" dirty="0">
                <a:solidFill>
                  <a:schemeClr val="tx1"/>
                </a:solidFill>
              </a:rPr>
              <a:t>: </a:t>
            </a:r>
            <a:r>
              <a:rPr lang="en-US" sz="2400" dirty="0" err="1">
                <a:solidFill>
                  <a:schemeClr val="tx1"/>
                </a:solidFill>
              </a:rPr>
              <a:t>demokratsko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udru</a:t>
            </a:r>
            <a:r>
              <a:rPr lang="en-GB" sz="2400" dirty="0">
                <a:solidFill>
                  <a:schemeClr val="tx1"/>
                </a:solidFill>
              </a:rPr>
              <a:t>ž</a:t>
            </a:r>
            <a:r>
              <a:rPr lang="en-US" sz="2400" dirty="0" err="1">
                <a:solidFill>
                  <a:schemeClr val="tx1"/>
                </a:solidFill>
              </a:rPr>
              <a:t>ivanje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delovanje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solidarnost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sr-Latn-CS" sz="2400" dirty="0">
                <a:solidFill>
                  <a:schemeClr val="tx1"/>
                </a:solidFill>
              </a:rPr>
              <a:t>saradnja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5722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cap="small" dirty="0" err="1"/>
              <a:t>Nastanak</a:t>
            </a:r>
            <a:r>
              <a:rPr lang="en-GB" b="1" cap="small" dirty="0"/>
              <a:t> </a:t>
            </a:r>
            <a:r>
              <a:rPr lang="en-GB" b="1" cap="small" dirty="0" err="1"/>
              <a:t>socijalno</a:t>
            </a:r>
            <a:r>
              <a:rPr lang="en-GB" b="1" cap="small" dirty="0"/>
              <a:t> </a:t>
            </a:r>
            <a:r>
              <a:rPr lang="en-GB" b="1" cap="small" dirty="0" err="1"/>
              <a:t>motivisanog</a:t>
            </a:r>
            <a:r>
              <a:rPr lang="en-GB" b="1" cap="small" dirty="0"/>
              <a:t> </a:t>
            </a:r>
            <a:r>
              <a:rPr lang="en-GB" b="1" cap="small" dirty="0" err="1"/>
              <a:t>preduzetništva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Pravi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procvat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društvena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ekonomija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društveno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preduzetništvo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doživeli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u 80-tim </a:t>
            </a:r>
            <a:r>
              <a:rPr lang="en-GB" sz="2400" dirty="0" err="1">
                <a:solidFill>
                  <a:schemeClr val="tx1"/>
                </a:solidFill>
              </a:rPr>
              <a:t>godinama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prošlog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sr-Latn-CS" sz="2400" dirty="0">
                <a:solidFill>
                  <a:schemeClr val="tx1"/>
                </a:solidFill>
              </a:rPr>
              <a:t>veka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ponajviše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razloga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tradicionalna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tržišna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ekonomija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znala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nositi</a:t>
            </a:r>
            <a:r>
              <a:rPr lang="en-GB" sz="2400" dirty="0">
                <a:solidFill>
                  <a:schemeClr val="tx1"/>
                </a:solidFill>
              </a:rPr>
              <a:t> s </a:t>
            </a:r>
            <a:r>
              <a:rPr lang="en-GB" sz="2400" dirty="0" err="1">
                <a:solidFill>
                  <a:schemeClr val="tx1"/>
                </a:solidFill>
              </a:rPr>
              <a:t>velikim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problemima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poput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ogromne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dugotrajne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nezaposlenosti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socijalnog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isključivanja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loših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životnih</a:t>
            </a:r>
            <a:r>
              <a:rPr lang="en-GB" sz="2400" dirty="0">
                <a:solidFill>
                  <a:schemeClr val="tx1"/>
                </a:solidFill>
              </a:rPr>
              <a:t> u</a:t>
            </a:r>
            <a:r>
              <a:rPr lang="sr-Latn-CS" sz="2400" dirty="0">
                <a:solidFill>
                  <a:schemeClr val="tx1"/>
                </a:solidFill>
              </a:rPr>
              <a:t>slova </a:t>
            </a:r>
            <a:r>
              <a:rPr lang="en-GB" sz="2400" dirty="0">
                <a:solidFill>
                  <a:schemeClr val="tx1"/>
                </a:solidFill>
              </a:rPr>
              <a:t>u </a:t>
            </a:r>
            <a:r>
              <a:rPr lang="en-GB" sz="2400" dirty="0" err="1">
                <a:solidFill>
                  <a:schemeClr val="tx1"/>
                </a:solidFill>
              </a:rPr>
              <a:t>ruralnim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predelima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zdravstva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obrazovanja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itd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52401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Socijalno</a:t>
            </a:r>
            <a:r>
              <a:rPr lang="en-GB" b="1" dirty="0" smtClean="0"/>
              <a:t> </a:t>
            </a:r>
            <a:r>
              <a:rPr lang="en-GB" b="1" dirty="0" err="1" smtClean="0"/>
              <a:t>preduzetništvo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703" y="1497724"/>
            <a:ext cx="10408909" cy="4657863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Socijalno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preduzetništvo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nastalo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rezultat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primene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osnovnih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preduzetničkihh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principa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razvijeni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sferi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ekonomije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rešavanje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socijalnih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problema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Ono </a:t>
            </a:r>
            <a:r>
              <a:rPr lang="en-US" sz="2400" dirty="0">
                <a:solidFill>
                  <a:schemeClr val="tx1"/>
                </a:solidFill>
              </a:rPr>
              <a:t>se </a:t>
            </a:r>
            <a:r>
              <a:rPr lang="en-US" sz="2400" dirty="0" err="1">
                <a:solidFill>
                  <a:schemeClr val="tx1"/>
                </a:solidFill>
              </a:rPr>
              <a:t>može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odnositi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brojne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vrste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aktivnosti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organizacija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ljude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err="1" smtClean="0">
                <a:solidFill>
                  <a:schemeClr val="tx1"/>
                </a:solidFill>
              </a:rPr>
              <a:t>Tako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socijalno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preduzetništvo</a:t>
            </a:r>
            <a:r>
              <a:rPr lang="en-US" sz="2400" dirty="0">
                <a:solidFill>
                  <a:schemeClr val="tx1"/>
                </a:solidFill>
              </a:rPr>
              <a:t>  se </a:t>
            </a:r>
            <a:r>
              <a:rPr lang="en-US" sz="2400" dirty="0" err="1">
                <a:solidFill>
                  <a:schemeClr val="tx1"/>
                </a:solidFill>
              </a:rPr>
              <a:t>koristi</a:t>
            </a:r>
            <a:r>
              <a:rPr lang="en-US" sz="2400" dirty="0">
                <a:solidFill>
                  <a:schemeClr val="tx1"/>
                </a:solidFill>
              </a:rPr>
              <a:t> da se </a:t>
            </a:r>
            <a:r>
              <a:rPr lang="en-US" sz="2400" dirty="0" err="1">
                <a:solidFill>
                  <a:schemeClr val="tx1"/>
                </a:solidFill>
              </a:rPr>
              <a:t>označe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aktivnosti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neprofitnih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organizacija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pokušavaju</a:t>
            </a:r>
            <a:r>
              <a:rPr lang="en-US" sz="2400" dirty="0">
                <a:solidFill>
                  <a:schemeClr val="tx1"/>
                </a:solidFill>
              </a:rPr>
              <a:t> da </a:t>
            </a:r>
            <a:r>
              <a:rPr lang="en-US" sz="2400" dirty="0" err="1">
                <a:solidFill>
                  <a:schemeClr val="tx1"/>
                </a:solidFill>
              </a:rPr>
              <a:t>obezbede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više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različitih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izvora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finansiranja</a:t>
            </a:r>
            <a:r>
              <a:rPr lang="en-US" sz="2400" dirty="0">
                <a:solidFill>
                  <a:schemeClr val="tx1"/>
                </a:solidFill>
              </a:rPr>
              <a:t> da bi bile </a:t>
            </a:r>
            <a:r>
              <a:rPr lang="en-US" sz="2400" dirty="0" err="1">
                <a:solidFill>
                  <a:schemeClr val="tx1"/>
                </a:solidFill>
              </a:rPr>
              <a:t>manje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zavisne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dotacija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države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privatnih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fondacija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err="1" smtClean="0">
                <a:solidFill>
                  <a:schemeClr val="tx1"/>
                </a:solidFill>
              </a:rPr>
              <a:t>Takođe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koristi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definisanje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pojedinaca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pokušavaju</a:t>
            </a:r>
            <a:r>
              <a:rPr lang="en-US" sz="2400" dirty="0">
                <a:solidFill>
                  <a:schemeClr val="tx1"/>
                </a:solidFill>
              </a:rPr>
              <a:t> da </a:t>
            </a:r>
            <a:r>
              <a:rPr lang="en-US" sz="2400" dirty="0" err="1">
                <a:solidFill>
                  <a:schemeClr val="tx1"/>
                </a:solidFill>
              </a:rPr>
              <a:t>reše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neki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socijalni</a:t>
            </a:r>
            <a:r>
              <a:rPr lang="en-US" sz="2400" dirty="0">
                <a:solidFill>
                  <a:schemeClr val="tx1"/>
                </a:solidFill>
              </a:rPr>
              <a:t> problem, </a:t>
            </a:r>
            <a:r>
              <a:rPr lang="en-US" sz="2400" dirty="0" err="1">
                <a:solidFill>
                  <a:schemeClr val="tx1"/>
                </a:solidFill>
              </a:rPr>
              <a:t>ali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definisanje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komercijalnih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pokreću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inicijative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socijalne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odgovornosti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95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Socijalno</a:t>
            </a:r>
            <a:r>
              <a:rPr lang="en-GB" b="1" dirty="0" smtClean="0"/>
              <a:t> </a:t>
            </a:r>
            <a:r>
              <a:rPr lang="en-GB" b="1" dirty="0" err="1" smtClean="0"/>
              <a:t>preduzetništvo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sz="2400" dirty="0">
                <a:solidFill>
                  <a:schemeClr val="tx1"/>
                </a:solidFill>
              </a:rPr>
              <a:t>Uloga socijalnog preduzetništva, kao oblika socijalne ekonomije, jeste upravo </a:t>
            </a:r>
            <a:r>
              <a:rPr lang="sr-Latn-CS" sz="2400" i="1" dirty="0">
                <a:solidFill>
                  <a:schemeClr val="tx1"/>
                </a:solidFill>
              </a:rPr>
              <a:t>u poboljšavanju kvaliteta života, kao i u ostvarivanju koncepta održivog razvoja</a:t>
            </a:r>
            <a:r>
              <a:rPr lang="sr-Latn-CS" sz="2400" dirty="0">
                <a:solidFill>
                  <a:schemeClr val="tx1"/>
                </a:solidFill>
              </a:rPr>
              <a:t>. </a:t>
            </a:r>
            <a:endParaRPr lang="sr-Latn-CS" sz="2400" dirty="0" smtClean="0">
              <a:solidFill>
                <a:schemeClr val="tx1"/>
              </a:solidFill>
            </a:endParaRPr>
          </a:p>
          <a:p>
            <a:r>
              <a:rPr lang="sr-Latn-CS" sz="2400" dirty="0" smtClean="0">
                <a:solidFill>
                  <a:schemeClr val="tx1"/>
                </a:solidFill>
              </a:rPr>
              <a:t>Ono </a:t>
            </a:r>
            <a:r>
              <a:rPr lang="sr-Latn-CS" sz="2400" dirty="0">
                <a:solidFill>
                  <a:schemeClr val="tx1"/>
                </a:solidFill>
              </a:rPr>
              <a:t>što je ključno u razumevanju pojma socijalnog preduzetništva jeste činjenica da se kroz njega socijalni problemi pretvaraju u upravljačke, jer od strane pojedinaca ili preduzetnika bivaju rešeni na inovativan i preduzetnički način. 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41139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Socijalno</a:t>
            </a:r>
            <a:r>
              <a:rPr lang="en-GB" b="1" dirty="0" smtClean="0"/>
              <a:t> </a:t>
            </a:r>
            <a:r>
              <a:rPr lang="en-GB" b="1" dirty="0" err="1" smtClean="0"/>
              <a:t>preduzetništvo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sz="2400" dirty="0">
                <a:solidFill>
                  <a:schemeClr val="tx1"/>
                </a:solidFill>
              </a:rPr>
              <a:t>Procenjuje se da sektor socijalnog preduzetništva u svetu danas zapošljava oko 40 miliona ljudi, sa preko 200 miliona volontera.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sr-Latn-CS" sz="2400" dirty="0" smtClean="0">
                <a:solidFill>
                  <a:schemeClr val="tx1"/>
                </a:solidFill>
              </a:rPr>
              <a:t>Preko </a:t>
            </a:r>
            <a:r>
              <a:rPr lang="sr-Latn-CS" sz="2400" dirty="0">
                <a:solidFill>
                  <a:schemeClr val="tx1"/>
                </a:solidFill>
              </a:rPr>
              <a:t>30 univerziteta u svetu ima programe socijalnog preduzetništva, uključujući: Kolumbiju, Harvard, Stenford, Oksford.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sr-Latn-CS" sz="2400" dirty="0" smtClean="0">
                <a:solidFill>
                  <a:schemeClr val="tx1"/>
                </a:solidFill>
              </a:rPr>
              <a:t>U </a:t>
            </a:r>
            <a:r>
              <a:rPr lang="sr-Latn-CS" sz="2400" dirty="0">
                <a:solidFill>
                  <a:schemeClr val="tx1"/>
                </a:solidFill>
              </a:rPr>
              <a:t>EU različiti oblici socijalnog preduzetništva (poput zadruga, organizacija civilnog društva, fondacija, socijalnih preduzeća) čine dva miliona privrednih društava, (odnosno 10% od ukupnog broja u EU) i zapošljavaju 11 miliona ljudi (oko 6% od ukupnog broja u </a:t>
            </a:r>
            <a:r>
              <a:rPr lang="sr-Latn-CS" sz="2400" dirty="0" smtClean="0">
                <a:solidFill>
                  <a:schemeClr val="tx1"/>
                </a:solidFill>
              </a:rPr>
              <a:t>EU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31766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Socijalni</a:t>
            </a:r>
            <a:r>
              <a:rPr lang="en-GB" b="1" dirty="0" smtClean="0"/>
              <a:t> </a:t>
            </a:r>
            <a:r>
              <a:rPr lang="en-GB" b="1" dirty="0" err="1" smtClean="0"/>
              <a:t>preduzetnik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76552"/>
            <a:ext cx="8915400" cy="4334670"/>
          </a:xfrm>
        </p:spPr>
        <p:txBody>
          <a:bodyPr>
            <a:normAutofit/>
          </a:bodyPr>
          <a:lstStyle/>
          <a:p>
            <a:r>
              <a:rPr lang="sr-Latn-CS" sz="2400" dirty="0">
                <a:solidFill>
                  <a:schemeClr val="tx1"/>
                </a:solidFill>
              </a:rPr>
              <a:t>Socijalni preduzetnik kontinuirano traga za inovativnim metodama prilagođavajući se novonastalom stanju na globalnoj i lokalnoj sredini.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sr-Latn-CS" sz="2400" dirty="0" smtClean="0">
                <a:solidFill>
                  <a:schemeClr val="tx1"/>
                </a:solidFill>
              </a:rPr>
              <a:t>On </a:t>
            </a:r>
            <a:r>
              <a:rPr lang="it-IT" sz="2400" dirty="0">
                <a:solidFill>
                  <a:schemeClr val="tx1"/>
                </a:solidFill>
              </a:rPr>
              <a:t>mora odgovarati za svoje postupke</a:t>
            </a:r>
            <a:r>
              <a:rPr lang="sr-Latn-CS" sz="2400" dirty="0">
                <a:solidFill>
                  <a:schemeClr val="tx1"/>
                </a:solidFill>
              </a:rPr>
              <a:t>, </a:t>
            </a:r>
            <a:r>
              <a:rPr lang="it-IT" sz="2400" dirty="0">
                <a:solidFill>
                  <a:schemeClr val="tx1"/>
                </a:solidFill>
              </a:rPr>
              <a:t>done</a:t>
            </a:r>
            <a:r>
              <a:rPr lang="sr-Latn-CS" sz="2400" dirty="0">
                <a:solidFill>
                  <a:schemeClr val="tx1"/>
                </a:solidFill>
              </a:rPr>
              <a:t>š</a:t>
            </a:r>
            <a:r>
              <a:rPr lang="it-IT" sz="2400" dirty="0">
                <a:solidFill>
                  <a:schemeClr val="tx1"/>
                </a:solidFill>
              </a:rPr>
              <a:t>ene odluke i ishode preduzetih aktivnosti</a:t>
            </a:r>
            <a:r>
              <a:rPr lang="sr-Latn-CS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sr-Latn-CS" sz="2400" dirty="0" smtClean="0">
                <a:solidFill>
                  <a:schemeClr val="tx1"/>
                </a:solidFill>
              </a:rPr>
              <a:t>Socijalni </a:t>
            </a:r>
            <a:r>
              <a:rPr lang="sr-Latn-CS" sz="2400" dirty="0">
                <a:solidFill>
                  <a:schemeClr val="tx1"/>
                </a:solidFill>
              </a:rPr>
              <a:t>preduzetnik je uporni vizionar koji s inovativnim rešenjima pristupa rešavanju postojećih društvenih problema. Koristeći se novim načinima i pristupom oni iskorišćavaju prilike koje drugi propuste te poboljšavaju efektivnost kreirajući održiva partnerstva.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52876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Socijalni</a:t>
            </a:r>
            <a:r>
              <a:rPr lang="en-GB" b="1" dirty="0" smtClean="0"/>
              <a:t> </a:t>
            </a:r>
            <a:r>
              <a:rPr lang="en-GB" b="1" dirty="0" err="1" smtClean="0"/>
              <a:t>preduzetnik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sz="2400" dirty="0">
                <a:solidFill>
                  <a:schemeClr val="tx1"/>
                </a:solidFill>
              </a:rPr>
              <a:t>Socijalni preduzetnik kombinuje preduzetničke veštine sa društvenom odgovornošću u cilju podsticanja održivog razvoja.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sr-Latn-CS" sz="2400" dirty="0" smtClean="0">
                <a:solidFill>
                  <a:schemeClr val="tx1"/>
                </a:solidFill>
              </a:rPr>
              <a:t>Isto </a:t>
            </a:r>
            <a:r>
              <a:rPr lang="sr-Latn-CS" sz="2400" dirty="0">
                <a:solidFill>
                  <a:schemeClr val="tx1"/>
                </a:solidFill>
              </a:rPr>
              <a:t>tako on mora biti ambiciozan, dosetljiv, snalažljiv, etičan, samodisciplinovan i vođen misijom za ostvarenje postavljenih ciljeva.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sr-Latn-CS" sz="2400" dirty="0" smtClean="0">
                <a:solidFill>
                  <a:schemeClr val="tx1"/>
                </a:solidFill>
              </a:rPr>
              <a:t>Iz </a:t>
            </a:r>
            <a:r>
              <a:rPr lang="sr-Latn-CS" sz="2400" dirty="0">
                <a:solidFill>
                  <a:schemeClr val="tx1"/>
                </a:solidFill>
              </a:rPr>
              <a:t>ovoga proističe upravo zaključak koji ide u prilog našoj prvobitnoj tvrdnji da su sve ove manifestacije preduzetništva, pa i samih preduzetnika u biti iste.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49436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97269"/>
            <a:ext cx="8915400" cy="4113953"/>
          </a:xfrm>
        </p:spPr>
        <p:txBody>
          <a:bodyPr/>
          <a:lstStyle/>
          <a:p>
            <a:r>
              <a:rPr lang="sr-Latn-CS" sz="2400" dirty="0">
                <a:solidFill>
                  <a:schemeClr val="tx1"/>
                </a:solidFill>
              </a:rPr>
              <a:t>Sve </a:t>
            </a:r>
            <a:r>
              <a:rPr lang="pt-PT" sz="2400" dirty="0">
                <a:solidFill>
                  <a:schemeClr val="tx1"/>
                </a:solidFill>
              </a:rPr>
              <a:t>vrste preduzetnika, </a:t>
            </a:r>
            <a:r>
              <a:rPr lang="sr-Latn-CS" sz="2400" dirty="0">
                <a:solidFill>
                  <a:schemeClr val="tx1"/>
                </a:solidFill>
              </a:rPr>
              <a:t>tradicionalni (misli se na preduzetnike koji osnivaju mala preduzeća), korporativni, a i socijalni su </a:t>
            </a:r>
            <a:r>
              <a:rPr lang="pt-PT" sz="2400" dirty="0">
                <a:solidFill>
                  <a:schemeClr val="tx1"/>
                </a:solidFill>
              </a:rPr>
              <a:t>prvenstveno m</a:t>
            </a:r>
            <a:r>
              <a:rPr lang="sr-Latn-CS" sz="2400" dirty="0">
                <a:solidFill>
                  <a:schemeClr val="tx1"/>
                </a:solidFill>
              </a:rPr>
              <a:t>otivisani</a:t>
            </a:r>
            <a:r>
              <a:rPr lang="pt-PT" sz="2400" dirty="0">
                <a:solidFill>
                  <a:schemeClr val="tx1"/>
                </a:solidFill>
              </a:rPr>
              <a:t> prilikom koju vide i zato slede svoju viziju bez obzira na sve </a:t>
            </a:r>
            <a:r>
              <a:rPr lang="pt-PT" sz="2400" dirty="0" smtClean="0">
                <a:solidFill>
                  <a:schemeClr val="tx1"/>
                </a:solidFill>
              </a:rPr>
              <a:t>prepreke.</a:t>
            </a:r>
          </a:p>
          <a:p>
            <a:r>
              <a:rPr lang="sr-Latn-CS" sz="2400" dirty="0" smtClean="0">
                <a:solidFill>
                  <a:schemeClr val="tx1"/>
                </a:solidFill>
              </a:rPr>
              <a:t>Odnosno</a:t>
            </a:r>
            <a:r>
              <a:rPr lang="sr-Latn-CS" sz="2400" dirty="0">
                <a:solidFill>
                  <a:schemeClr val="tx1"/>
                </a:solidFill>
              </a:rPr>
              <a:t>, svima njima je zajednički rizik koji preuzimaju radi dostizanja nekog konkretnog cilja.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sr-Latn-CS" sz="2400" dirty="0" smtClean="0">
                <a:solidFill>
                  <a:schemeClr val="tx1"/>
                </a:solidFill>
              </a:rPr>
              <a:t>Bitno </a:t>
            </a:r>
            <a:r>
              <a:rPr lang="sr-Latn-CS" sz="2400" dirty="0">
                <a:solidFill>
                  <a:schemeClr val="tx1"/>
                </a:solidFill>
              </a:rPr>
              <a:t>je naglasiti i važnost vlastitog zadovoljstva zbog uspešne realizacije ideja, koje je prisutno kod njih.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22685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92317"/>
            <a:ext cx="8915400" cy="4318905"/>
          </a:xfrm>
        </p:spPr>
        <p:txBody>
          <a:bodyPr>
            <a:normAutofit/>
          </a:bodyPr>
          <a:lstStyle/>
          <a:p>
            <a:r>
              <a:rPr lang="sr-Latn-CS" sz="2400" dirty="0">
                <a:solidFill>
                  <a:schemeClr val="tx1"/>
                </a:solidFill>
              </a:rPr>
              <a:t>Kao razlika između profitnog i socijalnog preduzetnika može se izdvojiti činjenica da je za profitnog preduzetnika na prvom mestu tržište koje može platiti i na taj način realizovati ostvarenje profita prodajom proizvoda ili usluge.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sr-Latn-CS" sz="2400" dirty="0" smtClean="0">
                <a:solidFill>
                  <a:schemeClr val="tx1"/>
                </a:solidFill>
              </a:rPr>
              <a:t>Socijalni </a:t>
            </a:r>
            <a:r>
              <a:rPr lang="sr-Latn-CS" sz="2400" dirty="0">
                <a:solidFill>
                  <a:schemeClr val="tx1"/>
                </a:solidFill>
              </a:rPr>
              <a:t>preduzetnik stremi visokim vrednostima socijalnih transformacijskih procesa, a realizovani profit se reinvestira u razvoj zajednice. Ali svakako to ne znači da će socijalni preduzetnik izbegavati novčane rezultate tog poslovnog poduhvata.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752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U </a:t>
            </a:r>
            <a:r>
              <a:rPr lang="en-GB" sz="2400" dirty="0" err="1">
                <a:solidFill>
                  <a:schemeClr val="tx1"/>
                </a:solidFill>
              </a:rPr>
              <a:t>zemljama</a:t>
            </a:r>
            <a:r>
              <a:rPr lang="en-GB" sz="2400" dirty="0">
                <a:solidFill>
                  <a:schemeClr val="tx1"/>
                </a:solidFill>
              </a:rPr>
              <a:t> EU </a:t>
            </a:r>
            <a:r>
              <a:rPr lang="en-GB" sz="2400" dirty="0" err="1">
                <a:solidFill>
                  <a:schemeClr val="tx1"/>
                </a:solidFill>
              </a:rPr>
              <a:t>postoje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različiti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oblici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organizovanja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socijalnog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preduzetništva</a:t>
            </a:r>
            <a:r>
              <a:rPr lang="en-GB" sz="2400" dirty="0">
                <a:solidFill>
                  <a:schemeClr val="tx1"/>
                </a:solidFill>
              </a:rPr>
              <a:t> s </a:t>
            </a:r>
            <a:r>
              <a:rPr lang="en-GB" sz="2400" dirty="0" err="1">
                <a:solidFill>
                  <a:schemeClr val="tx1"/>
                </a:solidFill>
              </a:rPr>
              <a:t>obzirom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uslove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specifičnosti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svake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zemlje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daje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mogućnost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svaka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zemlja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razvije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upravo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onaj</a:t>
            </a:r>
            <a:r>
              <a:rPr lang="en-GB" sz="2400" dirty="0">
                <a:solidFill>
                  <a:schemeClr val="tx1"/>
                </a:solidFill>
              </a:rPr>
              <a:t> tip </a:t>
            </a:r>
            <a:r>
              <a:rPr lang="en-GB" sz="2400" dirty="0" err="1">
                <a:solidFill>
                  <a:schemeClr val="tx1"/>
                </a:solidFill>
              </a:rPr>
              <a:t>socijalnog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preduzetništva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odgovara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njenim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uslovima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Ono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je, </a:t>
            </a:r>
            <a:r>
              <a:rPr lang="en-GB" sz="2400" dirty="0" err="1">
                <a:solidFill>
                  <a:schemeClr val="tx1"/>
                </a:solidFill>
              </a:rPr>
              <a:t>međutim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zajedničko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oblike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organizovanja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socijalnog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preduzetništva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jeste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nisu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profitno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orijentisani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znači</a:t>
            </a:r>
            <a:r>
              <a:rPr lang="en-GB" sz="2400" dirty="0">
                <a:solidFill>
                  <a:schemeClr val="tx1"/>
                </a:solidFill>
              </a:rPr>
              <a:t> da se </a:t>
            </a:r>
            <a:r>
              <a:rPr lang="en-GB" sz="2400" dirty="0" err="1">
                <a:solidFill>
                  <a:schemeClr val="tx1"/>
                </a:solidFill>
              </a:rPr>
              <a:t>ostvarena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dobit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ponovo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ulaže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cilju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daljeg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razvijanja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delatnosti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određenog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oblika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socijalnog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preduzetništva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  <a:p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280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8626" y="1376855"/>
            <a:ext cx="8915400" cy="3777622"/>
          </a:xfrm>
        </p:spPr>
        <p:txBody>
          <a:bodyPr>
            <a:no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Dakle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socijalno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preduzetništvo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počiva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izrazito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etičkim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humanim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principima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uzajamne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solidarnosti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odgovornosi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članovima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društva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nisu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stanju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sami</a:t>
            </a:r>
            <a:r>
              <a:rPr lang="en-GB" sz="2400" dirty="0">
                <a:solidFill>
                  <a:schemeClr val="tx1"/>
                </a:solidFill>
              </a:rPr>
              <a:t> da se </a:t>
            </a:r>
            <a:r>
              <a:rPr lang="en-GB" sz="2400" dirty="0" err="1">
                <a:solidFill>
                  <a:schemeClr val="tx1"/>
                </a:solidFill>
              </a:rPr>
              <a:t>uključe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oštre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uslove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tržišne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konkurencije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Pored </a:t>
            </a:r>
            <a:r>
              <a:rPr lang="en-GB" sz="2400" dirty="0" err="1">
                <a:solidFill>
                  <a:schemeClr val="tx1"/>
                </a:solidFill>
              </a:rPr>
              <a:t>zapošljavanja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kojim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ovakvim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licima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daje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mogućnost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prevaziđu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siromaštvo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ovaj</a:t>
            </a:r>
            <a:r>
              <a:rPr lang="en-GB" sz="2400" dirty="0">
                <a:solidFill>
                  <a:schemeClr val="tx1"/>
                </a:solidFill>
              </a:rPr>
              <a:t> tip </a:t>
            </a:r>
            <a:r>
              <a:rPr lang="en-GB" sz="2400" dirty="0" err="1">
                <a:solidFill>
                  <a:schemeClr val="tx1"/>
                </a:solidFill>
              </a:rPr>
              <a:t>preduzetništva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omogućuje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ovim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licima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uključivanje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društvo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razvijanje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svesti</a:t>
            </a:r>
            <a:r>
              <a:rPr lang="en-GB" sz="2400" dirty="0">
                <a:solidFill>
                  <a:schemeClr val="tx1"/>
                </a:solidFill>
              </a:rPr>
              <a:t> o </a:t>
            </a:r>
            <a:r>
              <a:rPr lang="en-GB" sz="2400" dirty="0" err="1">
                <a:solidFill>
                  <a:schemeClr val="tx1"/>
                </a:solidFill>
              </a:rPr>
              <a:t>ličnoj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odgovornosti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r>
              <a:rPr lang="en-GB" sz="2400" dirty="0" err="1">
                <a:solidFill>
                  <a:schemeClr val="tx1"/>
                </a:solidFill>
              </a:rPr>
              <a:t>Cilj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socijalnih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preduzeća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razvoj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lokalnih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zajednica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često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osnovana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strane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grupe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građana</a:t>
            </a:r>
            <a:r>
              <a:rPr lang="en-GB" sz="2400" dirty="0">
                <a:solidFill>
                  <a:schemeClr val="tx1"/>
                </a:solidFill>
              </a:rPr>
              <a:t> a </a:t>
            </a:r>
            <a:r>
              <a:rPr lang="en-GB" sz="2400" dirty="0" err="1">
                <a:solidFill>
                  <a:schemeClr val="tx1"/>
                </a:solidFill>
              </a:rPr>
              <a:t>distribucija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profita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izrazito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limitirana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jer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isti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reinvestira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misiju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socijalnog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preduzeća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81397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Savremeni</a:t>
            </a:r>
            <a:r>
              <a:rPr lang="en-GB" b="1" dirty="0" smtClean="0"/>
              <a:t> </a:t>
            </a:r>
            <a:r>
              <a:rPr lang="en-GB" b="1" dirty="0" err="1" smtClean="0"/>
              <a:t>preduzetnik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3845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Ključne osobine savremenog preduzetnika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Inovativnost</a:t>
            </a:r>
            <a:endParaRPr lang="de-DE" dirty="0"/>
          </a:p>
          <a:p>
            <a:r>
              <a:rPr lang="de-DE" dirty="0" smtClean="0"/>
              <a:t>je </a:t>
            </a:r>
            <a:r>
              <a:rPr lang="de-DE" dirty="0"/>
              <a:t>najopštija i najupečatljivija osobina preduzetnika. Obuhvata: kreiranje i uvođenje promena, razvoj i primenu novih proizvoda i usluga, procesa, postupaka, rešenja. </a:t>
            </a:r>
            <a:endParaRPr lang="de-DE" dirty="0" smtClean="0"/>
          </a:p>
          <a:p>
            <a:r>
              <a:rPr lang="de-DE" dirty="0" smtClean="0"/>
              <a:t>Privredni </a:t>
            </a:r>
            <a:r>
              <a:rPr lang="de-DE" dirty="0"/>
              <a:t>razvoj je u srazmeri sa inovativnošću i spremnošću da se investira u nove preduzetničke poduhvate, dakle zasniva se na slobodnom preduzetničkom duhu i spremnošću države da ga podstiče umesto da preuzima ulogu preduzetnika.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40104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Ključne osobine savremenog preduzetnika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Razumno preuzimanje </a:t>
            </a:r>
            <a:r>
              <a:rPr lang="de-DE" b="1" dirty="0" smtClean="0"/>
              <a:t>rizika</a:t>
            </a:r>
            <a:endParaRPr lang="de-DE" dirty="0"/>
          </a:p>
          <a:p>
            <a:r>
              <a:rPr lang="de-DE" dirty="0" smtClean="0"/>
              <a:t>odnosi se na </a:t>
            </a:r>
            <a:r>
              <a:rPr lang="de-DE" dirty="0"/>
              <a:t>izbor konačnih odluka u poslovanju uz temeljno preispitivanje svih okolnosti koje bi mogle da ugroze preduzetnički poduhvat i preuzimanje rizika za uspeh. </a:t>
            </a:r>
            <a:endParaRPr lang="de-DE" dirty="0" smtClean="0"/>
          </a:p>
          <a:p>
            <a:r>
              <a:rPr lang="de-DE" dirty="0" smtClean="0"/>
              <a:t>Preduzetnički </a:t>
            </a:r>
            <a:r>
              <a:rPr lang="de-DE" dirty="0"/>
              <a:t>rizik se odnosi na mogućnosti donošenja pogrešne odluke, bilo da je u pitanju nepredviđeni događaj iz šireg ili užeg okruženja ili zakazivanje ljudskog faktora u organizacionom sistemu.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5851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Ključne osobine savremenog preduzetnika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Samouverenost, uporan rad i odgovornost </a:t>
            </a:r>
            <a:endParaRPr lang="de-DE" dirty="0"/>
          </a:p>
          <a:p>
            <a:r>
              <a:rPr lang="de-DE" dirty="0" smtClean="0"/>
              <a:t>osobine </a:t>
            </a:r>
            <a:r>
              <a:rPr lang="de-DE" dirty="0"/>
              <a:t>svojstvene preduzetnicima. Oni su ambiciozni, veruju da se stvari mogu raditi bolje, stvoriti nove i bolje prilike, otvoriti nova </a:t>
            </a:r>
            <a:r>
              <a:rPr lang="de-DE" dirty="0" smtClean="0"/>
              <a:t>tržišta. </a:t>
            </a:r>
          </a:p>
          <a:p>
            <a:r>
              <a:rPr lang="de-DE" dirty="0"/>
              <a:t>Preduzetniku je za to potrebna izuzetna upornost i mukotrpan rad, on je stalno suočen sa traganjem za promenom i prilikom kako bi pravovremeno i na odgovarajući način na nju reagovao.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28620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Kreativnost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inovativnost</a:t>
            </a:r>
            <a:r>
              <a:rPr lang="en-GB" dirty="0" smtClean="0"/>
              <a:t> u </a:t>
            </a:r>
            <a:r>
              <a:rPr lang="en-GB" dirty="0" err="1" smtClean="0"/>
              <a:t>preduzetništvu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0924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Nivoi</a:t>
            </a:r>
            <a:r>
              <a:rPr lang="en-GB" b="1" dirty="0" smtClean="0"/>
              <a:t> </a:t>
            </a:r>
            <a:r>
              <a:rPr lang="en-GB" b="1" dirty="0" err="1" smtClean="0"/>
              <a:t>kreativnosti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 err="1">
                <a:solidFill>
                  <a:schemeClr val="tx1"/>
                </a:solidFill>
              </a:rPr>
              <a:t>Pripremna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faza</a:t>
            </a:r>
            <a:r>
              <a:rPr lang="en-US" sz="2400" dirty="0">
                <a:solidFill>
                  <a:schemeClr val="tx1"/>
                </a:solidFill>
              </a:rPr>
              <a:t> (problem/</a:t>
            </a:r>
            <a:r>
              <a:rPr lang="en-US" sz="2400" dirty="0" err="1">
                <a:solidFill>
                  <a:schemeClr val="tx1"/>
                </a:solidFill>
              </a:rPr>
              <a:t>pitanje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izazov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  <a:endParaRPr lang="en-GB" sz="2400" dirty="0">
              <a:solidFill>
                <a:schemeClr val="tx1"/>
              </a:solidFill>
            </a:endParaRPr>
          </a:p>
          <a:p>
            <a:pPr lvl="0"/>
            <a:r>
              <a:rPr lang="en-US" sz="2400" dirty="0" err="1">
                <a:solidFill>
                  <a:schemeClr val="tx1"/>
                </a:solidFill>
              </a:rPr>
              <a:t>Faza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otkrića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inkubaciona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faza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  <a:endParaRPr lang="en-GB" sz="2400" dirty="0">
              <a:solidFill>
                <a:schemeClr val="tx1"/>
              </a:solidFill>
            </a:endParaRPr>
          </a:p>
          <a:p>
            <a:pPr lvl="0"/>
            <a:r>
              <a:rPr lang="en-US" sz="2400" dirty="0">
                <a:solidFill>
                  <a:schemeClr val="tx1"/>
                </a:solidFill>
              </a:rPr>
              <a:t>Eureka </a:t>
            </a:r>
            <a:r>
              <a:rPr lang="en-US" sz="2400" dirty="0" err="1">
                <a:solidFill>
                  <a:schemeClr val="tx1"/>
                </a:solidFill>
              </a:rPr>
              <a:t>faza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iluminaciona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faza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  <a:endParaRPr lang="en-GB" sz="2400" dirty="0">
              <a:solidFill>
                <a:schemeClr val="tx1"/>
              </a:solidFill>
            </a:endParaRPr>
          </a:p>
          <a:p>
            <a:pPr lvl="0"/>
            <a:r>
              <a:rPr lang="en-US" sz="2400" dirty="0" err="1">
                <a:solidFill>
                  <a:schemeClr val="tx1"/>
                </a:solidFill>
              </a:rPr>
              <a:t>Kristalizaciona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faza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evaluaciona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faza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GB" sz="2400" dirty="0">
              <a:solidFill>
                <a:schemeClr val="tx1"/>
              </a:solidFill>
            </a:endParaRPr>
          </a:p>
          <a:p>
            <a:pPr lvl="0"/>
            <a:r>
              <a:rPr lang="en-US" sz="2400" dirty="0" err="1">
                <a:solidFill>
                  <a:schemeClr val="tx1"/>
                </a:solidFill>
              </a:rPr>
              <a:t>Implementaciona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faza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elaboraciona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faza</a:t>
            </a:r>
            <a:r>
              <a:rPr lang="en-US" sz="2400" dirty="0">
                <a:solidFill>
                  <a:schemeClr val="tx1"/>
                </a:solidFill>
              </a:rPr>
              <a:t>).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32923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Pripremna</a:t>
            </a:r>
            <a:r>
              <a:rPr lang="en-GB" b="1" dirty="0" smtClean="0"/>
              <a:t> </a:t>
            </a:r>
            <a:r>
              <a:rPr lang="en-GB" b="1" dirty="0" err="1" smtClean="0"/>
              <a:t>faza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>
                <a:solidFill>
                  <a:schemeClr val="tx1"/>
                </a:solidFill>
              </a:rPr>
              <a:t>dešava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priprema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pojedinca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kreativno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razmišljanje</a:t>
            </a:r>
            <a:r>
              <a:rPr lang="en-US" sz="2400" dirty="0">
                <a:solidFill>
                  <a:schemeClr val="tx1"/>
                </a:solidFill>
              </a:rPr>
              <a:t>, on </a:t>
            </a:r>
            <a:r>
              <a:rPr lang="en-US" sz="2400" dirty="0" err="1">
                <a:solidFill>
                  <a:schemeClr val="tx1"/>
                </a:solidFill>
              </a:rPr>
              <a:t>postaje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osetljiv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stvarima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problemima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vezi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njegovim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interesovanjima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On </a:t>
            </a:r>
            <a:r>
              <a:rPr lang="en-US" sz="2400" dirty="0" err="1">
                <a:solidFill>
                  <a:schemeClr val="tx1"/>
                </a:solidFill>
              </a:rPr>
              <a:t>pri</a:t>
            </a:r>
            <a:r>
              <a:rPr lang="en-US" sz="2400" dirty="0">
                <a:solidFill>
                  <a:schemeClr val="tx1"/>
                </a:solidFill>
              </a:rPr>
              <a:t> tome </a:t>
            </a:r>
            <a:r>
              <a:rPr lang="en-US" sz="2400" dirty="0" err="1">
                <a:solidFill>
                  <a:schemeClr val="tx1"/>
                </a:solidFill>
              </a:rPr>
              <a:t>može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imati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određeno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formalno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obrazovanje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iskustvo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znanje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unosi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proces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prepoznavanja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prilike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82467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Faza</a:t>
            </a:r>
            <a:r>
              <a:rPr lang="en-GB" b="1" dirty="0" smtClean="0"/>
              <a:t> </a:t>
            </a:r>
            <a:r>
              <a:rPr lang="en-GB" b="1" dirty="0" err="1" smtClean="0"/>
              <a:t>otkrića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>
                <a:solidFill>
                  <a:schemeClr val="tx1"/>
                </a:solidFill>
              </a:rPr>
              <a:t>pripremljena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svest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prethodnoj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deluje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katalizator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nove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ideje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2400" dirty="0" err="1" smtClean="0">
                <a:solidFill>
                  <a:schemeClr val="tx1"/>
                </a:solidFill>
              </a:rPr>
              <a:t>naizgled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se u </a:t>
            </a:r>
            <a:r>
              <a:rPr lang="en-US" sz="2400" dirty="0" err="1">
                <a:solidFill>
                  <a:schemeClr val="tx1"/>
                </a:solidFill>
              </a:rPr>
              <a:t>ovoj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ništa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značajno</a:t>
            </a:r>
            <a:r>
              <a:rPr lang="en-US" sz="2400" dirty="0">
                <a:solidFill>
                  <a:schemeClr val="tx1"/>
                </a:solidFill>
              </a:rPr>
              <a:t> ne </a:t>
            </a:r>
            <a:r>
              <a:rPr lang="en-US" sz="2400" dirty="0" err="1">
                <a:solidFill>
                  <a:schemeClr val="tx1"/>
                </a:solidFill>
              </a:rPr>
              <a:t>dešava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čak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preporučuje</a:t>
            </a:r>
            <a:r>
              <a:rPr lang="en-US" sz="2400" dirty="0">
                <a:solidFill>
                  <a:schemeClr val="tx1"/>
                </a:solidFill>
              </a:rPr>
              <a:t> da se </a:t>
            </a:r>
            <a:r>
              <a:rPr lang="en-US" sz="2400" dirty="0" err="1">
                <a:solidFill>
                  <a:schemeClr val="tx1"/>
                </a:solidFill>
              </a:rPr>
              <a:t>preduzetnik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relaksira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izmakne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iz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situacije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drugo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okruženje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prepusti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sanjarenju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56122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Iluminaciona</a:t>
            </a:r>
            <a:r>
              <a:rPr lang="en-GB" b="1" dirty="0" smtClean="0"/>
              <a:t> </a:t>
            </a:r>
            <a:r>
              <a:rPr lang="en-GB" b="1" dirty="0" err="1" smtClean="0"/>
              <a:t>faza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</a:t>
            </a:r>
            <a:r>
              <a:rPr lang="en-US" sz="2400" dirty="0" err="1" smtClean="0">
                <a:solidFill>
                  <a:schemeClr val="tx1"/>
                </a:solidFill>
              </a:rPr>
              <a:t>sijalica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pali</a:t>
            </a:r>
            <a:r>
              <a:rPr lang="en-US" sz="2400" dirty="0">
                <a:solidFill>
                  <a:schemeClr val="tx1"/>
                </a:solidFill>
              </a:rPr>
              <a:t>”.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err="1" smtClean="0">
                <a:solidFill>
                  <a:schemeClr val="tx1"/>
                </a:solidFill>
              </a:rPr>
              <a:t>Dakle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dešava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suštinsko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prepoznavanje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shvatanje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problema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nazire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njegovo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rešenje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rađa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ideja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r>
              <a:rPr lang="en-US" sz="2400" dirty="0" err="1">
                <a:solidFill>
                  <a:schemeClr val="tx1"/>
                </a:solidFill>
              </a:rPr>
              <a:t>Praktično</a:t>
            </a:r>
            <a:r>
              <a:rPr lang="en-US" sz="2400" dirty="0">
                <a:solidFill>
                  <a:schemeClr val="tx1"/>
                </a:solidFill>
              </a:rPr>
              <a:t>, u </a:t>
            </a:r>
            <a:r>
              <a:rPr lang="en-US" sz="2400" dirty="0" err="1">
                <a:solidFill>
                  <a:schemeClr val="tx1"/>
                </a:solidFill>
              </a:rPr>
              <a:t>ovoj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fazi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prepoznaje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preduzetnička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prilika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Sa </a:t>
            </a:r>
            <a:r>
              <a:rPr lang="en-US" sz="2400" dirty="0" err="1">
                <a:solidFill>
                  <a:schemeClr val="tx1"/>
                </a:solidFill>
              </a:rPr>
              <a:t>jedne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strane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preduzetnik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može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odraziti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napred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kreativni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proces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ali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zbog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nedovoljnog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samopouzdanja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svesnosti</a:t>
            </a:r>
            <a:r>
              <a:rPr lang="en-US" sz="2400" dirty="0">
                <a:solidFill>
                  <a:schemeClr val="tx1"/>
                </a:solidFill>
              </a:rPr>
              <a:t> o </a:t>
            </a:r>
            <a:r>
              <a:rPr lang="en-US" sz="2400" dirty="0" err="1">
                <a:solidFill>
                  <a:schemeClr val="tx1"/>
                </a:solidFill>
              </a:rPr>
              <a:t>nedovoljnom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znanju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sposobnostima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odustajanja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vraćanja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pripremnu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fazu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43841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faza</a:t>
            </a:r>
            <a:r>
              <a:rPr lang="en-US" b="1" dirty="0" smtClean="0"/>
              <a:t> </a:t>
            </a:r>
            <a:r>
              <a:rPr lang="en-US" b="1" dirty="0" err="1"/>
              <a:t>kristalizacije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generisana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ideja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postaje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predmet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pažljivog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proučavanja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analize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aspekta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njene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izvodljivosti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održivosti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preduzetnike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veoma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važno</a:t>
            </a:r>
            <a:r>
              <a:rPr lang="en-US" sz="2400" dirty="0">
                <a:solidFill>
                  <a:schemeClr val="tx1"/>
                </a:solidFill>
              </a:rPr>
              <a:t> da </a:t>
            </a:r>
            <a:r>
              <a:rPr lang="en-US" sz="2400" dirty="0" err="1">
                <a:solidFill>
                  <a:schemeClr val="tx1"/>
                </a:solidFill>
              </a:rPr>
              <a:t>prođu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kroz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ovu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fazu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da ne </a:t>
            </a:r>
            <a:r>
              <a:rPr lang="en-US" sz="2400" dirty="0" err="1">
                <a:solidFill>
                  <a:schemeClr val="tx1"/>
                </a:solidFill>
              </a:rPr>
              <a:t>prave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grešku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preskačući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direktno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prelazeći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fazu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implementacije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6323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Faza</a:t>
            </a:r>
            <a:r>
              <a:rPr lang="en-US" b="1" dirty="0" smtClean="0"/>
              <a:t> </a:t>
            </a:r>
            <a:r>
              <a:rPr lang="en-US" b="1" dirty="0" err="1"/>
              <a:t>implementacije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ideja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se </a:t>
            </a:r>
            <a:r>
              <a:rPr lang="en-US" sz="2400" dirty="0" err="1">
                <a:solidFill>
                  <a:schemeClr val="tx1"/>
                </a:solidFill>
              </a:rPr>
              <a:t>transformiše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realnost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materijalizacija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kreacije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potvrda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tržištu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vidu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novog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proizvoda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usluge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novog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biznis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koncepta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2401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Inovacije u turizmu</a:t>
            </a:r>
            <a:r>
              <a:rPr lang="de-DE" dirty="0"/>
              <a:t> po karakteru mogu biti: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de-DE" sz="2800" b="1" dirty="0" smtClean="0">
                <a:solidFill>
                  <a:schemeClr val="tx1"/>
                </a:solidFill>
              </a:rPr>
              <a:t>tehničko-tehnološke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r>
              <a:rPr lang="de-DE" sz="2800" dirty="0">
                <a:solidFill>
                  <a:schemeClr val="tx1"/>
                </a:solidFill>
              </a:rPr>
              <a:t>(npr. nov rezervacioni sistem, aplikacija za mobilne telefone, uvođenje “zelene energije” u smeštajne kapacitete i sl.) </a:t>
            </a:r>
            <a:endParaRPr lang="en-GB" sz="2800" dirty="0">
              <a:solidFill>
                <a:schemeClr val="tx1"/>
              </a:solidFill>
            </a:endParaRPr>
          </a:p>
          <a:p>
            <a:pPr lvl="0"/>
            <a:r>
              <a:rPr lang="de-DE" sz="2800" b="1" dirty="0">
                <a:solidFill>
                  <a:schemeClr val="tx1"/>
                </a:solidFill>
              </a:rPr>
              <a:t>društvene</a:t>
            </a:r>
            <a:r>
              <a:rPr lang="de-DE" sz="2800" dirty="0">
                <a:solidFill>
                  <a:schemeClr val="tx1"/>
                </a:solidFill>
              </a:rPr>
              <a:t> (obrazovanje i motivacija zaposlenih, nagrađivanje kadrova kroz incentive putovanja, uvođenje novih radnih mesta, nova organizaciona struktura, obuka, decentralizacija posla i sl.</a:t>
            </a:r>
            <a:endParaRPr lang="en-GB" sz="2800" dirty="0">
              <a:solidFill>
                <a:schemeClr val="tx1"/>
              </a:solidFill>
            </a:endParaRPr>
          </a:p>
          <a:p>
            <a:pPr lvl="0"/>
            <a:r>
              <a:rPr lang="de-DE" sz="2800" b="1" dirty="0">
                <a:solidFill>
                  <a:schemeClr val="tx1"/>
                </a:solidFill>
              </a:rPr>
              <a:t>institucionalne: </a:t>
            </a:r>
            <a:r>
              <a:rPr lang="de-DE" sz="2800" dirty="0">
                <a:solidFill>
                  <a:schemeClr val="tx1"/>
                </a:solidFill>
              </a:rPr>
              <a:t> izvan individualnog preduzeća; mogu obuhvatiti: reformu finansijskih podsticaja koji restrukturiraju koncepte selektivnih vidova turizma, osnivanje i promenu kreditnih i finansijski institucija, klastera i sl. </a:t>
            </a:r>
            <a:endParaRPr lang="en-GB" sz="2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76305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Inovacije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različitim</a:t>
            </a:r>
            <a:r>
              <a:rPr lang="en-US" b="1" dirty="0"/>
              <a:t> </a:t>
            </a:r>
            <a:r>
              <a:rPr lang="en-US" b="1" dirty="0" err="1"/>
              <a:t>nivoima</a:t>
            </a:r>
            <a:r>
              <a:rPr lang="en-US" b="1" dirty="0"/>
              <a:t> </a:t>
            </a:r>
            <a:r>
              <a:rPr lang="en-US" b="1" dirty="0" err="1"/>
              <a:t>uključuju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82136" y="2141482"/>
            <a:ext cx="5154692" cy="4282965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sz="2400" b="1" dirty="0" err="1">
                <a:solidFill>
                  <a:schemeClr val="tx1"/>
                </a:solidFill>
              </a:rPr>
              <a:t>na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nivou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turističkog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dirty="0" err="1">
                <a:solidFill>
                  <a:schemeClr val="tx1"/>
                </a:solidFill>
              </a:rPr>
              <a:t>uvođenje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društveno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odgovornog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preduzetnika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putem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eko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programa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poslovne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saradnje</a:t>
            </a:r>
            <a:r>
              <a:rPr lang="en-US" sz="2400" dirty="0">
                <a:solidFill>
                  <a:schemeClr val="tx1"/>
                </a:solidFill>
              </a:rPr>
              <a:t> da bi se </a:t>
            </a:r>
            <a:r>
              <a:rPr lang="en-US" sz="2400" dirty="0" err="1">
                <a:solidFill>
                  <a:schemeClr val="tx1"/>
                </a:solidFill>
              </a:rPr>
              <a:t>kreirali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novi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proizvodi</a:t>
            </a:r>
            <a:r>
              <a:rPr lang="en-US" sz="2400" dirty="0">
                <a:solidFill>
                  <a:schemeClr val="tx1"/>
                </a:solidFill>
              </a:rPr>
              <a:t>;</a:t>
            </a:r>
            <a:endParaRPr lang="en-GB" sz="2400" dirty="0">
              <a:solidFill>
                <a:schemeClr val="tx1"/>
              </a:solidFill>
            </a:endParaRPr>
          </a:p>
          <a:p>
            <a:pPr lvl="0"/>
            <a:r>
              <a:rPr lang="de-DE" sz="2400" b="1" dirty="0">
                <a:solidFill>
                  <a:schemeClr val="tx1"/>
                </a:solidFill>
              </a:rPr>
              <a:t>za razvoj lokalne infrastrukture</a:t>
            </a:r>
            <a:r>
              <a:rPr lang="de-DE" sz="2400" dirty="0">
                <a:solidFill>
                  <a:schemeClr val="tx1"/>
                </a:solidFill>
              </a:rPr>
              <a:t>: klaster turističke aktivnosti u cilju smanjenja sezonskog pritiska;</a:t>
            </a:r>
            <a:endParaRPr lang="en-GB" sz="2400" dirty="0">
              <a:solidFill>
                <a:schemeClr val="tx1"/>
              </a:solidFill>
            </a:endParaRPr>
          </a:p>
          <a:p>
            <a:pPr lvl="0"/>
            <a:r>
              <a:rPr lang="de-DE" sz="2400" b="1" dirty="0">
                <a:solidFill>
                  <a:schemeClr val="tx1"/>
                </a:solidFill>
              </a:rPr>
              <a:t>na nivou proizvoda</a:t>
            </a:r>
            <a:r>
              <a:rPr lang="de-DE" sz="2400" dirty="0">
                <a:solidFill>
                  <a:schemeClr val="tx1"/>
                </a:solidFill>
              </a:rPr>
              <a:t>: razvoj npr. manjih plaža gde bi se mogle razvijati aktivnosti niskog intenziteta;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6" y="1828800"/>
            <a:ext cx="4783163" cy="444587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de-DE" sz="2600" b="1" dirty="0">
                <a:solidFill>
                  <a:schemeClr val="tx1"/>
                </a:solidFill>
              </a:rPr>
              <a:t>na nivou potrošača</a:t>
            </a:r>
            <a:r>
              <a:rPr lang="de-DE" sz="2600" dirty="0">
                <a:solidFill>
                  <a:schemeClr val="tx1"/>
                </a:solidFill>
              </a:rPr>
              <a:t>: ispunjenje posebnih zahteva potrošača (npr. u vezi sa nutricionističkim zahtevima).</a:t>
            </a:r>
            <a:endParaRPr lang="en-GB" sz="2600" dirty="0">
              <a:solidFill>
                <a:schemeClr val="tx1"/>
              </a:solidFill>
            </a:endParaRPr>
          </a:p>
          <a:p>
            <a:pPr lvl="0"/>
            <a:r>
              <a:rPr lang="de-DE" sz="2600" b="1" dirty="0">
                <a:solidFill>
                  <a:schemeClr val="tx1"/>
                </a:solidFill>
              </a:rPr>
              <a:t>Mreže</a:t>
            </a:r>
            <a:r>
              <a:rPr lang="de-DE" sz="2600" dirty="0">
                <a:solidFill>
                  <a:schemeClr val="tx1"/>
                </a:solidFill>
              </a:rPr>
              <a:t> u koje se firme povezuju nakon svog osnivanja pokazale su se kao značajan faktor za kontinuirani  uspeh preduzeća. Efikasne mreže koje podstiču dobru komunikaciju među firmama unapređuju preduzetničko ponašanje i doprinose uspešnosti preduzetnika.</a:t>
            </a:r>
            <a:endParaRPr lang="en-GB" sz="26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734102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238</TotalTime>
  <Words>3282</Words>
  <Application>Microsoft Office PowerPoint</Application>
  <PresentationFormat>Prilagođavanje</PresentationFormat>
  <Paragraphs>221</Paragraphs>
  <Slides>53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53</vt:i4>
      </vt:variant>
    </vt:vector>
  </HeadingPairs>
  <TitlesOfParts>
    <vt:vector size="54" baseType="lpstr">
      <vt:lpstr>Wisp</vt:lpstr>
      <vt:lpstr>Osnove preduzetništva</vt:lpstr>
      <vt:lpstr>PowerPoint prezentacija</vt:lpstr>
      <vt:lpstr>PowerPoint prezentacija</vt:lpstr>
      <vt:lpstr>Model 10d</vt:lpstr>
      <vt:lpstr>pristupi preduzetništvu </vt:lpstr>
      <vt:lpstr>Mekleland (McClelland): ključne kompetencije uspešnih preduzetnika</vt:lpstr>
      <vt:lpstr>Timons smatra da uspešan preduzetnik mora posedovati sledećih devet osobina</vt:lpstr>
      <vt:lpstr>Timons</vt:lpstr>
      <vt:lpstr>PowerPoint prezentacija</vt:lpstr>
      <vt:lpstr>Osnovne odlike</vt:lpstr>
      <vt:lpstr>Osnovne odlike</vt:lpstr>
      <vt:lpstr>POJAM PREDUZETNIŠTVA U SAVREMENIM USLOVIMA POSLOVANJA </vt:lpstr>
      <vt:lpstr>PowerPoint prezentacija</vt:lpstr>
      <vt:lpstr>PowerPoint prezentacija</vt:lpstr>
      <vt:lpstr>PowerPoint prezentacija</vt:lpstr>
      <vt:lpstr>Preduzetničke perspektive</vt:lpstr>
      <vt:lpstr>PowerPoint prezentacija</vt:lpstr>
      <vt:lpstr>PowerPoint prezentacija</vt:lpstr>
      <vt:lpstr>Vrste i značaj preduzetništva </vt:lpstr>
      <vt:lpstr>Ko ili šta može nositi epitet preduzetnički? </vt:lpstr>
      <vt:lpstr>Gde se preduzetništvo sve može javiti? </vt:lpstr>
      <vt:lpstr>Preduzetništvo se može sistematizovati u dve osnovne vrste </vt:lpstr>
      <vt:lpstr>Tradicionalno preduzetništvo </vt:lpstr>
      <vt:lpstr>Tradicionalno preduzetništvo </vt:lpstr>
      <vt:lpstr>Interno (korporativno) preduzetništvo  </vt:lpstr>
      <vt:lpstr>Interno (korporativno) preduzetništvo  </vt:lpstr>
      <vt:lpstr>Razlike između osnovnog preduzetništva (tradicionalnog) i korporativnog:</vt:lpstr>
      <vt:lpstr>Razlike između osnovnog preduzetništva (tradicionalnog) i korporativnog:</vt:lpstr>
      <vt:lpstr>Nastanak socijalno motivisanog preduzetništva</vt:lpstr>
      <vt:lpstr>Nastanak socijalno motivisanog preduzetništva</vt:lpstr>
      <vt:lpstr>Nastanak socijalno motivisanog preduzetništva</vt:lpstr>
      <vt:lpstr>Socijalno preduzetništvo</vt:lpstr>
      <vt:lpstr>Socijalno preduzetništvo</vt:lpstr>
      <vt:lpstr>Socijalno preduzetništvo</vt:lpstr>
      <vt:lpstr>Socijalni preduzetnik</vt:lpstr>
      <vt:lpstr>Socijalni preduzetnik</vt:lpstr>
      <vt:lpstr>PowerPoint prezentacija</vt:lpstr>
      <vt:lpstr>PowerPoint prezentacija</vt:lpstr>
      <vt:lpstr>PowerPoint prezentacija</vt:lpstr>
      <vt:lpstr>PowerPoint prezentacija</vt:lpstr>
      <vt:lpstr>Savremeni preduzetnik</vt:lpstr>
      <vt:lpstr>Ključne osobine savremenog preduzetnika</vt:lpstr>
      <vt:lpstr>Ključne osobine savremenog preduzetnika</vt:lpstr>
      <vt:lpstr>Ključne osobine savremenog preduzetnika</vt:lpstr>
      <vt:lpstr>Kreativnost i inovativnost u preduzetništvu</vt:lpstr>
      <vt:lpstr>Nivoi kreativnosti</vt:lpstr>
      <vt:lpstr>Pripremna faza</vt:lpstr>
      <vt:lpstr>Faza otkrića</vt:lpstr>
      <vt:lpstr>Iluminaciona faza</vt:lpstr>
      <vt:lpstr>faza kristalizacije</vt:lpstr>
      <vt:lpstr>Faza implementacije</vt:lpstr>
      <vt:lpstr>Inovacije u turizmu po karakteru mogu biti: </vt:lpstr>
      <vt:lpstr>Inovacije na različitim nivoima uključuju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mina</dc:creator>
  <cp:lastModifiedBy>User</cp:lastModifiedBy>
  <cp:revision>36</cp:revision>
  <dcterms:created xsi:type="dcterms:W3CDTF">2019-10-10T15:18:30Z</dcterms:created>
  <dcterms:modified xsi:type="dcterms:W3CDTF">2019-10-22T08:22:50Z</dcterms:modified>
</cp:coreProperties>
</file>