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2" r:id="rId4"/>
    <p:sldId id="275" r:id="rId5"/>
    <p:sldId id="313" r:id="rId6"/>
    <p:sldId id="328" r:id="rId7"/>
    <p:sldId id="329" r:id="rId8"/>
    <p:sldId id="330" r:id="rId9"/>
    <p:sldId id="331" r:id="rId10"/>
    <p:sldId id="332" r:id="rId11"/>
    <p:sldId id="333" r:id="rId12"/>
    <p:sldId id="335" r:id="rId13"/>
    <p:sldId id="336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37" r:id="rId23"/>
    <p:sldId id="338" r:id="rId24"/>
    <p:sldId id="340" r:id="rId25"/>
    <p:sldId id="339" r:id="rId26"/>
    <p:sldId id="323" r:id="rId27"/>
    <p:sldId id="324" r:id="rId28"/>
    <p:sldId id="325" r:id="rId29"/>
    <p:sldId id="326" r:id="rId30"/>
    <p:sldId id="327" r:id="rId31"/>
    <p:sldId id="278" r:id="rId32"/>
    <p:sldId id="279" r:id="rId33"/>
    <p:sldId id="350" r:id="rId34"/>
    <p:sldId id="351" r:id="rId35"/>
    <p:sldId id="352" r:id="rId36"/>
    <p:sldId id="354" r:id="rId37"/>
    <p:sldId id="355" r:id="rId38"/>
    <p:sldId id="356" r:id="rId39"/>
    <p:sldId id="357" r:id="rId40"/>
    <p:sldId id="358" r:id="rId41"/>
    <p:sldId id="367" r:id="rId42"/>
    <p:sldId id="359" r:id="rId43"/>
    <p:sldId id="360" r:id="rId44"/>
    <p:sldId id="361" r:id="rId45"/>
    <p:sldId id="362" r:id="rId46"/>
    <p:sldId id="363" r:id="rId47"/>
    <p:sldId id="364" r:id="rId48"/>
    <p:sldId id="365" r:id="rId49"/>
    <p:sldId id="366" r:id="rId50"/>
    <p:sldId id="368" r:id="rId51"/>
    <p:sldId id="353" r:id="rId52"/>
    <p:sldId id="349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akademijaelit.com/kursevi/biznis-plan-obuka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mariopilar.com/usluge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edukacija.rs/poslovne-vestine/menadzment/sta-je-nelojalna-konkurencija-a-sta-monopol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smtClean="0"/>
              <a:t>ULOGA </a:t>
            </a:r>
            <a:r>
              <a:rPr lang="en-GB" sz="4000" b="1" dirty="0"/>
              <a:t>RIZIKA U PREDUZETNIČKOM PODUHVATU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sr-Latn-RS" dirty="0" smtClean="0"/>
          </a:p>
          <a:p>
            <a:pPr algn="r"/>
            <a:endParaRPr lang="sr-Latn-RS" dirty="0"/>
          </a:p>
          <a:p>
            <a:pPr algn="r"/>
            <a:r>
              <a:rPr lang="en-US" dirty="0" smtClean="0"/>
              <a:t> prof. d</a:t>
            </a:r>
            <a:r>
              <a:rPr lang="en-GB" dirty="0" smtClean="0"/>
              <a:t>r </a:t>
            </a:r>
            <a:r>
              <a:rPr lang="sr-Latn-RS" dirty="0" smtClean="0"/>
              <a:t>Renata Pindžo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3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Definicija rizika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707" y="1688431"/>
            <a:ext cx="8915400" cy="3777622"/>
          </a:xfrm>
        </p:spPr>
        <p:txBody>
          <a:bodyPr>
            <a:noAutofit/>
          </a:bodyPr>
          <a:lstStyle/>
          <a:p>
            <a:r>
              <a:rPr lang="sr-Latn-RS" sz="2200" b="1" dirty="0" smtClean="0"/>
              <a:t>Rizik: mogućnost nastanka neplaniranih i nepredviđenih posledica.</a:t>
            </a:r>
          </a:p>
          <a:p>
            <a:r>
              <a:rPr lang="sr-Latn-RS" sz="2200" b="1" dirty="0" smtClean="0"/>
              <a:t>Rizik prisutan kod svih vrsta preduzeća i njihovog poslovanja bez obzira na veličinu i način organizovanja.</a:t>
            </a:r>
          </a:p>
          <a:p>
            <a:r>
              <a:rPr lang="sr-Latn-RS" sz="2200" b="1" dirty="0" smtClean="0"/>
              <a:t>Rizik predstavlja izazov i ne sme da bude smetnja razvoju.</a:t>
            </a:r>
          </a:p>
          <a:p>
            <a:r>
              <a:rPr lang="sr-Latn-RS" sz="2200" b="1" dirty="0" smtClean="0"/>
              <a:t>Preuzimanje rizika: način da se otkriju sopstvene sposobnosti preduzeća i menadžmentu obezbedi veća samouverenost.</a:t>
            </a:r>
          </a:p>
          <a:p>
            <a:r>
              <a:rPr lang="sr-Latn-RS" sz="2200" b="1" dirty="0" smtClean="0"/>
              <a:t>Ako menadžment ne želi preuzimati rizik: nikada neće iskoristiti svoje potencijale!</a:t>
            </a:r>
          </a:p>
          <a:p>
            <a:r>
              <a:rPr lang="sr-Latn-RS" sz="2200" b="1" dirty="0" smtClean="0"/>
              <a:t>Primer: ulaganje u nove tehnologije sa ciljem proizvodnje novog proizvoda? Kako se donose odluke? 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424057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Preduzetništvo 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0612" y="1507958"/>
            <a:ext cx="8915400" cy="3777622"/>
          </a:xfrm>
        </p:spPr>
        <p:txBody>
          <a:bodyPr>
            <a:noAutofit/>
          </a:bodyPr>
          <a:lstStyle/>
          <a:p>
            <a:r>
              <a:rPr lang="sr-Latn-RS" sz="2200" b="1" dirty="0" smtClean="0"/>
              <a:t>Preduzetništvo se zasniva na kulturi preuzimanja rizika</a:t>
            </a:r>
          </a:p>
          <a:p>
            <a:r>
              <a:rPr lang="sr-Latn-RS" sz="2200" b="1" dirty="0" smtClean="0"/>
              <a:t>Razmatranje rizika je integralni deo procesa svih poslovnih aktivnosti, mogućnost neuspeha uvek je prisutna</a:t>
            </a:r>
          </a:p>
          <a:p>
            <a:r>
              <a:rPr lang="sr-Latn-RS" sz="2200" b="1" dirty="0" smtClean="0"/>
              <a:t>Gotovo svaka poslovna odluka može imati konzervativnu i </a:t>
            </a:r>
            <a:r>
              <a:rPr lang="sr-Latn-RS" sz="2200" b="1" dirty="0" err="1" smtClean="0"/>
              <a:t>rizičniju</a:t>
            </a:r>
            <a:r>
              <a:rPr lang="sr-Latn-RS" sz="2200" b="1" dirty="0" smtClean="0"/>
              <a:t> varijantu.</a:t>
            </a:r>
          </a:p>
          <a:p>
            <a:r>
              <a:rPr lang="sr-Latn-RS" sz="2200" b="1" u="sng" dirty="0" smtClean="0"/>
              <a:t>Donošenje odluke o izboru se zasniva:</a:t>
            </a:r>
          </a:p>
          <a:p>
            <a:pPr>
              <a:buFont typeface="+mj-lt"/>
              <a:buAutoNum type="arabicPeriod"/>
            </a:pPr>
            <a:r>
              <a:rPr lang="sr-Latn-RS" sz="2200" b="1" dirty="0" smtClean="0"/>
              <a:t>Atraktivnosti svake pojedinačne mogućnosti</a:t>
            </a:r>
          </a:p>
          <a:p>
            <a:pPr>
              <a:buFont typeface="+mj-lt"/>
              <a:buAutoNum type="arabicPeriod"/>
            </a:pPr>
            <a:r>
              <a:rPr lang="sr-Latn-RS" sz="2200" b="1" dirty="0" smtClean="0"/>
              <a:t>Verovatnoći uspeha ili neuspeha koju svaka mogućnost/opcija nagoveštava</a:t>
            </a:r>
          </a:p>
          <a:p>
            <a:pPr>
              <a:buFont typeface="+mj-lt"/>
              <a:buAutoNum type="arabicPeriod"/>
            </a:pPr>
            <a:r>
              <a:rPr lang="sr-Latn-RS" sz="2200" b="1" dirty="0" smtClean="0"/>
              <a:t>Nivou gubitka koje je svako preduzeće spremno da podnese</a:t>
            </a:r>
          </a:p>
          <a:p>
            <a:pPr>
              <a:buFont typeface="+mj-lt"/>
              <a:buAutoNum type="arabicPeriod"/>
            </a:pPr>
            <a:r>
              <a:rPr lang="sr-Latn-RS" sz="2200" b="1" dirty="0" smtClean="0"/>
              <a:t>Na stepenu do kojeg napori preduzeća mogu da minimiziraju verovatnoću neuspeha, odnosno maksimiziraju verovatnoću uspeha.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329380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Ciljevi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0770" y="1724527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Objasnit</a:t>
            </a:r>
            <a:r>
              <a:rPr lang="sr-Latn-RS" sz="2400" b="1" dirty="0" smtClean="0"/>
              <a:t>i</a:t>
            </a:r>
            <a:r>
              <a:rPr lang="en-US" sz="2400" b="1" dirty="0" smtClean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je </a:t>
            </a:r>
            <a:r>
              <a:rPr lang="en-US" sz="2400" b="1" dirty="0" err="1"/>
              <a:t>rizik</a:t>
            </a:r>
            <a:r>
              <a:rPr lang="en-US" sz="2400" b="1" dirty="0"/>
              <a:t> </a:t>
            </a:r>
            <a:r>
              <a:rPr lang="en-US" sz="2400" b="1" dirty="0" err="1"/>
              <a:t>neizbežan</a:t>
            </a:r>
            <a:r>
              <a:rPr lang="en-US" sz="2400" b="1" dirty="0"/>
              <a:t>. </a:t>
            </a:r>
            <a:endParaRPr lang="sr-Latn-RS" sz="2400" b="1" dirty="0" smtClean="0"/>
          </a:p>
          <a:p>
            <a:r>
              <a:rPr lang="en-US" sz="2400" b="1" dirty="0" err="1" smtClean="0"/>
              <a:t>Opi</a:t>
            </a:r>
            <a:r>
              <a:rPr lang="sr-Latn-RS" sz="2400" b="1" dirty="0" smtClean="0"/>
              <a:t>sati</a:t>
            </a:r>
            <a:r>
              <a:rPr lang="en-US" sz="2400" b="1" dirty="0" smtClean="0"/>
              <a:t> </a:t>
            </a:r>
            <a:r>
              <a:rPr lang="sr-Latn-RS" sz="2400" b="1" dirty="0" smtClean="0"/>
              <a:t>vrste </a:t>
            </a:r>
            <a:r>
              <a:rPr lang="en-US" sz="2400" b="1" dirty="0" err="1" smtClean="0"/>
              <a:t>rizik</a:t>
            </a:r>
            <a:r>
              <a:rPr lang="sr-Latn-RS" sz="2400" b="1" dirty="0" smtClean="0"/>
              <a:t>a</a:t>
            </a:r>
            <a:r>
              <a:rPr lang="en-US" sz="2400" b="1" dirty="0" smtClean="0"/>
              <a:t>. </a:t>
            </a:r>
            <a:endParaRPr lang="sr-Latn-RS" sz="2400" b="1" dirty="0" smtClean="0"/>
          </a:p>
          <a:p>
            <a:r>
              <a:rPr lang="en-US" sz="2400" b="1" dirty="0" err="1" smtClean="0"/>
              <a:t>Opi</a:t>
            </a:r>
            <a:r>
              <a:rPr lang="sr-Latn-RS" sz="2400" b="1" dirty="0" smtClean="0"/>
              <a:t>sati kako se nositi </a:t>
            </a:r>
            <a:r>
              <a:rPr lang="en-US" sz="2400" b="1" dirty="0" smtClean="0"/>
              <a:t>I </a:t>
            </a:r>
            <a:r>
              <a:rPr lang="en-US" sz="2400" b="1" dirty="0" err="1" smtClean="0"/>
              <a:t>kako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upravljati</a:t>
            </a:r>
            <a:r>
              <a:rPr lang="en-US" sz="2400" b="1" dirty="0" smtClean="0"/>
              <a:t> </a:t>
            </a:r>
            <a:r>
              <a:rPr lang="sr-Latn-RS" sz="2400" b="1" dirty="0" smtClean="0"/>
              <a:t>rizicima</a:t>
            </a:r>
            <a:r>
              <a:rPr lang="en-US" sz="2400" b="1" dirty="0" smtClean="0"/>
              <a:t>.</a:t>
            </a:r>
            <a:endParaRPr lang="sr-Latn-RS" sz="2400" b="1" dirty="0" smtClean="0"/>
          </a:p>
          <a:p>
            <a:endParaRPr lang="sr-Latn-RS" sz="2400" b="1" dirty="0"/>
          </a:p>
          <a:p>
            <a:pPr algn="just"/>
            <a:r>
              <a:rPr lang="en-US" sz="2400" b="1" dirty="0" err="1"/>
              <a:t>Rizik</a:t>
            </a:r>
            <a:r>
              <a:rPr lang="en-US" sz="2400" b="1" dirty="0"/>
              <a:t> je </a:t>
            </a:r>
            <a:r>
              <a:rPr lang="en-US" sz="2400" b="1" dirty="0" err="1"/>
              <a:t>preduzetnički</a:t>
            </a:r>
            <a:r>
              <a:rPr lang="en-US" sz="2400" b="1" dirty="0"/>
              <a:t> </a:t>
            </a:r>
            <a:r>
              <a:rPr lang="en-US" sz="2400" b="1" dirty="0" err="1"/>
              <a:t>život</a:t>
            </a:r>
            <a:r>
              <a:rPr lang="en-US" sz="2400" b="1" dirty="0"/>
              <a:t>. </a:t>
            </a:r>
            <a:endParaRPr lang="sr-Latn-RS" sz="2400" b="1" dirty="0"/>
          </a:p>
          <a:p>
            <a:pPr algn="just"/>
            <a:r>
              <a:rPr lang="en-US" sz="2400" b="1" dirty="0"/>
              <a:t>Da bi </a:t>
            </a:r>
            <a:r>
              <a:rPr lang="en-US" sz="2400" b="1" dirty="0" err="1"/>
              <a:t>izgradili</a:t>
            </a:r>
            <a:r>
              <a:rPr lang="en-US" sz="2400" b="1" dirty="0"/>
              <a:t> </a:t>
            </a:r>
            <a:r>
              <a:rPr lang="en-US" sz="2400" b="1" dirty="0" err="1"/>
              <a:t>uspešan</a:t>
            </a:r>
            <a:r>
              <a:rPr lang="en-US" sz="2400" b="1" dirty="0"/>
              <a:t> </a:t>
            </a:r>
            <a:r>
              <a:rPr lang="en-US" sz="2400" b="1" dirty="0" err="1"/>
              <a:t>posao</a:t>
            </a:r>
            <a:r>
              <a:rPr lang="en-US" sz="2400" b="1" dirty="0"/>
              <a:t> i </a:t>
            </a:r>
            <a:r>
              <a:rPr lang="en-US" sz="2400" b="1" dirty="0" err="1"/>
              <a:t>maksimizirali</a:t>
            </a:r>
            <a:r>
              <a:rPr lang="en-US" sz="2400" b="1" dirty="0"/>
              <a:t> profit, </a:t>
            </a:r>
            <a:r>
              <a:rPr lang="sr-Latn-RS" sz="2400" b="1" dirty="0"/>
              <a:t>preduzetnici </a:t>
            </a:r>
            <a:r>
              <a:rPr lang="en-US" sz="2400" b="1" dirty="0" err="1"/>
              <a:t>moraju</a:t>
            </a:r>
            <a:r>
              <a:rPr lang="en-US" sz="2400" b="1" dirty="0"/>
              <a:t> </a:t>
            </a:r>
            <a:r>
              <a:rPr lang="en-US" sz="2400" b="1" dirty="0" err="1"/>
              <a:t>razumeti</a:t>
            </a:r>
            <a:r>
              <a:rPr lang="en-US" sz="2400" b="1" dirty="0"/>
              <a:t> </a:t>
            </a:r>
            <a:r>
              <a:rPr lang="en-US" sz="2400" b="1" dirty="0" err="1"/>
              <a:t>rizik</a:t>
            </a:r>
            <a:r>
              <a:rPr lang="en-US" sz="2400" b="1" dirty="0"/>
              <a:t> i </a:t>
            </a:r>
            <a:r>
              <a:rPr lang="en-US" sz="2400" b="1" dirty="0" err="1"/>
              <a:t>donositi</a:t>
            </a:r>
            <a:r>
              <a:rPr lang="en-US" sz="2400" b="1" dirty="0"/>
              <a:t> </a:t>
            </a:r>
            <a:r>
              <a:rPr lang="en-US" sz="2400" b="1" dirty="0" err="1"/>
              <a:t>odluke</a:t>
            </a:r>
            <a:r>
              <a:rPr lang="en-US" sz="2400" b="1" dirty="0"/>
              <a:t> </a:t>
            </a:r>
            <a:endParaRPr lang="en-GB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 dirty="0"/>
          </a:p>
          <a:p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8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Rizici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Preuzimanje rizika ne znači </a:t>
            </a:r>
            <a:r>
              <a:rPr lang="sr-Latn-RS" sz="2400" b="1" dirty="0" smtClean="0">
                <a:solidFill>
                  <a:schemeClr val="tx1"/>
                </a:solidFill>
              </a:rPr>
              <a:t>kockanje</a:t>
            </a:r>
            <a:r>
              <a:rPr lang="en-US" sz="2400" b="1" dirty="0" smtClean="0">
                <a:solidFill>
                  <a:schemeClr val="tx1"/>
                </a:solidFill>
              </a:rPr>
              <a:t>!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Velika </a:t>
            </a:r>
            <a:r>
              <a:rPr lang="en-US" sz="2400" b="1" dirty="0" smtClean="0">
                <a:solidFill>
                  <a:schemeClr val="tx1"/>
                </a:solidFill>
              </a:rPr>
              <a:t>je </a:t>
            </a:r>
            <a:r>
              <a:rPr lang="sr-Latn-RS" sz="2400" b="1" dirty="0" smtClean="0">
                <a:solidFill>
                  <a:schemeClr val="tx1"/>
                </a:solidFill>
              </a:rPr>
              <a:t>razlika </a:t>
            </a:r>
            <a:r>
              <a:rPr lang="sr-Latn-RS" sz="2400" b="1" dirty="0" smtClean="0">
                <a:solidFill>
                  <a:schemeClr val="tx1"/>
                </a:solidFill>
              </a:rPr>
              <a:t>između preduzetnika i nepromišljenih </a:t>
            </a:r>
            <a:r>
              <a:rPr lang="sr-Latn-RS" sz="2400" b="1" dirty="0" smtClean="0">
                <a:solidFill>
                  <a:schemeClr val="tx1"/>
                </a:solidFill>
              </a:rPr>
              <a:t>ljudi</a:t>
            </a:r>
            <a:r>
              <a:rPr lang="en-US" sz="2400" b="1" dirty="0" smtClean="0">
                <a:solidFill>
                  <a:schemeClr val="tx1"/>
                </a:solidFill>
              </a:rPr>
              <a:t>!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Rizik opisuju tri ključna faktora: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400" b="1" dirty="0" smtClean="0">
                <a:solidFill>
                  <a:schemeClr val="tx1"/>
                </a:solidFill>
              </a:rPr>
              <a:t>Rizični događaj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400" b="1" dirty="0" smtClean="0">
                <a:solidFill>
                  <a:schemeClr val="tx1"/>
                </a:solidFill>
              </a:rPr>
              <a:t>Verovatnoća </a:t>
            </a:r>
            <a:r>
              <a:rPr lang="en-US" sz="2400" b="1" dirty="0" err="1" smtClean="0">
                <a:solidFill>
                  <a:schemeClr val="tx1"/>
                </a:solidFill>
              </a:rPr>
              <a:t>ri</a:t>
            </a:r>
            <a:r>
              <a:rPr lang="sr-Latn-RS" sz="2400" b="1" dirty="0" err="1" smtClean="0">
                <a:solidFill>
                  <a:schemeClr val="tx1"/>
                </a:solidFill>
              </a:rPr>
              <a:t>zičnog</a:t>
            </a:r>
            <a:r>
              <a:rPr lang="sr-Latn-RS" sz="2400" b="1" dirty="0" smtClean="0">
                <a:solidFill>
                  <a:schemeClr val="tx1"/>
                </a:solidFill>
              </a:rPr>
              <a:t> događaja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RS" sz="2400" b="1" dirty="0" smtClean="0">
                <a:solidFill>
                  <a:schemeClr val="tx1"/>
                </a:solidFill>
              </a:rPr>
              <a:t>Veličina uloga.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Rizici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Rizični događaj: predstavlja pojavu, aktivnost ili događaj koji mogu ostaviti negativne posledice na poslovanje preduzeća.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Verovatnoća se odnosi na % verovatnoće pojavljivanja određenog rizičnog događaja.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Veličina uloga – veličina potencijalnog gubitka koji može da nastane usled pojavljivanja rizičnog događaja. 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4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Prepoznavanje šansi i preuzimanje rizika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Ključno pitanje: kako prepoznati preduzetničke prilike?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</a:rPr>
              <a:t>Povezivanje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povoljnih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sr-Latn-RS" sz="2400" b="1" dirty="0" smtClean="0">
                <a:solidFill>
                  <a:schemeClr val="tx1"/>
                </a:solidFill>
              </a:rPr>
              <a:t>prilika i donošenja odluke da se započne biznis – karakter preduzetnika i kognitivni procesi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Zašto ljudi različito reaguju na prilike? Zašto jedni imaju veću sposobnost da ostvare svoje ideje?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Ključna razlika: spremnost izlaganju i preuzimanju rizika.</a:t>
            </a:r>
          </a:p>
          <a:p>
            <a:pPr algn="just"/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3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err="1" smtClean="0"/>
              <a:t>Rizk</a:t>
            </a:r>
            <a:r>
              <a:rPr lang="sr-Latn-RS" b="1" dirty="0" smtClean="0"/>
              <a:t> </a:t>
            </a:r>
            <a:r>
              <a:rPr lang="sr-Latn-RS" b="1" i="1" dirty="0" err="1" smtClean="0"/>
              <a:t>Vs</a:t>
            </a:r>
            <a:r>
              <a:rPr lang="sr-Latn-RS" b="1" dirty="0" smtClean="0"/>
              <a:t>. </a:t>
            </a:r>
            <a:r>
              <a:rPr lang="sr-Latn-RS" b="1" dirty="0"/>
              <a:t>n</a:t>
            </a:r>
            <a:r>
              <a:rPr lang="sr-Latn-RS" b="1" dirty="0" smtClean="0"/>
              <a:t>eizvesnost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266" y="1468582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Ustaljeno mišljenje: da pojedinac ostvaruje profit ukoliko je preuzeo rizik i neizvesnost.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Međutim, profit nije posledica rizika, već neizvesnosti.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Rizik postoji kada su ishodi neizvesni, ali kada se verovatnoća ishoda može predvideti na realnoj osnovi.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Neizvesnost postoji kada se verovatnoća ishoda ne može predvideti na realnoj osnovi već se procena vrši na subjektivnoj osnovi.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Rizik se može osigurati, rizik je trošak – stoga profit nije rezultat rizika, već subjektivno procenjene verovatnoće ishoda – drugim rečima neizvesnosti.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Kada je šansa predvidljiva – ne postoji šansa za (značajnim) profitom.</a:t>
            </a:r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8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Opšti model izbora prihoda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Preduzetnik je pojedinac koji je dovoljno smeo i odvažan da preuzme rizik pokretanja novoga posla i da donese sam poslovne odluke – čije se posledice ne mogu odmah predvideti.</a:t>
            </a:r>
          </a:p>
          <a:p>
            <a:pPr algn="just"/>
            <a:r>
              <a:rPr lang="sr-Latn-RS" sz="2400" b="1" dirty="0"/>
              <a:t>Opšti model izbora </a:t>
            </a:r>
            <a:r>
              <a:rPr lang="sr-Latn-RS" sz="2400" b="1" dirty="0" smtClean="0"/>
              <a:t>prihoda – je model koga karakteriše izbor koji pojedinac mora da napravi </a:t>
            </a:r>
            <a:r>
              <a:rPr lang="sr-Latn-RS" sz="2400" b="1" dirty="0" smtClean="0"/>
              <a:t>prilikom </a:t>
            </a:r>
            <a:r>
              <a:rPr lang="sr-Latn-RS" sz="2400" b="1" dirty="0" smtClean="0"/>
              <a:t>odlučivanja kako da napravi prihod.</a:t>
            </a:r>
          </a:p>
          <a:p>
            <a:pPr algn="just"/>
            <a:r>
              <a:rPr lang="sr-Latn-RS" sz="2400" b="1" dirty="0" smtClean="0"/>
              <a:t>Priliv svojih, sopstvenih prihoda kroz pokretanje sopstvenog biznisa ili  zarada ostvarena u nekom preduzeću (kod drugog poslodavca)?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Opšti model izbora prihoda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Verovatnoća pokretanja sopstvenog biznisa:</a:t>
            </a:r>
          </a:p>
          <a:p>
            <a:pPr marL="0" indent="0" algn="just">
              <a:buNone/>
            </a:pPr>
            <a:r>
              <a:rPr lang="sr-Latn-RS" sz="2400" b="1" dirty="0">
                <a:solidFill>
                  <a:schemeClr val="tx1"/>
                </a:solidFill>
              </a:rPr>
              <a:t> 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sr-Latn-RS" sz="2400" b="1" dirty="0" err="1" smtClean="0">
                <a:solidFill>
                  <a:srgbClr val="C00000"/>
                </a:solidFill>
              </a:rPr>
              <a:t>Pr</a:t>
            </a:r>
            <a:r>
              <a:rPr lang="sr-Latn-RS" sz="2400" b="1" dirty="0" smtClean="0">
                <a:solidFill>
                  <a:srgbClr val="C00000"/>
                </a:solidFill>
              </a:rPr>
              <a:t> (s) = f (P*- W*)</a:t>
            </a:r>
          </a:p>
          <a:p>
            <a:pPr marL="0" indent="0" algn="just">
              <a:buNone/>
            </a:pPr>
            <a:endParaRPr lang="sr-Latn-RS" sz="2400" b="1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sr-Latn-RS" sz="24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sr-Latn-RS" sz="2400" b="1" dirty="0" err="1" smtClean="0">
                <a:solidFill>
                  <a:schemeClr val="tx1"/>
                </a:solidFill>
              </a:rPr>
              <a:t>Pr</a:t>
            </a:r>
            <a:r>
              <a:rPr lang="sr-Latn-RS" sz="2400" b="1" dirty="0" smtClean="0">
                <a:solidFill>
                  <a:schemeClr val="tx1"/>
                </a:solidFill>
              </a:rPr>
              <a:t> </a:t>
            </a:r>
            <a:r>
              <a:rPr lang="sr-Latn-RS" sz="2400" b="1" dirty="0" smtClean="0">
                <a:solidFill>
                  <a:schemeClr val="tx1"/>
                </a:solidFill>
              </a:rPr>
              <a:t>– verovatnoća pokretanja novog biznisa</a:t>
            </a:r>
          </a:p>
          <a:p>
            <a:pPr marL="0" indent="0" algn="just">
              <a:buNone/>
            </a:pPr>
            <a:r>
              <a:rPr lang="sr-Latn-RS" sz="2400" b="1" dirty="0" smtClean="0">
                <a:solidFill>
                  <a:schemeClr val="tx1"/>
                </a:solidFill>
              </a:rPr>
              <a:t>P</a:t>
            </a:r>
            <a:r>
              <a:rPr lang="sr-Latn-RS" sz="2400" b="1" dirty="0" smtClean="0">
                <a:solidFill>
                  <a:schemeClr val="tx1"/>
                </a:solidFill>
              </a:rPr>
              <a:t>* - rizičan profit koji očekuje od novog biznisa</a:t>
            </a:r>
          </a:p>
          <a:p>
            <a:pPr marL="0" indent="0" algn="just">
              <a:buNone/>
            </a:pPr>
            <a:r>
              <a:rPr lang="sr-Latn-RS" sz="2400" b="1" dirty="0" smtClean="0">
                <a:solidFill>
                  <a:schemeClr val="tx1"/>
                </a:solidFill>
              </a:rPr>
              <a:t>W* – plata koju pojedinac očekuje kroz zapošljavanje</a:t>
            </a:r>
          </a:p>
          <a:p>
            <a:pPr marL="0" indent="0" algn="just">
              <a:buNone/>
            </a:pPr>
            <a:r>
              <a:rPr lang="sr-Latn-RS" sz="2400" b="1" dirty="0" smtClean="0">
                <a:solidFill>
                  <a:schemeClr val="tx1"/>
                </a:solidFill>
              </a:rPr>
              <a:t>Model je proširen uključujući tzv. „averziju“ prema riziku.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Opšti model izbora prihoda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Model je omogućio analizu kako preduzetnici porede očekivani profit iz novog poslovnog poduhvata i sa eventualnom platom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Kako averzija prema riziku utiče na izbor između pojedinih alternativa za zapošljavanje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Averzija prema riziku u značajnoj meri umanjuje preduzimljivost i donošenje odluke o ulaženju u preduzetničke vode.</a:t>
            </a:r>
          </a:p>
          <a:p>
            <a:pPr marL="0" indent="0" algn="just"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4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Vrste rizika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Operativni/poslovni rizik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Tržišni 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Kreditni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Kulturni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Ekonomsko-politički 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8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solidFill>
                  <a:schemeClr val="tx1"/>
                </a:solidFill>
              </a:rPr>
              <a:t>Operativni/poslovni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196" y="1377433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Operativni/poslovni rizik nastaje usled:</a:t>
            </a:r>
            <a:endParaRPr lang="sr-Latn-RS" sz="2200" b="1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rgbClr val="C00000"/>
                </a:solidFill>
              </a:rPr>
              <a:t>Nedovoljnog razumevanja tržišne dinamike: </a:t>
            </a:r>
            <a:r>
              <a:rPr lang="sr-Latn-RS" sz="2200" b="1" dirty="0" smtClean="0">
                <a:solidFill>
                  <a:schemeClr val="tx1"/>
                </a:solidFill>
              </a:rPr>
              <a:t>neadekvatno obrazovanje, sistema edukacije i treninga. Većina preduzetnika-rezultat </a:t>
            </a:r>
            <a:r>
              <a:rPr lang="sr-Latn-RS" sz="2200" b="1" dirty="0" smtClean="0">
                <a:solidFill>
                  <a:schemeClr val="tx1"/>
                </a:solidFill>
              </a:rPr>
              <a:t>prinude (npr. otkazi, tranzicija)!</a:t>
            </a:r>
            <a:endParaRPr lang="sr-Latn-RS" sz="22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rgbClr val="C00000"/>
                </a:solidFill>
              </a:rPr>
              <a:t>Nedostatka preduzetničkih veština i znanja: </a:t>
            </a:r>
            <a:r>
              <a:rPr lang="sr-Latn-RS" sz="2200" b="1" dirty="0" smtClean="0">
                <a:solidFill>
                  <a:schemeClr val="tx1"/>
                </a:solidFill>
              </a:rPr>
              <a:t>nedostatak znanja o poslovnim mogućnostima. Razumevanje dinamike je ključ uspeha novootvorenih preduzeća.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rgbClr val="C00000"/>
                </a:solidFill>
              </a:rPr>
              <a:t>Nedovoljan pristupi </a:t>
            </a:r>
            <a:r>
              <a:rPr lang="sr-Latn-RS" sz="2200" b="1" dirty="0" smtClean="0">
                <a:solidFill>
                  <a:srgbClr val="C00000"/>
                </a:solidFill>
              </a:rPr>
              <a:t>konsultantskim uslugama i </a:t>
            </a:r>
            <a:r>
              <a:rPr lang="sr-Latn-RS" sz="2200" b="1" dirty="0" smtClean="0">
                <a:solidFill>
                  <a:srgbClr val="C00000"/>
                </a:solidFill>
              </a:rPr>
              <a:t>IKT </a:t>
            </a:r>
            <a:r>
              <a:rPr lang="sr-Latn-RS" sz="2200" b="1" dirty="0" smtClean="0">
                <a:solidFill>
                  <a:srgbClr val="C00000"/>
                </a:solidFill>
              </a:rPr>
              <a:t>sistemima: </a:t>
            </a:r>
            <a:r>
              <a:rPr lang="sr-Latn-RS" sz="2200" b="1" dirty="0" smtClean="0">
                <a:solidFill>
                  <a:schemeClr val="tx1"/>
                </a:solidFill>
              </a:rPr>
              <a:t>nedostatak poslovne i tehnološke infrastrukture koja je važna podrška u razvoju i implementaciji preduzetničke ideje.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rgbClr val="C00000"/>
                </a:solidFill>
              </a:rPr>
              <a:t>Slabog znanja i razumevanja pripreme i izrade biznis plana: </a:t>
            </a:r>
            <a:r>
              <a:rPr lang="sr-Latn-RS" sz="2200" b="1" dirty="0" smtClean="0">
                <a:solidFill>
                  <a:schemeClr val="tx1"/>
                </a:solidFill>
              </a:rPr>
              <a:t>biznis plan je od fundamentalnog značaja.</a:t>
            </a:r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solidFill>
                  <a:schemeClr val="tx1"/>
                </a:solidFill>
              </a:rPr>
              <a:t>Operativni/poslovni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Svako</a:t>
            </a:r>
            <a:r>
              <a:rPr lang="en-US" sz="2400" b="1" dirty="0"/>
              <a:t> </a:t>
            </a:r>
            <a:r>
              <a:rPr lang="en-US" sz="2400" b="1" dirty="0" err="1"/>
              <a:t>preduzeće</a:t>
            </a:r>
            <a:r>
              <a:rPr lang="en-US" sz="2400" b="1" dirty="0"/>
              <a:t> se </a:t>
            </a:r>
            <a:r>
              <a:rPr lang="en-US" sz="2400" b="1" dirty="0" err="1"/>
              <a:t>suočava</a:t>
            </a:r>
            <a:r>
              <a:rPr lang="en-US" sz="2400" b="1" dirty="0"/>
              <a:t> </a:t>
            </a:r>
            <a:r>
              <a:rPr lang="en-US" sz="2400" b="1" dirty="0" err="1"/>
              <a:t>sa</a:t>
            </a:r>
            <a:r>
              <a:rPr lang="en-US" sz="2400" b="1" dirty="0"/>
              <a:t> </a:t>
            </a:r>
            <a:r>
              <a:rPr lang="en-US" sz="2400" b="1" dirty="0" err="1"/>
              <a:t>rizikom</a:t>
            </a:r>
            <a:r>
              <a:rPr lang="en-US" sz="2400" b="1" dirty="0"/>
              <a:t> - </a:t>
            </a:r>
            <a:r>
              <a:rPr lang="en-US" sz="2400" b="1" dirty="0" err="1"/>
              <a:t>mogućnošću</a:t>
            </a:r>
            <a:r>
              <a:rPr lang="en-US" sz="2400" b="1" dirty="0"/>
              <a:t> </a:t>
            </a:r>
            <a:r>
              <a:rPr lang="en-US" sz="2400" b="1" dirty="0" err="1"/>
              <a:t>gubitka</a:t>
            </a:r>
            <a:r>
              <a:rPr lang="en-US" sz="2400" b="1" dirty="0"/>
              <a:t> </a:t>
            </a:r>
            <a:r>
              <a:rPr lang="en-US" sz="2400" b="1" dirty="0" err="1"/>
              <a:t>ili</a:t>
            </a:r>
            <a:r>
              <a:rPr lang="en-US" sz="2400" b="1" dirty="0"/>
              <a:t> </a:t>
            </a:r>
            <a:r>
              <a:rPr lang="en-US" sz="2400" b="1" dirty="0" err="1"/>
              <a:t>povrede</a:t>
            </a:r>
            <a:r>
              <a:rPr lang="en-US" sz="2400" b="1" dirty="0"/>
              <a:t>. </a:t>
            </a:r>
            <a:endParaRPr lang="sr-Latn-RS" sz="2400" b="1" dirty="0" smtClean="0"/>
          </a:p>
          <a:p>
            <a:r>
              <a:rPr lang="sr-Latn-RS" sz="2400" b="1" dirty="0" smtClean="0"/>
              <a:t>Operativni/p</a:t>
            </a:r>
            <a:r>
              <a:rPr lang="en-US" sz="2400" b="1" dirty="0" err="1" smtClean="0"/>
              <a:t>oslovni</a:t>
            </a:r>
            <a:r>
              <a:rPr lang="en-US" sz="2400" b="1" dirty="0" smtClean="0"/>
              <a:t> </a:t>
            </a:r>
            <a:r>
              <a:rPr lang="en-US" sz="2400" b="1" dirty="0" err="1"/>
              <a:t>rizici</a:t>
            </a:r>
            <a:r>
              <a:rPr lang="en-US" sz="2400" b="1" dirty="0"/>
              <a:t> </a:t>
            </a:r>
            <a:r>
              <a:rPr lang="sr-Latn-RS" sz="2400" b="1" dirty="0" smtClean="0"/>
              <a:t>razvrstavaju se u </a:t>
            </a:r>
            <a:r>
              <a:rPr lang="en-US" sz="2400" b="1" dirty="0" err="1" smtClean="0"/>
              <a:t>dve</a:t>
            </a:r>
            <a:r>
              <a:rPr lang="en-US" sz="2400" b="1" dirty="0" smtClean="0"/>
              <a:t> </a:t>
            </a:r>
            <a:r>
              <a:rPr lang="en-US" sz="2400" b="1" dirty="0" err="1"/>
              <a:t>opšte</a:t>
            </a:r>
            <a:r>
              <a:rPr lang="en-US" sz="2400" b="1" dirty="0"/>
              <a:t> </a:t>
            </a:r>
            <a:r>
              <a:rPr lang="en-US" sz="2400" b="1" dirty="0" err="1"/>
              <a:t>kategorije</a:t>
            </a:r>
            <a:r>
              <a:rPr lang="en-US" sz="2400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altLang="en-US" sz="2400" b="1" dirty="0" err="1" smtClean="0">
                <a:cs typeface="Arial" panose="020B0604020202020204" pitchFamily="34" charset="0"/>
              </a:rPr>
              <a:t>Špekulativni</a:t>
            </a:r>
            <a:r>
              <a:rPr lang="sr-Latn-RS" altLang="en-US" sz="2400" b="1" dirty="0" smtClean="0">
                <a:cs typeface="Arial" panose="020B0604020202020204" pitchFamily="34" charset="0"/>
              </a:rPr>
              <a:t> rizici</a:t>
            </a:r>
            <a:endParaRPr lang="en-US" altLang="en-US" sz="2400" b="1" dirty="0"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RS" sz="2400" b="1" dirty="0" smtClean="0"/>
              <a:t>Čisti rizici</a:t>
            </a:r>
            <a:endParaRPr lang="en-US" sz="2400" b="1" dirty="0"/>
          </a:p>
          <a:p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err="1" smtClean="0"/>
              <a:t>Špekulativni</a:t>
            </a:r>
            <a:r>
              <a:rPr lang="sr-Latn-RS" b="1" dirty="0" smtClean="0"/>
              <a:t> rizici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err="1" smtClean="0"/>
              <a:t>Ve</a:t>
            </a:r>
            <a:r>
              <a:rPr lang="sr-Latn-RS" sz="2400" b="1" dirty="0"/>
              <a:t>ć</a:t>
            </a:r>
            <a:r>
              <a:rPr lang="en-US" sz="2400" b="1" dirty="0" smtClean="0"/>
              <a:t>́</a:t>
            </a:r>
            <a:r>
              <a:rPr lang="en-US" sz="2400" b="1" dirty="0" err="1" smtClean="0"/>
              <a:t>ina</a:t>
            </a:r>
            <a:r>
              <a:rPr lang="en-US" sz="2400" b="1" dirty="0" smtClean="0"/>
              <a:t> </a:t>
            </a:r>
            <a:r>
              <a:rPr lang="en-US" sz="2400" b="1" dirty="0" err="1"/>
              <a:t>poslovnih</a:t>
            </a:r>
            <a:r>
              <a:rPr lang="en-US" sz="2400" b="1" dirty="0"/>
              <a:t> </a:t>
            </a:r>
            <a:r>
              <a:rPr lang="en-US" sz="2400" b="1" dirty="0" err="1"/>
              <a:t>odluka</a:t>
            </a:r>
            <a:r>
              <a:rPr lang="en-US" sz="2400" b="1" dirty="0"/>
              <a:t>, </a:t>
            </a:r>
            <a:r>
              <a:rPr lang="en-US" sz="2400" b="1" dirty="0" err="1"/>
              <a:t>poput</a:t>
            </a:r>
            <a:r>
              <a:rPr lang="en-US" sz="2400" b="1" dirty="0"/>
              <a:t> </a:t>
            </a:r>
            <a:r>
              <a:rPr lang="en-US" sz="2400" b="1" dirty="0" err="1"/>
              <a:t>prodaje</a:t>
            </a:r>
            <a:r>
              <a:rPr lang="en-US" sz="2400" b="1" dirty="0"/>
              <a:t> </a:t>
            </a:r>
            <a:r>
              <a:rPr lang="en-US" sz="2400" b="1" dirty="0" err="1"/>
              <a:t>novog</a:t>
            </a:r>
            <a:r>
              <a:rPr lang="en-US" sz="2400" b="1" dirty="0"/>
              <a:t> </a:t>
            </a:r>
            <a:r>
              <a:rPr lang="en-US" sz="2400" b="1" dirty="0" err="1"/>
              <a:t>proizvoda</a:t>
            </a:r>
            <a:r>
              <a:rPr lang="en-US" sz="2400" b="1" dirty="0"/>
              <a:t>, </a:t>
            </a:r>
            <a:r>
              <a:rPr lang="en-US" sz="2400" b="1" dirty="0" err="1"/>
              <a:t>uključuje</a:t>
            </a:r>
            <a:r>
              <a:rPr lang="en-US" sz="2400" b="1" dirty="0"/>
              <a:t> </a:t>
            </a:r>
            <a:r>
              <a:rPr lang="en-US" sz="2400" b="1" dirty="0" err="1"/>
              <a:t>špekulativni</a:t>
            </a:r>
            <a:r>
              <a:rPr lang="en-US" sz="2400" b="1" dirty="0"/>
              <a:t> </a:t>
            </a:r>
            <a:r>
              <a:rPr lang="en-US" sz="2400" b="1" dirty="0" err="1"/>
              <a:t>rizik</a:t>
            </a:r>
            <a:r>
              <a:rPr lang="en-US" sz="2400" b="1" dirty="0" smtClean="0"/>
              <a:t>.</a:t>
            </a:r>
            <a:endParaRPr lang="sr-Latn-RS" sz="2400" b="1" dirty="0" smtClean="0"/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Š</a:t>
            </a:r>
            <a:r>
              <a:rPr lang="en-GB" sz="2400" b="1" dirty="0" err="1" smtClean="0">
                <a:solidFill>
                  <a:schemeClr val="tx1"/>
                </a:solidFill>
              </a:rPr>
              <a:t>pekulativni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sr-Latn-RS" sz="2400" b="1" dirty="0" smtClean="0">
                <a:solidFill>
                  <a:schemeClr val="tx1"/>
                </a:solidFill>
              </a:rPr>
              <a:t>je rizik </a:t>
            </a:r>
            <a:r>
              <a:rPr lang="en-GB" sz="2400" b="1" dirty="0" err="1" smtClean="0">
                <a:solidFill>
                  <a:schemeClr val="tx1"/>
                </a:solidFill>
              </a:rPr>
              <a:t>koji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>
                <a:solidFill>
                  <a:schemeClr val="tx1"/>
                </a:solidFill>
              </a:rPr>
              <a:t>je </a:t>
            </a:r>
            <a:r>
              <a:rPr lang="en-GB" sz="2400" b="1" dirty="0" err="1">
                <a:solidFill>
                  <a:schemeClr val="tx1"/>
                </a:solidFill>
              </a:rPr>
              <a:t>svojstven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poslu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koji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uključuje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šansu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dobiti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gubitka</a:t>
            </a:r>
            <a:r>
              <a:rPr lang="sr-Latn-RS" sz="2400" b="1" dirty="0" smtClean="0">
                <a:solidFill>
                  <a:schemeClr val="tx1"/>
                </a:solidFill>
              </a:rPr>
              <a:t>.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9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Čisti rizici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1538" y="1616242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en-GB" sz="2400" b="1" dirty="0" err="1">
                <a:solidFill>
                  <a:schemeClr val="tx1"/>
                </a:solidFill>
              </a:rPr>
              <a:t>Prirodna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katastrofa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poput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poplave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nesreće</a:t>
            </a:r>
            <a:r>
              <a:rPr lang="en-GB" sz="2400" b="1" dirty="0">
                <a:solidFill>
                  <a:schemeClr val="tx1"/>
                </a:solidFill>
              </a:rPr>
              <a:t> u </a:t>
            </a:r>
            <a:r>
              <a:rPr lang="en-GB" sz="2400" b="1" dirty="0" err="1">
                <a:solidFill>
                  <a:schemeClr val="tx1"/>
                </a:solidFill>
              </a:rPr>
              <a:t>kojoj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učestvuju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kupac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zaposlenik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čisti</a:t>
            </a:r>
            <a:r>
              <a:rPr lang="en-GB" sz="2400" b="1" dirty="0">
                <a:solidFill>
                  <a:schemeClr val="tx1"/>
                </a:solidFill>
              </a:rPr>
              <a:t> je </a:t>
            </a:r>
            <a:r>
              <a:rPr lang="en-GB" sz="2400" b="1" dirty="0" err="1">
                <a:solidFill>
                  <a:schemeClr val="tx1"/>
                </a:solidFill>
              </a:rPr>
              <a:t>rizik</a:t>
            </a:r>
            <a:r>
              <a:rPr lang="en-GB" sz="2400" b="1" dirty="0">
                <a:solidFill>
                  <a:schemeClr val="tx1"/>
                </a:solidFill>
              </a:rPr>
              <a:t> za </a:t>
            </a:r>
            <a:r>
              <a:rPr lang="en-GB" sz="2400" b="1" dirty="0" err="1">
                <a:solidFill>
                  <a:schemeClr val="tx1"/>
                </a:solidFill>
              </a:rPr>
              <a:t>vlasnika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preduzeća</a:t>
            </a:r>
            <a:r>
              <a:rPr lang="en-GB" sz="2400" b="1" dirty="0" smtClean="0">
                <a:solidFill>
                  <a:schemeClr val="tx1"/>
                </a:solidFill>
              </a:rPr>
              <a:t>.</a:t>
            </a:r>
            <a:endParaRPr lang="sr-Latn-RS" sz="2400" b="1" dirty="0" smtClean="0">
              <a:solidFill>
                <a:schemeClr val="tx1"/>
              </a:solidFill>
            </a:endParaRPr>
          </a:p>
          <a:p>
            <a:pPr algn="just"/>
            <a:r>
              <a:rPr lang="en-GB" sz="2400" b="1" dirty="0" err="1">
                <a:solidFill>
                  <a:schemeClr val="tx1"/>
                </a:solidFill>
              </a:rPr>
              <a:t>čisti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predstavlja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pretnju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gubitkom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preduzeća</a:t>
            </a:r>
            <a:r>
              <a:rPr lang="en-GB" sz="2400" b="1" dirty="0">
                <a:solidFill>
                  <a:schemeClr val="tx1"/>
                </a:solidFill>
              </a:rPr>
              <a:t> bez </a:t>
            </a:r>
            <a:r>
              <a:rPr lang="en-GB" sz="2400" b="1" dirty="0" err="1">
                <a:solidFill>
                  <a:schemeClr val="tx1"/>
                </a:solidFill>
              </a:rPr>
              <a:t>ikakve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mogućnosti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dobitka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kao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što</a:t>
            </a:r>
            <a:r>
              <a:rPr lang="en-GB" sz="2400" b="1" dirty="0">
                <a:solidFill>
                  <a:schemeClr val="tx1"/>
                </a:solidFill>
              </a:rPr>
              <a:t> je </a:t>
            </a:r>
            <a:r>
              <a:rPr lang="en-GB" sz="2400" b="1" dirty="0" err="1">
                <a:solidFill>
                  <a:schemeClr val="tx1"/>
                </a:solidFill>
              </a:rPr>
              <a:t>pljačka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krađa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zaposlenih</a:t>
            </a:r>
            <a:r>
              <a:rPr lang="sr-Latn-RS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Kategorije čistog rizika su:</a:t>
            </a:r>
          </a:p>
          <a:p>
            <a:pPr algn="just">
              <a:buFont typeface="+mj-lt"/>
              <a:buAutoNum type="arabicPeriod"/>
            </a:pPr>
            <a:r>
              <a:rPr lang="en-US" sz="2400" b="1" dirty="0" err="1" smtClean="0"/>
              <a:t>Zločin</a:t>
            </a:r>
            <a:r>
              <a:rPr lang="sr-Latn-RS" sz="2400" b="1" dirty="0" smtClean="0"/>
              <a:t>/kriminal</a:t>
            </a:r>
          </a:p>
          <a:p>
            <a:pPr algn="just">
              <a:buFont typeface="+mj-lt"/>
              <a:buAutoNum type="arabicPeriod"/>
            </a:pPr>
            <a:r>
              <a:rPr lang="en-US" sz="2400" b="1" dirty="0" err="1" smtClean="0"/>
              <a:t>Prirodne</a:t>
            </a:r>
            <a:r>
              <a:rPr lang="en-US" sz="2400" b="1" dirty="0" smtClean="0"/>
              <a:t> </a:t>
            </a:r>
            <a:r>
              <a:rPr lang="en-US" sz="2400" b="1" dirty="0" err="1"/>
              <a:t>katastrofe</a:t>
            </a:r>
            <a:r>
              <a:rPr lang="en-US" sz="2400" b="1" dirty="0"/>
              <a:t> </a:t>
            </a:r>
            <a:endParaRPr lang="sr-Latn-RS" sz="2400" b="1" dirty="0" smtClean="0"/>
          </a:p>
          <a:p>
            <a:pPr algn="just">
              <a:buFont typeface="+mj-lt"/>
              <a:buAutoNum type="arabicPeriod"/>
            </a:pPr>
            <a:r>
              <a:rPr lang="en-US" sz="2400" b="1" dirty="0" err="1" smtClean="0"/>
              <a:t>Nesreća</a:t>
            </a:r>
            <a:r>
              <a:rPr lang="sr-Latn-RS" sz="2400" b="1" dirty="0" smtClean="0"/>
              <a:t> (nesrećni slučajevi)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3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Zločin/kriminal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07949" y="1604210"/>
            <a:ext cx="8915400" cy="3777622"/>
          </a:xfrm>
        </p:spPr>
        <p:txBody>
          <a:bodyPr>
            <a:noAutofit/>
          </a:bodyPr>
          <a:lstStyle/>
          <a:p>
            <a:r>
              <a:rPr lang="en-US" sz="2400" b="1" dirty="0"/>
              <a:t>Mala </a:t>
            </a:r>
            <a:r>
              <a:rPr lang="en-US" sz="2400" b="1" dirty="0" err="1"/>
              <a:t>preduzeća</a:t>
            </a:r>
            <a:r>
              <a:rPr lang="en-US" sz="2400" b="1" dirty="0"/>
              <a:t> </a:t>
            </a:r>
            <a:r>
              <a:rPr lang="en-US" sz="2400" b="1" dirty="0" err="1"/>
              <a:t>imaju</a:t>
            </a:r>
            <a:r>
              <a:rPr lang="en-US" sz="2400" b="1" dirty="0"/>
              <a:t> 35 puta </a:t>
            </a:r>
            <a:r>
              <a:rPr lang="en-US" sz="2400" b="1" dirty="0" err="1"/>
              <a:t>veću</a:t>
            </a:r>
            <a:r>
              <a:rPr lang="en-US" sz="2400" b="1" dirty="0"/>
              <a:t> </a:t>
            </a:r>
            <a:r>
              <a:rPr lang="en-US" sz="2400" b="1" dirty="0" err="1"/>
              <a:t>verovatnoću</a:t>
            </a:r>
            <a:r>
              <a:rPr lang="en-US" sz="2400" b="1" dirty="0"/>
              <a:t> da </a:t>
            </a:r>
            <a:r>
              <a:rPr lang="en-US" sz="2400" b="1" dirty="0" err="1"/>
              <a:t>će</a:t>
            </a:r>
            <a:r>
              <a:rPr lang="en-US" sz="2400" b="1" dirty="0"/>
              <a:t> </a:t>
            </a:r>
            <a:r>
              <a:rPr lang="en-US" sz="2400" b="1" dirty="0" err="1"/>
              <a:t>biti</a:t>
            </a:r>
            <a:r>
              <a:rPr lang="en-US" sz="2400" b="1" dirty="0"/>
              <a:t> </a:t>
            </a:r>
            <a:r>
              <a:rPr lang="sr-Latn-RS" sz="2400" b="1" dirty="0" smtClean="0"/>
              <a:t>žrtva </a:t>
            </a:r>
            <a:r>
              <a:rPr lang="en-US" sz="2400" b="1" dirty="0" err="1" smtClean="0"/>
              <a:t>krivičn</a:t>
            </a:r>
            <a:r>
              <a:rPr lang="sr-Latn-RS" sz="2400" b="1" dirty="0" err="1" smtClean="0"/>
              <a:t>og</a:t>
            </a:r>
            <a:r>
              <a:rPr lang="sr-Latn-RS" sz="2400" b="1" dirty="0" smtClean="0"/>
              <a:t> dela nego velika preduzeća, </a:t>
            </a:r>
            <a:r>
              <a:rPr lang="en-US" sz="2400" b="1" dirty="0" err="1" smtClean="0"/>
              <a:t>kao</a:t>
            </a:r>
            <a:r>
              <a:rPr lang="en-US" sz="2400" b="1" dirty="0" smtClean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 err="1"/>
              <a:t>su</a:t>
            </a:r>
            <a:r>
              <a:rPr lang="en-US" sz="2400" b="1" dirty="0" smtClean="0"/>
              <a:t>:</a:t>
            </a:r>
            <a:endParaRPr lang="sr-Latn-RS" sz="2400" b="1" dirty="0" smtClean="0"/>
          </a:p>
          <a:p>
            <a:r>
              <a:rPr lang="sr-Latn-RS" sz="2400" b="1" dirty="0" smtClean="0"/>
              <a:t>k</a:t>
            </a:r>
            <a:r>
              <a:rPr lang="nn-NO" sz="2400" b="1" dirty="0" smtClean="0"/>
              <a:t>rađa</a:t>
            </a:r>
            <a:endParaRPr lang="sr-Latn-RS" sz="2400" b="1" dirty="0" smtClean="0"/>
          </a:p>
          <a:p>
            <a:r>
              <a:rPr lang="nn-NO" sz="2400" b="1" dirty="0" smtClean="0"/>
              <a:t>krađa zaposlenih</a:t>
            </a:r>
            <a:endParaRPr lang="sr-Latn-RS" sz="2400" b="1" dirty="0" smtClean="0"/>
          </a:p>
          <a:p>
            <a:r>
              <a:rPr lang="nn-NO" sz="2400" b="1" dirty="0" smtClean="0"/>
              <a:t>provala </a:t>
            </a:r>
            <a:endParaRPr lang="sr-Latn-RS" sz="2400" b="1" dirty="0" smtClean="0"/>
          </a:p>
          <a:p>
            <a:r>
              <a:rPr lang="nn-NO" sz="2400" b="1" dirty="0" smtClean="0"/>
              <a:t>pljačke </a:t>
            </a:r>
            <a:endParaRPr lang="sr-Latn-RS" sz="2400" b="1" dirty="0" smtClean="0"/>
          </a:p>
          <a:p>
            <a:r>
              <a:rPr lang="sr-Latn-RS" sz="2400" b="1" dirty="0" smtClean="0"/>
              <a:t>u</a:t>
            </a:r>
            <a:r>
              <a:rPr lang="nn-NO" sz="2400" b="1" dirty="0" smtClean="0"/>
              <a:t>kradene </a:t>
            </a:r>
            <a:r>
              <a:rPr lang="nn-NO" sz="2400" b="1" dirty="0"/>
              <a:t>kreditne </a:t>
            </a:r>
            <a:r>
              <a:rPr lang="nn-NO" sz="2400" b="1" dirty="0" smtClean="0"/>
              <a:t>kartice</a:t>
            </a:r>
            <a:r>
              <a:rPr lang="sr-Latn-RS" sz="2400" b="1" dirty="0" smtClean="0"/>
              <a:t>,</a:t>
            </a:r>
            <a:r>
              <a:rPr lang="nn-NO" sz="2400" b="1" dirty="0" smtClean="0"/>
              <a:t> </a:t>
            </a:r>
            <a:r>
              <a:rPr lang="sr-Latn-RS" sz="2400" b="1" dirty="0" smtClean="0"/>
              <a:t>krivotvoreni</a:t>
            </a:r>
            <a:r>
              <a:rPr lang="nn-NO" sz="2400" b="1" dirty="0" smtClean="0"/>
              <a:t> čekov</a:t>
            </a:r>
            <a:r>
              <a:rPr lang="sr-Latn-RS" sz="2400" b="1" dirty="0" smtClean="0"/>
              <a:t>i</a:t>
            </a:r>
            <a:r>
              <a:rPr lang="nn-NO" sz="2400" b="1" dirty="0" smtClean="0"/>
              <a:t> </a:t>
            </a:r>
            <a:r>
              <a:rPr lang="sr-Latn-RS" sz="2400" b="1" dirty="0" smtClean="0"/>
              <a:t>i sl.</a:t>
            </a:r>
            <a:endParaRPr lang="sr-Latn-RS" sz="2400" b="1" dirty="0" smtClean="0"/>
          </a:p>
          <a:p>
            <a:r>
              <a:rPr lang="nn-NO" sz="2400" b="1" dirty="0" smtClean="0"/>
              <a:t>računarski </a:t>
            </a:r>
            <a:r>
              <a:rPr lang="nn-NO" sz="2400" b="1" dirty="0"/>
              <a:t>kriminal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0878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K</a:t>
            </a:r>
            <a:r>
              <a:rPr lang="sr-Latn-RS" b="1" dirty="0" smtClean="0"/>
              <a:t>rađa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200" b="1" dirty="0" err="1">
                <a:solidFill>
                  <a:schemeClr val="tx1"/>
                </a:solidFill>
              </a:rPr>
              <a:t>Obučite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zaposlenike</a:t>
            </a:r>
            <a:r>
              <a:rPr lang="en-GB" sz="2200" b="1" dirty="0">
                <a:solidFill>
                  <a:schemeClr val="tx1"/>
                </a:solidFill>
              </a:rPr>
              <a:t> da </a:t>
            </a:r>
            <a:r>
              <a:rPr lang="en-GB" sz="2200" b="1" dirty="0" err="1">
                <a:solidFill>
                  <a:schemeClr val="tx1"/>
                </a:solidFill>
              </a:rPr>
              <a:t>prepoznaju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sr-Latn-RS" sz="2200" b="1" dirty="0" smtClean="0">
                <a:solidFill>
                  <a:schemeClr val="tx1"/>
                </a:solidFill>
              </a:rPr>
              <a:t>lopove</a:t>
            </a:r>
            <a:r>
              <a:rPr lang="en-GB" sz="2200" b="1" dirty="0" smtClean="0">
                <a:solidFill>
                  <a:schemeClr val="tx1"/>
                </a:solidFill>
              </a:rPr>
              <a:t>.</a:t>
            </a:r>
            <a:endParaRPr lang="en-GB" sz="2200" b="1" dirty="0">
              <a:solidFill>
                <a:schemeClr val="tx1"/>
              </a:solidFill>
            </a:endParaRPr>
          </a:p>
          <a:p>
            <a:pPr algn="just"/>
            <a:r>
              <a:rPr lang="en-GB" sz="2200" b="1" dirty="0" err="1">
                <a:solidFill>
                  <a:schemeClr val="tx1"/>
                </a:solidFill>
              </a:rPr>
              <a:t>Držite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prodavnicu</a:t>
            </a:r>
            <a:r>
              <a:rPr lang="en-GB" sz="2200" b="1" dirty="0">
                <a:solidFill>
                  <a:schemeClr val="tx1"/>
                </a:solidFill>
              </a:rPr>
              <a:t> dobro </a:t>
            </a:r>
            <a:r>
              <a:rPr lang="en-GB" sz="2200" b="1" dirty="0" err="1">
                <a:solidFill>
                  <a:schemeClr val="tx1"/>
                </a:solidFill>
              </a:rPr>
              <a:t>osvetljenu</a:t>
            </a:r>
            <a:r>
              <a:rPr lang="en-GB" sz="2200" b="1" dirty="0">
                <a:solidFill>
                  <a:schemeClr val="tx1"/>
                </a:solidFill>
              </a:rPr>
              <a:t> i </a:t>
            </a:r>
            <a:r>
              <a:rPr lang="en-GB" sz="2200" b="1" dirty="0" err="1">
                <a:solidFill>
                  <a:schemeClr val="tx1"/>
                </a:solidFill>
              </a:rPr>
              <a:t>robu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vidljivu</a:t>
            </a:r>
            <a:r>
              <a:rPr lang="en-GB" sz="22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GB" sz="2200" b="1" dirty="0" err="1">
                <a:solidFill>
                  <a:schemeClr val="tx1"/>
                </a:solidFill>
              </a:rPr>
              <a:t>Koristite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dvosmerna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ogledala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ili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televizor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zatvorenog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kruga</a:t>
            </a:r>
            <a:r>
              <a:rPr lang="en-GB" sz="22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GB" sz="2200" b="1" dirty="0" err="1">
                <a:solidFill>
                  <a:schemeClr val="tx1"/>
                </a:solidFill>
              </a:rPr>
              <a:t>Koristite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ulaznice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sa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smtClean="0">
                <a:solidFill>
                  <a:schemeClr val="tx1"/>
                </a:solidFill>
              </a:rPr>
              <a:t>bar </a:t>
            </a:r>
            <a:r>
              <a:rPr lang="en-GB" sz="2200" b="1" dirty="0" err="1" smtClean="0">
                <a:solidFill>
                  <a:schemeClr val="tx1"/>
                </a:solidFill>
              </a:rPr>
              <a:t>kodovima</a:t>
            </a:r>
            <a:r>
              <a:rPr lang="en-GB" sz="2200" b="1" dirty="0" smtClean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ili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elektronske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oznake</a:t>
            </a:r>
            <a:r>
              <a:rPr lang="en-GB" sz="22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GB" sz="2200" b="1" dirty="0" err="1">
                <a:solidFill>
                  <a:schemeClr val="tx1"/>
                </a:solidFill>
              </a:rPr>
              <a:t>Unajmite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uniformiranog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zaštitara</a:t>
            </a:r>
            <a:r>
              <a:rPr lang="en-GB" sz="22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29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Krađa zaposlenih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b="1" dirty="0" err="1"/>
              <a:t>Uspostavite</a:t>
            </a:r>
            <a:r>
              <a:rPr lang="en-US" sz="2000" b="1" dirty="0"/>
              <a:t> </a:t>
            </a:r>
            <a:r>
              <a:rPr lang="en-US" sz="2000" b="1" dirty="0" err="1"/>
              <a:t>politike</a:t>
            </a:r>
            <a:r>
              <a:rPr lang="en-US" sz="2000" b="1" dirty="0"/>
              <a:t> i </a:t>
            </a:r>
            <a:r>
              <a:rPr lang="en-US" sz="2000" b="1" dirty="0" err="1"/>
              <a:t>komunicirajte</a:t>
            </a:r>
            <a:r>
              <a:rPr lang="en-US" sz="2000" b="1" dirty="0"/>
              <a:t> </a:t>
            </a:r>
            <a:r>
              <a:rPr lang="en-US" sz="2000" b="1" dirty="0" err="1"/>
              <a:t>ih</a:t>
            </a:r>
            <a:r>
              <a:rPr lang="en-US" sz="2000" b="1" dirty="0"/>
              <a:t> </a:t>
            </a:r>
            <a:r>
              <a:rPr lang="en-US" sz="2000" b="1" dirty="0" err="1"/>
              <a:t>usmeno</a:t>
            </a:r>
            <a:r>
              <a:rPr lang="en-US" sz="2000" b="1" dirty="0"/>
              <a:t> i </a:t>
            </a:r>
            <a:r>
              <a:rPr lang="sr-Latn-RS" sz="2000" b="1" dirty="0" smtClean="0"/>
              <a:t>pismeno</a:t>
            </a:r>
            <a:r>
              <a:rPr lang="en-US" sz="2000" b="1" dirty="0" smtClean="0"/>
              <a:t>.</a:t>
            </a:r>
            <a:endParaRPr lang="en-US" sz="2000" b="1" dirty="0"/>
          </a:p>
          <a:p>
            <a:pPr algn="just"/>
            <a:r>
              <a:rPr lang="sr-Latn-RS" sz="2000" b="1" dirty="0" smtClean="0"/>
              <a:t>Sigurnosne mere za </a:t>
            </a:r>
            <a:r>
              <a:rPr lang="en-US" sz="2000" b="1" dirty="0" err="1" smtClean="0"/>
              <a:t>ulazak</a:t>
            </a:r>
            <a:r>
              <a:rPr lang="en-US" sz="2000" b="1" dirty="0" smtClean="0"/>
              <a:t> </a:t>
            </a:r>
            <a:r>
              <a:rPr lang="sr-Latn-RS" sz="2000" b="1" dirty="0" smtClean="0"/>
              <a:t>i/</a:t>
            </a:r>
            <a:r>
              <a:rPr lang="en-US" sz="2000" b="1" dirty="0" err="1" smtClean="0"/>
              <a:t>ili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izlazak</a:t>
            </a:r>
            <a:r>
              <a:rPr lang="sr-Latn-RS" sz="2000" b="1" dirty="0" smtClean="0"/>
              <a:t> zaposlenih</a:t>
            </a:r>
            <a:r>
              <a:rPr lang="en-US" sz="2000" b="1" dirty="0" smtClean="0"/>
              <a:t>.</a:t>
            </a:r>
            <a:endParaRPr lang="en-US" sz="2000" b="1" dirty="0"/>
          </a:p>
          <a:p>
            <a:pPr algn="just"/>
            <a:r>
              <a:rPr lang="en-US" sz="2000" b="1" dirty="0" err="1" smtClean="0"/>
              <a:t>Pazit</a:t>
            </a:r>
            <a:r>
              <a:rPr lang="sr-Latn-RS" sz="2000" b="1" dirty="0" smtClean="0"/>
              <a:t>i</a:t>
            </a:r>
            <a:r>
              <a:rPr lang="en-US" sz="2000" b="1" dirty="0" smtClean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sr-Latn-RS" sz="2000" b="1" dirty="0" smtClean="0"/>
              <a:t>sadržaj đubreta </a:t>
            </a:r>
            <a:r>
              <a:rPr lang="en-US" sz="2000" b="1" dirty="0" err="1" smtClean="0"/>
              <a:t>zbog</a:t>
            </a:r>
            <a:r>
              <a:rPr lang="en-US" sz="2000" b="1" dirty="0" smtClean="0"/>
              <a:t> </a:t>
            </a:r>
            <a:r>
              <a:rPr lang="en-US" sz="2000" b="1" dirty="0" err="1"/>
              <a:t>ukradenih</a:t>
            </a:r>
            <a:r>
              <a:rPr lang="en-US" sz="2000" b="1" dirty="0"/>
              <a:t> </a:t>
            </a:r>
            <a:r>
              <a:rPr lang="en-US" sz="2000" b="1" dirty="0" err="1"/>
              <a:t>stvari</a:t>
            </a:r>
            <a:r>
              <a:rPr lang="en-US" sz="2000" b="1" dirty="0"/>
              <a:t>.</a:t>
            </a:r>
          </a:p>
          <a:p>
            <a:pPr algn="just"/>
            <a:r>
              <a:rPr lang="en-US" sz="2000" b="1" dirty="0" err="1"/>
              <a:t>Kontrola</a:t>
            </a:r>
            <a:r>
              <a:rPr lang="en-US" sz="2000" b="1" dirty="0"/>
              <a:t> </a:t>
            </a:r>
            <a:r>
              <a:rPr lang="en-US" sz="2000" b="1" dirty="0" err="1"/>
              <a:t>sigurnosti</a:t>
            </a:r>
            <a:r>
              <a:rPr lang="en-US" sz="2000" b="1" dirty="0"/>
              <a:t>.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Platne kartice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err="1" smtClean="0"/>
              <a:t>Budu</a:t>
            </a:r>
            <a:r>
              <a:rPr lang="sr-Latn-RS" b="1" dirty="0" smtClean="0"/>
              <a:t>ć</a:t>
            </a:r>
            <a:r>
              <a:rPr lang="en-US" b="1" dirty="0" smtClean="0"/>
              <a:t>i </a:t>
            </a:r>
            <a:r>
              <a:rPr lang="en-US" b="1" dirty="0"/>
              <a:t>da </a:t>
            </a:r>
            <a:r>
              <a:rPr lang="en-US" b="1" dirty="0" err="1"/>
              <a:t>kreditne</a:t>
            </a:r>
            <a:r>
              <a:rPr lang="en-US" b="1" dirty="0"/>
              <a:t> </a:t>
            </a:r>
            <a:r>
              <a:rPr lang="en-US" b="1" dirty="0" err="1"/>
              <a:t>kartice</a:t>
            </a:r>
            <a:r>
              <a:rPr lang="en-US" b="1" dirty="0"/>
              <a:t> </a:t>
            </a:r>
            <a:r>
              <a:rPr lang="en-US" b="1" dirty="0" err="1"/>
              <a:t>mogu</a:t>
            </a:r>
            <a:r>
              <a:rPr lang="en-US" b="1" dirty="0"/>
              <a:t> </a:t>
            </a:r>
            <a:r>
              <a:rPr lang="en-US" b="1" dirty="0" err="1"/>
              <a:t>biti</a:t>
            </a:r>
            <a:r>
              <a:rPr lang="en-US" b="1" dirty="0"/>
              <a:t> </a:t>
            </a:r>
            <a:r>
              <a:rPr lang="en-US" b="1" dirty="0" err="1"/>
              <a:t>izvor</a:t>
            </a:r>
            <a:r>
              <a:rPr lang="en-US" b="1" dirty="0"/>
              <a:t> </a:t>
            </a:r>
            <a:r>
              <a:rPr lang="en-US" b="1" dirty="0" err="1"/>
              <a:t>finansijskog</a:t>
            </a:r>
            <a:r>
              <a:rPr lang="en-US" b="1" dirty="0"/>
              <a:t> </a:t>
            </a:r>
            <a:r>
              <a:rPr lang="en-US" b="1" dirty="0" err="1"/>
              <a:t>gubitka</a:t>
            </a:r>
            <a:r>
              <a:rPr lang="en-US" b="1" dirty="0"/>
              <a:t> za </a:t>
            </a:r>
            <a:r>
              <a:rPr lang="en-US" b="1" dirty="0" err="1"/>
              <a:t>poslovanje</a:t>
            </a:r>
            <a:r>
              <a:rPr lang="en-US" b="1" dirty="0"/>
              <a:t>, </a:t>
            </a:r>
            <a:r>
              <a:rPr lang="en-US" b="1" dirty="0" err="1"/>
              <a:t>elektronska</a:t>
            </a:r>
            <a:r>
              <a:rPr lang="en-US" b="1" dirty="0"/>
              <a:t> </a:t>
            </a:r>
            <a:r>
              <a:rPr lang="en-US" b="1" dirty="0" err="1"/>
              <a:t>mašina</a:t>
            </a:r>
            <a:r>
              <a:rPr lang="en-US" b="1" dirty="0"/>
              <a:t> za </a:t>
            </a:r>
            <a:r>
              <a:rPr lang="en-US" b="1" dirty="0" err="1" smtClean="0"/>
              <a:t>odobrenj</a:t>
            </a:r>
            <a:r>
              <a:rPr lang="sr-Latn-RS" b="1" dirty="0" smtClean="0"/>
              <a:t>e</a:t>
            </a:r>
            <a:r>
              <a:rPr lang="en-US" b="1" dirty="0" smtClean="0"/>
              <a:t> </a:t>
            </a:r>
            <a:r>
              <a:rPr lang="en-US" b="1" dirty="0"/>
              <a:t>za </a:t>
            </a:r>
            <a:r>
              <a:rPr lang="en-US" b="1" dirty="0" err="1" smtClean="0"/>
              <a:t>kredit</a:t>
            </a:r>
            <a:r>
              <a:rPr lang="sr-Latn-RS" b="1" dirty="0" smtClean="0"/>
              <a:t>ne kartice</a:t>
            </a:r>
            <a:r>
              <a:rPr lang="en-US" b="1" dirty="0" smtClean="0"/>
              <a:t> </a:t>
            </a:r>
            <a:r>
              <a:rPr lang="en-US" b="1" dirty="0" err="1"/>
              <a:t>može</a:t>
            </a:r>
            <a:r>
              <a:rPr lang="en-US" b="1" dirty="0"/>
              <a:t> </a:t>
            </a:r>
            <a:r>
              <a:rPr lang="en-US" b="1" dirty="0" err="1"/>
              <a:t>biti</a:t>
            </a:r>
            <a:r>
              <a:rPr lang="en-US" b="1" dirty="0"/>
              <a:t> </a:t>
            </a:r>
            <a:r>
              <a:rPr lang="en-US" b="1" dirty="0" err="1" smtClean="0"/>
              <a:t>dragoceno</a:t>
            </a:r>
            <a:r>
              <a:rPr lang="en-US" b="1" dirty="0" smtClean="0"/>
              <a:t> </a:t>
            </a:r>
            <a:r>
              <a:rPr lang="en-US" b="1" dirty="0" err="1"/>
              <a:t>sredstvo</a:t>
            </a:r>
            <a:r>
              <a:rPr lang="en-US" b="1" dirty="0"/>
              <a:t>. </a:t>
            </a:r>
            <a:endParaRPr lang="sr-Latn-RS" b="1" dirty="0" smtClean="0"/>
          </a:p>
          <a:p>
            <a:pPr algn="just"/>
            <a:r>
              <a:rPr lang="sr-Latn-RS" b="1" dirty="0" smtClean="0"/>
              <a:t>E</a:t>
            </a:r>
            <a:r>
              <a:rPr lang="en-US" b="1" dirty="0" err="1" smtClean="0"/>
              <a:t>lektronsk</a:t>
            </a:r>
            <a:r>
              <a:rPr lang="sr-Latn-RS" b="1" dirty="0" smtClean="0"/>
              <a:t>a mašina za autorizaciju </a:t>
            </a:r>
            <a:r>
              <a:rPr lang="en-US" b="1" dirty="0" err="1" smtClean="0"/>
              <a:t>kreditni</a:t>
            </a:r>
            <a:r>
              <a:rPr lang="sr-Latn-RS" b="1" dirty="0" smtClean="0"/>
              <a:t>h kartica</a:t>
            </a:r>
            <a:r>
              <a:rPr lang="en-US" b="1" dirty="0" smtClean="0"/>
              <a:t> </a:t>
            </a:r>
            <a:r>
              <a:rPr lang="sr-Latn-RS" b="1" dirty="0" smtClean="0"/>
              <a:t>- </a:t>
            </a:r>
            <a:r>
              <a:rPr lang="en-US" b="1" dirty="0" err="1" smtClean="0"/>
              <a:t>koja</a:t>
            </a:r>
            <a:r>
              <a:rPr lang="en-US" b="1" dirty="0" smtClean="0"/>
              <a:t> </a:t>
            </a:r>
            <a:r>
              <a:rPr lang="en-US" b="1" dirty="0" err="1"/>
              <a:t>proverava</a:t>
            </a:r>
            <a:r>
              <a:rPr lang="en-US" b="1" dirty="0"/>
              <a:t> da li je </a:t>
            </a:r>
            <a:r>
              <a:rPr lang="en-US" b="1" dirty="0" err="1"/>
              <a:t>kreditna</a:t>
            </a:r>
            <a:r>
              <a:rPr lang="en-US" b="1" dirty="0"/>
              <a:t> </a:t>
            </a:r>
            <a:r>
              <a:rPr lang="en-US" b="1" dirty="0" err="1"/>
              <a:t>kartica</a:t>
            </a:r>
            <a:r>
              <a:rPr lang="en-US" b="1" dirty="0"/>
              <a:t> dobra, </a:t>
            </a:r>
            <a:r>
              <a:rPr lang="en-US" b="1" dirty="0" err="1"/>
              <a:t>odnosno</a:t>
            </a:r>
            <a:r>
              <a:rPr lang="en-US" b="1" dirty="0"/>
              <a:t> </a:t>
            </a:r>
            <a:r>
              <a:rPr lang="sr-Latn-RS" b="1" dirty="0" smtClean="0"/>
              <a:t>da </a:t>
            </a:r>
            <a:r>
              <a:rPr lang="en-US" b="1" dirty="0" err="1" smtClean="0"/>
              <a:t>nije</a:t>
            </a:r>
            <a:r>
              <a:rPr lang="en-US" b="1" dirty="0" smtClean="0"/>
              <a:t> </a:t>
            </a:r>
            <a:r>
              <a:rPr lang="en-US" b="1" dirty="0" err="1"/>
              <a:t>ukradena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 smtClean="0"/>
              <a:t>nevažeća</a:t>
            </a:r>
            <a:r>
              <a:rPr lang="sr-Latn-RS" b="1" dirty="0"/>
              <a:t> </a:t>
            </a:r>
            <a:r>
              <a:rPr lang="sr-Latn-RS" b="1" dirty="0" smtClean="0"/>
              <a:t>ili falsifikovana.</a:t>
            </a:r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Prirodne nepogode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883" y="1556083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 err="1" smtClean="0">
                <a:solidFill>
                  <a:schemeClr val="tx1"/>
                </a:solidFill>
              </a:rPr>
              <a:t>Mnogi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vlasnici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trpe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gubitke</a:t>
            </a:r>
            <a:r>
              <a:rPr lang="en-GB" sz="2400" b="1" dirty="0">
                <a:solidFill>
                  <a:schemeClr val="tx1"/>
                </a:solidFill>
              </a:rPr>
              <a:t>, ne </a:t>
            </a:r>
            <a:r>
              <a:rPr lang="en-GB" sz="2400" b="1" dirty="0" err="1">
                <a:solidFill>
                  <a:schemeClr val="tx1"/>
                </a:solidFill>
              </a:rPr>
              <a:t>samo</a:t>
            </a:r>
            <a:r>
              <a:rPr lang="en-GB" sz="2400" b="1" dirty="0">
                <a:solidFill>
                  <a:schemeClr val="tx1"/>
                </a:solidFill>
              </a:rPr>
              <a:t> od </a:t>
            </a:r>
            <a:r>
              <a:rPr lang="en-GB" sz="2400" b="1" dirty="0" err="1">
                <a:solidFill>
                  <a:schemeClr val="tx1"/>
                </a:solidFill>
              </a:rPr>
              <a:t>kriminala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vec</a:t>
            </a:r>
            <a:r>
              <a:rPr lang="en-GB" sz="2400" b="1" dirty="0">
                <a:solidFill>
                  <a:schemeClr val="tx1"/>
                </a:solidFill>
              </a:rPr>
              <a:t>́ i od </a:t>
            </a:r>
            <a:r>
              <a:rPr lang="en-GB" sz="2400" b="1" dirty="0" err="1">
                <a:solidFill>
                  <a:schemeClr val="tx1"/>
                </a:solidFill>
              </a:rPr>
              <a:t>prirodnih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katastrofa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kao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što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su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požari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zemljotresi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tornada</a:t>
            </a:r>
            <a:r>
              <a:rPr lang="en-GB" sz="2400" b="1" dirty="0">
                <a:solidFill>
                  <a:schemeClr val="tx1"/>
                </a:solidFill>
              </a:rPr>
              <a:t> i </a:t>
            </a:r>
            <a:r>
              <a:rPr lang="en-GB" sz="2400" b="1" dirty="0" err="1">
                <a:solidFill>
                  <a:schemeClr val="tx1"/>
                </a:solidFill>
              </a:rPr>
              <a:t>poplave</a:t>
            </a:r>
            <a:r>
              <a:rPr lang="en-GB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GB" sz="2400" b="1" dirty="0" err="1">
                <a:solidFill>
                  <a:schemeClr val="tx1"/>
                </a:solidFill>
              </a:rPr>
              <a:t>Nesreće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sr-Latn-RS" sz="2400" b="1" dirty="0" smtClean="0">
                <a:solidFill>
                  <a:schemeClr val="tx1"/>
                </a:solidFill>
              </a:rPr>
              <a:t>još jedan rizični slučaj sa kojima se suočavaju preduzeća,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mogu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biti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financijski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razarajuće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ako</a:t>
            </a:r>
            <a:r>
              <a:rPr lang="en-GB" sz="2400" b="1" dirty="0">
                <a:solidFill>
                  <a:schemeClr val="tx1"/>
                </a:solidFill>
              </a:rPr>
              <a:t> se za </a:t>
            </a:r>
            <a:r>
              <a:rPr lang="en-GB" sz="2400" b="1" dirty="0" err="1">
                <a:solidFill>
                  <a:schemeClr val="tx1"/>
                </a:solidFill>
              </a:rPr>
              <a:t>nepažnju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smatra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sr-Latn-RS" sz="2400" b="1" dirty="0" smtClean="0">
                <a:solidFill>
                  <a:schemeClr val="tx1"/>
                </a:solidFill>
              </a:rPr>
              <a:t>odgovornim </a:t>
            </a:r>
            <a:r>
              <a:rPr lang="en-GB" sz="2400" b="1" dirty="0" err="1" smtClean="0">
                <a:solidFill>
                  <a:schemeClr val="tx1"/>
                </a:solidFill>
              </a:rPr>
              <a:t>malim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preduzećem</a:t>
            </a:r>
            <a:r>
              <a:rPr lang="en-GB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sr-Latn-RS" sz="2400" b="1" dirty="0" err="1">
                <a:solidFill>
                  <a:schemeClr val="tx1"/>
                </a:solidFill>
              </a:rPr>
              <a:t>N</a:t>
            </a:r>
            <a:r>
              <a:rPr lang="en-GB" sz="2400" b="1" dirty="0" err="1" smtClean="0">
                <a:solidFill>
                  <a:schemeClr val="tx1"/>
                </a:solidFill>
              </a:rPr>
              <a:t>epažnja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sr-Latn-RS" sz="2400" b="1" dirty="0" smtClean="0">
                <a:solidFill>
                  <a:schemeClr val="tx1"/>
                </a:solidFill>
              </a:rPr>
              <a:t>odsutnost razumnog delovanja.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3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4380" y="226946"/>
            <a:ext cx="8911687" cy="1280890"/>
          </a:xfrm>
        </p:spPr>
        <p:txBody>
          <a:bodyPr/>
          <a:lstStyle/>
          <a:p>
            <a:pPr algn="ctr"/>
            <a:r>
              <a:rPr lang="sr-Latn-RS" b="1" dirty="0" smtClean="0"/>
              <a:t>Tržišni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872" y="1117599"/>
            <a:ext cx="9860539" cy="3777622"/>
          </a:xfrm>
        </p:spPr>
        <p:txBody>
          <a:bodyPr>
            <a:noAutofit/>
          </a:bodyPr>
          <a:lstStyle/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Nastaje usled: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Nepredvidivih inflatornih kretanja i promena kursa valute : datum ugovora o transakciji se razlikuje od datuma fizičke transakcije. Visoka inflacija – česta promena cena.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Neadekvatne infrastrukture – otežan izbor dobavljača, otežana nabavka i isporuka robe i/ili usluga, kašnjenja.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Ponašanja potrošača prilikom kupovine robe iz uvoza: mala tražnja za domaćim proizvodima i uslugama.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Smanjenja tržišta zbog pojave robe iz uvoze/inostrana konkurencija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Nedostatak pristupa povoljnim izvorima finansiranja (krediti za MMSP)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Pogrešan izbor partnera – veliki rizik posebno kod porodičnih preduzeća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200" b="1" dirty="0" smtClean="0">
                <a:solidFill>
                  <a:schemeClr val="tx1"/>
                </a:solidFill>
              </a:rPr>
              <a:t>Crne odnosno sive ekonomije (npr. roba iz šverca).</a:t>
            </a:r>
          </a:p>
          <a:p>
            <a:pPr marL="457200" indent="-457200" algn="just">
              <a:buFont typeface="+mj-lt"/>
              <a:buAutoNum type="arabicPeriod"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algn="just"/>
            <a:endParaRPr lang="sr-Latn-RS" sz="2200" b="1" dirty="0" smtClean="0">
              <a:solidFill>
                <a:schemeClr val="tx1"/>
              </a:solidFill>
            </a:endParaRPr>
          </a:p>
          <a:p>
            <a:pPr algn="just"/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8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Kreditni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Rizik od neispunjene obaveze ili </a:t>
            </a:r>
            <a:r>
              <a:rPr lang="sr-Latn-RS" sz="2200" b="1" dirty="0" err="1" smtClean="0">
                <a:solidFill>
                  <a:schemeClr val="tx1"/>
                </a:solidFill>
              </a:rPr>
              <a:t>nesolventnosti</a:t>
            </a:r>
            <a:r>
              <a:rPr lang="sr-Latn-RS" sz="2200" b="1" dirty="0" smtClean="0">
                <a:solidFill>
                  <a:schemeClr val="tx1"/>
                </a:solidFill>
              </a:rPr>
              <a:t> koje ugovorne strane ne mogu da pokriju ugovorima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Veći je na finansijskom tržištu nego na tržištu roba i usluga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Nemogućnost naplate potraživanja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Važno proceniti novčane tokove kako bi se izbegle likvidacije i stečajevi.</a:t>
            </a:r>
          </a:p>
          <a:p>
            <a:pPr algn="just"/>
            <a:endParaRPr lang="sr-Latn-RS" sz="22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sr-Latn-RS" sz="2200" b="1" dirty="0" smtClean="0">
              <a:solidFill>
                <a:schemeClr val="tx1"/>
              </a:solidFill>
            </a:endParaRPr>
          </a:p>
          <a:p>
            <a:pPr algn="just"/>
            <a:endParaRPr lang="sr-Latn-RS" sz="2200" b="1" dirty="0" smtClean="0">
              <a:solidFill>
                <a:schemeClr val="tx1"/>
              </a:solidFill>
            </a:endParaRPr>
          </a:p>
          <a:p>
            <a:pPr algn="just"/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25" y="624110"/>
            <a:ext cx="8911687" cy="1280890"/>
          </a:xfrm>
        </p:spPr>
        <p:txBody>
          <a:bodyPr/>
          <a:lstStyle/>
          <a:p>
            <a:r>
              <a:rPr lang="sr-Latn-RS" b="1" dirty="0" smtClean="0"/>
              <a:t>Kulturni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175" y="1690254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Sistem vrednosti u društvu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Obrazovni nivo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Položaj zemlje: npr. tranzicija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Običaji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Uverenja 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Stavovi</a:t>
            </a:r>
          </a:p>
          <a:p>
            <a:pPr marL="0" indent="0" algn="just">
              <a:buNone/>
            </a:pPr>
            <a:endParaRPr lang="sr-Latn-RS" sz="24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sr-Latn-RS" sz="2400" b="1" dirty="0" smtClean="0">
              <a:solidFill>
                <a:schemeClr val="tx1"/>
              </a:solidFill>
            </a:endParaRPr>
          </a:p>
          <a:p>
            <a:pPr algn="just"/>
            <a:endParaRPr lang="sr-Latn-RS" sz="2400" b="1" dirty="0" smtClean="0">
              <a:solidFill>
                <a:schemeClr val="tx1"/>
              </a:solidFill>
            </a:endParaRPr>
          </a:p>
          <a:p>
            <a:pPr algn="just"/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4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Ekonomski i politički rizik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9411" y="1497749"/>
            <a:ext cx="10359189" cy="3777622"/>
          </a:xfrm>
        </p:spPr>
        <p:txBody>
          <a:bodyPr>
            <a:noAutofit/>
          </a:bodyPr>
          <a:lstStyle/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Oskudice izvora finansiranja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Nedostatak </a:t>
            </a:r>
            <a:r>
              <a:rPr lang="sr-Latn-RS" sz="2200" b="1" dirty="0" err="1" smtClean="0">
                <a:solidFill>
                  <a:schemeClr val="tx1"/>
                </a:solidFill>
              </a:rPr>
              <a:t>know-how</a:t>
            </a:r>
            <a:r>
              <a:rPr lang="sr-Latn-RS" sz="2200" b="1" dirty="0" smtClean="0">
                <a:solidFill>
                  <a:schemeClr val="tx1"/>
                </a:solidFill>
              </a:rPr>
              <a:t> znanja, veština i tehnologija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Odsustvo tržišta kapitala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Odsustvo investitora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Niska kupovna moć stanovništva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Loša infrastruktura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Komplikovana administracija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Korupcija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Recesija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Visok rast troškova proizvodnje</a:t>
            </a:r>
          </a:p>
          <a:p>
            <a:pPr algn="just"/>
            <a:r>
              <a:rPr lang="sr-Latn-RS" sz="2200" b="1" dirty="0" smtClean="0">
                <a:solidFill>
                  <a:schemeClr val="tx1"/>
                </a:solidFill>
              </a:rPr>
              <a:t>Ocena visokog rizika zemlje u kojoj se pokreće biznis od strane i međunarodnih institucija koje procenjuju rizičnost ulaganja</a:t>
            </a:r>
          </a:p>
          <a:p>
            <a:pPr algn="just"/>
            <a:endParaRPr lang="sr-Latn-RS" sz="2200" b="1" dirty="0" smtClean="0">
              <a:solidFill>
                <a:schemeClr val="tx1"/>
              </a:solidFill>
            </a:endParaRPr>
          </a:p>
          <a:p>
            <a:pPr algn="just"/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5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Upravljanje rizicima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907" y="1712495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sr-Latn-RS" sz="2200" b="1" dirty="0"/>
              <a:t>Č</a:t>
            </a:r>
            <a:r>
              <a:rPr lang="en-US" sz="2200" b="1" dirty="0" err="1" smtClean="0"/>
              <a:t>etiri</a:t>
            </a:r>
            <a:r>
              <a:rPr lang="en-US" sz="2200" b="1" dirty="0" smtClean="0"/>
              <a:t> </a:t>
            </a:r>
            <a:r>
              <a:rPr lang="en-US" sz="2200" b="1" dirty="0" err="1"/>
              <a:t>strategije</a:t>
            </a:r>
            <a:r>
              <a:rPr lang="en-US" sz="2200" b="1" dirty="0"/>
              <a:t> </a:t>
            </a:r>
            <a:r>
              <a:rPr lang="en-US" sz="2200" b="1" dirty="0" err="1"/>
              <a:t>upravljanja</a:t>
            </a:r>
            <a:r>
              <a:rPr lang="en-US" sz="2200" b="1" dirty="0"/>
              <a:t> </a:t>
            </a:r>
            <a:r>
              <a:rPr lang="en-US" sz="2200" b="1" dirty="0" err="1"/>
              <a:t>rizikom</a:t>
            </a:r>
            <a:r>
              <a:rPr lang="en-US" sz="2200" b="1" dirty="0"/>
              <a:t>. </a:t>
            </a:r>
            <a:endParaRPr lang="sr-Latn-RS" sz="2200" b="1" dirty="0" smtClean="0"/>
          </a:p>
          <a:p>
            <a:pPr algn="just"/>
            <a:r>
              <a:rPr lang="sr-Latn-RS" sz="2200" b="1" dirty="0"/>
              <a:t>K</a:t>
            </a:r>
            <a:r>
              <a:rPr lang="en-US" sz="2200" b="1" dirty="0" err="1" smtClean="0"/>
              <a:t>ora</a:t>
            </a:r>
            <a:r>
              <a:rPr lang="sr-Latn-RS" sz="2200" b="1" dirty="0" smtClean="0"/>
              <a:t>ci</a:t>
            </a:r>
            <a:r>
              <a:rPr lang="en-US" sz="2200" b="1" dirty="0" smtClean="0"/>
              <a:t> </a:t>
            </a:r>
            <a:r>
              <a:rPr lang="en-US" sz="2200" b="1" dirty="0"/>
              <a:t>za </a:t>
            </a:r>
            <a:r>
              <a:rPr lang="en-US" sz="2200" b="1" dirty="0" err="1"/>
              <a:t>odabir</a:t>
            </a:r>
            <a:r>
              <a:rPr lang="en-US" sz="2200" b="1" dirty="0"/>
              <a:t> </a:t>
            </a:r>
            <a:r>
              <a:rPr lang="en-US" sz="2200" b="1" dirty="0" err="1"/>
              <a:t>agenta</a:t>
            </a:r>
            <a:r>
              <a:rPr lang="en-US" sz="2200" b="1" dirty="0"/>
              <a:t> </a:t>
            </a:r>
            <a:r>
              <a:rPr lang="en-US" sz="2200" b="1" dirty="0" err="1"/>
              <a:t>osiguranja</a:t>
            </a:r>
            <a:r>
              <a:rPr lang="en-US" sz="2200" b="1" dirty="0"/>
              <a:t>. </a:t>
            </a:r>
            <a:endParaRPr lang="sr-Latn-RS" sz="2200" b="1" dirty="0" smtClean="0"/>
          </a:p>
          <a:p>
            <a:pPr algn="just"/>
            <a:r>
              <a:rPr lang="sr-Latn-RS" sz="2200" b="1" dirty="0"/>
              <a:t>P</a:t>
            </a:r>
            <a:r>
              <a:rPr lang="en-US" sz="2200" b="1" dirty="0" err="1" smtClean="0"/>
              <a:t>ostupcima</a:t>
            </a:r>
            <a:r>
              <a:rPr lang="en-US" sz="2200" b="1" dirty="0" smtClean="0"/>
              <a:t> </a:t>
            </a:r>
            <a:r>
              <a:rPr lang="en-US" sz="2200" b="1" dirty="0" err="1"/>
              <a:t>odlučivanja</a:t>
            </a:r>
            <a:r>
              <a:rPr lang="en-US" sz="2200" b="1" dirty="0"/>
              <a:t> o </a:t>
            </a:r>
            <a:r>
              <a:rPr lang="en-US" sz="2200" b="1" dirty="0" err="1"/>
              <a:t>merama</a:t>
            </a:r>
            <a:r>
              <a:rPr lang="en-US" sz="2200" b="1" dirty="0"/>
              <a:t> </a:t>
            </a:r>
            <a:r>
              <a:rPr lang="en-US" sz="2200" b="1" dirty="0" err="1"/>
              <a:t>bezbednosti</a:t>
            </a:r>
            <a:r>
              <a:rPr lang="en-US" sz="2200" b="1" dirty="0"/>
              <a:t>. </a:t>
            </a:r>
            <a:endParaRPr lang="sr-Latn-RS" sz="2200" b="1" dirty="0" smtClean="0"/>
          </a:p>
          <a:p>
            <a:pPr algn="just"/>
            <a:r>
              <a:rPr lang="sr-Latn-RS" sz="2200" b="1" dirty="0"/>
              <a:t>P</a:t>
            </a:r>
            <a:r>
              <a:rPr lang="en-US" sz="2200" b="1" dirty="0" err="1" smtClean="0"/>
              <a:t>lanov</a:t>
            </a:r>
            <a:r>
              <a:rPr lang="sr-Latn-RS" sz="2200" b="1" dirty="0" smtClean="0"/>
              <a:t>i</a:t>
            </a:r>
            <a:r>
              <a:rPr lang="en-US" sz="2200" b="1" dirty="0" smtClean="0"/>
              <a:t> </a:t>
            </a:r>
            <a:r>
              <a:rPr lang="en-US" sz="2200" b="1" dirty="0"/>
              <a:t>za </a:t>
            </a:r>
            <a:r>
              <a:rPr lang="en-US" sz="2200" b="1" dirty="0" err="1"/>
              <a:t>reagovanje</a:t>
            </a:r>
            <a:r>
              <a:rPr lang="en-US" sz="2200" b="1" dirty="0"/>
              <a:t> u </a:t>
            </a:r>
            <a:r>
              <a:rPr lang="en-US" sz="2200" b="1" dirty="0" err="1"/>
              <a:t>vanrednim</a:t>
            </a:r>
            <a:r>
              <a:rPr lang="en-US" sz="2200" b="1" dirty="0"/>
              <a:t> </a:t>
            </a:r>
            <a:r>
              <a:rPr lang="en-US" sz="2200" b="1" dirty="0" err="1"/>
              <a:t>situacijama</a:t>
            </a:r>
            <a:r>
              <a:rPr lang="en-US" sz="2200" b="1" dirty="0"/>
              <a:t> za </a:t>
            </a:r>
            <a:r>
              <a:rPr lang="en-US" sz="2200" b="1" dirty="0" err="1"/>
              <a:t>potencijalne</a:t>
            </a:r>
            <a:r>
              <a:rPr lang="en-US" sz="2200" b="1" dirty="0"/>
              <a:t> </a:t>
            </a:r>
            <a:r>
              <a:rPr lang="en-US" sz="2200" b="1" dirty="0" err="1"/>
              <a:t>krize</a:t>
            </a:r>
            <a:r>
              <a:rPr lang="en-US" sz="2200" b="1" dirty="0"/>
              <a:t>.</a:t>
            </a:r>
            <a:endParaRPr lang="en-GB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29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8198" y="300837"/>
            <a:ext cx="8911687" cy="1280890"/>
          </a:xfrm>
        </p:spPr>
        <p:txBody>
          <a:bodyPr/>
          <a:lstStyle/>
          <a:p>
            <a:r>
              <a:rPr lang="sr-Latn-RS" b="1" dirty="0" smtClean="0"/>
              <a:t>Strategije upravljanja rizicima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9" y="1182255"/>
            <a:ext cx="10774938" cy="3777622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err="1"/>
              <a:t>Upravljanje</a:t>
            </a:r>
            <a:r>
              <a:rPr lang="en-US" sz="2200" b="1" dirty="0"/>
              <a:t> </a:t>
            </a:r>
            <a:r>
              <a:rPr lang="en-US" sz="2200" b="1" dirty="0" err="1"/>
              <a:t>rizikom</a:t>
            </a:r>
            <a:r>
              <a:rPr lang="en-US" sz="2200" b="1" dirty="0"/>
              <a:t>, </a:t>
            </a:r>
            <a:r>
              <a:rPr lang="en-US" sz="2200" b="1" dirty="0" err="1"/>
              <a:t>sprečavanje</a:t>
            </a:r>
            <a:r>
              <a:rPr lang="en-US" sz="2200" b="1" dirty="0"/>
              <a:t> </a:t>
            </a:r>
            <a:r>
              <a:rPr lang="en-US" sz="2200" b="1" dirty="0" err="1"/>
              <a:t>ili</a:t>
            </a:r>
            <a:r>
              <a:rPr lang="en-US" sz="2200" b="1" dirty="0"/>
              <a:t> </a:t>
            </a:r>
            <a:r>
              <a:rPr lang="en-US" sz="2200" b="1" dirty="0" err="1"/>
              <a:t>smanjenje</a:t>
            </a:r>
            <a:r>
              <a:rPr lang="en-US" sz="2200" b="1" dirty="0"/>
              <a:t> </a:t>
            </a:r>
            <a:r>
              <a:rPr lang="en-US" sz="2200" b="1" dirty="0" err="1"/>
              <a:t>gubitka</a:t>
            </a:r>
            <a:r>
              <a:rPr lang="en-US" sz="2200" b="1" dirty="0"/>
              <a:t> </a:t>
            </a:r>
            <a:r>
              <a:rPr lang="en-US" sz="2200" b="1" dirty="0" err="1"/>
              <a:t>preduzeća</a:t>
            </a:r>
            <a:r>
              <a:rPr lang="en-US" sz="2200" b="1" dirty="0"/>
              <a:t>, </a:t>
            </a:r>
            <a:r>
              <a:rPr lang="en-US" sz="2200" b="1" dirty="0" err="1"/>
              <a:t>uključuje</a:t>
            </a:r>
            <a:r>
              <a:rPr lang="en-US" sz="2200" b="1" dirty="0"/>
              <a:t> tri faze: </a:t>
            </a:r>
            <a:endParaRPr lang="sr-Latn-RS" sz="2200" b="1" dirty="0" smtClean="0"/>
          </a:p>
          <a:p>
            <a:pPr lvl="1" algn="just"/>
            <a:r>
              <a:rPr lang="en-US" sz="2200" b="1" dirty="0" err="1" smtClean="0"/>
              <a:t>Prepozna</a:t>
            </a:r>
            <a:r>
              <a:rPr lang="sr-Latn-RS" sz="2200" b="1" dirty="0" err="1" smtClean="0"/>
              <a:t>vanje</a:t>
            </a:r>
            <a:r>
              <a:rPr lang="sr-Latn-RS" sz="2200" b="1" dirty="0" smtClean="0"/>
              <a:t>/identifikaciju </a:t>
            </a:r>
            <a:r>
              <a:rPr lang="en-US" sz="2200" b="1" dirty="0" err="1" smtClean="0"/>
              <a:t>rizik</a:t>
            </a:r>
            <a:r>
              <a:rPr lang="sr-Latn-RS" sz="2200" b="1" dirty="0" smtClean="0"/>
              <a:t>a</a:t>
            </a:r>
            <a:r>
              <a:rPr lang="en-US" sz="2200" b="1" dirty="0" smtClean="0"/>
              <a:t>. </a:t>
            </a:r>
            <a:endParaRPr lang="sr-Latn-RS" sz="2200" b="1" dirty="0" smtClean="0"/>
          </a:p>
          <a:p>
            <a:pPr lvl="1" algn="just"/>
            <a:r>
              <a:rPr lang="sr-Latn-RS" sz="2200" b="1" dirty="0" smtClean="0"/>
              <a:t>Analiza i procena rizika (</a:t>
            </a:r>
            <a:r>
              <a:rPr lang="en-US" sz="2200" b="1" dirty="0" smtClean="0"/>
              <a:t>P</a:t>
            </a:r>
            <a:r>
              <a:rPr lang="sr-Latn-RS" sz="2200" b="1" dirty="0" err="1" smtClean="0"/>
              <a:t>rocena</a:t>
            </a:r>
            <a:r>
              <a:rPr lang="sr-Latn-RS" sz="2200" b="1" dirty="0" smtClean="0"/>
              <a:t> potencijalnih </a:t>
            </a:r>
            <a:r>
              <a:rPr lang="en-US" sz="2200" b="1" dirty="0" err="1" smtClean="0"/>
              <a:t>gubit</a:t>
            </a:r>
            <a:r>
              <a:rPr lang="sr-Latn-RS" sz="2200" b="1" dirty="0" smtClean="0"/>
              <a:t>a</a:t>
            </a:r>
            <a:r>
              <a:rPr lang="en-US" sz="2200" b="1" dirty="0" smtClean="0"/>
              <a:t>k</a:t>
            </a:r>
            <a:r>
              <a:rPr lang="sr-Latn-RS" sz="2200" b="1" dirty="0" smtClean="0"/>
              <a:t>a)</a:t>
            </a:r>
            <a:r>
              <a:rPr lang="en-US" sz="2200" b="1" dirty="0" smtClean="0"/>
              <a:t>. </a:t>
            </a:r>
            <a:endParaRPr lang="sr-Latn-RS" sz="2200" b="1" dirty="0" smtClean="0"/>
          </a:p>
          <a:p>
            <a:pPr lvl="1" algn="just"/>
            <a:r>
              <a:rPr lang="sr-Latn-RS" sz="2200" b="1" dirty="0" smtClean="0"/>
              <a:t>Planiranje akcije na rizik (</a:t>
            </a:r>
            <a:r>
              <a:rPr lang="en-US" sz="2200" b="1" dirty="0" err="1" smtClean="0"/>
              <a:t>Odredite</a:t>
            </a:r>
            <a:r>
              <a:rPr lang="en-US" sz="2200" b="1" dirty="0" smtClean="0"/>
              <a:t> </a:t>
            </a:r>
            <a:r>
              <a:rPr lang="en-US" sz="2200" b="1" dirty="0" err="1"/>
              <a:t>najbolji</a:t>
            </a:r>
            <a:r>
              <a:rPr lang="en-US" sz="2200" b="1" dirty="0"/>
              <a:t> </a:t>
            </a:r>
            <a:r>
              <a:rPr lang="en-US" sz="2200" b="1" dirty="0" err="1"/>
              <a:t>način</a:t>
            </a:r>
            <a:r>
              <a:rPr lang="en-US" sz="2200" b="1" dirty="0"/>
              <a:t> da se </a:t>
            </a:r>
            <a:r>
              <a:rPr lang="en-US" sz="2200" b="1" dirty="0" err="1"/>
              <a:t>nosite</a:t>
            </a:r>
            <a:r>
              <a:rPr lang="en-US" sz="2200" b="1" dirty="0"/>
              <a:t> </a:t>
            </a:r>
            <a:r>
              <a:rPr lang="en-US" sz="2200" b="1" dirty="0" err="1"/>
              <a:t>sa</a:t>
            </a:r>
            <a:r>
              <a:rPr lang="en-US" sz="2200" b="1" dirty="0"/>
              <a:t> </a:t>
            </a:r>
            <a:r>
              <a:rPr lang="en-US" sz="2200" b="1" dirty="0" err="1"/>
              <a:t>svakim</a:t>
            </a:r>
            <a:r>
              <a:rPr lang="en-US" sz="2200" b="1" dirty="0"/>
              <a:t> </a:t>
            </a:r>
            <a:r>
              <a:rPr lang="en-US" sz="2200" b="1" dirty="0" err="1" smtClean="0"/>
              <a:t>rizikom</a:t>
            </a:r>
            <a:r>
              <a:rPr lang="sr-Latn-RS" sz="2200" b="1" dirty="0" smtClean="0"/>
              <a:t>)</a:t>
            </a:r>
            <a:r>
              <a:rPr lang="en-US" sz="2200" b="1" dirty="0" smtClean="0"/>
              <a:t>.</a:t>
            </a:r>
            <a:endParaRPr lang="sr-Latn-RS" sz="2200" b="1" dirty="0" smtClean="0"/>
          </a:p>
          <a:p>
            <a:pPr lvl="1" algn="just"/>
            <a:r>
              <a:rPr lang="sr-Latn-RS" sz="2200" b="1" dirty="0" smtClean="0"/>
              <a:t>Kontrola primene reakcije na rizik.</a:t>
            </a:r>
            <a:r>
              <a:rPr lang="en-US" sz="2200" b="1" dirty="0" smtClean="0"/>
              <a:t> </a:t>
            </a:r>
            <a:endParaRPr lang="sr-Latn-RS" sz="2200" b="1" dirty="0" smtClean="0"/>
          </a:p>
          <a:p>
            <a:pPr algn="just"/>
            <a:r>
              <a:rPr lang="en-US" sz="2200" b="1" dirty="0" err="1" smtClean="0"/>
              <a:t>Upravljanje</a:t>
            </a:r>
            <a:r>
              <a:rPr lang="en-US" sz="2200" b="1" dirty="0" smtClean="0"/>
              <a:t> </a:t>
            </a:r>
            <a:r>
              <a:rPr lang="en-US" sz="2200" b="1" dirty="0" err="1"/>
              <a:t>rizikom</a:t>
            </a:r>
            <a:r>
              <a:rPr lang="en-US" sz="2200" b="1" dirty="0"/>
              <a:t> </a:t>
            </a:r>
            <a:r>
              <a:rPr lang="en-US" sz="2200" b="1" dirty="0" err="1"/>
              <a:t>uključuje</a:t>
            </a:r>
            <a:r>
              <a:rPr lang="en-US" sz="2200" b="1" dirty="0"/>
              <a:t> </a:t>
            </a:r>
            <a:r>
              <a:rPr lang="en-US" sz="2200" b="1" dirty="0" err="1"/>
              <a:t>ove</a:t>
            </a:r>
            <a:r>
              <a:rPr lang="en-US" sz="2200" b="1" dirty="0"/>
              <a:t> </a:t>
            </a:r>
            <a:r>
              <a:rPr lang="en-US" sz="2200" b="1" dirty="0" err="1"/>
              <a:t>strategije</a:t>
            </a:r>
            <a:r>
              <a:rPr lang="en-US" sz="2200" b="1" dirty="0"/>
              <a:t>: </a:t>
            </a:r>
            <a:endParaRPr lang="sr-Latn-RS" sz="2200" b="1" dirty="0" smtClean="0"/>
          </a:p>
          <a:p>
            <a:pPr algn="just">
              <a:buFont typeface="+mj-lt"/>
              <a:buAutoNum type="arabicPeriod"/>
            </a:pPr>
            <a:r>
              <a:rPr lang="en-US" sz="2200" b="1" dirty="0" err="1" smtClean="0">
                <a:solidFill>
                  <a:srgbClr val="C00000"/>
                </a:solidFill>
              </a:rPr>
              <a:t>izbegavanje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r>
              <a:rPr lang="en-US" sz="2200" b="1" dirty="0" err="1" smtClean="0">
                <a:solidFill>
                  <a:srgbClr val="C00000"/>
                </a:solidFill>
              </a:rPr>
              <a:t>rizika</a:t>
            </a:r>
            <a:r>
              <a:rPr lang="sr-Latn-RS" sz="2200" b="1" dirty="0" smtClean="0">
                <a:solidFill>
                  <a:srgbClr val="C00000"/>
                </a:solidFill>
              </a:rPr>
              <a:t>: da se izvori rizika uklone ili da se ne aktiviraju.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endParaRPr lang="sr-Latn-RS" sz="2200" b="1" dirty="0" smtClean="0">
              <a:solidFill>
                <a:srgbClr val="C0000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en-US" sz="2200" b="1" dirty="0" err="1" smtClean="0">
                <a:solidFill>
                  <a:srgbClr val="C00000"/>
                </a:solidFill>
              </a:rPr>
              <a:t>smanjenje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r>
              <a:rPr lang="sr-Latn-RS" sz="2200" b="1" dirty="0" smtClean="0">
                <a:solidFill>
                  <a:srgbClr val="C00000"/>
                </a:solidFill>
              </a:rPr>
              <a:t>ili ublažavanje (minimiziranje) rizika: preduzimanje mera za smanjenje verovatnoće nastanka rizika i smanjenja štetnih posledica.</a:t>
            </a:r>
          </a:p>
          <a:p>
            <a:pPr algn="just">
              <a:buFont typeface="+mj-lt"/>
              <a:buAutoNum type="arabicPeriod"/>
            </a:pPr>
            <a:r>
              <a:rPr lang="sr-Latn-RS" sz="2200" b="1" dirty="0" smtClean="0">
                <a:solidFill>
                  <a:srgbClr val="C00000"/>
                </a:solidFill>
              </a:rPr>
              <a:t>prenos </a:t>
            </a:r>
            <a:r>
              <a:rPr lang="en-US" sz="2200" b="1" dirty="0" err="1" smtClean="0">
                <a:solidFill>
                  <a:srgbClr val="C00000"/>
                </a:solidFill>
              </a:rPr>
              <a:t>rizika</a:t>
            </a:r>
            <a:r>
              <a:rPr lang="sr-Latn-RS" sz="2200" b="1" dirty="0" smtClean="0">
                <a:solidFill>
                  <a:srgbClr val="C00000"/>
                </a:solidFill>
              </a:rPr>
              <a:t>: na treću stranu ili deljenje sa trećom stranom.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endParaRPr lang="sr-Latn-RS" sz="2200" b="1" dirty="0" smtClean="0">
              <a:solidFill>
                <a:srgbClr val="C00000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sr-Latn-RS" sz="2200" b="1" dirty="0">
                <a:solidFill>
                  <a:srgbClr val="C00000"/>
                </a:solidFill>
              </a:rPr>
              <a:t>z</a:t>
            </a:r>
            <a:r>
              <a:rPr lang="en-US" sz="2200" b="1" dirty="0" err="1" smtClean="0">
                <a:solidFill>
                  <a:srgbClr val="C00000"/>
                </a:solidFill>
              </a:rPr>
              <a:t>adržavanje</a:t>
            </a:r>
            <a:r>
              <a:rPr lang="sr-Latn-RS" sz="2200" b="1" dirty="0" smtClean="0">
                <a:solidFill>
                  <a:srgbClr val="C00000"/>
                </a:solidFill>
              </a:rPr>
              <a:t>/prihvatanje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r>
              <a:rPr lang="en-US" sz="2200" b="1" dirty="0" err="1" smtClean="0">
                <a:solidFill>
                  <a:srgbClr val="C00000"/>
                </a:solidFill>
              </a:rPr>
              <a:t>rizika</a:t>
            </a:r>
            <a:r>
              <a:rPr lang="sr-Latn-RS" sz="2200" b="1" dirty="0" smtClean="0">
                <a:solidFill>
                  <a:srgbClr val="C00000"/>
                </a:solidFill>
              </a:rPr>
              <a:t>: mere ograničene, troškovi nesrazmerni</a:t>
            </a:r>
            <a:endParaRPr lang="en-GB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Strategije upravljanja rizicima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97893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err="1"/>
              <a:t>Vlasnici</a:t>
            </a:r>
            <a:r>
              <a:rPr lang="en-US" sz="2400" b="1" dirty="0"/>
              <a:t> </a:t>
            </a:r>
            <a:r>
              <a:rPr lang="en-US" sz="2400" b="1" dirty="0" err="1" smtClean="0"/>
              <a:t>preduze</a:t>
            </a:r>
            <a:r>
              <a:rPr lang="sr-Latn-RS" sz="2400" b="1" dirty="0" smtClean="0"/>
              <a:t>ć</a:t>
            </a:r>
            <a:r>
              <a:rPr lang="en-US" sz="2400" b="1" dirty="0" smtClean="0"/>
              <a:t>a </a:t>
            </a:r>
            <a:r>
              <a:rPr lang="en-US" sz="2400" b="1" dirty="0" err="1"/>
              <a:t>trebalo</a:t>
            </a:r>
            <a:r>
              <a:rPr lang="en-US" sz="2400" b="1" dirty="0"/>
              <a:t> bi da </a:t>
            </a:r>
            <a:r>
              <a:rPr lang="en-US" sz="2400" b="1" dirty="0" err="1"/>
              <a:t>preduzmu</a:t>
            </a:r>
            <a:r>
              <a:rPr lang="en-US" sz="2400" b="1" dirty="0"/>
              <a:t> </a:t>
            </a:r>
            <a:r>
              <a:rPr lang="en-US" sz="2400" b="1" dirty="0" err="1"/>
              <a:t>ove</a:t>
            </a:r>
            <a:r>
              <a:rPr lang="en-US" sz="2400" b="1" dirty="0"/>
              <a:t> </a:t>
            </a:r>
            <a:r>
              <a:rPr lang="en-US" sz="2400" b="1" dirty="0" err="1"/>
              <a:t>korake</a:t>
            </a:r>
            <a:r>
              <a:rPr lang="en-US" sz="2400" b="1" dirty="0"/>
              <a:t> za </a:t>
            </a:r>
            <a:r>
              <a:rPr lang="en-US" sz="2400" b="1" dirty="0" err="1"/>
              <a:t>smanjenje</a:t>
            </a:r>
            <a:r>
              <a:rPr lang="en-US" sz="2400" b="1" dirty="0"/>
              <a:t> </a:t>
            </a:r>
            <a:r>
              <a:rPr lang="en-US" sz="2400" b="1" dirty="0" err="1"/>
              <a:t>rizika</a:t>
            </a:r>
            <a:r>
              <a:rPr lang="en-US" sz="2400" b="1" dirty="0" smtClean="0"/>
              <a:t>:</a:t>
            </a:r>
            <a:endParaRPr lang="sr-Latn-RS" sz="2400" b="1" dirty="0" smtClean="0"/>
          </a:p>
          <a:p>
            <a:pPr algn="just"/>
            <a:r>
              <a:rPr lang="sr-Latn-RS" sz="2400" b="1" dirty="0" smtClean="0"/>
              <a:t>Da o</a:t>
            </a:r>
            <a:r>
              <a:rPr lang="en-US" sz="2400" b="1" dirty="0" err="1" smtClean="0"/>
              <a:t>smislite</a:t>
            </a:r>
            <a:r>
              <a:rPr lang="en-US" sz="2400" b="1" dirty="0" smtClean="0"/>
              <a:t> </a:t>
            </a:r>
            <a:r>
              <a:rPr lang="en-US" sz="2400" b="1" dirty="0" err="1"/>
              <a:t>radna</a:t>
            </a:r>
            <a:r>
              <a:rPr lang="en-US" sz="2400" b="1" dirty="0"/>
              <a:t> </a:t>
            </a:r>
            <a:r>
              <a:rPr lang="en-US" sz="2400" b="1" dirty="0" err="1"/>
              <a:t>područja</a:t>
            </a:r>
            <a:r>
              <a:rPr lang="en-US" sz="2400" b="1" dirty="0"/>
              <a:t> </a:t>
            </a:r>
            <a:r>
              <a:rPr lang="en-US" sz="2400" b="1" dirty="0" err="1"/>
              <a:t>kako</a:t>
            </a:r>
            <a:r>
              <a:rPr lang="en-US" sz="2400" b="1" dirty="0"/>
              <a:t> bi se </a:t>
            </a:r>
            <a:r>
              <a:rPr lang="en-US" sz="2400" b="1" dirty="0" err="1"/>
              <a:t>smanjila</a:t>
            </a:r>
            <a:r>
              <a:rPr lang="en-US" sz="2400" b="1" dirty="0"/>
              <a:t> </a:t>
            </a:r>
            <a:r>
              <a:rPr lang="en-US" sz="2400" b="1" dirty="0" err="1"/>
              <a:t>mogućnost</a:t>
            </a:r>
            <a:r>
              <a:rPr lang="en-US" sz="2400" b="1" dirty="0"/>
              <a:t> </a:t>
            </a:r>
            <a:r>
              <a:rPr lang="en-US" sz="2400" b="1" dirty="0" err="1"/>
              <a:t>nesreća</a:t>
            </a:r>
            <a:r>
              <a:rPr lang="en-US" sz="2400" b="1" dirty="0"/>
              <a:t> </a:t>
            </a:r>
            <a:r>
              <a:rPr lang="en-US" sz="2400" b="1" dirty="0" err="1"/>
              <a:t>ili</a:t>
            </a:r>
            <a:r>
              <a:rPr lang="en-US" sz="2400" b="1" dirty="0"/>
              <a:t> </a:t>
            </a:r>
            <a:r>
              <a:rPr lang="en-US" sz="2400" b="1" dirty="0" err="1"/>
              <a:t>požara</a:t>
            </a:r>
            <a:r>
              <a:rPr lang="en-US" sz="2400" b="1" dirty="0" smtClean="0"/>
              <a:t>.</a:t>
            </a:r>
            <a:endParaRPr lang="sr-Latn-RS" sz="2400" b="1" dirty="0" smtClean="0"/>
          </a:p>
          <a:p>
            <a:pPr algn="just"/>
            <a:r>
              <a:rPr lang="sr-Latn-RS" sz="2400" b="1" dirty="0" smtClean="0"/>
              <a:t>Da komuniciraju</a:t>
            </a:r>
            <a:r>
              <a:rPr lang="en-US" sz="2400" b="1" dirty="0" smtClean="0"/>
              <a:t> </a:t>
            </a:r>
            <a:r>
              <a:rPr lang="en-US" sz="2400" b="1" dirty="0" err="1"/>
              <a:t>sa</a:t>
            </a:r>
            <a:r>
              <a:rPr lang="en-US" sz="2400" b="1" dirty="0"/>
              <a:t> </a:t>
            </a:r>
            <a:r>
              <a:rPr lang="en-US" sz="2400" b="1" dirty="0" err="1"/>
              <a:t>zaposlenima</a:t>
            </a:r>
            <a:r>
              <a:rPr lang="en-US" sz="2400" b="1" dirty="0"/>
              <a:t> i </a:t>
            </a:r>
            <a:r>
              <a:rPr lang="en-US" sz="2400" b="1" dirty="0" err="1" smtClean="0"/>
              <a:t>edukuj</a:t>
            </a:r>
            <a:r>
              <a:rPr lang="sr-Latn-RS" sz="2400" b="1" dirty="0" smtClean="0"/>
              <a:t>u ih</a:t>
            </a:r>
            <a:r>
              <a:rPr lang="en-US" sz="2400" b="1" dirty="0" smtClean="0"/>
              <a:t> </a:t>
            </a:r>
            <a:r>
              <a:rPr lang="en-US" sz="2400" b="1" dirty="0"/>
              <a:t>o </a:t>
            </a:r>
            <a:r>
              <a:rPr lang="en-US" sz="2400" b="1" dirty="0" err="1"/>
              <a:t>bezbednosnim</a:t>
            </a:r>
            <a:r>
              <a:rPr lang="en-US" sz="2400" b="1" dirty="0"/>
              <a:t> </a:t>
            </a:r>
            <a:r>
              <a:rPr lang="en-US" sz="2400" b="1" dirty="0" err="1"/>
              <a:t>praksama</a:t>
            </a:r>
            <a:r>
              <a:rPr lang="en-US" sz="2400" b="1" dirty="0" smtClean="0"/>
              <a:t>.</a:t>
            </a:r>
            <a:endParaRPr lang="sr-Latn-RS" sz="2400" b="1" dirty="0" smtClean="0"/>
          </a:p>
          <a:p>
            <a:pPr algn="just"/>
            <a:r>
              <a:rPr lang="sr-Latn-RS" sz="2400" b="1" dirty="0" smtClean="0"/>
              <a:t>Da provere i servisiraju </a:t>
            </a:r>
            <a:r>
              <a:rPr lang="en-US" sz="2400" b="1" dirty="0" err="1" smtClean="0"/>
              <a:t>sigurnosnu</a:t>
            </a:r>
            <a:r>
              <a:rPr lang="en-US" sz="2400" b="1" dirty="0" smtClean="0"/>
              <a:t> </a:t>
            </a:r>
            <a:r>
              <a:rPr lang="en-US" sz="2400" b="1" dirty="0" err="1"/>
              <a:t>opremu</a:t>
            </a:r>
            <a:r>
              <a:rPr lang="en-US" sz="2400" b="1" dirty="0"/>
              <a:t>. </a:t>
            </a:r>
            <a:endParaRPr lang="sr-Latn-RS" sz="2400" b="1" dirty="0" smtClean="0"/>
          </a:p>
          <a:p>
            <a:pPr algn="just"/>
            <a:r>
              <a:rPr lang="sr-Latn-RS" sz="2400" b="1" dirty="0" smtClean="0"/>
              <a:t>Da o</a:t>
            </a:r>
            <a:r>
              <a:rPr lang="en-US" sz="2400" b="1" dirty="0" err="1" smtClean="0"/>
              <a:t>pširno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testiraj</a:t>
            </a:r>
            <a:r>
              <a:rPr lang="sr-Latn-RS" sz="2400" b="1" dirty="0" smtClean="0"/>
              <a:t>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proizvode</a:t>
            </a:r>
            <a:r>
              <a:rPr lang="sr-Latn-RS" sz="2400" b="1" dirty="0" smtClean="0"/>
              <a:t>/usluge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kompanije</a:t>
            </a:r>
            <a:endParaRPr lang="sr-Latn-RS" sz="2400" b="1" dirty="0" smtClean="0"/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Da izaberu optimalni model kontrole rizika</a:t>
            </a:r>
          </a:p>
          <a:p>
            <a:pPr algn="just"/>
            <a:r>
              <a:rPr lang="sr-Latn-RS" sz="2400" b="1" dirty="0" smtClean="0">
                <a:solidFill>
                  <a:schemeClr val="tx1"/>
                </a:solidFill>
              </a:rPr>
              <a:t>Da donese program kontrole rizika – permanentno ažuriranje u skladu sa trendovima na tržištu.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Transfer/prenos rizika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339" y="1690254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 smtClean="0">
                <a:solidFill>
                  <a:schemeClr val="tx1"/>
                </a:solidFill>
              </a:rPr>
              <a:t>Transfer</a:t>
            </a:r>
            <a:r>
              <a:rPr lang="sr-Latn-RS" sz="2400" b="1" dirty="0" smtClean="0">
                <a:solidFill>
                  <a:schemeClr val="tx1"/>
                </a:solidFill>
              </a:rPr>
              <a:t>/prenos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rizika</a:t>
            </a:r>
            <a:r>
              <a:rPr lang="en-GB" sz="2400" b="1" dirty="0">
                <a:solidFill>
                  <a:schemeClr val="tx1"/>
                </a:solidFill>
              </a:rPr>
              <a:t> - </a:t>
            </a:r>
            <a:r>
              <a:rPr lang="en-GB" sz="2400" b="1" dirty="0" err="1">
                <a:solidFill>
                  <a:schemeClr val="tx1"/>
                </a:solidFill>
              </a:rPr>
              <a:t>podrazumeva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kupovinu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osiguranja</a:t>
            </a:r>
            <a:r>
              <a:rPr lang="en-GB" sz="2400" b="1" dirty="0">
                <a:solidFill>
                  <a:schemeClr val="tx1"/>
                </a:solidFill>
              </a:rPr>
              <a:t> i </a:t>
            </a:r>
            <a:r>
              <a:rPr lang="en-GB" sz="2400" b="1" dirty="0" err="1">
                <a:solidFill>
                  <a:schemeClr val="tx1"/>
                </a:solidFill>
              </a:rPr>
              <a:t>plaćanje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premije</a:t>
            </a:r>
            <a:r>
              <a:rPr lang="en-GB" sz="2400" b="1" dirty="0">
                <a:solidFill>
                  <a:schemeClr val="tx1"/>
                </a:solidFill>
              </a:rPr>
              <a:t> za </a:t>
            </a:r>
            <a:r>
              <a:rPr lang="en-GB" sz="2400" b="1" dirty="0" err="1">
                <a:solidFill>
                  <a:schemeClr val="tx1"/>
                </a:solidFill>
              </a:rPr>
              <a:t>pokriće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bilo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kakvih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gubitaka</a:t>
            </a:r>
            <a:r>
              <a:rPr lang="en-GB" sz="2400" b="1" dirty="0">
                <a:solidFill>
                  <a:schemeClr val="tx1"/>
                </a:solidFill>
              </a:rPr>
              <a:t>, </a:t>
            </a:r>
            <a:r>
              <a:rPr lang="en-GB" sz="2400" b="1" dirty="0" err="1">
                <a:solidFill>
                  <a:schemeClr val="tx1"/>
                </a:solidFill>
              </a:rPr>
              <a:t>što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deo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vašeg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prebacuje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na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osiguravajuće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društvo</a:t>
            </a:r>
            <a:r>
              <a:rPr lang="en-GB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GB" sz="2400" b="1" dirty="0" err="1" smtClean="0">
                <a:solidFill>
                  <a:schemeClr val="tx1"/>
                </a:solidFill>
              </a:rPr>
              <a:t>Premij</a:t>
            </a:r>
            <a:r>
              <a:rPr lang="sr-Latn-RS" sz="2400" b="1" dirty="0" smtClean="0">
                <a:solidFill>
                  <a:schemeClr val="tx1"/>
                </a:solidFill>
              </a:rPr>
              <a:t>a - </a:t>
            </a:r>
            <a:r>
              <a:rPr lang="en-GB" sz="2400" b="1" dirty="0" err="1" smtClean="0">
                <a:solidFill>
                  <a:schemeClr val="tx1"/>
                </a:solidFill>
              </a:rPr>
              <a:t>cena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osiguranja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koju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neko</a:t>
            </a:r>
            <a:r>
              <a:rPr lang="en-GB" sz="2400" b="1" dirty="0">
                <a:solidFill>
                  <a:schemeClr val="tx1"/>
                </a:solidFill>
              </a:rPr>
              <a:t> lice </a:t>
            </a:r>
            <a:r>
              <a:rPr lang="en-GB" sz="2400" b="1" dirty="0" err="1">
                <a:solidFill>
                  <a:schemeClr val="tx1"/>
                </a:solidFill>
              </a:rPr>
              <a:t>ili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preduzeće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pla</a:t>
            </a:r>
            <a:r>
              <a:rPr lang="sr-Latn-RS" sz="2400" b="1" dirty="0" smtClean="0">
                <a:solidFill>
                  <a:schemeClr val="tx1"/>
                </a:solidFill>
              </a:rPr>
              <a:t>ć</a:t>
            </a:r>
            <a:r>
              <a:rPr lang="en-GB" sz="2400" b="1" dirty="0" smtClean="0">
                <a:solidFill>
                  <a:schemeClr val="tx1"/>
                </a:solidFill>
              </a:rPr>
              <a:t>́a </a:t>
            </a:r>
            <a:r>
              <a:rPr lang="en-GB" sz="2400" b="1" dirty="0">
                <a:solidFill>
                  <a:schemeClr val="tx1"/>
                </a:solidFill>
              </a:rPr>
              <a:t>za </a:t>
            </a:r>
            <a:r>
              <a:rPr lang="en-GB" sz="2400" b="1" dirty="0" err="1">
                <a:solidFill>
                  <a:schemeClr val="tx1"/>
                </a:solidFill>
              </a:rPr>
              <a:t>određeni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rizik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tokom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određenog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vremena</a:t>
            </a:r>
            <a:r>
              <a:rPr lang="sr-Latn-RS" sz="2400" b="1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92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Četiri vrste osiguranja biznisa</a:t>
            </a:r>
            <a:endParaRPr lang="en-GB" b="1" dirty="0"/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3258415" y="2121768"/>
            <a:ext cx="1828800" cy="1828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28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Latn-RS" altLang="en-US" sz="1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Osiguranje imovine</a:t>
            </a:r>
            <a:r>
              <a:rPr lang="en-US" altLang="en-US" sz="1800" b="1" dirty="0" smtClean="0">
                <a:solidFill>
                  <a:schemeClr val="tx1"/>
                </a:solidFill>
              </a:rPr>
              <a:t> </a:t>
            </a:r>
            <a:endParaRPr lang="en-US" altLang="en-US" sz="1800" b="1" dirty="0">
              <a:solidFill>
                <a:schemeClr val="tx1"/>
              </a:solidFill>
            </a:endParaRPr>
          </a:p>
        </p:txBody>
      </p:sp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5087215" y="2121768"/>
            <a:ext cx="1828800" cy="1828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28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Osiguranje</a:t>
            </a:r>
            <a:r>
              <a:rPr lang="en-US" alt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 od </a:t>
            </a:r>
            <a:r>
              <a:rPr lang="en-US" alt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nezgoda</a:t>
            </a:r>
            <a:endParaRPr lang="en-US" altLang="en-US" sz="1800" b="1" dirty="0">
              <a:solidFill>
                <a:schemeClr val="tx1"/>
              </a:solidFill>
            </a:endParaRP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3258415" y="3950568"/>
            <a:ext cx="1828800" cy="1828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28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Latn-RS" altLang="en-US" sz="1800" b="1" dirty="0" smtClean="0">
                <a:solidFill>
                  <a:schemeClr val="tx1"/>
                </a:solidFill>
              </a:rPr>
              <a:t>Životno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Latn-RS" altLang="en-US" sz="1800" b="1" dirty="0" smtClean="0">
                <a:solidFill>
                  <a:schemeClr val="tx1"/>
                </a:solidFill>
              </a:rPr>
              <a:t>osiguranje</a:t>
            </a:r>
            <a:endParaRPr lang="en-US" altLang="en-US" sz="1800" b="1" dirty="0">
              <a:solidFill>
                <a:schemeClr val="tx1"/>
              </a:solidFill>
            </a:endParaRP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5087215" y="3950568"/>
            <a:ext cx="1828800" cy="1828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28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600" b="1" dirty="0" err="1">
                <a:solidFill>
                  <a:schemeClr val="tx1"/>
                </a:solidFill>
                <a:cs typeface="Arial" panose="020B0604020202020204" pitchFamily="34" charset="0"/>
              </a:rPr>
              <a:t>Kompenzacijsko</a:t>
            </a:r>
            <a:r>
              <a:rPr lang="en-US" alt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osiguranje</a:t>
            </a:r>
            <a:r>
              <a:rPr lang="en-US" alt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radnika</a:t>
            </a:r>
            <a:endParaRPr lang="en-US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0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4598" y="208474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Transfer/prenos rizika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419" y="1099128"/>
            <a:ext cx="10858066" cy="377762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err="1"/>
              <a:t>Osiguranje</a:t>
            </a:r>
            <a:r>
              <a:rPr lang="en-US" sz="2400" b="1" dirty="0"/>
              <a:t> od </a:t>
            </a:r>
            <a:r>
              <a:rPr lang="en-US" sz="2400" b="1" dirty="0" err="1"/>
              <a:t>prekida</a:t>
            </a:r>
            <a:r>
              <a:rPr lang="en-US" sz="2400" b="1" dirty="0"/>
              <a:t> </a:t>
            </a:r>
            <a:r>
              <a:rPr lang="en-US" sz="2400" b="1" dirty="0" err="1"/>
              <a:t>poslovanja</a:t>
            </a:r>
            <a:r>
              <a:rPr lang="en-US" sz="2400" b="1" dirty="0"/>
              <a:t> </a:t>
            </a:r>
            <a:r>
              <a:rPr lang="en-US" sz="2400" b="1" dirty="0" err="1"/>
              <a:t>omogućava</a:t>
            </a:r>
            <a:r>
              <a:rPr lang="en-US" sz="2400" b="1" dirty="0"/>
              <a:t> </a:t>
            </a:r>
            <a:r>
              <a:rPr lang="en-US" sz="2400" b="1" dirty="0" err="1"/>
              <a:t>vlasniku</a:t>
            </a:r>
            <a:r>
              <a:rPr lang="en-US" sz="2400" b="1" dirty="0"/>
              <a:t> </a:t>
            </a:r>
            <a:r>
              <a:rPr lang="en-US" sz="2400" b="1" dirty="0" err="1"/>
              <a:t>preduzeća</a:t>
            </a:r>
            <a:r>
              <a:rPr lang="en-US" sz="2400" b="1" dirty="0"/>
              <a:t> da </a:t>
            </a:r>
            <a:r>
              <a:rPr lang="en-US" sz="2400" b="1" dirty="0" err="1"/>
              <a:t>nastavi</a:t>
            </a:r>
            <a:r>
              <a:rPr lang="en-US" sz="2400" b="1" dirty="0"/>
              <a:t> da </a:t>
            </a:r>
            <a:r>
              <a:rPr lang="en-US" sz="2400" b="1" dirty="0" err="1"/>
              <a:t>plaća</a:t>
            </a:r>
            <a:r>
              <a:rPr lang="en-US" sz="2400" b="1" dirty="0"/>
              <a:t> </a:t>
            </a:r>
            <a:r>
              <a:rPr lang="en-US" sz="2400" b="1" dirty="0" err="1"/>
              <a:t>značajne</a:t>
            </a:r>
            <a:r>
              <a:rPr lang="en-US" sz="2400" b="1" dirty="0"/>
              <a:t> </a:t>
            </a:r>
            <a:r>
              <a:rPr lang="en-US" sz="2400" b="1" dirty="0" err="1"/>
              <a:t>troškove</a:t>
            </a:r>
            <a:r>
              <a:rPr lang="en-US" sz="2400" b="1" dirty="0"/>
              <a:t> </a:t>
            </a:r>
            <a:r>
              <a:rPr lang="en-US" sz="2400" b="1" dirty="0" err="1"/>
              <a:t>ako</a:t>
            </a:r>
            <a:r>
              <a:rPr lang="en-US" sz="2400" b="1" dirty="0"/>
              <a:t> je </a:t>
            </a:r>
            <a:r>
              <a:rPr lang="en-US" sz="2400" b="1" dirty="0" err="1"/>
              <a:t>posao</a:t>
            </a:r>
            <a:r>
              <a:rPr lang="en-US" sz="2400" b="1" dirty="0"/>
              <a:t> </a:t>
            </a:r>
            <a:r>
              <a:rPr lang="en-US" sz="2400" b="1" dirty="0" err="1"/>
              <a:t>obustavljen</a:t>
            </a:r>
            <a:r>
              <a:rPr lang="en-US" sz="2400" b="1" dirty="0"/>
              <a:t> </a:t>
            </a:r>
            <a:r>
              <a:rPr lang="en-US" sz="2400" b="1" dirty="0" err="1"/>
              <a:t>zbog</a:t>
            </a:r>
            <a:r>
              <a:rPr lang="en-US" sz="2400" b="1" dirty="0"/>
              <a:t> </a:t>
            </a:r>
            <a:r>
              <a:rPr lang="en-US" sz="2400" b="1" dirty="0" err="1"/>
              <a:t>štete</a:t>
            </a:r>
            <a:r>
              <a:rPr lang="en-US" sz="2400" b="1" dirty="0"/>
              <a:t> </a:t>
            </a:r>
            <a:r>
              <a:rPr lang="en-US" sz="2400" b="1" dirty="0" err="1"/>
              <a:t>imovine</a:t>
            </a:r>
            <a:r>
              <a:rPr lang="en-US" sz="2400" b="1" dirty="0"/>
              <a:t>.</a:t>
            </a:r>
            <a:endParaRPr lang="sr-Latn-RS" sz="2400" b="1" dirty="0"/>
          </a:p>
          <a:p>
            <a:pPr algn="just"/>
            <a:r>
              <a:rPr lang="sr-Latn-RS" sz="2400" b="1" dirty="0"/>
              <a:t>P</a:t>
            </a:r>
            <a:r>
              <a:rPr lang="en-US" sz="2400" b="1" dirty="0" err="1"/>
              <a:t>okriće</a:t>
            </a:r>
            <a:r>
              <a:rPr lang="en-US" sz="2400" b="1" dirty="0"/>
              <a:t> </a:t>
            </a:r>
            <a:r>
              <a:rPr lang="en-US" sz="2400" b="1" dirty="0" err="1"/>
              <a:t>osiguranja</a:t>
            </a:r>
            <a:r>
              <a:rPr lang="en-US" sz="2400" b="1" dirty="0"/>
              <a:t> </a:t>
            </a:r>
            <a:r>
              <a:rPr lang="en-US" sz="2400" b="1" dirty="0" smtClean="0"/>
              <a:t>od </a:t>
            </a:r>
            <a:r>
              <a:rPr lang="en-US" sz="2400" b="1" dirty="0" err="1"/>
              <a:t>poslovnih</a:t>
            </a:r>
            <a:r>
              <a:rPr lang="en-US" sz="2400" b="1" dirty="0"/>
              <a:t> </a:t>
            </a:r>
            <a:r>
              <a:rPr lang="en-US" sz="2400" b="1" dirty="0" err="1"/>
              <a:t>prekida</a:t>
            </a:r>
            <a:r>
              <a:rPr lang="en-US" sz="2400" b="1" dirty="0"/>
              <a:t> u </a:t>
            </a:r>
            <a:r>
              <a:rPr lang="en-US" sz="2400" b="1" dirty="0" err="1"/>
              <a:t>slučaju</a:t>
            </a:r>
            <a:r>
              <a:rPr lang="en-US" sz="2400" b="1" dirty="0"/>
              <a:t> </a:t>
            </a:r>
            <a:r>
              <a:rPr lang="en-US" sz="2400" b="1" dirty="0" err="1"/>
              <a:t>potencijalnih</a:t>
            </a:r>
            <a:r>
              <a:rPr lang="en-US" sz="2400" b="1" dirty="0"/>
              <a:t> </a:t>
            </a:r>
            <a:r>
              <a:rPr lang="en-US" sz="2400" b="1" dirty="0" err="1"/>
              <a:t>gubitaka</a:t>
            </a:r>
            <a:r>
              <a:rPr lang="en-US" sz="2400" b="1" dirty="0"/>
              <a:t> </a:t>
            </a:r>
            <a:r>
              <a:rPr lang="en-US" sz="2400" b="1" dirty="0" err="1"/>
              <a:t>koji</a:t>
            </a:r>
            <a:r>
              <a:rPr lang="en-US" sz="2400" b="1" dirty="0"/>
              <a:t> </a:t>
            </a:r>
            <a:r>
              <a:rPr lang="en-US" sz="2400" b="1" dirty="0" err="1"/>
              <a:t>nastaju</a:t>
            </a:r>
            <a:r>
              <a:rPr lang="en-US" sz="2400" b="1" dirty="0"/>
              <a:t> </a:t>
            </a:r>
            <a:r>
              <a:rPr lang="en-US" sz="2400" b="1" dirty="0" err="1"/>
              <a:t>usled</a:t>
            </a:r>
            <a:r>
              <a:rPr lang="en-US" sz="2400" b="1" dirty="0"/>
              <a:t> </a:t>
            </a:r>
            <a:r>
              <a:rPr lang="en-US" sz="2400" b="1" dirty="0" err="1"/>
              <a:t>zatvaranja</a:t>
            </a:r>
            <a:r>
              <a:rPr lang="en-US" sz="2400" b="1" dirty="0"/>
              <a:t> </a:t>
            </a:r>
            <a:r>
              <a:rPr lang="en-US" sz="2400" b="1" dirty="0" err="1"/>
              <a:t>preduzeća</a:t>
            </a:r>
            <a:r>
              <a:rPr lang="en-US" sz="2400" b="1" dirty="0"/>
              <a:t> iz </a:t>
            </a:r>
            <a:r>
              <a:rPr lang="en-US" sz="2400" b="1" dirty="0" err="1"/>
              <a:t>neosiguranih</a:t>
            </a:r>
            <a:r>
              <a:rPr lang="en-US" sz="2400" b="1" dirty="0"/>
              <a:t> </a:t>
            </a:r>
            <a:r>
              <a:rPr lang="en-US" sz="2400" b="1" dirty="0" err="1"/>
              <a:t>razloga</a:t>
            </a:r>
            <a:r>
              <a:rPr lang="en-US" sz="2400" b="1" dirty="0"/>
              <a:t>; </a:t>
            </a:r>
            <a:r>
              <a:rPr lang="en-US" sz="2400" b="1" dirty="0" err="1"/>
              <a:t>osiguranje</a:t>
            </a:r>
            <a:r>
              <a:rPr lang="en-US" sz="2400" b="1" dirty="0"/>
              <a:t> </a:t>
            </a:r>
            <a:r>
              <a:rPr lang="en-US" sz="2400" b="1" dirty="0" err="1" smtClean="0"/>
              <a:t>isplac</a:t>
            </a:r>
            <a:r>
              <a:rPr lang="sr-Latn-RS" sz="2400" b="1" dirty="0" smtClean="0"/>
              <a:t>ć</a:t>
            </a:r>
            <a:r>
              <a:rPr lang="en-US" sz="2400" b="1" dirty="0" err="1" smtClean="0"/>
              <a:t>uje</a:t>
            </a:r>
            <a:r>
              <a:rPr lang="en-US" sz="2400" b="1" dirty="0" smtClean="0"/>
              <a:t> </a:t>
            </a:r>
            <a:r>
              <a:rPr lang="en-US" sz="2400" b="1" dirty="0" err="1"/>
              <a:t>neto</a:t>
            </a:r>
            <a:r>
              <a:rPr lang="en-US" sz="2400" b="1" dirty="0"/>
              <a:t> </a:t>
            </a:r>
            <a:r>
              <a:rPr lang="en-US" sz="2400" b="1" dirty="0" err="1"/>
              <a:t>dobit</a:t>
            </a:r>
            <a:r>
              <a:rPr lang="en-US" sz="2400" b="1" dirty="0"/>
              <a:t> i </a:t>
            </a:r>
            <a:r>
              <a:rPr lang="en-US" sz="2400" b="1" dirty="0" err="1"/>
              <a:t>troškove</a:t>
            </a:r>
            <a:r>
              <a:rPr lang="en-US" sz="2400" b="1" dirty="0"/>
              <a:t> </a:t>
            </a:r>
            <a:r>
              <a:rPr lang="en-US" sz="2400" b="1" dirty="0" err="1"/>
              <a:t>dok</a:t>
            </a:r>
            <a:r>
              <a:rPr lang="en-US" sz="2400" b="1" dirty="0"/>
              <a:t> je </a:t>
            </a:r>
            <a:r>
              <a:rPr lang="en-US" sz="2400" b="1" dirty="0" err="1"/>
              <a:t>posao</a:t>
            </a:r>
            <a:r>
              <a:rPr lang="en-US" sz="2400" b="1" dirty="0"/>
              <a:t> </a:t>
            </a:r>
            <a:r>
              <a:rPr lang="en-US" sz="2400" b="1" dirty="0" err="1"/>
              <a:t>obustavljen</a:t>
            </a:r>
            <a:r>
              <a:rPr lang="en-US" sz="2400" b="1" dirty="0"/>
              <a:t> </a:t>
            </a:r>
            <a:r>
              <a:rPr lang="en-US" sz="2400" b="1" dirty="0" err="1"/>
              <a:t>zbog</a:t>
            </a:r>
            <a:r>
              <a:rPr lang="en-US" sz="2400" b="1" dirty="0"/>
              <a:t> </a:t>
            </a:r>
            <a:r>
              <a:rPr lang="en-US" sz="2400" b="1" dirty="0" err="1"/>
              <a:t>popravka</a:t>
            </a:r>
            <a:r>
              <a:rPr lang="en-US" sz="2400" b="1" dirty="0"/>
              <a:t> </a:t>
            </a:r>
            <a:r>
              <a:rPr lang="en-US" sz="2400" b="1" dirty="0" err="1"/>
              <a:t>ili</a:t>
            </a:r>
            <a:r>
              <a:rPr lang="en-US" sz="2400" b="1" dirty="0"/>
              <a:t> </a:t>
            </a:r>
            <a:r>
              <a:rPr lang="en-US" sz="2400" b="1" dirty="0" err="1"/>
              <a:t>ponovne</a:t>
            </a:r>
            <a:r>
              <a:rPr lang="en-US" sz="2400" b="1" dirty="0"/>
              <a:t> </a:t>
            </a:r>
            <a:r>
              <a:rPr lang="en-US" sz="2400" b="1" dirty="0" err="1" smtClean="0"/>
              <a:t>izgradnje</a:t>
            </a:r>
            <a:r>
              <a:rPr lang="sr-Latn-RS" sz="2400" b="1" dirty="0" smtClean="0"/>
              <a:t>.</a:t>
            </a:r>
          </a:p>
          <a:p>
            <a:pPr algn="just"/>
            <a:r>
              <a:rPr lang="en-US" sz="2400" b="1" dirty="0" err="1"/>
              <a:t>Osiguranje</a:t>
            </a:r>
            <a:r>
              <a:rPr lang="en-US" sz="2400" b="1" dirty="0"/>
              <a:t> za </a:t>
            </a:r>
            <a:r>
              <a:rPr lang="en-US" sz="2400" b="1" dirty="0" err="1"/>
              <a:t>slučaj</a:t>
            </a:r>
            <a:r>
              <a:rPr lang="en-US" sz="2400" b="1" dirty="0"/>
              <a:t> </a:t>
            </a:r>
            <a:r>
              <a:rPr lang="en-US" sz="2400" b="1" dirty="0" err="1"/>
              <a:t>nezgode</a:t>
            </a:r>
            <a:r>
              <a:rPr lang="en-US" sz="2400" b="1" dirty="0"/>
              <a:t> </a:t>
            </a:r>
            <a:r>
              <a:rPr lang="en-US" sz="2400" b="1" dirty="0" err="1" smtClean="0"/>
              <a:t>prouzrokovano</a:t>
            </a:r>
            <a:r>
              <a:rPr lang="en-US" sz="2400" b="1" dirty="0" smtClean="0"/>
              <a:t> </a:t>
            </a:r>
            <a:r>
              <a:rPr lang="en-US" sz="2400" b="1" dirty="0" err="1"/>
              <a:t>iznenadnim</a:t>
            </a:r>
            <a:r>
              <a:rPr lang="en-US" sz="2400" b="1" dirty="0"/>
              <a:t>, </a:t>
            </a:r>
            <a:r>
              <a:rPr lang="en-US" sz="2400" b="1" dirty="0" err="1"/>
              <a:t>neočekivanim</a:t>
            </a:r>
            <a:r>
              <a:rPr lang="en-US" sz="2400" b="1" dirty="0"/>
              <a:t> </a:t>
            </a:r>
            <a:r>
              <a:rPr lang="en-US" sz="2400" b="1" dirty="0" err="1"/>
              <a:t>događajem</a:t>
            </a:r>
            <a:r>
              <a:rPr lang="en-US" sz="2400" b="1" dirty="0"/>
              <a:t> </a:t>
            </a:r>
            <a:r>
              <a:rPr lang="en-US" sz="2400" b="1" dirty="0" err="1"/>
              <a:t>kao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je </a:t>
            </a:r>
            <a:r>
              <a:rPr lang="en-US" sz="2400" b="1" dirty="0" err="1"/>
              <a:t>nesreća</a:t>
            </a:r>
            <a:r>
              <a:rPr lang="en-US" sz="2400" b="1" dirty="0"/>
              <a:t> i za </a:t>
            </a:r>
            <a:r>
              <a:rPr lang="en-US" sz="2400" b="1" dirty="0" err="1"/>
              <a:t>troškove</a:t>
            </a:r>
            <a:r>
              <a:rPr lang="en-US" sz="2400" b="1" dirty="0"/>
              <a:t> </a:t>
            </a:r>
            <a:r>
              <a:rPr lang="en-US" sz="2400" b="1" dirty="0" err="1"/>
              <a:t>odbrane</a:t>
            </a:r>
            <a:r>
              <a:rPr lang="en-US" sz="2400" b="1" dirty="0"/>
              <a:t> </a:t>
            </a:r>
            <a:r>
              <a:rPr lang="en-US" sz="2400" b="1" dirty="0" err="1"/>
              <a:t>preduzeća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sudu</a:t>
            </a:r>
            <a:r>
              <a:rPr lang="en-US" sz="2400" b="1" dirty="0"/>
              <a:t> od </a:t>
            </a:r>
            <a:r>
              <a:rPr lang="en-US" sz="2400" b="1" dirty="0" err="1"/>
              <a:t>potraživanja</a:t>
            </a:r>
            <a:r>
              <a:rPr lang="en-US" sz="2400" b="1" dirty="0"/>
              <a:t> </a:t>
            </a:r>
            <a:r>
              <a:rPr lang="sr-Latn-RS" sz="2400" b="1" dirty="0" smtClean="0"/>
              <a:t>zbog </a:t>
            </a:r>
            <a:r>
              <a:rPr lang="en-US" sz="2400" b="1" dirty="0" err="1" smtClean="0"/>
              <a:t>imovinske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štete</a:t>
            </a:r>
            <a:r>
              <a:rPr lang="sr-Latn-RS" sz="2400" b="1" dirty="0" smtClean="0"/>
              <a:t>.</a:t>
            </a:r>
          </a:p>
          <a:p>
            <a:pPr algn="just"/>
            <a:r>
              <a:rPr lang="en-US" sz="2400" b="1" dirty="0" err="1"/>
              <a:t>Kompanije</a:t>
            </a:r>
            <a:r>
              <a:rPr lang="en-US" sz="2400" b="1" dirty="0"/>
              <a:t> </a:t>
            </a:r>
            <a:r>
              <a:rPr lang="en-US" sz="2400" b="1" dirty="0" err="1"/>
              <a:t>koje</a:t>
            </a:r>
            <a:r>
              <a:rPr lang="en-US" sz="2400" b="1" dirty="0"/>
              <a:t> se </a:t>
            </a:r>
            <a:r>
              <a:rPr lang="en-US" sz="2400" b="1" dirty="0" err="1"/>
              <a:t>oglašavaju</a:t>
            </a:r>
            <a:r>
              <a:rPr lang="en-US" sz="2400" b="1" dirty="0"/>
              <a:t> </a:t>
            </a:r>
            <a:r>
              <a:rPr lang="en-US" sz="2400" b="1" dirty="0" err="1"/>
              <a:t>mogu</a:t>
            </a:r>
            <a:r>
              <a:rPr lang="en-US" sz="2400" b="1" dirty="0"/>
              <a:t> se </a:t>
            </a:r>
            <a:r>
              <a:rPr lang="en-US" sz="2400" b="1" dirty="0" err="1"/>
              <a:t>zaštititi</a:t>
            </a:r>
            <a:r>
              <a:rPr lang="en-US" sz="2400" b="1" dirty="0"/>
              <a:t> </a:t>
            </a:r>
            <a:r>
              <a:rPr lang="en-US" sz="2400" b="1" dirty="0" err="1"/>
              <a:t>kupovinom</a:t>
            </a:r>
            <a:r>
              <a:rPr lang="en-US" sz="2400" b="1" dirty="0"/>
              <a:t> </a:t>
            </a:r>
            <a:r>
              <a:rPr lang="en-US" sz="2400" b="1" dirty="0" err="1"/>
              <a:t>osiguranja</a:t>
            </a:r>
            <a:r>
              <a:rPr lang="en-US" sz="2400" b="1" dirty="0"/>
              <a:t> od </a:t>
            </a:r>
            <a:r>
              <a:rPr lang="en-US" sz="2400" b="1" dirty="0" err="1"/>
              <a:t>grešaka</a:t>
            </a:r>
            <a:r>
              <a:rPr lang="en-US" sz="2400" b="1" dirty="0"/>
              <a:t> i </a:t>
            </a:r>
            <a:r>
              <a:rPr lang="en-US" sz="2400" b="1" dirty="0" err="1"/>
              <a:t>propusta</a:t>
            </a:r>
            <a:r>
              <a:rPr lang="en-US" sz="2400" b="1" dirty="0" smtClean="0"/>
              <a:t>.</a:t>
            </a:r>
            <a:endParaRPr lang="sr-Latn-RS" sz="2400" b="1" dirty="0" smtClean="0"/>
          </a:p>
          <a:p>
            <a:pPr algn="just"/>
            <a:r>
              <a:rPr lang="en-US" sz="2400" b="1" dirty="0" err="1" smtClean="0"/>
              <a:t>Osiguranje</a:t>
            </a:r>
            <a:r>
              <a:rPr lang="en-US" sz="2400" b="1" dirty="0" smtClean="0"/>
              <a:t> </a:t>
            </a:r>
            <a:r>
              <a:rPr lang="en-US" sz="2400" b="1" dirty="0" smtClean="0"/>
              <a:t>od </a:t>
            </a:r>
            <a:r>
              <a:rPr lang="en-US" sz="2400" b="1" dirty="0" err="1"/>
              <a:t>grešaka</a:t>
            </a:r>
            <a:r>
              <a:rPr lang="en-US" sz="2400" b="1" dirty="0"/>
              <a:t> i </a:t>
            </a:r>
            <a:r>
              <a:rPr lang="en-US" sz="2400" b="1" dirty="0" err="1"/>
              <a:t>propusta</a:t>
            </a:r>
            <a:r>
              <a:rPr lang="en-US" sz="2400" b="1" dirty="0"/>
              <a:t> za </a:t>
            </a:r>
            <a:r>
              <a:rPr lang="en-US" sz="2400" b="1" dirty="0" err="1"/>
              <a:t>svaki</a:t>
            </a:r>
            <a:r>
              <a:rPr lang="en-US" sz="2400" b="1" dirty="0"/>
              <a:t> </a:t>
            </a:r>
            <a:r>
              <a:rPr lang="en-US" sz="2400" b="1" dirty="0" err="1"/>
              <a:t>gubitak</a:t>
            </a:r>
            <a:r>
              <a:rPr lang="en-US" sz="2400" b="1" dirty="0"/>
              <a:t> </a:t>
            </a:r>
            <a:r>
              <a:rPr lang="en-US" sz="2400" b="1" dirty="0" err="1"/>
              <a:t>nastao</a:t>
            </a:r>
            <a:r>
              <a:rPr lang="en-US" sz="2400" b="1" dirty="0"/>
              <a:t> </a:t>
            </a:r>
            <a:r>
              <a:rPr lang="en-US" sz="2400" b="1" dirty="0" err="1"/>
              <a:t>zbog</a:t>
            </a:r>
            <a:r>
              <a:rPr lang="en-US" sz="2400" b="1" dirty="0"/>
              <a:t> </a:t>
            </a:r>
            <a:r>
              <a:rPr lang="en-US" sz="2400" b="1" dirty="0" err="1"/>
              <a:t>greške</a:t>
            </a:r>
            <a:r>
              <a:rPr lang="en-US" sz="2400" b="1" dirty="0"/>
              <a:t> </a:t>
            </a:r>
            <a:r>
              <a:rPr lang="en-US" sz="2400" b="1" dirty="0" err="1" smtClean="0"/>
              <a:t>preduzeća</a:t>
            </a:r>
            <a:r>
              <a:rPr lang="en-US" sz="2400" b="1" dirty="0"/>
              <a:t>, </a:t>
            </a:r>
            <a:r>
              <a:rPr lang="en-US" sz="2400" b="1" dirty="0" err="1"/>
              <a:t>poput</a:t>
            </a:r>
            <a:r>
              <a:rPr lang="en-US" sz="2400" b="1" dirty="0"/>
              <a:t> </a:t>
            </a:r>
            <a:r>
              <a:rPr lang="en-US" sz="2400" b="1" dirty="0" err="1"/>
              <a:t>greške</a:t>
            </a:r>
            <a:r>
              <a:rPr lang="en-US" sz="2400" b="1" dirty="0"/>
              <a:t> u </a:t>
            </a:r>
            <a:r>
              <a:rPr lang="en-US" sz="2400" b="1" dirty="0" err="1" smtClean="0"/>
              <a:t>oglašavanju</a:t>
            </a:r>
            <a:r>
              <a:rPr lang="sr-Latn-RS" sz="2400" b="1" dirty="0" smtClean="0"/>
              <a:t>.</a:t>
            </a:r>
            <a:endParaRPr lang="en-GB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5726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652" y="356256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dirty="0" smtClean="0"/>
              <a:t>Transfer/prenos </a:t>
            </a:r>
            <a:r>
              <a:rPr lang="sr-Latn-RS" b="1" dirty="0"/>
              <a:t>rizika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1264555"/>
            <a:ext cx="10230861" cy="3777622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err="1" smtClean="0"/>
              <a:t>Proizvođači</a:t>
            </a:r>
            <a:r>
              <a:rPr lang="en-US" sz="2200" b="1" dirty="0" smtClean="0"/>
              <a:t> </a:t>
            </a:r>
            <a:r>
              <a:rPr lang="en-US" sz="2200" b="1" dirty="0"/>
              <a:t>se </a:t>
            </a:r>
            <a:r>
              <a:rPr lang="en-US" sz="2200" b="1" dirty="0" err="1"/>
              <a:t>mogu</a:t>
            </a:r>
            <a:r>
              <a:rPr lang="en-US" sz="2200" b="1" dirty="0"/>
              <a:t> </a:t>
            </a:r>
            <a:r>
              <a:rPr lang="en-US" sz="2200" b="1" dirty="0" err="1"/>
              <a:t>zaštititi</a:t>
            </a:r>
            <a:r>
              <a:rPr lang="en-US" sz="2200" b="1" dirty="0"/>
              <a:t> </a:t>
            </a:r>
            <a:r>
              <a:rPr lang="en-US" sz="2200" b="1" dirty="0" err="1"/>
              <a:t>kupovinom</a:t>
            </a:r>
            <a:r>
              <a:rPr lang="en-US" sz="2200" b="1" dirty="0"/>
              <a:t> </a:t>
            </a:r>
            <a:r>
              <a:rPr lang="en-US" sz="2200" b="1" dirty="0" err="1"/>
              <a:t>osiguranja</a:t>
            </a:r>
            <a:r>
              <a:rPr lang="en-US" sz="2200" b="1" dirty="0"/>
              <a:t> od </a:t>
            </a:r>
            <a:r>
              <a:rPr lang="en-US" sz="2200" b="1" dirty="0" err="1"/>
              <a:t>odgovornosti</a:t>
            </a:r>
            <a:r>
              <a:rPr lang="en-US" sz="2200" b="1" dirty="0"/>
              <a:t> za </a:t>
            </a:r>
            <a:r>
              <a:rPr lang="en-US" sz="2200" b="1" dirty="0" err="1"/>
              <a:t>proizvode</a:t>
            </a:r>
            <a:r>
              <a:rPr lang="en-US" sz="2200" b="1" dirty="0" smtClean="0"/>
              <a:t>.</a:t>
            </a:r>
            <a:endParaRPr lang="sr-Latn-RS" sz="2200" b="1" dirty="0" smtClean="0"/>
          </a:p>
          <a:p>
            <a:pPr algn="just"/>
            <a:r>
              <a:rPr lang="en-US" sz="2200" b="1" dirty="0" err="1"/>
              <a:t>Osiguranje</a:t>
            </a:r>
            <a:r>
              <a:rPr lang="en-US" sz="2200" b="1" dirty="0"/>
              <a:t> </a:t>
            </a:r>
            <a:r>
              <a:rPr lang="en-US" sz="2200" b="1" dirty="0" smtClean="0"/>
              <a:t>od </a:t>
            </a:r>
            <a:r>
              <a:rPr lang="en-US" sz="2200" b="1" dirty="0" err="1"/>
              <a:t>odgovornosti</a:t>
            </a:r>
            <a:r>
              <a:rPr lang="en-US" sz="2200" b="1" dirty="0"/>
              <a:t> za </a:t>
            </a:r>
            <a:r>
              <a:rPr lang="en-US" sz="2200" b="1" dirty="0" err="1"/>
              <a:t>proizvode</a:t>
            </a:r>
            <a:r>
              <a:rPr lang="en-US" sz="2200" b="1" dirty="0"/>
              <a:t> </a:t>
            </a:r>
            <a:r>
              <a:rPr lang="en-US" sz="2200" b="1" dirty="0" err="1"/>
              <a:t>koje</a:t>
            </a:r>
            <a:r>
              <a:rPr lang="en-US" sz="2200" b="1" dirty="0"/>
              <a:t> </a:t>
            </a:r>
            <a:r>
              <a:rPr lang="en-US" sz="2200" b="1" dirty="0" err="1"/>
              <a:t>štiti</a:t>
            </a:r>
            <a:r>
              <a:rPr lang="en-US" sz="2200" b="1" dirty="0"/>
              <a:t> </a:t>
            </a:r>
            <a:r>
              <a:rPr lang="en-US" sz="2200" b="1" dirty="0" err="1"/>
              <a:t>preduzeće</a:t>
            </a:r>
            <a:r>
              <a:rPr lang="en-US" sz="2200" b="1" dirty="0"/>
              <a:t> od </a:t>
            </a:r>
            <a:r>
              <a:rPr lang="en-US" sz="2200" b="1" dirty="0" err="1"/>
              <a:t>zahteva</a:t>
            </a:r>
            <a:r>
              <a:rPr lang="en-US" sz="2200" b="1" dirty="0"/>
              <a:t> za </a:t>
            </a:r>
            <a:r>
              <a:rPr lang="en-US" sz="2200" b="1" dirty="0" err="1"/>
              <a:t>štete</a:t>
            </a:r>
            <a:r>
              <a:rPr lang="en-US" sz="2200" b="1" dirty="0"/>
              <a:t> </a:t>
            </a:r>
            <a:r>
              <a:rPr lang="en-US" sz="2200" b="1" dirty="0" err="1"/>
              <a:t>nastalih</a:t>
            </a:r>
            <a:r>
              <a:rPr lang="en-US" sz="2200" b="1" dirty="0"/>
              <a:t> </a:t>
            </a:r>
            <a:r>
              <a:rPr lang="en-US" sz="2200" b="1" dirty="0" err="1"/>
              <a:t>upotrebom</a:t>
            </a:r>
            <a:r>
              <a:rPr lang="en-US" sz="2200" b="1" dirty="0"/>
              <a:t> </a:t>
            </a:r>
            <a:r>
              <a:rPr lang="en-US" sz="2200" b="1" dirty="0" err="1"/>
              <a:t>proizvoda</a:t>
            </a:r>
            <a:r>
              <a:rPr lang="en-US" sz="2200" b="1" dirty="0"/>
              <a:t> </a:t>
            </a:r>
            <a:r>
              <a:rPr lang="en-US" sz="2200" b="1" dirty="0" err="1" smtClean="0"/>
              <a:t>preduzeća</a:t>
            </a:r>
            <a:r>
              <a:rPr lang="sr-Latn-RS" sz="2200" b="1" dirty="0" smtClean="0"/>
              <a:t>. </a:t>
            </a:r>
          </a:p>
          <a:p>
            <a:pPr algn="just"/>
            <a:r>
              <a:rPr lang="en-US" sz="2200" b="1" dirty="0" err="1"/>
              <a:t>Vlasnici</a:t>
            </a:r>
            <a:r>
              <a:rPr lang="en-US" sz="2200" b="1" dirty="0"/>
              <a:t> </a:t>
            </a:r>
            <a:r>
              <a:rPr lang="en-US" sz="2200" b="1" dirty="0" err="1"/>
              <a:t>preduzeća</a:t>
            </a:r>
            <a:r>
              <a:rPr lang="en-US" sz="2200" b="1" dirty="0"/>
              <a:t> </a:t>
            </a:r>
            <a:r>
              <a:rPr lang="en-US" sz="2200" b="1" dirty="0" err="1"/>
              <a:t>dužni</a:t>
            </a:r>
            <a:r>
              <a:rPr lang="en-US" sz="2200" b="1" dirty="0"/>
              <a:t> </a:t>
            </a:r>
            <a:r>
              <a:rPr lang="en-US" sz="2200" b="1" dirty="0" err="1"/>
              <a:t>su</a:t>
            </a:r>
            <a:r>
              <a:rPr lang="en-US" sz="2200" b="1" dirty="0"/>
              <a:t> </a:t>
            </a:r>
            <a:r>
              <a:rPr lang="en-US" sz="2200" b="1" dirty="0" err="1"/>
              <a:t>osigurati</a:t>
            </a:r>
            <a:r>
              <a:rPr lang="en-US" sz="2200" b="1" dirty="0"/>
              <a:t> </a:t>
            </a:r>
            <a:r>
              <a:rPr lang="sr-Latn-RS" sz="2200" b="1" dirty="0" smtClean="0"/>
              <a:t>potencijalnu </a:t>
            </a:r>
            <a:r>
              <a:rPr lang="en-US" sz="2200" b="1" dirty="0" err="1" smtClean="0"/>
              <a:t>odštetu</a:t>
            </a:r>
            <a:r>
              <a:rPr lang="en-US" sz="2200" b="1" dirty="0" smtClean="0"/>
              <a:t> za </a:t>
            </a:r>
            <a:r>
              <a:rPr lang="en-US" sz="2200" b="1" dirty="0" err="1"/>
              <a:t>svoje</a:t>
            </a:r>
            <a:r>
              <a:rPr lang="en-US" sz="2200" b="1" dirty="0"/>
              <a:t> </a:t>
            </a:r>
            <a:r>
              <a:rPr lang="en-US" sz="2200" b="1" dirty="0" err="1" smtClean="0"/>
              <a:t>zaposlen</a:t>
            </a:r>
            <a:r>
              <a:rPr lang="sr-Latn-RS" sz="2200" b="1" dirty="0" smtClean="0"/>
              <a:t>e</a:t>
            </a:r>
            <a:r>
              <a:rPr lang="en-US" sz="2200" b="1" dirty="0" smtClean="0"/>
              <a:t>.</a:t>
            </a:r>
            <a:endParaRPr lang="sr-Latn-RS" sz="2200" b="1" dirty="0" smtClean="0"/>
          </a:p>
          <a:p>
            <a:pPr algn="just"/>
            <a:r>
              <a:rPr lang="sr-Latn-RS" sz="2200" b="1" dirty="0" err="1"/>
              <a:t>O</a:t>
            </a:r>
            <a:r>
              <a:rPr lang="en-US" sz="2200" b="1" dirty="0" err="1" smtClean="0"/>
              <a:t>siguranje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naknade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radni</a:t>
            </a:r>
            <a:r>
              <a:rPr lang="sr-Latn-RS" sz="2200" b="1" dirty="0" err="1" smtClean="0"/>
              <a:t>cim</a:t>
            </a:r>
            <a:r>
              <a:rPr lang="en-US" sz="2200" b="1" dirty="0" smtClean="0"/>
              <a:t>a</a:t>
            </a:r>
            <a:r>
              <a:rPr lang="sr-Latn-RS" sz="2200" b="1" dirty="0"/>
              <a:t> </a:t>
            </a:r>
            <a:r>
              <a:rPr lang="sr-Latn-RS" sz="2200" b="1" dirty="0" smtClean="0"/>
              <a:t>– osiguranje </a:t>
            </a:r>
            <a:r>
              <a:rPr lang="en-US" sz="2200" b="1" dirty="0" err="1" smtClean="0"/>
              <a:t>koje</a:t>
            </a:r>
            <a:r>
              <a:rPr lang="en-US" sz="2200" b="1" dirty="0" smtClean="0"/>
              <a:t> </a:t>
            </a:r>
            <a:r>
              <a:rPr lang="sr-Latn-RS" sz="2200" b="1" dirty="0" smtClean="0"/>
              <a:t>p</a:t>
            </a:r>
            <a:r>
              <a:rPr lang="en-US" sz="2200" b="1" dirty="0" err="1" smtClean="0"/>
              <a:t>oslodavci</a:t>
            </a:r>
            <a:r>
              <a:rPr lang="en-US" sz="2200" b="1" dirty="0" smtClean="0"/>
              <a:t> </a:t>
            </a:r>
            <a:r>
              <a:rPr lang="en-US" sz="2200" b="1" dirty="0" err="1"/>
              <a:t>plaćaju</a:t>
            </a:r>
            <a:r>
              <a:rPr lang="en-US" sz="2200" b="1" dirty="0"/>
              <a:t> </a:t>
            </a:r>
            <a:r>
              <a:rPr lang="en-US" sz="2200" b="1" dirty="0" err="1"/>
              <a:t>radi</a:t>
            </a:r>
            <a:r>
              <a:rPr lang="en-US" sz="2200" b="1" dirty="0"/>
              <a:t> </a:t>
            </a:r>
            <a:r>
              <a:rPr lang="en-US" sz="2200" b="1" dirty="0" err="1"/>
              <a:t>pružanja</a:t>
            </a:r>
            <a:r>
              <a:rPr lang="en-US" sz="2200" b="1" dirty="0"/>
              <a:t> </a:t>
            </a:r>
            <a:r>
              <a:rPr lang="en-US" sz="2200" b="1" dirty="0" err="1"/>
              <a:t>medicinskih</a:t>
            </a:r>
            <a:r>
              <a:rPr lang="en-US" sz="2200" b="1" dirty="0"/>
              <a:t> </a:t>
            </a:r>
            <a:r>
              <a:rPr lang="sr-Latn-RS" sz="2200" b="1" dirty="0" smtClean="0"/>
              <a:t>usluga, </a:t>
            </a:r>
            <a:r>
              <a:rPr lang="sr-Latn-RS" sz="2200" b="1" dirty="0" err="1" smtClean="0"/>
              <a:t>al</a:t>
            </a:r>
            <a:r>
              <a:rPr lang="en-US" sz="2200" b="1" dirty="0" smtClean="0"/>
              <a:t>i </a:t>
            </a:r>
            <a:r>
              <a:rPr lang="en-US" sz="2200" b="1" dirty="0" err="1"/>
              <a:t>naknada</a:t>
            </a:r>
            <a:r>
              <a:rPr lang="en-US" sz="2200" b="1" dirty="0"/>
              <a:t> </a:t>
            </a:r>
            <a:r>
              <a:rPr lang="en-US" sz="2200" b="1" dirty="0" err="1"/>
              <a:t>zarade</a:t>
            </a:r>
            <a:r>
              <a:rPr lang="en-US" sz="2200" b="1" dirty="0"/>
              <a:t> </a:t>
            </a:r>
            <a:r>
              <a:rPr lang="en-US" sz="2200" b="1" dirty="0" err="1"/>
              <a:t>zaposlenima</a:t>
            </a:r>
            <a:r>
              <a:rPr lang="en-US" sz="2200" b="1" dirty="0"/>
              <a:t> </a:t>
            </a:r>
            <a:r>
              <a:rPr lang="en-US" sz="2200" b="1" dirty="0" err="1"/>
              <a:t>povređenim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poslu</a:t>
            </a:r>
            <a:r>
              <a:rPr lang="en-US" sz="2200" b="1" dirty="0"/>
              <a:t> </a:t>
            </a:r>
            <a:r>
              <a:rPr lang="en-US" sz="2200" b="1" dirty="0" err="1"/>
              <a:t>ili</a:t>
            </a:r>
            <a:r>
              <a:rPr lang="en-US" sz="2200" b="1" dirty="0"/>
              <a:t> za </a:t>
            </a:r>
            <a:r>
              <a:rPr lang="en-US" sz="2200" b="1" dirty="0" err="1"/>
              <a:t>bolesti</a:t>
            </a:r>
            <a:r>
              <a:rPr lang="en-US" sz="2200" b="1" dirty="0"/>
              <a:t> </a:t>
            </a:r>
            <a:r>
              <a:rPr lang="en-US" sz="2200" b="1" dirty="0" err="1"/>
              <a:t>vezane</a:t>
            </a:r>
            <a:r>
              <a:rPr lang="en-US" sz="2200" b="1" dirty="0"/>
              <a:t> za </a:t>
            </a:r>
            <a:r>
              <a:rPr lang="en-US" sz="2200" b="1" dirty="0" err="1" smtClean="0"/>
              <a:t>posao</a:t>
            </a:r>
            <a:r>
              <a:rPr lang="sr-Latn-RS" sz="2200" b="1" dirty="0" smtClean="0"/>
              <a:t>.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132481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 smtClean="0"/>
              <a:t>Zašto biznisi propadaju?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2400" b="1" i="1" dirty="0">
                <a:solidFill>
                  <a:srgbClr val="C00000"/>
                </a:solidFill>
              </a:rPr>
              <a:t>Č</a:t>
            </a:r>
            <a:r>
              <a:rPr lang="en-US" sz="2400" b="1" i="1" dirty="0" err="1" smtClean="0">
                <a:solidFill>
                  <a:srgbClr val="C00000"/>
                </a:solidFill>
              </a:rPr>
              <a:t>ak</a:t>
            </a:r>
            <a:r>
              <a:rPr lang="en-US" sz="2400" b="1" i="1" dirty="0" smtClean="0">
                <a:solidFill>
                  <a:srgbClr val="C00000"/>
                </a:solidFill>
              </a:rPr>
              <a:t> </a:t>
            </a:r>
            <a:r>
              <a:rPr lang="en-US" sz="2400" b="1" i="1" dirty="0">
                <a:solidFill>
                  <a:srgbClr val="C00000"/>
                </a:solidFill>
              </a:rPr>
              <a:t>90% startup-ova </a:t>
            </a:r>
            <a:r>
              <a:rPr lang="en-US" sz="2400" b="1" i="1" dirty="0" err="1">
                <a:solidFill>
                  <a:srgbClr val="C00000"/>
                </a:solidFill>
              </a:rPr>
              <a:t>propadne</a:t>
            </a:r>
            <a:r>
              <a:rPr lang="en-US" sz="2400" b="1" i="1" dirty="0"/>
              <a:t>.</a:t>
            </a:r>
            <a:r>
              <a:rPr lang="en-US" sz="2400" b="1" dirty="0"/>
              <a:t> To </a:t>
            </a:r>
            <a:r>
              <a:rPr lang="en-US" sz="2400" b="1" dirty="0" err="1"/>
              <a:t>zvuči</a:t>
            </a:r>
            <a:r>
              <a:rPr lang="en-US" sz="2400" b="1" dirty="0"/>
              <a:t> </a:t>
            </a:r>
            <a:r>
              <a:rPr lang="en-US" sz="2400" b="1" dirty="0" err="1"/>
              <a:t>užasno</a:t>
            </a:r>
            <a:r>
              <a:rPr lang="en-US" sz="2400" b="1" dirty="0"/>
              <a:t>, </a:t>
            </a:r>
            <a:r>
              <a:rPr lang="en-US" sz="2400" b="1" dirty="0" err="1"/>
              <a:t>zar</a:t>
            </a:r>
            <a:r>
              <a:rPr lang="en-US" sz="2400" b="1" dirty="0"/>
              <a:t> ne? </a:t>
            </a:r>
            <a:endParaRPr lang="sr-Latn-RS" sz="2400" b="1" dirty="0" smtClean="0"/>
          </a:p>
          <a:p>
            <a:pPr algn="just"/>
            <a:r>
              <a:rPr lang="en-US" sz="2400" b="1" dirty="0" smtClean="0"/>
              <a:t>Ali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biznisi</a:t>
            </a:r>
            <a:r>
              <a:rPr lang="en-US" sz="2400" b="1" dirty="0"/>
              <a:t> </a:t>
            </a:r>
            <a:r>
              <a:rPr lang="en-US" sz="2400" b="1" dirty="0" err="1"/>
              <a:t>propadaju</a:t>
            </a:r>
            <a:r>
              <a:rPr lang="en-US" sz="2400" b="1" dirty="0"/>
              <a:t>? </a:t>
            </a:r>
            <a:endParaRPr lang="sr-Latn-RS" sz="2400" b="1" dirty="0" smtClean="0"/>
          </a:p>
          <a:p>
            <a:pPr algn="just"/>
            <a:r>
              <a:rPr lang="en-US" sz="2400" b="1" dirty="0" smtClean="0"/>
              <a:t>Da </a:t>
            </a:r>
            <a:r>
              <a:rPr lang="en-US" sz="2400" b="1" dirty="0"/>
              <a:t>li </a:t>
            </a:r>
            <a:r>
              <a:rPr lang="en-US" sz="2400" b="1" dirty="0" err="1"/>
              <a:t>biznisi</a:t>
            </a:r>
            <a:r>
              <a:rPr lang="en-US" sz="2400" b="1" dirty="0"/>
              <a:t> </a:t>
            </a:r>
            <a:r>
              <a:rPr lang="en-US" sz="2400" b="1" dirty="0" err="1"/>
              <a:t>propadaju</a:t>
            </a:r>
            <a:r>
              <a:rPr lang="en-US" sz="2400" b="1" dirty="0"/>
              <a:t> </a:t>
            </a:r>
            <a:r>
              <a:rPr lang="en-US" sz="2400" b="1" dirty="0" err="1"/>
              <a:t>zato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je </a:t>
            </a:r>
            <a:r>
              <a:rPr lang="en-US" sz="2400" b="1" dirty="0">
                <a:solidFill>
                  <a:srgbClr val="C00000"/>
                </a:solidFill>
              </a:rPr>
              <a:t>82% </a:t>
            </a:r>
            <a:r>
              <a:rPr lang="en-US" sz="2400" b="1" dirty="0"/>
              <a:t>startup-ova </a:t>
            </a:r>
            <a:r>
              <a:rPr lang="en-US" sz="2400" b="1" dirty="0" err="1"/>
              <a:t>samofinansirajuće</a:t>
            </a:r>
            <a:r>
              <a:rPr lang="en-US" sz="2400" b="1" dirty="0"/>
              <a:t>, </a:t>
            </a:r>
            <a:r>
              <a:rPr lang="en-US" sz="2400" b="1" dirty="0" err="1"/>
              <a:t>zato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24% </a:t>
            </a:r>
            <a:r>
              <a:rPr lang="en-US" sz="2400" b="1" dirty="0" err="1"/>
              <a:t>preduzetnika</a:t>
            </a:r>
            <a:r>
              <a:rPr lang="en-US" sz="2400" b="1" dirty="0"/>
              <a:t> </a:t>
            </a:r>
            <a:r>
              <a:rPr lang="en-US" sz="2400" b="1" dirty="0" err="1"/>
              <a:t>uspeva</a:t>
            </a:r>
            <a:r>
              <a:rPr lang="en-US" sz="2400" b="1" dirty="0"/>
              <a:t> da </a:t>
            </a:r>
            <a:r>
              <a:rPr lang="en-US" sz="2400" b="1" dirty="0" err="1"/>
              <a:t>održi</a:t>
            </a:r>
            <a:r>
              <a:rPr lang="en-US" sz="2400" b="1" dirty="0"/>
              <a:t> </a:t>
            </a:r>
            <a:r>
              <a:rPr lang="en-US" sz="2400" b="1" dirty="0" err="1"/>
              <a:t>biznis</a:t>
            </a:r>
            <a:r>
              <a:rPr lang="en-US" sz="2400" b="1" dirty="0"/>
              <a:t> </a:t>
            </a:r>
            <a:r>
              <a:rPr lang="en-US" sz="2400" b="1" dirty="0" err="1"/>
              <a:t>samo</a:t>
            </a:r>
            <a:r>
              <a:rPr lang="en-US" sz="2400" b="1" dirty="0"/>
              <a:t> </a:t>
            </a:r>
            <a:r>
              <a:rPr lang="en-US" sz="2400" b="1" dirty="0" err="1"/>
              <a:t>zahvaljujući</a:t>
            </a:r>
            <a:r>
              <a:rPr lang="en-US" sz="2400" b="1" dirty="0"/>
              <a:t> </a:t>
            </a:r>
            <a:r>
              <a:rPr lang="en-US" sz="2400" b="1" dirty="0" err="1"/>
              <a:t>porodici</a:t>
            </a:r>
            <a:r>
              <a:rPr lang="en-US" sz="2400" b="1" dirty="0"/>
              <a:t> i </a:t>
            </a:r>
            <a:r>
              <a:rPr lang="en-US" sz="2400" b="1" dirty="0" err="1"/>
              <a:t>prijateljima</a:t>
            </a:r>
            <a:r>
              <a:rPr lang="en-US" sz="2400" b="1" dirty="0"/>
              <a:t>, i </a:t>
            </a:r>
            <a:r>
              <a:rPr lang="en-US" sz="2400" b="1" dirty="0" err="1"/>
              <a:t>zato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u </a:t>
            </a:r>
            <a:r>
              <a:rPr lang="en-US" sz="2400" b="1" dirty="0" err="1"/>
              <a:t>samo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1% </a:t>
            </a:r>
            <a:r>
              <a:rPr lang="en-US" sz="2400" b="1" dirty="0" err="1"/>
              <a:t>posto</a:t>
            </a:r>
            <a:r>
              <a:rPr lang="en-US" sz="2400" b="1" dirty="0"/>
              <a:t> </a:t>
            </a:r>
            <a:r>
              <a:rPr lang="en-US" sz="2400" b="1" dirty="0" err="1"/>
              <a:t>ulažu</a:t>
            </a:r>
            <a:r>
              <a:rPr lang="en-US" sz="2400" b="1" dirty="0"/>
              <a:t> </a:t>
            </a:r>
            <a:r>
              <a:rPr lang="en-US" sz="2400" b="1" dirty="0" err="1"/>
              <a:t>investitori</a:t>
            </a:r>
            <a:r>
              <a:rPr lang="en-US" sz="2400" b="1" dirty="0"/>
              <a:t>? </a:t>
            </a:r>
            <a:endParaRPr lang="sr-Latn-RS" sz="2400" b="1" dirty="0" smtClean="0"/>
          </a:p>
          <a:p>
            <a:pPr algn="just"/>
            <a:r>
              <a:rPr lang="en-US" sz="2400" b="1" dirty="0" smtClean="0"/>
              <a:t>Na </a:t>
            </a:r>
            <a:r>
              <a:rPr lang="en-US" sz="2400" b="1" dirty="0" err="1"/>
              <a:t>pitanje</a:t>
            </a:r>
            <a:r>
              <a:rPr lang="en-US" sz="2400" b="1" dirty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većina</a:t>
            </a:r>
            <a:r>
              <a:rPr lang="en-US" sz="2400" b="1" dirty="0"/>
              <a:t> </a:t>
            </a:r>
            <a:r>
              <a:rPr lang="en-US" sz="2400" b="1" dirty="0" err="1"/>
              <a:t>biznisa</a:t>
            </a:r>
            <a:r>
              <a:rPr lang="en-US" sz="2400" b="1" dirty="0"/>
              <a:t> </a:t>
            </a:r>
            <a:r>
              <a:rPr lang="en-US" sz="2400" b="1" dirty="0" err="1"/>
              <a:t>propada</a:t>
            </a:r>
            <a:r>
              <a:rPr lang="en-US" sz="2400" b="1" dirty="0"/>
              <a:t> </a:t>
            </a:r>
            <a:r>
              <a:rPr lang="en-US" sz="2400" b="1" dirty="0" err="1"/>
              <a:t>odgovor</a:t>
            </a:r>
            <a:r>
              <a:rPr lang="en-US" sz="2400" b="1" dirty="0"/>
              <a:t> </a:t>
            </a:r>
            <a:r>
              <a:rPr lang="en-US" sz="2400" b="1" dirty="0" err="1"/>
              <a:t>nije</a:t>
            </a:r>
            <a:r>
              <a:rPr lang="en-US" sz="2400" b="1" dirty="0"/>
              <a:t> </a:t>
            </a:r>
            <a:r>
              <a:rPr lang="en-US" sz="2400" b="1" dirty="0" err="1"/>
              <a:t>tako</a:t>
            </a:r>
            <a:r>
              <a:rPr lang="en-US" sz="2400" b="1" dirty="0"/>
              <a:t> </a:t>
            </a:r>
            <a:r>
              <a:rPr lang="en-US" sz="2400" b="1" dirty="0" err="1" smtClean="0"/>
              <a:t>jednostavan</a:t>
            </a:r>
            <a:r>
              <a:rPr lang="sr-Latn-RS" sz="2400" b="1" dirty="0" smtClean="0"/>
              <a:t>!?</a:t>
            </a:r>
            <a:endParaRPr lang="sr-Latn-R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36967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255" y="1477819"/>
            <a:ext cx="10202284" cy="3777622"/>
          </a:xfrm>
        </p:spPr>
        <p:txBody>
          <a:bodyPr>
            <a:noAutofit/>
          </a:bodyPr>
          <a:lstStyle/>
          <a:p>
            <a:pPr algn="just"/>
            <a:r>
              <a:rPr lang="pl-PL" sz="2200" b="1" dirty="0"/>
              <a:t>Biznisi propadaju zbog </a:t>
            </a:r>
            <a:r>
              <a:rPr lang="pl-PL" sz="2200" b="1" dirty="0">
                <a:solidFill>
                  <a:srgbClr val="C00000"/>
                </a:solidFill>
              </a:rPr>
              <a:t>AROGANCIJE (85</a:t>
            </a:r>
            <a:r>
              <a:rPr lang="pl-PL" sz="2200" b="1" dirty="0" smtClean="0">
                <a:solidFill>
                  <a:srgbClr val="C00000"/>
                </a:solidFill>
              </a:rPr>
              <a:t>%)</a:t>
            </a:r>
          </a:p>
          <a:p>
            <a:pPr algn="just" fontAlgn="base"/>
            <a:r>
              <a:rPr lang="en-US" sz="2200" b="1" dirty="0" err="1"/>
              <a:t>Preduzetnici</a:t>
            </a:r>
            <a:r>
              <a:rPr lang="en-US" sz="2200" b="1" dirty="0"/>
              <a:t> </a:t>
            </a:r>
            <a:r>
              <a:rPr lang="en-US" sz="2200" b="1" dirty="0" err="1"/>
              <a:t>koji</a:t>
            </a:r>
            <a:r>
              <a:rPr lang="en-US" sz="2200" b="1" dirty="0"/>
              <a:t> </a:t>
            </a:r>
            <a:r>
              <a:rPr lang="en-US" sz="2200" b="1" dirty="0" err="1"/>
              <a:t>su</a:t>
            </a:r>
            <a:r>
              <a:rPr lang="en-US" sz="2200" b="1" dirty="0"/>
              <a:t> </a:t>
            </a:r>
            <a:r>
              <a:rPr lang="en-US" sz="2200" b="1" dirty="0" err="1"/>
              <a:t>već</a:t>
            </a:r>
            <a:r>
              <a:rPr lang="en-US" sz="2200" b="1" dirty="0"/>
              <a:t> </a:t>
            </a:r>
            <a:r>
              <a:rPr lang="en-US" sz="2200" b="1" dirty="0" err="1"/>
              <a:t>uspešni</a:t>
            </a:r>
            <a:r>
              <a:rPr lang="en-US" sz="2200" b="1" dirty="0"/>
              <a:t> </a:t>
            </a:r>
            <a:r>
              <a:rPr lang="en-US" sz="2200" b="1" dirty="0" err="1"/>
              <a:t>često</a:t>
            </a:r>
            <a:r>
              <a:rPr lang="en-US" sz="2200" b="1" dirty="0"/>
              <a:t> </a:t>
            </a:r>
            <a:r>
              <a:rPr lang="en-US" sz="2200" b="1" dirty="0" err="1"/>
              <a:t>imaju</a:t>
            </a:r>
            <a:r>
              <a:rPr lang="en-US" sz="2200" b="1" dirty="0"/>
              <a:t> </a:t>
            </a:r>
            <a:r>
              <a:rPr lang="en-US" sz="2200" b="1" dirty="0" err="1"/>
              <a:t>previše</a:t>
            </a:r>
            <a:r>
              <a:rPr lang="en-US" sz="2200" b="1" dirty="0"/>
              <a:t> </a:t>
            </a:r>
            <a:r>
              <a:rPr lang="en-US" sz="2200" b="1" dirty="0" err="1"/>
              <a:t>samopouzdanja</a:t>
            </a:r>
            <a:r>
              <a:rPr lang="en-US" sz="2200" b="1" dirty="0"/>
              <a:t>. I to je </a:t>
            </a:r>
            <a:r>
              <a:rPr lang="en-US" sz="2200" b="1" dirty="0" err="1"/>
              <a:t>obično</a:t>
            </a:r>
            <a:r>
              <a:rPr lang="en-US" sz="2200" b="1" dirty="0"/>
              <a:t> dobra </a:t>
            </a:r>
            <a:r>
              <a:rPr lang="en-US" sz="2200" b="1" dirty="0" err="1"/>
              <a:t>stvar</a:t>
            </a:r>
            <a:r>
              <a:rPr lang="en-US" sz="2200" b="1" dirty="0"/>
              <a:t>. Bez </a:t>
            </a:r>
            <a:r>
              <a:rPr lang="en-US" sz="2200" b="1" dirty="0" err="1"/>
              <a:t>samopouzdanja</a:t>
            </a:r>
            <a:r>
              <a:rPr lang="en-US" sz="2200" b="1" dirty="0"/>
              <a:t> </a:t>
            </a:r>
            <a:r>
              <a:rPr lang="en-US" sz="2200" b="1" dirty="0" err="1"/>
              <a:t>niko</a:t>
            </a:r>
            <a:r>
              <a:rPr lang="en-US" sz="2200" b="1" dirty="0"/>
              <a:t> se ne bi </a:t>
            </a:r>
            <a:r>
              <a:rPr lang="en-US" sz="2200" b="1" dirty="0" err="1"/>
              <a:t>ni</a:t>
            </a:r>
            <a:r>
              <a:rPr lang="en-US" sz="2200" b="1" dirty="0"/>
              <a:t> </a:t>
            </a:r>
            <a:r>
              <a:rPr lang="en-US" sz="2200" b="1" dirty="0" err="1"/>
              <a:t>usudio</a:t>
            </a:r>
            <a:r>
              <a:rPr lang="en-US" sz="2200" b="1" dirty="0"/>
              <a:t> da </a:t>
            </a:r>
            <a:r>
              <a:rPr lang="en-US" sz="2200" b="1" dirty="0" err="1"/>
              <a:t>pokrene</a:t>
            </a:r>
            <a:r>
              <a:rPr lang="en-US" sz="2200" b="1" dirty="0"/>
              <a:t> </a:t>
            </a:r>
            <a:r>
              <a:rPr lang="en-US" sz="2200" b="1" dirty="0" err="1"/>
              <a:t>svoj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.</a:t>
            </a:r>
          </a:p>
          <a:p>
            <a:pPr algn="just" fontAlgn="base"/>
            <a:r>
              <a:rPr lang="en-US" sz="2200" b="1" dirty="0" err="1"/>
              <a:t>Ipak</a:t>
            </a:r>
            <a:r>
              <a:rPr lang="en-US" sz="2200" b="1" dirty="0"/>
              <a:t>, </a:t>
            </a:r>
            <a:r>
              <a:rPr lang="en-US" sz="2200" b="1" dirty="0" err="1"/>
              <a:t>često</a:t>
            </a:r>
            <a:r>
              <a:rPr lang="en-US" sz="2200" b="1" dirty="0"/>
              <a:t> se </a:t>
            </a:r>
            <a:r>
              <a:rPr lang="en-US" sz="2200" b="1" dirty="0" err="1"/>
              <a:t>dešava</a:t>
            </a:r>
            <a:r>
              <a:rPr lang="en-US" sz="2200" b="1" dirty="0"/>
              <a:t> da se </a:t>
            </a:r>
            <a:r>
              <a:rPr lang="en-US" sz="2200" b="1" dirty="0" err="1"/>
              <a:t>samopouzdanje</a:t>
            </a:r>
            <a:r>
              <a:rPr lang="en-US" sz="2200" b="1" dirty="0"/>
              <a:t> </a:t>
            </a:r>
            <a:r>
              <a:rPr lang="en-US" sz="2200" b="1" dirty="0" err="1"/>
              <a:t>pretvori</a:t>
            </a:r>
            <a:r>
              <a:rPr lang="en-US" sz="2200" b="1" dirty="0"/>
              <a:t> u </a:t>
            </a:r>
            <a:r>
              <a:rPr lang="en-US" sz="2200" b="1" dirty="0" err="1"/>
              <a:t>aroganciju</a:t>
            </a:r>
            <a:r>
              <a:rPr lang="en-US" sz="2200" b="1" dirty="0"/>
              <a:t>. I </a:t>
            </a:r>
            <a:r>
              <a:rPr lang="en-US" sz="2200" b="1" dirty="0" err="1"/>
              <a:t>kao</a:t>
            </a:r>
            <a:r>
              <a:rPr lang="en-US" sz="2200" b="1" dirty="0"/>
              <a:t> </a:t>
            </a:r>
            <a:r>
              <a:rPr lang="en-US" sz="2200" b="1" dirty="0" err="1"/>
              <a:t>rezultat</a:t>
            </a:r>
            <a:r>
              <a:rPr lang="en-US" sz="2200" b="1" dirty="0"/>
              <a:t> </a:t>
            </a:r>
            <a:r>
              <a:rPr lang="en-US" sz="2200" b="1" dirty="0" err="1"/>
              <a:t>preduzetnici</a:t>
            </a:r>
            <a:r>
              <a:rPr lang="en-US" sz="2200" b="1" dirty="0"/>
              <a:t> </a:t>
            </a:r>
            <a:r>
              <a:rPr lang="en-US" sz="2200" b="1" dirty="0" err="1"/>
              <a:t>zanemaruju</a:t>
            </a:r>
            <a:r>
              <a:rPr lang="en-US" sz="2200" b="1" dirty="0"/>
              <a:t> </a:t>
            </a:r>
            <a:r>
              <a:rPr lang="en-US" sz="2200" b="1" dirty="0" err="1"/>
              <a:t>stanje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tržištu</a:t>
            </a:r>
            <a:r>
              <a:rPr lang="en-US" sz="2200" b="1" dirty="0"/>
              <a:t>. </a:t>
            </a:r>
            <a:r>
              <a:rPr lang="en-US" sz="2200" b="1" dirty="0" err="1"/>
              <a:t>Posao</a:t>
            </a:r>
            <a:r>
              <a:rPr lang="en-US" sz="2200" b="1" dirty="0"/>
              <a:t> </a:t>
            </a:r>
            <a:r>
              <a:rPr lang="en-US" sz="2200" b="1" dirty="0" err="1"/>
              <a:t>naravno</a:t>
            </a:r>
            <a:r>
              <a:rPr lang="en-US" sz="2200" b="1" dirty="0"/>
              <a:t> </a:t>
            </a:r>
            <a:r>
              <a:rPr lang="en-US" sz="2200" b="1" dirty="0" err="1"/>
              <a:t>krene</a:t>
            </a:r>
            <a:r>
              <a:rPr lang="en-US" sz="2200" b="1" dirty="0"/>
              <a:t> </a:t>
            </a:r>
            <a:r>
              <a:rPr lang="en-US" sz="2200" b="1" dirty="0" err="1"/>
              <a:t>naopako</a:t>
            </a:r>
            <a:r>
              <a:rPr lang="en-US" sz="2200" b="1" dirty="0"/>
              <a:t>. </a:t>
            </a:r>
            <a:r>
              <a:rPr lang="en-US" sz="2200" b="1" dirty="0">
                <a:solidFill>
                  <a:srgbClr val="C00000"/>
                </a:solidFill>
              </a:rPr>
              <a:t>I </a:t>
            </a:r>
            <a:r>
              <a:rPr lang="en-US" sz="2200" b="1" dirty="0" err="1">
                <a:solidFill>
                  <a:srgbClr val="C00000"/>
                </a:solidFill>
              </a:rPr>
              <a:t>onda</a:t>
            </a:r>
            <a:r>
              <a:rPr lang="en-US" sz="2200" b="1" dirty="0">
                <a:solidFill>
                  <a:srgbClr val="C00000"/>
                </a:solidFill>
              </a:rPr>
              <a:t> se </a:t>
            </a:r>
            <a:r>
              <a:rPr lang="en-US" sz="2200" b="1" dirty="0" err="1">
                <a:solidFill>
                  <a:srgbClr val="C00000"/>
                </a:solidFill>
              </a:rPr>
              <a:t>pitaju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zašto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im</a:t>
            </a:r>
            <a:r>
              <a:rPr lang="en-US" sz="2200" b="1" dirty="0">
                <a:solidFill>
                  <a:srgbClr val="C00000"/>
                </a:solidFill>
              </a:rPr>
              <a:t> je </a:t>
            </a:r>
            <a:r>
              <a:rPr lang="en-US" sz="2200" b="1" dirty="0" err="1">
                <a:solidFill>
                  <a:srgbClr val="C00000"/>
                </a:solidFill>
              </a:rPr>
              <a:t>biznis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propao</a:t>
            </a:r>
            <a:r>
              <a:rPr lang="en-US" sz="2200" b="1" dirty="0">
                <a:solidFill>
                  <a:srgbClr val="C00000"/>
                </a:solidFill>
              </a:rPr>
              <a:t>?</a:t>
            </a:r>
          </a:p>
          <a:p>
            <a:pPr algn="just" fontAlgn="base"/>
            <a:r>
              <a:rPr lang="en-US" sz="2200" b="1" dirty="0" err="1"/>
              <a:t>Evo</a:t>
            </a:r>
            <a:r>
              <a:rPr lang="en-US" sz="2200" b="1" dirty="0"/>
              <a:t> par </a:t>
            </a:r>
            <a:r>
              <a:rPr lang="en-US" sz="2200" b="1" dirty="0" err="1"/>
              <a:t>razloga</a:t>
            </a:r>
            <a:r>
              <a:rPr lang="en-US" sz="2200" b="1" dirty="0"/>
              <a:t> </a:t>
            </a:r>
            <a:r>
              <a:rPr lang="en-US" sz="2200" b="1" dirty="0" err="1"/>
              <a:t>zašto</a:t>
            </a:r>
            <a:r>
              <a:rPr lang="en-US" sz="2200" b="1" dirty="0"/>
              <a:t> startup-</a:t>
            </a:r>
            <a:r>
              <a:rPr lang="en-US" sz="2200" b="1" dirty="0" err="1"/>
              <a:t>ovi</a:t>
            </a:r>
            <a:r>
              <a:rPr lang="en-US" sz="2200" b="1" dirty="0"/>
              <a:t> </a:t>
            </a:r>
            <a:r>
              <a:rPr lang="en-US" sz="2200" b="1" dirty="0" err="1"/>
              <a:t>propadaju</a:t>
            </a:r>
            <a:r>
              <a:rPr lang="en-US" sz="2200" b="1" dirty="0"/>
              <a:t> </a:t>
            </a:r>
            <a:r>
              <a:rPr lang="en-US" sz="2200" b="1" dirty="0" err="1"/>
              <a:t>zbog</a:t>
            </a:r>
            <a:r>
              <a:rPr lang="en-US" sz="2200" b="1" dirty="0"/>
              <a:t> </a:t>
            </a:r>
            <a:r>
              <a:rPr lang="en-US" sz="2200" b="1" dirty="0" err="1"/>
              <a:t>viška</a:t>
            </a:r>
            <a:r>
              <a:rPr lang="en-US" sz="2200" b="1" dirty="0"/>
              <a:t> </a:t>
            </a:r>
            <a:r>
              <a:rPr lang="en-US" sz="2200" b="1" dirty="0" err="1"/>
              <a:t>samopouzdanja</a:t>
            </a:r>
            <a:r>
              <a:rPr lang="en-US" sz="2200" b="1" dirty="0"/>
              <a:t> </a:t>
            </a:r>
            <a:r>
              <a:rPr lang="en-US" sz="2200" b="1" dirty="0" err="1"/>
              <a:t>preduzetnika</a:t>
            </a:r>
            <a:r>
              <a:rPr lang="en-US" sz="2200" b="1" dirty="0"/>
              <a:t>:</a:t>
            </a:r>
          </a:p>
          <a:p>
            <a:pPr algn="just" fontAlgn="base"/>
            <a:r>
              <a:rPr lang="en-US" sz="2200" b="1" dirty="0" err="1"/>
              <a:t>Nema</a:t>
            </a:r>
            <a:r>
              <a:rPr lang="en-US" sz="2200" b="1" dirty="0"/>
              <a:t> </a:t>
            </a:r>
            <a:r>
              <a:rPr lang="en-US" sz="2200" b="1" dirty="0" err="1"/>
              <a:t>potražnje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tržištu</a:t>
            </a:r>
            <a:r>
              <a:rPr lang="en-US" sz="2200" b="1" dirty="0"/>
              <a:t>: </a:t>
            </a:r>
            <a:r>
              <a:rPr lang="en-US" sz="2200" b="1" dirty="0">
                <a:solidFill>
                  <a:srgbClr val="C00000"/>
                </a:solidFill>
              </a:rPr>
              <a:t>47%</a:t>
            </a:r>
          </a:p>
          <a:p>
            <a:pPr algn="just" fontAlgn="base"/>
            <a:r>
              <a:rPr lang="en-US" sz="2200" b="1" dirty="0" err="1"/>
              <a:t>Pogrešan</a:t>
            </a:r>
            <a:r>
              <a:rPr lang="en-US" sz="2200" b="1" dirty="0"/>
              <a:t> </a:t>
            </a:r>
            <a:r>
              <a:rPr lang="en-US" sz="2200" b="1" dirty="0" err="1"/>
              <a:t>tajming</a:t>
            </a:r>
            <a:r>
              <a:rPr lang="en-US" sz="2200" b="1" dirty="0"/>
              <a:t> za </a:t>
            </a:r>
            <a:r>
              <a:rPr lang="en-US" sz="2200" b="1" dirty="0" err="1"/>
              <a:t>izbacivanje</a:t>
            </a:r>
            <a:r>
              <a:rPr lang="en-US" sz="2200" b="1" dirty="0"/>
              <a:t> </a:t>
            </a:r>
            <a:r>
              <a:rPr lang="en-US" sz="2200" b="1" dirty="0" err="1"/>
              <a:t>proizvoda</a:t>
            </a:r>
            <a:r>
              <a:rPr lang="en-US" sz="2200" b="1" dirty="0"/>
              <a:t>: </a:t>
            </a:r>
            <a:r>
              <a:rPr lang="en-US" sz="2200" b="1" dirty="0">
                <a:solidFill>
                  <a:srgbClr val="C00000"/>
                </a:solidFill>
              </a:rPr>
              <a:t>13%</a:t>
            </a:r>
          </a:p>
          <a:p>
            <a:pPr algn="just" fontAlgn="base"/>
            <a:r>
              <a:rPr lang="en-US" sz="2200" b="1" dirty="0" err="1"/>
              <a:t>Nedostatak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modela</a:t>
            </a:r>
            <a:r>
              <a:rPr lang="en-US" sz="2200" b="1" dirty="0"/>
              <a:t>/</a:t>
            </a:r>
            <a:r>
              <a:rPr lang="en-US" sz="2200" b="1" dirty="0" err="1"/>
              <a:t>plana</a:t>
            </a:r>
            <a:r>
              <a:rPr lang="en-US" sz="2200" b="1" dirty="0"/>
              <a:t>: </a:t>
            </a:r>
            <a:r>
              <a:rPr lang="en-US" sz="2200" b="1" dirty="0">
                <a:solidFill>
                  <a:srgbClr val="C00000"/>
                </a:solidFill>
              </a:rPr>
              <a:t>17%</a:t>
            </a:r>
          </a:p>
          <a:p>
            <a:pPr algn="just" fontAlgn="base"/>
            <a:r>
              <a:rPr lang="en-US" sz="2200" b="1" dirty="0" err="1"/>
              <a:t>Nedostatak</a:t>
            </a:r>
            <a:r>
              <a:rPr lang="en-US" sz="2200" b="1" dirty="0"/>
              <a:t> </a:t>
            </a:r>
            <a:r>
              <a:rPr lang="en-US" sz="2200" b="1" dirty="0" err="1"/>
              <a:t>savetnika</a:t>
            </a:r>
            <a:r>
              <a:rPr lang="en-US" sz="2200" b="1" dirty="0"/>
              <a:t>:</a:t>
            </a:r>
            <a:r>
              <a:rPr lang="en-US" sz="2200" b="1" dirty="0">
                <a:solidFill>
                  <a:srgbClr val="C00000"/>
                </a:solidFill>
              </a:rPr>
              <a:t> 8%</a:t>
            </a:r>
          </a:p>
          <a:p>
            <a:pPr marL="0" indent="0" algn="just">
              <a:buNone/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40887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1264555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200" b="1" dirty="0" err="1">
                <a:solidFill>
                  <a:srgbClr val="C00000"/>
                </a:solidFill>
              </a:rPr>
              <a:t>Problemi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na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 smtClean="0">
                <a:solidFill>
                  <a:srgbClr val="C00000"/>
                </a:solidFill>
              </a:rPr>
              <a:t>tržištu</a:t>
            </a:r>
            <a:r>
              <a:rPr lang="sr-Latn-RS" sz="2200" b="1" dirty="0" smtClean="0">
                <a:solidFill>
                  <a:srgbClr val="C00000"/>
                </a:solidFill>
              </a:rPr>
              <a:t>:</a:t>
            </a:r>
            <a:endParaRPr lang="en-US" sz="2200" b="1" dirty="0">
              <a:solidFill>
                <a:srgbClr val="C00000"/>
              </a:solidFill>
            </a:endParaRPr>
          </a:p>
          <a:p>
            <a:pPr algn="just" fontAlgn="base"/>
            <a:r>
              <a:rPr lang="en-US" sz="2200" b="1" dirty="0"/>
              <a:t> </a:t>
            </a:r>
            <a:r>
              <a:rPr lang="sr-Latn-RS" sz="2200" b="1" dirty="0" smtClean="0"/>
              <a:t>J</a:t>
            </a:r>
            <a:r>
              <a:rPr lang="en-US" sz="2200" b="1" dirty="0" err="1" smtClean="0"/>
              <a:t>edan</a:t>
            </a:r>
            <a:r>
              <a:rPr lang="en-US" sz="2200" b="1" dirty="0" smtClean="0"/>
              <a:t> </a:t>
            </a:r>
            <a:r>
              <a:rPr lang="en-US" sz="2200" b="1" dirty="0"/>
              <a:t>od </a:t>
            </a:r>
            <a:r>
              <a:rPr lang="en-US" sz="2200" b="1" dirty="0" err="1"/>
              <a:t>glavnih</a:t>
            </a:r>
            <a:r>
              <a:rPr lang="en-US" sz="2200" b="1" dirty="0"/>
              <a:t> </a:t>
            </a:r>
            <a:r>
              <a:rPr lang="en-US" sz="2200" b="1" dirty="0" err="1"/>
              <a:t>razloga</a:t>
            </a:r>
            <a:r>
              <a:rPr lang="en-US" sz="2200" b="1" dirty="0"/>
              <a:t> </a:t>
            </a:r>
            <a:r>
              <a:rPr lang="en-US" sz="2200" b="1" dirty="0" err="1"/>
              <a:t>zašto</a:t>
            </a:r>
            <a:r>
              <a:rPr lang="en-US" sz="2200" b="1" dirty="0"/>
              <a:t> </a:t>
            </a:r>
            <a:r>
              <a:rPr lang="en-US" sz="2200" b="1" dirty="0" err="1"/>
              <a:t>startapovi</a:t>
            </a:r>
            <a:r>
              <a:rPr lang="en-US" sz="2200" b="1" dirty="0"/>
              <a:t> i </a:t>
            </a:r>
            <a:r>
              <a:rPr lang="en-US" sz="2200" b="1" dirty="0" err="1"/>
              <a:t>biznisi</a:t>
            </a:r>
            <a:r>
              <a:rPr lang="en-US" sz="2200" b="1" dirty="0"/>
              <a:t> </a:t>
            </a:r>
            <a:r>
              <a:rPr lang="en-US" sz="2200" b="1" dirty="0" err="1"/>
              <a:t>propadaju</a:t>
            </a:r>
            <a:r>
              <a:rPr lang="en-US" sz="2200" b="1" dirty="0"/>
              <a:t> je </a:t>
            </a:r>
            <a:r>
              <a:rPr lang="en-US" sz="2200" b="1" dirty="0" err="1"/>
              <a:t>zato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en-US" sz="2200" b="1" dirty="0" err="1"/>
              <a:t>naiđu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i="1" dirty="0" err="1"/>
              <a:t>probleme</a:t>
            </a:r>
            <a:r>
              <a:rPr lang="en-US" sz="2200" b="1" i="1" dirty="0"/>
              <a:t> </a:t>
            </a:r>
            <a:r>
              <a:rPr lang="en-US" sz="2200" b="1" i="1" dirty="0" err="1"/>
              <a:t>na</a:t>
            </a:r>
            <a:r>
              <a:rPr lang="en-US" sz="2200" b="1" i="1" dirty="0"/>
              <a:t> </a:t>
            </a:r>
            <a:r>
              <a:rPr lang="en-US" sz="2200" b="1" i="1" dirty="0" err="1"/>
              <a:t>tržištu</a:t>
            </a:r>
            <a:r>
              <a:rPr lang="en-US" sz="2200" b="1" i="1" dirty="0"/>
              <a:t>.</a:t>
            </a:r>
            <a:r>
              <a:rPr lang="en-US" sz="2200" b="1" dirty="0"/>
              <a:t> </a:t>
            </a:r>
            <a:r>
              <a:rPr lang="en-US" sz="2200" b="1" dirty="0" err="1"/>
              <a:t>Najčešće</a:t>
            </a:r>
            <a:r>
              <a:rPr lang="en-US" sz="2200" b="1" dirty="0"/>
              <a:t> </a:t>
            </a:r>
            <a:r>
              <a:rPr lang="en-US" sz="2200" b="1" dirty="0" err="1"/>
              <a:t>zato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ne </a:t>
            </a:r>
            <a:r>
              <a:rPr lang="en-US" sz="2200" b="1" dirty="0" err="1"/>
              <a:t>provere</a:t>
            </a:r>
            <a:r>
              <a:rPr lang="en-US" sz="2200" b="1" dirty="0"/>
              <a:t> </a:t>
            </a:r>
            <a:r>
              <a:rPr lang="en-US" sz="2200" b="1" dirty="0" err="1"/>
              <a:t>koliko</a:t>
            </a:r>
            <a:r>
              <a:rPr lang="en-US" sz="2200" b="1" dirty="0"/>
              <a:t> je </a:t>
            </a:r>
            <a:r>
              <a:rPr lang="en-US" sz="2200" b="1" dirty="0" err="1"/>
              <a:t>potražnja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tržištu</a:t>
            </a:r>
            <a:r>
              <a:rPr lang="en-US" sz="2200" b="1" dirty="0"/>
              <a:t>, a </a:t>
            </a:r>
            <a:r>
              <a:rPr lang="en-US" sz="2200" b="1" dirty="0" err="1"/>
              <a:t>nekad</a:t>
            </a:r>
            <a:r>
              <a:rPr lang="en-US" sz="2200" b="1" dirty="0"/>
              <a:t> se desi da </a:t>
            </a:r>
            <a:r>
              <a:rPr lang="en-US" sz="2200" b="1" dirty="0" err="1"/>
              <a:t>samo</a:t>
            </a:r>
            <a:r>
              <a:rPr lang="en-US" sz="2200" b="1" dirty="0"/>
              <a:t> </a:t>
            </a:r>
            <a:r>
              <a:rPr lang="en-US" sz="2200" b="1" dirty="0" err="1"/>
              <a:t>pretpostave</a:t>
            </a:r>
            <a:r>
              <a:rPr lang="en-US" sz="2200" b="1" dirty="0"/>
              <a:t> da </a:t>
            </a:r>
            <a:r>
              <a:rPr lang="en-US" sz="2200" b="1" dirty="0" err="1"/>
              <a:t>tržište</a:t>
            </a:r>
            <a:r>
              <a:rPr lang="en-US" sz="2200" b="1" dirty="0"/>
              <a:t> </a:t>
            </a:r>
            <a:r>
              <a:rPr lang="en-US" sz="2200" b="1" dirty="0" err="1"/>
              <a:t>postoji</a:t>
            </a:r>
            <a:r>
              <a:rPr lang="en-US" sz="2200" b="1" dirty="0"/>
              <a:t>. </a:t>
            </a:r>
            <a:r>
              <a:rPr lang="en-US" sz="2200" b="1" dirty="0" err="1"/>
              <a:t>Možda</a:t>
            </a:r>
            <a:r>
              <a:rPr lang="en-US" sz="2200" b="1" dirty="0"/>
              <a:t> je </a:t>
            </a:r>
            <a:r>
              <a:rPr lang="en-US" sz="2200" b="1" dirty="0" err="1"/>
              <a:t>tržište</a:t>
            </a:r>
            <a:r>
              <a:rPr lang="en-US" sz="2200" b="1" dirty="0"/>
              <a:t> za </a:t>
            </a:r>
            <a:r>
              <a:rPr lang="en-US" sz="2200" b="1" dirty="0" err="1"/>
              <a:t>njihov</a:t>
            </a:r>
            <a:r>
              <a:rPr lang="en-US" sz="2200" b="1" dirty="0"/>
              <a:t> </a:t>
            </a:r>
            <a:r>
              <a:rPr lang="en-US" sz="2200" b="1" dirty="0" err="1"/>
              <a:t>proizvod</a:t>
            </a:r>
            <a:r>
              <a:rPr lang="en-US" sz="2200" b="1" dirty="0"/>
              <a:t> </a:t>
            </a:r>
            <a:r>
              <a:rPr lang="en-US" sz="2200" b="1" dirty="0" err="1"/>
              <a:t>premalo</a:t>
            </a:r>
            <a:r>
              <a:rPr lang="en-US" sz="2200" b="1" dirty="0"/>
              <a:t> </a:t>
            </a:r>
            <a:r>
              <a:rPr lang="en-US" sz="2200" b="1" dirty="0" err="1"/>
              <a:t>ili</a:t>
            </a:r>
            <a:r>
              <a:rPr lang="en-US" sz="2200" b="1" dirty="0"/>
              <a:t> </a:t>
            </a:r>
            <a:r>
              <a:rPr lang="en-US" sz="2200" b="1" dirty="0" err="1"/>
              <a:t>ljudi</a:t>
            </a:r>
            <a:r>
              <a:rPr lang="en-US" sz="2200" b="1" dirty="0"/>
              <a:t> </a:t>
            </a:r>
            <a:r>
              <a:rPr lang="en-US" sz="2200" b="1" dirty="0" err="1"/>
              <a:t>jednostavno</a:t>
            </a:r>
            <a:r>
              <a:rPr lang="en-US" sz="2200" b="1" dirty="0"/>
              <a:t> </a:t>
            </a:r>
            <a:r>
              <a:rPr lang="en-US" sz="2200" b="1" dirty="0" err="1"/>
              <a:t>nemaju</a:t>
            </a:r>
            <a:r>
              <a:rPr lang="en-US" sz="2200" b="1" dirty="0"/>
              <a:t> </a:t>
            </a:r>
            <a:r>
              <a:rPr lang="en-US" sz="2200" b="1" dirty="0" err="1"/>
              <a:t>dovoljno</a:t>
            </a:r>
            <a:r>
              <a:rPr lang="en-US" sz="2200" b="1" dirty="0"/>
              <a:t> para za </a:t>
            </a:r>
            <a:r>
              <a:rPr lang="en-US" sz="2200" b="1" dirty="0" err="1"/>
              <a:t>kupovinu</a:t>
            </a:r>
            <a:r>
              <a:rPr lang="en-US" sz="2200" b="1" dirty="0"/>
              <a:t> tog </a:t>
            </a:r>
            <a:r>
              <a:rPr lang="en-US" sz="2200" b="1" dirty="0" err="1"/>
              <a:t>proizvoda</a:t>
            </a:r>
            <a:r>
              <a:rPr lang="en-US" sz="2200" b="1" dirty="0"/>
              <a:t>.</a:t>
            </a:r>
          </a:p>
          <a:p>
            <a:pPr algn="just" fontAlgn="base"/>
            <a:r>
              <a:rPr lang="en-US" sz="2200" b="1" dirty="0" err="1">
                <a:solidFill>
                  <a:srgbClr val="C00000"/>
                </a:solidFill>
              </a:rPr>
              <a:t>Pogrešan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tajming</a:t>
            </a:r>
            <a:r>
              <a:rPr lang="en-US" sz="2200" b="1" dirty="0">
                <a:solidFill>
                  <a:srgbClr val="C00000"/>
                </a:solidFill>
              </a:rPr>
              <a:t> za </a:t>
            </a:r>
            <a:r>
              <a:rPr lang="en-US" sz="2200" b="1" dirty="0" err="1">
                <a:solidFill>
                  <a:srgbClr val="C00000"/>
                </a:solidFill>
              </a:rPr>
              <a:t>proizvod</a:t>
            </a:r>
            <a:endParaRPr lang="en-US" sz="2200" b="1" dirty="0">
              <a:solidFill>
                <a:srgbClr val="C00000"/>
              </a:solidFill>
            </a:endParaRPr>
          </a:p>
          <a:p>
            <a:pPr algn="just" fontAlgn="base"/>
            <a:r>
              <a:rPr lang="en-US" sz="2200" b="1" dirty="0" err="1" smtClean="0"/>
              <a:t>Jedan</a:t>
            </a:r>
            <a:r>
              <a:rPr lang="en-US" sz="2200" b="1" dirty="0" smtClean="0"/>
              <a:t> </a:t>
            </a:r>
            <a:r>
              <a:rPr lang="en-US" sz="2200" b="1" dirty="0"/>
              <a:t>od </a:t>
            </a:r>
            <a:r>
              <a:rPr lang="en-US" sz="2200" b="1" dirty="0" err="1"/>
              <a:t>razloga</a:t>
            </a:r>
            <a:r>
              <a:rPr lang="en-US" sz="2200" b="1" dirty="0"/>
              <a:t> </a:t>
            </a:r>
            <a:r>
              <a:rPr lang="en-US" sz="2200" b="1" dirty="0" err="1"/>
              <a:t>zašto</a:t>
            </a:r>
            <a:r>
              <a:rPr lang="en-US" sz="2200" b="1" dirty="0"/>
              <a:t> je </a:t>
            </a:r>
            <a:r>
              <a:rPr lang="en-US" sz="2200" b="1" dirty="0" err="1"/>
              <a:t>neki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propao</a:t>
            </a:r>
            <a:r>
              <a:rPr lang="en-US" sz="2200" b="1" dirty="0"/>
              <a:t> je </a:t>
            </a:r>
            <a:r>
              <a:rPr lang="en-US" sz="2200" b="1" dirty="0" err="1"/>
              <a:t>možda</a:t>
            </a:r>
            <a:r>
              <a:rPr lang="en-US" sz="2200" b="1" dirty="0"/>
              <a:t> </a:t>
            </a:r>
            <a:r>
              <a:rPr lang="en-US" sz="2200" b="1" dirty="0" err="1"/>
              <a:t>zato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je bio </a:t>
            </a:r>
            <a:r>
              <a:rPr lang="en-US" sz="2200" b="1" i="1" dirty="0"/>
              <a:t>par </a:t>
            </a:r>
            <a:r>
              <a:rPr lang="en-US" sz="2200" b="1" i="1" dirty="0" err="1"/>
              <a:t>godina</a:t>
            </a:r>
            <a:r>
              <a:rPr lang="en-US" sz="2200" b="1" i="1" dirty="0"/>
              <a:t> </a:t>
            </a:r>
            <a:r>
              <a:rPr lang="en-US" sz="2200" b="1" i="1" dirty="0" err="1"/>
              <a:t>ispred</a:t>
            </a:r>
            <a:r>
              <a:rPr lang="en-US" sz="2200" b="1" i="1" dirty="0"/>
              <a:t> </a:t>
            </a:r>
            <a:r>
              <a:rPr lang="en-US" sz="2200" b="1" i="1" dirty="0" err="1"/>
              <a:t>svog</a:t>
            </a:r>
            <a:r>
              <a:rPr lang="en-US" sz="2200" b="1" i="1" dirty="0"/>
              <a:t> </a:t>
            </a:r>
            <a:r>
              <a:rPr lang="en-US" sz="2200" b="1" i="1" dirty="0" err="1"/>
              <a:t>tržišta</a:t>
            </a:r>
            <a:r>
              <a:rPr lang="en-US" sz="2200" b="1" dirty="0"/>
              <a:t> </a:t>
            </a:r>
            <a:r>
              <a:rPr lang="en-US" sz="2200" b="1" dirty="0" err="1"/>
              <a:t>tj</a:t>
            </a:r>
            <a:r>
              <a:rPr lang="en-US" sz="2200" b="1" dirty="0"/>
              <a:t>. </a:t>
            </a:r>
            <a:r>
              <a:rPr lang="en-US" sz="2200" b="1" dirty="0" err="1"/>
              <a:t>zato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je </a:t>
            </a:r>
            <a:r>
              <a:rPr lang="en-US" sz="2200" b="1" dirty="0" err="1"/>
              <a:t>proizvod</a:t>
            </a:r>
            <a:r>
              <a:rPr lang="en-US" sz="2200" b="1" dirty="0"/>
              <a:t> </a:t>
            </a:r>
            <a:r>
              <a:rPr lang="en-US" sz="2200" b="1" dirty="0" err="1"/>
              <a:t>previše</a:t>
            </a:r>
            <a:r>
              <a:rPr lang="en-US" sz="2200" b="1" dirty="0"/>
              <a:t> </a:t>
            </a:r>
            <a:r>
              <a:rPr lang="en-US" sz="2200" b="1" dirty="0" err="1"/>
              <a:t>napredan</a:t>
            </a:r>
            <a:r>
              <a:rPr lang="en-US" sz="2200" b="1" dirty="0"/>
              <a:t>.</a:t>
            </a:r>
          </a:p>
          <a:p>
            <a:pPr algn="just" fontAlgn="base"/>
            <a:r>
              <a:rPr lang="en-US" sz="2200" b="1" dirty="0" err="1"/>
              <a:t>Drugi</a:t>
            </a:r>
            <a:r>
              <a:rPr lang="en-US" sz="2200" b="1" dirty="0"/>
              <a:t> problem </a:t>
            </a:r>
            <a:r>
              <a:rPr lang="en-US" sz="2200" b="1" dirty="0" err="1"/>
              <a:t>može</a:t>
            </a:r>
            <a:r>
              <a:rPr lang="en-US" sz="2200" b="1" dirty="0"/>
              <a:t> da </a:t>
            </a:r>
            <a:r>
              <a:rPr lang="en-US" sz="2200" b="1" dirty="0" err="1"/>
              <a:t>bude</a:t>
            </a:r>
            <a:r>
              <a:rPr lang="en-US" sz="2200" b="1" dirty="0"/>
              <a:t> da </a:t>
            </a:r>
            <a:r>
              <a:rPr lang="en-US" sz="2200" b="1" i="1" dirty="0"/>
              <a:t>u </a:t>
            </a:r>
            <a:r>
              <a:rPr lang="en-US" sz="2200" b="1" i="1" dirty="0" err="1"/>
              <a:t>datom</a:t>
            </a:r>
            <a:r>
              <a:rPr lang="en-US" sz="2200" b="1" i="1" dirty="0"/>
              <a:t> </a:t>
            </a:r>
            <a:r>
              <a:rPr lang="en-US" sz="2200" b="1" i="1" dirty="0" err="1"/>
              <a:t>trenutku</a:t>
            </a:r>
            <a:r>
              <a:rPr lang="en-US" sz="2200" b="1" i="1" dirty="0"/>
              <a:t> </a:t>
            </a:r>
            <a:r>
              <a:rPr lang="en-US" sz="2200" b="1" i="1" dirty="0" err="1">
                <a:solidFill>
                  <a:srgbClr val="0070C0"/>
                </a:solidFill>
              </a:rPr>
              <a:t>nema</a:t>
            </a:r>
            <a:r>
              <a:rPr lang="en-US" sz="2200" b="1" i="1" dirty="0">
                <a:solidFill>
                  <a:srgbClr val="0070C0"/>
                </a:solidFill>
              </a:rPr>
              <a:t> </a:t>
            </a:r>
            <a:r>
              <a:rPr lang="en-US" sz="2200" b="1" i="1" dirty="0" err="1">
                <a:solidFill>
                  <a:srgbClr val="0070C0"/>
                </a:solidFill>
              </a:rPr>
              <a:t>potražnje</a:t>
            </a:r>
            <a:r>
              <a:rPr lang="en-US" sz="2200" b="1" i="1" dirty="0">
                <a:solidFill>
                  <a:srgbClr val="0070C0"/>
                </a:solidFill>
              </a:rPr>
              <a:t> za </a:t>
            </a:r>
            <a:r>
              <a:rPr lang="en-US" sz="2200" b="1" i="1" dirty="0" err="1">
                <a:solidFill>
                  <a:srgbClr val="0070C0"/>
                </a:solidFill>
              </a:rPr>
              <a:t>tim</a:t>
            </a:r>
            <a:r>
              <a:rPr lang="en-US" sz="2200" b="1" i="1" dirty="0">
                <a:solidFill>
                  <a:srgbClr val="0070C0"/>
                </a:solidFill>
              </a:rPr>
              <a:t> </a:t>
            </a:r>
            <a:r>
              <a:rPr lang="en-US" sz="2200" b="1" i="1" dirty="0" err="1">
                <a:solidFill>
                  <a:srgbClr val="0070C0"/>
                </a:solidFill>
              </a:rPr>
              <a:t>proizvodom</a:t>
            </a:r>
            <a:r>
              <a:rPr lang="en-US" sz="2200" b="1" i="1" dirty="0">
                <a:solidFill>
                  <a:srgbClr val="0070C0"/>
                </a:solidFill>
              </a:rPr>
              <a:t>.</a:t>
            </a:r>
            <a:r>
              <a:rPr lang="en-US" sz="2200" b="1" dirty="0"/>
              <a:t> Da on </a:t>
            </a:r>
            <a:r>
              <a:rPr lang="en-US" sz="2200" b="1" dirty="0" err="1"/>
              <a:t>trenutno</a:t>
            </a:r>
            <a:r>
              <a:rPr lang="en-US" sz="2200" b="1" dirty="0"/>
              <a:t> </a:t>
            </a:r>
            <a:r>
              <a:rPr lang="en-US" sz="2200" b="1" dirty="0" err="1"/>
              <a:t>nema</a:t>
            </a:r>
            <a:r>
              <a:rPr lang="en-US" sz="2200" b="1" dirty="0"/>
              <a:t> </a:t>
            </a:r>
            <a:r>
              <a:rPr lang="en-US" sz="2200" b="1" dirty="0" err="1"/>
              <a:t>vrednost</a:t>
            </a:r>
            <a:r>
              <a:rPr lang="en-US" sz="2200" b="1" dirty="0"/>
              <a:t> </a:t>
            </a:r>
            <a:r>
              <a:rPr lang="en-US" sz="2200" b="1" dirty="0" err="1"/>
              <a:t>zbog</a:t>
            </a:r>
            <a:r>
              <a:rPr lang="en-US" sz="2200" b="1" dirty="0"/>
              <a:t> </a:t>
            </a:r>
            <a:r>
              <a:rPr lang="en-US" sz="2200" b="1" dirty="0" err="1"/>
              <a:t>kojeg</a:t>
            </a:r>
            <a:r>
              <a:rPr lang="en-US" sz="2200" b="1" dirty="0"/>
              <a:t> bi </a:t>
            </a:r>
            <a:r>
              <a:rPr lang="en-US" sz="2200" b="1" dirty="0" err="1"/>
              <a:t>ka</a:t>
            </a:r>
            <a:r>
              <a:rPr lang="en-US" sz="2200" b="1" dirty="0"/>
              <a:t> </a:t>
            </a:r>
            <a:r>
              <a:rPr lang="en-US" sz="2200" b="1" dirty="0" err="1"/>
              <a:t>potrošač</a:t>
            </a:r>
            <a:r>
              <a:rPr lang="en-US" sz="2200" b="1" dirty="0"/>
              <a:t> </a:t>
            </a:r>
            <a:r>
              <a:rPr lang="en-US" sz="2200" b="1" dirty="0" err="1"/>
              <a:t>kupio</a:t>
            </a:r>
            <a:r>
              <a:rPr lang="en-US" sz="2200" b="1" dirty="0"/>
              <a:t>. </a:t>
            </a:r>
            <a:r>
              <a:rPr lang="en-US" sz="2200" b="1" dirty="0" err="1"/>
              <a:t>Kupac</a:t>
            </a:r>
            <a:r>
              <a:rPr lang="en-US" sz="2200" b="1" dirty="0"/>
              <a:t> mora da </a:t>
            </a:r>
            <a:r>
              <a:rPr lang="en-US" sz="2200" b="1" dirty="0" err="1"/>
              <a:t>ima</a:t>
            </a:r>
            <a:r>
              <a:rPr lang="en-US" sz="2200" b="1" dirty="0"/>
              <a:t> “</a:t>
            </a:r>
            <a:r>
              <a:rPr lang="en-US" sz="2200" b="1" dirty="0" err="1"/>
              <a:t>gorući</a:t>
            </a:r>
            <a:r>
              <a:rPr lang="en-US" sz="2200" b="1" dirty="0"/>
              <a:t>” problem </a:t>
            </a:r>
            <a:r>
              <a:rPr lang="en-US" sz="2200" b="1" dirty="0" err="1"/>
              <a:t>kako</a:t>
            </a:r>
            <a:r>
              <a:rPr lang="en-US" sz="2200" b="1" dirty="0"/>
              <a:t> bi </a:t>
            </a:r>
            <a:r>
              <a:rPr lang="en-US" sz="2200" b="1" dirty="0" err="1"/>
              <a:t>kupio</a:t>
            </a:r>
            <a:r>
              <a:rPr lang="en-US" sz="2200" b="1" dirty="0"/>
              <a:t> </a:t>
            </a:r>
            <a:r>
              <a:rPr lang="en-US" sz="2200" b="1" dirty="0" err="1"/>
              <a:t>proizvod</a:t>
            </a:r>
            <a:r>
              <a:rPr lang="en-US" sz="2200" b="1" dirty="0"/>
              <a:t> </a:t>
            </a:r>
            <a:r>
              <a:rPr lang="en-US" sz="2200" b="1" dirty="0" err="1"/>
              <a:t>koji</a:t>
            </a:r>
            <a:r>
              <a:rPr lang="en-US" sz="2200" b="1" dirty="0"/>
              <a:t> </a:t>
            </a:r>
            <a:r>
              <a:rPr lang="en-US" sz="2200" b="1" dirty="0" err="1"/>
              <a:t>rešava</a:t>
            </a:r>
            <a:r>
              <a:rPr lang="en-US" sz="2200" b="1" dirty="0"/>
              <a:t> </a:t>
            </a:r>
            <a:r>
              <a:rPr lang="en-US" sz="2200" b="1" dirty="0" err="1"/>
              <a:t>njegov</a:t>
            </a:r>
            <a:r>
              <a:rPr lang="en-US" sz="2200" b="1" dirty="0"/>
              <a:t> problem. </a:t>
            </a:r>
            <a:r>
              <a:rPr lang="en-US" sz="2200" b="1" dirty="0" err="1"/>
              <a:t>Proizvod</a:t>
            </a:r>
            <a:r>
              <a:rPr lang="en-US" sz="2200" b="1" dirty="0"/>
              <a:t> </a:t>
            </a:r>
            <a:r>
              <a:rPr lang="en-US" sz="2200" b="1" dirty="0" err="1"/>
              <a:t>koji</a:t>
            </a:r>
            <a:r>
              <a:rPr lang="en-US" sz="2200" b="1" dirty="0"/>
              <a:t> ne </a:t>
            </a:r>
            <a:r>
              <a:rPr lang="en-US" sz="2200" b="1" dirty="0" err="1"/>
              <a:t>rešava</a:t>
            </a:r>
            <a:r>
              <a:rPr lang="en-US" sz="2200" b="1" dirty="0"/>
              <a:t> </a:t>
            </a:r>
            <a:r>
              <a:rPr lang="en-US" sz="2200" b="1" dirty="0" err="1"/>
              <a:t>pravi</a:t>
            </a:r>
            <a:r>
              <a:rPr lang="en-US" sz="2200" b="1" dirty="0"/>
              <a:t> problem u </a:t>
            </a:r>
            <a:r>
              <a:rPr lang="en-US" sz="2200" b="1" dirty="0" err="1"/>
              <a:t>pravo</a:t>
            </a:r>
            <a:r>
              <a:rPr lang="en-US" sz="2200" b="1" dirty="0"/>
              <a:t> </a:t>
            </a:r>
            <a:r>
              <a:rPr lang="en-US" sz="2200" b="1" dirty="0" err="1"/>
              <a:t>vreme</a:t>
            </a:r>
            <a:r>
              <a:rPr lang="en-US" sz="2200" b="1" dirty="0"/>
              <a:t> je </a:t>
            </a:r>
            <a:r>
              <a:rPr lang="en-US" sz="2200" b="1" dirty="0" err="1"/>
              <a:t>samo</a:t>
            </a:r>
            <a:r>
              <a:rPr lang="en-US" sz="2200" b="1" dirty="0"/>
              <a:t> </a:t>
            </a:r>
            <a:r>
              <a:rPr lang="en-US" sz="2200" b="1" dirty="0" err="1"/>
              <a:t>jedan</a:t>
            </a:r>
            <a:r>
              <a:rPr lang="en-US" sz="2200" b="1" dirty="0"/>
              <a:t> od </a:t>
            </a:r>
            <a:r>
              <a:rPr lang="en-US" sz="2200" b="1" dirty="0" err="1"/>
              <a:t>razloga</a:t>
            </a:r>
            <a:r>
              <a:rPr lang="en-US" sz="2200" b="1" dirty="0"/>
              <a:t> </a:t>
            </a:r>
            <a:r>
              <a:rPr lang="en-US" sz="2200" b="1" dirty="0" err="1"/>
              <a:t>zašto</a:t>
            </a:r>
            <a:r>
              <a:rPr lang="en-US" sz="2200" b="1" dirty="0"/>
              <a:t> </a:t>
            </a:r>
            <a:r>
              <a:rPr lang="en-US" sz="2200" b="1" dirty="0" err="1"/>
              <a:t>startapovi</a:t>
            </a:r>
            <a:r>
              <a:rPr lang="en-US" sz="2200" b="1" dirty="0"/>
              <a:t> </a:t>
            </a:r>
            <a:r>
              <a:rPr lang="en-US" sz="2200" b="1" dirty="0" err="1"/>
              <a:t>propadaju</a:t>
            </a:r>
            <a:r>
              <a:rPr lang="en-US" sz="2200" b="1" dirty="0"/>
              <a:t>.</a:t>
            </a:r>
          </a:p>
          <a:p>
            <a:pPr algn="just"/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396638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673" y="1818737"/>
            <a:ext cx="10451667" cy="3769263"/>
          </a:xfrm>
        </p:spPr>
        <p:txBody>
          <a:bodyPr>
            <a:noAutofit/>
          </a:bodyPr>
          <a:lstStyle/>
          <a:p>
            <a:pPr fontAlgn="base"/>
            <a:r>
              <a:rPr lang="en-US" sz="2200" b="1" dirty="0" err="1"/>
              <a:t>Nedostatak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plana</a:t>
            </a:r>
            <a:endParaRPr lang="en-US" sz="2200" b="1" dirty="0"/>
          </a:p>
          <a:p>
            <a:pPr algn="just" fontAlgn="base"/>
            <a:r>
              <a:rPr lang="en-US" sz="2200" b="1" dirty="0" err="1" smtClean="0"/>
              <a:t>Osim</a:t>
            </a:r>
            <a:r>
              <a:rPr lang="en-US" sz="2200" b="1" dirty="0" smtClean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en-US" sz="2200" b="1" dirty="0" err="1"/>
              <a:t>većina</a:t>
            </a:r>
            <a:r>
              <a:rPr lang="en-US" sz="2200" b="1" dirty="0"/>
              <a:t> </a:t>
            </a:r>
            <a:r>
              <a:rPr lang="en-US" sz="2200" b="1" dirty="0" err="1"/>
              <a:t>startapova</a:t>
            </a:r>
            <a:r>
              <a:rPr lang="en-US" sz="2200" b="1" dirty="0"/>
              <a:t> </a:t>
            </a:r>
            <a:r>
              <a:rPr lang="en-US" sz="2200" b="1" i="1" dirty="0" err="1"/>
              <a:t>uopšte</a:t>
            </a:r>
            <a:r>
              <a:rPr lang="en-US" sz="2200" b="1" i="1" dirty="0"/>
              <a:t> </a:t>
            </a:r>
            <a:r>
              <a:rPr lang="en-US" sz="2200" b="1" i="1" dirty="0" err="1"/>
              <a:t>nema</a:t>
            </a:r>
            <a:r>
              <a:rPr lang="en-US" sz="2200" b="1" i="1" dirty="0"/>
              <a:t> </a:t>
            </a:r>
            <a:r>
              <a:rPr lang="en-US" sz="2200" b="1" i="1" dirty="0" err="1">
                <a:hlinkClick r:id="rId2"/>
              </a:rPr>
              <a:t>biznis</a:t>
            </a:r>
            <a:r>
              <a:rPr lang="en-US" sz="2200" b="1" i="1" dirty="0">
                <a:hlinkClick r:id="rId2"/>
              </a:rPr>
              <a:t> plan</a:t>
            </a:r>
            <a:r>
              <a:rPr lang="en-US" sz="2200" b="1" dirty="0"/>
              <a:t>, </a:t>
            </a:r>
            <a:r>
              <a:rPr lang="en-US" sz="2200" b="1" dirty="0" err="1"/>
              <a:t>dodatan</a:t>
            </a:r>
            <a:r>
              <a:rPr lang="en-US" sz="2200" b="1" dirty="0"/>
              <a:t> </a:t>
            </a:r>
            <a:r>
              <a:rPr lang="en-US" sz="2200" b="1" dirty="0" err="1"/>
              <a:t>razlog</a:t>
            </a:r>
            <a:r>
              <a:rPr lang="en-US" sz="2200" b="1" dirty="0"/>
              <a:t> </a:t>
            </a:r>
            <a:r>
              <a:rPr lang="en-US" sz="2200" b="1" dirty="0" err="1"/>
              <a:t>zašto</a:t>
            </a:r>
            <a:r>
              <a:rPr lang="en-US" sz="2200" b="1" dirty="0"/>
              <a:t> se </a:t>
            </a:r>
            <a:r>
              <a:rPr lang="en-US" sz="2200" b="1" dirty="0" err="1"/>
              <a:t>dešava</a:t>
            </a:r>
            <a:r>
              <a:rPr lang="en-US" sz="2200" b="1" dirty="0"/>
              <a:t> da </a:t>
            </a:r>
            <a:r>
              <a:rPr lang="en-US" sz="2200" b="1" dirty="0" err="1"/>
              <a:t>ti</a:t>
            </a:r>
            <a:r>
              <a:rPr lang="en-US" sz="2200" b="1" dirty="0"/>
              <a:t> startup-</a:t>
            </a:r>
            <a:r>
              <a:rPr lang="en-US" sz="2200" b="1" dirty="0" err="1"/>
              <a:t>ovi</a:t>
            </a:r>
            <a:r>
              <a:rPr lang="en-US" sz="2200" b="1" dirty="0"/>
              <a:t> </a:t>
            </a:r>
            <a:r>
              <a:rPr lang="en-US" sz="2200" b="1" dirty="0" err="1"/>
              <a:t>propadaju</a:t>
            </a:r>
            <a:r>
              <a:rPr lang="en-US" sz="2200" b="1" dirty="0"/>
              <a:t> je </a:t>
            </a:r>
            <a:r>
              <a:rPr lang="en-US" sz="2200" b="1" dirty="0" err="1"/>
              <a:t>zato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en-US" sz="2200" b="1" i="1" dirty="0">
                <a:solidFill>
                  <a:srgbClr val="C00000"/>
                </a:solidFill>
              </a:rPr>
              <a:t>ne </a:t>
            </a:r>
            <a:r>
              <a:rPr lang="en-US" sz="2200" b="1" i="1" dirty="0" err="1">
                <a:solidFill>
                  <a:srgbClr val="C00000"/>
                </a:solidFill>
              </a:rPr>
              <a:t>naprave</a:t>
            </a:r>
            <a:r>
              <a:rPr lang="en-US" sz="2200" b="1" i="1" dirty="0">
                <a:solidFill>
                  <a:srgbClr val="C00000"/>
                </a:solidFill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</a:rPr>
              <a:t>dugoročan</a:t>
            </a:r>
            <a:r>
              <a:rPr lang="en-US" sz="2200" b="1" i="1" dirty="0">
                <a:solidFill>
                  <a:srgbClr val="C00000"/>
                </a:solidFill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</a:rPr>
              <a:t>biznis</a:t>
            </a:r>
            <a:r>
              <a:rPr lang="en-US" sz="2200" b="1" i="1" dirty="0">
                <a:solidFill>
                  <a:srgbClr val="C00000"/>
                </a:solidFill>
              </a:rPr>
              <a:t> plan</a:t>
            </a:r>
            <a:r>
              <a:rPr lang="en-US" sz="2200" b="1" dirty="0"/>
              <a:t>. </a:t>
            </a:r>
            <a:r>
              <a:rPr lang="en-US" sz="2200" b="1" dirty="0" err="1"/>
              <a:t>Jako</a:t>
            </a:r>
            <a:r>
              <a:rPr lang="en-US" sz="2200" b="1" dirty="0"/>
              <a:t> je </a:t>
            </a:r>
            <a:r>
              <a:rPr lang="en-US" sz="2200" b="1" dirty="0" err="1"/>
              <a:t>teško</a:t>
            </a:r>
            <a:r>
              <a:rPr lang="en-US" sz="2200" b="1" dirty="0"/>
              <a:t> </a:t>
            </a:r>
            <a:r>
              <a:rPr lang="en-US" sz="2200" b="1" dirty="0" err="1"/>
              <a:t>ubediti</a:t>
            </a:r>
            <a:r>
              <a:rPr lang="en-US" sz="2200" b="1" dirty="0"/>
              <a:t> </a:t>
            </a:r>
            <a:r>
              <a:rPr lang="en-US" sz="2200" b="1" dirty="0" err="1"/>
              <a:t>potrošača</a:t>
            </a:r>
            <a:r>
              <a:rPr lang="en-US" sz="2200" b="1" dirty="0"/>
              <a:t> da je nova </a:t>
            </a:r>
            <a:r>
              <a:rPr lang="en-US" sz="2200" b="1" dirty="0" err="1"/>
              <a:t>kompanija</a:t>
            </a:r>
            <a:r>
              <a:rPr lang="en-US" sz="2200" b="1" dirty="0"/>
              <a:t> u </a:t>
            </a:r>
            <a:r>
              <a:rPr lang="en-US" sz="2200" b="1" dirty="0" err="1"/>
              <a:t>svom</a:t>
            </a:r>
            <a:r>
              <a:rPr lang="en-US" sz="2200" b="1" dirty="0"/>
              <a:t> </a:t>
            </a:r>
            <a:r>
              <a:rPr lang="en-US" sz="2200" b="1" dirty="0" err="1"/>
              <a:t>početnom</a:t>
            </a:r>
            <a:r>
              <a:rPr lang="en-US" sz="2200" b="1" dirty="0"/>
              <a:t> </a:t>
            </a:r>
            <a:r>
              <a:rPr lang="en-US" sz="2200" b="1" dirty="0" err="1"/>
              <a:t>izdanju</a:t>
            </a:r>
            <a:r>
              <a:rPr lang="en-US" sz="2200" b="1" dirty="0"/>
              <a:t> </a:t>
            </a:r>
            <a:r>
              <a:rPr lang="en-US" sz="2200" b="1" dirty="0" err="1"/>
              <a:t>baš</a:t>
            </a:r>
            <a:r>
              <a:rPr lang="en-US" sz="2200" b="1" dirty="0"/>
              <a:t> ono </a:t>
            </a:r>
            <a:r>
              <a:rPr lang="en-US" sz="2200" b="1" dirty="0" err="1"/>
              <a:t>što</a:t>
            </a:r>
            <a:r>
              <a:rPr lang="en-US" sz="2200" b="1" dirty="0"/>
              <a:t> on </a:t>
            </a:r>
            <a:r>
              <a:rPr lang="en-US" sz="2200" b="1" dirty="0" err="1"/>
              <a:t>traži</a:t>
            </a:r>
            <a:r>
              <a:rPr lang="en-US" sz="2200" b="1" dirty="0"/>
              <a:t>. A </a:t>
            </a:r>
            <a:r>
              <a:rPr lang="en-US" sz="2200" b="1" dirty="0" err="1"/>
              <a:t>još</a:t>
            </a:r>
            <a:r>
              <a:rPr lang="en-US" sz="2200" b="1" dirty="0"/>
              <a:t> </a:t>
            </a:r>
            <a:r>
              <a:rPr lang="en-US" sz="2200" b="1" dirty="0" err="1"/>
              <a:t>teže</a:t>
            </a:r>
            <a:r>
              <a:rPr lang="en-US" sz="2200" b="1" dirty="0"/>
              <a:t> je bez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plana</a:t>
            </a:r>
            <a:r>
              <a:rPr lang="en-US" sz="2200" b="1" dirty="0"/>
              <a:t> i </a:t>
            </a:r>
            <a:r>
              <a:rPr lang="en-US" sz="2200" b="1" dirty="0" err="1"/>
              <a:t>modela</a:t>
            </a:r>
            <a:r>
              <a:rPr lang="en-US" sz="2200" b="1" dirty="0"/>
              <a:t> </a:t>
            </a:r>
            <a:r>
              <a:rPr lang="en-US" sz="2200" b="1" dirty="0" err="1"/>
              <a:t>ubediti</a:t>
            </a:r>
            <a:r>
              <a:rPr lang="en-US" sz="2200" b="1" dirty="0"/>
              <a:t> </a:t>
            </a:r>
            <a:r>
              <a:rPr lang="en-US" sz="2200" b="1" dirty="0" err="1"/>
              <a:t>investitore</a:t>
            </a:r>
            <a:r>
              <a:rPr lang="en-US" sz="2200" b="1" dirty="0"/>
              <a:t> i </a:t>
            </a:r>
            <a:r>
              <a:rPr lang="en-US" sz="2200" b="1" dirty="0" err="1"/>
              <a:t>partnere</a:t>
            </a:r>
            <a:r>
              <a:rPr lang="en-US" sz="2200" b="1" dirty="0"/>
              <a:t> u </a:t>
            </a:r>
            <a:r>
              <a:rPr lang="en-US" sz="2200" b="1" dirty="0" err="1"/>
              <a:t>viziju</a:t>
            </a:r>
            <a:r>
              <a:rPr lang="en-US" sz="2200" b="1" dirty="0"/>
              <a:t> </a:t>
            </a:r>
            <a:r>
              <a:rPr lang="en-US" sz="2200" b="1" dirty="0" err="1"/>
              <a:t>koju</a:t>
            </a:r>
            <a:r>
              <a:rPr lang="en-US" sz="2200" b="1" dirty="0"/>
              <a:t> </a:t>
            </a:r>
            <a:r>
              <a:rPr lang="en-US" sz="2200" b="1" dirty="0" err="1"/>
              <a:t>imate</a:t>
            </a:r>
            <a:r>
              <a:rPr lang="en-US" sz="2200" b="1" dirty="0"/>
              <a:t> za </a:t>
            </a:r>
            <a:r>
              <a:rPr lang="en-US" sz="2200" b="1" dirty="0" err="1"/>
              <a:t>svoj</a:t>
            </a:r>
            <a:r>
              <a:rPr lang="en-US" sz="2200" b="1" dirty="0"/>
              <a:t> startup. Kao </a:t>
            </a:r>
            <a:r>
              <a:rPr lang="en-US" sz="2200" b="1" dirty="0" err="1"/>
              <a:t>rezultat</a:t>
            </a:r>
            <a:r>
              <a:rPr lang="en-US" sz="2200" b="1" dirty="0"/>
              <a:t> </a:t>
            </a:r>
            <a:r>
              <a:rPr lang="en-US" sz="2200" b="1" dirty="0" err="1"/>
              <a:t>najčešće</a:t>
            </a:r>
            <a:r>
              <a:rPr lang="en-US" sz="2200" b="1" dirty="0"/>
              <a:t> </a:t>
            </a:r>
            <a:r>
              <a:rPr lang="sr-Latn-RS" sz="2200" b="1" dirty="0" smtClean="0"/>
              <a:t>se </a:t>
            </a:r>
            <a:r>
              <a:rPr lang="en-US" sz="2200" b="1" dirty="0" smtClean="0"/>
              <a:t>ne </a:t>
            </a:r>
            <a:r>
              <a:rPr lang="en-US" sz="2200" b="1" dirty="0" err="1" smtClean="0"/>
              <a:t>dobija</a:t>
            </a:r>
            <a:r>
              <a:rPr lang="sr-Latn-RS" sz="2200" b="1" dirty="0" smtClean="0"/>
              <a:t>ju</a:t>
            </a:r>
            <a:r>
              <a:rPr lang="en-US" sz="2200" b="1" dirty="0" smtClean="0"/>
              <a:t> </a:t>
            </a:r>
            <a:r>
              <a:rPr lang="en-US" sz="2200" b="1" dirty="0" err="1"/>
              <a:t>potrebna</a:t>
            </a:r>
            <a:r>
              <a:rPr lang="en-US" sz="2200" b="1" dirty="0"/>
              <a:t> </a:t>
            </a:r>
            <a:r>
              <a:rPr lang="en-US" sz="2200" b="1" dirty="0" err="1"/>
              <a:t>sredstva</a:t>
            </a:r>
            <a:r>
              <a:rPr lang="en-US" sz="2200" b="1" dirty="0"/>
              <a:t> i </a:t>
            </a:r>
            <a:r>
              <a:rPr lang="sr-Latn-RS" sz="2200" b="1" dirty="0" smtClean="0"/>
              <a:t>dolazi do </a:t>
            </a:r>
            <a:r>
              <a:rPr lang="en-US" sz="2200" b="1" dirty="0" smtClean="0"/>
              <a:t>pro</a:t>
            </a:r>
            <a:r>
              <a:rPr lang="sr-Latn-RS" sz="2200" b="1" dirty="0" smtClean="0"/>
              <a:t>pasti.</a:t>
            </a:r>
            <a:endParaRPr lang="en-US" sz="2200" b="1" dirty="0"/>
          </a:p>
          <a:p>
            <a:pPr algn="just"/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254246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836" y="2003464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sr-Latn-RS" sz="2600" b="1" dirty="0" smtClean="0">
                <a:solidFill>
                  <a:srgbClr val="0070C0"/>
                </a:solidFill>
              </a:rPr>
              <a:t>Preduzetnici m</a:t>
            </a:r>
            <a:r>
              <a:rPr lang="en-US" sz="2600" b="1" dirty="0" smtClean="0">
                <a:solidFill>
                  <a:srgbClr val="0070C0"/>
                </a:solidFill>
              </a:rPr>
              <a:t>isle </a:t>
            </a:r>
            <a:r>
              <a:rPr lang="en-US" sz="2600" b="1" dirty="0">
                <a:solidFill>
                  <a:srgbClr val="0070C0"/>
                </a:solidFill>
              </a:rPr>
              <a:t>da </a:t>
            </a:r>
            <a:r>
              <a:rPr lang="en-US" sz="2600" b="1" dirty="0" err="1">
                <a:solidFill>
                  <a:srgbClr val="0070C0"/>
                </a:solidFill>
              </a:rPr>
              <a:t>sve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mogu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sami</a:t>
            </a:r>
            <a:r>
              <a:rPr lang="en-US" sz="2600" b="1" dirty="0">
                <a:solidFill>
                  <a:srgbClr val="0070C0"/>
                </a:solidFill>
              </a:rPr>
              <a:t> da </a:t>
            </a:r>
            <a:r>
              <a:rPr lang="en-US" sz="2600" b="1" dirty="0" err="1" smtClean="0">
                <a:solidFill>
                  <a:srgbClr val="0070C0"/>
                </a:solidFill>
              </a:rPr>
              <a:t>obave</a:t>
            </a:r>
            <a:r>
              <a:rPr lang="sr-Latn-RS" sz="2600" b="1" dirty="0" smtClean="0">
                <a:solidFill>
                  <a:srgbClr val="0070C0"/>
                </a:solidFill>
              </a:rPr>
              <a:t> i da sve znaju!!!!</a:t>
            </a:r>
            <a:endParaRPr lang="en-US" sz="2600" b="1" dirty="0">
              <a:solidFill>
                <a:srgbClr val="0070C0"/>
              </a:solidFill>
            </a:endParaRPr>
          </a:p>
          <a:p>
            <a:pPr marL="0" indent="0" fontAlgn="base">
              <a:buNone/>
            </a:pPr>
            <a:endParaRPr lang="en-US" sz="2200" b="1" dirty="0"/>
          </a:p>
          <a:p>
            <a:pPr fontAlgn="base"/>
            <a:r>
              <a:rPr lang="en-US" sz="2200" b="1" dirty="0"/>
              <a:t>Na </a:t>
            </a:r>
            <a:r>
              <a:rPr lang="en-US" sz="2200" b="1" dirty="0" err="1"/>
              <a:t>početku</a:t>
            </a:r>
            <a:r>
              <a:rPr lang="en-US" sz="2200" b="1" dirty="0"/>
              <a:t>, </a:t>
            </a:r>
            <a:r>
              <a:rPr lang="en-US" sz="2200" b="1" dirty="0" err="1"/>
              <a:t>lako</a:t>
            </a:r>
            <a:r>
              <a:rPr lang="en-US" sz="2200" b="1" dirty="0"/>
              <a:t> je </a:t>
            </a:r>
            <a:r>
              <a:rPr lang="en-US" sz="2200" b="1" dirty="0" err="1"/>
              <a:t>pomisliti</a:t>
            </a:r>
            <a:r>
              <a:rPr lang="en-US" sz="2200" b="1" dirty="0"/>
              <a:t> da </a:t>
            </a:r>
            <a:r>
              <a:rPr lang="en-US" sz="2200" b="1" dirty="0" err="1"/>
              <a:t>niko</a:t>
            </a:r>
            <a:r>
              <a:rPr lang="en-US" sz="2200" b="1" dirty="0"/>
              <a:t> ne </a:t>
            </a:r>
            <a:r>
              <a:rPr lang="en-US" sz="2200" b="1" dirty="0" err="1"/>
              <a:t>može</a:t>
            </a:r>
            <a:r>
              <a:rPr lang="en-US" sz="2200" b="1" dirty="0"/>
              <a:t> da </a:t>
            </a:r>
            <a:r>
              <a:rPr lang="en-US" sz="2200" b="1" dirty="0" err="1"/>
              <a:t>obavi</a:t>
            </a:r>
            <a:r>
              <a:rPr lang="en-US" sz="2200" b="1" dirty="0"/>
              <a:t> </a:t>
            </a:r>
            <a:r>
              <a:rPr lang="en-US" sz="2200" b="1" dirty="0" err="1"/>
              <a:t>posao</a:t>
            </a:r>
            <a:r>
              <a:rPr lang="en-US" sz="2200" b="1" dirty="0"/>
              <a:t> dobro </a:t>
            </a:r>
            <a:r>
              <a:rPr lang="en-US" sz="2200" b="1" dirty="0" err="1"/>
              <a:t>kao</a:t>
            </a:r>
            <a:r>
              <a:rPr lang="en-US" sz="2200" b="1" dirty="0"/>
              <a:t> Vi, da </a:t>
            </a:r>
            <a:r>
              <a:rPr lang="en-US" sz="2200" b="1" dirty="0" err="1"/>
              <a:t>samo</a:t>
            </a:r>
            <a:r>
              <a:rPr lang="en-US" sz="2200" b="1" dirty="0"/>
              <a:t> Vi </a:t>
            </a:r>
            <a:r>
              <a:rPr lang="en-US" sz="2200" b="1" dirty="0" err="1"/>
              <a:t>znate</a:t>
            </a:r>
            <a:r>
              <a:rPr lang="en-US" sz="2200" b="1" dirty="0"/>
              <a:t> </a:t>
            </a:r>
            <a:r>
              <a:rPr lang="en-US" sz="2200" b="1" dirty="0" err="1"/>
              <a:t>sve</a:t>
            </a:r>
            <a:r>
              <a:rPr lang="en-US" sz="2200" b="1" dirty="0"/>
              <a:t> o </a:t>
            </a:r>
            <a:r>
              <a:rPr lang="en-US" sz="2200" b="1" dirty="0" err="1"/>
              <a:t>svom</a:t>
            </a:r>
            <a:r>
              <a:rPr lang="en-US" sz="2200" b="1" dirty="0"/>
              <a:t> </a:t>
            </a:r>
            <a:r>
              <a:rPr lang="en-US" sz="2200" b="1" dirty="0" err="1"/>
              <a:t>proizvodu</a:t>
            </a:r>
            <a:r>
              <a:rPr lang="en-US" sz="2200" b="1" dirty="0"/>
              <a:t> i da </a:t>
            </a:r>
            <a:r>
              <a:rPr lang="en-US" sz="2200" b="1" dirty="0" err="1"/>
              <a:t>ste</a:t>
            </a:r>
            <a:r>
              <a:rPr lang="en-US" sz="2200" b="1" dirty="0"/>
              <a:t> </a:t>
            </a:r>
            <a:r>
              <a:rPr lang="en-US" sz="2200" b="1" dirty="0" err="1"/>
              <a:t>jedini</a:t>
            </a:r>
            <a:r>
              <a:rPr lang="en-US" sz="2200" b="1" dirty="0"/>
              <a:t> </a:t>
            </a:r>
            <a:r>
              <a:rPr lang="en-US" sz="2200" b="1" dirty="0" err="1"/>
              <a:t>koji</a:t>
            </a:r>
            <a:r>
              <a:rPr lang="en-US" sz="2200" b="1" dirty="0"/>
              <a:t> </a:t>
            </a:r>
            <a:r>
              <a:rPr lang="en-US" sz="2200" b="1" dirty="0" err="1"/>
              <a:t>ima</a:t>
            </a:r>
            <a:r>
              <a:rPr lang="en-US" sz="2200" b="1" dirty="0"/>
              <a:t> </a:t>
            </a:r>
            <a:r>
              <a:rPr lang="en-US" sz="2200" b="1" dirty="0" err="1"/>
              <a:t>želju</a:t>
            </a:r>
            <a:r>
              <a:rPr lang="en-US" sz="2200" b="1" dirty="0"/>
              <a:t> da </a:t>
            </a:r>
            <a:r>
              <a:rPr lang="en-US" sz="2200" b="1" dirty="0" err="1"/>
              <a:t>taj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uspe</a:t>
            </a:r>
            <a:r>
              <a:rPr lang="en-US" sz="2200" b="1" dirty="0"/>
              <a:t>.</a:t>
            </a:r>
          </a:p>
          <a:p>
            <a:pPr algn="just" fontAlgn="base"/>
            <a:r>
              <a:rPr lang="en-US" sz="2200" b="1" dirty="0" err="1"/>
              <a:t>Ovakvo</a:t>
            </a:r>
            <a:r>
              <a:rPr lang="en-US" sz="2200" b="1" dirty="0"/>
              <a:t> </a:t>
            </a:r>
            <a:r>
              <a:rPr lang="en-US" sz="2200" b="1" dirty="0" err="1"/>
              <a:t>razmišljanje</a:t>
            </a:r>
            <a:r>
              <a:rPr lang="en-US" sz="2200" b="1" dirty="0"/>
              <a:t> </a:t>
            </a:r>
            <a:r>
              <a:rPr lang="en-US" sz="2200" b="1" dirty="0" err="1"/>
              <a:t>može</a:t>
            </a:r>
            <a:r>
              <a:rPr lang="en-US" sz="2200" b="1" dirty="0"/>
              <a:t> </a:t>
            </a:r>
            <a:r>
              <a:rPr lang="en-US" sz="2200" b="1" dirty="0" err="1"/>
              <a:t>samo</a:t>
            </a:r>
            <a:r>
              <a:rPr lang="en-US" sz="2200" b="1" dirty="0"/>
              <a:t> da </a:t>
            </a:r>
            <a:r>
              <a:rPr lang="en-US" sz="2200" b="1" dirty="0" err="1"/>
              <a:t>unazadi</a:t>
            </a:r>
            <a:r>
              <a:rPr lang="en-US" sz="2200" b="1" dirty="0"/>
              <a:t> </a:t>
            </a:r>
            <a:r>
              <a:rPr lang="en-US" sz="2200" b="1" dirty="0" err="1"/>
              <a:t>Vaš</a:t>
            </a:r>
            <a:r>
              <a:rPr lang="en-US" sz="2200" b="1" dirty="0"/>
              <a:t> startup. </a:t>
            </a:r>
            <a:endParaRPr lang="sr-Latn-RS" sz="2200" b="1" dirty="0" smtClean="0"/>
          </a:p>
          <a:p>
            <a:pPr algn="just" fontAlgn="base"/>
            <a:r>
              <a:rPr lang="en-US" sz="2200" b="1" i="1" dirty="0" err="1" smtClean="0">
                <a:hlinkClick r:id="rId2"/>
              </a:rPr>
              <a:t>Iskusni</a:t>
            </a:r>
            <a:r>
              <a:rPr lang="en-US" sz="2200" b="1" i="1" dirty="0" smtClean="0">
                <a:hlinkClick r:id="rId2"/>
              </a:rPr>
              <a:t> </a:t>
            </a:r>
            <a:r>
              <a:rPr lang="en-US" sz="2200" b="1" i="1" dirty="0" err="1">
                <a:hlinkClick r:id="rId2"/>
              </a:rPr>
              <a:t>konsultant</a:t>
            </a:r>
            <a:r>
              <a:rPr lang="en-US" sz="2200" b="1" dirty="0"/>
              <a:t> </a:t>
            </a:r>
            <a:r>
              <a:rPr lang="en-US" sz="2200" b="1" dirty="0" err="1"/>
              <a:t>može</a:t>
            </a:r>
            <a:r>
              <a:rPr lang="en-US" sz="2200" b="1" dirty="0"/>
              <a:t> da </a:t>
            </a:r>
            <a:r>
              <a:rPr lang="en-US" sz="2200" b="1" dirty="0" err="1"/>
              <a:t>Vam</a:t>
            </a:r>
            <a:r>
              <a:rPr lang="en-US" sz="2200" b="1" dirty="0"/>
              <a:t> </a:t>
            </a:r>
            <a:r>
              <a:rPr lang="en-US" sz="2200" b="1" dirty="0" err="1"/>
              <a:t>mnogo</a:t>
            </a:r>
            <a:r>
              <a:rPr lang="en-US" sz="2200" b="1" dirty="0"/>
              <a:t> </a:t>
            </a:r>
            <a:r>
              <a:rPr lang="en-US" sz="2200" b="1" dirty="0" err="1"/>
              <a:t>pomogne</a:t>
            </a:r>
            <a:r>
              <a:rPr lang="en-US" sz="2200" b="1" dirty="0"/>
              <a:t> u </a:t>
            </a:r>
            <a:r>
              <a:rPr lang="en-US" sz="2200" b="1" dirty="0" err="1"/>
              <a:t>boljem</a:t>
            </a:r>
            <a:r>
              <a:rPr lang="en-US" sz="2200" b="1" dirty="0"/>
              <a:t> </a:t>
            </a:r>
            <a:r>
              <a:rPr lang="en-US" sz="2200" b="1" dirty="0" err="1"/>
              <a:t>sagledavanju</a:t>
            </a:r>
            <a:r>
              <a:rPr lang="en-US" sz="2200" b="1" dirty="0"/>
              <a:t> </a:t>
            </a:r>
            <a:r>
              <a:rPr lang="en-US" sz="2200" b="1" dirty="0" err="1"/>
              <a:t>Vašeg</a:t>
            </a:r>
            <a:r>
              <a:rPr lang="en-US" sz="2200" b="1" dirty="0"/>
              <a:t> </a:t>
            </a:r>
            <a:r>
              <a:rPr lang="en-US" sz="2200" b="1" dirty="0" err="1"/>
              <a:t>biznisa</a:t>
            </a:r>
            <a:r>
              <a:rPr lang="en-US" sz="2200" b="1" dirty="0"/>
              <a:t> i </a:t>
            </a:r>
            <a:r>
              <a:rPr lang="en-US" sz="2200" b="1" dirty="0" err="1"/>
              <a:t>tržišta</a:t>
            </a:r>
            <a:r>
              <a:rPr lang="en-US" sz="2200" b="1" dirty="0"/>
              <a:t>.</a:t>
            </a:r>
          </a:p>
          <a:p>
            <a:pPr algn="just"/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78974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216" y="24541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1264555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400" b="1" dirty="0">
                <a:solidFill>
                  <a:srgbClr val="C00000"/>
                </a:solidFill>
              </a:rPr>
              <a:t>KRATKOVIDOST (55%) </a:t>
            </a:r>
            <a:r>
              <a:rPr lang="en-US" sz="2400" b="1" dirty="0" err="1"/>
              <a:t>kao</a:t>
            </a:r>
            <a:r>
              <a:rPr lang="en-US" sz="2400" b="1" dirty="0"/>
              <a:t> </a:t>
            </a:r>
            <a:r>
              <a:rPr lang="en-US" sz="2400" b="1" dirty="0" err="1"/>
              <a:t>razlog</a:t>
            </a:r>
            <a:r>
              <a:rPr lang="en-US" sz="2400" b="1" dirty="0"/>
              <a:t> </a:t>
            </a:r>
            <a:r>
              <a:rPr lang="en-US" sz="2400" b="1" dirty="0" err="1" smtClean="0"/>
              <a:t>zašto</a:t>
            </a:r>
            <a:r>
              <a:rPr lang="sr-Latn-RS" sz="2400" b="1" dirty="0"/>
              <a:t> </a:t>
            </a:r>
            <a:r>
              <a:rPr lang="en-US" sz="2400" b="1" dirty="0" err="1" smtClean="0"/>
              <a:t>propada</a:t>
            </a:r>
            <a:r>
              <a:rPr lang="en-US" sz="2400" b="1" dirty="0" smtClean="0"/>
              <a:t> </a:t>
            </a:r>
            <a:r>
              <a:rPr lang="en-US" sz="2400" b="1" dirty="0" err="1"/>
              <a:t>biznis</a:t>
            </a:r>
            <a:endParaRPr lang="en-US" sz="2400" b="1" dirty="0"/>
          </a:p>
          <a:p>
            <a:pPr algn="just" fontAlgn="base"/>
            <a:r>
              <a:rPr lang="en-US" sz="2400" b="1" dirty="0" smtClean="0"/>
              <a:t>Startup-</a:t>
            </a:r>
            <a:r>
              <a:rPr lang="en-US" sz="2400" b="1" dirty="0" err="1" smtClean="0"/>
              <a:t>ovi</a:t>
            </a:r>
            <a:r>
              <a:rPr lang="en-US" sz="2400" b="1" dirty="0" smtClean="0"/>
              <a:t> </a:t>
            </a:r>
            <a:r>
              <a:rPr lang="en-US" sz="2400" b="1" dirty="0"/>
              <a:t>ne </a:t>
            </a:r>
            <a:r>
              <a:rPr lang="en-US" sz="2400" b="1" dirty="0" err="1"/>
              <a:t>mogu</a:t>
            </a:r>
            <a:r>
              <a:rPr lang="en-US" sz="2400" b="1" dirty="0"/>
              <a:t> </a:t>
            </a:r>
            <a:r>
              <a:rPr lang="en-US" sz="2400" b="1" dirty="0" err="1"/>
              <a:t>sebi</a:t>
            </a:r>
            <a:r>
              <a:rPr lang="en-US" sz="2400" b="1" dirty="0"/>
              <a:t> da </a:t>
            </a:r>
            <a:r>
              <a:rPr lang="en-US" sz="2400" b="1" dirty="0" err="1"/>
              <a:t>priušte</a:t>
            </a:r>
            <a:r>
              <a:rPr lang="en-US" sz="2400" b="1" dirty="0"/>
              <a:t> da ne </a:t>
            </a:r>
            <a:r>
              <a:rPr lang="en-US" sz="2400" b="1" dirty="0" err="1"/>
              <a:t>analiziraju</a:t>
            </a:r>
            <a:r>
              <a:rPr lang="en-US" sz="2400" b="1" dirty="0"/>
              <a:t> </a:t>
            </a:r>
            <a:r>
              <a:rPr lang="en-US" sz="2400" b="1" dirty="0" err="1"/>
              <a:t>tržište</a:t>
            </a:r>
            <a:r>
              <a:rPr lang="en-US" sz="2400" b="1" dirty="0"/>
              <a:t>, </a:t>
            </a:r>
            <a:r>
              <a:rPr lang="en-US" sz="2400" b="1" dirty="0" err="1"/>
              <a:t>proizvod</a:t>
            </a:r>
            <a:r>
              <a:rPr lang="en-US" sz="2400" b="1" dirty="0"/>
              <a:t> i </a:t>
            </a:r>
            <a:r>
              <a:rPr lang="en-US" sz="2400" b="1" dirty="0" err="1"/>
              <a:t>sopstvene</a:t>
            </a:r>
            <a:r>
              <a:rPr lang="en-US" sz="2400" b="1" dirty="0"/>
              <a:t> </a:t>
            </a:r>
            <a:r>
              <a:rPr lang="en-US" sz="2400" b="1" dirty="0" err="1"/>
              <a:t>resurse</a:t>
            </a:r>
            <a:r>
              <a:rPr lang="en-US" sz="2400" b="1" dirty="0"/>
              <a:t>. Ne </a:t>
            </a:r>
            <a:r>
              <a:rPr lang="en-US" sz="2400" b="1" dirty="0" err="1"/>
              <a:t>možete</a:t>
            </a:r>
            <a:r>
              <a:rPr lang="en-US" sz="2400" b="1" dirty="0"/>
              <a:t> da se </a:t>
            </a:r>
            <a:r>
              <a:rPr lang="en-US" sz="2400" b="1" dirty="0" err="1"/>
              <a:t>pitate</a:t>
            </a:r>
            <a:r>
              <a:rPr lang="en-US" sz="2400" b="1" dirty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Vam</a:t>
            </a:r>
            <a:r>
              <a:rPr lang="en-US" sz="2400" b="1" dirty="0"/>
              <a:t> je </a:t>
            </a:r>
            <a:r>
              <a:rPr lang="en-US" sz="2400" b="1" dirty="0" err="1"/>
              <a:t>biznis</a:t>
            </a:r>
            <a:r>
              <a:rPr lang="en-US" sz="2400" b="1" dirty="0"/>
              <a:t> </a:t>
            </a:r>
            <a:r>
              <a:rPr lang="en-US" sz="2400" b="1" dirty="0" err="1"/>
              <a:t>propao</a:t>
            </a:r>
            <a:r>
              <a:rPr lang="en-US" sz="2400" b="1" dirty="0"/>
              <a:t> </a:t>
            </a:r>
            <a:r>
              <a:rPr lang="en-US" sz="2400" b="1" dirty="0" err="1"/>
              <a:t>ako</a:t>
            </a:r>
            <a:r>
              <a:rPr lang="en-US" sz="2400" b="1" dirty="0"/>
              <a:t> </a:t>
            </a:r>
            <a:r>
              <a:rPr lang="en-US" sz="2400" b="1" dirty="0" err="1"/>
              <a:t>ste</a:t>
            </a:r>
            <a:r>
              <a:rPr lang="en-US" sz="2400" b="1" dirty="0"/>
              <a:t> </a:t>
            </a:r>
            <a:r>
              <a:rPr lang="en-US" sz="2400" b="1" dirty="0" err="1"/>
              <a:t>tek</a:t>
            </a:r>
            <a:r>
              <a:rPr lang="en-US" sz="2400" b="1" dirty="0"/>
              <a:t> </a:t>
            </a:r>
            <a:r>
              <a:rPr lang="en-US" sz="2400" b="1" dirty="0" err="1"/>
              <a:t>tako</a:t>
            </a:r>
            <a:r>
              <a:rPr lang="en-US" sz="2400" b="1" dirty="0"/>
              <a:t> </a:t>
            </a:r>
            <a:r>
              <a:rPr lang="en-US" sz="2400" b="1" dirty="0" err="1"/>
              <a:t>odlučili</a:t>
            </a:r>
            <a:r>
              <a:rPr lang="en-US" sz="2400" b="1" dirty="0"/>
              <a:t> da se </a:t>
            </a:r>
            <a:r>
              <a:rPr lang="en-US" sz="2400" b="1" dirty="0" err="1"/>
              <a:t>zaplovite</a:t>
            </a:r>
            <a:r>
              <a:rPr lang="en-US" sz="2400" b="1" dirty="0"/>
              <a:t> u </a:t>
            </a:r>
            <a:r>
              <a:rPr lang="en-US" sz="2400" b="1" dirty="0" err="1"/>
              <a:t>nepoznato</a:t>
            </a:r>
            <a:r>
              <a:rPr lang="en-US" sz="2400" b="1" dirty="0"/>
              <a:t>.</a:t>
            </a:r>
          </a:p>
          <a:p>
            <a:pPr algn="just" fontAlgn="base"/>
            <a:r>
              <a:rPr lang="sr-Latn-RS" sz="2400" b="1" dirty="0" smtClean="0"/>
              <a:t>K</a:t>
            </a:r>
            <a:r>
              <a:rPr lang="en-US" sz="2400" b="1" dirty="0" err="1" smtClean="0"/>
              <a:t>ratkovidost</a:t>
            </a:r>
            <a:r>
              <a:rPr lang="en-US" sz="2400" b="1" dirty="0" smtClean="0"/>
              <a:t> </a:t>
            </a:r>
            <a:r>
              <a:rPr lang="en-US" sz="2400" b="1" dirty="0" err="1"/>
              <a:t>prilikom</a:t>
            </a:r>
            <a:r>
              <a:rPr lang="en-US" sz="2400" b="1" dirty="0"/>
              <a:t> </a:t>
            </a:r>
            <a:r>
              <a:rPr lang="en-US" sz="2400" b="1" dirty="0" err="1"/>
              <a:t>vođenja</a:t>
            </a:r>
            <a:r>
              <a:rPr lang="en-US" sz="2400" b="1" dirty="0"/>
              <a:t> </a:t>
            </a:r>
            <a:r>
              <a:rPr lang="en-US" sz="2400" b="1" dirty="0" err="1"/>
              <a:t>biznisa</a:t>
            </a:r>
            <a:r>
              <a:rPr lang="en-US" sz="2400" b="1" dirty="0"/>
              <a:t> </a:t>
            </a:r>
            <a:r>
              <a:rPr lang="en-US" sz="2400" b="1" dirty="0" err="1"/>
              <a:t>rezultira</a:t>
            </a:r>
            <a:r>
              <a:rPr lang="en-US" sz="2400" b="1" dirty="0"/>
              <a:t>:</a:t>
            </a:r>
          </a:p>
          <a:p>
            <a:pPr algn="just" fontAlgn="base"/>
            <a:r>
              <a:rPr lang="en-US" sz="2400" b="1" dirty="0" err="1"/>
              <a:t>Prevelikim</a:t>
            </a:r>
            <a:r>
              <a:rPr lang="en-US" sz="2400" b="1" dirty="0"/>
              <a:t> </a:t>
            </a:r>
            <a:r>
              <a:rPr lang="en-US" sz="2400" b="1" dirty="0" err="1"/>
              <a:t>troškovima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0070C0"/>
                </a:solidFill>
              </a:rPr>
              <a:t>29%</a:t>
            </a:r>
          </a:p>
          <a:p>
            <a:pPr algn="just" fontAlgn="base"/>
            <a:r>
              <a:rPr lang="en-US" sz="2400" b="1" dirty="0" err="1"/>
              <a:t>Problemima</a:t>
            </a:r>
            <a:r>
              <a:rPr lang="en-US" sz="2400" b="1" dirty="0"/>
              <a:t> </a:t>
            </a:r>
            <a:r>
              <a:rPr lang="en-US" sz="2400" b="1" dirty="0" err="1"/>
              <a:t>sa</a:t>
            </a:r>
            <a:r>
              <a:rPr lang="en-US" sz="2400" b="1" dirty="0"/>
              <a:t> </a:t>
            </a:r>
            <a:r>
              <a:rPr lang="en-US" sz="2400" b="1" dirty="0" err="1"/>
              <a:t>određivanjem</a:t>
            </a:r>
            <a:r>
              <a:rPr lang="en-US" sz="2400" b="1" dirty="0"/>
              <a:t> </a:t>
            </a:r>
            <a:r>
              <a:rPr lang="en-US" sz="2400" b="1" dirty="0" err="1"/>
              <a:t>cene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0070C0"/>
                </a:solidFill>
              </a:rPr>
              <a:t>18%</a:t>
            </a:r>
          </a:p>
          <a:p>
            <a:pPr algn="just" fontAlgn="base"/>
            <a:r>
              <a:rPr lang="en-US" sz="2400" b="1" dirty="0" err="1"/>
              <a:t>Nedostatkom</a:t>
            </a:r>
            <a:r>
              <a:rPr lang="en-US" sz="2400" b="1" dirty="0"/>
              <a:t> </a:t>
            </a:r>
            <a:r>
              <a:rPr lang="en-US" sz="2400" b="1" dirty="0" err="1"/>
              <a:t>zainteresovanih</a:t>
            </a:r>
            <a:r>
              <a:rPr lang="en-US" sz="2400" b="1" dirty="0"/>
              <a:t> </a:t>
            </a:r>
            <a:r>
              <a:rPr lang="en-US" sz="2400" b="1" dirty="0" err="1"/>
              <a:t>investitora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0070C0"/>
                </a:solidFill>
              </a:rPr>
              <a:t>8%</a:t>
            </a:r>
          </a:p>
          <a:p>
            <a:pPr marL="0" indent="0" algn="just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54575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4452" y="36549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1264555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200" b="1" dirty="0" err="1">
                <a:solidFill>
                  <a:srgbClr val="0070C0"/>
                </a:solidFill>
              </a:rPr>
              <a:t>Premali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ili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preveliki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troškovi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izdvojeni</a:t>
            </a:r>
            <a:r>
              <a:rPr lang="en-US" sz="2200" b="1" dirty="0">
                <a:solidFill>
                  <a:srgbClr val="0070C0"/>
                </a:solidFill>
              </a:rPr>
              <a:t> za </a:t>
            </a:r>
            <a:r>
              <a:rPr lang="en-US" sz="2200" b="1" dirty="0" err="1" smtClean="0">
                <a:solidFill>
                  <a:srgbClr val="0070C0"/>
                </a:solidFill>
              </a:rPr>
              <a:t>biznis</a:t>
            </a:r>
            <a:endParaRPr lang="en-US" sz="2200" b="1" dirty="0">
              <a:solidFill>
                <a:srgbClr val="0070C0"/>
              </a:solidFill>
            </a:endParaRPr>
          </a:p>
          <a:p>
            <a:pPr marL="0" indent="0" algn="just" fontAlgn="base">
              <a:buNone/>
            </a:pPr>
            <a:endParaRPr lang="en-US" sz="2200" b="1" dirty="0"/>
          </a:p>
          <a:p>
            <a:pPr algn="just" fontAlgn="base"/>
            <a:r>
              <a:rPr lang="en-US" sz="2200" b="1" dirty="0" err="1"/>
              <a:t>Neiskusnom</a:t>
            </a:r>
            <a:r>
              <a:rPr lang="en-US" sz="2200" b="1" dirty="0"/>
              <a:t> startup </a:t>
            </a:r>
            <a:r>
              <a:rPr lang="en-US" sz="2200" b="1" dirty="0" err="1"/>
              <a:t>preduzetniku</a:t>
            </a:r>
            <a:r>
              <a:rPr lang="en-US" sz="2200" b="1" dirty="0"/>
              <a:t> </a:t>
            </a:r>
            <a:r>
              <a:rPr lang="en-US" sz="2200" b="1" dirty="0" err="1"/>
              <a:t>će</a:t>
            </a:r>
            <a:r>
              <a:rPr lang="en-US" sz="2200" b="1" dirty="0"/>
              <a:t> </a:t>
            </a:r>
            <a:r>
              <a:rPr lang="en-US" sz="2200" b="1" dirty="0" err="1"/>
              <a:t>novac</a:t>
            </a:r>
            <a:r>
              <a:rPr lang="en-US" sz="2200" b="1" dirty="0"/>
              <a:t> </a:t>
            </a:r>
            <a:r>
              <a:rPr lang="en-US" sz="2200" b="1" dirty="0" err="1"/>
              <a:t>najverovatnije</a:t>
            </a:r>
            <a:r>
              <a:rPr lang="en-US" sz="2200" b="1" dirty="0"/>
              <a:t> </a:t>
            </a:r>
            <a:r>
              <a:rPr lang="en-US" sz="2200" b="1" dirty="0" err="1"/>
              <a:t>biti</a:t>
            </a:r>
            <a:r>
              <a:rPr lang="en-US" sz="2200" b="1" dirty="0"/>
              <a:t> </a:t>
            </a:r>
            <a:r>
              <a:rPr lang="en-US" sz="2200" b="1" dirty="0" err="1"/>
              <a:t>jedna</a:t>
            </a:r>
            <a:r>
              <a:rPr lang="en-US" sz="2200" b="1" dirty="0"/>
              <a:t> od </a:t>
            </a:r>
            <a:r>
              <a:rPr lang="en-US" sz="2200" b="1" dirty="0" err="1"/>
              <a:t>najvećih</a:t>
            </a:r>
            <a:r>
              <a:rPr lang="en-US" sz="2200" b="1" dirty="0"/>
              <a:t> </a:t>
            </a:r>
            <a:r>
              <a:rPr lang="en-US" sz="2200" b="1" dirty="0" err="1"/>
              <a:t>briga</a:t>
            </a:r>
            <a:r>
              <a:rPr lang="en-US" sz="2200" b="1" dirty="0"/>
              <a:t>. </a:t>
            </a:r>
            <a:r>
              <a:rPr lang="en-US" sz="2200" b="1" dirty="0" err="1"/>
              <a:t>Počinjete</a:t>
            </a:r>
            <a:r>
              <a:rPr lang="en-US" sz="2200" b="1" dirty="0"/>
              <a:t> </a:t>
            </a:r>
            <a:r>
              <a:rPr lang="en-US" sz="2200" b="1" dirty="0" err="1"/>
              <a:t>sa</a:t>
            </a:r>
            <a:r>
              <a:rPr lang="en-US" sz="2200" b="1" dirty="0"/>
              <a:t> </a:t>
            </a:r>
            <a:r>
              <a:rPr lang="en-US" sz="2200" b="1" dirty="0" err="1"/>
              <a:t>jako</a:t>
            </a:r>
            <a:r>
              <a:rPr lang="en-US" sz="2200" b="1" dirty="0"/>
              <a:t> </a:t>
            </a:r>
            <a:r>
              <a:rPr lang="en-US" sz="2200" b="1" dirty="0" err="1"/>
              <a:t>malo</a:t>
            </a:r>
            <a:r>
              <a:rPr lang="en-US" sz="2200" b="1" dirty="0"/>
              <a:t> </a:t>
            </a:r>
            <a:r>
              <a:rPr lang="en-US" sz="2200" b="1" dirty="0" err="1"/>
              <a:t>novca</a:t>
            </a:r>
            <a:r>
              <a:rPr lang="en-US" sz="2200" b="1" dirty="0"/>
              <a:t>, </a:t>
            </a:r>
            <a:r>
              <a:rPr lang="en-US" sz="2200" b="1" dirty="0" err="1"/>
              <a:t>tako</a:t>
            </a:r>
            <a:r>
              <a:rPr lang="en-US" sz="2200" b="1" dirty="0"/>
              <a:t> da </a:t>
            </a:r>
            <a:r>
              <a:rPr lang="en-US" sz="2200" b="1" dirty="0" err="1"/>
              <a:t>Vam</a:t>
            </a:r>
            <a:r>
              <a:rPr lang="en-US" sz="2200" b="1" dirty="0"/>
              <a:t> </a:t>
            </a:r>
            <a:r>
              <a:rPr lang="en-US" sz="2200" b="1" dirty="0" err="1"/>
              <a:t>zarađivanje</a:t>
            </a:r>
            <a:r>
              <a:rPr lang="en-US" sz="2200" b="1" dirty="0"/>
              <a:t> i </a:t>
            </a:r>
            <a:r>
              <a:rPr lang="en-US" sz="2200" b="1" dirty="0" err="1"/>
              <a:t>ušteda</a:t>
            </a:r>
            <a:r>
              <a:rPr lang="en-US" sz="2200" b="1" dirty="0"/>
              <a:t> </a:t>
            </a:r>
            <a:r>
              <a:rPr lang="en-US" sz="2200" b="1" dirty="0" err="1"/>
              <a:t>novca</a:t>
            </a:r>
            <a:r>
              <a:rPr lang="en-US" sz="2200" b="1" dirty="0"/>
              <a:t> </a:t>
            </a:r>
            <a:r>
              <a:rPr lang="en-US" sz="2200" b="1" dirty="0" err="1"/>
              <a:t>postaju</a:t>
            </a:r>
            <a:r>
              <a:rPr lang="en-US" sz="2200" b="1" dirty="0"/>
              <a:t> </a:t>
            </a:r>
            <a:r>
              <a:rPr lang="en-US" sz="2200" b="1" dirty="0" err="1"/>
              <a:t>prioritet</a:t>
            </a:r>
            <a:r>
              <a:rPr lang="en-US" sz="2200" b="1" dirty="0"/>
              <a:t>.</a:t>
            </a:r>
          </a:p>
          <a:p>
            <a:pPr algn="just" fontAlgn="base"/>
            <a:r>
              <a:rPr lang="en-US" sz="2200" b="1" dirty="0" err="1"/>
              <a:t>Postoje</a:t>
            </a:r>
            <a:r>
              <a:rPr lang="en-US" sz="2200" b="1" dirty="0"/>
              <a:t> 2 </a:t>
            </a:r>
            <a:r>
              <a:rPr lang="en-US" sz="2200" b="1" dirty="0" err="1"/>
              <a:t>razmišljanja</a:t>
            </a:r>
            <a:r>
              <a:rPr lang="en-US" sz="2200" b="1" dirty="0"/>
              <a:t> </a:t>
            </a:r>
            <a:r>
              <a:rPr lang="en-US" sz="2200" b="1" dirty="0" err="1"/>
              <a:t>zbog</a:t>
            </a:r>
            <a:r>
              <a:rPr lang="en-US" sz="2200" b="1" dirty="0"/>
              <a:t> </a:t>
            </a:r>
            <a:r>
              <a:rPr lang="en-US" sz="2200" b="1" dirty="0" err="1"/>
              <a:t>kojih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može</a:t>
            </a:r>
            <a:r>
              <a:rPr lang="en-US" sz="2200" b="1" dirty="0"/>
              <a:t> </a:t>
            </a:r>
            <a:r>
              <a:rPr lang="en-US" sz="2200" b="1" dirty="0" err="1"/>
              <a:t>propasti</a:t>
            </a:r>
            <a:r>
              <a:rPr lang="en-US" sz="2200" b="1" dirty="0"/>
              <a:t>:</a:t>
            </a:r>
          </a:p>
          <a:p>
            <a:pPr marL="457200" indent="-457200" algn="just" fontAlgn="base">
              <a:buFont typeface="+mj-lt"/>
              <a:buAutoNum type="arabicPeriod"/>
            </a:pPr>
            <a:r>
              <a:rPr lang="en-US" sz="2200" b="1" dirty="0" err="1"/>
              <a:t>Moraš</a:t>
            </a:r>
            <a:r>
              <a:rPr lang="en-US" sz="2200" b="1" dirty="0"/>
              <a:t> da </a:t>
            </a:r>
            <a:r>
              <a:rPr lang="en-US" sz="2200" b="1" dirty="0" err="1"/>
              <a:t>trošiš</a:t>
            </a:r>
            <a:r>
              <a:rPr lang="en-US" sz="2200" b="1" dirty="0"/>
              <a:t> </a:t>
            </a:r>
            <a:r>
              <a:rPr lang="en-US" sz="2200" b="1" dirty="0" err="1"/>
              <a:t>novac</a:t>
            </a:r>
            <a:r>
              <a:rPr lang="en-US" sz="2200" b="1" dirty="0"/>
              <a:t> da bi </a:t>
            </a:r>
            <a:r>
              <a:rPr lang="en-US" sz="2200" b="1" dirty="0" err="1"/>
              <a:t>ga</a:t>
            </a:r>
            <a:r>
              <a:rPr lang="en-US" sz="2200" b="1" dirty="0"/>
              <a:t> </a:t>
            </a:r>
            <a:r>
              <a:rPr lang="en-US" sz="2200" b="1" dirty="0" err="1"/>
              <a:t>zaradio</a:t>
            </a:r>
            <a:r>
              <a:rPr lang="en-US" sz="2200" b="1" dirty="0"/>
              <a:t>.</a:t>
            </a:r>
          </a:p>
          <a:p>
            <a:pPr marL="457200" indent="-457200" algn="just" fontAlgn="base">
              <a:buFont typeface="+mj-lt"/>
              <a:buAutoNum type="arabicPeriod"/>
            </a:pPr>
            <a:r>
              <a:rPr lang="en-US" sz="2200" b="1" dirty="0" err="1"/>
              <a:t>Troši</a:t>
            </a:r>
            <a:r>
              <a:rPr lang="en-US" sz="2200" b="1" dirty="0"/>
              <a:t> </a:t>
            </a:r>
            <a:r>
              <a:rPr lang="en-US" sz="2200" b="1" dirty="0" err="1"/>
              <a:t>najmanje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en-US" sz="2200" b="1" dirty="0" err="1"/>
              <a:t>možeš</a:t>
            </a:r>
            <a:r>
              <a:rPr lang="en-US" sz="2200" b="1" dirty="0"/>
              <a:t> </a:t>
            </a:r>
            <a:r>
              <a:rPr lang="en-US" sz="2200" b="1" dirty="0" err="1"/>
              <a:t>dok</a:t>
            </a:r>
            <a:r>
              <a:rPr lang="en-US" sz="2200" b="1" dirty="0"/>
              <a:t> ne </a:t>
            </a:r>
            <a:r>
              <a:rPr lang="en-US" sz="2200" b="1" dirty="0" err="1"/>
              <a:t>zaradiš</a:t>
            </a:r>
            <a:r>
              <a:rPr lang="en-US" sz="2200" b="1" dirty="0"/>
              <a:t> </a:t>
            </a:r>
            <a:r>
              <a:rPr lang="en-US" sz="2200" b="1" dirty="0" err="1"/>
              <a:t>određenu</a:t>
            </a:r>
            <a:r>
              <a:rPr lang="en-US" sz="2200" b="1" dirty="0"/>
              <a:t> </a:t>
            </a:r>
            <a:r>
              <a:rPr lang="en-US" sz="2200" b="1" dirty="0" err="1"/>
              <a:t>količinu</a:t>
            </a:r>
            <a:r>
              <a:rPr lang="en-US" sz="2200" b="1" dirty="0"/>
              <a:t> </a:t>
            </a:r>
            <a:r>
              <a:rPr lang="en-US" sz="2200" b="1" dirty="0" err="1"/>
              <a:t>novca</a:t>
            </a:r>
            <a:r>
              <a:rPr lang="en-US" sz="2200" b="1" dirty="0"/>
              <a:t>.</a:t>
            </a:r>
          </a:p>
          <a:p>
            <a:pPr marL="0" indent="0" algn="just" fontAlgn="base">
              <a:buNone/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9139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1179" y="23618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910" y="1218373"/>
            <a:ext cx="10704945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400" b="1" dirty="0" err="1">
                <a:solidFill>
                  <a:srgbClr val="C00000"/>
                </a:solidFill>
              </a:rPr>
              <a:t>Šta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onda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krene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naopako</a:t>
            </a:r>
            <a:r>
              <a:rPr lang="en-US" sz="2400" b="1" dirty="0">
                <a:solidFill>
                  <a:srgbClr val="C00000"/>
                </a:solidFill>
              </a:rPr>
              <a:t>? </a:t>
            </a:r>
            <a:r>
              <a:rPr lang="en-US" sz="2400" b="1" dirty="0" err="1">
                <a:solidFill>
                  <a:srgbClr val="C00000"/>
                </a:solidFill>
              </a:rPr>
              <a:t>Zašto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biznisi</a:t>
            </a:r>
            <a:r>
              <a:rPr lang="en-US" sz="2400" b="1" dirty="0">
                <a:solidFill>
                  <a:srgbClr val="C00000"/>
                </a:solidFill>
              </a:rPr>
              <a:t> </a:t>
            </a:r>
            <a:r>
              <a:rPr lang="en-US" sz="2400" b="1" dirty="0" err="1">
                <a:solidFill>
                  <a:srgbClr val="C00000"/>
                </a:solidFill>
              </a:rPr>
              <a:t>propadnu</a:t>
            </a:r>
            <a:r>
              <a:rPr lang="en-US" sz="2400" b="1" dirty="0">
                <a:solidFill>
                  <a:srgbClr val="C00000"/>
                </a:solidFill>
              </a:rPr>
              <a:t>?</a:t>
            </a:r>
          </a:p>
          <a:p>
            <a:pPr algn="just" fontAlgn="base"/>
            <a:r>
              <a:rPr lang="en-US" sz="2400" b="1" dirty="0"/>
              <a:t>Ono </a:t>
            </a:r>
            <a:r>
              <a:rPr lang="en-US" sz="2400" b="1" dirty="0" err="1"/>
              <a:t>što</a:t>
            </a:r>
            <a:r>
              <a:rPr lang="en-US" sz="2400" b="1" dirty="0"/>
              <a:t> se </a:t>
            </a:r>
            <a:r>
              <a:rPr lang="en-US" sz="2400" b="1" dirty="0" err="1"/>
              <a:t>najčešće</a:t>
            </a:r>
            <a:r>
              <a:rPr lang="en-US" sz="2400" b="1" dirty="0"/>
              <a:t> desi je da </a:t>
            </a:r>
            <a:r>
              <a:rPr lang="en-US" sz="2400" b="1" dirty="0" err="1"/>
              <a:t>Vam</a:t>
            </a:r>
            <a:r>
              <a:rPr lang="en-US" sz="2400" b="1" dirty="0"/>
              <a:t> </a:t>
            </a:r>
            <a:r>
              <a:rPr lang="en-US" sz="2400" b="1" dirty="0" err="1"/>
              <a:t>nestane</a:t>
            </a:r>
            <a:r>
              <a:rPr lang="en-US" sz="2400" b="1" dirty="0"/>
              <a:t> </a:t>
            </a:r>
            <a:r>
              <a:rPr lang="en-US" sz="2400" b="1" dirty="0" err="1"/>
              <a:t>novca</a:t>
            </a:r>
            <a:r>
              <a:rPr lang="en-US" sz="2400" b="1" dirty="0"/>
              <a:t> i da ne </a:t>
            </a:r>
            <a:r>
              <a:rPr lang="en-US" sz="2400" b="1" dirty="0" err="1"/>
              <a:t>možete</a:t>
            </a:r>
            <a:r>
              <a:rPr lang="en-US" sz="2400" b="1" dirty="0"/>
              <a:t> da </a:t>
            </a:r>
            <a:r>
              <a:rPr lang="en-US" sz="2400" b="1" dirty="0" err="1"/>
              <a:t>ga</a:t>
            </a:r>
            <a:r>
              <a:rPr lang="en-US" sz="2400" b="1" dirty="0"/>
              <a:t> </a:t>
            </a:r>
            <a:r>
              <a:rPr lang="en-US" sz="2400" b="1" dirty="0" err="1"/>
              <a:t>skupite</a:t>
            </a:r>
            <a:r>
              <a:rPr lang="en-US" sz="2400" b="1" dirty="0"/>
              <a:t> </a:t>
            </a:r>
            <a:r>
              <a:rPr lang="en-US" sz="2400" b="1" dirty="0" err="1"/>
              <a:t>dovoljno</a:t>
            </a:r>
            <a:r>
              <a:rPr lang="en-US" sz="2400" b="1" dirty="0"/>
              <a:t> da </a:t>
            </a:r>
            <a:r>
              <a:rPr lang="en-US" sz="2400" b="1" dirty="0" err="1"/>
              <a:t>biste</a:t>
            </a:r>
            <a:r>
              <a:rPr lang="en-US" sz="2400" b="1" dirty="0"/>
              <a:t> </a:t>
            </a:r>
            <a:r>
              <a:rPr lang="en-US" sz="2400" b="1" dirty="0" err="1"/>
              <a:t>nastavili</a:t>
            </a:r>
            <a:r>
              <a:rPr lang="en-US" sz="2400" b="1" dirty="0"/>
              <a:t>. To je </a:t>
            </a:r>
            <a:r>
              <a:rPr lang="en-US" sz="2400" b="1" dirty="0" err="1"/>
              <a:t>zato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 err="1"/>
              <a:t>ste</a:t>
            </a:r>
            <a:r>
              <a:rPr lang="en-US" sz="2400" b="1" dirty="0"/>
              <a:t> </a:t>
            </a:r>
            <a:r>
              <a:rPr lang="en-US" sz="2400" b="1" dirty="0" err="1"/>
              <a:t>potrošili</a:t>
            </a:r>
            <a:r>
              <a:rPr lang="en-US" sz="2400" b="1" dirty="0"/>
              <a:t> pare pre </a:t>
            </a:r>
            <a:r>
              <a:rPr lang="en-US" sz="2400" b="1" dirty="0" err="1"/>
              <a:t>nego</a:t>
            </a:r>
            <a:r>
              <a:rPr lang="en-US" sz="2400" b="1" dirty="0"/>
              <a:t>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 err="1"/>
              <a:t>ste</a:t>
            </a:r>
            <a:r>
              <a:rPr lang="en-US" sz="2400" b="1" dirty="0"/>
              <a:t> </a:t>
            </a:r>
            <a:r>
              <a:rPr lang="en-US" sz="2400" b="1" dirty="0" err="1"/>
              <a:t>postigli</a:t>
            </a:r>
            <a:r>
              <a:rPr lang="en-US" sz="2400" b="1" dirty="0"/>
              <a:t> </a:t>
            </a:r>
            <a:r>
              <a:rPr lang="en-US" sz="2400" b="1" dirty="0" err="1"/>
              <a:t>cilj</a:t>
            </a:r>
            <a:r>
              <a:rPr lang="en-US" sz="2400" b="1" dirty="0"/>
              <a:t> (</a:t>
            </a:r>
            <a:r>
              <a:rPr lang="en-US" sz="2400" b="1" dirty="0" err="1"/>
              <a:t>zaradili</a:t>
            </a:r>
            <a:r>
              <a:rPr lang="en-US" sz="2400" b="1" dirty="0"/>
              <a:t> </a:t>
            </a:r>
            <a:r>
              <a:rPr lang="en-US" sz="2400" b="1" dirty="0" err="1"/>
              <a:t>ih</a:t>
            </a:r>
            <a:r>
              <a:rPr lang="en-US" sz="2400" b="1" dirty="0"/>
              <a:t>).</a:t>
            </a:r>
          </a:p>
          <a:p>
            <a:pPr algn="just" fontAlgn="base"/>
            <a:r>
              <a:rPr lang="en-US" sz="2400" b="1" dirty="0"/>
              <a:t> </a:t>
            </a:r>
            <a:r>
              <a:rPr lang="en-US" sz="2400" b="1" dirty="0" err="1" smtClean="0">
                <a:solidFill>
                  <a:srgbClr val="C00000"/>
                </a:solidFill>
              </a:rPr>
              <a:t>Kada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treba</a:t>
            </a:r>
            <a:r>
              <a:rPr lang="en-US" sz="2400" b="1" dirty="0">
                <a:solidFill>
                  <a:srgbClr val="C00000"/>
                </a:solidFill>
              </a:rPr>
              <a:t> da </a:t>
            </a:r>
            <a:r>
              <a:rPr lang="en-US" sz="2400" b="1" dirty="0" err="1">
                <a:solidFill>
                  <a:srgbClr val="C00000"/>
                </a:solidFill>
              </a:rPr>
              <a:t>stisnete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kočnicu</a:t>
            </a:r>
            <a:r>
              <a:rPr lang="en-US" sz="2400" b="1" dirty="0">
                <a:solidFill>
                  <a:srgbClr val="C00000"/>
                </a:solidFill>
              </a:rPr>
              <a:t>, a </a:t>
            </a:r>
            <a:r>
              <a:rPr lang="en-US" sz="2400" b="1" dirty="0" err="1">
                <a:solidFill>
                  <a:srgbClr val="C00000"/>
                </a:solidFill>
              </a:rPr>
              <a:t>kada</a:t>
            </a:r>
            <a:r>
              <a:rPr lang="en-US" sz="2400" b="1" dirty="0">
                <a:solidFill>
                  <a:srgbClr val="C00000"/>
                </a:solidFill>
              </a:rPr>
              <a:t> gas?</a:t>
            </a:r>
          </a:p>
          <a:p>
            <a:pPr algn="just" fontAlgn="base"/>
            <a:r>
              <a:rPr lang="en-US" sz="2400" b="1" dirty="0" err="1"/>
              <a:t>Jedna</a:t>
            </a:r>
            <a:r>
              <a:rPr lang="en-US" sz="2400" b="1" dirty="0"/>
              <a:t> od </a:t>
            </a:r>
            <a:r>
              <a:rPr lang="en-US" sz="2400" b="1" dirty="0" err="1"/>
              <a:t>najvažnijih</a:t>
            </a:r>
            <a:r>
              <a:rPr lang="en-US" sz="2400" b="1" dirty="0"/>
              <a:t> </a:t>
            </a:r>
            <a:r>
              <a:rPr lang="en-US" sz="2400" b="1" dirty="0" err="1"/>
              <a:t>stvari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koju</a:t>
            </a:r>
            <a:r>
              <a:rPr lang="en-US" sz="2400" b="1" dirty="0"/>
              <a:t> </a:t>
            </a:r>
            <a:r>
              <a:rPr lang="en-US" sz="2400" b="1" dirty="0" err="1"/>
              <a:t>morate</a:t>
            </a:r>
            <a:r>
              <a:rPr lang="en-US" sz="2400" b="1" dirty="0"/>
              <a:t> da </a:t>
            </a:r>
            <a:r>
              <a:rPr lang="en-US" sz="2400" b="1" dirty="0" err="1"/>
              <a:t>pazite</a:t>
            </a:r>
            <a:r>
              <a:rPr lang="en-US" sz="2400" b="1" dirty="0"/>
              <a:t> da se ne </a:t>
            </a:r>
            <a:r>
              <a:rPr lang="en-US" sz="2400" b="1" dirty="0" err="1"/>
              <a:t>biste</a:t>
            </a:r>
            <a:r>
              <a:rPr lang="en-US" sz="2400" b="1" dirty="0"/>
              <a:t> </a:t>
            </a:r>
            <a:r>
              <a:rPr lang="en-US" sz="2400" b="1" dirty="0" err="1"/>
              <a:t>posle</a:t>
            </a:r>
            <a:r>
              <a:rPr lang="en-US" sz="2400" b="1" dirty="0"/>
              <a:t> </a:t>
            </a:r>
            <a:r>
              <a:rPr lang="en-US" sz="2400" b="1" dirty="0" err="1"/>
              <a:t>pitali</a:t>
            </a:r>
            <a:r>
              <a:rPr lang="en-US" sz="2400" b="1" dirty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Vam</a:t>
            </a:r>
            <a:r>
              <a:rPr lang="en-US" sz="2400" b="1" dirty="0"/>
              <a:t> je </a:t>
            </a:r>
            <a:r>
              <a:rPr lang="en-US" sz="2400" b="1" dirty="0" err="1"/>
              <a:t>propao</a:t>
            </a:r>
            <a:r>
              <a:rPr lang="en-US" sz="2400" b="1" dirty="0"/>
              <a:t> </a:t>
            </a:r>
            <a:r>
              <a:rPr lang="en-US" sz="2400" b="1" dirty="0" err="1"/>
              <a:t>biznis</a:t>
            </a:r>
            <a:r>
              <a:rPr lang="en-US" sz="2400" b="1" dirty="0"/>
              <a:t> je da </a:t>
            </a:r>
            <a:r>
              <a:rPr lang="en-US" sz="2400" b="1" dirty="0" err="1"/>
              <a:t>pazite</a:t>
            </a:r>
            <a:r>
              <a:rPr lang="en-US" sz="2400" b="1" dirty="0"/>
              <a:t> </a:t>
            </a:r>
            <a:r>
              <a:rPr lang="en-US" sz="2400" b="1" dirty="0" err="1"/>
              <a:t>kad</a:t>
            </a:r>
            <a:r>
              <a:rPr lang="en-US" sz="2400" b="1" dirty="0"/>
              <a:t> </a:t>
            </a:r>
            <a:r>
              <a:rPr lang="en-US" sz="2400" b="1" dirty="0" err="1"/>
              <a:t>gazite</a:t>
            </a:r>
            <a:r>
              <a:rPr lang="en-US" sz="2400" b="1" dirty="0"/>
              <a:t> </a:t>
            </a:r>
            <a:r>
              <a:rPr lang="en-US" sz="2400" b="1" dirty="0" err="1"/>
              <a:t>kočnicu</a:t>
            </a:r>
            <a:r>
              <a:rPr lang="en-US" sz="2400" b="1" dirty="0"/>
              <a:t>, a </a:t>
            </a:r>
            <a:r>
              <a:rPr lang="en-US" sz="2400" b="1" dirty="0" err="1"/>
              <a:t>kada</a:t>
            </a:r>
            <a:r>
              <a:rPr lang="en-US" sz="2400" b="1" dirty="0"/>
              <a:t> gas. </a:t>
            </a:r>
            <a:r>
              <a:rPr lang="en-US" sz="2400" b="1" i="1" dirty="0" err="1">
                <a:solidFill>
                  <a:srgbClr val="0070C0"/>
                </a:solidFill>
              </a:rPr>
              <a:t>Kada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pokrenete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biznis</a:t>
            </a:r>
            <a:r>
              <a:rPr lang="en-US" sz="2400" b="1" i="1" dirty="0">
                <a:solidFill>
                  <a:srgbClr val="0070C0"/>
                </a:solidFill>
              </a:rPr>
              <a:t>, </a:t>
            </a:r>
            <a:r>
              <a:rPr lang="en-US" sz="2400" b="1" i="1" dirty="0" err="1">
                <a:solidFill>
                  <a:srgbClr val="0070C0"/>
                </a:solidFill>
              </a:rPr>
              <a:t>na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početku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dakle</a:t>
            </a:r>
            <a:r>
              <a:rPr lang="en-US" sz="2400" b="1" i="1" dirty="0">
                <a:solidFill>
                  <a:srgbClr val="0070C0"/>
                </a:solidFill>
              </a:rPr>
              <a:t>, </a:t>
            </a:r>
            <a:r>
              <a:rPr lang="en-US" sz="2400" b="1" i="1" dirty="0" err="1">
                <a:solidFill>
                  <a:srgbClr val="0070C0"/>
                </a:solidFill>
              </a:rPr>
              <a:t>kada</a:t>
            </a:r>
            <a:r>
              <a:rPr lang="en-US" sz="2400" b="1" i="1" dirty="0">
                <a:solidFill>
                  <a:srgbClr val="0070C0"/>
                </a:solidFill>
              </a:rPr>
              <a:t> se </a:t>
            </a:r>
            <a:r>
              <a:rPr lang="en-US" sz="2400" b="1" i="1" dirty="0" err="1">
                <a:solidFill>
                  <a:srgbClr val="0070C0"/>
                </a:solidFill>
              </a:rPr>
              <a:t>proizvod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tek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razvija</a:t>
            </a:r>
            <a:r>
              <a:rPr lang="en-US" sz="2400" b="1" i="1" dirty="0">
                <a:solidFill>
                  <a:srgbClr val="0070C0"/>
                </a:solidFill>
              </a:rPr>
              <a:t>, </a:t>
            </a:r>
            <a:r>
              <a:rPr lang="en-US" sz="2400" b="1" i="1" dirty="0" err="1">
                <a:solidFill>
                  <a:srgbClr val="0070C0"/>
                </a:solidFill>
              </a:rPr>
              <a:t>kada</a:t>
            </a:r>
            <a:r>
              <a:rPr lang="en-US" sz="2400" b="1" i="1" dirty="0">
                <a:solidFill>
                  <a:srgbClr val="0070C0"/>
                </a:solidFill>
              </a:rPr>
              <a:t> se </a:t>
            </a:r>
            <a:r>
              <a:rPr lang="en-US" sz="2400" b="1" i="1" dirty="0" err="1">
                <a:solidFill>
                  <a:srgbClr val="0070C0"/>
                </a:solidFill>
              </a:rPr>
              <a:t>usavršava</a:t>
            </a:r>
            <a:r>
              <a:rPr lang="en-US" sz="2400" b="1" i="1" dirty="0">
                <a:solidFill>
                  <a:srgbClr val="0070C0"/>
                </a:solidFill>
              </a:rPr>
              <a:t> model </a:t>
            </a:r>
            <a:r>
              <a:rPr lang="en-US" sz="2400" b="1" i="1" dirty="0" err="1">
                <a:solidFill>
                  <a:srgbClr val="0070C0"/>
                </a:solidFill>
              </a:rPr>
              <a:t>poslovanje</a:t>
            </a:r>
            <a:r>
              <a:rPr lang="en-US" sz="2400" b="1" i="1" dirty="0">
                <a:solidFill>
                  <a:srgbClr val="0070C0"/>
                </a:solidFill>
              </a:rPr>
              <a:t> ne </a:t>
            </a:r>
            <a:r>
              <a:rPr lang="en-US" sz="2400" b="1" i="1" dirty="0" err="1">
                <a:solidFill>
                  <a:srgbClr val="0070C0"/>
                </a:solidFill>
              </a:rPr>
              <a:t>morate</a:t>
            </a:r>
            <a:r>
              <a:rPr lang="en-US" sz="2400" b="1" i="1" dirty="0">
                <a:solidFill>
                  <a:srgbClr val="0070C0"/>
                </a:solidFill>
              </a:rPr>
              <a:t> da </a:t>
            </a:r>
            <a:r>
              <a:rPr lang="en-US" sz="2400" b="1" i="1" dirty="0" err="1">
                <a:solidFill>
                  <a:srgbClr val="0070C0"/>
                </a:solidFill>
              </a:rPr>
              <a:t>idete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punom</a:t>
            </a:r>
            <a:r>
              <a:rPr lang="en-US" sz="2400" b="1" i="1" dirty="0">
                <a:solidFill>
                  <a:srgbClr val="0070C0"/>
                </a:solidFill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</a:rPr>
              <a:t>brzinom</a:t>
            </a:r>
            <a:r>
              <a:rPr lang="en-US" sz="2400" b="1" i="1" dirty="0">
                <a:solidFill>
                  <a:srgbClr val="0070C0"/>
                </a:solidFill>
              </a:rPr>
              <a:t>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/>
              <a:t>Tako</a:t>
            </a:r>
            <a:r>
              <a:rPr lang="en-US" sz="2400" b="1" dirty="0"/>
              <a:t> </a:t>
            </a:r>
            <a:r>
              <a:rPr lang="en-US" sz="2400" b="1" dirty="0" err="1"/>
              <a:t>nećete</a:t>
            </a:r>
            <a:r>
              <a:rPr lang="en-US" sz="2400" b="1" dirty="0"/>
              <a:t> </a:t>
            </a:r>
            <a:r>
              <a:rPr lang="en-US" sz="2400" b="1" dirty="0" err="1"/>
              <a:t>potrošiti</a:t>
            </a:r>
            <a:r>
              <a:rPr lang="en-US" sz="2400" b="1" dirty="0"/>
              <a:t> </a:t>
            </a:r>
            <a:r>
              <a:rPr lang="en-US" sz="2400" b="1" dirty="0" err="1"/>
              <a:t>previše</a:t>
            </a:r>
            <a:r>
              <a:rPr lang="en-US" sz="2400" b="1" dirty="0"/>
              <a:t> </a:t>
            </a:r>
            <a:r>
              <a:rPr lang="en-US" sz="2400" b="1" dirty="0" err="1"/>
              <a:t>novca</a:t>
            </a:r>
            <a:r>
              <a:rPr lang="en-US" sz="2400" b="1" dirty="0"/>
              <a:t>. </a:t>
            </a:r>
            <a:r>
              <a:rPr lang="en-US" sz="2400" b="1" dirty="0" err="1"/>
              <a:t>Nema</a:t>
            </a:r>
            <a:r>
              <a:rPr lang="en-US" sz="2400" b="1" dirty="0"/>
              <a:t> </a:t>
            </a:r>
            <a:r>
              <a:rPr lang="en-US" sz="2400" b="1" dirty="0" err="1"/>
              <a:t>svrhe</a:t>
            </a:r>
            <a:r>
              <a:rPr lang="en-US" sz="2400" b="1" dirty="0"/>
              <a:t> da u </a:t>
            </a:r>
            <a:r>
              <a:rPr lang="en-US" sz="2400" b="1" dirty="0" err="1"/>
              <a:t>ovoj</a:t>
            </a:r>
            <a:r>
              <a:rPr lang="en-US" sz="2400" b="1" dirty="0"/>
              <a:t> </a:t>
            </a:r>
            <a:r>
              <a:rPr lang="en-US" sz="2400" b="1" dirty="0" err="1"/>
              <a:t>fazi</a:t>
            </a:r>
            <a:r>
              <a:rPr lang="en-US" sz="2400" b="1" dirty="0"/>
              <a:t> </a:t>
            </a:r>
            <a:r>
              <a:rPr lang="en-US" sz="2400" b="1" dirty="0" err="1"/>
              <a:t>zapošljavate</a:t>
            </a:r>
            <a:r>
              <a:rPr lang="en-US" sz="2400" b="1" dirty="0"/>
              <a:t> </a:t>
            </a:r>
            <a:r>
              <a:rPr lang="en-US" sz="2400" b="1" dirty="0" err="1"/>
              <a:t>gomilu</a:t>
            </a:r>
            <a:r>
              <a:rPr lang="en-US" sz="2400" b="1" dirty="0"/>
              <a:t> </a:t>
            </a:r>
            <a:r>
              <a:rPr lang="en-US" sz="2400" b="1" dirty="0" err="1"/>
              <a:t>prodavaca</a:t>
            </a:r>
            <a:r>
              <a:rPr lang="en-US" sz="2400" b="1" dirty="0"/>
              <a:t> i marketing </a:t>
            </a:r>
            <a:r>
              <a:rPr lang="en-US" sz="2400" b="1" dirty="0" err="1"/>
              <a:t>stručnjaka</a:t>
            </a:r>
            <a:r>
              <a:rPr lang="en-US" sz="2400" b="1" dirty="0"/>
              <a:t>. To </a:t>
            </a:r>
            <a:r>
              <a:rPr lang="en-US" sz="2400" b="1" dirty="0" err="1"/>
              <a:t>ćete</a:t>
            </a:r>
            <a:r>
              <a:rPr lang="en-US" sz="2400" b="1" dirty="0"/>
              <a:t> </a:t>
            </a:r>
            <a:r>
              <a:rPr lang="en-US" sz="2400" b="1" dirty="0" err="1"/>
              <a:t>raditi</a:t>
            </a:r>
            <a:r>
              <a:rPr lang="en-US" sz="2400" b="1" dirty="0"/>
              <a:t> </a:t>
            </a:r>
            <a:r>
              <a:rPr lang="en-US" sz="2400" b="1" dirty="0" err="1"/>
              <a:t>tek</a:t>
            </a:r>
            <a:r>
              <a:rPr lang="en-US" sz="2400" b="1" dirty="0"/>
              <a:t> </a:t>
            </a:r>
            <a:r>
              <a:rPr lang="en-US" sz="2400" b="1" dirty="0" err="1"/>
              <a:t>kada</a:t>
            </a:r>
            <a:r>
              <a:rPr lang="en-US" sz="2400" b="1" dirty="0"/>
              <a:t> </a:t>
            </a:r>
            <a:r>
              <a:rPr lang="en-US" sz="2400" b="1" dirty="0" err="1"/>
              <a:t>dovoljno</a:t>
            </a:r>
            <a:r>
              <a:rPr lang="en-US" sz="2400" b="1" dirty="0"/>
              <a:t> </a:t>
            </a:r>
            <a:r>
              <a:rPr lang="en-US" sz="2400" b="1" dirty="0" err="1"/>
              <a:t>razvijete</a:t>
            </a:r>
            <a:r>
              <a:rPr lang="en-US" sz="2400" b="1" dirty="0"/>
              <a:t> </a:t>
            </a:r>
            <a:r>
              <a:rPr lang="en-US" sz="2400" b="1" dirty="0" err="1"/>
              <a:t>proizvod</a:t>
            </a:r>
            <a:r>
              <a:rPr lang="en-US" sz="2400" b="1" dirty="0"/>
              <a:t> </a:t>
            </a:r>
            <a:r>
              <a:rPr lang="en-US" sz="2400" b="1" dirty="0" err="1"/>
              <a:t>kako</a:t>
            </a:r>
            <a:r>
              <a:rPr lang="en-US" sz="2400" b="1" dirty="0"/>
              <a:t> bi on </a:t>
            </a:r>
            <a:r>
              <a:rPr lang="en-US" sz="2400" b="1" dirty="0" err="1"/>
              <a:t>odgovarao</a:t>
            </a:r>
            <a:r>
              <a:rPr lang="en-US" sz="2400" b="1" dirty="0"/>
              <a:t> </a:t>
            </a:r>
            <a:r>
              <a:rPr lang="en-US" sz="2400" b="1" dirty="0" err="1"/>
              <a:t>potrebama</a:t>
            </a:r>
            <a:r>
              <a:rPr lang="en-US" sz="2400" b="1" dirty="0"/>
              <a:t> </a:t>
            </a:r>
            <a:r>
              <a:rPr lang="en-US" sz="2400" b="1" dirty="0" err="1"/>
              <a:t>tržišta</a:t>
            </a:r>
            <a:r>
              <a:rPr lang="en-US" sz="2400" b="1" dirty="0"/>
              <a:t>. </a:t>
            </a:r>
            <a:r>
              <a:rPr lang="en-US" sz="2400" b="1" dirty="0" err="1"/>
              <a:t>Ovo</a:t>
            </a:r>
            <a:r>
              <a:rPr lang="en-US" sz="2400" b="1" dirty="0"/>
              <a:t> je </a:t>
            </a:r>
            <a:r>
              <a:rPr lang="en-US" sz="2400" b="1" dirty="0" err="1"/>
              <a:t>vrlo</a:t>
            </a:r>
            <a:r>
              <a:rPr lang="en-US" sz="2400" b="1" dirty="0"/>
              <a:t> </a:t>
            </a:r>
            <a:r>
              <a:rPr lang="en-US" sz="2400" b="1" dirty="0" err="1"/>
              <a:t>česta</a:t>
            </a:r>
            <a:r>
              <a:rPr lang="en-US" sz="2400" b="1" dirty="0"/>
              <a:t> </a:t>
            </a:r>
            <a:r>
              <a:rPr lang="en-US" sz="2400" b="1" dirty="0" err="1"/>
              <a:t>greška</a:t>
            </a:r>
            <a:r>
              <a:rPr lang="en-US" sz="2400" b="1" dirty="0"/>
              <a:t> </a:t>
            </a:r>
            <a:r>
              <a:rPr lang="en-US" sz="2400" b="1" dirty="0" err="1"/>
              <a:t>koja</a:t>
            </a:r>
            <a:r>
              <a:rPr lang="en-US" sz="2400" b="1" dirty="0"/>
              <a:t> </a:t>
            </a:r>
            <a:r>
              <a:rPr lang="en-US" sz="2400" b="1" dirty="0" err="1"/>
              <a:t>rezultira</a:t>
            </a:r>
            <a:r>
              <a:rPr lang="en-US" sz="2400" b="1" dirty="0"/>
              <a:t> </a:t>
            </a:r>
            <a:r>
              <a:rPr lang="en-US" sz="2400" b="1" dirty="0" err="1"/>
              <a:t>propadanjem</a:t>
            </a:r>
            <a:r>
              <a:rPr lang="en-US" sz="2400" b="1" dirty="0"/>
              <a:t> </a:t>
            </a:r>
            <a:r>
              <a:rPr lang="en-US" sz="2400" b="1" dirty="0" err="1"/>
              <a:t>biznisa</a:t>
            </a:r>
            <a:r>
              <a:rPr lang="en-US" sz="2400" b="1" dirty="0"/>
              <a:t> i </a:t>
            </a:r>
            <a:r>
              <a:rPr lang="en-US" sz="2400" b="1" dirty="0" err="1"/>
              <a:t>brdom</a:t>
            </a:r>
            <a:r>
              <a:rPr lang="en-US" sz="2400" b="1" dirty="0"/>
              <a:t> </a:t>
            </a:r>
            <a:r>
              <a:rPr lang="en-US" sz="2400" b="1" dirty="0" err="1"/>
              <a:t>stresa</a:t>
            </a:r>
            <a:r>
              <a:rPr lang="en-US" sz="2400" b="1" dirty="0"/>
              <a:t>.</a:t>
            </a:r>
          </a:p>
          <a:p>
            <a:pPr marL="0" indent="0" algn="just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6795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1179" y="23618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890" y="1597064"/>
            <a:ext cx="10285413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400" b="1" dirty="0" smtClean="0"/>
              <a:t>Sa </a:t>
            </a:r>
            <a:r>
              <a:rPr lang="en-US" sz="2400" b="1" dirty="0" err="1"/>
              <a:t>druge</a:t>
            </a:r>
            <a:r>
              <a:rPr lang="en-US" sz="2400" b="1" dirty="0"/>
              <a:t> </a:t>
            </a:r>
            <a:r>
              <a:rPr lang="en-US" sz="2400" b="1" dirty="0" err="1"/>
              <a:t>strane</a:t>
            </a:r>
            <a:r>
              <a:rPr lang="en-US" sz="2400" b="1" dirty="0"/>
              <a:t>, </a:t>
            </a:r>
            <a:r>
              <a:rPr lang="en-US" sz="2400" b="1" dirty="0" err="1"/>
              <a:t>isto</a:t>
            </a:r>
            <a:r>
              <a:rPr lang="en-US" sz="2400" b="1" dirty="0"/>
              <a:t> </a:t>
            </a:r>
            <a:r>
              <a:rPr lang="en-US" sz="2400" b="1" dirty="0" err="1"/>
              <a:t>tako</a:t>
            </a:r>
            <a:r>
              <a:rPr lang="en-US" sz="2400" b="1" dirty="0"/>
              <a:t> </a:t>
            </a:r>
            <a:r>
              <a:rPr lang="en-US" sz="2400" b="1" dirty="0" err="1"/>
              <a:t>dođe</a:t>
            </a:r>
            <a:r>
              <a:rPr lang="en-US" sz="2400" b="1" dirty="0"/>
              <a:t> period </a:t>
            </a:r>
            <a:r>
              <a:rPr lang="en-US" sz="2400" b="1" dirty="0" err="1"/>
              <a:t>kada</a:t>
            </a:r>
            <a:r>
              <a:rPr lang="en-US" sz="2400" b="1" dirty="0"/>
              <a:t> </a:t>
            </a:r>
            <a:r>
              <a:rPr lang="en-US" sz="2400" b="1" dirty="0" err="1"/>
              <a:t>treba</a:t>
            </a:r>
            <a:r>
              <a:rPr lang="en-US" sz="2400" b="1" dirty="0"/>
              <a:t> da se </a:t>
            </a:r>
            <a:r>
              <a:rPr lang="en-US" sz="2400" b="1" dirty="0" err="1"/>
              <a:t>pritisne</a:t>
            </a:r>
            <a:r>
              <a:rPr lang="en-US" sz="2400" b="1" dirty="0"/>
              <a:t> gas, a </a:t>
            </a:r>
            <a:r>
              <a:rPr lang="en-US" sz="2400" b="1" dirty="0" err="1"/>
              <a:t>jako</a:t>
            </a:r>
            <a:r>
              <a:rPr lang="en-US" sz="2400" b="1" dirty="0"/>
              <a:t> </a:t>
            </a:r>
            <a:r>
              <a:rPr lang="en-US" sz="2400" b="1" dirty="0" err="1"/>
              <a:t>puno</a:t>
            </a:r>
            <a:r>
              <a:rPr lang="en-US" sz="2400" b="1" dirty="0"/>
              <a:t> </a:t>
            </a:r>
            <a:r>
              <a:rPr lang="en-US" sz="2400" b="1" dirty="0" err="1"/>
              <a:t>preduzetnika</a:t>
            </a:r>
            <a:r>
              <a:rPr lang="en-US" sz="2400" b="1" dirty="0"/>
              <a:t> to ne </a:t>
            </a:r>
            <a:r>
              <a:rPr lang="en-US" sz="2400" b="1" dirty="0" err="1"/>
              <a:t>uradi</a:t>
            </a:r>
            <a:r>
              <a:rPr lang="en-US" sz="2400" b="1" dirty="0"/>
              <a:t>. To </a:t>
            </a:r>
            <a:r>
              <a:rPr lang="en-US" sz="2400" b="1" dirty="0" err="1"/>
              <a:t>vreme</a:t>
            </a:r>
            <a:r>
              <a:rPr lang="en-US" sz="2400" b="1" dirty="0"/>
              <a:t> je </a:t>
            </a:r>
            <a:r>
              <a:rPr lang="en-US" sz="2400" b="1" dirty="0" err="1"/>
              <a:t>kada</a:t>
            </a:r>
            <a:r>
              <a:rPr lang="en-US" sz="2400" b="1" dirty="0"/>
              <a:t> se </a:t>
            </a:r>
            <a:r>
              <a:rPr lang="en-US" sz="2400" b="1" dirty="0" err="1"/>
              <a:t>tačno</a:t>
            </a:r>
            <a:r>
              <a:rPr lang="en-US" sz="2400" b="1" dirty="0"/>
              <a:t> </a:t>
            </a:r>
            <a:r>
              <a:rPr lang="en-US" sz="2400" b="1" dirty="0" err="1"/>
              <a:t>utvrdi</a:t>
            </a:r>
            <a:r>
              <a:rPr lang="en-US" sz="2400" b="1" dirty="0"/>
              <a:t> model </a:t>
            </a:r>
            <a:r>
              <a:rPr lang="en-US" sz="2400" b="1" dirty="0" err="1"/>
              <a:t>poslovanja</a:t>
            </a:r>
            <a:r>
              <a:rPr lang="en-US" sz="2400" b="1" dirty="0"/>
              <a:t>. Pod </a:t>
            </a:r>
            <a:r>
              <a:rPr lang="en-US" sz="2400" b="1" dirty="0" err="1"/>
              <a:t>tim</a:t>
            </a:r>
            <a:r>
              <a:rPr lang="en-US" sz="2400" b="1" dirty="0"/>
              <a:t> se </a:t>
            </a:r>
            <a:r>
              <a:rPr lang="en-US" sz="2400" b="1" dirty="0" err="1"/>
              <a:t>podrazumeva</a:t>
            </a:r>
            <a:r>
              <a:rPr lang="en-US" sz="2400" b="1" dirty="0"/>
              <a:t> da </a:t>
            </a:r>
            <a:r>
              <a:rPr lang="en-US" sz="2400" b="1" dirty="0" err="1"/>
              <a:t>znate</a:t>
            </a:r>
            <a:r>
              <a:rPr lang="en-US" sz="2400" b="1" dirty="0"/>
              <a:t> </a:t>
            </a:r>
            <a:r>
              <a:rPr lang="en-US" sz="2400" b="1" dirty="0" err="1"/>
              <a:t>trošak</a:t>
            </a:r>
            <a:r>
              <a:rPr lang="en-US" sz="2400" b="1" dirty="0"/>
              <a:t> </a:t>
            </a:r>
            <a:r>
              <a:rPr lang="en-US" sz="2400" b="1" dirty="0" err="1"/>
              <a:t>pridobijanja</a:t>
            </a:r>
            <a:r>
              <a:rPr lang="en-US" sz="2400" b="1" dirty="0"/>
              <a:t> </a:t>
            </a:r>
            <a:r>
              <a:rPr lang="en-US" sz="2400" b="1" dirty="0" err="1"/>
              <a:t>potrošača</a:t>
            </a:r>
            <a:r>
              <a:rPr lang="en-US" sz="2400" b="1" dirty="0"/>
              <a:t> i da </a:t>
            </a:r>
            <a:r>
              <a:rPr lang="en-US" sz="2400" b="1" dirty="0" err="1"/>
              <a:t>proverite</a:t>
            </a:r>
            <a:r>
              <a:rPr lang="en-US" sz="2400" b="1" dirty="0"/>
              <a:t> da li </a:t>
            </a:r>
            <a:r>
              <a:rPr lang="en-US" sz="2400" b="1" dirty="0" err="1"/>
              <a:t>će</a:t>
            </a:r>
            <a:r>
              <a:rPr lang="en-US" sz="2400" b="1" dirty="0"/>
              <a:t> </a:t>
            </a:r>
            <a:r>
              <a:rPr lang="en-US" sz="2400" b="1" dirty="0" err="1"/>
              <a:t>prihod</a:t>
            </a:r>
            <a:r>
              <a:rPr lang="en-US" sz="2400" b="1" dirty="0"/>
              <a:t> od </a:t>
            </a:r>
            <a:r>
              <a:rPr lang="en-US" sz="2400" b="1" dirty="0" err="1"/>
              <a:t>njega</a:t>
            </a:r>
            <a:r>
              <a:rPr lang="en-US" sz="2400" b="1" dirty="0"/>
              <a:t> da </a:t>
            </a:r>
            <a:r>
              <a:rPr lang="en-US" sz="2400" b="1" dirty="0" err="1"/>
              <a:t>nadmaši</a:t>
            </a:r>
            <a:r>
              <a:rPr lang="en-US" sz="2400" b="1" dirty="0"/>
              <a:t> </a:t>
            </a:r>
            <a:r>
              <a:rPr lang="en-US" sz="2400" b="1" dirty="0" err="1"/>
              <a:t>taj</a:t>
            </a:r>
            <a:r>
              <a:rPr lang="en-US" sz="2400" b="1" dirty="0"/>
              <a:t> </a:t>
            </a:r>
            <a:r>
              <a:rPr lang="en-US" sz="2400" b="1" dirty="0" err="1"/>
              <a:t>trošak</a:t>
            </a:r>
            <a:r>
              <a:rPr lang="en-US" sz="2400" b="1" dirty="0"/>
              <a:t>. </a:t>
            </a:r>
            <a:endParaRPr lang="sr-Latn-RS" sz="2400" b="1" dirty="0" smtClean="0"/>
          </a:p>
          <a:p>
            <a:pPr algn="just" fontAlgn="base"/>
            <a:r>
              <a:rPr lang="en-US" sz="2400" b="1" i="1" dirty="0" smtClean="0"/>
              <a:t>Tada </a:t>
            </a:r>
            <a:r>
              <a:rPr lang="en-US" sz="2400" b="1" i="1" dirty="0" err="1"/>
              <a:t>treba</a:t>
            </a:r>
            <a:r>
              <a:rPr lang="en-US" sz="2400" b="1" i="1" dirty="0"/>
              <a:t> da se </a:t>
            </a:r>
            <a:r>
              <a:rPr lang="en-US" sz="2400" b="1" i="1" dirty="0" err="1"/>
              <a:t>iskorišćavaju</a:t>
            </a:r>
            <a:r>
              <a:rPr lang="en-US" sz="2400" b="1" i="1" dirty="0"/>
              <a:t> </a:t>
            </a:r>
            <a:r>
              <a:rPr lang="en-US" sz="2400" b="1" i="1" dirty="0" err="1"/>
              <a:t>resursi</a:t>
            </a:r>
            <a:r>
              <a:rPr lang="en-US" sz="2400" b="1" i="1" dirty="0"/>
              <a:t> </a:t>
            </a:r>
            <a:r>
              <a:rPr lang="en-US" sz="2400" b="1" i="1" dirty="0" err="1"/>
              <a:t>koliko</a:t>
            </a:r>
            <a:r>
              <a:rPr lang="en-US" sz="2400" b="1" i="1" dirty="0"/>
              <a:t> god to </a:t>
            </a:r>
            <a:r>
              <a:rPr lang="en-US" sz="2400" b="1" i="1" dirty="0" err="1"/>
              <a:t>budžet</a:t>
            </a:r>
            <a:r>
              <a:rPr lang="en-US" sz="2400" b="1" i="1" dirty="0"/>
              <a:t> </a:t>
            </a:r>
            <a:r>
              <a:rPr lang="en-US" sz="2400" b="1" i="1" dirty="0" err="1"/>
              <a:t>dozvoljava</a:t>
            </a:r>
            <a:r>
              <a:rPr lang="en-US" sz="2400" b="1" i="1" dirty="0"/>
              <a:t>.</a:t>
            </a:r>
            <a:endParaRPr lang="en-US" sz="2400" b="1" dirty="0"/>
          </a:p>
          <a:p>
            <a:pPr marL="0" indent="0" algn="just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10402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4452" y="31007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6436" y="950518"/>
            <a:ext cx="9749703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600" b="1" dirty="0" err="1">
                <a:solidFill>
                  <a:srgbClr val="0070C0"/>
                </a:solidFill>
              </a:rPr>
              <a:t>Određivanje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cene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proizvoda</a:t>
            </a:r>
            <a:endParaRPr lang="en-US" sz="2600" b="1" dirty="0">
              <a:solidFill>
                <a:srgbClr val="0070C0"/>
              </a:solidFill>
            </a:endParaRPr>
          </a:p>
          <a:p>
            <a:pPr algn="just" fontAlgn="base"/>
            <a:r>
              <a:rPr lang="en-US" sz="2200" b="1" dirty="0" err="1" smtClean="0"/>
              <a:t>Niste</a:t>
            </a:r>
            <a:r>
              <a:rPr lang="en-US" sz="2200" b="1" dirty="0" smtClean="0"/>
              <a:t> </a:t>
            </a:r>
            <a:r>
              <a:rPr lang="en-US" sz="2200" b="1" dirty="0" err="1"/>
              <a:t>uspeli</a:t>
            </a:r>
            <a:r>
              <a:rPr lang="en-US" sz="2200" b="1" dirty="0"/>
              <a:t> da </a:t>
            </a:r>
            <a:r>
              <a:rPr lang="en-US" sz="2200" b="1" dirty="0" err="1"/>
              <a:t>zainteresujete</a:t>
            </a:r>
            <a:r>
              <a:rPr lang="en-US" sz="2200" b="1" dirty="0"/>
              <a:t> </a:t>
            </a:r>
            <a:r>
              <a:rPr lang="en-US" sz="2200" b="1" dirty="0" err="1"/>
              <a:t>investitore</a:t>
            </a:r>
            <a:endParaRPr lang="en-US" sz="2200" b="1" dirty="0"/>
          </a:p>
          <a:p>
            <a:pPr algn="just" fontAlgn="base"/>
            <a:r>
              <a:rPr lang="en-US" sz="2200" b="1" dirty="0" err="1" smtClean="0"/>
              <a:t>Investitori</a:t>
            </a:r>
            <a:r>
              <a:rPr lang="en-US" sz="2200" b="1" dirty="0" smtClean="0"/>
              <a:t> </a:t>
            </a:r>
            <a:r>
              <a:rPr lang="en-US" sz="2200" b="1" dirty="0" err="1"/>
              <a:t>su</a:t>
            </a:r>
            <a:r>
              <a:rPr lang="en-US" sz="2200" b="1" dirty="0"/>
              <a:t>, </a:t>
            </a:r>
            <a:r>
              <a:rPr lang="en-US" sz="2200" b="1" dirty="0" err="1"/>
              <a:t>kao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en-US" sz="2200" b="1" dirty="0" err="1"/>
              <a:t>možete</a:t>
            </a:r>
            <a:r>
              <a:rPr lang="en-US" sz="2200" b="1" dirty="0"/>
              <a:t> da </a:t>
            </a:r>
            <a:r>
              <a:rPr lang="en-US" sz="2200" b="1" dirty="0" err="1"/>
              <a:t>pretpostavite</a:t>
            </a:r>
            <a:r>
              <a:rPr lang="en-US" sz="2200" b="1" dirty="0"/>
              <a:t>, </a:t>
            </a:r>
            <a:r>
              <a:rPr lang="en-US" sz="2200" b="1" dirty="0" err="1"/>
              <a:t>veoma</a:t>
            </a:r>
            <a:r>
              <a:rPr lang="en-US" sz="2200" b="1" dirty="0"/>
              <a:t> </a:t>
            </a:r>
            <a:r>
              <a:rPr lang="en-US" sz="2200" b="1" dirty="0" err="1"/>
              <a:t>zazuzeti</a:t>
            </a:r>
            <a:r>
              <a:rPr lang="en-US" sz="2200" b="1" dirty="0"/>
              <a:t> </a:t>
            </a:r>
            <a:r>
              <a:rPr lang="en-US" sz="2200" b="1" dirty="0" err="1"/>
              <a:t>ljudi</a:t>
            </a:r>
            <a:r>
              <a:rPr lang="en-US" sz="2200" b="1" dirty="0"/>
              <a:t>. Oni </a:t>
            </a:r>
            <a:r>
              <a:rPr lang="en-US" sz="2200" b="1" dirty="0" err="1"/>
              <a:t>iščitaju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stotine</a:t>
            </a:r>
            <a:r>
              <a:rPr lang="en-US" sz="2200" b="1" dirty="0"/>
              <a:t>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planova</a:t>
            </a:r>
            <a:r>
              <a:rPr lang="en-US" sz="2200" b="1" dirty="0"/>
              <a:t> </a:t>
            </a:r>
            <a:r>
              <a:rPr lang="en-US" sz="2200" b="1" dirty="0" err="1"/>
              <a:t>tokom</a:t>
            </a:r>
            <a:r>
              <a:rPr lang="en-US" sz="2200" b="1" dirty="0"/>
              <a:t> </a:t>
            </a:r>
            <a:r>
              <a:rPr lang="en-US" sz="2200" b="1" dirty="0" err="1"/>
              <a:t>godine</a:t>
            </a:r>
            <a:r>
              <a:rPr lang="en-US" sz="2200" b="1" dirty="0"/>
              <a:t>. I </a:t>
            </a:r>
            <a:r>
              <a:rPr lang="en-US" sz="2200" b="1" dirty="0" err="1"/>
              <a:t>činjenica</a:t>
            </a:r>
            <a:r>
              <a:rPr lang="en-US" sz="2200" b="1" dirty="0"/>
              <a:t> je da </a:t>
            </a:r>
            <a:r>
              <a:rPr lang="en-US" sz="2200" b="1" dirty="0" err="1"/>
              <a:t>će</a:t>
            </a:r>
            <a:r>
              <a:rPr lang="en-US" sz="2200" b="1" dirty="0"/>
              <a:t> </a:t>
            </a:r>
            <a:r>
              <a:rPr lang="en-US" sz="2200" b="1" i="1" dirty="0" err="1"/>
              <a:t>najverovatnije</a:t>
            </a:r>
            <a:r>
              <a:rPr lang="en-US" sz="2200" b="1" i="1" dirty="0"/>
              <a:t> </a:t>
            </a:r>
            <a:r>
              <a:rPr lang="en-US" sz="2200" b="1" i="1" dirty="0" err="1"/>
              <a:t>pročitati</a:t>
            </a:r>
            <a:r>
              <a:rPr lang="en-US" sz="2200" b="1" i="1" dirty="0"/>
              <a:t> </a:t>
            </a:r>
            <a:r>
              <a:rPr lang="en-US" sz="2200" b="1" i="1" dirty="0" err="1"/>
              <a:t>samo</a:t>
            </a:r>
            <a:r>
              <a:rPr lang="en-US" sz="2200" b="1" i="1" dirty="0"/>
              <a:t> </a:t>
            </a:r>
            <a:r>
              <a:rPr lang="en-US" sz="2200" b="1" i="1" dirty="0" err="1"/>
              <a:t>uvodni</a:t>
            </a:r>
            <a:r>
              <a:rPr lang="en-US" sz="2200" b="1" i="1" dirty="0"/>
              <a:t> </a:t>
            </a:r>
            <a:r>
              <a:rPr lang="en-US" sz="2200" b="1" i="1" dirty="0" err="1"/>
              <a:t>deo</a:t>
            </a:r>
            <a:r>
              <a:rPr lang="en-US" sz="2200" b="1" i="1" dirty="0"/>
              <a:t> </a:t>
            </a:r>
            <a:r>
              <a:rPr lang="en-US" sz="2200" b="1" i="1" dirty="0" err="1"/>
              <a:t>Vašeg</a:t>
            </a:r>
            <a:r>
              <a:rPr lang="en-US" sz="2200" b="1" i="1" dirty="0"/>
              <a:t> </a:t>
            </a:r>
            <a:r>
              <a:rPr lang="en-US" sz="2200" b="1" i="1" dirty="0" err="1"/>
              <a:t>biznis</a:t>
            </a:r>
            <a:r>
              <a:rPr lang="en-US" sz="2200" b="1" i="1" dirty="0"/>
              <a:t> </a:t>
            </a:r>
            <a:r>
              <a:rPr lang="en-US" sz="2200" b="1" i="1" dirty="0" err="1"/>
              <a:t>plana</a:t>
            </a:r>
            <a:r>
              <a:rPr lang="en-US" sz="2200" b="1" i="1" dirty="0"/>
              <a:t> </a:t>
            </a:r>
            <a:r>
              <a:rPr lang="en-US" sz="2200" b="1" i="1" dirty="0" err="1"/>
              <a:t>tj</a:t>
            </a:r>
            <a:r>
              <a:rPr lang="en-US" sz="2200" b="1" i="1" dirty="0"/>
              <a:t>. </a:t>
            </a:r>
            <a:r>
              <a:rPr lang="en-US" sz="2200" b="1" i="1" dirty="0" err="1"/>
              <a:t>Vaš</a:t>
            </a:r>
            <a:r>
              <a:rPr lang="en-US" sz="2200" b="1" i="1" dirty="0"/>
              <a:t> </a:t>
            </a:r>
            <a:r>
              <a:rPr lang="en-US" sz="2200" b="1" i="1" dirty="0" err="1"/>
              <a:t>rezime</a:t>
            </a:r>
            <a:r>
              <a:rPr lang="en-US" sz="2200" b="1" i="1" dirty="0"/>
              <a:t>.</a:t>
            </a:r>
            <a:r>
              <a:rPr lang="en-US" sz="2200" b="1" dirty="0"/>
              <a:t> </a:t>
            </a:r>
            <a:r>
              <a:rPr lang="en-US" sz="2200" b="1" dirty="0" err="1"/>
              <a:t>Čak</a:t>
            </a:r>
            <a:r>
              <a:rPr lang="en-US" sz="2200" b="1" dirty="0"/>
              <a:t> i da se desi da </a:t>
            </a:r>
            <a:r>
              <a:rPr lang="en-US" sz="2200" b="1" dirty="0" err="1"/>
              <a:t>ih</a:t>
            </a:r>
            <a:r>
              <a:rPr lang="en-US" sz="2200" b="1" dirty="0"/>
              <a:t> </a:t>
            </a:r>
            <a:r>
              <a:rPr lang="en-US" sz="2200" b="1" dirty="0" err="1"/>
              <a:t>Vaš</a:t>
            </a:r>
            <a:r>
              <a:rPr lang="en-US" sz="2200" b="1" dirty="0"/>
              <a:t> plan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prvu</a:t>
            </a:r>
            <a:r>
              <a:rPr lang="en-US" sz="2200" b="1" dirty="0"/>
              <a:t> </a:t>
            </a:r>
            <a:r>
              <a:rPr lang="en-US" sz="2200" b="1" dirty="0" err="1"/>
              <a:t>loptu</a:t>
            </a:r>
            <a:r>
              <a:rPr lang="en-US" sz="2200" b="1" dirty="0"/>
              <a:t> </a:t>
            </a:r>
            <a:r>
              <a:rPr lang="en-US" sz="2200" b="1" dirty="0" err="1"/>
              <a:t>zaintrigira</a:t>
            </a:r>
            <a:r>
              <a:rPr lang="en-US" sz="2200" b="1" dirty="0"/>
              <a:t>, </a:t>
            </a:r>
            <a:r>
              <a:rPr lang="en-US" sz="2200" b="1" dirty="0" err="1"/>
              <a:t>najverovatnije</a:t>
            </a:r>
            <a:r>
              <a:rPr lang="en-US" sz="2200" b="1" dirty="0"/>
              <a:t> je da </a:t>
            </a:r>
            <a:r>
              <a:rPr lang="en-US" sz="2200" b="1" dirty="0" err="1"/>
              <a:t>ćete</a:t>
            </a:r>
            <a:r>
              <a:rPr lang="en-US" sz="2200" b="1" dirty="0"/>
              <a:t> </a:t>
            </a:r>
            <a:r>
              <a:rPr lang="en-US" sz="2200" b="1" dirty="0" err="1"/>
              <a:t>dobiti</a:t>
            </a:r>
            <a:r>
              <a:rPr lang="en-US" sz="2200" b="1" dirty="0"/>
              <a:t> </a:t>
            </a:r>
            <a:r>
              <a:rPr lang="en-US" sz="2200" b="1" dirty="0" err="1"/>
              <a:t>još</a:t>
            </a:r>
            <a:r>
              <a:rPr lang="en-US" sz="2200" b="1" dirty="0"/>
              <a:t> </a:t>
            </a:r>
            <a:r>
              <a:rPr lang="en-US" sz="2200" b="1" dirty="0" err="1"/>
              <a:t>samo</a:t>
            </a:r>
            <a:r>
              <a:rPr lang="en-US" sz="2200" b="1" dirty="0"/>
              <a:t> </a:t>
            </a:r>
            <a:r>
              <a:rPr lang="en-US" sz="2200" b="1" dirty="0" err="1"/>
              <a:t>nekoliko</a:t>
            </a:r>
            <a:r>
              <a:rPr lang="en-US" sz="2200" b="1" dirty="0"/>
              <a:t> </a:t>
            </a:r>
            <a:r>
              <a:rPr lang="en-US" sz="2200" b="1" dirty="0" err="1"/>
              <a:t>minuta</a:t>
            </a:r>
            <a:r>
              <a:rPr lang="en-US" sz="2200" b="1" dirty="0"/>
              <a:t> </a:t>
            </a:r>
            <a:r>
              <a:rPr lang="en-US" sz="2200" b="1" dirty="0" err="1"/>
              <a:t>njihove</a:t>
            </a:r>
            <a:r>
              <a:rPr lang="en-US" sz="2200" b="1" dirty="0"/>
              <a:t> </a:t>
            </a:r>
            <a:r>
              <a:rPr lang="en-US" sz="2200" b="1" dirty="0" err="1"/>
              <a:t>pažnje</a:t>
            </a:r>
            <a:r>
              <a:rPr lang="en-US" sz="2200" b="1" dirty="0"/>
              <a:t>. </a:t>
            </a:r>
            <a:r>
              <a:rPr lang="en-US" sz="2200" b="1" i="1" dirty="0" err="1"/>
              <a:t>Ovde</a:t>
            </a:r>
            <a:r>
              <a:rPr lang="en-US" sz="2200" b="1" i="1" dirty="0"/>
              <a:t> je od </a:t>
            </a:r>
            <a:r>
              <a:rPr lang="en-US" sz="2200" b="1" i="1" dirty="0" err="1"/>
              <a:t>vitalnog</a:t>
            </a:r>
            <a:r>
              <a:rPr lang="en-US" sz="2200" b="1" i="1" dirty="0"/>
              <a:t> </a:t>
            </a:r>
            <a:r>
              <a:rPr lang="en-US" sz="2200" b="1" i="1" dirty="0" err="1"/>
              <a:t>značaja</a:t>
            </a:r>
            <a:r>
              <a:rPr lang="en-US" sz="2200" b="1" i="1" dirty="0"/>
              <a:t> da </a:t>
            </a:r>
            <a:r>
              <a:rPr lang="en-US" sz="2200" b="1" i="1" dirty="0" err="1"/>
              <a:t>odmah</a:t>
            </a:r>
            <a:r>
              <a:rPr lang="en-US" sz="2200" b="1" i="1" dirty="0"/>
              <a:t> </a:t>
            </a:r>
            <a:r>
              <a:rPr lang="en-US" sz="2200" b="1" i="1" dirty="0" err="1"/>
              <a:t>ostavite</a:t>
            </a:r>
            <a:r>
              <a:rPr lang="en-US" sz="2200" b="1" i="1" dirty="0"/>
              <a:t> </a:t>
            </a:r>
            <a:r>
              <a:rPr lang="en-US" sz="2200" b="1" i="1" dirty="0" err="1"/>
              <a:t>dobar</a:t>
            </a:r>
            <a:r>
              <a:rPr lang="en-US" sz="2200" b="1" i="1" dirty="0"/>
              <a:t> </a:t>
            </a:r>
            <a:r>
              <a:rPr lang="en-US" sz="2200" b="1" i="1" dirty="0" err="1"/>
              <a:t>utisak</a:t>
            </a:r>
            <a:r>
              <a:rPr lang="en-US" sz="2200" b="1" i="1" dirty="0"/>
              <a:t>.</a:t>
            </a:r>
            <a:endParaRPr lang="en-US" sz="2200" b="1" dirty="0"/>
          </a:p>
          <a:p>
            <a:pPr fontAlgn="base"/>
            <a:r>
              <a:rPr lang="sr-Latn-RS" sz="2200" b="1" dirty="0" smtClean="0"/>
              <a:t>Da </a:t>
            </a:r>
            <a:r>
              <a:rPr lang="en-US" sz="2200" b="1" dirty="0" smtClean="0"/>
              <a:t>startup </a:t>
            </a:r>
            <a:r>
              <a:rPr lang="en-US" sz="2200" b="1" dirty="0"/>
              <a:t>ne bi </a:t>
            </a:r>
            <a:r>
              <a:rPr lang="en-US" sz="2200" b="1" dirty="0" err="1"/>
              <a:t>propao</a:t>
            </a:r>
            <a:r>
              <a:rPr lang="en-US" sz="2200" b="1" dirty="0"/>
              <a:t> pre </a:t>
            </a:r>
            <a:r>
              <a:rPr lang="en-US" sz="2200" b="1" dirty="0" err="1"/>
              <a:t>nego</a:t>
            </a:r>
            <a:r>
              <a:rPr lang="en-US" sz="2200" b="1" dirty="0"/>
              <a:t> </a:t>
            </a:r>
            <a:r>
              <a:rPr lang="en-US" sz="2200" b="1" dirty="0" err="1"/>
              <a:t>što</a:t>
            </a:r>
            <a:r>
              <a:rPr lang="en-US" sz="2200" b="1" dirty="0"/>
              <a:t> </a:t>
            </a:r>
            <a:r>
              <a:rPr lang="sr-Latn-RS" sz="2200" b="1" dirty="0" smtClean="0"/>
              <a:t>se pokrene treba da</a:t>
            </a:r>
            <a:r>
              <a:rPr lang="en-US" sz="2200" b="1" dirty="0" smtClean="0"/>
              <a:t> se:</a:t>
            </a:r>
            <a:endParaRPr lang="en-US" sz="2200" b="1" dirty="0"/>
          </a:p>
          <a:p>
            <a:pPr fontAlgn="base"/>
            <a:r>
              <a:rPr lang="en-US" sz="2200" b="1" dirty="0" err="1" smtClean="0"/>
              <a:t>Napravi</a:t>
            </a:r>
            <a:r>
              <a:rPr lang="en-US" sz="2200" b="1" dirty="0" smtClean="0"/>
              <a:t> </a:t>
            </a:r>
            <a:r>
              <a:rPr lang="en-US" sz="2200" b="1" i="1" dirty="0" err="1"/>
              <a:t>sažet</a:t>
            </a:r>
            <a:r>
              <a:rPr lang="en-US" sz="2200" b="1" i="1" dirty="0"/>
              <a:t> i </a:t>
            </a:r>
            <a:r>
              <a:rPr lang="en-US" sz="2200" b="1" i="1" dirty="0" err="1"/>
              <a:t>ubedljiv</a:t>
            </a:r>
            <a:r>
              <a:rPr lang="en-US" sz="2200" b="1" dirty="0"/>
              <a:t> </a:t>
            </a:r>
            <a:r>
              <a:rPr lang="en-US" sz="2200" b="1" i="1" dirty="0" err="1"/>
              <a:t>rezime</a:t>
            </a:r>
            <a:r>
              <a:rPr lang="en-US" sz="2200" b="1" dirty="0"/>
              <a:t>, i </a:t>
            </a:r>
            <a:r>
              <a:rPr lang="en-US" sz="2200" b="1" dirty="0" err="1" smtClean="0"/>
              <a:t>objasne</a:t>
            </a:r>
            <a:r>
              <a:rPr lang="en-US" sz="2200" b="1" dirty="0" smtClean="0"/>
              <a:t> </a:t>
            </a:r>
            <a:r>
              <a:rPr lang="en-US" sz="2200" b="1" i="1" dirty="0" err="1"/>
              <a:t>osnovne</a:t>
            </a:r>
            <a:r>
              <a:rPr lang="en-US" sz="2200" b="1" i="1" dirty="0"/>
              <a:t> </a:t>
            </a:r>
            <a:r>
              <a:rPr lang="en-US" sz="2200" b="1" i="1" dirty="0" err="1"/>
              <a:t>koncepte</a:t>
            </a:r>
            <a:r>
              <a:rPr lang="en-US" sz="2200" b="1" dirty="0"/>
              <a:t> </a:t>
            </a:r>
            <a:r>
              <a:rPr lang="en-US" sz="2200" b="1" dirty="0" err="1"/>
              <a:t>vezane</a:t>
            </a:r>
            <a:r>
              <a:rPr lang="en-US" sz="2200" b="1" dirty="0"/>
              <a:t> za </a:t>
            </a:r>
            <a:r>
              <a:rPr lang="en-US" sz="2200" b="1" dirty="0" err="1" smtClean="0"/>
              <a:t>poslovanje</a:t>
            </a:r>
            <a:r>
              <a:rPr lang="en-US" sz="2200" b="1" dirty="0"/>
              <a:t>.</a:t>
            </a:r>
          </a:p>
          <a:p>
            <a:pPr fontAlgn="base"/>
            <a:r>
              <a:rPr lang="en-US" sz="2200" b="1" dirty="0" err="1" smtClean="0"/>
              <a:t>Obavi</a:t>
            </a:r>
            <a:r>
              <a:rPr lang="en-US" sz="2200" b="1" dirty="0" smtClean="0"/>
              <a:t> </a:t>
            </a:r>
            <a:r>
              <a:rPr lang="en-US" sz="2200" b="1" i="1" dirty="0" err="1"/>
              <a:t>temeljno</a:t>
            </a:r>
            <a:r>
              <a:rPr lang="en-US" sz="2200" b="1" i="1" dirty="0"/>
              <a:t> </a:t>
            </a:r>
            <a:r>
              <a:rPr lang="en-US" sz="2200" b="1" i="1" dirty="0" err="1"/>
              <a:t>istraživanje</a:t>
            </a:r>
            <a:r>
              <a:rPr lang="en-US" sz="2200" b="1" dirty="0"/>
              <a:t> </a:t>
            </a:r>
            <a:r>
              <a:rPr lang="en-US" sz="2200" b="1" dirty="0" err="1"/>
              <a:t>kako</a:t>
            </a:r>
            <a:r>
              <a:rPr lang="en-US" sz="2200" b="1" dirty="0"/>
              <a:t> </a:t>
            </a:r>
            <a:r>
              <a:rPr lang="sr-Latn-RS" sz="2200" b="1" dirty="0" smtClean="0"/>
              <a:t>se </a:t>
            </a:r>
            <a:r>
              <a:rPr lang="en-US" sz="2200" b="1" dirty="0" smtClean="0"/>
              <a:t>ne bi </a:t>
            </a:r>
            <a:r>
              <a:rPr lang="en-US" sz="2200" b="1" dirty="0" err="1" smtClean="0"/>
              <a:t>ostavi</a:t>
            </a:r>
            <a:r>
              <a:rPr lang="sr-Latn-RS" sz="2200" b="1" dirty="0" smtClean="0"/>
              <a:t>o</a:t>
            </a:r>
            <a:r>
              <a:rPr lang="en-US" sz="2200" b="1" dirty="0" smtClean="0"/>
              <a:t> </a:t>
            </a:r>
            <a:r>
              <a:rPr lang="en-US" sz="2200" b="1" dirty="0" err="1"/>
              <a:t>utisak</a:t>
            </a:r>
            <a:r>
              <a:rPr lang="en-US" sz="2200" b="1" dirty="0"/>
              <a:t> </a:t>
            </a:r>
            <a:r>
              <a:rPr lang="en-US" sz="2200" b="1" dirty="0" err="1"/>
              <a:t>amatera</a:t>
            </a:r>
            <a:r>
              <a:rPr lang="en-US" sz="2200" b="1" dirty="0"/>
              <a:t>.</a:t>
            </a:r>
          </a:p>
          <a:p>
            <a:pPr marL="0" indent="0" algn="just">
              <a:buNone/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349751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0416" y="134582"/>
            <a:ext cx="8911687" cy="1334000"/>
          </a:xfrm>
        </p:spPr>
        <p:txBody>
          <a:bodyPr>
            <a:normAutofit/>
          </a:bodyPr>
          <a:lstStyle/>
          <a:p>
            <a:pPr algn="ctr"/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6909" y="895101"/>
            <a:ext cx="10451667" cy="3769263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err="1"/>
              <a:t>Zašto</a:t>
            </a:r>
            <a:r>
              <a:rPr lang="en-US" sz="2200" b="1" dirty="0"/>
              <a:t> mi je </a:t>
            </a:r>
            <a:r>
              <a:rPr lang="en-US" sz="2200" b="1" dirty="0" err="1"/>
              <a:t>biznis</a:t>
            </a:r>
            <a:r>
              <a:rPr lang="en-US" sz="2200" b="1" dirty="0"/>
              <a:t> </a:t>
            </a:r>
            <a:r>
              <a:rPr lang="en-US" sz="2200" b="1" dirty="0" err="1"/>
              <a:t>propao</a:t>
            </a:r>
            <a:r>
              <a:rPr lang="en-US" sz="2200" b="1" dirty="0"/>
              <a:t>? </a:t>
            </a:r>
            <a:r>
              <a:rPr lang="en-US" sz="2200" b="1" dirty="0" err="1">
                <a:solidFill>
                  <a:srgbClr val="0070C0"/>
                </a:solidFill>
              </a:rPr>
              <a:t>Možda</a:t>
            </a:r>
            <a:r>
              <a:rPr lang="en-US" sz="2200" b="1" dirty="0">
                <a:solidFill>
                  <a:srgbClr val="0070C0"/>
                </a:solidFill>
              </a:rPr>
              <a:t> </a:t>
            </a:r>
            <a:r>
              <a:rPr lang="en-US" sz="2200" b="1" dirty="0" err="1">
                <a:solidFill>
                  <a:srgbClr val="0070C0"/>
                </a:solidFill>
              </a:rPr>
              <a:t>zbog</a:t>
            </a:r>
            <a:r>
              <a:rPr lang="en-US" sz="2200" b="1" dirty="0">
                <a:solidFill>
                  <a:srgbClr val="0070C0"/>
                </a:solidFill>
              </a:rPr>
              <a:t> UMIŠLJENOSTI (47</a:t>
            </a:r>
            <a:r>
              <a:rPr lang="en-US" sz="2200" b="1" dirty="0" smtClean="0">
                <a:solidFill>
                  <a:srgbClr val="0070C0"/>
                </a:solidFill>
              </a:rPr>
              <a:t>%)</a:t>
            </a:r>
            <a:endParaRPr lang="sr-Latn-RS" sz="2200" b="1" dirty="0">
              <a:solidFill>
                <a:srgbClr val="0070C0"/>
              </a:solidFill>
            </a:endParaRPr>
          </a:p>
          <a:p>
            <a:pPr fontAlgn="base"/>
            <a:r>
              <a:rPr lang="en-US" sz="2200" b="1" dirty="0"/>
              <a:t>U tom </a:t>
            </a:r>
            <a:r>
              <a:rPr lang="en-US" sz="2200" b="1" dirty="0" err="1"/>
              <a:t>smislu</a:t>
            </a:r>
            <a:r>
              <a:rPr lang="en-US" sz="2200" b="1" dirty="0"/>
              <a:t>, </a:t>
            </a:r>
            <a:r>
              <a:rPr lang="en-US" sz="2200" b="1" dirty="0" err="1"/>
              <a:t>evo</a:t>
            </a:r>
            <a:r>
              <a:rPr lang="en-US" sz="2200" b="1" dirty="0"/>
              <a:t> </a:t>
            </a:r>
            <a:r>
              <a:rPr lang="en-US" sz="2200" b="1" dirty="0" err="1"/>
              <a:t>još</a:t>
            </a:r>
            <a:r>
              <a:rPr lang="en-US" sz="2200" b="1" dirty="0"/>
              <a:t> </a:t>
            </a:r>
            <a:r>
              <a:rPr lang="en-US" sz="2200" b="1" dirty="0" err="1"/>
              <a:t>kako</a:t>
            </a:r>
            <a:r>
              <a:rPr lang="en-US" sz="2200" b="1" dirty="0"/>
              <a:t> </a:t>
            </a:r>
            <a:r>
              <a:rPr lang="en-US" sz="2200" b="1" dirty="0" err="1"/>
              <a:t>Vaša</a:t>
            </a:r>
            <a:r>
              <a:rPr lang="en-US" sz="2200" b="1" dirty="0"/>
              <a:t> </a:t>
            </a:r>
            <a:r>
              <a:rPr lang="en-US" sz="2200" b="1" dirty="0" err="1"/>
              <a:t>umišljenost</a:t>
            </a:r>
            <a:r>
              <a:rPr lang="en-US" sz="2200" b="1" dirty="0"/>
              <a:t> </a:t>
            </a:r>
            <a:r>
              <a:rPr lang="en-US" sz="2200" b="1" dirty="0" err="1"/>
              <a:t>može</a:t>
            </a:r>
            <a:r>
              <a:rPr lang="en-US" sz="2200" b="1" dirty="0"/>
              <a:t> da </a:t>
            </a:r>
            <a:r>
              <a:rPr lang="en-US" sz="2200" b="1" dirty="0" err="1"/>
              <a:t>prouzrokuje</a:t>
            </a:r>
            <a:r>
              <a:rPr lang="en-US" sz="2200" b="1" dirty="0"/>
              <a:t> </a:t>
            </a:r>
            <a:r>
              <a:rPr lang="en-US" sz="2200" b="1" dirty="0" err="1"/>
              <a:t>propast</a:t>
            </a:r>
            <a:r>
              <a:rPr lang="en-US" sz="2200" b="1" dirty="0"/>
              <a:t> </a:t>
            </a:r>
            <a:r>
              <a:rPr lang="en-US" sz="2200" b="1" dirty="0" err="1"/>
              <a:t>Vašeg</a:t>
            </a:r>
            <a:r>
              <a:rPr lang="en-US" sz="2200" b="1" dirty="0"/>
              <a:t> </a:t>
            </a:r>
            <a:r>
              <a:rPr lang="en-US" sz="2200" b="1" dirty="0" err="1"/>
              <a:t>biznisa</a:t>
            </a:r>
            <a:r>
              <a:rPr lang="en-US" sz="2200" b="1" dirty="0"/>
              <a:t>:</a:t>
            </a:r>
          </a:p>
          <a:p>
            <a:pPr fontAlgn="base"/>
            <a:r>
              <a:rPr lang="en-US" sz="2200" b="1" dirty="0" err="1"/>
              <a:t>Zanemarujete</a:t>
            </a:r>
            <a:r>
              <a:rPr lang="en-US" sz="2200" b="1" dirty="0"/>
              <a:t> </a:t>
            </a:r>
            <a:r>
              <a:rPr lang="en-US" sz="2200" b="1" dirty="0" err="1"/>
              <a:t>konkurenciju</a:t>
            </a:r>
            <a:r>
              <a:rPr lang="en-US" sz="2200" b="1" dirty="0"/>
              <a:t>: 19%</a:t>
            </a:r>
          </a:p>
          <a:p>
            <a:pPr fontAlgn="base"/>
            <a:r>
              <a:rPr lang="en-US" sz="2200" b="1" dirty="0" err="1"/>
              <a:t>Nemate</a:t>
            </a:r>
            <a:r>
              <a:rPr lang="en-US" sz="2200" b="1" dirty="0"/>
              <a:t> marketing plan: 14%</a:t>
            </a:r>
          </a:p>
          <a:p>
            <a:pPr fontAlgn="base"/>
            <a:r>
              <a:rPr lang="en-US" sz="2200" b="1" dirty="0" err="1"/>
              <a:t>Ignorišete</a:t>
            </a:r>
            <a:r>
              <a:rPr lang="en-US" sz="2200" b="1" dirty="0"/>
              <a:t> </a:t>
            </a:r>
            <a:r>
              <a:rPr lang="en-US" sz="2200" b="1" dirty="0" err="1"/>
              <a:t>potrošača</a:t>
            </a:r>
            <a:r>
              <a:rPr lang="en-US" sz="2200" b="1" dirty="0"/>
              <a:t>: 14</a:t>
            </a:r>
            <a:r>
              <a:rPr lang="en-US" sz="2200" b="1" dirty="0" smtClean="0"/>
              <a:t>%</a:t>
            </a:r>
            <a:endParaRPr lang="sr-Latn-RS" sz="2200" b="1" dirty="0" smtClean="0"/>
          </a:p>
          <a:p>
            <a:pPr fontAlgn="base"/>
            <a:r>
              <a:rPr lang="en-US" sz="2200" b="1" dirty="0" err="1"/>
              <a:t>Mislite</a:t>
            </a:r>
            <a:r>
              <a:rPr lang="en-US" sz="2200" b="1" dirty="0"/>
              <a:t> da </a:t>
            </a:r>
            <a:r>
              <a:rPr lang="en-US" sz="2200" b="1" dirty="0" err="1"/>
              <a:t>vaš</a:t>
            </a:r>
            <a:r>
              <a:rPr lang="en-US" sz="2200" b="1" dirty="0"/>
              <a:t> </a:t>
            </a:r>
            <a:r>
              <a:rPr lang="en-US" sz="2200" b="1" dirty="0" err="1"/>
              <a:t>posao</a:t>
            </a:r>
            <a:r>
              <a:rPr lang="en-US" sz="2200" b="1" dirty="0"/>
              <a:t> </a:t>
            </a:r>
            <a:r>
              <a:rPr lang="en-US" sz="2200" b="1" dirty="0" err="1"/>
              <a:t>nema</a:t>
            </a:r>
            <a:r>
              <a:rPr lang="en-US" sz="2200" b="1" dirty="0"/>
              <a:t> </a:t>
            </a:r>
            <a:r>
              <a:rPr lang="en-US" sz="2200" b="1" dirty="0" err="1"/>
              <a:t>direktnu</a:t>
            </a:r>
            <a:r>
              <a:rPr lang="en-US" sz="2200" b="1" dirty="0"/>
              <a:t> </a:t>
            </a:r>
            <a:r>
              <a:rPr lang="en-US" sz="2200" b="1" dirty="0" err="1"/>
              <a:t>konkurenciju</a:t>
            </a:r>
            <a:endParaRPr lang="en-US" sz="2200" b="1" dirty="0"/>
          </a:p>
          <a:p>
            <a:pPr fontAlgn="base"/>
            <a:r>
              <a:rPr lang="en-US" sz="2200" b="1" dirty="0"/>
              <a:t> </a:t>
            </a:r>
            <a:r>
              <a:rPr lang="en-US" sz="2200" b="1" dirty="0" err="1"/>
              <a:t>Ponekad</a:t>
            </a:r>
            <a:r>
              <a:rPr lang="en-US" sz="2200" b="1" dirty="0"/>
              <a:t> </a:t>
            </a:r>
            <a:r>
              <a:rPr lang="en-US" sz="2200" b="1" dirty="0" err="1"/>
              <a:t>uzbuđenje</a:t>
            </a:r>
            <a:r>
              <a:rPr lang="en-US" sz="2200" b="1" dirty="0"/>
              <a:t> </a:t>
            </a:r>
            <a:r>
              <a:rPr lang="en-US" sz="2200" b="1" dirty="0" err="1"/>
              <a:t>oko</a:t>
            </a:r>
            <a:r>
              <a:rPr lang="en-US" sz="2200" b="1" dirty="0"/>
              <a:t> </a:t>
            </a:r>
            <a:r>
              <a:rPr lang="en-US" sz="2200" b="1" dirty="0" err="1"/>
              <a:t>novog</a:t>
            </a:r>
            <a:r>
              <a:rPr lang="en-US" sz="2200" b="1" dirty="0"/>
              <a:t> </a:t>
            </a:r>
            <a:r>
              <a:rPr lang="en-US" sz="2200" b="1" dirty="0" err="1"/>
              <a:t>posla</a:t>
            </a:r>
            <a:r>
              <a:rPr lang="en-US" sz="2200" b="1" dirty="0"/>
              <a:t> </a:t>
            </a:r>
            <a:r>
              <a:rPr lang="en-US" sz="2200" b="1" dirty="0" err="1"/>
              <a:t>ili</a:t>
            </a:r>
            <a:r>
              <a:rPr lang="en-US" sz="2200" b="1" dirty="0"/>
              <a:t> </a:t>
            </a:r>
            <a:r>
              <a:rPr lang="en-US" sz="2200" b="1" dirty="0" err="1"/>
              <a:t>novog</a:t>
            </a:r>
            <a:r>
              <a:rPr lang="en-US" sz="2200" b="1" dirty="0"/>
              <a:t> </a:t>
            </a:r>
            <a:r>
              <a:rPr lang="en-US" sz="2200" b="1" dirty="0" err="1"/>
              <a:t>proizvoda</a:t>
            </a:r>
            <a:r>
              <a:rPr lang="en-US" sz="2200" b="1" dirty="0"/>
              <a:t> </a:t>
            </a:r>
            <a:r>
              <a:rPr lang="en-US" sz="2200" b="1" dirty="0" err="1"/>
              <a:t>ponese</a:t>
            </a:r>
            <a:r>
              <a:rPr lang="en-US" sz="2200" b="1" dirty="0"/>
              <a:t> </a:t>
            </a:r>
            <a:r>
              <a:rPr lang="en-US" sz="2200" b="1" dirty="0" err="1"/>
              <a:t>novopečene</a:t>
            </a:r>
            <a:r>
              <a:rPr lang="en-US" sz="2200" b="1" dirty="0"/>
              <a:t> </a:t>
            </a:r>
            <a:r>
              <a:rPr lang="en-US" sz="2200" b="1" dirty="0" err="1"/>
              <a:t>preduzetnike</a:t>
            </a:r>
            <a:r>
              <a:rPr lang="en-US" sz="2200" b="1" dirty="0"/>
              <a:t> do </a:t>
            </a:r>
            <a:r>
              <a:rPr lang="en-US" sz="2200" b="1" dirty="0" err="1"/>
              <a:t>te</a:t>
            </a:r>
            <a:r>
              <a:rPr lang="en-US" sz="2200" b="1" dirty="0"/>
              <a:t> mere da </a:t>
            </a:r>
            <a:r>
              <a:rPr lang="en-US" sz="2200" b="1" dirty="0" err="1"/>
              <a:t>pomisle</a:t>
            </a:r>
            <a:r>
              <a:rPr lang="en-US" sz="2200" b="1" dirty="0"/>
              <a:t> </a:t>
            </a:r>
            <a:r>
              <a:rPr lang="en-US" sz="2200" b="1" dirty="0" err="1"/>
              <a:t>kako</a:t>
            </a:r>
            <a:r>
              <a:rPr lang="en-US" sz="2200" b="1" dirty="0"/>
              <a:t> </a:t>
            </a:r>
            <a:r>
              <a:rPr lang="en-US" sz="2200" b="1" dirty="0" err="1"/>
              <a:t>nemaju</a:t>
            </a:r>
            <a:r>
              <a:rPr lang="en-US" sz="2200" b="1" dirty="0"/>
              <a:t> </a:t>
            </a:r>
            <a:r>
              <a:rPr lang="en-US" sz="2200" b="1" dirty="0" err="1"/>
              <a:t>direktnu</a:t>
            </a:r>
            <a:r>
              <a:rPr lang="en-US" sz="2200" b="1" dirty="0"/>
              <a:t> </a:t>
            </a:r>
            <a:r>
              <a:rPr lang="en-US" sz="2200" b="1" dirty="0" err="1">
                <a:hlinkClick r:id="rId2"/>
              </a:rPr>
              <a:t>konkurenciju</a:t>
            </a:r>
            <a:r>
              <a:rPr lang="en-US" sz="2200" b="1" dirty="0"/>
              <a:t> </a:t>
            </a:r>
            <a:r>
              <a:rPr lang="en-US" sz="2200" b="1" dirty="0" err="1"/>
              <a:t>ili</a:t>
            </a:r>
            <a:r>
              <a:rPr lang="en-US" sz="2200" b="1" dirty="0"/>
              <a:t> da je </a:t>
            </a:r>
            <a:r>
              <a:rPr lang="en-US" sz="2200" b="1" dirty="0" err="1"/>
              <a:t>njihov</a:t>
            </a:r>
            <a:r>
              <a:rPr lang="en-US" sz="2200" b="1" dirty="0"/>
              <a:t> </a:t>
            </a:r>
            <a:r>
              <a:rPr lang="en-US" sz="2200" b="1" dirty="0" err="1"/>
              <a:t>proizvod</a:t>
            </a:r>
            <a:r>
              <a:rPr lang="en-US" sz="2200" b="1" dirty="0"/>
              <a:t> </a:t>
            </a:r>
            <a:r>
              <a:rPr lang="en-US" sz="2200" b="1" dirty="0" err="1"/>
              <a:t>superioran</a:t>
            </a:r>
            <a:r>
              <a:rPr lang="en-US" sz="2200" b="1" dirty="0"/>
              <a:t> u </a:t>
            </a:r>
            <a:r>
              <a:rPr lang="en-US" sz="2200" b="1" dirty="0" err="1"/>
              <a:t>odnosu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rivalske</a:t>
            </a:r>
            <a:r>
              <a:rPr lang="en-US" sz="2200" b="1" dirty="0"/>
              <a:t> </a:t>
            </a:r>
            <a:r>
              <a:rPr lang="en-US" sz="2200" b="1" dirty="0" err="1"/>
              <a:t>proizvode</a:t>
            </a:r>
            <a:r>
              <a:rPr lang="en-US" sz="2200" b="1" dirty="0"/>
              <a:t>.</a:t>
            </a:r>
          </a:p>
          <a:p>
            <a:pPr fontAlgn="base"/>
            <a:r>
              <a:rPr lang="en-US" sz="2200" b="1" dirty="0"/>
              <a:t>U </a:t>
            </a:r>
            <a:r>
              <a:rPr lang="en-US" sz="2200" b="1" dirty="0" err="1"/>
              <a:t>stvarnosti</a:t>
            </a:r>
            <a:r>
              <a:rPr lang="en-US" sz="2200" b="1" dirty="0"/>
              <a:t>, </a:t>
            </a:r>
            <a:r>
              <a:rPr lang="en-US" sz="2200" b="1" dirty="0" err="1"/>
              <a:t>retko</a:t>
            </a:r>
            <a:r>
              <a:rPr lang="en-US" sz="2200" b="1" dirty="0"/>
              <a:t> </a:t>
            </a:r>
            <a:r>
              <a:rPr lang="en-US" sz="2200" b="1" dirty="0" err="1"/>
              <a:t>kad</a:t>
            </a:r>
            <a:r>
              <a:rPr lang="en-US" sz="2200" b="1" dirty="0"/>
              <a:t> se </a:t>
            </a:r>
            <a:r>
              <a:rPr lang="en-US" sz="2200" b="1" dirty="0" err="1"/>
              <a:t>dešava</a:t>
            </a:r>
            <a:r>
              <a:rPr lang="en-US" sz="2200" b="1" dirty="0"/>
              <a:t> da </a:t>
            </a:r>
            <a:r>
              <a:rPr lang="en-US" sz="2200" b="1" dirty="0" err="1"/>
              <a:t>nemate</a:t>
            </a:r>
            <a:r>
              <a:rPr lang="en-US" sz="2200" b="1" dirty="0"/>
              <a:t> </a:t>
            </a:r>
            <a:r>
              <a:rPr lang="en-US" sz="2200" b="1" dirty="0" err="1"/>
              <a:t>direktnu</a:t>
            </a:r>
            <a:r>
              <a:rPr lang="en-US" sz="2200" b="1" dirty="0"/>
              <a:t> </a:t>
            </a:r>
            <a:r>
              <a:rPr lang="en-US" sz="2200" b="1" dirty="0" err="1"/>
              <a:t>konkurenciju</a:t>
            </a:r>
            <a:r>
              <a:rPr lang="en-US" sz="2200" b="1" dirty="0"/>
              <a:t>. </a:t>
            </a:r>
            <a:r>
              <a:rPr lang="en-US" sz="2200" b="1" dirty="0" err="1"/>
              <a:t>Sem</a:t>
            </a:r>
            <a:r>
              <a:rPr lang="en-US" sz="2200" b="1" dirty="0"/>
              <a:t> </a:t>
            </a:r>
            <a:r>
              <a:rPr lang="en-US" sz="2200" b="1" dirty="0" err="1"/>
              <a:t>ako</a:t>
            </a:r>
            <a:r>
              <a:rPr lang="en-US" sz="2200" b="1" dirty="0"/>
              <a:t> </a:t>
            </a:r>
            <a:r>
              <a:rPr lang="en-US" sz="2200" b="1" dirty="0" err="1"/>
              <a:t>ste</a:t>
            </a:r>
            <a:r>
              <a:rPr lang="en-US" sz="2200" b="1" dirty="0"/>
              <a:t> </a:t>
            </a:r>
            <a:r>
              <a:rPr lang="en-US" sz="2200" b="1" dirty="0" err="1"/>
              <a:t>izmislili</a:t>
            </a:r>
            <a:r>
              <a:rPr lang="en-US" sz="2200" b="1" dirty="0"/>
              <a:t> </a:t>
            </a:r>
            <a:r>
              <a:rPr lang="en-US" sz="2200" b="1" dirty="0" err="1"/>
              <a:t>potpuno</a:t>
            </a:r>
            <a:r>
              <a:rPr lang="en-US" sz="2200" b="1" dirty="0"/>
              <a:t> </a:t>
            </a:r>
            <a:r>
              <a:rPr lang="en-US" sz="2200" b="1" dirty="0" err="1"/>
              <a:t>nov</a:t>
            </a:r>
            <a:r>
              <a:rPr lang="en-US" sz="2200" b="1" dirty="0"/>
              <a:t> </a:t>
            </a:r>
            <a:r>
              <a:rPr lang="en-US" sz="2200" b="1" dirty="0" err="1"/>
              <a:t>proizvod</a:t>
            </a:r>
            <a:r>
              <a:rPr lang="en-US" sz="2200" b="1" dirty="0"/>
              <a:t>, </a:t>
            </a:r>
            <a:r>
              <a:rPr lang="en-US" sz="2200" b="1" dirty="0" err="1"/>
              <a:t>uvek</a:t>
            </a:r>
            <a:r>
              <a:rPr lang="en-US" sz="2200" b="1" dirty="0"/>
              <a:t> </a:t>
            </a:r>
            <a:r>
              <a:rPr lang="en-US" sz="2200" b="1" dirty="0" err="1"/>
              <a:t>će</a:t>
            </a:r>
            <a:r>
              <a:rPr lang="en-US" sz="2200" b="1" dirty="0"/>
              <a:t> </a:t>
            </a:r>
            <a:r>
              <a:rPr lang="en-US" sz="2200" b="1" dirty="0" err="1"/>
              <a:t>biti</a:t>
            </a:r>
            <a:r>
              <a:rPr lang="en-US" sz="2200" b="1" dirty="0"/>
              <a:t> </a:t>
            </a:r>
            <a:r>
              <a:rPr lang="en-US" sz="2200" b="1" dirty="0" err="1"/>
              <a:t>nekoga</a:t>
            </a:r>
            <a:r>
              <a:rPr lang="en-US" sz="2200" b="1" dirty="0"/>
              <a:t> </a:t>
            </a:r>
            <a:r>
              <a:rPr lang="en-US" sz="2200" b="1" dirty="0" err="1"/>
              <a:t>ko</a:t>
            </a:r>
            <a:r>
              <a:rPr lang="en-US" sz="2200" b="1" dirty="0"/>
              <a:t> </a:t>
            </a:r>
            <a:r>
              <a:rPr lang="en-US" sz="2200" b="1" dirty="0" err="1"/>
              <a:t>već</a:t>
            </a:r>
            <a:r>
              <a:rPr lang="en-US" sz="2200" b="1" dirty="0"/>
              <a:t> </a:t>
            </a:r>
            <a:r>
              <a:rPr lang="en-US" sz="2200" b="1" dirty="0" err="1"/>
              <a:t>ima</a:t>
            </a:r>
            <a:r>
              <a:rPr lang="en-US" sz="2200" b="1" dirty="0"/>
              <a:t> </a:t>
            </a:r>
            <a:r>
              <a:rPr lang="en-US" sz="2200" b="1" dirty="0" err="1"/>
              <a:t>udeo</a:t>
            </a:r>
            <a:r>
              <a:rPr lang="en-US" sz="2200" b="1" dirty="0"/>
              <a:t> </a:t>
            </a:r>
            <a:r>
              <a:rPr lang="en-US" sz="2200" b="1" dirty="0" err="1"/>
              <a:t>na</a:t>
            </a:r>
            <a:r>
              <a:rPr lang="en-US" sz="2200" b="1" dirty="0"/>
              <a:t> </a:t>
            </a:r>
            <a:r>
              <a:rPr lang="en-US" sz="2200" b="1" dirty="0" err="1"/>
              <a:t>tržištu</a:t>
            </a:r>
            <a:r>
              <a:rPr lang="en-US" sz="2200" b="1" dirty="0"/>
              <a:t> </a:t>
            </a:r>
            <a:r>
              <a:rPr lang="en-US" sz="2200" b="1" dirty="0" err="1"/>
              <a:t>koje</a:t>
            </a:r>
            <a:r>
              <a:rPr lang="en-US" sz="2200" b="1" dirty="0"/>
              <a:t> Vas </a:t>
            </a:r>
            <a:r>
              <a:rPr lang="en-US" sz="2200" b="1" dirty="0" err="1"/>
              <a:t>zanima</a:t>
            </a:r>
            <a:r>
              <a:rPr lang="en-US" sz="2200" b="1" dirty="0"/>
              <a:t>.</a:t>
            </a:r>
          </a:p>
          <a:p>
            <a:pPr algn="just"/>
            <a:endParaRPr lang="en-GB" sz="2200" b="1" dirty="0"/>
          </a:p>
          <a:p>
            <a:pPr fontAlgn="base"/>
            <a:endParaRPr lang="en-US" sz="2200" b="1" dirty="0"/>
          </a:p>
          <a:p>
            <a:pPr marL="0" indent="0" fontAlgn="base">
              <a:buNone/>
            </a:pP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38308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1264555"/>
            <a:ext cx="10451667" cy="3769263"/>
          </a:xfrm>
        </p:spPr>
        <p:txBody>
          <a:bodyPr>
            <a:noAutofit/>
          </a:bodyPr>
          <a:lstStyle/>
          <a:p>
            <a:pPr algn="just"/>
            <a:r>
              <a:rPr lang="sr-Latn-RS" sz="2300" b="1" dirty="0" smtClean="0">
                <a:solidFill>
                  <a:srgbClr val="C00000"/>
                </a:solidFill>
              </a:rPr>
              <a:t>N</a:t>
            </a:r>
            <a:r>
              <a:rPr lang="en-GB" sz="2300" b="1" dirty="0" smtClean="0">
                <a:solidFill>
                  <a:srgbClr val="C00000"/>
                </a:solidFill>
              </a:rPr>
              <a:t>ESLAGANJE </a:t>
            </a:r>
            <a:r>
              <a:rPr lang="en-GB" sz="2300" b="1" dirty="0">
                <a:solidFill>
                  <a:srgbClr val="C00000"/>
                </a:solidFill>
              </a:rPr>
              <a:t>(36%) </a:t>
            </a:r>
            <a:r>
              <a:rPr lang="en-GB" sz="2300" b="1" dirty="0" err="1">
                <a:solidFill>
                  <a:srgbClr val="C00000"/>
                </a:solidFill>
              </a:rPr>
              <a:t>kao</a:t>
            </a:r>
            <a:r>
              <a:rPr lang="en-GB" sz="2300" b="1" dirty="0">
                <a:solidFill>
                  <a:srgbClr val="C00000"/>
                </a:solidFill>
              </a:rPr>
              <a:t> </a:t>
            </a:r>
            <a:r>
              <a:rPr lang="en-GB" sz="2300" b="1" dirty="0" err="1">
                <a:solidFill>
                  <a:srgbClr val="C00000"/>
                </a:solidFill>
              </a:rPr>
              <a:t>uzrok</a:t>
            </a:r>
            <a:r>
              <a:rPr lang="en-GB" sz="2300" b="1" dirty="0">
                <a:solidFill>
                  <a:srgbClr val="C00000"/>
                </a:solidFill>
              </a:rPr>
              <a:t> </a:t>
            </a:r>
            <a:r>
              <a:rPr lang="en-GB" sz="2300" b="1" dirty="0" err="1">
                <a:solidFill>
                  <a:srgbClr val="C00000"/>
                </a:solidFill>
              </a:rPr>
              <a:t>propasti</a:t>
            </a:r>
            <a:endParaRPr lang="en-GB" sz="23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GB" sz="2300" b="1" dirty="0" err="1" smtClean="0"/>
              <a:t>Svim</a:t>
            </a:r>
            <a:r>
              <a:rPr lang="en-GB" sz="2300" b="1" dirty="0" smtClean="0"/>
              <a:t> </a:t>
            </a:r>
            <a:r>
              <a:rPr lang="en-GB" sz="2300" b="1" dirty="0" err="1"/>
              <a:t>biznisima</a:t>
            </a:r>
            <a:r>
              <a:rPr lang="en-GB" sz="2300" b="1" dirty="0"/>
              <a:t>, a </a:t>
            </a:r>
            <a:r>
              <a:rPr lang="en-GB" sz="2300" b="1" dirty="0" err="1"/>
              <a:t>pogotovo</a:t>
            </a:r>
            <a:r>
              <a:rPr lang="en-GB" sz="2300" b="1" dirty="0"/>
              <a:t> </a:t>
            </a:r>
            <a:r>
              <a:rPr lang="en-GB" sz="2300" b="1" dirty="0" err="1"/>
              <a:t>startup-ovi</a:t>
            </a:r>
            <a:r>
              <a:rPr lang="en-GB" sz="2300" b="1" dirty="0"/>
              <a:t> </a:t>
            </a:r>
            <a:r>
              <a:rPr lang="en-GB" sz="2300" b="1" dirty="0" err="1"/>
              <a:t>su</a:t>
            </a:r>
            <a:r>
              <a:rPr lang="en-GB" sz="2300" b="1" dirty="0"/>
              <a:t> </a:t>
            </a:r>
            <a:r>
              <a:rPr lang="en-GB" sz="2300" b="1" dirty="0" err="1"/>
              <a:t>potrebni</a:t>
            </a:r>
            <a:r>
              <a:rPr lang="en-GB" sz="2300" b="1" dirty="0"/>
              <a:t> </a:t>
            </a:r>
            <a:r>
              <a:rPr lang="en-GB" sz="2300" b="1" dirty="0" err="1"/>
              <a:t>talentovani</a:t>
            </a:r>
            <a:r>
              <a:rPr lang="en-GB" sz="2300" b="1" dirty="0"/>
              <a:t> i </a:t>
            </a:r>
            <a:r>
              <a:rPr lang="en-GB" sz="2300" b="1" dirty="0" err="1"/>
              <a:t>entuzijastični</a:t>
            </a:r>
            <a:r>
              <a:rPr lang="en-GB" sz="2300" b="1" dirty="0"/>
              <a:t> </a:t>
            </a:r>
            <a:r>
              <a:rPr lang="en-GB" sz="2300" b="1" dirty="0" err="1"/>
              <a:t>zaposleni</a:t>
            </a:r>
            <a:r>
              <a:rPr lang="en-GB" sz="2300" b="1" dirty="0"/>
              <a:t> </a:t>
            </a:r>
            <a:r>
              <a:rPr lang="en-GB" sz="2300" b="1" dirty="0" err="1"/>
              <a:t>koji</a:t>
            </a:r>
            <a:r>
              <a:rPr lang="en-GB" sz="2300" b="1" dirty="0"/>
              <a:t> </a:t>
            </a:r>
            <a:r>
              <a:rPr lang="en-GB" sz="2300" b="1" dirty="0" err="1"/>
              <a:t>poseduju</a:t>
            </a:r>
            <a:r>
              <a:rPr lang="en-GB" sz="2300" b="1" dirty="0"/>
              <a:t> </a:t>
            </a:r>
            <a:r>
              <a:rPr lang="en-GB" sz="2300" b="1" dirty="0" err="1"/>
              <a:t>potrebno</a:t>
            </a:r>
            <a:r>
              <a:rPr lang="en-GB" sz="2300" b="1" dirty="0"/>
              <a:t> </a:t>
            </a:r>
            <a:r>
              <a:rPr lang="en-GB" sz="2300" b="1" dirty="0" err="1"/>
              <a:t>znanje</a:t>
            </a:r>
            <a:r>
              <a:rPr lang="en-GB" sz="2300" b="1" dirty="0"/>
              <a:t>. </a:t>
            </a:r>
            <a:r>
              <a:rPr lang="en-GB" sz="2300" b="1" dirty="0" err="1"/>
              <a:t>Ipak</a:t>
            </a:r>
            <a:r>
              <a:rPr lang="en-GB" sz="2300" b="1" dirty="0"/>
              <a:t>, </a:t>
            </a:r>
            <a:r>
              <a:rPr lang="en-GB" sz="2300" b="1" dirty="0" err="1"/>
              <a:t>potrebno</a:t>
            </a:r>
            <a:r>
              <a:rPr lang="en-GB" sz="2300" b="1" dirty="0"/>
              <a:t> je da se </a:t>
            </a:r>
            <a:r>
              <a:rPr lang="en-GB" sz="2300" b="1" dirty="0" err="1"/>
              <a:t>ti</a:t>
            </a:r>
            <a:r>
              <a:rPr lang="en-GB" sz="2300" b="1" dirty="0"/>
              <a:t> </a:t>
            </a:r>
            <a:r>
              <a:rPr lang="en-GB" sz="2300" b="1" dirty="0" err="1"/>
              <a:t>ljudi</a:t>
            </a:r>
            <a:r>
              <a:rPr lang="en-GB" sz="2300" b="1" dirty="0"/>
              <a:t> </a:t>
            </a:r>
            <a:r>
              <a:rPr lang="en-GB" sz="2300" b="1" dirty="0" err="1"/>
              <a:t>slaži</a:t>
            </a:r>
            <a:r>
              <a:rPr lang="en-GB" sz="2300" b="1" dirty="0"/>
              <a:t> i da </a:t>
            </a:r>
            <a:r>
              <a:rPr lang="en-GB" sz="2300" b="1" dirty="0" err="1"/>
              <a:t>sačine</a:t>
            </a:r>
            <a:r>
              <a:rPr lang="en-GB" sz="2300" b="1" dirty="0"/>
              <a:t> </a:t>
            </a:r>
            <a:r>
              <a:rPr lang="en-GB" sz="2300" b="1" dirty="0" err="1"/>
              <a:t>tim</a:t>
            </a:r>
            <a:r>
              <a:rPr lang="en-GB" sz="2300" b="1" dirty="0"/>
              <a:t>, a </a:t>
            </a:r>
            <a:r>
              <a:rPr lang="en-GB" sz="2300" b="1" dirty="0" err="1"/>
              <a:t>tu</a:t>
            </a:r>
            <a:r>
              <a:rPr lang="en-GB" sz="2300" b="1" dirty="0"/>
              <a:t> </a:t>
            </a:r>
            <a:r>
              <a:rPr lang="en-GB" sz="2300" b="1" dirty="0" err="1"/>
              <a:t>kao</a:t>
            </a:r>
            <a:r>
              <a:rPr lang="en-GB" sz="2300" b="1" dirty="0"/>
              <a:t> </a:t>
            </a:r>
            <a:r>
              <a:rPr lang="en-GB" sz="2300" b="1" dirty="0" err="1"/>
              <a:t>odgovor</a:t>
            </a:r>
            <a:r>
              <a:rPr lang="en-GB" sz="2300" b="1" dirty="0"/>
              <a:t> </a:t>
            </a:r>
            <a:r>
              <a:rPr lang="en-GB" sz="2300" b="1" dirty="0" err="1"/>
              <a:t>na</a:t>
            </a:r>
            <a:r>
              <a:rPr lang="en-GB" sz="2300" b="1" dirty="0"/>
              <a:t> </a:t>
            </a:r>
            <a:r>
              <a:rPr lang="en-GB" sz="2300" b="1" dirty="0" err="1"/>
              <a:t>pitanje</a:t>
            </a:r>
            <a:r>
              <a:rPr lang="en-GB" sz="2300" b="1" dirty="0"/>
              <a:t> </a:t>
            </a:r>
            <a:r>
              <a:rPr lang="en-GB" sz="2300" b="1" dirty="0" err="1"/>
              <a:t>zašto</a:t>
            </a:r>
            <a:r>
              <a:rPr lang="en-GB" sz="2300" b="1" dirty="0"/>
              <a:t> </a:t>
            </a:r>
            <a:r>
              <a:rPr lang="en-GB" sz="2300" b="1" dirty="0" err="1"/>
              <a:t>biznis</a:t>
            </a:r>
            <a:r>
              <a:rPr lang="en-GB" sz="2300" b="1" dirty="0"/>
              <a:t> i </a:t>
            </a:r>
            <a:r>
              <a:rPr lang="en-GB" sz="2300" b="1" dirty="0" err="1"/>
              <a:t>startup</a:t>
            </a:r>
            <a:r>
              <a:rPr lang="en-GB" sz="2300" b="1" dirty="0"/>
              <a:t> </a:t>
            </a:r>
            <a:r>
              <a:rPr lang="en-GB" sz="2300" b="1" dirty="0" err="1"/>
              <a:t>može</a:t>
            </a:r>
            <a:r>
              <a:rPr lang="en-GB" sz="2300" b="1" dirty="0"/>
              <a:t> da </a:t>
            </a:r>
            <a:r>
              <a:rPr lang="en-GB" sz="2300" b="1" dirty="0" err="1"/>
              <a:t>propadne</a:t>
            </a:r>
            <a:r>
              <a:rPr lang="en-GB" sz="2300" b="1" dirty="0"/>
              <a:t> </a:t>
            </a:r>
            <a:r>
              <a:rPr lang="en-GB" sz="2300" b="1" dirty="0" err="1"/>
              <a:t>stoje</a:t>
            </a:r>
            <a:r>
              <a:rPr lang="en-GB" sz="2300" b="1" dirty="0"/>
              <a:t> 2 </a:t>
            </a:r>
            <a:r>
              <a:rPr lang="en-GB" sz="2300" b="1" dirty="0" err="1"/>
              <a:t>tipa</a:t>
            </a:r>
            <a:r>
              <a:rPr lang="en-GB" sz="2300" b="1" dirty="0"/>
              <a:t> </a:t>
            </a:r>
            <a:r>
              <a:rPr lang="en-GB" sz="2300" b="1" dirty="0" err="1"/>
              <a:t>neslaganja</a:t>
            </a:r>
            <a:r>
              <a:rPr lang="en-GB" sz="2300" b="1" dirty="0"/>
              <a:t>:</a:t>
            </a:r>
          </a:p>
          <a:p>
            <a:pPr marL="0" indent="0" algn="just">
              <a:buNone/>
            </a:pPr>
            <a:r>
              <a:rPr lang="en-GB" sz="2300" b="1" dirty="0" err="1"/>
              <a:t>Pogrešno</a:t>
            </a:r>
            <a:r>
              <a:rPr lang="en-GB" sz="2300" b="1" dirty="0"/>
              <a:t> </a:t>
            </a:r>
            <a:r>
              <a:rPr lang="en-GB" sz="2300" b="1" dirty="0" err="1"/>
              <a:t>sastavljen</a:t>
            </a:r>
            <a:r>
              <a:rPr lang="en-GB" sz="2300" b="1" dirty="0"/>
              <a:t> </a:t>
            </a:r>
            <a:r>
              <a:rPr lang="en-GB" sz="2300" b="1" dirty="0" err="1"/>
              <a:t>tim</a:t>
            </a:r>
            <a:r>
              <a:rPr lang="en-GB" sz="2300" b="1" dirty="0"/>
              <a:t>: 23%</a:t>
            </a:r>
          </a:p>
          <a:p>
            <a:pPr marL="0" indent="0" algn="just">
              <a:buNone/>
            </a:pPr>
            <a:r>
              <a:rPr lang="en-GB" sz="2300" b="1" dirty="0" err="1"/>
              <a:t>Neslaganje</a:t>
            </a:r>
            <a:r>
              <a:rPr lang="en-GB" sz="2300" b="1" dirty="0"/>
              <a:t> </a:t>
            </a:r>
            <a:r>
              <a:rPr lang="en-GB" sz="2300" b="1" dirty="0" err="1"/>
              <a:t>unutar</a:t>
            </a:r>
            <a:r>
              <a:rPr lang="en-GB" sz="2300" b="1" dirty="0"/>
              <a:t> </a:t>
            </a:r>
            <a:r>
              <a:rPr lang="en-GB" sz="2300" b="1" dirty="0" err="1"/>
              <a:t>tima</a:t>
            </a:r>
            <a:r>
              <a:rPr lang="en-GB" sz="2300" b="1" dirty="0"/>
              <a:t>: 13%</a:t>
            </a:r>
          </a:p>
          <a:p>
            <a:pPr algn="just"/>
            <a:r>
              <a:rPr lang="en-GB" sz="2300" b="1" dirty="0" err="1" smtClean="0">
                <a:solidFill>
                  <a:srgbClr val="C00000"/>
                </a:solidFill>
              </a:rPr>
              <a:t>Greške</a:t>
            </a:r>
            <a:r>
              <a:rPr lang="en-GB" sz="2300" b="1" dirty="0" smtClean="0">
                <a:solidFill>
                  <a:srgbClr val="C00000"/>
                </a:solidFill>
              </a:rPr>
              <a:t> </a:t>
            </a:r>
            <a:r>
              <a:rPr lang="en-GB" sz="2300" b="1" dirty="0">
                <a:solidFill>
                  <a:srgbClr val="C00000"/>
                </a:solidFill>
              </a:rPr>
              <a:t>u </a:t>
            </a:r>
            <a:r>
              <a:rPr lang="en-GB" sz="2300" b="1" dirty="0" err="1">
                <a:solidFill>
                  <a:srgbClr val="C00000"/>
                </a:solidFill>
              </a:rPr>
              <a:t>sastavljanju</a:t>
            </a:r>
            <a:r>
              <a:rPr lang="en-GB" sz="2300" b="1" dirty="0">
                <a:solidFill>
                  <a:srgbClr val="C00000"/>
                </a:solidFill>
              </a:rPr>
              <a:t> </a:t>
            </a:r>
            <a:r>
              <a:rPr lang="en-GB" sz="2300" b="1" dirty="0" err="1">
                <a:solidFill>
                  <a:srgbClr val="C00000"/>
                </a:solidFill>
              </a:rPr>
              <a:t>tima</a:t>
            </a:r>
            <a:endParaRPr lang="en-GB" sz="23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GB" sz="2300" b="1" dirty="0" err="1" smtClean="0"/>
              <a:t>Jedan</a:t>
            </a:r>
            <a:r>
              <a:rPr lang="en-GB" sz="2300" b="1" dirty="0" smtClean="0"/>
              <a:t> </a:t>
            </a:r>
            <a:r>
              <a:rPr lang="en-GB" sz="2300" b="1" dirty="0"/>
              <a:t>od </a:t>
            </a:r>
            <a:r>
              <a:rPr lang="en-GB" sz="2300" b="1" dirty="0" err="1"/>
              <a:t>najvećih</a:t>
            </a:r>
            <a:r>
              <a:rPr lang="en-GB" sz="2300" b="1" dirty="0"/>
              <a:t> </a:t>
            </a:r>
            <a:r>
              <a:rPr lang="en-GB" sz="2300" b="1" dirty="0" err="1"/>
              <a:t>izazova</a:t>
            </a:r>
            <a:r>
              <a:rPr lang="en-GB" sz="2300" b="1" dirty="0"/>
              <a:t> </a:t>
            </a:r>
            <a:r>
              <a:rPr lang="en-GB" sz="2300" b="1" dirty="0" err="1"/>
              <a:t>sa</a:t>
            </a:r>
            <a:r>
              <a:rPr lang="en-GB" sz="2300" b="1" dirty="0"/>
              <a:t> </a:t>
            </a:r>
            <a:r>
              <a:rPr lang="en-GB" sz="2300" b="1" dirty="0" err="1"/>
              <a:t>kojima</a:t>
            </a:r>
            <a:r>
              <a:rPr lang="en-GB" sz="2300" b="1" dirty="0"/>
              <a:t> se </a:t>
            </a:r>
            <a:r>
              <a:rPr lang="en-GB" sz="2300" b="1" dirty="0" err="1"/>
              <a:t>startup-ovi</a:t>
            </a:r>
            <a:r>
              <a:rPr lang="en-GB" sz="2300" b="1" dirty="0"/>
              <a:t> </a:t>
            </a:r>
            <a:r>
              <a:rPr lang="en-GB" sz="2300" b="1" dirty="0" err="1"/>
              <a:t>suočavaju</a:t>
            </a:r>
            <a:r>
              <a:rPr lang="en-GB" sz="2300" b="1" dirty="0"/>
              <a:t> je </a:t>
            </a:r>
            <a:r>
              <a:rPr lang="en-GB" sz="2300" b="1" dirty="0" err="1"/>
              <a:t>sastavljanje</a:t>
            </a:r>
            <a:r>
              <a:rPr lang="en-GB" sz="2300" b="1" dirty="0"/>
              <a:t> </a:t>
            </a:r>
            <a:r>
              <a:rPr lang="en-GB" sz="2300" b="1" dirty="0" err="1"/>
              <a:t>pravog</a:t>
            </a:r>
            <a:r>
              <a:rPr lang="en-GB" sz="2300" b="1" dirty="0"/>
              <a:t> </a:t>
            </a:r>
            <a:r>
              <a:rPr lang="en-GB" sz="2300" b="1" dirty="0" err="1"/>
              <a:t>tima</a:t>
            </a:r>
            <a:r>
              <a:rPr lang="en-GB" sz="2300" b="1" dirty="0"/>
              <a:t>. </a:t>
            </a:r>
            <a:r>
              <a:rPr lang="en-GB" sz="2300" b="1" dirty="0" err="1"/>
              <a:t>Treba</a:t>
            </a:r>
            <a:r>
              <a:rPr lang="en-GB" sz="2300" b="1" dirty="0"/>
              <a:t> da se </a:t>
            </a:r>
            <a:r>
              <a:rPr lang="en-GB" sz="2300" b="1" dirty="0" err="1"/>
              <a:t>nađu</a:t>
            </a:r>
            <a:r>
              <a:rPr lang="en-GB" sz="2300" b="1" dirty="0"/>
              <a:t> </a:t>
            </a:r>
            <a:r>
              <a:rPr lang="en-GB" sz="2300" b="1" dirty="0" err="1"/>
              <a:t>ljudi</a:t>
            </a:r>
            <a:r>
              <a:rPr lang="en-GB" sz="2300" b="1" dirty="0"/>
              <a:t> </a:t>
            </a:r>
            <a:r>
              <a:rPr lang="en-GB" sz="2300" b="1" dirty="0" err="1"/>
              <a:t>sa</a:t>
            </a:r>
            <a:r>
              <a:rPr lang="en-GB" sz="2300" b="1" dirty="0"/>
              <a:t> </a:t>
            </a:r>
            <a:r>
              <a:rPr lang="en-GB" sz="2300" b="1" dirty="0" err="1"/>
              <a:t>različitim</a:t>
            </a:r>
            <a:r>
              <a:rPr lang="en-GB" sz="2300" b="1" dirty="0"/>
              <a:t> </a:t>
            </a:r>
            <a:r>
              <a:rPr lang="en-GB" sz="2300" b="1" dirty="0" err="1"/>
              <a:t>veštinama</a:t>
            </a:r>
            <a:r>
              <a:rPr lang="en-GB" sz="2300" b="1" dirty="0"/>
              <a:t> i </a:t>
            </a:r>
            <a:r>
              <a:rPr lang="en-GB" sz="2300" b="1" dirty="0" err="1"/>
              <a:t>znanjima</a:t>
            </a:r>
            <a:r>
              <a:rPr lang="en-GB" sz="2300" b="1" dirty="0"/>
              <a:t>. A </a:t>
            </a:r>
            <a:r>
              <a:rPr lang="en-GB" sz="2300" b="1" dirty="0" err="1"/>
              <a:t>isto</a:t>
            </a:r>
            <a:r>
              <a:rPr lang="en-GB" sz="2300" b="1" dirty="0"/>
              <a:t> </a:t>
            </a:r>
            <a:r>
              <a:rPr lang="en-GB" sz="2300" b="1" dirty="0" err="1"/>
              <a:t>toliko</a:t>
            </a:r>
            <a:r>
              <a:rPr lang="en-GB" sz="2300" b="1" dirty="0"/>
              <a:t> je </a:t>
            </a:r>
            <a:r>
              <a:rPr lang="en-GB" sz="2300" b="1" dirty="0" err="1"/>
              <a:t>Važno</a:t>
            </a:r>
            <a:r>
              <a:rPr lang="en-GB" sz="2300" b="1" dirty="0"/>
              <a:t> i da </a:t>
            </a:r>
            <a:r>
              <a:rPr lang="en-GB" sz="2300" b="1" dirty="0" err="1"/>
              <a:t>verujete</a:t>
            </a:r>
            <a:r>
              <a:rPr lang="en-GB" sz="2300" b="1" dirty="0"/>
              <a:t> </a:t>
            </a:r>
            <a:r>
              <a:rPr lang="en-GB" sz="2300" b="1" dirty="0" err="1"/>
              <a:t>svom</a:t>
            </a:r>
            <a:r>
              <a:rPr lang="en-GB" sz="2300" b="1" dirty="0"/>
              <a:t> </a:t>
            </a:r>
            <a:r>
              <a:rPr lang="en-GB" sz="2300" b="1" dirty="0" err="1"/>
              <a:t>timu</a:t>
            </a:r>
            <a:r>
              <a:rPr lang="en-GB" sz="2300" b="1" dirty="0"/>
              <a:t> i da mu </a:t>
            </a:r>
            <a:r>
              <a:rPr lang="en-GB" sz="2300" b="1" dirty="0" err="1"/>
              <a:t>prepustite</a:t>
            </a:r>
            <a:r>
              <a:rPr lang="en-GB" sz="2300" b="1" dirty="0"/>
              <a:t> </a:t>
            </a:r>
            <a:r>
              <a:rPr lang="en-GB" sz="2300" b="1" dirty="0" err="1"/>
              <a:t>deo</a:t>
            </a:r>
            <a:r>
              <a:rPr lang="en-GB" sz="2300" b="1" dirty="0"/>
              <a:t> </a:t>
            </a:r>
            <a:r>
              <a:rPr lang="en-GB" sz="2300" b="1" dirty="0" err="1"/>
              <a:t>odgovorinosti</a:t>
            </a:r>
            <a:r>
              <a:rPr lang="en-GB" sz="2300" b="1" dirty="0"/>
              <a:t>. To je </a:t>
            </a:r>
            <a:r>
              <a:rPr lang="en-GB" sz="2300" b="1" dirty="0" err="1"/>
              <a:t>ponekad</a:t>
            </a:r>
            <a:r>
              <a:rPr lang="en-GB" sz="2300" b="1" dirty="0"/>
              <a:t> </a:t>
            </a:r>
            <a:r>
              <a:rPr lang="en-GB" sz="2300" b="1" dirty="0" err="1"/>
              <a:t>teže</a:t>
            </a:r>
            <a:r>
              <a:rPr lang="en-GB" sz="2300" b="1" dirty="0"/>
              <a:t> </a:t>
            </a:r>
            <a:r>
              <a:rPr lang="en-GB" sz="2300" b="1" dirty="0" err="1"/>
              <a:t>nego</a:t>
            </a:r>
            <a:r>
              <a:rPr lang="en-GB" sz="2300" b="1" dirty="0"/>
              <a:t> </a:t>
            </a:r>
            <a:r>
              <a:rPr lang="en-GB" sz="2300" b="1" dirty="0" err="1"/>
              <a:t>što</a:t>
            </a:r>
            <a:r>
              <a:rPr lang="en-GB" sz="2300" b="1" dirty="0"/>
              <a:t> </a:t>
            </a:r>
            <a:r>
              <a:rPr lang="en-GB" sz="2300" b="1" dirty="0" err="1"/>
              <a:t>zvuči</a:t>
            </a:r>
            <a:r>
              <a:rPr lang="en-GB" sz="23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548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545" y="1523174"/>
            <a:ext cx="10451667" cy="37692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Latn-RS" sz="2600" b="1" dirty="0" smtClean="0"/>
              <a:t>P</a:t>
            </a:r>
            <a:r>
              <a:rPr lang="en-GB" sz="2600" b="1" dirty="0" err="1" smtClean="0"/>
              <a:t>ostoji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razlog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zašto</a:t>
            </a:r>
            <a:r>
              <a:rPr lang="en-GB" sz="2600" b="1" dirty="0" smtClean="0"/>
              <a:t> je </a:t>
            </a:r>
            <a:r>
              <a:rPr lang="en-GB" sz="2600" b="1" dirty="0" err="1" smtClean="0"/>
              <a:t>tim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toliko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bitan</a:t>
            </a:r>
            <a:r>
              <a:rPr lang="en-GB" sz="2600" b="1" dirty="0" smtClean="0"/>
              <a:t> za </a:t>
            </a:r>
            <a:r>
              <a:rPr lang="en-GB" sz="2600" b="1" dirty="0" err="1" smtClean="0"/>
              <a:t>uspeh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biznisa</a:t>
            </a:r>
            <a:r>
              <a:rPr lang="en-GB" sz="2600" b="1" dirty="0" smtClean="0"/>
              <a:t>. </a:t>
            </a:r>
            <a:r>
              <a:rPr lang="en-GB" sz="2600" b="1" dirty="0" err="1" smtClean="0"/>
              <a:t>Ideje</a:t>
            </a:r>
            <a:r>
              <a:rPr lang="en-GB" sz="2600" b="1" dirty="0" smtClean="0"/>
              <a:t> se </a:t>
            </a:r>
            <a:r>
              <a:rPr lang="en-GB" sz="2600" b="1" dirty="0" err="1" smtClean="0"/>
              <a:t>menjaju</a:t>
            </a:r>
            <a:r>
              <a:rPr lang="en-GB" sz="2600" b="1" dirty="0" smtClean="0"/>
              <a:t>, </a:t>
            </a:r>
            <a:r>
              <a:rPr lang="en-GB" sz="2600" b="1" dirty="0" err="1" smtClean="0"/>
              <a:t>proizvodi</a:t>
            </a:r>
            <a:r>
              <a:rPr lang="en-GB" sz="2600" b="1" dirty="0" smtClean="0"/>
              <a:t> se </a:t>
            </a:r>
            <a:r>
              <a:rPr lang="en-GB" sz="2600" b="1" dirty="0" err="1" smtClean="0"/>
              <a:t>prilagođavaju</a:t>
            </a:r>
            <a:r>
              <a:rPr lang="en-GB" sz="2600" b="1" dirty="0" smtClean="0"/>
              <a:t>, </a:t>
            </a:r>
            <a:r>
              <a:rPr lang="en-GB" sz="2600" b="1" dirty="0" err="1" smtClean="0"/>
              <a:t>tržišta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su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nestabilna</a:t>
            </a:r>
            <a:r>
              <a:rPr lang="en-GB" sz="2600" b="1" dirty="0" smtClean="0"/>
              <a:t>, a </a:t>
            </a:r>
            <a:r>
              <a:rPr lang="en-GB" sz="2600" b="1" dirty="0" err="1" smtClean="0"/>
              <a:t>tim</a:t>
            </a:r>
            <a:r>
              <a:rPr lang="en-GB" sz="2600" b="1" dirty="0" smtClean="0"/>
              <a:t> je ono </a:t>
            </a:r>
            <a:r>
              <a:rPr lang="en-GB" sz="2600" b="1" dirty="0" err="1" smtClean="0"/>
              <a:t>što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sve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drži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na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okupu</a:t>
            </a:r>
            <a:r>
              <a:rPr lang="en-GB" sz="2600" b="1" dirty="0" smtClean="0"/>
              <a:t>.</a:t>
            </a:r>
          </a:p>
          <a:p>
            <a:pPr marL="0" indent="0" algn="just">
              <a:buNone/>
            </a:pPr>
            <a:r>
              <a:rPr lang="en-GB" sz="2600" b="1" dirty="0" smtClean="0"/>
              <a:t> </a:t>
            </a:r>
          </a:p>
          <a:p>
            <a:pPr marL="0" indent="0" algn="ctr">
              <a:buNone/>
            </a:pPr>
            <a:r>
              <a:rPr lang="sr-Latn-RS" sz="2800" b="1" i="1" dirty="0" smtClean="0">
                <a:solidFill>
                  <a:srgbClr val="C00000"/>
                </a:solidFill>
              </a:rPr>
              <a:t>„</a:t>
            </a:r>
            <a:r>
              <a:rPr lang="en-GB" sz="2800" b="1" i="1" dirty="0" err="1" smtClean="0">
                <a:solidFill>
                  <a:srgbClr val="C00000"/>
                </a:solidFill>
              </a:rPr>
              <a:t>Izabrati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dobar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tim</a:t>
            </a:r>
            <a:r>
              <a:rPr lang="en-GB" sz="2800" b="1" i="1" dirty="0" smtClean="0">
                <a:solidFill>
                  <a:srgbClr val="C00000"/>
                </a:solidFill>
              </a:rPr>
              <a:t> ne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znači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izabrati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najpametnije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ljude</a:t>
            </a:r>
            <a:r>
              <a:rPr lang="en-GB" sz="2800" b="1" i="1" dirty="0" smtClean="0">
                <a:solidFill>
                  <a:srgbClr val="C00000"/>
                </a:solidFill>
              </a:rPr>
              <a:t>, </a:t>
            </a:r>
            <a:endParaRPr lang="sr-Latn-RS" sz="2800" b="1" i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GB" sz="2800" b="1" i="1" dirty="0" err="1" smtClean="0">
                <a:solidFill>
                  <a:srgbClr val="C00000"/>
                </a:solidFill>
              </a:rPr>
              <a:t>već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smtClean="0">
                <a:solidFill>
                  <a:srgbClr val="C00000"/>
                </a:solidFill>
              </a:rPr>
              <a:t>one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koji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jedni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druge</a:t>
            </a:r>
            <a:r>
              <a:rPr lang="en-GB" sz="2800" b="1" i="1" dirty="0" smtClean="0">
                <a:solidFill>
                  <a:srgbClr val="C00000"/>
                </a:solidFill>
              </a:rPr>
              <a:t> </a:t>
            </a:r>
            <a:r>
              <a:rPr lang="en-GB" sz="2800" b="1" i="1" dirty="0" err="1" smtClean="0">
                <a:solidFill>
                  <a:srgbClr val="C00000"/>
                </a:solidFill>
              </a:rPr>
              <a:t>nadopunjuju</a:t>
            </a:r>
            <a:r>
              <a:rPr lang="en-GB" sz="2800" b="1" i="1" dirty="0" smtClean="0">
                <a:solidFill>
                  <a:srgbClr val="C00000"/>
                </a:solidFill>
              </a:rPr>
              <a:t>.</a:t>
            </a:r>
            <a:r>
              <a:rPr lang="sr-Latn-RS" sz="2800" b="1" i="1" dirty="0" smtClean="0">
                <a:solidFill>
                  <a:srgbClr val="C00000"/>
                </a:solidFill>
              </a:rPr>
              <a:t>“</a:t>
            </a:r>
            <a:endParaRPr lang="en-GB" sz="2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65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5289" y="125347"/>
            <a:ext cx="8911687" cy="1280890"/>
          </a:xfrm>
        </p:spPr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895100"/>
            <a:ext cx="10963564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400" b="1" dirty="0">
                <a:solidFill>
                  <a:srgbClr val="C00000"/>
                </a:solidFill>
              </a:rPr>
              <a:t>LENJOST (34%)</a:t>
            </a:r>
            <a:r>
              <a:rPr lang="en-US" sz="2400" b="1" dirty="0"/>
              <a:t> </a:t>
            </a:r>
            <a:r>
              <a:rPr lang="en-US" sz="2400" b="1" dirty="0" err="1"/>
              <a:t>kao</a:t>
            </a:r>
            <a:r>
              <a:rPr lang="en-US" sz="2400" b="1" dirty="0"/>
              <a:t> </a:t>
            </a:r>
            <a:r>
              <a:rPr lang="en-US" sz="2400" b="1" dirty="0" err="1"/>
              <a:t>odgovor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pitanje</a:t>
            </a:r>
            <a:r>
              <a:rPr lang="en-US" sz="2400" b="1" dirty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još</a:t>
            </a:r>
            <a:r>
              <a:rPr lang="en-US" sz="2400" b="1" dirty="0"/>
              <a:t> </a:t>
            </a:r>
            <a:r>
              <a:rPr lang="en-US" sz="2400" b="1" dirty="0" err="1"/>
              <a:t>biznisi</a:t>
            </a:r>
            <a:r>
              <a:rPr lang="en-US" sz="2400" b="1" dirty="0"/>
              <a:t> </a:t>
            </a:r>
            <a:r>
              <a:rPr lang="en-US" sz="2400" b="1" dirty="0" err="1"/>
              <a:t>propadaju</a:t>
            </a:r>
            <a:endParaRPr lang="en-US" sz="2400" b="1" dirty="0"/>
          </a:p>
          <a:p>
            <a:pPr algn="just" fontAlgn="base"/>
            <a:r>
              <a:rPr lang="en-US" sz="2400" b="1" dirty="0"/>
              <a:t> </a:t>
            </a:r>
            <a:r>
              <a:rPr lang="en-US" sz="2400" b="1" dirty="0" err="1" smtClean="0"/>
              <a:t>Kada</a:t>
            </a:r>
            <a:r>
              <a:rPr lang="en-US" sz="2400" b="1" dirty="0" smtClean="0"/>
              <a:t> </a:t>
            </a:r>
            <a:r>
              <a:rPr lang="en-US" sz="2400" b="1" dirty="0"/>
              <a:t>se u </a:t>
            </a:r>
            <a:r>
              <a:rPr lang="en-US" sz="2400" b="1" dirty="0" err="1"/>
              <a:t>preduzetniku</a:t>
            </a:r>
            <a:r>
              <a:rPr lang="en-US" sz="2400" b="1" dirty="0"/>
              <a:t> </a:t>
            </a:r>
            <a:r>
              <a:rPr lang="en-US" sz="2400" b="1" dirty="0" err="1"/>
              <a:t>javi</a:t>
            </a:r>
            <a:r>
              <a:rPr lang="en-US" sz="2400" b="1" dirty="0"/>
              <a:t> </a:t>
            </a:r>
            <a:r>
              <a:rPr lang="en-US" sz="2400" b="1" dirty="0" err="1"/>
              <a:t>začetak</a:t>
            </a:r>
            <a:r>
              <a:rPr lang="en-US" sz="2400" b="1" dirty="0"/>
              <a:t> </a:t>
            </a:r>
            <a:r>
              <a:rPr lang="en-US" sz="2400" b="1" dirty="0" err="1"/>
              <a:t>pomisli</a:t>
            </a:r>
            <a:r>
              <a:rPr lang="en-US" sz="2400" b="1" dirty="0"/>
              <a:t> da </a:t>
            </a:r>
            <a:r>
              <a:rPr lang="en-US" sz="2400" b="1" dirty="0" err="1"/>
              <a:t>će</a:t>
            </a:r>
            <a:r>
              <a:rPr lang="en-US" sz="2400" b="1" dirty="0"/>
              <a:t> mu </a:t>
            </a:r>
            <a:r>
              <a:rPr lang="en-US" sz="2400" b="1" dirty="0" err="1"/>
              <a:t>biznis</a:t>
            </a:r>
            <a:r>
              <a:rPr lang="en-US" sz="2400" b="1" dirty="0"/>
              <a:t> </a:t>
            </a:r>
            <a:r>
              <a:rPr lang="en-US" sz="2400" b="1" dirty="0" err="1"/>
              <a:t>propasti</a:t>
            </a:r>
            <a:r>
              <a:rPr lang="en-US" sz="2400" b="1" dirty="0"/>
              <a:t> on to </a:t>
            </a:r>
            <a:r>
              <a:rPr lang="en-US" sz="2400" b="1" dirty="0" err="1"/>
              <a:t>pokušava</a:t>
            </a:r>
            <a:r>
              <a:rPr lang="en-US" sz="2400" b="1" dirty="0"/>
              <a:t> da </a:t>
            </a:r>
            <a:r>
              <a:rPr lang="en-US" sz="2400" b="1" dirty="0" err="1"/>
              <a:t>reši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2 </a:t>
            </a:r>
            <a:r>
              <a:rPr lang="en-US" sz="2400" b="1" dirty="0" err="1">
                <a:solidFill>
                  <a:srgbClr val="0070C0"/>
                </a:solidFill>
              </a:rPr>
              <a:t>načina</a:t>
            </a:r>
            <a:r>
              <a:rPr lang="en-US" sz="2400" b="1" dirty="0"/>
              <a:t>. Ili problem </a:t>
            </a:r>
            <a:r>
              <a:rPr lang="en-US" sz="2400" b="1" dirty="0" err="1"/>
              <a:t>gađa</a:t>
            </a:r>
            <a:r>
              <a:rPr lang="en-US" sz="2400" b="1" dirty="0"/>
              <a:t> </a:t>
            </a:r>
            <a:r>
              <a:rPr lang="en-US" sz="2400" b="1" dirty="0" err="1"/>
              <a:t>parama</a:t>
            </a:r>
            <a:r>
              <a:rPr lang="en-US" sz="2400" b="1" dirty="0"/>
              <a:t> </a:t>
            </a:r>
            <a:r>
              <a:rPr lang="en-US" sz="2400" b="1" i="1" dirty="0"/>
              <a:t>(</a:t>
            </a:r>
            <a:r>
              <a:rPr lang="en-US" sz="2400" b="1" i="1" dirty="0" err="1"/>
              <a:t>greška</a:t>
            </a:r>
            <a:r>
              <a:rPr lang="en-US" sz="2400" b="1" i="1" dirty="0"/>
              <a:t>!)</a:t>
            </a:r>
            <a:r>
              <a:rPr lang="en-US" sz="2400" b="1" dirty="0"/>
              <a:t> </a:t>
            </a:r>
            <a:r>
              <a:rPr lang="en-US" sz="2400" b="1" dirty="0" err="1"/>
              <a:t>ili</a:t>
            </a:r>
            <a:r>
              <a:rPr lang="en-US" sz="2400" b="1" dirty="0"/>
              <a:t> se nada da </a:t>
            </a:r>
            <a:r>
              <a:rPr lang="en-US" sz="2400" b="1" dirty="0" err="1"/>
              <a:t>će</a:t>
            </a:r>
            <a:r>
              <a:rPr lang="en-US" sz="2400" b="1" dirty="0"/>
              <a:t> </a:t>
            </a:r>
            <a:r>
              <a:rPr lang="en-US" sz="2400" b="1" dirty="0" err="1"/>
              <a:t>ga</a:t>
            </a:r>
            <a:r>
              <a:rPr lang="en-US" sz="2400" b="1" dirty="0"/>
              <a:t> </a:t>
            </a:r>
            <a:r>
              <a:rPr lang="en-US" sz="2400" b="1" dirty="0" err="1"/>
              <a:t>spasiti</a:t>
            </a:r>
            <a:r>
              <a:rPr lang="en-US" sz="2400" b="1" dirty="0"/>
              <a:t> </a:t>
            </a:r>
            <a:r>
              <a:rPr lang="en-US" sz="2400" b="1" dirty="0" err="1"/>
              <a:t>reputacija</a:t>
            </a:r>
            <a:r>
              <a:rPr lang="en-US" sz="2400" b="1" dirty="0"/>
              <a:t> </a:t>
            </a:r>
            <a:r>
              <a:rPr lang="en-US" sz="2400" b="1" dirty="0" err="1"/>
              <a:t>brenda</a:t>
            </a:r>
            <a:r>
              <a:rPr lang="en-US" sz="2400" b="1" dirty="0"/>
              <a:t> </a:t>
            </a:r>
            <a:r>
              <a:rPr lang="en-US" sz="2400" b="1" i="1" dirty="0"/>
              <a:t>(</a:t>
            </a:r>
            <a:r>
              <a:rPr lang="en-US" sz="2400" b="1" i="1" dirty="0" err="1"/>
              <a:t>greška</a:t>
            </a:r>
            <a:r>
              <a:rPr lang="en-US" sz="2400" b="1" i="1" dirty="0"/>
              <a:t>!)</a:t>
            </a:r>
            <a:r>
              <a:rPr lang="en-US" sz="2400" b="1" dirty="0"/>
              <a:t>.</a:t>
            </a:r>
          </a:p>
          <a:p>
            <a:pPr algn="just" fontAlgn="base"/>
            <a:r>
              <a:rPr lang="en-US" sz="2400" b="1" dirty="0" err="1"/>
              <a:t>Kako</a:t>
            </a:r>
            <a:r>
              <a:rPr lang="en-US" sz="2400" b="1" dirty="0"/>
              <a:t> se ne </a:t>
            </a:r>
            <a:r>
              <a:rPr lang="en-US" sz="2400" b="1" dirty="0" err="1"/>
              <a:t>biste</a:t>
            </a:r>
            <a:r>
              <a:rPr lang="en-US" sz="2400" b="1" dirty="0"/>
              <a:t> </a:t>
            </a:r>
            <a:r>
              <a:rPr lang="en-US" sz="2400" b="1" dirty="0" err="1"/>
              <a:t>pitali</a:t>
            </a:r>
            <a:r>
              <a:rPr lang="en-US" sz="2400" b="1" dirty="0"/>
              <a:t> </a:t>
            </a:r>
            <a:r>
              <a:rPr lang="en-US" sz="2400" b="1" dirty="0" err="1"/>
              <a:t>zašto</a:t>
            </a:r>
            <a:r>
              <a:rPr lang="en-US" sz="2400" b="1" dirty="0"/>
              <a:t> </a:t>
            </a:r>
            <a:r>
              <a:rPr lang="en-US" sz="2400" b="1" dirty="0" err="1"/>
              <a:t>Vam</a:t>
            </a:r>
            <a:r>
              <a:rPr lang="en-US" sz="2400" b="1" dirty="0"/>
              <a:t> je </a:t>
            </a:r>
            <a:r>
              <a:rPr lang="en-US" sz="2400" b="1" dirty="0" err="1"/>
              <a:t>biznis</a:t>
            </a:r>
            <a:r>
              <a:rPr lang="en-US" sz="2400" b="1" dirty="0"/>
              <a:t> </a:t>
            </a:r>
            <a:r>
              <a:rPr lang="en-US" sz="2400" b="1" dirty="0" err="1"/>
              <a:t>ili</a:t>
            </a:r>
            <a:r>
              <a:rPr lang="en-US" sz="2400" b="1" dirty="0"/>
              <a:t> startup </a:t>
            </a:r>
            <a:r>
              <a:rPr lang="en-US" sz="2400" b="1" dirty="0" err="1"/>
              <a:t>propao</a:t>
            </a:r>
            <a:r>
              <a:rPr lang="en-US" sz="2400" b="1" dirty="0"/>
              <a:t>, </a:t>
            </a:r>
            <a:r>
              <a:rPr lang="en-US" sz="2400" b="1" dirty="0" err="1"/>
              <a:t>morate</a:t>
            </a:r>
            <a:r>
              <a:rPr lang="en-US" sz="2400" b="1" dirty="0"/>
              <a:t> </a:t>
            </a:r>
            <a:r>
              <a:rPr lang="en-US" sz="2400" b="1" dirty="0" err="1"/>
              <a:t>kao</a:t>
            </a:r>
            <a:r>
              <a:rPr lang="en-US" sz="2400" b="1" dirty="0"/>
              <a:t> </a:t>
            </a:r>
            <a:r>
              <a:rPr lang="en-US" sz="2400" b="1" dirty="0" err="1"/>
              <a:t>odgovoran</a:t>
            </a:r>
            <a:r>
              <a:rPr lang="en-US" sz="2400" b="1" dirty="0"/>
              <a:t> </a:t>
            </a:r>
            <a:r>
              <a:rPr lang="en-US" sz="2400" b="1" dirty="0" err="1"/>
              <a:t>preduzetnik</a:t>
            </a:r>
            <a:r>
              <a:rPr lang="en-US" sz="2400" b="1" dirty="0"/>
              <a:t> da </a:t>
            </a:r>
            <a:r>
              <a:rPr lang="en-US" sz="2400" b="1" dirty="0" err="1"/>
              <a:t>pazite</a:t>
            </a:r>
            <a:r>
              <a:rPr lang="en-US" sz="2400" b="1" dirty="0"/>
              <a:t> da o </a:t>
            </a:r>
            <a:r>
              <a:rPr lang="en-US" sz="2400" b="1" dirty="0" err="1"/>
              <a:t>svemu</a:t>
            </a:r>
            <a:r>
              <a:rPr lang="en-US" sz="2400" b="1" dirty="0"/>
              <a:t> </a:t>
            </a:r>
            <a:r>
              <a:rPr lang="en-US" sz="2400" b="1" dirty="0" err="1"/>
              <a:t>vodite</a:t>
            </a:r>
            <a:r>
              <a:rPr lang="en-US" sz="2400" b="1" dirty="0"/>
              <a:t> </a:t>
            </a:r>
            <a:r>
              <a:rPr lang="en-US" sz="2400" b="1" dirty="0" err="1"/>
              <a:t>računa</a:t>
            </a:r>
            <a:r>
              <a:rPr lang="en-US" sz="2400" b="1" dirty="0"/>
              <a:t> i da </a:t>
            </a:r>
            <a:r>
              <a:rPr lang="en-US" sz="2400" b="1" dirty="0" err="1"/>
              <a:t>Vam</a:t>
            </a:r>
            <a:r>
              <a:rPr lang="en-US" sz="2400" b="1" dirty="0"/>
              <a:t> </a:t>
            </a:r>
            <a:r>
              <a:rPr lang="en-US" sz="2400" b="1" dirty="0" err="1"/>
              <a:t>ništa</a:t>
            </a:r>
            <a:r>
              <a:rPr lang="en-US" sz="2400" b="1" dirty="0"/>
              <a:t> ne </a:t>
            </a:r>
            <a:r>
              <a:rPr lang="en-US" sz="2400" b="1" dirty="0" err="1"/>
              <a:t>promakne</a:t>
            </a:r>
            <a:r>
              <a:rPr lang="en-US" sz="2400" b="1" dirty="0"/>
              <a:t>.</a:t>
            </a:r>
          </a:p>
          <a:p>
            <a:pPr algn="just" fontAlgn="base"/>
            <a:r>
              <a:rPr lang="en-US" sz="2400" b="1" dirty="0"/>
              <a:t>Ne </a:t>
            </a:r>
            <a:r>
              <a:rPr lang="en-US" sz="2400" b="1" dirty="0" err="1"/>
              <a:t>budite</a:t>
            </a:r>
            <a:r>
              <a:rPr lang="en-US" sz="2400" b="1" dirty="0"/>
              <a:t> </a:t>
            </a:r>
            <a:r>
              <a:rPr lang="en-US" sz="2400" b="1" dirty="0" err="1"/>
              <a:t>lenji</a:t>
            </a:r>
            <a:r>
              <a:rPr lang="en-US" sz="2400" b="1" dirty="0"/>
              <a:t> </a:t>
            </a:r>
            <a:r>
              <a:rPr lang="en-US" sz="2400" b="1" dirty="0" err="1"/>
              <a:t>jer</a:t>
            </a:r>
            <a:r>
              <a:rPr lang="en-US" sz="2400" b="1" dirty="0"/>
              <a:t> to </a:t>
            </a:r>
            <a:r>
              <a:rPr lang="en-US" sz="2400" b="1" dirty="0" err="1"/>
              <a:t>može</a:t>
            </a:r>
            <a:r>
              <a:rPr lang="en-US" sz="2400" b="1" dirty="0"/>
              <a:t> da </a:t>
            </a:r>
            <a:r>
              <a:rPr lang="en-US" sz="2400" b="1" dirty="0" err="1"/>
              <a:t>rezultira</a:t>
            </a:r>
            <a:r>
              <a:rPr lang="en-US" sz="2400" b="1" dirty="0"/>
              <a:t>:</a:t>
            </a:r>
          </a:p>
          <a:p>
            <a:pPr algn="just" fontAlgn="base"/>
            <a:r>
              <a:rPr lang="en-US" sz="2400" b="1" dirty="0" err="1"/>
              <a:t>Lošim</a:t>
            </a:r>
            <a:r>
              <a:rPr lang="en-US" sz="2400" b="1" dirty="0"/>
              <a:t> </a:t>
            </a:r>
            <a:r>
              <a:rPr lang="en-US" sz="2400" b="1" dirty="0" err="1"/>
              <a:t>proizvodom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0070C0"/>
                </a:solidFill>
              </a:rPr>
              <a:t>17%</a:t>
            </a:r>
          </a:p>
          <a:p>
            <a:pPr algn="just" fontAlgn="base"/>
            <a:r>
              <a:rPr lang="en-US" sz="2400" b="1" dirty="0" err="1"/>
              <a:t>Lošom</a:t>
            </a:r>
            <a:r>
              <a:rPr lang="en-US" sz="2400" b="1" dirty="0"/>
              <a:t> </a:t>
            </a:r>
            <a:r>
              <a:rPr lang="en-US" sz="2400" b="1" dirty="0" err="1"/>
              <a:t>lokacijom</a:t>
            </a:r>
            <a:r>
              <a:rPr lang="en-US" sz="2400" b="1" dirty="0"/>
              <a:t>:</a:t>
            </a:r>
            <a:r>
              <a:rPr lang="en-US" sz="2400" b="1" dirty="0">
                <a:solidFill>
                  <a:srgbClr val="0070C0"/>
                </a:solidFill>
              </a:rPr>
              <a:t> 9%</a:t>
            </a:r>
          </a:p>
          <a:p>
            <a:pPr algn="just" fontAlgn="base"/>
            <a:r>
              <a:rPr lang="en-US" sz="2400" b="1" dirty="0" err="1"/>
              <a:t>Pravnim</a:t>
            </a:r>
            <a:r>
              <a:rPr lang="en-US" sz="2400" b="1" dirty="0"/>
              <a:t> </a:t>
            </a:r>
            <a:r>
              <a:rPr lang="en-US" sz="2400" b="1" dirty="0" err="1"/>
              <a:t>poteškoćama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0070C0"/>
                </a:solidFill>
              </a:rPr>
              <a:t>8%</a:t>
            </a:r>
          </a:p>
          <a:p>
            <a:pPr algn="just" fontAlgn="base"/>
            <a:r>
              <a:rPr lang="en-US" sz="2400" b="1" i="1" dirty="0" err="1"/>
              <a:t>Rešenje</a:t>
            </a:r>
            <a:r>
              <a:rPr lang="en-US" sz="2400" b="1" i="1" dirty="0"/>
              <a:t>:</a:t>
            </a:r>
            <a:r>
              <a:rPr lang="en-US" sz="2400" b="1" dirty="0"/>
              <a:t> </a:t>
            </a:r>
            <a:r>
              <a:rPr lang="en-US" sz="2400" b="1" dirty="0" err="1"/>
              <a:t>Ako</a:t>
            </a:r>
            <a:r>
              <a:rPr lang="en-US" sz="2400" b="1" dirty="0"/>
              <a:t> </a:t>
            </a:r>
            <a:r>
              <a:rPr lang="en-US" sz="2400" b="1" dirty="0" err="1"/>
              <a:t>ste</a:t>
            </a:r>
            <a:r>
              <a:rPr lang="en-US" sz="2400" b="1" dirty="0"/>
              <a:t> Vi tip </a:t>
            </a:r>
            <a:r>
              <a:rPr lang="en-US" sz="2400" b="1" dirty="0" err="1"/>
              <a:t>osobe</a:t>
            </a:r>
            <a:r>
              <a:rPr lang="en-US" sz="2400" b="1" dirty="0"/>
              <a:t> </a:t>
            </a:r>
            <a:r>
              <a:rPr lang="en-US" sz="2400" b="1" dirty="0" err="1"/>
              <a:t>koja</a:t>
            </a:r>
            <a:r>
              <a:rPr lang="en-US" sz="2400" b="1" dirty="0"/>
              <a:t> </a:t>
            </a:r>
            <a:r>
              <a:rPr lang="en-US" sz="2400" b="1" dirty="0" err="1"/>
              <a:t>uvek</a:t>
            </a:r>
            <a:r>
              <a:rPr lang="en-US" sz="2400" b="1" dirty="0"/>
              <a:t> </a:t>
            </a:r>
            <a:r>
              <a:rPr lang="en-US" sz="2400" b="1" dirty="0" err="1"/>
              <a:t>ima</a:t>
            </a:r>
            <a:r>
              <a:rPr lang="en-US" sz="2400" b="1" dirty="0"/>
              <a:t> </a:t>
            </a:r>
            <a:r>
              <a:rPr lang="en-US" sz="2400" b="1" dirty="0" err="1"/>
              <a:t>širu</a:t>
            </a:r>
            <a:r>
              <a:rPr lang="en-US" sz="2400" b="1" dirty="0"/>
              <a:t> </a:t>
            </a:r>
            <a:r>
              <a:rPr lang="en-US" sz="2400" b="1" dirty="0" err="1"/>
              <a:t>sliku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umu</a:t>
            </a:r>
            <a:r>
              <a:rPr lang="en-US" sz="2400" b="1" dirty="0"/>
              <a:t>, </a:t>
            </a:r>
            <a:r>
              <a:rPr lang="en-US" sz="2400" b="1" dirty="0" err="1"/>
              <a:t>nađite</a:t>
            </a:r>
            <a:r>
              <a:rPr lang="en-US" sz="2400" b="1" dirty="0"/>
              <a:t> </a:t>
            </a:r>
            <a:r>
              <a:rPr lang="en-US" sz="2400" b="1" dirty="0" err="1"/>
              <a:t>partnera</a:t>
            </a:r>
            <a:r>
              <a:rPr lang="en-US" sz="2400" b="1" dirty="0"/>
              <a:t> </a:t>
            </a:r>
            <a:r>
              <a:rPr lang="en-US" sz="2400" b="1" dirty="0" err="1"/>
              <a:t>koji</a:t>
            </a:r>
            <a:r>
              <a:rPr lang="en-US" sz="2400" b="1" dirty="0"/>
              <a:t> </a:t>
            </a:r>
            <a:r>
              <a:rPr lang="en-US" sz="2400" b="1" dirty="0" err="1"/>
              <a:t>vodi</a:t>
            </a:r>
            <a:r>
              <a:rPr lang="en-US" sz="2400" b="1" dirty="0"/>
              <a:t> </a:t>
            </a:r>
            <a:r>
              <a:rPr lang="en-US" sz="2400" b="1" dirty="0" err="1"/>
              <a:t>računa</a:t>
            </a:r>
            <a:r>
              <a:rPr lang="en-US" sz="2400" b="1" dirty="0"/>
              <a:t> o </a:t>
            </a:r>
            <a:r>
              <a:rPr lang="en-US" sz="2400" b="1" dirty="0" err="1"/>
              <a:t>detaljima</a:t>
            </a:r>
            <a:r>
              <a:rPr lang="en-US" sz="2400" b="1" dirty="0"/>
              <a:t>.</a:t>
            </a:r>
          </a:p>
          <a:p>
            <a:pPr marL="0" indent="0" algn="just" fontAlgn="base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6465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1637" y="1743874"/>
            <a:ext cx="10451667" cy="3769263"/>
          </a:xfrm>
        </p:spPr>
        <p:txBody>
          <a:bodyPr>
            <a:noAutofit/>
          </a:bodyPr>
          <a:lstStyle/>
          <a:p>
            <a:pPr fontAlgn="base"/>
            <a:r>
              <a:rPr lang="en-US" sz="2400" b="1" dirty="0">
                <a:solidFill>
                  <a:srgbClr val="C00000"/>
                </a:solidFill>
              </a:rPr>
              <a:t>NEDOSTATAK HARMONIJE (30%) u </a:t>
            </a:r>
            <a:r>
              <a:rPr lang="en-US" sz="2400" b="1" dirty="0" err="1">
                <a:solidFill>
                  <a:srgbClr val="C00000"/>
                </a:solidFill>
              </a:rPr>
              <a:t>životu</a:t>
            </a:r>
            <a:endParaRPr lang="en-US" sz="2400" b="1" dirty="0">
              <a:solidFill>
                <a:srgbClr val="C00000"/>
              </a:solidFill>
            </a:endParaRPr>
          </a:p>
          <a:p>
            <a:pPr fontAlgn="base"/>
            <a:r>
              <a:rPr lang="en-US" sz="2400" b="1" dirty="0"/>
              <a:t> </a:t>
            </a:r>
            <a:r>
              <a:rPr lang="en-US" sz="2400" b="1" dirty="0" err="1"/>
              <a:t>Sve</a:t>
            </a:r>
            <a:r>
              <a:rPr lang="en-US" sz="2400" b="1" dirty="0"/>
              <a:t> </a:t>
            </a:r>
            <a:r>
              <a:rPr lang="en-US" sz="2400" b="1" dirty="0" err="1"/>
              <a:t>više</a:t>
            </a:r>
            <a:r>
              <a:rPr lang="en-US" sz="2400" b="1" dirty="0"/>
              <a:t> i </a:t>
            </a:r>
            <a:r>
              <a:rPr lang="en-US" sz="2400" b="1" dirty="0" err="1"/>
              <a:t>više</a:t>
            </a:r>
            <a:r>
              <a:rPr lang="en-US" sz="2400" b="1" dirty="0"/>
              <a:t> </a:t>
            </a:r>
            <a:r>
              <a:rPr lang="en-US" sz="2400" b="1" dirty="0" err="1"/>
              <a:t>knjiga</a:t>
            </a:r>
            <a:r>
              <a:rPr lang="en-US" sz="2400" b="1" dirty="0"/>
              <a:t> i </a:t>
            </a:r>
            <a:r>
              <a:rPr lang="en-US" sz="2400" b="1" dirty="0" err="1"/>
              <a:t>članaka</a:t>
            </a:r>
            <a:r>
              <a:rPr lang="en-US" sz="2400" b="1" dirty="0"/>
              <a:t> se </a:t>
            </a:r>
            <a:r>
              <a:rPr lang="en-US" sz="2400" b="1" dirty="0" err="1"/>
              <a:t>postuje</a:t>
            </a:r>
            <a:r>
              <a:rPr lang="en-US" sz="2400" b="1" dirty="0"/>
              <a:t> </a:t>
            </a:r>
            <a:r>
              <a:rPr lang="en-US" sz="2400" b="1" dirty="0" err="1"/>
              <a:t>sa</a:t>
            </a:r>
            <a:r>
              <a:rPr lang="en-US" sz="2400" b="1" dirty="0"/>
              <a:t> </a:t>
            </a:r>
            <a:r>
              <a:rPr lang="en-US" sz="2400" b="1" dirty="0" err="1"/>
              <a:t>savetima</a:t>
            </a:r>
            <a:r>
              <a:rPr lang="en-US" sz="2400" b="1" dirty="0"/>
              <a:t> o </a:t>
            </a:r>
            <a:r>
              <a:rPr lang="en-US" sz="2400" b="1" dirty="0" err="1"/>
              <a:t>održavanju</a:t>
            </a:r>
            <a:r>
              <a:rPr lang="en-US" sz="2400" b="1" dirty="0"/>
              <a:t> </a:t>
            </a:r>
            <a:r>
              <a:rPr lang="en-US" sz="2400" b="1" dirty="0" err="1"/>
              <a:t>balansa</a:t>
            </a:r>
            <a:r>
              <a:rPr lang="en-US" sz="2400" b="1" dirty="0"/>
              <a:t> </a:t>
            </a:r>
            <a:r>
              <a:rPr lang="en-US" sz="2400" b="1" dirty="0" err="1"/>
              <a:t>između</a:t>
            </a:r>
            <a:r>
              <a:rPr lang="en-US" sz="2400" b="1" dirty="0"/>
              <a:t> </a:t>
            </a:r>
            <a:r>
              <a:rPr lang="en-US" sz="2400" b="1" dirty="0" err="1"/>
              <a:t>poslovnog</a:t>
            </a:r>
            <a:r>
              <a:rPr lang="en-US" sz="2400" b="1" dirty="0"/>
              <a:t> i </a:t>
            </a:r>
            <a:r>
              <a:rPr lang="en-US" sz="2400" b="1" dirty="0" err="1"/>
              <a:t>privatnog</a:t>
            </a:r>
            <a:r>
              <a:rPr lang="en-US" sz="2400" b="1" dirty="0"/>
              <a:t> </a:t>
            </a:r>
            <a:r>
              <a:rPr lang="en-US" sz="2400" b="1" dirty="0" err="1"/>
              <a:t>života</a:t>
            </a:r>
            <a:r>
              <a:rPr lang="en-US" sz="2400" b="1" dirty="0"/>
              <a:t>. </a:t>
            </a:r>
            <a:r>
              <a:rPr lang="en-US" sz="2400" b="1" dirty="0" err="1"/>
              <a:t>Međutim</a:t>
            </a:r>
            <a:r>
              <a:rPr lang="en-US" sz="2400" b="1" dirty="0"/>
              <a:t>, </a:t>
            </a:r>
            <a:r>
              <a:rPr lang="en-US" sz="2400" b="1" dirty="0" err="1"/>
              <a:t>preduzetnici</a:t>
            </a:r>
            <a:r>
              <a:rPr lang="en-US" sz="2400" b="1" dirty="0"/>
              <a:t> </a:t>
            </a:r>
            <a:r>
              <a:rPr lang="en-US" sz="2400" b="1" dirty="0" err="1"/>
              <a:t>danas</a:t>
            </a:r>
            <a:r>
              <a:rPr lang="en-US" sz="2400" b="1" dirty="0"/>
              <a:t> </a:t>
            </a:r>
            <a:r>
              <a:rPr lang="en-US" sz="2400" b="1" dirty="0" err="1"/>
              <a:t>svojom</a:t>
            </a:r>
            <a:r>
              <a:rPr lang="en-US" sz="2400" b="1" dirty="0"/>
              <a:t> </a:t>
            </a:r>
            <a:r>
              <a:rPr lang="en-US" sz="2400" b="1" dirty="0" err="1"/>
              <a:t>voljom</a:t>
            </a:r>
            <a:r>
              <a:rPr lang="en-US" sz="2400" b="1" dirty="0"/>
              <a:t> </a:t>
            </a:r>
            <a:r>
              <a:rPr lang="en-US" sz="2400" b="1" dirty="0" err="1"/>
              <a:t>rade</a:t>
            </a:r>
            <a:r>
              <a:rPr lang="en-US" sz="2400" b="1" dirty="0"/>
              <a:t> </a:t>
            </a:r>
            <a:r>
              <a:rPr lang="en-US" sz="2400" b="1" dirty="0" err="1"/>
              <a:t>manje</a:t>
            </a:r>
            <a:r>
              <a:rPr lang="en-US" sz="2400" b="1" dirty="0"/>
              <a:t> </a:t>
            </a:r>
            <a:r>
              <a:rPr lang="en-US" sz="2400" b="1" dirty="0" err="1"/>
              <a:t>više</a:t>
            </a:r>
            <a:r>
              <a:rPr lang="en-US" sz="2400" b="1" dirty="0"/>
              <a:t> </a:t>
            </a:r>
            <a:r>
              <a:rPr lang="en-US" sz="2400" b="1" dirty="0" err="1"/>
              <a:t>ceo</a:t>
            </a:r>
            <a:r>
              <a:rPr lang="en-US" sz="2400" b="1" dirty="0"/>
              <a:t> </a:t>
            </a:r>
            <a:r>
              <a:rPr lang="en-US" sz="2400" b="1" dirty="0" err="1"/>
              <a:t>dan.</a:t>
            </a:r>
            <a:endParaRPr lang="en-US" sz="2400" b="1" dirty="0"/>
          </a:p>
          <a:p>
            <a:pPr fontAlgn="base"/>
            <a:r>
              <a:rPr lang="en-US" sz="2400" b="1" dirty="0" err="1" smtClean="0"/>
              <a:t>Odsustvo</a:t>
            </a:r>
            <a:r>
              <a:rPr lang="en-US" sz="2400" b="1" dirty="0" smtClean="0"/>
              <a:t> </a:t>
            </a:r>
            <a:r>
              <a:rPr lang="en-US" sz="2400" b="1" dirty="0" err="1"/>
              <a:t>harmonije</a:t>
            </a:r>
            <a:r>
              <a:rPr lang="en-US" sz="2400" b="1" dirty="0"/>
              <a:t> </a:t>
            </a:r>
            <a:r>
              <a:rPr lang="en-US" sz="2400" b="1" dirty="0" err="1"/>
              <a:t>između</a:t>
            </a:r>
            <a:r>
              <a:rPr lang="en-US" sz="2400" b="1" dirty="0"/>
              <a:t> </a:t>
            </a:r>
            <a:r>
              <a:rPr lang="en-US" sz="2400" b="1" dirty="0" err="1"/>
              <a:t>posla</a:t>
            </a:r>
            <a:r>
              <a:rPr lang="en-US" sz="2400" b="1" dirty="0"/>
              <a:t> i </a:t>
            </a:r>
            <a:r>
              <a:rPr lang="en-US" sz="2400" b="1" dirty="0" err="1"/>
              <a:t>slobodnog</a:t>
            </a:r>
            <a:r>
              <a:rPr lang="en-US" sz="2400" b="1" dirty="0"/>
              <a:t> </a:t>
            </a:r>
            <a:r>
              <a:rPr lang="en-US" sz="2400" b="1" dirty="0" err="1"/>
              <a:t>vremena</a:t>
            </a:r>
            <a:r>
              <a:rPr lang="en-US" sz="2400" b="1" dirty="0"/>
              <a:t> </a:t>
            </a:r>
            <a:r>
              <a:rPr lang="en-US" sz="2400" b="1" dirty="0" err="1"/>
              <a:t>može</a:t>
            </a:r>
            <a:r>
              <a:rPr lang="en-US" sz="2400" b="1" dirty="0"/>
              <a:t> da </a:t>
            </a:r>
            <a:r>
              <a:rPr lang="en-US" sz="2400" b="1" dirty="0" err="1"/>
              <a:t>dovede</a:t>
            </a:r>
            <a:r>
              <a:rPr lang="en-US" sz="2400" b="1" dirty="0"/>
              <a:t> do:</a:t>
            </a:r>
          </a:p>
          <a:p>
            <a:pPr fontAlgn="base"/>
            <a:r>
              <a:rPr lang="en-US" sz="2400" b="1" dirty="0" err="1"/>
              <a:t>Gubljenja</a:t>
            </a:r>
            <a:r>
              <a:rPr lang="en-US" sz="2400" b="1" dirty="0"/>
              <a:t> </a:t>
            </a:r>
            <a:r>
              <a:rPr lang="en-US" sz="2400" b="1" dirty="0" err="1"/>
              <a:t>usredsređenosti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C00000"/>
                </a:solidFill>
              </a:rPr>
              <a:t>13%</a:t>
            </a:r>
          </a:p>
          <a:p>
            <a:pPr fontAlgn="base"/>
            <a:r>
              <a:rPr lang="en-US" sz="2400" b="1" dirty="0" err="1"/>
              <a:t>Gubljenja</a:t>
            </a:r>
            <a:r>
              <a:rPr lang="en-US" sz="2400" b="1" dirty="0"/>
              <a:t> </a:t>
            </a:r>
            <a:r>
              <a:rPr lang="en-US" sz="2400" b="1" dirty="0" err="1"/>
              <a:t>volje</a:t>
            </a:r>
            <a:r>
              <a:rPr lang="en-US" sz="2400" b="1" dirty="0"/>
              <a:t>:</a:t>
            </a:r>
            <a:r>
              <a:rPr lang="en-US" sz="2400" b="1" dirty="0">
                <a:solidFill>
                  <a:srgbClr val="C00000"/>
                </a:solidFill>
              </a:rPr>
              <a:t> 9%</a:t>
            </a:r>
          </a:p>
          <a:p>
            <a:pPr fontAlgn="base"/>
            <a:r>
              <a:rPr lang="en-US" sz="2400" b="1" dirty="0" err="1"/>
              <a:t>Istrošenosti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C00000"/>
                </a:solidFill>
              </a:rPr>
              <a:t>8%</a:t>
            </a:r>
          </a:p>
          <a:p>
            <a:pPr mar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436" y="1532410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400" b="1" dirty="0" err="1" smtClean="0"/>
              <a:t>Zašto</a:t>
            </a:r>
            <a:r>
              <a:rPr lang="en-US" sz="2400" b="1" dirty="0" smtClean="0"/>
              <a:t> </a:t>
            </a:r>
            <a:r>
              <a:rPr lang="en-US" sz="2400" b="1" dirty="0" err="1"/>
              <a:t>Vam</a:t>
            </a:r>
            <a:r>
              <a:rPr lang="en-US" sz="2400" b="1" dirty="0"/>
              <a:t> start-up </a:t>
            </a:r>
            <a:r>
              <a:rPr lang="en-US" sz="2400" b="1" dirty="0" err="1"/>
              <a:t>propada</a:t>
            </a:r>
            <a:r>
              <a:rPr lang="en-US" sz="2400" b="1" dirty="0"/>
              <a:t>? </a:t>
            </a:r>
            <a:r>
              <a:rPr lang="en-US" sz="2400" b="1" dirty="0" err="1"/>
              <a:t>Možda</a:t>
            </a:r>
            <a:r>
              <a:rPr lang="en-US" sz="2400" b="1" dirty="0"/>
              <a:t> </a:t>
            </a:r>
            <a:r>
              <a:rPr lang="en-US" sz="2400" b="1" dirty="0" err="1"/>
              <a:t>zbog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MANJKA PRILAGODLJIVOSTI (17%)</a:t>
            </a:r>
          </a:p>
          <a:p>
            <a:pPr algn="just" fontAlgn="base"/>
            <a:r>
              <a:rPr lang="en-US" sz="2400" b="1" dirty="0" err="1" smtClean="0"/>
              <a:t>Jedna</a:t>
            </a:r>
            <a:r>
              <a:rPr lang="en-US" sz="2400" b="1" dirty="0" smtClean="0"/>
              <a:t> </a:t>
            </a:r>
            <a:r>
              <a:rPr lang="en-US" sz="2400" b="1" dirty="0"/>
              <a:t>od </a:t>
            </a:r>
            <a:r>
              <a:rPr lang="en-US" sz="2400" b="1" dirty="0" err="1"/>
              <a:t>glavnih</a:t>
            </a:r>
            <a:r>
              <a:rPr lang="en-US" sz="2400" b="1" dirty="0"/>
              <a:t> </a:t>
            </a:r>
            <a:r>
              <a:rPr lang="en-US" sz="2400" b="1" dirty="0" err="1"/>
              <a:t>prednosti</a:t>
            </a:r>
            <a:r>
              <a:rPr lang="en-US" sz="2400" b="1" dirty="0"/>
              <a:t> startup-a u </a:t>
            </a:r>
            <a:r>
              <a:rPr lang="en-US" sz="2400" b="1" dirty="0" err="1"/>
              <a:t>odnosu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već</a:t>
            </a:r>
            <a:r>
              <a:rPr lang="en-US" sz="2400" b="1" dirty="0"/>
              <a:t> </a:t>
            </a:r>
            <a:r>
              <a:rPr lang="en-US" sz="2400" b="1" dirty="0" err="1"/>
              <a:t>postojeću</a:t>
            </a:r>
            <a:r>
              <a:rPr lang="en-US" sz="2400" b="1" dirty="0"/>
              <a:t> </a:t>
            </a:r>
            <a:r>
              <a:rPr lang="en-US" sz="2400" b="1" dirty="0" err="1"/>
              <a:t>firmu</a:t>
            </a:r>
            <a:r>
              <a:rPr lang="en-US" sz="2400" b="1" dirty="0"/>
              <a:t> je </a:t>
            </a:r>
            <a:r>
              <a:rPr lang="en-US" sz="2400" b="1" dirty="0" err="1"/>
              <a:t>što</a:t>
            </a:r>
            <a:r>
              <a:rPr lang="en-US" sz="2400" b="1" dirty="0"/>
              <a:t> </a:t>
            </a:r>
            <a:r>
              <a:rPr lang="en-US" sz="2400" b="1" dirty="0" err="1"/>
              <a:t>može</a:t>
            </a:r>
            <a:r>
              <a:rPr lang="en-US" sz="2400" b="1" dirty="0"/>
              <a:t> da </a:t>
            </a:r>
            <a:r>
              <a:rPr lang="en-US" sz="2400" b="1" dirty="0" err="1"/>
              <a:t>bude</a:t>
            </a:r>
            <a:r>
              <a:rPr lang="en-US" sz="2400" b="1" dirty="0"/>
              <a:t> </a:t>
            </a:r>
            <a:r>
              <a:rPr lang="en-US" sz="2400" b="1" dirty="0" err="1"/>
              <a:t>fleksibilan</a:t>
            </a:r>
            <a:r>
              <a:rPr lang="en-US" sz="2400" b="1" dirty="0"/>
              <a:t>. </a:t>
            </a:r>
            <a:r>
              <a:rPr lang="en-US" sz="2400" b="1" dirty="0" err="1"/>
              <a:t>Prilagodljiv</a:t>
            </a:r>
            <a:r>
              <a:rPr lang="en-US" sz="2400" b="1" dirty="0"/>
              <a:t>.</a:t>
            </a:r>
          </a:p>
          <a:p>
            <a:pPr algn="just" fontAlgn="base"/>
            <a:r>
              <a:rPr lang="en-US" sz="2400" b="1" dirty="0"/>
              <a:t>Ali </a:t>
            </a:r>
            <a:r>
              <a:rPr lang="en-US" sz="2400" b="1" dirty="0" err="1"/>
              <a:t>opet</a:t>
            </a:r>
            <a:r>
              <a:rPr lang="en-US" sz="2400" b="1" dirty="0"/>
              <a:t>, u </a:t>
            </a:r>
            <a:r>
              <a:rPr lang="en-US" sz="2400" b="1" dirty="0" err="1"/>
              <a:t>ljudskoj</a:t>
            </a:r>
            <a:r>
              <a:rPr lang="en-US" sz="2400" b="1" dirty="0"/>
              <a:t> </a:t>
            </a:r>
            <a:r>
              <a:rPr lang="en-US" sz="2400" b="1" dirty="0" err="1"/>
              <a:t>prirodi</a:t>
            </a:r>
            <a:r>
              <a:rPr lang="en-US" sz="2400" b="1" dirty="0"/>
              <a:t> je da </a:t>
            </a:r>
            <a:r>
              <a:rPr lang="en-US" sz="2400" b="1" dirty="0" err="1"/>
              <a:t>kada</a:t>
            </a:r>
            <a:r>
              <a:rPr lang="en-US" sz="2400" b="1" dirty="0"/>
              <a:t> </a:t>
            </a:r>
            <a:r>
              <a:rPr lang="en-US" sz="2400" b="1" dirty="0" err="1"/>
              <a:t>im</a:t>
            </a:r>
            <a:r>
              <a:rPr lang="en-US" sz="2400" b="1" dirty="0"/>
              <a:t> </a:t>
            </a:r>
            <a:r>
              <a:rPr lang="en-US" sz="2400" b="1" dirty="0" err="1"/>
              <a:t>nešto</a:t>
            </a:r>
            <a:r>
              <a:rPr lang="en-US" sz="2400" b="1" dirty="0"/>
              <a:t> ide dobro da </a:t>
            </a:r>
            <a:r>
              <a:rPr lang="en-US" sz="2400" b="1" dirty="0" err="1"/>
              <a:t>nastave</a:t>
            </a:r>
            <a:r>
              <a:rPr lang="en-US" sz="2400" b="1" dirty="0"/>
              <a:t> </a:t>
            </a:r>
            <a:r>
              <a:rPr lang="en-US" sz="2400" b="1" dirty="0" err="1"/>
              <a:t>tim</a:t>
            </a:r>
            <a:r>
              <a:rPr lang="en-US" sz="2400" b="1" dirty="0"/>
              <a:t> </a:t>
            </a:r>
            <a:r>
              <a:rPr lang="en-US" sz="2400" b="1" dirty="0" err="1"/>
              <a:t>putem</a:t>
            </a:r>
            <a:r>
              <a:rPr lang="en-US" sz="2400" b="1" dirty="0"/>
              <a:t>. </a:t>
            </a:r>
            <a:r>
              <a:rPr lang="en-US" sz="2400" b="1" dirty="0" err="1"/>
              <a:t>Čak</a:t>
            </a:r>
            <a:r>
              <a:rPr lang="en-US" sz="2400" b="1" dirty="0"/>
              <a:t> i </a:t>
            </a:r>
            <a:r>
              <a:rPr lang="en-US" sz="2400" b="1" dirty="0" err="1"/>
              <a:t>kada</a:t>
            </a:r>
            <a:r>
              <a:rPr lang="en-US" sz="2400" b="1" dirty="0"/>
              <a:t> to </a:t>
            </a:r>
            <a:r>
              <a:rPr lang="en-US" sz="2400" b="1" dirty="0" err="1"/>
              <a:t>nije</a:t>
            </a:r>
            <a:r>
              <a:rPr lang="en-US" sz="2400" b="1" dirty="0"/>
              <a:t> </a:t>
            </a:r>
            <a:r>
              <a:rPr lang="en-US" sz="2400" b="1" dirty="0" err="1"/>
              <a:t>efikasno</a:t>
            </a:r>
            <a:r>
              <a:rPr lang="en-US" sz="2400" b="1" dirty="0"/>
              <a:t>.</a:t>
            </a:r>
          </a:p>
          <a:p>
            <a:pPr algn="just" fontAlgn="base"/>
            <a:r>
              <a:rPr lang="en-US" sz="2400" b="1" dirty="0" err="1"/>
              <a:t>Manjak</a:t>
            </a:r>
            <a:r>
              <a:rPr lang="en-US" sz="2400" b="1" dirty="0"/>
              <a:t> </a:t>
            </a:r>
            <a:r>
              <a:rPr lang="en-US" sz="2400" b="1" dirty="0" err="1"/>
              <a:t>fleksibilnosti</a:t>
            </a:r>
            <a:r>
              <a:rPr lang="en-US" sz="2400" b="1" dirty="0"/>
              <a:t> se </a:t>
            </a:r>
            <a:r>
              <a:rPr lang="en-US" sz="2400" b="1" dirty="0" err="1"/>
              <a:t>ogleda</a:t>
            </a:r>
            <a:r>
              <a:rPr lang="en-US" sz="2400" b="1" dirty="0"/>
              <a:t> u:</a:t>
            </a:r>
          </a:p>
          <a:p>
            <a:pPr algn="just" fontAlgn="base"/>
            <a:r>
              <a:rPr lang="en-US" sz="2400" b="1" dirty="0" err="1"/>
              <a:t>Pogrešnom</a:t>
            </a:r>
            <a:r>
              <a:rPr lang="en-US" sz="2400" b="1" dirty="0"/>
              <a:t> </a:t>
            </a:r>
            <a:r>
              <a:rPr lang="en-US" sz="2400" b="1" dirty="0" err="1"/>
              <a:t>načinu</a:t>
            </a:r>
            <a:r>
              <a:rPr lang="en-US" sz="2400" b="1" dirty="0"/>
              <a:t> </a:t>
            </a:r>
            <a:r>
              <a:rPr lang="en-US" sz="2400" b="1" dirty="0" err="1"/>
              <a:t>prilagođavanja</a:t>
            </a:r>
            <a:r>
              <a:rPr lang="en-US" sz="2400" b="1" dirty="0"/>
              <a:t>: </a:t>
            </a:r>
            <a:r>
              <a:rPr lang="en-US" sz="2400" b="1" dirty="0">
                <a:solidFill>
                  <a:srgbClr val="C00000"/>
                </a:solidFill>
              </a:rPr>
              <a:t>10%</a:t>
            </a:r>
          </a:p>
          <a:p>
            <a:pPr algn="just" fontAlgn="base"/>
            <a:r>
              <a:rPr lang="en-US" sz="2400" b="1" dirty="0" err="1"/>
              <a:t>Nepokušavanju</a:t>
            </a:r>
            <a:r>
              <a:rPr lang="en-US" sz="2400" b="1" dirty="0"/>
              <a:t> </a:t>
            </a:r>
            <a:r>
              <a:rPr lang="en-US" sz="2400" b="1" dirty="0" err="1"/>
              <a:t>prilagođavanja</a:t>
            </a:r>
            <a:r>
              <a:rPr lang="en-US" sz="2400" b="1" dirty="0"/>
              <a:t>:</a:t>
            </a:r>
            <a:r>
              <a:rPr lang="en-US" sz="2400" b="1" dirty="0">
                <a:solidFill>
                  <a:srgbClr val="C00000"/>
                </a:solidFill>
              </a:rPr>
              <a:t> 7%</a:t>
            </a:r>
          </a:p>
          <a:p>
            <a:pPr marL="0" indent="0" algn="just">
              <a:buNone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07931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672" y="1827973"/>
            <a:ext cx="10451667" cy="3769263"/>
          </a:xfrm>
        </p:spPr>
        <p:txBody>
          <a:bodyPr>
            <a:noAutofit/>
          </a:bodyPr>
          <a:lstStyle/>
          <a:p>
            <a:pPr algn="just" fontAlgn="base"/>
            <a:r>
              <a:rPr lang="sr-Latn-RS" sz="2600" b="1" dirty="0">
                <a:solidFill>
                  <a:srgbClr val="0070C0"/>
                </a:solidFill>
              </a:rPr>
              <a:t>P</a:t>
            </a:r>
            <a:r>
              <a:rPr lang="en-US" sz="2600" b="1" dirty="0" err="1" smtClean="0">
                <a:solidFill>
                  <a:srgbClr val="0070C0"/>
                </a:solidFill>
              </a:rPr>
              <a:t>ostavljate</a:t>
            </a:r>
            <a:r>
              <a:rPr lang="en-US" sz="2600" b="1" dirty="0" smtClean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sebi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>
                <a:solidFill>
                  <a:srgbClr val="0070C0"/>
                </a:solidFill>
              </a:rPr>
              <a:t>realistične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</a:rPr>
              <a:t>ciljeve</a:t>
            </a:r>
            <a:r>
              <a:rPr lang="sr-Latn-RS" sz="2600" b="1" dirty="0" smtClean="0">
                <a:solidFill>
                  <a:srgbClr val="0070C0"/>
                </a:solidFill>
              </a:rPr>
              <a:t>!</a:t>
            </a:r>
            <a:endParaRPr lang="en-US" sz="2600" b="1" dirty="0">
              <a:solidFill>
                <a:srgbClr val="0070C0"/>
              </a:solidFill>
            </a:endParaRPr>
          </a:p>
          <a:p>
            <a:pPr algn="just" fontAlgn="base"/>
            <a:r>
              <a:rPr lang="en-US" sz="2600" b="1" dirty="0" err="1" smtClean="0"/>
              <a:t>Često</a:t>
            </a:r>
            <a:r>
              <a:rPr lang="en-US" sz="2600" b="1" dirty="0" smtClean="0"/>
              <a:t> </a:t>
            </a:r>
            <a:r>
              <a:rPr lang="en-US" sz="2600" b="1" dirty="0"/>
              <a:t>se </a:t>
            </a:r>
            <a:r>
              <a:rPr lang="en-US" sz="2600" b="1" dirty="0" err="1"/>
              <a:t>dešava</a:t>
            </a:r>
            <a:r>
              <a:rPr lang="en-US" sz="2600" b="1" dirty="0"/>
              <a:t> da </a:t>
            </a:r>
            <a:r>
              <a:rPr lang="en-US" sz="2600" b="1" dirty="0" err="1"/>
              <a:t>su</a:t>
            </a:r>
            <a:r>
              <a:rPr lang="en-US" sz="2600" b="1" dirty="0"/>
              <a:t> </a:t>
            </a:r>
            <a:r>
              <a:rPr lang="en-US" sz="2600" b="1" dirty="0" err="1"/>
              <a:t>novi</a:t>
            </a:r>
            <a:r>
              <a:rPr lang="en-US" sz="2600" b="1" dirty="0"/>
              <a:t> </a:t>
            </a:r>
            <a:r>
              <a:rPr lang="en-US" sz="2600" b="1" dirty="0" err="1"/>
              <a:t>preduzetnici</a:t>
            </a:r>
            <a:r>
              <a:rPr lang="en-US" sz="2600" b="1" dirty="0"/>
              <a:t> </a:t>
            </a:r>
            <a:r>
              <a:rPr lang="en-US" sz="2600" b="1" dirty="0" err="1"/>
              <a:t>toliko</a:t>
            </a:r>
            <a:r>
              <a:rPr lang="en-US" sz="2600" b="1" dirty="0"/>
              <a:t> “</a:t>
            </a:r>
            <a:r>
              <a:rPr lang="en-US" sz="2600" b="1" dirty="0" err="1"/>
              <a:t>zaljubljeni</a:t>
            </a:r>
            <a:r>
              <a:rPr lang="en-US" sz="2600" b="1" dirty="0"/>
              <a:t>” u </a:t>
            </a:r>
            <a:r>
              <a:rPr lang="en-US" sz="2600" b="1" dirty="0" err="1"/>
              <a:t>svoju</a:t>
            </a:r>
            <a:r>
              <a:rPr lang="en-US" sz="2600" b="1" dirty="0"/>
              <a:t> </a:t>
            </a:r>
            <a:r>
              <a:rPr lang="en-US" sz="2600" b="1" dirty="0" err="1"/>
              <a:t>biznis</a:t>
            </a:r>
            <a:r>
              <a:rPr lang="en-US" sz="2600" b="1" dirty="0"/>
              <a:t> </a:t>
            </a:r>
            <a:r>
              <a:rPr lang="en-US" sz="2600" b="1" dirty="0" err="1"/>
              <a:t>ideju</a:t>
            </a:r>
            <a:r>
              <a:rPr lang="en-US" sz="2600" b="1" dirty="0"/>
              <a:t>, da </a:t>
            </a:r>
            <a:r>
              <a:rPr lang="en-US" sz="2600" b="1" dirty="0" err="1"/>
              <a:t>krenu</a:t>
            </a:r>
            <a:r>
              <a:rPr lang="en-US" sz="2600" b="1" dirty="0"/>
              <a:t> da je </a:t>
            </a:r>
            <a:r>
              <a:rPr lang="en-US" sz="2600" b="1" dirty="0" err="1"/>
              <a:t>realizuju</a:t>
            </a:r>
            <a:r>
              <a:rPr lang="en-US" sz="2600" b="1" dirty="0"/>
              <a:t> bez </a:t>
            </a:r>
            <a:r>
              <a:rPr lang="en-US" sz="2600" b="1" dirty="0" err="1"/>
              <a:t>dobrog</a:t>
            </a:r>
            <a:r>
              <a:rPr lang="en-US" sz="2600" b="1" dirty="0"/>
              <a:t> </a:t>
            </a:r>
            <a:r>
              <a:rPr lang="en-US" sz="2600" b="1" dirty="0" err="1"/>
              <a:t>biznis</a:t>
            </a:r>
            <a:r>
              <a:rPr lang="en-US" sz="2600" b="1" dirty="0"/>
              <a:t> </a:t>
            </a:r>
            <a:r>
              <a:rPr lang="en-US" sz="2600" b="1" dirty="0" err="1"/>
              <a:t>plana</a:t>
            </a:r>
            <a:r>
              <a:rPr lang="en-US" sz="2600" b="1" dirty="0"/>
              <a:t>. </a:t>
            </a:r>
            <a:endParaRPr lang="sr-Latn-RS" sz="2600" b="1" dirty="0" smtClean="0"/>
          </a:p>
          <a:p>
            <a:pPr algn="just" fontAlgn="base"/>
            <a:r>
              <a:rPr lang="en-US" sz="2600" b="1" dirty="0" err="1" smtClean="0"/>
              <a:t>Međutim</a:t>
            </a:r>
            <a:r>
              <a:rPr lang="en-US" sz="2600" b="1" dirty="0"/>
              <a:t>, </a:t>
            </a:r>
            <a:r>
              <a:rPr lang="en-US" sz="2600" b="1" dirty="0" err="1"/>
              <a:t>izuzetno</a:t>
            </a:r>
            <a:r>
              <a:rPr lang="en-US" sz="2600" b="1" dirty="0"/>
              <a:t> je </a:t>
            </a:r>
            <a:r>
              <a:rPr lang="en-US" sz="2600" b="1" dirty="0" err="1"/>
              <a:t>bitno</a:t>
            </a:r>
            <a:r>
              <a:rPr lang="en-US" sz="2600" b="1" dirty="0"/>
              <a:t> da </a:t>
            </a:r>
            <a:r>
              <a:rPr lang="en-US" sz="2600" b="1" dirty="0" err="1"/>
              <a:t>izradite</a:t>
            </a:r>
            <a:r>
              <a:rPr lang="en-US" sz="2600" b="1" dirty="0"/>
              <a:t> </a:t>
            </a:r>
            <a:r>
              <a:rPr lang="en-US" sz="2600" b="1" dirty="0" err="1"/>
              <a:t>biznis</a:t>
            </a:r>
            <a:r>
              <a:rPr lang="en-US" sz="2600" b="1" dirty="0"/>
              <a:t> plan i da u </a:t>
            </a:r>
            <a:r>
              <a:rPr lang="en-US" sz="2600" b="1" dirty="0" err="1"/>
              <a:t>okviru</a:t>
            </a:r>
            <a:r>
              <a:rPr lang="en-US" sz="2600" b="1" dirty="0"/>
              <a:t> </a:t>
            </a:r>
            <a:r>
              <a:rPr lang="en-US" sz="2600" b="1" dirty="0" err="1"/>
              <a:t>njega</a:t>
            </a:r>
            <a:r>
              <a:rPr lang="en-US" sz="2600" b="1" dirty="0"/>
              <a:t> </a:t>
            </a:r>
            <a:r>
              <a:rPr lang="en-US" sz="2600" b="1" dirty="0" err="1"/>
              <a:t>postavite</a:t>
            </a:r>
            <a:r>
              <a:rPr lang="en-US" sz="2600" b="1" dirty="0"/>
              <a:t> </a:t>
            </a:r>
            <a:r>
              <a:rPr lang="en-US" sz="2600" b="1" dirty="0" err="1"/>
              <a:t>realistične</a:t>
            </a:r>
            <a:r>
              <a:rPr lang="en-US" sz="2600" b="1" dirty="0"/>
              <a:t> </a:t>
            </a:r>
            <a:r>
              <a:rPr lang="en-US" sz="2600" b="1" dirty="0" err="1"/>
              <a:t>ciljeve</a:t>
            </a:r>
            <a:r>
              <a:rPr lang="en-US" sz="2600" b="1" dirty="0"/>
              <a:t> </a:t>
            </a:r>
            <a:r>
              <a:rPr lang="en-US" sz="2600" b="1" dirty="0" err="1"/>
              <a:t>koje</a:t>
            </a:r>
            <a:r>
              <a:rPr lang="en-US" sz="2600" b="1" dirty="0"/>
              <a:t> </a:t>
            </a:r>
            <a:r>
              <a:rPr lang="en-US" sz="2600" b="1" dirty="0" err="1"/>
              <a:t>možete</a:t>
            </a:r>
            <a:r>
              <a:rPr lang="en-US" sz="2600" b="1" dirty="0"/>
              <a:t> da </a:t>
            </a:r>
            <a:r>
              <a:rPr lang="en-US" sz="2600" b="1" dirty="0" err="1"/>
              <a:t>ostvarite</a:t>
            </a:r>
            <a:r>
              <a:rPr lang="en-US" sz="2600" b="1" dirty="0" smtClean="0"/>
              <a:t>.</a:t>
            </a:r>
            <a:endParaRPr lang="sr-Latn-RS" sz="2600" b="1" dirty="0" smtClean="0"/>
          </a:p>
          <a:p>
            <a:pPr marL="0" indent="0" algn="just" fontAlgn="base">
              <a:buNone/>
            </a:pPr>
            <a:endParaRPr lang="en-US" sz="2600" b="1" dirty="0"/>
          </a:p>
          <a:p>
            <a:pPr marL="0" indent="0" algn="just">
              <a:buNone/>
            </a:pP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8087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Zašto biznisi propadaju?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982" y="1791028"/>
            <a:ext cx="9814358" cy="3769263"/>
          </a:xfrm>
        </p:spPr>
        <p:txBody>
          <a:bodyPr>
            <a:noAutofit/>
          </a:bodyPr>
          <a:lstStyle/>
          <a:p>
            <a:pPr algn="just" fontAlgn="base"/>
            <a:r>
              <a:rPr lang="en-US" sz="2600" b="1" dirty="0" err="1" smtClean="0"/>
              <a:t>Nemojte</a:t>
            </a:r>
            <a:r>
              <a:rPr lang="en-US" sz="2600" b="1" dirty="0" smtClean="0"/>
              <a:t> </a:t>
            </a:r>
            <a:r>
              <a:rPr lang="en-US" sz="2600" b="1" dirty="0" err="1"/>
              <a:t>samo</a:t>
            </a:r>
            <a:r>
              <a:rPr lang="en-US" sz="2600" b="1" dirty="0"/>
              <a:t> da </a:t>
            </a:r>
            <a:r>
              <a:rPr lang="en-US" sz="2600" b="1" dirty="0" err="1"/>
              <a:t>zacrtate</a:t>
            </a:r>
            <a:r>
              <a:rPr lang="en-US" sz="2600" b="1" dirty="0"/>
              <a:t>:</a:t>
            </a:r>
            <a:r>
              <a:rPr lang="en-US" sz="2600" b="1" i="1" dirty="0"/>
              <a:t> “</a:t>
            </a:r>
            <a:r>
              <a:rPr lang="en-US" sz="2600" b="1" i="1" dirty="0" err="1"/>
              <a:t>Hoću</a:t>
            </a:r>
            <a:r>
              <a:rPr lang="en-US" sz="2600" b="1" i="1" dirty="0"/>
              <a:t> da </a:t>
            </a:r>
            <a:r>
              <a:rPr lang="en-US" sz="2600" b="1" i="1" dirty="0" err="1"/>
              <a:t>zaradim</a:t>
            </a:r>
            <a:r>
              <a:rPr lang="en-US" sz="2600" b="1" i="1" dirty="0"/>
              <a:t> </a:t>
            </a:r>
            <a:r>
              <a:rPr lang="en-US" sz="2600" b="1" i="1" dirty="0" err="1"/>
              <a:t>milion</a:t>
            </a:r>
            <a:r>
              <a:rPr lang="en-US" sz="2600" b="1" i="1" dirty="0"/>
              <a:t> </a:t>
            </a:r>
            <a:r>
              <a:rPr lang="en-US" sz="2600" b="1" i="1" dirty="0" err="1"/>
              <a:t>evra</a:t>
            </a:r>
            <a:r>
              <a:rPr lang="en-US" sz="2600" b="1" i="1" dirty="0"/>
              <a:t> do </a:t>
            </a:r>
            <a:r>
              <a:rPr lang="en-US" sz="2600" b="1" i="1" dirty="0" err="1"/>
              <a:t>kraja</a:t>
            </a:r>
            <a:r>
              <a:rPr lang="en-US" sz="2600" b="1" i="1" dirty="0"/>
              <a:t> </a:t>
            </a:r>
            <a:r>
              <a:rPr lang="en-US" sz="2600" b="1" i="1" dirty="0" err="1"/>
              <a:t>godine</a:t>
            </a:r>
            <a:r>
              <a:rPr lang="en-US" sz="2600" b="1" i="1" dirty="0"/>
              <a:t>”</a:t>
            </a:r>
            <a:r>
              <a:rPr lang="en-US" sz="2600" b="1" dirty="0"/>
              <a:t>. </a:t>
            </a:r>
            <a:r>
              <a:rPr lang="en-US" sz="2600" b="1" dirty="0" err="1"/>
              <a:t>Postavite</a:t>
            </a:r>
            <a:r>
              <a:rPr lang="en-US" sz="2600" b="1" dirty="0"/>
              <a:t> </a:t>
            </a:r>
            <a:r>
              <a:rPr lang="en-US" sz="2600" b="1" dirty="0" err="1"/>
              <a:t>sebi</a:t>
            </a:r>
            <a:r>
              <a:rPr lang="en-US" sz="2600" b="1" dirty="0"/>
              <a:t> </a:t>
            </a:r>
            <a:r>
              <a:rPr lang="en-US" sz="2600" b="1" i="1" dirty="0" err="1"/>
              <a:t>realan</a:t>
            </a:r>
            <a:r>
              <a:rPr lang="en-US" sz="2600" b="1" i="1" dirty="0"/>
              <a:t> </a:t>
            </a:r>
            <a:r>
              <a:rPr lang="en-US" sz="2600" b="1" i="1" dirty="0" err="1"/>
              <a:t>cilj</a:t>
            </a:r>
            <a:r>
              <a:rPr lang="en-US" sz="2600" b="1" dirty="0"/>
              <a:t>, a </a:t>
            </a:r>
            <a:r>
              <a:rPr lang="en-US" sz="2600" b="1" dirty="0" err="1"/>
              <a:t>onda</a:t>
            </a:r>
            <a:r>
              <a:rPr lang="en-US" sz="2600" b="1" dirty="0"/>
              <a:t> u </a:t>
            </a:r>
            <a:r>
              <a:rPr lang="en-US" sz="2600" b="1" dirty="0" err="1"/>
              <a:t>biznis</a:t>
            </a:r>
            <a:r>
              <a:rPr lang="en-US" sz="2600" b="1" dirty="0"/>
              <a:t> </a:t>
            </a:r>
            <a:r>
              <a:rPr lang="en-US" sz="2600" b="1" dirty="0" err="1"/>
              <a:t>planu</a:t>
            </a:r>
            <a:r>
              <a:rPr lang="en-US" sz="2600" b="1" dirty="0"/>
              <a:t> </a:t>
            </a:r>
            <a:r>
              <a:rPr lang="en-US" sz="2600" b="1" dirty="0" err="1"/>
              <a:t>razradite</a:t>
            </a:r>
            <a:r>
              <a:rPr lang="en-US" sz="2600" b="1" dirty="0"/>
              <a:t> </a:t>
            </a:r>
            <a:r>
              <a:rPr lang="en-US" sz="2600" b="1" i="1" dirty="0" err="1"/>
              <a:t>korake</a:t>
            </a:r>
            <a:r>
              <a:rPr lang="en-US" sz="2600" b="1" dirty="0"/>
              <a:t> </a:t>
            </a:r>
            <a:r>
              <a:rPr lang="en-US" sz="2600" b="1" dirty="0" err="1"/>
              <a:t>koje</a:t>
            </a:r>
            <a:r>
              <a:rPr lang="en-US" sz="2600" b="1" dirty="0"/>
              <a:t> </a:t>
            </a:r>
            <a:r>
              <a:rPr lang="en-US" sz="2600" b="1" dirty="0" err="1"/>
              <a:t>morate</a:t>
            </a:r>
            <a:r>
              <a:rPr lang="en-US" sz="2600" b="1" dirty="0"/>
              <a:t> da </a:t>
            </a:r>
            <a:r>
              <a:rPr lang="en-US" sz="2600" b="1" dirty="0" err="1"/>
              <a:t>preduzmete</a:t>
            </a:r>
            <a:r>
              <a:rPr lang="en-US" sz="2600" b="1" dirty="0"/>
              <a:t> da </a:t>
            </a:r>
            <a:r>
              <a:rPr lang="en-US" sz="2600" b="1" dirty="0" err="1"/>
              <a:t>biste</a:t>
            </a:r>
            <a:r>
              <a:rPr lang="en-US" sz="2600" b="1" dirty="0"/>
              <a:t> </a:t>
            </a:r>
            <a:r>
              <a:rPr lang="en-US" sz="2600" b="1" dirty="0" err="1"/>
              <a:t>došli</a:t>
            </a:r>
            <a:r>
              <a:rPr lang="en-US" sz="2600" b="1" dirty="0"/>
              <a:t> do </a:t>
            </a:r>
            <a:r>
              <a:rPr lang="en-US" sz="2600" b="1" dirty="0" err="1"/>
              <a:t>njega</a:t>
            </a:r>
            <a:r>
              <a:rPr lang="en-US" sz="2600" b="1" dirty="0"/>
              <a:t>.</a:t>
            </a:r>
          </a:p>
          <a:p>
            <a:pPr algn="just" fontAlgn="base"/>
            <a:r>
              <a:rPr lang="en-US" sz="2600" b="1" dirty="0"/>
              <a:t>I </a:t>
            </a:r>
            <a:r>
              <a:rPr lang="en-US" sz="2600" b="1" dirty="0" err="1"/>
              <a:t>budite</a:t>
            </a:r>
            <a:r>
              <a:rPr lang="en-US" sz="2600" b="1" dirty="0"/>
              <a:t> </a:t>
            </a:r>
            <a:r>
              <a:rPr lang="en-US" sz="2600" b="1" dirty="0" err="1"/>
              <a:t>fleksibilni</a:t>
            </a:r>
            <a:r>
              <a:rPr lang="en-US" sz="2600" b="1" dirty="0"/>
              <a:t>. </a:t>
            </a:r>
            <a:r>
              <a:rPr lang="en-US" sz="2600" b="1" dirty="0" err="1"/>
              <a:t>Ako</a:t>
            </a:r>
            <a:r>
              <a:rPr lang="en-US" sz="2600" b="1" dirty="0"/>
              <a:t> se </a:t>
            </a:r>
            <a:r>
              <a:rPr lang="en-US" sz="2600" b="1" dirty="0" err="1"/>
              <a:t>ispostavi</a:t>
            </a:r>
            <a:r>
              <a:rPr lang="en-US" sz="2600" b="1" dirty="0"/>
              <a:t> da </a:t>
            </a:r>
            <a:r>
              <a:rPr lang="en-US" sz="2600" b="1" dirty="0" err="1"/>
              <a:t>Vam</a:t>
            </a:r>
            <a:r>
              <a:rPr lang="en-US" sz="2600" b="1" dirty="0"/>
              <a:t> plan </a:t>
            </a:r>
            <a:r>
              <a:rPr lang="en-US" sz="2600" b="1" dirty="0" err="1"/>
              <a:t>nije</a:t>
            </a:r>
            <a:r>
              <a:rPr lang="en-US" sz="2600" b="1" dirty="0"/>
              <a:t> </a:t>
            </a:r>
            <a:r>
              <a:rPr lang="en-US" sz="2600" b="1" dirty="0" err="1"/>
              <a:t>izvodljiv</a:t>
            </a:r>
            <a:r>
              <a:rPr lang="en-US" sz="2600" b="1" dirty="0"/>
              <a:t>, </a:t>
            </a:r>
            <a:r>
              <a:rPr lang="en-US" sz="2600" b="1" dirty="0" err="1"/>
              <a:t>prilagodite</a:t>
            </a:r>
            <a:r>
              <a:rPr lang="en-US" sz="2600" b="1" dirty="0"/>
              <a:t> se. Od </a:t>
            </a:r>
            <a:r>
              <a:rPr lang="en-US" sz="2600" b="1" dirty="0" err="1"/>
              <a:t>početka</a:t>
            </a:r>
            <a:r>
              <a:rPr lang="en-US" sz="2600" b="1" dirty="0"/>
              <a:t> </a:t>
            </a:r>
            <a:r>
              <a:rPr lang="en-US" sz="2600" b="1" dirty="0" err="1"/>
              <a:t>računajte</a:t>
            </a:r>
            <a:r>
              <a:rPr lang="en-US" sz="2600" b="1" dirty="0"/>
              <a:t> </a:t>
            </a:r>
            <a:r>
              <a:rPr lang="en-US" sz="2600" b="1" dirty="0" err="1"/>
              <a:t>na</a:t>
            </a:r>
            <a:r>
              <a:rPr lang="en-US" sz="2600" b="1" dirty="0"/>
              <a:t> to da </a:t>
            </a:r>
            <a:r>
              <a:rPr lang="en-US" sz="2600" b="1" dirty="0" err="1"/>
              <a:t>će</a:t>
            </a:r>
            <a:r>
              <a:rPr lang="en-US" sz="2600" b="1" dirty="0"/>
              <a:t>, </a:t>
            </a:r>
            <a:r>
              <a:rPr lang="en-US" sz="2600" b="1" dirty="0" err="1"/>
              <a:t>možda</a:t>
            </a:r>
            <a:r>
              <a:rPr lang="en-US" sz="2600" b="1" dirty="0"/>
              <a:t>, u </a:t>
            </a:r>
            <a:r>
              <a:rPr lang="en-US" sz="2600" b="1" dirty="0" err="1"/>
              <a:t>jednom</a:t>
            </a:r>
            <a:r>
              <a:rPr lang="en-US" sz="2600" b="1" dirty="0"/>
              <a:t> </a:t>
            </a:r>
            <a:r>
              <a:rPr lang="en-US" sz="2600" b="1" dirty="0" err="1"/>
              <a:t>trenutku</a:t>
            </a:r>
            <a:r>
              <a:rPr lang="en-US" sz="2600" b="1" dirty="0"/>
              <a:t> </a:t>
            </a:r>
            <a:r>
              <a:rPr lang="en-US" sz="2600" b="1" dirty="0" err="1"/>
              <a:t>biti</a:t>
            </a:r>
            <a:r>
              <a:rPr lang="en-US" sz="2600" b="1" dirty="0"/>
              <a:t> </a:t>
            </a:r>
            <a:r>
              <a:rPr lang="en-US" sz="2600" b="1" dirty="0" err="1"/>
              <a:t>potrebno</a:t>
            </a:r>
            <a:r>
              <a:rPr lang="en-US" sz="2600" b="1" dirty="0"/>
              <a:t> da </a:t>
            </a:r>
            <a:r>
              <a:rPr lang="en-US" sz="2600" b="1" dirty="0" err="1"/>
              <a:t>izvršite</a:t>
            </a:r>
            <a:r>
              <a:rPr lang="en-US" sz="2600" b="1" dirty="0"/>
              <a:t> </a:t>
            </a:r>
            <a:r>
              <a:rPr lang="en-US" sz="2600" b="1" dirty="0" err="1"/>
              <a:t>drastične</a:t>
            </a:r>
            <a:r>
              <a:rPr lang="en-US" sz="2600" b="1" dirty="0"/>
              <a:t> </a:t>
            </a:r>
            <a:r>
              <a:rPr lang="en-US" sz="2600" b="1" dirty="0" err="1"/>
              <a:t>promene</a:t>
            </a:r>
            <a:r>
              <a:rPr lang="en-US" sz="2600" b="1" dirty="0"/>
              <a:t>.</a:t>
            </a:r>
          </a:p>
          <a:p>
            <a:pPr marL="0" indent="0" algn="just" fontAlgn="base">
              <a:buNone/>
            </a:pPr>
            <a:endParaRPr lang="en-US" sz="2600" b="1" dirty="0"/>
          </a:p>
          <a:p>
            <a:pPr marL="0" indent="0" algn="just">
              <a:buNone/>
            </a:pP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395205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Poruka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791" y="1568116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it-IT" sz="2500" b="1" dirty="0"/>
              <a:t>“Zašto mi je biznis propao?” ne mora da bude Vaša rečenica!</a:t>
            </a:r>
            <a:endParaRPr lang="sr-Latn-RS" sz="2500" b="1" dirty="0"/>
          </a:p>
          <a:p>
            <a:pPr algn="just"/>
            <a:r>
              <a:rPr lang="en-US" sz="2500" b="1" dirty="0" err="1" smtClean="0"/>
              <a:t>Pokretanje</a:t>
            </a:r>
            <a:r>
              <a:rPr lang="en-US" sz="2500" b="1" dirty="0" smtClean="0"/>
              <a:t> </a:t>
            </a:r>
            <a:r>
              <a:rPr lang="en-US" sz="2500" b="1" dirty="0"/>
              <a:t>startup </a:t>
            </a:r>
            <a:r>
              <a:rPr lang="en-US" sz="2500" b="1" dirty="0" err="1"/>
              <a:t>biznisa</a:t>
            </a:r>
            <a:r>
              <a:rPr lang="en-US" sz="2500" b="1" dirty="0"/>
              <a:t> </a:t>
            </a:r>
            <a:r>
              <a:rPr lang="en-US" sz="2500" b="1" dirty="0" err="1"/>
              <a:t>može</a:t>
            </a:r>
            <a:r>
              <a:rPr lang="en-US" sz="2500" b="1" dirty="0"/>
              <a:t> </a:t>
            </a:r>
            <a:r>
              <a:rPr lang="en-US" sz="2500" b="1" dirty="0" err="1"/>
              <a:t>biti</a:t>
            </a:r>
            <a:r>
              <a:rPr lang="en-US" sz="2500" b="1" dirty="0"/>
              <a:t> </a:t>
            </a:r>
            <a:r>
              <a:rPr lang="en-US" sz="2500" b="1" dirty="0" err="1"/>
              <a:t>zastrašujuće</a:t>
            </a:r>
            <a:r>
              <a:rPr lang="en-US" sz="2500" b="1" dirty="0" smtClean="0"/>
              <a:t>.</a:t>
            </a:r>
            <a:endParaRPr lang="sr-Latn-RS" sz="2500" b="1" dirty="0" smtClean="0"/>
          </a:p>
          <a:p>
            <a:pPr algn="just"/>
            <a:r>
              <a:rPr lang="en-US" sz="2500" b="1" i="1" dirty="0" err="1" smtClean="0"/>
              <a:t>Normalno</a:t>
            </a:r>
            <a:r>
              <a:rPr lang="en-US" sz="2500" b="1" i="1" dirty="0" smtClean="0"/>
              <a:t> </a:t>
            </a:r>
            <a:r>
              <a:rPr lang="en-US" sz="2500" b="1" i="1" dirty="0"/>
              <a:t>je </a:t>
            </a:r>
            <a:r>
              <a:rPr lang="en-US" sz="2500" b="1" i="1" dirty="0" err="1"/>
              <a:t>plašiti</a:t>
            </a:r>
            <a:r>
              <a:rPr lang="en-US" sz="2500" b="1" i="1" dirty="0"/>
              <a:t> se </a:t>
            </a:r>
            <a:r>
              <a:rPr lang="en-US" sz="2500" b="1" i="1" dirty="0" err="1"/>
              <a:t>neuspeha</a:t>
            </a:r>
            <a:r>
              <a:rPr lang="en-US" sz="2500" b="1" i="1" dirty="0"/>
              <a:t>, </a:t>
            </a:r>
            <a:r>
              <a:rPr lang="en-US" sz="2500" b="1" i="1" dirty="0" err="1"/>
              <a:t>ali</a:t>
            </a:r>
            <a:r>
              <a:rPr lang="en-US" sz="2500" b="1" i="1" dirty="0"/>
              <a:t> </a:t>
            </a:r>
            <a:r>
              <a:rPr lang="en-US" sz="2500" b="1" i="1" dirty="0" err="1"/>
              <a:t>strah</a:t>
            </a:r>
            <a:r>
              <a:rPr lang="en-US" sz="2500" b="1" i="1" dirty="0"/>
              <a:t> ne </a:t>
            </a:r>
            <a:r>
              <a:rPr lang="en-US" sz="2500" b="1" i="1" dirty="0" err="1"/>
              <a:t>treba</a:t>
            </a:r>
            <a:r>
              <a:rPr lang="en-US" sz="2500" b="1" i="1" dirty="0"/>
              <a:t> da Vas </a:t>
            </a:r>
            <a:r>
              <a:rPr lang="en-US" sz="2500" b="1" i="1" dirty="0" err="1"/>
              <a:t>spreči</a:t>
            </a:r>
            <a:r>
              <a:rPr lang="en-US" sz="2500" b="1" i="1" dirty="0"/>
              <a:t> da </a:t>
            </a:r>
            <a:r>
              <a:rPr lang="en-US" sz="2500" b="1" i="1" dirty="0" err="1"/>
              <a:t>stremite</a:t>
            </a:r>
            <a:r>
              <a:rPr lang="en-US" sz="2500" b="1" i="1" dirty="0"/>
              <a:t> </a:t>
            </a:r>
            <a:r>
              <a:rPr lang="en-US" sz="2500" b="1" i="1" dirty="0" err="1"/>
              <a:t>ka</a:t>
            </a:r>
            <a:r>
              <a:rPr lang="en-US" sz="2500" b="1" i="1" dirty="0"/>
              <a:t> </a:t>
            </a:r>
            <a:r>
              <a:rPr lang="en-US" sz="2500" b="1" i="1" dirty="0" err="1"/>
              <a:t>uspehu</a:t>
            </a:r>
            <a:r>
              <a:rPr lang="en-US" sz="2500" b="1" i="1" dirty="0"/>
              <a:t>!</a:t>
            </a:r>
            <a:r>
              <a:rPr lang="en-US" sz="2500" b="1" dirty="0"/>
              <a:t> </a:t>
            </a:r>
            <a:endParaRPr lang="sr-Latn-RS" sz="2500" b="1" dirty="0" smtClean="0"/>
          </a:p>
          <a:p>
            <a:pPr algn="just"/>
            <a:r>
              <a:rPr lang="en-US" sz="2500" b="1" dirty="0" err="1" smtClean="0"/>
              <a:t>Osećaćete</a:t>
            </a:r>
            <a:r>
              <a:rPr lang="en-US" sz="2500" b="1" dirty="0" smtClean="0"/>
              <a:t> </a:t>
            </a:r>
            <a:r>
              <a:rPr lang="en-US" sz="2500" b="1" dirty="0"/>
              <a:t>se </a:t>
            </a:r>
            <a:r>
              <a:rPr lang="en-US" sz="2500" b="1" dirty="0" err="1"/>
              <a:t>mnogo</a:t>
            </a:r>
            <a:r>
              <a:rPr lang="en-US" sz="2500" b="1" dirty="0"/>
              <a:t> </a:t>
            </a:r>
            <a:r>
              <a:rPr lang="en-US" sz="2500" b="1" dirty="0" err="1"/>
              <a:t>sigurnije</a:t>
            </a:r>
            <a:r>
              <a:rPr lang="en-US" sz="2500" b="1" dirty="0"/>
              <a:t> </a:t>
            </a:r>
            <a:r>
              <a:rPr lang="en-US" sz="2500" b="1" dirty="0" err="1"/>
              <a:t>ako</a:t>
            </a:r>
            <a:r>
              <a:rPr lang="en-US" sz="2500" b="1" dirty="0"/>
              <a:t> </a:t>
            </a:r>
            <a:r>
              <a:rPr lang="en-US" sz="2500" b="1" dirty="0" err="1"/>
              <a:t>napravite</a:t>
            </a:r>
            <a:r>
              <a:rPr lang="en-US" sz="2500" b="1" dirty="0"/>
              <a:t> </a:t>
            </a:r>
            <a:r>
              <a:rPr lang="en-US" sz="2500" b="1" i="1" dirty="0" err="1">
                <a:solidFill>
                  <a:srgbClr val="C00000"/>
                </a:solidFill>
              </a:rPr>
              <a:t>dobar</a:t>
            </a:r>
            <a:r>
              <a:rPr lang="en-US" sz="2500" b="1" i="1" dirty="0">
                <a:solidFill>
                  <a:srgbClr val="C00000"/>
                </a:solidFill>
              </a:rPr>
              <a:t> </a:t>
            </a:r>
            <a:r>
              <a:rPr lang="en-US" sz="2500" b="1" i="1" dirty="0" err="1">
                <a:solidFill>
                  <a:srgbClr val="C00000"/>
                </a:solidFill>
              </a:rPr>
              <a:t>biznis</a:t>
            </a:r>
            <a:r>
              <a:rPr lang="en-US" sz="2500" b="1" i="1" dirty="0">
                <a:solidFill>
                  <a:srgbClr val="C00000"/>
                </a:solidFill>
              </a:rPr>
              <a:t> plan</a:t>
            </a:r>
            <a:r>
              <a:rPr lang="en-US" sz="2500" b="1" dirty="0">
                <a:solidFill>
                  <a:srgbClr val="C00000"/>
                </a:solidFill>
              </a:rPr>
              <a:t> </a:t>
            </a:r>
            <a:r>
              <a:rPr lang="en-US" sz="2500" b="1" dirty="0" err="1"/>
              <a:t>koji</a:t>
            </a:r>
            <a:r>
              <a:rPr lang="en-US" sz="2500" b="1" dirty="0"/>
              <a:t> </a:t>
            </a:r>
            <a:r>
              <a:rPr lang="en-US" sz="2500" b="1" dirty="0" err="1"/>
              <a:t>ćete</a:t>
            </a:r>
            <a:r>
              <a:rPr lang="en-US" sz="2500" b="1" dirty="0"/>
              <a:t> </a:t>
            </a:r>
            <a:r>
              <a:rPr lang="en-US" sz="2500" b="1" dirty="0" err="1"/>
              <a:t>pratiti</a:t>
            </a:r>
            <a:r>
              <a:rPr lang="en-US" sz="2500" b="1" dirty="0"/>
              <a:t> </a:t>
            </a:r>
            <a:r>
              <a:rPr lang="en-US" sz="2500" b="1" dirty="0" err="1"/>
              <a:t>tokom</a:t>
            </a:r>
            <a:r>
              <a:rPr lang="en-US" sz="2500" b="1" dirty="0"/>
              <a:t> </a:t>
            </a:r>
            <a:r>
              <a:rPr lang="en-US" sz="2500" b="1" dirty="0" err="1"/>
              <a:t>pokretanja</a:t>
            </a:r>
            <a:r>
              <a:rPr lang="en-US" sz="2500" b="1" dirty="0"/>
              <a:t> i </a:t>
            </a:r>
            <a:r>
              <a:rPr lang="en-US" sz="2500" b="1" dirty="0" err="1"/>
              <a:t>vođenja</a:t>
            </a:r>
            <a:r>
              <a:rPr lang="en-US" sz="2500" b="1" dirty="0"/>
              <a:t> </a:t>
            </a:r>
            <a:r>
              <a:rPr lang="en-US" sz="2500" b="1" dirty="0" err="1"/>
              <a:t>svog</a:t>
            </a:r>
            <a:r>
              <a:rPr lang="en-US" sz="2500" b="1" dirty="0"/>
              <a:t> startup </a:t>
            </a:r>
            <a:r>
              <a:rPr lang="en-US" sz="2500" b="1" dirty="0" err="1"/>
              <a:t>biznisa</a:t>
            </a:r>
            <a:r>
              <a:rPr lang="en-US" sz="2500" b="1" dirty="0"/>
              <a:t>. </a:t>
            </a:r>
            <a:endParaRPr lang="en-GB" sz="2500" b="1" dirty="0"/>
          </a:p>
          <a:p>
            <a:pPr algn="just"/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151289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506" y="321029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sr-Latn-RS" sz="5000" b="1" dirty="0" smtClean="0"/>
              <a:t>Hvala na pažnji!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12610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1192</TotalTime>
  <Words>2940</Words>
  <Application>Microsoft Office PowerPoint</Application>
  <PresentationFormat>Widescreen</PresentationFormat>
  <Paragraphs>320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Century Gothic</vt:lpstr>
      <vt:lpstr>Wingdings 3</vt:lpstr>
      <vt:lpstr>Wisp</vt:lpstr>
      <vt:lpstr>ULOGA RIZIKA U PREDUZETNIČKOM PODUHVATU</vt:lpstr>
      <vt:lpstr>Definicija rizika</vt:lpstr>
      <vt:lpstr>Preduzetništvo i rizik</vt:lpstr>
      <vt:lpstr>Ciljevi</vt:lpstr>
      <vt:lpstr>Rizici</vt:lpstr>
      <vt:lpstr>Rizici</vt:lpstr>
      <vt:lpstr>Prepoznavanje šansi i preuzimanje rizika</vt:lpstr>
      <vt:lpstr>Rizk Vs. neizvesnost</vt:lpstr>
      <vt:lpstr>Opšti model izbora prihoda</vt:lpstr>
      <vt:lpstr>Opšti model izbora prihoda</vt:lpstr>
      <vt:lpstr>Opšti model izbora prihoda</vt:lpstr>
      <vt:lpstr>Vrste rizika</vt:lpstr>
      <vt:lpstr>Operativni/poslovni rizik</vt:lpstr>
      <vt:lpstr>Operativni/poslovni rizik</vt:lpstr>
      <vt:lpstr>Špekulativni rizici</vt:lpstr>
      <vt:lpstr>Čisti rizici</vt:lpstr>
      <vt:lpstr>Zločin/kriminal</vt:lpstr>
      <vt:lpstr>Krađa</vt:lpstr>
      <vt:lpstr>Krađa zaposlenih</vt:lpstr>
      <vt:lpstr>Platne kartice</vt:lpstr>
      <vt:lpstr>Prirodne nepogode</vt:lpstr>
      <vt:lpstr>Tržišni rizik</vt:lpstr>
      <vt:lpstr>Kreditni rizik</vt:lpstr>
      <vt:lpstr>Kulturni rizik</vt:lpstr>
      <vt:lpstr>Ekonomski i politički rizik</vt:lpstr>
      <vt:lpstr>Upravljanje rizicima</vt:lpstr>
      <vt:lpstr>Strategije upravljanja rizicima</vt:lpstr>
      <vt:lpstr>Strategije upravljanja rizicima</vt:lpstr>
      <vt:lpstr>Transfer/prenos rizika</vt:lpstr>
      <vt:lpstr>Četiri vrste osiguranja biznisa</vt:lpstr>
      <vt:lpstr>Transfer/prenos rizika </vt:lpstr>
      <vt:lpstr>Transfer/prenos rizika </vt:lpstr>
      <vt:lpstr>Zašto biznisi propadaju?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Zašto biznisi propadaju? </vt:lpstr>
      <vt:lpstr>Poruka </vt:lpstr>
      <vt:lpstr>Hvala na pažnji!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Uspešno preduzetništvo</dc:title>
  <dc:creator>mina</dc:creator>
  <cp:lastModifiedBy>Renata Pindzo</cp:lastModifiedBy>
  <cp:revision>205</cp:revision>
  <dcterms:created xsi:type="dcterms:W3CDTF">2019-10-10T18:53:35Z</dcterms:created>
  <dcterms:modified xsi:type="dcterms:W3CDTF">2019-12-05T21:39:56Z</dcterms:modified>
</cp:coreProperties>
</file>