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6"/>
  </p:notesMasterIdLst>
  <p:sldIdLst>
    <p:sldId id="256" r:id="rId2"/>
    <p:sldId id="456" r:id="rId3"/>
    <p:sldId id="457" r:id="rId4"/>
    <p:sldId id="458" r:id="rId5"/>
    <p:sldId id="459" r:id="rId6"/>
    <p:sldId id="460" r:id="rId7"/>
    <p:sldId id="470" r:id="rId8"/>
    <p:sldId id="461" r:id="rId9"/>
    <p:sldId id="462" r:id="rId10"/>
    <p:sldId id="463" r:id="rId11"/>
    <p:sldId id="465" r:id="rId12"/>
    <p:sldId id="466" r:id="rId13"/>
    <p:sldId id="467" r:id="rId14"/>
    <p:sldId id="468" r:id="rId15"/>
    <p:sldId id="469" r:id="rId16"/>
    <p:sldId id="454" r:id="rId17"/>
    <p:sldId id="455" r:id="rId18"/>
    <p:sldId id="471" r:id="rId19"/>
    <p:sldId id="472" r:id="rId20"/>
    <p:sldId id="473" r:id="rId21"/>
    <p:sldId id="478" r:id="rId22"/>
    <p:sldId id="474" r:id="rId23"/>
    <p:sldId id="476" r:id="rId24"/>
    <p:sldId id="477" r:id="rId25"/>
    <p:sldId id="479" r:id="rId26"/>
    <p:sldId id="480" r:id="rId27"/>
    <p:sldId id="481" r:id="rId28"/>
    <p:sldId id="482" r:id="rId29"/>
    <p:sldId id="483" r:id="rId30"/>
    <p:sldId id="484" r:id="rId31"/>
    <p:sldId id="485" r:id="rId32"/>
    <p:sldId id="486" r:id="rId33"/>
    <p:sldId id="488" r:id="rId34"/>
    <p:sldId id="487" r:id="rId35"/>
    <p:sldId id="489" r:id="rId36"/>
    <p:sldId id="490" r:id="rId37"/>
    <p:sldId id="493" r:id="rId38"/>
    <p:sldId id="494" r:id="rId39"/>
    <p:sldId id="491" r:id="rId40"/>
    <p:sldId id="492" r:id="rId41"/>
    <p:sldId id="495" r:id="rId42"/>
    <p:sldId id="496" r:id="rId43"/>
    <p:sldId id="497" r:id="rId44"/>
    <p:sldId id="349"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564"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DF23D-AD12-4A08-8E13-3AB71E8388BB}" type="datetimeFigureOut">
              <a:rPr lang="en-US" smtClean="0"/>
              <a:t>12/14/2019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92889-43A8-427F-B342-CD7FA3E76B0C}" type="slidenum">
              <a:rPr lang="en-US" smtClean="0"/>
              <a:t>‹#›</a:t>
            </a:fld>
            <a:endParaRPr lang="en-US"/>
          </a:p>
        </p:txBody>
      </p:sp>
    </p:spTree>
    <p:extLst>
      <p:ext uri="{BB962C8B-B14F-4D97-AF65-F5344CB8AC3E}">
        <p14:creationId xmlns:p14="http://schemas.microsoft.com/office/powerpoint/2010/main" val="607441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307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307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4165600" y="6248400"/>
            <a:ext cx="3860800" cy="457200"/>
          </a:xfrm>
        </p:spPr>
        <p:txBody>
          <a:bodyPr/>
          <a:lstStyle>
            <a:lvl1pPr>
              <a:defRPr/>
            </a:lvl1pPr>
          </a:lstStyle>
          <a:p>
            <a:endParaRPr lang="sr-Latn-CS" altLang="en-US"/>
          </a:p>
        </p:txBody>
      </p:sp>
      <p:sp>
        <p:nvSpPr>
          <p:cNvPr id="6" name="Slide Number Placeholder 5"/>
          <p:cNvSpPr>
            <a:spLocks noGrp="1"/>
          </p:cNvSpPr>
          <p:nvPr>
            <p:ph type="sldNum" sz="quarter" idx="11"/>
          </p:nvPr>
        </p:nvSpPr>
        <p:spPr>
          <a:xfrm>
            <a:off x="8737600" y="6243638"/>
            <a:ext cx="2844800" cy="457200"/>
          </a:xfrm>
        </p:spPr>
        <p:txBody>
          <a:bodyPr/>
          <a:lstStyle>
            <a:lvl1pPr>
              <a:defRPr/>
            </a:lvl1pPr>
          </a:lstStyle>
          <a:p>
            <a:fld id="{E60C0E18-DB85-46BC-A9B7-C9942750C20E}" type="slidenum">
              <a:rPr lang="sr-Latn-CS" altLang="en-US"/>
              <a:pPr/>
              <a:t>‹#›</a:t>
            </a:fld>
            <a:endParaRPr lang="sr-Latn-CS" altLang="en-US"/>
          </a:p>
        </p:txBody>
      </p:sp>
      <p:sp>
        <p:nvSpPr>
          <p:cNvPr id="7" name="Date Placeholder 6"/>
          <p:cNvSpPr>
            <a:spLocks noGrp="1"/>
          </p:cNvSpPr>
          <p:nvPr>
            <p:ph type="dt" sz="half" idx="12"/>
          </p:nvPr>
        </p:nvSpPr>
        <p:spPr>
          <a:xfrm>
            <a:off x="609600" y="6248400"/>
            <a:ext cx="2844800" cy="457200"/>
          </a:xfrm>
        </p:spPr>
        <p:txBody>
          <a:bodyPr/>
          <a:lstStyle>
            <a:lvl1pPr>
              <a:defRPr/>
            </a:lvl1pPr>
          </a:lstStyle>
          <a:p>
            <a:endParaRPr lang="sr-Latn-CS" altLang="en-US"/>
          </a:p>
        </p:txBody>
      </p:sp>
    </p:spTree>
    <p:extLst>
      <p:ext uri="{BB962C8B-B14F-4D97-AF65-F5344CB8AC3E}">
        <p14:creationId xmlns:p14="http://schemas.microsoft.com/office/powerpoint/2010/main" val="1292143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30725"/>
          </a:xfrm>
        </p:spPr>
        <p:txBody>
          <a:bodyPr/>
          <a:lstStyle/>
          <a:p>
            <a:endParaRPr lang="en-US"/>
          </a:p>
        </p:txBody>
      </p:sp>
      <p:sp>
        <p:nvSpPr>
          <p:cNvPr id="4" name="Footer Placeholder 3"/>
          <p:cNvSpPr>
            <a:spLocks noGrp="1"/>
          </p:cNvSpPr>
          <p:nvPr>
            <p:ph type="ftr" sz="quarter" idx="10"/>
          </p:nvPr>
        </p:nvSpPr>
        <p:spPr>
          <a:xfrm>
            <a:off x="4165600" y="6248400"/>
            <a:ext cx="3860800" cy="457200"/>
          </a:xfrm>
        </p:spPr>
        <p:txBody>
          <a:bodyPr/>
          <a:lstStyle>
            <a:lvl1pPr>
              <a:defRPr/>
            </a:lvl1pPr>
          </a:lstStyle>
          <a:p>
            <a:endParaRPr lang="sr-Latn-CS" altLang="en-US"/>
          </a:p>
        </p:txBody>
      </p:sp>
      <p:sp>
        <p:nvSpPr>
          <p:cNvPr id="5" name="Slide Number Placeholder 4"/>
          <p:cNvSpPr>
            <a:spLocks noGrp="1"/>
          </p:cNvSpPr>
          <p:nvPr>
            <p:ph type="sldNum" sz="quarter" idx="11"/>
          </p:nvPr>
        </p:nvSpPr>
        <p:spPr>
          <a:xfrm>
            <a:off x="8737600" y="6243638"/>
            <a:ext cx="2844800" cy="457200"/>
          </a:xfrm>
        </p:spPr>
        <p:txBody>
          <a:bodyPr/>
          <a:lstStyle>
            <a:lvl1pPr>
              <a:defRPr/>
            </a:lvl1pPr>
          </a:lstStyle>
          <a:p>
            <a:fld id="{8E9CBD29-1326-4F8A-AB38-6B2C866CED53}" type="slidenum">
              <a:rPr lang="sr-Latn-CS" altLang="en-US"/>
              <a:pPr/>
              <a:t>‹#›</a:t>
            </a:fld>
            <a:endParaRPr lang="sr-Latn-CS" altLang="en-US"/>
          </a:p>
        </p:txBody>
      </p:sp>
      <p:sp>
        <p:nvSpPr>
          <p:cNvPr id="6" name="Date Placeholder 5"/>
          <p:cNvSpPr>
            <a:spLocks noGrp="1"/>
          </p:cNvSpPr>
          <p:nvPr>
            <p:ph type="dt" sz="half" idx="12"/>
          </p:nvPr>
        </p:nvSpPr>
        <p:spPr>
          <a:xfrm>
            <a:off x="609600" y="6248400"/>
            <a:ext cx="2844800" cy="457200"/>
          </a:xfrm>
        </p:spPr>
        <p:txBody>
          <a:bodyPr/>
          <a:lstStyle>
            <a:lvl1pPr>
              <a:defRPr/>
            </a:lvl1pPr>
          </a:lstStyle>
          <a:p>
            <a:endParaRPr lang="sr-Latn-CS" altLang="en-US"/>
          </a:p>
        </p:txBody>
      </p:sp>
    </p:spTree>
    <p:extLst>
      <p:ext uri="{BB962C8B-B14F-4D97-AF65-F5344CB8AC3E}">
        <p14:creationId xmlns:p14="http://schemas.microsoft.com/office/powerpoint/2010/main" val="282708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12/14/2019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 id="2147483666"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lgn="ctr"/>
            <a:r>
              <a:rPr lang="sr-Latn-RS" b="1" cap="all" dirty="0"/>
              <a:t>INSTITUCIONALNA PODRŠKA RAZVOJU PREDUZETNIŠTVA: ULOGA I ZNAČAJ MSP ZA RAZVOJ PRIVREDE </a:t>
            </a:r>
            <a:r>
              <a:rPr lang="sr-Latn-RS" b="1" cap="all" dirty="0" err="1"/>
              <a:t>rs</a:t>
            </a:r>
            <a:endParaRPr lang="en-US" b="1" dirty="0"/>
          </a:p>
        </p:txBody>
      </p:sp>
      <p:sp>
        <p:nvSpPr>
          <p:cNvPr id="3" name="Subtitle 2"/>
          <p:cNvSpPr>
            <a:spLocks noGrp="1"/>
          </p:cNvSpPr>
          <p:nvPr>
            <p:ph type="subTitle" idx="1"/>
          </p:nvPr>
        </p:nvSpPr>
        <p:spPr/>
        <p:txBody>
          <a:bodyPr>
            <a:normAutofit/>
          </a:bodyPr>
          <a:lstStyle/>
          <a:p>
            <a:pPr algn="r"/>
            <a:endParaRPr lang="sr-Latn-RS" dirty="0" smtClean="0"/>
          </a:p>
          <a:p>
            <a:pPr algn="r"/>
            <a:endParaRPr lang="sr-Latn-RS" dirty="0"/>
          </a:p>
        </p:txBody>
      </p:sp>
    </p:spTree>
    <p:extLst>
      <p:ext uri="{BB962C8B-B14F-4D97-AF65-F5344CB8AC3E}">
        <p14:creationId xmlns:p14="http://schemas.microsoft.com/office/powerpoint/2010/main" val="3579369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lgn="l"/>
            <a:r>
              <a:rPr lang="sr-Latn-CS" altLang="en-US" sz="2500" b="1" dirty="0">
                <a:solidFill>
                  <a:schemeClr val="tx1"/>
                </a:solidFill>
                <a:latin typeface="Arial" panose="020B0604020202020204" pitchFamily="34" charset="0"/>
              </a:rPr>
              <a:t>Na današnjim časovima saznaćete ...</a:t>
            </a:r>
          </a:p>
        </p:txBody>
      </p:sp>
      <p:sp>
        <p:nvSpPr>
          <p:cNvPr id="69635" name="Rectangle 3"/>
          <p:cNvSpPr>
            <a:spLocks noGrp="1" noChangeArrowheads="1"/>
          </p:cNvSpPr>
          <p:nvPr>
            <p:ph type="body" idx="1"/>
          </p:nvPr>
        </p:nvSpPr>
        <p:spPr>
          <a:xfrm>
            <a:off x="1981200" y="1925639"/>
            <a:ext cx="8229600" cy="4205287"/>
          </a:xfrm>
          <a:ln>
            <a:solidFill>
              <a:schemeClr val="tx1"/>
            </a:solidFill>
            <a:miter lim="800000"/>
            <a:headEnd/>
            <a:tailEnd/>
          </a:ln>
        </p:spPr>
        <p:txBody>
          <a:bodyPr/>
          <a:lstStyle/>
          <a:p>
            <a:endParaRPr lang="sr-Latn-CS" altLang="en-US"/>
          </a:p>
          <a:p>
            <a:pPr algn="just"/>
            <a:r>
              <a:rPr lang="sr-Latn-CS" altLang="en-US" sz="2800" b="1"/>
              <a:t>šta može, a šta ne može da se smatra malim biznisom?</a:t>
            </a:r>
          </a:p>
          <a:p>
            <a:pPr algn="just"/>
            <a:r>
              <a:rPr lang="sr-Latn-CS" altLang="en-US" sz="2800" b="1"/>
              <a:t>koje su razlike malih i srednjih preduzeća?</a:t>
            </a:r>
          </a:p>
          <a:p>
            <a:pPr algn="just"/>
            <a:r>
              <a:rPr lang="sr-Latn-CS" altLang="en-US" sz="2800" b="1"/>
              <a:t>koje su karakteristike MSP u našoj nacionalnoj ekonomiji?</a:t>
            </a:r>
          </a:p>
          <a:p>
            <a:pPr algn="just"/>
            <a:r>
              <a:rPr lang="sr-Latn-CS" altLang="en-US" sz="2800" b="1"/>
              <a:t>kako se mogu klasifikovati naša MSP?</a:t>
            </a:r>
          </a:p>
        </p:txBody>
      </p:sp>
    </p:spTree>
    <p:extLst>
      <p:ext uri="{BB962C8B-B14F-4D97-AF65-F5344CB8AC3E}">
        <p14:creationId xmlns:p14="http://schemas.microsoft.com/office/powerpoint/2010/main" val="84176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1847850" y="260351"/>
            <a:ext cx="8496300" cy="6264275"/>
          </a:xfrm>
        </p:spPr>
        <p:txBody>
          <a:bodyPr/>
          <a:lstStyle/>
          <a:p>
            <a:pPr marL="609600" indent="-609600">
              <a:buNone/>
            </a:pPr>
            <a:r>
              <a:rPr lang="sr-Latn-CS" altLang="en-US" sz="2800" b="1">
                <a:solidFill>
                  <a:schemeClr val="tx1"/>
                </a:solidFill>
              </a:rPr>
              <a:t>Uspon malih i srednjih preduzeća</a:t>
            </a:r>
          </a:p>
          <a:p>
            <a:pPr marL="609600" indent="-609600">
              <a:buNone/>
            </a:pPr>
            <a:endParaRPr lang="sr-Latn-CS" altLang="en-US" sz="2400" b="1">
              <a:solidFill>
                <a:schemeClr val="tx1"/>
              </a:solidFill>
            </a:endParaRPr>
          </a:p>
          <a:p>
            <a:pPr marL="609600" indent="-609600" algn="just">
              <a:buFont typeface="Wingdings" panose="05000000000000000000" pitchFamily="2" charset="2"/>
              <a:buAutoNum type="arabicPeriod"/>
            </a:pPr>
            <a:r>
              <a:rPr lang="sr-Latn-CS" altLang="en-US" sz="2400" b="1" i="1">
                <a:solidFill>
                  <a:schemeClr val="tx1"/>
                </a:solidFill>
              </a:rPr>
              <a:t>slobodno preduzetništvo</a:t>
            </a:r>
            <a:r>
              <a:rPr lang="sr-Latn-CS" altLang="en-US" sz="2400" b="1">
                <a:solidFill>
                  <a:schemeClr val="tx1"/>
                </a:solidFill>
              </a:rPr>
              <a:t> – sistemska i egzogena varijabla</a:t>
            </a:r>
          </a:p>
          <a:p>
            <a:pPr marL="609600" indent="-609600" algn="just">
              <a:buFont typeface="Wingdings" panose="05000000000000000000" pitchFamily="2" charset="2"/>
              <a:buAutoNum type="arabicPeriod"/>
            </a:pPr>
            <a:r>
              <a:rPr lang="sr-Latn-CS" altLang="en-US" sz="2400" b="1" i="1">
                <a:solidFill>
                  <a:schemeClr val="tx1"/>
                </a:solidFill>
              </a:rPr>
              <a:t>inovativnost</a:t>
            </a:r>
            <a:r>
              <a:rPr lang="sr-Latn-CS" altLang="en-US" sz="2400" b="1">
                <a:solidFill>
                  <a:schemeClr val="tx1"/>
                </a:solidFill>
              </a:rPr>
              <a:t> – varijabla sa endogenim potencijalom za generisanje promena</a:t>
            </a:r>
          </a:p>
          <a:p>
            <a:pPr marL="609600" indent="-609600">
              <a:buNone/>
            </a:pPr>
            <a:endParaRPr lang="sr-Latn-CS" altLang="en-US" sz="2400" b="1">
              <a:solidFill>
                <a:schemeClr val="tx1"/>
              </a:solidFill>
            </a:endParaRPr>
          </a:p>
          <a:p>
            <a:pPr marL="990600" lvl="1" indent="-533400" algn="just">
              <a:buClr>
                <a:schemeClr val="hlink"/>
              </a:buClr>
            </a:pPr>
            <a:r>
              <a:rPr lang="sr-Latn-CS" altLang="en-US" sz="2400" b="1">
                <a:solidFill>
                  <a:schemeClr val="tx1"/>
                </a:solidFill>
              </a:rPr>
              <a:t>u konstelaciji sa velikim sistemima</a:t>
            </a:r>
          </a:p>
          <a:p>
            <a:pPr marL="990600" lvl="1" indent="-533400" algn="just">
              <a:buClr>
                <a:schemeClr val="hlink"/>
              </a:buClr>
            </a:pPr>
            <a:r>
              <a:rPr lang="sr-Latn-CS" altLang="en-US" sz="2400" b="1">
                <a:solidFill>
                  <a:schemeClr val="tx1"/>
                </a:solidFill>
              </a:rPr>
              <a:t>od velikih preduzeća ih ne razlikuju samo fizička odnosno finansijska obeležja, već i gustina mreže MSP koju formiraju</a:t>
            </a:r>
          </a:p>
          <a:p>
            <a:pPr marL="990600" lvl="1" indent="-533400" algn="just">
              <a:buClr>
                <a:schemeClr val="hlink"/>
              </a:buClr>
            </a:pPr>
            <a:r>
              <a:rPr lang="sr-Latn-CS" altLang="en-US" sz="2400" b="1">
                <a:solidFill>
                  <a:schemeClr val="tx1"/>
                </a:solidFill>
              </a:rPr>
              <a:t>deluju i samostalno, ali vremenom prerastaju u velika preduzeća ili bivaju kupljena od strane giganata</a:t>
            </a:r>
          </a:p>
        </p:txBody>
      </p:sp>
    </p:spTree>
    <p:extLst>
      <p:ext uri="{BB962C8B-B14F-4D97-AF65-F5344CB8AC3E}">
        <p14:creationId xmlns:p14="http://schemas.microsoft.com/office/powerpoint/2010/main" val="1695612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992313" y="620714"/>
            <a:ext cx="8424862" cy="5538787"/>
          </a:xfrm>
        </p:spPr>
        <p:txBody>
          <a:bodyPr/>
          <a:lstStyle/>
          <a:p>
            <a:pPr algn="just">
              <a:buClr>
                <a:srgbClr val="FF7C80"/>
              </a:buClr>
              <a:buFont typeface="Wingdings" panose="05000000000000000000" pitchFamily="2" charset="2"/>
              <a:buChar char="q"/>
            </a:pPr>
            <a:r>
              <a:rPr lang="sr-Latn-CS" altLang="en-US" sz="2400" b="1" dirty="0">
                <a:solidFill>
                  <a:schemeClr val="tx1"/>
                </a:solidFill>
              </a:rPr>
              <a:t>“Mali biznis sačinjavaju organizacije koje, nezavisno od oblika vlasništva, zapošljavaju mali broj radnika, raspolažu manjim kapitalom i čija je ukupna vrednost imovine mala.”</a:t>
            </a:r>
          </a:p>
          <a:p>
            <a:pPr algn="just">
              <a:buClr>
                <a:srgbClr val="CCFFFF"/>
              </a:buClr>
              <a:buFont typeface="Wingdings" panose="05000000000000000000" pitchFamily="2" charset="2"/>
              <a:buChar char="q"/>
            </a:pPr>
            <a:r>
              <a:rPr lang="sr-Latn-CS" altLang="en-US" sz="2400" b="1" dirty="0">
                <a:solidFill>
                  <a:schemeClr val="tx1"/>
                </a:solidFill>
              </a:rPr>
              <a:t>Pojam malog biznisa nije jednoznačan i sasvim određen – najčešće se polazi od zakonom utvrđenih odredbi o malom biznisu u pojedinim zemljama.</a:t>
            </a:r>
          </a:p>
          <a:p>
            <a:pPr algn="just">
              <a:buClr>
                <a:schemeClr val="tx2"/>
              </a:buClr>
              <a:buFont typeface="Wingdings" panose="05000000000000000000" pitchFamily="2" charset="2"/>
              <a:buChar char="q"/>
            </a:pPr>
            <a:r>
              <a:rPr lang="sr-Latn-CS" altLang="en-US" sz="2400" b="1" dirty="0">
                <a:solidFill>
                  <a:schemeClr val="tx1"/>
                </a:solidFill>
              </a:rPr>
              <a:t>Ne može da se smatra malim biznisom:</a:t>
            </a:r>
          </a:p>
          <a:p>
            <a:pPr lvl="1" algn="just">
              <a:buClr>
                <a:schemeClr val="tx2"/>
              </a:buClr>
              <a:buFont typeface="Wingdings" panose="05000000000000000000" pitchFamily="2" charset="2"/>
              <a:buChar char="ü"/>
            </a:pPr>
            <a:r>
              <a:rPr lang="sr-Latn-CS" altLang="en-US" sz="2400" b="1" dirty="0">
                <a:solidFill>
                  <a:schemeClr val="tx1"/>
                </a:solidFill>
              </a:rPr>
              <a:t>monopolski položaj,</a:t>
            </a:r>
          </a:p>
          <a:p>
            <a:pPr lvl="1" algn="just">
              <a:buClr>
                <a:schemeClr val="tx2"/>
              </a:buClr>
              <a:buFont typeface="Wingdings" panose="05000000000000000000" pitchFamily="2" charset="2"/>
              <a:buChar char="ü"/>
            </a:pPr>
            <a:r>
              <a:rPr lang="sr-Latn-CS" altLang="en-US" sz="2400" b="1" dirty="0">
                <a:solidFill>
                  <a:schemeClr val="tx1"/>
                </a:solidFill>
              </a:rPr>
              <a:t>uticaj na kretanje cena unutar date privredne grane i </a:t>
            </a:r>
          </a:p>
          <a:p>
            <a:pPr lvl="1" algn="just">
              <a:buClr>
                <a:schemeClr val="tx2"/>
              </a:buClr>
              <a:buFont typeface="Wingdings" panose="05000000000000000000" pitchFamily="2" charset="2"/>
              <a:buChar char="ü"/>
            </a:pPr>
            <a:r>
              <a:rPr lang="sr-Latn-CS" altLang="en-US" sz="2400" b="1" dirty="0">
                <a:solidFill>
                  <a:schemeClr val="tx1"/>
                </a:solidFill>
              </a:rPr>
              <a:t>dovodi druge subjekte u nepovoljan položaj.</a:t>
            </a:r>
          </a:p>
          <a:p>
            <a:endParaRPr lang="sr-Latn-CS" altLang="en-US" sz="2400" b="1" i="1" dirty="0">
              <a:solidFill>
                <a:schemeClr val="tx1"/>
              </a:solidFill>
            </a:endParaRPr>
          </a:p>
        </p:txBody>
      </p:sp>
    </p:spTree>
    <p:extLst>
      <p:ext uri="{BB962C8B-B14F-4D97-AF65-F5344CB8AC3E}">
        <p14:creationId xmlns:p14="http://schemas.microsoft.com/office/powerpoint/2010/main" val="187412624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sz="half" idx="1"/>
          </p:nvPr>
        </p:nvSpPr>
        <p:spPr>
          <a:xfrm>
            <a:off x="1981201" y="333375"/>
            <a:ext cx="6778625" cy="5797550"/>
          </a:xfrm>
        </p:spPr>
        <p:txBody>
          <a:bodyPr>
            <a:normAutofit/>
          </a:bodyPr>
          <a:lstStyle/>
          <a:p>
            <a:pPr>
              <a:buClr>
                <a:schemeClr val="tx2"/>
              </a:buClr>
              <a:buFont typeface="Wingdings" panose="05000000000000000000" pitchFamily="2" charset="2"/>
              <a:buChar char="q"/>
            </a:pPr>
            <a:r>
              <a:rPr lang="sr-Latn-CS" altLang="en-US" sz="2200" b="1" dirty="0">
                <a:solidFill>
                  <a:schemeClr val="tx1"/>
                </a:solidFill>
              </a:rPr>
              <a:t>Kriterijumi:</a:t>
            </a:r>
          </a:p>
          <a:p>
            <a:pPr lvl="1">
              <a:buClr>
                <a:schemeClr val="tx2"/>
              </a:buClr>
              <a:buFont typeface="Wingdings" panose="05000000000000000000" pitchFamily="2" charset="2"/>
              <a:buChar char="Ø"/>
            </a:pPr>
            <a:r>
              <a:rPr lang="sr-Latn-CS" altLang="en-US" sz="2200" b="1" dirty="0">
                <a:solidFill>
                  <a:schemeClr val="tx1"/>
                </a:solidFill>
              </a:rPr>
              <a:t>primarni:</a:t>
            </a:r>
          </a:p>
          <a:p>
            <a:pPr lvl="2">
              <a:buFontTx/>
              <a:buChar char="•"/>
            </a:pPr>
            <a:r>
              <a:rPr lang="sr-Latn-CS" altLang="en-US" sz="2200" b="1" dirty="0">
                <a:solidFill>
                  <a:schemeClr val="tx1"/>
                </a:solidFill>
                <a:effectLst/>
              </a:rPr>
              <a:t>broj zaposlenih</a:t>
            </a:r>
          </a:p>
          <a:p>
            <a:pPr lvl="2">
              <a:buFontTx/>
              <a:buChar char="•"/>
            </a:pPr>
            <a:r>
              <a:rPr lang="sr-Latn-CS" altLang="en-US" sz="2200" b="1" dirty="0" err="1">
                <a:solidFill>
                  <a:schemeClr val="tx1"/>
                </a:solidFill>
                <a:effectLst/>
              </a:rPr>
              <a:t>uk</a:t>
            </a:r>
            <a:r>
              <a:rPr lang="sr-Latn-CS" altLang="en-US" sz="2200" b="1" dirty="0">
                <a:solidFill>
                  <a:schemeClr val="tx1"/>
                </a:solidFill>
                <a:effectLst/>
              </a:rPr>
              <a:t>. prihod od prodaje proizvoda/usluga</a:t>
            </a:r>
          </a:p>
          <a:p>
            <a:pPr lvl="2">
              <a:buFontTx/>
              <a:buChar char="•"/>
            </a:pPr>
            <a:r>
              <a:rPr lang="sr-Latn-CS" altLang="en-US" sz="2200" b="1" dirty="0">
                <a:solidFill>
                  <a:schemeClr val="tx1"/>
                </a:solidFill>
                <a:effectLst/>
              </a:rPr>
              <a:t>vrednost kapitala</a:t>
            </a:r>
          </a:p>
          <a:p>
            <a:pPr lvl="2">
              <a:buFontTx/>
              <a:buChar char="•"/>
            </a:pPr>
            <a:r>
              <a:rPr lang="sr-Latn-CS" altLang="en-US" sz="2200" b="1" dirty="0">
                <a:solidFill>
                  <a:schemeClr val="tx1"/>
                </a:solidFill>
                <a:effectLst/>
              </a:rPr>
              <a:t>fluktuacija zaposlenih</a:t>
            </a:r>
          </a:p>
          <a:p>
            <a:pPr lvl="2">
              <a:buFontTx/>
              <a:buChar char="•"/>
            </a:pPr>
            <a:r>
              <a:rPr lang="sr-Latn-CS" altLang="en-US" sz="2200" b="1" dirty="0">
                <a:solidFill>
                  <a:schemeClr val="tx1"/>
                </a:solidFill>
                <a:effectLst/>
              </a:rPr>
              <a:t>vrednost </a:t>
            </a:r>
            <a:r>
              <a:rPr lang="sr-Latn-CS" altLang="en-US" sz="2200" b="1" dirty="0" err="1">
                <a:solidFill>
                  <a:schemeClr val="tx1"/>
                </a:solidFill>
                <a:effectLst/>
              </a:rPr>
              <a:t>uk</a:t>
            </a:r>
            <a:r>
              <a:rPr lang="sr-Latn-CS" altLang="en-US" sz="2200" b="1" dirty="0">
                <a:solidFill>
                  <a:schemeClr val="tx1"/>
                </a:solidFill>
                <a:effectLst/>
              </a:rPr>
              <a:t>. sredstava</a:t>
            </a:r>
          </a:p>
          <a:p>
            <a:pPr lvl="1">
              <a:buClr>
                <a:schemeClr val="tx2"/>
              </a:buClr>
              <a:buFont typeface="Wingdings" panose="05000000000000000000" pitchFamily="2" charset="2"/>
              <a:buChar char="Ø"/>
            </a:pPr>
            <a:r>
              <a:rPr lang="sr-Latn-CS" altLang="en-US" sz="2200" b="1" dirty="0">
                <a:solidFill>
                  <a:schemeClr val="tx1"/>
                </a:solidFill>
              </a:rPr>
              <a:t>sekundarni:</a:t>
            </a:r>
          </a:p>
          <a:p>
            <a:pPr lvl="2">
              <a:buFontTx/>
              <a:buChar char="•"/>
            </a:pPr>
            <a:r>
              <a:rPr lang="sr-Latn-CS" altLang="en-US" sz="2200" b="1" dirty="0">
                <a:solidFill>
                  <a:schemeClr val="tx1"/>
                </a:solidFill>
                <a:effectLst/>
              </a:rPr>
              <a:t>ostvarena vrednost proizvodnje</a:t>
            </a:r>
          </a:p>
          <a:p>
            <a:pPr lvl="2">
              <a:buFontTx/>
              <a:buChar char="•"/>
            </a:pPr>
            <a:r>
              <a:rPr lang="sr-Latn-CS" altLang="en-US" sz="2200" b="1" dirty="0">
                <a:solidFill>
                  <a:schemeClr val="tx1"/>
                </a:solidFill>
                <a:effectLst/>
              </a:rPr>
              <a:t>proizvodni kapacitet</a:t>
            </a:r>
          </a:p>
          <a:p>
            <a:pPr lvl="2">
              <a:buFontTx/>
              <a:buChar char="•"/>
            </a:pPr>
            <a:r>
              <a:rPr lang="sr-Latn-CS" altLang="en-US" sz="2200" b="1" dirty="0">
                <a:solidFill>
                  <a:schemeClr val="tx1"/>
                </a:solidFill>
                <a:effectLst/>
              </a:rPr>
              <a:t>tržišna vrednost</a:t>
            </a:r>
          </a:p>
          <a:p>
            <a:pPr>
              <a:buClr>
                <a:schemeClr val="tx2"/>
              </a:buClr>
              <a:buFont typeface="Wingdings" panose="05000000000000000000" pitchFamily="2" charset="2"/>
              <a:buNone/>
            </a:pPr>
            <a:endParaRPr lang="sr-Latn-CS" altLang="en-US" sz="2200" b="1" dirty="0">
              <a:solidFill>
                <a:schemeClr val="tx1"/>
              </a:solidFill>
            </a:endParaRPr>
          </a:p>
        </p:txBody>
      </p:sp>
      <p:pic>
        <p:nvPicPr>
          <p:cNvPr id="52228" name="Picture 4" descr="sm2007"/>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680325" y="1412876"/>
            <a:ext cx="2649538" cy="2220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0254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1992313" y="404813"/>
            <a:ext cx="8229600" cy="5903912"/>
          </a:xfrm>
        </p:spPr>
        <p:txBody>
          <a:bodyPr/>
          <a:lstStyle/>
          <a:p>
            <a:pPr algn="just">
              <a:buClr>
                <a:schemeClr val="tx2"/>
              </a:buClr>
              <a:buFont typeface="Wingdings" panose="05000000000000000000" pitchFamily="2" charset="2"/>
              <a:buChar char="q"/>
            </a:pPr>
            <a:r>
              <a:rPr lang="sr-Latn-CS" altLang="en-US" sz="2400" b="1" dirty="0">
                <a:solidFill>
                  <a:schemeClr val="tx1"/>
                </a:solidFill>
              </a:rPr>
              <a:t>Različiti pristupi definisanju malog biznisa:</a:t>
            </a:r>
          </a:p>
          <a:p>
            <a:pPr lvl="1" algn="just">
              <a:buClr>
                <a:schemeClr val="tx2"/>
              </a:buClr>
              <a:buFont typeface="Wingdings" panose="05000000000000000000" pitchFamily="2" charset="2"/>
              <a:buChar char="Ø"/>
            </a:pPr>
            <a:r>
              <a:rPr lang="sr-Latn-CS" altLang="en-US" sz="2000" b="1" dirty="0">
                <a:solidFill>
                  <a:schemeClr val="tx1"/>
                </a:solidFill>
              </a:rPr>
              <a:t>Velika Britanija</a:t>
            </a:r>
          </a:p>
          <a:p>
            <a:pPr lvl="2" algn="just">
              <a:buFontTx/>
              <a:buChar char="•"/>
            </a:pPr>
            <a:r>
              <a:rPr lang="sr-Latn-CS" altLang="en-US" sz="2000" b="1" dirty="0">
                <a:solidFill>
                  <a:schemeClr val="tx1"/>
                </a:solidFill>
              </a:rPr>
              <a:t>manje od 200 radnika, mali tržišni udeo, upravlja vlasnik, nezavisna i ne podržavaju ih giganti</a:t>
            </a:r>
          </a:p>
          <a:p>
            <a:pPr lvl="1" algn="just">
              <a:buClr>
                <a:schemeClr val="tx2"/>
              </a:buClr>
              <a:buFont typeface="Wingdings" panose="05000000000000000000" pitchFamily="2" charset="2"/>
              <a:buChar char="Ø"/>
            </a:pPr>
            <a:r>
              <a:rPr lang="sr-Latn-CS" altLang="en-US" sz="2000" b="1" dirty="0">
                <a:solidFill>
                  <a:schemeClr val="tx1"/>
                </a:solidFill>
              </a:rPr>
              <a:t>Francuska</a:t>
            </a:r>
          </a:p>
          <a:p>
            <a:pPr lvl="2" algn="just">
              <a:buFontTx/>
              <a:buChar char="•"/>
            </a:pPr>
            <a:r>
              <a:rPr lang="sr-Latn-CS" altLang="en-US" sz="2000" b="1" dirty="0" err="1">
                <a:solidFill>
                  <a:schemeClr val="tx1"/>
                </a:solidFill>
              </a:rPr>
              <a:t>mikropreduzeća</a:t>
            </a:r>
            <a:r>
              <a:rPr lang="sr-Latn-CS" altLang="en-US" sz="2000" b="1" dirty="0">
                <a:solidFill>
                  <a:schemeClr val="tx1"/>
                </a:solidFill>
              </a:rPr>
              <a:t>, mala 10-14 zaposlenih, srednja 50-500</a:t>
            </a:r>
          </a:p>
          <a:p>
            <a:pPr lvl="1" algn="just">
              <a:buClr>
                <a:schemeClr val="tx2"/>
              </a:buClr>
              <a:buFont typeface="Wingdings" panose="05000000000000000000" pitchFamily="2" charset="2"/>
              <a:buChar char="Ø"/>
            </a:pPr>
            <a:r>
              <a:rPr lang="sr-Latn-CS" altLang="en-US" sz="2000" b="1" dirty="0">
                <a:solidFill>
                  <a:schemeClr val="tx1"/>
                </a:solidFill>
              </a:rPr>
              <a:t>SAD</a:t>
            </a:r>
          </a:p>
          <a:p>
            <a:pPr lvl="2" algn="just">
              <a:buFontTx/>
              <a:buChar char="•"/>
            </a:pPr>
            <a:r>
              <a:rPr lang="sr-Latn-CS" altLang="en-US" sz="2000" b="1" dirty="0">
                <a:solidFill>
                  <a:schemeClr val="tx1"/>
                </a:solidFill>
              </a:rPr>
              <a:t>broj zaposlenih </a:t>
            </a:r>
          </a:p>
          <a:p>
            <a:pPr lvl="2" algn="just">
              <a:buFontTx/>
              <a:buChar char="•"/>
            </a:pPr>
            <a:r>
              <a:rPr lang="sr-Latn-CS" altLang="en-US" sz="2000" b="1" dirty="0">
                <a:solidFill>
                  <a:schemeClr val="tx1"/>
                </a:solidFill>
              </a:rPr>
              <a:t>godišnja prodaja </a:t>
            </a:r>
          </a:p>
          <a:p>
            <a:pPr lvl="2" algn="just">
              <a:buFontTx/>
              <a:buChar char="•"/>
            </a:pPr>
            <a:r>
              <a:rPr lang="sr-Latn-CS" altLang="en-US" sz="2000" b="1" dirty="0">
                <a:solidFill>
                  <a:schemeClr val="tx1"/>
                </a:solidFill>
              </a:rPr>
              <a:t>standardi veličina pojedinih grana umesto klasične podele </a:t>
            </a:r>
          </a:p>
          <a:p>
            <a:pPr lvl="1" algn="just">
              <a:buClr>
                <a:schemeClr val="tx2"/>
              </a:buClr>
              <a:buFont typeface="Wingdings" panose="05000000000000000000" pitchFamily="2" charset="2"/>
              <a:buChar char="Ø"/>
            </a:pPr>
            <a:r>
              <a:rPr lang="sr-Latn-CS" altLang="en-US" sz="2000" b="1" dirty="0">
                <a:solidFill>
                  <a:schemeClr val="tx1"/>
                </a:solidFill>
              </a:rPr>
              <a:t>Japan</a:t>
            </a:r>
          </a:p>
          <a:p>
            <a:pPr lvl="2" algn="just">
              <a:buFontTx/>
              <a:buChar char="•"/>
            </a:pPr>
            <a:r>
              <a:rPr lang="sr-Latn-CS" altLang="en-US" sz="2000" b="1" dirty="0">
                <a:solidFill>
                  <a:schemeClr val="tx1"/>
                </a:solidFill>
              </a:rPr>
              <a:t>broj zaposlenih</a:t>
            </a:r>
          </a:p>
          <a:p>
            <a:pPr lvl="2" algn="just">
              <a:buFontTx/>
              <a:buChar char="•"/>
            </a:pPr>
            <a:r>
              <a:rPr lang="sr-Latn-CS" altLang="en-US" sz="2000" b="1" dirty="0">
                <a:solidFill>
                  <a:schemeClr val="tx1"/>
                </a:solidFill>
              </a:rPr>
              <a:t>visina kapitala</a:t>
            </a:r>
          </a:p>
        </p:txBody>
      </p:sp>
    </p:spTree>
    <p:extLst>
      <p:ext uri="{BB962C8B-B14F-4D97-AF65-F5344CB8AC3E}">
        <p14:creationId xmlns:p14="http://schemas.microsoft.com/office/powerpoint/2010/main" val="1737228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sl-SI" altLang="en-US" b="1" dirty="0" smtClean="0"/>
              <a:t>Srbija: Malo, srednje i veliko </a:t>
            </a:r>
            <a:r>
              <a:rPr lang="sl-SI" altLang="en-US" b="1" dirty="0" err="1" smtClean="0"/>
              <a:t>preduzeće</a:t>
            </a:r>
            <a:endParaRPr lang="en-US" altLang="en-US" b="1" dirty="0" smtClean="0"/>
          </a:p>
        </p:txBody>
      </p:sp>
      <p:sp>
        <p:nvSpPr>
          <p:cNvPr id="14339" name="Rectangle 3"/>
          <p:cNvSpPr>
            <a:spLocks noGrp="1" noChangeArrowheads="1"/>
          </p:cNvSpPr>
          <p:nvPr>
            <p:ph type="body" idx="1"/>
          </p:nvPr>
        </p:nvSpPr>
        <p:spPr>
          <a:xfrm>
            <a:off x="1600200" y="1524000"/>
            <a:ext cx="8991600" cy="5334000"/>
          </a:xfrm>
        </p:spPr>
        <p:txBody>
          <a:bodyPr>
            <a:normAutofit/>
          </a:bodyPr>
          <a:lstStyle/>
          <a:p>
            <a:pPr eaLnBrk="1" hangingPunct="1">
              <a:lnSpc>
                <a:spcPct val="90000"/>
              </a:lnSpc>
              <a:defRPr/>
            </a:pPr>
            <a:r>
              <a:rPr lang="en-GB" sz="2200" b="1" u="sng" dirty="0" err="1" smtClean="0"/>
              <a:t>Malo</a:t>
            </a:r>
            <a:r>
              <a:rPr lang="en-GB" sz="2200" b="1" u="sng" dirty="0" smtClean="0"/>
              <a:t> </a:t>
            </a:r>
            <a:r>
              <a:rPr lang="en-GB" sz="2200" b="1" u="sng" dirty="0" err="1"/>
              <a:t>predu</a:t>
            </a:r>
            <a:r>
              <a:rPr lang="sr-Latn-CS" sz="2200" b="1" u="sng" dirty="0"/>
              <a:t>zeće</a:t>
            </a:r>
            <a:r>
              <a:rPr lang="sl-SI" sz="2200" b="1" u="sng" dirty="0"/>
              <a:t>(ispunjava dva od tri uslova):</a:t>
            </a:r>
          </a:p>
          <a:p>
            <a:pPr lvl="1" eaLnBrk="1" hangingPunct="1">
              <a:lnSpc>
                <a:spcPct val="90000"/>
              </a:lnSpc>
              <a:defRPr/>
            </a:pPr>
            <a:r>
              <a:rPr lang="sl-SI" sz="2200" b="1" dirty="0"/>
              <a:t>Od </a:t>
            </a:r>
            <a:r>
              <a:rPr lang="sl-SI" sz="2200" b="1" i="1" dirty="0"/>
              <a:t>10 do 50 radnika</a:t>
            </a:r>
          </a:p>
          <a:p>
            <a:pPr lvl="1" eaLnBrk="1" hangingPunct="1">
              <a:lnSpc>
                <a:spcPct val="90000"/>
              </a:lnSpc>
              <a:defRPr/>
            </a:pPr>
            <a:r>
              <a:rPr lang="sl-SI" sz="2200" b="1" dirty="0"/>
              <a:t>Ukupan </a:t>
            </a:r>
            <a:r>
              <a:rPr lang="sl-SI" sz="2200" b="1" i="1" dirty="0"/>
              <a:t>prihod od </a:t>
            </a:r>
            <a:r>
              <a:rPr lang="sl-SI" sz="2200" b="1" i="1" dirty="0">
                <a:cs typeface="Arial" charset="0"/>
              </a:rPr>
              <a:t>€</a:t>
            </a:r>
            <a:r>
              <a:rPr lang="sr-Latn-CS" sz="2200" b="1" i="1" dirty="0"/>
              <a:t>700 hiljada</a:t>
            </a:r>
            <a:r>
              <a:rPr lang="sl-SI" sz="2200" b="1" i="1" dirty="0"/>
              <a:t> do </a:t>
            </a:r>
            <a:r>
              <a:rPr lang="sl-SI" sz="2200" b="1" i="1" dirty="0">
                <a:cs typeface="Arial" charset="0"/>
              </a:rPr>
              <a:t>€</a:t>
            </a:r>
            <a:r>
              <a:rPr lang="sr-Latn-CS" sz="2200" b="1" i="1" dirty="0">
                <a:cs typeface="Arial" charset="0"/>
              </a:rPr>
              <a:t>8,8 </a:t>
            </a:r>
            <a:r>
              <a:rPr lang="sl-SI" sz="2200" b="1" i="1" dirty="0"/>
              <a:t>miliona</a:t>
            </a:r>
          </a:p>
          <a:p>
            <a:pPr lvl="1" eaLnBrk="1" hangingPunct="1">
              <a:lnSpc>
                <a:spcPct val="90000"/>
              </a:lnSpc>
              <a:defRPr/>
            </a:pPr>
            <a:r>
              <a:rPr lang="sl-SI" sz="2200" b="1" dirty="0"/>
              <a:t>Vrednost </a:t>
            </a:r>
            <a:r>
              <a:rPr lang="sl-SI" sz="2200" b="1" i="1" dirty="0"/>
              <a:t>imovine od </a:t>
            </a:r>
            <a:r>
              <a:rPr lang="sl-SI" sz="2200" b="1" i="1" dirty="0">
                <a:cs typeface="Arial" charset="0"/>
              </a:rPr>
              <a:t>€</a:t>
            </a:r>
            <a:r>
              <a:rPr lang="sr-Latn-CS" sz="2200" b="1" i="1" dirty="0">
                <a:cs typeface="Arial" charset="0"/>
              </a:rPr>
              <a:t>350 hiljada</a:t>
            </a:r>
            <a:r>
              <a:rPr lang="sl-SI" sz="2200" b="1" i="1" dirty="0"/>
              <a:t> do </a:t>
            </a:r>
            <a:r>
              <a:rPr lang="sl-SI" sz="2200" b="1" i="1" dirty="0">
                <a:cs typeface="Arial" charset="0"/>
              </a:rPr>
              <a:t>€4,4</a:t>
            </a:r>
            <a:r>
              <a:rPr lang="sl-SI" sz="2200" b="1" i="1" dirty="0"/>
              <a:t> miliona</a:t>
            </a:r>
          </a:p>
          <a:p>
            <a:pPr marL="449262" lvl="1" indent="0">
              <a:lnSpc>
                <a:spcPct val="90000"/>
              </a:lnSpc>
              <a:buNone/>
              <a:defRPr/>
            </a:pPr>
            <a:r>
              <a:rPr lang="sl-SI" sz="2200" b="1" i="1" dirty="0"/>
              <a:t>Mikro preduzeće ima manju vrednost najmanje dva od navedena tri indikatora za mala preduzeća</a:t>
            </a:r>
            <a:endParaRPr lang="en-GB" sz="2200" b="1" i="1" dirty="0"/>
          </a:p>
          <a:p>
            <a:pPr eaLnBrk="1" hangingPunct="1">
              <a:lnSpc>
                <a:spcPct val="90000"/>
              </a:lnSpc>
              <a:defRPr/>
            </a:pPr>
            <a:r>
              <a:rPr lang="sl-SI" sz="2200" b="1" u="sng" dirty="0"/>
              <a:t>Srednje preduzeće (ispunjava dva od tri uslova):</a:t>
            </a:r>
          </a:p>
          <a:p>
            <a:pPr lvl="1" eaLnBrk="1" hangingPunct="1">
              <a:lnSpc>
                <a:spcPct val="90000"/>
              </a:lnSpc>
              <a:defRPr/>
            </a:pPr>
            <a:r>
              <a:rPr lang="sl-SI" sz="2200" b="1" dirty="0"/>
              <a:t>Od </a:t>
            </a:r>
            <a:r>
              <a:rPr lang="sl-SI" sz="2200" b="1" i="1" dirty="0"/>
              <a:t>50 do 250 radnika</a:t>
            </a:r>
          </a:p>
          <a:p>
            <a:pPr lvl="1" eaLnBrk="1" hangingPunct="1">
              <a:lnSpc>
                <a:spcPct val="90000"/>
              </a:lnSpc>
              <a:defRPr/>
            </a:pPr>
            <a:r>
              <a:rPr lang="sl-SI" sz="2200" b="1" dirty="0"/>
              <a:t>Ukupan </a:t>
            </a:r>
            <a:r>
              <a:rPr lang="sl-SI" sz="2200" b="1" i="1" dirty="0"/>
              <a:t>prihod od </a:t>
            </a:r>
            <a:r>
              <a:rPr lang="sl-SI" sz="2200" b="1" i="1" dirty="0">
                <a:cs typeface="Arial" charset="0"/>
              </a:rPr>
              <a:t>€</a:t>
            </a:r>
            <a:r>
              <a:rPr lang="sl-SI" sz="2200" b="1" i="1" dirty="0"/>
              <a:t> </a:t>
            </a:r>
            <a:r>
              <a:rPr lang="en-GB" sz="2200" b="1" i="1" dirty="0"/>
              <a:t>8,8</a:t>
            </a:r>
            <a:r>
              <a:rPr lang="sl-SI" sz="2200" b="1" i="1" dirty="0"/>
              <a:t> miliona do </a:t>
            </a:r>
            <a:r>
              <a:rPr lang="sl-SI" sz="2200" b="1" i="1" dirty="0">
                <a:cs typeface="Arial" charset="0"/>
              </a:rPr>
              <a:t>€</a:t>
            </a:r>
            <a:r>
              <a:rPr lang="en-GB" sz="2200" b="1" i="1" dirty="0">
                <a:cs typeface="Arial" charset="0"/>
              </a:rPr>
              <a:t>35</a:t>
            </a:r>
            <a:r>
              <a:rPr lang="sl-SI" sz="2200" b="1" i="1" dirty="0"/>
              <a:t> miliona</a:t>
            </a:r>
          </a:p>
          <a:p>
            <a:pPr lvl="1" eaLnBrk="1" hangingPunct="1">
              <a:lnSpc>
                <a:spcPct val="90000"/>
              </a:lnSpc>
              <a:defRPr/>
            </a:pPr>
            <a:r>
              <a:rPr lang="sl-SI" sz="2200" b="1" dirty="0"/>
              <a:t>Vrednost </a:t>
            </a:r>
            <a:r>
              <a:rPr lang="sl-SI" sz="2200" b="1" i="1" dirty="0"/>
              <a:t>imovine od </a:t>
            </a:r>
            <a:r>
              <a:rPr lang="sl-SI" sz="2200" b="1" i="1" dirty="0">
                <a:cs typeface="Arial" charset="0"/>
              </a:rPr>
              <a:t>€</a:t>
            </a:r>
            <a:r>
              <a:rPr lang="en-GB" sz="2200" b="1" i="1" dirty="0">
                <a:cs typeface="Arial" charset="0"/>
              </a:rPr>
              <a:t>4,4 </a:t>
            </a:r>
            <a:r>
              <a:rPr lang="en-GB" sz="2200" b="1" i="1" dirty="0" err="1">
                <a:cs typeface="Arial" charset="0"/>
              </a:rPr>
              <a:t>miliona</a:t>
            </a:r>
            <a:r>
              <a:rPr lang="sl-SI" sz="2200" b="1" i="1" dirty="0"/>
              <a:t> do </a:t>
            </a:r>
            <a:r>
              <a:rPr lang="sl-SI" sz="2200" b="1" i="1" dirty="0">
                <a:cs typeface="Arial" charset="0"/>
              </a:rPr>
              <a:t>€ </a:t>
            </a:r>
            <a:r>
              <a:rPr lang="en-GB" sz="2200" b="1" i="1" dirty="0">
                <a:cs typeface="Arial" charset="0"/>
              </a:rPr>
              <a:t>17,</a:t>
            </a:r>
            <a:r>
              <a:rPr lang="sl-SI" sz="2200" b="1" i="1" dirty="0"/>
              <a:t>5 miliona</a:t>
            </a:r>
          </a:p>
          <a:p>
            <a:pPr marL="0" indent="0">
              <a:lnSpc>
                <a:spcPct val="90000"/>
              </a:lnSpc>
              <a:buNone/>
              <a:defRPr/>
            </a:pPr>
            <a:r>
              <a:rPr lang="sl-SI" sz="2200" b="1" i="1" dirty="0"/>
              <a:t>      Veliko preduzeće ima veću vrednost najmanje dva od navedena tri    indikatora za srednja preduzeća</a:t>
            </a:r>
          </a:p>
          <a:p>
            <a:pPr eaLnBrk="1" hangingPunct="1">
              <a:lnSpc>
                <a:spcPct val="90000"/>
              </a:lnSpc>
              <a:defRPr/>
            </a:pPr>
            <a:endParaRPr lang="en-US" sz="2200" b="1" dirty="0"/>
          </a:p>
        </p:txBody>
      </p:sp>
    </p:spTree>
    <p:extLst>
      <p:ext uri="{BB962C8B-B14F-4D97-AF65-F5344CB8AC3E}">
        <p14:creationId xmlns:p14="http://schemas.microsoft.com/office/powerpoint/2010/main" val="1375572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04" name="Group 32"/>
          <p:cNvGraphicFramePr>
            <a:graphicFrameLocks noGrp="1"/>
          </p:cNvGraphicFramePr>
          <p:nvPr>
            <p:ph idx="1"/>
            <p:extLst>
              <p:ext uri="{D42A27DB-BD31-4B8C-83A1-F6EECF244321}">
                <p14:modId xmlns:p14="http://schemas.microsoft.com/office/powerpoint/2010/main" val="434314303"/>
              </p:ext>
            </p:extLst>
          </p:nvPr>
        </p:nvGraphicFramePr>
        <p:xfrm>
          <a:off x="1992313" y="476250"/>
          <a:ext cx="8229600" cy="5364480"/>
        </p:xfrm>
        <a:graphic>
          <a:graphicData uri="http://schemas.openxmlformats.org/drawingml/2006/table">
            <a:tbl>
              <a:tblPr/>
              <a:tblGrid>
                <a:gridCol w="4114800">
                  <a:extLst>
                    <a:ext uri="{9D8B030D-6E8A-4147-A177-3AD203B41FA5}">
                      <a16:colId xmlns:a16="http://schemas.microsoft.com/office/drawing/2014/main" val="3410257160"/>
                    </a:ext>
                  </a:extLst>
                </a:gridCol>
                <a:gridCol w="4114800">
                  <a:extLst>
                    <a:ext uri="{9D8B030D-6E8A-4147-A177-3AD203B41FA5}">
                      <a16:colId xmlns:a16="http://schemas.microsoft.com/office/drawing/2014/main" val="3532603722"/>
                    </a:ext>
                  </a:extLst>
                </a:gridCol>
              </a:tblGrid>
              <a:tr h="720725">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4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MALA I SREDNJA PREDUZEĆA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400" b="1" i="0" u="none" strike="noStrike" cap="none" normalizeH="0" baseline="0" smtClean="0">
                          <a:ln>
                            <a:noFill/>
                          </a:ln>
                          <a:solidFill>
                            <a:schemeClr val="tx1"/>
                          </a:solidFill>
                          <a:effectLst/>
                          <a:latin typeface="Tahoma" panose="020B0604030504040204" pitchFamily="34" charset="0"/>
                          <a:cs typeface="Arial" panose="020B0604020202020204" pitchFamily="34" charset="0"/>
                        </a:rPr>
                        <a:t>VELIKA PREDUZEĆA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78284303"/>
                  </a:ext>
                </a:extLst>
              </a:tr>
              <a:tr h="2265363">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Vlasnik je istovremeno i preduzetnik</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Nedostaju upravljačka znanja</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endPar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Tehnički orijentisano obrazovanje</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endPar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Individualno odlučivanje</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Veliki značaj inercije i improvizacije</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Malo ili nikakvo planiranje</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Neposredno učešće u događanjima u preduzeću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Odvojena funkcija vlasništva i menadžmenta</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Raspolaganje fundamentalnim upravljačkim znanjima</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Tehnička ekspertiza prema oblastima</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Timski rad i odlučivanje</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Mala ili nikakva inercija i improvizacija</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Planiranje kao permanentan proces</a:t>
                      </a:r>
                    </a:p>
                    <a:p>
                      <a:pPr marL="0" marR="0" lvl="0" indent="0" algn="l" defTabSz="914400" rtl="0" eaLnBrk="1" fontAlgn="base" latinLnBrk="0" hangingPunct="1">
                        <a:lnSpc>
                          <a:spcPct val="100000"/>
                        </a:lnSpc>
                        <a:spcBef>
                          <a:spcPct val="20000"/>
                        </a:spcBef>
                        <a:spcAft>
                          <a:spcPct val="0"/>
                        </a:spcAft>
                        <a:buClr>
                          <a:schemeClr val="tx2"/>
                        </a:buClr>
                        <a:buSzPct val="80000"/>
                        <a:buFontTx/>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Udaljenost od dešavanja u preduzeću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34133420"/>
                  </a:ext>
                </a:extLst>
              </a:tr>
            </a:tbl>
          </a:graphicData>
        </a:graphic>
      </p:graphicFrame>
    </p:spTree>
    <p:extLst>
      <p:ext uri="{BB962C8B-B14F-4D97-AF65-F5344CB8AC3E}">
        <p14:creationId xmlns:p14="http://schemas.microsoft.com/office/powerpoint/2010/main" val="1476101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1992313" y="549276"/>
            <a:ext cx="8229600" cy="5610225"/>
          </a:xfrm>
        </p:spPr>
        <p:txBody>
          <a:bodyPr/>
          <a:lstStyle/>
          <a:p>
            <a:pPr algn="just">
              <a:buClr>
                <a:schemeClr val="tx2"/>
              </a:buClr>
              <a:buFont typeface="Wingdings" panose="05000000000000000000" pitchFamily="2" charset="2"/>
              <a:buChar char="q"/>
            </a:pPr>
            <a:r>
              <a:rPr lang="sr-Latn-CS" altLang="en-US" sz="2400" b="1" dirty="0">
                <a:solidFill>
                  <a:schemeClr val="tx1"/>
                </a:solidFill>
              </a:rPr>
              <a:t>Pokazatelji doprinosa malog biznisa nacionalnoj ekonomiji:</a:t>
            </a:r>
          </a:p>
          <a:p>
            <a:pPr lvl="1" algn="just">
              <a:buClr>
                <a:schemeClr val="tx2"/>
              </a:buClr>
              <a:buFont typeface="Wingdings" panose="05000000000000000000" pitchFamily="2" charset="2"/>
              <a:buChar char="Ø"/>
            </a:pPr>
            <a:r>
              <a:rPr lang="sr-Latn-CS" altLang="en-US" sz="2400" b="1" dirty="0">
                <a:solidFill>
                  <a:schemeClr val="tx1"/>
                </a:solidFill>
              </a:rPr>
              <a:t>udeo male privrede u ukupnim </a:t>
            </a:r>
            <a:r>
              <a:rPr lang="sr-Latn-CS" altLang="en-US" sz="2400" b="1" dirty="0" smtClean="0">
                <a:solidFill>
                  <a:schemeClr val="tx1"/>
                </a:solidFill>
              </a:rPr>
              <a:t>privrednim </a:t>
            </a:r>
            <a:r>
              <a:rPr lang="sr-Latn-CS" altLang="en-US" sz="2400" b="1" dirty="0">
                <a:solidFill>
                  <a:schemeClr val="tx1"/>
                </a:solidFill>
              </a:rPr>
              <a:t>aktivnostima (99% u svetu)</a:t>
            </a:r>
          </a:p>
          <a:p>
            <a:pPr lvl="1" algn="just">
              <a:buClr>
                <a:schemeClr val="tx2"/>
              </a:buClr>
              <a:buFont typeface="Wingdings" panose="05000000000000000000" pitchFamily="2" charset="2"/>
              <a:buChar char="Ø"/>
            </a:pPr>
            <a:r>
              <a:rPr lang="sr-Latn-CS" altLang="en-US" sz="2400" b="1" dirty="0">
                <a:solidFill>
                  <a:schemeClr val="tx1"/>
                </a:solidFill>
              </a:rPr>
              <a:t>udeo zaposlenih u maloj privredi u ukupnoj strukturi zaposlenih (preko 50%)</a:t>
            </a:r>
          </a:p>
          <a:p>
            <a:pPr lvl="1" algn="just">
              <a:buClr>
                <a:schemeClr val="tx2"/>
              </a:buClr>
              <a:buFont typeface="Wingdings" panose="05000000000000000000" pitchFamily="2" charset="2"/>
              <a:buChar char="Ø"/>
            </a:pPr>
            <a:r>
              <a:rPr lang="sr-Latn-CS" altLang="en-US" sz="2400" b="1" dirty="0">
                <a:solidFill>
                  <a:schemeClr val="tx1"/>
                </a:solidFill>
              </a:rPr>
              <a:t>udeo male privrede u stvaranju novih radnih mesta (preko 70%)</a:t>
            </a:r>
          </a:p>
          <a:p>
            <a:pPr lvl="1" algn="just">
              <a:buClr>
                <a:schemeClr val="tx2"/>
              </a:buClr>
              <a:buFont typeface="Wingdings" panose="05000000000000000000" pitchFamily="2" charset="2"/>
              <a:buChar char="Ø"/>
            </a:pPr>
            <a:r>
              <a:rPr lang="sr-Latn-CS" altLang="en-US" sz="2400" b="1" dirty="0">
                <a:solidFill>
                  <a:schemeClr val="tx1"/>
                </a:solidFill>
              </a:rPr>
              <a:t>udeo male privrede u domaćem bruto-proizvodu (oko 50%)</a:t>
            </a:r>
          </a:p>
          <a:p>
            <a:pPr lvl="1" algn="just">
              <a:buClr>
                <a:schemeClr val="tx2"/>
              </a:buClr>
              <a:buFont typeface="Wingdings" panose="05000000000000000000" pitchFamily="2" charset="2"/>
              <a:buChar char="Ø"/>
            </a:pPr>
            <a:r>
              <a:rPr lang="sr-Latn-CS" altLang="en-US" sz="2400" b="1" dirty="0">
                <a:solidFill>
                  <a:schemeClr val="tx1"/>
                </a:solidFill>
              </a:rPr>
              <a:t>udeo male privrede u ukupnim poslovnim transakcijama ostvarenim u zemlji (</a:t>
            </a:r>
            <a:r>
              <a:rPr lang="sr-Latn-CS" altLang="en-US" sz="2400" b="1" dirty="0" smtClean="0">
                <a:solidFill>
                  <a:schemeClr val="tx1"/>
                </a:solidFill>
              </a:rPr>
              <a:t>prosek </a:t>
            </a:r>
            <a:r>
              <a:rPr lang="sr-Latn-CS" altLang="en-US" sz="2400" b="1" dirty="0">
                <a:solidFill>
                  <a:schemeClr val="tx1"/>
                </a:solidFill>
              </a:rPr>
              <a:t>40</a:t>
            </a:r>
            <a:r>
              <a:rPr lang="sr-Latn-CS" altLang="en-US" sz="2400" b="1" dirty="0" smtClean="0">
                <a:solidFill>
                  <a:schemeClr val="tx1"/>
                </a:solidFill>
              </a:rPr>
              <a:t>%).</a:t>
            </a:r>
            <a:endParaRPr lang="sr-Latn-CS" altLang="en-US" sz="2400" b="1" dirty="0">
              <a:solidFill>
                <a:schemeClr val="tx1"/>
              </a:solidFill>
            </a:endParaRPr>
          </a:p>
        </p:txBody>
      </p:sp>
    </p:spTree>
    <p:extLst>
      <p:ext uri="{BB962C8B-B14F-4D97-AF65-F5344CB8AC3E}">
        <p14:creationId xmlns:p14="http://schemas.microsoft.com/office/powerpoint/2010/main" val="647218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1"/>
          </p:nvPr>
        </p:nvSpPr>
        <p:spPr>
          <a:xfrm>
            <a:off x="1992313" y="476250"/>
            <a:ext cx="8229600" cy="5683250"/>
          </a:xfrm>
        </p:spPr>
        <p:txBody>
          <a:bodyPr>
            <a:noAutofit/>
          </a:bodyPr>
          <a:lstStyle/>
          <a:p>
            <a:pPr>
              <a:buClr>
                <a:schemeClr val="tx2"/>
              </a:buClr>
              <a:buFont typeface="Wingdings" panose="05000000000000000000" pitchFamily="2" charset="2"/>
              <a:buChar char="q"/>
            </a:pPr>
            <a:r>
              <a:rPr lang="sr-Latn-CS" altLang="en-US" sz="2200" b="1" dirty="0">
                <a:solidFill>
                  <a:schemeClr val="tx1"/>
                </a:solidFill>
              </a:rPr>
              <a:t>Iskustva SAD:</a:t>
            </a:r>
          </a:p>
          <a:p>
            <a:pPr lvl="1" algn="just">
              <a:buClr>
                <a:schemeClr val="tx2"/>
              </a:buClr>
              <a:buFont typeface="Wingdings" panose="05000000000000000000" pitchFamily="2" charset="2"/>
              <a:buChar char="Ø"/>
            </a:pPr>
            <a:r>
              <a:rPr lang="sr-Latn-CS" altLang="en-US" sz="2200" b="1" dirty="0">
                <a:solidFill>
                  <a:schemeClr val="tx1"/>
                </a:solidFill>
              </a:rPr>
              <a:t>adaptivna sposobnost stanovništva gubitku radnih mesta i snalažljivost da se stvore nova</a:t>
            </a:r>
          </a:p>
          <a:p>
            <a:pPr lvl="1">
              <a:buClr>
                <a:schemeClr val="tx2"/>
              </a:buClr>
              <a:buFont typeface="Wingdings" panose="05000000000000000000" pitchFamily="2" charset="2"/>
              <a:buChar char="Ø"/>
            </a:pPr>
            <a:r>
              <a:rPr lang="sr-Latn-CS" altLang="en-US" sz="2200" b="1" dirty="0">
                <a:solidFill>
                  <a:schemeClr val="tx1"/>
                </a:solidFill>
              </a:rPr>
              <a:t>otvorenost modernizaciji regija</a:t>
            </a:r>
          </a:p>
          <a:p>
            <a:pPr lvl="1">
              <a:buClr>
                <a:schemeClr val="tx2"/>
              </a:buClr>
              <a:buFont typeface="Wingdings" panose="05000000000000000000" pitchFamily="2" charset="2"/>
              <a:buChar char="Ø"/>
            </a:pPr>
            <a:r>
              <a:rPr lang="sr-Latn-CS" altLang="en-US" sz="2200" b="1" dirty="0">
                <a:solidFill>
                  <a:schemeClr val="tx1"/>
                </a:solidFill>
              </a:rPr>
              <a:t>pomoć manje razvijenim područjima</a:t>
            </a:r>
          </a:p>
          <a:p>
            <a:pPr lvl="1">
              <a:buClr>
                <a:schemeClr val="tx2"/>
              </a:buClr>
              <a:buFont typeface="Wingdings" panose="05000000000000000000" pitchFamily="2" charset="2"/>
              <a:buChar char="Ø"/>
            </a:pPr>
            <a:r>
              <a:rPr lang="sr-Latn-CS" altLang="en-US" sz="2200" b="1" dirty="0">
                <a:solidFill>
                  <a:schemeClr val="tx1"/>
                </a:solidFill>
              </a:rPr>
              <a:t>vladine mere podrške razvoju MSP</a:t>
            </a:r>
          </a:p>
          <a:p>
            <a:pPr lvl="1">
              <a:buClr>
                <a:schemeClr val="tx2"/>
              </a:buClr>
              <a:buFont typeface="Wingdings" panose="05000000000000000000" pitchFamily="2" charset="2"/>
              <a:buChar char="Ø"/>
            </a:pPr>
            <a:r>
              <a:rPr lang="sr-Latn-CS" altLang="en-US" sz="2200" b="1" dirty="0">
                <a:solidFill>
                  <a:schemeClr val="tx1"/>
                </a:solidFill>
              </a:rPr>
              <a:t>uprava za mali biznis</a:t>
            </a:r>
          </a:p>
          <a:p>
            <a:pPr lvl="1">
              <a:buClr>
                <a:schemeClr val="tx2"/>
              </a:buClr>
              <a:buFont typeface="Wingdings" panose="05000000000000000000" pitchFamily="2" charset="2"/>
              <a:buChar char="Ø"/>
            </a:pPr>
            <a:r>
              <a:rPr lang="sr-Latn-CS" altLang="en-US" sz="2200" b="1" dirty="0">
                <a:solidFill>
                  <a:schemeClr val="tx1"/>
                </a:solidFill>
              </a:rPr>
              <a:t>sistem kreditiranja (za razne namene)</a:t>
            </a:r>
          </a:p>
          <a:p>
            <a:pPr lvl="1">
              <a:buClr>
                <a:schemeClr val="tx2"/>
              </a:buClr>
              <a:buFont typeface="Wingdings" panose="05000000000000000000" pitchFamily="2" charset="2"/>
              <a:buChar char="Ø"/>
            </a:pPr>
            <a:r>
              <a:rPr lang="sr-Latn-CS" altLang="en-US" sz="2200" b="1" dirty="0">
                <a:solidFill>
                  <a:schemeClr val="tx1"/>
                </a:solidFill>
              </a:rPr>
              <a:t>implementacija institucionalnih modela:</a:t>
            </a:r>
          </a:p>
          <a:p>
            <a:pPr lvl="2">
              <a:buFontTx/>
              <a:buChar char="•"/>
            </a:pPr>
            <a:r>
              <a:rPr lang="sr-Latn-CS" altLang="en-US" sz="2200" b="1" dirty="0">
                <a:solidFill>
                  <a:schemeClr val="tx1"/>
                </a:solidFill>
              </a:rPr>
              <a:t>inkubatori</a:t>
            </a:r>
          </a:p>
          <a:p>
            <a:pPr lvl="2">
              <a:buFontTx/>
              <a:buChar char="•"/>
            </a:pPr>
            <a:r>
              <a:rPr lang="sr-Latn-CS" altLang="en-US" sz="2200" b="1" dirty="0">
                <a:solidFill>
                  <a:schemeClr val="tx1"/>
                </a:solidFill>
              </a:rPr>
              <a:t>klasteri</a:t>
            </a:r>
          </a:p>
          <a:p>
            <a:pPr lvl="2">
              <a:buFontTx/>
              <a:buChar char="•"/>
            </a:pPr>
            <a:r>
              <a:rPr lang="sr-Latn-CS" altLang="en-US" sz="2200" b="1" dirty="0">
                <a:solidFill>
                  <a:schemeClr val="tx1"/>
                </a:solidFill>
              </a:rPr>
              <a:t>“smeli” kapital</a:t>
            </a:r>
          </a:p>
          <a:p>
            <a:pPr lvl="2">
              <a:buFontTx/>
              <a:buChar char="•"/>
            </a:pPr>
            <a:r>
              <a:rPr lang="sr-Latn-CS" altLang="en-US" sz="2200" b="1" dirty="0">
                <a:solidFill>
                  <a:schemeClr val="tx1"/>
                </a:solidFill>
              </a:rPr>
              <a:t>“trening-</a:t>
            </a:r>
            <a:r>
              <a:rPr lang="sr-Latn-CS" altLang="en-US" sz="2200" b="1" dirty="0" err="1">
                <a:solidFill>
                  <a:schemeClr val="tx1"/>
                </a:solidFill>
              </a:rPr>
              <a:t>konstalting</a:t>
            </a:r>
            <a:r>
              <a:rPr lang="sr-Latn-CS" altLang="en-US" sz="2200" b="1" dirty="0">
                <a:solidFill>
                  <a:schemeClr val="tx1"/>
                </a:solidFill>
              </a:rPr>
              <a:t>”</a:t>
            </a:r>
          </a:p>
          <a:p>
            <a:pPr>
              <a:buFont typeface="Wingdings" panose="05000000000000000000" pitchFamily="2" charset="2"/>
              <a:buNone/>
            </a:pPr>
            <a:endParaRPr lang="sr-Latn-CS" altLang="en-US" sz="2200" b="1" dirty="0">
              <a:solidFill>
                <a:schemeClr val="tx1"/>
              </a:solidFill>
            </a:endParaRPr>
          </a:p>
        </p:txBody>
      </p:sp>
    </p:spTree>
    <p:extLst>
      <p:ext uri="{BB962C8B-B14F-4D97-AF65-F5344CB8AC3E}">
        <p14:creationId xmlns:p14="http://schemas.microsoft.com/office/powerpoint/2010/main" val="4024636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1992313" y="476250"/>
            <a:ext cx="8229600" cy="5683250"/>
          </a:xfrm>
        </p:spPr>
        <p:txBody>
          <a:bodyPr>
            <a:normAutofit lnSpcReduction="10000"/>
          </a:bodyPr>
          <a:lstStyle/>
          <a:p>
            <a:pPr marL="609600" indent="-609600">
              <a:buClr>
                <a:schemeClr val="tx2"/>
              </a:buClr>
              <a:buFont typeface="Wingdings" panose="05000000000000000000" pitchFamily="2" charset="2"/>
              <a:buChar char="q"/>
            </a:pPr>
            <a:r>
              <a:rPr lang="sr-Latn-CS" altLang="en-US" sz="2400" b="1" dirty="0">
                <a:solidFill>
                  <a:schemeClr val="tx1"/>
                </a:solidFill>
              </a:rPr>
              <a:t>Tipologija:</a:t>
            </a:r>
          </a:p>
          <a:p>
            <a:pPr marL="609600" indent="-609600">
              <a:buClr>
                <a:schemeClr val="tx2"/>
              </a:buClr>
              <a:buFont typeface="Wingdings" panose="05000000000000000000" pitchFamily="2" charset="2"/>
              <a:buChar char="q"/>
            </a:pPr>
            <a:endParaRPr lang="sr-Latn-CS" altLang="en-US" sz="2400" b="1" dirty="0">
              <a:solidFill>
                <a:schemeClr val="tx1"/>
              </a:solidFill>
            </a:endParaRPr>
          </a:p>
          <a:p>
            <a:pPr marL="990600" lvl="1" indent="-533400">
              <a:buNone/>
            </a:pPr>
            <a:r>
              <a:rPr lang="sr-Latn-CS" altLang="en-US" sz="2400" b="1" dirty="0">
                <a:solidFill>
                  <a:schemeClr val="tx1"/>
                </a:solidFill>
              </a:rPr>
              <a:t>1. tradicionalna privatna preduzeća</a:t>
            </a:r>
          </a:p>
          <a:p>
            <a:pPr marL="990600" lvl="1" indent="-533400">
              <a:buClr>
                <a:schemeClr val="tx2"/>
              </a:buClr>
              <a:buFontTx/>
              <a:buChar char="•"/>
            </a:pPr>
            <a:r>
              <a:rPr lang="sr-Latn-CS" altLang="en-US" sz="2000" b="1" dirty="0">
                <a:solidFill>
                  <a:schemeClr val="tx1"/>
                </a:solidFill>
              </a:rPr>
              <a:t>osnovana u vreme socijalizma</a:t>
            </a:r>
          </a:p>
          <a:p>
            <a:pPr marL="990600" lvl="1" indent="-533400">
              <a:buClr>
                <a:schemeClr val="tx2"/>
              </a:buClr>
              <a:buFontTx/>
              <a:buChar char="•"/>
            </a:pPr>
            <a:r>
              <a:rPr lang="sr-Latn-CS" altLang="en-US" sz="2000" b="1" dirty="0">
                <a:solidFill>
                  <a:schemeClr val="tx1"/>
                </a:solidFill>
              </a:rPr>
              <a:t>uglavnom zanatski tip rada – proces podmlađivanja kadrova</a:t>
            </a:r>
          </a:p>
          <a:p>
            <a:pPr marL="990600" lvl="1" indent="-533400">
              <a:buClr>
                <a:schemeClr val="tx2"/>
              </a:buClr>
              <a:buFontTx/>
              <a:buChar char="•"/>
            </a:pPr>
            <a:r>
              <a:rPr lang="sr-Latn-CS" altLang="en-US" sz="2000" b="1" dirty="0" err="1">
                <a:solidFill>
                  <a:schemeClr val="tx1"/>
                </a:solidFill>
              </a:rPr>
              <a:t>samoreprodukcija</a:t>
            </a:r>
            <a:r>
              <a:rPr lang="sr-Latn-CS" altLang="en-US" sz="2000" b="1" dirty="0">
                <a:solidFill>
                  <a:schemeClr val="tx1"/>
                </a:solidFill>
              </a:rPr>
              <a:t> i </a:t>
            </a:r>
            <a:r>
              <a:rPr lang="sr-Latn-CS" altLang="en-US" sz="2000" b="1" dirty="0" err="1">
                <a:solidFill>
                  <a:schemeClr val="tx1"/>
                </a:solidFill>
              </a:rPr>
              <a:t>samozapošljavanje</a:t>
            </a:r>
            <a:endParaRPr lang="sr-Latn-CS" altLang="en-US" sz="2000" b="1" dirty="0">
              <a:solidFill>
                <a:schemeClr val="tx1"/>
              </a:solidFill>
            </a:endParaRPr>
          </a:p>
          <a:p>
            <a:pPr marL="990600" lvl="1" indent="-533400">
              <a:buClr>
                <a:schemeClr val="tx2"/>
              </a:buClr>
              <a:buFontTx/>
              <a:buChar char="•"/>
            </a:pPr>
            <a:r>
              <a:rPr lang="sr-Latn-CS" altLang="en-US" sz="2000" b="1" dirty="0">
                <a:solidFill>
                  <a:schemeClr val="tx1"/>
                </a:solidFill>
              </a:rPr>
              <a:t>sistemske i </a:t>
            </a:r>
            <a:r>
              <a:rPr lang="sr-Latn-CS" altLang="en-US" sz="2000" b="1" dirty="0" err="1">
                <a:solidFill>
                  <a:schemeClr val="tx1"/>
                </a:solidFill>
              </a:rPr>
              <a:t>vansistemske</a:t>
            </a:r>
            <a:r>
              <a:rPr lang="sr-Latn-CS" altLang="en-US" sz="2000" b="1" dirty="0">
                <a:solidFill>
                  <a:schemeClr val="tx1"/>
                </a:solidFill>
              </a:rPr>
              <a:t> prepreke za njihov opstanak</a:t>
            </a:r>
          </a:p>
          <a:p>
            <a:pPr marL="990600" lvl="1" indent="-533400">
              <a:buClr>
                <a:schemeClr val="tx2"/>
              </a:buClr>
              <a:buNone/>
            </a:pPr>
            <a:endParaRPr lang="sr-Latn-CS" altLang="en-US" sz="2000" b="1" dirty="0">
              <a:solidFill>
                <a:schemeClr val="tx1"/>
              </a:solidFill>
            </a:endParaRPr>
          </a:p>
          <a:p>
            <a:pPr marL="990600" lvl="1" indent="-533400">
              <a:buNone/>
            </a:pPr>
            <a:r>
              <a:rPr lang="sr-Latn-CS" altLang="en-US" sz="2400" b="1" dirty="0">
                <a:solidFill>
                  <a:schemeClr val="tx1"/>
                </a:solidFill>
              </a:rPr>
              <a:t>2. fantomska preduzeća</a:t>
            </a:r>
          </a:p>
          <a:p>
            <a:pPr marL="990600" lvl="1" indent="-533400">
              <a:buClr>
                <a:schemeClr val="tx2"/>
              </a:buClr>
              <a:buFontTx/>
              <a:buChar char="•"/>
            </a:pPr>
            <a:r>
              <a:rPr lang="sr-Latn-CS" altLang="en-US" sz="2000" b="1" dirty="0">
                <a:solidFill>
                  <a:schemeClr val="tx1"/>
                </a:solidFill>
              </a:rPr>
              <a:t>nakon donošenja Zakona o preduzećima (1988.)</a:t>
            </a:r>
          </a:p>
          <a:p>
            <a:pPr marL="990600" lvl="1" indent="-533400">
              <a:buClr>
                <a:schemeClr val="tx2"/>
              </a:buClr>
              <a:buFontTx/>
              <a:buChar char="•"/>
            </a:pPr>
            <a:r>
              <a:rPr lang="sr-Latn-CS" altLang="en-US" sz="2000" b="1" dirty="0">
                <a:solidFill>
                  <a:schemeClr val="tx1"/>
                </a:solidFill>
              </a:rPr>
              <a:t>pretnje za uvođenje regulative, npr. propis iz 1996. g. kojim je predviđeno da STR imaju najmanje 2 zaposlena, u jednom momentu se odustalo od primene</a:t>
            </a:r>
          </a:p>
          <a:p>
            <a:pPr marL="609600" indent="-609600">
              <a:buNone/>
            </a:pPr>
            <a:endParaRPr lang="sr-Latn-CS" altLang="en-US" sz="2000" b="1" dirty="0">
              <a:solidFill>
                <a:schemeClr val="tx1"/>
              </a:solidFill>
            </a:endParaRPr>
          </a:p>
          <a:p>
            <a:pPr marL="609600" indent="-609600">
              <a:buNone/>
            </a:pPr>
            <a:endParaRPr lang="sr-Latn-CS" altLang="en-US" sz="2400" b="1" dirty="0">
              <a:solidFill>
                <a:schemeClr val="tx1"/>
              </a:solidFill>
            </a:endParaRPr>
          </a:p>
        </p:txBody>
      </p:sp>
      <p:pic>
        <p:nvPicPr>
          <p:cNvPr id="3" name="Picture 4" descr="pe01460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0221913" y="4553817"/>
            <a:ext cx="1565275" cy="1946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76241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1992313" y="476250"/>
            <a:ext cx="8229600" cy="5683250"/>
          </a:xfrm>
        </p:spPr>
        <p:txBody>
          <a:bodyPr/>
          <a:lstStyle/>
          <a:p>
            <a:pPr algn="just">
              <a:buFont typeface="Wingdings" panose="05000000000000000000" pitchFamily="2" charset="2"/>
              <a:buNone/>
            </a:pPr>
            <a:r>
              <a:rPr lang="sr-Latn-CS" altLang="en-US" sz="2400" b="1" dirty="0">
                <a:solidFill>
                  <a:schemeClr val="tx1"/>
                </a:solidFill>
              </a:rPr>
              <a:t>3. privatizovana društvena preduzeća</a:t>
            </a:r>
          </a:p>
          <a:p>
            <a:pPr lvl="1" algn="just">
              <a:buClr>
                <a:schemeClr val="tx2"/>
              </a:buClr>
              <a:buFontTx/>
              <a:buChar char="•"/>
            </a:pPr>
            <a:r>
              <a:rPr lang="sr-Latn-CS" altLang="en-US" sz="2000" b="1" dirty="0">
                <a:solidFill>
                  <a:schemeClr val="tx1"/>
                </a:solidFill>
              </a:rPr>
              <a:t>2 varijante: prva, koja ostaju u senci; druga, privatizovana putem internog </a:t>
            </a:r>
            <a:r>
              <a:rPr lang="sr-Latn-CS" altLang="en-US" sz="2000" b="1" dirty="0" err="1">
                <a:solidFill>
                  <a:schemeClr val="tx1"/>
                </a:solidFill>
              </a:rPr>
              <a:t>akcionarstva</a:t>
            </a:r>
            <a:r>
              <a:rPr lang="sr-Latn-CS" altLang="en-US" sz="2000" b="1" dirty="0">
                <a:solidFill>
                  <a:schemeClr val="tx1"/>
                </a:solidFill>
              </a:rPr>
              <a:t> a funkcionisanje nastavila prema staroj paradigmi</a:t>
            </a:r>
          </a:p>
          <a:p>
            <a:pPr algn="just">
              <a:buFont typeface="Wingdings" panose="05000000000000000000" pitchFamily="2" charset="2"/>
              <a:buNone/>
            </a:pPr>
            <a:endParaRPr lang="sr-Latn-CS" altLang="en-US" sz="2000" b="1" dirty="0">
              <a:solidFill>
                <a:schemeClr val="tx1"/>
              </a:solidFill>
            </a:endParaRPr>
          </a:p>
          <a:p>
            <a:pPr algn="just">
              <a:buFont typeface="Wingdings" panose="05000000000000000000" pitchFamily="2" charset="2"/>
              <a:buNone/>
            </a:pPr>
            <a:endParaRPr lang="sr-Latn-CS" altLang="en-US" sz="2000" b="1" dirty="0">
              <a:solidFill>
                <a:schemeClr val="tx1"/>
              </a:solidFill>
            </a:endParaRPr>
          </a:p>
          <a:p>
            <a:pPr algn="just">
              <a:buFont typeface="Wingdings" panose="05000000000000000000" pitchFamily="2" charset="2"/>
              <a:buNone/>
            </a:pPr>
            <a:endParaRPr lang="sr-Latn-CS" altLang="en-US" sz="2000" b="1" dirty="0">
              <a:solidFill>
                <a:schemeClr val="tx1"/>
              </a:solidFill>
            </a:endParaRPr>
          </a:p>
          <a:p>
            <a:pPr algn="just">
              <a:buFont typeface="Wingdings" panose="05000000000000000000" pitchFamily="2" charset="2"/>
              <a:buNone/>
            </a:pPr>
            <a:r>
              <a:rPr lang="sr-Latn-CS" altLang="en-US" sz="2000" b="1" i="1" dirty="0">
                <a:solidFill>
                  <a:schemeClr val="tx1"/>
                </a:solidFill>
              </a:rPr>
              <a:t>Ilustracija: </a:t>
            </a:r>
          </a:p>
          <a:p>
            <a:pPr algn="just">
              <a:buFont typeface="Wingdings" panose="05000000000000000000" pitchFamily="2" charset="2"/>
              <a:buNone/>
            </a:pPr>
            <a:r>
              <a:rPr lang="sr-Latn-CS" altLang="en-US" sz="2000" b="1" dirty="0">
                <a:solidFill>
                  <a:schemeClr val="tx1"/>
                </a:solidFill>
              </a:rPr>
              <a:t>		Uobičajeno je bilo reagovanje tipa, “Mi smo spremni da proizvedemo sve što se od nas traži, ali nam nedostaje repromaterijala, komponenti itd.” Obaveze preduzeća su, prema tome, ograničene na unutrašnji krug, dok se od nekog spoljnog “staratelja” očekuje da reši sve probleme vezano za eksterno okruženje.  </a:t>
            </a:r>
          </a:p>
        </p:txBody>
      </p:sp>
      <p:sp>
        <p:nvSpPr>
          <p:cNvPr id="60420" name="Line 4"/>
          <p:cNvSpPr>
            <a:spLocks noChangeShapeType="1"/>
          </p:cNvSpPr>
          <p:nvPr/>
        </p:nvSpPr>
        <p:spPr bwMode="auto">
          <a:xfrm>
            <a:off x="2063750" y="2708275"/>
            <a:ext cx="82804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1" name="Line 5"/>
          <p:cNvSpPr>
            <a:spLocks noChangeShapeType="1"/>
          </p:cNvSpPr>
          <p:nvPr/>
        </p:nvSpPr>
        <p:spPr bwMode="auto">
          <a:xfrm>
            <a:off x="2063751" y="5373688"/>
            <a:ext cx="8208963"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4792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1992313" y="476250"/>
            <a:ext cx="8229600" cy="5683250"/>
          </a:xfrm>
        </p:spPr>
        <p:txBody>
          <a:bodyPr/>
          <a:lstStyle/>
          <a:p>
            <a:pPr>
              <a:buFont typeface="Wingdings" panose="05000000000000000000" pitchFamily="2" charset="2"/>
              <a:buNone/>
            </a:pPr>
            <a:r>
              <a:rPr lang="sr-Latn-CS" altLang="en-US" sz="2400" b="1" dirty="0">
                <a:solidFill>
                  <a:schemeClr val="tx1"/>
                </a:solidFill>
              </a:rPr>
              <a:t>4. privatna preduzeća nastala po osnovu ilegalnih ili </a:t>
            </a:r>
            <a:r>
              <a:rPr lang="sr-Latn-CS" altLang="en-US" sz="2400" b="1" dirty="0" smtClean="0">
                <a:solidFill>
                  <a:schemeClr val="tx1"/>
                </a:solidFill>
              </a:rPr>
              <a:t>polu-legalnih </a:t>
            </a:r>
            <a:r>
              <a:rPr lang="sr-Latn-CS" altLang="en-US" sz="2400" b="1" dirty="0">
                <a:solidFill>
                  <a:schemeClr val="tx1"/>
                </a:solidFill>
              </a:rPr>
              <a:t>aktivnosti</a:t>
            </a:r>
          </a:p>
          <a:p>
            <a:pPr lvl="1" algn="just">
              <a:buClr>
                <a:schemeClr val="tx2"/>
              </a:buClr>
              <a:buFontTx/>
              <a:buChar char="•"/>
            </a:pPr>
            <a:r>
              <a:rPr lang="sr-Latn-CS" altLang="en-US" sz="2000" b="1" dirty="0">
                <a:solidFill>
                  <a:schemeClr val="tx1"/>
                </a:solidFill>
              </a:rPr>
              <a:t>jednokratne transakcije, sa nesagledivim rizikom (</a:t>
            </a:r>
            <a:r>
              <a:rPr lang="sr-Latn-CS" altLang="en-US" sz="2000" b="1" dirty="0" err="1">
                <a:solidFill>
                  <a:schemeClr val="tx1"/>
                </a:solidFill>
              </a:rPr>
              <a:t>hazarderstvo</a:t>
            </a:r>
            <a:r>
              <a:rPr lang="sr-Latn-CS" altLang="en-US" sz="2000" b="1" dirty="0">
                <a:solidFill>
                  <a:schemeClr val="tx1"/>
                </a:solidFill>
              </a:rPr>
              <a:t>)</a:t>
            </a:r>
          </a:p>
          <a:p>
            <a:pPr lvl="1">
              <a:buClr>
                <a:schemeClr val="tx2"/>
              </a:buClr>
              <a:buFontTx/>
              <a:buChar char="•"/>
            </a:pPr>
            <a:r>
              <a:rPr lang="sr-Latn-CS" altLang="en-US" sz="2000" b="1" dirty="0">
                <a:solidFill>
                  <a:schemeClr val="tx1"/>
                </a:solidFill>
              </a:rPr>
              <a:t>oblici: </a:t>
            </a:r>
          </a:p>
          <a:p>
            <a:pPr lvl="2">
              <a:buFont typeface="Wingdings" panose="05000000000000000000" pitchFamily="2" charset="2"/>
              <a:buChar char="ü"/>
            </a:pPr>
            <a:r>
              <a:rPr lang="sr-Latn-CS" altLang="en-US" sz="2000" b="1" dirty="0">
                <a:solidFill>
                  <a:schemeClr val="tx1"/>
                </a:solidFill>
              </a:rPr>
              <a:t>malverzacija sa </a:t>
            </a:r>
            <a:r>
              <a:rPr lang="sr-Latn-CS" altLang="en-US" sz="2000" b="1" dirty="0" err="1">
                <a:solidFill>
                  <a:schemeClr val="tx1"/>
                </a:solidFill>
              </a:rPr>
              <a:t>neplasiranom</a:t>
            </a:r>
            <a:r>
              <a:rPr lang="sr-Latn-CS" altLang="en-US" sz="2000" b="1" dirty="0">
                <a:solidFill>
                  <a:schemeClr val="tx1"/>
                </a:solidFill>
              </a:rPr>
              <a:t> robom</a:t>
            </a:r>
          </a:p>
          <a:p>
            <a:pPr lvl="2">
              <a:buFont typeface="Wingdings" panose="05000000000000000000" pitchFamily="2" charset="2"/>
              <a:buChar char="ü"/>
            </a:pPr>
            <a:r>
              <a:rPr lang="sr-Latn-CS" altLang="en-US" sz="2000" b="1" dirty="0">
                <a:solidFill>
                  <a:schemeClr val="tx1"/>
                </a:solidFill>
              </a:rPr>
              <a:t>“pranje novca”</a:t>
            </a:r>
          </a:p>
          <a:p>
            <a:pPr lvl="2">
              <a:buFont typeface="Wingdings" panose="05000000000000000000" pitchFamily="2" charset="2"/>
              <a:buChar char="ü"/>
            </a:pPr>
            <a:r>
              <a:rPr lang="sr-Latn-CS" altLang="en-US" sz="2000" b="1" dirty="0">
                <a:solidFill>
                  <a:schemeClr val="tx1"/>
                </a:solidFill>
              </a:rPr>
              <a:t>ratno špekulisanje itd.</a:t>
            </a:r>
          </a:p>
          <a:p>
            <a:pPr>
              <a:buFont typeface="Wingdings" panose="05000000000000000000" pitchFamily="2" charset="2"/>
              <a:buNone/>
            </a:pPr>
            <a:endParaRPr lang="sr-Latn-CS" altLang="en-US" sz="2000" b="1" dirty="0">
              <a:solidFill>
                <a:schemeClr val="tx1"/>
              </a:solidFill>
            </a:endParaRPr>
          </a:p>
          <a:p>
            <a:pPr>
              <a:buFont typeface="Wingdings" panose="05000000000000000000" pitchFamily="2" charset="2"/>
              <a:buNone/>
            </a:pPr>
            <a:r>
              <a:rPr lang="sr-Latn-CS" altLang="en-US" sz="2400" b="1" dirty="0">
                <a:solidFill>
                  <a:schemeClr val="tx1"/>
                </a:solidFill>
              </a:rPr>
              <a:t>5. preduzeća sa potencijalom budućeg razvoja </a:t>
            </a:r>
          </a:p>
          <a:p>
            <a:pPr>
              <a:buFont typeface="Wingdings" panose="05000000000000000000" pitchFamily="2" charset="2"/>
              <a:buNone/>
            </a:pPr>
            <a:endParaRPr lang="sr-Latn-CS" altLang="en-US" sz="2400" b="1" dirty="0">
              <a:solidFill>
                <a:schemeClr val="tx1"/>
              </a:solidFill>
            </a:endParaRPr>
          </a:p>
        </p:txBody>
      </p:sp>
    </p:spTree>
    <p:extLst>
      <p:ext uri="{BB962C8B-B14F-4D97-AF65-F5344CB8AC3E}">
        <p14:creationId xmlns:p14="http://schemas.microsoft.com/office/powerpoint/2010/main" val="3094846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10" name="Group 46"/>
          <p:cNvGraphicFramePr>
            <a:graphicFrameLocks noGrp="1"/>
          </p:cNvGraphicFramePr>
          <p:nvPr>
            <p:ph idx="1"/>
            <p:extLst>
              <p:ext uri="{D42A27DB-BD31-4B8C-83A1-F6EECF244321}">
                <p14:modId xmlns:p14="http://schemas.microsoft.com/office/powerpoint/2010/main" val="4190613329"/>
              </p:ext>
            </p:extLst>
          </p:nvPr>
        </p:nvGraphicFramePr>
        <p:xfrm>
          <a:off x="1992313" y="404813"/>
          <a:ext cx="8229600" cy="5510214"/>
        </p:xfrm>
        <a:graphic>
          <a:graphicData uri="http://schemas.openxmlformats.org/drawingml/2006/table">
            <a:tbl>
              <a:tblPr/>
              <a:tblGrid>
                <a:gridCol w="4114800">
                  <a:extLst>
                    <a:ext uri="{9D8B030D-6E8A-4147-A177-3AD203B41FA5}">
                      <a16:colId xmlns:a16="http://schemas.microsoft.com/office/drawing/2014/main" val="716617608"/>
                    </a:ext>
                  </a:extLst>
                </a:gridCol>
                <a:gridCol w="4114800">
                  <a:extLst>
                    <a:ext uri="{9D8B030D-6E8A-4147-A177-3AD203B41FA5}">
                      <a16:colId xmlns:a16="http://schemas.microsoft.com/office/drawing/2014/main" val="1046123075"/>
                    </a:ext>
                  </a:extLst>
                </a:gridCol>
              </a:tblGrid>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1"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ASPEKT USPEŠNOSTI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1" i="0" u="none" strike="noStrike" cap="none" normalizeH="0" baseline="0" smtClean="0">
                          <a:ln>
                            <a:noFill/>
                          </a:ln>
                          <a:solidFill>
                            <a:schemeClr val="tx1"/>
                          </a:solidFill>
                          <a:effectLst/>
                          <a:latin typeface="Tahoma" panose="020B0604030504040204" pitchFamily="34" charset="0"/>
                          <a:cs typeface="Arial" panose="020B0604020202020204" pitchFamily="34" charset="0"/>
                        </a:rPr>
                        <a:t>OPIS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25108337"/>
                  </a:ext>
                </a:extLst>
              </a:tr>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STEPEN SAMOSTALNOSTI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indirektan, sprega interesa države i MSP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96035340"/>
                  </a:ext>
                </a:extLst>
              </a:tr>
              <a:tr h="565150">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NIVO POSLOVNE OSPOSOBLJENOSTI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strategijska agilnost i operativna efikasnost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28139409"/>
                  </a:ext>
                </a:extLst>
              </a:tr>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UPRAVLJANJE (ADMINISTRACIJA)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dominacija uz koegzistenciju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29074561"/>
                  </a:ext>
                </a:extLst>
              </a:tr>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ASPIRATIVNI FOKUS STEJKHOLDERA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transformacija u cilju specijalizacije u grani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21853925"/>
                  </a:ext>
                </a:extLst>
              </a:tr>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POSLOVNA FLEKSIBILNOST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adekvatno spoznavanje zahteva tržišta i prilagođavanje asortimana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77832109"/>
                  </a:ext>
                </a:extLst>
              </a:tr>
              <a:tr h="565150">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UPRAVLJANJE TROŠKOVIMA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visoka elastičnost troškova rada, mali opšti troškovi i fokus na obrtni kapital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96324251"/>
                  </a:ext>
                </a:extLst>
              </a:tr>
              <a:tr h="566738">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smtClean="0">
                          <a:ln>
                            <a:noFill/>
                          </a:ln>
                          <a:solidFill>
                            <a:schemeClr val="tx1"/>
                          </a:solidFill>
                          <a:effectLst/>
                          <a:latin typeface="Tahoma" panose="020B0604030504040204" pitchFamily="34" charset="0"/>
                          <a:cs typeface="Arial" panose="020B0604020202020204" pitchFamily="34" charset="0"/>
                        </a:rPr>
                        <a:t>KVALITET LIDERSTVA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80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tx2"/>
                        </a:buClr>
                        <a:buSzPct val="8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hlink"/>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tx1"/>
                        </a:buClr>
                        <a:buSzPct val="8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None/>
                        <a:tabLst/>
                      </a:pPr>
                      <a:r>
                        <a:rPr kumimoji="0" lang="sr-Latn-CS" altLang="en-US" sz="2000" b="0" i="0" u="none" strike="noStrike" cap="none" normalizeH="0" baseline="0" dirty="0" smtClean="0">
                          <a:ln>
                            <a:noFill/>
                          </a:ln>
                          <a:solidFill>
                            <a:schemeClr val="tx1"/>
                          </a:solidFill>
                          <a:effectLst/>
                          <a:latin typeface="Tahoma" panose="020B0604030504040204" pitchFamily="34" charset="0"/>
                          <a:cs typeface="Arial" panose="020B0604020202020204" pitchFamily="34" charset="0"/>
                        </a:rPr>
                        <a:t>centralizacija u funkciji kvaliteta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55988706"/>
                  </a:ext>
                </a:extLst>
              </a:tr>
            </a:tbl>
          </a:graphicData>
        </a:graphic>
      </p:graphicFrame>
    </p:spTree>
    <p:extLst>
      <p:ext uri="{BB962C8B-B14F-4D97-AF65-F5344CB8AC3E}">
        <p14:creationId xmlns:p14="http://schemas.microsoft.com/office/powerpoint/2010/main" val="1279132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sz="half" idx="1"/>
          </p:nvPr>
        </p:nvSpPr>
        <p:spPr>
          <a:xfrm>
            <a:off x="1981201" y="404813"/>
            <a:ext cx="6346825" cy="5726112"/>
          </a:xfrm>
        </p:spPr>
        <p:txBody>
          <a:bodyPr/>
          <a:lstStyle/>
          <a:p>
            <a:pPr>
              <a:buClr>
                <a:schemeClr val="tx2"/>
              </a:buClr>
              <a:buFont typeface="Wingdings" panose="05000000000000000000" pitchFamily="2" charset="2"/>
              <a:buChar char="q"/>
            </a:pPr>
            <a:r>
              <a:rPr lang="sr-Latn-CS" altLang="en-US" sz="2400" b="1" dirty="0">
                <a:solidFill>
                  <a:schemeClr val="tx1"/>
                </a:solidFill>
              </a:rPr>
              <a:t>Prepreke za razvoj:</a:t>
            </a:r>
          </a:p>
          <a:p>
            <a:pPr lvl="1" algn="just">
              <a:buClr>
                <a:schemeClr val="tx2"/>
              </a:buClr>
              <a:buFontTx/>
              <a:buChar char="•"/>
            </a:pPr>
            <a:r>
              <a:rPr lang="sr-Latn-CS" altLang="en-US" sz="2400" b="1" dirty="0">
                <a:solidFill>
                  <a:schemeClr val="tx1"/>
                </a:solidFill>
              </a:rPr>
              <a:t>nekompetentan menadžment</a:t>
            </a:r>
          </a:p>
          <a:p>
            <a:pPr lvl="1">
              <a:buClr>
                <a:schemeClr val="tx2"/>
              </a:buClr>
              <a:buFontTx/>
              <a:buChar char="•"/>
            </a:pPr>
            <a:r>
              <a:rPr lang="sr-Latn-CS" altLang="en-US" sz="2400" b="1" dirty="0">
                <a:solidFill>
                  <a:schemeClr val="tx1"/>
                </a:solidFill>
              </a:rPr>
              <a:t>nemogućnost prelaza na preduzetni koncept razmišljanja</a:t>
            </a:r>
          </a:p>
          <a:p>
            <a:pPr lvl="1" algn="just">
              <a:buClr>
                <a:schemeClr val="tx2"/>
              </a:buClr>
              <a:buFontTx/>
              <a:buChar char="•"/>
            </a:pPr>
            <a:r>
              <a:rPr lang="sr-Latn-CS" altLang="en-US" sz="2400" b="1" dirty="0">
                <a:solidFill>
                  <a:schemeClr val="tx1"/>
                </a:solidFill>
              </a:rPr>
              <a:t>entropija parametara planiranja</a:t>
            </a:r>
          </a:p>
          <a:p>
            <a:pPr lvl="1" algn="just">
              <a:buClr>
                <a:schemeClr val="tx2"/>
              </a:buClr>
              <a:buFontTx/>
              <a:buChar char="•"/>
            </a:pPr>
            <a:r>
              <a:rPr lang="sr-Latn-CS" altLang="en-US" sz="2400" b="1" dirty="0">
                <a:solidFill>
                  <a:schemeClr val="tx1"/>
                </a:solidFill>
              </a:rPr>
              <a:t>neodgovarajuća lokacija </a:t>
            </a:r>
          </a:p>
          <a:p>
            <a:pPr lvl="1" algn="just">
              <a:buClr>
                <a:schemeClr val="tx2"/>
              </a:buClr>
              <a:buFontTx/>
              <a:buChar char="•"/>
            </a:pPr>
            <a:r>
              <a:rPr lang="sr-Latn-CS" altLang="en-US" sz="2400" b="1" dirty="0">
                <a:solidFill>
                  <a:schemeClr val="tx1"/>
                </a:solidFill>
              </a:rPr>
              <a:t>nedostatak kontrole zaliha</a:t>
            </a:r>
          </a:p>
          <a:p>
            <a:pPr lvl="1" algn="just">
              <a:buClr>
                <a:schemeClr val="tx2"/>
              </a:buClr>
              <a:buFontTx/>
              <a:buChar char="•"/>
            </a:pPr>
            <a:r>
              <a:rPr lang="sr-Latn-CS" altLang="en-US" sz="2400" b="1" dirty="0">
                <a:solidFill>
                  <a:schemeClr val="tx1"/>
                </a:solidFill>
              </a:rPr>
              <a:t>nepovoljan tržišni ambijent</a:t>
            </a:r>
          </a:p>
          <a:p>
            <a:pPr lvl="1" algn="just">
              <a:buClr>
                <a:schemeClr val="tx2"/>
              </a:buClr>
              <a:buFontTx/>
              <a:buChar char="•"/>
            </a:pPr>
            <a:r>
              <a:rPr lang="sr-Latn-CS" altLang="en-US" sz="2400" b="1" dirty="0">
                <a:solidFill>
                  <a:schemeClr val="tx1"/>
                </a:solidFill>
              </a:rPr>
              <a:t>nepovoljni uslovi kreditiranja</a:t>
            </a:r>
          </a:p>
          <a:p>
            <a:pPr lvl="1" algn="just">
              <a:buClr>
                <a:schemeClr val="tx2"/>
              </a:buClr>
              <a:buFontTx/>
              <a:buChar char="•"/>
            </a:pPr>
            <a:r>
              <a:rPr lang="sr-Latn-CS" altLang="en-US" sz="2400" b="1" dirty="0">
                <a:solidFill>
                  <a:schemeClr val="tx1"/>
                </a:solidFill>
              </a:rPr>
              <a:t>“siva ekonomija”</a:t>
            </a:r>
          </a:p>
          <a:p>
            <a:pPr lvl="1">
              <a:buClr>
                <a:schemeClr val="tx2"/>
              </a:buClr>
              <a:buFontTx/>
              <a:buChar char="•"/>
            </a:pPr>
            <a:r>
              <a:rPr lang="sr-Latn-CS" altLang="en-US" sz="2400" b="1" dirty="0">
                <a:solidFill>
                  <a:schemeClr val="tx1"/>
                </a:solidFill>
              </a:rPr>
              <a:t>neefikasnost rada inspekcijskih organa</a:t>
            </a:r>
          </a:p>
        </p:txBody>
      </p:sp>
      <p:pic>
        <p:nvPicPr>
          <p:cNvPr id="64516" name="Picture 4" descr="bs02064_"/>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328025" y="4508501"/>
            <a:ext cx="1720850" cy="1712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075509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484909" y="143820"/>
            <a:ext cx="11231418" cy="1280890"/>
          </a:xfrm>
        </p:spPr>
        <p:txBody>
          <a:bodyPr/>
          <a:lstStyle/>
          <a:p>
            <a:pPr algn="ctr"/>
            <a:r>
              <a:rPr lang="en-US" b="1" dirty="0" err="1"/>
              <a:t>Zašto</a:t>
            </a:r>
            <a:r>
              <a:rPr lang="en-US" b="1" dirty="0"/>
              <a:t> je </a:t>
            </a:r>
            <a:r>
              <a:rPr lang="en-US" b="1" dirty="0" err="1" smtClean="0"/>
              <a:t>potrebna</a:t>
            </a:r>
            <a:r>
              <a:rPr lang="sr-Latn-RS" b="1" dirty="0" smtClean="0"/>
              <a:t> </a:t>
            </a:r>
            <a:r>
              <a:rPr lang="en-US" b="1" dirty="0" err="1" smtClean="0"/>
              <a:t>podrška</a:t>
            </a:r>
            <a:r>
              <a:rPr lang="sr-Latn-RS" b="1" dirty="0" smtClean="0"/>
              <a:t> MMSP</a:t>
            </a:r>
            <a:r>
              <a:rPr lang="en-US" b="1" dirty="0" smtClean="0"/>
              <a:t>?</a:t>
            </a:r>
            <a:endParaRPr lang="sr-Latn-CS" altLang="en-US" b="1" dirty="0"/>
          </a:p>
        </p:txBody>
      </p:sp>
      <p:sp>
        <p:nvSpPr>
          <p:cNvPr id="322563" name="Rectangle 3"/>
          <p:cNvSpPr>
            <a:spLocks noGrp="1" noChangeArrowheads="1"/>
          </p:cNvSpPr>
          <p:nvPr>
            <p:ph type="body" idx="1"/>
          </p:nvPr>
        </p:nvSpPr>
        <p:spPr>
          <a:xfrm>
            <a:off x="1514764" y="784265"/>
            <a:ext cx="10409382" cy="4800600"/>
          </a:xfrm>
        </p:spPr>
        <p:txBody>
          <a:bodyPr>
            <a:noAutofit/>
          </a:bodyPr>
          <a:lstStyle/>
          <a:p>
            <a:pPr algn="just"/>
            <a:r>
              <a:rPr lang="en-US" sz="2000" b="1" dirty="0" err="1"/>
              <a:t>Postoji</a:t>
            </a:r>
            <a:r>
              <a:rPr lang="en-US" sz="2000" b="1" dirty="0"/>
              <a:t> </a:t>
            </a:r>
            <a:r>
              <a:rPr lang="en-US" sz="2000" b="1" dirty="0" err="1"/>
              <a:t>veliki</a:t>
            </a:r>
            <a:r>
              <a:rPr lang="en-US" sz="2000" b="1" dirty="0"/>
              <a:t> </a:t>
            </a:r>
            <a:r>
              <a:rPr lang="en-US" sz="2000" b="1" dirty="0" err="1"/>
              <a:t>rizik</a:t>
            </a:r>
            <a:r>
              <a:rPr lang="en-US" sz="2000" b="1" dirty="0"/>
              <a:t> od </a:t>
            </a:r>
            <a:r>
              <a:rPr lang="en-US" sz="2000" b="1" dirty="0" err="1"/>
              <a:t>propasti</a:t>
            </a:r>
            <a:r>
              <a:rPr lang="en-US" sz="2000" b="1" dirty="0"/>
              <a:t> </a:t>
            </a:r>
            <a:r>
              <a:rPr lang="en-US" sz="2000" b="1" dirty="0" err="1"/>
              <a:t>novih</a:t>
            </a:r>
            <a:r>
              <a:rPr lang="en-US" sz="2000" b="1" dirty="0"/>
              <a:t> </a:t>
            </a:r>
            <a:r>
              <a:rPr lang="en-US" sz="2000" b="1" dirty="0" err="1"/>
              <a:t>preduzeća</a:t>
            </a:r>
            <a:r>
              <a:rPr lang="en-US" sz="2000" b="1" dirty="0"/>
              <a:t>, </a:t>
            </a:r>
            <a:r>
              <a:rPr lang="en-US" sz="2000" b="1" dirty="0" err="1"/>
              <a:t>koji</a:t>
            </a:r>
            <a:r>
              <a:rPr lang="en-US" sz="2000" b="1" dirty="0"/>
              <a:t> se </a:t>
            </a:r>
            <a:r>
              <a:rPr lang="en-US" sz="2000" b="1" dirty="0" err="1"/>
              <a:t>može</a:t>
            </a:r>
            <a:r>
              <a:rPr lang="en-US" sz="2000" b="1" dirty="0"/>
              <a:t> </a:t>
            </a:r>
            <a:r>
              <a:rPr lang="en-US" sz="2000" b="1" dirty="0" err="1" smtClean="0"/>
              <a:t>ublažiti</a:t>
            </a:r>
            <a:r>
              <a:rPr lang="sr-Latn-RS" sz="2000" b="1" dirty="0" smtClean="0"/>
              <a:t> </a:t>
            </a:r>
            <a:r>
              <a:rPr lang="en-US" sz="2000" b="1" dirty="0" err="1" smtClean="0"/>
              <a:t>njihovim</a:t>
            </a:r>
            <a:r>
              <a:rPr lang="en-US" sz="2000" b="1" dirty="0" smtClean="0"/>
              <a:t> </a:t>
            </a:r>
            <a:r>
              <a:rPr lang="en-US" sz="2000" b="1" dirty="0" err="1" smtClean="0"/>
              <a:t>podržavanjem</a:t>
            </a:r>
            <a:r>
              <a:rPr lang="en-US" sz="2000" b="1" dirty="0" smtClean="0"/>
              <a:t>.</a:t>
            </a:r>
            <a:endParaRPr lang="sr-Latn-RS" sz="2000" b="1" dirty="0" smtClean="0"/>
          </a:p>
          <a:p>
            <a:pPr algn="just">
              <a:buFont typeface="+mj-lt"/>
              <a:buAutoNum type="arabicPeriod"/>
            </a:pPr>
            <a:r>
              <a:rPr lang="en-US" sz="2000" b="1" dirty="0" smtClean="0"/>
              <a:t>U </a:t>
            </a:r>
            <a:r>
              <a:rPr lang="en-US" sz="2000" b="1" dirty="0"/>
              <a:t>EU i SAD, Vlade </a:t>
            </a:r>
            <a:r>
              <a:rPr lang="en-US" sz="2000" b="1" dirty="0" err="1"/>
              <a:t>promovišu</a:t>
            </a:r>
            <a:r>
              <a:rPr lang="en-US" sz="2000" b="1" dirty="0"/>
              <a:t> </a:t>
            </a:r>
            <a:r>
              <a:rPr lang="en-US" sz="2000" b="1" dirty="0" err="1"/>
              <a:t>širok</a:t>
            </a:r>
            <a:r>
              <a:rPr lang="en-US" sz="2000" b="1" dirty="0"/>
              <a:t> </a:t>
            </a:r>
            <a:r>
              <a:rPr lang="en-US" sz="2000" b="1" dirty="0" err="1"/>
              <a:t>opseg</a:t>
            </a:r>
            <a:r>
              <a:rPr lang="en-US" sz="2000" b="1" dirty="0"/>
              <a:t> </a:t>
            </a:r>
            <a:r>
              <a:rPr lang="en-US" sz="2000" b="1" dirty="0" err="1"/>
              <a:t>usluga</a:t>
            </a:r>
            <a:r>
              <a:rPr lang="en-US" sz="2000" b="1" dirty="0"/>
              <a:t> </a:t>
            </a:r>
            <a:r>
              <a:rPr lang="en-US" sz="2000" b="1" dirty="0" err="1"/>
              <a:t>podrške</a:t>
            </a:r>
            <a:r>
              <a:rPr lang="en-US" sz="2000" b="1" dirty="0"/>
              <a:t> za </a:t>
            </a:r>
            <a:r>
              <a:rPr lang="en-US" sz="2000" b="1" dirty="0" smtClean="0"/>
              <a:t>nova</a:t>
            </a:r>
            <a:r>
              <a:rPr lang="sr-Latn-RS" sz="2000" b="1" dirty="0" smtClean="0"/>
              <a:t> </a:t>
            </a:r>
            <a:r>
              <a:rPr lang="en-US" sz="2000" b="1" dirty="0" err="1" smtClean="0"/>
              <a:t>preduzeća</a:t>
            </a:r>
            <a:r>
              <a:rPr lang="en-US" sz="2000" b="1" dirty="0"/>
              <a:t>.</a:t>
            </a:r>
          </a:p>
          <a:p>
            <a:pPr algn="just">
              <a:buFont typeface="+mj-lt"/>
              <a:buAutoNum type="arabicPeriod"/>
            </a:pPr>
            <a:r>
              <a:rPr lang="en-US" sz="2000" b="1" dirty="0" err="1" smtClean="0"/>
              <a:t>Usluge</a:t>
            </a:r>
            <a:r>
              <a:rPr lang="en-US" sz="2000" b="1" dirty="0" smtClean="0"/>
              <a:t> </a:t>
            </a:r>
            <a:r>
              <a:rPr lang="en-US" sz="2000" b="1" dirty="0"/>
              <a:t>se </a:t>
            </a:r>
            <a:r>
              <a:rPr lang="en-US" sz="2000" b="1" dirty="0" err="1"/>
              <a:t>mogu</a:t>
            </a:r>
            <a:r>
              <a:rPr lang="en-US" sz="2000" b="1" dirty="0"/>
              <a:t> </a:t>
            </a:r>
            <a:r>
              <a:rPr lang="en-US" sz="2000" b="1" dirty="0" err="1"/>
              <a:t>pružiti</a:t>
            </a:r>
            <a:r>
              <a:rPr lang="en-US" sz="2000" b="1" dirty="0"/>
              <a:t> </a:t>
            </a:r>
            <a:r>
              <a:rPr lang="en-US" sz="2000" b="1" dirty="0" err="1"/>
              <a:t>direktno</a:t>
            </a:r>
            <a:r>
              <a:rPr lang="en-US" sz="2000" b="1" dirty="0"/>
              <a:t> od </a:t>
            </a:r>
            <a:r>
              <a:rPr lang="en-US" sz="2000" b="1" dirty="0" err="1"/>
              <a:t>vlade</a:t>
            </a:r>
            <a:r>
              <a:rPr lang="en-US" sz="2000" b="1" dirty="0"/>
              <a:t>, </a:t>
            </a:r>
            <a:r>
              <a:rPr lang="en-US" sz="2000" b="1" dirty="0" err="1"/>
              <a:t>ili</a:t>
            </a:r>
            <a:r>
              <a:rPr lang="en-US" sz="2000" b="1" dirty="0"/>
              <a:t> </a:t>
            </a:r>
            <a:r>
              <a:rPr lang="en-US" sz="2000" b="1" dirty="0" err="1"/>
              <a:t>indirektno</a:t>
            </a:r>
            <a:r>
              <a:rPr lang="en-US" sz="2000" b="1" dirty="0"/>
              <a:t> </a:t>
            </a:r>
            <a:r>
              <a:rPr lang="en-US" sz="2000" b="1" dirty="0" err="1" smtClean="0"/>
              <a:t>putem</a:t>
            </a:r>
            <a:r>
              <a:rPr lang="sr-Latn-RS" sz="2000" b="1" dirty="0" smtClean="0"/>
              <a:t> </a:t>
            </a:r>
            <a:r>
              <a:rPr lang="en-US" sz="2000" b="1" dirty="0" err="1" smtClean="0"/>
              <a:t>subvencionisanih</a:t>
            </a:r>
            <a:r>
              <a:rPr lang="en-US" sz="2000" b="1" dirty="0" smtClean="0"/>
              <a:t> </a:t>
            </a:r>
            <a:r>
              <a:rPr lang="en-US" sz="2000" b="1" dirty="0"/>
              <a:t>MSPP i </a:t>
            </a:r>
            <a:r>
              <a:rPr lang="en-US" sz="2000" b="1" dirty="0" err="1"/>
              <a:t>konsultanata</a:t>
            </a:r>
            <a:r>
              <a:rPr lang="en-US" sz="2000" b="1" dirty="0"/>
              <a:t> iz </a:t>
            </a:r>
            <a:r>
              <a:rPr lang="en-US" sz="2000" b="1" dirty="0" err="1"/>
              <a:t>privatnog</a:t>
            </a:r>
            <a:r>
              <a:rPr lang="en-US" sz="2000" b="1" dirty="0"/>
              <a:t> </a:t>
            </a:r>
            <a:r>
              <a:rPr lang="en-US" sz="2000" b="1" dirty="0" err="1"/>
              <a:t>sektora</a:t>
            </a:r>
            <a:r>
              <a:rPr lang="en-US" sz="2000" b="1" dirty="0" smtClean="0"/>
              <a:t>.</a:t>
            </a:r>
            <a:endParaRPr lang="sr-Latn-RS" sz="2000" b="1" dirty="0" smtClean="0"/>
          </a:p>
          <a:p>
            <a:pPr algn="just"/>
            <a:r>
              <a:rPr lang="en-US" sz="2000" b="1" dirty="0" err="1"/>
              <a:t>Obim</a:t>
            </a:r>
            <a:r>
              <a:rPr lang="en-US" sz="2000" b="1" dirty="0"/>
              <a:t> </a:t>
            </a:r>
            <a:r>
              <a:rPr lang="sr-Latn-RS" sz="2000" b="1" dirty="0" smtClean="0"/>
              <a:t>podrške</a:t>
            </a:r>
            <a:r>
              <a:rPr lang="en-US" sz="2000" b="1" dirty="0" smtClean="0"/>
              <a:t> </a:t>
            </a:r>
            <a:r>
              <a:rPr lang="en-US" sz="2000" b="1" dirty="0" err="1"/>
              <a:t>obuhvata</a:t>
            </a:r>
            <a:r>
              <a:rPr lang="en-US" sz="2000" b="1" dirty="0"/>
              <a:t>:</a:t>
            </a:r>
          </a:p>
          <a:p>
            <a:pPr algn="just">
              <a:buFont typeface="+mj-lt"/>
              <a:buAutoNum type="arabicPeriod"/>
            </a:pPr>
            <a:r>
              <a:rPr lang="en-US" sz="2000" b="1" dirty="0" err="1" smtClean="0"/>
              <a:t>informacije</a:t>
            </a:r>
            <a:r>
              <a:rPr lang="en-US" sz="2000" b="1" dirty="0" smtClean="0"/>
              <a:t> </a:t>
            </a:r>
            <a:r>
              <a:rPr lang="en-US" sz="2000" b="1" dirty="0"/>
              <a:t>o </a:t>
            </a:r>
            <a:r>
              <a:rPr lang="en-US" sz="2000" b="1" dirty="0" err="1"/>
              <a:t>pravnom</a:t>
            </a:r>
            <a:r>
              <a:rPr lang="en-US" sz="2000" b="1" dirty="0"/>
              <a:t> i </a:t>
            </a:r>
            <a:r>
              <a:rPr lang="en-US" sz="2000" b="1" dirty="0" err="1"/>
              <a:t>regulatornom</a:t>
            </a:r>
            <a:r>
              <a:rPr lang="en-US" sz="2000" b="1" dirty="0"/>
              <a:t> </a:t>
            </a:r>
            <a:r>
              <a:rPr lang="en-US" sz="2000" b="1" dirty="0" err="1"/>
              <a:t>okruženju</a:t>
            </a:r>
            <a:r>
              <a:rPr lang="en-US" sz="2000" b="1" dirty="0"/>
              <a:t>, </a:t>
            </a:r>
            <a:r>
              <a:rPr lang="en-US" sz="2000" b="1" dirty="0" err="1"/>
              <a:t>skrojene</a:t>
            </a:r>
            <a:r>
              <a:rPr lang="en-US" sz="2000" b="1" dirty="0"/>
              <a:t> </a:t>
            </a:r>
            <a:r>
              <a:rPr lang="en-US" sz="2000" b="1" dirty="0" err="1"/>
              <a:t>prema</a:t>
            </a:r>
            <a:r>
              <a:rPr lang="en-US" sz="2000" b="1" dirty="0"/>
              <a:t> </a:t>
            </a:r>
            <a:r>
              <a:rPr lang="en-US" sz="2000" b="1" dirty="0" err="1"/>
              <a:t>vrsti</a:t>
            </a:r>
            <a:endParaRPr lang="en-US" sz="2000" b="1" dirty="0"/>
          </a:p>
          <a:p>
            <a:pPr algn="just">
              <a:buFont typeface="+mj-lt"/>
              <a:buAutoNum type="arabicPeriod"/>
            </a:pPr>
            <a:r>
              <a:rPr lang="en-US" sz="2000" b="1" dirty="0" err="1"/>
              <a:t>poslovanja</a:t>
            </a:r>
            <a:r>
              <a:rPr lang="en-US" sz="2000" b="1" dirty="0"/>
              <a:t> </a:t>
            </a:r>
            <a:r>
              <a:rPr lang="en-US" sz="2000" b="1" dirty="0" err="1"/>
              <a:t>koje</a:t>
            </a:r>
            <a:r>
              <a:rPr lang="en-US" sz="2000" b="1" dirty="0"/>
              <a:t> se </a:t>
            </a:r>
            <a:r>
              <a:rPr lang="en-US" sz="2000" b="1" dirty="0" err="1"/>
              <a:t>razmatra</a:t>
            </a:r>
            <a:endParaRPr lang="en-US" sz="2000" b="1" dirty="0"/>
          </a:p>
          <a:p>
            <a:pPr algn="just">
              <a:buFont typeface="+mj-lt"/>
              <a:buAutoNum type="arabicPeriod"/>
            </a:pPr>
            <a:r>
              <a:rPr lang="pl-PL" sz="2000" b="1" dirty="0" smtClean="0"/>
              <a:t>informacije </a:t>
            </a:r>
            <a:r>
              <a:rPr lang="pl-PL" sz="2000" b="1" dirty="0"/>
              <a:t>ili smernice za pristup finansiranju,</a:t>
            </a:r>
          </a:p>
          <a:p>
            <a:pPr algn="just">
              <a:buFont typeface="+mj-lt"/>
              <a:buAutoNum type="arabicPeriod"/>
            </a:pPr>
            <a:r>
              <a:rPr lang="en-US" sz="2000" b="1" dirty="0" err="1" smtClean="0"/>
              <a:t>grantove</a:t>
            </a:r>
            <a:r>
              <a:rPr lang="en-US" sz="2000" b="1" dirty="0" smtClean="0"/>
              <a:t> </a:t>
            </a:r>
            <a:r>
              <a:rPr lang="en-US" sz="2000" b="1" dirty="0" err="1"/>
              <a:t>ili</a:t>
            </a:r>
            <a:r>
              <a:rPr lang="en-US" sz="2000" b="1" dirty="0"/>
              <a:t> </a:t>
            </a:r>
            <a:r>
              <a:rPr lang="en-US" sz="2000" b="1" dirty="0" err="1"/>
              <a:t>jeftino</a:t>
            </a:r>
            <a:r>
              <a:rPr lang="en-US" sz="2000" b="1" dirty="0"/>
              <a:t> </a:t>
            </a:r>
            <a:r>
              <a:rPr lang="en-US" sz="2000" b="1" dirty="0" err="1"/>
              <a:t>finansiranje</a:t>
            </a:r>
            <a:r>
              <a:rPr lang="en-US" sz="2000" b="1" dirty="0"/>
              <a:t> za </a:t>
            </a:r>
            <a:r>
              <a:rPr lang="en-US" sz="2000" b="1" dirty="0" err="1"/>
              <a:t>grupe</a:t>
            </a:r>
            <a:r>
              <a:rPr lang="en-US" sz="2000" b="1" dirty="0"/>
              <a:t> u </a:t>
            </a:r>
            <a:r>
              <a:rPr lang="en-US" sz="2000" b="1" dirty="0" err="1"/>
              <a:t>nepovoljnom</a:t>
            </a:r>
            <a:r>
              <a:rPr lang="en-US" sz="2000" b="1" dirty="0"/>
              <a:t> </a:t>
            </a:r>
            <a:r>
              <a:rPr lang="en-US" sz="2000" b="1" dirty="0" err="1"/>
              <a:t>položaju</a:t>
            </a:r>
            <a:r>
              <a:rPr lang="en-US" sz="2000" b="1" dirty="0"/>
              <a:t>,</a:t>
            </a:r>
          </a:p>
          <a:p>
            <a:pPr algn="just">
              <a:buFont typeface="+mj-lt"/>
              <a:buAutoNum type="arabicPeriod"/>
            </a:pPr>
            <a:r>
              <a:rPr lang="en-US" sz="2000" b="1" dirty="0" err="1" smtClean="0"/>
              <a:t>marketning</a:t>
            </a:r>
            <a:r>
              <a:rPr lang="en-US" sz="2000" b="1" dirty="0" smtClean="0"/>
              <a:t> </a:t>
            </a:r>
            <a:r>
              <a:rPr lang="en-US" sz="2000" b="1" dirty="0" err="1"/>
              <a:t>smernice</a:t>
            </a:r>
            <a:r>
              <a:rPr lang="en-US" sz="2000" b="1" dirty="0"/>
              <a:t> i </a:t>
            </a:r>
            <a:r>
              <a:rPr lang="en-US" sz="2000" b="1" dirty="0" err="1"/>
              <a:t>raspoložive</a:t>
            </a:r>
            <a:r>
              <a:rPr lang="en-US" sz="2000" b="1" dirty="0"/>
              <a:t> </a:t>
            </a:r>
            <a:r>
              <a:rPr lang="en-US" sz="2000" b="1" dirty="0" err="1"/>
              <a:t>izvore</a:t>
            </a:r>
            <a:r>
              <a:rPr lang="en-US" sz="2000" b="1" dirty="0"/>
              <a:t> </a:t>
            </a:r>
            <a:r>
              <a:rPr lang="en-US" sz="2000" b="1" dirty="0" err="1"/>
              <a:t>informacija</a:t>
            </a:r>
            <a:r>
              <a:rPr lang="en-US" sz="2000" b="1" dirty="0"/>
              <a:t> za </a:t>
            </a:r>
            <a:r>
              <a:rPr lang="en-US" sz="2000" b="1" dirty="0" err="1"/>
              <a:t>planirano</a:t>
            </a:r>
            <a:r>
              <a:rPr lang="en-US" sz="2000" b="1" dirty="0"/>
              <a:t> </a:t>
            </a:r>
            <a:r>
              <a:rPr lang="en-US" sz="2000" b="1" dirty="0" err="1"/>
              <a:t>poslovanje</a:t>
            </a:r>
            <a:r>
              <a:rPr lang="en-US" sz="2000" b="1" dirty="0"/>
              <a:t>,</a:t>
            </a:r>
          </a:p>
          <a:p>
            <a:pPr algn="just">
              <a:buFont typeface="+mj-lt"/>
              <a:buAutoNum type="arabicPeriod"/>
            </a:pPr>
            <a:r>
              <a:rPr lang="en-US" sz="2000" b="1" dirty="0" err="1" smtClean="0"/>
              <a:t>savetovanje</a:t>
            </a:r>
            <a:r>
              <a:rPr lang="en-US" sz="2000" b="1" dirty="0" smtClean="0"/>
              <a:t> </a:t>
            </a:r>
            <a:r>
              <a:rPr lang="en-US" sz="2000" b="1" dirty="0"/>
              <a:t>o </a:t>
            </a:r>
            <a:r>
              <a:rPr lang="en-US" sz="2000" b="1" dirty="0" err="1"/>
              <a:t>odluci</a:t>
            </a:r>
            <a:r>
              <a:rPr lang="en-US" sz="2000" b="1" dirty="0"/>
              <a:t> </a:t>
            </a:r>
            <a:r>
              <a:rPr lang="en-US" sz="2000" b="1" dirty="0" err="1"/>
              <a:t>kada</a:t>
            </a:r>
            <a:r>
              <a:rPr lang="en-US" sz="2000" b="1" dirty="0"/>
              <a:t> i </a:t>
            </a:r>
            <a:r>
              <a:rPr lang="en-US" sz="2000" b="1" dirty="0" err="1"/>
              <a:t>kako</a:t>
            </a:r>
            <a:r>
              <a:rPr lang="en-US" sz="2000" b="1" dirty="0"/>
              <a:t> </a:t>
            </a:r>
            <a:r>
              <a:rPr lang="en-US" sz="2000" b="1" dirty="0" err="1"/>
              <a:t>osnovati</a:t>
            </a:r>
            <a:r>
              <a:rPr lang="en-US" sz="2000" b="1" dirty="0"/>
              <a:t> </a:t>
            </a:r>
            <a:r>
              <a:rPr lang="en-US" sz="2000" b="1" dirty="0" err="1"/>
              <a:t>preduzeće</a:t>
            </a:r>
            <a:r>
              <a:rPr lang="en-US" sz="2000" b="1" dirty="0"/>
              <a:t>,</a:t>
            </a:r>
          </a:p>
          <a:p>
            <a:pPr algn="just">
              <a:buFont typeface="+mj-lt"/>
              <a:buAutoNum type="arabicPeriod"/>
            </a:pPr>
            <a:r>
              <a:rPr lang="en-US" sz="2000" b="1" dirty="0" err="1" smtClean="0"/>
              <a:t>upućivanje</a:t>
            </a:r>
            <a:r>
              <a:rPr lang="en-US" sz="2000" b="1" dirty="0" smtClean="0"/>
              <a:t> </a:t>
            </a:r>
            <a:r>
              <a:rPr lang="en-US" sz="2000" b="1" dirty="0" err="1"/>
              <a:t>na</a:t>
            </a:r>
            <a:r>
              <a:rPr lang="en-US" sz="2000" b="1" dirty="0"/>
              <a:t> </a:t>
            </a:r>
            <a:r>
              <a:rPr lang="en-US" sz="2000" b="1" dirty="0" err="1"/>
              <a:t>specifičnu</a:t>
            </a:r>
            <a:r>
              <a:rPr lang="en-US" sz="2000" b="1" dirty="0"/>
              <a:t> </a:t>
            </a:r>
            <a:r>
              <a:rPr lang="en-US" sz="2000" b="1" dirty="0" err="1"/>
              <a:t>obuku</a:t>
            </a:r>
            <a:r>
              <a:rPr lang="en-US" sz="2000" b="1" dirty="0"/>
              <a:t> za </a:t>
            </a:r>
            <a:r>
              <a:rPr lang="en-US" sz="2000" b="1" dirty="0" err="1"/>
              <a:t>sticanje</a:t>
            </a:r>
            <a:r>
              <a:rPr lang="en-US" sz="2000" b="1" dirty="0"/>
              <a:t> </a:t>
            </a:r>
            <a:r>
              <a:rPr lang="en-US" sz="2000" b="1" dirty="0" err="1"/>
              <a:t>neophodnih</a:t>
            </a:r>
            <a:r>
              <a:rPr lang="en-US" sz="2000" b="1" dirty="0"/>
              <a:t> kvalifikacija </a:t>
            </a:r>
            <a:r>
              <a:rPr lang="en-US" sz="2000" b="1" dirty="0" smtClean="0"/>
              <a:t>pre</a:t>
            </a:r>
            <a:r>
              <a:rPr lang="sr-Latn-RS" sz="2000" b="1" dirty="0" smtClean="0"/>
              <a:t> </a:t>
            </a:r>
            <a:r>
              <a:rPr lang="en-US" sz="2000" b="1" dirty="0" err="1" smtClean="0"/>
              <a:t>pokretanja</a:t>
            </a:r>
            <a:r>
              <a:rPr lang="en-US" sz="2000" b="1" dirty="0" smtClean="0"/>
              <a:t> </a:t>
            </a:r>
            <a:r>
              <a:rPr lang="en-US" sz="2000" b="1" dirty="0" err="1"/>
              <a:t>poslovanja</a:t>
            </a:r>
            <a:r>
              <a:rPr lang="en-US" sz="2000" b="1" dirty="0"/>
              <a:t>, </a:t>
            </a:r>
            <a:r>
              <a:rPr lang="en-US" sz="2000" b="1" dirty="0" err="1"/>
              <a:t>itd</a:t>
            </a:r>
            <a:r>
              <a:rPr lang="en-US" sz="2000" b="1" dirty="0"/>
              <a:t>.</a:t>
            </a:r>
            <a:endParaRPr lang="sr-Latn-CS" altLang="en-US" sz="2000" b="1" dirty="0"/>
          </a:p>
        </p:txBody>
      </p:sp>
    </p:spTree>
    <p:extLst>
      <p:ext uri="{BB962C8B-B14F-4D97-AF65-F5344CB8AC3E}">
        <p14:creationId xmlns:p14="http://schemas.microsoft.com/office/powerpoint/2010/main" val="1650720027"/>
      </p:ext>
    </p:extLst>
  </p:cSld>
  <p:clrMapOvr>
    <a:masterClrMapping/>
  </p:clrMapOvr>
  <p:transition>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897350" y="1052119"/>
            <a:ext cx="11083636" cy="4800600"/>
          </a:xfrm>
        </p:spPr>
        <p:txBody>
          <a:bodyPr>
            <a:noAutofit/>
          </a:bodyPr>
          <a:lstStyle/>
          <a:p>
            <a:r>
              <a:rPr lang="en-US" sz="2200" b="1" dirty="0" err="1"/>
              <a:t>Povoljna</a:t>
            </a:r>
            <a:r>
              <a:rPr lang="en-US" sz="2200" b="1" dirty="0"/>
              <a:t> </a:t>
            </a:r>
            <a:r>
              <a:rPr lang="en-US" sz="2200" b="1" dirty="0" err="1"/>
              <a:t>institucionalna</a:t>
            </a:r>
            <a:r>
              <a:rPr lang="en-US" sz="2200" b="1" dirty="0"/>
              <a:t> </a:t>
            </a:r>
            <a:r>
              <a:rPr lang="en-US" sz="2200" b="1" dirty="0" err="1"/>
              <a:t>infrastruktura</a:t>
            </a:r>
            <a:r>
              <a:rPr lang="en-US" sz="2200" b="1" dirty="0"/>
              <a:t> za </a:t>
            </a:r>
            <a:r>
              <a:rPr lang="en-US" sz="2200" b="1" dirty="0" err="1"/>
              <a:t>podsticaj</a:t>
            </a:r>
            <a:r>
              <a:rPr lang="en-US" sz="2200" b="1" dirty="0"/>
              <a:t> </a:t>
            </a:r>
            <a:r>
              <a:rPr lang="en-US" sz="2200" b="1" dirty="0" err="1"/>
              <a:t>razvoja</a:t>
            </a:r>
            <a:r>
              <a:rPr lang="en-US" sz="2200" b="1" dirty="0"/>
              <a:t> </a:t>
            </a:r>
            <a:r>
              <a:rPr lang="en-US" sz="2200" b="1" dirty="0" err="1"/>
              <a:t>preduzetništva</a:t>
            </a:r>
            <a:r>
              <a:rPr lang="en-US" sz="2200" b="1" dirty="0"/>
              <a:t> </a:t>
            </a:r>
            <a:r>
              <a:rPr lang="en-US" sz="2200" b="1" dirty="0" smtClean="0"/>
              <a:t>i</a:t>
            </a:r>
            <a:r>
              <a:rPr lang="sr-Latn-RS" sz="2200" b="1" dirty="0" smtClean="0"/>
              <a:t> </a:t>
            </a:r>
            <a:r>
              <a:rPr lang="en-US" sz="2200" b="1" dirty="0" err="1" smtClean="0"/>
              <a:t>inovacija</a:t>
            </a:r>
            <a:r>
              <a:rPr lang="en-US" sz="2200" b="1" dirty="0" smtClean="0"/>
              <a:t> </a:t>
            </a:r>
            <a:r>
              <a:rPr lang="en-US" sz="2200" b="1" dirty="0" err="1"/>
              <a:t>treba</a:t>
            </a:r>
            <a:r>
              <a:rPr lang="en-US" sz="2200" b="1" dirty="0"/>
              <a:t> </a:t>
            </a:r>
            <a:r>
              <a:rPr lang="en-US" sz="2200" b="1" dirty="0" smtClean="0"/>
              <a:t>da:</a:t>
            </a:r>
            <a:endParaRPr lang="sr-Latn-RS" sz="2200" b="1" dirty="0" smtClean="0"/>
          </a:p>
          <a:p>
            <a:pPr>
              <a:buFont typeface="+mj-lt"/>
              <a:buAutoNum type="arabicPeriod"/>
            </a:pPr>
            <a:r>
              <a:rPr lang="en-US" sz="2200" b="1" dirty="0" err="1" smtClean="0"/>
              <a:t>obezbedi</a:t>
            </a:r>
            <a:r>
              <a:rPr lang="en-US" sz="2200" b="1" dirty="0" smtClean="0"/>
              <a:t> </a:t>
            </a:r>
            <a:r>
              <a:rPr lang="en-US" sz="2200" b="1" dirty="0" err="1"/>
              <a:t>stabilne</a:t>
            </a:r>
            <a:r>
              <a:rPr lang="en-US" sz="2200" b="1" dirty="0"/>
              <a:t> </a:t>
            </a:r>
            <a:r>
              <a:rPr lang="en-US" sz="2200" b="1" dirty="0" err="1"/>
              <a:t>makroekonomske</a:t>
            </a:r>
            <a:r>
              <a:rPr lang="en-US" sz="2200" b="1" dirty="0"/>
              <a:t> </a:t>
            </a:r>
            <a:r>
              <a:rPr lang="en-US" sz="2200" b="1" dirty="0" err="1"/>
              <a:t>uslove</a:t>
            </a:r>
            <a:r>
              <a:rPr lang="en-US" sz="2200" b="1" dirty="0"/>
              <a:t> </a:t>
            </a:r>
            <a:r>
              <a:rPr lang="en-US" sz="2200" b="1" dirty="0" err="1"/>
              <a:t>koji</a:t>
            </a:r>
            <a:r>
              <a:rPr lang="en-US" sz="2200" b="1" dirty="0"/>
              <a:t> </a:t>
            </a:r>
            <a:r>
              <a:rPr lang="en-US" sz="2200" b="1" dirty="0" err="1"/>
              <a:t>će</a:t>
            </a:r>
            <a:r>
              <a:rPr lang="en-US" sz="2200" b="1" dirty="0"/>
              <a:t> </a:t>
            </a:r>
            <a:r>
              <a:rPr lang="en-US" sz="2200" b="1" dirty="0" err="1" smtClean="0"/>
              <a:t>podržavati</a:t>
            </a:r>
            <a:r>
              <a:rPr lang="sr-Latn-RS" sz="2200" b="1" dirty="0" smtClean="0"/>
              <a:t> </a:t>
            </a:r>
            <a:r>
              <a:rPr lang="en-US" sz="2200" b="1" dirty="0" err="1" smtClean="0"/>
              <a:t>preduzetničko</a:t>
            </a:r>
            <a:r>
              <a:rPr lang="en-US" sz="2200" b="1" dirty="0" smtClean="0"/>
              <a:t> </a:t>
            </a:r>
            <a:r>
              <a:rPr lang="en-US" sz="2200" b="1" dirty="0" err="1"/>
              <a:t>okruženje</a:t>
            </a:r>
            <a:r>
              <a:rPr lang="en-US" sz="2200" b="1" dirty="0"/>
              <a:t>,</a:t>
            </a:r>
          </a:p>
          <a:p>
            <a:pPr>
              <a:buFont typeface="+mj-lt"/>
              <a:buAutoNum type="arabicPeriod"/>
            </a:pPr>
            <a:r>
              <a:rPr lang="en-US" sz="2200" b="1" dirty="0" err="1" smtClean="0"/>
              <a:t>obezbedi</a:t>
            </a:r>
            <a:r>
              <a:rPr lang="en-US" sz="2200" b="1" dirty="0" smtClean="0"/>
              <a:t> </a:t>
            </a:r>
            <a:r>
              <a:rPr lang="en-US" sz="2200" b="1" dirty="0" err="1"/>
              <a:t>smanjenje</a:t>
            </a:r>
            <a:r>
              <a:rPr lang="en-US" sz="2200" b="1" dirty="0"/>
              <a:t> i </a:t>
            </a:r>
            <a:r>
              <a:rPr lang="en-US" sz="2200" b="1" dirty="0" err="1"/>
              <a:t>pojednostavljenje</a:t>
            </a:r>
            <a:r>
              <a:rPr lang="en-US" sz="2200" b="1" dirty="0"/>
              <a:t> </a:t>
            </a:r>
            <a:r>
              <a:rPr lang="en-US" sz="2200" b="1" dirty="0" err="1"/>
              <a:t>administracije</a:t>
            </a:r>
            <a:r>
              <a:rPr lang="en-US" sz="2200" b="1" dirty="0"/>
              <a:t> i </a:t>
            </a:r>
            <a:r>
              <a:rPr lang="en-US" sz="2200" b="1" dirty="0" err="1"/>
              <a:t>troškova</a:t>
            </a:r>
            <a:r>
              <a:rPr lang="en-US" sz="2200" b="1" dirty="0"/>
              <a:t> </a:t>
            </a:r>
            <a:r>
              <a:rPr lang="en-US" sz="2200" b="1" dirty="0" err="1"/>
              <a:t>koji</a:t>
            </a:r>
            <a:r>
              <a:rPr lang="en-US" sz="2200" b="1" dirty="0"/>
              <a:t> </a:t>
            </a:r>
            <a:r>
              <a:rPr lang="en-US" sz="2200" b="1" dirty="0" smtClean="0"/>
              <a:t>se</a:t>
            </a:r>
            <a:r>
              <a:rPr lang="sr-Latn-RS" sz="2200" b="1" dirty="0" smtClean="0"/>
              <a:t> </a:t>
            </a:r>
            <a:r>
              <a:rPr lang="pl-PL" sz="2200" b="1" dirty="0" smtClean="0"/>
              <a:t>odnose </a:t>
            </a:r>
            <a:r>
              <a:rPr lang="pl-PL" sz="2200" b="1" dirty="0"/>
              <a:t>na pokretanje i poslovanje preduzeća,</a:t>
            </a:r>
          </a:p>
          <a:p>
            <a:pPr>
              <a:buFont typeface="+mj-lt"/>
              <a:buAutoNum type="arabicPeriod"/>
            </a:pPr>
            <a:r>
              <a:rPr lang="en-US" sz="2200" b="1" dirty="0" err="1" smtClean="0"/>
              <a:t>promoviše</a:t>
            </a:r>
            <a:r>
              <a:rPr lang="en-US" sz="2200" b="1" dirty="0" smtClean="0"/>
              <a:t> </a:t>
            </a:r>
            <a:r>
              <a:rPr lang="en-US" sz="2200" b="1" dirty="0" err="1"/>
              <a:t>preduzetničko</a:t>
            </a:r>
            <a:r>
              <a:rPr lang="en-US" sz="2200" b="1" dirty="0"/>
              <a:t> </a:t>
            </a:r>
            <a:r>
              <a:rPr lang="en-US" sz="2200" b="1" dirty="0" err="1"/>
              <a:t>društvo</a:t>
            </a:r>
            <a:r>
              <a:rPr lang="en-US" sz="2200" b="1" dirty="0"/>
              <a:t> i </a:t>
            </a:r>
            <a:r>
              <a:rPr lang="en-US" sz="2200" b="1" dirty="0" err="1"/>
              <a:t>kulturu</a:t>
            </a:r>
            <a:r>
              <a:rPr lang="en-US" sz="2200" b="1" dirty="0"/>
              <a:t> </a:t>
            </a:r>
            <a:r>
              <a:rPr lang="en-US" sz="2200" b="1" dirty="0" err="1"/>
              <a:t>kroz</a:t>
            </a:r>
            <a:r>
              <a:rPr lang="en-US" sz="2200" b="1" dirty="0"/>
              <a:t> </a:t>
            </a:r>
            <a:r>
              <a:rPr lang="en-US" sz="2200" b="1" dirty="0" err="1"/>
              <a:t>razne</a:t>
            </a:r>
            <a:r>
              <a:rPr lang="en-US" sz="2200" b="1" dirty="0"/>
              <a:t> </a:t>
            </a:r>
            <a:r>
              <a:rPr lang="en-US" sz="2200" b="1" dirty="0" err="1"/>
              <a:t>oblike</a:t>
            </a:r>
            <a:r>
              <a:rPr lang="en-US" sz="2200" b="1" dirty="0"/>
              <a:t> </a:t>
            </a:r>
            <a:r>
              <a:rPr lang="en-US" sz="2200" b="1" dirty="0" err="1"/>
              <a:t>edukacije</a:t>
            </a:r>
            <a:r>
              <a:rPr lang="en-US" sz="2200" b="1" dirty="0"/>
              <a:t> </a:t>
            </a:r>
            <a:r>
              <a:rPr lang="en-US" sz="2200" b="1" dirty="0" smtClean="0"/>
              <a:t>i</a:t>
            </a:r>
            <a:r>
              <a:rPr lang="sr-Latn-RS" sz="2200" b="1" dirty="0" smtClean="0"/>
              <a:t> </a:t>
            </a:r>
            <a:r>
              <a:rPr lang="en-US" sz="2200" b="1" dirty="0" err="1" smtClean="0"/>
              <a:t>obuke</a:t>
            </a:r>
            <a:r>
              <a:rPr lang="en-US" sz="2200" b="1" dirty="0" smtClean="0"/>
              <a:t>,</a:t>
            </a:r>
            <a:endParaRPr lang="sr-Latn-RS" sz="2200" b="1" dirty="0" smtClean="0"/>
          </a:p>
          <a:p>
            <a:pPr>
              <a:buFont typeface="+mj-lt"/>
              <a:buAutoNum type="arabicPeriod"/>
            </a:pPr>
            <a:r>
              <a:rPr lang="pl-PL" sz="2200" b="1" dirty="0"/>
              <a:t>obezbedi integraciju pravaca razvoja na lokalnom i nacionalnom nivou,</a:t>
            </a:r>
          </a:p>
          <a:p>
            <a:pPr>
              <a:buFont typeface="+mj-lt"/>
              <a:buAutoNum type="arabicPeriod"/>
            </a:pPr>
            <a:r>
              <a:rPr lang="en-US" sz="2200" b="1" dirty="0" err="1" smtClean="0"/>
              <a:t>obezbedi</a:t>
            </a:r>
            <a:r>
              <a:rPr lang="en-US" sz="2200" b="1" dirty="0" smtClean="0"/>
              <a:t> </a:t>
            </a:r>
            <a:r>
              <a:rPr lang="en-US" sz="2200" b="1" dirty="0"/>
              <a:t>da </a:t>
            </a:r>
            <a:r>
              <a:rPr lang="en-US" sz="2200" b="1" dirty="0" err="1"/>
              <a:t>programi</a:t>
            </a:r>
            <a:r>
              <a:rPr lang="en-US" sz="2200" b="1" dirty="0"/>
              <a:t> </a:t>
            </a:r>
            <a:r>
              <a:rPr lang="en-US" sz="2200" b="1" dirty="0" err="1"/>
              <a:t>budu</a:t>
            </a:r>
            <a:r>
              <a:rPr lang="en-US" sz="2200" b="1" dirty="0"/>
              <a:t> </a:t>
            </a:r>
            <a:r>
              <a:rPr lang="en-US" sz="2200" b="1" dirty="0" err="1"/>
              <a:t>realistični</a:t>
            </a:r>
            <a:r>
              <a:rPr lang="en-US" sz="2200" b="1" dirty="0"/>
              <a:t> u </a:t>
            </a:r>
            <a:r>
              <a:rPr lang="en-US" sz="2200" b="1" dirty="0" err="1"/>
              <a:t>pogledu</a:t>
            </a:r>
            <a:r>
              <a:rPr lang="en-US" sz="2200" b="1" dirty="0"/>
              <a:t> </a:t>
            </a:r>
            <a:r>
              <a:rPr lang="en-US" sz="2200" b="1" dirty="0" err="1"/>
              <a:t>troškova</a:t>
            </a:r>
            <a:r>
              <a:rPr lang="en-US" sz="2200" b="1" dirty="0"/>
              <a:t> i </a:t>
            </a:r>
            <a:r>
              <a:rPr lang="en-US" sz="2200" b="1" dirty="0" err="1" smtClean="0"/>
              <a:t>vremena</a:t>
            </a:r>
            <a:r>
              <a:rPr lang="sr-Latn-RS" sz="2200" b="1" dirty="0" smtClean="0"/>
              <a:t> </a:t>
            </a:r>
            <a:r>
              <a:rPr lang="pl-PL" sz="2200" b="1" dirty="0" smtClean="0"/>
              <a:t>realizacije </a:t>
            </a:r>
            <a:r>
              <a:rPr lang="pl-PL" sz="2200" b="1" dirty="0"/>
              <a:t>tako da im rezultati budu merljivi,</a:t>
            </a:r>
          </a:p>
          <a:p>
            <a:pPr>
              <a:buFont typeface="+mj-lt"/>
              <a:buAutoNum type="arabicPeriod"/>
            </a:pPr>
            <a:r>
              <a:rPr lang="en-US" sz="2200" b="1" dirty="0" err="1" smtClean="0"/>
              <a:t>obezbedi</a:t>
            </a:r>
            <a:r>
              <a:rPr lang="en-US" sz="2200" b="1" dirty="0" smtClean="0"/>
              <a:t> </a:t>
            </a:r>
            <a:r>
              <a:rPr lang="en-US" sz="2200" b="1" dirty="0" err="1"/>
              <a:t>razvijenu</a:t>
            </a:r>
            <a:r>
              <a:rPr lang="en-US" sz="2200" b="1" dirty="0"/>
              <a:t> </a:t>
            </a:r>
            <a:r>
              <a:rPr lang="en-US" sz="2200" b="1" dirty="0" err="1"/>
              <a:t>statističku</a:t>
            </a:r>
            <a:r>
              <a:rPr lang="en-US" sz="2200" b="1" dirty="0"/>
              <a:t> </a:t>
            </a:r>
            <a:r>
              <a:rPr lang="en-US" sz="2200" b="1" dirty="0" err="1"/>
              <a:t>bazu</a:t>
            </a:r>
            <a:r>
              <a:rPr lang="en-US" sz="2200" b="1" dirty="0"/>
              <a:t> o </a:t>
            </a:r>
            <a:r>
              <a:rPr lang="en-US" sz="2200" b="1" dirty="0" err="1"/>
              <a:t>kretanjima</a:t>
            </a:r>
            <a:r>
              <a:rPr lang="en-US" sz="2200" b="1" dirty="0"/>
              <a:t> u </a:t>
            </a:r>
            <a:r>
              <a:rPr lang="en-US" sz="2200" b="1" dirty="0" err="1"/>
              <a:t>sektoru</a:t>
            </a:r>
            <a:r>
              <a:rPr lang="en-US" sz="2200" b="1" dirty="0"/>
              <a:t> MSPP, </a:t>
            </a:r>
            <a:r>
              <a:rPr lang="en-US" sz="2200" b="1" dirty="0" err="1"/>
              <a:t>koja</a:t>
            </a:r>
            <a:r>
              <a:rPr lang="en-US" sz="2200" b="1" dirty="0"/>
              <a:t> </a:t>
            </a:r>
            <a:r>
              <a:rPr lang="en-US" sz="2200" b="1" dirty="0" err="1" smtClean="0"/>
              <a:t>će</a:t>
            </a:r>
            <a:r>
              <a:rPr lang="sr-Latn-RS" sz="2200" b="1" dirty="0" smtClean="0"/>
              <a:t> </a:t>
            </a:r>
            <a:r>
              <a:rPr lang="en-US" sz="2200" b="1" dirty="0" err="1" smtClean="0"/>
              <a:t>biti</a:t>
            </a:r>
            <a:r>
              <a:rPr lang="en-US" sz="2200" b="1" dirty="0" smtClean="0"/>
              <a:t> </a:t>
            </a:r>
            <a:r>
              <a:rPr lang="en-US" sz="2200" b="1" dirty="0" err="1"/>
              <a:t>dostupna</a:t>
            </a:r>
            <a:r>
              <a:rPr lang="en-US" sz="2200" b="1" dirty="0"/>
              <a:t> i </a:t>
            </a:r>
            <a:r>
              <a:rPr lang="en-US" sz="2200" b="1" dirty="0" err="1"/>
              <a:t>relevantna</a:t>
            </a:r>
            <a:r>
              <a:rPr lang="en-US" sz="2200" b="1" dirty="0"/>
              <a:t> za </a:t>
            </a:r>
            <a:r>
              <a:rPr lang="en-US" sz="2200" b="1" dirty="0" err="1"/>
              <a:t>potrebe</a:t>
            </a:r>
            <a:r>
              <a:rPr lang="en-US" sz="2200" b="1" dirty="0"/>
              <a:t> </a:t>
            </a:r>
            <a:r>
              <a:rPr lang="en-US" sz="2200" b="1" dirty="0" err="1"/>
              <a:t>donosioca</a:t>
            </a:r>
            <a:r>
              <a:rPr lang="en-US" sz="2200" b="1" dirty="0"/>
              <a:t> </a:t>
            </a:r>
            <a:r>
              <a:rPr lang="en-US" sz="2200" b="1" dirty="0" err="1"/>
              <a:t>odluka</a:t>
            </a:r>
            <a:r>
              <a:rPr lang="en-US" sz="2200" b="1" dirty="0"/>
              <a:t>.</a:t>
            </a:r>
            <a:endParaRPr lang="sr-Latn-CS" altLang="en-US" sz="2200" b="1" dirty="0"/>
          </a:p>
        </p:txBody>
      </p:sp>
    </p:spTree>
    <p:extLst>
      <p:ext uri="{BB962C8B-B14F-4D97-AF65-F5344CB8AC3E}">
        <p14:creationId xmlns:p14="http://schemas.microsoft.com/office/powerpoint/2010/main" val="1562711513"/>
      </p:ext>
    </p:extLst>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253673" y="1200727"/>
            <a:ext cx="9642763" cy="5261592"/>
          </a:xfrm>
        </p:spPr>
        <p:txBody>
          <a:bodyPr>
            <a:noAutofit/>
          </a:bodyPr>
          <a:lstStyle/>
          <a:p>
            <a:r>
              <a:rPr lang="en-US" sz="2200" b="1" dirty="0" err="1" smtClean="0"/>
              <a:t>Najviši</a:t>
            </a:r>
            <a:r>
              <a:rPr lang="en-US" sz="2200" b="1" dirty="0" smtClean="0"/>
              <a:t> </a:t>
            </a:r>
            <a:r>
              <a:rPr lang="en-US" sz="2200" b="1" dirty="0" err="1"/>
              <a:t>hijerarhijski</a:t>
            </a:r>
            <a:r>
              <a:rPr lang="en-US" sz="2200" b="1" dirty="0"/>
              <a:t> </a:t>
            </a:r>
            <a:r>
              <a:rPr lang="en-US" sz="2200" b="1" dirty="0" err="1"/>
              <a:t>nivo</a:t>
            </a:r>
            <a:r>
              <a:rPr lang="en-US" sz="2200" b="1" dirty="0"/>
              <a:t> </a:t>
            </a:r>
            <a:r>
              <a:rPr lang="en-US" sz="2200" b="1" dirty="0" err="1"/>
              <a:t>integralnog</a:t>
            </a:r>
            <a:r>
              <a:rPr lang="en-US" sz="2200" b="1" dirty="0"/>
              <a:t> </a:t>
            </a:r>
            <a:r>
              <a:rPr lang="en-US" sz="2200" b="1" dirty="0" err="1"/>
              <a:t>modela</a:t>
            </a:r>
            <a:r>
              <a:rPr lang="en-US" sz="2200" b="1" dirty="0"/>
              <a:t> za </a:t>
            </a:r>
            <a:r>
              <a:rPr lang="en-US" sz="2200" b="1" dirty="0" err="1"/>
              <a:t>podršku</a:t>
            </a:r>
            <a:r>
              <a:rPr lang="en-US" sz="2200" b="1" dirty="0"/>
              <a:t> </a:t>
            </a:r>
            <a:r>
              <a:rPr lang="en-US" sz="2200" b="1" dirty="0" err="1"/>
              <a:t>razvoju</a:t>
            </a:r>
            <a:r>
              <a:rPr lang="en-US" sz="2200" b="1" dirty="0"/>
              <a:t> </a:t>
            </a:r>
            <a:r>
              <a:rPr lang="en-US" sz="2200" b="1" dirty="0" smtClean="0"/>
              <a:t>MSPP</a:t>
            </a:r>
            <a:r>
              <a:rPr lang="sr-Latn-RS" sz="2200" b="1" dirty="0" smtClean="0"/>
              <a:t> </a:t>
            </a:r>
            <a:r>
              <a:rPr lang="en-US" sz="2200" b="1" dirty="0" smtClean="0"/>
              <a:t>u </a:t>
            </a:r>
            <a:r>
              <a:rPr lang="en-US" sz="2200" b="1" dirty="0" err="1"/>
              <a:t>Srbiji</a:t>
            </a:r>
            <a:r>
              <a:rPr lang="en-US" sz="2200" b="1" dirty="0"/>
              <a:t> </a:t>
            </a:r>
            <a:r>
              <a:rPr lang="en-US" sz="2200" b="1" dirty="0" err="1"/>
              <a:t>čini</a:t>
            </a:r>
            <a:r>
              <a:rPr lang="en-US" sz="2200" b="1" dirty="0" smtClean="0"/>
              <a:t>:</a:t>
            </a:r>
            <a:endParaRPr lang="sr-Latn-RS" sz="2200" b="1" dirty="0" smtClean="0"/>
          </a:p>
          <a:p>
            <a:pPr marL="0" indent="0">
              <a:buNone/>
            </a:pPr>
            <a:endParaRPr lang="en-US" sz="2200" b="1" dirty="0"/>
          </a:p>
          <a:p>
            <a:pPr lvl="1">
              <a:buFont typeface="+mj-lt"/>
              <a:buAutoNum type="arabicPeriod"/>
            </a:pPr>
            <a:r>
              <a:rPr lang="en-US" sz="2200" b="1" dirty="0" err="1" smtClean="0"/>
              <a:t>Ministarstvo</a:t>
            </a:r>
            <a:r>
              <a:rPr lang="en-US" sz="2200" b="1" dirty="0" smtClean="0"/>
              <a:t> </a:t>
            </a:r>
            <a:r>
              <a:rPr lang="en-US" sz="2200" b="1" dirty="0" err="1" smtClean="0"/>
              <a:t>privred</a:t>
            </a:r>
            <a:r>
              <a:rPr lang="sr-Latn-RS" sz="2200" b="1" dirty="0" smtClean="0"/>
              <a:t>e</a:t>
            </a:r>
            <a:endParaRPr lang="sr-Latn-RS" sz="2200" b="1" dirty="0"/>
          </a:p>
          <a:p>
            <a:pPr lvl="1">
              <a:buFont typeface="+mj-lt"/>
              <a:buAutoNum type="arabicPeriod"/>
            </a:pPr>
            <a:r>
              <a:rPr lang="sr-Latn-RS" sz="2200" b="1" dirty="0" smtClean="0"/>
              <a:t>Razvojna </a:t>
            </a:r>
            <a:r>
              <a:rPr lang="pl-PL" sz="2200" b="1" dirty="0" smtClean="0"/>
              <a:t>agencija Srbije (RAS)</a:t>
            </a:r>
            <a:endParaRPr lang="pl-PL" sz="2200" b="1" dirty="0"/>
          </a:p>
          <a:p>
            <a:pPr lvl="1">
              <a:buFont typeface="+mj-lt"/>
              <a:buAutoNum type="arabicPeriod"/>
            </a:pPr>
            <a:r>
              <a:rPr lang="en-US" sz="2200" b="1" dirty="0" err="1" smtClean="0"/>
              <a:t>Mreža</a:t>
            </a:r>
            <a:r>
              <a:rPr lang="en-US" sz="2200" b="1" dirty="0" smtClean="0"/>
              <a:t> </a:t>
            </a:r>
            <a:r>
              <a:rPr lang="en-US" sz="2200" b="1" dirty="0" err="1"/>
              <a:t>regionalnih</a:t>
            </a:r>
            <a:r>
              <a:rPr lang="en-US" sz="2200" b="1" dirty="0"/>
              <a:t> </a:t>
            </a:r>
            <a:r>
              <a:rPr lang="en-US" sz="2200" b="1" dirty="0" err="1"/>
              <a:t>razvojnih</a:t>
            </a:r>
            <a:r>
              <a:rPr lang="en-US" sz="2200" b="1" dirty="0"/>
              <a:t> </a:t>
            </a:r>
            <a:r>
              <a:rPr lang="en-US" sz="2200" b="1" dirty="0" smtClean="0"/>
              <a:t>agencija</a:t>
            </a:r>
            <a:endParaRPr lang="sr-Latn-RS" sz="2200" b="1" dirty="0" smtClean="0"/>
          </a:p>
          <a:p>
            <a:pPr lvl="1">
              <a:buFont typeface="+mj-lt"/>
              <a:buAutoNum type="arabicPeriod"/>
            </a:pPr>
            <a:r>
              <a:rPr lang="it-IT" sz="2200" b="1" dirty="0" smtClean="0"/>
              <a:t>Različite </a:t>
            </a:r>
            <a:r>
              <a:rPr lang="it-IT" sz="2200" b="1" dirty="0"/>
              <a:t>agencije, fondovi, komore i dr.</a:t>
            </a:r>
            <a:endParaRPr lang="sr-Latn-CS" altLang="en-US" sz="2200" b="1" dirty="0"/>
          </a:p>
        </p:txBody>
      </p:sp>
    </p:spTree>
    <p:extLst>
      <p:ext uri="{BB962C8B-B14F-4D97-AF65-F5344CB8AC3E}">
        <p14:creationId xmlns:p14="http://schemas.microsoft.com/office/powerpoint/2010/main" val="3074424922"/>
      </p:ext>
    </p:extLst>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1874982" y="1163782"/>
            <a:ext cx="10021454" cy="5298537"/>
          </a:xfrm>
        </p:spPr>
        <p:txBody>
          <a:bodyPr>
            <a:noAutofit/>
          </a:bodyPr>
          <a:lstStyle/>
          <a:p>
            <a:r>
              <a:rPr lang="en-US" sz="2200" b="1" dirty="0" err="1"/>
              <a:t>Uloga</a:t>
            </a:r>
            <a:r>
              <a:rPr lang="en-US" sz="2200" b="1" dirty="0"/>
              <a:t> </a:t>
            </a:r>
            <a:r>
              <a:rPr lang="en-US" sz="2200" b="1" dirty="0" err="1"/>
              <a:t>Ministarstva</a:t>
            </a:r>
            <a:r>
              <a:rPr lang="en-US" sz="2200" b="1" dirty="0"/>
              <a:t> </a:t>
            </a:r>
            <a:r>
              <a:rPr lang="en-US" sz="2200" b="1" dirty="0" err="1" smtClean="0"/>
              <a:t>privrede</a:t>
            </a:r>
            <a:r>
              <a:rPr lang="en-US" sz="2200" b="1" dirty="0" smtClean="0"/>
              <a:t> </a:t>
            </a:r>
            <a:r>
              <a:rPr lang="en-US" sz="2200" b="1" dirty="0" err="1"/>
              <a:t>jeste</a:t>
            </a:r>
            <a:r>
              <a:rPr lang="en-US" sz="2200" b="1" dirty="0"/>
              <a:t> da </a:t>
            </a:r>
            <a:r>
              <a:rPr lang="en-US" sz="2200" b="1" dirty="0" err="1"/>
              <a:t>obavlja</a:t>
            </a:r>
            <a:r>
              <a:rPr lang="en-US" sz="2200" b="1" dirty="0"/>
              <a:t> </a:t>
            </a:r>
            <a:r>
              <a:rPr lang="en-US" sz="2200" b="1" dirty="0" err="1" smtClean="0"/>
              <a:t>poslove</a:t>
            </a:r>
            <a:r>
              <a:rPr lang="sr-Latn-RS" sz="2200" b="1" dirty="0" smtClean="0"/>
              <a:t> </a:t>
            </a:r>
            <a:r>
              <a:rPr lang="pl-PL" sz="2200" b="1" dirty="0" smtClean="0"/>
              <a:t>državne </a:t>
            </a:r>
            <a:r>
              <a:rPr lang="pl-PL" sz="2200" b="1" dirty="0"/>
              <a:t>uprave koji se odnose na:</a:t>
            </a:r>
          </a:p>
          <a:p>
            <a:pPr>
              <a:buFont typeface="+mj-lt"/>
              <a:buAutoNum type="arabicPeriod"/>
            </a:pPr>
            <a:r>
              <a:rPr lang="en-US" sz="2200" b="1" dirty="0" smtClean="0"/>
              <a:t>privredu </a:t>
            </a:r>
            <a:r>
              <a:rPr lang="en-US" sz="2200" b="1" dirty="0"/>
              <a:t>i </a:t>
            </a:r>
            <a:r>
              <a:rPr lang="en-US" sz="2200" b="1" dirty="0" err="1"/>
              <a:t>privredni</a:t>
            </a:r>
            <a:r>
              <a:rPr lang="en-US" sz="2200" b="1" dirty="0"/>
              <a:t> razvoj,</a:t>
            </a:r>
          </a:p>
          <a:p>
            <a:pPr>
              <a:buFont typeface="+mj-lt"/>
              <a:buAutoNum type="arabicPeriod"/>
            </a:pPr>
            <a:r>
              <a:rPr lang="en-US" sz="2200" b="1" dirty="0" err="1" smtClean="0"/>
              <a:t>poslovno</a:t>
            </a:r>
            <a:r>
              <a:rPr lang="en-US" sz="2200" b="1" dirty="0" smtClean="0"/>
              <a:t> </a:t>
            </a:r>
            <a:r>
              <a:rPr lang="en-US" sz="2200" b="1" dirty="0"/>
              <a:t>i </a:t>
            </a:r>
            <a:r>
              <a:rPr lang="en-US" sz="2200" b="1" dirty="0" err="1"/>
              <a:t>finansijsko</a:t>
            </a:r>
            <a:r>
              <a:rPr lang="en-US" sz="2200" b="1" dirty="0"/>
              <a:t> </a:t>
            </a:r>
            <a:r>
              <a:rPr lang="en-US" sz="2200" b="1" dirty="0" err="1"/>
              <a:t>restrukturiranje</a:t>
            </a:r>
            <a:r>
              <a:rPr lang="en-US" sz="2200" b="1" dirty="0"/>
              <a:t> </a:t>
            </a:r>
            <a:r>
              <a:rPr lang="en-US" sz="2200" b="1" dirty="0" err="1"/>
              <a:t>preduzeća</a:t>
            </a:r>
            <a:r>
              <a:rPr lang="en-US" sz="2200" b="1" dirty="0"/>
              <a:t>,</a:t>
            </a:r>
          </a:p>
          <a:p>
            <a:pPr>
              <a:buFont typeface="+mj-lt"/>
              <a:buAutoNum type="arabicPeriod"/>
            </a:pPr>
            <a:r>
              <a:rPr lang="en-US" sz="2200" b="1" dirty="0" err="1" smtClean="0"/>
              <a:t>privatizaciju</a:t>
            </a:r>
            <a:r>
              <a:rPr lang="en-US" sz="2200" b="1" dirty="0" smtClean="0"/>
              <a:t> </a:t>
            </a:r>
            <a:r>
              <a:rPr lang="en-US" sz="2200" b="1" dirty="0"/>
              <a:t>i </a:t>
            </a:r>
            <a:r>
              <a:rPr lang="en-US" sz="2200" b="1" dirty="0" err="1"/>
              <a:t>stečaj</a:t>
            </a:r>
            <a:r>
              <a:rPr lang="en-US" sz="2200" b="1" dirty="0"/>
              <a:t>,</a:t>
            </a:r>
          </a:p>
          <a:p>
            <a:pPr>
              <a:buFont typeface="+mj-lt"/>
              <a:buAutoNum type="arabicPeriod"/>
            </a:pPr>
            <a:r>
              <a:rPr lang="en-US" sz="2200" b="1" dirty="0" err="1" smtClean="0"/>
              <a:t>strukturno</a:t>
            </a:r>
            <a:r>
              <a:rPr lang="en-US" sz="2200" b="1" dirty="0" smtClean="0"/>
              <a:t> </a:t>
            </a:r>
            <a:r>
              <a:rPr lang="en-US" sz="2200" b="1" dirty="0" err="1"/>
              <a:t>prilagođavanje</a:t>
            </a:r>
            <a:r>
              <a:rPr lang="en-US" sz="2200" b="1" dirty="0"/>
              <a:t> </a:t>
            </a:r>
            <a:r>
              <a:rPr lang="en-US" sz="2200" b="1" dirty="0" err="1"/>
              <a:t>privrede</a:t>
            </a:r>
            <a:r>
              <a:rPr lang="en-US" sz="2200" b="1" dirty="0"/>
              <a:t>,</a:t>
            </a:r>
          </a:p>
          <a:p>
            <a:pPr>
              <a:buFont typeface="+mj-lt"/>
              <a:buAutoNum type="arabicPeriod"/>
            </a:pPr>
            <a:r>
              <a:rPr lang="en-US" sz="2200" b="1" dirty="0" err="1" smtClean="0"/>
              <a:t>predlaganje</a:t>
            </a:r>
            <a:r>
              <a:rPr lang="en-US" sz="2200" b="1" dirty="0" smtClean="0"/>
              <a:t> </a:t>
            </a:r>
            <a:r>
              <a:rPr lang="en-US" sz="2200" b="1" dirty="0" err="1"/>
              <a:t>mera</a:t>
            </a:r>
            <a:r>
              <a:rPr lang="en-US" sz="2200" b="1" dirty="0"/>
              <a:t> </a:t>
            </a:r>
            <a:r>
              <a:rPr lang="en-US" sz="2200" b="1" dirty="0" err="1"/>
              <a:t>ekonomske</a:t>
            </a:r>
            <a:r>
              <a:rPr lang="en-US" sz="2200" b="1" dirty="0"/>
              <a:t> </a:t>
            </a:r>
            <a:r>
              <a:rPr lang="en-US" sz="2200" b="1" dirty="0" err="1"/>
              <a:t>politike</a:t>
            </a:r>
            <a:r>
              <a:rPr lang="en-US" sz="2200" b="1" dirty="0"/>
              <a:t> za </a:t>
            </a:r>
            <a:r>
              <a:rPr lang="en-US" sz="2200" b="1" dirty="0" err="1"/>
              <a:t>rast</a:t>
            </a:r>
            <a:r>
              <a:rPr lang="en-US" sz="2200" b="1" dirty="0"/>
              <a:t> </a:t>
            </a:r>
            <a:r>
              <a:rPr lang="en-US" sz="2200" b="1" dirty="0" err="1"/>
              <a:t>industrijske</a:t>
            </a:r>
            <a:r>
              <a:rPr lang="en-US" sz="2200" b="1" dirty="0"/>
              <a:t> </a:t>
            </a:r>
            <a:r>
              <a:rPr lang="en-US" sz="2200" b="1" dirty="0" err="1"/>
              <a:t>proizvodnje</a:t>
            </a:r>
            <a:r>
              <a:rPr lang="en-US" sz="2200" b="1" dirty="0"/>
              <a:t> </a:t>
            </a:r>
            <a:r>
              <a:rPr lang="en-US" sz="2200" b="1" dirty="0" err="1" smtClean="0"/>
              <a:t>po</a:t>
            </a:r>
            <a:r>
              <a:rPr lang="sr-Latn-RS" sz="2200" b="1" dirty="0" smtClean="0"/>
              <a:t> </a:t>
            </a:r>
            <a:r>
              <a:rPr lang="pl-PL" sz="2200" b="1" dirty="0" smtClean="0"/>
              <a:t>pojedinim </a:t>
            </a:r>
            <a:r>
              <a:rPr lang="pl-PL" sz="2200" b="1" dirty="0"/>
              <a:t>granama i u celini,</a:t>
            </a:r>
          </a:p>
          <a:p>
            <a:pPr>
              <a:buFont typeface="+mj-lt"/>
              <a:buAutoNum type="arabicPeriod"/>
            </a:pPr>
            <a:r>
              <a:rPr lang="en-US" sz="2200" b="1" dirty="0" err="1" smtClean="0"/>
              <a:t>predlaganje</a:t>
            </a:r>
            <a:r>
              <a:rPr lang="en-US" sz="2200" b="1" dirty="0" smtClean="0"/>
              <a:t> </a:t>
            </a:r>
            <a:r>
              <a:rPr lang="en-US" sz="2200" b="1" dirty="0" err="1"/>
              <a:t>mera</a:t>
            </a:r>
            <a:r>
              <a:rPr lang="en-US" sz="2200" b="1" dirty="0"/>
              <a:t> za </a:t>
            </a:r>
            <a:r>
              <a:rPr lang="en-US" sz="2200" b="1" dirty="0" err="1"/>
              <a:t>podsticanje</a:t>
            </a:r>
            <a:r>
              <a:rPr lang="en-US" sz="2200" b="1" dirty="0"/>
              <a:t> </a:t>
            </a:r>
            <a:r>
              <a:rPr lang="en-US" sz="2200" b="1" dirty="0" err="1"/>
              <a:t>investicionih</a:t>
            </a:r>
            <a:r>
              <a:rPr lang="en-US" sz="2200" b="1" dirty="0"/>
              <a:t> </a:t>
            </a:r>
            <a:r>
              <a:rPr lang="en-US" sz="2200" b="1" dirty="0" err="1"/>
              <a:t>ulaganja</a:t>
            </a:r>
            <a:r>
              <a:rPr lang="en-US" sz="2200" b="1" dirty="0"/>
              <a:t>,</a:t>
            </a:r>
          </a:p>
          <a:p>
            <a:pPr>
              <a:buFont typeface="+mj-lt"/>
              <a:buAutoNum type="arabicPeriod"/>
            </a:pPr>
            <a:r>
              <a:rPr lang="en-US" sz="2200" b="1" dirty="0" err="1" smtClean="0"/>
              <a:t>podsticanje</a:t>
            </a:r>
            <a:r>
              <a:rPr lang="en-US" sz="2200" b="1" dirty="0" smtClean="0"/>
              <a:t> </a:t>
            </a:r>
            <a:r>
              <a:rPr lang="en-US" sz="2200" b="1" dirty="0" err="1"/>
              <a:t>razvoja</a:t>
            </a:r>
            <a:r>
              <a:rPr lang="en-US" sz="2200" b="1" dirty="0"/>
              <a:t> </a:t>
            </a:r>
            <a:r>
              <a:rPr lang="en-US" sz="2200" b="1" dirty="0" err="1"/>
              <a:t>privrede</a:t>
            </a:r>
            <a:r>
              <a:rPr lang="en-US" sz="2200" b="1" dirty="0"/>
              <a:t> i </a:t>
            </a:r>
            <a:r>
              <a:rPr lang="en-US" sz="2200" b="1" dirty="0" err="1"/>
              <a:t>nedovoljno</a:t>
            </a:r>
            <a:r>
              <a:rPr lang="en-US" sz="2200" b="1" dirty="0"/>
              <a:t> </a:t>
            </a:r>
            <a:r>
              <a:rPr lang="en-US" sz="2200" b="1" dirty="0" err="1"/>
              <a:t>razvijenih</a:t>
            </a:r>
            <a:r>
              <a:rPr lang="en-US" sz="2200" b="1" dirty="0"/>
              <a:t> </a:t>
            </a:r>
            <a:r>
              <a:rPr lang="en-US" sz="2200" b="1" dirty="0" err="1"/>
              <a:t>područja</a:t>
            </a:r>
            <a:r>
              <a:rPr lang="en-US" sz="2200" b="1" dirty="0"/>
              <a:t>,</a:t>
            </a:r>
          </a:p>
          <a:p>
            <a:pPr>
              <a:buFont typeface="+mj-lt"/>
              <a:buAutoNum type="arabicPeriod"/>
            </a:pPr>
            <a:r>
              <a:rPr lang="en-US" sz="2200" b="1" dirty="0" err="1" smtClean="0"/>
              <a:t>predlaganje</a:t>
            </a:r>
            <a:r>
              <a:rPr lang="en-US" sz="2200" b="1" dirty="0" smtClean="0"/>
              <a:t> </a:t>
            </a:r>
            <a:r>
              <a:rPr lang="en-US" sz="2200" b="1" dirty="0" err="1"/>
              <a:t>mera</a:t>
            </a:r>
            <a:r>
              <a:rPr lang="en-US" sz="2200" b="1" dirty="0"/>
              <a:t> </a:t>
            </a:r>
            <a:r>
              <a:rPr lang="en-US" sz="2200" b="1" dirty="0" err="1"/>
              <a:t>ekonomske</a:t>
            </a:r>
            <a:r>
              <a:rPr lang="en-US" sz="2200" b="1" dirty="0"/>
              <a:t> </a:t>
            </a:r>
            <a:r>
              <a:rPr lang="en-US" sz="2200" b="1" dirty="0" err="1"/>
              <a:t>politike</a:t>
            </a:r>
            <a:r>
              <a:rPr lang="en-US" sz="2200" b="1" dirty="0"/>
              <a:t> za razvoj </a:t>
            </a:r>
            <a:r>
              <a:rPr lang="en-US" sz="2200" b="1" dirty="0" err="1"/>
              <a:t>malih</a:t>
            </a:r>
            <a:r>
              <a:rPr lang="en-US" sz="2200" b="1" dirty="0"/>
              <a:t> i </a:t>
            </a:r>
            <a:r>
              <a:rPr lang="en-US" sz="2200" b="1" dirty="0" err="1"/>
              <a:t>srednjih</a:t>
            </a:r>
            <a:r>
              <a:rPr lang="en-US" sz="2200" b="1" dirty="0"/>
              <a:t> </a:t>
            </a:r>
            <a:r>
              <a:rPr lang="en-US" sz="2200" b="1" dirty="0" err="1"/>
              <a:t>preduzeća</a:t>
            </a:r>
            <a:r>
              <a:rPr lang="en-US" sz="2200" b="1" dirty="0"/>
              <a:t>, </a:t>
            </a:r>
            <a:r>
              <a:rPr lang="en-US" sz="2200" b="1" dirty="0" err="1"/>
              <a:t>itd</a:t>
            </a:r>
            <a:r>
              <a:rPr lang="en-US" sz="2200" b="1" dirty="0"/>
              <a:t>.</a:t>
            </a:r>
            <a:endParaRPr lang="sr-Latn-CS" altLang="en-US" sz="2200" b="1" dirty="0"/>
          </a:p>
        </p:txBody>
      </p:sp>
    </p:spTree>
    <p:extLst>
      <p:ext uri="{BB962C8B-B14F-4D97-AF65-F5344CB8AC3E}">
        <p14:creationId xmlns:p14="http://schemas.microsoft.com/office/powerpoint/2010/main" val="752530403"/>
      </p:ext>
    </p:extLst>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107537"/>
            <a:ext cx="11647055" cy="4800600"/>
          </a:xfrm>
        </p:spPr>
        <p:txBody>
          <a:bodyPr>
            <a:noAutofit/>
          </a:bodyPr>
          <a:lstStyle/>
          <a:p>
            <a:pPr algn="just"/>
            <a:r>
              <a:rPr lang="sr-Latn-CS" altLang="en-US" sz="2300" b="1" dirty="0" smtClean="0"/>
              <a:t>Razvojna </a:t>
            </a:r>
            <a:r>
              <a:rPr lang="sr-Latn-CS" altLang="en-US" sz="2300" b="1" dirty="0"/>
              <a:t>agencija Srbije (RAS) </a:t>
            </a:r>
            <a:r>
              <a:rPr lang="sr-Latn-CS" altLang="en-US" sz="2300" b="1" dirty="0" smtClean="0"/>
              <a:t>je agencija </a:t>
            </a:r>
            <a:r>
              <a:rPr lang="sr-Latn-CS" altLang="en-US" sz="2300" b="1" dirty="0"/>
              <a:t>Vlade Republike Srbije osnovana za obavljanje razvojnih, stručnih i operativnih poslova podsticanja i realizacije direktnih ulaganja, promocije i povećanja izvoza, razvoja i unapređenja konkurentnosti </a:t>
            </a:r>
            <a:r>
              <a:rPr lang="sr-Latn-CS" altLang="en-US" sz="2300" b="1" dirty="0" smtClean="0"/>
              <a:t>svih privrednih subjekata (uključujući MMSP), </a:t>
            </a:r>
            <a:r>
              <a:rPr lang="sr-Latn-CS" altLang="en-US" sz="2300" b="1" dirty="0"/>
              <a:t>ugleda i razvoja Republike Srbije u oblasti privrede i regionalnog razvoja</a:t>
            </a:r>
            <a:r>
              <a:rPr lang="sr-Latn-CS" altLang="en-US" sz="2300" b="1" dirty="0" smtClean="0"/>
              <a:t>.</a:t>
            </a:r>
          </a:p>
          <a:p>
            <a:pPr algn="just"/>
            <a:r>
              <a:rPr lang="sr-Latn-CS" altLang="en-US" sz="2300" b="1" u="sng" dirty="0" smtClean="0"/>
              <a:t>PROGRAMI:</a:t>
            </a:r>
          </a:p>
          <a:p>
            <a:pPr marL="457200" indent="-457200" algn="just">
              <a:buFont typeface="+mj-lt"/>
              <a:buAutoNum type="arabicPeriod"/>
            </a:pPr>
            <a:r>
              <a:rPr lang="pl-PL" altLang="en-US" sz="2300" b="1" dirty="0" smtClean="0"/>
              <a:t>PROGRAM </a:t>
            </a:r>
            <a:r>
              <a:rPr lang="pl-PL" altLang="en-US" sz="2300" b="1" dirty="0"/>
              <a:t>PODRŠKE MALIM PREDUZEĆIMA ZA NABAVKU </a:t>
            </a:r>
            <a:r>
              <a:rPr lang="pl-PL" altLang="en-US" sz="2300" b="1" dirty="0" smtClean="0"/>
              <a:t>OPREME</a:t>
            </a:r>
            <a:endParaRPr lang="sr-Latn-CS" altLang="en-US" sz="2300" b="1" dirty="0" smtClean="0"/>
          </a:p>
          <a:p>
            <a:pPr marL="457200" indent="-457200" algn="just">
              <a:buFont typeface="+mj-lt"/>
              <a:buAutoNum type="arabicPeriod"/>
            </a:pPr>
            <a:r>
              <a:rPr lang="sr-Latn-CS" altLang="en-US" sz="2300" b="1" dirty="0" smtClean="0"/>
              <a:t>PROGRAM </a:t>
            </a:r>
            <a:r>
              <a:rPr lang="sr-Latn-CS" altLang="en-US" sz="2300" b="1" dirty="0"/>
              <a:t>PODRŠKE DIGITALNOJ TRANSFORMACIJI </a:t>
            </a:r>
            <a:r>
              <a:rPr lang="sr-Latn-CS" altLang="en-US" sz="2300" b="1" dirty="0" smtClean="0"/>
              <a:t>MMSP</a:t>
            </a:r>
          </a:p>
          <a:p>
            <a:pPr marL="457200" indent="-457200" algn="just">
              <a:buFont typeface="+mj-lt"/>
              <a:buAutoNum type="arabicPeriod"/>
            </a:pPr>
            <a:r>
              <a:rPr lang="sr-Latn-CS" altLang="en-US" sz="2300" b="1" dirty="0"/>
              <a:t>PROGRAM FINANSIJSKE PODRŠKE KORISNICIMA PROJEKATA IPA PROGRAMA TERITORIJALNE SARADNJE</a:t>
            </a:r>
          </a:p>
          <a:p>
            <a:pPr marL="457200" indent="-457200" algn="just">
              <a:buFont typeface="+mj-lt"/>
              <a:buAutoNum type="arabicPeriod"/>
            </a:pPr>
            <a:r>
              <a:rPr lang="sr-Latn-CS" altLang="en-US" sz="2300" b="1" dirty="0"/>
              <a:t>PROGRAMU ZA UNAPREĐENJE SARADNJE I PODIZANJE KAPACITETA NA REGIONALNOM I LOKALNOM NIVOU</a:t>
            </a:r>
          </a:p>
          <a:p>
            <a:pPr marL="457200" indent="-457200" algn="just">
              <a:buFont typeface="+mj-lt"/>
              <a:buAutoNum type="arabicPeriod"/>
            </a:pPr>
            <a:r>
              <a:rPr lang="sr-Latn-CS" altLang="en-US" sz="2300" b="1" dirty="0"/>
              <a:t>PROGRAM SPROVOĐENJA STANDARDIZOVANE USLUGE </a:t>
            </a:r>
            <a:r>
              <a:rPr lang="sr-Latn-CS" altLang="en-US" sz="2300" b="1" dirty="0" smtClean="0"/>
              <a:t>MENTORINGA </a:t>
            </a:r>
            <a:r>
              <a:rPr lang="sr-Latn-CS" altLang="en-US" sz="2300" b="1" dirty="0"/>
              <a:t>2019</a:t>
            </a:r>
          </a:p>
          <a:p>
            <a:pPr marL="0" indent="0" algn="just">
              <a:buNone/>
            </a:pPr>
            <a:endParaRPr lang="sr-Latn-CS" altLang="en-US" sz="2300" b="1" dirty="0" smtClean="0"/>
          </a:p>
        </p:txBody>
      </p:sp>
    </p:spTree>
    <p:extLst>
      <p:ext uri="{BB962C8B-B14F-4D97-AF65-F5344CB8AC3E}">
        <p14:creationId xmlns:p14="http://schemas.microsoft.com/office/powerpoint/2010/main" val="2595465081"/>
      </p:ext>
    </p:extLst>
  </p:cSld>
  <p:clrMapOvr>
    <a:masterClrMapping/>
  </p:clrMapOvr>
  <p:transition>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r>
              <a:rPr lang="en-US" sz="2400" b="1" dirty="0" err="1"/>
              <a:t>Mreža</a:t>
            </a:r>
            <a:r>
              <a:rPr lang="en-US" sz="2400" b="1" dirty="0"/>
              <a:t> </a:t>
            </a:r>
            <a:r>
              <a:rPr lang="en-US" sz="2400" b="1" dirty="0" err="1"/>
              <a:t>regionalnih</a:t>
            </a:r>
            <a:r>
              <a:rPr lang="en-US" sz="2400" b="1" dirty="0"/>
              <a:t> </a:t>
            </a:r>
            <a:r>
              <a:rPr lang="en-US" sz="2400" b="1" dirty="0" err="1"/>
              <a:t>razvojnih</a:t>
            </a:r>
            <a:r>
              <a:rPr lang="en-US" sz="2400" b="1" dirty="0"/>
              <a:t> agencija </a:t>
            </a:r>
            <a:r>
              <a:rPr lang="en-US" sz="2400" b="1" dirty="0" err="1"/>
              <a:t>obavlja</a:t>
            </a:r>
            <a:r>
              <a:rPr lang="en-US" sz="2400" b="1" dirty="0"/>
              <a:t> </a:t>
            </a:r>
            <a:r>
              <a:rPr lang="en-US" sz="2400" b="1" dirty="0" err="1"/>
              <a:t>delatnost</a:t>
            </a:r>
            <a:r>
              <a:rPr lang="en-US" sz="2400" b="1" dirty="0"/>
              <a:t> </a:t>
            </a:r>
            <a:r>
              <a:rPr lang="en-US" sz="2400" b="1" dirty="0" err="1"/>
              <a:t>konsalting</a:t>
            </a:r>
            <a:r>
              <a:rPr lang="en-US" sz="2400" b="1" dirty="0"/>
              <a:t> </a:t>
            </a:r>
            <a:r>
              <a:rPr lang="en-US" sz="2400" b="1" dirty="0" err="1"/>
              <a:t>poslova</a:t>
            </a:r>
            <a:r>
              <a:rPr lang="en-US" sz="2400" b="1" dirty="0"/>
              <a:t> i </a:t>
            </a:r>
            <a:r>
              <a:rPr lang="en-US" sz="2400" b="1" dirty="0" err="1"/>
              <a:t>obezbeđuje</a:t>
            </a:r>
            <a:r>
              <a:rPr lang="en-US" sz="2400" b="1" dirty="0"/>
              <a:t> </a:t>
            </a:r>
            <a:r>
              <a:rPr lang="en-US" sz="2400" b="1" dirty="0" err="1"/>
              <a:t>stručnu</a:t>
            </a:r>
            <a:r>
              <a:rPr lang="en-US" sz="2400" b="1" dirty="0"/>
              <a:t> </a:t>
            </a:r>
            <a:r>
              <a:rPr lang="en-US" sz="2400" b="1" dirty="0" err="1"/>
              <a:t>podršku</a:t>
            </a:r>
            <a:r>
              <a:rPr lang="en-US" sz="2400" b="1" dirty="0"/>
              <a:t>:</a:t>
            </a:r>
          </a:p>
          <a:p>
            <a:pPr marL="0" indent="0">
              <a:buNone/>
            </a:pPr>
            <a:endParaRPr lang="en-US" sz="2400" b="1" dirty="0"/>
          </a:p>
          <a:p>
            <a:pPr lvl="1"/>
            <a:r>
              <a:rPr lang="en-US" sz="2400" b="1" dirty="0" err="1"/>
              <a:t>malim</a:t>
            </a:r>
            <a:r>
              <a:rPr lang="en-US" sz="2400" b="1" dirty="0"/>
              <a:t> i </a:t>
            </a:r>
            <a:r>
              <a:rPr lang="en-US" sz="2400" b="1" dirty="0" err="1"/>
              <a:t>srednjim</a:t>
            </a:r>
            <a:r>
              <a:rPr lang="en-US" sz="2400" b="1" dirty="0"/>
              <a:t> </a:t>
            </a:r>
            <a:r>
              <a:rPr lang="en-US" sz="2400" b="1" dirty="0" err="1"/>
              <a:t>preduzećima</a:t>
            </a:r>
            <a:r>
              <a:rPr lang="en-US" sz="2400" b="1" dirty="0"/>
              <a:t>,</a:t>
            </a:r>
          </a:p>
          <a:p>
            <a:pPr lvl="1"/>
            <a:r>
              <a:rPr lang="en-US" sz="2400" b="1" dirty="0" err="1"/>
              <a:t>radnjama</a:t>
            </a:r>
            <a:r>
              <a:rPr lang="en-US" sz="2400" b="1" dirty="0"/>
              <a:t>,</a:t>
            </a:r>
          </a:p>
          <a:p>
            <a:pPr lvl="1"/>
            <a:r>
              <a:rPr lang="en-US" sz="2400" b="1" dirty="0" err="1"/>
              <a:t>pravnim</a:t>
            </a:r>
            <a:r>
              <a:rPr lang="en-US" sz="2400" b="1" dirty="0"/>
              <a:t> i </a:t>
            </a:r>
            <a:r>
              <a:rPr lang="en-US" sz="2400" b="1" dirty="0" err="1"/>
              <a:t>fizičkim</a:t>
            </a:r>
            <a:r>
              <a:rPr lang="en-US" sz="2400" b="1" dirty="0"/>
              <a:t> </a:t>
            </a:r>
            <a:r>
              <a:rPr lang="en-US" sz="2400" b="1" dirty="0" err="1"/>
              <a:t>licima</a:t>
            </a:r>
            <a:r>
              <a:rPr lang="en-US" sz="2400" b="1" dirty="0"/>
              <a:t> </a:t>
            </a:r>
            <a:r>
              <a:rPr lang="en-US" sz="2400" b="1" dirty="0" err="1"/>
              <a:t>koja</a:t>
            </a:r>
            <a:r>
              <a:rPr lang="en-US" sz="2400" b="1" dirty="0"/>
              <a:t> </a:t>
            </a:r>
            <a:r>
              <a:rPr lang="en-US" sz="2400" b="1" dirty="0" err="1"/>
              <a:t>preduzimaju</a:t>
            </a:r>
            <a:r>
              <a:rPr lang="en-US" sz="2400" b="1" dirty="0"/>
              <a:t> </a:t>
            </a:r>
            <a:r>
              <a:rPr lang="en-US" sz="2400" b="1" dirty="0" err="1"/>
              <a:t>aktivnosti</a:t>
            </a:r>
            <a:r>
              <a:rPr lang="en-US" sz="2400" b="1" dirty="0"/>
              <a:t> </a:t>
            </a:r>
            <a:r>
              <a:rPr lang="en-US" sz="2400" b="1" dirty="0" err="1"/>
              <a:t>radi</a:t>
            </a:r>
            <a:r>
              <a:rPr lang="en-US" sz="2400" b="1" dirty="0"/>
              <a:t> </a:t>
            </a:r>
            <a:r>
              <a:rPr lang="en-US" sz="2400" b="1" dirty="0" err="1"/>
              <a:t>osnivanja</a:t>
            </a:r>
            <a:r>
              <a:rPr lang="en-US" sz="2400" b="1" dirty="0"/>
              <a:t> </a:t>
            </a:r>
            <a:r>
              <a:rPr lang="en-US" sz="2400" b="1" dirty="0" err="1"/>
              <a:t>malih</a:t>
            </a:r>
            <a:r>
              <a:rPr lang="en-US" sz="2400" b="1" dirty="0"/>
              <a:t> i </a:t>
            </a:r>
            <a:r>
              <a:rPr lang="en-US" sz="2400" b="1" dirty="0" err="1"/>
              <a:t>srednjih</a:t>
            </a:r>
            <a:r>
              <a:rPr lang="en-US" sz="2400" b="1" dirty="0"/>
              <a:t> </a:t>
            </a:r>
            <a:r>
              <a:rPr lang="en-US" sz="2400" b="1" dirty="0" err="1"/>
              <a:t>preduzeća</a:t>
            </a:r>
            <a:r>
              <a:rPr lang="en-US" sz="2400" b="1" dirty="0"/>
              <a:t> i </a:t>
            </a:r>
            <a:r>
              <a:rPr lang="en-US" sz="2400" b="1" dirty="0" err="1"/>
              <a:t>radnji</a:t>
            </a:r>
            <a:r>
              <a:rPr lang="en-US" sz="2400" b="1" dirty="0"/>
              <a:t>,</a:t>
            </a:r>
          </a:p>
          <a:p>
            <a:pPr lvl="1"/>
            <a:r>
              <a:rPr lang="en-US" sz="2400" b="1" dirty="0" err="1"/>
              <a:t>individualnim</a:t>
            </a:r>
            <a:r>
              <a:rPr lang="en-US" sz="2400" b="1" dirty="0"/>
              <a:t> </a:t>
            </a:r>
            <a:r>
              <a:rPr lang="en-US" sz="2400" b="1" dirty="0" err="1"/>
              <a:t>poljoprivrednim</a:t>
            </a:r>
            <a:r>
              <a:rPr lang="en-US" sz="2400" b="1" dirty="0"/>
              <a:t> </a:t>
            </a:r>
            <a:r>
              <a:rPr lang="en-US" sz="2400" b="1" dirty="0" err="1"/>
              <a:t>proizvođačima</a:t>
            </a:r>
            <a:r>
              <a:rPr lang="en-US" sz="2400" b="1" dirty="0"/>
              <a:t>.</a:t>
            </a:r>
          </a:p>
          <a:p>
            <a:pPr marL="0" indent="0">
              <a:buNone/>
            </a:pPr>
            <a:r>
              <a:rPr lang="en-US" sz="2400" b="1" dirty="0"/>
              <a:t> </a:t>
            </a:r>
          </a:p>
          <a:p>
            <a:pPr marL="0" indent="0" algn="just">
              <a:buNone/>
            </a:pPr>
            <a:endParaRPr lang="sr-Latn-CS" altLang="en-US" sz="2400" b="1" dirty="0"/>
          </a:p>
        </p:txBody>
      </p:sp>
    </p:spTree>
    <p:extLst>
      <p:ext uri="{BB962C8B-B14F-4D97-AF65-F5344CB8AC3E}">
        <p14:creationId xmlns:p14="http://schemas.microsoft.com/office/powerpoint/2010/main" val="434889784"/>
      </p:ext>
    </p:extLst>
  </p:cSld>
  <p:clrMapOvr>
    <a:masterClrMapping/>
  </p:clrMapOvr>
  <p:transition>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lgn="just"/>
            <a:r>
              <a:rPr lang="en-US" sz="2400" b="1" dirty="0" err="1"/>
              <a:t>Privredna</a:t>
            </a:r>
            <a:r>
              <a:rPr lang="en-US" sz="2400" b="1" dirty="0"/>
              <a:t> </a:t>
            </a:r>
            <a:r>
              <a:rPr lang="en-US" sz="2400" b="1" dirty="0" err="1"/>
              <a:t>komora</a:t>
            </a:r>
            <a:r>
              <a:rPr lang="en-US" sz="2400" b="1" dirty="0"/>
              <a:t> Srbije je </a:t>
            </a:r>
            <a:r>
              <a:rPr lang="en-US" sz="2400" b="1" dirty="0" err="1"/>
              <a:t>mesto</a:t>
            </a:r>
            <a:r>
              <a:rPr lang="en-US" sz="2400" b="1" dirty="0"/>
              <a:t> </a:t>
            </a:r>
            <a:r>
              <a:rPr lang="en-US" sz="2400" b="1" dirty="0" err="1"/>
              <a:t>gde</a:t>
            </a:r>
            <a:r>
              <a:rPr lang="en-US" sz="2400" b="1" dirty="0"/>
              <a:t> se </a:t>
            </a:r>
            <a:r>
              <a:rPr lang="en-US" sz="2400" b="1" dirty="0" err="1"/>
              <a:t>stiču</a:t>
            </a:r>
            <a:r>
              <a:rPr lang="en-US" sz="2400" b="1" dirty="0"/>
              <a:t> </a:t>
            </a:r>
            <a:r>
              <a:rPr lang="en-US" sz="2400" b="1" dirty="0" err="1"/>
              <a:t>vredne</a:t>
            </a:r>
            <a:r>
              <a:rPr lang="en-US" sz="2400" b="1" dirty="0"/>
              <a:t> </a:t>
            </a:r>
            <a:r>
              <a:rPr lang="en-US" sz="2400" b="1" dirty="0" err="1"/>
              <a:t>poslovne</a:t>
            </a:r>
            <a:r>
              <a:rPr lang="en-US" sz="2400" b="1" dirty="0"/>
              <a:t> </a:t>
            </a:r>
            <a:r>
              <a:rPr lang="en-US" sz="2400" b="1" dirty="0" err="1"/>
              <a:t>informacije</a:t>
            </a:r>
            <a:r>
              <a:rPr lang="en-US" sz="2400" b="1" dirty="0"/>
              <a:t>, </a:t>
            </a:r>
            <a:r>
              <a:rPr lang="en-US" sz="2400" b="1" dirty="0" err="1"/>
              <a:t>zanimljive</a:t>
            </a:r>
            <a:r>
              <a:rPr lang="en-US" sz="2400" b="1" dirty="0"/>
              <a:t> </a:t>
            </a:r>
            <a:r>
              <a:rPr lang="en-US" sz="2400" b="1" dirty="0" err="1"/>
              <a:t>inostranim</a:t>
            </a:r>
            <a:r>
              <a:rPr lang="en-US" sz="2400" b="1" dirty="0"/>
              <a:t> </a:t>
            </a:r>
            <a:r>
              <a:rPr lang="en-US" sz="2400" b="1" dirty="0" err="1"/>
              <a:t>partnerima</a:t>
            </a:r>
            <a:r>
              <a:rPr lang="en-US" sz="2400" b="1" dirty="0"/>
              <a:t> </a:t>
            </a:r>
            <a:r>
              <a:rPr lang="en-US" sz="2400" b="1" dirty="0" err="1"/>
              <a:t>koji</a:t>
            </a:r>
            <a:r>
              <a:rPr lang="en-US" sz="2400" b="1" dirty="0"/>
              <a:t> </a:t>
            </a:r>
            <a:r>
              <a:rPr lang="en-US" sz="2400" b="1" dirty="0" err="1"/>
              <a:t>imaju</a:t>
            </a:r>
            <a:r>
              <a:rPr lang="en-US" sz="2400" b="1" dirty="0"/>
              <a:t> </a:t>
            </a:r>
            <a:r>
              <a:rPr lang="en-US" sz="2400" b="1" dirty="0" err="1"/>
              <a:t>ili</a:t>
            </a:r>
            <a:r>
              <a:rPr lang="en-US" sz="2400" b="1" dirty="0"/>
              <a:t> </a:t>
            </a:r>
            <a:r>
              <a:rPr lang="en-US" sz="2400" b="1" dirty="0" err="1"/>
              <a:t>žele</a:t>
            </a:r>
            <a:r>
              <a:rPr lang="en-US" sz="2400" b="1" dirty="0"/>
              <a:t> da </a:t>
            </a:r>
            <a:r>
              <a:rPr lang="en-US" sz="2400" b="1" dirty="0" err="1"/>
              <a:t>uspostave</a:t>
            </a:r>
            <a:r>
              <a:rPr lang="en-US" sz="2400" b="1" dirty="0"/>
              <a:t> </a:t>
            </a:r>
            <a:r>
              <a:rPr lang="en-US" sz="2400" b="1" dirty="0" err="1"/>
              <a:t>poslovnu</a:t>
            </a:r>
            <a:r>
              <a:rPr lang="en-US" sz="2400" b="1" dirty="0"/>
              <a:t> </a:t>
            </a:r>
            <a:r>
              <a:rPr lang="en-US" sz="2400" b="1" dirty="0" err="1"/>
              <a:t>saradnju</a:t>
            </a:r>
            <a:r>
              <a:rPr lang="en-US" sz="2400" b="1" dirty="0"/>
              <a:t> </a:t>
            </a:r>
            <a:r>
              <a:rPr lang="en-US" sz="2400" b="1" dirty="0" err="1"/>
              <a:t>sa</a:t>
            </a:r>
            <a:r>
              <a:rPr lang="en-US" sz="2400" b="1" dirty="0"/>
              <a:t> </a:t>
            </a:r>
            <a:r>
              <a:rPr lang="en-US" sz="2400" b="1" dirty="0" err="1"/>
              <a:t>našim</a:t>
            </a:r>
            <a:r>
              <a:rPr lang="en-US" sz="2400" b="1" dirty="0"/>
              <a:t> </a:t>
            </a:r>
            <a:r>
              <a:rPr lang="en-US" sz="2400" b="1" dirty="0" err="1"/>
              <a:t>firmama</a:t>
            </a:r>
            <a:r>
              <a:rPr lang="en-US" sz="2400" b="1" dirty="0"/>
              <a:t>.</a:t>
            </a:r>
          </a:p>
          <a:p>
            <a:pPr algn="just"/>
            <a:r>
              <a:rPr lang="en-US" sz="2400" b="1" dirty="0" err="1" smtClean="0"/>
              <a:t>Privredna</a:t>
            </a:r>
            <a:r>
              <a:rPr lang="en-US" sz="2400" b="1" dirty="0" smtClean="0"/>
              <a:t> </a:t>
            </a:r>
            <a:r>
              <a:rPr lang="en-US" sz="2400" b="1" dirty="0" err="1"/>
              <a:t>komora</a:t>
            </a:r>
            <a:r>
              <a:rPr lang="en-US" sz="2400" b="1" dirty="0"/>
              <a:t> je </a:t>
            </a:r>
            <a:r>
              <a:rPr lang="en-US" sz="2400" b="1" dirty="0" err="1"/>
              <a:t>garant</a:t>
            </a:r>
            <a:r>
              <a:rPr lang="en-US" sz="2400" b="1" dirty="0"/>
              <a:t> </a:t>
            </a:r>
            <a:r>
              <a:rPr lang="en-US" sz="2400" b="1" dirty="0" err="1"/>
              <a:t>brojnim</a:t>
            </a:r>
            <a:r>
              <a:rPr lang="en-US" sz="2400" b="1" dirty="0"/>
              <a:t> </a:t>
            </a:r>
            <a:r>
              <a:rPr lang="en-US" sz="2400" b="1" dirty="0" err="1"/>
              <a:t>delegacijama</a:t>
            </a:r>
            <a:r>
              <a:rPr lang="en-US" sz="2400" b="1" dirty="0"/>
              <a:t> iz </a:t>
            </a:r>
            <a:r>
              <a:rPr lang="en-US" sz="2400" b="1" dirty="0" err="1"/>
              <a:t>celog</a:t>
            </a:r>
            <a:r>
              <a:rPr lang="en-US" sz="2400" b="1" dirty="0"/>
              <a:t> </a:t>
            </a:r>
            <a:r>
              <a:rPr lang="en-US" sz="2400" b="1" dirty="0" err="1"/>
              <a:t>sveta</a:t>
            </a:r>
            <a:r>
              <a:rPr lang="en-US" sz="2400" b="1" dirty="0"/>
              <a:t> </a:t>
            </a:r>
            <a:r>
              <a:rPr lang="en-US" sz="2400" b="1" dirty="0" err="1"/>
              <a:t>koje</a:t>
            </a:r>
            <a:r>
              <a:rPr lang="en-US" sz="2400" b="1" dirty="0"/>
              <a:t> </a:t>
            </a:r>
            <a:r>
              <a:rPr lang="en-US" sz="2400" b="1" dirty="0" err="1"/>
              <a:t>Srbiju</a:t>
            </a:r>
            <a:r>
              <a:rPr lang="en-US" sz="2400" b="1" dirty="0"/>
              <a:t> </a:t>
            </a:r>
            <a:r>
              <a:rPr lang="en-US" sz="2400" b="1" dirty="0" err="1"/>
              <a:t>prepoznaju</a:t>
            </a:r>
            <a:r>
              <a:rPr lang="en-US" sz="2400" b="1" dirty="0"/>
              <a:t> </a:t>
            </a:r>
            <a:r>
              <a:rPr lang="en-US" sz="2400" b="1" dirty="0" err="1"/>
              <a:t>kao</a:t>
            </a:r>
            <a:r>
              <a:rPr lang="en-US" sz="2400" b="1" dirty="0"/>
              <a:t> </a:t>
            </a:r>
            <a:r>
              <a:rPr lang="en-US" sz="2400" b="1" dirty="0" err="1"/>
              <a:t>pouzdanog</a:t>
            </a:r>
            <a:r>
              <a:rPr lang="en-US" sz="2400" b="1" dirty="0"/>
              <a:t> </a:t>
            </a:r>
            <a:r>
              <a:rPr lang="en-US" sz="2400" b="1" dirty="0" err="1"/>
              <a:t>partnera</a:t>
            </a:r>
            <a:r>
              <a:rPr lang="en-US" sz="2400" b="1" dirty="0"/>
              <a:t> u </a:t>
            </a:r>
            <a:r>
              <a:rPr lang="en-US" sz="2400" b="1" dirty="0" err="1"/>
              <a:t>interesu</a:t>
            </a:r>
            <a:r>
              <a:rPr lang="en-US" sz="2400" b="1" dirty="0"/>
              <a:t> </a:t>
            </a:r>
            <a:r>
              <a:rPr lang="en-US" sz="2400" b="1" dirty="0" err="1"/>
              <a:t>obostranog</a:t>
            </a:r>
            <a:r>
              <a:rPr lang="en-US" sz="2400" b="1" dirty="0"/>
              <a:t> </a:t>
            </a:r>
            <a:r>
              <a:rPr lang="en-US" sz="2400" b="1" dirty="0" err="1"/>
              <a:t>razvoja</a:t>
            </a:r>
            <a:r>
              <a:rPr lang="en-US" sz="2400" b="1" dirty="0"/>
              <a:t>.</a:t>
            </a:r>
          </a:p>
          <a:p>
            <a:pPr marL="0" indent="0" algn="just">
              <a:buNone/>
            </a:pPr>
            <a:endParaRPr lang="en-US" sz="2400" b="1" dirty="0"/>
          </a:p>
          <a:p>
            <a:pPr algn="just"/>
            <a:endParaRPr lang="sr-Latn-CS" altLang="en-US" sz="2400" b="1" dirty="0"/>
          </a:p>
        </p:txBody>
      </p:sp>
    </p:spTree>
    <p:extLst>
      <p:ext uri="{BB962C8B-B14F-4D97-AF65-F5344CB8AC3E}">
        <p14:creationId xmlns:p14="http://schemas.microsoft.com/office/powerpoint/2010/main" val="577183866"/>
      </p:ext>
    </p:extLst>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algn="just"/>
            <a:r>
              <a:rPr lang="en-US" sz="2400" b="1" dirty="0"/>
              <a:t>Agencija za </a:t>
            </a:r>
            <a:r>
              <a:rPr lang="en-US" sz="2400" b="1" dirty="0" err="1"/>
              <a:t>privredne</a:t>
            </a:r>
            <a:r>
              <a:rPr lang="en-US" sz="2400" b="1" dirty="0"/>
              <a:t> </a:t>
            </a:r>
            <a:r>
              <a:rPr lang="en-US" sz="2400" b="1" dirty="0" err="1"/>
              <a:t>registre</a:t>
            </a:r>
            <a:r>
              <a:rPr lang="en-US" sz="2400" b="1" dirty="0"/>
              <a:t> je </a:t>
            </a:r>
            <a:r>
              <a:rPr lang="en-US" sz="2400" b="1" dirty="0" err="1"/>
              <a:t>osnovana</a:t>
            </a:r>
            <a:r>
              <a:rPr lang="en-US" sz="2400" b="1" dirty="0"/>
              <a:t> </a:t>
            </a:r>
            <a:r>
              <a:rPr lang="en-US" sz="2400" b="1" dirty="0" err="1"/>
              <a:t>sa</a:t>
            </a:r>
            <a:r>
              <a:rPr lang="en-US" sz="2400" b="1" dirty="0"/>
              <a:t> </a:t>
            </a:r>
            <a:r>
              <a:rPr lang="en-US" sz="2400" b="1" dirty="0" err="1"/>
              <a:t>ciljem</a:t>
            </a:r>
            <a:r>
              <a:rPr lang="en-US" sz="2400" b="1" dirty="0"/>
              <a:t> da </a:t>
            </a:r>
            <a:r>
              <a:rPr lang="en-US" sz="2400" b="1" dirty="0" err="1"/>
              <a:t>vodi</a:t>
            </a:r>
            <a:r>
              <a:rPr lang="en-US" sz="2400" b="1" dirty="0"/>
              <a:t> </a:t>
            </a:r>
            <a:r>
              <a:rPr lang="en-US" sz="2400" b="1" dirty="0" err="1" smtClean="0"/>
              <a:t>privredne</a:t>
            </a:r>
            <a:r>
              <a:rPr lang="sr-Latn-RS" sz="2400" b="1" dirty="0" smtClean="0"/>
              <a:t> </a:t>
            </a:r>
            <a:r>
              <a:rPr lang="en-US" sz="2400" b="1" dirty="0" err="1" smtClean="0"/>
              <a:t>registre</a:t>
            </a:r>
            <a:r>
              <a:rPr lang="en-US" sz="2400" b="1" dirty="0" smtClean="0"/>
              <a:t> </a:t>
            </a:r>
            <a:r>
              <a:rPr lang="en-US" sz="2400" b="1" dirty="0" err="1"/>
              <a:t>kao</a:t>
            </a:r>
            <a:r>
              <a:rPr lang="en-US" sz="2400" b="1" dirty="0"/>
              <a:t> </a:t>
            </a:r>
            <a:r>
              <a:rPr lang="en-US" sz="2400" b="1" dirty="0" err="1"/>
              <a:t>jedinstvene</a:t>
            </a:r>
            <a:r>
              <a:rPr lang="en-US" sz="2400" b="1" dirty="0"/>
              <a:t>, </a:t>
            </a:r>
            <a:r>
              <a:rPr lang="en-US" sz="2400" b="1" dirty="0" err="1"/>
              <a:t>centralne</a:t>
            </a:r>
            <a:r>
              <a:rPr lang="en-US" sz="2400" b="1" dirty="0"/>
              <a:t> i </a:t>
            </a:r>
            <a:r>
              <a:rPr lang="en-US" sz="2400" b="1" dirty="0" err="1"/>
              <a:t>javne</a:t>
            </a:r>
            <a:r>
              <a:rPr lang="en-US" sz="2400" b="1" dirty="0"/>
              <a:t> </a:t>
            </a:r>
            <a:r>
              <a:rPr lang="en-US" sz="2400" b="1" dirty="0" err="1"/>
              <a:t>elektronske</a:t>
            </a:r>
            <a:r>
              <a:rPr lang="en-US" sz="2400" b="1" dirty="0"/>
              <a:t> </a:t>
            </a:r>
            <a:r>
              <a:rPr lang="en-US" sz="2400" b="1" dirty="0" err="1"/>
              <a:t>baze</a:t>
            </a:r>
            <a:r>
              <a:rPr lang="en-US" sz="2400" b="1" dirty="0"/>
              <a:t> </a:t>
            </a:r>
            <a:r>
              <a:rPr lang="en-US" sz="2400" b="1" dirty="0" err="1"/>
              <a:t>podataka</a:t>
            </a:r>
            <a:r>
              <a:rPr lang="en-US" sz="2400" b="1" dirty="0"/>
              <a:t>.</a:t>
            </a:r>
          </a:p>
          <a:p>
            <a:pPr algn="just"/>
            <a:r>
              <a:rPr lang="en-US" sz="2400" b="1" dirty="0" err="1" smtClean="0"/>
              <a:t>Ciljevi</a:t>
            </a:r>
            <a:r>
              <a:rPr lang="en-US" sz="2400" b="1" dirty="0" smtClean="0"/>
              <a:t> </a:t>
            </a:r>
            <a:r>
              <a:rPr lang="en-US" sz="2400" b="1" dirty="0" err="1"/>
              <a:t>Agencije</a:t>
            </a:r>
            <a:r>
              <a:rPr lang="en-US" sz="2400" b="1" dirty="0"/>
              <a:t> za </a:t>
            </a:r>
            <a:r>
              <a:rPr lang="en-US" sz="2400" b="1" dirty="0" err="1"/>
              <a:t>privredne</a:t>
            </a:r>
            <a:r>
              <a:rPr lang="en-US" sz="2400" b="1" dirty="0"/>
              <a:t> </a:t>
            </a:r>
            <a:r>
              <a:rPr lang="en-US" sz="2400" b="1" dirty="0" err="1"/>
              <a:t>registre</a:t>
            </a:r>
            <a:r>
              <a:rPr lang="en-US" sz="2400" b="1" dirty="0"/>
              <a:t> </a:t>
            </a:r>
            <a:r>
              <a:rPr lang="en-US" sz="2400" b="1" dirty="0" err="1"/>
              <a:t>su</a:t>
            </a:r>
            <a:r>
              <a:rPr lang="en-US" sz="2400" b="1" dirty="0"/>
              <a:t>:</a:t>
            </a:r>
          </a:p>
          <a:p>
            <a:pPr algn="just">
              <a:buFont typeface="+mj-lt"/>
              <a:buAutoNum type="arabicPeriod"/>
            </a:pPr>
            <a:r>
              <a:rPr lang="en-US" sz="2400" b="1" dirty="0" err="1" smtClean="0"/>
              <a:t>smanjenje</a:t>
            </a:r>
            <a:r>
              <a:rPr lang="en-US" sz="2400" b="1" dirty="0" smtClean="0"/>
              <a:t> </a:t>
            </a:r>
            <a:r>
              <a:rPr lang="en-US" sz="2400" b="1" dirty="0" err="1"/>
              <a:t>administrativnih</a:t>
            </a:r>
            <a:r>
              <a:rPr lang="en-US" sz="2400" b="1" dirty="0"/>
              <a:t> </a:t>
            </a:r>
            <a:r>
              <a:rPr lang="en-US" sz="2400" b="1" dirty="0" err="1"/>
              <a:t>prepreka</a:t>
            </a:r>
            <a:r>
              <a:rPr lang="en-US" sz="2400" b="1" dirty="0"/>
              <a:t> za </a:t>
            </a:r>
            <a:r>
              <a:rPr lang="en-US" sz="2400" b="1" dirty="0" err="1"/>
              <a:t>početak</a:t>
            </a:r>
            <a:r>
              <a:rPr lang="en-US" sz="2400" b="1" dirty="0"/>
              <a:t> </a:t>
            </a:r>
            <a:r>
              <a:rPr lang="en-US" sz="2400" b="1" dirty="0" err="1"/>
              <a:t>poslovanja</a:t>
            </a:r>
            <a:r>
              <a:rPr lang="en-US" sz="2400" b="1" dirty="0"/>
              <a:t>,</a:t>
            </a:r>
          </a:p>
          <a:p>
            <a:pPr algn="just">
              <a:buFont typeface="+mj-lt"/>
              <a:buAutoNum type="arabicPeriod"/>
            </a:pPr>
            <a:r>
              <a:rPr lang="en-US" sz="2400" b="1" dirty="0" err="1" smtClean="0"/>
              <a:t>smanjenje</a:t>
            </a:r>
            <a:r>
              <a:rPr lang="en-US" sz="2400" b="1" dirty="0" smtClean="0"/>
              <a:t> </a:t>
            </a:r>
            <a:r>
              <a:rPr lang="en-US" sz="2400" b="1" dirty="0" err="1"/>
              <a:t>vremena</a:t>
            </a:r>
            <a:r>
              <a:rPr lang="en-US" sz="2400" b="1" dirty="0"/>
              <a:t> i </a:t>
            </a:r>
            <a:r>
              <a:rPr lang="en-US" sz="2400" b="1" dirty="0" err="1"/>
              <a:t>troškova</a:t>
            </a:r>
            <a:r>
              <a:rPr lang="en-US" sz="2400" b="1" dirty="0"/>
              <a:t> za </a:t>
            </a:r>
            <a:r>
              <a:rPr lang="en-US" sz="2400" b="1" dirty="0" err="1"/>
              <a:t>zatvaranje</a:t>
            </a:r>
            <a:r>
              <a:rPr lang="en-US" sz="2400" b="1" dirty="0"/>
              <a:t> </a:t>
            </a:r>
            <a:r>
              <a:rPr lang="en-US" sz="2400" b="1" dirty="0" err="1"/>
              <a:t>privrednog</a:t>
            </a:r>
            <a:r>
              <a:rPr lang="en-US" sz="2400" b="1" dirty="0"/>
              <a:t> </a:t>
            </a:r>
            <a:r>
              <a:rPr lang="en-US" sz="2400" b="1" dirty="0" err="1"/>
              <a:t>subjekta</a:t>
            </a:r>
            <a:r>
              <a:rPr lang="en-US" sz="2400" b="1" dirty="0"/>
              <a:t>,</a:t>
            </a:r>
          </a:p>
          <a:p>
            <a:pPr algn="just">
              <a:buFont typeface="+mj-lt"/>
              <a:buAutoNum type="arabicPeriod"/>
            </a:pPr>
            <a:r>
              <a:rPr lang="en-US" sz="2400" b="1" dirty="0" err="1" smtClean="0"/>
              <a:t>povećanje</a:t>
            </a:r>
            <a:r>
              <a:rPr lang="en-US" sz="2400" b="1" dirty="0" smtClean="0"/>
              <a:t> </a:t>
            </a:r>
            <a:r>
              <a:rPr lang="en-US" sz="2400" b="1" dirty="0" err="1"/>
              <a:t>stepena</a:t>
            </a:r>
            <a:r>
              <a:rPr lang="en-US" sz="2400" b="1" dirty="0"/>
              <a:t> </a:t>
            </a:r>
            <a:r>
              <a:rPr lang="en-US" sz="2400" b="1" dirty="0" err="1"/>
              <a:t>pravne</a:t>
            </a:r>
            <a:r>
              <a:rPr lang="en-US" sz="2400" b="1" dirty="0"/>
              <a:t> </a:t>
            </a:r>
            <a:r>
              <a:rPr lang="en-US" sz="2400" b="1" dirty="0" err="1"/>
              <a:t>sigurnosti</a:t>
            </a:r>
            <a:r>
              <a:rPr lang="en-US" sz="2400" b="1" dirty="0"/>
              <a:t> u </a:t>
            </a:r>
            <a:r>
              <a:rPr lang="en-US" sz="2400" b="1" dirty="0" err="1"/>
              <a:t>oblasti</a:t>
            </a:r>
            <a:r>
              <a:rPr lang="en-US" sz="2400" b="1" dirty="0"/>
              <a:t> </a:t>
            </a:r>
            <a:r>
              <a:rPr lang="en-US" sz="2400" b="1" dirty="0" err="1"/>
              <a:t>kreditiranja</a:t>
            </a:r>
            <a:r>
              <a:rPr lang="en-US" sz="2400" b="1" dirty="0"/>
              <a:t>, </a:t>
            </a:r>
            <a:r>
              <a:rPr lang="en-US" sz="2400" b="1" dirty="0" err="1" smtClean="0"/>
              <a:t>finansijskog</a:t>
            </a:r>
            <a:r>
              <a:rPr lang="sr-Latn-RS" sz="2400" b="1" dirty="0" smtClean="0"/>
              <a:t> </a:t>
            </a:r>
            <a:r>
              <a:rPr lang="pl-PL" sz="2400" b="1" dirty="0" smtClean="0"/>
              <a:t>lizinga </a:t>
            </a:r>
            <a:r>
              <a:rPr lang="pl-PL" sz="2400" b="1" dirty="0"/>
              <a:t>i uspostavljanja zaloga na pokretnim stvarima i pravima.</a:t>
            </a:r>
            <a:endParaRPr lang="sr-Latn-CS" altLang="en-US" sz="2400" b="1" dirty="0"/>
          </a:p>
        </p:txBody>
      </p:sp>
    </p:spTree>
    <p:extLst>
      <p:ext uri="{BB962C8B-B14F-4D97-AF65-F5344CB8AC3E}">
        <p14:creationId xmlns:p14="http://schemas.microsoft.com/office/powerpoint/2010/main" val="2265103619"/>
      </p:ext>
    </p:extLst>
  </p:cSld>
  <p:clrMapOvr>
    <a:masterClrMapping/>
  </p:clrMapOvr>
  <p:transition>
    <p:strips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lgn="just"/>
            <a:r>
              <a:rPr lang="en-US" sz="2400" b="1" dirty="0" err="1"/>
              <a:t>Opšti</a:t>
            </a:r>
            <a:r>
              <a:rPr lang="en-US" sz="2400" b="1" dirty="0"/>
              <a:t> </a:t>
            </a:r>
            <a:r>
              <a:rPr lang="en-US" sz="2400" b="1" dirty="0" err="1"/>
              <a:t>cilj</a:t>
            </a:r>
            <a:r>
              <a:rPr lang="en-US" sz="2400" b="1" dirty="0"/>
              <a:t> Fonda za razvoj </a:t>
            </a:r>
            <a:r>
              <a:rPr lang="en-US" sz="2400" b="1" dirty="0" err="1"/>
              <a:t>Republike</a:t>
            </a:r>
            <a:r>
              <a:rPr lang="en-US" sz="2400" b="1" dirty="0"/>
              <a:t> Srbije je </a:t>
            </a:r>
            <a:r>
              <a:rPr lang="en-US" sz="2400" b="1" dirty="0" err="1"/>
              <a:t>podsticanje</a:t>
            </a:r>
            <a:r>
              <a:rPr lang="en-US" sz="2400" b="1" dirty="0"/>
              <a:t> </a:t>
            </a:r>
            <a:r>
              <a:rPr lang="en-US" sz="2400" b="1" dirty="0" err="1"/>
              <a:t>dinamičnog</a:t>
            </a:r>
            <a:r>
              <a:rPr lang="en-US" sz="2400" b="1" dirty="0"/>
              <a:t> </a:t>
            </a:r>
            <a:r>
              <a:rPr lang="en-US" sz="2400" b="1" dirty="0" err="1"/>
              <a:t>privrednog</a:t>
            </a:r>
            <a:r>
              <a:rPr lang="en-US" sz="2400" b="1" dirty="0"/>
              <a:t> </a:t>
            </a:r>
            <a:r>
              <a:rPr lang="en-US" sz="2400" b="1" dirty="0" err="1"/>
              <a:t>rasta</a:t>
            </a:r>
            <a:r>
              <a:rPr lang="en-US" sz="2400" b="1" dirty="0"/>
              <a:t>, </a:t>
            </a:r>
            <a:r>
              <a:rPr lang="en-US" sz="2400" b="1" dirty="0" err="1"/>
              <a:t>odnosno</a:t>
            </a:r>
            <a:r>
              <a:rPr lang="en-US" sz="2400" b="1" dirty="0"/>
              <a:t> </a:t>
            </a:r>
            <a:r>
              <a:rPr lang="en-US" sz="2400" b="1" dirty="0" err="1"/>
              <a:t>stvaranje</a:t>
            </a:r>
            <a:r>
              <a:rPr lang="en-US" sz="2400" b="1" dirty="0"/>
              <a:t> </a:t>
            </a:r>
            <a:r>
              <a:rPr lang="en-US" sz="2400" b="1" dirty="0" err="1"/>
              <a:t>privredne</a:t>
            </a:r>
            <a:r>
              <a:rPr lang="en-US" sz="2400" b="1" dirty="0"/>
              <a:t> </a:t>
            </a:r>
            <a:r>
              <a:rPr lang="en-US" sz="2400" b="1" dirty="0" err="1"/>
              <a:t>strukture</a:t>
            </a:r>
            <a:r>
              <a:rPr lang="en-US" sz="2400" b="1" dirty="0"/>
              <a:t> </a:t>
            </a:r>
            <a:r>
              <a:rPr lang="en-US" sz="2400" b="1" dirty="0" err="1"/>
              <a:t>prilagođene</a:t>
            </a:r>
            <a:r>
              <a:rPr lang="en-US" sz="2400" b="1" dirty="0"/>
              <a:t> </a:t>
            </a:r>
            <a:r>
              <a:rPr lang="en-US" sz="2400" b="1" dirty="0" err="1"/>
              <a:t>modernoj</a:t>
            </a:r>
            <a:r>
              <a:rPr lang="en-US" sz="2400" b="1" dirty="0"/>
              <a:t>, </a:t>
            </a:r>
            <a:r>
              <a:rPr lang="en-US" sz="2400" b="1" dirty="0" err="1"/>
              <a:t>prema</a:t>
            </a:r>
            <a:r>
              <a:rPr lang="en-US" sz="2400" b="1" dirty="0"/>
              <a:t> </a:t>
            </a:r>
            <a:r>
              <a:rPr lang="en-US" sz="2400" b="1" dirty="0" err="1"/>
              <a:t>svetu</a:t>
            </a:r>
            <a:r>
              <a:rPr lang="en-US" sz="2400" b="1" dirty="0"/>
              <a:t> </a:t>
            </a:r>
            <a:r>
              <a:rPr lang="en-US" sz="2400" b="1" dirty="0" err="1"/>
              <a:t>otvorenoj</a:t>
            </a:r>
            <a:r>
              <a:rPr lang="en-US" sz="2400" b="1" dirty="0"/>
              <a:t> </a:t>
            </a:r>
            <a:r>
              <a:rPr lang="en-US" sz="2400" b="1" dirty="0" err="1"/>
              <a:t>tržišnoj</a:t>
            </a:r>
            <a:r>
              <a:rPr lang="en-US" sz="2400" b="1" dirty="0"/>
              <a:t> </a:t>
            </a:r>
            <a:r>
              <a:rPr lang="en-US" sz="2400" b="1" dirty="0" err="1"/>
              <a:t>privredi</a:t>
            </a:r>
            <a:r>
              <a:rPr lang="en-US" sz="2400" b="1" dirty="0"/>
              <a:t>.</a:t>
            </a:r>
          </a:p>
          <a:p>
            <a:pPr algn="just"/>
            <a:r>
              <a:rPr lang="en-US" sz="2400" b="1" dirty="0"/>
              <a:t> </a:t>
            </a:r>
            <a:r>
              <a:rPr lang="en-US" sz="2400" b="1" dirty="0" err="1" smtClean="0"/>
              <a:t>Neki</a:t>
            </a:r>
            <a:r>
              <a:rPr lang="en-US" sz="2400" b="1" dirty="0" smtClean="0"/>
              <a:t> </a:t>
            </a:r>
            <a:r>
              <a:rPr lang="en-US" sz="2400" b="1" dirty="0"/>
              <a:t>od </a:t>
            </a:r>
            <a:r>
              <a:rPr lang="en-US" sz="2400" b="1" dirty="0" err="1"/>
              <a:t>konkretnih</a:t>
            </a:r>
            <a:r>
              <a:rPr lang="en-US" sz="2400" b="1" dirty="0"/>
              <a:t> </a:t>
            </a:r>
            <a:r>
              <a:rPr lang="en-US" sz="2400" b="1" dirty="0" err="1"/>
              <a:t>ciljeva</a:t>
            </a:r>
            <a:r>
              <a:rPr lang="en-US" sz="2400" b="1" dirty="0"/>
              <a:t> bi </a:t>
            </a:r>
            <a:r>
              <a:rPr lang="en-US" sz="2400" b="1" dirty="0" err="1"/>
              <a:t>bili</a:t>
            </a:r>
            <a:r>
              <a:rPr lang="en-US" sz="2400" b="1" dirty="0"/>
              <a:t>:</a:t>
            </a:r>
          </a:p>
          <a:p>
            <a:pPr lvl="1" algn="just">
              <a:buFont typeface="+mj-lt"/>
              <a:buAutoNum type="arabicPeriod"/>
            </a:pPr>
            <a:r>
              <a:rPr lang="en-US" sz="2400" b="1" dirty="0"/>
              <a:t> </a:t>
            </a:r>
            <a:r>
              <a:rPr lang="en-US" sz="2400" b="1" dirty="0" err="1" smtClean="0"/>
              <a:t>podsticanje</a:t>
            </a:r>
            <a:r>
              <a:rPr lang="en-US" sz="2400" b="1" dirty="0" smtClean="0"/>
              <a:t> </a:t>
            </a:r>
            <a:r>
              <a:rPr lang="en-US" sz="2400" b="1" dirty="0" err="1"/>
              <a:t>privrednog</a:t>
            </a:r>
            <a:r>
              <a:rPr lang="en-US" sz="2400" b="1" dirty="0"/>
              <a:t> </a:t>
            </a:r>
            <a:r>
              <a:rPr lang="en-US" sz="2400" b="1" dirty="0" err="1"/>
              <a:t>razvoja</a:t>
            </a:r>
            <a:r>
              <a:rPr lang="en-US" sz="2400" b="1" dirty="0"/>
              <a:t>,</a:t>
            </a:r>
          </a:p>
          <a:p>
            <a:pPr marL="800100" lvl="1" indent="-342900" algn="just">
              <a:buFont typeface="+mj-lt"/>
              <a:buAutoNum type="arabicPeriod"/>
            </a:pPr>
            <a:r>
              <a:rPr lang="en-US" sz="2400" b="1" dirty="0" err="1"/>
              <a:t>podsticanje</a:t>
            </a:r>
            <a:r>
              <a:rPr lang="en-US" sz="2400" b="1" dirty="0"/>
              <a:t> </a:t>
            </a:r>
            <a:r>
              <a:rPr lang="en-US" sz="2400" b="1" dirty="0" err="1"/>
              <a:t>ravnomernog</a:t>
            </a:r>
            <a:r>
              <a:rPr lang="en-US" sz="2400" b="1" dirty="0"/>
              <a:t> </a:t>
            </a:r>
            <a:r>
              <a:rPr lang="en-US" sz="2400" b="1" dirty="0" err="1"/>
              <a:t>regionalnig</a:t>
            </a:r>
            <a:r>
              <a:rPr lang="en-US" sz="2400" b="1" dirty="0"/>
              <a:t> </a:t>
            </a:r>
            <a:r>
              <a:rPr lang="en-US" sz="2400" b="1" dirty="0" err="1"/>
              <a:t>razvoja</a:t>
            </a:r>
            <a:r>
              <a:rPr lang="en-US" sz="2400" b="1" dirty="0"/>
              <a:t>,</a:t>
            </a:r>
          </a:p>
          <a:p>
            <a:pPr marL="800100" lvl="1" indent="-342900" algn="just">
              <a:buFont typeface="+mj-lt"/>
              <a:buAutoNum type="arabicPeriod"/>
            </a:pPr>
            <a:r>
              <a:rPr lang="en-US" sz="2400" b="1" dirty="0" err="1"/>
              <a:t>unapređenje</a:t>
            </a:r>
            <a:r>
              <a:rPr lang="en-US" sz="2400" b="1" dirty="0"/>
              <a:t> </a:t>
            </a:r>
            <a:r>
              <a:rPr lang="en-US" sz="2400" b="1" dirty="0" err="1"/>
              <a:t>konkurentnosti</a:t>
            </a:r>
            <a:r>
              <a:rPr lang="en-US" sz="2400" b="1" dirty="0"/>
              <a:t> </a:t>
            </a:r>
            <a:r>
              <a:rPr lang="en-US" sz="2400" b="1" dirty="0" err="1"/>
              <a:t>domaće</a:t>
            </a:r>
            <a:r>
              <a:rPr lang="en-US" sz="2400" b="1" dirty="0"/>
              <a:t> </a:t>
            </a:r>
            <a:r>
              <a:rPr lang="en-US" sz="2400" b="1" dirty="0" err="1"/>
              <a:t>privrede</a:t>
            </a:r>
            <a:r>
              <a:rPr lang="en-US" sz="2400" b="1" dirty="0"/>
              <a:t>,</a:t>
            </a:r>
          </a:p>
          <a:p>
            <a:pPr marL="800100" lvl="1" indent="-342900" algn="just">
              <a:buFont typeface="+mj-lt"/>
              <a:buAutoNum type="arabicPeriod"/>
            </a:pPr>
            <a:r>
              <a:rPr lang="en-US" sz="2400" b="1" dirty="0" err="1"/>
              <a:t>podsticanje</a:t>
            </a:r>
            <a:r>
              <a:rPr lang="en-US" sz="2400" b="1" dirty="0"/>
              <a:t> </a:t>
            </a:r>
            <a:r>
              <a:rPr lang="en-US" sz="2400" b="1" dirty="0" err="1"/>
              <a:t>razvoja</a:t>
            </a:r>
            <a:r>
              <a:rPr lang="en-US" sz="2400" b="1" dirty="0"/>
              <a:t> </a:t>
            </a:r>
            <a:r>
              <a:rPr lang="en-US" sz="2400" b="1" dirty="0" err="1"/>
              <a:t>proizvodnog</a:t>
            </a:r>
            <a:r>
              <a:rPr lang="en-US" sz="2400" b="1" dirty="0"/>
              <a:t> </a:t>
            </a:r>
            <a:r>
              <a:rPr lang="en-US" sz="2400" b="1" dirty="0" err="1"/>
              <a:t>zanatstva</a:t>
            </a:r>
            <a:r>
              <a:rPr lang="en-US" sz="2400" b="1" dirty="0"/>
              <a:t> i </a:t>
            </a:r>
            <a:r>
              <a:rPr lang="en-US" sz="2400" b="1" dirty="0" err="1"/>
              <a:t>uslužnih</a:t>
            </a:r>
            <a:r>
              <a:rPr lang="en-US" sz="2400" b="1" dirty="0"/>
              <a:t> </a:t>
            </a:r>
            <a:r>
              <a:rPr lang="en-US" sz="2400" b="1" dirty="0" err="1"/>
              <a:t>delatnosti</a:t>
            </a:r>
            <a:r>
              <a:rPr lang="en-US" sz="2400" b="1" dirty="0"/>
              <a:t>,</a:t>
            </a:r>
          </a:p>
          <a:p>
            <a:pPr marL="800100" lvl="1" indent="-342900" algn="just">
              <a:buFont typeface="+mj-lt"/>
              <a:buAutoNum type="arabicPeriod"/>
            </a:pPr>
            <a:r>
              <a:rPr lang="en-US" sz="2400" b="1" dirty="0" err="1"/>
              <a:t>podsticanje</a:t>
            </a:r>
            <a:r>
              <a:rPr lang="en-US" sz="2400" b="1" dirty="0"/>
              <a:t> </a:t>
            </a:r>
            <a:r>
              <a:rPr lang="en-US" sz="2400" b="1" dirty="0" err="1"/>
              <a:t>zapošljavanja</a:t>
            </a:r>
            <a:r>
              <a:rPr lang="en-US" sz="2400" b="1" dirty="0"/>
              <a:t>,</a:t>
            </a:r>
          </a:p>
          <a:p>
            <a:pPr marL="800100" lvl="1" indent="-342900" algn="just">
              <a:buFont typeface="+mj-lt"/>
              <a:buAutoNum type="arabicPeriod"/>
            </a:pPr>
            <a:r>
              <a:rPr lang="en-US" sz="2400" b="1" dirty="0" err="1"/>
              <a:t>podsticanje</a:t>
            </a:r>
            <a:r>
              <a:rPr lang="en-US" sz="2400" b="1" dirty="0"/>
              <a:t> </a:t>
            </a:r>
            <a:r>
              <a:rPr lang="en-US" sz="2400" b="1" dirty="0" err="1"/>
              <a:t>razvoja</a:t>
            </a:r>
            <a:r>
              <a:rPr lang="en-US" sz="2400" b="1" dirty="0"/>
              <a:t> </a:t>
            </a:r>
            <a:r>
              <a:rPr lang="en-US" sz="2400" b="1" dirty="0" err="1"/>
              <a:t>tržišta</a:t>
            </a:r>
            <a:r>
              <a:rPr lang="en-US" sz="2400" b="1" dirty="0"/>
              <a:t> </a:t>
            </a:r>
            <a:r>
              <a:rPr lang="en-US" sz="2400" b="1" dirty="0" err="1"/>
              <a:t>kapitala</a:t>
            </a:r>
            <a:r>
              <a:rPr lang="en-US" sz="2400" b="1" dirty="0"/>
              <a:t>.</a:t>
            </a:r>
          </a:p>
          <a:p>
            <a:pPr algn="just"/>
            <a:endParaRPr lang="sr-Latn-CS" altLang="en-US" sz="2400" b="1" dirty="0"/>
          </a:p>
        </p:txBody>
      </p:sp>
    </p:spTree>
    <p:extLst>
      <p:ext uri="{BB962C8B-B14F-4D97-AF65-F5344CB8AC3E}">
        <p14:creationId xmlns:p14="http://schemas.microsoft.com/office/powerpoint/2010/main" val="800435940"/>
      </p:ext>
    </p:extLst>
  </p:cSld>
  <p:clrMapOvr>
    <a:masterClrMapping/>
  </p:clrMapOvr>
  <p:transition>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r>
              <a:rPr lang="en-US" sz="2400" b="1" dirty="0" err="1"/>
              <a:t>Osnovni</a:t>
            </a:r>
            <a:r>
              <a:rPr lang="en-US" sz="2400" b="1" dirty="0"/>
              <a:t> model </a:t>
            </a:r>
            <a:r>
              <a:rPr lang="en-US" sz="2400" b="1" dirty="0" err="1"/>
              <a:t>korišćenja</a:t>
            </a:r>
            <a:r>
              <a:rPr lang="en-US" sz="2400" b="1" dirty="0"/>
              <a:t> </a:t>
            </a:r>
            <a:r>
              <a:rPr lang="en-US" sz="2400" b="1" dirty="0" err="1"/>
              <a:t>sredstava</a:t>
            </a:r>
            <a:r>
              <a:rPr lang="en-US" sz="2400" b="1" dirty="0"/>
              <a:t> Fonda je </a:t>
            </a:r>
            <a:r>
              <a:rPr lang="en-US" sz="2400" b="1" dirty="0" err="1"/>
              <a:t>na</a:t>
            </a:r>
            <a:r>
              <a:rPr lang="en-US" sz="2400" b="1" dirty="0"/>
              <a:t> </a:t>
            </a:r>
            <a:r>
              <a:rPr lang="en-US" sz="2400" b="1" dirty="0" err="1"/>
              <a:t>kreditnoj</a:t>
            </a:r>
            <a:r>
              <a:rPr lang="en-US" sz="2400" b="1" dirty="0"/>
              <a:t> </a:t>
            </a:r>
            <a:r>
              <a:rPr lang="en-US" sz="2400" b="1" dirty="0" err="1"/>
              <a:t>osnovi</a:t>
            </a:r>
            <a:r>
              <a:rPr lang="en-US" sz="2400" b="1" dirty="0"/>
              <a:t>, a </a:t>
            </a:r>
            <a:r>
              <a:rPr lang="en-US" sz="2400" b="1" dirty="0" err="1"/>
              <a:t>može</a:t>
            </a:r>
            <a:r>
              <a:rPr lang="en-US" sz="2400" b="1" dirty="0"/>
              <a:t> se </a:t>
            </a:r>
            <a:r>
              <a:rPr lang="en-US" sz="2400" b="1" dirty="0" err="1"/>
              <a:t>koristiti</a:t>
            </a:r>
            <a:r>
              <a:rPr lang="en-US" sz="2400" b="1" dirty="0"/>
              <a:t> i model </a:t>
            </a:r>
            <a:r>
              <a:rPr lang="en-US" sz="2400" b="1" dirty="0" err="1"/>
              <a:t>ulaganja</a:t>
            </a:r>
            <a:r>
              <a:rPr lang="en-US" sz="2400" b="1" dirty="0"/>
              <a:t> </a:t>
            </a:r>
            <a:r>
              <a:rPr lang="en-US" sz="2400" b="1" dirty="0" err="1"/>
              <a:t>kapitala</a:t>
            </a:r>
            <a:r>
              <a:rPr lang="en-US" sz="2400" b="1" dirty="0"/>
              <a:t> </a:t>
            </a:r>
            <a:r>
              <a:rPr lang="en-US" sz="2400" b="1" dirty="0" err="1"/>
              <a:t>na</a:t>
            </a:r>
            <a:r>
              <a:rPr lang="en-US" sz="2400" b="1" dirty="0"/>
              <a:t> </a:t>
            </a:r>
            <a:r>
              <a:rPr lang="en-US" sz="2400" b="1" dirty="0" err="1"/>
              <a:t>svojinskoj</a:t>
            </a:r>
            <a:r>
              <a:rPr lang="en-US" sz="2400" b="1" dirty="0"/>
              <a:t> </a:t>
            </a:r>
            <a:r>
              <a:rPr lang="en-US" sz="2400" b="1" dirty="0" err="1"/>
              <a:t>osnovi</a:t>
            </a:r>
            <a:r>
              <a:rPr lang="en-US" sz="2400" b="1" dirty="0"/>
              <a:t>.</a:t>
            </a:r>
          </a:p>
          <a:p>
            <a:r>
              <a:rPr lang="en-US" sz="2400" b="1" dirty="0"/>
              <a:t> </a:t>
            </a:r>
            <a:r>
              <a:rPr lang="en-US" sz="2400" b="1" dirty="0" err="1" smtClean="0"/>
              <a:t>Sredstva</a:t>
            </a:r>
            <a:r>
              <a:rPr lang="en-US" sz="2400" b="1" dirty="0" smtClean="0"/>
              <a:t> </a:t>
            </a:r>
            <a:r>
              <a:rPr lang="en-US" sz="2400" b="1" dirty="0"/>
              <a:t>Fonda </a:t>
            </a:r>
            <a:r>
              <a:rPr lang="en-US" sz="2400" b="1" dirty="0" err="1"/>
              <a:t>mogu</a:t>
            </a:r>
            <a:r>
              <a:rPr lang="en-US" sz="2400" b="1" dirty="0"/>
              <a:t> </a:t>
            </a:r>
            <a:r>
              <a:rPr lang="en-US" sz="2400" b="1" dirty="0" err="1"/>
              <a:t>koristiti</a:t>
            </a:r>
            <a:r>
              <a:rPr lang="en-US" sz="2400" b="1" dirty="0"/>
              <a:t>:</a:t>
            </a:r>
          </a:p>
          <a:p>
            <a:pPr>
              <a:buFont typeface="+mj-lt"/>
              <a:buAutoNum type="arabicPeriod"/>
            </a:pPr>
            <a:r>
              <a:rPr lang="en-US" sz="2400" b="1" dirty="0"/>
              <a:t> </a:t>
            </a:r>
            <a:r>
              <a:rPr lang="en-US" sz="2400" b="1" dirty="0" err="1" smtClean="0"/>
              <a:t>pravna</a:t>
            </a:r>
            <a:r>
              <a:rPr lang="en-US" sz="2400" b="1" dirty="0" smtClean="0"/>
              <a:t> </a:t>
            </a:r>
            <a:r>
              <a:rPr lang="en-US" sz="2400" b="1" dirty="0" err="1"/>
              <a:t>lica</a:t>
            </a:r>
            <a:r>
              <a:rPr lang="en-US" sz="2400" b="1" dirty="0"/>
              <a:t> (</a:t>
            </a:r>
            <a:r>
              <a:rPr lang="en-US" sz="2400" b="1" dirty="0" err="1"/>
              <a:t>privredna</a:t>
            </a:r>
            <a:r>
              <a:rPr lang="en-US" sz="2400" b="1" dirty="0"/>
              <a:t> </a:t>
            </a:r>
            <a:r>
              <a:rPr lang="en-US" sz="2400" b="1" dirty="0" err="1"/>
              <a:t>društva</a:t>
            </a:r>
            <a:r>
              <a:rPr lang="en-US" sz="2400" b="1" dirty="0"/>
              <a:t> u </a:t>
            </a:r>
            <a:r>
              <a:rPr lang="en-US" sz="2400" b="1" dirty="0" err="1"/>
              <a:t>privatnom</a:t>
            </a:r>
            <a:r>
              <a:rPr lang="en-US" sz="2400" b="1" dirty="0"/>
              <a:t> </a:t>
            </a:r>
            <a:r>
              <a:rPr lang="en-US" sz="2400" b="1" dirty="0" err="1"/>
              <a:t>vlasništvu</a:t>
            </a:r>
            <a:r>
              <a:rPr lang="en-US" sz="2400" b="1" dirty="0"/>
              <a:t>; </a:t>
            </a:r>
            <a:r>
              <a:rPr lang="en-US" sz="2400" b="1" dirty="0" err="1"/>
              <a:t>akcionarska</a:t>
            </a:r>
            <a:r>
              <a:rPr lang="en-US" sz="2400" b="1" dirty="0"/>
              <a:t> </a:t>
            </a:r>
            <a:r>
              <a:rPr lang="en-US" sz="2400" b="1" dirty="0" err="1"/>
              <a:t>društva</a:t>
            </a:r>
            <a:r>
              <a:rPr lang="en-US" sz="2400" b="1" dirty="0"/>
              <a:t> </a:t>
            </a:r>
            <a:r>
              <a:rPr lang="en-US" sz="2400" b="1" dirty="0" err="1"/>
              <a:t>sa</a:t>
            </a:r>
            <a:r>
              <a:rPr lang="en-US" sz="2400" b="1" dirty="0"/>
              <a:t> </a:t>
            </a:r>
            <a:r>
              <a:rPr lang="en-US" sz="2400" b="1" dirty="0" err="1"/>
              <a:t>većinskim</a:t>
            </a:r>
            <a:r>
              <a:rPr lang="en-US" sz="2400" b="1" dirty="0"/>
              <a:t> </a:t>
            </a:r>
            <a:r>
              <a:rPr lang="en-US" sz="2400" b="1" dirty="0" err="1"/>
              <a:t>privatnim</a:t>
            </a:r>
            <a:r>
              <a:rPr lang="en-US" sz="2400" b="1" dirty="0"/>
              <a:t> </a:t>
            </a:r>
            <a:r>
              <a:rPr lang="en-US" sz="2400" b="1" dirty="0" err="1" smtClean="0"/>
              <a:t>vlasništvom</a:t>
            </a:r>
            <a:r>
              <a:rPr lang="en-US" sz="2400" b="1" dirty="0" smtClean="0"/>
              <a:t>;</a:t>
            </a:r>
            <a:endParaRPr lang="sr-Latn-RS" sz="2400" b="1" dirty="0"/>
          </a:p>
          <a:p>
            <a:pPr>
              <a:buFont typeface="+mj-lt"/>
              <a:buAutoNum type="arabicPeriod"/>
            </a:pPr>
            <a:r>
              <a:rPr lang="sr-Latn-RS" sz="2400" b="1" dirty="0"/>
              <a:t>n</a:t>
            </a:r>
            <a:r>
              <a:rPr lang="en-US" sz="2400" b="1" dirty="0" err="1" smtClean="0"/>
              <a:t>ovo</a:t>
            </a:r>
            <a:r>
              <a:rPr lang="sr-Latn-RS" sz="2400" b="1" dirty="0" smtClean="0"/>
              <a:t>-</a:t>
            </a:r>
            <a:r>
              <a:rPr lang="en-US" sz="2400" b="1" dirty="0" err="1" smtClean="0"/>
              <a:t>privatizovana</a:t>
            </a:r>
            <a:r>
              <a:rPr lang="en-US" sz="2400" b="1" dirty="0" smtClean="0"/>
              <a:t> </a:t>
            </a:r>
            <a:r>
              <a:rPr lang="en-US" sz="2400" b="1" dirty="0" err="1"/>
              <a:t>društva</a:t>
            </a:r>
            <a:r>
              <a:rPr lang="en-US" sz="2400" b="1" dirty="0"/>
              <a:t> </a:t>
            </a:r>
            <a:r>
              <a:rPr lang="en-US" sz="2400" b="1" dirty="0" err="1"/>
              <a:t>sa</a:t>
            </a:r>
            <a:r>
              <a:rPr lang="en-US" sz="2400" b="1" dirty="0"/>
              <a:t> </a:t>
            </a:r>
            <a:r>
              <a:rPr lang="en-US" sz="2400" b="1" dirty="0" err="1"/>
              <a:t>otplaćenim</a:t>
            </a:r>
            <a:r>
              <a:rPr lang="en-US" sz="2400" b="1" dirty="0"/>
              <a:t> </a:t>
            </a:r>
            <a:r>
              <a:rPr lang="en-US" sz="2400" b="1" dirty="0" err="1"/>
              <a:t>društvenim</a:t>
            </a:r>
            <a:r>
              <a:rPr lang="en-US" sz="2400" b="1" dirty="0"/>
              <a:t> </a:t>
            </a:r>
            <a:r>
              <a:rPr lang="en-US" sz="2400" b="1" dirty="0" err="1"/>
              <a:t>kapitalom</a:t>
            </a:r>
            <a:r>
              <a:rPr lang="en-US" sz="2400" b="1" dirty="0"/>
              <a:t>) </a:t>
            </a:r>
            <a:r>
              <a:rPr lang="en-US" sz="2400" b="1" dirty="0" smtClean="0"/>
              <a:t>i</a:t>
            </a:r>
            <a:r>
              <a:rPr lang="sr-Latn-RS" sz="2400" b="1" dirty="0" smtClean="0"/>
              <a:t> </a:t>
            </a:r>
          </a:p>
          <a:p>
            <a:pPr>
              <a:buFont typeface="+mj-lt"/>
              <a:buAutoNum type="arabicPeriod"/>
            </a:pPr>
            <a:r>
              <a:rPr lang="en-US" sz="2400" b="1" dirty="0" err="1" smtClean="0"/>
              <a:t>preduzetnici</a:t>
            </a:r>
            <a:r>
              <a:rPr lang="en-US" sz="2400" b="1" dirty="0" smtClean="0"/>
              <a:t> </a:t>
            </a:r>
            <a:r>
              <a:rPr lang="en-US" sz="2400" b="1" dirty="0" err="1"/>
              <a:t>registrovani</a:t>
            </a:r>
            <a:r>
              <a:rPr lang="en-US" sz="2400" b="1" dirty="0"/>
              <a:t> u </a:t>
            </a:r>
            <a:r>
              <a:rPr lang="en-US" sz="2400" b="1" dirty="0" err="1"/>
              <a:t>Agenciji</a:t>
            </a:r>
            <a:r>
              <a:rPr lang="en-US" sz="2400" b="1" dirty="0"/>
              <a:t> za </a:t>
            </a:r>
            <a:r>
              <a:rPr lang="en-US" sz="2400" b="1" dirty="0" err="1"/>
              <a:t>privredne</a:t>
            </a:r>
            <a:r>
              <a:rPr lang="en-US" sz="2400" b="1" dirty="0"/>
              <a:t> </a:t>
            </a:r>
            <a:r>
              <a:rPr lang="en-US" sz="2400" b="1" dirty="0" err="1"/>
              <a:t>registre</a:t>
            </a:r>
            <a:r>
              <a:rPr lang="en-US" sz="2400" b="1" dirty="0"/>
              <a:t>.</a:t>
            </a:r>
          </a:p>
          <a:p>
            <a:pPr lvl="0" algn="just"/>
            <a:endParaRPr lang="sr-Latn-CS" altLang="en-US" sz="2400" b="1" dirty="0"/>
          </a:p>
        </p:txBody>
      </p:sp>
    </p:spTree>
    <p:extLst>
      <p:ext uri="{BB962C8B-B14F-4D97-AF65-F5344CB8AC3E}">
        <p14:creationId xmlns:p14="http://schemas.microsoft.com/office/powerpoint/2010/main" val="3593464635"/>
      </p:ext>
    </p:extLst>
  </p:cSld>
  <p:clrMapOvr>
    <a:masterClrMapping/>
  </p:clrMapOvr>
  <p:transition>
    <p:strips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en-US" b="1" dirty="0" err="1"/>
              <a:t>Podrška</a:t>
            </a:r>
            <a:r>
              <a:rPr lang="en-US" b="1" dirty="0"/>
              <a:t> </a:t>
            </a:r>
            <a:r>
              <a:rPr lang="en-US" b="1" dirty="0" err="1"/>
              <a:t>razvoju</a:t>
            </a:r>
            <a:r>
              <a:rPr lang="en-US" b="1" dirty="0"/>
              <a:t> MSPP </a:t>
            </a:r>
            <a:r>
              <a:rPr lang="en-US" b="1" dirty="0" smtClean="0"/>
              <a:t>u</a:t>
            </a:r>
            <a:r>
              <a:rPr lang="sr-Latn-RS" b="1" dirty="0" smtClean="0"/>
              <a:t> </a:t>
            </a:r>
            <a:r>
              <a:rPr lang="en-US" b="1" dirty="0" err="1" smtClean="0"/>
              <a:t>Srbiji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lgn="just"/>
            <a:r>
              <a:rPr lang="en-US" sz="2400" b="1" dirty="0" err="1"/>
              <a:t>Osnovni</a:t>
            </a:r>
            <a:r>
              <a:rPr lang="en-US" sz="2400" b="1" dirty="0"/>
              <a:t> </a:t>
            </a:r>
            <a:r>
              <a:rPr lang="en-US" sz="2400" b="1" dirty="0" err="1"/>
              <a:t>cilj</a:t>
            </a:r>
            <a:r>
              <a:rPr lang="en-US" sz="2400" b="1" dirty="0"/>
              <a:t> </a:t>
            </a:r>
            <a:r>
              <a:rPr lang="en-US" sz="2400" b="1" dirty="0" err="1"/>
              <a:t>Agencije</a:t>
            </a:r>
            <a:r>
              <a:rPr lang="en-US" sz="2400" b="1" dirty="0"/>
              <a:t> za </a:t>
            </a:r>
            <a:r>
              <a:rPr lang="en-US" sz="2400" b="1" dirty="0" err="1"/>
              <a:t>osiguranje</a:t>
            </a:r>
            <a:r>
              <a:rPr lang="en-US" sz="2400" b="1" dirty="0"/>
              <a:t> i </a:t>
            </a:r>
            <a:r>
              <a:rPr lang="en-US" sz="2400" b="1" dirty="0" err="1"/>
              <a:t>finansiranje</a:t>
            </a:r>
            <a:r>
              <a:rPr lang="en-US" sz="2400" b="1" dirty="0"/>
              <a:t> </a:t>
            </a:r>
            <a:r>
              <a:rPr lang="en-US" sz="2400" b="1" dirty="0" err="1"/>
              <a:t>izvoza</a:t>
            </a:r>
            <a:r>
              <a:rPr lang="en-US" sz="2400" b="1" dirty="0"/>
              <a:t> (AOFI) </a:t>
            </a:r>
            <a:r>
              <a:rPr lang="en-US" sz="2400" b="1" dirty="0" err="1"/>
              <a:t>jeste</a:t>
            </a:r>
            <a:r>
              <a:rPr lang="en-US" sz="2400" b="1" dirty="0"/>
              <a:t> da </a:t>
            </a:r>
            <a:r>
              <a:rPr lang="en-US" sz="2400" b="1" dirty="0" err="1"/>
              <a:t>kroz</a:t>
            </a:r>
            <a:r>
              <a:rPr lang="en-US" sz="2400" b="1" dirty="0"/>
              <a:t> </a:t>
            </a:r>
            <a:r>
              <a:rPr lang="en-US" sz="2400" b="1" dirty="0" err="1"/>
              <a:t>realizaciju</a:t>
            </a:r>
            <a:r>
              <a:rPr lang="en-US" sz="2400" b="1" dirty="0"/>
              <a:t> </a:t>
            </a:r>
            <a:r>
              <a:rPr lang="en-US" sz="2400" b="1" dirty="0" err="1"/>
              <a:t>svoje</a:t>
            </a:r>
            <a:r>
              <a:rPr lang="en-US" sz="2400" b="1" dirty="0"/>
              <a:t> </a:t>
            </a:r>
            <a:r>
              <a:rPr lang="en-US" sz="2400" b="1" dirty="0" err="1"/>
              <a:t>delatnosti</a:t>
            </a:r>
            <a:r>
              <a:rPr lang="en-US" sz="2400" b="1" dirty="0"/>
              <a:t>, </a:t>
            </a:r>
            <a:r>
              <a:rPr lang="en-US" sz="2400" b="1" dirty="0" err="1"/>
              <a:t>podstiče</a:t>
            </a:r>
            <a:r>
              <a:rPr lang="en-US" sz="2400" b="1" dirty="0"/>
              <a:t> i </a:t>
            </a:r>
            <a:r>
              <a:rPr lang="en-US" sz="2400" b="1" dirty="0" err="1"/>
              <a:t>unapređuje</a:t>
            </a:r>
            <a:r>
              <a:rPr lang="en-US" sz="2400" b="1" dirty="0"/>
              <a:t> </a:t>
            </a:r>
            <a:r>
              <a:rPr lang="en-US" sz="2400" b="1" dirty="0" err="1"/>
              <a:t>izvoz</a:t>
            </a:r>
            <a:r>
              <a:rPr lang="en-US" sz="2400" b="1" dirty="0"/>
              <a:t> </a:t>
            </a:r>
            <a:r>
              <a:rPr lang="en-US" sz="2400" b="1" dirty="0" err="1"/>
              <a:t>primenom</a:t>
            </a:r>
            <a:r>
              <a:rPr lang="en-US" sz="2400" b="1" dirty="0"/>
              <a:t> </a:t>
            </a:r>
            <a:r>
              <a:rPr lang="en-US" sz="2400" b="1" dirty="0" err="1"/>
              <a:t>sledećih</a:t>
            </a:r>
            <a:r>
              <a:rPr lang="en-US" sz="2400" b="1" dirty="0"/>
              <a:t> </a:t>
            </a:r>
            <a:r>
              <a:rPr lang="en-US" sz="2400" b="1" dirty="0" err="1"/>
              <a:t>principa</a:t>
            </a:r>
            <a:r>
              <a:rPr lang="en-US" sz="2400" b="1" dirty="0"/>
              <a:t> </a:t>
            </a:r>
            <a:r>
              <a:rPr lang="en-US" sz="2400" b="1" dirty="0" err="1"/>
              <a:t>poslovne</a:t>
            </a:r>
            <a:r>
              <a:rPr lang="en-US" sz="2400" b="1" dirty="0"/>
              <a:t> </a:t>
            </a:r>
            <a:r>
              <a:rPr lang="en-US" sz="2400" b="1" dirty="0" err="1"/>
              <a:t>politike</a:t>
            </a:r>
            <a:r>
              <a:rPr lang="en-US" sz="2400" b="1" dirty="0"/>
              <a:t>:</a:t>
            </a:r>
          </a:p>
          <a:p>
            <a:pPr marL="0" indent="0" algn="just">
              <a:buNone/>
            </a:pPr>
            <a:endParaRPr lang="en-US" sz="2400" b="1" dirty="0"/>
          </a:p>
          <a:p>
            <a:pPr marL="800100" lvl="1" indent="-342900" algn="just">
              <a:buFont typeface="+mj-lt"/>
              <a:buAutoNum type="arabicPeriod"/>
            </a:pPr>
            <a:r>
              <a:rPr lang="en-US" sz="2400" b="1" dirty="0" err="1"/>
              <a:t>očuvanje</a:t>
            </a:r>
            <a:r>
              <a:rPr lang="en-US" sz="2400" b="1" dirty="0"/>
              <a:t> </a:t>
            </a:r>
            <a:r>
              <a:rPr lang="en-US" sz="2400" b="1" dirty="0" err="1"/>
              <a:t>realne</a:t>
            </a:r>
            <a:r>
              <a:rPr lang="en-US" sz="2400" b="1" dirty="0"/>
              <a:t> </a:t>
            </a:r>
            <a:r>
              <a:rPr lang="en-US" sz="2400" b="1" dirty="0" err="1"/>
              <a:t>vrednosti</a:t>
            </a:r>
            <a:r>
              <a:rPr lang="en-US" sz="2400" b="1" dirty="0"/>
              <a:t> </a:t>
            </a:r>
            <a:r>
              <a:rPr lang="en-US" sz="2400" b="1" dirty="0" err="1"/>
              <a:t>kapitala</a:t>
            </a:r>
            <a:r>
              <a:rPr lang="en-US" sz="2400" b="1" dirty="0"/>
              <a:t>;</a:t>
            </a:r>
          </a:p>
          <a:p>
            <a:pPr marL="800100" lvl="1" indent="-342900" algn="just">
              <a:buFont typeface="+mj-lt"/>
              <a:buAutoNum type="arabicPeriod"/>
            </a:pPr>
            <a:r>
              <a:rPr lang="en-US" sz="2400" b="1" dirty="0" err="1"/>
              <a:t>kvalitetna</a:t>
            </a:r>
            <a:r>
              <a:rPr lang="en-US" sz="2400" b="1" dirty="0"/>
              <a:t> </a:t>
            </a:r>
            <a:r>
              <a:rPr lang="en-US" sz="2400" b="1" dirty="0" err="1"/>
              <a:t>procena</a:t>
            </a:r>
            <a:r>
              <a:rPr lang="en-US" sz="2400" b="1" dirty="0"/>
              <a:t> </a:t>
            </a:r>
            <a:r>
              <a:rPr lang="en-US" sz="2400" b="1" dirty="0" err="1"/>
              <a:t>kreditne</a:t>
            </a:r>
            <a:r>
              <a:rPr lang="en-US" sz="2400" b="1" dirty="0"/>
              <a:t> </a:t>
            </a:r>
            <a:r>
              <a:rPr lang="en-US" sz="2400" b="1" dirty="0" err="1"/>
              <a:t>sposobnosti</a:t>
            </a:r>
            <a:r>
              <a:rPr lang="en-US" sz="2400" b="1" dirty="0"/>
              <a:t> </a:t>
            </a:r>
            <a:r>
              <a:rPr lang="en-US" sz="2400" b="1" dirty="0" err="1"/>
              <a:t>komitenata</a:t>
            </a:r>
            <a:r>
              <a:rPr lang="en-US" sz="2400" b="1" dirty="0"/>
              <a:t> u </a:t>
            </a:r>
            <a:r>
              <a:rPr lang="en-US" sz="2400" b="1" dirty="0" err="1"/>
              <a:t>cilju</a:t>
            </a:r>
            <a:r>
              <a:rPr lang="en-US" sz="2400" b="1" dirty="0"/>
              <a:t> </a:t>
            </a:r>
            <a:r>
              <a:rPr lang="en-US" sz="2400" b="1" dirty="0" err="1"/>
              <a:t>obezbeđivanja</a:t>
            </a:r>
            <a:r>
              <a:rPr lang="en-US" sz="2400" b="1" dirty="0"/>
              <a:t> </a:t>
            </a:r>
            <a:r>
              <a:rPr lang="en-US" sz="2400" b="1" dirty="0" err="1"/>
              <a:t>sigurnosti</a:t>
            </a:r>
            <a:r>
              <a:rPr lang="en-US" sz="2400" b="1" dirty="0"/>
              <a:t> </a:t>
            </a:r>
            <a:r>
              <a:rPr lang="en-US" sz="2400" b="1" dirty="0" err="1"/>
              <a:t>plasmana</a:t>
            </a:r>
            <a:r>
              <a:rPr lang="en-US" sz="2400" b="1" dirty="0"/>
              <a:t> i </a:t>
            </a:r>
            <a:r>
              <a:rPr lang="en-US" sz="2400" b="1" dirty="0" err="1"/>
              <a:t>naplate</a:t>
            </a:r>
            <a:r>
              <a:rPr lang="en-US" sz="2400" b="1" dirty="0"/>
              <a:t>;</a:t>
            </a:r>
          </a:p>
          <a:p>
            <a:pPr marL="800100" lvl="1" indent="-342900" algn="just">
              <a:buFont typeface="+mj-lt"/>
              <a:buAutoNum type="arabicPeriod"/>
            </a:pPr>
            <a:r>
              <a:rPr lang="en-US" sz="2400" b="1" dirty="0" err="1"/>
              <a:t>podsticanje</a:t>
            </a:r>
            <a:r>
              <a:rPr lang="en-US" sz="2400" b="1" dirty="0"/>
              <a:t> </a:t>
            </a:r>
            <a:r>
              <a:rPr lang="en-US" sz="2400" b="1" dirty="0" err="1"/>
              <a:t>izvoza</a:t>
            </a:r>
            <a:r>
              <a:rPr lang="en-US" sz="2400" b="1" dirty="0"/>
              <a:t> </a:t>
            </a:r>
            <a:r>
              <a:rPr lang="en-US" sz="2400" b="1" dirty="0" err="1"/>
              <a:t>stalnim</a:t>
            </a:r>
            <a:r>
              <a:rPr lang="en-US" sz="2400" b="1" dirty="0"/>
              <a:t> </a:t>
            </a:r>
            <a:r>
              <a:rPr lang="en-US" sz="2400" b="1" dirty="0" err="1"/>
              <a:t>unapređenjem</a:t>
            </a:r>
            <a:r>
              <a:rPr lang="en-US" sz="2400" b="1" dirty="0"/>
              <a:t> i </a:t>
            </a:r>
            <a:r>
              <a:rPr lang="en-US" sz="2400" b="1" dirty="0" err="1"/>
              <a:t>razvijanjem</a:t>
            </a:r>
            <a:r>
              <a:rPr lang="en-US" sz="2400" b="1" dirty="0"/>
              <a:t> </a:t>
            </a:r>
            <a:r>
              <a:rPr lang="en-US" sz="2400" b="1" dirty="0" err="1"/>
              <a:t>delatnosti</a:t>
            </a:r>
            <a:r>
              <a:rPr lang="en-US" sz="2400" b="1" dirty="0"/>
              <a:t> </a:t>
            </a:r>
            <a:r>
              <a:rPr lang="en-US" sz="2400" b="1" dirty="0" err="1"/>
              <a:t>Agencije</a:t>
            </a:r>
            <a:r>
              <a:rPr lang="en-US" sz="2400" b="1" dirty="0"/>
              <a:t> iz </a:t>
            </a:r>
            <a:r>
              <a:rPr lang="en-US" sz="2400" b="1" dirty="0" err="1"/>
              <a:t>oblasti</a:t>
            </a:r>
            <a:r>
              <a:rPr lang="en-US" sz="2400" b="1" dirty="0"/>
              <a:t> </a:t>
            </a:r>
            <a:r>
              <a:rPr lang="en-US" sz="2400" b="1" dirty="0" err="1"/>
              <a:t>osiguranja</a:t>
            </a:r>
            <a:r>
              <a:rPr lang="en-US" sz="2400" b="1" dirty="0"/>
              <a:t> </a:t>
            </a:r>
            <a:r>
              <a:rPr lang="en-US" sz="2400" b="1" dirty="0" err="1"/>
              <a:t>potraživanja</a:t>
            </a:r>
            <a:r>
              <a:rPr lang="en-US" sz="2400" b="1" dirty="0"/>
              <a:t>;</a:t>
            </a:r>
          </a:p>
          <a:p>
            <a:pPr marL="800100" lvl="1" indent="-342900" algn="just">
              <a:buFont typeface="+mj-lt"/>
              <a:buAutoNum type="arabicPeriod"/>
            </a:pPr>
            <a:r>
              <a:rPr lang="en-US" sz="2400" b="1" dirty="0" err="1"/>
              <a:t>zaštita</a:t>
            </a:r>
            <a:r>
              <a:rPr lang="en-US" sz="2400" b="1" dirty="0"/>
              <a:t> </a:t>
            </a:r>
            <a:r>
              <a:rPr lang="en-US" sz="2400" b="1" dirty="0" err="1"/>
              <a:t>interesa</a:t>
            </a:r>
            <a:r>
              <a:rPr lang="en-US" sz="2400" b="1" dirty="0"/>
              <a:t> </a:t>
            </a:r>
            <a:r>
              <a:rPr lang="en-US" sz="2400" b="1" dirty="0" err="1"/>
              <a:t>akcionara</a:t>
            </a:r>
            <a:r>
              <a:rPr lang="en-US" sz="2400" b="1" dirty="0"/>
              <a:t>.</a:t>
            </a:r>
          </a:p>
          <a:p>
            <a:pPr marL="0" indent="0" algn="just">
              <a:buNone/>
            </a:pPr>
            <a:endParaRPr lang="sr-Latn-CS" altLang="en-US" sz="2400" b="1" dirty="0"/>
          </a:p>
        </p:txBody>
      </p:sp>
    </p:spTree>
    <p:extLst>
      <p:ext uri="{BB962C8B-B14F-4D97-AF65-F5344CB8AC3E}">
        <p14:creationId xmlns:p14="http://schemas.microsoft.com/office/powerpoint/2010/main" val="1384455306"/>
      </p:ext>
    </p:extLst>
  </p:cSld>
  <p:clrMapOvr>
    <a:masterClrMapping/>
  </p:clrMapOvr>
  <p:transition>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smtClean="0"/>
              <a:t>Biznis inkubatori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lgn="just"/>
            <a:r>
              <a:rPr lang="en-US" sz="2400" b="1" dirty="0" err="1"/>
              <a:t>Opšteprihvaćen</a:t>
            </a:r>
            <a:r>
              <a:rPr lang="en-US" sz="2400" b="1" dirty="0"/>
              <a:t> </a:t>
            </a:r>
            <a:r>
              <a:rPr lang="en-US" sz="2400" b="1" dirty="0" err="1"/>
              <a:t>termin</a:t>
            </a:r>
            <a:r>
              <a:rPr lang="en-US" sz="2400" b="1" dirty="0"/>
              <a:t> za </a:t>
            </a:r>
            <a:r>
              <a:rPr lang="en-US" sz="2400" b="1" dirty="0" err="1"/>
              <a:t>ciljno</a:t>
            </a:r>
            <a:r>
              <a:rPr lang="en-US" sz="2400" b="1" dirty="0"/>
              <a:t> </a:t>
            </a:r>
            <a:r>
              <a:rPr lang="en-US" sz="2400" b="1" dirty="0" err="1"/>
              <a:t>koncipiranu</a:t>
            </a:r>
            <a:r>
              <a:rPr lang="en-US" sz="2400" b="1" dirty="0"/>
              <a:t> i </a:t>
            </a:r>
            <a:r>
              <a:rPr lang="en-US" sz="2400" b="1" dirty="0" err="1"/>
              <a:t>oblikovanu</a:t>
            </a:r>
            <a:r>
              <a:rPr lang="en-US" sz="2400" b="1" dirty="0"/>
              <a:t> </a:t>
            </a:r>
            <a:r>
              <a:rPr lang="en-US" sz="2400" b="1" dirty="0" err="1" smtClean="0"/>
              <a:t>organizaciono</a:t>
            </a:r>
            <a:r>
              <a:rPr lang="en-US" sz="2400" b="1" dirty="0" smtClean="0"/>
              <a:t>- </a:t>
            </a:r>
            <a:r>
              <a:rPr lang="en-US" sz="2400" b="1" dirty="0" err="1"/>
              <a:t>funkcionalnu</a:t>
            </a:r>
            <a:r>
              <a:rPr lang="en-US" sz="2400" b="1" dirty="0"/>
              <a:t> </a:t>
            </a:r>
            <a:r>
              <a:rPr lang="en-US" sz="2400" b="1" dirty="0" err="1"/>
              <a:t>sredinu</a:t>
            </a:r>
            <a:r>
              <a:rPr lang="en-US" sz="2400" b="1" dirty="0"/>
              <a:t> - </a:t>
            </a:r>
            <a:r>
              <a:rPr lang="en-US" sz="2400" b="1" dirty="0" err="1"/>
              <a:t>privredni</a:t>
            </a:r>
            <a:r>
              <a:rPr lang="en-US" sz="2400" b="1" dirty="0"/>
              <a:t> </a:t>
            </a:r>
            <a:r>
              <a:rPr lang="en-US" sz="2400" b="1" dirty="0" err="1"/>
              <a:t>subjekt</a:t>
            </a:r>
            <a:r>
              <a:rPr lang="en-US" sz="2400" b="1" dirty="0"/>
              <a:t>, </a:t>
            </a:r>
            <a:r>
              <a:rPr lang="en-US" sz="2400" b="1" dirty="0" err="1"/>
              <a:t>koji</a:t>
            </a:r>
            <a:r>
              <a:rPr lang="en-US" sz="2400" b="1" dirty="0"/>
              <a:t> </a:t>
            </a:r>
            <a:r>
              <a:rPr lang="en-US" sz="2400" b="1" dirty="0" err="1"/>
              <a:t>treba</a:t>
            </a:r>
            <a:r>
              <a:rPr lang="en-US" sz="2400" b="1" dirty="0"/>
              <a:t> da:</a:t>
            </a:r>
          </a:p>
          <a:p>
            <a:pPr algn="just">
              <a:buFont typeface="+mj-lt"/>
              <a:buAutoNum type="arabicPeriod"/>
            </a:pPr>
            <a:r>
              <a:rPr lang="en-US" sz="2400" b="1" dirty="0"/>
              <a:t> </a:t>
            </a:r>
            <a:r>
              <a:rPr lang="en-US" sz="2400" b="1" dirty="0" err="1" smtClean="0"/>
              <a:t>vrši</a:t>
            </a:r>
            <a:r>
              <a:rPr lang="en-US" sz="2400" b="1" dirty="0" smtClean="0"/>
              <a:t> </a:t>
            </a:r>
            <a:r>
              <a:rPr lang="en-US" sz="2400" b="1" dirty="0" err="1"/>
              <a:t>pripremu</a:t>
            </a:r>
            <a:r>
              <a:rPr lang="en-US" sz="2400" b="1" dirty="0"/>
              <a:t> i </a:t>
            </a:r>
            <a:r>
              <a:rPr lang="en-US" sz="2400" b="1" dirty="0" err="1"/>
              <a:t>proveru</a:t>
            </a:r>
            <a:r>
              <a:rPr lang="en-US" sz="2400" b="1" dirty="0"/>
              <a:t> </a:t>
            </a:r>
            <a:r>
              <a:rPr lang="en-US" sz="2400" b="1" dirty="0" err="1"/>
              <a:t>različitih</a:t>
            </a:r>
            <a:r>
              <a:rPr lang="en-US" sz="2400" b="1" dirty="0"/>
              <a:t> </a:t>
            </a:r>
            <a:r>
              <a:rPr lang="en-US" sz="2400" b="1" dirty="0" err="1"/>
              <a:t>preduzetničkih</a:t>
            </a:r>
            <a:r>
              <a:rPr lang="en-US" sz="2400" b="1" dirty="0"/>
              <a:t> </a:t>
            </a:r>
            <a:r>
              <a:rPr lang="en-US" sz="2400" b="1" dirty="0" err="1"/>
              <a:t>inicijativa</a:t>
            </a:r>
            <a:r>
              <a:rPr lang="en-US" sz="2400" b="1" dirty="0"/>
              <a:t>,</a:t>
            </a:r>
          </a:p>
          <a:p>
            <a:pPr lvl="0" algn="just">
              <a:buFont typeface="+mj-lt"/>
              <a:buAutoNum type="arabicPeriod"/>
            </a:pPr>
            <a:r>
              <a:rPr lang="en-US" sz="2400" b="1" dirty="0" err="1"/>
              <a:t>obezbeđuje</a:t>
            </a:r>
            <a:r>
              <a:rPr lang="en-US" sz="2400" b="1" dirty="0"/>
              <a:t> </a:t>
            </a:r>
            <a:r>
              <a:rPr lang="en-US" sz="2400" b="1" dirty="0" err="1"/>
              <a:t>određene</a:t>
            </a:r>
            <a:r>
              <a:rPr lang="en-US" sz="2400" b="1" dirty="0"/>
              <a:t> </a:t>
            </a:r>
            <a:r>
              <a:rPr lang="en-US" sz="2400" b="1" dirty="0" err="1"/>
              <a:t>resurse</a:t>
            </a:r>
            <a:r>
              <a:rPr lang="en-US" sz="2400" b="1" dirty="0"/>
              <a:t> za </a:t>
            </a:r>
            <a:r>
              <a:rPr lang="en-US" sz="2400" b="1" dirty="0" err="1"/>
              <a:t>razvijanje</a:t>
            </a:r>
            <a:r>
              <a:rPr lang="en-US" sz="2400" b="1" dirty="0"/>
              <a:t> </a:t>
            </a:r>
            <a:r>
              <a:rPr lang="en-US" sz="2400" b="1" dirty="0" err="1"/>
              <a:t>poslovanja</a:t>
            </a:r>
            <a:r>
              <a:rPr lang="en-US" sz="2400" b="1" dirty="0"/>
              <a:t> </a:t>
            </a:r>
            <a:r>
              <a:rPr lang="en-US" sz="2400" b="1" dirty="0" err="1"/>
              <a:t>preduzetnika</a:t>
            </a:r>
            <a:r>
              <a:rPr lang="en-US" sz="2400" b="1" dirty="0"/>
              <a:t> </a:t>
            </a:r>
            <a:r>
              <a:rPr lang="en-US" sz="2400" b="1" dirty="0" err="1"/>
              <a:t>koji</a:t>
            </a:r>
            <a:r>
              <a:rPr lang="en-US" sz="2400" b="1" dirty="0"/>
              <a:t> </a:t>
            </a:r>
            <a:r>
              <a:rPr lang="en-US" sz="2400" b="1" dirty="0" err="1"/>
              <a:t>su</a:t>
            </a:r>
            <a:r>
              <a:rPr lang="en-US" sz="2400" b="1" dirty="0"/>
              <a:t> u </a:t>
            </a:r>
            <a:r>
              <a:rPr lang="en-US" sz="2400" b="1" dirty="0" err="1"/>
              <a:t>njegovom</a:t>
            </a:r>
            <a:r>
              <a:rPr lang="en-US" sz="2400" b="1" dirty="0"/>
              <a:t> </a:t>
            </a:r>
            <a:r>
              <a:rPr lang="en-US" sz="2400" b="1" dirty="0" err="1"/>
              <a:t>sastavu</a:t>
            </a:r>
            <a:r>
              <a:rPr lang="en-US" sz="2400" b="1" dirty="0"/>
              <a:t> (</a:t>
            </a:r>
            <a:r>
              <a:rPr lang="en-US" sz="2400" b="1" dirty="0" err="1"/>
              <a:t>stanari</a:t>
            </a:r>
            <a:r>
              <a:rPr lang="en-US" sz="2400" b="1" dirty="0"/>
              <a:t> </a:t>
            </a:r>
            <a:r>
              <a:rPr lang="en-US" sz="2400" b="1" dirty="0" err="1"/>
              <a:t>biznis</a:t>
            </a:r>
            <a:r>
              <a:rPr lang="en-US" sz="2400" b="1" dirty="0"/>
              <a:t> </a:t>
            </a:r>
            <a:r>
              <a:rPr lang="en-US" sz="2400" b="1" dirty="0" err="1"/>
              <a:t>inkubatora</a:t>
            </a:r>
            <a:r>
              <a:rPr lang="en-US" sz="2400" b="1" dirty="0"/>
              <a:t>) i</a:t>
            </a:r>
          </a:p>
          <a:p>
            <a:pPr lvl="0" algn="just">
              <a:buFont typeface="+mj-lt"/>
              <a:buAutoNum type="arabicPeriod"/>
            </a:pPr>
            <a:r>
              <a:rPr lang="en-US" sz="2400" b="1" dirty="0" err="1"/>
              <a:t>stvara</a:t>
            </a:r>
            <a:r>
              <a:rPr lang="en-US" sz="2400" b="1" dirty="0"/>
              <a:t> </a:t>
            </a:r>
            <a:r>
              <a:rPr lang="en-US" sz="2400" b="1" dirty="0" err="1"/>
              <a:t>uslove</a:t>
            </a:r>
            <a:r>
              <a:rPr lang="en-US" sz="2400" b="1" dirty="0"/>
              <a:t> i </a:t>
            </a:r>
            <a:r>
              <a:rPr lang="en-US" sz="2400" b="1" dirty="0" err="1"/>
              <a:t>osamostaljuje</a:t>
            </a:r>
            <a:r>
              <a:rPr lang="en-US" sz="2400" b="1" dirty="0"/>
              <a:t> </a:t>
            </a:r>
            <a:r>
              <a:rPr lang="en-US" sz="2400" b="1" dirty="0" err="1"/>
              <a:t>stanare</a:t>
            </a:r>
            <a:r>
              <a:rPr lang="en-US" sz="2400" b="1" dirty="0"/>
              <a:t> za </a:t>
            </a:r>
            <a:r>
              <a:rPr lang="en-US" sz="2400" b="1" dirty="0" err="1"/>
              <a:t>uspešan</a:t>
            </a:r>
            <a:r>
              <a:rPr lang="en-US" sz="2400" b="1" dirty="0"/>
              <a:t> razvoj i </a:t>
            </a:r>
            <a:r>
              <a:rPr lang="en-US" sz="2400" b="1" dirty="0" err="1"/>
              <a:t>kontinuitet</a:t>
            </a:r>
            <a:r>
              <a:rPr lang="en-US" sz="2400" b="1" dirty="0"/>
              <a:t> </a:t>
            </a:r>
            <a:r>
              <a:rPr lang="en-US" sz="2400" b="1" dirty="0" err="1"/>
              <a:t>poslovanja</a:t>
            </a:r>
            <a:r>
              <a:rPr lang="en-US" sz="2400" b="1" dirty="0"/>
              <a:t> </a:t>
            </a:r>
            <a:r>
              <a:rPr lang="en-US" sz="2400" b="1" dirty="0" err="1"/>
              <a:t>nakon</a:t>
            </a:r>
            <a:r>
              <a:rPr lang="en-US" sz="2400" b="1" dirty="0"/>
              <a:t> </a:t>
            </a:r>
            <a:r>
              <a:rPr lang="en-US" sz="2400" b="1" dirty="0" err="1"/>
              <a:t>određenog</a:t>
            </a:r>
            <a:r>
              <a:rPr lang="en-US" sz="2400" b="1" dirty="0"/>
              <a:t> </a:t>
            </a:r>
            <a:r>
              <a:rPr lang="en-US" sz="2400" b="1" dirty="0" err="1"/>
              <a:t>perioda</a:t>
            </a:r>
            <a:r>
              <a:rPr lang="en-US" sz="2400" b="1" dirty="0"/>
              <a:t> </a:t>
            </a:r>
            <a:r>
              <a:rPr lang="en-US" sz="2400" b="1" dirty="0" err="1"/>
              <a:t>brige</a:t>
            </a:r>
            <a:r>
              <a:rPr lang="en-US" sz="2400" b="1" dirty="0"/>
              <a:t> i </a:t>
            </a:r>
            <a:r>
              <a:rPr lang="en-US" sz="2400" b="1" dirty="0" err="1"/>
              <a:t>pomoći</a:t>
            </a:r>
            <a:r>
              <a:rPr lang="en-US" sz="2400" b="1" dirty="0"/>
              <a:t> </a:t>
            </a:r>
            <a:r>
              <a:rPr lang="en-US" sz="2400" b="1" dirty="0" err="1"/>
              <a:t>koju</a:t>
            </a:r>
            <a:r>
              <a:rPr lang="en-US" sz="2400" b="1" dirty="0"/>
              <a:t> </a:t>
            </a:r>
            <a:r>
              <a:rPr lang="en-US" sz="2400" b="1" dirty="0" err="1"/>
              <a:t>pruža</a:t>
            </a:r>
            <a:r>
              <a:rPr lang="en-US" sz="2400" b="1" dirty="0"/>
              <a:t>.</a:t>
            </a:r>
          </a:p>
          <a:p>
            <a:pPr algn="just"/>
            <a:r>
              <a:rPr lang="en-US" sz="2400" b="1" dirty="0" err="1" smtClean="0"/>
              <a:t>Glavni</a:t>
            </a:r>
            <a:r>
              <a:rPr lang="en-US" sz="2400" b="1" dirty="0" smtClean="0"/>
              <a:t> </a:t>
            </a:r>
            <a:r>
              <a:rPr lang="en-US" sz="2400" b="1" dirty="0" err="1"/>
              <a:t>cilj</a:t>
            </a:r>
            <a:r>
              <a:rPr lang="en-US" sz="2400" b="1" dirty="0"/>
              <a:t> je </a:t>
            </a:r>
            <a:r>
              <a:rPr lang="en-US" sz="2400" b="1" dirty="0" err="1"/>
              <a:t>proizvodnja</a:t>
            </a:r>
            <a:r>
              <a:rPr lang="en-US" sz="2400" b="1" dirty="0"/>
              <a:t> </a:t>
            </a:r>
            <a:r>
              <a:rPr lang="en-US" sz="2400" b="1" dirty="0" err="1"/>
              <a:t>uspešnih</a:t>
            </a:r>
            <a:r>
              <a:rPr lang="en-US" sz="2400" b="1" dirty="0"/>
              <a:t> </a:t>
            </a:r>
            <a:r>
              <a:rPr lang="en-US" sz="2400" b="1" dirty="0" err="1"/>
              <a:t>firmi</a:t>
            </a:r>
            <a:r>
              <a:rPr lang="en-US" sz="2400" b="1" dirty="0"/>
              <a:t> </a:t>
            </a:r>
            <a:r>
              <a:rPr lang="en-US" sz="2400" b="1" dirty="0" err="1"/>
              <a:t>koje</a:t>
            </a:r>
            <a:r>
              <a:rPr lang="en-US" sz="2400" b="1" dirty="0"/>
              <a:t> </a:t>
            </a:r>
            <a:r>
              <a:rPr lang="en-US" sz="2400" b="1" dirty="0" err="1"/>
              <a:t>će</a:t>
            </a:r>
            <a:r>
              <a:rPr lang="en-US" sz="2400" b="1" dirty="0"/>
              <a:t> </a:t>
            </a:r>
            <a:r>
              <a:rPr lang="en-US" sz="2400" b="1" dirty="0" err="1"/>
              <a:t>napustiti</a:t>
            </a:r>
            <a:r>
              <a:rPr lang="en-US" sz="2400" b="1" dirty="0"/>
              <a:t> program </a:t>
            </a:r>
            <a:r>
              <a:rPr lang="en-US" sz="2400" b="1" dirty="0" err="1"/>
              <a:t>biznis</a:t>
            </a:r>
            <a:r>
              <a:rPr lang="en-US" sz="2400" b="1" dirty="0"/>
              <a:t> </a:t>
            </a:r>
            <a:r>
              <a:rPr lang="en-US" sz="2400" b="1" dirty="0" err="1"/>
              <a:t>inkubacije</a:t>
            </a:r>
            <a:r>
              <a:rPr lang="en-US" sz="2400" b="1" dirty="0"/>
              <a:t> </a:t>
            </a:r>
            <a:r>
              <a:rPr lang="en-US" sz="2400" b="1" dirty="0" err="1"/>
              <a:t>kao</a:t>
            </a:r>
            <a:r>
              <a:rPr lang="en-US" sz="2400" b="1" dirty="0"/>
              <a:t> </a:t>
            </a:r>
            <a:r>
              <a:rPr lang="en-US" sz="2400" b="1" dirty="0" err="1"/>
              <a:t>finansijski</a:t>
            </a:r>
            <a:r>
              <a:rPr lang="en-US" sz="2400" b="1" dirty="0"/>
              <a:t> </a:t>
            </a:r>
            <a:r>
              <a:rPr lang="en-US" sz="2400" b="1" dirty="0" err="1"/>
              <a:t>sposobne</a:t>
            </a:r>
            <a:r>
              <a:rPr lang="en-US" sz="2400" b="1" dirty="0"/>
              <a:t> i </a:t>
            </a:r>
            <a:r>
              <a:rPr lang="en-US" sz="2400" b="1" dirty="0" err="1"/>
              <a:t>samostalne</a:t>
            </a:r>
            <a:r>
              <a:rPr lang="en-US" sz="2400" b="1" dirty="0"/>
              <a:t>.</a:t>
            </a:r>
          </a:p>
          <a:p>
            <a:pPr lvl="0" algn="just"/>
            <a:endParaRPr lang="sr-Latn-CS" altLang="en-US" sz="2400" b="1" dirty="0"/>
          </a:p>
        </p:txBody>
      </p:sp>
    </p:spTree>
    <p:extLst>
      <p:ext uri="{BB962C8B-B14F-4D97-AF65-F5344CB8AC3E}">
        <p14:creationId xmlns:p14="http://schemas.microsoft.com/office/powerpoint/2010/main" val="838791417"/>
      </p:ext>
    </p:extLst>
  </p:cSld>
  <p:clrMapOvr>
    <a:masterClrMapping/>
  </p:clrMapOvr>
  <p:transition>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smtClean="0"/>
              <a:t>Biznis inkubatori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lvl="0"/>
            <a:r>
              <a:rPr lang="en-US" sz="2400" b="1" dirty="0" err="1"/>
              <a:t>Stanarima</a:t>
            </a:r>
            <a:r>
              <a:rPr lang="en-US" sz="2400" b="1" dirty="0"/>
              <a:t> se </a:t>
            </a:r>
            <a:r>
              <a:rPr lang="en-US" sz="2400" b="1" dirty="0" err="1"/>
              <a:t>može</a:t>
            </a:r>
            <a:r>
              <a:rPr lang="en-US" sz="2400" b="1" dirty="0"/>
              <a:t> </a:t>
            </a:r>
            <a:r>
              <a:rPr lang="en-US" sz="2400" b="1" dirty="0" err="1"/>
              <a:t>pružiti</a:t>
            </a:r>
            <a:r>
              <a:rPr lang="en-US" sz="2400" b="1" dirty="0"/>
              <a:t> </a:t>
            </a:r>
            <a:r>
              <a:rPr lang="en-US" sz="2400" b="1" dirty="0" err="1"/>
              <a:t>čitav</a:t>
            </a:r>
            <a:r>
              <a:rPr lang="en-US" sz="2400" b="1" dirty="0"/>
              <a:t> </a:t>
            </a:r>
            <a:r>
              <a:rPr lang="en-US" sz="2400" b="1" dirty="0" err="1"/>
              <a:t>spektar</a:t>
            </a:r>
            <a:r>
              <a:rPr lang="en-US" sz="2400" b="1" dirty="0"/>
              <a:t> </a:t>
            </a:r>
            <a:r>
              <a:rPr lang="en-US" sz="2400" b="1" dirty="0" err="1"/>
              <a:t>usluga</a:t>
            </a:r>
            <a:r>
              <a:rPr lang="en-US" sz="2400" b="1" dirty="0"/>
              <a:t> u </a:t>
            </a:r>
            <a:r>
              <a:rPr lang="en-US" sz="2400" b="1" dirty="0" err="1"/>
              <a:t>zavisnosti</a:t>
            </a:r>
            <a:r>
              <a:rPr lang="en-US" sz="2400" b="1" dirty="0"/>
              <a:t> od </a:t>
            </a:r>
            <a:r>
              <a:rPr lang="en-US" sz="2400" b="1" dirty="0" err="1"/>
              <a:t>mogućnosti</a:t>
            </a:r>
            <a:r>
              <a:rPr lang="en-US" sz="2400" b="1" dirty="0"/>
              <a:t> i </a:t>
            </a:r>
            <a:r>
              <a:rPr lang="en-US" sz="2400" b="1" dirty="0" err="1"/>
              <a:t>ciljeva</a:t>
            </a:r>
            <a:r>
              <a:rPr lang="en-US" sz="2400" b="1" dirty="0"/>
              <a:t>, a to </a:t>
            </a:r>
            <a:r>
              <a:rPr lang="en-US" sz="2400" b="1" dirty="0" err="1"/>
              <a:t>su</a:t>
            </a:r>
            <a:r>
              <a:rPr lang="en-US" sz="2400" b="1" dirty="0"/>
              <a:t>:</a:t>
            </a:r>
          </a:p>
          <a:p>
            <a:pPr>
              <a:buFont typeface="+mj-lt"/>
              <a:buAutoNum type="arabicPeriod"/>
            </a:pPr>
            <a:r>
              <a:rPr lang="en-US" sz="2400" b="1" dirty="0" err="1" smtClean="0"/>
              <a:t>fizička</a:t>
            </a:r>
            <a:r>
              <a:rPr lang="en-US" sz="2400" b="1" dirty="0" smtClean="0"/>
              <a:t> </a:t>
            </a:r>
            <a:r>
              <a:rPr lang="en-US" sz="2400" b="1" dirty="0" err="1"/>
              <a:t>infrastruktura</a:t>
            </a:r>
            <a:endParaRPr lang="en-US" sz="2400" b="1" dirty="0"/>
          </a:p>
          <a:p>
            <a:pPr lvl="0">
              <a:buFont typeface="+mj-lt"/>
              <a:buAutoNum type="arabicPeriod"/>
            </a:pPr>
            <a:r>
              <a:rPr lang="en-US" sz="2400" b="1" dirty="0" err="1"/>
              <a:t>sekretarske</a:t>
            </a:r>
            <a:r>
              <a:rPr lang="en-US" sz="2400" b="1" dirty="0"/>
              <a:t> </a:t>
            </a:r>
            <a:r>
              <a:rPr lang="en-US" sz="2400" b="1" dirty="0" err="1"/>
              <a:t>usluge</a:t>
            </a:r>
            <a:endParaRPr lang="en-US" sz="2400" b="1" dirty="0"/>
          </a:p>
          <a:p>
            <a:pPr lvl="0">
              <a:buFont typeface="+mj-lt"/>
              <a:buAutoNum type="arabicPeriod"/>
            </a:pPr>
            <a:r>
              <a:rPr lang="en-US" sz="2400" b="1" dirty="0" err="1"/>
              <a:t>telekomunikacione</a:t>
            </a:r>
            <a:r>
              <a:rPr lang="en-US" sz="2400" b="1" dirty="0"/>
              <a:t> i </a:t>
            </a:r>
            <a:r>
              <a:rPr lang="en-US" sz="2400" b="1" dirty="0" err="1"/>
              <a:t>tehnološke</a:t>
            </a:r>
            <a:r>
              <a:rPr lang="en-US" sz="2400" b="1" dirty="0"/>
              <a:t> </a:t>
            </a:r>
            <a:r>
              <a:rPr lang="en-US" sz="2400" b="1" dirty="0" err="1"/>
              <a:t>usluge</a:t>
            </a:r>
            <a:endParaRPr lang="en-US" sz="2400" b="1" dirty="0"/>
          </a:p>
          <a:p>
            <a:pPr lvl="0">
              <a:buFont typeface="+mj-lt"/>
              <a:buAutoNum type="arabicPeriod"/>
            </a:pPr>
            <a:r>
              <a:rPr lang="en-US" sz="2400" b="1" dirty="0" err="1"/>
              <a:t>usluge</a:t>
            </a:r>
            <a:r>
              <a:rPr lang="en-US" sz="2400" b="1" dirty="0"/>
              <a:t> </a:t>
            </a:r>
            <a:r>
              <a:rPr lang="en-US" sz="2400" b="1" dirty="0" err="1"/>
              <a:t>poslovnog</a:t>
            </a:r>
            <a:r>
              <a:rPr lang="en-US" sz="2400" b="1" dirty="0"/>
              <a:t> </a:t>
            </a:r>
            <a:r>
              <a:rPr lang="en-US" sz="2400" b="1" dirty="0" err="1"/>
              <a:t>planiranja</a:t>
            </a:r>
            <a:r>
              <a:rPr lang="en-US" sz="2400" b="1" dirty="0"/>
              <a:t>, </a:t>
            </a:r>
            <a:r>
              <a:rPr lang="en-US" sz="2400" b="1" dirty="0" err="1"/>
              <a:t>podrške</a:t>
            </a:r>
            <a:r>
              <a:rPr lang="en-US" sz="2400" b="1" dirty="0"/>
              <a:t>, </a:t>
            </a:r>
            <a:r>
              <a:rPr lang="en-US" sz="2400" b="1" dirty="0" err="1"/>
              <a:t>resursa</a:t>
            </a:r>
            <a:r>
              <a:rPr lang="en-US" sz="2400" b="1" dirty="0"/>
              <a:t> i </a:t>
            </a:r>
            <a:r>
              <a:rPr lang="en-US" sz="2400" b="1" dirty="0" err="1"/>
              <a:t>savetodavne</a:t>
            </a:r>
            <a:r>
              <a:rPr lang="en-US" sz="2400" b="1" dirty="0"/>
              <a:t> </a:t>
            </a:r>
            <a:r>
              <a:rPr lang="en-US" sz="2400" b="1" dirty="0" err="1"/>
              <a:t>usluge</a:t>
            </a:r>
            <a:endParaRPr lang="en-US" sz="2400" b="1" dirty="0"/>
          </a:p>
          <a:p>
            <a:pPr lvl="0">
              <a:buFont typeface="+mj-lt"/>
              <a:buAutoNum type="arabicPeriod"/>
            </a:pPr>
            <a:r>
              <a:rPr lang="en-US" sz="2400" b="1" dirty="0" err="1"/>
              <a:t>reklamne</a:t>
            </a:r>
            <a:r>
              <a:rPr lang="en-US" sz="2400" b="1" dirty="0"/>
              <a:t> i </a:t>
            </a:r>
            <a:r>
              <a:rPr lang="en-US" sz="2400" b="1" dirty="0" err="1"/>
              <a:t>marketinške</a:t>
            </a:r>
            <a:endParaRPr lang="en-US" sz="2400" b="1" dirty="0"/>
          </a:p>
          <a:p>
            <a:pPr lvl="0">
              <a:buFont typeface="+mj-lt"/>
              <a:buAutoNum type="arabicPeriod"/>
            </a:pPr>
            <a:r>
              <a:rPr lang="en-US" sz="2400" b="1" dirty="0" err="1"/>
              <a:t>usluge</a:t>
            </a:r>
            <a:r>
              <a:rPr lang="en-US" sz="2400" b="1" dirty="0"/>
              <a:t> </a:t>
            </a:r>
            <a:r>
              <a:rPr lang="en-US" sz="2400" b="1" dirty="0" err="1"/>
              <a:t>finansijskog</a:t>
            </a:r>
            <a:r>
              <a:rPr lang="en-US" sz="2400" b="1" dirty="0"/>
              <a:t> </a:t>
            </a:r>
            <a:r>
              <a:rPr lang="en-US" sz="2400" b="1" dirty="0" err="1"/>
              <a:t>savetovanja</a:t>
            </a:r>
            <a:endParaRPr lang="en-US" sz="2400" b="1" dirty="0"/>
          </a:p>
          <a:p>
            <a:pPr lvl="0">
              <a:buFont typeface="+mj-lt"/>
              <a:buAutoNum type="arabicPeriod"/>
            </a:pPr>
            <a:r>
              <a:rPr lang="en-US" sz="2400" b="1" dirty="0" err="1"/>
              <a:t>usluge</a:t>
            </a:r>
            <a:r>
              <a:rPr lang="en-US" sz="2400" b="1" dirty="0"/>
              <a:t> </a:t>
            </a:r>
            <a:r>
              <a:rPr lang="en-US" sz="2400" b="1" dirty="0" err="1"/>
              <a:t>obuke</a:t>
            </a:r>
            <a:endParaRPr lang="en-US" sz="2400" b="1" dirty="0"/>
          </a:p>
          <a:p>
            <a:pPr lvl="0">
              <a:buFont typeface="+mj-lt"/>
              <a:buAutoNum type="arabicPeriod"/>
            </a:pPr>
            <a:r>
              <a:rPr lang="en-US" sz="2400" b="1" dirty="0"/>
              <a:t>“know-how” </a:t>
            </a:r>
            <a:r>
              <a:rPr lang="en-US" sz="2400" b="1" dirty="0" err="1"/>
              <a:t>usluge</a:t>
            </a:r>
            <a:endParaRPr lang="en-US" sz="2400" b="1" dirty="0"/>
          </a:p>
          <a:p>
            <a:pPr algn="just"/>
            <a:endParaRPr lang="sr-Latn-CS" altLang="en-US" sz="2400" b="1" dirty="0"/>
          </a:p>
        </p:txBody>
      </p:sp>
    </p:spTree>
    <p:extLst>
      <p:ext uri="{BB962C8B-B14F-4D97-AF65-F5344CB8AC3E}">
        <p14:creationId xmlns:p14="http://schemas.microsoft.com/office/powerpoint/2010/main" val="4079762699"/>
      </p:ext>
    </p:extLst>
  </p:cSld>
  <p:clrMapOvr>
    <a:masterClrMapping/>
  </p:clrMapOvr>
  <p:transition>
    <p:strips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sp>
        <p:nvSpPr>
          <p:cNvPr id="322563" name="Rectangle 3"/>
          <p:cNvSpPr>
            <a:spLocks noGrp="1" noChangeArrowheads="1"/>
          </p:cNvSpPr>
          <p:nvPr>
            <p:ph type="body" idx="1"/>
          </p:nvPr>
        </p:nvSpPr>
        <p:spPr>
          <a:xfrm>
            <a:off x="249381" y="1661719"/>
            <a:ext cx="11647055" cy="4800600"/>
          </a:xfrm>
        </p:spPr>
        <p:txBody>
          <a:bodyPr>
            <a:noAutofit/>
          </a:bodyPr>
          <a:lstStyle/>
          <a:p>
            <a:pPr marL="0" lvl="0" indent="0">
              <a:buNone/>
            </a:pPr>
            <a:r>
              <a:rPr lang="sr-Latn-RS" sz="2400" b="1" dirty="0" smtClean="0"/>
              <a:t>9.   </a:t>
            </a:r>
            <a:r>
              <a:rPr lang="en-US" sz="2400" b="1" dirty="0" err="1" smtClean="0"/>
              <a:t>usluge</a:t>
            </a:r>
            <a:r>
              <a:rPr lang="en-US" sz="2400" b="1" dirty="0" smtClean="0"/>
              <a:t> </a:t>
            </a:r>
            <a:r>
              <a:rPr lang="en-US" sz="2400" b="1" dirty="0" err="1"/>
              <a:t>povezivanja</a:t>
            </a:r>
            <a:r>
              <a:rPr lang="en-US" sz="2400" b="1" dirty="0"/>
              <a:t> - </a:t>
            </a:r>
            <a:r>
              <a:rPr lang="en-US" sz="2400" b="1" dirty="0" err="1"/>
              <a:t>naročito</a:t>
            </a:r>
            <a:r>
              <a:rPr lang="en-US" sz="2400" b="1" dirty="0"/>
              <a:t> </a:t>
            </a:r>
            <a:r>
              <a:rPr lang="en-US" sz="2400" b="1" dirty="0" err="1"/>
              <a:t>bitne</a:t>
            </a:r>
            <a:r>
              <a:rPr lang="en-US" sz="2400" b="1" dirty="0"/>
              <a:t> u </a:t>
            </a:r>
            <a:r>
              <a:rPr lang="en-US" sz="2400" b="1" dirty="0" err="1"/>
              <a:t>virtualnom</a:t>
            </a:r>
            <a:r>
              <a:rPr lang="en-US" sz="2400" b="1" dirty="0"/>
              <a:t> </a:t>
            </a:r>
            <a:r>
              <a:rPr lang="en-US" sz="2400" b="1" dirty="0" err="1" smtClean="0"/>
              <a:t>inkubatoru</a:t>
            </a:r>
            <a:r>
              <a:rPr lang="en-US" sz="2400" b="1" dirty="0" smtClean="0"/>
              <a:t>.</a:t>
            </a:r>
            <a:endParaRPr lang="sr-Latn-RS" sz="2400" b="1" dirty="0" smtClean="0"/>
          </a:p>
          <a:p>
            <a:pPr marL="0" lvl="0" indent="0">
              <a:buNone/>
            </a:pPr>
            <a:r>
              <a:rPr lang="sr-Latn-RS" sz="2400" b="1" dirty="0" smtClean="0"/>
              <a:t>10. </a:t>
            </a:r>
            <a:r>
              <a:rPr lang="en-US" sz="2400" b="1" dirty="0" err="1" smtClean="0"/>
              <a:t>industrijska</a:t>
            </a:r>
            <a:r>
              <a:rPr lang="en-US" sz="2400" b="1" dirty="0" smtClean="0"/>
              <a:t> </a:t>
            </a:r>
            <a:r>
              <a:rPr lang="en-US" sz="2400" b="1" dirty="0" err="1"/>
              <a:t>infrastruktura</a:t>
            </a:r>
            <a:endParaRPr lang="en-US" sz="2400" b="1" dirty="0"/>
          </a:p>
          <a:p>
            <a:pPr marL="0" lvl="0" indent="0">
              <a:buNone/>
            </a:pPr>
            <a:r>
              <a:rPr lang="sr-Latn-RS" sz="2400" b="1" dirty="0" smtClean="0"/>
              <a:t>11. </a:t>
            </a:r>
            <a:r>
              <a:rPr lang="en-US" sz="2400" b="1" dirty="0" err="1" smtClean="0"/>
              <a:t>postinkubacione</a:t>
            </a:r>
            <a:r>
              <a:rPr lang="en-US" sz="2400" b="1" dirty="0" smtClean="0"/>
              <a:t> </a:t>
            </a:r>
            <a:r>
              <a:rPr lang="en-US" sz="2400" b="1" dirty="0" err="1"/>
              <a:t>usluge</a:t>
            </a:r>
            <a:endParaRPr lang="en-US" sz="2400" b="1" dirty="0"/>
          </a:p>
          <a:p>
            <a:pPr marL="0" lvl="0" indent="0">
              <a:buNone/>
            </a:pPr>
            <a:r>
              <a:rPr lang="sr-Latn-RS" sz="2400" b="1" dirty="0" smtClean="0"/>
              <a:t>12. </a:t>
            </a:r>
            <a:r>
              <a:rPr lang="en-US" sz="2400" b="1" dirty="0" err="1" smtClean="0"/>
              <a:t>usluge</a:t>
            </a:r>
            <a:r>
              <a:rPr lang="en-US" sz="2400" b="1" dirty="0" smtClean="0"/>
              <a:t> </a:t>
            </a:r>
            <a:r>
              <a:rPr lang="en-US" sz="2400" b="1" dirty="0" err="1"/>
              <a:t>obezbeđenja</a:t>
            </a:r>
            <a:r>
              <a:rPr lang="en-US" sz="2400" b="1" dirty="0"/>
              <a:t> - od </a:t>
            </a:r>
            <a:r>
              <a:rPr lang="en-US" sz="2400" b="1" dirty="0" err="1"/>
              <a:t>fizičke</a:t>
            </a:r>
            <a:r>
              <a:rPr lang="en-US" sz="2400" b="1" dirty="0"/>
              <a:t> </a:t>
            </a:r>
            <a:r>
              <a:rPr lang="en-US" sz="2400" b="1" dirty="0" err="1"/>
              <a:t>ili</a:t>
            </a:r>
            <a:r>
              <a:rPr lang="en-US" sz="2400" b="1" dirty="0"/>
              <a:t> </a:t>
            </a:r>
            <a:r>
              <a:rPr lang="en-US" sz="2400" b="1" dirty="0" err="1"/>
              <a:t>industrijske</a:t>
            </a:r>
            <a:r>
              <a:rPr lang="en-US" sz="2400" b="1" dirty="0"/>
              <a:t> </a:t>
            </a:r>
            <a:r>
              <a:rPr lang="en-US" sz="2400" b="1" dirty="0" err="1"/>
              <a:t>špijunaže</a:t>
            </a:r>
            <a:r>
              <a:rPr lang="en-US" sz="2400" b="1" dirty="0"/>
              <a:t>.</a:t>
            </a:r>
          </a:p>
          <a:p>
            <a:pPr marL="0" indent="0">
              <a:buNone/>
            </a:pPr>
            <a:endParaRPr lang="en-US" sz="2400" b="1" dirty="0"/>
          </a:p>
          <a:p>
            <a:pPr lvl="0"/>
            <a:r>
              <a:rPr lang="en-US" sz="2400" b="1" dirty="0" err="1"/>
              <a:t>Najvažniji</a:t>
            </a:r>
            <a:r>
              <a:rPr lang="en-US" sz="2400" b="1" dirty="0"/>
              <a:t> </a:t>
            </a:r>
            <a:r>
              <a:rPr lang="en-US" sz="2400" b="1" dirty="0" err="1"/>
              <a:t>doprinos</a:t>
            </a:r>
            <a:r>
              <a:rPr lang="en-US" sz="2400" b="1" dirty="0"/>
              <a:t> </a:t>
            </a:r>
            <a:r>
              <a:rPr lang="en-US" sz="2400" b="1" dirty="0" err="1"/>
              <a:t>biznis</a:t>
            </a:r>
            <a:r>
              <a:rPr lang="en-US" sz="2400" b="1" dirty="0"/>
              <a:t> </a:t>
            </a:r>
            <a:r>
              <a:rPr lang="en-US" sz="2400" b="1" dirty="0" err="1"/>
              <a:t>inkubatora</a:t>
            </a:r>
            <a:r>
              <a:rPr lang="en-US" sz="2400" b="1" dirty="0"/>
              <a:t>, </a:t>
            </a:r>
            <a:r>
              <a:rPr lang="en-US" sz="2400" b="1" dirty="0" err="1"/>
              <a:t>prema</a:t>
            </a:r>
            <a:r>
              <a:rPr lang="en-US" sz="2400" b="1" dirty="0"/>
              <a:t> </a:t>
            </a:r>
            <a:r>
              <a:rPr lang="en-US" sz="2400" b="1" dirty="0" err="1"/>
              <a:t>kome</a:t>
            </a:r>
            <a:r>
              <a:rPr lang="en-US" sz="2400" b="1" dirty="0"/>
              <a:t> se i </a:t>
            </a:r>
            <a:r>
              <a:rPr lang="en-US" sz="2400" b="1" dirty="0" err="1"/>
              <a:t>ocenjuje</a:t>
            </a:r>
            <a:r>
              <a:rPr lang="en-US" sz="2400" b="1" dirty="0"/>
              <a:t> </a:t>
            </a:r>
            <a:r>
              <a:rPr lang="en-US" sz="2400" b="1" dirty="0" err="1"/>
              <a:t>njegova</a:t>
            </a:r>
            <a:r>
              <a:rPr lang="en-US" sz="2400" b="1" dirty="0"/>
              <a:t> </a:t>
            </a:r>
            <a:r>
              <a:rPr lang="en-US" sz="2400" b="1" dirty="0" err="1"/>
              <a:t>efikasnost</a:t>
            </a:r>
            <a:r>
              <a:rPr lang="en-US" sz="2400" b="1" dirty="0"/>
              <a:t>, </a:t>
            </a:r>
            <a:r>
              <a:rPr lang="en-US" sz="2400" b="1" dirty="0" err="1"/>
              <a:t>jeste</a:t>
            </a:r>
            <a:r>
              <a:rPr lang="en-US" sz="2400" b="1" dirty="0"/>
              <a:t> </a:t>
            </a:r>
            <a:r>
              <a:rPr lang="en-US" sz="2400" b="1" dirty="0" err="1"/>
              <a:t>broj</a:t>
            </a:r>
            <a:r>
              <a:rPr lang="en-US" sz="2400" b="1" dirty="0"/>
              <a:t> </a:t>
            </a:r>
            <a:r>
              <a:rPr lang="en-US" sz="2400" b="1" dirty="0" err="1"/>
              <a:t>uspešnih</a:t>
            </a:r>
            <a:r>
              <a:rPr lang="en-US" sz="2400" b="1" dirty="0"/>
              <a:t> </a:t>
            </a:r>
            <a:r>
              <a:rPr lang="en-US" sz="2400" b="1" dirty="0" err="1"/>
              <a:t>preduzeća</a:t>
            </a:r>
            <a:r>
              <a:rPr lang="en-US" sz="2400" b="1" dirty="0"/>
              <a:t> </a:t>
            </a:r>
            <a:r>
              <a:rPr lang="en-US" sz="2400" b="1" dirty="0" err="1"/>
              <a:t>koja</a:t>
            </a:r>
            <a:r>
              <a:rPr lang="en-US" sz="2400" b="1" dirty="0"/>
              <a:t> </a:t>
            </a:r>
            <a:r>
              <a:rPr lang="en-US" sz="2400" b="1" dirty="0" err="1"/>
              <a:t>steknu</a:t>
            </a:r>
            <a:r>
              <a:rPr lang="en-US" sz="2400" b="1" dirty="0"/>
              <a:t> </a:t>
            </a:r>
            <a:r>
              <a:rPr lang="en-US" sz="2400" b="1" dirty="0" err="1"/>
              <a:t>zrelost</a:t>
            </a:r>
            <a:r>
              <a:rPr lang="en-US" sz="2400" b="1" dirty="0"/>
              <a:t> i </a:t>
            </a:r>
            <a:r>
              <a:rPr lang="en-US" sz="2400" b="1" dirty="0" err="1"/>
              <a:t>nastave</a:t>
            </a:r>
            <a:r>
              <a:rPr lang="en-US" sz="2400" b="1" dirty="0"/>
              <a:t> </a:t>
            </a:r>
            <a:r>
              <a:rPr lang="en-US" sz="2400" b="1" dirty="0" err="1"/>
              <a:t>sa</a:t>
            </a:r>
            <a:r>
              <a:rPr lang="en-US" sz="2400" b="1" dirty="0"/>
              <a:t> </a:t>
            </a:r>
            <a:r>
              <a:rPr lang="en-US" sz="2400" b="1" dirty="0" err="1"/>
              <a:t>biznisom</a:t>
            </a:r>
            <a:r>
              <a:rPr lang="en-US" sz="2400" b="1" dirty="0"/>
              <a:t> </a:t>
            </a:r>
            <a:r>
              <a:rPr lang="en-US" sz="2400" b="1" dirty="0" err="1"/>
              <a:t>izvan</a:t>
            </a:r>
            <a:r>
              <a:rPr lang="en-US" sz="2400" b="1" dirty="0"/>
              <a:t> </a:t>
            </a:r>
            <a:r>
              <a:rPr lang="en-US" sz="2400" b="1" dirty="0" err="1"/>
              <a:t>prostorija</a:t>
            </a:r>
            <a:r>
              <a:rPr lang="en-US" sz="2400" b="1" dirty="0"/>
              <a:t> </a:t>
            </a:r>
            <a:r>
              <a:rPr lang="en-US" sz="2400" b="1" dirty="0" err="1"/>
              <a:t>inkubatora</a:t>
            </a:r>
            <a:r>
              <a:rPr lang="en-US" sz="2400" b="1" dirty="0"/>
              <a:t>.</a:t>
            </a:r>
          </a:p>
          <a:p>
            <a:pPr marL="0" indent="0" algn="just">
              <a:buNone/>
            </a:pPr>
            <a:endParaRPr lang="sr-Latn-CS" altLang="en-US" sz="2400" b="1" dirty="0"/>
          </a:p>
        </p:txBody>
      </p:sp>
    </p:spTree>
    <p:extLst>
      <p:ext uri="{BB962C8B-B14F-4D97-AF65-F5344CB8AC3E}">
        <p14:creationId xmlns:p14="http://schemas.microsoft.com/office/powerpoint/2010/main" val="1623070045"/>
      </p:ext>
    </p:extLst>
  </p:cSld>
  <p:clrMapOvr>
    <a:masterClrMapping/>
  </p:clrMapOvr>
  <p:transition>
    <p:strips dir="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sp>
        <p:nvSpPr>
          <p:cNvPr id="322563" name="Rectangle 3"/>
          <p:cNvSpPr>
            <a:spLocks noGrp="1" noChangeArrowheads="1"/>
          </p:cNvSpPr>
          <p:nvPr>
            <p:ph type="body" idx="1"/>
          </p:nvPr>
        </p:nvSpPr>
        <p:spPr>
          <a:xfrm>
            <a:off x="332508" y="1292264"/>
            <a:ext cx="11647055" cy="4800600"/>
          </a:xfrm>
        </p:spPr>
        <p:txBody>
          <a:bodyPr>
            <a:noAutofit/>
          </a:bodyPr>
          <a:lstStyle/>
          <a:p>
            <a:pPr lvl="0" algn="just"/>
            <a:r>
              <a:rPr lang="en-US" sz="2400" b="1" dirty="0" err="1" smtClean="0"/>
              <a:t>Biznis</a:t>
            </a:r>
            <a:r>
              <a:rPr lang="en-US" sz="2400" b="1" dirty="0" smtClean="0"/>
              <a:t> </a:t>
            </a:r>
            <a:r>
              <a:rPr lang="en-US" sz="2400" b="1" dirty="0" err="1"/>
              <a:t>inkubator</a:t>
            </a:r>
            <a:r>
              <a:rPr lang="en-US" sz="2400" b="1" dirty="0"/>
              <a:t> je, </a:t>
            </a:r>
            <a:r>
              <a:rPr lang="en-US" sz="2400" b="1" dirty="0" err="1"/>
              <a:t>stoga</a:t>
            </a:r>
            <a:r>
              <a:rPr lang="en-US" sz="2400" b="1" dirty="0"/>
              <a:t>, </a:t>
            </a:r>
            <a:r>
              <a:rPr lang="en-US" sz="2400" b="1" dirty="0" err="1"/>
              <a:t>primarno</a:t>
            </a:r>
            <a:r>
              <a:rPr lang="en-US" sz="2400" b="1" dirty="0"/>
              <a:t> </a:t>
            </a:r>
            <a:r>
              <a:rPr lang="en-US" sz="2400" b="1" dirty="0" err="1"/>
              <a:t>orijentisan</a:t>
            </a:r>
            <a:r>
              <a:rPr lang="en-US" sz="2400" b="1" dirty="0"/>
              <a:t> </a:t>
            </a:r>
            <a:r>
              <a:rPr lang="en-US" sz="2400" b="1" dirty="0" err="1"/>
              <a:t>ka</a:t>
            </a:r>
            <a:r>
              <a:rPr lang="en-US" sz="2400" b="1" dirty="0"/>
              <a:t> </a:t>
            </a:r>
            <a:r>
              <a:rPr lang="en-US" sz="2400" b="1" dirty="0" err="1"/>
              <a:t>početnim</a:t>
            </a:r>
            <a:r>
              <a:rPr lang="en-US" sz="2400" b="1" dirty="0"/>
              <a:t> </a:t>
            </a:r>
            <a:r>
              <a:rPr lang="en-US" sz="2400" b="1" dirty="0" err="1"/>
              <a:t>koracima</a:t>
            </a:r>
            <a:r>
              <a:rPr lang="en-US" sz="2400" b="1" dirty="0"/>
              <a:t> </a:t>
            </a:r>
            <a:r>
              <a:rPr lang="en-US" sz="2400" b="1" dirty="0" err="1"/>
              <a:t>poslovanja</a:t>
            </a:r>
            <a:r>
              <a:rPr lang="en-US" sz="2400" b="1" dirty="0"/>
              <a:t> </a:t>
            </a:r>
            <a:r>
              <a:rPr lang="en-US" sz="2400" b="1" dirty="0" err="1"/>
              <a:t>preduzetnika</a:t>
            </a:r>
            <a:r>
              <a:rPr lang="en-US" sz="2400" b="1" dirty="0"/>
              <a:t>, </a:t>
            </a:r>
            <a:r>
              <a:rPr lang="en-US" sz="2400" b="1" dirty="0" err="1"/>
              <a:t>ali</a:t>
            </a:r>
            <a:r>
              <a:rPr lang="en-US" sz="2400" b="1" dirty="0"/>
              <a:t> je </a:t>
            </a:r>
            <a:r>
              <a:rPr lang="en-US" sz="2400" b="1" dirty="0" err="1"/>
              <a:t>vrlo</a:t>
            </a:r>
            <a:r>
              <a:rPr lang="en-US" sz="2400" b="1" dirty="0"/>
              <a:t> </a:t>
            </a:r>
            <a:r>
              <a:rPr lang="en-US" sz="2400" b="1" dirty="0" err="1"/>
              <a:t>koristan</a:t>
            </a:r>
            <a:r>
              <a:rPr lang="en-US" sz="2400" b="1" dirty="0"/>
              <a:t> i za mala i </a:t>
            </a:r>
            <a:r>
              <a:rPr lang="en-US" sz="2400" b="1" dirty="0" err="1"/>
              <a:t>srednja</a:t>
            </a:r>
            <a:r>
              <a:rPr lang="en-US" sz="2400" b="1" dirty="0"/>
              <a:t> </a:t>
            </a:r>
            <a:r>
              <a:rPr lang="en-US" sz="2400" b="1" dirty="0" err="1"/>
              <a:t>preduzeća</a:t>
            </a:r>
            <a:r>
              <a:rPr lang="en-US" sz="2400" b="1" dirty="0"/>
              <a:t> u </a:t>
            </a:r>
            <a:r>
              <a:rPr lang="en-US" sz="2400" b="1" dirty="0" err="1"/>
              <a:t>ranoj</a:t>
            </a:r>
            <a:r>
              <a:rPr lang="en-US" sz="2400" b="1" dirty="0"/>
              <a:t> </a:t>
            </a:r>
            <a:r>
              <a:rPr lang="en-US" sz="2400" b="1" dirty="0" err="1"/>
              <a:t>fazi</a:t>
            </a:r>
            <a:r>
              <a:rPr lang="en-US" sz="2400" b="1" dirty="0"/>
              <a:t> </a:t>
            </a:r>
            <a:r>
              <a:rPr lang="en-US" sz="2400" b="1" dirty="0" err="1"/>
              <a:t>njihovog</a:t>
            </a:r>
            <a:r>
              <a:rPr lang="en-US" sz="2400" b="1" dirty="0"/>
              <a:t> </a:t>
            </a:r>
            <a:r>
              <a:rPr lang="en-US" sz="2400" b="1" dirty="0" err="1"/>
              <a:t>razvoja</a:t>
            </a:r>
            <a:r>
              <a:rPr lang="en-US" sz="2400" b="1" dirty="0"/>
              <a:t>.</a:t>
            </a:r>
          </a:p>
          <a:p>
            <a:pPr algn="just"/>
            <a:r>
              <a:rPr lang="en-US" sz="2400" b="1" dirty="0"/>
              <a:t> </a:t>
            </a:r>
            <a:r>
              <a:rPr lang="en-US" sz="2400" b="1" dirty="0" err="1" smtClean="0"/>
              <a:t>Ovi</a:t>
            </a:r>
            <a:r>
              <a:rPr lang="en-US" sz="2400" b="1" dirty="0" smtClean="0"/>
              <a:t> </a:t>
            </a:r>
            <a:r>
              <a:rPr lang="en-US" sz="2400" b="1" dirty="0" err="1"/>
              <a:t>centri</a:t>
            </a:r>
            <a:r>
              <a:rPr lang="en-US" sz="2400" b="1" dirty="0"/>
              <a:t> </a:t>
            </a:r>
            <a:r>
              <a:rPr lang="en-US" sz="2400" b="1" dirty="0" err="1"/>
              <a:t>pokušavaju</a:t>
            </a:r>
            <a:r>
              <a:rPr lang="en-US" sz="2400" b="1" dirty="0"/>
              <a:t> da </a:t>
            </a:r>
            <a:r>
              <a:rPr lang="en-US" sz="2400" b="1" dirty="0" err="1"/>
              <a:t>obezbede</a:t>
            </a:r>
            <a:r>
              <a:rPr lang="en-US" sz="2400" b="1" dirty="0"/>
              <a:t> </a:t>
            </a:r>
            <a:r>
              <a:rPr lang="en-US" sz="2400" b="1" dirty="0" err="1"/>
              <a:t>novim</a:t>
            </a:r>
            <a:r>
              <a:rPr lang="en-US" sz="2400" b="1" dirty="0"/>
              <a:t> </a:t>
            </a:r>
            <a:r>
              <a:rPr lang="en-US" sz="2400" b="1" dirty="0" err="1"/>
              <a:t>preduzećima</a:t>
            </a:r>
            <a:r>
              <a:rPr lang="en-US" sz="2400" b="1" dirty="0"/>
              <a:t> </a:t>
            </a:r>
            <a:r>
              <a:rPr lang="en-US" sz="2400" b="1" dirty="0" err="1"/>
              <a:t>nedostajuće</a:t>
            </a:r>
            <a:r>
              <a:rPr lang="en-US" sz="2400" b="1" dirty="0"/>
              <a:t> </a:t>
            </a:r>
            <a:r>
              <a:rPr lang="en-US" sz="2400" b="1" dirty="0" err="1"/>
              <a:t>resurse</a:t>
            </a:r>
            <a:r>
              <a:rPr lang="en-US" sz="2400" b="1" dirty="0"/>
              <a:t> </a:t>
            </a:r>
            <a:r>
              <a:rPr lang="en-US" sz="2400" b="1" dirty="0" err="1"/>
              <a:t>potrebne</a:t>
            </a:r>
            <a:r>
              <a:rPr lang="en-US" sz="2400" b="1" dirty="0"/>
              <a:t> za </a:t>
            </a:r>
            <a:r>
              <a:rPr lang="en-US" sz="2400" b="1" dirty="0" err="1"/>
              <a:t>povećanje</a:t>
            </a:r>
            <a:r>
              <a:rPr lang="en-US" sz="2400" b="1" dirty="0"/>
              <a:t> </a:t>
            </a:r>
            <a:r>
              <a:rPr lang="en-US" sz="2400" b="1" dirty="0" err="1"/>
              <a:t>njihovih</a:t>
            </a:r>
            <a:r>
              <a:rPr lang="en-US" sz="2400" b="1" dirty="0"/>
              <a:t> </a:t>
            </a:r>
            <a:r>
              <a:rPr lang="en-US" sz="2400" b="1" dirty="0" err="1"/>
              <a:t>šansi</a:t>
            </a:r>
            <a:r>
              <a:rPr lang="en-US" sz="2400" b="1" dirty="0"/>
              <a:t> za </a:t>
            </a:r>
            <a:r>
              <a:rPr lang="en-US" sz="2400" b="1" dirty="0" err="1"/>
              <a:t>uspeh</a:t>
            </a:r>
            <a:r>
              <a:rPr lang="en-US" sz="2400" b="1" dirty="0"/>
              <a:t>.</a:t>
            </a:r>
          </a:p>
          <a:p>
            <a:pPr algn="just"/>
            <a:r>
              <a:rPr lang="en-US" sz="2400" b="1" dirty="0"/>
              <a:t> </a:t>
            </a:r>
            <a:r>
              <a:rPr lang="en-US" sz="2400" b="1" dirty="0" err="1" smtClean="0"/>
              <a:t>Postoje</a:t>
            </a:r>
            <a:r>
              <a:rPr lang="en-US" sz="2400" b="1" dirty="0" smtClean="0"/>
              <a:t> </a:t>
            </a:r>
            <a:r>
              <a:rPr lang="en-US" sz="2400" b="1" dirty="0"/>
              <a:t>tri </a:t>
            </a:r>
            <a:r>
              <a:rPr lang="en-US" sz="2400" b="1" dirty="0" err="1"/>
              <a:t>osnovna</a:t>
            </a:r>
            <a:r>
              <a:rPr lang="en-US" sz="2400" b="1" dirty="0"/>
              <a:t> </a:t>
            </a:r>
            <a:r>
              <a:rPr lang="en-US" sz="2400" b="1" dirty="0" err="1"/>
              <a:t>oblika</a:t>
            </a:r>
            <a:r>
              <a:rPr lang="en-US" sz="2400" b="1" dirty="0"/>
              <a:t> </a:t>
            </a:r>
            <a:r>
              <a:rPr lang="en-US" sz="2400" b="1" dirty="0" err="1"/>
              <a:t>centara</a:t>
            </a:r>
            <a:r>
              <a:rPr lang="en-US" sz="2400" b="1" dirty="0"/>
              <a:t> za </a:t>
            </a:r>
            <a:r>
              <a:rPr lang="en-US" sz="2400" b="1" dirty="0" err="1"/>
              <a:t>poslovnu</a:t>
            </a:r>
            <a:r>
              <a:rPr lang="en-US" sz="2400" b="1" dirty="0"/>
              <a:t> </a:t>
            </a:r>
            <a:r>
              <a:rPr lang="en-US" sz="2400" b="1" dirty="0" err="1"/>
              <a:t>pomoć</a:t>
            </a:r>
            <a:r>
              <a:rPr lang="en-US" sz="2400" b="1" dirty="0"/>
              <a:t>. To </a:t>
            </a:r>
            <a:r>
              <a:rPr lang="en-US" sz="2400" b="1" dirty="0" err="1"/>
              <a:t>su</a:t>
            </a:r>
            <a:r>
              <a:rPr lang="en-US" sz="2400" b="1" dirty="0"/>
              <a:t>:</a:t>
            </a:r>
          </a:p>
          <a:p>
            <a:pPr marL="800100" lvl="1" indent="-342900" algn="just">
              <a:buFont typeface="+mj-lt"/>
              <a:buAutoNum type="arabicPeriod"/>
            </a:pPr>
            <a:r>
              <a:rPr lang="en-US" sz="2400" b="1" dirty="0" err="1"/>
              <a:t>centri</a:t>
            </a:r>
            <a:r>
              <a:rPr lang="en-US" sz="2400" b="1" dirty="0"/>
              <a:t> za </a:t>
            </a:r>
            <a:r>
              <a:rPr lang="en-US" sz="2400" b="1" dirty="0" err="1"/>
              <a:t>podršku</a:t>
            </a:r>
            <a:r>
              <a:rPr lang="en-US" sz="2400" b="1" dirty="0"/>
              <a:t> </a:t>
            </a:r>
            <a:r>
              <a:rPr lang="en-US" sz="2400" b="1" dirty="0" err="1"/>
              <a:t>biznisu</a:t>
            </a:r>
            <a:r>
              <a:rPr lang="en-US" sz="2400" b="1" dirty="0"/>
              <a:t> (BSC),</a:t>
            </a:r>
          </a:p>
          <a:p>
            <a:pPr marL="800100" lvl="1" indent="-342900" algn="just">
              <a:buFont typeface="+mj-lt"/>
              <a:buAutoNum type="arabicPeriod"/>
            </a:pPr>
            <a:r>
              <a:rPr lang="en-US" sz="2400" b="1" dirty="0" err="1"/>
              <a:t>inkubatori</a:t>
            </a:r>
            <a:r>
              <a:rPr lang="en-US" sz="2400" b="1" dirty="0"/>
              <a:t> i</a:t>
            </a:r>
          </a:p>
          <a:p>
            <a:pPr marL="800100" lvl="1" indent="-342900" algn="just">
              <a:buFont typeface="+mj-lt"/>
              <a:buAutoNum type="arabicPeriod"/>
            </a:pPr>
            <a:r>
              <a:rPr lang="en-US" sz="2400" b="1" dirty="0" err="1"/>
              <a:t>tehnoparkovi</a:t>
            </a:r>
            <a:r>
              <a:rPr lang="en-US" sz="2400" b="1" dirty="0" smtClean="0"/>
              <a:t>.</a:t>
            </a:r>
            <a:endParaRPr lang="sr-Latn-RS" sz="2400" b="1" dirty="0" smtClean="0"/>
          </a:p>
          <a:p>
            <a:pPr lvl="0"/>
            <a:r>
              <a:rPr lang="en-US" dirty="0" err="1"/>
              <a:t>Postoje</a:t>
            </a:r>
            <a:r>
              <a:rPr lang="en-US" dirty="0"/>
              <a:t> </a:t>
            </a:r>
            <a:r>
              <a:rPr lang="en-US" dirty="0" err="1"/>
              <a:t>različiti</a:t>
            </a:r>
            <a:r>
              <a:rPr lang="en-US" dirty="0"/>
              <a:t> </a:t>
            </a:r>
            <a:r>
              <a:rPr lang="en-US" dirty="0" err="1"/>
              <a:t>tipovi</a:t>
            </a:r>
            <a:r>
              <a:rPr lang="en-US" dirty="0"/>
              <a:t> </a:t>
            </a:r>
            <a:r>
              <a:rPr lang="en-US" dirty="0" err="1"/>
              <a:t>institucija</a:t>
            </a:r>
            <a:r>
              <a:rPr lang="en-US" dirty="0"/>
              <a:t> </a:t>
            </a:r>
            <a:r>
              <a:rPr lang="en-US" dirty="0" err="1"/>
              <a:t>koje</a:t>
            </a:r>
            <a:r>
              <a:rPr lang="en-US" dirty="0"/>
              <a:t> </a:t>
            </a:r>
            <a:r>
              <a:rPr lang="en-US" dirty="0" err="1"/>
              <a:t>pružaju</a:t>
            </a:r>
            <a:r>
              <a:rPr lang="en-US" dirty="0"/>
              <a:t> </a:t>
            </a:r>
            <a:r>
              <a:rPr lang="en-US" dirty="0" err="1"/>
              <a:t>usluge</a:t>
            </a:r>
            <a:r>
              <a:rPr lang="en-US" dirty="0"/>
              <a:t> </a:t>
            </a:r>
            <a:r>
              <a:rPr lang="en-US" dirty="0" err="1"/>
              <a:t>poslovne</a:t>
            </a:r>
            <a:r>
              <a:rPr lang="en-US" dirty="0"/>
              <a:t> </a:t>
            </a:r>
            <a:r>
              <a:rPr lang="en-US" dirty="0" err="1"/>
              <a:t>inkubacije</a:t>
            </a:r>
            <a:r>
              <a:rPr lang="en-US" dirty="0"/>
              <a:t>.</a:t>
            </a:r>
            <a:endParaRPr lang="en-US" sz="2800" dirty="0"/>
          </a:p>
          <a:p>
            <a:r>
              <a:rPr lang="en-US" dirty="0"/>
              <a:t> </a:t>
            </a:r>
            <a:endParaRPr lang="en-US" sz="1400" dirty="0"/>
          </a:p>
          <a:p>
            <a:pPr lvl="0"/>
            <a:r>
              <a:rPr lang="en-US" dirty="0" err="1"/>
              <a:t>Funkcionalno</a:t>
            </a:r>
            <a:r>
              <a:rPr lang="en-US" dirty="0"/>
              <a:t> </a:t>
            </a:r>
            <a:r>
              <a:rPr lang="en-US" dirty="0" err="1"/>
              <a:t>razlikovanje</a:t>
            </a:r>
            <a:r>
              <a:rPr lang="en-US" dirty="0"/>
              <a:t> </a:t>
            </a:r>
            <a:r>
              <a:rPr lang="en-US" dirty="0" err="1"/>
              <a:t>inkubator</a:t>
            </a:r>
            <a:r>
              <a:rPr lang="en-US" dirty="0"/>
              <a:t> </a:t>
            </a:r>
            <a:r>
              <a:rPr lang="en-US" dirty="0" err="1"/>
              <a:t>centara</a:t>
            </a:r>
            <a:r>
              <a:rPr lang="en-US" dirty="0"/>
              <a:t> </a:t>
            </a:r>
            <a:r>
              <a:rPr lang="en-US" dirty="0" err="1"/>
              <a:t>moguće</a:t>
            </a:r>
            <a:r>
              <a:rPr lang="en-US" dirty="0"/>
              <a:t> je s </a:t>
            </a:r>
            <a:r>
              <a:rPr lang="en-US" dirty="0" err="1"/>
              <a:t>obzirom</a:t>
            </a:r>
            <a:r>
              <a:rPr lang="en-US" dirty="0"/>
              <a:t> </a:t>
            </a:r>
            <a:r>
              <a:rPr lang="en-US" dirty="0" err="1"/>
              <a:t>na</a:t>
            </a:r>
            <a:r>
              <a:rPr lang="en-US" dirty="0"/>
              <a:t> </a:t>
            </a:r>
            <a:r>
              <a:rPr lang="en-US" dirty="0" err="1"/>
              <a:t>stepen</a:t>
            </a:r>
            <a:r>
              <a:rPr lang="en-US" dirty="0"/>
              <a:t> </a:t>
            </a:r>
            <a:r>
              <a:rPr lang="en-US" dirty="0" err="1"/>
              <a:t>menadžment</a:t>
            </a:r>
            <a:r>
              <a:rPr lang="en-US" dirty="0"/>
              <a:t> </a:t>
            </a:r>
            <a:r>
              <a:rPr lang="en-US" dirty="0" err="1"/>
              <a:t>podrške</a:t>
            </a:r>
            <a:r>
              <a:rPr lang="en-US" dirty="0"/>
              <a:t> i </a:t>
            </a:r>
            <a:r>
              <a:rPr lang="en-US" dirty="0" err="1"/>
              <a:t>nivo</a:t>
            </a:r>
            <a:r>
              <a:rPr lang="en-US" dirty="0"/>
              <a:t> </a:t>
            </a:r>
            <a:r>
              <a:rPr lang="en-US" dirty="0" err="1"/>
              <a:t>tehnološkog</a:t>
            </a:r>
            <a:r>
              <a:rPr lang="en-US" dirty="0"/>
              <a:t> </a:t>
            </a:r>
            <a:r>
              <a:rPr lang="en-US" dirty="0" err="1"/>
              <a:t>razvoja</a:t>
            </a:r>
            <a:r>
              <a:rPr lang="en-US" dirty="0"/>
              <a:t>.</a:t>
            </a:r>
            <a:endParaRPr lang="en-US" sz="2800" dirty="0"/>
          </a:p>
          <a:p>
            <a:r>
              <a:rPr lang="en-US" dirty="0"/>
              <a:t> </a:t>
            </a:r>
            <a:endParaRPr lang="en-US" sz="1400" dirty="0"/>
          </a:p>
          <a:p>
            <a:pPr lvl="0"/>
            <a:r>
              <a:rPr lang="en-US" dirty="0" err="1"/>
              <a:t>Svaki</a:t>
            </a:r>
            <a:r>
              <a:rPr lang="en-US" dirty="0"/>
              <a:t> od </a:t>
            </a:r>
            <a:r>
              <a:rPr lang="en-US" dirty="0" err="1"/>
              <a:t>ovih</a:t>
            </a:r>
            <a:r>
              <a:rPr lang="en-US" dirty="0"/>
              <a:t> </a:t>
            </a:r>
            <a:r>
              <a:rPr lang="en-US" dirty="0" err="1"/>
              <a:t>subjekata</a:t>
            </a:r>
            <a:r>
              <a:rPr lang="en-US" dirty="0"/>
              <a:t> </a:t>
            </a:r>
            <a:r>
              <a:rPr lang="en-US" dirty="0" err="1"/>
              <a:t>podrazumeva</a:t>
            </a:r>
            <a:r>
              <a:rPr lang="en-US" dirty="0"/>
              <a:t> </a:t>
            </a:r>
            <a:r>
              <a:rPr lang="en-US" dirty="0" err="1"/>
              <a:t>delom</a:t>
            </a:r>
            <a:r>
              <a:rPr lang="en-US" dirty="0"/>
              <a:t> </a:t>
            </a:r>
            <a:r>
              <a:rPr lang="en-US" dirty="0" err="1"/>
              <a:t>drugačiji</a:t>
            </a:r>
            <a:r>
              <a:rPr lang="en-US" dirty="0"/>
              <a:t> </a:t>
            </a:r>
            <a:r>
              <a:rPr lang="en-US" dirty="0" err="1"/>
              <a:t>pristup</a:t>
            </a:r>
            <a:r>
              <a:rPr lang="en-US" dirty="0"/>
              <a:t> </a:t>
            </a:r>
            <a:r>
              <a:rPr lang="en-US" dirty="0" err="1"/>
              <a:t>procesu</a:t>
            </a:r>
            <a:r>
              <a:rPr lang="en-US" dirty="0"/>
              <a:t> </a:t>
            </a:r>
            <a:r>
              <a:rPr lang="en-US" dirty="0" err="1"/>
              <a:t>biznis</a:t>
            </a:r>
            <a:r>
              <a:rPr lang="en-US" dirty="0"/>
              <a:t> </a:t>
            </a:r>
            <a:r>
              <a:rPr lang="en-US" dirty="0" err="1"/>
              <a:t>inkubacije</a:t>
            </a:r>
            <a:r>
              <a:rPr lang="en-US" dirty="0"/>
              <a:t>.</a:t>
            </a:r>
            <a:endParaRPr lang="en-US" sz="2800" dirty="0"/>
          </a:p>
          <a:p>
            <a:pPr marL="457200" lvl="1" indent="0" algn="just">
              <a:buNone/>
            </a:pPr>
            <a:endParaRPr lang="en-US" sz="2400" b="1" dirty="0"/>
          </a:p>
          <a:p>
            <a:pPr marL="0" indent="0" algn="just">
              <a:buNone/>
            </a:pPr>
            <a:endParaRPr lang="en-US" sz="2400" b="1" dirty="0"/>
          </a:p>
          <a:p>
            <a:pPr marL="0" indent="0" algn="just">
              <a:buNone/>
            </a:pPr>
            <a:endParaRPr lang="sr-Latn-CS" altLang="en-US" sz="2400" b="1" dirty="0"/>
          </a:p>
        </p:txBody>
      </p:sp>
    </p:spTree>
    <p:extLst>
      <p:ext uri="{BB962C8B-B14F-4D97-AF65-F5344CB8AC3E}">
        <p14:creationId xmlns:p14="http://schemas.microsoft.com/office/powerpoint/2010/main" val="1362260423"/>
      </p:ext>
    </p:extLst>
  </p:cSld>
  <p:clrMapOvr>
    <a:masterClrMapping/>
  </p:clrMapOvr>
  <p:transition>
    <p:strips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sp>
        <p:nvSpPr>
          <p:cNvPr id="322563" name="Rectangle 3"/>
          <p:cNvSpPr>
            <a:spLocks noGrp="1" noChangeArrowheads="1"/>
          </p:cNvSpPr>
          <p:nvPr>
            <p:ph type="body" idx="1"/>
          </p:nvPr>
        </p:nvSpPr>
        <p:spPr>
          <a:xfrm>
            <a:off x="1394691" y="996701"/>
            <a:ext cx="10631054" cy="4800600"/>
          </a:xfrm>
        </p:spPr>
        <p:txBody>
          <a:bodyPr>
            <a:noAutofit/>
          </a:bodyPr>
          <a:lstStyle/>
          <a:p>
            <a:pPr lvl="0" algn="just"/>
            <a:r>
              <a:rPr lang="en-US" b="1" dirty="0" err="1" smtClean="0"/>
              <a:t>Postoje</a:t>
            </a:r>
            <a:r>
              <a:rPr lang="en-US" b="1" dirty="0" smtClean="0"/>
              <a:t> </a:t>
            </a:r>
            <a:r>
              <a:rPr lang="en-US" b="1" dirty="0" err="1"/>
              <a:t>različiti</a:t>
            </a:r>
            <a:r>
              <a:rPr lang="en-US" b="1" dirty="0"/>
              <a:t> </a:t>
            </a:r>
            <a:r>
              <a:rPr lang="en-US" b="1" dirty="0" err="1"/>
              <a:t>tipovi</a:t>
            </a:r>
            <a:r>
              <a:rPr lang="en-US" b="1" dirty="0"/>
              <a:t> </a:t>
            </a:r>
            <a:r>
              <a:rPr lang="en-US" b="1" dirty="0" err="1"/>
              <a:t>institucija</a:t>
            </a:r>
            <a:r>
              <a:rPr lang="en-US" b="1" dirty="0"/>
              <a:t> </a:t>
            </a:r>
            <a:r>
              <a:rPr lang="en-US" b="1" dirty="0" err="1"/>
              <a:t>koje</a:t>
            </a:r>
            <a:r>
              <a:rPr lang="en-US" b="1" dirty="0"/>
              <a:t> </a:t>
            </a:r>
            <a:r>
              <a:rPr lang="en-US" b="1" dirty="0" err="1"/>
              <a:t>pružaju</a:t>
            </a:r>
            <a:r>
              <a:rPr lang="en-US" b="1" dirty="0"/>
              <a:t> </a:t>
            </a:r>
            <a:r>
              <a:rPr lang="en-US" b="1" dirty="0" err="1"/>
              <a:t>usluge</a:t>
            </a:r>
            <a:r>
              <a:rPr lang="en-US" b="1" dirty="0"/>
              <a:t> </a:t>
            </a:r>
            <a:r>
              <a:rPr lang="en-US" b="1" dirty="0" err="1"/>
              <a:t>poslovne</a:t>
            </a:r>
            <a:r>
              <a:rPr lang="en-US" b="1" dirty="0"/>
              <a:t> </a:t>
            </a:r>
            <a:r>
              <a:rPr lang="en-US" b="1" dirty="0" err="1"/>
              <a:t>inkubacije</a:t>
            </a:r>
            <a:r>
              <a:rPr lang="en-US" b="1" dirty="0"/>
              <a:t>.</a:t>
            </a:r>
            <a:endParaRPr lang="en-US" sz="2800" b="1" dirty="0"/>
          </a:p>
          <a:p>
            <a:pPr algn="just"/>
            <a:r>
              <a:rPr lang="en-US" b="1" dirty="0"/>
              <a:t> </a:t>
            </a:r>
            <a:r>
              <a:rPr lang="en-US" b="1" dirty="0" err="1" smtClean="0"/>
              <a:t>Funkcionalno</a:t>
            </a:r>
            <a:r>
              <a:rPr lang="en-US" b="1" dirty="0" smtClean="0"/>
              <a:t> </a:t>
            </a:r>
            <a:r>
              <a:rPr lang="en-US" b="1" dirty="0" err="1"/>
              <a:t>razlikovanje</a:t>
            </a:r>
            <a:r>
              <a:rPr lang="en-US" b="1" dirty="0"/>
              <a:t> </a:t>
            </a:r>
            <a:r>
              <a:rPr lang="en-US" b="1" dirty="0" err="1"/>
              <a:t>inkubator</a:t>
            </a:r>
            <a:r>
              <a:rPr lang="en-US" b="1" dirty="0"/>
              <a:t> </a:t>
            </a:r>
            <a:r>
              <a:rPr lang="en-US" b="1" dirty="0" err="1"/>
              <a:t>centara</a:t>
            </a:r>
            <a:r>
              <a:rPr lang="en-US" b="1" dirty="0"/>
              <a:t> </a:t>
            </a:r>
            <a:r>
              <a:rPr lang="en-US" b="1" dirty="0" err="1"/>
              <a:t>moguće</a:t>
            </a:r>
            <a:r>
              <a:rPr lang="en-US" b="1" dirty="0"/>
              <a:t> je s </a:t>
            </a:r>
            <a:r>
              <a:rPr lang="en-US" b="1" dirty="0" err="1"/>
              <a:t>obzirom</a:t>
            </a:r>
            <a:r>
              <a:rPr lang="en-US" b="1" dirty="0"/>
              <a:t> </a:t>
            </a:r>
            <a:r>
              <a:rPr lang="en-US" b="1" dirty="0" err="1"/>
              <a:t>na</a:t>
            </a:r>
            <a:r>
              <a:rPr lang="en-US" b="1" dirty="0"/>
              <a:t> </a:t>
            </a:r>
            <a:r>
              <a:rPr lang="en-US" b="1" dirty="0" err="1"/>
              <a:t>stepen</a:t>
            </a:r>
            <a:r>
              <a:rPr lang="en-US" b="1" dirty="0"/>
              <a:t> </a:t>
            </a:r>
            <a:r>
              <a:rPr lang="en-US" b="1" dirty="0" err="1"/>
              <a:t>menadžment</a:t>
            </a:r>
            <a:r>
              <a:rPr lang="en-US" b="1" dirty="0"/>
              <a:t> </a:t>
            </a:r>
            <a:r>
              <a:rPr lang="en-US" b="1" dirty="0" err="1"/>
              <a:t>podrške</a:t>
            </a:r>
            <a:r>
              <a:rPr lang="en-US" b="1" dirty="0"/>
              <a:t> i </a:t>
            </a:r>
            <a:r>
              <a:rPr lang="en-US" b="1" dirty="0" err="1"/>
              <a:t>nivo</a:t>
            </a:r>
            <a:r>
              <a:rPr lang="en-US" b="1" dirty="0"/>
              <a:t> </a:t>
            </a:r>
            <a:r>
              <a:rPr lang="en-US" b="1" dirty="0" err="1"/>
              <a:t>tehnološkog</a:t>
            </a:r>
            <a:r>
              <a:rPr lang="en-US" b="1" dirty="0"/>
              <a:t> </a:t>
            </a:r>
            <a:r>
              <a:rPr lang="en-US" b="1" dirty="0" err="1"/>
              <a:t>razvoja</a:t>
            </a:r>
            <a:r>
              <a:rPr lang="en-US" b="1" dirty="0"/>
              <a:t>.</a:t>
            </a:r>
            <a:endParaRPr lang="en-US" sz="2800" b="1" dirty="0"/>
          </a:p>
          <a:p>
            <a:pPr algn="just"/>
            <a:r>
              <a:rPr lang="en-US" b="1" dirty="0"/>
              <a:t> </a:t>
            </a:r>
            <a:r>
              <a:rPr lang="en-US" b="1" dirty="0" err="1" smtClean="0"/>
              <a:t>Svaki</a:t>
            </a:r>
            <a:r>
              <a:rPr lang="en-US" b="1" dirty="0" smtClean="0"/>
              <a:t> </a:t>
            </a:r>
            <a:r>
              <a:rPr lang="en-US" b="1" dirty="0"/>
              <a:t>od </a:t>
            </a:r>
            <a:r>
              <a:rPr lang="en-US" b="1" dirty="0" err="1"/>
              <a:t>ovih</a:t>
            </a:r>
            <a:r>
              <a:rPr lang="en-US" b="1" dirty="0"/>
              <a:t> </a:t>
            </a:r>
            <a:r>
              <a:rPr lang="en-US" b="1" dirty="0" err="1"/>
              <a:t>subjekata</a:t>
            </a:r>
            <a:r>
              <a:rPr lang="en-US" b="1" dirty="0"/>
              <a:t> </a:t>
            </a:r>
            <a:r>
              <a:rPr lang="en-US" b="1" dirty="0" err="1"/>
              <a:t>podrazumeva</a:t>
            </a:r>
            <a:r>
              <a:rPr lang="en-US" b="1" dirty="0"/>
              <a:t> </a:t>
            </a:r>
            <a:r>
              <a:rPr lang="en-US" b="1" dirty="0" err="1"/>
              <a:t>delom</a:t>
            </a:r>
            <a:r>
              <a:rPr lang="en-US" b="1" dirty="0"/>
              <a:t> </a:t>
            </a:r>
            <a:r>
              <a:rPr lang="en-US" b="1" dirty="0" err="1"/>
              <a:t>drugačiji</a:t>
            </a:r>
            <a:r>
              <a:rPr lang="en-US" b="1" dirty="0"/>
              <a:t> </a:t>
            </a:r>
            <a:r>
              <a:rPr lang="en-US" b="1" dirty="0" err="1"/>
              <a:t>pristup</a:t>
            </a:r>
            <a:r>
              <a:rPr lang="en-US" b="1" dirty="0"/>
              <a:t> </a:t>
            </a:r>
            <a:r>
              <a:rPr lang="en-US" b="1" dirty="0" err="1"/>
              <a:t>procesu</a:t>
            </a:r>
            <a:r>
              <a:rPr lang="en-US" b="1" dirty="0"/>
              <a:t> </a:t>
            </a:r>
            <a:r>
              <a:rPr lang="en-US" b="1" dirty="0" err="1"/>
              <a:t>biznis</a:t>
            </a:r>
            <a:r>
              <a:rPr lang="en-US" b="1" dirty="0"/>
              <a:t> </a:t>
            </a:r>
            <a:r>
              <a:rPr lang="en-US" b="1" dirty="0" err="1"/>
              <a:t>inkubacije</a:t>
            </a:r>
            <a:r>
              <a:rPr lang="en-US" b="1" dirty="0"/>
              <a:t>.</a:t>
            </a:r>
            <a:endParaRPr lang="en-US" sz="2800" b="1" dirty="0"/>
          </a:p>
          <a:p>
            <a:pPr marL="457200" lvl="1" indent="0" algn="just">
              <a:buNone/>
            </a:pPr>
            <a:endParaRPr lang="en-US" sz="2400" b="1" dirty="0"/>
          </a:p>
          <a:p>
            <a:pPr marL="0" indent="0" algn="just">
              <a:buNone/>
            </a:pPr>
            <a:endParaRPr lang="en-US" sz="2400" b="1" dirty="0"/>
          </a:p>
          <a:p>
            <a:pPr marL="0" indent="0" algn="just">
              <a:buNone/>
            </a:pPr>
            <a:endParaRPr lang="sr-Latn-CS" altLang="en-US" sz="2400" b="1" dirty="0"/>
          </a:p>
        </p:txBody>
      </p:sp>
      <p:pic>
        <p:nvPicPr>
          <p:cNvPr id="2" name="Picture 1"/>
          <p:cNvPicPr>
            <a:picLocks noChangeAspect="1"/>
          </p:cNvPicPr>
          <p:nvPr/>
        </p:nvPicPr>
        <p:blipFill>
          <a:blip r:embed="rId2"/>
          <a:stretch>
            <a:fillRect/>
          </a:stretch>
        </p:blipFill>
        <p:spPr>
          <a:xfrm>
            <a:off x="3937576" y="2685099"/>
            <a:ext cx="6515313" cy="3983555"/>
          </a:xfrm>
          <a:prstGeom prst="rect">
            <a:avLst/>
          </a:prstGeom>
        </p:spPr>
      </p:pic>
      <p:sp>
        <p:nvSpPr>
          <p:cNvPr id="3" name="TextBox 2"/>
          <p:cNvSpPr txBox="1"/>
          <p:nvPr/>
        </p:nvSpPr>
        <p:spPr>
          <a:xfrm>
            <a:off x="2900222" y="2623127"/>
            <a:ext cx="1167307" cy="276999"/>
          </a:xfrm>
          <a:prstGeom prst="rect">
            <a:avLst/>
          </a:prstGeom>
          <a:noFill/>
        </p:spPr>
        <p:txBody>
          <a:bodyPr wrap="none" rtlCol="0">
            <a:spAutoFit/>
          </a:bodyPr>
          <a:lstStyle/>
          <a:p>
            <a:r>
              <a:rPr lang="sr-Latn-RS" sz="1200" b="1" dirty="0" smtClean="0"/>
              <a:t>Menadžment</a:t>
            </a:r>
            <a:endParaRPr lang="en-US" sz="1200" b="1" dirty="0"/>
          </a:p>
        </p:txBody>
      </p:sp>
      <p:sp>
        <p:nvSpPr>
          <p:cNvPr id="4" name="TextBox 3"/>
          <p:cNvSpPr txBox="1"/>
          <p:nvPr/>
        </p:nvSpPr>
        <p:spPr>
          <a:xfrm>
            <a:off x="10455567" y="6391568"/>
            <a:ext cx="630301" cy="276999"/>
          </a:xfrm>
          <a:prstGeom prst="rect">
            <a:avLst/>
          </a:prstGeom>
          <a:noFill/>
        </p:spPr>
        <p:txBody>
          <a:bodyPr wrap="none" rtlCol="0">
            <a:spAutoFit/>
          </a:bodyPr>
          <a:lstStyle/>
          <a:p>
            <a:r>
              <a:rPr lang="sr-Latn-RS" sz="1200" b="1" dirty="0" smtClean="0"/>
              <a:t>razvoj</a:t>
            </a:r>
            <a:endParaRPr lang="en-US" sz="1200" b="1" dirty="0"/>
          </a:p>
        </p:txBody>
      </p:sp>
    </p:spTree>
    <p:extLst>
      <p:ext uri="{BB962C8B-B14F-4D97-AF65-F5344CB8AC3E}">
        <p14:creationId xmlns:p14="http://schemas.microsoft.com/office/powerpoint/2010/main" val="1885663756"/>
      </p:ext>
    </p:extLst>
  </p:cSld>
  <p:clrMapOvr>
    <a:masterClrMapping/>
  </p:clrMapOvr>
  <p:transition>
    <p:strips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sp>
        <p:nvSpPr>
          <p:cNvPr id="322563" name="Rectangle 3"/>
          <p:cNvSpPr>
            <a:spLocks noGrp="1" noChangeArrowheads="1"/>
          </p:cNvSpPr>
          <p:nvPr>
            <p:ph type="body" idx="1"/>
          </p:nvPr>
        </p:nvSpPr>
        <p:spPr>
          <a:xfrm>
            <a:off x="1708727" y="1292264"/>
            <a:ext cx="10270836" cy="4800600"/>
          </a:xfrm>
        </p:spPr>
        <p:txBody>
          <a:bodyPr>
            <a:noAutofit/>
          </a:bodyPr>
          <a:lstStyle/>
          <a:p>
            <a:pPr lvl="0" algn="just"/>
            <a:r>
              <a:rPr lang="en-US" sz="2200" b="1" i="1" dirty="0" err="1">
                <a:solidFill>
                  <a:srgbClr val="C00000"/>
                </a:solidFill>
              </a:rPr>
              <a:t>Klasični</a:t>
            </a:r>
            <a:r>
              <a:rPr lang="en-US" sz="2200" b="1" i="1" dirty="0">
                <a:solidFill>
                  <a:srgbClr val="C00000"/>
                </a:solidFill>
              </a:rPr>
              <a:t> </a:t>
            </a:r>
            <a:r>
              <a:rPr lang="en-US" sz="2200" b="1" i="1" dirty="0" err="1">
                <a:solidFill>
                  <a:srgbClr val="C00000"/>
                </a:solidFill>
              </a:rPr>
              <a:t>biznis</a:t>
            </a:r>
            <a:r>
              <a:rPr lang="en-US" sz="2200" b="1" i="1" dirty="0">
                <a:solidFill>
                  <a:srgbClr val="C00000"/>
                </a:solidFill>
              </a:rPr>
              <a:t> </a:t>
            </a:r>
            <a:r>
              <a:rPr lang="en-US" sz="2200" b="1" i="1" dirty="0" err="1">
                <a:solidFill>
                  <a:srgbClr val="C00000"/>
                </a:solidFill>
              </a:rPr>
              <a:t>inkubatori</a:t>
            </a:r>
            <a:r>
              <a:rPr lang="en-US" sz="2200" b="1" i="1" dirty="0">
                <a:solidFill>
                  <a:srgbClr val="C00000"/>
                </a:solidFill>
              </a:rPr>
              <a:t> </a:t>
            </a:r>
            <a:r>
              <a:rPr lang="en-US" sz="2200" b="1" dirty="0" err="1"/>
              <a:t>novoosnovanim</a:t>
            </a:r>
            <a:r>
              <a:rPr lang="en-US" sz="2200" b="1" dirty="0"/>
              <a:t> </a:t>
            </a:r>
            <a:r>
              <a:rPr lang="en-US" sz="2200" b="1" dirty="0" err="1"/>
              <a:t>preduzećima</a:t>
            </a:r>
            <a:r>
              <a:rPr lang="en-US" sz="2200" b="1" dirty="0"/>
              <a:t> </a:t>
            </a:r>
            <a:r>
              <a:rPr lang="en-US" sz="2200" b="1" dirty="0" err="1"/>
              <a:t>obezbeđuju</a:t>
            </a:r>
            <a:r>
              <a:rPr lang="en-US" sz="2200" b="1" dirty="0"/>
              <a:t> </a:t>
            </a:r>
            <a:r>
              <a:rPr lang="en-US" sz="2200" b="1" dirty="0" err="1"/>
              <a:t>prostorije</a:t>
            </a:r>
            <a:r>
              <a:rPr lang="en-US" sz="2200" b="1" dirty="0"/>
              <a:t>, </a:t>
            </a:r>
            <a:r>
              <a:rPr lang="en-US" sz="2200" b="1" dirty="0" err="1"/>
              <a:t>infrastrukturu</a:t>
            </a:r>
            <a:r>
              <a:rPr lang="en-US" sz="2200" b="1" dirty="0"/>
              <a:t> i </a:t>
            </a:r>
            <a:r>
              <a:rPr lang="en-US" sz="2200" b="1" dirty="0" err="1"/>
              <a:t>razne</a:t>
            </a:r>
            <a:r>
              <a:rPr lang="en-US" sz="2200" b="1" dirty="0"/>
              <a:t> </a:t>
            </a:r>
            <a:r>
              <a:rPr lang="en-US" sz="2200" b="1" dirty="0" err="1"/>
              <a:t>usluge</a:t>
            </a:r>
            <a:r>
              <a:rPr lang="en-US" sz="2200" b="1" dirty="0"/>
              <a:t> </a:t>
            </a:r>
            <a:r>
              <a:rPr lang="en-US" sz="2200" b="1" dirty="0" err="1"/>
              <a:t>koje</a:t>
            </a:r>
            <a:r>
              <a:rPr lang="en-US" sz="2200" b="1" dirty="0"/>
              <a:t> </a:t>
            </a:r>
            <a:r>
              <a:rPr lang="en-US" sz="2200" b="1" dirty="0" err="1"/>
              <a:t>mogu</a:t>
            </a:r>
            <a:r>
              <a:rPr lang="en-US" sz="2200" b="1" dirty="0"/>
              <a:t> </a:t>
            </a:r>
            <a:r>
              <a:rPr lang="en-US" sz="2200" b="1" dirty="0" err="1"/>
              <a:t>unaprediti</a:t>
            </a:r>
            <a:r>
              <a:rPr lang="en-US" sz="2200" b="1" dirty="0"/>
              <a:t> </a:t>
            </a:r>
            <a:r>
              <a:rPr lang="en-US" sz="2200" b="1" dirty="0" err="1"/>
              <a:t>njihovu</a:t>
            </a:r>
            <a:r>
              <a:rPr lang="en-US" sz="2200" b="1" dirty="0"/>
              <a:t> </a:t>
            </a:r>
            <a:r>
              <a:rPr lang="en-US" sz="2200" b="1" dirty="0" err="1"/>
              <a:t>sposobnost</a:t>
            </a:r>
            <a:r>
              <a:rPr lang="en-US" sz="2200" b="1" dirty="0"/>
              <a:t> da </a:t>
            </a:r>
            <a:r>
              <a:rPr lang="en-US" sz="2200" b="1" dirty="0" err="1"/>
              <a:t>započnu</a:t>
            </a:r>
            <a:r>
              <a:rPr lang="en-US" sz="2200" b="1" dirty="0"/>
              <a:t> i </a:t>
            </a:r>
            <a:r>
              <a:rPr lang="en-US" sz="2200" b="1" dirty="0" err="1"/>
              <a:t>vode</a:t>
            </a:r>
            <a:r>
              <a:rPr lang="en-US" sz="2200" b="1" dirty="0"/>
              <a:t> </a:t>
            </a:r>
            <a:r>
              <a:rPr lang="en-US" sz="2200" b="1" dirty="0" err="1"/>
              <a:t>svoje</a:t>
            </a:r>
            <a:r>
              <a:rPr lang="en-US" sz="2200" b="1" dirty="0"/>
              <a:t> </a:t>
            </a:r>
            <a:r>
              <a:rPr lang="en-US" sz="2200" b="1" dirty="0" err="1"/>
              <a:t>operacije</a:t>
            </a:r>
            <a:r>
              <a:rPr lang="en-US" sz="2200" b="1" dirty="0"/>
              <a:t> u </a:t>
            </a:r>
            <a:r>
              <a:rPr lang="en-US" sz="2200" b="1" dirty="0" err="1"/>
              <a:t>toku</a:t>
            </a:r>
            <a:r>
              <a:rPr lang="en-US" sz="2200" b="1" dirty="0"/>
              <a:t> </a:t>
            </a:r>
            <a:r>
              <a:rPr lang="en-US" sz="2200" b="1" dirty="0" err="1"/>
              <a:t>ranog</a:t>
            </a:r>
            <a:r>
              <a:rPr lang="en-US" sz="2200" b="1" dirty="0"/>
              <a:t> </a:t>
            </a:r>
            <a:r>
              <a:rPr lang="en-US" sz="2200" b="1" dirty="0" err="1"/>
              <a:t>razvoja</a:t>
            </a:r>
            <a:r>
              <a:rPr lang="en-US" sz="2200" b="1" dirty="0"/>
              <a:t>.</a:t>
            </a:r>
          </a:p>
          <a:p>
            <a:pPr algn="just"/>
            <a:r>
              <a:rPr lang="en-US" sz="2200" b="1" i="1" dirty="0" err="1" smtClean="0">
                <a:solidFill>
                  <a:srgbClr val="C00000"/>
                </a:solidFill>
              </a:rPr>
              <a:t>Biznis</a:t>
            </a:r>
            <a:r>
              <a:rPr lang="en-US" sz="2200" b="1" i="1" dirty="0" smtClean="0">
                <a:solidFill>
                  <a:srgbClr val="C00000"/>
                </a:solidFill>
              </a:rPr>
              <a:t> </a:t>
            </a:r>
            <a:r>
              <a:rPr lang="en-US" sz="2200" b="1" i="1" dirty="0">
                <a:solidFill>
                  <a:srgbClr val="C00000"/>
                </a:solidFill>
              </a:rPr>
              <a:t>i </a:t>
            </a:r>
            <a:r>
              <a:rPr lang="en-US" sz="2200" b="1" i="1" dirty="0" err="1">
                <a:solidFill>
                  <a:srgbClr val="C00000"/>
                </a:solidFill>
              </a:rPr>
              <a:t>inovacioni</a:t>
            </a:r>
            <a:r>
              <a:rPr lang="en-US" sz="2200" b="1" i="1" dirty="0">
                <a:solidFill>
                  <a:srgbClr val="C00000"/>
                </a:solidFill>
              </a:rPr>
              <a:t> </a:t>
            </a:r>
            <a:r>
              <a:rPr lang="en-US" sz="2200" b="1" i="1" dirty="0" err="1">
                <a:solidFill>
                  <a:srgbClr val="C00000"/>
                </a:solidFill>
              </a:rPr>
              <a:t>centar</a:t>
            </a:r>
            <a:r>
              <a:rPr lang="en-US" sz="2200" b="1" i="1" dirty="0">
                <a:solidFill>
                  <a:srgbClr val="C00000"/>
                </a:solidFill>
              </a:rPr>
              <a:t> (BIC) </a:t>
            </a:r>
            <a:r>
              <a:rPr lang="en-US" sz="2200" b="1" dirty="0" err="1"/>
              <a:t>imaju</a:t>
            </a:r>
            <a:r>
              <a:rPr lang="en-US" sz="2200" b="1" dirty="0"/>
              <a:t> za </a:t>
            </a:r>
            <a:r>
              <a:rPr lang="en-US" sz="2200" b="1" dirty="0" err="1"/>
              <a:t>cilj</a:t>
            </a:r>
            <a:r>
              <a:rPr lang="en-US" sz="2200" b="1" dirty="0"/>
              <a:t> </a:t>
            </a:r>
            <a:r>
              <a:rPr lang="en-US" sz="2200" b="1" dirty="0" err="1"/>
              <a:t>generisanje</a:t>
            </a:r>
            <a:r>
              <a:rPr lang="en-US" sz="2200" b="1" dirty="0"/>
              <a:t> </a:t>
            </a:r>
            <a:r>
              <a:rPr lang="en-US" sz="2200" b="1" dirty="0" err="1"/>
              <a:t>novih</a:t>
            </a:r>
            <a:r>
              <a:rPr lang="en-US" sz="2200" b="1" dirty="0"/>
              <a:t> </a:t>
            </a:r>
            <a:r>
              <a:rPr lang="en-US" sz="2200" b="1" dirty="0" err="1"/>
              <a:t>inovativnih</a:t>
            </a:r>
            <a:r>
              <a:rPr lang="en-US" sz="2200" b="1" dirty="0"/>
              <a:t> </a:t>
            </a:r>
            <a:r>
              <a:rPr lang="en-US" sz="2200" b="1" dirty="0" err="1"/>
              <a:t>preduzeća</a:t>
            </a:r>
            <a:r>
              <a:rPr lang="en-US" sz="2200" b="1" dirty="0"/>
              <a:t> </a:t>
            </a:r>
            <a:r>
              <a:rPr lang="en-US" sz="2200" b="1" dirty="0" err="1"/>
              <a:t>koja</a:t>
            </a:r>
            <a:r>
              <a:rPr lang="en-US" sz="2200" b="1" dirty="0"/>
              <a:t> </a:t>
            </a:r>
            <a:r>
              <a:rPr lang="en-US" sz="2200" b="1" dirty="0" err="1"/>
              <a:t>su</a:t>
            </a:r>
            <a:r>
              <a:rPr lang="en-US" sz="2200" b="1" dirty="0"/>
              <a:t> </a:t>
            </a:r>
            <a:r>
              <a:rPr lang="en-US" sz="2200" b="1" dirty="0" err="1"/>
              <a:t>angažovana</a:t>
            </a:r>
            <a:r>
              <a:rPr lang="en-US" sz="2200" b="1" dirty="0"/>
              <a:t> </a:t>
            </a:r>
            <a:r>
              <a:rPr lang="en-US" sz="2200" b="1" dirty="0" err="1"/>
              <a:t>na</a:t>
            </a:r>
            <a:r>
              <a:rPr lang="en-US" sz="2200" b="1" dirty="0"/>
              <a:t> </a:t>
            </a:r>
            <a:r>
              <a:rPr lang="en-US" sz="2200" b="1" dirty="0" err="1"/>
              <a:t>delatnostima</a:t>
            </a:r>
            <a:r>
              <a:rPr lang="en-US" sz="2200" b="1" dirty="0"/>
              <a:t> </a:t>
            </a:r>
            <a:r>
              <a:rPr lang="en-US" sz="2200" b="1" dirty="0" err="1"/>
              <a:t>visoke</a:t>
            </a:r>
            <a:r>
              <a:rPr lang="en-US" sz="2200" b="1" dirty="0"/>
              <a:t> </a:t>
            </a:r>
            <a:r>
              <a:rPr lang="en-US" sz="2200" b="1" dirty="0" err="1"/>
              <a:t>dodatne</a:t>
            </a:r>
            <a:r>
              <a:rPr lang="en-US" sz="2200" b="1" dirty="0"/>
              <a:t> </a:t>
            </a:r>
            <a:r>
              <a:rPr lang="en-US" sz="2200" b="1" dirty="0" err="1"/>
              <a:t>vrednosti</a:t>
            </a:r>
            <a:r>
              <a:rPr lang="en-US" sz="2200" b="1" dirty="0"/>
              <a:t>, </a:t>
            </a:r>
            <a:r>
              <a:rPr lang="en-US" sz="2200" b="1" dirty="0" err="1"/>
              <a:t>ali</a:t>
            </a:r>
            <a:r>
              <a:rPr lang="en-US" sz="2200" b="1" dirty="0"/>
              <a:t> </a:t>
            </a:r>
            <a:r>
              <a:rPr lang="en-US" sz="2200" b="1" dirty="0" err="1"/>
              <a:t>koja</a:t>
            </a:r>
            <a:r>
              <a:rPr lang="en-US" sz="2200" b="1" dirty="0"/>
              <a:t> </a:t>
            </a:r>
            <a:r>
              <a:rPr lang="en-US" sz="2200" b="1" dirty="0" err="1"/>
              <a:t>nisu</a:t>
            </a:r>
            <a:r>
              <a:rPr lang="en-US" sz="2200" b="1" dirty="0"/>
              <a:t> </a:t>
            </a:r>
            <a:r>
              <a:rPr lang="en-US" sz="2200" b="1" dirty="0" err="1"/>
              <a:t>obavezno</a:t>
            </a:r>
            <a:r>
              <a:rPr lang="en-US" sz="2200" b="1" dirty="0"/>
              <a:t> </a:t>
            </a:r>
            <a:r>
              <a:rPr lang="en-US" sz="2200" b="1" dirty="0" err="1"/>
              <a:t>tehnološka</a:t>
            </a:r>
            <a:r>
              <a:rPr lang="en-US" sz="2200" b="1" dirty="0"/>
              <a:t>.</a:t>
            </a:r>
          </a:p>
          <a:p>
            <a:pPr algn="just"/>
            <a:r>
              <a:rPr lang="en-US" sz="2200" b="1" dirty="0" smtClean="0"/>
              <a:t>Za </a:t>
            </a:r>
            <a:r>
              <a:rPr lang="en-US" sz="2200" b="1" dirty="0" err="1"/>
              <a:t>razliku</a:t>
            </a:r>
            <a:r>
              <a:rPr lang="en-US" sz="2200" b="1" dirty="0"/>
              <a:t> od </a:t>
            </a:r>
            <a:r>
              <a:rPr lang="en-US" sz="2200" b="1" dirty="0" err="1"/>
              <a:t>inovacionih</a:t>
            </a:r>
            <a:r>
              <a:rPr lang="en-US" sz="2200" b="1" dirty="0"/>
              <a:t> </a:t>
            </a:r>
            <a:r>
              <a:rPr lang="en-US" sz="2200" b="1" dirty="0" err="1"/>
              <a:t>centara</a:t>
            </a:r>
            <a:r>
              <a:rPr lang="en-US" sz="2200" b="1" dirty="0">
                <a:solidFill>
                  <a:srgbClr val="C00000"/>
                </a:solidFill>
              </a:rPr>
              <a:t>, </a:t>
            </a:r>
            <a:r>
              <a:rPr lang="en-US" sz="2200" b="1" i="1" dirty="0" err="1">
                <a:solidFill>
                  <a:srgbClr val="C00000"/>
                </a:solidFill>
              </a:rPr>
              <a:t>tehnološki</a:t>
            </a:r>
            <a:r>
              <a:rPr lang="en-US" sz="2200" b="1" i="1" dirty="0">
                <a:solidFill>
                  <a:srgbClr val="C00000"/>
                </a:solidFill>
              </a:rPr>
              <a:t> </a:t>
            </a:r>
            <a:r>
              <a:rPr lang="en-US" sz="2200" b="1" i="1" dirty="0" err="1">
                <a:solidFill>
                  <a:srgbClr val="C00000"/>
                </a:solidFill>
              </a:rPr>
              <a:t>centri</a:t>
            </a:r>
            <a:r>
              <a:rPr lang="en-US" sz="2200" b="1" i="1" dirty="0">
                <a:solidFill>
                  <a:srgbClr val="C00000"/>
                </a:solidFill>
              </a:rPr>
              <a:t> </a:t>
            </a:r>
            <a:r>
              <a:rPr lang="en-US" sz="2200" b="1" dirty="0" err="1"/>
              <a:t>koji</a:t>
            </a:r>
            <a:r>
              <a:rPr lang="en-US" sz="2200" b="1" dirty="0"/>
              <a:t> se </a:t>
            </a:r>
            <a:r>
              <a:rPr lang="en-US" sz="2200" b="1" dirty="0" err="1"/>
              <a:t>fokusiraju</a:t>
            </a:r>
            <a:r>
              <a:rPr lang="en-US" sz="2200" b="1" dirty="0"/>
              <a:t> </a:t>
            </a:r>
            <a:r>
              <a:rPr lang="en-US" sz="2200" b="1" dirty="0" err="1"/>
              <a:t>na</a:t>
            </a:r>
            <a:r>
              <a:rPr lang="en-US" sz="2200" b="1" dirty="0"/>
              <a:t> </a:t>
            </a:r>
            <a:r>
              <a:rPr lang="en-US" sz="2200" b="1" dirty="0" err="1"/>
              <a:t>tehnološku</a:t>
            </a:r>
            <a:r>
              <a:rPr lang="en-US" sz="2200" b="1" dirty="0"/>
              <a:t> </a:t>
            </a:r>
            <a:r>
              <a:rPr lang="en-US" sz="2200" b="1" dirty="0" err="1"/>
              <a:t>podršku</a:t>
            </a:r>
            <a:r>
              <a:rPr lang="en-US" sz="2200" b="1" dirty="0"/>
              <a:t> BIC </a:t>
            </a:r>
            <a:r>
              <a:rPr lang="en-US" sz="2200" b="1" dirty="0" err="1"/>
              <a:t>pružaju</a:t>
            </a:r>
            <a:r>
              <a:rPr lang="en-US" sz="2200" b="1" dirty="0"/>
              <a:t> </a:t>
            </a:r>
            <a:r>
              <a:rPr lang="en-US" sz="2200" b="1" dirty="0" err="1"/>
              <a:t>sveobuhvatnu</a:t>
            </a:r>
            <a:r>
              <a:rPr lang="en-US" sz="2200" b="1" dirty="0"/>
              <a:t> </a:t>
            </a:r>
            <a:r>
              <a:rPr lang="en-US" sz="2200" b="1" dirty="0" err="1"/>
              <a:t>podršku</a:t>
            </a:r>
            <a:r>
              <a:rPr lang="en-US" sz="2200" b="1" dirty="0"/>
              <a:t>, </a:t>
            </a:r>
            <a:r>
              <a:rPr lang="en-US" sz="2200" b="1" dirty="0" err="1"/>
              <a:t>koja</a:t>
            </a:r>
            <a:r>
              <a:rPr lang="en-US" sz="2200" b="1" dirty="0"/>
              <a:t> </a:t>
            </a:r>
            <a:r>
              <a:rPr lang="en-US" sz="2200" b="1" dirty="0" err="1"/>
              <a:t>često</a:t>
            </a:r>
            <a:r>
              <a:rPr lang="en-US" sz="2200" b="1" dirty="0"/>
              <a:t> </a:t>
            </a:r>
            <a:r>
              <a:rPr lang="en-US" sz="2200" b="1" dirty="0" err="1"/>
              <a:t>uključuje</a:t>
            </a:r>
            <a:r>
              <a:rPr lang="en-US" sz="2200" b="1" dirty="0"/>
              <a:t> </a:t>
            </a:r>
            <a:r>
              <a:rPr lang="en-US" sz="2200" b="1" dirty="0" err="1"/>
              <a:t>poslovne</a:t>
            </a:r>
            <a:r>
              <a:rPr lang="en-US" sz="2200" b="1" dirty="0"/>
              <a:t> </a:t>
            </a:r>
            <a:r>
              <a:rPr lang="en-US" sz="2200" b="1" dirty="0" err="1"/>
              <a:t>jedinice</a:t>
            </a:r>
            <a:r>
              <a:rPr lang="en-US" sz="2200" b="1" dirty="0"/>
              <a:t> i </a:t>
            </a:r>
            <a:r>
              <a:rPr lang="en-US" sz="2200" b="1" dirty="0" err="1"/>
              <a:t>prateće</a:t>
            </a:r>
            <a:r>
              <a:rPr lang="en-US" sz="2200" b="1" dirty="0"/>
              <a:t> </a:t>
            </a:r>
            <a:r>
              <a:rPr lang="en-US" sz="2200" b="1" dirty="0" err="1"/>
              <a:t>kapacitete</a:t>
            </a:r>
            <a:r>
              <a:rPr lang="en-US" sz="2200" b="1" dirty="0"/>
              <a:t> i </a:t>
            </a:r>
            <a:r>
              <a:rPr lang="en-US" sz="2200" b="1" dirty="0" err="1"/>
              <a:t>usluge</a:t>
            </a:r>
            <a:r>
              <a:rPr lang="en-US" sz="2200" b="1" dirty="0"/>
              <a:t>.</a:t>
            </a:r>
          </a:p>
          <a:p>
            <a:pPr marL="0" indent="0" algn="just">
              <a:buNone/>
            </a:pPr>
            <a:endParaRPr lang="en-US" sz="2200" b="1" dirty="0"/>
          </a:p>
          <a:p>
            <a:pPr marL="0" indent="0" algn="just">
              <a:buNone/>
            </a:pPr>
            <a:endParaRPr lang="en-US" sz="2200" b="1" dirty="0"/>
          </a:p>
          <a:p>
            <a:pPr marL="0" indent="0" algn="just">
              <a:buNone/>
            </a:pPr>
            <a:endParaRPr lang="sr-Latn-CS" altLang="en-US" sz="2200" b="1" dirty="0"/>
          </a:p>
        </p:txBody>
      </p:sp>
    </p:spTree>
    <p:extLst>
      <p:ext uri="{BB962C8B-B14F-4D97-AF65-F5344CB8AC3E}">
        <p14:creationId xmlns:p14="http://schemas.microsoft.com/office/powerpoint/2010/main" val="2828528881"/>
      </p:ext>
    </p:extLst>
  </p:cSld>
  <p:clrMapOvr>
    <a:masterClrMapping/>
  </p:clrMapOvr>
  <p:transition>
    <p:strips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sp>
        <p:nvSpPr>
          <p:cNvPr id="322563" name="Rectangle 3"/>
          <p:cNvSpPr>
            <a:spLocks noGrp="1" noChangeArrowheads="1"/>
          </p:cNvSpPr>
          <p:nvPr>
            <p:ph type="body" idx="1"/>
          </p:nvPr>
        </p:nvSpPr>
        <p:spPr>
          <a:xfrm>
            <a:off x="1431636" y="1292264"/>
            <a:ext cx="10547927" cy="4800600"/>
          </a:xfrm>
        </p:spPr>
        <p:txBody>
          <a:bodyPr>
            <a:noAutofit/>
          </a:bodyPr>
          <a:lstStyle/>
          <a:p>
            <a:pPr algn="just"/>
            <a:r>
              <a:rPr lang="en-US" sz="2200" b="1" i="1" dirty="0" err="1" smtClean="0">
                <a:solidFill>
                  <a:srgbClr val="C00000"/>
                </a:solidFill>
              </a:rPr>
              <a:t>Centri</a:t>
            </a:r>
            <a:r>
              <a:rPr lang="en-US" sz="2200" b="1" i="1" dirty="0" smtClean="0">
                <a:solidFill>
                  <a:srgbClr val="C00000"/>
                </a:solidFill>
              </a:rPr>
              <a:t> </a:t>
            </a:r>
            <a:r>
              <a:rPr lang="en-US" sz="2200" b="1" i="1" dirty="0">
                <a:solidFill>
                  <a:srgbClr val="C00000"/>
                </a:solidFill>
              </a:rPr>
              <a:t>za </a:t>
            </a:r>
            <a:r>
              <a:rPr lang="en-US" sz="2200" b="1" i="1" dirty="0" err="1">
                <a:solidFill>
                  <a:srgbClr val="C00000"/>
                </a:solidFill>
              </a:rPr>
              <a:t>preduzeća</a:t>
            </a:r>
            <a:r>
              <a:rPr lang="en-US" sz="2200" b="1" i="1" dirty="0">
                <a:solidFill>
                  <a:srgbClr val="C00000"/>
                </a:solidFill>
              </a:rPr>
              <a:t> </a:t>
            </a:r>
            <a:r>
              <a:rPr lang="en-US" sz="2200" b="1" dirty="0"/>
              <a:t>- </a:t>
            </a:r>
            <a:r>
              <a:rPr lang="en-US" sz="2200" b="1" dirty="0" err="1"/>
              <a:t>inkubatori</a:t>
            </a:r>
            <a:r>
              <a:rPr lang="en-US" sz="2200" b="1" dirty="0"/>
              <a:t> bez </a:t>
            </a:r>
            <a:r>
              <a:rPr lang="en-US" sz="2200" b="1" dirty="0" err="1"/>
              <a:t>zidova</a:t>
            </a:r>
            <a:r>
              <a:rPr lang="en-US" sz="2200" b="1" dirty="0"/>
              <a:t> ne </a:t>
            </a:r>
            <a:r>
              <a:rPr lang="en-US" sz="2200" b="1" dirty="0" err="1"/>
              <a:t>obezbeđuju</a:t>
            </a:r>
            <a:r>
              <a:rPr lang="en-US" sz="2200" b="1" dirty="0"/>
              <a:t> </a:t>
            </a:r>
            <a:r>
              <a:rPr lang="en-US" sz="2200" b="1" dirty="0" err="1"/>
              <a:t>prostor</a:t>
            </a:r>
            <a:r>
              <a:rPr lang="en-US" sz="2200" b="1" dirty="0"/>
              <a:t> </a:t>
            </a:r>
            <a:r>
              <a:rPr lang="en-US" sz="2200" b="1" dirty="0" err="1"/>
              <a:t>već</a:t>
            </a:r>
            <a:r>
              <a:rPr lang="en-US" sz="2200" b="1" dirty="0"/>
              <a:t> se </a:t>
            </a:r>
            <a:r>
              <a:rPr lang="en-US" sz="2200" b="1" dirty="0" err="1"/>
              <a:t>bave</a:t>
            </a:r>
            <a:r>
              <a:rPr lang="en-US" sz="2200" b="1" dirty="0"/>
              <a:t> </a:t>
            </a:r>
            <a:r>
              <a:rPr lang="en-US" sz="2200" b="1" dirty="0" err="1"/>
              <a:t>konsaltingom</a:t>
            </a:r>
            <a:r>
              <a:rPr lang="en-US" sz="2200" b="1" dirty="0"/>
              <a:t> za mala </a:t>
            </a:r>
            <a:r>
              <a:rPr lang="en-US" sz="2200" b="1" dirty="0" err="1"/>
              <a:t>preduzeća</a:t>
            </a:r>
            <a:r>
              <a:rPr lang="en-US" sz="2200" b="1" dirty="0"/>
              <a:t> i </a:t>
            </a:r>
            <a:r>
              <a:rPr lang="en-US" sz="2200" b="1" dirty="0" err="1"/>
              <a:t>preduzetnike</a:t>
            </a:r>
            <a:r>
              <a:rPr lang="en-US" sz="2200" b="1" dirty="0"/>
              <a:t>.</a:t>
            </a:r>
          </a:p>
          <a:p>
            <a:pPr lvl="0" algn="just"/>
            <a:r>
              <a:rPr lang="en-US" sz="2200" b="1" i="1" dirty="0" err="1" smtClean="0">
                <a:solidFill>
                  <a:srgbClr val="C00000"/>
                </a:solidFill>
              </a:rPr>
              <a:t>Industrijski</a:t>
            </a:r>
            <a:r>
              <a:rPr lang="en-US" sz="2200" b="1" i="1" dirty="0" smtClean="0">
                <a:solidFill>
                  <a:srgbClr val="C00000"/>
                </a:solidFill>
              </a:rPr>
              <a:t> </a:t>
            </a:r>
            <a:r>
              <a:rPr lang="en-US" sz="2200" b="1" i="1" dirty="0">
                <a:solidFill>
                  <a:srgbClr val="C00000"/>
                </a:solidFill>
              </a:rPr>
              <a:t>park </a:t>
            </a:r>
            <a:r>
              <a:rPr lang="en-US" sz="2200" b="1" dirty="0"/>
              <a:t>- </a:t>
            </a:r>
            <a:r>
              <a:rPr lang="en-US" sz="2200" b="1" dirty="0" err="1"/>
              <a:t>veliki</a:t>
            </a:r>
            <a:r>
              <a:rPr lang="en-US" sz="2200" b="1" dirty="0"/>
              <a:t> </a:t>
            </a:r>
            <a:r>
              <a:rPr lang="en-US" sz="2200" b="1" dirty="0" err="1"/>
              <a:t>prostor</a:t>
            </a:r>
            <a:r>
              <a:rPr lang="en-US" sz="2200" b="1" dirty="0"/>
              <a:t> </a:t>
            </a:r>
            <a:r>
              <a:rPr lang="en-US" sz="2200" b="1" dirty="0" err="1"/>
              <a:t>koji</a:t>
            </a:r>
            <a:r>
              <a:rPr lang="en-US" sz="2200" b="1" dirty="0"/>
              <a:t> </a:t>
            </a:r>
            <a:r>
              <a:rPr lang="en-US" sz="2200" b="1" dirty="0" err="1"/>
              <a:t>obezbeđuje</a:t>
            </a:r>
            <a:r>
              <a:rPr lang="en-US" sz="2200" b="1" dirty="0"/>
              <a:t> </a:t>
            </a:r>
            <a:r>
              <a:rPr lang="en-US" sz="2200" b="1" dirty="0" err="1"/>
              <a:t>zemljište</a:t>
            </a:r>
            <a:r>
              <a:rPr lang="en-US" sz="2200" b="1" dirty="0"/>
              <a:t> i </a:t>
            </a:r>
            <a:r>
              <a:rPr lang="en-US" sz="2200" b="1" dirty="0" err="1"/>
              <a:t>objekte</a:t>
            </a:r>
            <a:r>
              <a:rPr lang="en-US" sz="2200" b="1" dirty="0"/>
              <a:t> za </a:t>
            </a:r>
            <a:r>
              <a:rPr lang="en-US" sz="2200" b="1" dirty="0" err="1"/>
              <a:t>postavljanje</a:t>
            </a:r>
            <a:r>
              <a:rPr lang="en-US" sz="2200" b="1" dirty="0"/>
              <a:t> </a:t>
            </a:r>
            <a:r>
              <a:rPr lang="en-US" sz="2200" b="1" dirty="0" err="1"/>
              <a:t>fabrika</a:t>
            </a:r>
            <a:r>
              <a:rPr lang="en-US" sz="2200" b="1" dirty="0"/>
              <a:t> za </a:t>
            </a:r>
            <a:r>
              <a:rPr lang="en-US" sz="2200" b="1" dirty="0" err="1"/>
              <a:t>specifične</a:t>
            </a:r>
            <a:r>
              <a:rPr lang="en-US" sz="2200" b="1" dirty="0"/>
              <a:t> </a:t>
            </a:r>
            <a:r>
              <a:rPr lang="en-US" sz="2200" b="1" dirty="0" err="1"/>
              <a:t>oblike</a:t>
            </a:r>
            <a:r>
              <a:rPr lang="en-US" sz="2200" b="1" dirty="0"/>
              <a:t> </a:t>
            </a:r>
            <a:r>
              <a:rPr lang="en-US" sz="2200" b="1" dirty="0" err="1"/>
              <a:t>inkubacije</a:t>
            </a:r>
            <a:r>
              <a:rPr lang="en-US" sz="2200" b="1" dirty="0"/>
              <a:t>.</a:t>
            </a:r>
          </a:p>
          <a:p>
            <a:pPr lvl="0" algn="just"/>
            <a:r>
              <a:rPr lang="en-US" sz="2200" b="1" i="1" dirty="0" err="1" smtClean="0">
                <a:solidFill>
                  <a:srgbClr val="C00000"/>
                </a:solidFill>
              </a:rPr>
              <a:t>Biznis</a:t>
            </a:r>
            <a:r>
              <a:rPr lang="en-US" sz="2200" b="1" i="1" dirty="0" smtClean="0">
                <a:solidFill>
                  <a:srgbClr val="C00000"/>
                </a:solidFill>
              </a:rPr>
              <a:t> </a:t>
            </a:r>
            <a:r>
              <a:rPr lang="en-US" sz="2200" b="1" i="1" dirty="0" err="1">
                <a:solidFill>
                  <a:srgbClr val="C00000"/>
                </a:solidFill>
              </a:rPr>
              <a:t>parkovi</a:t>
            </a:r>
            <a:r>
              <a:rPr lang="en-US" sz="2200" b="1" i="1" dirty="0">
                <a:solidFill>
                  <a:srgbClr val="C00000"/>
                </a:solidFill>
              </a:rPr>
              <a:t> </a:t>
            </a:r>
            <a:r>
              <a:rPr lang="en-US" sz="2200" b="1" dirty="0" err="1"/>
              <a:t>obezbeđuju</a:t>
            </a:r>
            <a:r>
              <a:rPr lang="en-US" sz="2200" b="1" dirty="0"/>
              <a:t> </a:t>
            </a:r>
            <a:r>
              <a:rPr lang="en-US" sz="2200" b="1" dirty="0" err="1"/>
              <a:t>smeštaj</a:t>
            </a:r>
            <a:r>
              <a:rPr lang="en-US" sz="2200" b="1" dirty="0"/>
              <a:t> </a:t>
            </a:r>
            <a:r>
              <a:rPr lang="en-US" sz="2200" b="1" dirty="0" err="1"/>
              <a:t>preduzećima</a:t>
            </a:r>
            <a:r>
              <a:rPr lang="en-US" sz="2200" b="1" dirty="0"/>
              <a:t> u </a:t>
            </a:r>
            <a:r>
              <a:rPr lang="en-US" sz="2200" b="1" dirty="0" err="1"/>
              <a:t>visokokvalitetnom</a:t>
            </a:r>
            <a:r>
              <a:rPr lang="en-US" sz="2200" b="1" dirty="0"/>
              <a:t> </a:t>
            </a:r>
            <a:r>
              <a:rPr lang="en-US" sz="2200" b="1" dirty="0" err="1"/>
              <a:t>ambijentu</a:t>
            </a:r>
            <a:r>
              <a:rPr lang="en-US" sz="2200" b="1" dirty="0"/>
              <a:t> </a:t>
            </a:r>
            <a:r>
              <a:rPr lang="en-US" sz="2200" b="1" dirty="0" err="1"/>
              <a:t>što</a:t>
            </a:r>
            <a:r>
              <a:rPr lang="en-US" sz="2200" b="1" dirty="0"/>
              <a:t> </a:t>
            </a:r>
            <a:r>
              <a:rPr lang="en-US" sz="2200" b="1" dirty="0" err="1"/>
              <a:t>liči</a:t>
            </a:r>
            <a:r>
              <a:rPr lang="en-US" sz="2200" b="1" dirty="0"/>
              <a:t> </a:t>
            </a:r>
            <a:r>
              <a:rPr lang="en-US" sz="2200" b="1" dirty="0" err="1"/>
              <a:t>na</a:t>
            </a:r>
            <a:r>
              <a:rPr lang="en-US" sz="2200" b="1" dirty="0"/>
              <a:t> </a:t>
            </a:r>
            <a:r>
              <a:rPr lang="en-US" sz="2200" b="1" dirty="0" err="1"/>
              <a:t>naučni</a:t>
            </a:r>
            <a:r>
              <a:rPr lang="en-US" sz="2200" b="1" dirty="0"/>
              <a:t> park, </a:t>
            </a:r>
            <a:r>
              <a:rPr lang="en-US" sz="2200" b="1" dirty="0" err="1"/>
              <a:t>ali</a:t>
            </a:r>
            <a:r>
              <a:rPr lang="en-US" sz="2200" b="1" dirty="0"/>
              <a:t> </a:t>
            </a:r>
            <a:r>
              <a:rPr lang="en-US" sz="2200" b="1" dirty="0" err="1"/>
              <a:t>nema</a:t>
            </a:r>
            <a:r>
              <a:rPr lang="en-US" sz="2200" b="1" dirty="0"/>
              <a:t> </a:t>
            </a:r>
            <a:r>
              <a:rPr lang="en-US" sz="2200" b="1" dirty="0" err="1"/>
              <a:t>ograničenja</a:t>
            </a:r>
            <a:r>
              <a:rPr lang="en-US" sz="2200" b="1" dirty="0"/>
              <a:t> </a:t>
            </a:r>
            <a:r>
              <a:rPr lang="en-US" sz="2200" b="1" dirty="0" err="1"/>
              <a:t>ulaska</a:t>
            </a:r>
            <a:r>
              <a:rPr lang="en-US" sz="2200" b="1" dirty="0"/>
              <a:t> i </a:t>
            </a:r>
            <a:r>
              <a:rPr lang="en-US" sz="2200" b="1" dirty="0" err="1"/>
              <a:t>izlaska</a:t>
            </a:r>
            <a:r>
              <a:rPr lang="en-US" sz="2200" b="1" dirty="0"/>
              <a:t>.</a:t>
            </a:r>
          </a:p>
          <a:p>
            <a:pPr lvl="0" algn="just"/>
            <a:r>
              <a:rPr lang="en-US" sz="2200" b="1" i="1" dirty="0" err="1" smtClean="0">
                <a:solidFill>
                  <a:srgbClr val="C00000"/>
                </a:solidFill>
              </a:rPr>
              <a:t>Naučni</a:t>
            </a:r>
            <a:r>
              <a:rPr lang="en-US" sz="2200" b="1" i="1" dirty="0" smtClean="0">
                <a:solidFill>
                  <a:srgbClr val="C00000"/>
                </a:solidFill>
              </a:rPr>
              <a:t> </a:t>
            </a:r>
            <a:r>
              <a:rPr lang="en-US" sz="2200" b="1" i="1" dirty="0" err="1">
                <a:solidFill>
                  <a:srgbClr val="C00000"/>
                </a:solidFill>
              </a:rPr>
              <a:t>parkovi</a:t>
            </a:r>
            <a:r>
              <a:rPr lang="en-US" sz="2200" b="1" i="1" dirty="0">
                <a:solidFill>
                  <a:srgbClr val="C00000"/>
                </a:solidFill>
              </a:rPr>
              <a:t> </a:t>
            </a:r>
            <a:r>
              <a:rPr lang="en-US" sz="2200" b="1" dirty="0" err="1"/>
              <a:t>obezbeđuju</a:t>
            </a:r>
            <a:r>
              <a:rPr lang="en-US" sz="2200" b="1" dirty="0"/>
              <a:t> </a:t>
            </a:r>
            <a:r>
              <a:rPr lang="en-US" sz="2200" b="1" dirty="0" err="1"/>
              <a:t>kreativan</a:t>
            </a:r>
            <a:r>
              <a:rPr lang="en-US" sz="2200" b="1" dirty="0"/>
              <a:t> </a:t>
            </a:r>
            <a:r>
              <a:rPr lang="en-US" sz="2200" b="1" dirty="0" err="1"/>
              <a:t>ambijent</a:t>
            </a:r>
            <a:r>
              <a:rPr lang="en-US" sz="2200" b="1" dirty="0"/>
              <a:t> za </a:t>
            </a:r>
            <a:r>
              <a:rPr lang="en-US" sz="2200" b="1" dirty="0" err="1"/>
              <a:t>stimulisanje</a:t>
            </a:r>
            <a:r>
              <a:rPr lang="en-US" sz="2200" b="1" dirty="0"/>
              <a:t> i </a:t>
            </a:r>
            <a:r>
              <a:rPr lang="en-US" sz="2200" b="1" dirty="0" err="1"/>
              <a:t>promociju</a:t>
            </a:r>
            <a:r>
              <a:rPr lang="en-US" sz="2200" b="1" dirty="0"/>
              <a:t> </a:t>
            </a:r>
            <a:r>
              <a:rPr lang="en-US" sz="2200" b="1" dirty="0" err="1"/>
              <a:t>komercijalizacije</a:t>
            </a:r>
            <a:r>
              <a:rPr lang="en-US" sz="2200" b="1" dirty="0"/>
              <a:t> </a:t>
            </a:r>
            <a:r>
              <a:rPr lang="en-US" sz="2200" b="1" dirty="0" err="1"/>
              <a:t>istraživanja</a:t>
            </a:r>
            <a:r>
              <a:rPr lang="en-US" sz="2200" b="1" dirty="0"/>
              <a:t> i </a:t>
            </a:r>
            <a:r>
              <a:rPr lang="en-US" sz="2200" b="1" dirty="0" err="1"/>
              <a:t>tehnoloških</a:t>
            </a:r>
            <a:r>
              <a:rPr lang="en-US" sz="2200" b="1" dirty="0"/>
              <a:t> </a:t>
            </a:r>
            <a:r>
              <a:rPr lang="en-US" sz="2200" b="1" dirty="0" err="1"/>
              <a:t>preduzeća</a:t>
            </a:r>
            <a:r>
              <a:rPr lang="en-US" sz="2200" b="1" dirty="0"/>
              <a:t>.</a:t>
            </a:r>
          </a:p>
          <a:p>
            <a:pPr marL="0" indent="0" algn="just">
              <a:buNone/>
            </a:pPr>
            <a:endParaRPr lang="en-US" sz="2200" b="1" dirty="0"/>
          </a:p>
          <a:p>
            <a:pPr marL="0" indent="0" algn="just">
              <a:buNone/>
            </a:pPr>
            <a:endParaRPr lang="en-US" sz="2200" b="1" dirty="0"/>
          </a:p>
          <a:p>
            <a:pPr marL="0" indent="0" algn="just">
              <a:buNone/>
            </a:pPr>
            <a:endParaRPr lang="sr-Latn-CS" altLang="en-US" sz="2200" b="1" dirty="0"/>
          </a:p>
        </p:txBody>
      </p:sp>
    </p:spTree>
    <p:extLst>
      <p:ext uri="{BB962C8B-B14F-4D97-AF65-F5344CB8AC3E}">
        <p14:creationId xmlns:p14="http://schemas.microsoft.com/office/powerpoint/2010/main" val="689911992"/>
      </p:ext>
    </p:extLst>
  </p:cSld>
  <p:clrMapOvr>
    <a:masterClrMapping/>
  </p:clrMapOvr>
  <p:transition>
    <p:strips dir="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a:t>Biznis inkubatori</a:t>
            </a:r>
            <a:endParaRPr lang="sr-Latn-CS" altLang="en-US" b="1" dirty="0"/>
          </a:p>
        </p:txBody>
      </p:sp>
      <p:grpSp>
        <p:nvGrpSpPr>
          <p:cNvPr id="3" name="Group 2"/>
          <p:cNvGrpSpPr>
            <a:grpSpLocks/>
          </p:cNvGrpSpPr>
          <p:nvPr/>
        </p:nvGrpSpPr>
        <p:grpSpPr bwMode="auto">
          <a:xfrm>
            <a:off x="1911927" y="1570180"/>
            <a:ext cx="9448800" cy="4959928"/>
            <a:chOff x="3142" y="1865"/>
            <a:chExt cx="5527" cy="2919"/>
          </a:xfrm>
        </p:grpSpPr>
        <p:sp>
          <p:nvSpPr>
            <p:cNvPr id="4" name="Freeform 4"/>
            <p:cNvSpPr>
              <a:spLocks/>
            </p:cNvSpPr>
            <p:nvPr/>
          </p:nvSpPr>
          <p:spPr bwMode="auto">
            <a:xfrm>
              <a:off x="3142" y="3243"/>
              <a:ext cx="1028" cy="728"/>
            </a:xfrm>
            <a:custGeom>
              <a:avLst/>
              <a:gdLst>
                <a:gd name="T0" fmla="+- 0 3142 3142"/>
                <a:gd name="T1" fmla="*/ T0 w 1028"/>
                <a:gd name="T2" fmla="+- 0 3243 3243"/>
                <a:gd name="T3" fmla="*/ 3243 h 728"/>
                <a:gd name="T4" fmla="+- 0 3145 3142"/>
                <a:gd name="T5" fmla="*/ T4 w 1028"/>
                <a:gd name="T6" fmla="+- 0 3325 3243"/>
                <a:gd name="T7" fmla="*/ 3325 h 728"/>
                <a:gd name="T8" fmla="+- 0 3155 3142"/>
                <a:gd name="T9" fmla="*/ T8 w 1028"/>
                <a:gd name="T10" fmla="+- 0 3406 3243"/>
                <a:gd name="T11" fmla="*/ 3406 h 728"/>
                <a:gd name="T12" fmla="+- 0 3171 3142"/>
                <a:gd name="T13" fmla="*/ T12 w 1028"/>
                <a:gd name="T14" fmla="+- 0 3485 3243"/>
                <a:gd name="T15" fmla="*/ 3485 h 728"/>
                <a:gd name="T16" fmla="+- 0 3192 3142"/>
                <a:gd name="T17" fmla="*/ T16 w 1028"/>
                <a:gd name="T18" fmla="+- 0 3562 3243"/>
                <a:gd name="T19" fmla="*/ 3562 h 728"/>
                <a:gd name="T20" fmla="+- 0 3220 3142"/>
                <a:gd name="T21" fmla="*/ T20 w 1028"/>
                <a:gd name="T22" fmla="+- 0 3638 3243"/>
                <a:gd name="T23" fmla="*/ 3638 h 728"/>
                <a:gd name="T24" fmla="+- 0 3254 3142"/>
                <a:gd name="T25" fmla="*/ T24 w 1028"/>
                <a:gd name="T26" fmla="+- 0 3711 3243"/>
                <a:gd name="T27" fmla="*/ 3711 h 728"/>
                <a:gd name="T28" fmla="+- 0 3293 3142"/>
                <a:gd name="T29" fmla="*/ T28 w 1028"/>
                <a:gd name="T30" fmla="+- 0 3781 3243"/>
                <a:gd name="T31" fmla="*/ 3781 h 728"/>
                <a:gd name="T32" fmla="+- 0 3338 3142"/>
                <a:gd name="T33" fmla="*/ T32 w 1028"/>
                <a:gd name="T34" fmla="+- 0 3848 3243"/>
                <a:gd name="T35" fmla="*/ 3848 h 728"/>
                <a:gd name="T36" fmla="+- 0 3389 3142"/>
                <a:gd name="T37" fmla="*/ T36 w 1028"/>
                <a:gd name="T38" fmla="+- 0 3911 3243"/>
                <a:gd name="T39" fmla="*/ 3911 h 728"/>
                <a:gd name="T40" fmla="+- 0 3444 3142"/>
                <a:gd name="T41" fmla="*/ T40 w 1028"/>
                <a:gd name="T42" fmla="+- 0 3971 3243"/>
                <a:gd name="T43" fmla="*/ 3971 h 728"/>
                <a:gd name="T44" fmla="+- 0 4169 3142"/>
                <a:gd name="T45" fmla="*/ T44 w 1028"/>
                <a:gd name="T46" fmla="+- 0 3246 3243"/>
                <a:gd name="T47" fmla="*/ 3246 h 728"/>
                <a:gd name="T48" fmla="+- 0 3147 3142"/>
                <a:gd name="T49" fmla="*/ T48 w 1028"/>
                <a:gd name="T50" fmla="+- 0 3246 3243"/>
                <a:gd name="T51" fmla="*/ 3246 h 728"/>
                <a:gd name="T52" fmla="+- 0 3142 3142"/>
                <a:gd name="T53" fmla="*/ T52 w 1028"/>
                <a:gd name="T54" fmla="+- 0 3243 3243"/>
                <a:gd name="T55" fmla="*/ 3243 h 7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028" h="728">
                  <a:moveTo>
                    <a:pt x="0" y="0"/>
                  </a:moveTo>
                  <a:lnTo>
                    <a:pt x="3" y="82"/>
                  </a:lnTo>
                  <a:lnTo>
                    <a:pt x="13" y="163"/>
                  </a:lnTo>
                  <a:lnTo>
                    <a:pt x="29" y="242"/>
                  </a:lnTo>
                  <a:lnTo>
                    <a:pt x="50" y="319"/>
                  </a:lnTo>
                  <a:lnTo>
                    <a:pt x="78" y="395"/>
                  </a:lnTo>
                  <a:lnTo>
                    <a:pt x="112" y="468"/>
                  </a:lnTo>
                  <a:lnTo>
                    <a:pt x="151" y="538"/>
                  </a:lnTo>
                  <a:lnTo>
                    <a:pt x="196" y="605"/>
                  </a:lnTo>
                  <a:lnTo>
                    <a:pt x="247" y="668"/>
                  </a:lnTo>
                  <a:lnTo>
                    <a:pt x="302" y="728"/>
                  </a:lnTo>
                  <a:lnTo>
                    <a:pt x="1027" y="3"/>
                  </a:lnTo>
                  <a:lnTo>
                    <a:pt x="5" y="3"/>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5"/>
            <p:cNvSpPr>
              <a:spLocks/>
            </p:cNvSpPr>
            <p:nvPr/>
          </p:nvSpPr>
          <p:spPr bwMode="auto">
            <a:xfrm>
              <a:off x="3142" y="3243"/>
              <a:ext cx="1028" cy="728"/>
            </a:xfrm>
            <a:custGeom>
              <a:avLst/>
              <a:gdLst>
                <a:gd name="T0" fmla="+- 0 4169 3142"/>
                <a:gd name="T1" fmla="*/ T0 w 1028"/>
                <a:gd name="T2" fmla="+- 0 3246 3243"/>
                <a:gd name="T3" fmla="*/ 3246 h 728"/>
                <a:gd name="T4" fmla="+- 0 3147 3142"/>
                <a:gd name="T5" fmla="*/ T4 w 1028"/>
                <a:gd name="T6" fmla="+- 0 3246 3243"/>
                <a:gd name="T7" fmla="*/ 3246 h 728"/>
                <a:gd name="T8" fmla="+- 0 3142 3142"/>
                <a:gd name="T9" fmla="*/ T8 w 1028"/>
                <a:gd name="T10" fmla="+- 0 3243 3243"/>
                <a:gd name="T11" fmla="*/ 3243 h 728"/>
                <a:gd name="T12" fmla="+- 0 3145 3142"/>
                <a:gd name="T13" fmla="*/ T12 w 1028"/>
                <a:gd name="T14" fmla="+- 0 3325 3243"/>
                <a:gd name="T15" fmla="*/ 3325 h 728"/>
                <a:gd name="T16" fmla="+- 0 3155 3142"/>
                <a:gd name="T17" fmla="*/ T16 w 1028"/>
                <a:gd name="T18" fmla="+- 0 3406 3243"/>
                <a:gd name="T19" fmla="*/ 3406 h 728"/>
                <a:gd name="T20" fmla="+- 0 3171 3142"/>
                <a:gd name="T21" fmla="*/ T20 w 1028"/>
                <a:gd name="T22" fmla="+- 0 3485 3243"/>
                <a:gd name="T23" fmla="*/ 3485 h 728"/>
                <a:gd name="T24" fmla="+- 0 3192 3142"/>
                <a:gd name="T25" fmla="*/ T24 w 1028"/>
                <a:gd name="T26" fmla="+- 0 3562 3243"/>
                <a:gd name="T27" fmla="*/ 3562 h 728"/>
                <a:gd name="T28" fmla="+- 0 3220 3142"/>
                <a:gd name="T29" fmla="*/ T28 w 1028"/>
                <a:gd name="T30" fmla="+- 0 3638 3243"/>
                <a:gd name="T31" fmla="*/ 3638 h 728"/>
                <a:gd name="T32" fmla="+- 0 3254 3142"/>
                <a:gd name="T33" fmla="*/ T32 w 1028"/>
                <a:gd name="T34" fmla="+- 0 3711 3243"/>
                <a:gd name="T35" fmla="*/ 3711 h 728"/>
                <a:gd name="T36" fmla="+- 0 3293 3142"/>
                <a:gd name="T37" fmla="*/ T36 w 1028"/>
                <a:gd name="T38" fmla="+- 0 3781 3243"/>
                <a:gd name="T39" fmla="*/ 3781 h 728"/>
                <a:gd name="T40" fmla="+- 0 3338 3142"/>
                <a:gd name="T41" fmla="*/ T40 w 1028"/>
                <a:gd name="T42" fmla="+- 0 3848 3243"/>
                <a:gd name="T43" fmla="*/ 3848 h 728"/>
                <a:gd name="T44" fmla="+- 0 3389 3142"/>
                <a:gd name="T45" fmla="*/ T44 w 1028"/>
                <a:gd name="T46" fmla="+- 0 3911 3243"/>
                <a:gd name="T47" fmla="*/ 3911 h 728"/>
                <a:gd name="T48" fmla="+- 0 3444 3142"/>
                <a:gd name="T49" fmla="*/ T48 w 1028"/>
                <a:gd name="T50" fmla="+- 0 3971 3243"/>
                <a:gd name="T51" fmla="*/ 3971 h 728"/>
                <a:gd name="T52" fmla="+- 0 4169 3142"/>
                <a:gd name="T53" fmla="*/ T52 w 1028"/>
                <a:gd name="T54" fmla="+- 0 3246 3243"/>
                <a:gd name="T55" fmla="*/ 3246 h 7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028" h="728">
                  <a:moveTo>
                    <a:pt x="1027" y="3"/>
                  </a:moveTo>
                  <a:lnTo>
                    <a:pt x="5" y="3"/>
                  </a:lnTo>
                  <a:lnTo>
                    <a:pt x="0" y="0"/>
                  </a:lnTo>
                  <a:lnTo>
                    <a:pt x="3" y="82"/>
                  </a:lnTo>
                  <a:lnTo>
                    <a:pt x="13" y="163"/>
                  </a:lnTo>
                  <a:lnTo>
                    <a:pt x="29" y="242"/>
                  </a:lnTo>
                  <a:lnTo>
                    <a:pt x="50" y="319"/>
                  </a:lnTo>
                  <a:lnTo>
                    <a:pt x="78" y="395"/>
                  </a:lnTo>
                  <a:lnTo>
                    <a:pt x="112" y="468"/>
                  </a:lnTo>
                  <a:lnTo>
                    <a:pt x="151" y="538"/>
                  </a:lnTo>
                  <a:lnTo>
                    <a:pt x="196" y="605"/>
                  </a:lnTo>
                  <a:lnTo>
                    <a:pt x="247" y="668"/>
                  </a:lnTo>
                  <a:lnTo>
                    <a:pt x="302" y="728"/>
                  </a:lnTo>
                  <a:lnTo>
                    <a:pt x="1027" y="3"/>
                  </a:lnTo>
                  <a:close/>
                </a:path>
              </a:pathLst>
            </a:custGeom>
            <a:noFill/>
            <a:ln w="6097">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6"/>
            <p:cNvSpPr>
              <a:spLocks/>
            </p:cNvSpPr>
            <p:nvPr/>
          </p:nvSpPr>
          <p:spPr bwMode="auto">
            <a:xfrm>
              <a:off x="3264" y="2033"/>
              <a:ext cx="2255" cy="2252"/>
            </a:xfrm>
            <a:custGeom>
              <a:avLst/>
              <a:gdLst>
                <a:gd name="T0" fmla="+- 0 4346 3264"/>
                <a:gd name="T1" fmla="*/ T0 w 2255"/>
                <a:gd name="T2" fmla="+- 0 2034 2033"/>
                <a:gd name="T3" fmla="*/ 2034 h 2252"/>
                <a:gd name="T4" fmla="+- 0 4202 3264"/>
                <a:gd name="T5" fmla="*/ T4 w 2255"/>
                <a:gd name="T6" fmla="+- 0 2049 2033"/>
                <a:gd name="T7" fmla="*/ 2049 h 2252"/>
                <a:gd name="T8" fmla="+- 0 4061 3264"/>
                <a:gd name="T9" fmla="*/ T8 w 2255"/>
                <a:gd name="T10" fmla="+- 0 2083 2033"/>
                <a:gd name="T11" fmla="*/ 2083 h 2252"/>
                <a:gd name="T12" fmla="+- 0 3925 3264"/>
                <a:gd name="T13" fmla="*/ T12 w 2255"/>
                <a:gd name="T14" fmla="+- 0 2135 2033"/>
                <a:gd name="T15" fmla="*/ 2135 h 2252"/>
                <a:gd name="T16" fmla="+- 0 3794 3264"/>
                <a:gd name="T17" fmla="*/ T16 w 2255"/>
                <a:gd name="T18" fmla="+- 0 2205 2033"/>
                <a:gd name="T19" fmla="*/ 2205 h 2252"/>
                <a:gd name="T20" fmla="+- 0 3672 3264"/>
                <a:gd name="T21" fmla="*/ T20 w 2255"/>
                <a:gd name="T22" fmla="+- 0 2294 2033"/>
                <a:gd name="T23" fmla="*/ 2294 h 2252"/>
                <a:gd name="T24" fmla="+- 0 3559 3264"/>
                <a:gd name="T25" fmla="*/ T24 w 2255"/>
                <a:gd name="T26" fmla="+- 0 2402 2033"/>
                <a:gd name="T27" fmla="*/ 2402 h 2252"/>
                <a:gd name="T28" fmla="+- 0 3462 3264"/>
                <a:gd name="T29" fmla="*/ T28 w 2255"/>
                <a:gd name="T30" fmla="+- 0 2526 2033"/>
                <a:gd name="T31" fmla="*/ 2526 h 2252"/>
                <a:gd name="T32" fmla="+- 0 3383 3264"/>
                <a:gd name="T33" fmla="*/ T32 w 2255"/>
                <a:gd name="T34" fmla="+- 0 2661 2033"/>
                <a:gd name="T35" fmla="*/ 2661 h 2252"/>
                <a:gd name="T36" fmla="+- 0 3323 3264"/>
                <a:gd name="T37" fmla="*/ T36 w 2255"/>
                <a:gd name="T38" fmla="+- 0 2806 2033"/>
                <a:gd name="T39" fmla="*/ 2806 h 2252"/>
                <a:gd name="T40" fmla="+- 0 3284 3264"/>
                <a:gd name="T41" fmla="*/ T40 w 2255"/>
                <a:gd name="T42" fmla="+- 0 2958 2033"/>
                <a:gd name="T43" fmla="*/ 2958 h 2252"/>
                <a:gd name="T44" fmla="+- 0 3267 3264"/>
                <a:gd name="T45" fmla="*/ T44 w 2255"/>
                <a:gd name="T46" fmla="+- 0 3116 2033"/>
                <a:gd name="T47" fmla="*/ 3116 h 2252"/>
                <a:gd name="T48" fmla="+- 0 4397 3264"/>
                <a:gd name="T49" fmla="*/ T48 w 2255"/>
                <a:gd name="T50" fmla="+- 0 3155 2033"/>
                <a:gd name="T51" fmla="*/ 3155 h 2252"/>
                <a:gd name="T52" fmla="+- 0 3579 3264"/>
                <a:gd name="T53" fmla="*/ T52 w 2255"/>
                <a:gd name="T54" fmla="+- 0 3937 2033"/>
                <a:gd name="T55" fmla="*/ 3937 h 2252"/>
                <a:gd name="T56" fmla="+- 0 3692 3264"/>
                <a:gd name="T57" fmla="*/ T56 w 2255"/>
                <a:gd name="T58" fmla="+- 0 4040 2033"/>
                <a:gd name="T59" fmla="*/ 4040 h 2252"/>
                <a:gd name="T60" fmla="+- 0 3816 3264"/>
                <a:gd name="T61" fmla="*/ T60 w 2255"/>
                <a:gd name="T62" fmla="+- 0 4125 2033"/>
                <a:gd name="T63" fmla="*/ 4125 h 2252"/>
                <a:gd name="T64" fmla="+- 0 3947 3264"/>
                <a:gd name="T65" fmla="*/ T64 w 2255"/>
                <a:gd name="T66" fmla="+- 0 4192 2033"/>
                <a:gd name="T67" fmla="*/ 4192 h 2252"/>
                <a:gd name="T68" fmla="+- 0 4084 3264"/>
                <a:gd name="T69" fmla="*/ T68 w 2255"/>
                <a:gd name="T70" fmla="+- 0 4241 2033"/>
                <a:gd name="T71" fmla="*/ 4241 h 2252"/>
                <a:gd name="T72" fmla="+- 0 4225 3264"/>
                <a:gd name="T73" fmla="*/ T72 w 2255"/>
                <a:gd name="T74" fmla="+- 0 4272 2033"/>
                <a:gd name="T75" fmla="*/ 4272 h 2252"/>
                <a:gd name="T76" fmla="+- 0 4369 3264"/>
                <a:gd name="T77" fmla="*/ T76 w 2255"/>
                <a:gd name="T78" fmla="+- 0 4284 2033"/>
                <a:gd name="T79" fmla="*/ 4284 h 2252"/>
                <a:gd name="T80" fmla="+- 0 4512 3264"/>
                <a:gd name="T81" fmla="*/ T80 w 2255"/>
                <a:gd name="T82" fmla="+- 0 4278 2033"/>
                <a:gd name="T83" fmla="*/ 4278 h 2252"/>
                <a:gd name="T84" fmla="+- 0 4655 3264"/>
                <a:gd name="T85" fmla="*/ T84 w 2255"/>
                <a:gd name="T86" fmla="+- 0 4254 2033"/>
                <a:gd name="T87" fmla="*/ 4254 h 2252"/>
                <a:gd name="T88" fmla="+- 0 4794 3264"/>
                <a:gd name="T89" fmla="*/ T88 w 2255"/>
                <a:gd name="T90" fmla="+- 0 4211 2033"/>
                <a:gd name="T91" fmla="*/ 4211 h 2252"/>
                <a:gd name="T92" fmla="+- 0 4928 3264"/>
                <a:gd name="T93" fmla="*/ T92 w 2255"/>
                <a:gd name="T94" fmla="+- 0 4149 2033"/>
                <a:gd name="T95" fmla="*/ 4149 h 2252"/>
                <a:gd name="T96" fmla="+- 0 5055 3264"/>
                <a:gd name="T97" fmla="*/ T96 w 2255"/>
                <a:gd name="T98" fmla="+- 0 4069 2033"/>
                <a:gd name="T99" fmla="*/ 4069 h 2252"/>
                <a:gd name="T100" fmla="+- 0 5173 3264"/>
                <a:gd name="T101" fmla="*/ T100 w 2255"/>
                <a:gd name="T102" fmla="+- 0 3971 2033"/>
                <a:gd name="T103" fmla="*/ 3971 h 2252"/>
                <a:gd name="T104" fmla="+- 0 5276 3264"/>
                <a:gd name="T105" fmla="*/ T104 w 2255"/>
                <a:gd name="T106" fmla="+- 0 3858 2033"/>
                <a:gd name="T107" fmla="*/ 3858 h 2252"/>
                <a:gd name="T108" fmla="+- 0 5361 3264"/>
                <a:gd name="T109" fmla="*/ T108 w 2255"/>
                <a:gd name="T110" fmla="+- 0 3735 2033"/>
                <a:gd name="T111" fmla="*/ 3735 h 2252"/>
                <a:gd name="T112" fmla="+- 0 5428 3264"/>
                <a:gd name="T113" fmla="*/ T112 w 2255"/>
                <a:gd name="T114" fmla="+- 0 3604 2033"/>
                <a:gd name="T115" fmla="*/ 3604 h 2252"/>
                <a:gd name="T116" fmla="+- 0 5476 3264"/>
                <a:gd name="T117" fmla="*/ T116 w 2255"/>
                <a:gd name="T118" fmla="+- 0 3467 2033"/>
                <a:gd name="T119" fmla="*/ 3467 h 2252"/>
                <a:gd name="T120" fmla="+- 0 5507 3264"/>
                <a:gd name="T121" fmla="*/ T120 w 2255"/>
                <a:gd name="T122" fmla="+- 0 3326 2033"/>
                <a:gd name="T123" fmla="*/ 3326 h 2252"/>
                <a:gd name="T124" fmla="+- 0 5519 3264"/>
                <a:gd name="T125" fmla="*/ T124 w 2255"/>
                <a:gd name="T126" fmla="+- 0 3182 2033"/>
                <a:gd name="T127" fmla="*/ 3182 h 2252"/>
                <a:gd name="T128" fmla="+- 0 5513 3264"/>
                <a:gd name="T129" fmla="*/ T128 w 2255"/>
                <a:gd name="T130" fmla="+- 0 3038 2033"/>
                <a:gd name="T131" fmla="*/ 3038 h 2252"/>
                <a:gd name="T132" fmla="+- 0 5488 3264"/>
                <a:gd name="T133" fmla="*/ T132 w 2255"/>
                <a:gd name="T134" fmla="+- 0 2896 2033"/>
                <a:gd name="T135" fmla="*/ 2896 h 2252"/>
                <a:gd name="T136" fmla="+- 0 5445 3264"/>
                <a:gd name="T137" fmla="*/ T136 w 2255"/>
                <a:gd name="T138" fmla="+- 0 2757 2033"/>
                <a:gd name="T139" fmla="*/ 2757 h 2252"/>
                <a:gd name="T140" fmla="+- 0 5384 3264"/>
                <a:gd name="T141" fmla="*/ T140 w 2255"/>
                <a:gd name="T142" fmla="+- 0 2623 2033"/>
                <a:gd name="T143" fmla="*/ 2623 h 2252"/>
                <a:gd name="T144" fmla="+- 0 5304 3264"/>
                <a:gd name="T145" fmla="*/ T144 w 2255"/>
                <a:gd name="T146" fmla="+- 0 2497 2033"/>
                <a:gd name="T147" fmla="*/ 2497 h 2252"/>
                <a:gd name="T148" fmla="+- 0 5206 3264"/>
                <a:gd name="T149" fmla="*/ T148 w 2255"/>
                <a:gd name="T150" fmla="+- 0 2379 2033"/>
                <a:gd name="T151" fmla="*/ 2379 h 2252"/>
                <a:gd name="T152" fmla="+- 0 5093 3264"/>
                <a:gd name="T153" fmla="*/ T152 w 2255"/>
                <a:gd name="T154" fmla="+- 0 2276 2033"/>
                <a:gd name="T155" fmla="*/ 2276 h 2252"/>
                <a:gd name="T156" fmla="+- 0 4970 3264"/>
                <a:gd name="T157" fmla="*/ T156 w 2255"/>
                <a:gd name="T158" fmla="+- 0 2191 2033"/>
                <a:gd name="T159" fmla="*/ 2191 h 2252"/>
                <a:gd name="T160" fmla="+- 0 4839 3264"/>
                <a:gd name="T161" fmla="*/ T160 w 2255"/>
                <a:gd name="T162" fmla="+- 0 2124 2033"/>
                <a:gd name="T163" fmla="*/ 2124 h 2252"/>
                <a:gd name="T164" fmla="+- 0 4702 3264"/>
                <a:gd name="T165" fmla="*/ T164 w 2255"/>
                <a:gd name="T166" fmla="+- 0 2076 2033"/>
                <a:gd name="T167" fmla="*/ 2076 h 2252"/>
                <a:gd name="T168" fmla="+- 0 4561 3264"/>
                <a:gd name="T169" fmla="*/ T168 w 2255"/>
                <a:gd name="T170" fmla="+- 0 2045 2033"/>
                <a:gd name="T171" fmla="*/ 2045 h 2252"/>
                <a:gd name="T172" fmla="+- 0 4418 3264"/>
                <a:gd name="T173" fmla="*/ T172 w 2255"/>
                <a:gd name="T174" fmla="+- 0 2033 2033"/>
                <a:gd name="T175" fmla="*/ 2033 h 2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2255" h="2252">
                  <a:moveTo>
                    <a:pt x="1154" y="0"/>
                  </a:moveTo>
                  <a:lnTo>
                    <a:pt x="1082" y="1"/>
                  </a:lnTo>
                  <a:lnTo>
                    <a:pt x="1010" y="6"/>
                  </a:lnTo>
                  <a:lnTo>
                    <a:pt x="938" y="16"/>
                  </a:lnTo>
                  <a:lnTo>
                    <a:pt x="867" y="31"/>
                  </a:lnTo>
                  <a:lnTo>
                    <a:pt x="797" y="50"/>
                  </a:lnTo>
                  <a:lnTo>
                    <a:pt x="728" y="74"/>
                  </a:lnTo>
                  <a:lnTo>
                    <a:pt x="661" y="102"/>
                  </a:lnTo>
                  <a:lnTo>
                    <a:pt x="595" y="135"/>
                  </a:lnTo>
                  <a:lnTo>
                    <a:pt x="530" y="172"/>
                  </a:lnTo>
                  <a:lnTo>
                    <a:pt x="468" y="215"/>
                  </a:lnTo>
                  <a:lnTo>
                    <a:pt x="408" y="261"/>
                  </a:lnTo>
                  <a:lnTo>
                    <a:pt x="351" y="313"/>
                  </a:lnTo>
                  <a:lnTo>
                    <a:pt x="295" y="369"/>
                  </a:lnTo>
                  <a:lnTo>
                    <a:pt x="244" y="430"/>
                  </a:lnTo>
                  <a:lnTo>
                    <a:pt x="198" y="493"/>
                  </a:lnTo>
                  <a:lnTo>
                    <a:pt x="156" y="559"/>
                  </a:lnTo>
                  <a:lnTo>
                    <a:pt x="119" y="628"/>
                  </a:lnTo>
                  <a:lnTo>
                    <a:pt x="87" y="700"/>
                  </a:lnTo>
                  <a:lnTo>
                    <a:pt x="59" y="773"/>
                  </a:lnTo>
                  <a:lnTo>
                    <a:pt x="37" y="849"/>
                  </a:lnTo>
                  <a:lnTo>
                    <a:pt x="20" y="925"/>
                  </a:lnTo>
                  <a:lnTo>
                    <a:pt x="9" y="1004"/>
                  </a:lnTo>
                  <a:lnTo>
                    <a:pt x="3" y="1083"/>
                  </a:lnTo>
                  <a:lnTo>
                    <a:pt x="0" y="1086"/>
                  </a:lnTo>
                  <a:lnTo>
                    <a:pt x="1133" y="1122"/>
                  </a:lnTo>
                  <a:lnTo>
                    <a:pt x="317" y="1902"/>
                  </a:lnTo>
                  <a:lnTo>
                    <a:pt x="315" y="1904"/>
                  </a:lnTo>
                  <a:lnTo>
                    <a:pt x="370" y="1958"/>
                  </a:lnTo>
                  <a:lnTo>
                    <a:pt x="428" y="2007"/>
                  </a:lnTo>
                  <a:lnTo>
                    <a:pt x="489" y="2052"/>
                  </a:lnTo>
                  <a:lnTo>
                    <a:pt x="552" y="2092"/>
                  </a:lnTo>
                  <a:lnTo>
                    <a:pt x="616" y="2128"/>
                  </a:lnTo>
                  <a:lnTo>
                    <a:pt x="683" y="2159"/>
                  </a:lnTo>
                  <a:lnTo>
                    <a:pt x="751" y="2186"/>
                  </a:lnTo>
                  <a:lnTo>
                    <a:pt x="820" y="2208"/>
                  </a:lnTo>
                  <a:lnTo>
                    <a:pt x="890" y="2226"/>
                  </a:lnTo>
                  <a:lnTo>
                    <a:pt x="961" y="2239"/>
                  </a:lnTo>
                  <a:lnTo>
                    <a:pt x="1033" y="2247"/>
                  </a:lnTo>
                  <a:lnTo>
                    <a:pt x="1105" y="2251"/>
                  </a:lnTo>
                  <a:lnTo>
                    <a:pt x="1177" y="2250"/>
                  </a:lnTo>
                  <a:lnTo>
                    <a:pt x="1248" y="2245"/>
                  </a:lnTo>
                  <a:lnTo>
                    <a:pt x="1320" y="2235"/>
                  </a:lnTo>
                  <a:lnTo>
                    <a:pt x="1391" y="2221"/>
                  </a:lnTo>
                  <a:lnTo>
                    <a:pt x="1461" y="2202"/>
                  </a:lnTo>
                  <a:lnTo>
                    <a:pt x="1530" y="2178"/>
                  </a:lnTo>
                  <a:lnTo>
                    <a:pt x="1598" y="2149"/>
                  </a:lnTo>
                  <a:lnTo>
                    <a:pt x="1664" y="2116"/>
                  </a:lnTo>
                  <a:lnTo>
                    <a:pt x="1728" y="2079"/>
                  </a:lnTo>
                  <a:lnTo>
                    <a:pt x="1791" y="2036"/>
                  </a:lnTo>
                  <a:lnTo>
                    <a:pt x="1851" y="1989"/>
                  </a:lnTo>
                  <a:lnTo>
                    <a:pt x="1909" y="1938"/>
                  </a:lnTo>
                  <a:lnTo>
                    <a:pt x="1963" y="1883"/>
                  </a:lnTo>
                  <a:lnTo>
                    <a:pt x="2012" y="1825"/>
                  </a:lnTo>
                  <a:lnTo>
                    <a:pt x="2057" y="1764"/>
                  </a:lnTo>
                  <a:lnTo>
                    <a:pt x="2097" y="1702"/>
                  </a:lnTo>
                  <a:lnTo>
                    <a:pt x="2133" y="1637"/>
                  </a:lnTo>
                  <a:lnTo>
                    <a:pt x="2164" y="1571"/>
                  </a:lnTo>
                  <a:lnTo>
                    <a:pt x="2190" y="1503"/>
                  </a:lnTo>
                  <a:lnTo>
                    <a:pt x="2212" y="1434"/>
                  </a:lnTo>
                  <a:lnTo>
                    <a:pt x="2230" y="1364"/>
                  </a:lnTo>
                  <a:lnTo>
                    <a:pt x="2243" y="1293"/>
                  </a:lnTo>
                  <a:lnTo>
                    <a:pt x="2251" y="1221"/>
                  </a:lnTo>
                  <a:lnTo>
                    <a:pt x="2255" y="1149"/>
                  </a:lnTo>
                  <a:lnTo>
                    <a:pt x="2254" y="1077"/>
                  </a:lnTo>
                  <a:lnTo>
                    <a:pt x="2249" y="1005"/>
                  </a:lnTo>
                  <a:lnTo>
                    <a:pt x="2239" y="934"/>
                  </a:lnTo>
                  <a:lnTo>
                    <a:pt x="2224" y="863"/>
                  </a:lnTo>
                  <a:lnTo>
                    <a:pt x="2205" y="793"/>
                  </a:lnTo>
                  <a:lnTo>
                    <a:pt x="2181" y="724"/>
                  </a:lnTo>
                  <a:lnTo>
                    <a:pt x="2153" y="656"/>
                  </a:lnTo>
                  <a:lnTo>
                    <a:pt x="2120" y="590"/>
                  </a:lnTo>
                  <a:lnTo>
                    <a:pt x="2083" y="526"/>
                  </a:lnTo>
                  <a:lnTo>
                    <a:pt x="2040" y="464"/>
                  </a:lnTo>
                  <a:lnTo>
                    <a:pt x="1994" y="404"/>
                  </a:lnTo>
                  <a:lnTo>
                    <a:pt x="1942" y="346"/>
                  </a:lnTo>
                  <a:lnTo>
                    <a:pt x="1887" y="292"/>
                  </a:lnTo>
                  <a:lnTo>
                    <a:pt x="1829" y="243"/>
                  </a:lnTo>
                  <a:lnTo>
                    <a:pt x="1769" y="198"/>
                  </a:lnTo>
                  <a:lnTo>
                    <a:pt x="1706" y="158"/>
                  </a:lnTo>
                  <a:lnTo>
                    <a:pt x="1642" y="122"/>
                  </a:lnTo>
                  <a:lnTo>
                    <a:pt x="1575" y="91"/>
                  </a:lnTo>
                  <a:lnTo>
                    <a:pt x="1508" y="65"/>
                  </a:lnTo>
                  <a:lnTo>
                    <a:pt x="1438" y="43"/>
                  </a:lnTo>
                  <a:lnTo>
                    <a:pt x="1368" y="25"/>
                  </a:lnTo>
                  <a:lnTo>
                    <a:pt x="1297" y="12"/>
                  </a:lnTo>
                  <a:lnTo>
                    <a:pt x="1226" y="4"/>
                  </a:lnTo>
                  <a:lnTo>
                    <a:pt x="1154" y="0"/>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7"/>
            <p:cNvSpPr>
              <a:spLocks/>
            </p:cNvSpPr>
            <p:nvPr/>
          </p:nvSpPr>
          <p:spPr bwMode="auto">
            <a:xfrm>
              <a:off x="3264" y="2033"/>
              <a:ext cx="2255" cy="2252"/>
            </a:xfrm>
            <a:custGeom>
              <a:avLst/>
              <a:gdLst>
                <a:gd name="T0" fmla="+- 0 3581 3264"/>
                <a:gd name="T1" fmla="*/ T0 w 2255"/>
                <a:gd name="T2" fmla="+- 0 3935 2033"/>
                <a:gd name="T3" fmla="*/ 3935 h 2252"/>
                <a:gd name="T4" fmla="+- 0 3692 3264"/>
                <a:gd name="T5" fmla="*/ T4 w 2255"/>
                <a:gd name="T6" fmla="+- 0 4040 2033"/>
                <a:gd name="T7" fmla="*/ 4040 h 2252"/>
                <a:gd name="T8" fmla="+- 0 3816 3264"/>
                <a:gd name="T9" fmla="*/ T8 w 2255"/>
                <a:gd name="T10" fmla="+- 0 4125 2033"/>
                <a:gd name="T11" fmla="*/ 4125 h 2252"/>
                <a:gd name="T12" fmla="+- 0 3947 3264"/>
                <a:gd name="T13" fmla="*/ T12 w 2255"/>
                <a:gd name="T14" fmla="+- 0 4192 2033"/>
                <a:gd name="T15" fmla="*/ 4192 h 2252"/>
                <a:gd name="T16" fmla="+- 0 4084 3264"/>
                <a:gd name="T17" fmla="*/ T16 w 2255"/>
                <a:gd name="T18" fmla="+- 0 4241 2033"/>
                <a:gd name="T19" fmla="*/ 4241 h 2252"/>
                <a:gd name="T20" fmla="+- 0 4225 3264"/>
                <a:gd name="T21" fmla="*/ T20 w 2255"/>
                <a:gd name="T22" fmla="+- 0 4272 2033"/>
                <a:gd name="T23" fmla="*/ 4272 h 2252"/>
                <a:gd name="T24" fmla="+- 0 4369 3264"/>
                <a:gd name="T25" fmla="*/ T24 w 2255"/>
                <a:gd name="T26" fmla="+- 0 4284 2033"/>
                <a:gd name="T27" fmla="*/ 4284 h 2252"/>
                <a:gd name="T28" fmla="+- 0 4512 3264"/>
                <a:gd name="T29" fmla="*/ T28 w 2255"/>
                <a:gd name="T30" fmla="+- 0 4278 2033"/>
                <a:gd name="T31" fmla="*/ 4278 h 2252"/>
                <a:gd name="T32" fmla="+- 0 4655 3264"/>
                <a:gd name="T33" fmla="*/ T32 w 2255"/>
                <a:gd name="T34" fmla="+- 0 4254 2033"/>
                <a:gd name="T35" fmla="*/ 4254 h 2252"/>
                <a:gd name="T36" fmla="+- 0 4794 3264"/>
                <a:gd name="T37" fmla="*/ T36 w 2255"/>
                <a:gd name="T38" fmla="+- 0 4211 2033"/>
                <a:gd name="T39" fmla="*/ 4211 h 2252"/>
                <a:gd name="T40" fmla="+- 0 4928 3264"/>
                <a:gd name="T41" fmla="*/ T40 w 2255"/>
                <a:gd name="T42" fmla="+- 0 4149 2033"/>
                <a:gd name="T43" fmla="*/ 4149 h 2252"/>
                <a:gd name="T44" fmla="+- 0 5055 3264"/>
                <a:gd name="T45" fmla="*/ T44 w 2255"/>
                <a:gd name="T46" fmla="+- 0 4069 2033"/>
                <a:gd name="T47" fmla="*/ 4069 h 2252"/>
                <a:gd name="T48" fmla="+- 0 5173 3264"/>
                <a:gd name="T49" fmla="*/ T48 w 2255"/>
                <a:gd name="T50" fmla="+- 0 3971 2033"/>
                <a:gd name="T51" fmla="*/ 3971 h 2252"/>
                <a:gd name="T52" fmla="+- 0 5276 3264"/>
                <a:gd name="T53" fmla="*/ T52 w 2255"/>
                <a:gd name="T54" fmla="+- 0 3858 2033"/>
                <a:gd name="T55" fmla="*/ 3858 h 2252"/>
                <a:gd name="T56" fmla="+- 0 5361 3264"/>
                <a:gd name="T57" fmla="*/ T56 w 2255"/>
                <a:gd name="T58" fmla="+- 0 3735 2033"/>
                <a:gd name="T59" fmla="*/ 3735 h 2252"/>
                <a:gd name="T60" fmla="+- 0 5428 3264"/>
                <a:gd name="T61" fmla="*/ T60 w 2255"/>
                <a:gd name="T62" fmla="+- 0 3604 2033"/>
                <a:gd name="T63" fmla="*/ 3604 h 2252"/>
                <a:gd name="T64" fmla="+- 0 5476 3264"/>
                <a:gd name="T65" fmla="*/ T64 w 2255"/>
                <a:gd name="T66" fmla="+- 0 3467 2033"/>
                <a:gd name="T67" fmla="*/ 3467 h 2252"/>
                <a:gd name="T68" fmla="+- 0 5507 3264"/>
                <a:gd name="T69" fmla="*/ T68 w 2255"/>
                <a:gd name="T70" fmla="+- 0 3326 2033"/>
                <a:gd name="T71" fmla="*/ 3326 h 2252"/>
                <a:gd name="T72" fmla="+- 0 5519 3264"/>
                <a:gd name="T73" fmla="*/ T72 w 2255"/>
                <a:gd name="T74" fmla="+- 0 3182 2033"/>
                <a:gd name="T75" fmla="*/ 3182 h 2252"/>
                <a:gd name="T76" fmla="+- 0 5513 3264"/>
                <a:gd name="T77" fmla="*/ T76 w 2255"/>
                <a:gd name="T78" fmla="+- 0 3038 2033"/>
                <a:gd name="T79" fmla="*/ 3038 h 2252"/>
                <a:gd name="T80" fmla="+- 0 5488 3264"/>
                <a:gd name="T81" fmla="*/ T80 w 2255"/>
                <a:gd name="T82" fmla="+- 0 2896 2033"/>
                <a:gd name="T83" fmla="*/ 2896 h 2252"/>
                <a:gd name="T84" fmla="+- 0 5445 3264"/>
                <a:gd name="T85" fmla="*/ T84 w 2255"/>
                <a:gd name="T86" fmla="+- 0 2757 2033"/>
                <a:gd name="T87" fmla="*/ 2757 h 2252"/>
                <a:gd name="T88" fmla="+- 0 5384 3264"/>
                <a:gd name="T89" fmla="*/ T88 w 2255"/>
                <a:gd name="T90" fmla="+- 0 2623 2033"/>
                <a:gd name="T91" fmla="*/ 2623 h 2252"/>
                <a:gd name="T92" fmla="+- 0 5304 3264"/>
                <a:gd name="T93" fmla="*/ T92 w 2255"/>
                <a:gd name="T94" fmla="+- 0 2497 2033"/>
                <a:gd name="T95" fmla="*/ 2497 h 2252"/>
                <a:gd name="T96" fmla="+- 0 5206 3264"/>
                <a:gd name="T97" fmla="*/ T96 w 2255"/>
                <a:gd name="T98" fmla="+- 0 2379 2033"/>
                <a:gd name="T99" fmla="*/ 2379 h 2252"/>
                <a:gd name="T100" fmla="+- 0 5093 3264"/>
                <a:gd name="T101" fmla="*/ T100 w 2255"/>
                <a:gd name="T102" fmla="+- 0 2276 2033"/>
                <a:gd name="T103" fmla="*/ 2276 h 2252"/>
                <a:gd name="T104" fmla="+- 0 4970 3264"/>
                <a:gd name="T105" fmla="*/ T104 w 2255"/>
                <a:gd name="T106" fmla="+- 0 2191 2033"/>
                <a:gd name="T107" fmla="*/ 2191 h 2252"/>
                <a:gd name="T108" fmla="+- 0 4839 3264"/>
                <a:gd name="T109" fmla="*/ T108 w 2255"/>
                <a:gd name="T110" fmla="+- 0 2124 2033"/>
                <a:gd name="T111" fmla="*/ 2124 h 2252"/>
                <a:gd name="T112" fmla="+- 0 4702 3264"/>
                <a:gd name="T113" fmla="*/ T112 w 2255"/>
                <a:gd name="T114" fmla="+- 0 2076 2033"/>
                <a:gd name="T115" fmla="*/ 2076 h 2252"/>
                <a:gd name="T116" fmla="+- 0 4561 3264"/>
                <a:gd name="T117" fmla="*/ T116 w 2255"/>
                <a:gd name="T118" fmla="+- 0 2045 2033"/>
                <a:gd name="T119" fmla="*/ 2045 h 2252"/>
                <a:gd name="T120" fmla="+- 0 4418 3264"/>
                <a:gd name="T121" fmla="*/ T120 w 2255"/>
                <a:gd name="T122" fmla="+- 0 2033 2033"/>
                <a:gd name="T123" fmla="*/ 2033 h 2252"/>
                <a:gd name="T124" fmla="+- 0 4274 3264"/>
                <a:gd name="T125" fmla="*/ T124 w 2255"/>
                <a:gd name="T126" fmla="+- 0 2039 2033"/>
                <a:gd name="T127" fmla="*/ 2039 h 2252"/>
                <a:gd name="T128" fmla="+- 0 4131 3264"/>
                <a:gd name="T129" fmla="*/ T128 w 2255"/>
                <a:gd name="T130" fmla="+- 0 2064 2033"/>
                <a:gd name="T131" fmla="*/ 2064 h 2252"/>
                <a:gd name="T132" fmla="+- 0 3992 3264"/>
                <a:gd name="T133" fmla="*/ T132 w 2255"/>
                <a:gd name="T134" fmla="+- 0 2107 2033"/>
                <a:gd name="T135" fmla="*/ 2107 h 2252"/>
                <a:gd name="T136" fmla="+- 0 3859 3264"/>
                <a:gd name="T137" fmla="*/ T136 w 2255"/>
                <a:gd name="T138" fmla="+- 0 2168 2033"/>
                <a:gd name="T139" fmla="*/ 2168 h 2252"/>
                <a:gd name="T140" fmla="+- 0 3732 3264"/>
                <a:gd name="T141" fmla="*/ T140 w 2255"/>
                <a:gd name="T142" fmla="+- 0 2248 2033"/>
                <a:gd name="T143" fmla="*/ 2248 h 2252"/>
                <a:gd name="T144" fmla="+- 0 3615 3264"/>
                <a:gd name="T145" fmla="*/ T144 w 2255"/>
                <a:gd name="T146" fmla="+- 0 2346 2033"/>
                <a:gd name="T147" fmla="*/ 2346 h 2252"/>
                <a:gd name="T148" fmla="+- 0 3508 3264"/>
                <a:gd name="T149" fmla="*/ T148 w 2255"/>
                <a:gd name="T150" fmla="+- 0 2463 2033"/>
                <a:gd name="T151" fmla="*/ 2463 h 2252"/>
                <a:gd name="T152" fmla="+- 0 3420 3264"/>
                <a:gd name="T153" fmla="*/ T152 w 2255"/>
                <a:gd name="T154" fmla="+- 0 2592 2033"/>
                <a:gd name="T155" fmla="*/ 2592 h 2252"/>
                <a:gd name="T156" fmla="+- 0 3351 3264"/>
                <a:gd name="T157" fmla="*/ T156 w 2255"/>
                <a:gd name="T158" fmla="+- 0 2733 2033"/>
                <a:gd name="T159" fmla="*/ 2733 h 2252"/>
                <a:gd name="T160" fmla="+- 0 3301 3264"/>
                <a:gd name="T161" fmla="*/ T160 w 2255"/>
                <a:gd name="T162" fmla="+- 0 2882 2033"/>
                <a:gd name="T163" fmla="*/ 2882 h 2252"/>
                <a:gd name="T164" fmla="+- 0 3273 3264"/>
                <a:gd name="T165" fmla="*/ T164 w 2255"/>
                <a:gd name="T166" fmla="+- 0 3037 2033"/>
                <a:gd name="T167" fmla="*/ 3037 h 2252"/>
                <a:gd name="T168" fmla="+- 0 3264 3264"/>
                <a:gd name="T169" fmla="*/ T168 w 2255"/>
                <a:gd name="T170" fmla="+- 0 3119 2033"/>
                <a:gd name="T171" fmla="*/ 3119 h 2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2255" h="2252">
                  <a:moveTo>
                    <a:pt x="1133" y="1122"/>
                  </a:moveTo>
                  <a:lnTo>
                    <a:pt x="317" y="1902"/>
                  </a:lnTo>
                  <a:lnTo>
                    <a:pt x="370" y="1958"/>
                  </a:lnTo>
                  <a:lnTo>
                    <a:pt x="428" y="2007"/>
                  </a:lnTo>
                  <a:lnTo>
                    <a:pt x="489" y="2052"/>
                  </a:lnTo>
                  <a:lnTo>
                    <a:pt x="552" y="2092"/>
                  </a:lnTo>
                  <a:lnTo>
                    <a:pt x="616" y="2128"/>
                  </a:lnTo>
                  <a:lnTo>
                    <a:pt x="683" y="2159"/>
                  </a:lnTo>
                  <a:lnTo>
                    <a:pt x="751" y="2186"/>
                  </a:lnTo>
                  <a:lnTo>
                    <a:pt x="820" y="2208"/>
                  </a:lnTo>
                  <a:lnTo>
                    <a:pt x="890" y="2226"/>
                  </a:lnTo>
                  <a:lnTo>
                    <a:pt x="961" y="2239"/>
                  </a:lnTo>
                  <a:lnTo>
                    <a:pt x="1033" y="2247"/>
                  </a:lnTo>
                  <a:lnTo>
                    <a:pt x="1105" y="2251"/>
                  </a:lnTo>
                  <a:lnTo>
                    <a:pt x="1177" y="2250"/>
                  </a:lnTo>
                  <a:lnTo>
                    <a:pt x="1248" y="2245"/>
                  </a:lnTo>
                  <a:lnTo>
                    <a:pt x="1320" y="2235"/>
                  </a:lnTo>
                  <a:lnTo>
                    <a:pt x="1391" y="2221"/>
                  </a:lnTo>
                  <a:lnTo>
                    <a:pt x="1461" y="2202"/>
                  </a:lnTo>
                  <a:lnTo>
                    <a:pt x="1530" y="2178"/>
                  </a:lnTo>
                  <a:lnTo>
                    <a:pt x="1598" y="2149"/>
                  </a:lnTo>
                  <a:lnTo>
                    <a:pt x="1664" y="2116"/>
                  </a:lnTo>
                  <a:lnTo>
                    <a:pt x="1728" y="2079"/>
                  </a:lnTo>
                  <a:lnTo>
                    <a:pt x="1791" y="2036"/>
                  </a:lnTo>
                  <a:lnTo>
                    <a:pt x="1851" y="1989"/>
                  </a:lnTo>
                  <a:lnTo>
                    <a:pt x="1909" y="1938"/>
                  </a:lnTo>
                  <a:lnTo>
                    <a:pt x="1963" y="1883"/>
                  </a:lnTo>
                  <a:lnTo>
                    <a:pt x="2012" y="1825"/>
                  </a:lnTo>
                  <a:lnTo>
                    <a:pt x="2057" y="1764"/>
                  </a:lnTo>
                  <a:lnTo>
                    <a:pt x="2097" y="1702"/>
                  </a:lnTo>
                  <a:lnTo>
                    <a:pt x="2133" y="1637"/>
                  </a:lnTo>
                  <a:lnTo>
                    <a:pt x="2164" y="1571"/>
                  </a:lnTo>
                  <a:lnTo>
                    <a:pt x="2190" y="1503"/>
                  </a:lnTo>
                  <a:lnTo>
                    <a:pt x="2212" y="1434"/>
                  </a:lnTo>
                  <a:lnTo>
                    <a:pt x="2230" y="1364"/>
                  </a:lnTo>
                  <a:lnTo>
                    <a:pt x="2243" y="1293"/>
                  </a:lnTo>
                  <a:lnTo>
                    <a:pt x="2251" y="1221"/>
                  </a:lnTo>
                  <a:lnTo>
                    <a:pt x="2255" y="1149"/>
                  </a:lnTo>
                  <a:lnTo>
                    <a:pt x="2254" y="1077"/>
                  </a:lnTo>
                  <a:lnTo>
                    <a:pt x="2249" y="1005"/>
                  </a:lnTo>
                  <a:lnTo>
                    <a:pt x="2239" y="934"/>
                  </a:lnTo>
                  <a:lnTo>
                    <a:pt x="2224" y="863"/>
                  </a:lnTo>
                  <a:lnTo>
                    <a:pt x="2205" y="793"/>
                  </a:lnTo>
                  <a:lnTo>
                    <a:pt x="2181" y="724"/>
                  </a:lnTo>
                  <a:lnTo>
                    <a:pt x="2153" y="656"/>
                  </a:lnTo>
                  <a:lnTo>
                    <a:pt x="2120" y="590"/>
                  </a:lnTo>
                  <a:lnTo>
                    <a:pt x="2083" y="526"/>
                  </a:lnTo>
                  <a:lnTo>
                    <a:pt x="2040" y="464"/>
                  </a:lnTo>
                  <a:lnTo>
                    <a:pt x="1994" y="404"/>
                  </a:lnTo>
                  <a:lnTo>
                    <a:pt x="1942" y="346"/>
                  </a:lnTo>
                  <a:lnTo>
                    <a:pt x="1887" y="292"/>
                  </a:lnTo>
                  <a:lnTo>
                    <a:pt x="1829" y="243"/>
                  </a:lnTo>
                  <a:lnTo>
                    <a:pt x="1769" y="198"/>
                  </a:lnTo>
                  <a:lnTo>
                    <a:pt x="1706" y="158"/>
                  </a:lnTo>
                  <a:lnTo>
                    <a:pt x="1642" y="122"/>
                  </a:lnTo>
                  <a:lnTo>
                    <a:pt x="1575" y="91"/>
                  </a:lnTo>
                  <a:lnTo>
                    <a:pt x="1508" y="65"/>
                  </a:lnTo>
                  <a:lnTo>
                    <a:pt x="1438" y="43"/>
                  </a:lnTo>
                  <a:lnTo>
                    <a:pt x="1368" y="25"/>
                  </a:lnTo>
                  <a:lnTo>
                    <a:pt x="1297" y="12"/>
                  </a:lnTo>
                  <a:lnTo>
                    <a:pt x="1226" y="4"/>
                  </a:lnTo>
                  <a:lnTo>
                    <a:pt x="1154" y="0"/>
                  </a:lnTo>
                  <a:lnTo>
                    <a:pt x="1082" y="1"/>
                  </a:lnTo>
                  <a:lnTo>
                    <a:pt x="1010" y="6"/>
                  </a:lnTo>
                  <a:lnTo>
                    <a:pt x="938" y="16"/>
                  </a:lnTo>
                  <a:lnTo>
                    <a:pt x="867" y="31"/>
                  </a:lnTo>
                  <a:lnTo>
                    <a:pt x="797" y="50"/>
                  </a:lnTo>
                  <a:lnTo>
                    <a:pt x="728" y="74"/>
                  </a:lnTo>
                  <a:lnTo>
                    <a:pt x="661" y="102"/>
                  </a:lnTo>
                  <a:lnTo>
                    <a:pt x="595" y="135"/>
                  </a:lnTo>
                  <a:lnTo>
                    <a:pt x="530" y="172"/>
                  </a:lnTo>
                  <a:lnTo>
                    <a:pt x="468" y="215"/>
                  </a:lnTo>
                  <a:lnTo>
                    <a:pt x="408" y="261"/>
                  </a:lnTo>
                  <a:lnTo>
                    <a:pt x="351" y="313"/>
                  </a:lnTo>
                  <a:lnTo>
                    <a:pt x="295" y="369"/>
                  </a:lnTo>
                  <a:lnTo>
                    <a:pt x="244" y="430"/>
                  </a:lnTo>
                  <a:lnTo>
                    <a:pt x="198" y="493"/>
                  </a:lnTo>
                  <a:lnTo>
                    <a:pt x="156" y="559"/>
                  </a:lnTo>
                  <a:lnTo>
                    <a:pt x="119" y="628"/>
                  </a:lnTo>
                  <a:lnTo>
                    <a:pt x="87" y="700"/>
                  </a:lnTo>
                  <a:lnTo>
                    <a:pt x="59" y="773"/>
                  </a:lnTo>
                  <a:lnTo>
                    <a:pt x="37" y="849"/>
                  </a:lnTo>
                  <a:lnTo>
                    <a:pt x="20" y="925"/>
                  </a:lnTo>
                  <a:lnTo>
                    <a:pt x="9" y="1004"/>
                  </a:lnTo>
                  <a:lnTo>
                    <a:pt x="3" y="1083"/>
                  </a:lnTo>
                  <a:lnTo>
                    <a:pt x="0" y="1086"/>
                  </a:lnTo>
                  <a:lnTo>
                    <a:pt x="1133" y="1122"/>
                  </a:lnTo>
                  <a:close/>
                </a:path>
              </a:pathLst>
            </a:custGeom>
            <a:noFill/>
            <a:ln w="6097">
              <a:solidFill>
                <a:srgbClr val="31313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8"/>
            <p:cNvSpPr>
              <a:spLocks noChangeArrowheads="1"/>
            </p:cNvSpPr>
            <p:nvPr/>
          </p:nvSpPr>
          <p:spPr bwMode="auto">
            <a:xfrm>
              <a:off x="3382" y="4378"/>
              <a:ext cx="1957" cy="406"/>
            </a:xfrm>
            <a:prstGeom prst="rect">
              <a:avLst/>
            </a:prstGeom>
            <a:noFill/>
            <a:ln w="1524">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9"/>
            <p:cNvSpPr>
              <a:spLocks/>
            </p:cNvSpPr>
            <p:nvPr/>
          </p:nvSpPr>
          <p:spPr bwMode="auto">
            <a:xfrm>
              <a:off x="6231" y="1865"/>
              <a:ext cx="1190" cy="2007"/>
            </a:xfrm>
            <a:custGeom>
              <a:avLst/>
              <a:gdLst>
                <a:gd name="T0" fmla="+- 0 6571 6232"/>
                <a:gd name="T1" fmla="*/ T0 w 1190"/>
                <a:gd name="T2" fmla="+- 0 3869 1866"/>
                <a:gd name="T3" fmla="*/ 3869 h 2007"/>
                <a:gd name="T4" fmla="+- 0 6570 6232"/>
                <a:gd name="T5" fmla="*/ T4 w 1190"/>
                <a:gd name="T6" fmla="+- 0 3870 1866"/>
                <a:gd name="T7" fmla="*/ 3870 h 2007"/>
                <a:gd name="T8" fmla="+- 0 6574 6232"/>
                <a:gd name="T9" fmla="*/ T8 w 1190"/>
                <a:gd name="T10" fmla="+- 0 3872 1866"/>
                <a:gd name="T11" fmla="*/ 3872 h 2007"/>
                <a:gd name="T12" fmla="+- 0 6571 6232"/>
                <a:gd name="T13" fmla="*/ T12 w 1190"/>
                <a:gd name="T14" fmla="+- 0 3869 1866"/>
                <a:gd name="T15" fmla="*/ 3869 h 2007"/>
                <a:gd name="T16" fmla="+- 0 7227 6232"/>
                <a:gd name="T17" fmla="*/ T16 w 1190"/>
                <a:gd name="T18" fmla="+- 0 1866 1866"/>
                <a:gd name="T19" fmla="*/ 1866 h 2007"/>
                <a:gd name="T20" fmla="+- 0 7153 6232"/>
                <a:gd name="T21" fmla="*/ T20 w 1190"/>
                <a:gd name="T22" fmla="+- 0 1880 1866"/>
                <a:gd name="T23" fmla="*/ 1880 h 2007"/>
                <a:gd name="T24" fmla="+- 0 7082 6232"/>
                <a:gd name="T25" fmla="*/ T24 w 1190"/>
                <a:gd name="T26" fmla="+- 0 1899 1866"/>
                <a:gd name="T27" fmla="*/ 1899 h 2007"/>
                <a:gd name="T28" fmla="+- 0 7012 6232"/>
                <a:gd name="T29" fmla="*/ T28 w 1190"/>
                <a:gd name="T30" fmla="+- 0 1922 1866"/>
                <a:gd name="T31" fmla="*/ 1922 h 2007"/>
                <a:gd name="T32" fmla="+- 0 6944 6232"/>
                <a:gd name="T33" fmla="*/ T32 w 1190"/>
                <a:gd name="T34" fmla="+- 0 1950 1866"/>
                <a:gd name="T35" fmla="*/ 1950 h 2007"/>
                <a:gd name="T36" fmla="+- 0 6879 6232"/>
                <a:gd name="T37" fmla="*/ T36 w 1190"/>
                <a:gd name="T38" fmla="+- 0 1981 1866"/>
                <a:gd name="T39" fmla="*/ 1981 h 2007"/>
                <a:gd name="T40" fmla="+- 0 6816 6232"/>
                <a:gd name="T41" fmla="*/ T40 w 1190"/>
                <a:gd name="T42" fmla="+- 0 2015 1866"/>
                <a:gd name="T43" fmla="*/ 2015 h 2007"/>
                <a:gd name="T44" fmla="+- 0 6756 6232"/>
                <a:gd name="T45" fmla="*/ T44 w 1190"/>
                <a:gd name="T46" fmla="+- 0 2053 1866"/>
                <a:gd name="T47" fmla="*/ 2053 h 2007"/>
                <a:gd name="T48" fmla="+- 0 6698 6232"/>
                <a:gd name="T49" fmla="*/ T48 w 1190"/>
                <a:gd name="T50" fmla="+- 0 2095 1866"/>
                <a:gd name="T51" fmla="*/ 2095 h 2007"/>
                <a:gd name="T52" fmla="+- 0 6643 6232"/>
                <a:gd name="T53" fmla="*/ T52 w 1190"/>
                <a:gd name="T54" fmla="+- 0 2140 1866"/>
                <a:gd name="T55" fmla="*/ 2140 h 2007"/>
                <a:gd name="T56" fmla="+- 0 6591 6232"/>
                <a:gd name="T57" fmla="*/ T56 w 1190"/>
                <a:gd name="T58" fmla="+- 0 2187 1866"/>
                <a:gd name="T59" fmla="*/ 2187 h 2007"/>
                <a:gd name="T60" fmla="+- 0 6543 6232"/>
                <a:gd name="T61" fmla="*/ T60 w 1190"/>
                <a:gd name="T62" fmla="+- 0 2238 1866"/>
                <a:gd name="T63" fmla="*/ 2238 h 2007"/>
                <a:gd name="T64" fmla="+- 0 6497 6232"/>
                <a:gd name="T65" fmla="*/ T64 w 1190"/>
                <a:gd name="T66" fmla="+- 0 2291 1866"/>
                <a:gd name="T67" fmla="*/ 2291 h 2007"/>
                <a:gd name="T68" fmla="+- 0 6454 6232"/>
                <a:gd name="T69" fmla="*/ T68 w 1190"/>
                <a:gd name="T70" fmla="+- 0 2347 1866"/>
                <a:gd name="T71" fmla="*/ 2347 h 2007"/>
                <a:gd name="T72" fmla="+- 0 6415 6232"/>
                <a:gd name="T73" fmla="*/ T72 w 1190"/>
                <a:gd name="T74" fmla="+- 0 2405 1866"/>
                <a:gd name="T75" fmla="*/ 2405 h 2007"/>
                <a:gd name="T76" fmla="+- 0 6379 6232"/>
                <a:gd name="T77" fmla="*/ T76 w 1190"/>
                <a:gd name="T78" fmla="+- 0 2466 1866"/>
                <a:gd name="T79" fmla="*/ 2466 h 2007"/>
                <a:gd name="T80" fmla="+- 0 6347 6232"/>
                <a:gd name="T81" fmla="*/ T80 w 1190"/>
                <a:gd name="T82" fmla="+- 0 2529 1866"/>
                <a:gd name="T83" fmla="*/ 2529 h 2007"/>
                <a:gd name="T84" fmla="+- 0 6319 6232"/>
                <a:gd name="T85" fmla="*/ T84 w 1190"/>
                <a:gd name="T86" fmla="+- 0 2593 1866"/>
                <a:gd name="T87" fmla="*/ 2593 h 2007"/>
                <a:gd name="T88" fmla="+- 0 6294 6232"/>
                <a:gd name="T89" fmla="*/ T88 w 1190"/>
                <a:gd name="T90" fmla="+- 0 2659 1866"/>
                <a:gd name="T91" fmla="*/ 2659 h 2007"/>
                <a:gd name="T92" fmla="+- 0 6273 6232"/>
                <a:gd name="T93" fmla="*/ T92 w 1190"/>
                <a:gd name="T94" fmla="+- 0 2727 1866"/>
                <a:gd name="T95" fmla="*/ 2727 h 2007"/>
                <a:gd name="T96" fmla="+- 0 6256 6232"/>
                <a:gd name="T97" fmla="*/ T96 w 1190"/>
                <a:gd name="T98" fmla="+- 0 2797 1866"/>
                <a:gd name="T99" fmla="*/ 2797 h 2007"/>
                <a:gd name="T100" fmla="+- 0 6244 6232"/>
                <a:gd name="T101" fmla="*/ T100 w 1190"/>
                <a:gd name="T102" fmla="+- 0 2867 1866"/>
                <a:gd name="T103" fmla="*/ 2867 h 2007"/>
                <a:gd name="T104" fmla="+- 0 6236 6232"/>
                <a:gd name="T105" fmla="*/ T104 w 1190"/>
                <a:gd name="T106" fmla="+- 0 2939 1866"/>
                <a:gd name="T107" fmla="*/ 2939 h 2007"/>
                <a:gd name="T108" fmla="+- 0 6232 6232"/>
                <a:gd name="T109" fmla="*/ T108 w 1190"/>
                <a:gd name="T110" fmla="+- 0 3012 1866"/>
                <a:gd name="T111" fmla="*/ 3012 h 2007"/>
                <a:gd name="T112" fmla="+- 0 6233 6232"/>
                <a:gd name="T113" fmla="*/ T112 w 1190"/>
                <a:gd name="T114" fmla="+- 0 3085 1866"/>
                <a:gd name="T115" fmla="*/ 3085 h 2007"/>
                <a:gd name="T116" fmla="+- 0 6238 6232"/>
                <a:gd name="T117" fmla="*/ T116 w 1190"/>
                <a:gd name="T118" fmla="+- 0 3159 1866"/>
                <a:gd name="T119" fmla="*/ 3159 h 2007"/>
                <a:gd name="T120" fmla="+- 0 6248 6232"/>
                <a:gd name="T121" fmla="*/ T120 w 1190"/>
                <a:gd name="T122" fmla="+- 0 3234 1866"/>
                <a:gd name="T123" fmla="*/ 3234 h 2007"/>
                <a:gd name="T124" fmla="+- 0 6264 6232"/>
                <a:gd name="T125" fmla="*/ T124 w 1190"/>
                <a:gd name="T126" fmla="+- 0 3314 1866"/>
                <a:gd name="T127" fmla="*/ 3314 h 2007"/>
                <a:gd name="T128" fmla="+- 0 6286 6232"/>
                <a:gd name="T129" fmla="*/ T128 w 1190"/>
                <a:gd name="T130" fmla="+- 0 3392 1866"/>
                <a:gd name="T131" fmla="*/ 3392 h 2007"/>
                <a:gd name="T132" fmla="+- 0 6312 6232"/>
                <a:gd name="T133" fmla="*/ T132 w 1190"/>
                <a:gd name="T134" fmla="+- 0 3469 1866"/>
                <a:gd name="T135" fmla="*/ 3469 h 2007"/>
                <a:gd name="T136" fmla="+- 0 6344 6232"/>
                <a:gd name="T137" fmla="*/ T136 w 1190"/>
                <a:gd name="T138" fmla="+- 0 3543 1866"/>
                <a:gd name="T139" fmla="*/ 3543 h 2007"/>
                <a:gd name="T140" fmla="+- 0 6381 6232"/>
                <a:gd name="T141" fmla="*/ T140 w 1190"/>
                <a:gd name="T142" fmla="+- 0 3615 1866"/>
                <a:gd name="T143" fmla="*/ 3615 h 2007"/>
                <a:gd name="T144" fmla="+- 0 6422 6232"/>
                <a:gd name="T145" fmla="*/ T144 w 1190"/>
                <a:gd name="T146" fmla="+- 0 3684 1866"/>
                <a:gd name="T147" fmla="*/ 3684 h 2007"/>
                <a:gd name="T148" fmla="+- 0 6468 6232"/>
                <a:gd name="T149" fmla="*/ T148 w 1190"/>
                <a:gd name="T150" fmla="+- 0 3750 1866"/>
                <a:gd name="T151" fmla="*/ 3750 h 2007"/>
                <a:gd name="T152" fmla="+- 0 6519 6232"/>
                <a:gd name="T153" fmla="*/ T152 w 1190"/>
                <a:gd name="T154" fmla="+- 0 3813 1866"/>
                <a:gd name="T155" fmla="*/ 3813 h 2007"/>
                <a:gd name="T156" fmla="+- 0 6571 6232"/>
                <a:gd name="T157" fmla="*/ T156 w 1190"/>
                <a:gd name="T158" fmla="+- 0 3869 1866"/>
                <a:gd name="T159" fmla="*/ 3869 h 2007"/>
                <a:gd name="T160" fmla="+- 0 7422 6232"/>
                <a:gd name="T161" fmla="*/ T160 w 1190"/>
                <a:gd name="T162" fmla="+- 0 3037 1866"/>
                <a:gd name="T163" fmla="*/ 3037 h 2007"/>
                <a:gd name="T164" fmla="+- 0 7223 6232"/>
                <a:gd name="T165" fmla="*/ T164 w 1190"/>
                <a:gd name="T166" fmla="+- 0 1870 1866"/>
                <a:gd name="T167" fmla="*/ 1870 h 2007"/>
                <a:gd name="T168" fmla="+- 0 7227 6232"/>
                <a:gd name="T169" fmla="*/ T168 w 1190"/>
                <a:gd name="T170" fmla="+- 0 1866 1866"/>
                <a:gd name="T171" fmla="*/ 1866 h 20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190" h="2007">
                  <a:moveTo>
                    <a:pt x="339" y="2003"/>
                  </a:moveTo>
                  <a:lnTo>
                    <a:pt x="338" y="2004"/>
                  </a:lnTo>
                  <a:lnTo>
                    <a:pt x="342" y="2006"/>
                  </a:lnTo>
                  <a:lnTo>
                    <a:pt x="339" y="2003"/>
                  </a:lnTo>
                  <a:close/>
                  <a:moveTo>
                    <a:pt x="995" y="0"/>
                  </a:moveTo>
                  <a:lnTo>
                    <a:pt x="921" y="14"/>
                  </a:lnTo>
                  <a:lnTo>
                    <a:pt x="850" y="33"/>
                  </a:lnTo>
                  <a:lnTo>
                    <a:pt x="780" y="56"/>
                  </a:lnTo>
                  <a:lnTo>
                    <a:pt x="712" y="84"/>
                  </a:lnTo>
                  <a:lnTo>
                    <a:pt x="647" y="115"/>
                  </a:lnTo>
                  <a:lnTo>
                    <a:pt x="584" y="149"/>
                  </a:lnTo>
                  <a:lnTo>
                    <a:pt x="524" y="187"/>
                  </a:lnTo>
                  <a:lnTo>
                    <a:pt x="466" y="229"/>
                  </a:lnTo>
                  <a:lnTo>
                    <a:pt x="411" y="274"/>
                  </a:lnTo>
                  <a:lnTo>
                    <a:pt x="359" y="321"/>
                  </a:lnTo>
                  <a:lnTo>
                    <a:pt x="311" y="372"/>
                  </a:lnTo>
                  <a:lnTo>
                    <a:pt x="265" y="425"/>
                  </a:lnTo>
                  <a:lnTo>
                    <a:pt x="222" y="481"/>
                  </a:lnTo>
                  <a:lnTo>
                    <a:pt x="183" y="539"/>
                  </a:lnTo>
                  <a:lnTo>
                    <a:pt x="147" y="600"/>
                  </a:lnTo>
                  <a:lnTo>
                    <a:pt x="115" y="663"/>
                  </a:lnTo>
                  <a:lnTo>
                    <a:pt x="87" y="727"/>
                  </a:lnTo>
                  <a:lnTo>
                    <a:pt x="62" y="793"/>
                  </a:lnTo>
                  <a:lnTo>
                    <a:pt x="41" y="861"/>
                  </a:lnTo>
                  <a:lnTo>
                    <a:pt x="24" y="931"/>
                  </a:lnTo>
                  <a:lnTo>
                    <a:pt x="12" y="1001"/>
                  </a:lnTo>
                  <a:lnTo>
                    <a:pt x="4" y="1073"/>
                  </a:lnTo>
                  <a:lnTo>
                    <a:pt x="0" y="1146"/>
                  </a:lnTo>
                  <a:lnTo>
                    <a:pt x="1" y="1219"/>
                  </a:lnTo>
                  <a:lnTo>
                    <a:pt x="6" y="1293"/>
                  </a:lnTo>
                  <a:lnTo>
                    <a:pt x="16" y="1368"/>
                  </a:lnTo>
                  <a:lnTo>
                    <a:pt x="32" y="1448"/>
                  </a:lnTo>
                  <a:lnTo>
                    <a:pt x="54" y="1526"/>
                  </a:lnTo>
                  <a:lnTo>
                    <a:pt x="80" y="1603"/>
                  </a:lnTo>
                  <a:lnTo>
                    <a:pt x="112" y="1677"/>
                  </a:lnTo>
                  <a:lnTo>
                    <a:pt x="149" y="1749"/>
                  </a:lnTo>
                  <a:lnTo>
                    <a:pt x="190" y="1818"/>
                  </a:lnTo>
                  <a:lnTo>
                    <a:pt x="236" y="1884"/>
                  </a:lnTo>
                  <a:lnTo>
                    <a:pt x="287" y="1947"/>
                  </a:lnTo>
                  <a:lnTo>
                    <a:pt x="339" y="2003"/>
                  </a:lnTo>
                  <a:lnTo>
                    <a:pt x="1190" y="1171"/>
                  </a:lnTo>
                  <a:lnTo>
                    <a:pt x="991" y="4"/>
                  </a:lnTo>
                  <a:lnTo>
                    <a:pt x="995"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6231" y="1865"/>
              <a:ext cx="1190" cy="2007"/>
            </a:xfrm>
            <a:custGeom>
              <a:avLst/>
              <a:gdLst>
                <a:gd name="T0" fmla="+- 0 7422 6232"/>
                <a:gd name="T1" fmla="*/ T0 w 1190"/>
                <a:gd name="T2" fmla="+- 0 3037 1866"/>
                <a:gd name="T3" fmla="*/ 3037 h 2007"/>
                <a:gd name="T4" fmla="+- 0 7223 6232"/>
                <a:gd name="T5" fmla="*/ T4 w 1190"/>
                <a:gd name="T6" fmla="+- 0 1870 1866"/>
                <a:gd name="T7" fmla="*/ 1870 h 2007"/>
                <a:gd name="T8" fmla="+- 0 7227 6232"/>
                <a:gd name="T9" fmla="*/ T8 w 1190"/>
                <a:gd name="T10" fmla="+- 0 1866 1866"/>
                <a:gd name="T11" fmla="*/ 1866 h 2007"/>
                <a:gd name="T12" fmla="+- 0 7153 6232"/>
                <a:gd name="T13" fmla="*/ T12 w 1190"/>
                <a:gd name="T14" fmla="+- 0 1880 1866"/>
                <a:gd name="T15" fmla="*/ 1880 h 2007"/>
                <a:gd name="T16" fmla="+- 0 7082 6232"/>
                <a:gd name="T17" fmla="*/ T16 w 1190"/>
                <a:gd name="T18" fmla="+- 0 1899 1866"/>
                <a:gd name="T19" fmla="*/ 1899 h 2007"/>
                <a:gd name="T20" fmla="+- 0 7012 6232"/>
                <a:gd name="T21" fmla="*/ T20 w 1190"/>
                <a:gd name="T22" fmla="+- 0 1922 1866"/>
                <a:gd name="T23" fmla="*/ 1922 h 2007"/>
                <a:gd name="T24" fmla="+- 0 6944 6232"/>
                <a:gd name="T25" fmla="*/ T24 w 1190"/>
                <a:gd name="T26" fmla="+- 0 1950 1866"/>
                <a:gd name="T27" fmla="*/ 1950 h 2007"/>
                <a:gd name="T28" fmla="+- 0 6879 6232"/>
                <a:gd name="T29" fmla="*/ T28 w 1190"/>
                <a:gd name="T30" fmla="+- 0 1981 1866"/>
                <a:gd name="T31" fmla="*/ 1981 h 2007"/>
                <a:gd name="T32" fmla="+- 0 6816 6232"/>
                <a:gd name="T33" fmla="*/ T32 w 1190"/>
                <a:gd name="T34" fmla="+- 0 2015 1866"/>
                <a:gd name="T35" fmla="*/ 2015 h 2007"/>
                <a:gd name="T36" fmla="+- 0 6756 6232"/>
                <a:gd name="T37" fmla="*/ T36 w 1190"/>
                <a:gd name="T38" fmla="+- 0 2053 1866"/>
                <a:gd name="T39" fmla="*/ 2053 h 2007"/>
                <a:gd name="T40" fmla="+- 0 6698 6232"/>
                <a:gd name="T41" fmla="*/ T40 w 1190"/>
                <a:gd name="T42" fmla="+- 0 2095 1866"/>
                <a:gd name="T43" fmla="*/ 2095 h 2007"/>
                <a:gd name="T44" fmla="+- 0 6643 6232"/>
                <a:gd name="T45" fmla="*/ T44 w 1190"/>
                <a:gd name="T46" fmla="+- 0 2140 1866"/>
                <a:gd name="T47" fmla="*/ 2140 h 2007"/>
                <a:gd name="T48" fmla="+- 0 6591 6232"/>
                <a:gd name="T49" fmla="*/ T48 w 1190"/>
                <a:gd name="T50" fmla="+- 0 2187 1866"/>
                <a:gd name="T51" fmla="*/ 2187 h 2007"/>
                <a:gd name="T52" fmla="+- 0 6543 6232"/>
                <a:gd name="T53" fmla="*/ T52 w 1190"/>
                <a:gd name="T54" fmla="+- 0 2238 1866"/>
                <a:gd name="T55" fmla="*/ 2238 h 2007"/>
                <a:gd name="T56" fmla="+- 0 6497 6232"/>
                <a:gd name="T57" fmla="*/ T56 w 1190"/>
                <a:gd name="T58" fmla="+- 0 2291 1866"/>
                <a:gd name="T59" fmla="*/ 2291 h 2007"/>
                <a:gd name="T60" fmla="+- 0 6454 6232"/>
                <a:gd name="T61" fmla="*/ T60 w 1190"/>
                <a:gd name="T62" fmla="+- 0 2347 1866"/>
                <a:gd name="T63" fmla="*/ 2347 h 2007"/>
                <a:gd name="T64" fmla="+- 0 6415 6232"/>
                <a:gd name="T65" fmla="*/ T64 w 1190"/>
                <a:gd name="T66" fmla="+- 0 2405 1866"/>
                <a:gd name="T67" fmla="*/ 2405 h 2007"/>
                <a:gd name="T68" fmla="+- 0 6379 6232"/>
                <a:gd name="T69" fmla="*/ T68 w 1190"/>
                <a:gd name="T70" fmla="+- 0 2466 1866"/>
                <a:gd name="T71" fmla="*/ 2466 h 2007"/>
                <a:gd name="T72" fmla="+- 0 6347 6232"/>
                <a:gd name="T73" fmla="*/ T72 w 1190"/>
                <a:gd name="T74" fmla="+- 0 2529 1866"/>
                <a:gd name="T75" fmla="*/ 2529 h 2007"/>
                <a:gd name="T76" fmla="+- 0 6319 6232"/>
                <a:gd name="T77" fmla="*/ T76 w 1190"/>
                <a:gd name="T78" fmla="+- 0 2593 1866"/>
                <a:gd name="T79" fmla="*/ 2593 h 2007"/>
                <a:gd name="T80" fmla="+- 0 6294 6232"/>
                <a:gd name="T81" fmla="*/ T80 w 1190"/>
                <a:gd name="T82" fmla="+- 0 2659 1866"/>
                <a:gd name="T83" fmla="*/ 2659 h 2007"/>
                <a:gd name="T84" fmla="+- 0 6273 6232"/>
                <a:gd name="T85" fmla="*/ T84 w 1190"/>
                <a:gd name="T86" fmla="+- 0 2727 1866"/>
                <a:gd name="T87" fmla="*/ 2727 h 2007"/>
                <a:gd name="T88" fmla="+- 0 6256 6232"/>
                <a:gd name="T89" fmla="*/ T88 w 1190"/>
                <a:gd name="T90" fmla="+- 0 2797 1866"/>
                <a:gd name="T91" fmla="*/ 2797 h 2007"/>
                <a:gd name="T92" fmla="+- 0 6244 6232"/>
                <a:gd name="T93" fmla="*/ T92 w 1190"/>
                <a:gd name="T94" fmla="+- 0 2867 1866"/>
                <a:gd name="T95" fmla="*/ 2867 h 2007"/>
                <a:gd name="T96" fmla="+- 0 6236 6232"/>
                <a:gd name="T97" fmla="*/ T96 w 1190"/>
                <a:gd name="T98" fmla="+- 0 2939 1866"/>
                <a:gd name="T99" fmla="*/ 2939 h 2007"/>
                <a:gd name="T100" fmla="+- 0 6232 6232"/>
                <a:gd name="T101" fmla="*/ T100 w 1190"/>
                <a:gd name="T102" fmla="+- 0 3012 1866"/>
                <a:gd name="T103" fmla="*/ 3012 h 2007"/>
                <a:gd name="T104" fmla="+- 0 6233 6232"/>
                <a:gd name="T105" fmla="*/ T104 w 1190"/>
                <a:gd name="T106" fmla="+- 0 3085 1866"/>
                <a:gd name="T107" fmla="*/ 3085 h 2007"/>
                <a:gd name="T108" fmla="+- 0 6238 6232"/>
                <a:gd name="T109" fmla="*/ T108 w 1190"/>
                <a:gd name="T110" fmla="+- 0 3159 1866"/>
                <a:gd name="T111" fmla="*/ 3159 h 2007"/>
                <a:gd name="T112" fmla="+- 0 6248 6232"/>
                <a:gd name="T113" fmla="*/ T112 w 1190"/>
                <a:gd name="T114" fmla="+- 0 3234 1866"/>
                <a:gd name="T115" fmla="*/ 3234 h 2007"/>
                <a:gd name="T116" fmla="+- 0 6264 6232"/>
                <a:gd name="T117" fmla="*/ T116 w 1190"/>
                <a:gd name="T118" fmla="+- 0 3314 1866"/>
                <a:gd name="T119" fmla="*/ 3314 h 2007"/>
                <a:gd name="T120" fmla="+- 0 6286 6232"/>
                <a:gd name="T121" fmla="*/ T120 w 1190"/>
                <a:gd name="T122" fmla="+- 0 3392 1866"/>
                <a:gd name="T123" fmla="*/ 3392 h 2007"/>
                <a:gd name="T124" fmla="+- 0 6312 6232"/>
                <a:gd name="T125" fmla="*/ T124 w 1190"/>
                <a:gd name="T126" fmla="+- 0 3469 1866"/>
                <a:gd name="T127" fmla="*/ 3469 h 2007"/>
                <a:gd name="T128" fmla="+- 0 6344 6232"/>
                <a:gd name="T129" fmla="*/ T128 w 1190"/>
                <a:gd name="T130" fmla="+- 0 3543 1866"/>
                <a:gd name="T131" fmla="*/ 3543 h 2007"/>
                <a:gd name="T132" fmla="+- 0 6381 6232"/>
                <a:gd name="T133" fmla="*/ T132 w 1190"/>
                <a:gd name="T134" fmla="+- 0 3615 1866"/>
                <a:gd name="T135" fmla="*/ 3615 h 2007"/>
                <a:gd name="T136" fmla="+- 0 6422 6232"/>
                <a:gd name="T137" fmla="*/ T136 w 1190"/>
                <a:gd name="T138" fmla="+- 0 3684 1866"/>
                <a:gd name="T139" fmla="*/ 3684 h 2007"/>
                <a:gd name="T140" fmla="+- 0 6468 6232"/>
                <a:gd name="T141" fmla="*/ T140 w 1190"/>
                <a:gd name="T142" fmla="+- 0 3750 1866"/>
                <a:gd name="T143" fmla="*/ 3750 h 2007"/>
                <a:gd name="T144" fmla="+- 0 6519 6232"/>
                <a:gd name="T145" fmla="*/ T144 w 1190"/>
                <a:gd name="T146" fmla="+- 0 3813 1866"/>
                <a:gd name="T147" fmla="*/ 3813 h 2007"/>
                <a:gd name="T148" fmla="+- 0 6574 6232"/>
                <a:gd name="T149" fmla="*/ T148 w 1190"/>
                <a:gd name="T150" fmla="+- 0 3872 1866"/>
                <a:gd name="T151" fmla="*/ 3872 h 2007"/>
                <a:gd name="T152" fmla="+- 0 6570 6232"/>
                <a:gd name="T153" fmla="*/ T152 w 1190"/>
                <a:gd name="T154" fmla="+- 0 3870 1866"/>
                <a:gd name="T155" fmla="*/ 3870 h 2007"/>
                <a:gd name="T156" fmla="+- 0 7422 6232"/>
                <a:gd name="T157" fmla="*/ T156 w 1190"/>
                <a:gd name="T158" fmla="+- 0 3037 1866"/>
                <a:gd name="T159" fmla="*/ 3037 h 20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1190" h="2007">
                  <a:moveTo>
                    <a:pt x="1190" y="1171"/>
                  </a:moveTo>
                  <a:lnTo>
                    <a:pt x="991" y="4"/>
                  </a:lnTo>
                  <a:lnTo>
                    <a:pt x="995" y="0"/>
                  </a:lnTo>
                  <a:lnTo>
                    <a:pt x="921" y="14"/>
                  </a:lnTo>
                  <a:lnTo>
                    <a:pt x="850" y="33"/>
                  </a:lnTo>
                  <a:lnTo>
                    <a:pt x="780" y="56"/>
                  </a:lnTo>
                  <a:lnTo>
                    <a:pt x="712" y="84"/>
                  </a:lnTo>
                  <a:lnTo>
                    <a:pt x="647" y="115"/>
                  </a:lnTo>
                  <a:lnTo>
                    <a:pt x="584" y="149"/>
                  </a:lnTo>
                  <a:lnTo>
                    <a:pt x="524" y="187"/>
                  </a:lnTo>
                  <a:lnTo>
                    <a:pt x="466" y="229"/>
                  </a:lnTo>
                  <a:lnTo>
                    <a:pt x="411" y="274"/>
                  </a:lnTo>
                  <a:lnTo>
                    <a:pt x="359" y="321"/>
                  </a:lnTo>
                  <a:lnTo>
                    <a:pt x="311" y="372"/>
                  </a:lnTo>
                  <a:lnTo>
                    <a:pt x="265" y="425"/>
                  </a:lnTo>
                  <a:lnTo>
                    <a:pt x="222" y="481"/>
                  </a:lnTo>
                  <a:lnTo>
                    <a:pt x="183" y="539"/>
                  </a:lnTo>
                  <a:lnTo>
                    <a:pt x="147" y="600"/>
                  </a:lnTo>
                  <a:lnTo>
                    <a:pt x="115" y="663"/>
                  </a:lnTo>
                  <a:lnTo>
                    <a:pt x="87" y="727"/>
                  </a:lnTo>
                  <a:lnTo>
                    <a:pt x="62" y="793"/>
                  </a:lnTo>
                  <a:lnTo>
                    <a:pt x="41" y="861"/>
                  </a:lnTo>
                  <a:lnTo>
                    <a:pt x="24" y="931"/>
                  </a:lnTo>
                  <a:lnTo>
                    <a:pt x="12" y="1001"/>
                  </a:lnTo>
                  <a:lnTo>
                    <a:pt x="4" y="1073"/>
                  </a:lnTo>
                  <a:lnTo>
                    <a:pt x="0" y="1146"/>
                  </a:lnTo>
                  <a:lnTo>
                    <a:pt x="1" y="1219"/>
                  </a:lnTo>
                  <a:lnTo>
                    <a:pt x="6" y="1293"/>
                  </a:lnTo>
                  <a:lnTo>
                    <a:pt x="16" y="1368"/>
                  </a:lnTo>
                  <a:lnTo>
                    <a:pt x="32" y="1448"/>
                  </a:lnTo>
                  <a:lnTo>
                    <a:pt x="54" y="1526"/>
                  </a:lnTo>
                  <a:lnTo>
                    <a:pt x="80" y="1603"/>
                  </a:lnTo>
                  <a:lnTo>
                    <a:pt x="112" y="1677"/>
                  </a:lnTo>
                  <a:lnTo>
                    <a:pt x="149" y="1749"/>
                  </a:lnTo>
                  <a:lnTo>
                    <a:pt x="190" y="1818"/>
                  </a:lnTo>
                  <a:lnTo>
                    <a:pt x="236" y="1884"/>
                  </a:lnTo>
                  <a:lnTo>
                    <a:pt x="287" y="1947"/>
                  </a:lnTo>
                  <a:lnTo>
                    <a:pt x="342" y="2006"/>
                  </a:lnTo>
                  <a:lnTo>
                    <a:pt x="338" y="2004"/>
                  </a:lnTo>
                  <a:lnTo>
                    <a:pt x="1190" y="1171"/>
                  </a:lnTo>
                  <a:close/>
                </a:path>
              </a:pathLst>
            </a:custGeom>
            <a:noFill/>
            <a:ln w="6097">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1"/>
            <p:cNvSpPr>
              <a:spLocks/>
            </p:cNvSpPr>
            <p:nvPr/>
          </p:nvSpPr>
          <p:spPr bwMode="auto">
            <a:xfrm>
              <a:off x="6730" y="1989"/>
              <a:ext cx="1939" cy="2252"/>
            </a:xfrm>
            <a:custGeom>
              <a:avLst/>
              <a:gdLst>
                <a:gd name="T0" fmla="+- 0 7467 6730"/>
                <a:gd name="T1" fmla="*/ T0 w 1939"/>
                <a:gd name="T2" fmla="+- 0 1992 1990"/>
                <a:gd name="T3" fmla="*/ 1992 h 2252"/>
                <a:gd name="T4" fmla="+- 0 7539 6730"/>
                <a:gd name="T5" fmla="*/ T4 w 1939"/>
                <a:gd name="T6" fmla="+- 0 3119 1990"/>
                <a:gd name="T7" fmla="*/ 3119 h 2252"/>
                <a:gd name="T8" fmla="+- 0 6786 6730"/>
                <a:gd name="T9" fmla="*/ T8 w 1939"/>
                <a:gd name="T10" fmla="+- 0 3948 1990"/>
                <a:gd name="T11" fmla="*/ 3948 h 2252"/>
                <a:gd name="T12" fmla="+- 0 6904 6730"/>
                <a:gd name="T13" fmla="*/ T12 w 1939"/>
                <a:gd name="T14" fmla="+- 0 4042 1990"/>
                <a:gd name="T15" fmla="*/ 4042 h 2252"/>
                <a:gd name="T16" fmla="+- 0 7031 6730"/>
                <a:gd name="T17" fmla="*/ T16 w 1939"/>
                <a:gd name="T18" fmla="+- 0 4118 1990"/>
                <a:gd name="T19" fmla="*/ 4118 h 2252"/>
                <a:gd name="T20" fmla="+- 0 7165 6730"/>
                <a:gd name="T21" fmla="*/ T20 w 1939"/>
                <a:gd name="T22" fmla="+- 0 4176 1990"/>
                <a:gd name="T23" fmla="*/ 4176 h 2252"/>
                <a:gd name="T24" fmla="+- 0 7304 6730"/>
                <a:gd name="T25" fmla="*/ T24 w 1939"/>
                <a:gd name="T26" fmla="+- 0 4216 1990"/>
                <a:gd name="T27" fmla="*/ 4216 h 2252"/>
                <a:gd name="T28" fmla="+- 0 7447 6730"/>
                <a:gd name="T29" fmla="*/ T28 w 1939"/>
                <a:gd name="T30" fmla="+- 0 4237 1990"/>
                <a:gd name="T31" fmla="*/ 4237 h 2252"/>
                <a:gd name="T32" fmla="+- 0 7591 6730"/>
                <a:gd name="T33" fmla="*/ T32 w 1939"/>
                <a:gd name="T34" fmla="+- 0 4241 1990"/>
                <a:gd name="T35" fmla="*/ 4241 h 2252"/>
                <a:gd name="T36" fmla="+- 0 7734 6730"/>
                <a:gd name="T37" fmla="*/ T36 w 1939"/>
                <a:gd name="T38" fmla="+- 0 4226 1990"/>
                <a:gd name="T39" fmla="*/ 4226 h 2252"/>
                <a:gd name="T40" fmla="+- 0 7875 6730"/>
                <a:gd name="T41" fmla="*/ T40 w 1939"/>
                <a:gd name="T42" fmla="+- 0 4192 1990"/>
                <a:gd name="T43" fmla="*/ 4192 h 2252"/>
                <a:gd name="T44" fmla="+- 0 8012 6730"/>
                <a:gd name="T45" fmla="*/ T44 w 1939"/>
                <a:gd name="T46" fmla="+- 0 4140 1990"/>
                <a:gd name="T47" fmla="*/ 4140 h 2252"/>
                <a:gd name="T48" fmla="+- 0 8142 6730"/>
                <a:gd name="T49" fmla="*/ T48 w 1939"/>
                <a:gd name="T50" fmla="+- 0 4070 1990"/>
                <a:gd name="T51" fmla="*/ 4070 h 2252"/>
                <a:gd name="T52" fmla="+- 0 8264 6730"/>
                <a:gd name="T53" fmla="*/ T52 w 1939"/>
                <a:gd name="T54" fmla="+- 0 3981 1990"/>
                <a:gd name="T55" fmla="*/ 3981 h 2252"/>
                <a:gd name="T56" fmla="+- 0 8376 6730"/>
                <a:gd name="T57" fmla="*/ T56 w 1939"/>
                <a:gd name="T58" fmla="+- 0 3874 1990"/>
                <a:gd name="T59" fmla="*/ 3874 h 2252"/>
                <a:gd name="T60" fmla="+- 0 8470 6730"/>
                <a:gd name="T61" fmla="*/ T60 w 1939"/>
                <a:gd name="T62" fmla="+- 0 3756 1990"/>
                <a:gd name="T63" fmla="*/ 3756 h 2252"/>
                <a:gd name="T64" fmla="+- 0 8546 6730"/>
                <a:gd name="T65" fmla="*/ T64 w 1939"/>
                <a:gd name="T66" fmla="+- 0 3628 1990"/>
                <a:gd name="T67" fmla="*/ 3628 h 2252"/>
                <a:gd name="T68" fmla="+- 0 8604 6730"/>
                <a:gd name="T69" fmla="*/ T68 w 1939"/>
                <a:gd name="T70" fmla="+- 0 3494 1990"/>
                <a:gd name="T71" fmla="*/ 3494 h 2252"/>
                <a:gd name="T72" fmla="+- 0 8644 6730"/>
                <a:gd name="T73" fmla="*/ T72 w 1939"/>
                <a:gd name="T74" fmla="+- 0 3355 1990"/>
                <a:gd name="T75" fmla="*/ 3355 h 2252"/>
                <a:gd name="T76" fmla="+- 0 8665 6730"/>
                <a:gd name="T77" fmla="*/ T76 w 1939"/>
                <a:gd name="T78" fmla="+- 0 3212 1990"/>
                <a:gd name="T79" fmla="*/ 3212 h 2252"/>
                <a:gd name="T80" fmla="+- 0 8668 6730"/>
                <a:gd name="T81" fmla="*/ T80 w 1939"/>
                <a:gd name="T82" fmla="+- 0 3069 1990"/>
                <a:gd name="T83" fmla="*/ 3069 h 2252"/>
                <a:gd name="T84" fmla="+- 0 8653 6730"/>
                <a:gd name="T85" fmla="*/ T84 w 1939"/>
                <a:gd name="T86" fmla="+- 0 2925 1990"/>
                <a:gd name="T87" fmla="*/ 2925 h 2252"/>
                <a:gd name="T88" fmla="+- 0 8619 6730"/>
                <a:gd name="T89" fmla="*/ T88 w 1939"/>
                <a:gd name="T90" fmla="+- 0 2785 1990"/>
                <a:gd name="T91" fmla="*/ 2785 h 2252"/>
                <a:gd name="T92" fmla="+- 0 8567 6730"/>
                <a:gd name="T93" fmla="*/ T92 w 1939"/>
                <a:gd name="T94" fmla="+- 0 2648 1990"/>
                <a:gd name="T95" fmla="*/ 2648 h 2252"/>
                <a:gd name="T96" fmla="+- 0 8496 6730"/>
                <a:gd name="T97" fmla="*/ T96 w 1939"/>
                <a:gd name="T98" fmla="+- 0 2518 1990"/>
                <a:gd name="T99" fmla="*/ 2518 h 2252"/>
                <a:gd name="T100" fmla="+- 0 8407 6730"/>
                <a:gd name="T101" fmla="*/ T100 w 1939"/>
                <a:gd name="T102" fmla="+- 0 2396 1990"/>
                <a:gd name="T103" fmla="*/ 2396 h 2252"/>
                <a:gd name="T104" fmla="+- 0 8300 6730"/>
                <a:gd name="T105" fmla="*/ T104 w 1939"/>
                <a:gd name="T106" fmla="+- 0 2285 1990"/>
                <a:gd name="T107" fmla="*/ 2285 h 2252"/>
                <a:gd name="T108" fmla="+- 0 8181 6730"/>
                <a:gd name="T109" fmla="*/ T108 w 1939"/>
                <a:gd name="T110" fmla="+- 0 2190 1990"/>
                <a:gd name="T111" fmla="*/ 2190 h 2252"/>
                <a:gd name="T112" fmla="+- 0 8052 6730"/>
                <a:gd name="T113" fmla="*/ T112 w 1939"/>
                <a:gd name="T114" fmla="+- 0 2112 1990"/>
                <a:gd name="T115" fmla="*/ 2112 h 2252"/>
                <a:gd name="T116" fmla="+- 0 7914 6730"/>
                <a:gd name="T117" fmla="*/ T116 w 1939"/>
                <a:gd name="T118" fmla="+- 0 2053 1990"/>
                <a:gd name="T119" fmla="*/ 2053 h 2252"/>
                <a:gd name="T120" fmla="+- 0 7769 6730"/>
                <a:gd name="T121" fmla="*/ T120 w 1939"/>
                <a:gd name="T122" fmla="+- 0 2013 1990"/>
                <a:gd name="T123" fmla="*/ 2013 h 2252"/>
                <a:gd name="T124" fmla="+- 0 7619 6730"/>
                <a:gd name="T125" fmla="*/ T124 w 1939"/>
                <a:gd name="T126" fmla="+- 0 1993 1990"/>
                <a:gd name="T127" fmla="*/ 1993 h 2252"/>
                <a:gd name="T128" fmla="+- 0 6730 6730"/>
                <a:gd name="T129" fmla="*/ T128 w 1939"/>
                <a:gd name="T130" fmla="+- 0 3894 1990"/>
                <a:gd name="T131" fmla="*/ 3894 h 2252"/>
                <a:gd name="T132" fmla="+- 0 6734 6730"/>
                <a:gd name="T133" fmla="*/ T132 w 1939"/>
                <a:gd name="T134" fmla="+- 0 3897 1990"/>
                <a:gd name="T135" fmla="*/ 3897 h 2252"/>
                <a:gd name="T136" fmla="+- 0 7395 6730"/>
                <a:gd name="T137" fmla="*/ T136 w 1939"/>
                <a:gd name="T138" fmla="+- 0 1998 1990"/>
                <a:gd name="T139" fmla="*/ 1998 h 2252"/>
                <a:gd name="T140" fmla="+- 0 7396 6730"/>
                <a:gd name="T141" fmla="*/ T140 w 1939"/>
                <a:gd name="T142" fmla="+- 0 2000 1990"/>
                <a:gd name="T143" fmla="*/ 2000 h 2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1939" h="2252">
                  <a:moveTo>
                    <a:pt x="814" y="0"/>
                  </a:moveTo>
                  <a:lnTo>
                    <a:pt x="737" y="2"/>
                  </a:lnTo>
                  <a:lnTo>
                    <a:pt x="666" y="10"/>
                  </a:lnTo>
                  <a:lnTo>
                    <a:pt x="809" y="1129"/>
                  </a:lnTo>
                  <a:lnTo>
                    <a:pt x="4" y="1907"/>
                  </a:lnTo>
                  <a:lnTo>
                    <a:pt x="56" y="1958"/>
                  </a:lnTo>
                  <a:lnTo>
                    <a:pt x="113" y="2007"/>
                  </a:lnTo>
                  <a:lnTo>
                    <a:pt x="174" y="2052"/>
                  </a:lnTo>
                  <a:lnTo>
                    <a:pt x="236" y="2092"/>
                  </a:lnTo>
                  <a:lnTo>
                    <a:pt x="301" y="2128"/>
                  </a:lnTo>
                  <a:lnTo>
                    <a:pt x="367" y="2159"/>
                  </a:lnTo>
                  <a:lnTo>
                    <a:pt x="435" y="2186"/>
                  </a:lnTo>
                  <a:lnTo>
                    <a:pt x="504" y="2208"/>
                  </a:lnTo>
                  <a:lnTo>
                    <a:pt x="574" y="2226"/>
                  </a:lnTo>
                  <a:lnTo>
                    <a:pt x="645" y="2239"/>
                  </a:lnTo>
                  <a:lnTo>
                    <a:pt x="717" y="2247"/>
                  </a:lnTo>
                  <a:lnTo>
                    <a:pt x="789" y="2251"/>
                  </a:lnTo>
                  <a:lnTo>
                    <a:pt x="861" y="2251"/>
                  </a:lnTo>
                  <a:lnTo>
                    <a:pt x="933" y="2245"/>
                  </a:lnTo>
                  <a:lnTo>
                    <a:pt x="1004" y="2236"/>
                  </a:lnTo>
                  <a:lnTo>
                    <a:pt x="1075" y="2221"/>
                  </a:lnTo>
                  <a:lnTo>
                    <a:pt x="1145" y="2202"/>
                  </a:lnTo>
                  <a:lnTo>
                    <a:pt x="1214" y="2179"/>
                  </a:lnTo>
                  <a:lnTo>
                    <a:pt x="1282" y="2150"/>
                  </a:lnTo>
                  <a:lnTo>
                    <a:pt x="1348" y="2118"/>
                  </a:lnTo>
                  <a:lnTo>
                    <a:pt x="1412" y="2080"/>
                  </a:lnTo>
                  <a:lnTo>
                    <a:pt x="1474" y="2038"/>
                  </a:lnTo>
                  <a:lnTo>
                    <a:pt x="1534" y="1991"/>
                  </a:lnTo>
                  <a:lnTo>
                    <a:pt x="1592" y="1940"/>
                  </a:lnTo>
                  <a:lnTo>
                    <a:pt x="1646" y="1884"/>
                  </a:lnTo>
                  <a:lnTo>
                    <a:pt x="1695" y="1826"/>
                  </a:lnTo>
                  <a:lnTo>
                    <a:pt x="1740" y="1766"/>
                  </a:lnTo>
                  <a:lnTo>
                    <a:pt x="1780" y="1703"/>
                  </a:lnTo>
                  <a:lnTo>
                    <a:pt x="1816" y="1638"/>
                  </a:lnTo>
                  <a:lnTo>
                    <a:pt x="1847" y="1572"/>
                  </a:lnTo>
                  <a:lnTo>
                    <a:pt x="1874" y="1504"/>
                  </a:lnTo>
                  <a:lnTo>
                    <a:pt x="1896" y="1435"/>
                  </a:lnTo>
                  <a:lnTo>
                    <a:pt x="1914" y="1365"/>
                  </a:lnTo>
                  <a:lnTo>
                    <a:pt x="1927" y="1294"/>
                  </a:lnTo>
                  <a:lnTo>
                    <a:pt x="1935" y="1222"/>
                  </a:lnTo>
                  <a:lnTo>
                    <a:pt x="1939" y="1150"/>
                  </a:lnTo>
                  <a:lnTo>
                    <a:pt x="1938" y="1079"/>
                  </a:lnTo>
                  <a:lnTo>
                    <a:pt x="1933" y="1007"/>
                  </a:lnTo>
                  <a:lnTo>
                    <a:pt x="1923" y="935"/>
                  </a:lnTo>
                  <a:lnTo>
                    <a:pt x="1909" y="865"/>
                  </a:lnTo>
                  <a:lnTo>
                    <a:pt x="1889" y="795"/>
                  </a:lnTo>
                  <a:lnTo>
                    <a:pt x="1866" y="726"/>
                  </a:lnTo>
                  <a:lnTo>
                    <a:pt x="1837" y="658"/>
                  </a:lnTo>
                  <a:lnTo>
                    <a:pt x="1804" y="592"/>
                  </a:lnTo>
                  <a:lnTo>
                    <a:pt x="1766" y="528"/>
                  </a:lnTo>
                  <a:lnTo>
                    <a:pt x="1724" y="466"/>
                  </a:lnTo>
                  <a:lnTo>
                    <a:pt x="1677" y="406"/>
                  </a:lnTo>
                  <a:lnTo>
                    <a:pt x="1625" y="348"/>
                  </a:lnTo>
                  <a:lnTo>
                    <a:pt x="1570" y="295"/>
                  </a:lnTo>
                  <a:lnTo>
                    <a:pt x="1512" y="245"/>
                  </a:lnTo>
                  <a:lnTo>
                    <a:pt x="1451" y="200"/>
                  </a:lnTo>
                  <a:lnTo>
                    <a:pt x="1388" y="159"/>
                  </a:lnTo>
                  <a:lnTo>
                    <a:pt x="1322" y="122"/>
                  </a:lnTo>
                  <a:lnTo>
                    <a:pt x="1253" y="90"/>
                  </a:lnTo>
                  <a:lnTo>
                    <a:pt x="1184" y="63"/>
                  </a:lnTo>
                  <a:lnTo>
                    <a:pt x="1112" y="41"/>
                  </a:lnTo>
                  <a:lnTo>
                    <a:pt x="1039" y="23"/>
                  </a:lnTo>
                  <a:lnTo>
                    <a:pt x="965" y="10"/>
                  </a:lnTo>
                  <a:lnTo>
                    <a:pt x="889" y="3"/>
                  </a:lnTo>
                  <a:lnTo>
                    <a:pt x="814" y="0"/>
                  </a:lnTo>
                  <a:close/>
                  <a:moveTo>
                    <a:pt x="0" y="1904"/>
                  </a:moveTo>
                  <a:lnTo>
                    <a:pt x="3" y="1909"/>
                  </a:lnTo>
                  <a:lnTo>
                    <a:pt x="4" y="1907"/>
                  </a:lnTo>
                  <a:lnTo>
                    <a:pt x="0" y="1904"/>
                  </a:lnTo>
                  <a:close/>
                  <a:moveTo>
                    <a:pt x="665" y="8"/>
                  </a:moveTo>
                  <a:lnTo>
                    <a:pt x="661" y="10"/>
                  </a:lnTo>
                  <a:lnTo>
                    <a:pt x="666" y="10"/>
                  </a:lnTo>
                  <a:lnTo>
                    <a:pt x="665" y="8"/>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6730" y="1989"/>
              <a:ext cx="1939" cy="2252"/>
            </a:xfrm>
            <a:custGeom>
              <a:avLst/>
              <a:gdLst>
                <a:gd name="T0" fmla="+- 0 6733 6730"/>
                <a:gd name="T1" fmla="*/ T0 w 1939"/>
                <a:gd name="T2" fmla="+- 0 3899 1990"/>
                <a:gd name="T3" fmla="*/ 3899 h 2252"/>
                <a:gd name="T4" fmla="+- 0 6786 6730"/>
                <a:gd name="T5" fmla="*/ T4 w 1939"/>
                <a:gd name="T6" fmla="+- 0 3948 1990"/>
                <a:gd name="T7" fmla="*/ 3948 h 2252"/>
                <a:gd name="T8" fmla="+- 0 6904 6730"/>
                <a:gd name="T9" fmla="*/ T8 w 1939"/>
                <a:gd name="T10" fmla="+- 0 4042 1990"/>
                <a:gd name="T11" fmla="*/ 4042 h 2252"/>
                <a:gd name="T12" fmla="+- 0 7031 6730"/>
                <a:gd name="T13" fmla="*/ T12 w 1939"/>
                <a:gd name="T14" fmla="+- 0 4118 1990"/>
                <a:gd name="T15" fmla="*/ 4118 h 2252"/>
                <a:gd name="T16" fmla="+- 0 7165 6730"/>
                <a:gd name="T17" fmla="*/ T16 w 1939"/>
                <a:gd name="T18" fmla="+- 0 4176 1990"/>
                <a:gd name="T19" fmla="*/ 4176 h 2252"/>
                <a:gd name="T20" fmla="+- 0 7304 6730"/>
                <a:gd name="T21" fmla="*/ T20 w 1939"/>
                <a:gd name="T22" fmla="+- 0 4216 1990"/>
                <a:gd name="T23" fmla="*/ 4216 h 2252"/>
                <a:gd name="T24" fmla="+- 0 7447 6730"/>
                <a:gd name="T25" fmla="*/ T24 w 1939"/>
                <a:gd name="T26" fmla="+- 0 4237 1990"/>
                <a:gd name="T27" fmla="*/ 4237 h 2252"/>
                <a:gd name="T28" fmla="+- 0 7591 6730"/>
                <a:gd name="T29" fmla="*/ T28 w 1939"/>
                <a:gd name="T30" fmla="+- 0 4241 1990"/>
                <a:gd name="T31" fmla="*/ 4241 h 2252"/>
                <a:gd name="T32" fmla="+- 0 7734 6730"/>
                <a:gd name="T33" fmla="*/ T32 w 1939"/>
                <a:gd name="T34" fmla="+- 0 4226 1990"/>
                <a:gd name="T35" fmla="*/ 4226 h 2252"/>
                <a:gd name="T36" fmla="+- 0 7875 6730"/>
                <a:gd name="T37" fmla="*/ T36 w 1939"/>
                <a:gd name="T38" fmla="+- 0 4192 1990"/>
                <a:gd name="T39" fmla="*/ 4192 h 2252"/>
                <a:gd name="T40" fmla="+- 0 8012 6730"/>
                <a:gd name="T41" fmla="*/ T40 w 1939"/>
                <a:gd name="T42" fmla="+- 0 4140 1990"/>
                <a:gd name="T43" fmla="*/ 4140 h 2252"/>
                <a:gd name="T44" fmla="+- 0 8142 6730"/>
                <a:gd name="T45" fmla="*/ T44 w 1939"/>
                <a:gd name="T46" fmla="+- 0 4070 1990"/>
                <a:gd name="T47" fmla="*/ 4070 h 2252"/>
                <a:gd name="T48" fmla="+- 0 8264 6730"/>
                <a:gd name="T49" fmla="*/ T48 w 1939"/>
                <a:gd name="T50" fmla="+- 0 3981 1990"/>
                <a:gd name="T51" fmla="*/ 3981 h 2252"/>
                <a:gd name="T52" fmla="+- 0 8376 6730"/>
                <a:gd name="T53" fmla="*/ T52 w 1939"/>
                <a:gd name="T54" fmla="+- 0 3874 1990"/>
                <a:gd name="T55" fmla="*/ 3874 h 2252"/>
                <a:gd name="T56" fmla="+- 0 8470 6730"/>
                <a:gd name="T57" fmla="*/ T56 w 1939"/>
                <a:gd name="T58" fmla="+- 0 3756 1990"/>
                <a:gd name="T59" fmla="*/ 3756 h 2252"/>
                <a:gd name="T60" fmla="+- 0 8546 6730"/>
                <a:gd name="T61" fmla="*/ T60 w 1939"/>
                <a:gd name="T62" fmla="+- 0 3628 1990"/>
                <a:gd name="T63" fmla="*/ 3628 h 2252"/>
                <a:gd name="T64" fmla="+- 0 8604 6730"/>
                <a:gd name="T65" fmla="*/ T64 w 1939"/>
                <a:gd name="T66" fmla="+- 0 3494 1990"/>
                <a:gd name="T67" fmla="*/ 3494 h 2252"/>
                <a:gd name="T68" fmla="+- 0 8644 6730"/>
                <a:gd name="T69" fmla="*/ T68 w 1939"/>
                <a:gd name="T70" fmla="+- 0 3355 1990"/>
                <a:gd name="T71" fmla="*/ 3355 h 2252"/>
                <a:gd name="T72" fmla="+- 0 8665 6730"/>
                <a:gd name="T73" fmla="*/ T72 w 1939"/>
                <a:gd name="T74" fmla="+- 0 3212 1990"/>
                <a:gd name="T75" fmla="*/ 3212 h 2252"/>
                <a:gd name="T76" fmla="+- 0 8668 6730"/>
                <a:gd name="T77" fmla="*/ T76 w 1939"/>
                <a:gd name="T78" fmla="+- 0 3069 1990"/>
                <a:gd name="T79" fmla="*/ 3069 h 2252"/>
                <a:gd name="T80" fmla="+- 0 8653 6730"/>
                <a:gd name="T81" fmla="*/ T80 w 1939"/>
                <a:gd name="T82" fmla="+- 0 2925 1990"/>
                <a:gd name="T83" fmla="*/ 2925 h 2252"/>
                <a:gd name="T84" fmla="+- 0 8619 6730"/>
                <a:gd name="T85" fmla="*/ T84 w 1939"/>
                <a:gd name="T86" fmla="+- 0 2785 1990"/>
                <a:gd name="T87" fmla="*/ 2785 h 2252"/>
                <a:gd name="T88" fmla="+- 0 8567 6730"/>
                <a:gd name="T89" fmla="*/ T88 w 1939"/>
                <a:gd name="T90" fmla="+- 0 2648 1990"/>
                <a:gd name="T91" fmla="*/ 2648 h 2252"/>
                <a:gd name="T92" fmla="+- 0 8496 6730"/>
                <a:gd name="T93" fmla="*/ T92 w 1939"/>
                <a:gd name="T94" fmla="+- 0 2518 1990"/>
                <a:gd name="T95" fmla="*/ 2518 h 2252"/>
                <a:gd name="T96" fmla="+- 0 8407 6730"/>
                <a:gd name="T97" fmla="*/ T96 w 1939"/>
                <a:gd name="T98" fmla="+- 0 2396 1990"/>
                <a:gd name="T99" fmla="*/ 2396 h 2252"/>
                <a:gd name="T100" fmla="+- 0 8300 6730"/>
                <a:gd name="T101" fmla="*/ T100 w 1939"/>
                <a:gd name="T102" fmla="+- 0 2285 1990"/>
                <a:gd name="T103" fmla="*/ 2285 h 2252"/>
                <a:gd name="T104" fmla="+- 0 8181 6730"/>
                <a:gd name="T105" fmla="*/ T104 w 1939"/>
                <a:gd name="T106" fmla="+- 0 2190 1990"/>
                <a:gd name="T107" fmla="*/ 2190 h 2252"/>
                <a:gd name="T108" fmla="+- 0 8052 6730"/>
                <a:gd name="T109" fmla="*/ T108 w 1939"/>
                <a:gd name="T110" fmla="+- 0 2112 1990"/>
                <a:gd name="T111" fmla="*/ 2112 h 2252"/>
                <a:gd name="T112" fmla="+- 0 7914 6730"/>
                <a:gd name="T113" fmla="*/ T112 w 1939"/>
                <a:gd name="T114" fmla="+- 0 2053 1990"/>
                <a:gd name="T115" fmla="*/ 2053 h 2252"/>
                <a:gd name="T116" fmla="+- 0 7769 6730"/>
                <a:gd name="T117" fmla="*/ T116 w 1939"/>
                <a:gd name="T118" fmla="+- 0 2013 1990"/>
                <a:gd name="T119" fmla="*/ 2013 h 2252"/>
                <a:gd name="T120" fmla="+- 0 7619 6730"/>
                <a:gd name="T121" fmla="*/ T120 w 1939"/>
                <a:gd name="T122" fmla="+- 0 1993 1990"/>
                <a:gd name="T123" fmla="*/ 1993 h 2252"/>
                <a:gd name="T124" fmla="+- 0 7467 6730"/>
                <a:gd name="T125" fmla="*/ T124 w 1939"/>
                <a:gd name="T126" fmla="+- 0 1992 1990"/>
                <a:gd name="T127" fmla="*/ 1992 h 2252"/>
                <a:gd name="T128" fmla="+- 0 7395 6730"/>
                <a:gd name="T129" fmla="*/ T128 w 1939"/>
                <a:gd name="T130" fmla="+- 0 1998 1990"/>
                <a:gd name="T131" fmla="*/ 1998 h 2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1939" h="2252">
                  <a:moveTo>
                    <a:pt x="809" y="1129"/>
                  </a:moveTo>
                  <a:lnTo>
                    <a:pt x="3" y="1909"/>
                  </a:lnTo>
                  <a:lnTo>
                    <a:pt x="0" y="1904"/>
                  </a:lnTo>
                  <a:lnTo>
                    <a:pt x="56" y="1958"/>
                  </a:lnTo>
                  <a:lnTo>
                    <a:pt x="113" y="2007"/>
                  </a:lnTo>
                  <a:lnTo>
                    <a:pt x="174" y="2052"/>
                  </a:lnTo>
                  <a:lnTo>
                    <a:pt x="236" y="2092"/>
                  </a:lnTo>
                  <a:lnTo>
                    <a:pt x="301" y="2128"/>
                  </a:lnTo>
                  <a:lnTo>
                    <a:pt x="367" y="2159"/>
                  </a:lnTo>
                  <a:lnTo>
                    <a:pt x="435" y="2186"/>
                  </a:lnTo>
                  <a:lnTo>
                    <a:pt x="504" y="2208"/>
                  </a:lnTo>
                  <a:lnTo>
                    <a:pt x="574" y="2226"/>
                  </a:lnTo>
                  <a:lnTo>
                    <a:pt x="645" y="2239"/>
                  </a:lnTo>
                  <a:lnTo>
                    <a:pt x="717" y="2247"/>
                  </a:lnTo>
                  <a:lnTo>
                    <a:pt x="789" y="2251"/>
                  </a:lnTo>
                  <a:lnTo>
                    <a:pt x="861" y="2251"/>
                  </a:lnTo>
                  <a:lnTo>
                    <a:pt x="933" y="2245"/>
                  </a:lnTo>
                  <a:lnTo>
                    <a:pt x="1004" y="2236"/>
                  </a:lnTo>
                  <a:lnTo>
                    <a:pt x="1075" y="2221"/>
                  </a:lnTo>
                  <a:lnTo>
                    <a:pt x="1145" y="2202"/>
                  </a:lnTo>
                  <a:lnTo>
                    <a:pt x="1214" y="2179"/>
                  </a:lnTo>
                  <a:lnTo>
                    <a:pt x="1282" y="2150"/>
                  </a:lnTo>
                  <a:lnTo>
                    <a:pt x="1348" y="2118"/>
                  </a:lnTo>
                  <a:lnTo>
                    <a:pt x="1412" y="2080"/>
                  </a:lnTo>
                  <a:lnTo>
                    <a:pt x="1474" y="2038"/>
                  </a:lnTo>
                  <a:lnTo>
                    <a:pt x="1534" y="1991"/>
                  </a:lnTo>
                  <a:lnTo>
                    <a:pt x="1592" y="1940"/>
                  </a:lnTo>
                  <a:lnTo>
                    <a:pt x="1646" y="1884"/>
                  </a:lnTo>
                  <a:lnTo>
                    <a:pt x="1695" y="1826"/>
                  </a:lnTo>
                  <a:lnTo>
                    <a:pt x="1740" y="1766"/>
                  </a:lnTo>
                  <a:lnTo>
                    <a:pt x="1780" y="1703"/>
                  </a:lnTo>
                  <a:lnTo>
                    <a:pt x="1816" y="1638"/>
                  </a:lnTo>
                  <a:lnTo>
                    <a:pt x="1847" y="1572"/>
                  </a:lnTo>
                  <a:lnTo>
                    <a:pt x="1874" y="1504"/>
                  </a:lnTo>
                  <a:lnTo>
                    <a:pt x="1896" y="1435"/>
                  </a:lnTo>
                  <a:lnTo>
                    <a:pt x="1914" y="1365"/>
                  </a:lnTo>
                  <a:lnTo>
                    <a:pt x="1927" y="1294"/>
                  </a:lnTo>
                  <a:lnTo>
                    <a:pt x="1935" y="1222"/>
                  </a:lnTo>
                  <a:lnTo>
                    <a:pt x="1939" y="1150"/>
                  </a:lnTo>
                  <a:lnTo>
                    <a:pt x="1938" y="1079"/>
                  </a:lnTo>
                  <a:lnTo>
                    <a:pt x="1933" y="1007"/>
                  </a:lnTo>
                  <a:lnTo>
                    <a:pt x="1923" y="935"/>
                  </a:lnTo>
                  <a:lnTo>
                    <a:pt x="1909" y="865"/>
                  </a:lnTo>
                  <a:lnTo>
                    <a:pt x="1889" y="795"/>
                  </a:lnTo>
                  <a:lnTo>
                    <a:pt x="1866" y="726"/>
                  </a:lnTo>
                  <a:lnTo>
                    <a:pt x="1837" y="658"/>
                  </a:lnTo>
                  <a:lnTo>
                    <a:pt x="1804" y="592"/>
                  </a:lnTo>
                  <a:lnTo>
                    <a:pt x="1766" y="528"/>
                  </a:lnTo>
                  <a:lnTo>
                    <a:pt x="1724" y="466"/>
                  </a:lnTo>
                  <a:lnTo>
                    <a:pt x="1677" y="406"/>
                  </a:lnTo>
                  <a:lnTo>
                    <a:pt x="1625" y="348"/>
                  </a:lnTo>
                  <a:lnTo>
                    <a:pt x="1570" y="295"/>
                  </a:lnTo>
                  <a:lnTo>
                    <a:pt x="1512" y="245"/>
                  </a:lnTo>
                  <a:lnTo>
                    <a:pt x="1451" y="200"/>
                  </a:lnTo>
                  <a:lnTo>
                    <a:pt x="1388" y="159"/>
                  </a:lnTo>
                  <a:lnTo>
                    <a:pt x="1322" y="122"/>
                  </a:lnTo>
                  <a:lnTo>
                    <a:pt x="1253" y="90"/>
                  </a:lnTo>
                  <a:lnTo>
                    <a:pt x="1184" y="63"/>
                  </a:lnTo>
                  <a:lnTo>
                    <a:pt x="1112" y="41"/>
                  </a:lnTo>
                  <a:lnTo>
                    <a:pt x="1039" y="23"/>
                  </a:lnTo>
                  <a:lnTo>
                    <a:pt x="965" y="10"/>
                  </a:lnTo>
                  <a:lnTo>
                    <a:pt x="889" y="3"/>
                  </a:lnTo>
                  <a:lnTo>
                    <a:pt x="814" y="0"/>
                  </a:lnTo>
                  <a:lnTo>
                    <a:pt x="737" y="2"/>
                  </a:lnTo>
                  <a:lnTo>
                    <a:pt x="661" y="10"/>
                  </a:lnTo>
                  <a:lnTo>
                    <a:pt x="665" y="8"/>
                  </a:lnTo>
                  <a:lnTo>
                    <a:pt x="809" y="1129"/>
                  </a:lnTo>
                  <a:close/>
                </a:path>
              </a:pathLst>
            </a:custGeom>
            <a:noFill/>
            <a:ln w="6097">
              <a:solidFill>
                <a:srgbClr val="31313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3"/>
            <p:cNvSpPr>
              <a:spLocks noChangeArrowheads="1"/>
            </p:cNvSpPr>
            <p:nvPr/>
          </p:nvSpPr>
          <p:spPr bwMode="auto">
            <a:xfrm>
              <a:off x="6533" y="4333"/>
              <a:ext cx="1950" cy="409"/>
            </a:xfrm>
            <a:prstGeom prst="rect">
              <a:avLst/>
            </a:prstGeom>
            <a:noFill/>
            <a:ln w="1524">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4"/>
            <p:cNvSpPr>
              <a:spLocks noChangeShapeType="1"/>
            </p:cNvSpPr>
            <p:nvPr/>
          </p:nvSpPr>
          <p:spPr bwMode="auto">
            <a:xfrm>
              <a:off x="5057" y="4379"/>
              <a:ext cx="0" cy="0"/>
            </a:xfrm>
            <a:prstGeom prst="line">
              <a:avLst/>
            </a:prstGeom>
            <a:noFill/>
            <a:ln w="6097">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15"/>
            <p:cNvSpPr>
              <a:spLocks/>
            </p:cNvSpPr>
            <p:nvPr/>
          </p:nvSpPr>
          <p:spPr bwMode="auto">
            <a:xfrm>
              <a:off x="5011" y="3164"/>
              <a:ext cx="82" cy="118"/>
            </a:xfrm>
            <a:custGeom>
              <a:avLst/>
              <a:gdLst>
                <a:gd name="T0" fmla="+- 0 5057 5012"/>
                <a:gd name="T1" fmla="*/ T0 w 82"/>
                <a:gd name="T2" fmla="+- 0 3164 3164"/>
                <a:gd name="T3" fmla="*/ 3164 h 118"/>
                <a:gd name="T4" fmla="+- 0 5012 5012"/>
                <a:gd name="T5" fmla="*/ T4 w 82"/>
                <a:gd name="T6" fmla="+- 0 3282 3164"/>
                <a:gd name="T7" fmla="*/ 3282 h 118"/>
                <a:gd name="T8" fmla="+- 0 5093 5012"/>
                <a:gd name="T9" fmla="*/ T8 w 82"/>
                <a:gd name="T10" fmla="+- 0 3282 3164"/>
                <a:gd name="T11" fmla="*/ 3282 h 118"/>
                <a:gd name="T12" fmla="+- 0 5057 5012"/>
                <a:gd name="T13" fmla="*/ T12 w 82"/>
                <a:gd name="T14" fmla="+- 0 3164 3164"/>
                <a:gd name="T15" fmla="*/ 3164 h 118"/>
              </a:gdLst>
              <a:ahLst/>
              <a:cxnLst>
                <a:cxn ang="0">
                  <a:pos x="T1" y="T3"/>
                </a:cxn>
                <a:cxn ang="0">
                  <a:pos x="T5" y="T7"/>
                </a:cxn>
                <a:cxn ang="0">
                  <a:pos x="T9" y="T11"/>
                </a:cxn>
                <a:cxn ang="0">
                  <a:pos x="T13" y="T15"/>
                </a:cxn>
              </a:cxnLst>
              <a:rect l="0" t="0" r="r" b="b"/>
              <a:pathLst>
                <a:path w="82" h="118">
                  <a:moveTo>
                    <a:pt x="45" y="0"/>
                  </a:moveTo>
                  <a:lnTo>
                    <a:pt x="0" y="118"/>
                  </a:lnTo>
                  <a:lnTo>
                    <a:pt x="81" y="118"/>
                  </a:lnTo>
                  <a:lnTo>
                    <a:pt x="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Line 16"/>
            <p:cNvSpPr>
              <a:spLocks noChangeShapeType="1"/>
            </p:cNvSpPr>
            <p:nvPr/>
          </p:nvSpPr>
          <p:spPr bwMode="auto">
            <a:xfrm>
              <a:off x="8192" y="4333"/>
              <a:ext cx="0" cy="0"/>
            </a:xfrm>
            <a:prstGeom prst="line">
              <a:avLst/>
            </a:prstGeom>
            <a:noFill/>
            <a:ln w="6097">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7"/>
            <p:cNvSpPr>
              <a:spLocks/>
            </p:cNvSpPr>
            <p:nvPr/>
          </p:nvSpPr>
          <p:spPr bwMode="auto">
            <a:xfrm>
              <a:off x="8146" y="3591"/>
              <a:ext cx="82" cy="118"/>
            </a:xfrm>
            <a:custGeom>
              <a:avLst/>
              <a:gdLst>
                <a:gd name="T0" fmla="+- 0 8192 8147"/>
                <a:gd name="T1" fmla="*/ T0 w 82"/>
                <a:gd name="T2" fmla="+- 0 3591 3591"/>
                <a:gd name="T3" fmla="*/ 3591 h 118"/>
                <a:gd name="T4" fmla="+- 0 8147 8147"/>
                <a:gd name="T5" fmla="*/ T4 w 82"/>
                <a:gd name="T6" fmla="+- 0 3709 3591"/>
                <a:gd name="T7" fmla="*/ 3709 h 118"/>
                <a:gd name="T8" fmla="+- 0 8228 8147"/>
                <a:gd name="T9" fmla="*/ T8 w 82"/>
                <a:gd name="T10" fmla="+- 0 3709 3591"/>
                <a:gd name="T11" fmla="*/ 3709 h 118"/>
                <a:gd name="T12" fmla="+- 0 8192 8147"/>
                <a:gd name="T13" fmla="*/ T12 w 82"/>
                <a:gd name="T14" fmla="+- 0 3591 3591"/>
                <a:gd name="T15" fmla="*/ 3591 h 118"/>
              </a:gdLst>
              <a:ahLst/>
              <a:cxnLst>
                <a:cxn ang="0">
                  <a:pos x="T1" y="T3"/>
                </a:cxn>
                <a:cxn ang="0">
                  <a:pos x="T5" y="T7"/>
                </a:cxn>
                <a:cxn ang="0">
                  <a:pos x="T9" y="T11"/>
                </a:cxn>
                <a:cxn ang="0">
                  <a:pos x="T13" y="T15"/>
                </a:cxn>
              </a:cxnLst>
              <a:rect l="0" t="0" r="r" b="b"/>
              <a:pathLst>
                <a:path w="82" h="118">
                  <a:moveTo>
                    <a:pt x="45" y="0"/>
                  </a:moveTo>
                  <a:lnTo>
                    <a:pt x="0" y="118"/>
                  </a:lnTo>
                  <a:lnTo>
                    <a:pt x="81" y="118"/>
                  </a:lnTo>
                  <a:lnTo>
                    <a:pt x="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42"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3" y="3409"/>
              <a:ext cx="27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2" y="2849"/>
              <a:ext cx="284"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6" y="4417"/>
              <a:ext cx="1717"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5" y="4589"/>
              <a:ext cx="1263"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3" y="2746"/>
              <a:ext cx="284"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38" y="3267"/>
              <a:ext cx="284"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4" y="4373"/>
              <a:ext cx="160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4" y="4549"/>
              <a:ext cx="1263"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4784366"/>
      </p:ext>
    </p:extLst>
  </p:cSld>
  <p:clrMapOvr>
    <a:masterClrMapping/>
  </p:clrMapOvr>
  <p:transition>
    <p:strips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lstStyle/>
          <a:p>
            <a:pPr algn="ctr"/>
            <a:r>
              <a:rPr lang="sr-Latn-CS" altLang="en-US" b="1" dirty="0" smtClean="0"/>
              <a:t>PODSTICAJI ZA PREDUZETNIKE U TURIZMU</a:t>
            </a:r>
            <a:endParaRPr lang="sr-Latn-CS" altLang="en-US" b="1" dirty="0"/>
          </a:p>
        </p:txBody>
      </p:sp>
      <p:sp>
        <p:nvSpPr>
          <p:cNvPr id="322563" name="Rectangle 3"/>
          <p:cNvSpPr>
            <a:spLocks noGrp="1" noChangeArrowheads="1"/>
          </p:cNvSpPr>
          <p:nvPr>
            <p:ph type="body" idx="1"/>
          </p:nvPr>
        </p:nvSpPr>
        <p:spPr>
          <a:xfrm>
            <a:off x="1376218" y="1809500"/>
            <a:ext cx="10547927" cy="4800600"/>
          </a:xfrm>
        </p:spPr>
        <p:txBody>
          <a:bodyPr>
            <a:noAutofit/>
          </a:bodyPr>
          <a:lstStyle/>
          <a:p>
            <a:pPr algn="just"/>
            <a:r>
              <a:rPr lang="sr-Latn-RS" sz="2400" b="1" dirty="0" smtClean="0"/>
              <a:t>Subvencionisani krediti za unapređenje turističke ponude</a:t>
            </a:r>
          </a:p>
          <a:p>
            <a:pPr algn="just"/>
            <a:r>
              <a:rPr lang="sr-Latn-RS" sz="2400" b="1" dirty="0"/>
              <a:t>Podsticaji za receptivne turističke agencije</a:t>
            </a:r>
          </a:p>
          <a:p>
            <a:pPr algn="just"/>
            <a:r>
              <a:rPr lang="sr-Latn-RS" sz="2400" b="1" dirty="0" smtClean="0"/>
              <a:t>Podsticaji </a:t>
            </a:r>
            <a:r>
              <a:rPr lang="sr-Latn-RS" sz="2400" b="1" dirty="0"/>
              <a:t>za unapređenje turističkog prometa domaćih </a:t>
            </a:r>
            <a:r>
              <a:rPr lang="sr-Latn-RS" sz="2400" b="1" dirty="0" smtClean="0"/>
              <a:t>turista (</a:t>
            </a:r>
            <a:r>
              <a:rPr lang="sr-Latn-RS" sz="2400" b="1" dirty="0" err="1" smtClean="0"/>
              <a:t>vaučeri</a:t>
            </a:r>
            <a:r>
              <a:rPr lang="sr-Latn-RS" sz="2400" b="1" dirty="0" smtClean="0"/>
              <a:t>)</a:t>
            </a:r>
            <a:endParaRPr lang="sr-Latn-RS" sz="2400" b="1" dirty="0"/>
          </a:p>
          <a:p>
            <a:pPr algn="just"/>
            <a:endParaRPr lang="sr-Latn-RS" sz="2400" b="1" dirty="0" smtClean="0"/>
          </a:p>
          <a:p>
            <a:pPr algn="just"/>
            <a:endParaRPr lang="en-US" sz="2400" b="1" dirty="0"/>
          </a:p>
          <a:p>
            <a:pPr marL="0" indent="0" algn="just">
              <a:buNone/>
            </a:pPr>
            <a:endParaRPr lang="en-US" sz="2400" b="1" dirty="0"/>
          </a:p>
          <a:p>
            <a:pPr marL="0" indent="0" algn="just">
              <a:buNone/>
            </a:pPr>
            <a:endParaRPr lang="sr-Latn-CS" altLang="en-US" sz="2400" b="1" dirty="0"/>
          </a:p>
        </p:txBody>
      </p:sp>
    </p:spTree>
    <p:extLst>
      <p:ext uri="{BB962C8B-B14F-4D97-AF65-F5344CB8AC3E}">
        <p14:creationId xmlns:p14="http://schemas.microsoft.com/office/powerpoint/2010/main" val="3168894465"/>
      </p:ext>
    </p:extLst>
  </p:cSld>
  <p:clrMapOvr>
    <a:masterClrMapping/>
  </p:clrMapOvr>
  <p:transition>
    <p:strips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551709" y="282365"/>
            <a:ext cx="10261600" cy="1280890"/>
          </a:xfrm>
        </p:spPr>
        <p:txBody>
          <a:bodyPr>
            <a:normAutofit/>
          </a:bodyPr>
          <a:lstStyle/>
          <a:p>
            <a:pPr algn="ctr"/>
            <a:r>
              <a:rPr lang="sr-Latn-RS" sz="3200" b="1" dirty="0"/>
              <a:t>SUBVENCIONISANI KREDITI ZA UNAPREĐENJE TURISTIČKE PONUDE</a:t>
            </a:r>
            <a:endParaRPr lang="en-US" sz="3200" dirty="0"/>
          </a:p>
        </p:txBody>
      </p:sp>
      <p:sp>
        <p:nvSpPr>
          <p:cNvPr id="322563" name="Rectangle 3"/>
          <p:cNvSpPr>
            <a:spLocks noGrp="1" noChangeArrowheads="1"/>
          </p:cNvSpPr>
          <p:nvPr>
            <p:ph type="body" idx="1"/>
          </p:nvPr>
        </p:nvSpPr>
        <p:spPr>
          <a:xfrm>
            <a:off x="1265382" y="1341583"/>
            <a:ext cx="10547927" cy="4800600"/>
          </a:xfrm>
        </p:spPr>
        <p:txBody>
          <a:bodyPr>
            <a:noAutofit/>
          </a:bodyPr>
          <a:lstStyle/>
          <a:p>
            <a:pPr algn="just"/>
            <a:r>
              <a:rPr lang="en-US" sz="2200" b="1" dirty="0" err="1"/>
              <a:t>Osnovni</a:t>
            </a:r>
            <a:r>
              <a:rPr lang="en-US" sz="2200" b="1" dirty="0"/>
              <a:t> </a:t>
            </a:r>
            <a:r>
              <a:rPr lang="en-US" sz="2200" b="1" dirty="0" err="1"/>
              <a:t>ciljevi</a:t>
            </a:r>
            <a:r>
              <a:rPr lang="en-US" sz="2200" b="1" dirty="0"/>
              <a:t> </a:t>
            </a:r>
            <a:r>
              <a:rPr lang="en-US" sz="2200" b="1" dirty="0" err="1"/>
              <a:t>su</a:t>
            </a:r>
            <a:r>
              <a:rPr lang="en-US" sz="2200" b="1" dirty="0"/>
              <a:t>:</a:t>
            </a:r>
          </a:p>
          <a:p>
            <a:pPr marL="457200" indent="-457200" algn="just">
              <a:buFont typeface="+mj-lt"/>
              <a:buAutoNum type="arabicPeriod"/>
            </a:pPr>
            <a:r>
              <a:rPr lang="en-US" sz="2200" b="1" dirty="0" err="1" smtClean="0"/>
              <a:t>unapređenje</a:t>
            </a:r>
            <a:r>
              <a:rPr lang="en-US" sz="2200" b="1" dirty="0" smtClean="0"/>
              <a:t> </a:t>
            </a:r>
            <a:r>
              <a:rPr lang="en-US" sz="2200" b="1" dirty="0" err="1"/>
              <a:t>kvaliteta</a:t>
            </a:r>
            <a:r>
              <a:rPr lang="en-US" sz="2200" b="1" dirty="0"/>
              <a:t> </a:t>
            </a:r>
            <a:r>
              <a:rPr lang="en-US" sz="2200" b="1" dirty="0" err="1"/>
              <a:t>turističke</a:t>
            </a:r>
            <a:r>
              <a:rPr lang="en-US" sz="2200" b="1" dirty="0"/>
              <a:t> </a:t>
            </a:r>
            <a:r>
              <a:rPr lang="en-US" sz="2200" b="1" dirty="0" err="1"/>
              <a:t>ponude</a:t>
            </a:r>
            <a:r>
              <a:rPr lang="en-US" sz="2200" b="1" dirty="0"/>
              <a:t> i </a:t>
            </a:r>
            <a:r>
              <a:rPr lang="en-US" sz="2200" b="1" dirty="0" err="1"/>
              <a:t>intenziviranje</a:t>
            </a:r>
            <a:r>
              <a:rPr lang="en-US" sz="2200" b="1" dirty="0"/>
              <a:t> </a:t>
            </a:r>
            <a:r>
              <a:rPr lang="en-US" sz="2200" b="1" dirty="0" err="1"/>
              <a:t>njenog</a:t>
            </a:r>
            <a:r>
              <a:rPr lang="en-US" sz="2200" b="1" dirty="0"/>
              <a:t> </a:t>
            </a:r>
            <a:r>
              <a:rPr lang="en-US" sz="2200" b="1" dirty="0" err="1"/>
              <a:t>korišćenja</a:t>
            </a:r>
            <a:r>
              <a:rPr lang="en-US" sz="2200" b="1" dirty="0"/>
              <a:t>, </a:t>
            </a:r>
            <a:r>
              <a:rPr lang="en-US" sz="2200" b="1" dirty="0" err="1"/>
              <a:t>što</a:t>
            </a:r>
            <a:r>
              <a:rPr lang="en-US" sz="2200" b="1" dirty="0"/>
              <a:t> </a:t>
            </a:r>
            <a:r>
              <a:rPr lang="en-US" sz="2200" b="1" dirty="0" err="1"/>
              <a:t>podrazumeva</a:t>
            </a:r>
            <a:r>
              <a:rPr lang="en-US" sz="2200" b="1" dirty="0"/>
              <a:t>:</a:t>
            </a:r>
          </a:p>
          <a:p>
            <a:pPr marL="457200" indent="-457200" algn="just">
              <a:buFont typeface="+mj-lt"/>
              <a:buAutoNum type="alphaLcParenR"/>
            </a:pPr>
            <a:r>
              <a:rPr lang="en-US" sz="2200" b="1" dirty="0" err="1" smtClean="0"/>
              <a:t>izgradnju</a:t>
            </a:r>
            <a:r>
              <a:rPr lang="en-US" sz="2200" b="1" dirty="0"/>
              <a:t>, </a:t>
            </a:r>
            <a:r>
              <a:rPr lang="en-US" sz="2200" b="1" dirty="0" err="1"/>
              <a:t>uređenje</a:t>
            </a:r>
            <a:r>
              <a:rPr lang="en-US" sz="2200" b="1" dirty="0"/>
              <a:t> i </a:t>
            </a:r>
            <a:r>
              <a:rPr lang="en-US" sz="2200" b="1" dirty="0" err="1"/>
              <a:t>rekonstrukciju</a:t>
            </a:r>
            <a:r>
              <a:rPr lang="en-US" sz="2200" b="1" dirty="0"/>
              <a:t> </a:t>
            </a:r>
            <a:r>
              <a:rPr lang="en-US" sz="2200" b="1" dirty="0" err="1"/>
              <a:t>hotelskih</a:t>
            </a:r>
            <a:r>
              <a:rPr lang="en-US" sz="2200" b="1" dirty="0"/>
              <a:t> i </a:t>
            </a:r>
            <a:r>
              <a:rPr lang="en-US" sz="2200" b="1" dirty="0" err="1"/>
              <a:t>drugih</a:t>
            </a:r>
            <a:r>
              <a:rPr lang="en-US" sz="2200" b="1" dirty="0"/>
              <a:t> </a:t>
            </a:r>
            <a:r>
              <a:rPr lang="en-US" sz="2200" b="1" dirty="0" err="1"/>
              <a:t>smeštajnih</a:t>
            </a:r>
            <a:r>
              <a:rPr lang="en-US" sz="2200" b="1" dirty="0"/>
              <a:t> </a:t>
            </a:r>
            <a:r>
              <a:rPr lang="en-US" sz="2200" b="1" dirty="0" err="1"/>
              <a:t>kapaciteta</a:t>
            </a:r>
            <a:r>
              <a:rPr lang="en-US" sz="2200" b="1" dirty="0"/>
              <a:t>, </a:t>
            </a:r>
            <a:r>
              <a:rPr lang="en-US" sz="2200" b="1" dirty="0" err="1"/>
              <a:t>restorana</a:t>
            </a:r>
            <a:r>
              <a:rPr lang="en-US" sz="2200" b="1" dirty="0"/>
              <a:t> i </a:t>
            </a:r>
            <a:r>
              <a:rPr lang="en-US" sz="2200" b="1" dirty="0" err="1"/>
              <a:t>objekata</a:t>
            </a:r>
            <a:r>
              <a:rPr lang="en-US" sz="2200" b="1" dirty="0"/>
              <a:t> </a:t>
            </a:r>
            <a:r>
              <a:rPr lang="en-US" sz="2200" b="1" dirty="0" err="1"/>
              <a:t>sportsko-rekreativnog</a:t>
            </a:r>
            <a:r>
              <a:rPr lang="en-US" sz="2200" b="1" dirty="0"/>
              <a:t> i </a:t>
            </a:r>
            <a:r>
              <a:rPr lang="en-US" sz="2200" b="1" dirty="0" err="1"/>
              <a:t>zabavnog</a:t>
            </a:r>
            <a:r>
              <a:rPr lang="en-US" sz="2200" b="1" dirty="0"/>
              <a:t> </a:t>
            </a:r>
            <a:r>
              <a:rPr lang="en-US" sz="2200" b="1" dirty="0" err="1"/>
              <a:t>sadržaja</a:t>
            </a:r>
            <a:r>
              <a:rPr lang="en-US" sz="2200" b="1" dirty="0"/>
              <a:t>,</a:t>
            </a:r>
          </a:p>
          <a:p>
            <a:pPr marL="457200" indent="-457200" algn="just">
              <a:buFont typeface="+mj-lt"/>
              <a:buAutoNum type="alphaLcParenR"/>
            </a:pPr>
            <a:r>
              <a:rPr lang="en-US" sz="2200" b="1" dirty="0" err="1" smtClean="0"/>
              <a:t>restauraciju</a:t>
            </a:r>
            <a:r>
              <a:rPr lang="en-US" sz="2200" b="1" dirty="0" smtClean="0"/>
              <a:t> </a:t>
            </a:r>
            <a:r>
              <a:rPr lang="en-US" sz="2200" b="1" dirty="0" err="1"/>
              <a:t>ruralnih</a:t>
            </a:r>
            <a:r>
              <a:rPr lang="en-US" sz="2200" b="1" dirty="0"/>
              <a:t> </a:t>
            </a:r>
            <a:r>
              <a:rPr lang="en-US" sz="2200" b="1" dirty="0" err="1"/>
              <a:t>objekata</a:t>
            </a:r>
            <a:r>
              <a:rPr lang="en-US" sz="2200" b="1" dirty="0"/>
              <a:t> i </a:t>
            </a:r>
            <a:r>
              <a:rPr lang="en-US" sz="2200" b="1" dirty="0" err="1"/>
              <a:t>njihovo</a:t>
            </a:r>
            <a:r>
              <a:rPr lang="en-US" sz="2200" b="1" dirty="0"/>
              <a:t> </a:t>
            </a:r>
            <a:r>
              <a:rPr lang="en-US" sz="2200" b="1" dirty="0" err="1"/>
              <a:t>pretvaranje</a:t>
            </a:r>
            <a:r>
              <a:rPr lang="en-US" sz="2200" b="1" dirty="0"/>
              <a:t> u </a:t>
            </a:r>
            <a:r>
              <a:rPr lang="en-US" sz="2200" b="1" dirty="0" err="1"/>
              <a:t>turističke</a:t>
            </a:r>
            <a:r>
              <a:rPr lang="en-US" sz="2200" b="1" dirty="0"/>
              <a:t> </a:t>
            </a:r>
            <a:r>
              <a:rPr lang="en-US" sz="2200" b="1" dirty="0" err="1"/>
              <a:t>kapacitete</a:t>
            </a:r>
            <a:r>
              <a:rPr lang="en-US" sz="2200" b="1" dirty="0"/>
              <a:t>,</a:t>
            </a:r>
          </a:p>
          <a:p>
            <a:pPr marL="457200" indent="-457200" algn="just">
              <a:buFont typeface="+mj-lt"/>
              <a:buAutoNum type="alphaLcParenR"/>
            </a:pPr>
            <a:r>
              <a:rPr lang="en-US" sz="2200" b="1" dirty="0" err="1" smtClean="0"/>
              <a:t>nabavku</a:t>
            </a:r>
            <a:r>
              <a:rPr lang="en-US" sz="2200" b="1" dirty="0"/>
              <a:t>, </a:t>
            </a:r>
            <a:r>
              <a:rPr lang="en-US" sz="2200" b="1" dirty="0" err="1"/>
              <a:t>rekonstrukciju</a:t>
            </a:r>
            <a:r>
              <a:rPr lang="en-US" sz="2200" b="1" dirty="0"/>
              <a:t> i </a:t>
            </a:r>
            <a:r>
              <a:rPr lang="en-US" sz="2200" b="1" dirty="0" err="1"/>
              <a:t>adaptaciju</a:t>
            </a:r>
            <a:r>
              <a:rPr lang="en-US" sz="2200" b="1" dirty="0"/>
              <a:t> </a:t>
            </a:r>
            <a:r>
              <a:rPr lang="en-US" sz="2200" b="1" dirty="0" err="1"/>
              <a:t>plutajućih</a:t>
            </a:r>
            <a:r>
              <a:rPr lang="en-US" sz="2200" b="1" dirty="0"/>
              <a:t> </a:t>
            </a:r>
            <a:r>
              <a:rPr lang="en-US" sz="2200" b="1" dirty="0" err="1"/>
              <a:t>objekata</a:t>
            </a:r>
            <a:r>
              <a:rPr lang="en-US" sz="2200" b="1" dirty="0"/>
              <a:t>, </a:t>
            </a:r>
            <a:r>
              <a:rPr lang="en-US" sz="2200" b="1" dirty="0" err="1"/>
              <a:t>kao</a:t>
            </a:r>
            <a:r>
              <a:rPr lang="en-US" sz="2200" b="1" dirty="0"/>
              <a:t> i </a:t>
            </a:r>
            <a:r>
              <a:rPr lang="en-US" sz="2200" b="1" dirty="0" err="1"/>
              <a:t>prevoznih</a:t>
            </a:r>
            <a:r>
              <a:rPr lang="en-US" sz="2200" b="1" dirty="0"/>
              <a:t> i </a:t>
            </a:r>
            <a:r>
              <a:rPr lang="en-US" sz="2200" b="1" dirty="0" err="1"/>
              <a:t>rekreativnih</a:t>
            </a:r>
            <a:r>
              <a:rPr lang="en-US" sz="2200" b="1" dirty="0"/>
              <a:t> </a:t>
            </a:r>
            <a:r>
              <a:rPr lang="en-US" sz="2200" b="1" dirty="0" err="1"/>
              <a:t>sredstava</a:t>
            </a:r>
            <a:r>
              <a:rPr lang="en-US" sz="2200" b="1" dirty="0"/>
              <a:t> </a:t>
            </a:r>
            <a:r>
              <a:rPr lang="en-US" sz="2200" b="1" dirty="0" err="1"/>
              <a:t>namenjenih</a:t>
            </a:r>
            <a:r>
              <a:rPr lang="en-US" sz="2200" b="1" dirty="0"/>
              <a:t> </a:t>
            </a:r>
            <a:r>
              <a:rPr lang="en-US" sz="2200" b="1" dirty="0" err="1"/>
              <a:t>posetiocima</a:t>
            </a:r>
            <a:r>
              <a:rPr lang="en-US" sz="2200" b="1" dirty="0"/>
              <a:t> i </a:t>
            </a:r>
            <a:r>
              <a:rPr lang="en-US" sz="2200" b="1" dirty="0" err="1"/>
              <a:t>turistima</a:t>
            </a:r>
            <a:r>
              <a:rPr lang="en-US" sz="2200" b="1" dirty="0"/>
              <a:t>,</a:t>
            </a:r>
          </a:p>
          <a:p>
            <a:pPr marL="457200" indent="-457200" algn="just">
              <a:buFont typeface="+mj-lt"/>
              <a:buAutoNum type="alphaLcParenR"/>
            </a:pPr>
            <a:r>
              <a:rPr lang="en-US" sz="2200" b="1" dirty="0" err="1" smtClean="0"/>
              <a:t>unapređenje</a:t>
            </a:r>
            <a:r>
              <a:rPr lang="en-US" sz="2200" b="1" dirty="0" smtClean="0"/>
              <a:t> </a:t>
            </a:r>
            <a:r>
              <a:rPr lang="en-US" sz="2200" b="1" dirty="0" err="1"/>
              <a:t>marketinga</a:t>
            </a:r>
            <a:r>
              <a:rPr lang="en-US" sz="2200" b="1" dirty="0"/>
              <a:t> </a:t>
            </a:r>
            <a:r>
              <a:rPr lang="en-US" sz="2200" b="1" dirty="0" err="1"/>
              <a:t>domaće</a:t>
            </a:r>
            <a:r>
              <a:rPr lang="en-US" sz="2200" b="1" dirty="0"/>
              <a:t> </a:t>
            </a:r>
            <a:r>
              <a:rPr lang="en-US" sz="2200" b="1" dirty="0" err="1"/>
              <a:t>ugostiteljske</a:t>
            </a:r>
            <a:r>
              <a:rPr lang="en-US" sz="2200" b="1" dirty="0"/>
              <a:t> </a:t>
            </a:r>
            <a:r>
              <a:rPr lang="en-US" sz="2200" b="1" dirty="0" err="1"/>
              <a:t>ponude</a:t>
            </a:r>
            <a:r>
              <a:rPr lang="en-US" sz="2200" b="1" dirty="0"/>
              <a:t>,</a:t>
            </a:r>
          </a:p>
          <a:p>
            <a:pPr marL="457200" indent="-457200" algn="just">
              <a:buFont typeface="+mj-lt"/>
              <a:buAutoNum type="alphaLcParenR"/>
            </a:pPr>
            <a:r>
              <a:rPr lang="en-US" sz="2200" b="1" dirty="0" err="1" smtClean="0"/>
              <a:t>dizajn</a:t>
            </a:r>
            <a:r>
              <a:rPr lang="en-US" sz="2200" b="1" dirty="0"/>
              <a:t>, </a:t>
            </a:r>
            <a:r>
              <a:rPr lang="en-US" sz="2200" b="1" dirty="0" err="1"/>
              <a:t>pripremu</a:t>
            </a:r>
            <a:r>
              <a:rPr lang="en-US" sz="2200" b="1" dirty="0"/>
              <a:t> </a:t>
            </a:r>
            <a:r>
              <a:rPr lang="en-US" sz="2200" b="1" dirty="0" err="1"/>
              <a:t>proizvodnje</a:t>
            </a:r>
            <a:r>
              <a:rPr lang="en-US" sz="2200" b="1" dirty="0"/>
              <a:t> i </a:t>
            </a:r>
            <a:r>
              <a:rPr lang="en-US" sz="2200" b="1" dirty="0" err="1"/>
              <a:t>proizvodnju</a:t>
            </a:r>
            <a:r>
              <a:rPr lang="en-US" sz="2200" b="1" dirty="0"/>
              <a:t> </a:t>
            </a:r>
            <a:r>
              <a:rPr lang="en-US" sz="2200" b="1" dirty="0" err="1"/>
              <a:t>suvenira</a:t>
            </a:r>
            <a:r>
              <a:rPr lang="en-US" sz="2200" b="1" dirty="0"/>
              <a:t>;</a:t>
            </a:r>
          </a:p>
          <a:p>
            <a:pPr marL="0" indent="0" algn="just">
              <a:buNone/>
            </a:pPr>
            <a:r>
              <a:rPr lang="sr-Latn-RS" sz="2200" b="1" dirty="0" smtClean="0">
                <a:solidFill>
                  <a:srgbClr val="C00000"/>
                </a:solidFill>
              </a:rPr>
              <a:t>2. </a:t>
            </a:r>
            <a:r>
              <a:rPr lang="sr-Latn-RS" sz="2200" b="1" dirty="0" smtClean="0"/>
              <a:t> </a:t>
            </a:r>
            <a:r>
              <a:rPr lang="en-US" sz="2200" b="1" dirty="0" err="1" smtClean="0"/>
              <a:t>izgradnja</a:t>
            </a:r>
            <a:r>
              <a:rPr lang="en-US" sz="2200" b="1" dirty="0" smtClean="0"/>
              <a:t> </a:t>
            </a:r>
            <a:r>
              <a:rPr lang="en-US" sz="2200" b="1" dirty="0" err="1"/>
              <a:t>turističke</a:t>
            </a:r>
            <a:r>
              <a:rPr lang="en-US" sz="2200" b="1" dirty="0"/>
              <a:t> </a:t>
            </a:r>
            <a:r>
              <a:rPr lang="en-US" sz="2200" b="1" dirty="0" err="1"/>
              <a:t>infrastrukture</a:t>
            </a:r>
            <a:r>
              <a:rPr lang="en-US" sz="2200" b="1" dirty="0"/>
              <a:t> i </a:t>
            </a:r>
            <a:r>
              <a:rPr lang="en-US" sz="2200" b="1" dirty="0" err="1"/>
              <a:t>suprastrukture</a:t>
            </a:r>
            <a:r>
              <a:rPr lang="en-US" sz="2200" b="1" dirty="0"/>
              <a:t>;</a:t>
            </a:r>
          </a:p>
          <a:p>
            <a:pPr algn="just"/>
            <a:endParaRPr lang="en-US" sz="2200" b="1" dirty="0"/>
          </a:p>
          <a:p>
            <a:pPr marL="0" indent="0" algn="just">
              <a:buNone/>
            </a:pPr>
            <a:endParaRPr lang="en-US" sz="2200" b="1" dirty="0"/>
          </a:p>
          <a:p>
            <a:pPr marL="0" indent="0" algn="just">
              <a:buNone/>
            </a:pPr>
            <a:endParaRPr lang="sr-Latn-CS" altLang="en-US" sz="2200" b="1" dirty="0"/>
          </a:p>
        </p:txBody>
      </p:sp>
    </p:spTree>
    <p:extLst>
      <p:ext uri="{BB962C8B-B14F-4D97-AF65-F5344CB8AC3E}">
        <p14:creationId xmlns:p14="http://schemas.microsoft.com/office/powerpoint/2010/main" val="2456317737"/>
      </p:ext>
    </p:extLst>
  </p:cSld>
  <p:clrMapOvr>
    <a:masterClrMapping/>
  </p:clrMapOvr>
  <p:transition>
    <p:strips dir="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551709" y="0"/>
            <a:ext cx="10261600" cy="1280890"/>
          </a:xfrm>
        </p:spPr>
        <p:txBody>
          <a:bodyPr>
            <a:normAutofit/>
          </a:bodyPr>
          <a:lstStyle/>
          <a:p>
            <a:pPr algn="ctr"/>
            <a:r>
              <a:rPr lang="sr-Latn-RS" sz="3200" b="1" dirty="0"/>
              <a:t>SUBVENCIONISANI KREDITI ZA UNAPREĐENJE TURISTIČKE PONUDE</a:t>
            </a:r>
            <a:endParaRPr lang="en-US" sz="3200" dirty="0"/>
          </a:p>
        </p:txBody>
      </p:sp>
      <p:sp>
        <p:nvSpPr>
          <p:cNvPr id="322563" name="Rectangle 3"/>
          <p:cNvSpPr>
            <a:spLocks noGrp="1" noChangeArrowheads="1"/>
          </p:cNvSpPr>
          <p:nvPr>
            <p:ph type="body" idx="1"/>
          </p:nvPr>
        </p:nvSpPr>
        <p:spPr>
          <a:xfrm>
            <a:off x="101599" y="1166092"/>
            <a:ext cx="11711710" cy="4800600"/>
          </a:xfrm>
        </p:spPr>
        <p:txBody>
          <a:bodyPr>
            <a:noAutofit/>
          </a:bodyPr>
          <a:lstStyle/>
          <a:p>
            <a:pPr algn="just"/>
            <a:r>
              <a:rPr lang="en-US" sz="1900" b="1" dirty="0" err="1"/>
              <a:t>Kvalifikovanje</a:t>
            </a:r>
            <a:r>
              <a:rPr lang="en-US" sz="1900" b="1" dirty="0"/>
              <a:t> </a:t>
            </a:r>
            <a:r>
              <a:rPr lang="en-US" sz="1900" b="1" dirty="0" err="1"/>
              <a:t>projekata</a:t>
            </a:r>
            <a:r>
              <a:rPr lang="en-US" sz="1900" b="1" dirty="0"/>
              <a:t> </a:t>
            </a:r>
            <a:r>
              <a:rPr lang="en-US" sz="1900" b="1" dirty="0" err="1"/>
              <a:t>vrši</a:t>
            </a:r>
            <a:r>
              <a:rPr lang="en-US" sz="1900" b="1" dirty="0"/>
              <a:t> se </a:t>
            </a:r>
            <a:r>
              <a:rPr lang="en-US" sz="1900" b="1" dirty="0" err="1"/>
              <a:t>na</a:t>
            </a:r>
            <a:r>
              <a:rPr lang="en-US" sz="1900" b="1" dirty="0"/>
              <a:t> </a:t>
            </a:r>
            <a:r>
              <a:rPr lang="en-US" sz="1900" b="1" dirty="0" err="1"/>
              <a:t>osnovu</a:t>
            </a:r>
            <a:r>
              <a:rPr lang="en-US" sz="1900" b="1" dirty="0"/>
              <a:t>:</a:t>
            </a:r>
          </a:p>
          <a:p>
            <a:pPr marL="0" indent="0" algn="just">
              <a:buNone/>
            </a:pPr>
            <a:r>
              <a:rPr lang="en-US" sz="1900" b="1" dirty="0" smtClean="0"/>
              <a:t>1</a:t>
            </a:r>
            <a:r>
              <a:rPr lang="en-US" sz="1900" b="1" dirty="0"/>
              <a:t>)	</a:t>
            </a:r>
            <a:r>
              <a:rPr lang="en-US" sz="1900" b="1" dirty="0" err="1"/>
              <a:t>ekonomske</a:t>
            </a:r>
            <a:r>
              <a:rPr lang="en-US" sz="1900" b="1" dirty="0"/>
              <a:t> </a:t>
            </a:r>
            <a:r>
              <a:rPr lang="en-US" sz="1900" b="1" dirty="0" err="1"/>
              <a:t>opravdanosti</a:t>
            </a:r>
            <a:r>
              <a:rPr lang="en-US" sz="1900" b="1" dirty="0"/>
              <a:t> </a:t>
            </a:r>
            <a:r>
              <a:rPr lang="en-US" sz="1900" b="1" dirty="0" err="1"/>
              <a:t>projekta</a:t>
            </a:r>
            <a:r>
              <a:rPr lang="en-US" sz="1900" b="1" dirty="0"/>
              <a:t>;</a:t>
            </a:r>
          </a:p>
          <a:p>
            <a:pPr marL="0" indent="0" algn="just">
              <a:buNone/>
            </a:pPr>
            <a:r>
              <a:rPr lang="en-US" sz="1900" b="1" dirty="0" smtClean="0"/>
              <a:t>2</a:t>
            </a:r>
            <a:r>
              <a:rPr lang="en-US" sz="1900" b="1" dirty="0"/>
              <a:t>) </a:t>
            </a:r>
            <a:r>
              <a:rPr lang="en-US" sz="1900" b="1" dirty="0" err="1"/>
              <a:t>ocene</a:t>
            </a:r>
            <a:r>
              <a:rPr lang="en-US" sz="1900" b="1" dirty="0"/>
              <a:t> </a:t>
            </a:r>
            <a:r>
              <a:rPr lang="en-US" sz="1900" b="1" dirty="0" err="1"/>
              <a:t>finansijskog</a:t>
            </a:r>
            <a:r>
              <a:rPr lang="en-US" sz="1900" b="1" dirty="0"/>
              <a:t> </a:t>
            </a:r>
            <a:r>
              <a:rPr lang="en-US" sz="1900" b="1" dirty="0" err="1"/>
              <a:t>stanja</a:t>
            </a:r>
            <a:r>
              <a:rPr lang="en-US" sz="1900" b="1" dirty="0"/>
              <a:t> i </a:t>
            </a:r>
            <a:r>
              <a:rPr lang="en-US" sz="1900" b="1" dirty="0" err="1"/>
              <a:t>kreditne</a:t>
            </a:r>
            <a:r>
              <a:rPr lang="en-US" sz="1900" b="1" dirty="0"/>
              <a:t> </a:t>
            </a:r>
            <a:r>
              <a:rPr lang="en-US" sz="1900" b="1" dirty="0" err="1"/>
              <a:t>sposobnosti</a:t>
            </a:r>
            <a:r>
              <a:rPr lang="en-US" sz="1900" b="1" dirty="0"/>
              <a:t> </a:t>
            </a:r>
            <a:r>
              <a:rPr lang="en-US" sz="1900" b="1" dirty="0" err="1"/>
              <a:t>podnosioca</a:t>
            </a:r>
            <a:r>
              <a:rPr lang="en-US" sz="1900" b="1" dirty="0"/>
              <a:t> </a:t>
            </a:r>
            <a:r>
              <a:rPr lang="en-US" sz="1900" b="1" dirty="0" err="1"/>
              <a:t>zahteva</a:t>
            </a:r>
            <a:r>
              <a:rPr lang="en-US" sz="1900" b="1" dirty="0"/>
              <a:t>;</a:t>
            </a:r>
          </a:p>
          <a:p>
            <a:pPr marL="0" indent="0" algn="just">
              <a:buNone/>
            </a:pPr>
            <a:r>
              <a:rPr lang="en-US" sz="1900" b="1" dirty="0" smtClean="0"/>
              <a:t>3</a:t>
            </a:r>
            <a:r>
              <a:rPr lang="en-US" sz="1900" b="1" dirty="0"/>
              <a:t>)	</a:t>
            </a:r>
            <a:r>
              <a:rPr lang="en-US" sz="1900" b="1" dirty="0" err="1"/>
              <a:t>kvaliteta</a:t>
            </a:r>
            <a:r>
              <a:rPr lang="en-US" sz="1900" b="1" dirty="0"/>
              <a:t> </a:t>
            </a:r>
            <a:r>
              <a:rPr lang="en-US" sz="1900" b="1" dirty="0" err="1"/>
              <a:t>ponuđenih</a:t>
            </a:r>
            <a:r>
              <a:rPr lang="en-US" sz="1900" b="1" dirty="0"/>
              <a:t> </a:t>
            </a:r>
            <a:r>
              <a:rPr lang="en-US" sz="1900" b="1" dirty="0" err="1"/>
              <a:t>instrumenata</a:t>
            </a:r>
            <a:r>
              <a:rPr lang="en-US" sz="1900" b="1" dirty="0"/>
              <a:t> </a:t>
            </a:r>
            <a:r>
              <a:rPr lang="en-US" sz="1900" b="1" dirty="0" err="1"/>
              <a:t>obezbeđenja</a:t>
            </a:r>
            <a:r>
              <a:rPr lang="en-US" sz="1900" b="1" dirty="0"/>
              <a:t> </a:t>
            </a:r>
            <a:r>
              <a:rPr lang="en-US" sz="1900" b="1" dirty="0" err="1"/>
              <a:t>vraćanja</a:t>
            </a:r>
            <a:r>
              <a:rPr lang="en-US" sz="1900" b="1" dirty="0"/>
              <a:t> </a:t>
            </a:r>
            <a:r>
              <a:rPr lang="en-US" sz="1900" b="1" dirty="0" err="1"/>
              <a:t>kreditnih</a:t>
            </a:r>
            <a:r>
              <a:rPr lang="en-US" sz="1900" b="1" dirty="0"/>
              <a:t> </a:t>
            </a:r>
            <a:r>
              <a:rPr lang="en-US" sz="1900" b="1" dirty="0" err="1" smtClean="0"/>
              <a:t>sredstava</a:t>
            </a:r>
            <a:r>
              <a:rPr lang="en-US" sz="1900" b="1" dirty="0"/>
              <a:t>.</a:t>
            </a:r>
          </a:p>
          <a:p>
            <a:pPr algn="just"/>
            <a:r>
              <a:rPr lang="en-US" sz="1900" b="1" dirty="0" err="1" smtClean="0"/>
              <a:t>Kvalifikovanje</a:t>
            </a:r>
            <a:r>
              <a:rPr lang="en-US" sz="1900" b="1" dirty="0" smtClean="0"/>
              <a:t> </a:t>
            </a:r>
            <a:r>
              <a:rPr lang="en-US" sz="1900" b="1" dirty="0" err="1"/>
              <a:t>projekata</a:t>
            </a:r>
            <a:r>
              <a:rPr lang="en-US" sz="1900" b="1" dirty="0"/>
              <a:t> </a:t>
            </a:r>
            <a:r>
              <a:rPr lang="en-US" sz="1900" b="1" dirty="0" err="1"/>
              <a:t>vrši</a:t>
            </a:r>
            <a:r>
              <a:rPr lang="en-US" sz="1900" b="1" dirty="0"/>
              <a:t> Fond za razvoj </a:t>
            </a:r>
            <a:r>
              <a:rPr lang="en-US" sz="1900" b="1" dirty="0" err="1"/>
              <a:t>Republike</a:t>
            </a:r>
            <a:r>
              <a:rPr lang="en-US" sz="1900" b="1" dirty="0"/>
              <a:t> Srbije (u </a:t>
            </a:r>
            <a:r>
              <a:rPr lang="en-US" sz="1900" b="1" dirty="0" err="1"/>
              <a:t>daljem</a:t>
            </a:r>
            <a:r>
              <a:rPr lang="en-US" sz="1900" b="1" dirty="0"/>
              <a:t> </a:t>
            </a:r>
            <a:r>
              <a:rPr lang="en-US" sz="1900" b="1" dirty="0" err="1"/>
              <a:t>tekstu</a:t>
            </a:r>
            <a:r>
              <a:rPr lang="en-US" sz="1900" b="1" dirty="0"/>
              <a:t>: Fond), </a:t>
            </a:r>
            <a:r>
              <a:rPr lang="en-US" sz="1900" b="1" dirty="0" err="1"/>
              <a:t>saglasno</a:t>
            </a:r>
            <a:r>
              <a:rPr lang="en-US" sz="1900" b="1" dirty="0"/>
              <a:t> </a:t>
            </a:r>
            <a:r>
              <a:rPr lang="en-US" sz="1900" b="1" dirty="0" err="1"/>
              <a:t>zaključenom</a:t>
            </a:r>
            <a:r>
              <a:rPr lang="en-US" sz="1900" b="1" dirty="0"/>
              <a:t> </a:t>
            </a:r>
            <a:r>
              <a:rPr lang="en-US" sz="1900" b="1" dirty="0" err="1"/>
              <a:t>komisionom</a:t>
            </a:r>
            <a:r>
              <a:rPr lang="en-US" sz="1900" b="1" dirty="0"/>
              <a:t> </a:t>
            </a:r>
            <a:r>
              <a:rPr lang="en-US" sz="1900" b="1" dirty="0" err="1"/>
              <a:t>ugovoru</a:t>
            </a:r>
            <a:r>
              <a:rPr lang="en-US" sz="1900" b="1" dirty="0"/>
              <a:t> </a:t>
            </a:r>
            <a:r>
              <a:rPr lang="en-US" sz="1900" b="1" dirty="0" err="1"/>
              <a:t>sa</a:t>
            </a:r>
            <a:r>
              <a:rPr lang="en-US" sz="1900" b="1" dirty="0"/>
              <a:t> </a:t>
            </a:r>
            <a:r>
              <a:rPr lang="en-US" sz="1900" b="1" dirty="0" err="1"/>
              <a:t>Ministarstvom</a:t>
            </a:r>
            <a:r>
              <a:rPr lang="en-US" sz="1900" b="1" dirty="0"/>
              <a:t> </a:t>
            </a:r>
            <a:r>
              <a:rPr lang="en-US" sz="1900" b="1" dirty="0" err="1"/>
              <a:t>trgovine</a:t>
            </a:r>
            <a:r>
              <a:rPr lang="en-US" sz="1900" b="1" dirty="0"/>
              <a:t>, </a:t>
            </a:r>
            <a:r>
              <a:rPr lang="en-US" sz="1900" b="1" dirty="0" err="1"/>
              <a:t>turizma</a:t>
            </a:r>
            <a:r>
              <a:rPr lang="en-US" sz="1900" b="1" dirty="0"/>
              <a:t> i </a:t>
            </a:r>
            <a:r>
              <a:rPr lang="en-US" sz="1900" b="1" dirty="0" err="1"/>
              <a:t>telekomunikacija</a:t>
            </a:r>
            <a:r>
              <a:rPr lang="en-US" sz="1900" b="1" dirty="0"/>
              <a:t> (u </a:t>
            </a:r>
            <a:r>
              <a:rPr lang="en-US" sz="1900" b="1" dirty="0" err="1"/>
              <a:t>daljem</a:t>
            </a:r>
            <a:r>
              <a:rPr lang="en-US" sz="1900" b="1" dirty="0"/>
              <a:t> </a:t>
            </a:r>
            <a:r>
              <a:rPr lang="en-US" sz="1900" b="1" dirty="0" err="1"/>
              <a:t>tekstu</a:t>
            </a:r>
            <a:r>
              <a:rPr lang="en-US" sz="1900" b="1" dirty="0"/>
              <a:t>: </a:t>
            </a:r>
            <a:r>
              <a:rPr lang="en-US" sz="1900" b="1" dirty="0" err="1"/>
              <a:t>Ministarstvo</a:t>
            </a:r>
            <a:r>
              <a:rPr lang="en-US" sz="1900" b="1" dirty="0"/>
              <a:t>).</a:t>
            </a:r>
          </a:p>
          <a:p>
            <a:pPr algn="just"/>
            <a:r>
              <a:rPr lang="en-US" sz="1900" b="1" dirty="0" err="1" smtClean="0"/>
              <a:t>Ocena</a:t>
            </a:r>
            <a:r>
              <a:rPr lang="en-US" sz="1900" b="1" dirty="0" smtClean="0"/>
              <a:t> </a:t>
            </a:r>
            <a:r>
              <a:rPr lang="en-US" sz="1900" b="1" dirty="0"/>
              <a:t>i </a:t>
            </a:r>
            <a:r>
              <a:rPr lang="en-US" sz="1900" b="1" dirty="0" err="1"/>
              <a:t>rangiranje</a:t>
            </a:r>
            <a:r>
              <a:rPr lang="en-US" sz="1900" b="1" dirty="0"/>
              <a:t> </a:t>
            </a:r>
            <a:r>
              <a:rPr lang="en-US" sz="1900" b="1" dirty="0" err="1"/>
              <a:t>kvalifikovanih</a:t>
            </a:r>
            <a:r>
              <a:rPr lang="en-US" sz="1900" b="1" dirty="0"/>
              <a:t> </a:t>
            </a:r>
            <a:r>
              <a:rPr lang="en-US" sz="1900" b="1" dirty="0" err="1"/>
              <a:t>projekata</a:t>
            </a:r>
            <a:r>
              <a:rPr lang="en-US" sz="1900" b="1" dirty="0"/>
              <a:t> </a:t>
            </a:r>
            <a:r>
              <a:rPr lang="en-US" sz="1900" b="1" dirty="0" err="1"/>
              <a:t>vrši</a:t>
            </a:r>
            <a:r>
              <a:rPr lang="en-US" sz="1900" b="1" dirty="0"/>
              <a:t> se </a:t>
            </a:r>
            <a:r>
              <a:rPr lang="en-US" sz="1900" b="1" dirty="0" err="1"/>
              <a:t>na</a:t>
            </a:r>
            <a:r>
              <a:rPr lang="en-US" sz="1900" b="1" dirty="0"/>
              <a:t> </a:t>
            </a:r>
            <a:r>
              <a:rPr lang="en-US" sz="1900" b="1" dirty="0" err="1"/>
              <a:t>osnovu</a:t>
            </a:r>
            <a:r>
              <a:rPr lang="en-US" sz="1900" b="1" dirty="0"/>
              <a:t>:</a:t>
            </a:r>
          </a:p>
          <a:p>
            <a:pPr marL="0" indent="0" algn="just">
              <a:buNone/>
            </a:pPr>
            <a:r>
              <a:rPr lang="en-US" sz="1900" b="1" dirty="0" smtClean="0"/>
              <a:t>1</a:t>
            </a:r>
            <a:r>
              <a:rPr lang="en-US" sz="1900" b="1" dirty="0"/>
              <a:t>) </a:t>
            </a:r>
            <a:r>
              <a:rPr lang="en-US" sz="1900" b="1" dirty="0" err="1"/>
              <a:t>usklađenosti</a:t>
            </a:r>
            <a:r>
              <a:rPr lang="en-US" sz="1900" b="1" dirty="0"/>
              <a:t> </a:t>
            </a:r>
            <a:r>
              <a:rPr lang="en-US" sz="1900" b="1" dirty="0" err="1"/>
              <a:t>projekta</a:t>
            </a:r>
            <a:r>
              <a:rPr lang="en-US" sz="1900" b="1" dirty="0"/>
              <a:t> </a:t>
            </a:r>
            <a:r>
              <a:rPr lang="en-US" sz="1900" b="1" dirty="0" err="1"/>
              <a:t>sa</a:t>
            </a:r>
            <a:r>
              <a:rPr lang="en-US" sz="1900" b="1" dirty="0"/>
              <a:t> </a:t>
            </a:r>
            <a:r>
              <a:rPr lang="en-US" sz="1900" b="1" dirty="0" err="1"/>
              <a:t>Strategijom</a:t>
            </a:r>
            <a:r>
              <a:rPr lang="en-US" sz="1900" b="1" dirty="0"/>
              <a:t> </a:t>
            </a:r>
            <a:r>
              <a:rPr lang="en-US" sz="1900" b="1" dirty="0" err="1"/>
              <a:t>razvoja</a:t>
            </a:r>
            <a:r>
              <a:rPr lang="en-US" sz="1900" b="1" dirty="0"/>
              <a:t> </a:t>
            </a:r>
            <a:r>
              <a:rPr lang="en-US" sz="1900" b="1" dirty="0" err="1"/>
              <a:t>turizma</a:t>
            </a:r>
            <a:r>
              <a:rPr lang="en-US" sz="1900" b="1" dirty="0"/>
              <a:t> </a:t>
            </a:r>
            <a:r>
              <a:rPr lang="en-US" sz="1900" b="1" dirty="0" err="1"/>
              <a:t>Republike</a:t>
            </a:r>
            <a:r>
              <a:rPr lang="en-US" sz="1900" b="1" dirty="0"/>
              <a:t> Srbije i </a:t>
            </a:r>
            <a:r>
              <a:rPr lang="en-US" sz="1900" b="1" dirty="0" err="1"/>
              <a:t>drugim</a:t>
            </a:r>
            <a:r>
              <a:rPr lang="en-US" sz="1900" b="1" dirty="0"/>
              <a:t> </a:t>
            </a:r>
            <a:r>
              <a:rPr lang="en-US" sz="1900" b="1" dirty="0" err="1"/>
              <a:t>planskim</a:t>
            </a:r>
            <a:r>
              <a:rPr lang="en-US" sz="1900" b="1" dirty="0"/>
              <a:t> </a:t>
            </a:r>
            <a:r>
              <a:rPr lang="en-US" sz="1900" b="1" dirty="0" err="1"/>
              <a:t>dokumentima</a:t>
            </a:r>
            <a:r>
              <a:rPr lang="en-US" sz="1900" b="1" dirty="0"/>
              <a:t>;</a:t>
            </a:r>
          </a:p>
          <a:p>
            <a:pPr marL="0" indent="0" algn="just">
              <a:buNone/>
            </a:pPr>
            <a:r>
              <a:rPr lang="en-US" sz="1900" b="1" dirty="0"/>
              <a:t>2) </a:t>
            </a:r>
            <a:r>
              <a:rPr lang="en-US" sz="1900" b="1" dirty="0" err="1"/>
              <a:t>usklađenost</a:t>
            </a:r>
            <a:r>
              <a:rPr lang="en-US" sz="1900" b="1" dirty="0"/>
              <a:t> </a:t>
            </a:r>
            <a:r>
              <a:rPr lang="en-US" sz="1900" b="1" dirty="0" err="1"/>
              <a:t>projekta</a:t>
            </a:r>
            <a:r>
              <a:rPr lang="en-US" sz="1900" b="1" dirty="0"/>
              <a:t> </a:t>
            </a:r>
            <a:r>
              <a:rPr lang="en-US" sz="1900" b="1" dirty="0" err="1"/>
              <a:t>sa</a:t>
            </a:r>
            <a:r>
              <a:rPr lang="en-US" sz="1900" b="1" dirty="0"/>
              <a:t> </a:t>
            </a:r>
            <a:r>
              <a:rPr lang="en-US" sz="1900" b="1" dirty="0" err="1"/>
              <a:t>propisima</a:t>
            </a:r>
            <a:r>
              <a:rPr lang="en-US" sz="1900" b="1" dirty="0"/>
              <a:t> o </a:t>
            </a:r>
            <a:r>
              <a:rPr lang="en-US" sz="1900" b="1" dirty="0" err="1"/>
              <a:t>minimalno</a:t>
            </a:r>
            <a:r>
              <a:rPr lang="en-US" sz="1900" b="1" dirty="0"/>
              <a:t> </a:t>
            </a:r>
            <a:r>
              <a:rPr lang="en-US" sz="1900" b="1" dirty="0" err="1"/>
              <a:t>tehničkim</a:t>
            </a:r>
            <a:r>
              <a:rPr lang="en-US" sz="1900" b="1" dirty="0"/>
              <a:t> </a:t>
            </a:r>
            <a:r>
              <a:rPr lang="en-US" sz="1900" b="1" dirty="0" err="1"/>
              <a:t>uslovima</a:t>
            </a:r>
            <a:r>
              <a:rPr lang="en-US" sz="1900" b="1" dirty="0"/>
              <a:t> za </a:t>
            </a:r>
            <a:r>
              <a:rPr lang="en-US" sz="1900" b="1" dirty="0" err="1"/>
              <a:t>uređenje</a:t>
            </a:r>
            <a:r>
              <a:rPr lang="en-US" sz="1900" b="1" dirty="0"/>
              <a:t> i </a:t>
            </a:r>
            <a:r>
              <a:rPr lang="en-US" sz="1900" b="1" dirty="0" err="1"/>
              <a:t>opremanje</a:t>
            </a:r>
            <a:r>
              <a:rPr lang="en-US" sz="1900" b="1" dirty="0"/>
              <a:t> </a:t>
            </a:r>
            <a:r>
              <a:rPr lang="en-US" sz="1900" b="1" dirty="0" err="1"/>
              <a:t>ugostiteljskih</a:t>
            </a:r>
            <a:r>
              <a:rPr lang="en-US" sz="1900" b="1" dirty="0"/>
              <a:t> </a:t>
            </a:r>
            <a:r>
              <a:rPr lang="en-US" sz="1900" b="1" dirty="0" err="1"/>
              <a:t>objekata</a:t>
            </a:r>
            <a:r>
              <a:rPr lang="en-US" sz="1900" b="1" dirty="0"/>
              <a:t>;</a:t>
            </a:r>
          </a:p>
          <a:p>
            <a:pPr marL="0" indent="0" algn="just">
              <a:buNone/>
            </a:pPr>
            <a:r>
              <a:rPr lang="en-US" sz="1900" b="1" dirty="0"/>
              <a:t>3) </a:t>
            </a:r>
            <a:r>
              <a:rPr lang="en-US" sz="1900" b="1" dirty="0" err="1"/>
              <a:t>očekivanog</a:t>
            </a:r>
            <a:r>
              <a:rPr lang="en-US" sz="1900" b="1" dirty="0"/>
              <a:t> </a:t>
            </a:r>
            <a:r>
              <a:rPr lang="en-US" sz="1900" b="1" dirty="0" err="1"/>
              <a:t>doprinosa</a:t>
            </a:r>
            <a:r>
              <a:rPr lang="en-US" sz="1900" b="1" dirty="0"/>
              <a:t> </a:t>
            </a:r>
            <a:r>
              <a:rPr lang="en-US" sz="1900" b="1" dirty="0" err="1"/>
              <a:t>unapređenju</a:t>
            </a:r>
            <a:r>
              <a:rPr lang="en-US" sz="1900" b="1" dirty="0"/>
              <a:t> </a:t>
            </a:r>
            <a:r>
              <a:rPr lang="en-US" sz="1900" b="1" dirty="0" err="1"/>
              <a:t>standarda</a:t>
            </a:r>
            <a:r>
              <a:rPr lang="en-US" sz="1900" b="1" dirty="0"/>
              <a:t> i </a:t>
            </a:r>
            <a:r>
              <a:rPr lang="en-US" sz="1900" b="1" dirty="0" err="1"/>
              <a:t>kvaliteta</a:t>
            </a:r>
            <a:r>
              <a:rPr lang="en-US" sz="1900" b="1" dirty="0"/>
              <a:t> </a:t>
            </a:r>
            <a:r>
              <a:rPr lang="en-US" sz="1900" b="1" dirty="0" err="1"/>
              <a:t>turističke</a:t>
            </a:r>
            <a:r>
              <a:rPr lang="en-US" sz="1900" b="1" dirty="0"/>
              <a:t> </a:t>
            </a:r>
            <a:r>
              <a:rPr lang="en-US" sz="1900" b="1" dirty="0" err="1"/>
              <a:t>ponude</a:t>
            </a:r>
            <a:r>
              <a:rPr lang="en-US" sz="1900" b="1" dirty="0"/>
              <a:t>;</a:t>
            </a:r>
          </a:p>
          <a:p>
            <a:pPr marL="0" indent="0" algn="just">
              <a:buNone/>
            </a:pPr>
            <a:r>
              <a:rPr lang="en-US" sz="1900" b="1" dirty="0"/>
              <a:t>4) </a:t>
            </a:r>
            <a:r>
              <a:rPr lang="en-US" sz="1900" b="1" dirty="0" err="1"/>
              <a:t>nivoa</a:t>
            </a:r>
            <a:r>
              <a:rPr lang="en-US" sz="1900" b="1" dirty="0"/>
              <a:t> </a:t>
            </a:r>
            <a:r>
              <a:rPr lang="en-US" sz="1900" b="1" dirty="0" err="1"/>
              <a:t>razvijenosti</a:t>
            </a:r>
            <a:r>
              <a:rPr lang="en-US" sz="1900" b="1" dirty="0"/>
              <a:t> </a:t>
            </a:r>
            <a:r>
              <a:rPr lang="en-US" sz="1900" b="1" dirty="0" err="1"/>
              <a:t>opštine</a:t>
            </a:r>
            <a:r>
              <a:rPr lang="en-US" sz="1900" b="1" dirty="0"/>
              <a:t> </a:t>
            </a:r>
            <a:r>
              <a:rPr lang="en-US" sz="1900" b="1" dirty="0" err="1"/>
              <a:t>na</a:t>
            </a:r>
            <a:r>
              <a:rPr lang="en-US" sz="1900" b="1" dirty="0"/>
              <a:t> </a:t>
            </a:r>
            <a:r>
              <a:rPr lang="en-US" sz="1900" b="1" dirty="0" err="1"/>
              <a:t>kojoj</a:t>
            </a:r>
            <a:r>
              <a:rPr lang="en-US" sz="1900" b="1" dirty="0"/>
              <a:t> se </a:t>
            </a:r>
            <a:r>
              <a:rPr lang="en-US" sz="1900" b="1" dirty="0" err="1"/>
              <a:t>realizuje</a:t>
            </a:r>
            <a:r>
              <a:rPr lang="en-US" sz="1900" b="1" dirty="0"/>
              <a:t> </a:t>
            </a:r>
            <a:r>
              <a:rPr lang="en-US" sz="1900" b="1" dirty="0" err="1"/>
              <a:t>projekat</a:t>
            </a:r>
            <a:r>
              <a:rPr lang="en-US" sz="1900" b="1" dirty="0"/>
              <a:t>;</a:t>
            </a:r>
          </a:p>
          <a:p>
            <a:pPr marL="0" indent="0" algn="just">
              <a:buNone/>
            </a:pPr>
            <a:r>
              <a:rPr lang="en-US" sz="1900" b="1" dirty="0"/>
              <a:t>5) </a:t>
            </a:r>
            <a:r>
              <a:rPr lang="en-US" sz="1900" b="1" dirty="0" err="1"/>
              <a:t>usklađenosti</a:t>
            </a:r>
            <a:r>
              <a:rPr lang="en-US" sz="1900" b="1" dirty="0"/>
              <a:t> </a:t>
            </a:r>
            <a:r>
              <a:rPr lang="en-US" sz="1900" b="1" dirty="0" err="1"/>
              <a:t>arhitekture</a:t>
            </a:r>
            <a:r>
              <a:rPr lang="en-US" sz="1900" b="1" dirty="0"/>
              <a:t> i </a:t>
            </a:r>
            <a:r>
              <a:rPr lang="en-US" sz="1900" b="1" dirty="0" err="1"/>
              <a:t>gabarita</a:t>
            </a:r>
            <a:r>
              <a:rPr lang="en-US" sz="1900" b="1" dirty="0"/>
              <a:t> </a:t>
            </a:r>
            <a:r>
              <a:rPr lang="en-US" sz="1900" b="1" dirty="0" err="1"/>
              <a:t>objekta</a:t>
            </a:r>
            <a:r>
              <a:rPr lang="en-US" sz="1900" b="1" dirty="0"/>
              <a:t> </a:t>
            </a:r>
            <a:r>
              <a:rPr lang="en-US" sz="1900" b="1" dirty="0" err="1"/>
              <a:t>sa</a:t>
            </a:r>
            <a:r>
              <a:rPr lang="en-US" sz="1900" b="1" dirty="0"/>
              <a:t> </a:t>
            </a:r>
            <a:r>
              <a:rPr lang="en-US" sz="1900" b="1" dirty="0" err="1"/>
              <a:t>ambijentalnom</a:t>
            </a:r>
            <a:r>
              <a:rPr lang="en-US" sz="1900" b="1" dirty="0"/>
              <a:t> </a:t>
            </a:r>
            <a:r>
              <a:rPr lang="en-US" sz="1900" b="1" dirty="0" err="1"/>
              <a:t>celinom</a:t>
            </a:r>
            <a:r>
              <a:rPr lang="en-US" sz="1900" b="1" dirty="0"/>
              <a:t>.</a:t>
            </a:r>
          </a:p>
          <a:p>
            <a:pPr algn="just"/>
            <a:endParaRPr lang="en-US" sz="1900" b="1" dirty="0"/>
          </a:p>
          <a:p>
            <a:pPr marL="0" indent="0" algn="just">
              <a:buNone/>
            </a:pPr>
            <a:endParaRPr lang="en-US" sz="1900" b="1" dirty="0"/>
          </a:p>
          <a:p>
            <a:pPr marL="0" indent="0" algn="just">
              <a:buNone/>
            </a:pPr>
            <a:endParaRPr lang="sr-Latn-CS" altLang="en-US" sz="1900" b="1" dirty="0"/>
          </a:p>
        </p:txBody>
      </p:sp>
    </p:spTree>
    <p:extLst>
      <p:ext uri="{BB962C8B-B14F-4D97-AF65-F5344CB8AC3E}">
        <p14:creationId xmlns:p14="http://schemas.microsoft.com/office/powerpoint/2010/main" val="2774799347"/>
      </p:ext>
    </p:extLst>
  </p:cSld>
  <p:clrMapOvr>
    <a:masterClrMapping/>
  </p:clrMapOvr>
  <p:transition>
    <p:strips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551709" y="282365"/>
            <a:ext cx="10261600" cy="1280890"/>
          </a:xfrm>
        </p:spPr>
        <p:txBody>
          <a:bodyPr>
            <a:normAutofit/>
          </a:bodyPr>
          <a:lstStyle/>
          <a:p>
            <a:pPr algn="ctr"/>
            <a:r>
              <a:rPr lang="sr-Latn-RS" sz="3200" b="1" dirty="0"/>
              <a:t>SUBVENCIONISANI KREDITI ZA UNAPREĐENJE TURISTIČKE PONUDE</a:t>
            </a:r>
            <a:endParaRPr lang="en-US" sz="3200" dirty="0"/>
          </a:p>
        </p:txBody>
      </p:sp>
      <p:sp>
        <p:nvSpPr>
          <p:cNvPr id="322563" name="Rectangle 3"/>
          <p:cNvSpPr>
            <a:spLocks noGrp="1" noChangeArrowheads="1"/>
          </p:cNvSpPr>
          <p:nvPr>
            <p:ph type="body" idx="1"/>
          </p:nvPr>
        </p:nvSpPr>
        <p:spPr>
          <a:xfrm>
            <a:off x="831269" y="1341583"/>
            <a:ext cx="11083636" cy="4800600"/>
          </a:xfrm>
        </p:spPr>
        <p:txBody>
          <a:bodyPr>
            <a:noAutofit/>
          </a:bodyPr>
          <a:lstStyle/>
          <a:p>
            <a:pPr algn="just"/>
            <a:r>
              <a:rPr lang="en-US" sz="1900" b="1" dirty="0" err="1"/>
              <a:t>Kreditna</a:t>
            </a:r>
            <a:r>
              <a:rPr lang="en-US" sz="1900" b="1" dirty="0"/>
              <a:t> </a:t>
            </a:r>
            <a:r>
              <a:rPr lang="en-US" sz="1900" b="1" dirty="0" err="1"/>
              <a:t>sredstva</a:t>
            </a:r>
            <a:r>
              <a:rPr lang="en-US" sz="1900" b="1" dirty="0"/>
              <a:t> </a:t>
            </a:r>
            <a:r>
              <a:rPr lang="en-US" sz="1900" b="1" dirty="0" err="1"/>
              <a:t>realizuju</a:t>
            </a:r>
            <a:r>
              <a:rPr lang="en-US" sz="1900" b="1" dirty="0"/>
              <a:t> se </a:t>
            </a:r>
            <a:r>
              <a:rPr lang="en-US" sz="1900" b="1" dirty="0" err="1"/>
              <a:t>preko</a:t>
            </a:r>
            <a:r>
              <a:rPr lang="en-US" sz="1900" b="1" dirty="0"/>
              <a:t> Fonda za razvoj </a:t>
            </a:r>
            <a:r>
              <a:rPr lang="en-US" sz="1900" b="1" dirty="0" err="1"/>
              <a:t>Republike</a:t>
            </a:r>
            <a:r>
              <a:rPr lang="en-US" sz="1900" b="1" dirty="0"/>
              <a:t> Srbije, </a:t>
            </a:r>
            <a:r>
              <a:rPr lang="en-US" sz="1900" b="1" dirty="0" err="1"/>
              <a:t>sa</a:t>
            </a:r>
            <a:r>
              <a:rPr lang="en-US" sz="1900" b="1" dirty="0"/>
              <a:t> </a:t>
            </a:r>
            <a:r>
              <a:rPr lang="en-US" sz="1900" b="1" dirty="0" err="1"/>
              <a:t>kamatnom</a:t>
            </a:r>
            <a:r>
              <a:rPr lang="en-US" sz="1900" b="1" dirty="0"/>
              <a:t> </a:t>
            </a:r>
            <a:r>
              <a:rPr lang="en-US" sz="1900" b="1" dirty="0" err="1"/>
              <a:t>stopom</a:t>
            </a:r>
            <a:r>
              <a:rPr lang="en-US" sz="1900" b="1" dirty="0"/>
              <a:t> od </a:t>
            </a:r>
            <a:r>
              <a:rPr lang="en-US" sz="1900" b="1" dirty="0">
                <a:solidFill>
                  <a:srgbClr val="C00000"/>
                </a:solidFill>
              </a:rPr>
              <a:t>1% </a:t>
            </a:r>
            <a:r>
              <a:rPr lang="en-US" sz="1900" b="1" dirty="0" err="1"/>
              <a:t>na</a:t>
            </a:r>
            <a:r>
              <a:rPr lang="en-US" sz="1900" b="1" dirty="0"/>
              <a:t> </a:t>
            </a:r>
            <a:r>
              <a:rPr lang="en-US" sz="1900" b="1" dirty="0" err="1"/>
              <a:t>godišnjem</a:t>
            </a:r>
            <a:r>
              <a:rPr lang="en-US" sz="1900" b="1" dirty="0"/>
              <a:t> </a:t>
            </a:r>
            <a:r>
              <a:rPr lang="en-US" sz="1900" b="1" dirty="0" err="1"/>
              <a:t>nivou</a:t>
            </a:r>
            <a:r>
              <a:rPr lang="en-US" sz="1900" b="1" dirty="0"/>
              <a:t>, </a:t>
            </a:r>
            <a:r>
              <a:rPr lang="en-US" sz="1900" b="1" dirty="0" err="1"/>
              <a:t>uz</a:t>
            </a:r>
            <a:r>
              <a:rPr lang="en-US" sz="1900" b="1" dirty="0"/>
              <a:t> </a:t>
            </a:r>
            <a:r>
              <a:rPr lang="en-US" sz="1900" b="1" dirty="0" err="1"/>
              <a:t>valutnu</a:t>
            </a:r>
            <a:r>
              <a:rPr lang="en-US" sz="1900" b="1" dirty="0"/>
              <a:t> </a:t>
            </a:r>
            <a:r>
              <a:rPr lang="en-US" sz="1900" b="1" dirty="0" err="1"/>
              <a:t>klauzulu</a:t>
            </a:r>
            <a:r>
              <a:rPr lang="en-US" sz="1900" b="1" dirty="0"/>
              <a:t>.</a:t>
            </a:r>
          </a:p>
          <a:p>
            <a:pPr algn="just"/>
            <a:r>
              <a:rPr lang="en-US" sz="1900" b="1" dirty="0" err="1"/>
              <a:t>Rok</a:t>
            </a:r>
            <a:r>
              <a:rPr lang="en-US" sz="1900" b="1" dirty="0"/>
              <a:t> </a:t>
            </a:r>
            <a:r>
              <a:rPr lang="en-US" sz="1900" b="1" dirty="0" err="1"/>
              <a:t>otplate</a:t>
            </a:r>
            <a:r>
              <a:rPr lang="en-US" sz="1900" b="1" dirty="0"/>
              <a:t> </a:t>
            </a:r>
            <a:r>
              <a:rPr lang="en-US" sz="1900" b="1" dirty="0" err="1"/>
              <a:t>dodeljenih</a:t>
            </a:r>
            <a:r>
              <a:rPr lang="en-US" sz="1900" b="1" dirty="0"/>
              <a:t> </a:t>
            </a:r>
            <a:r>
              <a:rPr lang="en-US" sz="1900" b="1" dirty="0" err="1"/>
              <a:t>kreditnih</a:t>
            </a:r>
            <a:r>
              <a:rPr lang="en-US" sz="1900" b="1" dirty="0"/>
              <a:t> </a:t>
            </a:r>
            <a:r>
              <a:rPr lang="en-US" sz="1900" b="1" dirty="0" err="1"/>
              <a:t>sredstava</a:t>
            </a:r>
            <a:r>
              <a:rPr lang="en-US" sz="1900" b="1" dirty="0"/>
              <a:t> je do 72 </a:t>
            </a:r>
            <a:r>
              <a:rPr lang="en-US" sz="1900" b="1" dirty="0" err="1"/>
              <a:t>meseca</a:t>
            </a:r>
            <a:r>
              <a:rPr lang="en-US" sz="1900" b="1" dirty="0"/>
              <a:t> </a:t>
            </a:r>
            <a:r>
              <a:rPr lang="en-US" sz="1900" b="1" dirty="0" err="1"/>
              <a:t>po</a:t>
            </a:r>
            <a:r>
              <a:rPr lang="en-US" sz="1900" b="1" dirty="0"/>
              <a:t> </a:t>
            </a:r>
            <a:r>
              <a:rPr lang="en-US" sz="1900" b="1" dirty="0" err="1"/>
              <a:t>isteku</a:t>
            </a:r>
            <a:r>
              <a:rPr lang="en-US" sz="1900" b="1" dirty="0"/>
              <a:t> </a:t>
            </a:r>
            <a:r>
              <a:rPr lang="en-US" sz="1900" b="1" dirty="0" err="1"/>
              <a:t>odložnog</a:t>
            </a:r>
            <a:r>
              <a:rPr lang="en-US" sz="1900" b="1" dirty="0"/>
              <a:t> </a:t>
            </a:r>
            <a:r>
              <a:rPr lang="en-US" sz="1900" b="1" dirty="0" err="1"/>
              <a:t>roka</a:t>
            </a:r>
            <a:r>
              <a:rPr lang="en-US" sz="1900" b="1" dirty="0"/>
              <a:t> </a:t>
            </a:r>
            <a:r>
              <a:rPr lang="en-US" sz="1900" b="1" dirty="0" err="1"/>
              <a:t>koji</a:t>
            </a:r>
            <a:r>
              <a:rPr lang="en-US" sz="1900" b="1" dirty="0"/>
              <a:t> </a:t>
            </a:r>
            <a:r>
              <a:rPr lang="en-US" sz="1900" b="1" dirty="0" err="1"/>
              <a:t>traje</a:t>
            </a:r>
            <a:r>
              <a:rPr lang="en-US" sz="1900" b="1" dirty="0"/>
              <a:t> 12 </a:t>
            </a:r>
            <a:r>
              <a:rPr lang="en-US" sz="1900" b="1" dirty="0" err="1"/>
              <a:t>meseci</a:t>
            </a:r>
            <a:r>
              <a:rPr lang="en-US" sz="1900" b="1" dirty="0"/>
              <a:t> i </a:t>
            </a:r>
            <a:r>
              <a:rPr lang="en-US" sz="1900" b="1" dirty="0" err="1"/>
              <a:t>računa</a:t>
            </a:r>
            <a:r>
              <a:rPr lang="en-US" sz="1900" b="1" dirty="0"/>
              <a:t> se od dana </a:t>
            </a:r>
            <a:r>
              <a:rPr lang="en-US" sz="1900" b="1" dirty="0" err="1"/>
              <a:t>prvog</a:t>
            </a:r>
            <a:r>
              <a:rPr lang="en-US" sz="1900" b="1" dirty="0"/>
              <a:t> </a:t>
            </a:r>
            <a:r>
              <a:rPr lang="en-US" sz="1900" b="1" dirty="0" err="1"/>
              <a:t>povlačenja</a:t>
            </a:r>
            <a:r>
              <a:rPr lang="en-US" sz="1900" b="1" dirty="0"/>
              <a:t> </a:t>
            </a:r>
            <a:r>
              <a:rPr lang="en-US" sz="1900" b="1" dirty="0" err="1"/>
              <a:t>kreditnih</a:t>
            </a:r>
            <a:r>
              <a:rPr lang="en-US" sz="1900" b="1" dirty="0"/>
              <a:t> </a:t>
            </a:r>
            <a:r>
              <a:rPr lang="en-US" sz="1900" b="1" dirty="0" err="1"/>
              <a:t>sredstava</a:t>
            </a:r>
            <a:r>
              <a:rPr lang="en-US" sz="1900" b="1" dirty="0"/>
              <a:t>, </a:t>
            </a:r>
            <a:r>
              <a:rPr lang="en-US" sz="1900" b="1" dirty="0" err="1"/>
              <a:t>osim</a:t>
            </a:r>
            <a:r>
              <a:rPr lang="en-US" sz="1900" b="1" dirty="0"/>
              <a:t> za “green field“ </a:t>
            </a:r>
            <a:r>
              <a:rPr lang="en-US" sz="1900" b="1" dirty="0" err="1"/>
              <a:t>investicije</a:t>
            </a:r>
            <a:r>
              <a:rPr lang="en-US" sz="1900" b="1" dirty="0"/>
              <a:t> </a:t>
            </a:r>
            <a:r>
              <a:rPr lang="en-US" sz="1900" b="1" dirty="0" err="1"/>
              <a:t>kojima</a:t>
            </a:r>
            <a:r>
              <a:rPr lang="en-US" sz="1900" b="1" dirty="0"/>
              <a:t> se </a:t>
            </a:r>
            <a:r>
              <a:rPr lang="en-US" sz="1900" b="1" dirty="0" err="1"/>
              <a:t>finansira</a:t>
            </a:r>
            <a:r>
              <a:rPr lang="en-US" sz="1900" b="1" dirty="0"/>
              <a:t> </a:t>
            </a:r>
            <a:r>
              <a:rPr lang="en-US" sz="1900" b="1" dirty="0" err="1"/>
              <a:t>izgradnja</a:t>
            </a:r>
            <a:r>
              <a:rPr lang="en-US" sz="1900" b="1" dirty="0"/>
              <a:t> </a:t>
            </a:r>
            <a:r>
              <a:rPr lang="en-US" sz="1900" b="1" dirty="0" err="1"/>
              <a:t>turističke</a:t>
            </a:r>
            <a:r>
              <a:rPr lang="en-US" sz="1900" b="1" dirty="0"/>
              <a:t> </a:t>
            </a:r>
            <a:r>
              <a:rPr lang="en-US" sz="1900" b="1" dirty="0" err="1"/>
              <a:t>infrastrukture</a:t>
            </a:r>
            <a:r>
              <a:rPr lang="en-US" sz="1900" b="1" dirty="0"/>
              <a:t> i </a:t>
            </a:r>
            <a:r>
              <a:rPr lang="en-US" sz="1900" b="1" dirty="0" err="1"/>
              <a:t>suprastrukture</a:t>
            </a:r>
            <a:r>
              <a:rPr lang="en-US" sz="1900" b="1" dirty="0"/>
              <a:t>, za </a:t>
            </a:r>
            <a:r>
              <a:rPr lang="en-US" sz="1900" b="1" dirty="0" err="1"/>
              <a:t>koje</a:t>
            </a:r>
            <a:r>
              <a:rPr lang="en-US" sz="1900" b="1" dirty="0"/>
              <a:t> </a:t>
            </a:r>
            <a:r>
              <a:rPr lang="en-US" sz="1900" b="1" dirty="0" err="1"/>
              <a:t>odložni</a:t>
            </a:r>
            <a:r>
              <a:rPr lang="en-US" sz="1900" b="1" dirty="0"/>
              <a:t> </a:t>
            </a:r>
            <a:r>
              <a:rPr lang="en-US" sz="1900" b="1" dirty="0" err="1"/>
              <a:t>rok</a:t>
            </a:r>
            <a:r>
              <a:rPr lang="en-US" sz="1900" b="1" dirty="0"/>
              <a:t> </a:t>
            </a:r>
            <a:r>
              <a:rPr lang="en-US" sz="1900" b="1" dirty="0" err="1"/>
              <a:t>traje</a:t>
            </a:r>
            <a:r>
              <a:rPr lang="en-US" sz="1900" b="1" dirty="0"/>
              <a:t> 24 </a:t>
            </a:r>
            <a:r>
              <a:rPr lang="en-US" sz="1900" b="1" dirty="0" err="1"/>
              <a:t>meseca</a:t>
            </a:r>
            <a:r>
              <a:rPr lang="en-US" sz="1900" b="1" dirty="0"/>
              <a:t> i </a:t>
            </a:r>
            <a:r>
              <a:rPr lang="en-US" sz="1900" b="1" dirty="0" err="1"/>
              <a:t>računa</a:t>
            </a:r>
            <a:r>
              <a:rPr lang="en-US" sz="1900" b="1" dirty="0"/>
              <a:t> se od </a:t>
            </a:r>
            <a:r>
              <a:rPr lang="en-US" sz="1900" b="1" dirty="0" err="1"/>
              <a:t>prvog</a:t>
            </a:r>
            <a:r>
              <a:rPr lang="en-US" sz="1900" b="1" dirty="0"/>
              <a:t> </a:t>
            </a:r>
            <a:r>
              <a:rPr lang="en-US" sz="1900" b="1" dirty="0" err="1"/>
              <a:t>povlačenja</a:t>
            </a:r>
            <a:r>
              <a:rPr lang="en-US" sz="1900" b="1" dirty="0"/>
              <a:t> </a:t>
            </a:r>
            <a:r>
              <a:rPr lang="en-US" sz="1900" b="1" dirty="0" err="1"/>
              <a:t>kreditnih</a:t>
            </a:r>
            <a:r>
              <a:rPr lang="en-US" sz="1900" b="1" dirty="0"/>
              <a:t> </a:t>
            </a:r>
            <a:r>
              <a:rPr lang="en-US" sz="1900" b="1" dirty="0" err="1"/>
              <a:t>sredstava</a:t>
            </a:r>
            <a:r>
              <a:rPr lang="en-US" sz="1900" b="1" dirty="0"/>
              <a:t>.</a:t>
            </a:r>
          </a:p>
          <a:p>
            <a:pPr algn="just"/>
            <a:r>
              <a:rPr lang="en-US" sz="1900" b="1" dirty="0" err="1" smtClean="0"/>
              <a:t>Instrumenti</a:t>
            </a:r>
            <a:r>
              <a:rPr lang="en-US" sz="1900" b="1" dirty="0" smtClean="0"/>
              <a:t> </a:t>
            </a:r>
            <a:r>
              <a:rPr lang="en-US" sz="1900" b="1" dirty="0" err="1"/>
              <a:t>obezbeđenja</a:t>
            </a:r>
            <a:r>
              <a:rPr lang="en-US" sz="1900" b="1" dirty="0"/>
              <a:t> </a:t>
            </a:r>
            <a:r>
              <a:rPr lang="en-US" sz="1900" b="1" dirty="0" err="1"/>
              <a:t>urednog</a:t>
            </a:r>
            <a:r>
              <a:rPr lang="en-US" sz="1900" b="1" dirty="0"/>
              <a:t> </a:t>
            </a:r>
            <a:r>
              <a:rPr lang="en-US" sz="1900" b="1" dirty="0" err="1"/>
              <a:t>vraćanja</a:t>
            </a:r>
            <a:r>
              <a:rPr lang="en-US" sz="1900" b="1" dirty="0"/>
              <a:t> </a:t>
            </a:r>
            <a:r>
              <a:rPr lang="en-US" sz="1900" b="1" dirty="0" err="1"/>
              <a:t>kredita</a:t>
            </a:r>
            <a:r>
              <a:rPr lang="en-US" sz="1900" b="1" dirty="0"/>
              <a:t> </a:t>
            </a:r>
            <a:r>
              <a:rPr lang="en-US" sz="1900" b="1" dirty="0" err="1"/>
              <a:t>su</a:t>
            </a:r>
            <a:r>
              <a:rPr lang="en-US" sz="1900" b="1" dirty="0"/>
              <a:t>:</a:t>
            </a:r>
          </a:p>
          <a:p>
            <a:pPr marL="457200" indent="-457200" algn="just">
              <a:buFont typeface="+mj-lt"/>
              <a:buAutoNum type="arabicPeriod"/>
            </a:pPr>
            <a:r>
              <a:rPr lang="en-US" sz="1900" b="1" dirty="0" err="1" smtClean="0">
                <a:solidFill>
                  <a:srgbClr val="C00000"/>
                </a:solidFill>
              </a:rPr>
              <a:t>sopstvena</a:t>
            </a:r>
            <a:r>
              <a:rPr lang="en-US" sz="1900" b="1" dirty="0" smtClean="0">
                <a:solidFill>
                  <a:srgbClr val="C00000"/>
                </a:solidFill>
              </a:rPr>
              <a:t> </a:t>
            </a:r>
            <a:r>
              <a:rPr lang="en-US" sz="1900" b="1" dirty="0">
                <a:solidFill>
                  <a:srgbClr val="C00000"/>
                </a:solidFill>
              </a:rPr>
              <a:t>solo </a:t>
            </a:r>
            <a:r>
              <a:rPr lang="en-US" sz="1900" b="1" dirty="0" err="1">
                <a:solidFill>
                  <a:srgbClr val="C00000"/>
                </a:solidFill>
              </a:rPr>
              <a:t>menica</a:t>
            </a:r>
            <a:r>
              <a:rPr lang="en-US" sz="1900" b="1" dirty="0">
                <a:solidFill>
                  <a:srgbClr val="C00000"/>
                </a:solidFill>
              </a:rPr>
              <a:t> i </a:t>
            </a:r>
            <a:r>
              <a:rPr lang="en-US" sz="1900" b="1" dirty="0" err="1">
                <a:solidFill>
                  <a:srgbClr val="C00000"/>
                </a:solidFill>
              </a:rPr>
              <a:t>hipoteka</a:t>
            </a:r>
            <a:r>
              <a:rPr lang="en-US" sz="1900" b="1" dirty="0">
                <a:solidFill>
                  <a:srgbClr val="C00000"/>
                </a:solidFill>
              </a:rPr>
              <a:t> </a:t>
            </a:r>
            <a:r>
              <a:rPr lang="en-US" sz="1900" b="1" dirty="0" err="1">
                <a:solidFill>
                  <a:srgbClr val="C00000"/>
                </a:solidFill>
              </a:rPr>
              <a:t>na</a:t>
            </a:r>
            <a:r>
              <a:rPr lang="en-US" sz="1900" b="1" dirty="0">
                <a:solidFill>
                  <a:srgbClr val="C00000"/>
                </a:solidFill>
              </a:rPr>
              <a:t> </a:t>
            </a:r>
            <a:r>
              <a:rPr lang="en-US" sz="1900" b="1" dirty="0" err="1">
                <a:solidFill>
                  <a:srgbClr val="C00000"/>
                </a:solidFill>
              </a:rPr>
              <a:t>nepokretnosti</a:t>
            </a:r>
            <a:r>
              <a:rPr lang="en-US" sz="1900" b="1" dirty="0">
                <a:solidFill>
                  <a:srgbClr val="C00000"/>
                </a:solidFill>
              </a:rPr>
              <a:t> – </a:t>
            </a:r>
            <a:r>
              <a:rPr lang="en-US" sz="1900" b="1" dirty="0" err="1">
                <a:solidFill>
                  <a:srgbClr val="C00000"/>
                </a:solidFill>
              </a:rPr>
              <a:t>građevinskom</a:t>
            </a:r>
            <a:r>
              <a:rPr lang="en-US" sz="1900" b="1" dirty="0">
                <a:solidFill>
                  <a:srgbClr val="C00000"/>
                </a:solidFill>
              </a:rPr>
              <a:t> </a:t>
            </a:r>
            <a:r>
              <a:rPr lang="en-US" sz="1900" b="1" dirty="0" err="1">
                <a:solidFill>
                  <a:srgbClr val="C00000"/>
                </a:solidFill>
              </a:rPr>
              <a:t>objektu</a:t>
            </a:r>
            <a:r>
              <a:rPr lang="en-US" sz="1900" b="1" dirty="0">
                <a:solidFill>
                  <a:srgbClr val="C00000"/>
                </a:solidFill>
              </a:rPr>
              <a:t>, </a:t>
            </a:r>
            <a:r>
              <a:rPr lang="en-US" sz="1900" b="1" dirty="0" err="1">
                <a:solidFill>
                  <a:srgbClr val="C00000"/>
                </a:solidFill>
              </a:rPr>
              <a:t>objektu</a:t>
            </a:r>
            <a:r>
              <a:rPr lang="en-US" sz="1900" b="1" dirty="0">
                <a:solidFill>
                  <a:srgbClr val="C00000"/>
                </a:solidFill>
              </a:rPr>
              <a:t> u </a:t>
            </a:r>
            <a:r>
              <a:rPr lang="en-US" sz="1900" b="1" dirty="0" err="1">
                <a:solidFill>
                  <a:srgbClr val="C00000"/>
                </a:solidFill>
              </a:rPr>
              <a:t>izgradnji</a:t>
            </a:r>
            <a:r>
              <a:rPr lang="en-US" sz="1900" b="1" dirty="0">
                <a:solidFill>
                  <a:srgbClr val="C00000"/>
                </a:solidFill>
              </a:rPr>
              <a:t> </a:t>
            </a:r>
            <a:r>
              <a:rPr lang="en-US" sz="1900" b="1" dirty="0" err="1">
                <a:solidFill>
                  <a:srgbClr val="C00000"/>
                </a:solidFill>
              </a:rPr>
              <a:t>ili</a:t>
            </a:r>
            <a:r>
              <a:rPr lang="en-US" sz="1900" b="1" dirty="0">
                <a:solidFill>
                  <a:srgbClr val="C00000"/>
                </a:solidFill>
              </a:rPr>
              <a:t> </a:t>
            </a:r>
            <a:r>
              <a:rPr lang="en-US" sz="1900" b="1" dirty="0" err="1">
                <a:solidFill>
                  <a:srgbClr val="C00000"/>
                </a:solidFill>
              </a:rPr>
              <a:t>građevinskom</a:t>
            </a:r>
            <a:r>
              <a:rPr lang="en-US" sz="1900" b="1" dirty="0">
                <a:solidFill>
                  <a:srgbClr val="C00000"/>
                </a:solidFill>
              </a:rPr>
              <a:t> </a:t>
            </a:r>
            <a:r>
              <a:rPr lang="en-US" sz="1900" b="1" dirty="0" err="1">
                <a:solidFill>
                  <a:srgbClr val="C00000"/>
                </a:solidFill>
              </a:rPr>
              <a:t>zemljištu</a:t>
            </a:r>
            <a:r>
              <a:rPr lang="en-US" sz="1900" b="1" dirty="0">
                <a:solidFill>
                  <a:srgbClr val="C00000"/>
                </a:solidFill>
              </a:rPr>
              <a:t> u </a:t>
            </a:r>
            <a:r>
              <a:rPr lang="en-US" sz="1900" b="1" dirty="0" err="1">
                <a:solidFill>
                  <a:srgbClr val="C00000"/>
                </a:solidFill>
              </a:rPr>
              <a:t>privatnoj</a:t>
            </a:r>
            <a:r>
              <a:rPr lang="en-US" sz="1900" b="1" dirty="0">
                <a:solidFill>
                  <a:srgbClr val="C00000"/>
                </a:solidFill>
              </a:rPr>
              <a:t> </a:t>
            </a:r>
            <a:r>
              <a:rPr lang="en-US" sz="1900" b="1" dirty="0" err="1">
                <a:solidFill>
                  <a:srgbClr val="C00000"/>
                </a:solidFill>
              </a:rPr>
              <a:t>svojini</a:t>
            </a:r>
            <a:r>
              <a:rPr lang="en-US" sz="1900" b="1" dirty="0">
                <a:solidFill>
                  <a:srgbClr val="C00000"/>
                </a:solidFill>
              </a:rPr>
              <a:t>, u </a:t>
            </a:r>
            <a:r>
              <a:rPr lang="en-US" sz="1900" b="1" dirty="0" err="1">
                <a:solidFill>
                  <a:srgbClr val="C00000"/>
                </a:solidFill>
              </a:rPr>
              <a:t>odnosu</a:t>
            </a:r>
            <a:r>
              <a:rPr lang="en-US" sz="1900" b="1" dirty="0">
                <a:solidFill>
                  <a:srgbClr val="C00000"/>
                </a:solidFill>
              </a:rPr>
              <a:t> 1:1 </a:t>
            </a:r>
            <a:r>
              <a:rPr lang="en-US" sz="1900" b="1" dirty="0" err="1">
                <a:solidFill>
                  <a:srgbClr val="C00000"/>
                </a:solidFill>
              </a:rPr>
              <a:t>na</a:t>
            </a:r>
            <a:r>
              <a:rPr lang="en-US" sz="1900" b="1" dirty="0">
                <a:solidFill>
                  <a:srgbClr val="C00000"/>
                </a:solidFill>
              </a:rPr>
              <a:t> </a:t>
            </a:r>
            <a:r>
              <a:rPr lang="en-US" sz="1900" b="1" dirty="0" err="1">
                <a:solidFill>
                  <a:srgbClr val="C00000"/>
                </a:solidFill>
              </a:rPr>
              <a:t>ukupnu</a:t>
            </a:r>
            <a:r>
              <a:rPr lang="en-US" sz="1900" b="1" dirty="0">
                <a:solidFill>
                  <a:srgbClr val="C00000"/>
                </a:solidFill>
              </a:rPr>
              <a:t> </a:t>
            </a:r>
            <a:r>
              <a:rPr lang="en-US" sz="1900" b="1" dirty="0" err="1">
                <a:solidFill>
                  <a:srgbClr val="C00000"/>
                </a:solidFill>
              </a:rPr>
              <a:t>vrednost</a:t>
            </a:r>
            <a:r>
              <a:rPr lang="en-US" sz="1900" b="1" dirty="0">
                <a:solidFill>
                  <a:srgbClr val="C00000"/>
                </a:solidFill>
              </a:rPr>
              <a:t> </a:t>
            </a:r>
            <a:r>
              <a:rPr lang="en-US" sz="1900" b="1" dirty="0" err="1">
                <a:solidFill>
                  <a:srgbClr val="C00000"/>
                </a:solidFill>
              </a:rPr>
              <a:t>odobrenih</a:t>
            </a:r>
            <a:r>
              <a:rPr lang="en-US" sz="1900" b="1" dirty="0">
                <a:solidFill>
                  <a:srgbClr val="C00000"/>
                </a:solidFill>
              </a:rPr>
              <a:t> </a:t>
            </a:r>
            <a:r>
              <a:rPr lang="en-US" sz="1900" b="1" dirty="0" err="1">
                <a:solidFill>
                  <a:srgbClr val="C00000"/>
                </a:solidFill>
              </a:rPr>
              <a:t>kreditnih</a:t>
            </a:r>
            <a:r>
              <a:rPr lang="en-US" sz="1900" b="1" dirty="0">
                <a:solidFill>
                  <a:srgbClr val="C00000"/>
                </a:solidFill>
              </a:rPr>
              <a:t> </a:t>
            </a:r>
            <a:r>
              <a:rPr lang="en-US" sz="1900" b="1" dirty="0" err="1">
                <a:solidFill>
                  <a:srgbClr val="C00000"/>
                </a:solidFill>
              </a:rPr>
              <a:t>sredstava</a:t>
            </a:r>
            <a:r>
              <a:rPr lang="en-US" sz="1900" b="1" dirty="0">
                <a:solidFill>
                  <a:srgbClr val="C00000"/>
                </a:solidFill>
              </a:rPr>
              <a:t>, </a:t>
            </a:r>
            <a:r>
              <a:rPr lang="en-US" sz="1900" b="1" dirty="0" err="1">
                <a:solidFill>
                  <a:srgbClr val="C00000"/>
                </a:solidFill>
              </a:rPr>
              <a:t>ili</a:t>
            </a:r>
            <a:endParaRPr lang="en-US" sz="1900" b="1" dirty="0">
              <a:solidFill>
                <a:srgbClr val="C00000"/>
              </a:solidFill>
            </a:endParaRPr>
          </a:p>
          <a:p>
            <a:pPr marL="457200" indent="-457200" algn="just">
              <a:buFont typeface="+mj-lt"/>
              <a:buAutoNum type="arabicPeriod"/>
            </a:pPr>
            <a:r>
              <a:rPr lang="en-US" sz="1900" b="1" dirty="0" err="1" smtClean="0">
                <a:solidFill>
                  <a:srgbClr val="C00000"/>
                </a:solidFill>
              </a:rPr>
              <a:t>sopstvena</a:t>
            </a:r>
            <a:r>
              <a:rPr lang="en-US" sz="1900" b="1" dirty="0" smtClean="0">
                <a:solidFill>
                  <a:srgbClr val="C00000"/>
                </a:solidFill>
              </a:rPr>
              <a:t> </a:t>
            </a:r>
            <a:r>
              <a:rPr lang="en-US" sz="1900" b="1" dirty="0" err="1">
                <a:solidFill>
                  <a:srgbClr val="C00000"/>
                </a:solidFill>
              </a:rPr>
              <a:t>menica</a:t>
            </a:r>
            <a:r>
              <a:rPr lang="en-US" sz="1900" b="1" dirty="0">
                <a:solidFill>
                  <a:srgbClr val="C00000"/>
                </a:solidFill>
              </a:rPr>
              <a:t> </a:t>
            </a:r>
            <a:r>
              <a:rPr lang="en-US" sz="1900" b="1" dirty="0" err="1">
                <a:solidFill>
                  <a:srgbClr val="C00000"/>
                </a:solidFill>
              </a:rPr>
              <a:t>sa</a:t>
            </a:r>
            <a:r>
              <a:rPr lang="en-US" sz="1900" b="1" dirty="0">
                <a:solidFill>
                  <a:srgbClr val="C00000"/>
                </a:solidFill>
              </a:rPr>
              <a:t> </a:t>
            </a:r>
            <a:r>
              <a:rPr lang="en-US" sz="1900" b="1" dirty="0" err="1">
                <a:solidFill>
                  <a:srgbClr val="C00000"/>
                </a:solidFill>
              </a:rPr>
              <a:t>avalom</a:t>
            </a:r>
            <a:r>
              <a:rPr lang="en-US" sz="1900" b="1" dirty="0">
                <a:solidFill>
                  <a:srgbClr val="C00000"/>
                </a:solidFill>
              </a:rPr>
              <a:t> </a:t>
            </a:r>
            <a:r>
              <a:rPr lang="en-US" sz="1900" b="1" dirty="0" err="1">
                <a:solidFill>
                  <a:srgbClr val="C00000"/>
                </a:solidFill>
              </a:rPr>
              <a:t>poslovne</a:t>
            </a:r>
            <a:r>
              <a:rPr lang="en-US" sz="1900" b="1" dirty="0">
                <a:solidFill>
                  <a:srgbClr val="C00000"/>
                </a:solidFill>
              </a:rPr>
              <a:t> </a:t>
            </a:r>
            <a:r>
              <a:rPr lang="en-US" sz="1900" b="1" dirty="0" err="1">
                <a:solidFill>
                  <a:srgbClr val="C00000"/>
                </a:solidFill>
              </a:rPr>
              <a:t>banke</a:t>
            </a:r>
            <a:r>
              <a:rPr lang="en-US" sz="1900" b="1" dirty="0">
                <a:solidFill>
                  <a:srgbClr val="C00000"/>
                </a:solidFill>
              </a:rPr>
              <a:t>, </a:t>
            </a:r>
            <a:r>
              <a:rPr lang="en-US" sz="1900" b="1" dirty="0" err="1">
                <a:solidFill>
                  <a:srgbClr val="C00000"/>
                </a:solidFill>
              </a:rPr>
              <a:t>ili</a:t>
            </a:r>
            <a:endParaRPr lang="en-US" sz="1900" b="1" dirty="0">
              <a:solidFill>
                <a:srgbClr val="C00000"/>
              </a:solidFill>
            </a:endParaRPr>
          </a:p>
          <a:p>
            <a:pPr marL="457200" indent="-457200" algn="just">
              <a:buFont typeface="+mj-lt"/>
              <a:buAutoNum type="arabicPeriod"/>
            </a:pPr>
            <a:r>
              <a:rPr lang="en-US" sz="1900" b="1" dirty="0" err="1" smtClean="0">
                <a:solidFill>
                  <a:srgbClr val="C00000"/>
                </a:solidFill>
              </a:rPr>
              <a:t>garancija</a:t>
            </a:r>
            <a:r>
              <a:rPr lang="en-US" sz="1900" b="1" dirty="0" smtClean="0">
                <a:solidFill>
                  <a:srgbClr val="C00000"/>
                </a:solidFill>
              </a:rPr>
              <a:t> </a:t>
            </a:r>
            <a:r>
              <a:rPr lang="en-US" sz="1900" b="1" dirty="0" err="1">
                <a:solidFill>
                  <a:srgbClr val="C00000"/>
                </a:solidFill>
              </a:rPr>
              <a:t>poslovne</a:t>
            </a:r>
            <a:r>
              <a:rPr lang="en-US" sz="1900" b="1" dirty="0">
                <a:solidFill>
                  <a:srgbClr val="C00000"/>
                </a:solidFill>
              </a:rPr>
              <a:t> </a:t>
            </a:r>
            <a:r>
              <a:rPr lang="en-US" sz="1900" b="1" dirty="0" err="1">
                <a:solidFill>
                  <a:srgbClr val="C00000"/>
                </a:solidFill>
              </a:rPr>
              <a:t>banke</a:t>
            </a:r>
            <a:r>
              <a:rPr lang="en-US" sz="1900" b="1" dirty="0">
                <a:solidFill>
                  <a:srgbClr val="C00000"/>
                </a:solidFill>
              </a:rPr>
              <a:t>.</a:t>
            </a:r>
          </a:p>
          <a:p>
            <a:pPr algn="just"/>
            <a:r>
              <a:rPr lang="en-US" sz="1900" b="1" dirty="0" err="1"/>
              <a:t>Minimalni</a:t>
            </a:r>
            <a:r>
              <a:rPr lang="en-US" sz="1900" b="1" dirty="0"/>
              <a:t> </a:t>
            </a:r>
            <a:r>
              <a:rPr lang="en-US" sz="1900" b="1" dirty="0" err="1"/>
              <a:t>iznos</a:t>
            </a:r>
            <a:r>
              <a:rPr lang="en-US" sz="1900" b="1" dirty="0"/>
              <a:t> </a:t>
            </a:r>
            <a:r>
              <a:rPr lang="en-US" sz="1900" b="1" dirty="0" err="1"/>
              <a:t>odobrenih</a:t>
            </a:r>
            <a:r>
              <a:rPr lang="en-US" sz="1900" b="1" dirty="0"/>
              <a:t> </a:t>
            </a:r>
            <a:r>
              <a:rPr lang="en-US" sz="1900" b="1" dirty="0" err="1"/>
              <a:t>kreditnih</a:t>
            </a:r>
            <a:r>
              <a:rPr lang="en-US" sz="1900" b="1" dirty="0"/>
              <a:t> </a:t>
            </a:r>
            <a:r>
              <a:rPr lang="en-US" sz="1900" b="1" dirty="0" err="1"/>
              <a:t>sredstava</a:t>
            </a:r>
            <a:r>
              <a:rPr lang="en-US" sz="1900" b="1" dirty="0"/>
              <a:t> za </a:t>
            </a:r>
            <a:r>
              <a:rPr lang="en-US" sz="1900" b="1" dirty="0" err="1"/>
              <a:t>poljoprivredna</a:t>
            </a:r>
            <a:r>
              <a:rPr lang="en-US" sz="1900" b="1" dirty="0"/>
              <a:t> </a:t>
            </a:r>
            <a:r>
              <a:rPr lang="en-US" sz="1900" b="1" dirty="0" err="1"/>
              <a:t>gazdinstva</a:t>
            </a:r>
            <a:r>
              <a:rPr lang="en-US" sz="1900" b="1" dirty="0"/>
              <a:t>, </a:t>
            </a:r>
            <a:r>
              <a:rPr lang="en-US" sz="1900" b="1" dirty="0" err="1"/>
              <a:t>preduzetnike</a:t>
            </a:r>
            <a:r>
              <a:rPr lang="en-US" sz="1900" b="1" dirty="0"/>
              <a:t> i </a:t>
            </a:r>
            <a:r>
              <a:rPr lang="en-US" sz="1900" b="1" dirty="0" err="1"/>
              <a:t>mikro</a:t>
            </a:r>
            <a:r>
              <a:rPr lang="en-US" sz="1900" b="1" dirty="0"/>
              <a:t> </a:t>
            </a:r>
            <a:r>
              <a:rPr lang="en-US" sz="1900" b="1" dirty="0" err="1"/>
              <a:t>privredna</a:t>
            </a:r>
            <a:r>
              <a:rPr lang="en-US" sz="1900" b="1" dirty="0"/>
              <a:t> </a:t>
            </a:r>
            <a:r>
              <a:rPr lang="en-US" sz="1900" b="1" dirty="0" err="1"/>
              <a:t>društva</a:t>
            </a:r>
            <a:r>
              <a:rPr lang="en-US" sz="1900" b="1" dirty="0"/>
              <a:t> je 500.000 </a:t>
            </a:r>
            <a:r>
              <a:rPr lang="en-US" sz="1900" b="1" dirty="0" err="1"/>
              <a:t>dinara</a:t>
            </a:r>
            <a:r>
              <a:rPr lang="en-US" sz="1900" b="1" dirty="0"/>
              <a:t>, a za mala i </a:t>
            </a:r>
            <a:r>
              <a:rPr lang="en-US" sz="1900" b="1" dirty="0" err="1"/>
              <a:t>srednja</a:t>
            </a:r>
            <a:r>
              <a:rPr lang="en-US" sz="1900" b="1" dirty="0"/>
              <a:t> </a:t>
            </a:r>
            <a:r>
              <a:rPr lang="en-US" sz="1900" b="1" dirty="0" err="1"/>
              <a:t>privredna</a:t>
            </a:r>
            <a:r>
              <a:rPr lang="en-US" sz="1900" b="1" dirty="0"/>
              <a:t> </a:t>
            </a:r>
            <a:r>
              <a:rPr lang="en-US" sz="1900" b="1" dirty="0" err="1"/>
              <a:t>društva</a:t>
            </a:r>
            <a:r>
              <a:rPr lang="en-US" sz="1900" b="1" dirty="0"/>
              <a:t>  je 2.000.000 </a:t>
            </a:r>
            <a:r>
              <a:rPr lang="en-US" sz="1900" b="1" dirty="0" err="1"/>
              <a:t>dinara</a:t>
            </a:r>
            <a:r>
              <a:rPr lang="en-US" sz="1900" b="1" dirty="0"/>
              <a:t>.</a:t>
            </a:r>
          </a:p>
          <a:p>
            <a:pPr algn="just"/>
            <a:endParaRPr lang="en-US" sz="1900" b="1" dirty="0" smtClean="0"/>
          </a:p>
          <a:p>
            <a:pPr marL="0" indent="0" algn="just">
              <a:buNone/>
            </a:pPr>
            <a:endParaRPr lang="en-US" sz="1900" b="1" dirty="0"/>
          </a:p>
          <a:p>
            <a:pPr marL="0" indent="0" algn="just">
              <a:buNone/>
            </a:pPr>
            <a:endParaRPr lang="sr-Latn-CS" altLang="en-US" sz="1900" b="1" dirty="0"/>
          </a:p>
        </p:txBody>
      </p:sp>
    </p:spTree>
    <p:extLst>
      <p:ext uri="{BB962C8B-B14F-4D97-AF65-F5344CB8AC3E}">
        <p14:creationId xmlns:p14="http://schemas.microsoft.com/office/powerpoint/2010/main" val="3565162974"/>
      </p:ext>
    </p:extLst>
  </p:cSld>
  <p:clrMapOvr>
    <a:masterClrMapping/>
  </p:clrMapOvr>
  <p:transition>
    <p:strips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8911687" cy="1280890"/>
          </a:xfrm>
        </p:spPr>
        <p:txBody>
          <a:bodyPr>
            <a:normAutofit fontScale="90000"/>
          </a:bodyPr>
          <a:lstStyle/>
          <a:p>
            <a:pPr algn="ctr"/>
            <a:r>
              <a:rPr lang="sr-Latn-RS" b="1" dirty="0"/>
              <a:t>Podsticaji za receptivne turističke agencije</a:t>
            </a:r>
            <a:br>
              <a:rPr lang="sr-Latn-RS" b="1" dirty="0"/>
            </a:br>
            <a:endParaRPr lang="sr-Latn-CS" altLang="en-US" b="1" dirty="0"/>
          </a:p>
        </p:txBody>
      </p:sp>
      <p:sp>
        <p:nvSpPr>
          <p:cNvPr id="322563" name="Rectangle 3"/>
          <p:cNvSpPr>
            <a:spLocks noGrp="1" noChangeArrowheads="1"/>
          </p:cNvSpPr>
          <p:nvPr>
            <p:ph type="body" idx="1"/>
          </p:nvPr>
        </p:nvSpPr>
        <p:spPr>
          <a:xfrm>
            <a:off x="1173018" y="1292264"/>
            <a:ext cx="10806545" cy="4800600"/>
          </a:xfrm>
        </p:spPr>
        <p:txBody>
          <a:bodyPr>
            <a:noAutofit/>
          </a:bodyPr>
          <a:lstStyle/>
          <a:p>
            <a:pPr marL="457200" indent="-457200" algn="just">
              <a:buFont typeface="+mj-lt"/>
              <a:buAutoNum type="arabicPeriod"/>
            </a:pPr>
            <a:r>
              <a:rPr lang="en-US" sz="2200" b="1" dirty="0" err="1" smtClean="0"/>
              <a:t>organizovanog</a:t>
            </a:r>
            <a:r>
              <a:rPr lang="en-US" sz="2200" b="1" dirty="0" smtClean="0"/>
              <a:t> </a:t>
            </a:r>
            <a:r>
              <a:rPr lang="en-US" sz="2200" b="1" dirty="0" err="1"/>
              <a:t>dovođenja</a:t>
            </a:r>
            <a:r>
              <a:rPr lang="en-US" sz="2200" b="1" dirty="0"/>
              <a:t> </a:t>
            </a:r>
            <a:r>
              <a:rPr lang="en-US" sz="2200" b="1" dirty="0" err="1"/>
              <a:t>turističkih</a:t>
            </a:r>
            <a:r>
              <a:rPr lang="en-US" sz="2200" b="1" dirty="0"/>
              <a:t> </a:t>
            </a:r>
            <a:r>
              <a:rPr lang="en-US" sz="2200" b="1" dirty="0" err="1"/>
              <a:t>grupa</a:t>
            </a:r>
            <a:r>
              <a:rPr lang="en-US" sz="2200" b="1" dirty="0"/>
              <a:t> </a:t>
            </a:r>
            <a:r>
              <a:rPr lang="en-US" sz="2200" b="1" dirty="0" err="1"/>
              <a:t>stranih</a:t>
            </a:r>
            <a:r>
              <a:rPr lang="en-US" sz="2200" b="1" dirty="0"/>
              <a:t> </a:t>
            </a:r>
            <a:r>
              <a:rPr lang="en-US" sz="2200" b="1" dirty="0" err="1"/>
              <a:t>turista</a:t>
            </a:r>
            <a:r>
              <a:rPr lang="en-US" sz="2200" b="1" dirty="0"/>
              <a:t> od </a:t>
            </a:r>
            <a:r>
              <a:rPr lang="en-US" sz="2200" b="1" dirty="0" err="1"/>
              <a:t>strane</a:t>
            </a:r>
            <a:r>
              <a:rPr lang="en-US" sz="2200" b="1" dirty="0"/>
              <a:t> </a:t>
            </a:r>
            <a:r>
              <a:rPr lang="en-US" sz="2200" b="1" dirty="0" err="1"/>
              <a:t>korisnika</a:t>
            </a:r>
            <a:r>
              <a:rPr lang="en-US" sz="2200" b="1" dirty="0"/>
              <a:t> </a:t>
            </a:r>
            <a:r>
              <a:rPr lang="en-US" sz="2200" b="1" dirty="0" err="1"/>
              <a:t>subvencija</a:t>
            </a:r>
            <a:r>
              <a:rPr lang="en-US" sz="2200" b="1" dirty="0"/>
              <a:t> (u </a:t>
            </a:r>
            <a:r>
              <a:rPr lang="en-US" sz="2200" b="1" dirty="0" err="1"/>
              <a:t>daljem</a:t>
            </a:r>
            <a:r>
              <a:rPr lang="en-US" sz="2200" b="1" dirty="0"/>
              <a:t> </a:t>
            </a:r>
            <a:r>
              <a:rPr lang="en-US" sz="2200" b="1" dirty="0" err="1"/>
              <a:t>tekstu</a:t>
            </a:r>
            <a:r>
              <a:rPr lang="en-US" sz="2200" b="1" dirty="0"/>
              <a:t>: </a:t>
            </a:r>
            <a:r>
              <a:rPr lang="en-US" sz="2200" b="1" dirty="0" err="1"/>
              <a:t>organizovano</a:t>
            </a:r>
            <a:r>
              <a:rPr lang="en-US" sz="2200" b="1" dirty="0"/>
              <a:t> </a:t>
            </a:r>
            <a:r>
              <a:rPr lang="en-US" sz="2200" b="1" dirty="0" err="1"/>
              <a:t>turističko</a:t>
            </a:r>
            <a:r>
              <a:rPr lang="en-US" sz="2200" b="1" dirty="0"/>
              <a:t> </a:t>
            </a:r>
            <a:r>
              <a:rPr lang="en-US" sz="2200" b="1" dirty="0" err="1"/>
              <a:t>putovanje</a:t>
            </a:r>
            <a:r>
              <a:rPr lang="en-US" sz="2200" b="1" dirty="0"/>
              <a:t>);</a:t>
            </a:r>
          </a:p>
          <a:p>
            <a:pPr marL="457200" indent="-457200" algn="just">
              <a:buFont typeface="+mj-lt"/>
              <a:buAutoNum type="arabicPeriod"/>
            </a:pPr>
            <a:r>
              <a:rPr lang="en-US" sz="2200" b="1" dirty="0" err="1" smtClean="0"/>
              <a:t>organizovanog</a:t>
            </a:r>
            <a:r>
              <a:rPr lang="en-US" sz="2200" b="1" dirty="0" smtClean="0"/>
              <a:t> </a:t>
            </a:r>
            <a:r>
              <a:rPr lang="en-US" sz="2200" b="1" dirty="0" err="1"/>
              <a:t>dovođenja</a:t>
            </a:r>
            <a:r>
              <a:rPr lang="en-US" sz="2200" b="1" dirty="0"/>
              <a:t> </a:t>
            </a:r>
            <a:r>
              <a:rPr lang="en-US" sz="2200" b="1" dirty="0" err="1"/>
              <a:t>turističkih</a:t>
            </a:r>
            <a:r>
              <a:rPr lang="en-US" sz="2200" b="1" dirty="0"/>
              <a:t> </a:t>
            </a:r>
            <a:r>
              <a:rPr lang="en-US" sz="2200" b="1" dirty="0" err="1"/>
              <a:t>grupa</a:t>
            </a:r>
            <a:r>
              <a:rPr lang="en-US" sz="2200" b="1" dirty="0"/>
              <a:t> </a:t>
            </a:r>
            <a:r>
              <a:rPr lang="en-US" sz="2200" b="1" dirty="0" err="1"/>
              <a:t>stranih</a:t>
            </a:r>
            <a:r>
              <a:rPr lang="en-US" sz="2200" b="1" dirty="0"/>
              <a:t> </a:t>
            </a:r>
            <a:r>
              <a:rPr lang="en-US" sz="2200" b="1" dirty="0" err="1"/>
              <a:t>turista</a:t>
            </a:r>
            <a:r>
              <a:rPr lang="en-US" sz="2200" b="1" dirty="0"/>
              <a:t>   od </a:t>
            </a:r>
            <a:r>
              <a:rPr lang="en-US" sz="2200" b="1" dirty="0" err="1"/>
              <a:t>strane</a:t>
            </a:r>
            <a:r>
              <a:rPr lang="en-US" sz="2200" b="1" dirty="0"/>
              <a:t> </a:t>
            </a:r>
            <a:r>
              <a:rPr lang="en-US" sz="2200" b="1" dirty="0" err="1"/>
              <a:t>organizatora</a:t>
            </a:r>
            <a:r>
              <a:rPr lang="en-US" sz="2200" b="1" dirty="0"/>
              <a:t> </a:t>
            </a:r>
            <a:r>
              <a:rPr lang="en-US" sz="2200" b="1" dirty="0" err="1"/>
              <a:t>ili</a:t>
            </a:r>
            <a:r>
              <a:rPr lang="en-US" sz="2200" b="1" dirty="0"/>
              <a:t> </a:t>
            </a:r>
            <a:r>
              <a:rPr lang="en-US" sz="2200" b="1" dirty="0" err="1"/>
              <a:t>posrednika</a:t>
            </a:r>
            <a:r>
              <a:rPr lang="en-US" sz="2200" b="1" dirty="0"/>
              <a:t> </a:t>
            </a:r>
            <a:r>
              <a:rPr lang="en-US" sz="2200" b="1" dirty="0" err="1"/>
              <a:t>međunarodnog</a:t>
            </a:r>
            <a:r>
              <a:rPr lang="en-US" sz="2200" b="1" dirty="0"/>
              <a:t> </a:t>
            </a:r>
            <a:r>
              <a:rPr lang="en-US" sz="2200" b="1" dirty="0" err="1"/>
              <a:t>kongresa</a:t>
            </a:r>
            <a:r>
              <a:rPr lang="en-US" sz="2200" b="1" dirty="0"/>
              <a:t>/</a:t>
            </a:r>
            <a:r>
              <a:rPr lang="en-US" sz="2200" b="1" dirty="0" err="1"/>
              <a:t>međunarodnog</a:t>
            </a:r>
            <a:r>
              <a:rPr lang="en-US" sz="2200" b="1" dirty="0"/>
              <a:t> </a:t>
            </a:r>
            <a:r>
              <a:rPr lang="en-US" sz="2200" b="1" dirty="0" err="1"/>
              <a:t>korporativnog</a:t>
            </a:r>
            <a:r>
              <a:rPr lang="en-US" sz="2200" b="1" dirty="0"/>
              <a:t> </a:t>
            </a:r>
            <a:r>
              <a:rPr lang="en-US" sz="2200" b="1" dirty="0" err="1"/>
              <a:t>događaja</a:t>
            </a:r>
            <a:r>
              <a:rPr lang="en-US" sz="2200" b="1" dirty="0"/>
              <a:t> u </a:t>
            </a:r>
            <a:r>
              <a:rPr lang="en-US" sz="2200" b="1" dirty="0" err="1"/>
              <a:t>čijoj</a:t>
            </a:r>
            <a:r>
              <a:rPr lang="en-US" sz="2200" b="1" dirty="0"/>
              <a:t> </a:t>
            </a:r>
            <a:r>
              <a:rPr lang="en-US" sz="2200" b="1" dirty="0" err="1"/>
              <a:t>realizaciji</a:t>
            </a:r>
            <a:r>
              <a:rPr lang="en-US" sz="2200" b="1" dirty="0"/>
              <a:t> </a:t>
            </a:r>
            <a:r>
              <a:rPr lang="en-US" sz="2200" b="1" dirty="0" err="1"/>
              <a:t>korisnik</a:t>
            </a:r>
            <a:r>
              <a:rPr lang="en-US" sz="2200" b="1" dirty="0"/>
              <a:t> </a:t>
            </a:r>
            <a:r>
              <a:rPr lang="en-US" sz="2200" b="1" dirty="0" err="1"/>
              <a:t>subvencije</a:t>
            </a:r>
            <a:r>
              <a:rPr lang="en-US" sz="2200" b="1" dirty="0"/>
              <a:t> </a:t>
            </a:r>
            <a:r>
              <a:rPr lang="en-US" sz="2200" b="1" dirty="0" err="1"/>
              <a:t>nastupa</a:t>
            </a:r>
            <a:r>
              <a:rPr lang="en-US" sz="2200" b="1" dirty="0"/>
              <a:t> </a:t>
            </a:r>
            <a:r>
              <a:rPr lang="en-US" sz="2200" b="1" dirty="0" err="1"/>
              <a:t>kao</a:t>
            </a:r>
            <a:r>
              <a:rPr lang="en-US" sz="2200" b="1" dirty="0"/>
              <a:t> </a:t>
            </a:r>
            <a:r>
              <a:rPr lang="en-US" sz="2200" b="1" dirty="0" err="1"/>
              <a:t>lokalni</a:t>
            </a:r>
            <a:r>
              <a:rPr lang="en-US" sz="2200" b="1" dirty="0"/>
              <a:t> agent i </a:t>
            </a:r>
            <a:r>
              <a:rPr lang="en-US" sz="2200" b="1" dirty="0" err="1"/>
              <a:t>organizuje</a:t>
            </a:r>
            <a:r>
              <a:rPr lang="en-US" sz="2200" b="1" dirty="0"/>
              <a:t> </a:t>
            </a:r>
            <a:r>
              <a:rPr lang="en-US" sz="2200" b="1" dirty="0" err="1"/>
              <a:t>uslugu</a:t>
            </a:r>
            <a:r>
              <a:rPr lang="en-US" sz="2200" b="1" dirty="0"/>
              <a:t> </a:t>
            </a:r>
            <a:r>
              <a:rPr lang="en-US" sz="2200" b="1" dirty="0" err="1"/>
              <a:t>smeštaja</a:t>
            </a:r>
            <a:r>
              <a:rPr lang="en-US" sz="2200" b="1" dirty="0"/>
              <a:t> i </a:t>
            </a:r>
            <a:r>
              <a:rPr lang="en-US" sz="2200" b="1" dirty="0" err="1"/>
              <a:t>još</a:t>
            </a:r>
            <a:r>
              <a:rPr lang="en-US" sz="2200" b="1" dirty="0"/>
              <a:t> </a:t>
            </a:r>
            <a:r>
              <a:rPr lang="en-US" sz="2200" b="1" dirty="0" err="1"/>
              <a:t>najmanje</a:t>
            </a:r>
            <a:r>
              <a:rPr lang="en-US" sz="2200" b="1" dirty="0"/>
              <a:t> </a:t>
            </a:r>
            <a:r>
              <a:rPr lang="en-US" sz="2200" b="1" dirty="0" err="1"/>
              <a:t>dve</a:t>
            </a:r>
            <a:r>
              <a:rPr lang="en-US" sz="2200" b="1" dirty="0"/>
              <a:t> </a:t>
            </a:r>
            <a:r>
              <a:rPr lang="en-US" sz="2200" b="1" dirty="0" err="1"/>
              <a:t>usluge</a:t>
            </a:r>
            <a:r>
              <a:rPr lang="en-US" sz="2200" b="1" dirty="0"/>
              <a:t> (u </a:t>
            </a:r>
            <a:r>
              <a:rPr lang="en-US" sz="2200" b="1" dirty="0" err="1"/>
              <a:t>daljem</a:t>
            </a:r>
            <a:r>
              <a:rPr lang="en-US" sz="2200" b="1" dirty="0"/>
              <a:t> </a:t>
            </a:r>
            <a:r>
              <a:rPr lang="en-US" sz="2200" b="1" dirty="0" err="1"/>
              <a:t>tekstu</a:t>
            </a:r>
            <a:r>
              <a:rPr lang="en-US" sz="2200" b="1" dirty="0"/>
              <a:t>: </a:t>
            </a:r>
            <a:r>
              <a:rPr lang="en-US" sz="2200" b="1" dirty="0" err="1"/>
              <a:t>međunarodni</a:t>
            </a:r>
            <a:r>
              <a:rPr lang="en-US" sz="2200" b="1" dirty="0"/>
              <a:t> </a:t>
            </a:r>
            <a:r>
              <a:rPr lang="en-US" sz="2200" b="1" dirty="0" err="1"/>
              <a:t>kongres</a:t>
            </a:r>
            <a:r>
              <a:rPr lang="en-US" sz="2200" b="1" dirty="0"/>
              <a:t>/ </a:t>
            </a:r>
            <a:r>
              <a:rPr lang="en-US" sz="2200" b="1" dirty="0" err="1"/>
              <a:t>međunarodni</a:t>
            </a:r>
            <a:r>
              <a:rPr lang="en-US" sz="2200" b="1" dirty="0"/>
              <a:t> </a:t>
            </a:r>
            <a:r>
              <a:rPr lang="en-US" sz="2200" b="1" dirty="0" err="1"/>
              <a:t>korporativni</a:t>
            </a:r>
            <a:r>
              <a:rPr lang="en-US" sz="2200" b="1" dirty="0"/>
              <a:t> </a:t>
            </a:r>
            <a:r>
              <a:rPr lang="en-US" sz="2200" b="1" dirty="0" err="1"/>
              <a:t>događaj</a:t>
            </a:r>
            <a:r>
              <a:rPr lang="en-US" sz="2200" b="1" dirty="0"/>
              <a:t>);</a:t>
            </a:r>
          </a:p>
          <a:p>
            <a:pPr marL="457200" indent="-457200" algn="just">
              <a:buFont typeface="+mj-lt"/>
              <a:buAutoNum type="arabicPeriod"/>
            </a:pPr>
            <a:r>
              <a:rPr lang="en-US" sz="2200" b="1" dirty="0" err="1" smtClean="0"/>
              <a:t>organizovanog</a:t>
            </a:r>
            <a:r>
              <a:rPr lang="en-US" sz="2200" b="1" dirty="0" smtClean="0"/>
              <a:t> </a:t>
            </a:r>
            <a:r>
              <a:rPr lang="en-US" sz="2200" b="1" dirty="0" err="1"/>
              <a:t>dovođenja</a:t>
            </a:r>
            <a:r>
              <a:rPr lang="en-US" sz="2200" b="1" dirty="0"/>
              <a:t> </a:t>
            </a:r>
            <a:r>
              <a:rPr lang="en-US" sz="2200" b="1" dirty="0" err="1"/>
              <a:t>turističkih</a:t>
            </a:r>
            <a:r>
              <a:rPr lang="en-US" sz="2200" b="1" dirty="0"/>
              <a:t> </a:t>
            </a:r>
            <a:r>
              <a:rPr lang="en-US" sz="2200" b="1" dirty="0" err="1"/>
              <a:t>grupa</a:t>
            </a:r>
            <a:r>
              <a:rPr lang="en-US" sz="2200" b="1" dirty="0"/>
              <a:t> </a:t>
            </a:r>
            <a:r>
              <a:rPr lang="en-US" sz="2200" b="1" dirty="0" err="1"/>
              <a:t>stranih</a:t>
            </a:r>
            <a:r>
              <a:rPr lang="en-US" sz="2200" b="1" dirty="0"/>
              <a:t> </a:t>
            </a:r>
            <a:r>
              <a:rPr lang="en-US" sz="2200" b="1" dirty="0" err="1"/>
              <a:t>turista</a:t>
            </a:r>
            <a:r>
              <a:rPr lang="en-US" sz="2200" b="1" dirty="0"/>
              <a:t> od </a:t>
            </a:r>
            <a:r>
              <a:rPr lang="en-US" sz="2200" b="1" dirty="0" err="1"/>
              <a:t>strane</a:t>
            </a:r>
            <a:r>
              <a:rPr lang="en-US" sz="2200" b="1" dirty="0"/>
              <a:t> </a:t>
            </a:r>
            <a:r>
              <a:rPr lang="en-US" sz="2200" b="1" dirty="0" err="1"/>
              <a:t>turističke</a:t>
            </a:r>
            <a:r>
              <a:rPr lang="en-US" sz="2200" b="1" dirty="0"/>
              <a:t> </a:t>
            </a:r>
            <a:r>
              <a:rPr lang="en-US" sz="2200" b="1" dirty="0" err="1"/>
              <a:t>agencije</a:t>
            </a:r>
            <a:r>
              <a:rPr lang="en-US" sz="2200" b="1" dirty="0"/>
              <a:t> iz </a:t>
            </a:r>
            <a:r>
              <a:rPr lang="en-US" sz="2200" b="1" dirty="0" err="1"/>
              <a:t>inostranstva</a:t>
            </a:r>
            <a:r>
              <a:rPr lang="en-US" sz="2200" b="1" dirty="0"/>
              <a:t>, u </a:t>
            </a:r>
            <a:r>
              <a:rPr lang="en-US" sz="2200" b="1" dirty="0" err="1"/>
              <a:t>čijoj</a:t>
            </a:r>
            <a:r>
              <a:rPr lang="en-US" sz="2200" b="1" dirty="0"/>
              <a:t> </a:t>
            </a:r>
            <a:r>
              <a:rPr lang="en-US" sz="2200" b="1" dirty="0" err="1"/>
              <a:t>realizaciji</a:t>
            </a:r>
            <a:r>
              <a:rPr lang="en-US" sz="2200" b="1" dirty="0"/>
              <a:t> </a:t>
            </a:r>
            <a:r>
              <a:rPr lang="en-US" sz="2200" b="1" dirty="0" err="1"/>
              <a:t>korisnik</a:t>
            </a:r>
            <a:r>
              <a:rPr lang="en-US" sz="2200" b="1" dirty="0"/>
              <a:t> </a:t>
            </a:r>
            <a:r>
              <a:rPr lang="en-US" sz="2200" b="1" dirty="0" err="1"/>
              <a:t>subvencije</a:t>
            </a:r>
            <a:r>
              <a:rPr lang="en-US" sz="2200" b="1" dirty="0"/>
              <a:t> </a:t>
            </a:r>
            <a:r>
              <a:rPr lang="en-US" sz="2200" b="1" dirty="0" err="1"/>
              <a:t>nastupa</a:t>
            </a:r>
            <a:r>
              <a:rPr lang="en-US" sz="2200" b="1" dirty="0"/>
              <a:t> </a:t>
            </a:r>
            <a:r>
              <a:rPr lang="en-US" sz="2200" b="1" dirty="0" err="1"/>
              <a:t>kao</a:t>
            </a:r>
            <a:r>
              <a:rPr lang="en-US" sz="2200" b="1" dirty="0"/>
              <a:t> </a:t>
            </a:r>
            <a:r>
              <a:rPr lang="en-US" sz="2200" b="1" dirty="0" err="1"/>
              <a:t>lokalni</a:t>
            </a:r>
            <a:r>
              <a:rPr lang="en-US" sz="2200" b="1" dirty="0"/>
              <a:t> </a:t>
            </a:r>
            <a:r>
              <a:rPr lang="en-US" sz="2200" b="1" dirty="0" smtClean="0"/>
              <a:t>agent;</a:t>
            </a:r>
            <a:endParaRPr lang="en-US" sz="2200" b="1" dirty="0"/>
          </a:p>
          <a:p>
            <a:pPr marL="457200" indent="-457200" algn="just">
              <a:buFont typeface="+mj-lt"/>
              <a:buAutoNum type="arabicPeriod"/>
            </a:pPr>
            <a:r>
              <a:rPr lang="en-US" sz="2200" b="1" dirty="0" err="1" smtClean="0"/>
              <a:t>organizovanog</a:t>
            </a:r>
            <a:r>
              <a:rPr lang="en-US" sz="2200" b="1" dirty="0" smtClean="0"/>
              <a:t> </a:t>
            </a:r>
            <a:r>
              <a:rPr lang="en-US" sz="2200" b="1" dirty="0" err="1"/>
              <a:t>dovođenja</a:t>
            </a:r>
            <a:r>
              <a:rPr lang="en-US" sz="2200" b="1" dirty="0"/>
              <a:t> </a:t>
            </a:r>
            <a:r>
              <a:rPr lang="en-US" sz="2200" b="1" dirty="0" err="1"/>
              <a:t>turističkih</a:t>
            </a:r>
            <a:r>
              <a:rPr lang="en-US" sz="2200" b="1" dirty="0"/>
              <a:t> </a:t>
            </a:r>
            <a:r>
              <a:rPr lang="en-US" sz="2200" b="1" dirty="0" err="1"/>
              <a:t>grupa</a:t>
            </a:r>
            <a:r>
              <a:rPr lang="en-US" sz="2200" b="1" dirty="0"/>
              <a:t> </a:t>
            </a:r>
            <a:r>
              <a:rPr lang="en-US" sz="2200" b="1" dirty="0" err="1"/>
              <a:t>stranih</a:t>
            </a:r>
            <a:r>
              <a:rPr lang="en-US" sz="2200" b="1" dirty="0"/>
              <a:t> </a:t>
            </a:r>
            <a:r>
              <a:rPr lang="en-US" sz="2200" b="1" dirty="0" err="1"/>
              <a:t>turista</a:t>
            </a:r>
            <a:r>
              <a:rPr lang="en-US" sz="2200" b="1" dirty="0"/>
              <a:t> od </a:t>
            </a:r>
            <a:r>
              <a:rPr lang="en-US" sz="2200" b="1" dirty="0" err="1"/>
              <a:t>strane</a:t>
            </a:r>
            <a:r>
              <a:rPr lang="en-US" sz="2200" b="1" dirty="0"/>
              <a:t> </a:t>
            </a:r>
            <a:r>
              <a:rPr lang="en-US" sz="2200" b="1" dirty="0" err="1"/>
              <a:t>organizatora</a:t>
            </a:r>
            <a:r>
              <a:rPr lang="en-US" sz="2200" b="1" dirty="0"/>
              <a:t> </a:t>
            </a:r>
            <a:r>
              <a:rPr lang="en-US" sz="2200" b="1" dirty="0" err="1"/>
              <a:t>ili</a:t>
            </a:r>
            <a:r>
              <a:rPr lang="en-US" sz="2200" b="1" dirty="0"/>
              <a:t> </a:t>
            </a:r>
            <a:r>
              <a:rPr lang="en-US" sz="2200" b="1" dirty="0" err="1"/>
              <a:t>posrednika</a:t>
            </a:r>
            <a:r>
              <a:rPr lang="en-US" sz="2200" b="1" dirty="0"/>
              <a:t> </a:t>
            </a:r>
            <a:r>
              <a:rPr lang="en-US" sz="2200" b="1" dirty="0" err="1"/>
              <a:t>međunarodnog</a:t>
            </a:r>
            <a:r>
              <a:rPr lang="en-US" sz="2200" b="1" dirty="0"/>
              <a:t> </a:t>
            </a:r>
            <a:r>
              <a:rPr lang="en-US" sz="2200" b="1" dirty="0" err="1"/>
              <a:t>kongresa</a:t>
            </a:r>
            <a:r>
              <a:rPr lang="en-US" sz="2200" b="1" dirty="0"/>
              <a:t>/ </a:t>
            </a:r>
            <a:r>
              <a:rPr lang="en-US" sz="2200" b="1" dirty="0" err="1"/>
              <a:t>međunarodnog</a:t>
            </a:r>
            <a:r>
              <a:rPr lang="en-US" sz="2200" b="1" dirty="0"/>
              <a:t> </a:t>
            </a:r>
            <a:r>
              <a:rPr lang="en-US" sz="2200" b="1" dirty="0" err="1"/>
              <a:t>korporativnog</a:t>
            </a:r>
            <a:r>
              <a:rPr lang="en-US" sz="2200" b="1" dirty="0"/>
              <a:t> </a:t>
            </a:r>
            <a:r>
              <a:rPr lang="en-US" sz="2200" b="1" dirty="0" err="1"/>
              <a:t>događaja</a:t>
            </a:r>
            <a:r>
              <a:rPr lang="en-US" sz="2200" b="1" dirty="0"/>
              <a:t> u </a:t>
            </a:r>
            <a:r>
              <a:rPr lang="en-US" sz="2200" b="1" dirty="0" err="1"/>
              <a:t>čijoj</a:t>
            </a:r>
            <a:r>
              <a:rPr lang="en-US" sz="2200" b="1" dirty="0"/>
              <a:t> </a:t>
            </a:r>
            <a:r>
              <a:rPr lang="en-US" sz="2200" b="1" dirty="0" err="1"/>
              <a:t>realizaciji</a:t>
            </a:r>
            <a:r>
              <a:rPr lang="en-US" sz="2200" b="1" dirty="0"/>
              <a:t> </a:t>
            </a:r>
            <a:r>
              <a:rPr lang="en-US" sz="2200" b="1" dirty="0" err="1"/>
              <a:t>korisnik</a:t>
            </a:r>
            <a:r>
              <a:rPr lang="en-US" sz="2200" b="1" dirty="0"/>
              <a:t> </a:t>
            </a:r>
            <a:r>
              <a:rPr lang="en-US" sz="2200" b="1" dirty="0" err="1"/>
              <a:t>subvencije</a:t>
            </a:r>
            <a:r>
              <a:rPr lang="en-US" sz="2200" b="1" dirty="0"/>
              <a:t> </a:t>
            </a:r>
            <a:r>
              <a:rPr lang="en-US" sz="2200" b="1" dirty="0" err="1"/>
              <a:t>nastupa</a:t>
            </a:r>
            <a:r>
              <a:rPr lang="en-US" sz="2200" b="1" dirty="0"/>
              <a:t> </a:t>
            </a:r>
            <a:r>
              <a:rPr lang="en-US" sz="2200" b="1" dirty="0" err="1"/>
              <a:t>kao</a:t>
            </a:r>
            <a:r>
              <a:rPr lang="en-US" sz="2200" b="1" dirty="0"/>
              <a:t> </a:t>
            </a:r>
            <a:r>
              <a:rPr lang="en-US" sz="2200" b="1" dirty="0" err="1"/>
              <a:t>lokalni</a:t>
            </a:r>
            <a:r>
              <a:rPr lang="en-US" sz="2200" b="1" dirty="0"/>
              <a:t> agent i ne </a:t>
            </a:r>
            <a:r>
              <a:rPr lang="en-US" sz="2200" b="1" dirty="0" err="1"/>
              <a:t>organizuje</a:t>
            </a:r>
            <a:r>
              <a:rPr lang="en-US" sz="2200" b="1" dirty="0"/>
              <a:t> </a:t>
            </a:r>
            <a:r>
              <a:rPr lang="en-US" sz="2200" b="1" dirty="0" err="1"/>
              <a:t>uslugu</a:t>
            </a:r>
            <a:r>
              <a:rPr lang="en-US" sz="2200" b="1" dirty="0"/>
              <a:t> </a:t>
            </a:r>
            <a:r>
              <a:rPr lang="en-US" sz="2200" b="1" dirty="0" err="1" smtClean="0"/>
              <a:t>smeštaja</a:t>
            </a:r>
            <a:r>
              <a:rPr lang="en-US" sz="2200" b="1" dirty="0" smtClean="0"/>
              <a:t>.</a:t>
            </a:r>
            <a:endParaRPr lang="en-US" sz="2200" b="1" dirty="0"/>
          </a:p>
          <a:p>
            <a:pPr marL="0" indent="0" algn="just">
              <a:buNone/>
            </a:pPr>
            <a:endParaRPr lang="en-US" sz="2200" b="1" dirty="0"/>
          </a:p>
          <a:p>
            <a:pPr marL="0" indent="0" algn="just">
              <a:buNone/>
            </a:pPr>
            <a:endParaRPr lang="en-US" sz="2200" b="1" dirty="0"/>
          </a:p>
          <a:p>
            <a:pPr marL="0" indent="0" algn="just">
              <a:buNone/>
            </a:pPr>
            <a:endParaRPr lang="sr-Latn-CS" altLang="en-US" sz="2200" b="1" dirty="0"/>
          </a:p>
        </p:txBody>
      </p:sp>
    </p:spTree>
    <p:extLst>
      <p:ext uri="{BB962C8B-B14F-4D97-AF65-F5344CB8AC3E}">
        <p14:creationId xmlns:p14="http://schemas.microsoft.com/office/powerpoint/2010/main" val="782092599"/>
      </p:ext>
    </p:extLst>
  </p:cSld>
  <p:clrMapOvr>
    <a:masterClrMapping/>
  </p:clrMapOvr>
  <p:transition>
    <p:strips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983325" y="282365"/>
            <a:ext cx="10014711" cy="1280890"/>
          </a:xfrm>
        </p:spPr>
        <p:txBody>
          <a:bodyPr/>
          <a:lstStyle/>
          <a:p>
            <a:pPr algn="ctr"/>
            <a:r>
              <a:rPr lang="sr-Latn-RS" b="1" dirty="0"/>
              <a:t>Podsticaji za receptivne turističke agencije</a:t>
            </a:r>
            <a:endParaRPr lang="sr-Latn-CS" altLang="en-US" b="1" dirty="0"/>
          </a:p>
        </p:txBody>
      </p:sp>
      <p:sp>
        <p:nvSpPr>
          <p:cNvPr id="322563" name="Rectangle 3"/>
          <p:cNvSpPr>
            <a:spLocks noGrp="1" noChangeArrowheads="1"/>
          </p:cNvSpPr>
          <p:nvPr>
            <p:ph type="body" idx="1"/>
          </p:nvPr>
        </p:nvSpPr>
        <p:spPr>
          <a:xfrm>
            <a:off x="1165204" y="1024409"/>
            <a:ext cx="10547927" cy="4800600"/>
          </a:xfrm>
        </p:spPr>
        <p:txBody>
          <a:bodyPr>
            <a:noAutofit/>
          </a:bodyPr>
          <a:lstStyle/>
          <a:p>
            <a:pPr marL="0" indent="0" algn="just">
              <a:buNone/>
            </a:pPr>
            <a:r>
              <a:rPr lang="en-US" sz="2200" b="1" dirty="0" err="1"/>
              <a:t>Iznos</a:t>
            </a:r>
            <a:r>
              <a:rPr lang="en-US" sz="2200" b="1" dirty="0"/>
              <a:t> </a:t>
            </a:r>
            <a:r>
              <a:rPr lang="en-US" sz="2200" b="1" dirty="0" err="1"/>
              <a:t>sredstava</a:t>
            </a:r>
            <a:r>
              <a:rPr lang="en-US" sz="2200" b="1" dirty="0"/>
              <a:t> </a:t>
            </a:r>
            <a:r>
              <a:rPr lang="en-US" sz="2200" b="1" dirty="0" err="1"/>
              <a:t>subvencija</a:t>
            </a:r>
            <a:r>
              <a:rPr lang="en-US" sz="2200" b="1" dirty="0"/>
              <a:t>, </a:t>
            </a:r>
            <a:r>
              <a:rPr lang="en-US" sz="2200" b="1" dirty="0" err="1"/>
              <a:t>koje</a:t>
            </a:r>
            <a:r>
              <a:rPr lang="en-US" sz="2200" b="1" dirty="0"/>
              <a:t> </a:t>
            </a:r>
            <a:r>
              <a:rPr lang="en-US" sz="2200" b="1" dirty="0" err="1"/>
              <a:t>može</a:t>
            </a:r>
            <a:r>
              <a:rPr lang="en-US" sz="2200" b="1" dirty="0"/>
              <a:t> da </a:t>
            </a:r>
            <a:r>
              <a:rPr lang="en-US" sz="2200" b="1" dirty="0" err="1"/>
              <a:t>ostvari</a:t>
            </a:r>
            <a:r>
              <a:rPr lang="en-US" sz="2200" b="1" dirty="0"/>
              <a:t> </a:t>
            </a:r>
            <a:r>
              <a:rPr lang="en-US" sz="2200" b="1" dirty="0" err="1"/>
              <a:t>korisnik</a:t>
            </a:r>
            <a:r>
              <a:rPr lang="en-US" sz="2200" b="1" dirty="0"/>
              <a:t> </a:t>
            </a:r>
            <a:r>
              <a:rPr lang="en-US" sz="2200" b="1" dirty="0" err="1"/>
              <a:t>subvencija</a:t>
            </a:r>
            <a:r>
              <a:rPr lang="en-US" sz="2200" b="1" dirty="0"/>
              <a:t>, za </a:t>
            </a:r>
            <a:r>
              <a:rPr lang="en-US" sz="2200" b="1" dirty="0" err="1"/>
              <a:t>ostvarenih</a:t>
            </a:r>
            <a:r>
              <a:rPr lang="en-US" sz="2200" b="1" dirty="0"/>
              <a:t> tri do </a:t>
            </a:r>
            <a:r>
              <a:rPr lang="en-US" sz="2200" b="1" dirty="0" err="1"/>
              <a:t>četiri</a:t>
            </a:r>
            <a:r>
              <a:rPr lang="en-US" sz="2200" b="1" dirty="0"/>
              <a:t> </a:t>
            </a:r>
            <a:r>
              <a:rPr lang="en-US" sz="2200" b="1" dirty="0" err="1"/>
              <a:t>noćenja</a:t>
            </a:r>
            <a:r>
              <a:rPr lang="en-US" sz="2200" b="1" dirty="0"/>
              <a:t>, za </a:t>
            </a:r>
            <a:r>
              <a:rPr lang="en-US" sz="2200" b="1" dirty="0" err="1"/>
              <a:t>organizovano</a:t>
            </a:r>
            <a:r>
              <a:rPr lang="en-US" sz="2200" b="1" dirty="0"/>
              <a:t> </a:t>
            </a:r>
            <a:r>
              <a:rPr lang="en-US" sz="2200" b="1" dirty="0" err="1"/>
              <a:t>turističko</a:t>
            </a:r>
            <a:r>
              <a:rPr lang="en-US" sz="2200" b="1" dirty="0"/>
              <a:t> </a:t>
            </a:r>
            <a:r>
              <a:rPr lang="en-US" sz="2200" b="1" dirty="0" err="1"/>
              <a:t>putovanje</a:t>
            </a:r>
            <a:r>
              <a:rPr lang="en-US" sz="2200" b="1" dirty="0"/>
              <a:t>, </a:t>
            </a:r>
            <a:r>
              <a:rPr lang="en-US" sz="2200" b="1" dirty="0" err="1"/>
              <a:t>odnosno</a:t>
            </a:r>
            <a:r>
              <a:rPr lang="en-US" sz="2200" b="1" dirty="0"/>
              <a:t> za </a:t>
            </a:r>
            <a:r>
              <a:rPr lang="en-US" sz="2200" b="1" dirty="0" err="1"/>
              <a:t>ostvarenih</a:t>
            </a:r>
            <a:r>
              <a:rPr lang="en-US" sz="2200" b="1" dirty="0"/>
              <a:t> </a:t>
            </a:r>
            <a:r>
              <a:rPr lang="en-US" sz="2200" b="1" dirty="0" err="1"/>
              <a:t>dva</a:t>
            </a:r>
            <a:r>
              <a:rPr lang="en-US" sz="2200" b="1" dirty="0"/>
              <a:t> do </a:t>
            </a:r>
            <a:r>
              <a:rPr lang="en-US" sz="2200" b="1" dirty="0" err="1"/>
              <a:t>četiri</a:t>
            </a:r>
            <a:r>
              <a:rPr lang="en-US" sz="2200" b="1" dirty="0"/>
              <a:t> </a:t>
            </a:r>
            <a:r>
              <a:rPr lang="en-US" sz="2200" b="1" dirty="0" err="1"/>
              <a:t>noćenja</a:t>
            </a:r>
            <a:r>
              <a:rPr lang="en-US" sz="2200" b="1" dirty="0"/>
              <a:t> za </a:t>
            </a:r>
            <a:r>
              <a:rPr lang="en-US" sz="2200" b="1" dirty="0" err="1"/>
              <a:t>međunarodni</a:t>
            </a:r>
            <a:r>
              <a:rPr lang="en-US" sz="2200" b="1" dirty="0"/>
              <a:t> </a:t>
            </a:r>
            <a:r>
              <a:rPr lang="en-US" sz="2200" b="1" dirty="0" err="1"/>
              <a:t>kongres</a:t>
            </a:r>
            <a:r>
              <a:rPr lang="en-US" sz="2200" b="1" dirty="0"/>
              <a:t>/ </a:t>
            </a:r>
            <a:r>
              <a:rPr lang="en-US" sz="2200" b="1" dirty="0" err="1"/>
              <a:t>međunarodni</a:t>
            </a:r>
            <a:r>
              <a:rPr lang="en-US" sz="2200" b="1" dirty="0"/>
              <a:t> </a:t>
            </a:r>
            <a:r>
              <a:rPr lang="en-US" sz="2200" b="1" dirty="0" err="1"/>
              <a:t>korporativni</a:t>
            </a:r>
            <a:r>
              <a:rPr lang="en-US" sz="2200" b="1" dirty="0"/>
              <a:t> </a:t>
            </a:r>
            <a:r>
              <a:rPr lang="en-US" sz="2200" b="1" dirty="0" err="1"/>
              <a:t>događaj</a:t>
            </a:r>
            <a:r>
              <a:rPr lang="en-US" sz="2200" b="1" dirty="0"/>
              <a:t>, </a:t>
            </a:r>
            <a:r>
              <a:rPr lang="en-US" sz="2200" b="1" dirty="0" err="1">
                <a:solidFill>
                  <a:srgbClr val="C00000"/>
                </a:solidFill>
              </a:rPr>
              <a:t>po</a:t>
            </a:r>
            <a:r>
              <a:rPr lang="en-US" sz="2200" b="1" dirty="0">
                <a:solidFill>
                  <a:srgbClr val="C00000"/>
                </a:solidFill>
              </a:rPr>
              <a:t> </a:t>
            </a:r>
            <a:r>
              <a:rPr lang="en-US" sz="2200" b="1" dirty="0" err="1">
                <a:solidFill>
                  <a:srgbClr val="C00000"/>
                </a:solidFill>
              </a:rPr>
              <a:t>stranom</a:t>
            </a:r>
            <a:r>
              <a:rPr lang="en-US" sz="2200" b="1" dirty="0">
                <a:solidFill>
                  <a:srgbClr val="C00000"/>
                </a:solidFill>
              </a:rPr>
              <a:t> </a:t>
            </a:r>
            <a:r>
              <a:rPr lang="en-US" sz="2200" b="1" dirty="0" err="1">
                <a:solidFill>
                  <a:srgbClr val="C00000"/>
                </a:solidFill>
              </a:rPr>
              <a:t>turisti</a:t>
            </a:r>
            <a:r>
              <a:rPr lang="en-US" sz="2200" b="1" dirty="0">
                <a:solidFill>
                  <a:srgbClr val="C00000"/>
                </a:solidFill>
              </a:rPr>
              <a:t> </a:t>
            </a:r>
            <a:r>
              <a:rPr lang="en-US" sz="2200" b="1" dirty="0" err="1"/>
              <a:t>iznosi</a:t>
            </a:r>
            <a:r>
              <a:rPr lang="en-US" sz="2200" b="1" dirty="0"/>
              <a:t> </a:t>
            </a:r>
            <a:r>
              <a:rPr lang="en-US" sz="2200" b="1" dirty="0">
                <a:solidFill>
                  <a:srgbClr val="C00000"/>
                </a:solidFill>
              </a:rPr>
              <a:t>15 </a:t>
            </a:r>
            <a:r>
              <a:rPr lang="en-US" sz="2200" b="1" dirty="0" err="1">
                <a:solidFill>
                  <a:srgbClr val="C00000"/>
                </a:solidFill>
              </a:rPr>
              <a:t>evra</a:t>
            </a:r>
            <a:r>
              <a:rPr lang="en-US" sz="2200" b="1" dirty="0"/>
              <a:t>, </a:t>
            </a:r>
            <a:endParaRPr lang="sr-Latn-RS" sz="2200" b="1" dirty="0" smtClean="0"/>
          </a:p>
          <a:p>
            <a:pPr marL="0" indent="0" algn="just">
              <a:buNone/>
            </a:pPr>
            <a:r>
              <a:rPr lang="en-US" sz="2200" b="1" dirty="0" smtClean="0"/>
              <a:t>za </a:t>
            </a:r>
            <a:r>
              <a:rPr lang="en-US" sz="2200" b="1" dirty="0" err="1"/>
              <a:t>ostvarenih</a:t>
            </a:r>
            <a:r>
              <a:rPr lang="en-US" sz="2200" b="1" dirty="0"/>
              <a:t>  pet i </a:t>
            </a:r>
            <a:r>
              <a:rPr lang="en-US" sz="2200" b="1" dirty="0" err="1"/>
              <a:t>više</a:t>
            </a:r>
            <a:r>
              <a:rPr lang="en-US" sz="2200" b="1" dirty="0"/>
              <a:t> </a:t>
            </a:r>
            <a:r>
              <a:rPr lang="en-US" sz="2200" b="1" dirty="0" err="1"/>
              <a:t>noćenja</a:t>
            </a:r>
            <a:r>
              <a:rPr lang="en-US" sz="2200" b="1" dirty="0"/>
              <a:t>, za </a:t>
            </a:r>
            <a:r>
              <a:rPr lang="en-US" sz="2200" b="1" dirty="0" err="1"/>
              <a:t>organizovano</a:t>
            </a:r>
            <a:r>
              <a:rPr lang="en-US" sz="2200" b="1" dirty="0"/>
              <a:t> </a:t>
            </a:r>
            <a:r>
              <a:rPr lang="en-US" sz="2200" b="1" dirty="0" err="1"/>
              <a:t>turističko</a:t>
            </a:r>
            <a:r>
              <a:rPr lang="en-US" sz="2200" b="1" dirty="0"/>
              <a:t> </a:t>
            </a:r>
            <a:r>
              <a:rPr lang="en-US" sz="2200" b="1" dirty="0" err="1"/>
              <a:t>putovanje</a:t>
            </a:r>
            <a:r>
              <a:rPr lang="en-US" sz="2200" b="1" dirty="0"/>
              <a:t>, </a:t>
            </a:r>
            <a:r>
              <a:rPr lang="en-US" sz="2200" b="1" dirty="0" err="1"/>
              <a:t>odnosno</a:t>
            </a:r>
            <a:r>
              <a:rPr lang="en-US" sz="2200" b="1" dirty="0"/>
              <a:t> za </a:t>
            </a:r>
            <a:r>
              <a:rPr lang="en-US" sz="2200" b="1" dirty="0" err="1"/>
              <a:t>međunarodni</a:t>
            </a:r>
            <a:r>
              <a:rPr lang="en-US" sz="2200" b="1" dirty="0"/>
              <a:t> </a:t>
            </a:r>
            <a:r>
              <a:rPr lang="en-US" sz="2200" b="1" dirty="0" err="1"/>
              <a:t>kongres</a:t>
            </a:r>
            <a:r>
              <a:rPr lang="en-US" sz="2200" b="1" dirty="0"/>
              <a:t>/</a:t>
            </a:r>
            <a:r>
              <a:rPr lang="en-US" sz="2200" b="1" dirty="0" err="1"/>
              <a:t>međunarodni</a:t>
            </a:r>
            <a:r>
              <a:rPr lang="en-US" sz="2200" b="1" dirty="0"/>
              <a:t> </a:t>
            </a:r>
            <a:r>
              <a:rPr lang="en-US" sz="2200" b="1" dirty="0" err="1"/>
              <a:t>korporativni</a:t>
            </a:r>
            <a:r>
              <a:rPr lang="en-US" sz="2200" b="1" dirty="0"/>
              <a:t> </a:t>
            </a:r>
            <a:r>
              <a:rPr lang="en-US" sz="2200" b="1" dirty="0" err="1"/>
              <a:t>događaj</a:t>
            </a:r>
            <a:r>
              <a:rPr lang="en-US" sz="2200" b="1" dirty="0"/>
              <a:t>, </a:t>
            </a:r>
            <a:r>
              <a:rPr lang="en-US" sz="2200" b="1" dirty="0" err="1"/>
              <a:t>po</a:t>
            </a:r>
            <a:r>
              <a:rPr lang="en-US" sz="2200" b="1" dirty="0"/>
              <a:t> </a:t>
            </a:r>
            <a:r>
              <a:rPr lang="en-US" sz="2200" b="1" dirty="0" err="1"/>
              <a:t>stranom</a:t>
            </a:r>
            <a:r>
              <a:rPr lang="en-US" sz="2200" b="1" dirty="0"/>
              <a:t> </a:t>
            </a:r>
            <a:r>
              <a:rPr lang="en-US" sz="2200" b="1" dirty="0" err="1"/>
              <a:t>turisti</a:t>
            </a:r>
            <a:r>
              <a:rPr lang="en-US" sz="2200" b="1" dirty="0"/>
              <a:t> </a:t>
            </a:r>
            <a:r>
              <a:rPr lang="en-US" sz="2200" b="1" dirty="0" err="1"/>
              <a:t>iznosi</a:t>
            </a:r>
            <a:r>
              <a:rPr lang="en-US" sz="2200" b="1" dirty="0"/>
              <a:t>  </a:t>
            </a:r>
            <a:r>
              <a:rPr lang="en-US" sz="2200" b="1" dirty="0">
                <a:solidFill>
                  <a:srgbClr val="C00000"/>
                </a:solidFill>
              </a:rPr>
              <a:t>20 </a:t>
            </a:r>
            <a:r>
              <a:rPr lang="en-US" sz="2200" b="1" dirty="0" err="1" smtClean="0">
                <a:solidFill>
                  <a:srgbClr val="C00000"/>
                </a:solidFill>
              </a:rPr>
              <a:t>evra</a:t>
            </a:r>
            <a:r>
              <a:rPr lang="sr-Latn-RS" sz="2200" b="1" dirty="0" smtClean="0"/>
              <a:t>.</a:t>
            </a:r>
          </a:p>
          <a:p>
            <a:pPr marL="0" indent="0" algn="just">
              <a:buNone/>
            </a:pPr>
            <a:r>
              <a:rPr lang="en-US" sz="2200" b="1" dirty="0" smtClean="0"/>
              <a:t>U </a:t>
            </a:r>
            <a:r>
              <a:rPr lang="en-US" sz="2200" b="1" dirty="0" err="1"/>
              <a:t>slučaju</a:t>
            </a:r>
            <a:r>
              <a:rPr lang="en-US" sz="2200" b="1" dirty="0"/>
              <a:t> da </a:t>
            </a:r>
            <a:r>
              <a:rPr lang="en-US" sz="2200" b="1" dirty="0" err="1"/>
              <a:t>su</a:t>
            </a:r>
            <a:r>
              <a:rPr lang="en-US" sz="2200" b="1" dirty="0"/>
              <a:t> </a:t>
            </a:r>
            <a:r>
              <a:rPr lang="en-US" sz="2200" b="1" dirty="0" err="1"/>
              <a:t>strani</a:t>
            </a:r>
            <a:r>
              <a:rPr lang="en-US" sz="2200" b="1" dirty="0"/>
              <a:t> </a:t>
            </a:r>
            <a:r>
              <a:rPr lang="en-US" sz="2200" b="1" dirty="0" err="1"/>
              <a:t>turisti</a:t>
            </a:r>
            <a:r>
              <a:rPr lang="en-US" sz="2200" b="1" dirty="0"/>
              <a:t> </a:t>
            </a:r>
            <a:r>
              <a:rPr lang="en-US" sz="2200" b="1" dirty="0" err="1" smtClean="0"/>
              <a:t>doputovali</a:t>
            </a:r>
            <a:r>
              <a:rPr lang="en-US" sz="2200" b="1" dirty="0" smtClean="0"/>
              <a:t> </a:t>
            </a:r>
            <a:r>
              <a:rPr lang="en-US" sz="2200" b="1" dirty="0" err="1"/>
              <a:t>avionom</a:t>
            </a:r>
            <a:r>
              <a:rPr lang="en-US" sz="2200" b="1" dirty="0"/>
              <a:t> iz </a:t>
            </a:r>
            <a:r>
              <a:rPr lang="en-US" sz="2200" b="1" dirty="0" err="1"/>
              <a:t>Rusije</a:t>
            </a:r>
            <a:r>
              <a:rPr lang="en-US" sz="2200" b="1" dirty="0"/>
              <a:t>, </a:t>
            </a:r>
            <a:r>
              <a:rPr lang="en-US" sz="2200" b="1" dirty="0" err="1"/>
              <a:t>Turske</a:t>
            </a:r>
            <a:r>
              <a:rPr lang="en-US" sz="2200" b="1" dirty="0"/>
              <a:t>, </a:t>
            </a:r>
            <a:r>
              <a:rPr lang="en-US" sz="2200" b="1" dirty="0" err="1"/>
              <a:t>Kine</a:t>
            </a:r>
            <a:r>
              <a:rPr lang="en-US" sz="2200" b="1" dirty="0"/>
              <a:t>, Hong </a:t>
            </a:r>
            <a:r>
              <a:rPr lang="en-US" sz="2200" b="1" dirty="0" err="1"/>
              <a:t>Konga</a:t>
            </a:r>
            <a:r>
              <a:rPr lang="en-US" sz="2200" b="1" dirty="0"/>
              <a:t>, </a:t>
            </a:r>
            <a:r>
              <a:rPr lang="en-US" sz="2200" b="1" dirty="0" err="1"/>
              <a:t>Makao</a:t>
            </a:r>
            <a:r>
              <a:rPr lang="en-US" sz="2200" b="1" dirty="0"/>
              <a:t>, </a:t>
            </a:r>
            <a:r>
              <a:rPr lang="en-US" sz="2200" b="1" dirty="0" err="1"/>
              <a:t>Indije</a:t>
            </a:r>
            <a:r>
              <a:rPr lang="en-US" sz="2200" b="1" dirty="0"/>
              <a:t>, </a:t>
            </a:r>
            <a:r>
              <a:rPr lang="en-US" sz="2200" b="1" dirty="0" err="1"/>
              <a:t>Južne</a:t>
            </a:r>
            <a:r>
              <a:rPr lang="en-US" sz="2200" b="1" dirty="0"/>
              <a:t> </a:t>
            </a:r>
            <a:r>
              <a:rPr lang="en-US" sz="2200" b="1" dirty="0" err="1"/>
              <a:t>Koreje</a:t>
            </a:r>
            <a:r>
              <a:rPr lang="en-US" sz="2200" b="1" dirty="0"/>
              <a:t>, </a:t>
            </a:r>
            <a:r>
              <a:rPr lang="en-US" sz="2200" b="1" dirty="0" err="1"/>
              <a:t>Japana</a:t>
            </a:r>
            <a:r>
              <a:rPr lang="en-US" sz="2200" b="1" dirty="0"/>
              <a:t> </a:t>
            </a:r>
            <a:r>
              <a:rPr lang="en-US" sz="2200" b="1" dirty="0" err="1"/>
              <a:t>ili</a:t>
            </a:r>
            <a:r>
              <a:rPr lang="en-US" sz="2200" b="1" dirty="0"/>
              <a:t> SAD, a </a:t>
            </a:r>
            <a:r>
              <a:rPr lang="en-US" sz="2200" b="1" dirty="0" err="1"/>
              <a:t>kojima</a:t>
            </a:r>
            <a:r>
              <a:rPr lang="en-US" sz="2200" b="1" dirty="0"/>
              <a:t> je </a:t>
            </a:r>
            <a:r>
              <a:rPr lang="en-US" sz="2200" b="1" dirty="0" err="1"/>
              <a:t>dolazni</a:t>
            </a:r>
            <a:r>
              <a:rPr lang="en-US" sz="2200" b="1" dirty="0"/>
              <a:t> i </a:t>
            </a:r>
            <a:r>
              <a:rPr lang="en-US" sz="2200" b="1" dirty="0" err="1"/>
              <a:t>polazni</a:t>
            </a:r>
            <a:r>
              <a:rPr lang="en-US" sz="2200" b="1" dirty="0"/>
              <a:t> </a:t>
            </a:r>
            <a:r>
              <a:rPr lang="en-US" sz="2200" b="1" dirty="0" err="1"/>
              <a:t>aerodrom</a:t>
            </a:r>
            <a:r>
              <a:rPr lang="en-US" sz="2200" b="1" dirty="0"/>
              <a:t> Nikola Tesla, Beograd i Konstantin </a:t>
            </a:r>
            <a:r>
              <a:rPr lang="en-US" sz="2200" b="1" dirty="0" err="1"/>
              <a:t>Veliki</a:t>
            </a:r>
            <a:r>
              <a:rPr lang="en-US" sz="2200" b="1" dirty="0"/>
              <a:t>, </a:t>
            </a:r>
            <a:r>
              <a:rPr lang="en-US" sz="2200" b="1" dirty="0" err="1"/>
              <a:t>Niš</a:t>
            </a:r>
            <a:r>
              <a:rPr lang="en-US" sz="2200" b="1" dirty="0"/>
              <a:t>, </a:t>
            </a:r>
            <a:r>
              <a:rPr lang="en-US" sz="2200" b="1" dirty="0" err="1"/>
              <a:t>iznos</a:t>
            </a:r>
            <a:r>
              <a:rPr lang="en-US" sz="2200" b="1" dirty="0"/>
              <a:t> </a:t>
            </a:r>
            <a:r>
              <a:rPr lang="en-US" sz="2200" b="1" dirty="0" err="1"/>
              <a:t>sredstava</a:t>
            </a:r>
            <a:r>
              <a:rPr lang="en-US" sz="2200" b="1" dirty="0"/>
              <a:t> </a:t>
            </a:r>
            <a:r>
              <a:rPr lang="en-US" sz="2200" b="1" dirty="0" err="1"/>
              <a:t>subvencija</a:t>
            </a:r>
            <a:r>
              <a:rPr lang="en-US" sz="2200" b="1" dirty="0"/>
              <a:t> se </a:t>
            </a:r>
            <a:r>
              <a:rPr lang="en-US" sz="2200" b="1" dirty="0" err="1"/>
              <a:t>isplaćuje</a:t>
            </a:r>
            <a:r>
              <a:rPr lang="en-US" sz="2200" b="1" dirty="0"/>
              <a:t>, u </a:t>
            </a:r>
            <a:r>
              <a:rPr lang="en-US" sz="2200" b="1" dirty="0" err="1"/>
              <a:t>zavisnosti</a:t>
            </a:r>
            <a:r>
              <a:rPr lang="en-US" sz="2200" b="1" dirty="0"/>
              <a:t> od </a:t>
            </a:r>
            <a:r>
              <a:rPr lang="en-US" sz="2200" b="1" dirty="0" err="1"/>
              <a:t>zemlje</a:t>
            </a:r>
            <a:r>
              <a:rPr lang="en-US" sz="2200" b="1" dirty="0"/>
              <a:t> iz </a:t>
            </a:r>
            <a:r>
              <a:rPr lang="en-US" sz="2200" b="1" dirty="0" err="1"/>
              <a:t>koje</a:t>
            </a:r>
            <a:r>
              <a:rPr lang="en-US" sz="2200" b="1" dirty="0"/>
              <a:t> </a:t>
            </a:r>
            <a:r>
              <a:rPr lang="en-US" sz="2200" b="1" dirty="0" err="1"/>
              <a:t>su</a:t>
            </a:r>
            <a:r>
              <a:rPr lang="en-US" sz="2200" b="1" dirty="0"/>
              <a:t> </a:t>
            </a:r>
            <a:r>
              <a:rPr lang="en-US" sz="2200" b="1" dirty="0" err="1"/>
              <a:t>doputovali</a:t>
            </a:r>
            <a:r>
              <a:rPr lang="en-US" sz="2200" b="1" dirty="0"/>
              <a:t>:</a:t>
            </a:r>
          </a:p>
          <a:p>
            <a:pPr marL="0" indent="0" algn="just">
              <a:buNone/>
            </a:pPr>
            <a:r>
              <a:rPr lang="en-US" sz="2200" b="1" dirty="0"/>
              <a:t>1) </a:t>
            </a:r>
            <a:r>
              <a:rPr lang="en-US" sz="2200" b="1" dirty="0" err="1"/>
              <a:t>Rusija</a:t>
            </a:r>
            <a:r>
              <a:rPr lang="en-US" sz="2200" b="1" dirty="0"/>
              <a:t>, </a:t>
            </a:r>
            <a:r>
              <a:rPr lang="en-US" sz="2200" b="1" dirty="0" err="1"/>
              <a:t>Turska</a:t>
            </a:r>
            <a:r>
              <a:rPr lang="en-US" sz="2200" b="1" dirty="0"/>
              <a:t>- </a:t>
            </a:r>
            <a:r>
              <a:rPr lang="en-US" sz="2200" b="1" dirty="0">
                <a:solidFill>
                  <a:srgbClr val="C00000"/>
                </a:solidFill>
              </a:rPr>
              <a:t>20 </a:t>
            </a:r>
            <a:r>
              <a:rPr lang="en-US" sz="2200" b="1" dirty="0" err="1">
                <a:solidFill>
                  <a:srgbClr val="C00000"/>
                </a:solidFill>
              </a:rPr>
              <a:t>evra</a:t>
            </a:r>
            <a:r>
              <a:rPr lang="en-US" sz="2200" b="1" dirty="0"/>
              <a:t>;</a:t>
            </a:r>
          </a:p>
          <a:p>
            <a:pPr marL="0" indent="0" algn="just">
              <a:buNone/>
            </a:pPr>
            <a:r>
              <a:rPr lang="en-US" sz="2200" b="1" dirty="0"/>
              <a:t>2) Kina (</a:t>
            </a:r>
            <a:r>
              <a:rPr lang="en-US" sz="2200" b="1" dirty="0" err="1"/>
              <a:t>uključujući</a:t>
            </a:r>
            <a:r>
              <a:rPr lang="en-US" sz="2200" b="1" dirty="0"/>
              <a:t> Hong Kong i </a:t>
            </a:r>
            <a:r>
              <a:rPr lang="en-US" sz="2200" b="1" dirty="0" err="1"/>
              <a:t>Makao</a:t>
            </a:r>
            <a:r>
              <a:rPr lang="en-US" sz="2200" b="1" dirty="0"/>
              <a:t>), </a:t>
            </a:r>
            <a:r>
              <a:rPr lang="en-US" sz="2200" b="1" dirty="0" err="1"/>
              <a:t>Indija</a:t>
            </a:r>
            <a:r>
              <a:rPr lang="en-US" sz="2200" b="1" dirty="0"/>
              <a:t>, </a:t>
            </a:r>
            <a:r>
              <a:rPr lang="en-US" sz="2200" b="1" dirty="0" err="1"/>
              <a:t>Južna</a:t>
            </a:r>
            <a:r>
              <a:rPr lang="en-US" sz="2200" b="1" dirty="0"/>
              <a:t> </a:t>
            </a:r>
            <a:r>
              <a:rPr lang="en-US" sz="2200" b="1" dirty="0" err="1"/>
              <a:t>Koreja</a:t>
            </a:r>
            <a:r>
              <a:rPr lang="en-US" sz="2200" b="1" dirty="0"/>
              <a:t>, Japan, SAD-  </a:t>
            </a:r>
            <a:r>
              <a:rPr lang="en-US" sz="2200" b="1" dirty="0">
                <a:solidFill>
                  <a:srgbClr val="C00000"/>
                </a:solidFill>
              </a:rPr>
              <a:t>30 </a:t>
            </a:r>
            <a:r>
              <a:rPr lang="en-US" sz="2200" b="1" dirty="0" err="1">
                <a:solidFill>
                  <a:srgbClr val="C00000"/>
                </a:solidFill>
              </a:rPr>
              <a:t>evra</a:t>
            </a:r>
            <a:r>
              <a:rPr lang="en-US" sz="2200" b="1" dirty="0"/>
              <a:t>.</a:t>
            </a:r>
            <a:endParaRPr lang="en-US" sz="2200" b="1" dirty="0"/>
          </a:p>
          <a:p>
            <a:pPr marL="0" indent="0" algn="just">
              <a:buNone/>
            </a:pPr>
            <a:endParaRPr lang="en-US" sz="2200" b="1" dirty="0"/>
          </a:p>
          <a:p>
            <a:pPr marL="0" indent="0" algn="just">
              <a:buNone/>
            </a:pPr>
            <a:endParaRPr lang="sr-Latn-CS" altLang="en-US" sz="2200" b="1" dirty="0"/>
          </a:p>
        </p:txBody>
      </p:sp>
    </p:spTree>
    <p:extLst>
      <p:ext uri="{BB962C8B-B14F-4D97-AF65-F5344CB8AC3E}">
        <p14:creationId xmlns:p14="http://schemas.microsoft.com/office/powerpoint/2010/main" val="2180859015"/>
      </p:ext>
    </p:extLst>
  </p:cSld>
  <p:clrMapOvr>
    <a:masterClrMapping/>
  </p:clrMapOvr>
  <p:transition>
    <p:strips dir="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381011" y="143820"/>
            <a:ext cx="10116311" cy="1280890"/>
          </a:xfrm>
        </p:spPr>
        <p:txBody>
          <a:bodyPr/>
          <a:lstStyle/>
          <a:p>
            <a:pPr algn="ctr"/>
            <a:r>
              <a:rPr lang="sr-Latn-RS" b="1" dirty="0"/>
              <a:t>Podsticaji za receptivne turističke agencije</a:t>
            </a:r>
            <a:endParaRPr lang="sr-Latn-CS" altLang="en-US" b="1" dirty="0"/>
          </a:p>
        </p:txBody>
      </p:sp>
      <p:sp>
        <p:nvSpPr>
          <p:cNvPr id="322563" name="Rectangle 3"/>
          <p:cNvSpPr>
            <a:spLocks noGrp="1" noChangeArrowheads="1"/>
          </p:cNvSpPr>
          <p:nvPr>
            <p:ph type="body" idx="1"/>
          </p:nvPr>
        </p:nvSpPr>
        <p:spPr>
          <a:xfrm>
            <a:off x="1165204" y="1024409"/>
            <a:ext cx="10547927" cy="4800600"/>
          </a:xfrm>
        </p:spPr>
        <p:txBody>
          <a:bodyPr>
            <a:noAutofit/>
          </a:bodyPr>
          <a:lstStyle/>
          <a:p>
            <a:pPr marL="0" indent="0" algn="just">
              <a:buNone/>
            </a:pPr>
            <a:r>
              <a:rPr lang="sr-Latn-RS" sz="2200" b="1" dirty="0" smtClean="0"/>
              <a:t>U slučaju ostvarenih </a:t>
            </a:r>
            <a:r>
              <a:rPr lang="sr-Latn-RS" sz="2200" b="1" dirty="0" smtClean="0">
                <a:solidFill>
                  <a:srgbClr val="C00000"/>
                </a:solidFill>
              </a:rPr>
              <a:t>5 i više </a:t>
            </a:r>
            <a:r>
              <a:rPr lang="sr-Latn-RS" sz="2200" b="1" dirty="0" smtClean="0"/>
              <a:t>noćenja a </a:t>
            </a:r>
            <a:r>
              <a:rPr lang="en-US" sz="2200" b="1" dirty="0" err="1" smtClean="0"/>
              <a:t>doputovali</a:t>
            </a:r>
            <a:r>
              <a:rPr lang="en-US" sz="2200" b="1" dirty="0" smtClean="0"/>
              <a:t> </a:t>
            </a:r>
            <a:r>
              <a:rPr lang="sr-Latn-RS" sz="2200" b="1" dirty="0" smtClean="0"/>
              <a:t>su </a:t>
            </a:r>
            <a:r>
              <a:rPr lang="en-US" sz="2200" b="1" dirty="0" err="1" smtClean="0"/>
              <a:t>avionom</a:t>
            </a:r>
            <a:r>
              <a:rPr lang="en-US" sz="2200" b="1" dirty="0" smtClean="0"/>
              <a:t> </a:t>
            </a:r>
            <a:r>
              <a:rPr lang="en-US" sz="2200" b="1" dirty="0"/>
              <a:t>iz </a:t>
            </a:r>
            <a:r>
              <a:rPr lang="en-US" sz="2200" b="1" dirty="0" err="1"/>
              <a:t>Rusije</a:t>
            </a:r>
            <a:r>
              <a:rPr lang="en-US" sz="2200" b="1" dirty="0"/>
              <a:t>, </a:t>
            </a:r>
            <a:r>
              <a:rPr lang="en-US" sz="2200" b="1" dirty="0" err="1"/>
              <a:t>Turske</a:t>
            </a:r>
            <a:r>
              <a:rPr lang="en-US" sz="2200" b="1" dirty="0"/>
              <a:t>, </a:t>
            </a:r>
            <a:r>
              <a:rPr lang="en-US" sz="2200" b="1" dirty="0" err="1"/>
              <a:t>Kine</a:t>
            </a:r>
            <a:r>
              <a:rPr lang="en-US" sz="2200" b="1" dirty="0"/>
              <a:t>, Hong </a:t>
            </a:r>
            <a:r>
              <a:rPr lang="en-US" sz="2200" b="1" dirty="0" err="1"/>
              <a:t>Konga</a:t>
            </a:r>
            <a:r>
              <a:rPr lang="en-US" sz="2200" b="1" dirty="0"/>
              <a:t>, </a:t>
            </a:r>
            <a:r>
              <a:rPr lang="en-US" sz="2200" b="1" dirty="0" err="1"/>
              <a:t>Makao</a:t>
            </a:r>
            <a:r>
              <a:rPr lang="en-US" sz="2200" b="1" dirty="0"/>
              <a:t>, </a:t>
            </a:r>
            <a:r>
              <a:rPr lang="en-US" sz="2200" b="1" dirty="0" err="1"/>
              <a:t>Indije</a:t>
            </a:r>
            <a:r>
              <a:rPr lang="en-US" sz="2200" b="1" dirty="0"/>
              <a:t>, </a:t>
            </a:r>
            <a:r>
              <a:rPr lang="en-US" sz="2200" b="1" dirty="0" err="1"/>
              <a:t>Južne</a:t>
            </a:r>
            <a:r>
              <a:rPr lang="en-US" sz="2200" b="1" dirty="0"/>
              <a:t> </a:t>
            </a:r>
            <a:r>
              <a:rPr lang="en-US" sz="2200" b="1" dirty="0" err="1"/>
              <a:t>Koreje</a:t>
            </a:r>
            <a:r>
              <a:rPr lang="en-US" sz="2200" b="1" dirty="0"/>
              <a:t>, </a:t>
            </a:r>
            <a:r>
              <a:rPr lang="en-US" sz="2200" b="1" dirty="0" err="1"/>
              <a:t>Japana</a:t>
            </a:r>
            <a:r>
              <a:rPr lang="en-US" sz="2200" b="1" dirty="0"/>
              <a:t> </a:t>
            </a:r>
            <a:r>
              <a:rPr lang="en-US" sz="2200" b="1" dirty="0" err="1"/>
              <a:t>ili</a:t>
            </a:r>
            <a:r>
              <a:rPr lang="en-US" sz="2200" b="1" dirty="0"/>
              <a:t> SAD, a </a:t>
            </a:r>
            <a:r>
              <a:rPr lang="en-US" sz="2200" b="1" dirty="0" err="1"/>
              <a:t>kojima</a:t>
            </a:r>
            <a:r>
              <a:rPr lang="en-US" sz="2200" b="1" dirty="0"/>
              <a:t> je </a:t>
            </a:r>
            <a:r>
              <a:rPr lang="en-US" sz="2200" b="1" dirty="0" err="1"/>
              <a:t>dolazni</a:t>
            </a:r>
            <a:r>
              <a:rPr lang="en-US" sz="2200" b="1" dirty="0"/>
              <a:t> i </a:t>
            </a:r>
            <a:r>
              <a:rPr lang="en-US" sz="2200" b="1" dirty="0" err="1"/>
              <a:t>polazni</a:t>
            </a:r>
            <a:r>
              <a:rPr lang="en-US" sz="2200" b="1" dirty="0"/>
              <a:t> </a:t>
            </a:r>
            <a:r>
              <a:rPr lang="en-US" sz="2200" b="1" dirty="0" err="1"/>
              <a:t>aerodrom</a:t>
            </a:r>
            <a:r>
              <a:rPr lang="en-US" sz="2200" b="1" dirty="0"/>
              <a:t> Nikola Tesla, Beograd i Konstantin </a:t>
            </a:r>
            <a:r>
              <a:rPr lang="en-US" sz="2200" b="1" dirty="0" err="1"/>
              <a:t>Veliki</a:t>
            </a:r>
            <a:r>
              <a:rPr lang="en-US" sz="2200" b="1" dirty="0"/>
              <a:t>, </a:t>
            </a:r>
            <a:r>
              <a:rPr lang="en-US" sz="2200" b="1" dirty="0" err="1"/>
              <a:t>Niš</a:t>
            </a:r>
            <a:r>
              <a:rPr lang="en-US" sz="2200" b="1" dirty="0"/>
              <a:t>, </a:t>
            </a:r>
            <a:r>
              <a:rPr lang="en-US" sz="2200" b="1" dirty="0" err="1"/>
              <a:t>iznos</a:t>
            </a:r>
            <a:r>
              <a:rPr lang="en-US" sz="2200" b="1" dirty="0"/>
              <a:t> </a:t>
            </a:r>
            <a:r>
              <a:rPr lang="en-US" sz="2200" b="1" dirty="0" err="1"/>
              <a:t>sredstava</a:t>
            </a:r>
            <a:r>
              <a:rPr lang="en-US" sz="2200" b="1" dirty="0"/>
              <a:t> </a:t>
            </a:r>
            <a:r>
              <a:rPr lang="en-US" sz="2200" b="1" dirty="0" err="1" smtClean="0"/>
              <a:t>subvencija</a:t>
            </a:r>
            <a:r>
              <a:rPr lang="sr-Latn-RS" sz="2200" b="1" dirty="0" smtClean="0"/>
              <a:t> je:</a:t>
            </a:r>
            <a:endParaRPr lang="sr-Latn-RS" sz="2200" b="1" dirty="0"/>
          </a:p>
          <a:p>
            <a:pPr marL="0" indent="0" algn="just">
              <a:buNone/>
            </a:pPr>
            <a:r>
              <a:rPr lang="sv-SE" sz="2200" b="1" dirty="0"/>
              <a:t>1</a:t>
            </a:r>
            <a:r>
              <a:rPr lang="sv-SE" sz="2200" b="1" dirty="0" smtClean="0"/>
              <a:t>)</a:t>
            </a:r>
            <a:r>
              <a:rPr lang="sr-Latn-RS" sz="2200" b="1" dirty="0" smtClean="0"/>
              <a:t> </a:t>
            </a:r>
            <a:r>
              <a:rPr lang="sv-SE" sz="2200" b="1" dirty="0" smtClean="0"/>
              <a:t>Rusija</a:t>
            </a:r>
            <a:r>
              <a:rPr lang="sv-SE" sz="2200" b="1" dirty="0"/>
              <a:t>, Turska- </a:t>
            </a:r>
            <a:r>
              <a:rPr lang="sv-SE" sz="2200" b="1" dirty="0">
                <a:solidFill>
                  <a:srgbClr val="C00000"/>
                </a:solidFill>
              </a:rPr>
              <a:t>30 evra</a:t>
            </a:r>
            <a:r>
              <a:rPr lang="sv-SE" sz="2200" b="1" dirty="0"/>
              <a:t>;</a:t>
            </a:r>
          </a:p>
          <a:p>
            <a:pPr marL="0" indent="0" algn="just">
              <a:buNone/>
            </a:pPr>
            <a:r>
              <a:rPr lang="sv-SE" sz="2200" b="1" dirty="0"/>
              <a:t>2</a:t>
            </a:r>
            <a:r>
              <a:rPr lang="sv-SE" sz="2200" b="1" dirty="0" smtClean="0"/>
              <a:t>)</a:t>
            </a:r>
            <a:r>
              <a:rPr lang="sr-Latn-RS" sz="2200" b="1" dirty="0" smtClean="0"/>
              <a:t> </a:t>
            </a:r>
            <a:r>
              <a:rPr lang="sv-SE" sz="2200" b="1" dirty="0" smtClean="0"/>
              <a:t>Kina </a:t>
            </a:r>
            <a:r>
              <a:rPr lang="sv-SE" sz="2200" b="1" dirty="0"/>
              <a:t>(uključujući Hong Kong i Makao), Indija, Južna Koreja, Japan, SAD-  </a:t>
            </a:r>
            <a:r>
              <a:rPr lang="sv-SE" sz="2200" b="1" dirty="0">
                <a:solidFill>
                  <a:srgbClr val="C00000"/>
                </a:solidFill>
              </a:rPr>
              <a:t>50 evra</a:t>
            </a:r>
            <a:r>
              <a:rPr lang="sv-SE" sz="2200" b="1" dirty="0"/>
              <a:t>.</a:t>
            </a:r>
          </a:p>
          <a:p>
            <a:pPr marL="0" indent="0" algn="just">
              <a:buNone/>
            </a:pPr>
            <a:r>
              <a:rPr lang="sr-Latn-CS" altLang="en-US" sz="2200" b="1" dirty="0" smtClean="0"/>
              <a:t>Za lokalne posrednike:</a:t>
            </a:r>
          </a:p>
          <a:p>
            <a:pPr algn="just"/>
            <a:r>
              <a:rPr lang="sr-Latn-CS" altLang="en-US" sz="2200" b="1" dirty="0" smtClean="0"/>
              <a:t>7 EUR generalno, odnosno, ako su turisti dolaze avionom iz:</a:t>
            </a:r>
          </a:p>
          <a:p>
            <a:pPr marL="457200" indent="-457200" algn="just">
              <a:buFont typeface="+mj-lt"/>
              <a:buAutoNum type="arabicPeriod"/>
            </a:pPr>
            <a:r>
              <a:rPr lang="sv-SE" altLang="en-US" sz="2200" b="1" dirty="0" smtClean="0"/>
              <a:t>Rusija</a:t>
            </a:r>
            <a:r>
              <a:rPr lang="sv-SE" altLang="en-US" sz="2200" b="1" dirty="0"/>
              <a:t>, Turska- </a:t>
            </a:r>
            <a:r>
              <a:rPr lang="sv-SE" altLang="en-US" sz="2200" b="1" dirty="0">
                <a:solidFill>
                  <a:srgbClr val="C00000"/>
                </a:solidFill>
              </a:rPr>
              <a:t>15 evra</a:t>
            </a:r>
            <a:r>
              <a:rPr lang="sv-SE" altLang="en-US" sz="2200" b="1" dirty="0"/>
              <a:t>;</a:t>
            </a:r>
          </a:p>
          <a:p>
            <a:pPr marL="457200" indent="-457200" algn="just">
              <a:buFont typeface="+mj-lt"/>
              <a:buAutoNum type="arabicPeriod"/>
            </a:pPr>
            <a:r>
              <a:rPr lang="sv-SE" altLang="en-US" sz="2200" b="1" dirty="0" smtClean="0"/>
              <a:t>Kina </a:t>
            </a:r>
            <a:r>
              <a:rPr lang="sv-SE" altLang="en-US" sz="2200" b="1" dirty="0"/>
              <a:t>(uključujući Hong Kong i Makao), Indija, Južna Koreja, Japan, SAD-  </a:t>
            </a:r>
            <a:r>
              <a:rPr lang="sv-SE" altLang="en-US" sz="2200" b="1" dirty="0">
                <a:solidFill>
                  <a:srgbClr val="C00000"/>
                </a:solidFill>
              </a:rPr>
              <a:t>20 evra</a:t>
            </a:r>
            <a:r>
              <a:rPr lang="sv-SE" altLang="en-US" sz="2200" b="1" dirty="0"/>
              <a:t>.</a:t>
            </a:r>
          </a:p>
          <a:p>
            <a:pPr algn="just"/>
            <a:endParaRPr lang="sr-Latn-CS" altLang="en-US" sz="2200" b="1" dirty="0"/>
          </a:p>
        </p:txBody>
      </p:sp>
    </p:spTree>
    <p:extLst>
      <p:ext uri="{BB962C8B-B14F-4D97-AF65-F5344CB8AC3E}">
        <p14:creationId xmlns:p14="http://schemas.microsoft.com/office/powerpoint/2010/main" val="1653732509"/>
      </p:ext>
    </p:extLst>
  </p:cSld>
  <p:clrMapOvr>
    <a:masterClrMapping/>
  </p:clrMapOvr>
  <p:transition>
    <p:strips dir="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399483" y="153057"/>
            <a:ext cx="10116311" cy="1280890"/>
          </a:xfrm>
        </p:spPr>
        <p:txBody>
          <a:bodyPr/>
          <a:lstStyle/>
          <a:p>
            <a:pPr algn="ctr"/>
            <a:r>
              <a:rPr lang="sr-Latn-CS" altLang="en-US" b="1" dirty="0" err="1" smtClean="0"/>
              <a:t>Vaučeri</a:t>
            </a:r>
            <a:endParaRPr lang="sr-Latn-CS" altLang="en-US" b="1" dirty="0"/>
          </a:p>
        </p:txBody>
      </p:sp>
      <p:sp>
        <p:nvSpPr>
          <p:cNvPr id="322563" name="Rectangle 3"/>
          <p:cNvSpPr>
            <a:spLocks noGrp="1" noChangeArrowheads="1"/>
          </p:cNvSpPr>
          <p:nvPr>
            <p:ph type="body" idx="1"/>
          </p:nvPr>
        </p:nvSpPr>
        <p:spPr>
          <a:xfrm>
            <a:off x="1091313" y="1154545"/>
            <a:ext cx="10547927" cy="4809009"/>
          </a:xfrm>
        </p:spPr>
        <p:txBody>
          <a:bodyPr>
            <a:noAutofit/>
          </a:bodyPr>
          <a:lstStyle/>
          <a:p>
            <a:pPr algn="just"/>
            <a:r>
              <a:rPr lang="en-US" sz="2200" b="1" dirty="0" err="1"/>
              <a:t>Podsticanje</a:t>
            </a:r>
            <a:r>
              <a:rPr lang="en-US" sz="2200" b="1" dirty="0"/>
              <a:t> </a:t>
            </a:r>
            <a:r>
              <a:rPr lang="en-US" sz="2200" b="1" dirty="0" err="1"/>
              <a:t>razvoja</a:t>
            </a:r>
            <a:r>
              <a:rPr lang="en-US" sz="2200" b="1" dirty="0"/>
              <a:t> </a:t>
            </a:r>
            <a:r>
              <a:rPr lang="en-US" sz="2200" b="1" dirty="0" err="1"/>
              <a:t>domaćeg</a:t>
            </a:r>
            <a:r>
              <a:rPr lang="en-US" sz="2200" b="1" dirty="0"/>
              <a:t> </a:t>
            </a:r>
            <a:r>
              <a:rPr lang="en-US" sz="2200" b="1" dirty="0" err="1"/>
              <a:t>turizma</a:t>
            </a:r>
            <a:r>
              <a:rPr lang="en-US" sz="2200" b="1" dirty="0"/>
              <a:t> </a:t>
            </a:r>
            <a:r>
              <a:rPr lang="en-US" sz="2200" b="1" dirty="0" err="1"/>
              <a:t>sprovodi</a:t>
            </a:r>
            <a:r>
              <a:rPr lang="en-US" sz="2200" b="1" dirty="0"/>
              <a:t> se  </a:t>
            </a:r>
            <a:r>
              <a:rPr lang="en-US" sz="2200" b="1" dirty="0" err="1"/>
              <a:t>kroz</a:t>
            </a:r>
            <a:r>
              <a:rPr lang="en-US" sz="2200" b="1" dirty="0"/>
              <a:t> </a:t>
            </a:r>
            <a:r>
              <a:rPr lang="en-US" sz="2200" b="1" dirty="0" err="1"/>
              <a:t>dodelu</a:t>
            </a:r>
            <a:r>
              <a:rPr lang="en-US" sz="2200" b="1" dirty="0"/>
              <a:t>  </a:t>
            </a:r>
            <a:r>
              <a:rPr lang="en-US" sz="2200" b="1" dirty="0" err="1"/>
              <a:t>vaučera</a:t>
            </a:r>
            <a:r>
              <a:rPr lang="en-US" sz="2200" b="1" dirty="0"/>
              <a:t> za </a:t>
            </a:r>
            <a:r>
              <a:rPr lang="en-US" sz="2200" b="1" dirty="0" err="1"/>
              <a:t>subvencionisano</a:t>
            </a:r>
            <a:r>
              <a:rPr lang="en-US" sz="2200" b="1" dirty="0"/>
              <a:t> </a:t>
            </a:r>
            <a:r>
              <a:rPr lang="en-US" sz="2200" b="1" dirty="0" err="1"/>
              <a:t>korišćenje</a:t>
            </a:r>
            <a:r>
              <a:rPr lang="en-US" sz="2200" b="1" dirty="0"/>
              <a:t> </a:t>
            </a:r>
            <a:r>
              <a:rPr lang="en-US" sz="2200" b="1" dirty="0" err="1"/>
              <a:t>usluge</a:t>
            </a:r>
            <a:r>
              <a:rPr lang="en-US" sz="2200" b="1" dirty="0"/>
              <a:t> </a:t>
            </a:r>
            <a:r>
              <a:rPr lang="en-US" sz="2200" b="1" dirty="0" err="1"/>
              <a:t>smeštaja</a:t>
            </a:r>
            <a:r>
              <a:rPr lang="en-US" sz="2200" b="1" dirty="0"/>
              <a:t> u </a:t>
            </a:r>
            <a:r>
              <a:rPr lang="en-US" sz="2200" b="1" dirty="0" err="1"/>
              <a:t>ugostiteljskim</a:t>
            </a:r>
            <a:r>
              <a:rPr lang="en-US" sz="2200" b="1" dirty="0"/>
              <a:t> </a:t>
            </a:r>
            <a:r>
              <a:rPr lang="en-US" sz="2200" b="1" dirty="0" err="1" smtClean="0"/>
              <a:t>objektima</a:t>
            </a:r>
            <a:r>
              <a:rPr lang="en-US" sz="2200" b="1" dirty="0" smtClean="0"/>
              <a:t>, </a:t>
            </a:r>
            <a:r>
              <a:rPr lang="en-US" sz="2200" b="1" dirty="0"/>
              <a:t>u </a:t>
            </a:r>
            <a:r>
              <a:rPr lang="en-US" sz="2200" b="1" dirty="0" err="1"/>
              <a:t>trajanju</a:t>
            </a:r>
            <a:r>
              <a:rPr lang="en-US" sz="2200" b="1" dirty="0"/>
              <a:t> od </a:t>
            </a:r>
            <a:r>
              <a:rPr lang="en-US" sz="2200" b="1" dirty="0" err="1"/>
              <a:t>najmanje</a:t>
            </a:r>
            <a:r>
              <a:rPr lang="en-US" sz="2200" b="1" dirty="0"/>
              <a:t> </a:t>
            </a:r>
            <a:r>
              <a:rPr lang="en-US" sz="2200" b="1" dirty="0">
                <a:solidFill>
                  <a:srgbClr val="C00000"/>
                </a:solidFill>
              </a:rPr>
              <a:t>pet </a:t>
            </a:r>
            <a:r>
              <a:rPr lang="en-US" sz="2200" b="1" dirty="0" err="1">
                <a:solidFill>
                  <a:srgbClr val="C00000"/>
                </a:solidFill>
              </a:rPr>
              <a:t>noćenja</a:t>
            </a:r>
            <a:r>
              <a:rPr lang="en-US" sz="2200" b="1" dirty="0"/>
              <a:t>, </a:t>
            </a:r>
            <a:r>
              <a:rPr lang="en-US" sz="2200" b="1" dirty="0" err="1"/>
              <a:t>izvan</a:t>
            </a:r>
            <a:r>
              <a:rPr lang="en-US" sz="2200" b="1" dirty="0"/>
              <a:t>  </a:t>
            </a:r>
            <a:r>
              <a:rPr lang="en-US" sz="2200" b="1" dirty="0" err="1"/>
              <a:t>prebivališta</a:t>
            </a:r>
            <a:r>
              <a:rPr lang="en-US" sz="2200" b="1" dirty="0"/>
              <a:t> </a:t>
            </a:r>
            <a:r>
              <a:rPr lang="en-US" sz="2200" b="1" dirty="0" err="1"/>
              <a:t>korisnika</a:t>
            </a:r>
            <a:r>
              <a:rPr lang="en-US" sz="2200" b="1" dirty="0"/>
              <a:t> </a:t>
            </a:r>
            <a:r>
              <a:rPr lang="en-US" sz="2200" b="1" dirty="0" err="1" smtClean="0"/>
              <a:t>vaučera</a:t>
            </a:r>
            <a:r>
              <a:rPr lang="sr-Latn-RS" sz="2200" b="1" dirty="0" smtClean="0"/>
              <a:t>.</a:t>
            </a:r>
          </a:p>
          <a:p>
            <a:pPr algn="just"/>
            <a:r>
              <a:rPr lang="sr-Latn-RS" altLang="en-US" sz="2200" b="1" dirty="0" smtClean="0"/>
              <a:t>Vrednost </a:t>
            </a:r>
            <a:r>
              <a:rPr lang="sr-Latn-RS" altLang="en-US" sz="2200" b="1" dirty="0" err="1" smtClean="0"/>
              <a:t>vaučera</a:t>
            </a:r>
            <a:r>
              <a:rPr lang="sr-Latn-RS" altLang="en-US" sz="2200" b="1" dirty="0" smtClean="0"/>
              <a:t>: 5000 RSD</a:t>
            </a:r>
          </a:p>
          <a:p>
            <a:pPr algn="just"/>
            <a:r>
              <a:rPr lang="sr-Latn-RS" altLang="en-US" sz="2200" b="1" dirty="0" smtClean="0"/>
              <a:t>Ugostitelji se dobrovoljno prijavljuju i navode kapacitet (kategorizacija obavezna za fizička lica)</a:t>
            </a:r>
          </a:p>
          <a:p>
            <a:pPr algn="just"/>
            <a:r>
              <a:rPr lang="sr-Latn-RS" altLang="en-US" sz="2200" b="1" dirty="0" smtClean="0"/>
              <a:t>Lista ugostitelja se objavljuje na sajtu nadležnog ministarstva</a:t>
            </a:r>
          </a:p>
          <a:p>
            <a:pPr algn="just"/>
            <a:r>
              <a:rPr lang="sr-Latn-RS" altLang="en-US" sz="2200" b="1" dirty="0" smtClean="0"/>
              <a:t>JP Pošta Srbije glavni partner: zahtevi se predaju na više od 4000 šaltera </a:t>
            </a:r>
          </a:p>
          <a:p>
            <a:pPr algn="just"/>
            <a:r>
              <a:rPr lang="sr-Latn-RS" altLang="en-US" sz="2200" b="1" dirty="0" smtClean="0"/>
              <a:t>Nadležne institucije vrše proveru podnetih zahteva</a:t>
            </a:r>
          </a:p>
          <a:p>
            <a:pPr algn="just"/>
            <a:r>
              <a:rPr lang="sr-Latn-RS" altLang="en-US" sz="2200" b="1" dirty="0" smtClean="0"/>
              <a:t>Ugostitelji (sa liste) podnose zahteve za </a:t>
            </a:r>
            <a:r>
              <a:rPr lang="sr-Latn-RS" altLang="en-US" sz="2200" b="1" dirty="0" err="1" smtClean="0"/>
              <a:t>refundaciju</a:t>
            </a:r>
            <a:r>
              <a:rPr lang="sr-Latn-RS" altLang="en-US" sz="2200" b="1" dirty="0" smtClean="0"/>
              <a:t> sredstava nakon izvršene ugostiteljske usluge smeštaja.</a:t>
            </a:r>
          </a:p>
          <a:p>
            <a:pPr algn="just"/>
            <a:r>
              <a:rPr lang="sr-Latn-RS" altLang="en-US" sz="2200" b="1" dirty="0" err="1" smtClean="0"/>
              <a:t>Refundacija</a:t>
            </a:r>
            <a:r>
              <a:rPr lang="sr-Latn-RS" altLang="en-US" sz="2200" b="1" dirty="0" smtClean="0"/>
              <a:t> u roku od 45 dana. </a:t>
            </a:r>
          </a:p>
          <a:p>
            <a:pPr marL="0" indent="0" algn="just">
              <a:buNone/>
            </a:pPr>
            <a:endParaRPr lang="sr-Latn-CS" altLang="en-US" sz="2200" b="1" dirty="0"/>
          </a:p>
        </p:txBody>
      </p:sp>
    </p:spTree>
    <p:extLst>
      <p:ext uri="{BB962C8B-B14F-4D97-AF65-F5344CB8AC3E}">
        <p14:creationId xmlns:p14="http://schemas.microsoft.com/office/powerpoint/2010/main" val="371042742"/>
      </p:ext>
    </p:extLst>
  </p:cSld>
  <p:clrMapOvr>
    <a:masterClrMapping/>
  </p:clrMapOvr>
  <p:transition>
    <p:strips dir="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381011" y="143820"/>
            <a:ext cx="10116311" cy="1280890"/>
          </a:xfrm>
        </p:spPr>
        <p:txBody>
          <a:bodyPr/>
          <a:lstStyle/>
          <a:p>
            <a:pPr algn="ctr"/>
            <a:r>
              <a:rPr lang="sr-Latn-CS" altLang="en-US" b="1" dirty="0" err="1" smtClean="0"/>
              <a:t>Vaučeri</a:t>
            </a:r>
            <a:endParaRPr lang="sr-Latn-CS" altLang="en-US" b="1" dirty="0"/>
          </a:p>
        </p:txBody>
      </p:sp>
      <p:sp>
        <p:nvSpPr>
          <p:cNvPr id="322563" name="Rectangle 3"/>
          <p:cNvSpPr>
            <a:spLocks noGrp="1" noChangeArrowheads="1"/>
          </p:cNvSpPr>
          <p:nvPr>
            <p:ph type="body" idx="1"/>
          </p:nvPr>
        </p:nvSpPr>
        <p:spPr>
          <a:xfrm>
            <a:off x="1117600" y="904337"/>
            <a:ext cx="11074400" cy="4800600"/>
          </a:xfrm>
        </p:spPr>
        <p:txBody>
          <a:bodyPr>
            <a:noAutofit/>
          </a:bodyPr>
          <a:lstStyle/>
          <a:p>
            <a:pPr marL="457200" indent="-457200" algn="just">
              <a:buFont typeface="+mj-lt"/>
              <a:buAutoNum type="arabicPeriod"/>
            </a:pPr>
            <a:r>
              <a:rPr lang="sr-Latn-CS" altLang="en-US" sz="2200" b="1" dirty="0"/>
              <a:t>korisnici prava na penziju;</a:t>
            </a:r>
          </a:p>
          <a:p>
            <a:pPr marL="457200" indent="-457200" algn="just">
              <a:buFont typeface="+mj-lt"/>
              <a:buAutoNum type="arabicPeriod"/>
            </a:pPr>
            <a:r>
              <a:rPr lang="sr-Latn-CS" altLang="en-US" sz="2200" b="1" dirty="0" smtClean="0"/>
              <a:t>nezaposlena </a:t>
            </a:r>
            <a:r>
              <a:rPr lang="sr-Latn-CS" altLang="en-US" sz="2200" b="1" dirty="0"/>
              <a:t>lica iz evidencije Nacionalne službe za </a:t>
            </a:r>
            <a:r>
              <a:rPr lang="sr-Latn-CS" altLang="en-US" sz="2200" b="1" dirty="0" smtClean="0"/>
              <a:t>zapošljavanje;</a:t>
            </a:r>
          </a:p>
          <a:p>
            <a:pPr marL="457200" indent="-457200" algn="just">
              <a:buFont typeface="+mj-lt"/>
              <a:buAutoNum type="arabicPeriod"/>
            </a:pPr>
            <a:r>
              <a:rPr lang="sr-Latn-CS" altLang="en-US" sz="2200" b="1" dirty="0" smtClean="0"/>
              <a:t>korisnici </a:t>
            </a:r>
            <a:r>
              <a:rPr lang="sr-Latn-CS" altLang="en-US" sz="2200" b="1" dirty="0"/>
              <a:t>prava na dodatak za pomoć i negu drugog lica, koji to pravo ostvaruju u skladu sa zakonom kojim se uređuje socijalna zaštita;</a:t>
            </a:r>
          </a:p>
          <a:p>
            <a:pPr marL="457200" indent="-457200" algn="just">
              <a:buFont typeface="+mj-lt"/>
              <a:buAutoNum type="arabicPeriod"/>
            </a:pPr>
            <a:r>
              <a:rPr lang="sr-Latn-CS" altLang="en-US" sz="2200" b="1" dirty="0" smtClean="0"/>
              <a:t>korisnici </a:t>
            </a:r>
            <a:r>
              <a:rPr lang="sr-Latn-CS" altLang="en-US" sz="2200" b="1" dirty="0"/>
              <a:t>prava na dodatak za pomoć i negu drugog lica, koji to pravo ostvaruju u skladu sa zakonom kojim se uređuje penzijsko i invalidsko osiguranje; </a:t>
            </a:r>
          </a:p>
          <a:p>
            <a:pPr marL="457200" indent="-457200" algn="just">
              <a:buFont typeface="+mj-lt"/>
              <a:buAutoNum type="arabicPeriod"/>
            </a:pPr>
            <a:r>
              <a:rPr lang="sr-Latn-CS" altLang="en-US" sz="2200" b="1" dirty="0" smtClean="0"/>
              <a:t>radno </a:t>
            </a:r>
            <a:r>
              <a:rPr lang="sr-Latn-CS" altLang="en-US" sz="2200" b="1" dirty="0"/>
              <a:t>angažovana lica sa primanjima, koja ne prelaze iznos od 60.000 dinara mesečno;</a:t>
            </a:r>
          </a:p>
          <a:p>
            <a:pPr marL="457200" indent="-457200" algn="just">
              <a:buFont typeface="+mj-lt"/>
              <a:buAutoNum type="arabicPeriod"/>
            </a:pPr>
            <a:r>
              <a:rPr lang="sr-Latn-CS" altLang="en-US" sz="2200" b="1" dirty="0" smtClean="0"/>
              <a:t>ratni </a:t>
            </a:r>
            <a:r>
              <a:rPr lang="sr-Latn-CS" altLang="en-US" sz="2200" b="1" dirty="0"/>
              <a:t>vojni invalidi i civilni invalidi rata sa primanjima, koja ne prelaze iznos od 60.000 dinara mesečno;</a:t>
            </a:r>
          </a:p>
          <a:p>
            <a:pPr marL="457200" indent="-457200" algn="just">
              <a:buFont typeface="+mj-lt"/>
              <a:buAutoNum type="arabicPeriod"/>
            </a:pPr>
            <a:r>
              <a:rPr lang="sr-Latn-CS" altLang="en-US" sz="2200" b="1" dirty="0" smtClean="0"/>
              <a:t>korisnici </a:t>
            </a:r>
            <a:r>
              <a:rPr lang="sr-Latn-CS" altLang="en-US" sz="2200" b="1" dirty="0"/>
              <a:t>prava na naknadu na porodičnu invalidninu po </a:t>
            </a:r>
            <a:r>
              <a:rPr lang="sr-Latn-CS" altLang="en-US" sz="2200" b="1" dirty="0" err="1"/>
              <a:t>palom</a:t>
            </a:r>
            <a:r>
              <a:rPr lang="sr-Latn-CS" altLang="en-US" sz="2200" b="1" dirty="0"/>
              <a:t> borcu;</a:t>
            </a:r>
          </a:p>
          <a:p>
            <a:pPr marL="457200" indent="-457200" algn="just">
              <a:buFont typeface="+mj-lt"/>
              <a:buAutoNum type="arabicPeriod"/>
            </a:pPr>
            <a:r>
              <a:rPr lang="sr-Latn-CS" altLang="en-US" sz="2200" b="1" dirty="0" smtClean="0"/>
              <a:t>nosioci </a:t>
            </a:r>
            <a:r>
              <a:rPr lang="sr-Latn-CS" altLang="en-US" sz="2200" b="1" dirty="0"/>
              <a:t>aktivnog porodičnog poljoprivrednog gazdinstva </a:t>
            </a:r>
            <a:r>
              <a:rPr lang="sr-Latn-CS" altLang="en-US" sz="2200" b="1" dirty="0" smtClean="0"/>
              <a:t>upisani </a:t>
            </a:r>
            <a:r>
              <a:rPr lang="sr-Latn-CS" altLang="en-US" sz="2200" b="1" dirty="0"/>
              <a:t>u Registar poljoprivrednih gazdinstava</a:t>
            </a:r>
            <a:endParaRPr lang="sr-Latn-CS" altLang="en-US" sz="2200" b="1" dirty="0"/>
          </a:p>
        </p:txBody>
      </p:sp>
    </p:spTree>
    <p:extLst>
      <p:ext uri="{BB962C8B-B14F-4D97-AF65-F5344CB8AC3E}">
        <p14:creationId xmlns:p14="http://schemas.microsoft.com/office/powerpoint/2010/main" val="2807253138"/>
      </p:ext>
    </p:extLst>
  </p:cSld>
  <p:clrMapOvr>
    <a:masterClrMapping/>
  </p:clrMapOvr>
  <p:transition>
    <p:strips dir="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506" y="3210292"/>
            <a:ext cx="8911687" cy="1280890"/>
          </a:xfrm>
        </p:spPr>
        <p:txBody>
          <a:bodyPr>
            <a:normAutofit/>
          </a:bodyPr>
          <a:lstStyle/>
          <a:p>
            <a:pPr algn="ctr"/>
            <a:r>
              <a:rPr lang="sr-Latn-RS" sz="5000" b="1" dirty="0" smtClean="0"/>
              <a:t>Hvala na pažnji!</a:t>
            </a:r>
            <a:endParaRPr lang="en-US" sz="5000" b="1" dirty="0"/>
          </a:p>
        </p:txBody>
      </p:sp>
    </p:spTree>
    <p:extLst>
      <p:ext uri="{BB962C8B-B14F-4D97-AF65-F5344CB8AC3E}">
        <p14:creationId xmlns:p14="http://schemas.microsoft.com/office/powerpoint/2010/main" val="126104822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2708</TotalTime>
  <Words>2841</Words>
  <Application>Microsoft Office PowerPoint</Application>
  <PresentationFormat>Widescreen</PresentationFormat>
  <Paragraphs>359</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Century Gothic</vt:lpstr>
      <vt:lpstr>Tahoma</vt:lpstr>
      <vt:lpstr>Wingdings</vt:lpstr>
      <vt:lpstr>Wingdings 3</vt:lpstr>
      <vt:lpstr>Wisp</vt:lpstr>
      <vt:lpstr>INSTITUCIONALNA PODRŠKA RAZVOJU PREDUZETNIŠTVA: ULOGA I ZNAČAJ MSP ZA RAZVOJ PRIVREDE rs</vt:lpstr>
      <vt:lpstr>Na današnjim časovima saznaćete ...</vt:lpstr>
      <vt:lpstr>PowerPoint Presentation</vt:lpstr>
      <vt:lpstr>PowerPoint Presentation</vt:lpstr>
      <vt:lpstr>PowerPoint Presentation</vt:lpstr>
      <vt:lpstr>PowerPoint Presentation</vt:lpstr>
      <vt:lpstr>Srbija: Malo, srednje i veliko preduzeće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Zašto je potrebna podrška MMSP?</vt:lpstr>
      <vt:lpstr>Podrška razvoju MSPP u Srbiji</vt:lpstr>
      <vt:lpstr>Podrška razvoju MSPP u Srbiji</vt:lpstr>
      <vt:lpstr>Podrška razvoju MSPP u Srbiji</vt:lpstr>
      <vt:lpstr>Podrška razvoju MSPP u Srbiji</vt:lpstr>
      <vt:lpstr>Podrška razvoju MSPP u Srbiji</vt:lpstr>
      <vt:lpstr>Podrška razvoju MSPP u Srbiji</vt:lpstr>
      <vt:lpstr>Podrška razvoju MSPP u Srbiji</vt:lpstr>
      <vt:lpstr>Podrška razvoju MSPP u Srbiji</vt:lpstr>
      <vt:lpstr>Podrška razvoju MSPP u Srbiji</vt:lpstr>
      <vt:lpstr>Podrška razvoju MSPP u Srbiji</vt:lpstr>
      <vt:lpstr>Biznis inkubatori</vt:lpstr>
      <vt:lpstr>Biznis inkubatori</vt:lpstr>
      <vt:lpstr>Biznis inkubatori</vt:lpstr>
      <vt:lpstr>Biznis inkubatori</vt:lpstr>
      <vt:lpstr>Biznis inkubatori</vt:lpstr>
      <vt:lpstr>Biznis inkubatori</vt:lpstr>
      <vt:lpstr>Biznis inkubatori</vt:lpstr>
      <vt:lpstr>Biznis inkubatori</vt:lpstr>
      <vt:lpstr>PODSTICAJI ZA PREDUZETNIKE U TURIZMU</vt:lpstr>
      <vt:lpstr>SUBVENCIONISANI KREDITI ZA UNAPREĐENJE TURISTIČKE PONUDE</vt:lpstr>
      <vt:lpstr>SUBVENCIONISANI KREDITI ZA UNAPREĐENJE TURISTIČKE PONUDE</vt:lpstr>
      <vt:lpstr>SUBVENCIONISANI KREDITI ZA UNAPREĐENJE TURISTIČKE PONUDE</vt:lpstr>
      <vt:lpstr>Podsticaji za receptivne turističke agencije </vt:lpstr>
      <vt:lpstr>Podsticaji za receptivne turističke agencije</vt:lpstr>
      <vt:lpstr>Podsticaji za receptivne turističke agencije</vt:lpstr>
      <vt:lpstr>Vaučeri</vt:lpstr>
      <vt:lpstr>Vaučeri</vt:lpstr>
      <vt:lpstr>Hvala na pažnji!</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Uspešno preduzetništvo</dc:title>
  <dc:creator>mina</dc:creator>
  <cp:lastModifiedBy>Renata Pindzo</cp:lastModifiedBy>
  <cp:revision>304</cp:revision>
  <dcterms:created xsi:type="dcterms:W3CDTF">2019-10-10T18:53:35Z</dcterms:created>
  <dcterms:modified xsi:type="dcterms:W3CDTF">2019-12-15T22:23:30Z</dcterms:modified>
</cp:coreProperties>
</file>